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31"/>
  </p:notesMasterIdLst>
  <p:sldIdLst>
    <p:sldId id="257" r:id="rId2"/>
    <p:sldId id="292" r:id="rId3"/>
    <p:sldId id="268" r:id="rId4"/>
    <p:sldId id="270" r:id="rId5"/>
    <p:sldId id="259" r:id="rId6"/>
    <p:sldId id="282" r:id="rId7"/>
    <p:sldId id="284" r:id="rId8"/>
    <p:sldId id="286" r:id="rId9"/>
    <p:sldId id="288" r:id="rId10"/>
    <p:sldId id="289" r:id="rId11"/>
    <p:sldId id="260" r:id="rId12"/>
    <p:sldId id="261" r:id="rId13"/>
    <p:sldId id="262" r:id="rId14"/>
    <p:sldId id="263" r:id="rId15"/>
    <p:sldId id="265" r:id="rId16"/>
    <p:sldId id="266" r:id="rId17"/>
    <p:sldId id="267" r:id="rId18"/>
    <p:sldId id="271" r:id="rId19"/>
    <p:sldId id="291" r:id="rId20"/>
    <p:sldId id="272" r:id="rId21"/>
    <p:sldId id="273" r:id="rId22"/>
    <p:sldId id="274" r:id="rId23"/>
    <p:sldId id="275" r:id="rId24"/>
    <p:sldId id="276" r:id="rId25"/>
    <p:sldId id="277" r:id="rId26"/>
    <p:sldId id="278" r:id="rId27"/>
    <p:sldId id="281" r:id="rId28"/>
    <p:sldId id="279" r:id="rId29"/>
    <p:sldId id="290" r:id="rId30"/>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86167" autoAdjust="0"/>
  </p:normalViewPr>
  <p:slideViewPr>
    <p:cSldViewPr>
      <p:cViewPr>
        <p:scale>
          <a:sx n="66" d="100"/>
          <a:sy n="66" d="100"/>
        </p:scale>
        <p:origin x="-642"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06BE150-7214-4AAA-933C-A68C25B7A34E}" type="datetimeFigureOut">
              <a:rPr lang="fr-FR" smtClean="0"/>
              <a:pPr/>
              <a:t>26/03/2014</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225416B-E630-49B9-BF0E-4515FB57EA78}" type="slidenum">
              <a:rPr lang="fr-FR" smtClean="0"/>
              <a:pPr/>
              <a:t>‹N°›</a:t>
            </a:fld>
            <a:endParaRPr lang="fr-FR"/>
          </a:p>
        </p:txBody>
      </p:sp>
    </p:spTree>
    <p:extLst>
      <p:ext uri="{BB962C8B-B14F-4D97-AF65-F5344CB8AC3E}">
        <p14:creationId xmlns="" xmlns:p14="http://schemas.microsoft.com/office/powerpoint/2010/main" val="1499836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F225416B-E630-49B9-BF0E-4515FB57EA78}" type="slidenum">
              <a:rPr lang="fr-FR" smtClean="0"/>
              <a:pPr/>
              <a:t>2</a:t>
            </a:fld>
            <a:endParaRPr lang="fr-F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F225416B-E630-49B9-BF0E-4515FB57EA78}" type="slidenum">
              <a:rPr lang="fr-FR" smtClean="0"/>
              <a:pPr/>
              <a:t>17</a:t>
            </a:fld>
            <a:endParaRPr lang="fr-F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Il faudra expliquer que vous refaite faire le schéma bloc parce que vous avez fait tourné les groupe sur les différents systèmes et que c’est aussi un moyen de vérifier que ce qui a été fait dans</a:t>
            </a:r>
            <a:r>
              <a:rPr lang="fr-FR" baseline="0" dirty="0" smtClean="0"/>
              <a:t> l’activité précédente et synthétisé est bien acquis. </a:t>
            </a:r>
          </a:p>
          <a:p>
            <a:r>
              <a:rPr lang="fr-FR" baseline="0" dirty="0" smtClean="0"/>
              <a:t>Il faudra aussi signalé le </a:t>
            </a:r>
            <a:r>
              <a:rPr lang="fr-FR" baseline="0" dirty="0" err="1" smtClean="0"/>
              <a:t>pb</a:t>
            </a:r>
            <a:r>
              <a:rPr lang="fr-FR" baseline="0" dirty="0" smtClean="0"/>
              <a:t> auquel les élèves vont être confronté à cause du </a:t>
            </a:r>
            <a:r>
              <a:rPr lang="fr-FR" baseline="0" dirty="0" err="1" smtClean="0"/>
              <a:t>cosf</a:t>
            </a:r>
            <a:r>
              <a:rPr lang="fr-FR" baseline="0" dirty="0" smtClean="0"/>
              <a:t> et dire que vous traiterez ce </a:t>
            </a:r>
            <a:r>
              <a:rPr lang="fr-FR" baseline="0" dirty="0" err="1" smtClean="0"/>
              <a:t>pb</a:t>
            </a:r>
            <a:r>
              <a:rPr lang="fr-FR" baseline="0" dirty="0" smtClean="0"/>
              <a:t> en synthèse.</a:t>
            </a:r>
            <a:endParaRPr lang="fr-FR" dirty="0"/>
          </a:p>
        </p:txBody>
      </p:sp>
      <p:sp>
        <p:nvSpPr>
          <p:cNvPr id="4" name="Espace réservé du numéro de diapositive 3"/>
          <p:cNvSpPr>
            <a:spLocks noGrp="1"/>
          </p:cNvSpPr>
          <p:nvPr>
            <p:ph type="sldNum" sz="quarter" idx="10"/>
          </p:nvPr>
        </p:nvSpPr>
        <p:spPr/>
        <p:txBody>
          <a:bodyPr/>
          <a:lstStyle/>
          <a:p>
            <a:fld id="{F225416B-E630-49B9-BF0E-4515FB57EA78}" type="slidenum">
              <a:rPr lang="fr-FR" smtClean="0"/>
              <a:pPr/>
              <a:t>18</a:t>
            </a:fld>
            <a:endParaRPr lang="fr-F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Il faudrait effectivement faire des photos pour expliquer la mesure de la vitesse et aussi refaire une photo de la mesure d’effort (en vue de dessus) pour bien montrer qu’on tire dans l’axe du vérin. </a:t>
            </a:r>
            <a:endParaRPr lang="fr-FR" dirty="0"/>
          </a:p>
        </p:txBody>
      </p:sp>
      <p:sp>
        <p:nvSpPr>
          <p:cNvPr id="4" name="Espace réservé du numéro de diapositive 3"/>
          <p:cNvSpPr>
            <a:spLocks noGrp="1"/>
          </p:cNvSpPr>
          <p:nvPr>
            <p:ph type="sldNum" sz="quarter" idx="10"/>
          </p:nvPr>
        </p:nvSpPr>
        <p:spPr/>
        <p:txBody>
          <a:bodyPr/>
          <a:lstStyle/>
          <a:p>
            <a:fld id="{F225416B-E630-49B9-BF0E-4515FB57EA78}" type="slidenum">
              <a:rPr lang="fr-FR" smtClean="0"/>
              <a:pPr/>
              <a:t>20</a:t>
            </a:fld>
            <a:endParaRPr lang="fr-F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On</a:t>
            </a:r>
            <a:r>
              <a:rPr lang="fr-FR" baseline="0" dirty="0" smtClean="0"/>
              <a:t> peut aussi leur faire calculer le rendement quand le système arrive en butée tout en continuant à fonctionner jusqu’à la fin de la temporisation : il est nul !</a:t>
            </a:r>
            <a:endParaRPr lang="fr-FR" dirty="0"/>
          </a:p>
        </p:txBody>
      </p:sp>
      <p:sp>
        <p:nvSpPr>
          <p:cNvPr id="4" name="Espace réservé du numéro de diapositive 3"/>
          <p:cNvSpPr>
            <a:spLocks noGrp="1"/>
          </p:cNvSpPr>
          <p:nvPr>
            <p:ph type="sldNum" sz="quarter" idx="10"/>
          </p:nvPr>
        </p:nvSpPr>
        <p:spPr/>
        <p:txBody>
          <a:bodyPr/>
          <a:lstStyle/>
          <a:p>
            <a:fld id="{F225416B-E630-49B9-BF0E-4515FB57EA78}" type="slidenum">
              <a:rPr lang="fr-FR" smtClean="0"/>
              <a:pPr/>
              <a:t>21</a:t>
            </a:fld>
            <a:endParaRPr lang="fr-F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F225416B-E630-49B9-BF0E-4515FB57EA78}" type="slidenum">
              <a:rPr lang="fr-FR" smtClean="0"/>
              <a:pPr/>
              <a:t>22</a:t>
            </a:fld>
            <a:endParaRPr lang="fr-F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On peut</a:t>
            </a:r>
            <a:r>
              <a:rPr lang="fr-FR" baseline="0" dirty="0" smtClean="0"/>
              <a:t> aussi faire constater que le </a:t>
            </a:r>
            <a:r>
              <a:rPr lang="fr-FR" baseline="0" dirty="0" err="1" smtClean="0"/>
              <a:t>cosf</a:t>
            </a:r>
            <a:r>
              <a:rPr lang="fr-FR" baseline="0" dirty="0" smtClean="0"/>
              <a:t> est donné par le constructeur (à vérifier s’il est sur la plaque du système…)</a:t>
            </a:r>
            <a:endParaRPr lang="fr-FR" dirty="0"/>
          </a:p>
        </p:txBody>
      </p:sp>
      <p:sp>
        <p:nvSpPr>
          <p:cNvPr id="4" name="Espace réservé du numéro de diapositive 3"/>
          <p:cNvSpPr>
            <a:spLocks noGrp="1"/>
          </p:cNvSpPr>
          <p:nvPr>
            <p:ph type="sldNum" sz="quarter" idx="10"/>
          </p:nvPr>
        </p:nvSpPr>
        <p:spPr/>
        <p:txBody>
          <a:bodyPr/>
          <a:lstStyle/>
          <a:p>
            <a:fld id="{F225416B-E630-49B9-BF0E-4515FB57EA78}" type="slidenum">
              <a:rPr lang="fr-FR" smtClean="0"/>
              <a:pPr/>
              <a:t>24</a:t>
            </a:fld>
            <a:endParaRPr lang="fr-F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F225416B-E630-49B9-BF0E-4515FB57EA78}" type="slidenum">
              <a:rPr lang="fr-FR" smtClean="0"/>
              <a:pPr/>
              <a:t>25</a:t>
            </a:fld>
            <a:endParaRPr lang="fr-F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F225416B-E630-49B9-BF0E-4515FB57EA78}" type="slidenum">
              <a:rPr lang="fr-FR" smtClean="0"/>
              <a:pPr/>
              <a:t>26</a:t>
            </a:fld>
            <a:endParaRPr lang="fr-F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F225416B-E630-49B9-BF0E-4515FB57EA78}" type="slidenum">
              <a:rPr lang="fr-FR" smtClean="0"/>
              <a:pPr/>
              <a:t>27</a:t>
            </a:fld>
            <a:endParaRPr lang="fr-F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F225416B-E630-49B9-BF0E-4515FB57EA78}" type="slidenum">
              <a:rPr lang="fr-FR" smtClean="0"/>
              <a:pPr/>
              <a:t>28</a:t>
            </a:fld>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F225416B-E630-49B9-BF0E-4515FB57EA78}" type="slidenum">
              <a:rPr lang="fr-FR" smtClean="0"/>
              <a:pPr/>
              <a:t>3</a:t>
            </a:fld>
            <a:endParaRPr 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F225416B-E630-49B9-BF0E-4515FB57EA78}" type="slidenum">
              <a:rPr lang="fr-FR" smtClean="0"/>
              <a:pPr/>
              <a:t>4</a:t>
            </a:fld>
            <a:endParaRPr lang="fr-F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smtClean="0"/>
          </a:p>
        </p:txBody>
      </p:sp>
      <p:sp>
        <p:nvSpPr>
          <p:cNvPr id="4" name="Espace réservé du numéro de diapositive 3"/>
          <p:cNvSpPr>
            <a:spLocks noGrp="1"/>
          </p:cNvSpPr>
          <p:nvPr>
            <p:ph type="sldNum" sz="quarter" idx="10"/>
          </p:nvPr>
        </p:nvSpPr>
        <p:spPr/>
        <p:txBody>
          <a:bodyPr/>
          <a:lstStyle/>
          <a:p>
            <a:fld id="{F225416B-E630-49B9-BF0E-4515FB57EA78}" type="slidenum">
              <a:rPr lang="fr-FR" smtClean="0"/>
              <a:pPr/>
              <a:t>5</a:t>
            </a:fld>
            <a:endParaRPr lang="fr-F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F225416B-E630-49B9-BF0E-4515FB57EA78}" type="slidenum">
              <a:rPr lang="fr-FR" smtClean="0"/>
              <a:pPr/>
              <a:t>11</a:t>
            </a:fld>
            <a:endParaRPr lang="fr-F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F225416B-E630-49B9-BF0E-4515FB57EA78}" type="slidenum">
              <a:rPr lang="fr-FR" smtClean="0"/>
              <a:pPr/>
              <a:t>13</a:t>
            </a:fld>
            <a:endParaRPr lang="fr-F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225416B-E630-49B9-BF0E-4515FB57EA78}" type="slidenum">
              <a:rPr lang="fr-FR" smtClean="0"/>
              <a:pPr/>
              <a:t>14</a:t>
            </a:fld>
            <a:endParaRPr lang="fr-FR"/>
          </a:p>
        </p:txBody>
      </p:sp>
    </p:spTree>
    <p:extLst>
      <p:ext uri="{BB962C8B-B14F-4D97-AF65-F5344CB8AC3E}">
        <p14:creationId xmlns="" xmlns:p14="http://schemas.microsoft.com/office/powerpoint/2010/main" val="8370222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F225416B-E630-49B9-BF0E-4515FB57EA78}" type="slidenum">
              <a:rPr lang="fr-FR" smtClean="0"/>
              <a:pPr/>
              <a:t>15</a:t>
            </a:fld>
            <a:endParaRPr lang="fr-F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225416B-E630-49B9-BF0E-4515FB57EA78}" type="slidenum">
              <a:rPr lang="fr-FR" smtClean="0"/>
              <a:pPr/>
              <a:t>16</a:t>
            </a:fld>
            <a:endParaRPr lang="fr-FR"/>
          </a:p>
        </p:txBody>
      </p:sp>
    </p:spTree>
    <p:extLst>
      <p:ext uri="{BB962C8B-B14F-4D97-AF65-F5344CB8AC3E}">
        <p14:creationId xmlns="" xmlns:p14="http://schemas.microsoft.com/office/powerpoint/2010/main" val="37708567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ous-titr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Cliquez pour modifier le style des sous-titres du masque</a:t>
            </a:r>
            <a:endParaRPr kumimoji="0" lang="en-US"/>
          </a:p>
        </p:txBody>
      </p:sp>
      <p:sp>
        <p:nvSpPr>
          <p:cNvPr id="28" name="Espace réservé de la date 27"/>
          <p:cNvSpPr>
            <a:spLocks noGrp="1"/>
          </p:cNvSpPr>
          <p:nvPr>
            <p:ph type="dt" sz="half" idx="10"/>
          </p:nvPr>
        </p:nvSpPr>
        <p:spPr/>
        <p:txBody>
          <a:bodyPr/>
          <a:lstStyle/>
          <a:p>
            <a:fld id="{065522A7-8210-4C8E-B838-4620DDC5EBE1}" type="datetimeFigureOut">
              <a:rPr lang="fr-FR" smtClean="0"/>
              <a:pPr/>
              <a:t>26/03/2014</a:t>
            </a:fld>
            <a:endParaRPr lang="fr-FR" dirty="0"/>
          </a:p>
        </p:txBody>
      </p:sp>
      <p:sp>
        <p:nvSpPr>
          <p:cNvPr id="17" name="Espace réservé du pied de page 16"/>
          <p:cNvSpPr>
            <a:spLocks noGrp="1"/>
          </p:cNvSpPr>
          <p:nvPr>
            <p:ph type="ftr" sz="quarter" idx="11"/>
          </p:nvPr>
        </p:nvSpPr>
        <p:spPr/>
        <p:txBody>
          <a:bodyPr/>
          <a:lstStyle/>
          <a:p>
            <a:endParaRPr lang="fr-FR" dirty="0"/>
          </a:p>
        </p:txBody>
      </p:sp>
      <p:sp>
        <p:nvSpPr>
          <p:cNvPr id="7" name="Connecteur droit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Ellipse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4" name="Ellipse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Espace réservé du numéro de diapositive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B0B9ECDA-8226-4E27-94F9-89B9748319BF}" type="slidenum">
              <a:rPr lang="fr-FR" smtClean="0"/>
              <a:pPr/>
              <a:t>‹N°›</a:t>
            </a:fld>
            <a:endParaRPr lang="fr-FR" dirty="0"/>
          </a:p>
        </p:txBody>
      </p:sp>
      <p:sp>
        <p:nvSpPr>
          <p:cNvPr id="8" name="Titr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fr-FR" smtClean="0"/>
              <a:t>Cliquez pour modifier le style du titre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bg>
      <p:bgRef idx="1001">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065522A7-8210-4C8E-B838-4620DDC5EBE1}" type="datetimeFigureOut">
              <a:rPr lang="fr-FR" smtClean="0"/>
              <a:pPr/>
              <a:t>26/03/2014</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B0B9ECDA-8226-4E27-94F9-89B9748319BF}" type="slidenum">
              <a:rPr lang="fr-FR" smtClean="0"/>
              <a:pPr/>
              <a:t>‹N°›</a:t>
            </a:fld>
            <a:endParaRPr lang="fr-FR" dirty="0"/>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Connecteur droit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4" name="Ellipse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Ellipse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 name="Espace réservé du numéro de diapositive 5"/>
          <p:cNvSpPr>
            <a:spLocks noGrp="1"/>
          </p:cNvSpPr>
          <p:nvPr>
            <p:ph type="sldNum" sz="quarter" idx="12"/>
          </p:nvPr>
        </p:nvSpPr>
        <p:spPr>
          <a:xfrm>
            <a:off x="6915912" y="3009901"/>
            <a:ext cx="457200" cy="441325"/>
          </a:xfrm>
        </p:spPr>
        <p:txBody>
          <a:bodyPr/>
          <a:lstStyle/>
          <a:p>
            <a:fld id="{B0B9ECDA-8226-4E27-94F9-89B9748319BF}" type="slidenum">
              <a:rPr lang="fr-FR" smtClean="0"/>
              <a:pPr/>
              <a:t>‹N°›</a:t>
            </a:fld>
            <a:endParaRPr lang="fr-FR" dirty="0"/>
          </a:p>
        </p:txBody>
      </p:sp>
      <p:sp>
        <p:nvSpPr>
          <p:cNvPr id="3" name="Espace réservé du texte vertical 2"/>
          <p:cNvSpPr>
            <a:spLocks noGrp="1"/>
          </p:cNvSpPr>
          <p:nvPr>
            <p:ph type="body" orient="vert" idx="1"/>
          </p:nvPr>
        </p:nvSpPr>
        <p:spPr>
          <a:xfrm>
            <a:off x="304800" y="304800"/>
            <a:ext cx="6553200" cy="5821366"/>
          </a:xfrm>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065522A7-8210-4C8E-B838-4620DDC5EBE1}" type="datetimeFigureOut">
              <a:rPr lang="fr-FR" smtClean="0"/>
              <a:pPr/>
              <a:t>26/03/2014</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2" name="Titre vertical 1"/>
          <p:cNvSpPr>
            <a:spLocks noGrp="1"/>
          </p:cNvSpPr>
          <p:nvPr>
            <p:ph type="title" orient="vert"/>
          </p:nvPr>
        </p:nvSpPr>
        <p:spPr>
          <a:xfrm>
            <a:off x="7391400" y="304801"/>
            <a:ext cx="1447800" cy="5851525"/>
          </a:xfrm>
        </p:spPr>
        <p:txBody>
          <a:bodyPr vert="eaVert"/>
          <a:lstStyle/>
          <a:p>
            <a:r>
              <a:rPr kumimoji="0" lang="fr-FR" smtClean="0"/>
              <a:t>Cliquez pour modifier le style du titre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bg>
      <p:bgRef idx="1001">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chemeClr val="accent3">
                    <a:shade val="75000"/>
                  </a:schemeClr>
                </a:solidFill>
              </a:defRPr>
            </a:lvl1pPr>
          </a:lstStyle>
          <a:p>
            <a:r>
              <a:rPr kumimoji="0" lang="fr-FR" smtClean="0"/>
              <a:t>Cliquez pour modifier le style du titre</a:t>
            </a:r>
            <a:endParaRPr kumimoji="0" lang="en-US"/>
          </a:p>
        </p:txBody>
      </p:sp>
      <p:sp>
        <p:nvSpPr>
          <p:cNvPr id="4" name="Espace réservé de la date 3"/>
          <p:cNvSpPr>
            <a:spLocks noGrp="1"/>
          </p:cNvSpPr>
          <p:nvPr>
            <p:ph type="dt" sz="half" idx="10"/>
          </p:nvPr>
        </p:nvSpPr>
        <p:spPr/>
        <p:txBody>
          <a:bodyPr/>
          <a:lstStyle/>
          <a:p>
            <a:fld id="{065522A7-8210-4C8E-B838-4620DDC5EBE1}" type="datetimeFigureOut">
              <a:rPr lang="fr-FR" smtClean="0"/>
              <a:pPr/>
              <a:t>26/03/2014</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a:xfrm>
            <a:off x="4361688" y="1026372"/>
            <a:ext cx="457200" cy="441325"/>
          </a:xfrm>
        </p:spPr>
        <p:txBody>
          <a:bodyPr/>
          <a:lstStyle/>
          <a:p>
            <a:fld id="{B0B9ECDA-8226-4E27-94F9-89B9748319BF}" type="slidenum">
              <a:rPr lang="fr-FR" smtClean="0"/>
              <a:pPr/>
              <a:t>‹N°›</a:t>
            </a:fld>
            <a:endParaRPr lang="fr-FR" dirty="0"/>
          </a:p>
        </p:txBody>
      </p:sp>
      <p:sp>
        <p:nvSpPr>
          <p:cNvPr id="8" name="Espace réservé du contenu 7"/>
          <p:cNvSpPr>
            <a:spLocks noGrp="1"/>
          </p:cNvSpPr>
          <p:nvPr>
            <p:ph sz="quarter" idx="1"/>
          </p:nvPr>
        </p:nvSpPr>
        <p:spPr>
          <a:xfrm>
            <a:off x="301752" y="1527048"/>
            <a:ext cx="8503920" cy="45720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3" name="Espace réservé du texte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Cliquez pour modifier les styles du texte du masque</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Espace réservé du pied de page 4"/>
          <p:cNvSpPr>
            <a:spLocks noGrp="1"/>
          </p:cNvSpPr>
          <p:nvPr>
            <p:ph type="ftr" sz="quarter" idx="11"/>
          </p:nvPr>
        </p:nvSpPr>
        <p:spPr/>
        <p:txBody>
          <a:bodyPr/>
          <a:lstStyle/>
          <a:p>
            <a:endParaRPr lang="fr-FR" dirty="0"/>
          </a:p>
        </p:txBody>
      </p:sp>
      <p:sp>
        <p:nvSpPr>
          <p:cNvPr id="4" name="Espace réservé de la date 3"/>
          <p:cNvSpPr>
            <a:spLocks noGrp="1"/>
          </p:cNvSpPr>
          <p:nvPr>
            <p:ph type="dt" sz="half" idx="10"/>
          </p:nvPr>
        </p:nvSpPr>
        <p:spPr/>
        <p:txBody>
          <a:bodyPr/>
          <a:lstStyle/>
          <a:p>
            <a:fld id="{065522A7-8210-4C8E-B838-4620DDC5EBE1}" type="datetimeFigureOut">
              <a:rPr lang="fr-FR" smtClean="0"/>
              <a:pPr/>
              <a:t>26/03/2014</a:t>
            </a:fld>
            <a:endParaRPr lang="fr-FR" dirty="0"/>
          </a:p>
        </p:txBody>
      </p:sp>
      <p:sp>
        <p:nvSpPr>
          <p:cNvPr id="8" name="Connecteur droit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Ellipse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Ellipse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 name="Espace réservé du numéro de diapositive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B0B9ECDA-8226-4E27-94F9-89B9748319BF}" type="slidenum">
              <a:rPr lang="fr-FR" smtClean="0"/>
              <a:pPr/>
              <a:t>‹N°›</a:t>
            </a:fld>
            <a:endParaRPr lang="fr-FR" dirty="0"/>
          </a:p>
        </p:txBody>
      </p:sp>
      <p:sp>
        <p:nvSpPr>
          <p:cNvPr id="2" name="Titr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fr-FR" smtClean="0"/>
              <a:t>Cliquez pour modifier le style du titre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bg>
      <p:bgRef idx="1001">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a:xfrm>
            <a:off x="301752" y="228600"/>
            <a:ext cx="8534400" cy="758952"/>
          </a:xfrm>
        </p:spPr>
        <p:txBody>
          <a:bodyPr/>
          <a:lstStyle/>
          <a:p>
            <a:r>
              <a:rPr kumimoji="0" lang="fr-FR" smtClean="0"/>
              <a:t>Cliquez pour modifier le style du titre</a:t>
            </a:r>
            <a:endParaRPr kumimoji="0" lang="en-US"/>
          </a:p>
        </p:txBody>
      </p:sp>
      <p:sp>
        <p:nvSpPr>
          <p:cNvPr id="5" name="Espace réservé de la date 4"/>
          <p:cNvSpPr>
            <a:spLocks noGrp="1"/>
          </p:cNvSpPr>
          <p:nvPr>
            <p:ph type="dt" sz="half" idx="10"/>
          </p:nvPr>
        </p:nvSpPr>
        <p:spPr>
          <a:xfrm>
            <a:off x="5791200" y="6409944"/>
            <a:ext cx="3044952" cy="365760"/>
          </a:xfrm>
        </p:spPr>
        <p:txBody>
          <a:bodyPr/>
          <a:lstStyle/>
          <a:p>
            <a:fld id="{065522A7-8210-4C8E-B838-4620DDC5EBE1}" type="datetimeFigureOut">
              <a:rPr lang="fr-FR" smtClean="0"/>
              <a:pPr/>
              <a:t>26/03/2014</a:t>
            </a:fld>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B0B9ECDA-8226-4E27-94F9-89B9748319BF}" type="slidenum">
              <a:rPr lang="fr-FR" smtClean="0"/>
              <a:pPr/>
              <a:t>‹N°›</a:t>
            </a:fld>
            <a:endParaRPr lang="fr-FR" dirty="0"/>
          </a:p>
        </p:txBody>
      </p:sp>
      <p:sp>
        <p:nvSpPr>
          <p:cNvPr id="8" name="Connecteur droit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Espace réservé du contenu 9"/>
          <p:cNvSpPr>
            <a:spLocks noGrp="1"/>
          </p:cNvSpPr>
          <p:nvPr>
            <p:ph sz="half" idx="1"/>
          </p:nvPr>
        </p:nvSpPr>
        <p:spPr>
          <a:xfrm>
            <a:off x="301752" y="1371600"/>
            <a:ext cx="4038600" cy="4681728"/>
          </a:xfrm>
        </p:spPr>
        <p:txBody>
          <a:bodyPr/>
          <a:lstStyle>
            <a:lvl1pPr>
              <a:defRPr sz="2500"/>
            </a:lvl1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2" name="Espace réservé du contenu 11"/>
          <p:cNvSpPr>
            <a:spLocks noGrp="1"/>
          </p:cNvSpPr>
          <p:nvPr>
            <p:ph sz="half" idx="2"/>
          </p:nvPr>
        </p:nvSpPr>
        <p:spPr>
          <a:xfrm>
            <a:off x="4800600" y="1371600"/>
            <a:ext cx="4038600" cy="4681728"/>
          </a:xfrm>
        </p:spPr>
        <p:txBody>
          <a:bodyPr/>
          <a:lstStyle>
            <a:lvl1pPr>
              <a:defRPr sz="2500"/>
            </a:lvl1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ison">
    <p:bg>
      <p:bgRef idx="1001">
        <a:schemeClr val="bg2"/>
      </p:bgRef>
    </p:bg>
    <p:spTree>
      <p:nvGrpSpPr>
        <p:cNvPr id="1" name=""/>
        <p:cNvGrpSpPr/>
        <p:nvPr/>
      </p:nvGrpSpPr>
      <p:grpSpPr>
        <a:xfrm>
          <a:off x="0" y="0"/>
          <a:ext cx="0" cy="0"/>
          <a:chOff x="0" y="0"/>
          <a:chExt cx="0" cy="0"/>
        </a:xfrm>
      </p:grpSpPr>
      <p:sp>
        <p:nvSpPr>
          <p:cNvPr id="10" name="Connecteur droit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3" name="Espace réservé du texte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4" name="Espace réservé du texte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7" name="Espace réservé de la date 6"/>
          <p:cNvSpPr>
            <a:spLocks noGrp="1"/>
          </p:cNvSpPr>
          <p:nvPr>
            <p:ph type="dt" sz="half" idx="10"/>
          </p:nvPr>
        </p:nvSpPr>
        <p:spPr/>
        <p:txBody>
          <a:bodyPr/>
          <a:lstStyle/>
          <a:p>
            <a:fld id="{065522A7-8210-4C8E-B838-4620DDC5EBE1}" type="datetimeFigureOut">
              <a:rPr lang="fr-FR" smtClean="0"/>
              <a:pPr/>
              <a:t>26/03/2014</a:t>
            </a:fld>
            <a:endParaRPr lang="fr-FR" dirty="0"/>
          </a:p>
        </p:txBody>
      </p:sp>
      <p:sp>
        <p:nvSpPr>
          <p:cNvPr id="8" name="Espace réservé du pied de page 7"/>
          <p:cNvSpPr>
            <a:spLocks noGrp="1"/>
          </p:cNvSpPr>
          <p:nvPr>
            <p:ph type="ftr" sz="quarter" idx="11"/>
          </p:nvPr>
        </p:nvSpPr>
        <p:spPr>
          <a:xfrm>
            <a:off x="304800" y="6409944"/>
            <a:ext cx="3581400" cy="365760"/>
          </a:xfrm>
        </p:spPr>
        <p:txBody>
          <a:bodyPr/>
          <a:lstStyle/>
          <a:p>
            <a:endParaRPr lang="fr-FR" dirty="0"/>
          </a:p>
        </p:txBody>
      </p:sp>
      <p:sp>
        <p:nvSpPr>
          <p:cNvPr id="15" name="Connecteur droit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Espace réservé du contenu 23"/>
          <p:cNvSpPr>
            <a:spLocks noGrp="1"/>
          </p:cNvSpPr>
          <p:nvPr>
            <p:ph sz="quarter" idx="2"/>
          </p:nvPr>
        </p:nvSpPr>
        <p:spPr>
          <a:xfrm>
            <a:off x="301752" y="2471383"/>
            <a:ext cx="4041648" cy="3818404"/>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26" name="Espace réservé du contenu 25"/>
          <p:cNvSpPr>
            <a:spLocks noGrp="1"/>
          </p:cNvSpPr>
          <p:nvPr>
            <p:ph sz="quarter" idx="4"/>
          </p:nvPr>
        </p:nvSpPr>
        <p:spPr>
          <a:xfrm>
            <a:off x="4800600" y="2471383"/>
            <a:ext cx="4038600" cy="3822192"/>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25" name="Ellipse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7" name="Ellipse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Espace réservé du numéro de diapositive 8"/>
          <p:cNvSpPr>
            <a:spLocks noGrp="1"/>
          </p:cNvSpPr>
          <p:nvPr>
            <p:ph type="sldNum" sz="quarter" idx="12"/>
          </p:nvPr>
        </p:nvSpPr>
        <p:spPr>
          <a:xfrm>
            <a:off x="4343400" y="1042416"/>
            <a:ext cx="457200" cy="441325"/>
          </a:xfrm>
        </p:spPr>
        <p:txBody>
          <a:bodyPr/>
          <a:lstStyle>
            <a:lvl1pPr algn="ctr">
              <a:defRPr/>
            </a:lvl1pPr>
          </a:lstStyle>
          <a:p>
            <a:fld id="{B0B9ECDA-8226-4E27-94F9-89B9748319BF}" type="slidenum">
              <a:rPr lang="fr-FR" smtClean="0"/>
              <a:pPr/>
              <a:t>‹N°›</a:t>
            </a:fld>
            <a:endParaRPr lang="fr-FR" dirty="0"/>
          </a:p>
        </p:txBody>
      </p:sp>
      <p:sp>
        <p:nvSpPr>
          <p:cNvPr id="23" name="Titre 22"/>
          <p:cNvSpPr>
            <a:spLocks noGrp="1"/>
          </p:cNvSpPr>
          <p:nvPr>
            <p:ph type="title"/>
          </p:nvPr>
        </p:nvSpPr>
        <p:spPr/>
        <p:txBody>
          <a:bodyPr rtlCol="0" anchor="b" anchorCtr="0"/>
          <a:lstStyle/>
          <a:p>
            <a:r>
              <a:rPr kumimoji="0" lang="fr-FR" smtClean="0"/>
              <a:t>Cliquez pour modifier le style du titre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e la date 2"/>
          <p:cNvSpPr>
            <a:spLocks noGrp="1"/>
          </p:cNvSpPr>
          <p:nvPr>
            <p:ph type="dt" sz="half" idx="10"/>
          </p:nvPr>
        </p:nvSpPr>
        <p:spPr/>
        <p:txBody>
          <a:bodyPr/>
          <a:lstStyle/>
          <a:p>
            <a:fld id="{065522A7-8210-4C8E-B838-4620DDC5EBE1}" type="datetimeFigureOut">
              <a:rPr lang="fr-FR" smtClean="0"/>
              <a:pPr/>
              <a:t>26/03/2014</a:t>
            </a:fld>
            <a:endParaRPr lang="fr-FR" dirty="0"/>
          </a:p>
        </p:txBody>
      </p:sp>
      <p:sp>
        <p:nvSpPr>
          <p:cNvPr id="4" name="Espace réservé du pied de page 3"/>
          <p:cNvSpPr>
            <a:spLocks noGrp="1"/>
          </p:cNvSpPr>
          <p:nvPr>
            <p:ph type="ftr" sz="quarter" idx="11"/>
          </p:nvPr>
        </p:nvSpPr>
        <p:spPr/>
        <p:txBody>
          <a:bodyPr/>
          <a:lstStyle/>
          <a:p>
            <a:endParaRPr lang="fr-FR" dirty="0"/>
          </a:p>
        </p:txBody>
      </p:sp>
      <p:sp>
        <p:nvSpPr>
          <p:cNvPr id="5" name="Espace réservé du numéro de diapositive 4"/>
          <p:cNvSpPr>
            <a:spLocks noGrp="1"/>
          </p:cNvSpPr>
          <p:nvPr>
            <p:ph type="sldNum" sz="quarter" idx="12"/>
          </p:nvPr>
        </p:nvSpPr>
        <p:spPr>
          <a:xfrm>
            <a:off x="4343400" y="1036020"/>
            <a:ext cx="457200" cy="441325"/>
          </a:xfrm>
        </p:spPr>
        <p:txBody>
          <a:bodyPr/>
          <a:lstStyle/>
          <a:p>
            <a:fld id="{B0B9ECDA-8226-4E27-94F9-89B9748319BF}" type="slidenum">
              <a:rPr lang="fr-FR" smtClean="0"/>
              <a:pPr/>
              <a:t>‹N°›</a:t>
            </a:fld>
            <a:endParaRPr lang="fr-F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Espace réservé de la date 1"/>
          <p:cNvSpPr>
            <a:spLocks noGrp="1"/>
          </p:cNvSpPr>
          <p:nvPr>
            <p:ph type="dt" sz="half" idx="10"/>
          </p:nvPr>
        </p:nvSpPr>
        <p:spPr/>
        <p:txBody>
          <a:bodyPr/>
          <a:lstStyle/>
          <a:p>
            <a:fld id="{065522A7-8210-4C8E-B838-4620DDC5EBE1}" type="datetimeFigureOut">
              <a:rPr lang="fr-FR" smtClean="0"/>
              <a:pPr/>
              <a:t>26/03/2014</a:t>
            </a:fld>
            <a:endParaRPr lang="fr-FR" dirty="0"/>
          </a:p>
        </p:txBody>
      </p:sp>
      <p:sp>
        <p:nvSpPr>
          <p:cNvPr id="3" name="Espace réservé du pied de page 2"/>
          <p:cNvSpPr>
            <a:spLocks noGrp="1"/>
          </p:cNvSpPr>
          <p:nvPr>
            <p:ph type="ftr" sz="quarter" idx="11"/>
          </p:nvPr>
        </p:nvSpPr>
        <p:spPr/>
        <p:txBody>
          <a:bodyPr/>
          <a:lstStyle/>
          <a:p>
            <a:endParaRPr lang="fr-FR" dirty="0"/>
          </a:p>
        </p:txBody>
      </p:sp>
      <p:sp>
        <p:nvSpPr>
          <p:cNvPr id="4" name="Espace réservé du numéro de diapositive 3"/>
          <p:cNvSpPr>
            <a:spLocks noGrp="1"/>
          </p:cNvSpPr>
          <p:nvPr>
            <p:ph type="sldNum" sz="quarter" idx="12"/>
          </p:nvPr>
        </p:nvSpPr>
        <p:spPr>
          <a:xfrm>
            <a:off x="4267200" y="6324600"/>
            <a:ext cx="609600" cy="441324"/>
          </a:xfrm>
        </p:spPr>
        <p:txBody>
          <a:bodyPr/>
          <a:lstStyle>
            <a:lvl1pPr>
              <a:defRPr>
                <a:solidFill>
                  <a:srgbClr val="FFFFFF"/>
                </a:solidFill>
              </a:defRPr>
            </a:lvl1pPr>
          </a:lstStyle>
          <a:p>
            <a:fld id="{B0B9ECDA-8226-4E27-94F9-89B9748319BF}" type="slidenum">
              <a:rPr lang="fr-FR" smtClean="0"/>
              <a:pPr/>
              <a:t>‹N°›</a:t>
            </a:fld>
            <a:endParaRPr lang="fr-F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r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fr-FR" smtClean="0"/>
              <a:t>Cliquez pour modifier les styles du texte du masque</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Connecteur droit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20" name="Espace réservé du contenu 19"/>
          <p:cNvSpPr>
            <a:spLocks noGrp="1"/>
          </p:cNvSpPr>
          <p:nvPr>
            <p:ph sz="quarter" idx="1"/>
          </p:nvPr>
        </p:nvSpPr>
        <p:spPr>
          <a:xfrm>
            <a:off x="3124200" y="685800"/>
            <a:ext cx="5638800" cy="54102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0" name="Ellipse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Ellipse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7" name="Espace réservé du numéro de diapositive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B0B9ECDA-8226-4E27-94F9-89B9748319BF}" type="slidenum">
              <a:rPr lang="fr-FR" smtClean="0"/>
              <a:pPr/>
              <a:t>‹N°›</a:t>
            </a:fld>
            <a:endParaRPr lang="fr-FR" dirty="0"/>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Espace réservé de la date 4"/>
          <p:cNvSpPr>
            <a:spLocks noGrp="1"/>
          </p:cNvSpPr>
          <p:nvPr>
            <p:ph type="dt" sz="half" idx="10"/>
          </p:nvPr>
        </p:nvSpPr>
        <p:spPr/>
        <p:txBody>
          <a:bodyPr/>
          <a:lstStyle/>
          <a:p>
            <a:fld id="{065522A7-8210-4C8E-B838-4620DDC5EBE1}" type="datetimeFigureOut">
              <a:rPr lang="fr-FR" smtClean="0"/>
              <a:pPr/>
              <a:t>26/03/2014</a:t>
            </a:fld>
            <a:endParaRPr lang="fr-FR" dirty="0"/>
          </a:p>
        </p:txBody>
      </p:sp>
      <p:sp>
        <p:nvSpPr>
          <p:cNvPr id="6" name="Espace réservé du pied de page 5"/>
          <p:cNvSpPr>
            <a:spLocks noGrp="1"/>
          </p:cNvSpPr>
          <p:nvPr>
            <p:ph type="ftr" sz="quarter" idx="11"/>
          </p:nvPr>
        </p:nvSpPr>
        <p:spPr>
          <a:xfrm>
            <a:off x="301752" y="6410848"/>
            <a:ext cx="3383280" cy="365760"/>
          </a:xfrm>
        </p:spPr>
        <p:txBody>
          <a:bodyPr/>
          <a:lstStyle/>
          <a:p>
            <a:endParaRPr lang="fr-FR"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21" name="Connecteur droit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Ellipse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Ellipse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7" name="Espace réservé du numéro de diapositive 6"/>
          <p:cNvSpPr>
            <a:spLocks noGrp="1"/>
          </p:cNvSpPr>
          <p:nvPr>
            <p:ph type="sldNum" sz="quarter" idx="12"/>
          </p:nvPr>
        </p:nvSpPr>
        <p:spPr>
          <a:xfrm>
            <a:off x="1371600" y="312738"/>
            <a:ext cx="457200" cy="441325"/>
          </a:xfrm>
        </p:spPr>
        <p:txBody>
          <a:bodyPr/>
          <a:lstStyle/>
          <a:p>
            <a:fld id="{B0B9ECDA-8226-4E27-94F9-89B9748319BF}" type="slidenum">
              <a:rPr lang="fr-FR" smtClean="0"/>
              <a:pPr/>
              <a:t>‹N°›</a:t>
            </a:fld>
            <a:endParaRPr lang="fr-FR" dirty="0"/>
          </a:p>
        </p:txBody>
      </p:sp>
      <p:sp>
        <p:nvSpPr>
          <p:cNvPr id="2" name="Titr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fr-FR" smtClean="0"/>
              <a:t>Cliquez pour modifier le style du titre</a:t>
            </a:r>
            <a:endParaRPr kumimoji="0" lang="en-US"/>
          </a:p>
        </p:txBody>
      </p:sp>
      <p:sp>
        <p:nvSpPr>
          <p:cNvPr id="3" name="Espace réservé pour une image  2"/>
          <p:cNvSpPr>
            <a:spLocks noGrp="1"/>
          </p:cNvSpPr>
          <p:nvPr>
            <p:ph type="pic" idx="1"/>
          </p:nvPr>
        </p:nvSpPr>
        <p:spPr>
          <a:xfrm>
            <a:off x="3000375" y="609600"/>
            <a:ext cx="5867400" cy="4267200"/>
          </a:xfrm>
        </p:spPr>
        <p:txBody>
          <a:bodyPr/>
          <a:lstStyle>
            <a:lvl1pPr marL="0" indent="0">
              <a:buNone/>
              <a:defRPr sz="3200"/>
            </a:lvl1pPr>
          </a:lstStyle>
          <a:p>
            <a:r>
              <a:rPr kumimoji="0" lang="fr-FR" dirty="0" smtClean="0"/>
              <a:t>Cliquez sur l'icône pour ajouter une image</a:t>
            </a:r>
            <a:endParaRPr kumimoji="0" lang="en-US" dirty="0"/>
          </a:p>
        </p:txBody>
      </p:sp>
      <p:sp>
        <p:nvSpPr>
          <p:cNvPr id="4" name="Espace réservé du texte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fr-FR" smtClean="0"/>
              <a:t>Cliquez pour modifier les styles du texte du masque</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Espace réservé de la date 4"/>
          <p:cNvSpPr>
            <a:spLocks noGrp="1"/>
          </p:cNvSpPr>
          <p:nvPr>
            <p:ph type="dt" sz="half" idx="10"/>
          </p:nvPr>
        </p:nvSpPr>
        <p:spPr>
          <a:xfrm>
            <a:off x="5788152" y="6404984"/>
            <a:ext cx="3044952" cy="365760"/>
          </a:xfrm>
        </p:spPr>
        <p:txBody>
          <a:bodyPr/>
          <a:lstStyle/>
          <a:p>
            <a:fld id="{065522A7-8210-4C8E-B838-4620DDC5EBE1}" type="datetimeFigureOut">
              <a:rPr lang="fr-FR" smtClean="0"/>
              <a:pPr/>
              <a:t>26/03/2014</a:t>
            </a:fld>
            <a:endParaRPr lang="fr-FR" dirty="0"/>
          </a:p>
        </p:txBody>
      </p:sp>
      <p:sp>
        <p:nvSpPr>
          <p:cNvPr id="6" name="Espace réservé du pied de page 5"/>
          <p:cNvSpPr>
            <a:spLocks noGrp="1"/>
          </p:cNvSpPr>
          <p:nvPr>
            <p:ph type="ftr" sz="quarter" idx="11"/>
          </p:nvPr>
        </p:nvSpPr>
        <p:spPr>
          <a:xfrm>
            <a:off x="301752" y="6410848"/>
            <a:ext cx="3584448" cy="365760"/>
          </a:xfrm>
        </p:spPr>
        <p:txBody>
          <a:bodyPr/>
          <a:lstStyle/>
          <a:p>
            <a:endParaRPr lang="fr-F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4" name="Espace réservé de la date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065522A7-8210-4C8E-B838-4620DDC5EBE1}" type="datetimeFigureOut">
              <a:rPr lang="fr-FR" smtClean="0"/>
              <a:pPr/>
              <a:t>26/03/2014</a:t>
            </a:fld>
            <a:endParaRPr lang="fr-FR" dirty="0"/>
          </a:p>
        </p:txBody>
      </p:sp>
      <p:sp>
        <p:nvSpPr>
          <p:cNvPr id="3" name="Espace réservé du pied de page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fr-FR" dirty="0"/>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Connecteur droit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2" name="Ellipse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Ellipse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Espace réservé du numéro de diapositive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B0B9ECDA-8226-4E27-94F9-89B9748319BF}" type="slidenum">
              <a:rPr lang="fr-FR" smtClean="0"/>
              <a:pPr/>
              <a:t>‹N°›</a:t>
            </a:fld>
            <a:endParaRPr lang="fr-FR" dirty="0"/>
          </a:p>
        </p:txBody>
      </p:sp>
      <p:sp>
        <p:nvSpPr>
          <p:cNvPr id="22" name="Espace réservé du titre 21"/>
          <p:cNvSpPr>
            <a:spLocks noGrp="1"/>
          </p:cNvSpPr>
          <p:nvPr>
            <p:ph type="title"/>
          </p:nvPr>
        </p:nvSpPr>
        <p:spPr>
          <a:xfrm>
            <a:off x="301752" y="228600"/>
            <a:ext cx="8534400" cy="758952"/>
          </a:xfrm>
          <a:prstGeom prst="rect">
            <a:avLst/>
          </a:prstGeom>
        </p:spPr>
        <p:txBody>
          <a:bodyPr vert="horz" anchor="b">
            <a:normAutofit/>
          </a:bodyPr>
          <a:lstStyle/>
          <a:p>
            <a:r>
              <a:rPr kumimoji="0" lang="fr-FR" smtClean="0"/>
              <a:t>Cliquez pour modifier le style du titre</a:t>
            </a:r>
            <a:endParaRPr kumimoji="0" lang="en-US"/>
          </a:p>
        </p:txBody>
      </p:sp>
      <p:sp>
        <p:nvSpPr>
          <p:cNvPr id="13" name="Espace réservé du texte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0.png"/><Relationship Id="rId7"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jpeg"/><Relationship Id="rId4" Type="http://schemas.openxmlformats.org/officeDocument/2006/relationships/hyperlink" Target="//upload.wikimedia.org/wikipedia/commons/2/2e/Liaison.jpg"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32.jpeg"/><Relationship Id="rId4" Type="http://schemas.openxmlformats.org/officeDocument/2006/relationships/image" Target="../media/image31.jpeg"/></Relationships>
</file>

<file path=ppt/slides/_rels/slide21.xml.rels><?xml version="1.0" encoding="UTF-8" standalone="yes"?>
<Relationships xmlns="http://schemas.openxmlformats.org/package/2006/relationships"><Relationship Id="rId3" Type="http://schemas.openxmlformats.org/officeDocument/2006/relationships/hyperlink" Target="http://www.faac.fr/ita/produits/automatisme-portails-et-barrieres/battant-residentiel.html"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2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7.jpeg"/></Relationships>
</file>

<file path=ppt/slides/_rels/slide2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image" Target="../media/image39.png"/></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1520" y="248116"/>
            <a:ext cx="8501090" cy="1092652"/>
          </a:xfrm>
        </p:spPr>
        <p:txBody>
          <a:bodyPr>
            <a:noAutofit/>
          </a:bodyPr>
          <a:lstStyle/>
          <a:p>
            <a:r>
              <a:rPr lang="fr-FR" sz="4000" b="1" dirty="0" smtClean="0">
                <a:solidFill>
                  <a:schemeClr val="tx1">
                    <a:lumMod val="65000"/>
                    <a:lumOff val="35000"/>
                  </a:schemeClr>
                </a:solidFill>
                <a:latin typeface="Arial Rounded MT Bold" pitchFamily="34" charset="0"/>
              </a:rPr>
              <a:t>Exemple de séquence n°2</a:t>
            </a:r>
            <a:br>
              <a:rPr lang="fr-FR" sz="4000" b="1" dirty="0" smtClean="0">
                <a:solidFill>
                  <a:schemeClr val="tx1">
                    <a:lumMod val="65000"/>
                    <a:lumOff val="35000"/>
                  </a:schemeClr>
                </a:solidFill>
                <a:latin typeface="Arial Rounded MT Bold" pitchFamily="34" charset="0"/>
              </a:rPr>
            </a:br>
            <a:r>
              <a:rPr lang="fr-FR" sz="4000" b="1" dirty="0" smtClean="0">
                <a:solidFill>
                  <a:schemeClr val="tx1">
                    <a:lumMod val="65000"/>
                    <a:lumOff val="35000"/>
                  </a:schemeClr>
                </a:solidFill>
                <a:latin typeface="Arial Rounded MT Bold" pitchFamily="34" charset="0"/>
              </a:rPr>
              <a:t>en 1</a:t>
            </a:r>
            <a:r>
              <a:rPr lang="fr-FR" sz="4000" b="1" baseline="30000" dirty="0" smtClean="0">
                <a:solidFill>
                  <a:schemeClr val="tx1">
                    <a:lumMod val="65000"/>
                    <a:lumOff val="35000"/>
                  </a:schemeClr>
                </a:solidFill>
                <a:latin typeface="Arial Rounded MT Bold" pitchFamily="34" charset="0"/>
              </a:rPr>
              <a:t>ère</a:t>
            </a:r>
            <a:r>
              <a:rPr lang="fr-FR" sz="4000" b="1" dirty="0" smtClean="0">
                <a:solidFill>
                  <a:schemeClr val="tx1">
                    <a:lumMod val="65000"/>
                    <a:lumOff val="35000"/>
                  </a:schemeClr>
                </a:solidFill>
                <a:latin typeface="Arial Rounded MT Bold" pitchFamily="34" charset="0"/>
              </a:rPr>
              <a:t> Sciences de l’ingénieur</a:t>
            </a:r>
            <a:endParaRPr lang="fr-FR" sz="4000" b="1" dirty="0">
              <a:solidFill>
                <a:schemeClr val="tx1">
                  <a:lumMod val="65000"/>
                  <a:lumOff val="35000"/>
                </a:schemeClr>
              </a:solidFill>
              <a:latin typeface="Arial Rounded MT Bold" pitchFamily="34" charset="0"/>
            </a:endParaRPr>
          </a:p>
        </p:txBody>
      </p:sp>
      <p:pic>
        <p:nvPicPr>
          <p:cNvPr id="5" name="Espace réservé du contenu 4" descr="electronic-frontier.jpg"/>
          <p:cNvPicPr>
            <a:picLocks noGrp="1" noChangeAspect="1"/>
          </p:cNvPicPr>
          <p:nvPr>
            <p:ph sz="quarter" idx="1"/>
          </p:nvPr>
        </p:nvPicPr>
        <p:blipFill>
          <a:blip r:embed="rId2" cstate="print"/>
          <a:stretch>
            <a:fillRect/>
          </a:stretch>
        </p:blipFill>
        <p:spPr>
          <a:xfrm>
            <a:off x="3214678" y="2071678"/>
            <a:ext cx="2571768" cy="3429024"/>
          </a:xfrm>
        </p:spPr>
      </p:pic>
      <p:sp>
        <p:nvSpPr>
          <p:cNvPr id="4" name="ZoneTexte 3"/>
          <p:cNvSpPr txBox="1"/>
          <p:nvPr/>
        </p:nvSpPr>
        <p:spPr>
          <a:xfrm>
            <a:off x="179512" y="6381328"/>
            <a:ext cx="2165336" cy="307777"/>
          </a:xfrm>
          <a:prstGeom prst="rect">
            <a:avLst/>
          </a:prstGeom>
          <a:noFill/>
        </p:spPr>
        <p:txBody>
          <a:bodyPr wrap="none" rtlCol="0">
            <a:spAutoFit/>
          </a:bodyPr>
          <a:lstStyle/>
          <a:p>
            <a:r>
              <a:rPr lang="fr-FR" sz="1400" dirty="0" smtClean="0"/>
              <a:t>Lycée JACQUARD - CAUDRY</a:t>
            </a:r>
            <a:endParaRPr lang="fr-FR" sz="1400" dirty="0"/>
          </a:p>
        </p:txBody>
      </p:sp>
      <p:sp>
        <p:nvSpPr>
          <p:cNvPr id="30" name="ZoneTexte 29"/>
          <p:cNvSpPr txBox="1"/>
          <p:nvPr/>
        </p:nvSpPr>
        <p:spPr>
          <a:xfrm>
            <a:off x="5868144" y="6381328"/>
            <a:ext cx="2908681" cy="307777"/>
          </a:xfrm>
          <a:prstGeom prst="rect">
            <a:avLst/>
          </a:prstGeom>
          <a:noFill/>
        </p:spPr>
        <p:txBody>
          <a:bodyPr wrap="none" rtlCol="0">
            <a:spAutoFit/>
          </a:bodyPr>
          <a:lstStyle/>
          <a:p>
            <a:r>
              <a:rPr lang="fr-FR" sz="1400" dirty="0" smtClean="0"/>
              <a:t>Séminaire à Roubaix, le 27 mars 2014</a:t>
            </a:r>
            <a:endParaRPr lang="fr-FR" sz="14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e 3"/>
          <p:cNvGrpSpPr/>
          <p:nvPr/>
        </p:nvGrpSpPr>
        <p:grpSpPr>
          <a:xfrm>
            <a:off x="270932" y="333239"/>
            <a:ext cx="2428860" cy="791505"/>
            <a:chOff x="0" y="0"/>
            <a:chExt cx="2428860" cy="791505"/>
          </a:xfrm>
          <a:scene3d>
            <a:camera prst="orthographicFront"/>
            <a:lightRig rig="threePt" dir="t"/>
          </a:scene3d>
        </p:grpSpPr>
        <p:sp>
          <p:nvSpPr>
            <p:cNvPr id="5" name="Rectangle à coins arrondis 4"/>
            <p:cNvSpPr/>
            <p:nvPr/>
          </p:nvSpPr>
          <p:spPr>
            <a:xfrm>
              <a:off x="0" y="0"/>
              <a:ext cx="2428860" cy="791505"/>
            </a:xfrm>
            <a:prstGeom prst="roundRect">
              <a:avLst/>
            </a:prstGeom>
            <a:effectLst>
              <a:glow rad="101600">
                <a:schemeClr val="accent1">
                  <a:satMod val="175000"/>
                  <a:alpha val="40000"/>
                </a:schemeClr>
              </a:glow>
            </a:effectLst>
            <a:sp3d>
              <a:bevelT w="165100" prst="coolSlant"/>
            </a:sp3d>
          </p:spPr>
          <p:style>
            <a:lnRef idx="2">
              <a:schemeClr val="lt1">
                <a:hueOff val="0"/>
                <a:satOff val="0"/>
                <a:lumOff val="0"/>
                <a:alphaOff val="0"/>
              </a:schemeClr>
            </a:lnRef>
            <a:fillRef idx="1">
              <a:schemeClr val="accent1">
                <a:hueOff val="0"/>
                <a:satOff val="0"/>
                <a:lumOff val="0"/>
                <a:alphaOff val="0"/>
              </a:schemeClr>
            </a:fillRef>
            <a:effectRef idx="0">
              <a:scrgbClr r="0" g="0" b="0"/>
            </a:effectRef>
            <a:fontRef idx="minor">
              <a:schemeClr val="lt1"/>
            </a:fontRef>
          </p:style>
        </p:sp>
        <p:sp>
          <p:nvSpPr>
            <p:cNvPr id="6" name="Rectangle 5"/>
            <p:cNvSpPr/>
            <p:nvPr/>
          </p:nvSpPr>
          <p:spPr>
            <a:xfrm>
              <a:off x="38638" y="38638"/>
              <a:ext cx="2351584" cy="714229"/>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25730" tIns="125730" rIns="125730" bIns="125730" numCol="1" spcCol="1270" anchor="ctr" anchorCtr="0">
              <a:noAutofit/>
            </a:bodyPr>
            <a:lstStyle/>
            <a:p>
              <a:pPr lvl="0" algn="l" defTabSz="1466850">
                <a:lnSpc>
                  <a:spcPct val="90000"/>
                </a:lnSpc>
                <a:spcBef>
                  <a:spcPct val="0"/>
                </a:spcBef>
                <a:spcAft>
                  <a:spcPct val="35000"/>
                </a:spcAft>
              </a:pPr>
              <a:r>
                <a:rPr lang="fr-FR" sz="2800" b="1" kern="1200" dirty="0" smtClean="0">
                  <a:solidFill>
                    <a:schemeClr val="tx1">
                      <a:lumMod val="85000"/>
                      <a:lumOff val="15000"/>
                    </a:schemeClr>
                  </a:solidFill>
                  <a:effectLst>
                    <a:outerShdw blurRad="38100" dist="38100" dir="2700000" algn="tl">
                      <a:srgbClr val="000000">
                        <a:alpha val="43137"/>
                      </a:srgbClr>
                    </a:outerShdw>
                  </a:effectLst>
                </a:rPr>
                <a:t>Séquence 2</a:t>
              </a:r>
              <a:endParaRPr lang="fr-FR" sz="2800" b="1" kern="1200" dirty="0">
                <a:solidFill>
                  <a:schemeClr val="tx1">
                    <a:lumMod val="85000"/>
                    <a:lumOff val="15000"/>
                  </a:schemeClr>
                </a:solidFill>
                <a:effectLst>
                  <a:outerShdw blurRad="38100" dist="38100" dir="2700000" algn="tl">
                    <a:srgbClr val="000000">
                      <a:alpha val="43137"/>
                    </a:srgbClr>
                  </a:outerShdw>
                </a:effectLst>
              </a:endParaRPr>
            </a:p>
          </p:txBody>
        </p:sp>
      </p:grpSp>
      <p:sp>
        <p:nvSpPr>
          <p:cNvPr id="7" name="ZoneTexte 6"/>
          <p:cNvSpPr txBox="1"/>
          <p:nvPr/>
        </p:nvSpPr>
        <p:spPr>
          <a:xfrm>
            <a:off x="2843808" y="548680"/>
            <a:ext cx="6000792" cy="307777"/>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fr-FR" sz="1400" dirty="0" smtClean="0"/>
              <a:t>Mesurer et comparer les grandeurs d’entrée et de sortie d’un système.</a:t>
            </a:r>
            <a:endParaRPr lang="fr-FR" sz="1400" dirty="0"/>
          </a:p>
        </p:txBody>
      </p:sp>
      <p:grpSp>
        <p:nvGrpSpPr>
          <p:cNvPr id="8" name="Groupe 7"/>
          <p:cNvGrpSpPr/>
          <p:nvPr/>
        </p:nvGrpSpPr>
        <p:grpSpPr>
          <a:xfrm>
            <a:off x="187999" y="2924944"/>
            <a:ext cx="8920505" cy="1067922"/>
            <a:chOff x="169074" y="276077"/>
            <a:chExt cx="8813001" cy="1067922"/>
          </a:xfrm>
        </p:grpSpPr>
        <p:grpSp>
          <p:nvGrpSpPr>
            <p:cNvPr id="9" name="Groupe 64"/>
            <p:cNvGrpSpPr/>
            <p:nvPr/>
          </p:nvGrpSpPr>
          <p:grpSpPr>
            <a:xfrm>
              <a:off x="169074" y="278385"/>
              <a:ext cx="8813001" cy="1065614"/>
              <a:chOff x="278656" y="2610061"/>
              <a:chExt cx="6936936" cy="1071570"/>
            </a:xfrm>
          </p:grpSpPr>
          <p:sp>
            <p:nvSpPr>
              <p:cNvPr id="18" name="Ellipse 17"/>
              <p:cNvSpPr/>
              <p:nvPr/>
            </p:nvSpPr>
            <p:spPr>
              <a:xfrm>
                <a:off x="1387311" y="2610061"/>
                <a:ext cx="990688" cy="1071570"/>
              </a:xfrm>
              <a:prstGeom prst="ellipse">
                <a:avLst/>
              </a:prstGeom>
              <a:ln>
                <a:headEnd type="triangle" w="med" len="med"/>
                <a:tailEnd type="none" w="med" len="med"/>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fr-FR" dirty="0"/>
              </a:p>
            </p:txBody>
          </p:sp>
          <p:sp>
            <p:nvSpPr>
              <p:cNvPr id="19" name="Rectangle 18"/>
              <p:cNvSpPr/>
              <p:nvPr/>
            </p:nvSpPr>
            <p:spPr>
              <a:xfrm>
                <a:off x="278656" y="2857497"/>
                <a:ext cx="566730" cy="542391"/>
              </a:xfrm>
              <a:prstGeom prst="rect">
                <a:avLst/>
              </a:prstGeom>
              <a:ln>
                <a:headEnd type="triangl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800" dirty="0" smtClean="0"/>
                  <a:t> lancement</a:t>
                </a:r>
              </a:p>
            </p:txBody>
          </p:sp>
          <p:grpSp>
            <p:nvGrpSpPr>
              <p:cNvPr id="20" name="Grouper 32"/>
              <p:cNvGrpSpPr/>
              <p:nvPr/>
            </p:nvGrpSpPr>
            <p:grpSpPr>
              <a:xfrm>
                <a:off x="1438790" y="2776370"/>
                <a:ext cx="805111" cy="742332"/>
                <a:chOff x="1807349" y="1673302"/>
                <a:chExt cx="1161980" cy="1836894"/>
              </a:xfrm>
            </p:grpSpPr>
            <p:sp>
              <p:nvSpPr>
                <p:cNvPr id="24" name="Ellipse 23"/>
                <p:cNvSpPr/>
                <p:nvPr/>
              </p:nvSpPr>
              <p:spPr>
                <a:xfrm>
                  <a:off x="2151394" y="2731685"/>
                  <a:ext cx="817935" cy="778511"/>
                </a:xfrm>
                <a:prstGeom prst="ellipse">
                  <a:avLst/>
                </a:prstGeom>
                <a:ln>
                  <a:headEnd type="triangl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700" dirty="0" smtClean="0"/>
                    <a:t>TP</a:t>
                  </a:r>
                </a:p>
              </p:txBody>
            </p:sp>
            <p:sp>
              <p:nvSpPr>
                <p:cNvPr id="25" name="Ellipse 10"/>
                <p:cNvSpPr/>
                <p:nvPr/>
              </p:nvSpPr>
              <p:spPr>
                <a:xfrm>
                  <a:off x="2099937" y="1673302"/>
                  <a:ext cx="817935" cy="778506"/>
                </a:xfrm>
                <a:prstGeom prst="ellipse">
                  <a:avLst/>
                </a:prstGeom>
                <a:ln>
                  <a:headEnd type="triangl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700" dirty="0" smtClean="0"/>
                    <a:t>TP</a:t>
                  </a:r>
                </a:p>
                <a:p>
                  <a:pPr algn="ctr"/>
                  <a:endParaRPr lang="fr-FR" sz="700" dirty="0"/>
                </a:p>
              </p:txBody>
            </p:sp>
            <p:sp>
              <p:nvSpPr>
                <p:cNvPr id="26" name="Ellipse 25"/>
                <p:cNvSpPr/>
                <p:nvPr/>
              </p:nvSpPr>
              <p:spPr>
                <a:xfrm>
                  <a:off x="1807349" y="2228464"/>
                  <a:ext cx="817935" cy="778506"/>
                </a:xfrm>
                <a:prstGeom prst="ellipse">
                  <a:avLst/>
                </a:prstGeom>
                <a:ln>
                  <a:headEnd type="triangl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800" dirty="0" smtClean="0"/>
                    <a:t>TP</a:t>
                  </a:r>
                  <a:endParaRPr lang="fr-FR" sz="800" dirty="0"/>
                </a:p>
              </p:txBody>
            </p:sp>
          </p:grpSp>
          <p:sp>
            <p:nvSpPr>
              <p:cNvPr id="21" name="Rectangle 20"/>
              <p:cNvSpPr/>
              <p:nvPr/>
            </p:nvSpPr>
            <p:spPr>
              <a:xfrm>
                <a:off x="2400491" y="2861245"/>
                <a:ext cx="566730" cy="543018"/>
              </a:xfrm>
              <a:prstGeom prst="rect">
                <a:avLst/>
              </a:prstGeom>
              <a:ln>
                <a:headEnd type="triangl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800" dirty="0" smtClean="0"/>
                  <a:t>Restitution</a:t>
                </a:r>
                <a:endParaRPr lang="fr-FR" sz="800" dirty="0"/>
              </a:p>
            </p:txBody>
          </p:sp>
          <p:sp>
            <p:nvSpPr>
              <p:cNvPr id="22" name="Ellipse 21"/>
              <p:cNvSpPr/>
              <p:nvPr/>
            </p:nvSpPr>
            <p:spPr>
              <a:xfrm>
                <a:off x="2982215" y="2885304"/>
                <a:ext cx="935104" cy="528538"/>
              </a:xfrm>
              <a:prstGeom prst="ellipse">
                <a:avLst/>
              </a:prstGeom>
              <a:ln>
                <a:headEnd type="triangle" w="med" len="med"/>
                <a:tailEnd type="none" w="med" len="med"/>
              </a:ln>
            </p:spPr>
            <p:style>
              <a:lnRef idx="1">
                <a:schemeClr val="accent6"/>
              </a:lnRef>
              <a:fillRef idx="2">
                <a:schemeClr val="accent6"/>
              </a:fillRef>
              <a:effectRef idx="1">
                <a:schemeClr val="accent6"/>
              </a:effectRef>
              <a:fontRef idx="minor">
                <a:schemeClr val="dk1"/>
              </a:fontRef>
            </p:style>
            <p:txBody>
              <a:bodyPr rtlCol="0" anchor="ctr"/>
              <a:lstStyle/>
              <a:p>
                <a:pPr algn="ctr"/>
                <a:r>
                  <a:rPr lang="fr-FR" sz="800" dirty="0" smtClean="0"/>
                  <a:t>Structuration des connaissances</a:t>
                </a:r>
                <a:endParaRPr lang="fr-FR" sz="800" dirty="0"/>
              </a:p>
            </p:txBody>
          </p:sp>
          <p:sp>
            <p:nvSpPr>
              <p:cNvPr id="23" name="Ellipse 22"/>
              <p:cNvSpPr/>
              <p:nvPr/>
            </p:nvSpPr>
            <p:spPr>
              <a:xfrm>
                <a:off x="6464053" y="2924782"/>
                <a:ext cx="751539" cy="455948"/>
              </a:xfrm>
              <a:prstGeom prst="ellipse">
                <a:avLst/>
              </a:prstGeom>
              <a:ln>
                <a:headEnd type="triangle" w="med" len="med"/>
                <a:tailEnd type="none" w="med" len="med"/>
              </a:ln>
            </p:spPr>
            <p:style>
              <a:lnRef idx="1">
                <a:schemeClr val="accent6"/>
              </a:lnRef>
              <a:fillRef idx="2">
                <a:schemeClr val="accent6"/>
              </a:fillRef>
              <a:effectRef idx="1">
                <a:schemeClr val="accent6"/>
              </a:effectRef>
              <a:fontRef idx="minor">
                <a:schemeClr val="dk1"/>
              </a:fontRef>
            </p:style>
            <p:txBody>
              <a:bodyPr rtlCol="0" anchor="ctr"/>
              <a:lstStyle/>
              <a:p>
                <a:pPr algn="ctr"/>
                <a:r>
                  <a:rPr lang="fr-FR" sz="800" dirty="0" smtClean="0"/>
                  <a:t>Evaluation </a:t>
                </a:r>
                <a:endParaRPr lang="fr-FR" sz="800" dirty="0"/>
              </a:p>
            </p:txBody>
          </p:sp>
        </p:grpSp>
        <p:sp>
          <p:nvSpPr>
            <p:cNvPr id="10" name="Ellipse 9"/>
            <p:cNvSpPr/>
            <p:nvPr/>
          </p:nvSpPr>
          <p:spPr>
            <a:xfrm>
              <a:off x="904874" y="537698"/>
              <a:ext cx="648000" cy="526126"/>
            </a:xfrm>
            <a:prstGeom prst="ellipse">
              <a:avLst/>
            </a:prstGeom>
            <a:ln>
              <a:headEnd type="triangle" w="med" len="med"/>
              <a:tailEnd type="none" w="med" len="med"/>
            </a:ln>
          </p:spPr>
          <p:style>
            <a:lnRef idx="1">
              <a:schemeClr val="accent6"/>
            </a:lnRef>
            <a:fillRef idx="2">
              <a:schemeClr val="accent6"/>
            </a:fillRef>
            <a:effectRef idx="1">
              <a:schemeClr val="accent6"/>
            </a:effectRef>
            <a:fontRef idx="minor">
              <a:schemeClr val="dk1"/>
            </a:fontRef>
          </p:style>
          <p:txBody>
            <a:bodyPr rtlCol="0" anchor="ctr"/>
            <a:lstStyle/>
            <a:p>
              <a:pPr algn="ctr"/>
              <a:r>
                <a:rPr lang="fr-FR" sz="800" dirty="0" smtClean="0"/>
                <a:t>Cours</a:t>
              </a:r>
              <a:endParaRPr lang="fr-FR" sz="800" dirty="0"/>
            </a:p>
          </p:txBody>
        </p:sp>
        <p:sp>
          <p:nvSpPr>
            <p:cNvPr id="11" name="Ellipse 10"/>
            <p:cNvSpPr/>
            <p:nvPr/>
          </p:nvSpPr>
          <p:spPr>
            <a:xfrm>
              <a:off x="4843981" y="276077"/>
              <a:ext cx="1258617" cy="1065614"/>
            </a:xfrm>
            <a:prstGeom prst="ellipse">
              <a:avLst/>
            </a:prstGeom>
            <a:ln>
              <a:headEnd type="triangle" w="med" len="med"/>
              <a:tailEnd type="none" w="med" len="med"/>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fr-FR" dirty="0"/>
            </a:p>
          </p:txBody>
        </p:sp>
        <p:sp>
          <p:nvSpPr>
            <p:cNvPr id="12" name="Ellipse 11"/>
            <p:cNvSpPr/>
            <p:nvPr/>
          </p:nvSpPr>
          <p:spPr>
            <a:xfrm>
              <a:off x="5212234" y="866802"/>
              <a:ext cx="720000" cy="312866"/>
            </a:xfrm>
            <a:prstGeom prst="ellipse">
              <a:avLst/>
            </a:prstGeom>
            <a:ln>
              <a:headEnd type="triangl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700" dirty="0" smtClean="0"/>
                <a:t>TP</a:t>
              </a:r>
            </a:p>
          </p:txBody>
        </p:sp>
        <p:sp>
          <p:nvSpPr>
            <p:cNvPr id="13" name="Ellipse 10"/>
            <p:cNvSpPr/>
            <p:nvPr/>
          </p:nvSpPr>
          <p:spPr>
            <a:xfrm>
              <a:off x="5166938" y="441462"/>
              <a:ext cx="720000" cy="312864"/>
            </a:xfrm>
            <a:prstGeom prst="ellipse">
              <a:avLst/>
            </a:prstGeom>
            <a:ln>
              <a:headEnd type="triangl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700" dirty="0" smtClean="0"/>
                <a:t>TP</a:t>
              </a:r>
            </a:p>
            <a:p>
              <a:pPr algn="ctr"/>
              <a:endParaRPr lang="fr-FR" sz="700" dirty="0"/>
            </a:p>
          </p:txBody>
        </p:sp>
        <p:sp>
          <p:nvSpPr>
            <p:cNvPr id="14" name="Ellipse 13"/>
            <p:cNvSpPr/>
            <p:nvPr/>
          </p:nvSpPr>
          <p:spPr>
            <a:xfrm>
              <a:off x="4909383" y="664569"/>
              <a:ext cx="720000" cy="312864"/>
            </a:xfrm>
            <a:prstGeom prst="ellipse">
              <a:avLst/>
            </a:prstGeom>
            <a:ln>
              <a:headEnd type="triangl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800" dirty="0" smtClean="0"/>
                <a:t>TP</a:t>
              </a:r>
              <a:endParaRPr lang="fr-FR" sz="800" dirty="0"/>
            </a:p>
          </p:txBody>
        </p:sp>
        <p:sp>
          <p:nvSpPr>
            <p:cNvPr id="15" name="Rectangle 14"/>
            <p:cNvSpPr/>
            <p:nvPr/>
          </p:nvSpPr>
          <p:spPr>
            <a:xfrm>
              <a:off x="6131173" y="533048"/>
              <a:ext cx="720000" cy="540000"/>
            </a:xfrm>
            <a:prstGeom prst="rect">
              <a:avLst/>
            </a:prstGeom>
            <a:ln>
              <a:headEnd type="triangl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800" dirty="0" smtClean="0"/>
                <a:t>Synthèse</a:t>
              </a:r>
              <a:endParaRPr lang="fr-FR" sz="800" dirty="0"/>
            </a:p>
          </p:txBody>
        </p:sp>
        <p:sp>
          <p:nvSpPr>
            <p:cNvPr id="16" name="Ellipse 15"/>
            <p:cNvSpPr/>
            <p:nvPr/>
          </p:nvSpPr>
          <p:spPr>
            <a:xfrm>
              <a:off x="6859612" y="546922"/>
              <a:ext cx="648000" cy="526126"/>
            </a:xfrm>
            <a:prstGeom prst="ellipse">
              <a:avLst/>
            </a:prstGeom>
            <a:ln>
              <a:headEnd type="triangle" w="med" len="med"/>
              <a:tailEnd type="none" w="med" len="med"/>
            </a:ln>
          </p:spPr>
          <p:style>
            <a:lnRef idx="1">
              <a:schemeClr val="accent6"/>
            </a:lnRef>
            <a:fillRef idx="2">
              <a:schemeClr val="accent6"/>
            </a:fillRef>
            <a:effectRef idx="1">
              <a:schemeClr val="accent6"/>
            </a:effectRef>
            <a:fontRef idx="minor">
              <a:schemeClr val="dk1"/>
            </a:fontRef>
          </p:style>
          <p:txBody>
            <a:bodyPr rtlCol="0" anchor="ctr"/>
            <a:lstStyle/>
            <a:p>
              <a:pPr algn="ctr"/>
              <a:r>
                <a:rPr lang="fr-FR" sz="800" dirty="0" smtClean="0"/>
                <a:t>Cours</a:t>
              </a:r>
              <a:endParaRPr lang="fr-FR" sz="800" dirty="0"/>
            </a:p>
          </p:txBody>
        </p:sp>
        <p:sp>
          <p:nvSpPr>
            <p:cNvPr id="17" name="Ellipse 16"/>
            <p:cNvSpPr>
              <a:spLocks noChangeAspect="1"/>
            </p:cNvSpPr>
            <p:nvPr/>
          </p:nvSpPr>
          <p:spPr>
            <a:xfrm>
              <a:off x="7516837" y="623124"/>
              <a:ext cx="504000" cy="409210"/>
            </a:xfrm>
            <a:prstGeom prst="ellipse">
              <a:avLst/>
            </a:prstGeom>
            <a:ln>
              <a:headEnd type="triangle" w="med" len="med"/>
              <a:tailEnd type="none" w="med" len="med"/>
            </a:ln>
          </p:spPr>
          <p:style>
            <a:lnRef idx="1">
              <a:schemeClr val="accent6"/>
            </a:lnRef>
            <a:fillRef idx="2">
              <a:schemeClr val="accent6"/>
            </a:fillRef>
            <a:effectRef idx="1">
              <a:schemeClr val="accent6"/>
            </a:effectRef>
            <a:fontRef idx="minor">
              <a:schemeClr val="dk1"/>
            </a:fontRef>
          </p:style>
          <p:txBody>
            <a:bodyPr rtlCol="0" anchor="ctr"/>
            <a:lstStyle/>
            <a:p>
              <a:pPr algn="ctr"/>
              <a:r>
                <a:rPr lang="fr-FR" sz="800" dirty="0" smtClean="0"/>
                <a:t>TD</a:t>
              </a:r>
              <a:endParaRPr lang="fr-FR" sz="800" dirty="0"/>
            </a:p>
          </p:txBody>
        </p:sp>
      </p:grpSp>
      <p:sp>
        <p:nvSpPr>
          <p:cNvPr id="27" name="ZoneTexte 26"/>
          <p:cNvSpPr txBox="1"/>
          <p:nvPr/>
        </p:nvSpPr>
        <p:spPr>
          <a:xfrm>
            <a:off x="755576" y="1700808"/>
            <a:ext cx="7661072" cy="461665"/>
          </a:xfrm>
          <a:prstGeom prst="rect">
            <a:avLst/>
          </a:prstGeom>
          <a:noFill/>
        </p:spPr>
        <p:txBody>
          <a:bodyPr wrap="none" rtlCol="0">
            <a:spAutoFit/>
          </a:bodyPr>
          <a:lstStyle/>
          <a:p>
            <a:r>
              <a:rPr lang="fr-FR" sz="2400" b="1" dirty="0" smtClean="0">
                <a:solidFill>
                  <a:schemeClr val="accent6">
                    <a:lumMod val="50000"/>
                  </a:schemeClr>
                </a:solidFill>
              </a:rPr>
              <a:t>Visualisation de la séquence  par ce graphique :</a:t>
            </a:r>
            <a:endParaRPr lang="fr-FR" sz="2400" b="1" dirty="0">
              <a:solidFill>
                <a:schemeClr val="accent6">
                  <a:lumMod val="50000"/>
                </a:schemeClr>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Ellipse 18"/>
          <p:cNvSpPr/>
          <p:nvPr/>
        </p:nvSpPr>
        <p:spPr>
          <a:xfrm>
            <a:off x="395536" y="908720"/>
            <a:ext cx="142876" cy="14287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nvGrpSpPr>
          <p:cNvPr id="21" name="Groupe 4"/>
          <p:cNvGrpSpPr/>
          <p:nvPr/>
        </p:nvGrpSpPr>
        <p:grpSpPr>
          <a:xfrm>
            <a:off x="2627784" y="1484784"/>
            <a:ext cx="4032448" cy="704602"/>
            <a:chOff x="0" y="0"/>
            <a:chExt cx="2428860" cy="815490"/>
          </a:xfrm>
          <a:solidFill>
            <a:schemeClr val="tx2">
              <a:lumMod val="50000"/>
            </a:schemeClr>
          </a:solidFill>
          <a:effectLst>
            <a:outerShdw blurRad="76200" dir="18900000" sy="23000" kx="-1200000" algn="bl" rotWithShape="0">
              <a:prstClr val="black">
                <a:alpha val="20000"/>
              </a:prstClr>
            </a:outerShdw>
          </a:effectLst>
          <a:scene3d>
            <a:camera prst="perspectiveRelaxed"/>
            <a:lightRig rig="threePt" dir="t"/>
          </a:scene3d>
        </p:grpSpPr>
        <p:sp>
          <p:nvSpPr>
            <p:cNvPr id="22" name="Rectangle à coins arrondis 21"/>
            <p:cNvSpPr/>
            <p:nvPr/>
          </p:nvSpPr>
          <p:spPr>
            <a:xfrm>
              <a:off x="0" y="0"/>
              <a:ext cx="2428860" cy="815490"/>
            </a:xfrm>
            <a:prstGeom prst="round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3" name="Rectangle 22"/>
            <p:cNvSpPr/>
            <p:nvPr/>
          </p:nvSpPr>
          <p:spPr>
            <a:xfrm>
              <a:off x="39809" y="39808"/>
              <a:ext cx="2360921" cy="700192"/>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29540" tIns="129540" rIns="129540" bIns="129540" numCol="1" spcCol="1270" anchor="ctr" anchorCtr="0">
              <a:noAutofit/>
            </a:bodyPr>
            <a:lstStyle/>
            <a:p>
              <a:pPr lvl="0" algn="l" defTabSz="1511300">
                <a:lnSpc>
                  <a:spcPct val="90000"/>
                </a:lnSpc>
                <a:spcBef>
                  <a:spcPct val="0"/>
                </a:spcBef>
                <a:spcAft>
                  <a:spcPct val="35000"/>
                </a:spcAft>
              </a:pPr>
              <a:r>
                <a:rPr lang="fr-FR" sz="2400" kern="1200" dirty="0" smtClean="0"/>
                <a:t>Séance 1: Lancement  1H</a:t>
              </a:r>
              <a:endParaRPr lang="fr-FR" sz="2400" kern="1200" dirty="0"/>
            </a:p>
          </p:txBody>
        </p:sp>
      </p:grpSp>
      <p:sp>
        <p:nvSpPr>
          <p:cNvPr id="25" name="ZoneTexte 24"/>
          <p:cNvSpPr txBox="1"/>
          <p:nvPr/>
        </p:nvSpPr>
        <p:spPr>
          <a:xfrm>
            <a:off x="0" y="2391271"/>
            <a:ext cx="9144000" cy="461665"/>
          </a:xfrm>
          <a:prstGeom prst="rect">
            <a:avLst/>
          </a:prstGeom>
          <a:noFill/>
        </p:spPr>
        <p:txBody>
          <a:bodyPr wrap="square" rtlCol="0">
            <a:spAutoFit/>
          </a:bodyPr>
          <a:lstStyle/>
          <a:p>
            <a:pPr marL="88900" lvl="1" algn="ctr">
              <a:buFont typeface="Wingdings"/>
              <a:buChar char="@"/>
            </a:pPr>
            <a:r>
              <a:rPr lang="fr-FR" sz="2400" b="1" u="sng" dirty="0" smtClean="0">
                <a:solidFill>
                  <a:schemeClr val="accent1">
                    <a:lumMod val="75000"/>
                  </a:schemeClr>
                </a:solidFill>
              </a:rPr>
              <a:t>Lancement de la séquence sur la question sociétale</a:t>
            </a:r>
            <a:endParaRPr lang="fr-FR" sz="2400" strike="sngStrike" dirty="0">
              <a:solidFill>
                <a:schemeClr val="accent1">
                  <a:lumMod val="75000"/>
                </a:schemeClr>
              </a:solidFill>
            </a:endParaRPr>
          </a:p>
        </p:txBody>
      </p:sp>
      <p:sp>
        <p:nvSpPr>
          <p:cNvPr id="26" name="Rectangle 25"/>
          <p:cNvSpPr/>
          <p:nvPr/>
        </p:nvSpPr>
        <p:spPr>
          <a:xfrm>
            <a:off x="0" y="3140968"/>
            <a:ext cx="9144000" cy="646331"/>
          </a:xfrm>
          <a:prstGeom prst="rect">
            <a:avLst/>
          </a:prstGeom>
        </p:spPr>
        <p:txBody>
          <a:bodyPr wrap="square">
            <a:spAutoFit/>
          </a:bodyPr>
          <a:lstStyle/>
          <a:p>
            <a:pPr algn="ctr">
              <a:buNone/>
            </a:pPr>
            <a:r>
              <a:rPr lang="fr-FR" b="1" i="1" u="sng" dirty="0" smtClean="0">
                <a:solidFill>
                  <a:schemeClr val="accent2">
                    <a:lumMod val="75000"/>
                  </a:schemeClr>
                </a:solidFill>
              </a:rPr>
              <a:t>TRAVAIL PREPARATOIRE A LA MAISON ET AVANT DE COMMENCER LA SEQUENCE  « 1 semaine avant ».</a:t>
            </a:r>
            <a:endParaRPr lang="fr-FR" sz="3200" dirty="0">
              <a:solidFill>
                <a:schemeClr val="accent2">
                  <a:lumMod val="75000"/>
                </a:schemeClr>
              </a:solidFill>
            </a:endParaRPr>
          </a:p>
        </p:txBody>
      </p:sp>
      <p:sp>
        <p:nvSpPr>
          <p:cNvPr id="27" name="Rectangle 26"/>
          <p:cNvSpPr/>
          <p:nvPr/>
        </p:nvSpPr>
        <p:spPr>
          <a:xfrm>
            <a:off x="179512" y="3861048"/>
            <a:ext cx="8784976" cy="1938992"/>
          </a:xfrm>
          <a:prstGeom prst="rect">
            <a:avLst/>
          </a:prstGeom>
        </p:spPr>
        <p:txBody>
          <a:bodyPr wrap="square">
            <a:spAutoFit/>
          </a:bodyPr>
          <a:lstStyle/>
          <a:p>
            <a:pPr algn="ctr">
              <a:buNone/>
            </a:pPr>
            <a:r>
              <a:rPr lang="fr-FR" sz="2000" b="1" dirty="0" smtClean="0">
                <a:solidFill>
                  <a:schemeClr val="accent1">
                    <a:lumMod val="75000"/>
                  </a:schemeClr>
                </a:solidFill>
              </a:rPr>
              <a:t>Un groupe d’élèves traite un des sujets.</a:t>
            </a:r>
          </a:p>
          <a:p>
            <a:pPr>
              <a:buNone/>
            </a:pPr>
            <a:r>
              <a:rPr lang="fr-FR" sz="2000" b="1" dirty="0" smtClean="0">
                <a:solidFill>
                  <a:schemeClr val="accent1">
                    <a:lumMod val="75000"/>
                  </a:schemeClr>
                </a:solidFill>
              </a:rPr>
              <a:t> </a:t>
            </a:r>
          </a:p>
          <a:p>
            <a:pPr algn="ctr">
              <a:buNone/>
            </a:pPr>
            <a:r>
              <a:rPr lang="fr-FR" sz="2000" b="1" u="sng" dirty="0" smtClean="0">
                <a:solidFill>
                  <a:schemeClr val="accent1">
                    <a:lumMod val="75000"/>
                  </a:schemeClr>
                </a:solidFill>
              </a:rPr>
              <a:t>o Sujet n°1 :</a:t>
            </a:r>
            <a:r>
              <a:rPr lang="fr-FR" sz="2000" b="1" dirty="0" smtClean="0">
                <a:solidFill>
                  <a:schemeClr val="accent1">
                    <a:lumMod val="75000"/>
                  </a:schemeClr>
                </a:solidFill>
              </a:rPr>
              <a:t> Comparer la consommation énergétique de la société en fonction des années, comparaison entre les années 1800, 1900 et les années 2000. Précisez les moyens de production et les quantités utilisées.</a:t>
            </a:r>
            <a:endParaRPr lang="fr-FR" sz="2000" b="1" dirty="0">
              <a:solidFill>
                <a:schemeClr val="accent1">
                  <a:lumMod val="75000"/>
                </a:schemeClr>
              </a:solidFill>
            </a:endParaRPr>
          </a:p>
        </p:txBody>
      </p:sp>
      <p:sp>
        <p:nvSpPr>
          <p:cNvPr id="28" name="Rectangle 27"/>
          <p:cNvSpPr/>
          <p:nvPr/>
        </p:nvSpPr>
        <p:spPr>
          <a:xfrm>
            <a:off x="179512" y="4462080"/>
            <a:ext cx="8784976" cy="1631216"/>
          </a:xfrm>
          <a:prstGeom prst="rect">
            <a:avLst/>
          </a:prstGeom>
          <a:solidFill>
            <a:schemeClr val="accent1">
              <a:lumMod val="20000"/>
              <a:lumOff val="80000"/>
            </a:schemeClr>
          </a:solidFill>
        </p:spPr>
        <p:txBody>
          <a:bodyPr wrap="square">
            <a:spAutoFit/>
          </a:bodyPr>
          <a:lstStyle/>
          <a:p>
            <a:pPr algn="ctr">
              <a:buNone/>
            </a:pPr>
            <a:r>
              <a:rPr lang="fr-FR" sz="2000" b="1" i="1" u="sng" dirty="0" smtClean="0">
                <a:solidFill>
                  <a:schemeClr val="accent1">
                    <a:lumMod val="75000"/>
                  </a:schemeClr>
                </a:solidFill>
              </a:rPr>
              <a:t>o Sujet n°2 :</a:t>
            </a:r>
            <a:r>
              <a:rPr lang="fr-FR" sz="2000" b="1" i="1" dirty="0" smtClean="0">
                <a:solidFill>
                  <a:schemeClr val="accent1">
                    <a:lumMod val="75000"/>
                  </a:schemeClr>
                </a:solidFill>
              </a:rPr>
              <a:t> Comparer la consommation énergétique des ménages en fonction des années par exemple un ménage des années 50 ou 60 avec un ménage des années 2000. Précisez les moyens utilisés pour se chauffer et les appareils électroménagers utilisés ainsi que leur consommation.</a:t>
            </a:r>
            <a:endParaRPr lang="fr-FR" sz="2000" dirty="0">
              <a:solidFill>
                <a:schemeClr val="accent1">
                  <a:lumMod val="75000"/>
                </a:schemeClr>
              </a:solidFill>
            </a:endParaRPr>
          </a:p>
        </p:txBody>
      </p:sp>
      <p:sp>
        <p:nvSpPr>
          <p:cNvPr id="30" name="Rectangle 29"/>
          <p:cNvSpPr/>
          <p:nvPr/>
        </p:nvSpPr>
        <p:spPr>
          <a:xfrm>
            <a:off x="179512" y="4437112"/>
            <a:ext cx="8784976" cy="1723549"/>
          </a:xfrm>
          <a:prstGeom prst="rect">
            <a:avLst/>
          </a:prstGeom>
          <a:solidFill>
            <a:schemeClr val="accent1">
              <a:lumMod val="40000"/>
              <a:lumOff val="60000"/>
            </a:schemeClr>
          </a:solidFill>
        </p:spPr>
        <p:txBody>
          <a:bodyPr wrap="square">
            <a:spAutoFit/>
          </a:bodyPr>
          <a:lstStyle/>
          <a:p>
            <a:pPr algn="ctr">
              <a:buNone/>
            </a:pPr>
            <a:r>
              <a:rPr lang="fr-FR" sz="2400" b="1" i="1" u="sng" dirty="0" smtClean="0">
                <a:solidFill>
                  <a:schemeClr val="accent1">
                    <a:lumMod val="75000"/>
                  </a:schemeClr>
                </a:solidFill>
              </a:rPr>
              <a:t>o Sujet n°3 :</a:t>
            </a:r>
            <a:r>
              <a:rPr lang="fr-FR" sz="2400" b="1" i="1" dirty="0" smtClean="0">
                <a:solidFill>
                  <a:schemeClr val="accent1">
                    <a:lumMod val="75000"/>
                  </a:schemeClr>
                </a:solidFill>
              </a:rPr>
              <a:t> Comparer les consommations énergétiques de quelques appareils utilisés par les ménages en fonction des années comme le réfrigérateur, la machine à laver, le chauffage.</a:t>
            </a:r>
            <a:endParaRPr lang="fr-FR" sz="1000" dirty="0" smtClean="0"/>
          </a:p>
          <a:p>
            <a:pPr>
              <a:buNone/>
            </a:pPr>
            <a:endParaRPr lang="fr-FR" sz="1000" dirty="0"/>
          </a:p>
        </p:txBody>
      </p:sp>
      <p:grpSp>
        <p:nvGrpSpPr>
          <p:cNvPr id="29" name="Groupe 28"/>
          <p:cNvGrpSpPr/>
          <p:nvPr/>
        </p:nvGrpSpPr>
        <p:grpSpPr>
          <a:xfrm>
            <a:off x="107504" y="128830"/>
            <a:ext cx="8920505" cy="1067922"/>
            <a:chOff x="169074" y="276077"/>
            <a:chExt cx="8813001" cy="1067922"/>
          </a:xfrm>
        </p:grpSpPr>
        <p:grpSp>
          <p:nvGrpSpPr>
            <p:cNvPr id="31" name="Groupe 64"/>
            <p:cNvGrpSpPr/>
            <p:nvPr/>
          </p:nvGrpSpPr>
          <p:grpSpPr>
            <a:xfrm>
              <a:off x="169074" y="278385"/>
              <a:ext cx="8813001" cy="1065614"/>
              <a:chOff x="278656" y="2610061"/>
              <a:chExt cx="6936936" cy="1071570"/>
            </a:xfrm>
          </p:grpSpPr>
          <p:sp>
            <p:nvSpPr>
              <p:cNvPr id="40" name="Ellipse 39"/>
              <p:cNvSpPr/>
              <p:nvPr/>
            </p:nvSpPr>
            <p:spPr>
              <a:xfrm>
                <a:off x="1387311" y="2610061"/>
                <a:ext cx="990688" cy="1071570"/>
              </a:xfrm>
              <a:prstGeom prst="ellipse">
                <a:avLst/>
              </a:prstGeom>
              <a:ln>
                <a:headEnd type="triangle" w="med" len="med"/>
                <a:tailEnd type="none" w="med" len="med"/>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fr-FR" dirty="0"/>
              </a:p>
            </p:txBody>
          </p:sp>
          <p:sp>
            <p:nvSpPr>
              <p:cNvPr id="41" name="Rectangle 40"/>
              <p:cNvSpPr/>
              <p:nvPr/>
            </p:nvSpPr>
            <p:spPr>
              <a:xfrm>
                <a:off x="278656" y="2857497"/>
                <a:ext cx="566730" cy="542391"/>
              </a:xfrm>
              <a:prstGeom prst="rect">
                <a:avLst/>
              </a:prstGeom>
              <a:ln>
                <a:headEnd type="triangl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800" dirty="0" smtClean="0"/>
                  <a:t> lancement</a:t>
                </a:r>
              </a:p>
            </p:txBody>
          </p:sp>
          <p:grpSp>
            <p:nvGrpSpPr>
              <p:cNvPr id="42" name="Grouper 32"/>
              <p:cNvGrpSpPr/>
              <p:nvPr/>
            </p:nvGrpSpPr>
            <p:grpSpPr>
              <a:xfrm>
                <a:off x="1438790" y="2776370"/>
                <a:ext cx="805111" cy="742332"/>
                <a:chOff x="1807349" y="1673302"/>
                <a:chExt cx="1161980" cy="1836894"/>
              </a:xfrm>
            </p:grpSpPr>
            <p:sp>
              <p:nvSpPr>
                <p:cNvPr id="46" name="Ellipse 45"/>
                <p:cNvSpPr/>
                <p:nvPr/>
              </p:nvSpPr>
              <p:spPr>
                <a:xfrm>
                  <a:off x="2151394" y="2731685"/>
                  <a:ext cx="817935" cy="778511"/>
                </a:xfrm>
                <a:prstGeom prst="ellipse">
                  <a:avLst/>
                </a:prstGeom>
                <a:ln>
                  <a:headEnd type="triangl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700" dirty="0" smtClean="0"/>
                    <a:t>TP</a:t>
                  </a:r>
                </a:p>
              </p:txBody>
            </p:sp>
            <p:sp>
              <p:nvSpPr>
                <p:cNvPr id="47" name="Ellipse 10"/>
                <p:cNvSpPr/>
                <p:nvPr/>
              </p:nvSpPr>
              <p:spPr>
                <a:xfrm>
                  <a:off x="2099937" y="1673302"/>
                  <a:ext cx="817935" cy="778506"/>
                </a:xfrm>
                <a:prstGeom prst="ellipse">
                  <a:avLst/>
                </a:prstGeom>
                <a:ln>
                  <a:headEnd type="triangl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700" dirty="0" smtClean="0"/>
                    <a:t>TP</a:t>
                  </a:r>
                </a:p>
                <a:p>
                  <a:pPr algn="ctr"/>
                  <a:endParaRPr lang="fr-FR" sz="700" dirty="0"/>
                </a:p>
              </p:txBody>
            </p:sp>
            <p:sp>
              <p:nvSpPr>
                <p:cNvPr id="48" name="Ellipse 47"/>
                <p:cNvSpPr/>
                <p:nvPr/>
              </p:nvSpPr>
              <p:spPr>
                <a:xfrm>
                  <a:off x="1807349" y="2228464"/>
                  <a:ext cx="817935" cy="778506"/>
                </a:xfrm>
                <a:prstGeom prst="ellipse">
                  <a:avLst/>
                </a:prstGeom>
                <a:ln>
                  <a:headEnd type="triangl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800" dirty="0" smtClean="0"/>
                    <a:t>TP</a:t>
                  </a:r>
                  <a:endParaRPr lang="fr-FR" sz="800" dirty="0"/>
                </a:p>
              </p:txBody>
            </p:sp>
          </p:grpSp>
          <p:sp>
            <p:nvSpPr>
              <p:cNvPr id="43" name="Rectangle 42"/>
              <p:cNvSpPr/>
              <p:nvPr/>
            </p:nvSpPr>
            <p:spPr>
              <a:xfrm>
                <a:off x="2400491" y="2861245"/>
                <a:ext cx="566730" cy="543018"/>
              </a:xfrm>
              <a:prstGeom prst="rect">
                <a:avLst/>
              </a:prstGeom>
              <a:ln>
                <a:headEnd type="triangl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800" dirty="0" smtClean="0"/>
                  <a:t>Restitution</a:t>
                </a:r>
                <a:endParaRPr lang="fr-FR" sz="800" dirty="0"/>
              </a:p>
            </p:txBody>
          </p:sp>
          <p:sp>
            <p:nvSpPr>
              <p:cNvPr id="44" name="Ellipse 43"/>
              <p:cNvSpPr/>
              <p:nvPr/>
            </p:nvSpPr>
            <p:spPr>
              <a:xfrm>
                <a:off x="2982215" y="2885304"/>
                <a:ext cx="935104" cy="528538"/>
              </a:xfrm>
              <a:prstGeom prst="ellipse">
                <a:avLst/>
              </a:prstGeom>
              <a:ln>
                <a:headEnd type="triangle" w="med" len="med"/>
                <a:tailEnd type="none" w="med" len="med"/>
              </a:ln>
            </p:spPr>
            <p:style>
              <a:lnRef idx="1">
                <a:schemeClr val="accent6"/>
              </a:lnRef>
              <a:fillRef idx="2">
                <a:schemeClr val="accent6"/>
              </a:fillRef>
              <a:effectRef idx="1">
                <a:schemeClr val="accent6"/>
              </a:effectRef>
              <a:fontRef idx="minor">
                <a:schemeClr val="dk1"/>
              </a:fontRef>
            </p:style>
            <p:txBody>
              <a:bodyPr rtlCol="0" anchor="ctr"/>
              <a:lstStyle/>
              <a:p>
                <a:pPr algn="ctr"/>
                <a:r>
                  <a:rPr lang="fr-FR" sz="800" dirty="0" smtClean="0"/>
                  <a:t>Structuration des connaissances</a:t>
                </a:r>
                <a:endParaRPr lang="fr-FR" sz="800" dirty="0"/>
              </a:p>
            </p:txBody>
          </p:sp>
          <p:sp>
            <p:nvSpPr>
              <p:cNvPr id="45" name="Ellipse 44"/>
              <p:cNvSpPr/>
              <p:nvPr/>
            </p:nvSpPr>
            <p:spPr>
              <a:xfrm>
                <a:off x="6464053" y="2924782"/>
                <a:ext cx="751539" cy="455948"/>
              </a:xfrm>
              <a:prstGeom prst="ellipse">
                <a:avLst/>
              </a:prstGeom>
              <a:ln>
                <a:headEnd type="triangle" w="med" len="med"/>
                <a:tailEnd type="none" w="med" len="med"/>
              </a:ln>
            </p:spPr>
            <p:style>
              <a:lnRef idx="1">
                <a:schemeClr val="accent6"/>
              </a:lnRef>
              <a:fillRef idx="2">
                <a:schemeClr val="accent6"/>
              </a:fillRef>
              <a:effectRef idx="1">
                <a:schemeClr val="accent6"/>
              </a:effectRef>
              <a:fontRef idx="minor">
                <a:schemeClr val="dk1"/>
              </a:fontRef>
            </p:style>
            <p:txBody>
              <a:bodyPr rtlCol="0" anchor="ctr"/>
              <a:lstStyle/>
              <a:p>
                <a:pPr algn="ctr"/>
                <a:r>
                  <a:rPr lang="fr-FR" sz="800" dirty="0" smtClean="0"/>
                  <a:t>Evaluation </a:t>
                </a:r>
                <a:endParaRPr lang="fr-FR" sz="800" dirty="0"/>
              </a:p>
            </p:txBody>
          </p:sp>
        </p:grpSp>
        <p:sp>
          <p:nvSpPr>
            <p:cNvPr id="32" name="Ellipse 31"/>
            <p:cNvSpPr/>
            <p:nvPr/>
          </p:nvSpPr>
          <p:spPr>
            <a:xfrm>
              <a:off x="904874" y="537698"/>
              <a:ext cx="648000" cy="526126"/>
            </a:xfrm>
            <a:prstGeom prst="ellipse">
              <a:avLst/>
            </a:prstGeom>
            <a:ln>
              <a:headEnd type="triangle" w="med" len="med"/>
              <a:tailEnd type="none" w="med" len="med"/>
            </a:ln>
          </p:spPr>
          <p:style>
            <a:lnRef idx="1">
              <a:schemeClr val="accent6"/>
            </a:lnRef>
            <a:fillRef idx="2">
              <a:schemeClr val="accent6"/>
            </a:fillRef>
            <a:effectRef idx="1">
              <a:schemeClr val="accent6"/>
            </a:effectRef>
            <a:fontRef idx="minor">
              <a:schemeClr val="dk1"/>
            </a:fontRef>
          </p:style>
          <p:txBody>
            <a:bodyPr rtlCol="0" anchor="ctr"/>
            <a:lstStyle/>
            <a:p>
              <a:pPr algn="ctr"/>
              <a:r>
                <a:rPr lang="fr-FR" sz="800" dirty="0" smtClean="0"/>
                <a:t>Cours</a:t>
              </a:r>
              <a:endParaRPr lang="fr-FR" sz="800" dirty="0"/>
            </a:p>
          </p:txBody>
        </p:sp>
        <p:sp>
          <p:nvSpPr>
            <p:cNvPr id="33" name="Ellipse 32"/>
            <p:cNvSpPr/>
            <p:nvPr/>
          </p:nvSpPr>
          <p:spPr>
            <a:xfrm>
              <a:off x="4843981" y="276077"/>
              <a:ext cx="1258617" cy="1065614"/>
            </a:xfrm>
            <a:prstGeom prst="ellipse">
              <a:avLst/>
            </a:prstGeom>
            <a:ln>
              <a:headEnd type="triangle" w="med" len="med"/>
              <a:tailEnd type="none" w="med" len="med"/>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fr-FR" dirty="0"/>
            </a:p>
          </p:txBody>
        </p:sp>
        <p:sp>
          <p:nvSpPr>
            <p:cNvPr id="34" name="Ellipse 33"/>
            <p:cNvSpPr/>
            <p:nvPr/>
          </p:nvSpPr>
          <p:spPr>
            <a:xfrm>
              <a:off x="5212234" y="866802"/>
              <a:ext cx="720000" cy="312866"/>
            </a:xfrm>
            <a:prstGeom prst="ellipse">
              <a:avLst/>
            </a:prstGeom>
            <a:ln>
              <a:headEnd type="triangl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700" dirty="0" smtClean="0"/>
                <a:t>TP</a:t>
              </a:r>
            </a:p>
          </p:txBody>
        </p:sp>
        <p:sp>
          <p:nvSpPr>
            <p:cNvPr id="35" name="Ellipse 10"/>
            <p:cNvSpPr/>
            <p:nvPr/>
          </p:nvSpPr>
          <p:spPr>
            <a:xfrm>
              <a:off x="5166938" y="441462"/>
              <a:ext cx="720000" cy="312864"/>
            </a:xfrm>
            <a:prstGeom prst="ellipse">
              <a:avLst/>
            </a:prstGeom>
            <a:ln>
              <a:headEnd type="triangl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700" dirty="0" smtClean="0"/>
                <a:t>TP</a:t>
              </a:r>
            </a:p>
            <a:p>
              <a:pPr algn="ctr"/>
              <a:endParaRPr lang="fr-FR" sz="700" dirty="0"/>
            </a:p>
          </p:txBody>
        </p:sp>
        <p:sp>
          <p:nvSpPr>
            <p:cNvPr id="36" name="Ellipse 35"/>
            <p:cNvSpPr/>
            <p:nvPr/>
          </p:nvSpPr>
          <p:spPr>
            <a:xfrm>
              <a:off x="4909383" y="664569"/>
              <a:ext cx="720000" cy="312864"/>
            </a:xfrm>
            <a:prstGeom prst="ellipse">
              <a:avLst/>
            </a:prstGeom>
            <a:ln>
              <a:headEnd type="triangl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800" dirty="0" smtClean="0"/>
                <a:t>TP</a:t>
              </a:r>
              <a:endParaRPr lang="fr-FR" sz="800" dirty="0"/>
            </a:p>
          </p:txBody>
        </p:sp>
        <p:sp>
          <p:nvSpPr>
            <p:cNvPr id="37" name="Rectangle 36"/>
            <p:cNvSpPr/>
            <p:nvPr/>
          </p:nvSpPr>
          <p:spPr>
            <a:xfrm>
              <a:off x="6131173" y="533048"/>
              <a:ext cx="720000" cy="540000"/>
            </a:xfrm>
            <a:prstGeom prst="rect">
              <a:avLst/>
            </a:prstGeom>
            <a:ln>
              <a:headEnd type="triangl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800" dirty="0" smtClean="0"/>
                <a:t>Synthèse</a:t>
              </a:r>
              <a:endParaRPr lang="fr-FR" sz="800" dirty="0"/>
            </a:p>
          </p:txBody>
        </p:sp>
        <p:sp>
          <p:nvSpPr>
            <p:cNvPr id="38" name="Ellipse 37"/>
            <p:cNvSpPr/>
            <p:nvPr/>
          </p:nvSpPr>
          <p:spPr>
            <a:xfrm>
              <a:off x="6859612" y="546922"/>
              <a:ext cx="648000" cy="526126"/>
            </a:xfrm>
            <a:prstGeom prst="ellipse">
              <a:avLst/>
            </a:prstGeom>
            <a:ln>
              <a:headEnd type="triangle" w="med" len="med"/>
              <a:tailEnd type="none" w="med" len="med"/>
            </a:ln>
          </p:spPr>
          <p:style>
            <a:lnRef idx="1">
              <a:schemeClr val="accent6"/>
            </a:lnRef>
            <a:fillRef idx="2">
              <a:schemeClr val="accent6"/>
            </a:fillRef>
            <a:effectRef idx="1">
              <a:schemeClr val="accent6"/>
            </a:effectRef>
            <a:fontRef idx="minor">
              <a:schemeClr val="dk1"/>
            </a:fontRef>
          </p:style>
          <p:txBody>
            <a:bodyPr rtlCol="0" anchor="ctr"/>
            <a:lstStyle/>
            <a:p>
              <a:pPr algn="ctr"/>
              <a:r>
                <a:rPr lang="fr-FR" sz="800" dirty="0" smtClean="0"/>
                <a:t>Cours</a:t>
              </a:r>
              <a:endParaRPr lang="fr-FR" sz="800" dirty="0"/>
            </a:p>
          </p:txBody>
        </p:sp>
        <p:sp>
          <p:nvSpPr>
            <p:cNvPr id="39" name="Ellipse 38"/>
            <p:cNvSpPr>
              <a:spLocks noChangeAspect="1"/>
            </p:cNvSpPr>
            <p:nvPr/>
          </p:nvSpPr>
          <p:spPr>
            <a:xfrm>
              <a:off x="7516837" y="623124"/>
              <a:ext cx="504000" cy="409210"/>
            </a:xfrm>
            <a:prstGeom prst="ellipse">
              <a:avLst/>
            </a:prstGeom>
            <a:ln>
              <a:headEnd type="triangle" w="med" len="med"/>
              <a:tailEnd type="none" w="med" len="med"/>
            </a:ln>
          </p:spPr>
          <p:style>
            <a:lnRef idx="1">
              <a:schemeClr val="accent6"/>
            </a:lnRef>
            <a:fillRef idx="2">
              <a:schemeClr val="accent6"/>
            </a:fillRef>
            <a:effectRef idx="1">
              <a:schemeClr val="accent6"/>
            </a:effectRef>
            <a:fontRef idx="minor">
              <a:schemeClr val="dk1"/>
            </a:fontRef>
          </p:style>
          <p:txBody>
            <a:bodyPr rtlCol="0" anchor="ctr"/>
            <a:lstStyle/>
            <a:p>
              <a:pPr algn="ctr"/>
              <a:r>
                <a:rPr lang="fr-FR" sz="800" dirty="0" smtClean="0"/>
                <a:t>TD</a:t>
              </a:r>
              <a:endParaRPr lang="fr-FR" sz="800"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grpId="0" nodeType="withEffect">
                                  <p:stCondLst>
                                    <p:cond delay="0"/>
                                  </p:stCondLst>
                                  <p:childTnLst>
                                    <p:animScale>
                                      <p:cBhvr>
                                        <p:cTn id="6" dur="2000" fill="hold"/>
                                        <p:tgtEl>
                                          <p:spTgt spid="19"/>
                                        </p:tgtEl>
                                      </p:cBhvr>
                                      <p:by x="50000" y="50000"/>
                                    </p:animScale>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ppt_x"/>
                                          </p:val>
                                        </p:tav>
                                        <p:tav tm="100000">
                                          <p:val>
                                            <p:strVal val="#ppt_x"/>
                                          </p:val>
                                        </p:tav>
                                      </p:tavLst>
                                    </p:anim>
                                    <p:anim calcmode="lin" valueType="num">
                                      <p:cBhvr additive="base">
                                        <p:cTn id="12"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diamond(in)">
                                      <p:cBhvr>
                                        <p:cTn id="17" dur="2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8" grpId="0" animBg="1"/>
      <p:bldP spid="3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oneTexte 7"/>
          <p:cNvSpPr txBox="1"/>
          <p:nvPr/>
        </p:nvSpPr>
        <p:spPr>
          <a:xfrm>
            <a:off x="0" y="1484784"/>
            <a:ext cx="9144000" cy="461665"/>
          </a:xfrm>
          <a:prstGeom prst="rect">
            <a:avLst/>
          </a:prstGeom>
          <a:noFill/>
        </p:spPr>
        <p:txBody>
          <a:bodyPr wrap="square" rtlCol="0">
            <a:spAutoFit/>
          </a:bodyPr>
          <a:lstStyle/>
          <a:p>
            <a:pPr lvl="1" algn="ctr"/>
            <a:r>
              <a:rPr lang="fr-FR" sz="2400" b="1" u="sng" dirty="0" smtClean="0">
                <a:solidFill>
                  <a:schemeClr val="accent1">
                    <a:lumMod val="75000"/>
                  </a:schemeClr>
                </a:solidFill>
              </a:rPr>
              <a:t>Synthèse 30’ par les élèves  et 30’ par le professeur.</a:t>
            </a:r>
            <a:endParaRPr lang="fr-FR" sz="2400" dirty="0">
              <a:solidFill>
                <a:schemeClr val="accent1">
                  <a:lumMod val="75000"/>
                </a:schemeClr>
              </a:solidFill>
            </a:endParaRPr>
          </a:p>
        </p:txBody>
      </p:sp>
      <p:grpSp>
        <p:nvGrpSpPr>
          <p:cNvPr id="5" name="Groupe 4"/>
          <p:cNvGrpSpPr/>
          <p:nvPr/>
        </p:nvGrpSpPr>
        <p:grpSpPr>
          <a:xfrm>
            <a:off x="251520" y="332656"/>
            <a:ext cx="8424936" cy="776610"/>
            <a:chOff x="0" y="0"/>
            <a:chExt cx="2428860" cy="815490"/>
          </a:xfrm>
          <a:solidFill>
            <a:schemeClr val="tx2">
              <a:lumMod val="50000"/>
            </a:schemeClr>
          </a:solidFill>
          <a:effectLst>
            <a:outerShdw blurRad="76200" dir="18900000" sy="23000" kx="-1200000" algn="bl" rotWithShape="0">
              <a:prstClr val="black">
                <a:alpha val="20000"/>
              </a:prstClr>
            </a:outerShdw>
          </a:effectLst>
          <a:scene3d>
            <a:camera prst="perspectiveRelaxed"/>
            <a:lightRig rig="threePt" dir="t"/>
          </a:scene3d>
        </p:grpSpPr>
        <p:sp>
          <p:nvSpPr>
            <p:cNvPr id="6" name="Rectangle à coins arrondis 5"/>
            <p:cNvSpPr/>
            <p:nvPr/>
          </p:nvSpPr>
          <p:spPr>
            <a:xfrm>
              <a:off x="0" y="0"/>
              <a:ext cx="2428860" cy="815490"/>
            </a:xfrm>
            <a:prstGeom prst="round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 name="Rectangle 6"/>
            <p:cNvSpPr/>
            <p:nvPr/>
          </p:nvSpPr>
          <p:spPr>
            <a:xfrm>
              <a:off x="39809" y="39808"/>
              <a:ext cx="2360921" cy="700192"/>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fr-FR" sz="2400" kern="1200" dirty="0" smtClean="0"/>
                <a:t>Exemple de synthèse du professeur</a:t>
              </a:r>
            </a:p>
            <a:p>
              <a:pPr lvl="0" algn="ctr" defTabSz="1511300">
                <a:lnSpc>
                  <a:spcPct val="90000"/>
                </a:lnSpc>
                <a:spcBef>
                  <a:spcPct val="0"/>
                </a:spcBef>
                <a:spcAft>
                  <a:spcPct val="35000"/>
                </a:spcAft>
              </a:pPr>
              <a:r>
                <a:rPr lang="fr-FR" sz="2400" kern="1200" dirty="0" smtClean="0"/>
                <a:t>sur le sujet n°1 puis le sujet n°3.</a:t>
              </a:r>
              <a:endParaRPr lang="fr-FR" sz="2400" kern="1200" dirty="0"/>
            </a:p>
          </p:txBody>
        </p:sp>
      </p:grpSp>
      <p:pic>
        <p:nvPicPr>
          <p:cNvPr id="4099" name="Picture 3"/>
          <p:cNvPicPr>
            <a:picLocks noChangeAspect="1" noChangeArrowheads="1"/>
          </p:cNvPicPr>
          <p:nvPr/>
        </p:nvPicPr>
        <p:blipFill>
          <a:blip r:embed="rId2" cstate="print"/>
          <a:srcRect l="15647" t="23265" r="15841" b="6806"/>
          <a:stretch>
            <a:fillRect/>
          </a:stretch>
        </p:blipFill>
        <p:spPr bwMode="auto">
          <a:xfrm>
            <a:off x="179512" y="1340768"/>
            <a:ext cx="8784976" cy="5328592"/>
          </a:xfrm>
          <a:prstGeom prst="rect">
            <a:avLst/>
          </a:prstGeom>
          <a:noFill/>
          <a:ln w="9525">
            <a:noFill/>
            <a:miter lim="800000"/>
            <a:headEnd/>
            <a:tailEnd/>
          </a:ln>
        </p:spPr>
      </p:pic>
      <p:pic>
        <p:nvPicPr>
          <p:cNvPr id="4101" name="Picture 5"/>
          <p:cNvPicPr>
            <a:picLocks noChangeAspect="1" noChangeArrowheads="1"/>
          </p:cNvPicPr>
          <p:nvPr/>
        </p:nvPicPr>
        <p:blipFill>
          <a:blip r:embed="rId3" cstate="print"/>
          <a:srcRect l="14466" t="20430" r="16432" b="6806"/>
          <a:stretch>
            <a:fillRect/>
          </a:stretch>
        </p:blipFill>
        <p:spPr bwMode="auto">
          <a:xfrm>
            <a:off x="179512" y="1268760"/>
            <a:ext cx="8651698" cy="5505626"/>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8"/>
                                        </p:tgtEl>
                                        <p:attrNameLst>
                                          <p:attrName>style.visibility</p:attrName>
                                        </p:attrNameLst>
                                      </p:cBhvr>
                                      <p:to>
                                        <p:strVal val="hidden"/>
                                      </p:to>
                                    </p:set>
                                  </p:subTnLst>
                                </p:cTn>
                              </p:par>
                            </p:childTnLst>
                          </p:cTn>
                        </p:par>
                      </p:childTnLst>
                    </p:cTn>
                  </p:par>
                  <p:par>
                    <p:cTn id="9" fill="hold">
                      <p:stCondLst>
                        <p:cond delay="indefinite"/>
                      </p:stCondLst>
                      <p:childTnLst>
                        <p:par>
                          <p:cTn id="10" fill="hold">
                            <p:stCondLst>
                              <p:cond delay="0"/>
                            </p:stCondLst>
                            <p:childTnLst>
                              <p:par>
                                <p:cTn id="11" presetID="5" presetClass="entr" presetSubtype="10" fill="hold" nodeType="clickEffect">
                                  <p:stCondLst>
                                    <p:cond delay="0"/>
                                  </p:stCondLst>
                                  <p:childTnLst>
                                    <p:set>
                                      <p:cBhvr>
                                        <p:cTn id="12" dur="1" fill="hold">
                                          <p:stCondLst>
                                            <p:cond delay="0"/>
                                          </p:stCondLst>
                                        </p:cTn>
                                        <p:tgtEl>
                                          <p:spTgt spid="4099"/>
                                        </p:tgtEl>
                                        <p:attrNameLst>
                                          <p:attrName>style.visibility</p:attrName>
                                        </p:attrNameLst>
                                      </p:cBhvr>
                                      <p:to>
                                        <p:strVal val="visible"/>
                                      </p:to>
                                    </p:set>
                                    <p:animEffect transition="in" filter="checkerboard(across)">
                                      <p:cBhvr>
                                        <p:cTn id="13" dur="500"/>
                                        <p:tgtEl>
                                          <p:spTgt spid="4099"/>
                                        </p:tgtEl>
                                      </p:cBhvr>
                                    </p:animEffect>
                                  </p:childTnLst>
                                  <p:subTnLst>
                                    <p:set>
                                      <p:cBhvr override="childStyle">
                                        <p:cTn dur="1" fill="hold" display="0" masterRel="nextClick" afterEffect="1"/>
                                        <p:tgtEl>
                                          <p:spTgt spid="4099"/>
                                        </p:tgtEl>
                                        <p:attrNameLst>
                                          <p:attrName>style.visibility</p:attrName>
                                        </p:attrNameLst>
                                      </p:cBhvr>
                                      <p:to>
                                        <p:strVal val="hidden"/>
                                      </p:to>
                                    </p:set>
                                  </p:sub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4101"/>
                                        </p:tgtEl>
                                        <p:attrNameLst>
                                          <p:attrName>style.visibility</p:attrName>
                                        </p:attrNameLst>
                                      </p:cBhvr>
                                      <p:to>
                                        <p:strVal val="visible"/>
                                      </p:to>
                                    </p:set>
                                    <p:animEffect transition="in" filter="blinds(horizontal)">
                                      <p:cBhvr>
                                        <p:cTn id="18" dur="500"/>
                                        <p:tgtEl>
                                          <p:spTgt spid="4101"/>
                                        </p:tgtEl>
                                      </p:cBhvr>
                                    </p:animEffect>
                                  </p:childTnLst>
                                  <p:subTnLst>
                                    <p:set>
                                      <p:cBhvr override="childStyle">
                                        <p:cTn dur="1" fill="hold" display="0" masterRel="nextClick" afterEffect="1"/>
                                        <p:tgtEl>
                                          <p:spTgt spid="4101"/>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e 4"/>
          <p:cNvGrpSpPr/>
          <p:nvPr/>
        </p:nvGrpSpPr>
        <p:grpSpPr>
          <a:xfrm>
            <a:off x="467544" y="1428254"/>
            <a:ext cx="3240360" cy="920626"/>
            <a:chOff x="0" y="0"/>
            <a:chExt cx="2428860" cy="815490"/>
          </a:xfrm>
          <a:solidFill>
            <a:schemeClr val="tx2">
              <a:lumMod val="50000"/>
            </a:schemeClr>
          </a:solidFill>
          <a:effectLst>
            <a:outerShdw blurRad="76200" dir="18900000" sy="23000" kx="-1200000" algn="bl" rotWithShape="0">
              <a:prstClr val="black">
                <a:alpha val="20000"/>
              </a:prstClr>
            </a:outerShdw>
          </a:effectLst>
          <a:scene3d>
            <a:camera prst="perspectiveRelaxed"/>
            <a:lightRig rig="threePt" dir="t"/>
          </a:scene3d>
        </p:grpSpPr>
        <p:sp>
          <p:nvSpPr>
            <p:cNvPr id="21" name="Rectangle à coins arrondis 20"/>
            <p:cNvSpPr/>
            <p:nvPr/>
          </p:nvSpPr>
          <p:spPr>
            <a:xfrm>
              <a:off x="0" y="0"/>
              <a:ext cx="2428860" cy="815490"/>
            </a:xfrm>
            <a:prstGeom prst="round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2" name="Rectangle 21"/>
            <p:cNvSpPr/>
            <p:nvPr/>
          </p:nvSpPr>
          <p:spPr>
            <a:xfrm>
              <a:off x="39809" y="39808"/>
              <a:ext cx="2360921" cy="700192"/>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29540" tIns="129540" rIns="129540" bIns="129540" numCol="1" spcCol="1270" anchor="ctr" anchorCtr="0">
              <a:noAutofit/>
            </a:bodyPr>
            <a:lstStyle/>
            <a:p>
              <a:pPr lvl="0" algn="l" defTabSz="1511300">
                <a:lnSpc>
                  <a:spcPct val="90000"/>
                </a:lnSpc>
                <a:spcBef>
                  <a:spcPct val="0"/>
                </a:spcBef>
                <a:spcAft>
                  <a:spcPct val="35000"/>
                </a:spcAft>
              </a:pPr>
              <a:r>
                <a:rPr lang="fr-FR" sz="2400" kern="1200" dirty="0" smtClean="0"/>
                <a:t>Séance </a:t>
              </a:r>
              <a:r>
                <a:rPr lang="fr-FR" sz="2400" dirty="0" smtClean="0"/>
                <a:t>2: Cours sur</a:t>
              </a:r>
            </a:p>
            <a:p>
              <a:pPr lvl="0" algn="l" defTabSz="1511300">
                <a:lnSpc>
                  <a:spcPct val="90000"/>
                </a:lnSpc>
                <a:spcBef>
                  <a:spcPct val="0"/>
                </a:spcBef>
                <a:spcAft>
                  <a:spcPct val="35000"/>
                </a:spcAft>
              </a:pPr>
              <a:r>
                <a:rPr lang="fr-FR" sz="2400" dirty="0" smtClean="0"/>
                <a:t>la chaine d’énergie </a:t>
              </a:r>
              <a:endParaRPr lang="fr-FR" sz="2400" kern="1200" dirty="0"/>
            </a:p>
          </p:txBody>
        </p:sp>
      </p:grpSp>
      <p:grpSp>
        <p:nvGrpSpPr>
          <p:cNvPr id="24" name="Groupe 23"/>
          <p:cNvGrpSpPr/>
          <p:nvPr/>
        </p:nvGrpSpPr>
        <p:grpSpPr>
          <a:xfrm>
            <a:off x="107504" y="128830"/>
            <a:ext cx="8920505" cy="1067922"/>
            <a:chOff x="169074" y="276077"/>
            <a:chExt cx="8813001" cy="1067922"/>
          </a:xfrm>
        </p:grpSpPr>
        <p:grpSp>
          <p:nvGrpSpPr>
            <p:cNvPr id="25" name="Groupe 64"/>
            <p:cNvGrpSpPr/>
            <p:nvPr/>
          </p:nvGrpSpPr>
          <p:grpSpPr>
            <a:xfrm>
              <a:off x="169074" y="278385"/>
              <a:ext cx="8813001" cy="1065614"/>
              <a:chOff x="278656" y="2610061"/>
              <a:chExt cx="6936936" cy="1071570"/>
            </a:xfrm>
          </p:grpSpPr>
          <p:sp>
            <p:nvSpPr>
              <p:cNvPr id="34" name="Ellipse 33"/>
              <p:cNvSpPr/>
              <p:nvPr/>
            </p:nvSpPr>
            <p:spPr>
              <a:xfrm>
                <a:off x="1387311" y="2610061"/>
                <a:ext cx="990688" cy="1071570"/>
              </a:xfrm>
              <a:prstGeom prst="ellipse">
                <a:avLst/>
              </a:prstGeom>
              <a:ln>
                <a:headEnd type="triangle" w="med" len="med"/>
                <a:tailEnd type="none" w="med" len="med"/>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fr-FR" dirty="0"/>
              </a:p>
            </p:txBody>
          </p:sp>
          <p:sp>
            <p:nvSpPr>
              <p:cNvPr id="35" name="Rectangle 34"/>
              <p:cNvSpPr/>
              <p:nvPr/>
            </p:nvSpPr>
            <p:spPr>
              <a:xfrm>
                <a:off x="278656" y="2857497"/>
                <a:ext cx="566730" cy="542391"/>
              </a:xfrm>
              <a:prstGeom prst="rect">
                <a:avLst/>
              </a:prstGeom>
              <a:ln>
                <a:headEnd type="triangl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800" dirty="0" smtClean="0"/>
                  <a:t> lancement</a:t>
                </a:r>
              </a:p>
            </p:txBody>
          </p:sp>
          <p:grpSp>
            <p:nvGrpSpPr>
              <p:cNvPr id="36" name="Grouper 32"/>
              <p:cNvGrpSpPr/>
              <p:nvPr/>
            </p:nvGrpSpPr>
            <p:grpSpPr>
              <a:xfrm>
                <a:off x="1438790" y="2776370"/>
                <a:ext cx="805111" cy="742332"/>
                <a:chOff x="1807349" y="1673302"/>
                <a:chExt cx="1161980" cy="1836894"/>
              </a:xfrm>
            </p:grpSpPr>
            <p:sp>
              <p:nvSpPr>
                <p:cNvPr id="40" name="Ellipse 39"/>
                <p:cNvSpPr/>
                <p:nvPr/>
              </p:nvSpPr>
              <p:spPr>
                <a:xfrm>
                  <a:off x="2151394" y="2731685"/>
                  <a:ext cx="817935" cy="778511"/>
                </a:xfrm>
                <a:prstGeom prst="ellipse">
                  <a:avLst/>
                </a:prstGeom>
                <a:ln>
                  <a:headEnd type="triangl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700" dirty="0" smtClean="0"/>
                    <a:t>TP</a:t>
                  </a:r>
                </a:p>
              </p:txBody>
            </p:sp>
            <p:sp>
              <p:nvSpPr>
                <p:cNvPr id="41" name="Ellipse 10"/>
                <p:cNvSpPr/>
                <p:nvPr/>
              </p:nvSpPr>
              <p:spPr>
                <a:xfrm>
                  <a:off x="2099937" y="1673302"/>
                  <a:ext cx="817935" cy="778506"/>
                </a:xfrm>
                <a:prstGeom prst="ellipse">
                  <a:avLst/>
                </a:prstGeom>
                <a:ln>
                  <a:headEnd type="triangl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700" dirty="0" smtClean="0"/>
                    <a:t>TP</a:t>
                  </a:r>
                </a:p>
                <a:p>
                  <a:pPr algn="ctr"/>
                  <a:endParaRPr lang="fr-FR" sz="700" dirty="0"/>
                </a:p>
              </p:txBody>
            </p:sp>
            <p:sp>
              <p:nvSpPr>
                <p:cNvPr id="42" name="Ellipse 41"/>
                <p:cNvSpPr/>
                <p:nvPr/>
              </p:nvSpPr>
              <p:spPr>
                <a:xfrm>
                  <a:off x="1807349" y="2228464"/>
                  <a:ext cx="817935" cy="778506"/>
                </a:xfrm>
                <a:prstGeom prst="ellipse">
                  <a:avLst/>
                </a:prstGeom>
                <a:ln>
                  <a:headEnd type="triangl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800" dirty="0" smtClean="0"/>
                    <a:t>TP</a:t>
                  </a:r>
                  <a:endParaRPr lang="fr-FR" sz="800" dirty="0"/>
                </a:p>
              </p:txBody>
            </p:sp>
          </p:grpSp>
          <p:sp>
            <p:nvSpPr>
              <p:cNvPr id="37" name="Rectangle 36"/>
              <p:cNvSpPr/>
              <p:nvPr/>
            </p:nvSpPr>
            <p:spPr>
              <a:xfrm>
                <a:off x="2400491" y="2861245"/>
                <a:ext cx="566730" cy="543018"/>
              </a:xfrm>
              <a:prstGeom prst="rect">
                <a:avLst/>
              </a:prstGeom>
              <a:ln>
                <a:headEnd type="triangl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800" dirty="0" smtClean="0"/>
                  <a:t>Restitution</a:t>
                </a:r>
                <a:endParaRPr lang="fr-FR" sz="800" dirty="0"/>
              </a:p>
            </p:txBody>
          </p:sp>
          <p:sp>
            <p:nvSpPr>
              <p:cNvPr id="38" name="Ellipse 37"/>
              <p:cNvSpPr/>
              <p:nvPr/>
            </p:nvSpPr>
            <p:spPr>
              <a:xfrm>
                <a:off x="2982215" y="2885304"/>
                <a:ext cx="935104" cy="528538"/>
              </a:xfrm>
              <a:prstGeom prst="ellipse">
                <a:avLst/>
              </a:prstGeom>
              <a:ln>
                <a:headEnd type="triangle" w="med" len="med"/>
                <a:tailEnd type="none" w="med" len="med"/>
              </a:ln>
            </p:spPr>
            <p:style>
              <a:lnRef idx="1">
                <a:schemeClr val="accent6"/>
              </a:lnRef>
              <a:fillRef idx="2">
                <a:schemeClr val="accent6"/>
              </a:fillRef>
              <a:effectRef idx="1">
                <a:schemeClr val="accent6"/>
              </a:effectRef>
              <a:fontRef idx="minor">
                <a:schemeClr val="dk1"/>
              </a:fontRef>
            </p:style>
            <p:txBody>
              <a:bodyPr rtlCol="0" anchor="ctr"/>
              <a:lstStyle/>
              <a:p>
                <a:pPr algn="ctr"/>
                <a:r>
                  <a:rPr lang="fr-FR" sz="800" dirty="0" smtClean="0"/>
                  <a:t>Structuration des connaissances</a:t>
                </a:r>
                <a:endParaRPr lang="fr-FR" sz="800" dirty="0"/>
              </a:p>
            </p:txBody>
          </p:sp>
          <p:sp>
            <p:nvSpPr>
              <p:cNvPr id="39" name="Ellipse 38"/>
              <p:cNvSpPr/>
              <p:nvPr/>
            </p:nvSpPr>
            <p:spPr>
              <a:xfrm>
                <a:off x="6464053" y="2924782"/>
                <a:ext cx="751539" cy="455948"/>
              </a:xfrm>
              <a:prstGeom prst="ellipse">
                <a:avLst/>
              </a:prstGeom>
              <a:ln>
                <a:headEnd type="triangle" w="med" len="med"/>
                <a:tailEnd type="none" w="med" len="med"/>
              </a:ln>
            </p:spPr>
            <p:style>
              <a:lnRef idx="1">
                <a:schemeClr val="accent6"/>
              </a:lnRef>
              <a:fillRef idx="2">
                <a:schemeClr val="accent6"/>
              </a:fillRef>
              <a:effectRef idx="1">
                <a:schemeClr val="accent6"/>
              </a:effectRef>
              <a:fontRef idx="minor">
                <a:schemeClr val="dk1"/>
              </a:fontRef>
            </p:style>
            <p:txBody>
              <a:bodyPr rtlCol="0" anchor="ctr"/>
              <a:lstStyle/>
              <a:p>
                <a:pPr algn="ctr"/>
                <a:r>
                  <a:rPr lang="fr-FR" sz="800" dirty="0" smtClean="0"/>
                  <a:t>Evaluation </a:t>
                </a:r>
                <a:endParaRPr lang="fr-FR" sz="800" dirty="0"/>
              </a:p>
            </p:txBody>
          </p:sp>
        </p:grpSp>
        <p:sp>
          <p:nvSpPr>
            <p:cNvPr id="26" name="Ellipse 25"/>
            <p:cNvSpPr/>
            <p:nvPr/>
          </p:nvSpPr>
          <p:spPr>
            <a:xfrm>
              <a:off x="904874" y="537698"/>
              <a:ext cx="648000" cy="526126"/>
            </a:xfrm>
            <a:prstGeom prst="ellipse">
              <a:avLst/>
            </a:prstGeom>
            <a:ln>
              <a:headEnd type="triangle" w="med" len="med"/>
              <a:tailEnd type="none" w="med" len="med"/>
            </a:ln>
          </p:spPr>
          <p:style>
            <a:lnRef idx="1">
              <a:schemeClr val="accent6"/>
            </a:lnRef>
            <a:fillRef idx="2">
              <a:schemeClr val="accent6"/>
            </a:fillRef>
            <a:effectRef idx="1">
              <a:schemeClr val="accent6"/>
            </a:effectRef>
            <a:fontRef idx="minor">
              <a:schemeClr val="dk1"/>
            </a:fontRef>
          </p:style>
          <p:txBody>
            <a:bodyPr rtlCol="0" anchor="ctr"/>
            <a:lstStyle/>
            <a:p>
              <a:pPr algn="ctr"/>
              <a:r>
                <a:rPr lang="fr-FR" sz="800" dirty="0" smtClean="0"/>
                <a:t>Cours</a:t>
              </a:r>
              <a:endParaRPr lang="fr-FR" sz="800" dirty="0"/>
            </a:p>
          </p:txBody>
        </p:sp>
        <p:sp>
          <p:nvSpPr>
            <p:cNvPr id="27" name="Ellipse 26"/>
            <p:cNvSpPr/>
            <p:nvPr/>
          </p:nvSpPr>
          <p:spPr>
            <a:xfrm>
              <a:off x="4843981" y="276077"/>
              <a:ext cx="1258617" cy="1065614"/>
            </a:xfrm>
            <a:prstGeom prst="ellipse">
              <a:avLst/>
            </a:prstGeom>
            <a:ln>
              <a:headEnd type="triangle" w="med" len="med"/>
              <a:tailEnd type="none" w="med" len="med"/>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fr-FR" dirty="0"/>
            </a:p>
          </p:txBody>
        </p:sp>
        <p:sp>
          <p:nvSpPr>
            <p:cNvPr id="28" name="Ellipse 27"/>
            <p:cNvSpPr/>
            <p:nvPr/>
          </p:nvSpPr>
          <p:spPr>
            <a:xfrm>
              <a:off x="5212234" y="866802"/>
              <a:ext cx="720000" cy="312866"/>
            </a:xfrm>
            <a:prstGeom prst="ellipse">
              <a:avLst/>
            </a:prstGeom>
            <a:ln>
              <a:headEnd type="triangl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700" dirty="0" smtClean="0"/>
                <a:t>TP</a:t>
              </a:r>
            </a:p>
          </p:txBody>
        </p:sp>
        <p:sp>
          <p:nvSpPr>
            <p:cNvPr id="29" name="Ellipse 10"/>
            <p:cNvSpPr/>
            <p:nvPr/>
          </p:nvSpPr>
          <p:spPr>
            <a:xfrm>
              <a:off x="5166938" y="441462"/>
              <a:ext cx="720000" cy="312864"/>
            </a:xfrm>
            <a:prstGeom prst="ellipse">
              <a:avLst/>
            </a:prstGeom>
            <a:ln>
              <a:headEnd type="triangl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700" dirty="0" smtClean="0"/>
                <a:t>TP</a:t>
              </a:r>
            </a:p>
            <a:p>
              <a:pPr algn="ctr"/>
              <a:endParaRPr lang="fr-FR" sz="700" dirty="0"/>
            </a:p>
          </p:txBody>
        </p:sp>
        <p:sp>
          <p:nvSpPr>
            <p:cNvPr id="30" name="Ellipse 29"/>
            <p:cNvSpPr/>
            <p:nvPr/>
          </p:nvSpPr>
          <p:spPr>
            <a:xfrm>
              <a:off x="4909383" y="664569"/>
              <a:ext cx="720000" cy="312864"/>
            </a:xfrm>
            <a:prstGeom prst="ellipse">
              <a:avLst/>
            </a:prstGeom>
            <a:ln>
              <a:headEnd type="triangl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800" dirty="0" smtClean="0"/>
                <a:t>TP</a:t>
              </a:r>
              <a:endParaRPr lang="fr-FR" sz="800" dirty="0"/>
            </a:p>
          </p:txBody>
        </p:sp>
        <p:sp>
          <p:nvSpPr>
            <p:cNvPr id="31" name="Rectangle 30"/>
            <p:cNvSpPr/>
            <p:nvPr/>
          </p:nvSpPr>
          <p:spPr>
            <a:xfrm>
              <a:off x="6131173" y="533048"/>
              <a:ext cx="720000" cy="540000"/>
            </a:xfrm>
            <a:prstGeom prst="rect">
              <a:avLst/>
            </a:prstGeom>
            <a:ln>
              <a:headEnd type="triangl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800" dirty="0" smtClean="0"/>
                <a:t>Synthèse</a:t>
              </a:r>
              <a:endParaRPr lang="fr-FR" sz="800" dirty="0"/>
            </a:p>
          </p:txBody>
        </p:sp>
        <p:sp>
          <p:nvSpPr>
            <p:cNvPr id="32" name="Ellipse 31"/>
            <p:cNvSpPr/>
            <p:nvPr/>
          </p:nvSpPr>
          <p:spPr>
            <a:xfrm>
              <a:off x="6859612" y="546922"/>
              <a:ext cx="648000" cy="526126"/>
            </a:xfrm>
            <a:prstGeom prst="ellipse">
              <a:avLst/>
            </a:prstGeom>
            <a:ln>
              <a:headEnd type="triangle" w="med" len="med"/>
              <a:tailEnd type="none" w="med" len="med"/>
            </a:ln>
          </p:spPr>
          <p:style>
            <a:lnRef idx="1">
              <a:schemeClr val="accent6"/>
            </a:lnRef>
            <a:fillRef idx="2">
              <a:schemeClr val="accent6"/>
            </a:fillRef>
            <a:effectRef idx="1">
              <a:schemeClr val="accent6"/>
            </a:effectRef>
            <a:fontRef idx="minor">
              <a:schemeClr val="dk1"/>
            </a:fontRef>
          </p:style>
          <p:txBody>
            <a:bodyPr rtlCol="0" anchor="ctr"/>
            <a:lstStyle/>
            <a:p>
              <a:pPr algn="ctr"/>
              <a:r>
                <a:rPr lang="fr-FR" sz="800" dirty="0" smtClean="0"/>
                <a:t>Cours</a:t>
              </a:r>
              <a:endParaRPr lang="fr-FR" sz="800" dirty="0"/>
            </a:p>
          </p:txBody>
        </p:sp>
        <p:sp>
          <p:nvSpPr>
            <p:cNvPr id="33" name="Ellipse 32"/>
            <p:cNvSpPr>
              <a:spLocks noChangeAspect="1"/>
            </p:cNvSpPr>
            <p:nvPr/>
          </p:nvSpPr>
          <p:spPr>
            <a:xfrm>
              <a:off x="7516837" y="623124"/>
              <a:ext cx="504000" cy="409210"/>
            </a:xfrm>
            <a:prstGeom prst="ellipse">
              <a:avLst/>
            </a:prstGeom>
            <a:ln>
              <a:headEnd type="triangle" w="med" len="med"/>
              <a:tailEnd type="none" w="med" len="med"/>
            </a:ln>
          </p:spPr>
          <p:style>
            <a:lnRef idx="1">
              <a:schemeClr val="accent6"/>
            </a:lnRef>
            <a:fillRef idx="2">
              <a:schemeClr val="accent6"/>
            </a:fillRef>
            <a:effectRef idx="1">
              <a:schemeClr val="accent6"/>
            </a:effectRef>
            <a:fontRef idx="minor">
              <a:schemeClr val="dk1"/>
            </a:fontRef>
          </p:style>
          <p:txBody>
            <a:bodyPr rtlCol="0" anchor="ctr"/>
            <a:lstStyle/>
            <a:p>
              <a:pPr algn="ctr"/>
              <a:r>
                <a:rPr lang="fr-FR" sz="800" dirty="0" smtClean="0"/>
                <a:t>TD</a:t>
              </a:r>
              <a:endParaRPr lang="fr-FR" sz="800" dirty="0"/>
            </a:p>
          </p:txBody>
        </p:sp>
      </p:grpSp>
      <p:sp>
        <p:nvSpPr>
          <p:cNvPr id="43" name="Ellipse 42"/>
          <p:cNvSpPr/>
          <p:nvPr/>
        </p:nvSpPr>
        <p:spPr>
          <a:xfrm>
            <a:off x="1115616" y="908720"/>
            <a:ext cx="142876" cy="14287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1026" name="Picture 2"/>
          <p:cNvPicPr>
            <a:picLocks noChangeAspect="1" noChangeArrowheads="1"/>
          </p:cNvPicPr>
          <p:nvPr/>
        </p:nvPicPr>
        <p:blipFill>
          <a:blip r:embed="rId3" cstate="print"/>
          <a:srcRect/>
          <a:stretch>
            <a:fillRect/>
          </a:stretch>
        </p:blipFill>
        <p:spPr bwMode="auto">
          <a:xfrm>
            <a:off x="323528" y="2276872"/>
            <a:ext cx="2901243" cy="2960722"/>
          </a:xfrm>
          <a:prstGeom prst="rect">
            <a:avLst/>
          </a:prstGeom>
          <a:noFill/>
          <a:ln w="9525">
            <a:noFill/>
            <a:miter lim="800000"/>
            <a:headEnd/>
            <a:tailEnd/>
          </a:ln>
        </p:spPr>
      </p:pic>
      <p:pic>
        <p:nvPicPr>
          <p:cNvPr id="1027" name="Picture 3"/>
          <p:cNvPicPr>
            <a:picLocks noChangeAspect="1" noChangeArrowheads="1"/>
          </p:cNvPicPr>
          <p:nvPr/>
        </p:nvPicPr>
        <p:blipFill>
          <a:blip r:embed="rId4" cstate="print"/>
          <a:srcRect/>
          <a:stretch>
            <a:fillRect/>
          </a:stretch>
        </p:blipFill>
        <p:spPr bwMode="auto">
          <a:xfrm>
            <a:off x="3419872" y="2622036"/>
            <a:ext cx="5472608" cy="2358434"/>
          </a:xfrm>
          <a:prstGeom prst="rect">
            <a:avLst/>
          </a:prstGeom>
          <a:noFill/>
          <a:ln w="9525">
            <a:noFill/>
            <a:miter lim="800000"/>
            <a:headEnd/>
            <a:tailEnd/>
          </a:ln>
        </p:spPr>
      </p:pic>
      <p:pic>
        <p:nvPicPr>
          <p:cNvPr id="2" name="Picture 2"/>
          <p:cNvPicPr>
            <a:picLocks noChangeAspect="1" noChangeArrowheads="1"/>
          </p:cNvPicPr>
          <p:nvPr/>
        </p:nvPicPr>
        <p:blipFill>
          <a:blip r:embed="rId5" cstate="print"/>
          <a:srcRect l="9961" t="21875" r="10351" b="25000"/>
          <a:stretch>
            <a:fillRect/>
          </a:stretch>
        </p:blipFill>
        <p:spPr bwMode="auto">
          <a:xfrm>
            <a:off x="179512" y="2218909"/>
            <a:ext cx="8712968" cy="4639091"/>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grpId="0" nodeType="withEffect">
                                  <p:stCondLst>
                                    <p:cond delay="0"/>
                                  </p:stCondLst>
                                  <p:childTnLst>
                                    <p:animScale>
                                      <p:cBhvr>
                                        <p:cTn id="6" dur="2000" fill="hold"/>
                                        <p:tgtEl>
                                          <p:spTgt spid="43"/>
                                        </p:tgtEl>
                                      </p:cBhvr>
                                      <p:by x="50000" y="50000"/>
                                    </p:animScale>
                                  </p:childTnLst>
                                </p:cTn>
                              </p:par>
                            </p:childTnLst>
                          </p:cTn>
                        </p:par>
                      </p:childTnLst>
                    </p:cTn>
                  </p:par>
                  <p:par>
                    <p:cTn id="7" fill="hold">
                      <p:stCondLst>
                        <p:cond delay="indefinite"/>
                      </p:stCondLst>
                      <p:childTnLst>
                        <p:par>
                          <p:cTn id="8" fill="hold">
                            <p:stCondLst>
                              <p:cond delay="0"/>
                            </p:stCondLst>
                            <p:childTnLst>
                              <p:par>
                                <p:cTn id="9" presetID="5" presetClass="entr" presetSubtype="10" fill="hold" nodeType="clickEffect">
                                  <p:stCondLst>
                                    <p:cond delay="0"/>
                                  </p:stCondLst>
                                  <p:childTnLst>
                                    <p:set>
                                      <p:cBhvr>
                                        <p:cTn id="10" dur="1" fill="hold">
                                          <p:stCondLst>
                                            <p:cond delay="0"/>
                                          </p:stCondLst>
                                        </p:cTn>
                                        <p:tgtEl>
                                          <p:spTgt spid="1026"/>
                                        </p:tgtEl>
                                        <p:attrNameLst>
                                          <p:attrName>style.visibility</p:attrName>
                                        </p:attrNameLst>
                                      </p:cBhvr>
                                      <p:to>
                                        <p:strVal val="visible"/>
                                      </p:to>
                                    </p:set>
                                    <p:animEffect transition="in" filter="checkerboard(across)">
                                      <p:cBhvr>
                                        <p:cTn id="11" dur="500"/>
                                        <p:tgtEl>
                                          <p:spTgt spid="1026"/>
                                        </p:tgtEl>
                                      </p:cBhvr>
                                    </p:animEffect>
                                  </p:childTnLst>
                                </p:cTn>
                              </p:par>
                            </p:childTnLst>
                          </p:cTn>
                        </p:par>
                      </p:childTnLst>
                    </p:cTn>
                  </p:par>
                  <p:par>
                    <p:cTn id="12" fill="hold">
                      <p:stCondLst>
                        <p:cond delay="indefinite"/>
                      </p:stCondLst>
                      <p:childTnLst>
                        <p:par>
                          <p:cTn id="13" fill="hold">
                            <p:stCondLst>
                              <p:cond delay="0"/>
                            </p:stCondLst>
                            <p:childTnLst>
                              <p:par>
                                <p:cTn id="14" presetID="8" presetClass="entr" presetSubtype="16" fill="hold" nodeType="clickEffect">
                                  <p:stCondLst>
                                    <p:cond delay="0"/>
                                  </p:stCondLst>
                                  <p:childTnLst>
                                    <p:set>
                                      <p:cBhvr>
                                        <p:cTn id="15" dur="1" fill="hold">
                                          <p:stCondLst>
                                            <p:cond delay="0"/>
                                          </p:stCondLst>
                                        </p:cTn>
                                        <p:tgtEl>
                                          <p:spTgt spid="1027"/>
                                        </p:tgtEl>
                                        <p:attrNameLst>
                                          <p:attrName>style.visibility</p:attrName>
                                        </p:attrNameLst>
                                      </p:cBhvr>
                                      <p:to>
                                        <p:strVal val="visible"/>
                                      </p:to>
                                    </p:set>
                                    <p:animEffect transition="in" filter="diamond(in)">
                                      <p:cBhvr>
                                        <p:cTn id="16" dur="2000"/>
                                        <p:tgtEl>
                                          <p:spTgt spid="1027"/>
                                        </p:tgtEl>
                                      </p:cBhvr>
                                    </p:animEffect>
                                  </p:childTnLst>
                                </p:cTn>
                              </p:par>
                            </p:childTnLst>
                          </p:cTn>
                        </p:par>
                      </p:childTnLst>
                    </p:cTn>
                  </p:par>
                  <p:par>
                    <p:cTn id="17" fill="hold">
                      <p:stCondLst>
                        <p:cond delay="indefinite"/>
                      </p:stCondLst>
                      <p:childTnLst>
                        <p:par>
                          <p:cTn id="18" fill="hold">
                            <p:stCondLst>
                              <p:cond delay="0"/>
                            </p:stCondLst>
                            <p:childTnLst>
                              <p:par>
                                <p:cTn id="19" presetID="5" presetClass="entr" presetSubtype="10"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checkerboard(across)">
                                      <p:cBhvr>
                                        <p:cTn id="2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ChangeArrowheads="1"/>
          </p:cNvSpPr>
          <p:nvPr/>
        </p:nvSpPr>
        <p:spPr bwMode="auto">
          <a:xfrm>
            <a:off x="179512" y="2478375"/>
            <a:ext cx="8784976" cy="246221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 typeface="Wingdings"/>
              <a:buChar char="@"/>
              <a:tabLst/>
            </a:pPr>
            <a:r>
              <a:rPr kumimoji="0" lang="fr-FR" sz="1400" b="1" i="0" u="sng" strike="noStrike" cap="none" normalizeH="0" baseline="0" dirty="0" smtClean="0">
                <a:ln>
                  <a:noFill/>
                </a:ln>
                <a:solidFill>
                  <a:schemeClr val="tx1"/>
                </a:solidFill>
                <a:effectLst/>
                <a:latin typeface="Arial" pitchFamily="34" charset="0"/>
                <a:ea typeface="Calibri" pitchFamily="34" charset="0"/>
                <a:cs typeface="Arial" pitchFamily="34" charset="0"/>
              </a:rPr>
              <a:t>4 Questions sur la chaine d’énergie et les grandeurs d’entrée et de sortie.</a:t>
            </a:r>
          </a:p>
          <a:p>
            <a:pPr marL="0" marR="0" lvl="0" indent="0" algn="ctr" defTabSz="914400" rtl="0" eaLnBrk="1" fontAlgn="base" latinLnBrk="0" hangingPunct="1">
              <a:lnSpc>
                <a:spcPct val="100000"/>
              </a:lnSpc>
              <a:spcBef>
                <a:spcPct val="0"/>
              </a:spcBef>
              <a:spcAft>
                <a:spcPct val="0"/>
              </a:spcAft>
              <a:buClrTx/>
              <a:buSzTx/>
              <a:buFont typeface="Wingdings"/>
              <a:buChar char="@"/>
              <a:tabLst/>
            </a:pPr>
            <a:endParaRPr kumimoji="0" lang="fr-FR" sz="1400" b="1" i="0" u="sng" strike="noStrike" cap="none" normalizeH="0" baseline="0" dirty="0" smtClean="0">
              <a:ln>
                <a:noFill/>
              </a:ln>
              <a:solidFill>
                <a:schemeClr val="tx1"/>
              </a:solidFill>
              <a:effectLst/>
              <a:latin typeface="Arial" pitchFamily="34" charset="0"/>
              <a:ea typeface="Calibri" pitchFamily="34"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 typeface="Wingdings"/>
              <a:buChar char="@"/>
              <a:tabLst/>
            </a:pPr>
            <a:r>
              <a:rPr kumimoji="0" lang="fr-FR" sz="1400" b="1" i="0" u="sng" strike="noStrike" cap="none" normalizeH="0" baseline="0" dirty="0" smtClean="0">
                <a:ln>
                  <a:noFill/>
                </a:ln>
                <a:solidFill>
                  <a:schemeClr val="tx1"/>
                </a:solidFill>
                <a:effectLst/>
                <a:latin typeface="Arial" pitchFamily="34" charset="0"/>
                <a:ea typeface="Calibri" pitchFamily="34" charset="0"/>
                <a:cs typeface="Arial" pitchFamily="34" charset="0"/>
              </a:rPr>
              <a:t>1°- Analyser et décrire les entrées et les sorties de chaque fonction de la chaine d’énergie du système.</a:t>
            </a:r>
          </a:p>
          <a:p>
            <a:pPr marL="0" marR="0" lvl="0" indent="0" algn="ctr" defTabSz="914400" rtl="0" eaLnBrk="1" fontAlgn="base" latinLnBrk="0" hangingPunct="1">
              <a:lnSpc>
                <a:spcPct val="100000"/>
              </a:lnSpc>
              <a:spcBef>
                <a:spcPct val="0"/>
              </a:spcBef>
              <a:spcAft>
                <a:spcPct val="0"/>
              </a:spcAft>
              <a:buClrTx/>
              <a:buSzTx/>
              <a:buFont typeface="Wingdings"/>
              <a:buChar char="@"/>
              <a:tabLst/>
            </a:pPr>
            <a:endParaRPr lang="fr-FR" sz="1400" b="1" u="sng" dirty="0" smtClean="0">
              <a:latin typeface="Arial" pitchFamily="34" charset="0"/>
              <a:ea typeface="Calibri" pitchFamily="34" charset="0"/>
              <a:cs typeface="Arial" pitchFamily="34" charset="0"/>
              <a:sym typeface="Wingdings" pitchFamily="2" charset="2"/>
            </a:endParaRPr>
          </a:p>
          <a:p>
            <a:pPr algn="ctr" fontAlgn="base">
              <a:spcBef>
                <a:spcPct val="0"/>
              </a:spcBef>
              <a:spcAft>
                <a:spcPct val="0"/>
              </a:spcAft>
              <a:buFont typeface="Wingdings"/>
              <a:buChar char="@"/>
            </a:pPr>
            <a:r>
              <a:rPr lang="fr-FR" sz="1400" b="1" u="sng" dirty="0" smtClean="0">
                <a:latin typeface="Arial" pitchFamily="34" charset="0"/>
                <a:ea typeface="Calibri" pitchFamily="34" charset="0"/>
                <a:cs typeface="Arial" pitchFamily="34" charset="0"/>
              </a:rPr>
              <a:t>2°- </a:t>
            </a:r>
            <a:r>
              <a:rPr lang="fr-FR" sz="1400" b="1" u="sng" dirty="0" smtClean="0">
                <a:latin typeface="Arial" pitchFamily="34" charset="0"/>
                <a:ea typeface="Calibri" pitchFamily="34" charset="0"/>
                <a:cs typeface="Arial" pitchFamily="34" charset="0"/>
                <a:sym typeface="Wingdings" pitchFamily="2" charset="2"/>
              </a:rPr>
              <a:t>Identifier les différentes énergies mise en jeu.</a:t>
            </a:r>
          </a:p>
          <a:p>
            <a:pPr algn="ctr" fontAlgn="base">
              <a:spcBef>
                <a:spcPct val="0"/>
              </a:spcBef>
              <a:spcAft>
                <a:spcPct val="0"/>
              </a:spcAft>
            </a:pPr>
            <a:endParaRPr lang="fr-FR" sz="1400" b="1" u="sng" dirty="0" smtClean="0">
              <a:latin typeface="Arial" pitchFamily="34" charset="0"/>
              <a:ea typeface="Calibri" pitchFamily="34" charset="0"/>
              <a:cs typeface="Arial" pitchFamily="34" charset="0"/>
              <a:sym typeface="Wingdings" pitchFamily="2" charset="2"/>
            </a:endParaRPr>
          </a:p>
          <a:p>
            <a:pPr algn="ctr" fontAlgn="base">
              <a:spcBef>
                <a:spcPct val="0"/>
              </a:spcBef>
              <a:spcAft>
                <a:spcPct val="0"/>
              </a:spcAft>
              <a:buFont typeface="Wingdings"/>
              <a:buChar char="@"/>
            </a:pPr>
            <a:r>
              <a:rPr lang="fr-FR" sz="1400" b="1" u="sng" dirty="0" smtClean="0">
                <a:latin typeface="Arial" pitchFamily="34" charset="0"/>
                <a:ea typeface="Calibri" pitchFamily="34" charset="0"/>
                <a:cs typeface="Arial" pitchFamily="34" charset="0"/>
              </a:rPr>
              <a:t>3°- Identifier les grandeurs d’effort et les grandeurs de flux.</a:t>
            </a:r>
          </a:p>
          <a:p>
            <a:pPr algn="ctr" fontAlgn="base">
              <a:spcBef>
                <a:spcPct val="0"/>
              </a:spcBef>
              <a:spcAft>
                <a:spcPct val="0"/>
              </a:spcAft>
            </a:pPr>
            <a:endParaRPr lang="fr-FR" sz="1400" b="1" u="sng" dirty="0" smtClean="0">
              <a:latin typeface="Arial" pitchFamily="34" charset="0"/>
              <a:ea typeface="Calibri" pitchFamily="34" charset="0"/>
              <a:cs typeface="Arial" pitchFamily="34" charset="0"/>
              <a:sym typeface="Wingdings" pitchFamily="2" charset="2"/>
            </a:endParaRPr>
          </a:p>
          <a:p>
            <a:pPr algn="ctr" fontAlgn="base">
              <a:spcBef>
                <a:spcPct val="0"/>
              </a:spcBef>
              <a:spcAft>
                <a:spcPct val="0"/>
              </a:spcAft>
              <a:buFont typeface="Wingdings"/>
              <a:buChar char="@"/>
            </a:pPr>
            <a:r>
              <a:rPr lang="fr-FR" sz="1400" b="1" u="sng" dirty="0" smtClean="0">
                <a:latin typeface="Arial" pitchFamily="34" charset="0"/>
                <a:ea typeface="Calibri" pitchFamily="34" charset="0"/>
                <a:cs typeface="Arial" pitchFamily="34" charset="0"/>
                <a:sym typeface="Wingdings" pitchFamily="2" charset="2"/>
              </a:rPr>
              <a:t></a:t>
            </a:r>
            <a:r>
              <a:rPr lang="fr-FR" sz="1400" b="1" u="sng" dirty="0" smtClean="0">
                <a:latin typeface="Arial" pitchFamily="34" charset="0"/>
                <a:ea typeface="Calibri" pitchFamily="34" charset="0"/>
                <a:cs typeface="Arial" pitchFamily="34" charset="0"/>
              </a:rPr>
              <a:t> 4°- Rechercher dans les documents techniques les caractéristiques des solutions techniques.</a:t>
            </a:r>
            <a:endParaRPr lang="fr-FR" sz="1400" b="1" u="sng" dirty="0" smtClean="0">
              <a:latin typeface="Arial" pitchFamily="34" charset="0"/>
              <a:ea typeface="Calibri" pitchFamily="34" charset="0"/>
              <a:cs typeface="Arial" pitchFamily="34" charset="0"/>
              <a:sym typeface="Wingdings" pitchFamily="2" charset="2"/>
            </a:endParaRPr>
          </a:p>
          <a:p>
            <a:pPr marL="0" marR="0" lvl="0" indent="0" algn="ctr" defTabSz="914400" rtl="0" eaLnBrk="1" fontAlgn="base" latinLnBrk="0" hangingPunct="1">
              <a:lnSpc>
                <a:spcPct val="100000"/>
              </a:lnSpc>
              <a:spcBef>
                <a:spcPct val="0"/>
              </a:spcBef>
              <a:spcAft>
                <a:spcPct val="0"/>
              </a:spcAft>
              <a:buClrTx/>
              <a:buSzTx/>
              <a:tabLst/>
            </a:pPr>
            <a:endParaRPr kumimoji="0" lang="fr-FR" sz="1400" b="1" i="0" u="sng" strike="noStrike" cap="none" normalizeH="0" baseline="0" dirty="0" smtClean="0">
              <a:ln>
                <a:noFill/>
              </a:ln>
              <a:solidFill>
                <a:schemeClr val="tx1"/>
              </a:solidFill>
              <a:effectLst/>
              <a:latin typeface="Arial" pitchFamily="34" charset="0"/>
              <a:ea typeface="Calibri" pitchFamily="34" charset="0"/>
              <a:cs typeface="Arial" pitchFamily="34" charset="0"/>
              <a:sym typeface="Wingdings" pitchFamily="2" charset="2"/>
            </a:endParaRPr>
          </a:p>
        </p:txBody>
      </p:sp>
      <p:grpSp>
        <p:nvGrpSpPr>
          <p:cNvPr id="6" name="Groupe 5"/>
          <p:cNvGrpSpPr/>
          <p:nvPr/>
        </p:nvGrpSpPr>
        <p:grpSpPr>
          <a:xfrm>
            <a:off x="107504" y="128830"/>
            <a:ext cx="8920505" cy="1067922"/>
            <a:chOff x="169074" y="276077"/>
            <a:chExt cx="8813001" cy="1067922"/>
          </a:xfrm>
        </p:grpSpPr>
        <p:grpSp>
          <p:nvGrpSpPr>
            <p:cNvPr id="7" name="Groupe 64"/>
            <p:cNvGrpSpPr/>
            <p:nvPr/>
          </p:nvGrpSpPr>
          <p:grpSpPr>
            <a:xfrm>
              <a:off x="169074" y="278385"/>
              <a:ext cx="8813001" cy="1065614"/>
              <a:chOff x="278656" y="2610061"/>
              <a:chExt cx="6936936" cy="1071570"/>
            </a:xfrm>
          </p:grpSpPr>
          <p:sp>
            <p:nvSpPr>
              <p:cNvPr id="16" name="Ellipse 15"/>
              <p:cNvSpPr/>
              <p:nvPr/>
            </p:nvSpPr>
            <p:spPr>
              <a:xfrm>
                <a:off x="1387311" y="2610061"/>
                <a:ext cx="990688" cy="1071570"/>
              </a:xfrm>
              <a:prstGeom prst="ellipse">
                <a:avLst/>
              </a:prstGeom>
              <a:ln>
                <a:headEnd type="triangle" w="med" len="med"/>
                <a:tailEnd type="none" w="med" len="med"/>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fr-FR" dirty="0"/>
              </a:p>
            </p:txBody>
          </p:sp>
          <p:sp>
            <p:nvSpPr>
              <p:cNvPr id="17" name="Rectangle 16"/>
              <p:cNvSpPr/>
              <p:nvPr/>
            </p:nvSpPr>
            <p:spPr>
              <a:xfrm>
                <a:off x="278656" y="2857497"/>
                <a:ext cx="566730" cy="542391"/>
              </a:xfrm>
              <a:prstGeom prst="rect">
                <a:avLst/>
              </a:prstGeom>
              <a:ln>
                <a:headEnd type="triangl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800" dirty="0" smtClean="0"/>
                  <a:t> lancement</a:t>
                </a:r>
              </a:p>
            </p:txBody>
          </p:sp>
          <p:grpSp>
            <p:nvGrpSpPr>
              <p:cNvPr id="18" name="Grouper 32"/>
              <p:cNvGrpSpPr/>
              <p:nvPr/>
            </p:nvGrpSpPr>
            <p:grpSpPr>
              <a:xfrm>
                <a:off x="1438790" y="2776370"/>
                <a:ext cx="805111" cy="742332"/>
                <a:chOff x="1807349" y="1673302"/>
                <a:chExt cx="1161980" cy="1836894"/>
              </a:xfrm>
            </p:grpSpPr>
            <p:sp>
              <p:nvSpPr>
                <p:cNvPr id="22" name="Ellipse 21"/>
                <p:cNvSpPr/>
                <p:nvPr/>
              </p:nvSpPr>
              <p:spPr>
                <a:xfrm>
                  <a:off x="2151394" y="2731685"/>
                  <a:ext cx="817935" cy="778511"/>
                </a:xfrm>
                <a:prstGeom prst="ellipse">
                  <a:avLst/>
                </a:prstGeom>
                <a:ln>
                  <a:headEnd type="triangl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700" dirty="0" smtClean="0"/>
                    <a:t>TP</a:t>
                  </a:r>
                </a:p>
              </p:txBody>
            </p:sp>
            <p:sp>
              <p:nvSpPr>
                <p:cNvPr id="23" name="Ellipse 10"/>
                <p:cNvSpPr/>
                <p:nvPr/>
              </p:nvSpPr>
              <p:spPr>
                <a:xfrm>
                  <a:off x="2099937" y="1673302"/>
                  <a:ext cx="817935" cy="778506"/>
                </a:xfrm>
                <a:prstGeom prst="ellipse">
                  <a:avLst/>
                </a:prstGeom>
                <a:ln>
                  <a:headEnd type="triangl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700" dirty="0" smtClean="0"/>
                    <a:t>TP</a:t>
                  </a:r>
                </a:p>
                <a:p>
                  <a:pPr algn="ctr"/>
                  <a:endParaRPr lang="fr-FR" sz="700" dirty="0"/>
                </a:p>
              </p:txBody>
            </p:sp>
            <p:sp>
              <p:nvSpPr>
                <p:cNvPr id="24" name="Ellipse 23"/>
                <p:cNvSpPr/>
                <p:nvPr/>
              </p:nvSpPr>
              <p:spPr>
                <a:xfrm>
                  <a:off x="1807349" y="2228464"/>
                  <a:ext cx="817935" cy="778506"/>
                </a:xfrm>
                <a:prstGeom prst="ellipse">
                  <a:avLst/>
                </a:prstGeom>
                <a:ln>
                  <a:headEnd type="triangl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800" dirty="0" smtClean="0"/>
                    <a:t>TP</a:t>
                  </a:r>
                  <a:endParaRPr lang="fr-FR" sz="800" dirty="0"/>
                </a:p>
              </p:txBody>
            </p:sp>
          </p:grpSp>
          <p:sp>
            <p:nvSpPr>
              <p:cNvPr id="19" name="Rectangle 18"/>
              <p:cNvSpPr/>
              <p:nvPr/>
            </p:nvSpPr>
            <p:spPr>
              <a:xfrm>
                <a:off x="2400491" y="2861245"/>
                <a:ext cx="566730" cy="543018"/>
              </a:xfrm>
              <a:prstGeom prst="rect">
                <a:avLst/>
              </a:prstGeom>
              <a:ln>
                <a:headEnd type="triangl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800" dirty="0" smtClean="0"/>
                  <a:t>Restitution</a:t>
                </a:r>
                <a:endParaRPr lang="fr-FR" sz="800" dirty="0"/>
              </a:p>
            </p:txBody>
          </p:sp>
          <p:sp>
            <p:nvSpPr>
              <p:cNvPr id="20" name="Ellipse 19"/>
              <p:cNvSpPr/>
              <p:nvPr/>
            </p:nvSpPr>
            <p:spPr>
              <a:xfrm>
                <a:off x="2982215" y="2885304"/>
                <a:ext cx="935104" cy="528538"/>
              </a:xfrm>
              <a:prstGeom prst="ellipse">
                <a:avLst/>
              </a:prstGeom>
              <a:ln>
                <a:headEnd type="triangle" w="med" len="med"/>
                <a:tailEnd type="none" w="med" len="med"/>
              </a:ln>
            </p:spPr>
            <p:style>
              <a:lnRef idx="1">
                <a:schemeClr val="accent6"/>
              </a:lnRef>
              <a:fillRef idx="2">
                <a:schemeClr val="accent6"/>
              </a:fillRef>
              <a:effectRef idx="1">
                <a:schemeClr val="accent6"/>
              </a:effectRef>
              <a:fontRef idx="minor">
                <a:schemeClr val="dk1"/>
              </a:fontRef>
            </p:style>
            <p:txBody>
              <a:bodyPr rtlCol="0" anchor="ctr"/>
              <a:lstStyle/>
              <a:p>
                <a:pPr algn="ctr"/>
                <a:r>
                  <a:rPr lang="fr-FR" sz="800" dirty="0" smtClean="0"/>
                  <a:t>Structuration des connaissances</a:t>
                </a:r>
                <a:endParaRPr lang="fr-FR" sz="800" dirty="0"/>
              </a:p>
            </p:txBody>
          </p:sp>
          <p:sp>
            <p:nvSpPr>
              <p:cNvPr id="21" name="Ellipse 20"/>
              <p:cNvSpPr/>
              <p:nvPr/>
            </p:nvSpPr>
            <p:spPr>
              <a:xfrm>
                <a:off x="6464053" y="2924782"/>
                <a:ext cx="751539" cy="455948"/>
              </a:xfrm>
              <a:prstGeom prst="ellipse">
                <a:avLst/>
              </a:prstGeom>
              <a:ln>
                <a:headEnd type="triangle" w="med" len="med"/>
                <a:tailEnd type="none" w="med" len="med"/>
              </a:ln>
            </p:spPr>
            <p:style>
              <a:lnRef idx="1">
                <a:schemeClr val="accent6"/>
              </a:lnRef>
              <a:fillRef idx="2">
                <a:schemeClr val="accent6"/>
              </a:fillRef>
              <a:effectRef idx="1">
                <a:schemeClr val="accent6"/>
              </a:effectRef>
              <a:fontRef idx="minor">
                <a:schemeClr val="dk1"/>
              </a:fontRef>
            </p:style>
            <p:txBody>
              <a:bodyPr rtlCol="0" anchor="ctr"/>
              <a:lstStyle/>
              <a:p>
                <a:pPr algn="ctr"/>
                <a:r>
                  <a:rPr lang="fr-FR" sz="800" dirty="0" smtClean="0"/>
                  <a:t>Evaluation </a:t>
                </a:r>
                <a:endParaRPr lang="fr-FR" sz="800" dirty="0"/>
              </a:p>
            </p:txBody>
          </p:sp>
        </p:grpSp>
        <p:sp>
          <p:nvSpPr>
            <p:cNvPr id="8" name="Ellipse 7"/>
            <p:cNvSpPr/>
            <p:nvPr/>
          </p:nvSpPr>
          <p:spPr>
            <a:xfrm>
              <a:off x="904874" y="537698"/>
              <a:ext cx="648000" cy="526126"/>
            </a:xfrm>
            <a:prstGeom prst="ellipse">
              <a:avLst/>
            </a:prstGeom>
            <a:ln>
              <a:headEnd type="triangle" w="med" len="med"/>
              <a:tailEnd type="none" w="med" len="med"/>
            </a:ln>
          </p:spPr>
          <p:style>
            <a:lnRef idx="1">
              <a:schemeClr val="accent6"/>
            </a:lnRef>
            <a:fillRef idx="2">
              <a:schemeClr val="accent6"/>
            </a:fillRef>
            <a:effectRef idx="1">
              <a:schemeClr val="accent6"/>
            </a:effectRef>
            <a:fontRef idx="minor">
              <a:schemeClr val="dk1"/>
            </a:fontRef>
          </p:style>
          <p:txBody>
            <a:bodyPr rtlCol="0" anchor="ctr"/>
            <a:lstStyle/>
            <a:p>
              <a:pPr algn="ctr"/>
              <a:r>
                <a:rPr lang="fr-FR" sz="800" dirty="0" smtClean="0"/>
                <a:t>Cours</a:t>
              </a:r>
              <a:endParaRPr lang="fr-FR" sz="800" dirty="0"/>
            </a:p>
          </p:txBody>
        </p:sp>
        <p:sp>
          <p:nvSpPr>
            <p:cNvPr id="9" name="Ellipse 8"/>
            <p:cNvSpPr/>
            <p:nvPr/>
          </p:nvSpPr>
          <p:spPr>
            <a:xfrm>
              <a:off x="4843981" y="276077"/>
              <a:ext cx="1258617" cy="1065614"/>
            </a:xfrm>
            <a:prstGeom prst="ellipse">
              <a:avLst/>
            </a:prstGeom>
            <a:ln>
              <a:headEnd type="triangle" w="med" len="med"/>
              <a:tailEnd type="none" w="med" len="med"/>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fr-FR" dirty="0"/>
            </a:p>
          </p:txBody>
        </p:sp>
        <p:sp>
          <p:nvSpPr>
            <p:cNvPr id="10" name="Ellipse 9"/>
            <p:cNvSpPr/>
            <p:nvPr/>
          </p:nvSpPr>
          <p:spPr>
            <a:xfrm>
              <a:off x="5212234" y="866802"/>
              <a:ext cx="720000" cy="312866"/>
            </a:xfrm>
            <a:prstGeom prst="ellipse">
              <a:avLst/>
            </a:prstGeom>
            <a:ln>
              <a:headEnd type="triangl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700" dirty="0" smtClean="0"/>
                <a:t>TP</a:t>
              </a:r>
            </a:p>
          </p:txBody>
        </p:sp>
        <p:sp>
          <p:nvSpPr>
            <p:cNvPr id="11" name="Ellipse 10"/>
            <p:cNvSpPr/>
            <p:nvPr/>
          </p:nvSpPr>
          <p:spPr>
            <a:xfrm>
              <a:off x="5166938" y="441462"/>
              <a:ext cx="720000" cy="312864"/>
            </a:xfrm>
            <a:prstGeom prst="ellipse">
              <a:avLst/>
            </a:prstGeom>
            <a:ln>
              <a:headEnd type="triangl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700" dirty="0" smtClean="0"/>
                <a:t>TP</a:t>
              </a:r>
            </a:p>
            <a:p>
              <a:pPr algn="ctr"/>
              <a:endParaRPr lang="fr-FR" sz="700" dirty="0"/>
            </a:p>
          </p:txBody>
        </p:sp>
        <p:sp>
          <p:nvSpPr>
            <p:cNvPr id="12" name="Ellipse 11"/>
            <p:cNvSpPr/>
            <p:nvPr/>
          </p:nvSpPr>
          <p:spPr>
            <a:xfrm>
              <a:off x="4909383" y="664569"/>
              <a:ext cx="720000" cy="312864"/>
            </a:xfrm>
            <a:prstGeom prst="ellipse">
              <a:avLst/>
            </a:prstGeom>
            <a:ln>
              <a:headEnd type="triangl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800" dirty="0" smtClean="0"/>
                <a:t>TP</a:t>
              </a:r>
              <a:endParaRPr lang="fr-FR" sz="800" dirty="0"/>
            </a:p>
          </p:txBody>
        </p:sp>
        <p:sp>
          <p:nvSpPr>
            <p:cNvPr id="13" name="Rectangle 12"/>
            <p:cNvSpPr/>
            <p:nvPr/>
          </p:nvSpPr>
          <p:spPr>
            <a:xfrm>
              <a:off x="6131173" y="533048"/>
              <a:ext cx="720000" cy="540000"/>
            </a:xfrm>
            <a:prstGeom prst="rect">
              <a:avLst/>
            </a:prstGeom>
            <a:ln>
              <a:headEnd type="triangl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800" dirty="0" smtClean="0"/>
                <a:t>Synthèse</a:t>
              </a:r>
              <a:endParaRPr lang="fr-FR" sz="800" dirty="0"/>
            </a:p>
          </p:txBody>
        </p:sp>
        <p:sp>
          <p:nvSpPr>
            <p:cNvPr id="14" name="Ellipse 13"/>
            <p:cNvSpPr/>
            <p:nvPr/>
          </p:nvSpPr>
          <p:spPr>
            <a:xfrm>
              <a:off x="6859612" y="546922"/>
              <a:ext cx="648000" cy="526126"/>
            </a:xfrm>
            <a:prstGeom prst="ellipse">
              <a:avLst/>
            </a:prstGeom>
            <a:ln>
              <a:headEnd type="triangle" w="med" len="med"/>
              <a:tailEnd type="none" w="med" len="med"/>
            </a:ln>
          </p:spPr>
          <p:style>
            <a:lnRef idx="1">
              <a:schemeClr val="accent6"/>
            </a:lnRef>
            <a:fillRef idx="2">
              <a:schemeClr val="accent6"/>
            </a:fillRef>
            <a:effectRef idx="1">
              <a:schemeClr val="accent6"/>
            </a:effectRef>
            <a:fontRef idx="minor">
              <a:schemeClr val="dk1"/>
            </a:fontRef>
          </p:style>
          <p:txBody>
            <a:bodyPr rtlCol="0" anchor="ctr"/>
            <a:lstStyle/>
            <a:p>
              <a:pPr algn="ctr"/>
              <a:r>
                <a:rPr lang="fr-FR" sz="800" dirty="0" smtClean="0"/>
                <a:t>Cours</a:t>
              </a:r>
              <a:endParaRPr lang="fr-FR" sz="800" dirty="0"/>
            </a:p>
          </p:txBody>
        </p:sp>
        <p:sp>
          <p:nvSpPr>
            <p:cNvPr id="15" name="Ellipse 14"/>
            <p:cNvSpPr>
              <a:spLocks noChangeAspect="1"/>
            </p:cNvSpPr>
            <p:nvPr/>
          </p:nvSpPr>
          <p:spPr>
            <a:xfrm>
              <a:off x="7516837" y="623124"/>
              <a:ext cx="504000" cy="409210"/>
            </a:xfrm>
            <a:prstGeom prst="ellipse">
              <a:avLst/>
            </a:prstGeom>
            <a:ln>
              <a:headEnd type="triangle" w="med" len="med"/>
              <a:tailEnd type="none" w="med" len="med"/>
            </a:ln>
          </p:spPr>
          <p:style>
            <a:lnRef idx="1">
              <a:schemeClr val="accent6"/>
            </a:lnRef>
            <a:fillRef idx="2">
              <a:schemeClr val="accent6"/>
            </a:fillRef>
            <a:effectRef idx="1">
              <a:schemeClr val="accent6"/>
            </a:effectRef>
            <a:fontRef idx="minor">
              <a:schemeClr val="dk1"/>
            </a:fontRef>
          </p:style>
          <p:txBody>
            <a:bodyPr rtlCol="0" anchor="ctr"/>
            <a:lstStyle/>
            <a:p>
              <a:pPr algn="ctr"/>
              <a:r>
                <a:rPr lang="fr-FR" sz="800" dirty="0" smtClean="0"/>
                <a:t>TD</a:t>
              </a:r>
              <a:endParaRPr lang="fr-FR" sz="800" dirty="0"/>
            </a:p>
          </p:txBody>
        </p:sp>
      </p:grpSp>
      <p:sp>
        <p:nvSpPr>
          <p:cNvPr id="25" name="Ellipse 24"/>
          <p:cNvSpPr/>
          <p:nvPr/>
        </p:nvSpPr>
        <p:spPr>
          <a:xfrm>
            <a:off x="2143108" y="1214422"/>
            <a:ext cx="142876" cy="14287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nvGrpSpPr>
          <p:cNvPr id="26" name="Groupe 4"/>
          <p:cNvGrpSpPr/>
          <p:nvPr/>
        </p:nvGrpSpPr>
        <p:grpSpPr>
          <a:xfrm>
            <a:off x="323528" y="1572270"/>
            <a:ext cx="3600400" cy="992634"/>
            <a:chOff x="0" y="0"/>
            <a:chExt cx="2428860" cy="815490"/>
          </a:xfrm>
          <a:solidFill>
            <a:schemeClr val="tx2">
              <a:lumMod val="50000"/>
            </a:schemeClr>
          </a:solidFill>
          <a:effectLst>
            <a:outerShdw blurRad="76200" dir="18900000" sy="23000" kx="-1200000" algn="bl" rotWithShape="0">
              <a:prstClr val="black">
                <a:alpha val="20000"/>
              </a:prstClr>
            </a:outerShdw>
          </a:effectLst>
          <a:scene3d>
            <a:camera prst="perspectiveRelaxed"/>
            <a:lightRig rig="threePt" dir="t"/>
          </a:scene3d>
        </p:grpSpPr>
        <p:sp>
          <p:nvSpPr>
            <p:cNvPr id="27" name="Rectangle à coins arrondis 26"/>
            <p:cNvSpPr/>
            <p:nvPr/>
          </p:nvSpPr>
          <p:spPr>
            <a:xfrm>
              <a:off x="0" y="0"/>
              <a:ext cx="2428860" cy="815490"/>
            </a:xfrm>
            <a:prstGeom prst="round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8" name="Rectangle 27"/>
            <p:cNvSpPr/>
            <p:nvPr/>
          </p:nvSpPr>
          <p:spPr>
            <a:xfrm>
              <a:off x="39809" y="39808"/>
              <a:ext cx="2360921" cy="700192"/>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29540" tIns="129540" rIns="129540" bIns="129540" numCol="1" spcCol="1270" anchor="ctr" anchorCtr="0">
              <a:noAutofit/>
            </a:bodyPr>
            <a:lstStyle/>
            <a:p>
              <a:pPr lvl="0" algn="l" defTabSz="1511300">
                <a:lnSpc>
                  <a:spcPct val="90000"/>
                </a:lnSpc>
                <a:spcBef>
                  <a:spcPct val="0"/>
                </a:spcBef>
                <a:spcAft>
                  <a:spcPct val="35000"/>
                </a:spcAft>
              </a:pPr>
              <a:r>
                <a:rPr lang="fr-FR" sz="2400" kern="1200" dirty="0" smtClean="0"/>
                <a:t>Séance </a:t>
              </a:r>
              <a:r>
                <a:rPr lang="fr-FR" sz="2400" dirty="0" smtClean="0"/>
                <a:t>3: TP n°1 -  1H</a:t>
              </a:r>
              <a:endParaRPr lang="fr-FR" sz="2400" kern="1200" dirty="0"/>
            </a:p>
          </p:txBody>
        </p:sp>
      </p:grpSp>
      <p:sp>
        <p:nvSpPr>
          <p:cNvPr id="2" name="ZoneTexte 1"/>
          <p:cNvSpPr txBox="1"/>
          <p:nvPr/>
        </p:nvSpPr>
        <p:spPr>
          <a:xfrm>
            <a:off x="1141454" y="2557402"/>
            <a:ext cx="6859570" cy="461665"/>
          </a:xfrm>
          <a:prstGeom prst="rect">
            <a:avLst/>
          </a:prstGeom>
          <a:noFill/>
        </p:spPr>
        <p:txBody>
          <a:bodyPr wrap="none" rtlCol="0">
            <a:spAutoFit/>
          </a:bodyPr>
          <a:lstStyle/>
          <a:p>
            <a:r>
              <a:rPr lang="fr-FR" sz="2400" dirty="0" smtClean="0">
                <a:solidFill>
                  <a:schemeClr val="accent6">
                    <a:lumMod val="50000"/>
                  </a:schemeClr>
                </a:solidFill>
              </a:rPr>
              <a:t>Les questions sont en rapport avec le programme</a:t>
            </a:r>
            <a:endParaRPr lang="fr-FR" sz="2400" dirty="0">
              <a:solidFill>
                <a:schemeClr val="accent6">
                  <a:lumMod val="50000"/>
                </a:schemeClr>
              </a:solidFill>
            </a:endParaRPr>
          </a:p>
        </p:txBody>
      </p:sp>
      <p:sp>
        <p:nvSpPr>
          <p:cNvPr id="3" name="ZoneTexte 2"/>
          <p:cNvSpPr txBox="1"/>
          <p:nvPr/>
        </p:nvSpPr>
        <p:spPr>
          <a:xfrm>
            <a:off x="2771800" y="3243204"/>
            <a:ext cx="3727302" cy="400110"/>
          </a:xfrm>
          <a:prstGeom prst="rect">
            <a:avLst/>
          </a:prstGeom>
          <a:noFill/>
        </p:spPr>
        <p:txBody>
          <a:bodyPr wrap="none" rtlCol="0">
            <a:spAutoFit/>
          </a:bodyPr>
          <a:lstStyle/>
          <a:p>
            <a:r>
              <a:rPr lang="fr-FR" sz="2000" b="1" u="sng" dirty="0" smtClean="0">
                <a:solidFill>
                  <a:schemeClr val="accent6">
                    <a:lumMod val="50000"/>
                  </a:schemeClr>
                </a:solidFill>
              </a:rPr>
              <a:t>Réponse Attendu de l’élève</a:t>
            </a:r>
            <a:endParaRPr lang="fr-FR" sz="2000" b="1" u="sng" dirty="0">
              <a:solidFill>
                <a:schemeClr val="accent6">
                  <a:lumMod val="50000"/>
                </a:schemeClr>
              </a:solidFill>
            </a:endParaRPr>
          </a:p>
        </p:txBody>
      </p:sp>
      <p:pic>
        <p:nvPicPr>
          <p:cNvPr id="1026" name="Picture 2"/>
          <p:cNvPicPr>
            <a:picLocks noChangeAspect="1" noChangeArrowheads="1"/>
          </p:cNvPicPr>
          <p:nvPr/>
        </p:nvPicPr>
        <p:blipFill>
          <a:blip r:embed="rId3" cstate="print"/>
          <a:srcRect l="10922" t="24210" r="11116" b="16256"/>
          <a:stretch>
            <a:fillRect/>
          </a:stretch>
        </p:blipFill>
        <p:spPr bwMode="auto">
          <a:xfrm>
            <a:off x="323528" y="2492896"/>
            <a:ext cx="8599813" cy="4104456"/>
          </a:xfrm>
          <a:prstGeom prst="rect">
            <a:avLst/>
          </a:prstGeom>
          <a:noFill/>
          <a:ln w="9525">
            <a:noFill/>
            <a:miter lim="800000"/>
            <a:headEnd/>
            <a:tailEnd/>
          </a:ln>
        </p:spPr>
      </p:pic>
      <p:pic>
        <p:nvPicPr>
          <p:cNvPr id="1027" name="Picture 3"/>
          <p:cNvPicPr>
            <a:picLocks noChangeAspect="1" noChangeArrowheads="1"/>
          </p:cNvPicPr>
          <p:nvPr/>
        </p:nvPicPr>
        <p:blipFill>
          <a:blip r:embed="rId4" cstate="print"/>
          <a:srcRect l="46359" t="47250" r="8754" b="24760"/>
          <a:stretch>
            <a:fillRect/>
          </a:stretch>
        </p:blipFill>
        <p:spPr bwMode="auto">
          <a:xfrm>
            <a:off x="1079421" y="3429000"/>
            <a:ext cx="7020971" cy="2736304"/>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grpId="0" nodeType="withEffect">
                                  <p:stCondLst>
                                    <p:cond delay="0"/>
                                  </p:stCondLst>
                                  <p:childTnLst>
                                    <p:animScale>
                                      <p:cBhvr>
                                        <p:cTn id="6" dur="2000" fill="hold"/>
                                        <p:tgtEl>
                                          <p:spTgt spid="25"/>
                                        </p:tgtEl>
                                      </p:cBhvr>
                                      <p:by x="50000" y="50000"/>
                                    </p:animScale>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childTnLst>
                                  <p:subTnLst>
                                    <p:set>
                                      <p:cBhvr override="childStyle">
                                        <p:cTn dur="1" fill="hold" display="0" masterRel="nextClick" afterEffect="1"/>
                                        <p:tgtEl>
                                          <p:spTgt spid="2"/>
                                        </p:tgtEl>
                                        <p:attrNameLst>
                                          <p:attrName>style.visibility</p:attrName>
                                        </p:attrNameLst>
                                      </p:cBhvr>
                                      <p:to>
                                        <p:strVal val="hidden"/>
                                      </p:to>
                                    </p:set>
                                  </p:sub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1027"/>
                                        </p:tgtEl>
                                        <p:attrNameLst>
                                          <p:attrName>style.visibility</p:attrName>
                                        </p:attrNameLst>
                                      </p:cBhvr>
                                      <p:to>
                                        <p:strVal val="visible"/>
                                      </p:to>
                                    </p:set>
                                    <p:anim calcmode="lin" valueType="num">
                                      <p:cBhvr additive="base">
                                        <p:cTn id="21" dur="500" fill="hold"/>
                                        <p:tgtEl>
                                          <p:spTgt spid="1027"/>
                                        </p:tgtEl>
                                        <p:attrNameLst>
                                          <p:attrName>ppt_x</p:attrName>
                                        </p:attrNameLst>
                                      </p:cBhvr>
                                      <p:tavLst>
                                        <p:tav tm="0">
                                          <p:val>
                                            <p:strVal val="#ppt_x"/>
                                          </p:val>
                                        </p:tav>
                                        <p:tav tm="100000">
                                          <p:val>
                                            <p:strVal val="#ppt_x"/>
                                          </p:val>
                                        </p:tav>
                                      </p:tavLst>
                                    </p:anim>
                                    <p:anim calcmode="lin" valueType="num">
                                      <p:cBhvr additive="base">
                                        <p:cTn id="22" dur="500" fill="hold"/>
                                        <p:tgtEl>
                                          <p:spTgt spid="1027"/>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1027"/>
                                        </p:tgtEl>
                                        <p:attrNameLst>
                                          <p:attrName>style.visibility</p:attrName>
                                        </p:attrNameLst>
                                      </p:cBhvr>
                                      <p:to>
                                        <p:strVal val="hidden"/>
                                      </p:to>
                                    </p:set>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childTnLst>
                                  <p:subTnLst>
                                    <p:set>
                                      <p:cBhvr override="childStyle">
                                        <p:cTn dur="1" fill="hold" display="0" masterRel="nextClick" afterEffect="1"/>
                                        <p:tgtEl>
                                          <p:spTgt spid="3"/>
                                        </p:tgtEl>
                                        <p:attrNameLst>
                                          <p:attrName>style.visibility</p:attrName>
                                        </p:attrNameLst>
                                      </p:cBhvr>
                                      <p:to>
                                        <p:strVal val="hidden"/>
                                      </p:to>
                                    </p:set>
                                  </p:subTnLst>
                                </p:cTn>
                              </p:par>
                            </p:childTnLst>
                          </p:cTn>
                        </p:par>
                      </p:childTnLst>
                    </p:cTn>
                  </p:par>
                  <p:par>
                    <p:cTn id="27" fill="hold">
                      <p:stCondLst>
                        <p:cond delay="indefinite"/>
                      </p:stCondLst>
                      <p:childTnLst>
                        <p:par>
                          <p:cTn id="28" fill="hold">
                            <p:stCondLst>
                              <p:cond delay="0"/>
                            </p:stCondLst>
                            <p:childTnLst>
                              <p:par>
                                <p:cTn id="29" presetID="3" presetClass="entr" presetSubtype="10" fill="hold" nodeType="clickEffect">
                                  <p:stCondLst>
                                    <p:cond delay="0"/>
                                  </p:stCondLst>
                                  <p:childTnLst>
                                    <p:set>
                                      <p:cBhvr>
                                        <p:cTn id="30" dur="1" fill="hold">
                                          <p:stCondLst>
                                            <p:cond delay="0"/>
                                          </p:stCondLst>
                                        </p:cTn>
                                        <p:tgtEl>
                                          <p:spTgt spid="1026"/>
                                        </p:tgtEl>
                                        <p:attrNameLst>
                                          <p:attrName>style.visibility</p:attrName>
                                        </p:attrNameLst>
                                      </p:cBhvr>
                                      <p:to>
                                        <p:strVal val="visible"/>
                                      </p:to>
                                    </p:set>
                                    <p:animEffect transition="in" filter="blinds(horizontal)">
                                      <p:cBhvr>
                                        <p:cTn id="31"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p:bldP spid="25" grpId="0" animBg="1"/>
      <p:bldP spid="2" grpId="0"/>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Ellipse 19"/>
          <p:cNvSpPr/>
          <p:nvPr/>
        </p:nvSpPr>
        <p:spPr>
          <a:xfrm>
            <a:off x="3059832" y="908720"/>
            <a:ext cx="142876" cy="14287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nvGrpSpPr>
          <p:cNvPr id="21" name="Groupe 4"/>
          <p:cNvGrpSpPr/>
          <p:nvPr/>
        </p:nvGrpSpPr>
        <p:grpSpPr>
          <a:xfrm>
            <a:off x="323528" y="1644278"/>
            <a:ext cx="5040560" cy="704602"/>
            <a:chOff x="0" y="0"/>
            <a:chExt cx="2428860" cy="815490"/>
          </a:xfrm>
          <a:solidFill>
            <a:schemeClr val="tx2">
              <a:lumMod val="50000"/>
            </a:schemeClr>
          </a:solidFill>
          <a:effectLst>
            <a:outerShdw blurRad="76200" dir="18900000" sy="23000" kx="-1200000" algn="bl" rotWithShape="0">
              <a:prstClr val="black">
                <a:alpha val="20000"/>
              </a:prstClr>
            </a:outerShdw>
          </a:effectLst>
          <a:scene3d>
            <a:camera prst="perspectiveRelaxed"/>
            <a:lightRig rig="threePt" dir="t"/>
          </a:scene3d>
        </p:grpSpPr>
        <p:sp>
          <p:nvSpPr>
            <p:cNvPr id="22" name="Rectangle à coins arrondis 21"/>
            <p:cNvSpPr/>
            <p:nvPr/>
          </p:nvSpPr>
          <p:spPr>
            <a:xfrm>
              <a:off x="0" y="0"/>
              <a:ext cx="2428860" cy="815490"/>
            </a:xfrm>
            <a:prstGeom prst="round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3" name="Rectangle 22"/>
            <p:cNvSpPr/>
            <p:nvPr/>
          </p:nvSpPr>
          <p:spPr>
            <a:xfrm>
              <a:off x="39809" y="39808"/>
              <a:ext cx="2360921" cy="700192"/>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29540" tIns="129540" rIns="129540" bIns="129540" numCol="1" spcCol="1270" anchor="ctr" anchorCtr="0">
              <a:noAutofit/>
            </a:bodyPr>
            <a:lstStyle/>
            <a:p>
              <a:pPr lvl="0" algn="l" defTabSz="1511300">
                <a:lnSpc>
                  <a:spcPct val="90000"/>
                </a:lnSpc>
                <a:spcBef>
                  <a:spcPct val="0"/>
                </a:spcBef>
                <a:spcAft>
                  <a:spcPct val="35000"/>
                </a:spcAft>
              </a:pPr>
              <a:r>
                <a:rPr lang="fr-FR" sz="2400" kern="1200" dirty="0" smtClean="0"/>
                <a:t>Séance </a:t>
              </a:r>
              <a:r>
                <a:rPr lang="fr-FR" sz="2400" dirty="0" smtClean="0"/>
                <a:t>4:  Restitution  -  20 min</a:t>
              </a:r>
              <a:endParaRPr lang="fr-FR" sz="2400" kern="1200" dirty="0"/>
            </a:p>
          </p:txBody>
        </p:sp>
      </p:grpSp>
      <p:grpSp>
        <p:nvGrpSpPr>
          <p:cNvPr id="26" name="Groupe 25"/>
          <p:cNvGrpSpPr/>
          <p:nvPr/>
        </p:nvGrpSpPr>
        <p:grpSpPr>
          <a:xfrm>
            <a:off x="107504" y="116632"/>
            <a:ext cx="8920505" cy="1067922"/>
            <a:chOff x="169074" y="276077"/>
            <a:chExt cx="8813001" cy="1067922"/>
          </a:xfrm>
        </p:grpSpPr>
        <p:grpSp>
          <p:nvGrpSpPr>
            <p:cNvPr id="27" name="Groupe 64"/>
            <p:cNvGrpSpPr/>
            <p:nvPr/>
          </p:nvGrpSpPr>
          <p:grpSpPr>
            <a:xfrm>
              <a:off x="169074" y="278385"/>
              <a:ext cx="8813001" cy="1065614"/>
              <a:chOff x="278656" y="2610061"/>
              <a:chExt cx="6936936" cy="1071570"/>
            </a:xfrm>
          </p:grpSpPr>
          <p:sp>
            <p:nvSpPr>
              <p:cNvPr id="36" name="Ellipse 35"/>
              <p:cNvSpPr/>
              <p:nvPr/>
            </p:nvSpPr>
            <p:spPr>
              <a:xfrm>
                <a:off x="1387311" y="2610061"/>
                <a:ext cx="990688" cy="1071570"/>
              </a:xfrm>
              <a:prstGeom prst="ellipse">
                <a:avLst/>
              </a:prstGeom>
              <a:ln>
                <a:headEnd type="triangle" w="med" len="med"/>
                <a:tailEnd type="none" w="med" len="med"/>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fr-FR" dirty="0"/>
              </a:p>
            </p:txBody>
          </p:sp>
          <p:sp>
            <p:nvSpPr>
              <p:cNvPr id="37" name="Rectangle 36"/>
              <p:cNvSpPr/>
              <p:nvPr/>
            </p:nvSpPr>
            <p:spPr>
              <a:xfrm>
                <a:off x="278656" y="2857497"/>
                <a:ext cx="566730" cy="542391"/>
              </a:xfrm>
              <a:prstGeom prst="rect">
                <a:avLst/>
              </a:prstGeom>
              <a:ln>
                <a:headEnd type="triangl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800" dirty="0" smtClean="0"/>
                  <a:t> lancement</a:t>
                </a:r>
              </a:p>
            </p:txBody>
          </p:sp>
          <p:grpSp>
            <p:nvGrpSpPr>
              <p:cNvPr id="38" name="Grouper 32"/>
              <p:cNvGrpSpPr/>
              <p:nvPr/>
            </p:nvGrpSpPr>
            <p:grpSpPr>
              <a:xfrm>
                <a:off x="1438790" y="2776370"/>
                <a:ext cx="805111" cy="742332"/>
                <a:chOff x="1807349" y="1673302"/>
                <a:chExt cx="1161980" cy="1836894"/>
              </a:xfrm>
            </p:grpSpPr>
            <p:sp>
              <p:nvSpPr>
                <p:cNvPr id="42" name="Ellipse 41"/>
                <p:cNvSpPr/>
                <p:nvPr/>
              </p:nvSpPr>
              <p:spPr>
                <a:xfrm>
                  <a:off x="2151394" y="2731685"/>
                  <a:ext cx="817935" cy="778511"/>
                </a:xfrm>
                <a:prstGeom prst="ellipse">
                  <a:avLst/>
                </a:prstGeom>
                <a:ln>
                  <a:headEnd type="triangl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700" dirty="0" smtClean="0"/>
                    <a:t>TP</a:t>
                  </a:r>
                </a:p>
              </p:txBody>
            </p:sp>
            <p:sp>
              <p:nvSpPr>
                <p:cNvPr id="43" name="Ellipse 10"/>
                <p:cNvSpPr/>
                <p:nvPr/>
              </p:nvSpPr>
              <p:spPr>
                <a:xfrm>
                  <a:off x="2099937" y="1673302"/>
                  <a:ext cx="817935" cy="778506"/>
                </a:xfrm>
                <a:prstGeom prst="ellipse">
                  <a:avLst/>
                </a:prstGeom>
                <a:ln>
                  <a:headEnd type="triangl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700" dirty="0" smtClean="0"/>
                    <a:t>TP</a:t>
                  </a:r>
                </a:p>
                <a:p>
                  <a:pPr algn="ctr"/>
                  <a:endParaRPr lang="fr-FR" sz="700" dirty="0"/>
                </a:p>
              </p:txBody>
            </p:sp>
            <p:sp>
              <p:nvSpPr>
                <p:cNvPr id="44" name="Ellipse 43"/>
                <p:cNvSpPr/>
                <p:nvPr/>
              </p:nvSpPr>
              <p:spPr>
                <a:xfrm>
                  <a:off x="1807349" y="2228464"/>
                  <a:ext cx="817935" cy="778506"/>
                </a:xfrm>
                <a:prstGeom prst="ellipse">
                  <a:avLst/>
                </a:prstGeom>
                <a:ln>
                  <a:headEnd type="triangl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800" dirty="0" smtClean="0"/>
                    <a:t>TP</a:t>
                  </a:r>
                  <a:endParaRPr lang="fr-FR" sz="800" dirty="0"/>
                </a:p>
              </p:txBody>
            </p:sp>
          </p:grpSp>
          <p:sp>
            <p:nvSpPr>
              <p:cNvPr id="39" name="Rectangle 38"/>
              <p:cNvSpPr/>
              <p:nvPr/>
            </p:nvSpPr>
            <p:spPr>
              <a:xfrm>
                <a:off x="2400491" y="2861245"/>
                <a:ext cx="566730" cy="543018"/>
              </a:xfrm>
              <a:prstGeom prst="rect">
                <a:avLst/>
              </a:prstGeom>
              <a:ln>
                <a:headEnd type="triangl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800" dirty="0" smtClean="0"/>
                  <a:t>Restitution</a:t>
                </a:r>
                <a:endParaRPr lang="fr-FR" sz="800" dirty="0"/>
              </a:p>
            </p:txBody>
          </p:sp>
          <p:sp>
            <p:nvSpPr>
              <p:cNvPr id="40" name="Ellipse 39"/>
              <p:cNvSpPr/>
              <p:nvPr/>
            </p:nvSpPr>
            <p:spPr>
              <a:xfrm>
                <a:off x="2982215" y="2885304"/>
                <a:ext cx="935104" cy="528538"/>
              </a:xfrm>
              <a:prstGeom prst="ellipse">
                <a:avLst/>
              </a:prstGeom>
              <a:ln>
                <a:headEnd type="triangle" w="med" len="med"/>
                <a:tailEnd type="none" w="med" len="med"/>
              </a:ln>
            </p:spPr>
            <p:style>
              <a:lnRef idx="1">
                <a:schemeClr val="accent6"/>
              </a:lnRef>
              <a:fillRef idx="2">
                <a:schemeClr val="accent6"/>
              </a:fillRef>
              <a:effectRef idx="1">
                <a:schemeClr val="accent6"/>
              </a:effectRef>
              <a:fontRef idx="minor">
                <a:schemeClr val="dk1"/>
              </a:fontRef>
            </p:style>
            <p:txBody>
              <a:bodyPr rtlCol="0" anchor="ctr"/>
              <a:lstStyle/>
              <a:p>
                <a:pPr algn="ctr"/>
                <a:r>
                  <a:rPr lang="fr-FR" sz="800" dirty="0" smtClean="0"/>
                  <a:t>Structuration des connaissances</a:t>
                </a:r>
                <a:endParaRPr lang="fr-FR" sz="800" dirty="0"/>
              </a:p>
            </p:txBody>
          </p:sp>
          <p:sp>
            <p:nvSpPr>
              <p:cNvPr id="41" name="Ellipse 40"/>
              <p:cNvSpPr/>
              <p:nvPr/>
            </p:nvSpPr>
            <p:spPr>
              <a:xfrm>
                <a:off x="6464053" y="2924782"/>
                <a:ext cx="751539" cy="455948"/>
              </a:xfrm>
              <a:prstGeom prst="ellipse">
                <a:avLst/>
              </a:prstGeom>
              <a:ln>
                <a:headEnd type="triangle" w="med" len="med"/>
                <a:tailEnd type="none" w="med" len="med"/>
              </a:ln>
            </p:spPr>
            <p:style>
              <a:lnRef idx="1">
                <a:schemeClr val="accent6"/>
              </a:lnRef>
              <a:fillRef idx="2">
                <a:schemeClr val="accent6"/>
              </a:fillRef>
              <a:effectRef idx="1">
                <a:schemeClr val="accent6"/>
              </a:effectRef>
              <a:fontRef idx="minor">
                <a:schemeClr val="dk1"/>
              </a:fontRef>
            </p:style>
            <p:txBody>
              <a:bodyPr rtlCol="0" anchor="ctr"/>
              <a:lstStyle/>
              <a:p>
                <a:pPr algn="ctr"/>
                <a:r>
                  <a:rPr lang="fr-FR" sz="800" dirty="0" smtClean="0"/>
                  <a:t>Evaluation </a:t>
                </a:r>
                <a:endParaRPr lang="fr-FR" sz="800" dirty="0"/>
              </a:p>
            </p:txBody>
          </p:sp>
        </p:grpSp>
        <p:sp>
          <p:nvSpPr>
            <p:cNvPr id="28" name="Ellipse 27"/>
            <p:cNvSpPr/>
            <p:nvPr/>
          </p:nvSpPr>
          <p:spPr>
            <a:xfrm>
              <a:off x="904874" y="537698"/>
              <a:ext cx="648000" cy="526126"/>
            </a:xfrm>
            <a:prstGeom prst="ellipse">
              <a:avLst/>
            </a:prstGeom>
            <a:ln>
              <a:headEnd type="triangle" w="med" len="med"/>
              <a:tailEnd type="none" w="med" len="med"/>
            </a:ln>
          </p:spPr>
          <p:style>
            <a:lnRef idx="1">
              <a:schemeClr val="accent6"/>
            </a:lnRef>
            <a:fillRef idx="2">
              <a:schemeClr val="accent6"/>
            </a:fillRef>
            <a:effectRef idx="1">
              <a:schemeClr val="accent6"/>
            </a:effectRef>
            <a:fontRef idx="minor">
              <a:schemeClr val="dk1"/>
            </a:fontRef>
          </p:style>
          <p:txBody>
            <a:bodyPr rtlCol="0" anchor="ctr"/>
            <a:lstStyle/>
            <a:p>
              <a:pPr algn="ctr"/>
              <a:r>
                <a:rPr lang="fr-FR" sz="800" dirty="0" smtClean="0"/>
                <a:t>Cours</a:t>
              </a:r>
              <a:endParaRPr lang="fr-FR" sz="800" dirty="0"/>
            </a:p>
          </p:txBody>
        </p:sp>
        <p:sp>
          <p:nvSpPr>
            <p:cNvPr id="29" name="Ellipse 28"/>
            <p:cNvSpPr/>
            <p:nvPr/>
          </p:nvSpPr>
          <p:spPr>
            <a:xfrm>
              <a:off x="4843981" y="276077"/>
              <a:ext cx="1258617" cy="1065614"/>
            </a:xfrm>
            <a:prstGeom prst="ellipse">
              <a:avLst/>
            </a:prstGeom>
            <a:ln>
              <a:headEnd type="triangle" w="med" len="med"/>
              <a:tailEnd type="none" w="med" len="med"/>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fr-FR" dirty="0"/>
            </a:p>
          </p:txBody>
        </p:sp>
        <p:sp>
          <p:nvSpPr>
            <p:cNvPr id="30" name="Ellipse 29"/>
            <p:cNvSpPr/>
            <p:nvPr/>
          </p:nvSpPr>
          <p:spPr>
            <a:xfrm>
              <a:off x="5212234" y="866802"/>
              <a:ext cx="720000" cy="312866"/>
            </a:xfrm>
            <a:prstGeom prst="ellipse">
              <a:avLst/>
            </a:prstGeom>
            <a:ln>
              <a:headEnd type="triangl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700" dirty="0" smtClean="0"/>
                <a:t>TP</a:t>
              </a:r>
            </a:p>
          </p:txBody>
        </p:sp>
        <p:sp>
          <p:nvSpPr>
            <p:cNvPr id="31" name="Ellipse 30"/>
            <p:cNvSpPr/>
            <p:nvPr/>
          </p:nvSpPr>
          <p:spPr>
            <a:xfrm>
              <a:off x="5166938" y="441462"/>
              <a:ext cx="720000" cy="312864"/>
            </a:xfrm>
            <a:prstGeom prst="ellipse">
              <a:avLst/>
            </a:prstGeom>
            <a:ln>
              <a:headEnd type="triangl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700" dirty="0" smtClean="0"/>
                <a:t>TP</a:t>
              </a:r>
            </a:p>
            <a:p>
              <a:pPr algn="ctr"/>
              <a:endParaRPr lang="fr-FR" sz="700" dirty="0"/>
            </a:p>
          </p:txBody>
        </p:sp>
        <p:sp>
          <p:nvSpPr>
            <p:cNvPr id="32" name="Ellipse 31"/>
            <p:cNvSpPr/>
            <p:nvPr/>
          </p:nvSpPr>
          <p:spPr>
            <a:xfrm>
              <a:off x="4909383" y="664569"/>
              <a:ext cx="720000" cy="312864"/>
            </a:xfrm>
            <a:prstGeom prst="ellipse">
              <a:avLst/>
            </a:prstGeom>
            <a:ln>
              <a:headEnd type="triangl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800" dirty="0" smtClean="0"/>
                <a:t>TP</a:t>
              </a:r>
              <a:endParaRPr lang="fr-FR" sz="800" dirty="0"/>
            </a:p>
          </p:txBody>
        </p:sp>
        <p:sp>
          <p:nvSpPr>
            <p:cNvPr id="33" name="Rectangle 32"/>
            <p:cNvSpPr/>
            <p:nvPr/>
          </p:nvSpPr>
          <p:spPr>
            <a:xfrm>
              <a:off x="6131173" y="533048"/>
              <a:ext cx="720000" cy="540000"/>
            </a:xfrm>
            <a:prstGeom prst="rect">
              <a:avLst/>
            </a:prstGeom>
            <a:ln>
              <a:headEnd type="triangl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800" dirty="0" smtClean="0"/>
                <a:t>Synthèse</a:t>
              </a:r>
              <a:endParaRPr lang="fr-FR" sz="800" dirty="0"/>
            </a:p>
          </p:txBody>
        </p:sp>
        <p:sp>
          <p:nvSpPr>
            <p:cNvPr id="34" name="Ellipse 33"/>
            <p:cNvSpPr/>
            <p:nvPr/>
          </p:nvSpPr>
          <p:spPr>
            <a:xfrm>
              <a:off x="6859612" y="546922"/>
              <a:ext cx="648000" cy="526126"/>
            </a:xfrm>
            <a:prstGeom prst="ellipse">
              <a:avLst/>
            </a:prstGeom>
            <a:ln>
              <a:headEnd type="triangle" w="med" len="med"/>
              <a:tailEnd type="none" w="med" len="med"/>
            </a:ln>
          </p:spPr>
          <p:style>
            <a:lnRef idx="1">
              <a:schemeClr val="accent6"/>
            </a:lnRef>
            <a:fillRef idx="2">
              <a:schemeClr val="accent6"/>
            </a:fillRef>
            <a:effectRef idx="1">
              <a:schemeClr val="accent6"/>
            </a:effectRef>
            <a:fontRef idx="minor">
              <a:schemeClr val="dk1"/>
            </a:fontRef>
          </p:style>
          <p:txBody>
            <a:bodyPr rtlCol="0" anchor="ctr"/>
            <a:lstStyle/>
            <a:p>
              <a:pPr algn="ctr"/>
              <a:r>
                <a:rPr lang="fr-FR" sz="800" dirty="0" smtClean="0"/>
                <a:t>Cours</a:t>
              </a:r>
              <a:endParaRPr lang="fr-FR" sz="800" dirty="0"/>
            </a:p>
          </p:txBody>
        </p:sp>
        <p:sp>
          <p:nvSpPr>
            <p:cNvPr id="35" name="Ellipse 34"/>
            <p:cNvSpPr>
              <a:spLocks noChangeAspect="1"/>
            </p:cNvSpPr>
            <p:nvPr/>
          </p:nvSpPr>
          <p:spPr>
            <a:xfrm>
              <a:off x="7516837" y="623124"/>
              <a:ext cx="504000" cy="409210"/>
            </a:xfrm>
            <a:prstGeom prst="ellipse">
              <a:avLst/>
            </a:prstGeom>
            <a:ln>
              <a:headEnd type="triangle" w="med" len="med"/>
              <a:tailEnd type="none" w="med" len="med"/>
            </a:ln>
          </p:spPr>
          <p:style>
            <a:lnRef idx="1">
              <a:schemeClr val="accent6"/>
            </a:lnRef>
            <a:fillRef idx="2">
              <a:schemeClr val="accent6"/>
            </a:fillRef>
            <a:effectRef idx="1">
              <a:schemeClr val="accent6"/>
            </a:effectRef>
            <a:fontRef idx="minor">
              <a:schemeClr val="dk1"/>
            </a:fontRef>
          </p:style>
          <p:txBody>
            <a:bodyPr rtlCol="0" anchor="ctr"/>
            <a:lstStyle/>
            <a:p>
              <a:pPr algn="ctr"/>
              <a:r>
                <a:rPr lang="fr-FR" sz="800" dirty="0" smtClean="0"/>
                <a:t>TD</a:t>
              </a:r>
              <a:endParaRPr lang="fr-FR" sz="800" dirty="0"/>
            </a:p>
          </p:txBody>
        </p:sp>
      </p:grpSp>
      <p:sp>
        <p:nvSpPr>
          <p:cNvPr id="45" name="Titre 1"/>
          <p:cNvSpPr>
            <a:spLocks noGrp="1"/>
          </p:cNvSpPr>
          <p:nvPr>
            <p:ph sz="quarter" idx="1"/>
          </p:nvPr>
        </p:nvSpPr>
        <p:spPr>
          <a:xfrm>
            <a:off x="179512" y="2564904"/>
            <a:ext cx="8784976" cy="3816424"/>
          </a:xfrm>
        </p:spPr>
        <p:txBody>
          <a:bodyPr>
            <a:normAutofit/>
          </a:bodyPr>
          <a:lstStyle/>
          <a:p>
            <a:pPr marL="0" lvl="0" indent="0" algn="ctr" fontAlgn="base">
              <a:spcBef>
                <a:spcPct val="0"/>
              </a:spcBef>
              <a:spcAft>
                <a:spcPct val="0"/>
              </a:spcAft>
              <a:buClrTx/>
              <a:buSzTx/>
              <a:buFont typeface="Wingdings"/>
              <a:buChar char="@"/>
            </a:pPr>
            <a:r>
              <a:rPr lang="fr-FR" sz="2800" b="1" u="sng" dirty="0" smtClean="0">
                <a:solidFill>
                  <a:schemeClr val="accent6">
                    <a:lumMod val="50000"/>
                  </a:schemeClr>
                </a:solidFill>
                <a:latin typeface="Arial" pitchFamily="34" charset="0"/>
                <a:ea typeface="Calibri" pitchFamily="34" charset="0"/>
                <a:cs typeface="Arial" pitchFamily="34" charset="0"/>
              </a:rPr>
              <a:t>Présentation et explication de la chaine d’énergie du système étudié par les élèves.</a:t>
            </a:r>
          </a:p>
          <a:p>
            <a:pPr marL="0" indent="0" algn="ctr" fontAlgn="base">
              <a:spcBef>
                <a:spcPct val="0"/>
              </a:spcBef>
              <a:spcAft>
                <a:spcPct val="0"/>
              </a:spcAft>
              <a:buClrTx/>
              <a:buSzTx/>
              <a:buFont typeface="Wingdings"/>
              <a:buChar char="@"/>
            </a:pPr>
            <a:r>
              <a:rPr lang="en-US" sz="2800" b="1" dirty="0" smtClean="0">
                <a:solidFill>
                  <a:schemeClr val="accent6">
                    <a:lumMod val="50000"/>
                  </a:schemeClr>
                </a:solidFill>
              </a:rPr>
              <a:t>FAAC </a:t>
            </a:r>
          </a:p>
          <a:p>
            <a:pPr marL="0" indent="0" algn="ctr" fontAlgn="base">
              <a:spcBef>
                <a:spcPct val="0"/>
              </a:spcBef>
              <a:spcAft>
                <a:spcPct val="0"/>
              </a:spcAft>
              <a:buClrTx/>
              <a:buSzTx/>
              <a:buFont typeface="Wingdings"/>
              <a:buChar char="@"/>
            </a:pPr>
            <a:r>
              <a:rPr lang="en-US" sz="2800" b="1" dirty="0" smtClean="0">
                <a:solidFill>
                  <a:schemeClr val="accent6">
                    <a:lumMod val="50000"/>
                  </a:schemeClr>
                </a:solidFill>
              </a:rPr>
              <a:t>TONDEUSE</a:t>
            </a:r>
          </a:p>
          <a:p>
            <a:pPr marL="0" indent="0" algn="ctr" fontAlgn="base">
              <a:spcBef>
                <a:spcPct val="0"/>
              </a:spcBef>
              <a:spcAft>
                <a:spcPct val="0"/>
              </a:spcAft>
              <a:buClrTx/>
              <a:buSzTx/>
              <a:buFont typeface="Wingdings"/>
              <a:buChar char="@"/>
            </a:pPr>
            <a:r>
              <a:rPr lang="en-US" sz="2800" b="1" dirty="0" smtClean="0">
                <a:solidFill>
                  <a:schemeClr val="accent6">
                    <a:lumMod val="50000"/>
                  </a:schemeClr>
                </a:solidFill>
              </a:rPr>
              <a:t>eKART</a:t>
            </a:r>
          </a:p>
          <a:p>
            <a:pPr marL="0" indent="0" algn="ctr" fontAlgn="base">
              <a:spcBef>
                <a:spcPct val="0"/>
              </a:spcBef>
              <a:spcAft>
                <a:spcPct val="0"/>
              </a:spcAft>
              <a:buClrTx/>
              <a:buSzTx/>
              <a:buFont typeface="Wingdings"/>
              <a:buChar char="@"/>
            </a:pPr>
            <a:r>
              <a:rPr lang="en-US" sz="2800" b="1" dirty="0" smtClean="0">
                <a:solidFill>
                  <a:schemeClr val="accent6">
                    <a:lumMod val="50000"/>
                  </a:schemeClr>
                </a:solidFill>
              </a:rPr>
              <a:t>AGRAFEUSE</a:t>
            </a:r>
          </a:p>
          <a:p>
            <a:pPr marL="0" indent="0" algn="ctr" fontAlgn="base">
              <a:spcBef>
                <a:spcPct val="0"/>
              </a:spcBef>
              <a:spcAft>
                <a:spcPct val="0"/>
              </a:spcAft>
              <a:buClrTx/>
              <a:buSzTx/>
              <a:buFont typeface="Wingdings"/>
              <a:buChar char="@"/>
            </a:pPr>
            <a:r>
              <a:rPr lang="en-US" sz="2800" b="1" dirty="0" smtClean="0">
                <a:solidFill>
                  <a:schemeClr val="accent6">
                    <a:lumMod val="50000"/>
                  </a:schemeClr>
                </a:solidFill>
              </a:rPr>
              <a:t>EWEE</a:t>
            </a:r>
            <a:endParaRPr lang="fr-FR" sz="2800" dirty="0" smtClean="0">
              <a:solidFill>
                <a:schemeClr val="accent6">
                  <a:lumMod val="50000"/>
                </a:schemeClr>
              </a:solidFill>
            </a:endParaRPr>
          </a:p>
          <a:p>
            <a:pPr marL="0" lvl="0" indent="0" algn="ctr" fontAlgn="base">
              <a:spcBef>
                <a:spcPct val="0"/>
              </a:spcBef>
              <a:spcAft>
                <a:spcPct val="0"/>
              </a:spcAft>
              <a:buClrTx/>
              <a:buSzTx/>
              <a:buFont typeface="Wingdings"/>
              <a:buChar char="@"/>
            </a:pPr>
            <a:endParaRPr lang="fr-FR" sz="2800" b="1" u="sng" dirty="0" smtClean="0">
              <a:latin typeface="Arial" pitchFamily="34" charset="0"/>
              <a:ea typeface="Calibri" pitchFamily="34" charset="0"/>
              <a:cs typeface="Arial" pitchFamily="34" charset="0"/>
              <a:sym typeface="Wingdings" pitchFamily="2" charset="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grpId="0" nodeType="withEffect">
                                  <p:stCondLst>
                                    <p:cond delay="0"/>
                                  </p:stCondLst>
                                  <p:childTnLst>
                                    <p:animScale>
                                      <p:cBhvr>
                                        <p:cTn id="6" dur="2000" fill="hold"/>
                                        <p:tgtEl>
                                          <p:spTgt spid="20"/>
                                        </p:tgtEl>
                                      </p:cBhvr>
                                      <p:by x="50000" y="50000"/>
                                    </p:animScale>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45">
                                            <p:txEl>
                                              <p:pRg st="0" end="0"/>
                                            </p:txEl>
                                          </p:spTgt>
                                        </p:tgtEl>
                                        <p:attrNameLst>
                                          <p:attrName>style.visibility</p:attrName>
                                        </p:attrNameLst>
                                      </p:cBhvr>
                                      <p:to>
                                        <p:strVal val="visible"/>
                                      </p:to>
                                    </p:set>
                                    <p:anim calcmode="lin" valueType="num">
                                      <p:cBhvr additive="base">
                                        <p:cTn id="11"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45">
                                            <p:txEl>
                                              <p:pRg st="1" end="1"/>
                                            </p:txEl>
                                          </p:spTgt>
                                        </p:tgtEl>
                                        <p:attrNameLst>
                                          <p:attrName>style.visibility</p:attrName>
                                        </p:attrNameLst>
                                      </p:cBhvr>
                                      <p:to>
                                        <p:strVal val="visible"/>
                                      </p:to>
                                    </p:set>
                                    <p:anim calcmode="lin" valueType="num">
                                      <p:cBhvr additive="base">
                                        <p:cTn id="17" dur="500" fill="hold"/>
                                        <p:tgtEl>
                                          <p:spTgt spid="45">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45">
                                            <p:txEl>
                                              <p:pRg st="2" end="2"/>
                                            </p:txEl>
                                          </p:spTgt>
                                        </p:tgtEl>
                                        <p:attrNameLst>
                                          <p:attrName>style.visibility</p:attrName>
                                        </p:attrNameLst>
                                      </p:cBhvr>
                                      <p:to>
                                        <p:strVal val="visible"/>
                                      </p:to>
                                    </p:set>
                                    <p:anim calcmode="lin" valueType="num">
                                      <p:cBhvr additive="base">
                                        <p:cTn id="23"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45">
                                            <p:txEl>
                                              <p:pRg st="3" end="3"/>
                                            </p:txEl>
                                          </p:spTgt>
                                        </p:tgtEl>
                                        <p:attrNameLst>
                                          <p:attrName>style.visibility</p:attrName>
                                        </p:attrNameLst>
                                      </p:cBhvr>
                                      <p:to>
                                        <p:strVal val="visible"/>
                                      </p:to>
                                    </p:set>
                                    <p:anim calcmode="lin" valueType="num">
                                      <p:cBhvr additive="base">
                                        <p:cTn id="29"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4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45">
                                            <p:txEl>
                                              <p:pRg st="4" end="4"/>
                                            </p:txEl>
                                          </p:spTgt>
                                        </p:tgtEl>
                                        <p:attrNameLst>
                                          <p:attrName>style.visibility</p:attrName>
                                        </p:attrNameLst>
                                      </p:cBhvr>
                                      <p:to>
                                        <p:strVal val="visible"/>
                                      </p:to>
                                    </p:set>
                                    <p:anim calcmode="lin" valueType="num">
                                      <p:cBhvr additive="base">
                                        <p:cTn id="35" dur="500" fill="hold"/>
                                        <p:tgtEl>
                                          <p:spTgt spid="45">
                                            <p:txEl>
                                              <p:pRg st="4" end="4"/>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4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45">
                                            <p:txEl>
                                              <p:pRg st="5" end="5"/>
                                            </p:txEl>
                                          </p:spTgt>
                                        </p:tgtEl>
                                        <p:attrNameLst>
                                          <p:attrName>style.visibility</p:attrName>
                                        </p:attrNameLst>
                                      </p:cBhvr>
                                      <p:to>
                                        <p:strVal val="visible"/>
                                      </p:to>
                                    </p:set>
                                    <p:anim calcmode="lin" valueType="num">
                                      <p:cBhvr additive="base">
                                        <p:cTn id="41"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4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Ellipse 18"/>
          <p:cNvSpPr/>
          <p:nvPr/>
        </p:nvSpPr>
        <p:spPr>
          <a:xfrm>
            <a:off x="4067944" y="908720"/>
            <a:ext cx="142876" cy="14287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nvGrpSpPr>
          <p:cNvPr id="20" name="Groupe 4"/>
          <p:cNvGrpSpPr/>
          <p:nvPr/>
        </p:nvGrpSpPr>
        <p:grpSpPr>
          <a:xfrm>
            <a:off x="323528" y="1572270"/>
            <a:ext cx="7344816" cy="704602"/>
            <a:chOff x="0" y="0"/>
            <a:chExt cx="2428860" cy="815490"/>
          </a:xfrm>
          <a:solidFill>
            <a:schemeClr val="tx2">
              <a:lumMod val="50000"/>
            </a:schemeClr>
          </a:solidFill>
          <a:effectLst>
            <a:outerShdw blurRad="76200" dir="18900000" sy="23000" kx="-1200000" algn="bl" rotWithShape="0">
              <a:prstClr val="black">
                <a:alpha val="20000"/>
              </a:prstClr>
            </a:outerShdw>
          </a:effectLst>
          <a:scene3d>
            <a:camera prst="perspectiveRelaxed"/>
            <a:lightRig rig="threePt" dir="t"/>
          </a:scene3d>
        </p:grpSpPr>
        <p:sp>
          <p:nvSpPr>
            <p:cNvPr id="21" name="Rectangle à coins arrondis 20"/>
            <p:cNvSpPr/>
            <p:nvPr/>
          </p:nvSpPr>
          <p:spPr>
            <a:xfrm>
              <a:off x="0" y="0"/>
              <a:ext cx="2428860" cy="815490"/>
            </a:xfrm>
            <a:prstGeom prst="round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2" name="Rectangle 21"/>
            <p:cNvSpPr/>
            <p:nvPr/>
          </p:nvSpPr>
          <p:spPr>
            <a:xfrm>
              <a:off x="39809" y="39808"/>
              <a:ext cx="2360921" cy="700192"/>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29540" tIns="129540" rIns="129540" bIns="129540" numCol="1" spcCol="1270" anchor="ctr" anchorCtr="0">
              <a:noAutofit/>
            </a:bodyPr>
            <a:lstStyle/>
            <a:p>
              <a:pPr lvl="0" algn="l" defTabSz="1511300">
                <a:lnSpc>
                  <a:spcPct val="90000"/>
                </a:lnSpc>
                <a:spcBef>
                  <a:spcPct val="0"/>
                </a:spcBef>
                <a:spcAft>
                  <a:spcPct val="35000"/>
                </a:spcAft>
              </a:pPr>
              <a:r>
                <a:rPr lang="fr-FR" sz="2400" kern="1200" dirty="0" smtClean="0"/>
                <a:t>Séance 5: Structuration des connaissances  - 1H30</a:t>
              </a:r>
              <a:endParaRPr lang="fr-FR" sz="2400" kern="1200" dirty="0"/>
            </a:p>
          </p:txBody>
        </p:sp>
      </p:grpSp>
      <p:grpSp>
        <p:nvGrpSpPr>
          <p:cNvPr id="24" name="Groupe 23"/>
          <p:cNvGrpSpPr/>
          <p:nvPr/>
        </p:nvGrpSpPr>
        <p:grpSpPr>
          <a:xfrm>
            <a:off x="107504" y="116632"/>
            <a:ext cx="8920505" cy="1067922"/>
            <a:chOff x="169074" y="276077"/>
            <a:chExt cx="8813001" cy="1067922"/>
          </a:xfrm>
        </p:grpSpPr>
        <p:grpSp>
          <p:nvGrpSpPr>
            <p:cNvPr id="25" name="Groupe 64"/>
            <p:cNvGrpSpPr/>
            <p:nvPr/>
          </p:nvGrpSpPr>
          <p:grpSpPr>
            <a:xfrm>
              <a:off x="169074" y="278385"/>
              <a:ext cx="8813001" cy="1065614"/>
              <a:chOff x="278656" y="2610061"/>
              <a:chExt cx="6936936" cy="1071570"/>
            </a:xfrm>
          </p:grpSpPr>
          <p:sp>
            <p:nvSpPr>
              <p:cNvPr id="34" name="Ellipse 33"/>
              <p:cNvSpPr/>
              <p:nvPr/>
            </p:nvSpPr>
            <p:spPr>
              <a:xfrm>
                <a:off x="1387311" y="2610061"/>
                <a:ext cx="990688" cy="1071570"/>
              </a:xfrm>
              <a:prstGeom prst="ellipse">
                <a:avLst/>
              </a:prstGeom>
              <a:ln>
                <a:headEnd type="triangle" w="med" len="med"/>
                <a:tailEnd type="none" w="med" len="med"/>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fr-FR" dirty="0"/>
              </a:p>
            </p:txBody>
          </p:sp>
          <p:sp>
            <p:nvSpPr>
              <p:cNvPr id="35" name="Rectangle 34"/>
              <p:cNvSpPr/>
              <p:nvPr/>
            </p:nvSpPr>
            <p:spPr>
              <a:xfrm>
                <a:off x="278656" y="2857497"/>
                <a:ext cx="566730" cy="542391"/>
              </a:xfrm>
              <a:prstGeom prst="rect">
                <a:avLst/>
              </a:prstGeom>
              <a:ln>
                <a:headEnd type="triangl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800" dirty="0" smtClean="0"/>
                  <a:t> lancement</a:t>
                </a:r>
              </a:p>
            </p:txBody>
          </p:sp>
          <p:grpSp>
            <p:nvGrpSpPr>
              <p:cNvPr id="36" name="Grouper 32"/>
              <p:cNvGrpSpPr/>
              <p:nvPr/>
            </p:nvGrpSpPr>
            <p:grpSpPr>
              <a:xfrm>
                <a:off x="1438790" y="2776370"/>
                <a:ext cx="805111" cy="742332"/>
                <a:chOff x="1807349" y="1673302"/>
                <a:chExt cx="1161980" cy="1836894"/>
              </a:xfrm>
            </p:grpSpPr>
            <p:sp>
              <p:nvSpPr>
                <p:cNvPr id="40" name="Ellipse 39"/>
                <p:cNvSpPr/>
                <p:nvPr/>
              </p:nvSpPr>
              <p:spPr>
                <a:xfrm>
                  <a:off x="2151394" y="2731685"/>
                  <a:ext cx="817935" cy="778511"/>
                </a:xfrm>
                <a:prstGeom prst="ellipse">
                  <a:avLst/>
                </a:prstGeom>
                <a:ln>
                  <a:headEnd type="triangl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700" dirty="0" smtClean="0"/>
                    <a:t>TP</a:t>
                  </a:r>
                </a:p>
              </p:txBody>
            </p:sp>
            <p:sp>
              <p:nvSpPr>
                <p:cNvPr id="41" name="Ellipse 10"/>
                <p:cNvSpPr/>
                <p:nvPr/>
              </p:nvSpPr>
              <p:spPr>
                <a:xfrm>
                  <a:off x="2099937" y="1673302"/>
                  <a:ext cx="817935" cy="778506"/>
                </a:xfrm>
                <a:prstGeom prst="ellipse">
                  <a:avLst/>
                </a:prstGeom>
                <a:ln>
                  <a:headEnd type="triangl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700" dirty="0" smtClean="0"/>
                    <a:t>TP</a:t>
                  </a:r>
                </a:p>
                <a:p>
                  <a:pPr algn="ctr"/>
                  <a:endParaRPr lang="fr-FR" sz="700" dirty="0"/>
                </a:p>
              </p:txBody>
            </p:sp>
            <p:sp>
              <p:nvSpPr>
                <p:cNvPr id="42" name="Ellipse 41"/>
                <p:cNvSpPr/>
                <p:nvPr/>
              </p:nvSpPr>
              <p:spPr>
                <a:xfrm>
                  <a:off x="1807349" y="2228464"/>
                  <a:ext cx="817935" cy="778506"/>
                </a:xfrm>
                <a:prstGeom prst="ellipse">
                  <a:avLst/>
                </a:prstGeom>
                <a:ln>
                  <a:headEnd type="triangl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800" dirty="0" smtClean="0"/>
                    <a:t>TP</a:t>
                  </a:r>
                  <a:endParaRPr lang="fr-FR" sz="800" dirty="0"/>
                </a:p>
              </p:txBody>
            </p:sp>
          </p:grpSp>
          <p:sp>
            <p:nvSpPr>
              <p:cNvPr id="37" name="Rectangle 36"/>
              <p:cNvSpPr/>
              <p:nvPr/>
            </p:nvSpPr>
            <p:spPr>
              <a:xfrm>
                <a:off x="2400491" y="2861245"/>
                <a:ext cx="566730" cy="543018"/>
              </a:xfrm>
              <a:prstGeom prst="rect">
                <a:avLst/>
              </a:prstGeom>
              <a:ln>
                <a:headEnd type="triangl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800" dirty="0" smtClean="0"/>
                  <a:t>Restitution</a:t>
                </a:r>
                <a:endParaRPr lang="fr-FR" sz="800" dirty="0"/>
              </a:p>
            </p:txBody>
          </p:sp>
          <p:sp>
            <p:nvSpPr>
              <p:cNvPr id="38" name="Ellipse 37"/>
              <p:cNvSpPr/>
              <p:nvPr/>
            </p:nvSpPr>
            <p:spPr>
              <a:xfrm>
                <a:off x="2982215" y="2885304"/>
                <a:ext cx="935104" cy="528538"/>
              </a:xfrm>
              <a:prstGeom prst="ellipse">
                <a:avLst/>
              </a:prstGeom>
              <a:ln>
                <a:headEnd type="triangle" w="med" len="med"/>
                <a:tailEnd type="none" w="med" len="med"/>
              </a:ln>
            </p:spPr>
            <p:style>
              <a:lnRef idx="1">
                <a:schemeClr val="accent6"/>
              </a:lnRef>
              <a:fillRef idx="2">
                <a:schemeClr val="accent6"/>
              </a:fillRef>
              <a:effectRef idx="1">
                <a:schemeClr val="accent6"/>
              </a:effectRef>
              <a:fontRef idx="minor">
                <a:schemeClr val="dk1"/>
              </a:fontRef>
            </p:style>
            <p:txBody>
              <a:bodyPr rtlCol="0" anchor="ctr"/>
              <a:lstStyle/>
              <a:p>
                <a:pPr algn="ctr"/>
                <a:r>
                  <a:rPr lang="fr-FR" sz="800" dirty="0" smtClean="0"/>
                  <a:t>Structuration des connaissances</a:t>
                </a:r>
                <a:endParaRPr lang="fr-FR" sz="800" dirty="0"/>
              </a:p>
            </p:txBody>
          </p:sp>
          <p:sp>
            <p:nvSpPr>
              <p:cNvPr id="39" name="Ellipse 38"/>
              <p:cNvSpPr/>
              <p:nvPr/>
            </p:nvSpPr>
            <p:spPr>
              <a:xfrm>
                <a:off x="6464053" y="2924782"/>
                <a:ext cx="751539" cy="455948"/>
              </a:xfrm>
              <a:prstGeom prst="ellipse">
                <a:avLst/>
              </a:prstGeom>
              <a:ln>
                <a:headEnd type="triangle" w="med" len="med"/>
                <a:tailEnd type="none" w="med" len="med"/>
              </a:ln>
            </p:spPr>
            <p:style>
              <a:lnRef idx="1">
                <a:schemeClr val="accent6"/>
              </a:lnRef>
              <a:fillRef idx="2">
                <a:schemeClr val="accent6"/>
              </a:fillRef>
              <a:effectRef idx="1">
                <a:schemeClr val="accent6"/>
              </a:effectRef>
              <a:fontRef idx="minor">
                <a:schemeClr val="dk1"/>
              </a:fontRef>
            </p:style>
            <p:txBody>
              <a:bodyPr rtlCol="0" anchor="ctr"/>
              <a:lstStyle/>
              <a:p>
                <a:pPr algn="ctr"/>
                <a:r>
                  <a:rPr lang="fr-FR" sz="800" dirty="0" smtClean="0"/>
                  <a:t>Evaluation </a:t>
                </a:r>
                <a:endParaRPr lang="fr-FR" sz="800" dirty="0"/>
              </a:p>
            </p:txBody>
          </p:sp>
        </p:grpSp>
        <p:sp>
          <p:nvSpPr>
            <p:cNvPr id="26" name="Ellipse 25"/>
            <p:cNvSpPr/>
            <p:nvPr/>
          </p:nvSpPr>
          <p:spPr>
            <a:xfrm>
              <a:off x="904874" y="537698"/>
              <a:ext cx="648000" cy="526126"/>
            </a:xfrm>
            <a:prstGeom prst="ellipse">
              <a:avLst/>
            </a:prstGeom>
            <a:ln>
              <a:headEnd type="triangle" w="med" len="med"/>
              <a:tailEnd type="none" w="med" len="med"/>
            </a:ln>
          </p:spPr>
          <p:style>
            <a:lnRef idx="1">
              <a:schemeClr val="accent6"/>
            </a:lnRef>
            <a:fillRef idx="2">
              <a:schemeClr val="accent6"/>
            </a:fillRef>
            <a:effectRef idx="1">
              <a:schemeClr val="accent6"/>
            </a:effectRef>
            <a:fontRef idx="minor">
              <a:schemeClr val="dk1"/>
            </a:fontRef>
          </p:style>
          <p:txBody>
            <a:bodyPr rtlCol="0" anchor="ctr"/>
            <a:lstStyle/>
            <a:p>
              <a:pPr algn="ctr"/>
              <a:r>
                <a:rPr lang="fr-FR" sz="800" dirty="0" smtClean="0"/>
                <a:t>Cours</a:t>
              </a:r>
              <a:endParaRPr lang="fr-FR" sz="800" dirty="0"/>
            </a:p>
          </p:txBody>
        </p:sp>
        <p:sp>
          <p:nvSpPr>
            <p:cNvPr id="27" name="Ellipse 26"/>
            <p:cNvSpPr/>
            <p:nvPr/>
          </p:nvSpPr>
          <p:spPr>
            <a:xfrm>
              <a:off x="4843981" y="276077"/>
              <a:ext cx="1258617" cy="1065614"/>
            </a:xfrm>
            <a:prstGeom prst="ellipse">
              <a:avLst/>
            </a:prstGeom>
            <a:ln>
              <a:headEnd type="triangle" w="med" len="med"/>
              <a:tailEnd type="none" w="med" len="med"/>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fr-FR" dirty="0"/>
            </a:p>
          </p:txBody>
        </p:sp>
        <p:sp>
          <p:nvSpPr>
            <p:cNvPr id="28" name="Ellipse 27"/>
            <p:cNvSpPr/>
            <p:nvPr/>
          </p:nvSpPr>
          <p:spPr>
            <a:xfrm>
              <a:off x="5212234" y="866802"/>
              <a:ext cx="720000" cy="312866"/>
            </a:xfrm>
            <a:prstGeom prst="ellipse">
              <a:avLst/>
            </a:prstGeom>
            <a:ln>
              <a:headEnd type="triangl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700" dirty="0" smtClean="0"/>
                <a:t>TP</a:t>
              </a:r>
            </a:p>
          </p:txBody>
        </p:sp>
        <p:sp>
          <p:nvSpPr>
            <p:cNvPr id="29" name="Ellipse 28"/>
            <p:cNvSpPr/>
            <p:nvPr/>
          </p:nvSpPr>
          <p:spPr>
            <a:xfrm>
              <a:off x="5166938" y="441462"/>
              <a:ext cx="720000" cy="312864"/>
            </a:xfrm>
            <a:prstGeom prst="ellipse">
              <a:avLst/>
            </a:prstGeom>
            <a:ln>
              <a:headEnd type="triangl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700" dirty="0" smtClean="0"/>
                <a:t>TP</a:t>
              </a:r>
            </a:p>
            <a:p>
              <a:pPr algn="ctr"/>
              <a:endParaRPr lang="fr-FR" sz="700" dirty="0"/>
            </a:p>
          </p:txBody>
        </p:sp>
        <p:sp>
          <p:nvSpPr>
            <p:cNvPr id="30" name="Ellipse 29"/>
            <p:cNvSpPr/>
            <p:nvPr/>
          </p:nvSpPr>
          <p:spPr>
            <a:xfrm>
              <a:off x="4909383" y="664569"/>
              <a:ext cx="720000" cy="312864"/>
            </a:xfrm>
            <a:prstGeom prst="ellipse">
              <a:avLst/>
            </a:prstGeom>
            <a:ln>
              <a:headEnd type="triangl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800" dirty="0" smtClean="0"/>
                <a:t>TP</a:t>
              </a:r>
              <a:endParaRPr lang="fr-FR" sz="800" dirty="0"/>
            </a:p>
          </p:txBody>
        </p:sp>
        <p:sp>
          <p:nvSpPr>
            <p:cNvPr id="31" name="Rectangle 30"/>
            <p:cNvSpPr/>
            <p:nvPr/>
          </p:nvSpPr>
          <p:spPr>
            <a:xfrm>
              <a:off x="6131173" y="533048"/>
              <a:ext cx="720000" cy="540000"/>
            </a:xfrm>
            <a:prstGeom prst="rect">
              <a:avLst/>
            </a:prstGeom>
            <a:ln>
              <a:headEnd type="triangl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800" dirty="0" smtClean="0"/>
                <a:t>Synthèse</a:t>
              </a:r>
              <a:endParaRPr lang="fr-FR" sz="800" dirty="0"/>
            </a:p>
          </p:txBody>
        </p:sp>
        <p:sp>
          <p:nvSpPr>
            <p:cNvPr id="32" name="Ellipse 31"/>
            <p:cNvSpPr/>
            <p:nvPr/>
          </p:nvSpPr>
          <p:spPr>
            <a:xfrm>
              <a:off x="6859612" y="546922"/>
              <a:ext cx="648000" cy="526126"/>
            </a:xfrm>
            <a:prstGeom prst="ellipse">
              <a:avLst/>
            </a:prstGeom>
            <a:ln>
              <a:headEnd type="triangle" w="med" len="med"/>
              <a:tailEnd type="none" w="med" len="med"/>
            </a:ln>
          </p:spPr>
          <p:style>
            <a:lnRef idx="1">
              <a:schemeClr val="accent6"/>
            </a:lnRef>
            <a:fillRef idx="2">
              <a:schemeClr val="accent6"/>
            </a:fillRef>
            <a:effectRef idx="1">
              <a:schemeClr val="accent6"/>
            </a:effectRef>
            <a:fontRef idx="minor">
              <a:schemeClr val="dk1"/>
            </a:fontRef>
          </p:style>
          <p:txBody>
            <a:bodyPr rtlCol="0" anchor="ctr"/>
            <a:lstStyle/>
            <a:p>
              <a:pPr algn="ctr"/>
              <a:r>
                <a:rPr lang="fr-FR" sz="800" dirty="0" smtClean="0"/>
                <a:t>Cours</a:t>
              </a:r>
              <a:endParaRPr lang="fr-FR" sz="800" dirty="0"/>
            </a:p>
          </p:txBody>
        </p:sp>
        <p:sp>
          <p:nvSpPr>
            <p:cNvPr id="33" name="Ellipse 32"/>
            <p:cNvSpPr>
              <a:spLocks noChangeAspect="1"/>
            </p:cNvSpPr>
            <p:nvPr/>
          </p:nvSpPr>
          <p:spPr>
            <a:xfrm>
              <a:off x="7516837" y="623124"/>
              <a:ext cx="504000" cy="409210"/>
            </a:xfrm>
            <a:prstGeom prst="ellipse">
              <a:avLst/>
            </a:prstGeom>
            <a:ln>
              <a:headEnd type="triangle" w="med" len="med"/>
              <a:tailEnd type="none" w="med" len="med"/>
            </a:ln>
          </p:spPr>
          <p:style>
            <a:lnRef idx="1">
              <a:schemeClr val="accent6"/>
            </a:lnRef>
            <a:fillRef idx="2">
              <a:schemeClr val="accent6"/>
            </a:fillRef>
            <a:effectRef idx="1">
              <a:schemeClr val="accent6"/>
            </a:effectRef>
            <a:fontRef idx="minor">
              <a:schemeClr val="dk1"/>
            </a:fontRef>
          </p:style>
          <p:txBody>
            <a:bodyPr rtlCol="0" anchor="ctr"/>
            <a:lstStyle/>
            <a:p>
              <a:pPr algn="ctr"/>
              <a:r>
                <a:rPr lang="fr-FR" sz="800" dirty="0" smtClean="0"/>
                <a:t>TD</a:t>
              </a:r>
              <a:endParaRPr lang="fr-FR" sz="800" dirty="0"/>
            </a:p>
          </p:txBody>
        </p:sp>
      </p:grpSp>
      <p:pic>
        <p:nvPicPr>
          <p:cNvPr id="3074" name="Picture 2"/>
          <p:cNvPicPr>
            <a:picLocks noChangeAspect="1" noChangeArrowheads="1"/>
          </p:cNvPicPr>
          <p:nvPr/>
        </p:nvPicPr>
        <p:blipFill rotWithShape="1">
          <a:blip r:embed="rId3" cstate="print"/>
          <a:srcRect l="16828" t="38358" r="41828" b="26650"/>
          <a:stretch/>
        </p:blipFill>
        <p:spPr bwMode="auto">
          <a:xfrm>
            <a:off x="1327852" y="2852382"/>
            <a:ext cx="6336704" cy="3352012"/>
          </a:xfrm>
          <a:prstGeom prst="rect">
            <a:avLst/>
          </a:prstGeom>
          <a:noFill/>
          <a:ln w="9525">
            <a:noFill/>
            <a:miter lim="800000"/>
            <a:headEnd/>
            <a:tailEnd/>
          </a:ln>
        </p:spPr>
      </p:pic>
      <p:pic>
        <p:nvPicPr>
          <p:cNvPr id="3077" name="Picture 5" descr="File:Liaison.jpg">
            <a:hlinkClick r:id="rId4"/>
          </p:cNvPr>
          <p:cNvPicPr>
            <a:picLocks noChangeAspect="1" noChangeArrowheads="1"/>
          </p:cNvPicPr>
          <p:nvPr/>
        </p:nvPicPr>
        <p:blipFill>
          <a:blip r:embed="rId5" cstate="print"/>
          <a:srcRect/>
          <a:stretch>
            <a:fillRect/>
          </a:stretch>
        </p:blipFill>
        <p:spPr bwMode="auto">
          <a:xfrm>
            <a:off x="3059743" y="2636912"/>
            <a:ext cx="2952328" cy="2952330"/>
          </a:xfrm>
          <a:prstGeom prst="rect">
            <a:avLst/>
          </a:prstGeom>
          <a:noFill/>
        </p:spPr>
      </p:pic>
      <p:pic>
        <p:nvPicPr>
          <p:cNvPr id="3078" name="Picture 6"/>
          <p:cNvPicPr>
            <a:picLocks noChangeAspect="1" noChangeArrowheads="1"/>
          </p:cNvPicPr>
          <p:nvPr/>
        </p:nvPicPr>
        <p:blipFill>
          <a:blip r:embed="rId6" cstate="print"/>
          <a:srcRect l="26278" t="53505" r="25000" b="6806"/>
          <a:stretch>
            <a:fillRect/>
          </a:stretch>
        </p:blipFill>
        <p:spPr bwMode="auto">
          <a:xfrm>
            <a:off x="972108" y="2636912"/>
            <a:ext cx="7272808" cy="3702837"/>
          </a:xfrm>
          <a:prstGeom prst="rect">
            <a:avLst/>
          </a:prstGeom>
          <a:noFill/>
          <a:ln w="9525">
            <a:noFill/>
            <a:miter lim="800000"/>
            <a:headEnd/>
            <a:tailEnd/>
          </a:ln>
        </p:spPr>
      </p:pic>
      <p:pic>
        <p:nvPicPr>
          <p:cNvPr id="1027" name="Picture 3"/>
          <p:cNvPicPr>
            <a:picLocks noChangeAspect="1" noChangeArrowheads="1"/>
          </p:cNvPicPr>
          <p:nvPr/>
        </p:nvPicPr>
        <p:blipFill rotWithShape="1">
          <a:blip r:embed="rId7" cstate="print">
            <a:extLst>
              <a:ext uri="{28A0092B-C50C-407E-A947-70E740481C1C}">
                <a14:useLocalDpi xmlns="" xmlns:a14="http://schemas.microsoft.com/office/drawing/2010/main" val="0"/>
              </a:ext>
            </a:extLst>
          </a:blip>
          <a:srcRect l="24179" t="46208" r="19278" b="12448"/>
          <a:stretch/>
        </p:blipFill>
        <p:spPr bwMode="auto">
          <a:xfrm>
            <a:off x="1049335" y="2642013"/>
            <a:ext cx="6893738" cy="3150351"/>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8" cstate="print"/>
          <a:srcRect l="21680" t="46094" r="21484" b="14843"/>
          <a:stretch>
            <a:fillRect/>
          </a:stretch>
        </p:blipFill>
        <p:spPr bwMode="auto">
          <a:xfrm>
            <a:off x="642910" y="2500306"/>
            <a:ext cx="7500990" cy="3866490"/>
          </a:xfrm>
          <a:prstGeom prst="rect">
            <a:avLst/>
          </a:prstGeom>
          <a:noFill/>
          <a:ln w="9525">
            <a:noFill/>
            <a:miter lim="800000"/>
            <a:headEnd/>
            <a:tailEnd/>
          </a:ln>
          <a:effectLst/>
        </p:spPr>
      </p:pic>
      <p:sp>
        <p:nvSpPr>
          <p:cNvPr id="43" name="ZoneTexte 42"/>
          <p:cNvSpPr txBox="1"/>
          <p:nvPr/>
        </p:nvSpPr>
        <p:spPr>
          <a:xfrm>
            <a:off x="1214414" y="2285992"/>
            <a:ext cx="6700873" cy="1384995"/>
          </a:xfrm>
          <a:prstGeom prst="rect">
            <a:avLst/>
          </a:prstGeom>
          <a:noFill/>
        </p:spPr>
        <p:txBody>
          <a:bodyPr wrap="none" rtlCol="0">
            <a:spAutoFit/>
          </a:bodyPr>
          <a:lstStyle/>
          <a:p>
            <a:r>
              <a:rPr lang="fr-FR" sz="2800" b="1" dirty="0" smtClean="0">
                <a:solidFill>
                  <a:schemeClr val="accent6">
                    <a:lumMod val="50000"/>
                  </a:schemeClr>
                </a:solidFill>
              </a:rPr>
              <a:t>Définition de la flèche de puissance</a:t>
            </a:r>
          </a:p>
          <a:p>
            <a:pPr algn="ctr"/>
            <a:r>
              <a:rPr lang="fr-FR" sz="2800" b="1" dirty="0" smtClean="0">
                <a:solidFill>
                  <a:schemeClr val="accent6">
                    <a:lumMod val="50000"/>
                  </a:schemeClr>
                </a:solidFill>
              </a:rPr>
              <a:t>e : valeur d’effort</a:t>
            </a:r>
          </a:p>
          <a:p>
            <a:pPr algn="ctr"/>
            <a:r>
              <a:rPr lang="fr-FR" sz="2800" b="1" dirty="0" smtClean="0">
                <a:solidFill>
                  <a:schemeClr val="accent6">
                    <a:lumMod val="50000"/>
                  </a:schemeClr>
                </a:solidFill>
              </a:rPr>
              <a:t>f: valeur de flux</a:t>
            </a:r>
            <a:endParaRPr lang="fr-FR" sz="2800" b="1" dirty="0">
              <a:solidFill>
                <a:schemeClr val="accent6">
                  <a:lumMod val="50000"/>
                </a:schemeClr>
              </a:solidFill>
            </a:endParaRPr>
          </a:p>
        </p:txBody>
      </p:sp>
      <p:sp>
        <p:nvSpPr>
          <p:cNvPr id="44" name="ZoneTexte 43"/>
          <p:cNvSpPr txBox="1"/>
          <p:nvPr/>
        </p:nvSpPr>
        <p:spPr>
          <a:xfrm>
            <a:off x="1142976" y="2714620"/>
            <a:ext cx="6817892" cy="523220"/>
          </a:xfrm>
          <a:prstGeom prst="rect">
            <a:avLst/>
          </a:prstGeom>
          <a:noFill/>
        </p:spPr>
        <p:txBody>
          <a:bodyPr wrap="none" rtlCol="0">
            <a:spAutoFit/>
          </a:bodyPr>
          <a:lstStyle/>
          <a:p>
            <a:r>
              <a:rPr lang="fr-FR" sz="2800" b="1" dirty="0" smtClean="0">
                <a:solidFill>
                  <a:schemeClr val="accent6">
                    <a:lumMod val="50000"/>
                  </a:schemeClr>
                </a:solidFill>
              </a:rPr>
              <a:t>Définition des valeurs efforts et flux</a:t>
            </a:r>
            <a:endParaRPr lang="fr-FR" sz="2800" b="1" dirty="0">
              <a:solidFill>
                <a:schemeClr val="accent6">
                  <a:lumMod val="50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grpId="0" nodeType="withEffect">
                                  <p:stCondLst>
                                    <p:cond delay="0"/>
                                  </p:stCondLst>
                                  <p:childTnLst>
                                    <p:animScale>
                                      <p:cBhvr>
                                        <p:cTn id="6" dur="2000" fill="hold"/>
                                        <p:tgtEl>
                                          <p:spTgt spid="19"/>
                                        </p:tgtEl>
                                      </p:cBhvr>
                                      <p:by x="50000" y="50000"/>
                                    </p:animScale>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44"/>
                                        </p:tgtEl>
                                        <p:attrNameLst>
                                          <p:attrName>style.visibility</p:attrName>
                                        </p:attrNameLst>
                                      </p:cBhvr>
                                      <p:to>
                                        <p:strVal val="visible"/>
                                      </p:to>
                                    </p:set>
                                    <p:anim calcmode="lin" valueType="num">
                                      <p:cBhvr additive="base">
                                        <p:cTn id="11" dur="500" fill="hold"/>
                                        <p:tgtEl>
                                          <p:spTgt spid="44"/>
                                        </p:tgtEl>
                                        <p:attrNameLst>
                                          <p:attrName>ppt_x</p:attrName>
                                        </p:attrNameLst>
                                      </p:cBhvr>
                                      <p:tavLst>
                                        <p:tav tm="0">
                                          <p:val>
                                            <p:strVal val="#ppt_x"/>
                                          </p:val>
                                        </p:tav>
                                        <p:tav tm="100000">
                                          <p:val>
                                            <p:strVal val="#ppt_x"/>
                                          </p:val>
                                        </p:tav>
                                      </p:tavLst>
                                    </p:anim>
                                    <p:anim calcmode="lin" valueType="num">
                                      <p:cBhvr additive="base">
                                        <p:cTn id="12" dur="500" fill="hold"/>
                                        <p:tgtEl>
                                          <p:spTgt spid="44"/>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44"/>
                                        </p:tgtEl>
                                        <p:attrNameLst>
                                          <p:attrName>style.visibility</p:attrName>
                                        </p:attrNameLst>
                                      </p:cBhvr>
                                      <p:to>
                                        <p:strVal val="hidden"/>
                                      </p:to>
                                    </p:set>
                                  </p:sub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3074"/>
                                        </p:tgtEl>
                                        <p:attrNameLst>
                                          <p:attrName>style.visibility</p:attrName>
                                        </p:attrNameLst>
                                      </p:cBhvr>
                                      <p:to>
                                        <p:strVal val="visible"/>
                                      </p:to>
                                    </p:set>
                                    <p:animEffect transition="in" filter="checkerboard(across)">
                                      <p:cBhvr>
                                        <p:cTn id="17" dur="500"/>
                                        <p:tgtEl>
                                          <p:spTgt spid="3074"/>
                                        </p:tgtEl>
                                      </p:cBhvr>
                                    </p:animEffect>
                                  </p:childTnLst>
                                  <p:subTnLst>
                                    <p:set>
                                      <p:cBhvr override="childStyle">
                                        <p:cTn dur="1" fill="hold" display="0" masterRel="nextClick" afterEffect="1"/>
                                        <p:tgtEl>
                                          <p:spTgt spid="3074"/>
                                        </p:tgtEl>
                                        <p:attrNameLst>
                                          <p:attrName>style.visibility</p:attrName>
                                        </p:attrNameLst>
                                      </p:cBhvr>
                                      <p:to>
                                        <p:strVal val="hidden"/>
                                      </p:to>
                                    </p:set>
                                  </p:sub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43"/>
                                        </p:tgtEl>
                                        <p:attrNameLst>
                                          <p:attrName>style.visibility</p:attrName>
                                        </p:attrNameLst>
                                      </p:cBhvr>
                                      <p:to>
                                        <p:strVal val="visible"/>
                                      </p:to>
                                    </p:set>
                                    <p:anim calcmode="lin" valueType="num">
                                      <p:cBhvr additive="base">
                                        <p:cTn id="22" dur="500" fill="hold"/>
                                        <p:tgtEl>
                                          <p:spTgt spid="43"/>
                                        </p:tgtEl>
                                        <p:attrNameLst>
                                          <p:attrName>ppt_x</p:attrName>
                                        </p:attrNameLst>
                                      </p:cBhvr>
                                      <p:tavLst>
                                        <p:tav tm="0">
                                          <p:val>
                                            <p:strVal val="#ppt_x"/>
                                          </p:val>
                                        </p:tav>
                                        <p:tav tm="100000">
                                          <p:val>
                                            <p:strVal val="#ppt_x"/>
                                          </p:val>
                                        </p:tav>
                                      </p:tavLst>
                                    </p:anim>
                                    <p:anim calcmode="lin" valueType="num">
                                      <p:cBhvr additive="base">
                                        <p:cTn id="23" dur="500" fill="hold"/>
                                        <p:tgtEl>
                                          <p:spTgt spid="43"/>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43"/>
                                        </p:tgtEl>
                                        <p:attrNameLst>
                                          <p:attrName>style.visibility</p:attrName>
                                        </p:attrNameLst>
                                      </p:cBhvr>
                                      <p:to>
                                        <p:strVal val="hidden"/>
                                      </p:to>
                                    </p:set>
                                  </p:subTnLst>
                                </p:cTn>
                              </p:par>
                            </p:childTnLst>
                          </p:cTn>
                        </p:par>
                      </p:childTnLst>
                    </p:cTn>
                  </p:par>
                  <p:par>
                    <p:cTn id="24" fill="hold">
                      <p:stCondLst>
                        <p:cond delay="indefinite"/>
                      </p:stCondLst>
                      <p:childTnLst>
                        <p:par>
                          <p:cTn id="25" fill="hold">
                            <p:stCondLst>
                              <p:cond delay="0"/>
                            </p:stCondLst>
                            <p:childTnLst>
                              <p:par>
                                <p:cTn id="26" presetID="12" presetClass="entr" presetSubtype="4" fill="hold" nodeType="clickEffect">
                                  <p:stCondLst>
                                    <p:cond delay="0"/>
                                  </p:stCondLst>
                                  <p:childTnLst>
                                    <p:set>
                                      <p:cBhvr>
                                        <p:cTn id="27" dur="1" fill="hold">
                                          <p:stCondLst>
                                            <p:cond delay="0"/>
                                          </p:stCondLst>
                                        </p:cTn>
                                        <p:tgtEl>
                                          <p:spTgt spid="3077"/>
                                        </p:tgtEl>
                                        <p:attrNameLst>
                                          <p:attrName>style.visibility</p:attrName>
                                        </p:attrNameLst>
                                      </p:cBhvr>
                                      <p:to>
                                        <p:strVal val="visible"/>
                                      </p:to>
                                    </p:set>
                                    <p:animEffect transition="in" filter="slide(fromBottom)">
                                      <p:cBhvr>
                                        <p:cTn id="28" dur="500"/>
                                        <p:tgtEl>
                                          <p:spTgt spid="3077"/>
                                        </p:tgtEl>
                                      </p:cBhvr>
                                    </p:animEffect>
                                  </p:childTnLst>
                                  <p:subTnLst>
                                    <p:set>
                                      <p:cBhvr override="childStyle">
                                        <p:cTn dur="1" fill="hold" display="0" masterRel="nextClick" afterEffect="1"/>
                                        <p:tgtEl>
                                          <p:spTgt spid="3077"/>
                                        </p:tgtEl>
                                        <p:attrNameLst>
                                          <p:attrName>style.visibility</p:attrName>
                                        </p:attrNameLst>
                                      </p:cBhvr>
                                      <p:to>
                                        <p:strVal val="hidden"/>
                                      </p:to>
                                    </p:set>
                                  </p:subTnLst>
                                </p:cTn>
                              </p:par>
                            </p:childTnLst>
                          </p:cTn>
                        </p:par>
                      </p:childTnLst>
                    </p:cTn>
                  </p:par>
                  <p:par>
                    <p:cTn id="29" fill="hold">
                      <p:stCondLst>
                        <p:cond delay="indefinite"/>
                      </p:stCondLst>
                      <p:childTnLst>
                        <p:par>
                          <p:cTn id="30" fill="hold">
                            <p:stCondLst>
                              <p:cond delay="0"/>
                            </p:stCondLst>
                            <p:childTnLst>
                              <p:par>
                                <p:cTn id="31" presetID="8" presetClass="entr" presetSubtype="16" fill="hold" nodeType="clickEffect">
                                  <p:stCondLst>
                                    <p:cond delay="0"/>
                                  </p:stCondLst>
                                  <p:childTnLst>
                                    <p:set>
                                      <p:cBhvr>
                                        <p:cTn id="32" dur="1" fill="hold">
                                          <p:stCondLst>
                                            <p:cond delay="0"/>
                                          </p:stCondLst>
                                        </p:cTn>
                                        <p:tgtEl>
                                          <p:spTgt spid="3078"/>
                                        </p:tgtEl>
                                        <p:attrNameLst>
                                          <p:attrName>style.visibility</p:attrName>
                                        </p:attrNameLst>
                                      </p:cBhvr>
                                      <p:to>
                                        <p:strVal val="visible"/>
                                      </p:to>
                                    </p:set>
                                    <p:animEffect transition="in" filter="diamond(in)">
                                      <p:cBhvr>
                                        <p:cTn id="33" dur="500"/>
                                        <p:tgtEl>
                                          <p:spTgt spid="3078"/>
                                        </p:tgtEl>
                                      </p:cBhvr>
                                    </p:animEffect>
                                  </p:childTnLst>
                                  <p:subTnLst>
                                    <p:set>
                                      <p:cBhvr override="childStyle">
                                        <p:cTn dur="1" fill="hold" display="0" masterRel="nextClick" afterEffect="1"/>
                                        <p:tgtEl>
                                          <p:spTgt spid="3078"/>
                                        </p:tgtEl>
                                        <p:attrNameLst>
                                          <p:attrName>style.visibility</p:attrName>
                                        </p:attrNameLst>
                                      </p:cBhvr>
                                      <p:to>
                                        <p:strVal val="hidden"/>
                                      </p:to>
                                    </p:set>
                                  </p:subTnLst>
                                </p:cTn>
                              </p:par>
                            </p:childTnLst>
                          </p:cTn>
                        </p:par>
                      </p:childTnLst>
                    </p:cTn>
                  </p:par>
                  <p:par>
                    <p:cTn id="34" fill="hold">
                      <p:stCondLst>
                        <p:cond delay="indefinite"/>
                      </p:stCondLst>
                      <p:childTnLst>
                        <p:par>
                          <p:cTn id="35" fill="hold">
                            <p:stCondLst>
                              <p:cond delay="0"/>
                            </p:stCondLst>
                            <p:childTnLst>
                              <p:par>
                                <p:cTn id="36" presetID="5" presetClass="entr" presetSubtype="10" fill="hold" nodeType="clickEffect">
                                  <p:stCondLst>
                                    <p:cond delay="0"/>
                                  </p:stCondLst>
                                  <p:childTnLst>
                                    <p:set>
                                      <p:cBhvr>
                                        <p:cTn id="37" dur="1" fill="hold">
                                          <p:stCondLst>
                                            <p:cond delay="0"/>
                                          </p:stCondLst>
                                        </p:cTn>
                                        <p:tgtEl>
                                          <p:spTgt spid="2050"/>
                                        </p:tgtEl>
                                        <p:attrNameLst>
                                          <p:attrName>style.visibility</p:attrName>
                                        </p:attrNameLst>
                                      </p:cBhvr>
                                      <p:to>
                                        <p:strVal val="visible"/>
                                      </p:to>
                                    </p:set>
                                    <p:animEffect transition="in" filter="checkerboard(across)">
                                      <p:cBhvr>
                                        <p:cTn id="38" dur="500"/>
                                        <p:tgtEl>
                                          <p:spTgt spid="2050"/>
                                        </p:tgtEl>
                                      </p:cBhvr>
                                    </p:animEffect>
                                  </p:childTnLst>
                                  <p:subTnLst>
                                    <p:set>
                                      <p:cBhvr override="childStyle">
                                        <p:cTn dur="1" fill="hold" display="0" masterRel="nextClick" afterEffect="1"/>
                                        <p:tgtEl>
                                          <p:spTgt spid="2050"/>
                                        </p:tgtEl>
                                        <p:attrNameLst>
                                          <p:attrName>style.visibility</p:attrName>
                                        </p:attrNameLst>
                                      </p:cBhvr>
                                      <p:to>
                                        <p:strVal val="hidden"/>
                                      </p:to>
                                    </p:set>
                                  </p:subTnLst>
                                </p:cTn>
                              </p:par>
                            </p:childTnLst>
                          </p:cTn>
                        </p:par>
                      </p:childTnLst>
                    </p:cTn>
                  </p:par>
                  <p:par>
                    <p:cTn id="39" fill="hold">
                      <p:stCondLst>
                        <p:cond delay="indefinite"/>
                      </p:stCondLst>
                      <p:childTnLst>
                        <p:par>
                          <p:cTn id="40" fill="hold">
                            <p:stCondLst>
                              <p:cond delay="0"/>
                            </p:stCondLst>
                            <p:childTnLst>
                              <p:par>
                                <p:cTn id="41" presetID="4" presetClass="entr" presetSubtype="16" fill="hold" nodeType="clickEffect">
                                  <p:stCondLst>
                                    <p:cond delay="0"/>
                                  </p:stCondLst>
                                  <p:childTnLst>
                                    <p:set>
                                      <p:cBhvr>
                                        <p:cTn id="42" dur="1" fill="hold">
                                          <p:stCondLst>
                                            <p:cond delay="0"/>
                                          </p:stCondLst>
                                        </p:cTn>
                                        <p:tgtEl>
                                          <p:spTgt spid="1027"/>
                                        </p:tgtEl>
                                        <p:attrNameLst>
                                          <p:attrName>style.visibility</p:attrName>
                                        </p:attrNameLst>
                                      </p:cBhvr>
                                      <p:to>
                                        <p:strVal val="visible"/>
                                      </p:to>
                                    </p:set>
                                    <p:animEffect transition="in" filter="box(in)">
                                      <p:cBhvr>
                                        <p:cTn id="43" dur="5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43" grpId="0"/>
      <p:bldP spid="4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Ellipse 18"/>
          <p:cNvSpPr/>
          <p:nvPr/>
        </p:nvSpPr>
        <p:spPr>
          <a:xfrm>
            <a:off x="5436096" y="1196752"/>
            <a:ext cx="142876" cy="14287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nvGrpSpPr>
          <p:cNvPr id="20" name="Groupe 4"/>
          <p:cNvGrpSpPr/>
          <p:nvPr/>
        </p:nvGrpSpPr>
        <p:grpSpPr>
          <a:xfrm>
            <a:off x="251520" y="1484784"/>
            <a:ext cx="4104456" cy="704602"/>
            <a:chOff x="0" y="0"/>
            <a:chExt cx="2428860" cy="815490"/>
          </a:xfrm>
          <a:solidFill>
            <a:schemeClr val="tx2">
              <a:lumMod val="50000"/>
            </a:schemeClr>
          </a:solidFill>
          <a:effectLst>
            <a:outerShdw blurRad="76200" dir="18900000" sy="23000" kx="-1200000" algn="bl" rotWithShape="0">
              <a:prstClr val="black">
                <a:alpha val="20000"/>
              </a:prstClr>
            </a:outerShdw>
          </a:effectLst>
          <a:scene3d>
            <a:camera prst="perspectiveRelaxed"/>
            <a:lightRig rig="threePt" dir="t"/>
          </a:scene3d>
        </p:grpSpPr>
        <p:sp>
          <p:nvSpPr>
            <p:cNvPr id="21" name="Rectangle à coins arrondis 20"/>
            <p:cNvSpPr/>
            <p:nvPr/>
          </p:nvSpPr>
          <p:spPr>
            <a:xfrm>
              <a:off x="0" y="0"/>
              <a:ext cx="2428860" cy="815490"/>
            </a:xfrm>
            <a:prstGeom prst="round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2" name="Rectangle 21"/>
            <p:cNvSpPr/>
            <p:nvPr/>
          </p:nvSpPr>
          <p:spPr>
            <a:xfrm>
              <a:off x="39808" y="39808"/>
              <a:ext cx="2360920" cy="700192"/>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fr-FR" sz="2400" kern="1200" dirty="0" smtClean="0"/>
                <a:t>Séance 6 : TP n°2   -  2H</a:t>
              </a:r>
              <a:endParaRPr lang="fr-FR" sz="2400" kern="1200" dirty="0"/>
            </a:p>
          </p:txBody>
        </p:sp>
      </p:grpSp>
      <p:grpSp>
        <p:nvGrpSpPr>
          <p:cNvPr id="31" name="Groupe 30"/>
          <p:cNvGrpSpPr/>
          <p:nvPr/>
        </p:nvGrpSpPr>
        <p:grpSpPr>
          <a:xfrm>
            <a:off x="107504" y="116632"/>
            <a:ext cx="8920505" cy="1067922"/>
            <a:chOff x="169074" y="276077"/>
            <a:chExt cx="8813001" cy="1067922"/>
          </a:xfrm>
        </p:grpSpPr>
        <p:grpSp>
          <p:nvGrpSpPr>
            <p:cNvPr id="32" name="Groupe 64"/>
            <p:cNvGrpSpPr/>
            <p:nvPr/>
          </p:nvGrpSpPr>
          <p:grpSpPr>
            <a:xfrm>
              <a:off x="169074" y="278385"/>
              <a:ext cx="8813001" cy="1065614"/>
              <a:chOff x="278656" y="2610061"/>
              <a:chExt cx="6936936" cy="1071570"/>
            </a:xfrm>
          </p:grpSpPr>
          <p:sp>
            <p:nvSpPr>
              <p:cNvPr id="41" name="Ellipse 40"/>
              <p:cNvSpPr/>
              <p:nvPr/>
            </p:nvSpPr>
            <p:spPr>
              <a:xfrm>
                <a:off x="1387311" y="2610061"/>
                <a:ext cx="990688" cy="1071570"/>
              </a:xfrm>
              <a:prstGeom prst="ellipse">
                <a:avLst/>
              </a:prstGeom>
              <a:ln>
                <a:headEnd type="triangle" w="med" len="med"/>
                <a:tailEnd type="none" w="med" len="med"/>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fr-FR" dirty="0"/>
              </a:p>
            </p:txBody>
          </p:sp>
          <p:sp>
            <p:nvSpPr>
              <p:cNvPr id="42" name="Rectangle 41"/>
              <p:cNvSpPr/>
              <p:nvPr/>
            </p:nvSpPr>
            <p:spPr>
              <a:xfrm>
                <a:off x="278656" y="2857497"/>
                <a:ext cx="566730" cy="542391"/>
              </a:xfrm>
              <a:prstGeom prst="rect">
                <a:avLst/>
              </a:prstGeom>
              <a:ln>
                <a:headEnd type="triangl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800" dirty="0" smtClean="0"/>
                  <a:t> lancement</a:t>
                </a:r>
              </a:p>
            </p:txBody>
          </p:sp>
          <p:grpSp>
            <p:nvGrpSpPr>
              <p:cNvPr id="43" name="Grouper 32"/>
              <p:cNvGrpSpPr/>
              <p:nvPr/>
            </p:nvGrpSpPr>
            <p:grpSpPr>
              <a:xfrm>
                <a:off x="1438790" y="2776370"/>
                <a:ext cx="805111" cy="742332"/>
                <a:chOff x="1807349" y="1673302"/>
                <a:chExt cx="1161980" cy="1836894"/>
              </a:xfrm>
            </p:grpSpPr>
            <p:sp>
              <p:nvSpPr>
                <p:cNvPr id="47" name="Ellipse 46"/>
                <p:cNvSpPr/>
                <p:nvPr/>
              </p:nvSpPr>
              <p:spPr>
                <a:xfrm>
                  <a:off x="2151394" y="2731685"/>
                  <a:ext cx="817935" cy="778511"/>
                </a:xfrm>
                <a:prstGeom prst="ellipse">
                  <a:avLst/>
                </a:prstGeom>
                <a:ln>
                  <a:headEnd type="triangl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700" dirty="0" smtClean="0"/>
                    <a:t>TP</a:t>
                  </a:r>
                </a:p>
              </p:txBody>
            </p:sp>
            <p:sp>
              <p:nvSpPr>
                <p:cNvPr id="48" name="Ellipse 10"/>
                <p:cNvSpPr/>
                <p:nvPr/>
              </p:nvSpPr>
              <p:spPr>
                <a:xfrm>
                  <a:off x="2099937" y="1673302"/>
                  <a:ext cx="817935" cy="778506"/>
                </a:xfrm>
                <a:prstGeom prst="ellipse">
                  <a:avLst/>
                </a:prstGeom>
                <a:ln>
                  <a:headEnd type="triangl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700" dirty="0" smtClean="0"/>
                    <a:t>TP</a:t>
                  </a:r>
                </a:p>
                <a:p>
                  <a:pPr algn="ctr"/>
                  <a:endParaRPr lang="fr-FR" sz="700" dirty="0"/>
                </a:p>
              </p:txBody>
            </p:sp>
            <p:sp>
              <p:nvSpPr>
                <p:cNvPr id="49" name="Ellipse 48"/>
                <p:cNvSpPr/>
                <p:nvPr/>
              </p:nvSpPr>
              <p:spPr>
                <a:xfrm>
                  <a:off x="1807349" y="2228464"/>
                  <a:ext cx="817935" cy="778506"/>
                </a:xfrm>
                <a:prstGeom prst="ellipse">
                  <a:avLst/>
                </a:prstGeom>
                <a:ln>
                  <a:headEnd type="triangl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800" dirty="0" smtClean="0"/>
                    <a:t>TP</a:t>
                  </a:r>
                  <a:endParaRPr lang="fr-FR" sz="800" dirty="0"/>
                </a:p>
              </p:txBody>
            </p:sp>
          </p:grpSp>
          <p:sp>
            <p:nvSpPr>
              <p:cNvPr id="44" name="Rectangle 43"/>
              <p:cNvSpPr/>
              <p:nvPr/>
            </p:nvSpPr>
            <p:spPr>
              <a:xfrm>
                <a:off x="2400491" y="2861245"/>
                <a:ext cx="566730" cy="543018"/>
              </a:xfrm>
              <a:prstGeom prst="rect">
                <a:avLst/>
              </a:prstGeom>
              <a:ln>
                <a:headEnd type="triangl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800" dirty="0" smtClean="0"/>
                  <a:t>Restitution</a:t>
                </a:r>
                <a:endParaRPr lang="fr-FR" sz="800" dirty="0"/>
              </a:p>
            </p:txBody>
          </p:sp>
          <p:sp>
            <p:nvSpPr>
              <p:cNvPr id="45" name="Ellipse 44"/>
              <p:cNvSpPr/>
              <p:nvPr/>
            </p:nvSpPr>
            <p:spPr>
              <a:xfrm>
                <a:off x="2982215" y="2885304"/>
                <a:ext cx="935104" cy="528538"/>
              </a:xfrm>
              <a:prstGeom prst="ellipse">
                <a:avLst/>
              </a:prstGeom>
              <a:ln>
                <a:headEnd type="triangle" w="med" len="med"/>
                <a:tailEnd type="none" w="med" len="med"/>
              </a:ln>
            </p:spPr>
            <p:style>
              <a:lnRef idx="1">
                <a:schemeClr val="accent6"/>
              </a:lnRef>
              <a:fillRef idx="2">
                <a:schemeClr val="accent6"/>
              </a:fillRef>
              <a:effectRef idx="1">
                <a:schemeClr val="accent6"/>
              </a:effectRef>
              <a:fontRef idx="minor">
                <a:schemeClr val="dk1"/>
              </a:fontRef>
            </p:style>
            <p:txBody>
              <a:bodyPr rtlCol="0" anchor="ctr"/>
              <a:lstStyle/>
              <a:p>
                <a:pPr algn="ctr"/>
                <a:r>
                  <a:rPr lang="fr-FR" sz="800" dirty="0" smtClean="0"/>
                  <a:t>Structuration des connaissances</a:t>
                </a:r>
                <a:endParaRPr lang="fr-FR" sz="800" dirty="0"/>
              </a:p>
            </p:txBody>
          </p:sp>
          <p:sp>
            <p:nvSpPr>
              <p:cNvPr id="46" name="Ellipse 45"/>
              <p:cNvSpPr/>
              <p:nvPr/>
            </p:nvSpPr>
            <p:spPr>
              <a:xfrm>
                <a:off x="6464053" y="2924782"/>
                <a:ext cx="751539" cy="455948"/>
              </a:xfrm>
              <a:prstGeom prst="ellipse">
                <a:avLst/>
              </a:prstGeom>
              <a:ln>
                <a:headEnd type="triangle" w="med" len="med"/>
                <a:tailEnd type="none" w="med" len="med"/>
              </a:ln>
            </p:spPr>
            <p:style>
              <a:lnRef idx="1">
                <a:schemeClr val="accent6"/>
              </a:lnRef>
              <a:fillRef idx="2">
                <a:schemeClr val="accent6"/>
              </a:fillRef>
              <a:effectRef idx="1">
                <a:schemeClr val="accent6"/>
              </a:effectRef>
              <a:fontRef idx="minor">
                <a:schemeClr val="dk1"/>
              </a:fontRef>
            </p:style>
            <p:txBody>
              <a:bodyPr rtlCol="0" anchor="ctr"/>
              <a:lstStyle/>
              <a:p>
                <a:pPr algn="ctr"/>
                <a:r>
                  <a:rPr lang="fr-FR" sz="800" dirty="0" smtClean="0"/>
                  <a:t>Evaluation </a:t>
                </a:r>
                <a:endParaRPr lang="fr-FR" sz="800" dirty="0"/>
              </a:p>
            </p:txBody>
          </p:sp>
        </p:grpSp>
        <p:sp>
          <p:nvSpPr>
            <p:cNvPr id="33" name="Ellipse 32"/>
            <p:cNvSpPr/>
            <p:nvPr/>
          </p:nvSpPr>
          <p:spPr>
            <a:xfrm>
              <a:off x="904874" y="537698"/>
              <a:ext cx="648000" cy="526126"/>
            </a:xfrm>
            <a:prstGeom prst="ellipse">
              <a:avLst/>
            </a:prstGeom>
            <a:ln>
              <a:headEnd type="triangle" w="med" len="med"/>
              <a:tailEnd type="none" w="med" len="med"/>
            </a:ln>
          </p:spPr>
          <p:style>
            <a:lnRef idx="1">
              <a:schemeClr val="accent6"/>
            </a:lnRef>
            <a:fillRef idx="2">
              <a:schemeClr val="accent6"/>
            </a:fillRef>
            <a:effectRef idx="1">
              <a:schemeClr val="accent6"/>
            </a:effectRef>
            <a:fontRef idx="minor">
              <a:schemeClr val="dk1"/>
            </a:fontRef>
          </p:style>
          <p:txBody>
            <a:bodyPr rtlCol="0" anchor="ctr"/>
            <a:lstStyle/>
            <a:p>
              <a:pPr algn="ctr"/>
              <a:r>
                <a:rPr lang="fr-FR" sz="800" dirty="0" smtClean="0"/>
                <a:t>Cours</a:t>
              </a:r>
              <a:endParaRPr lang="fr-FR" sz="800" dirty="0"/>
            </a:p>
          </p:txBody>
        </p:sp>
        <p:sp>
          <p:nvSpPr>
            <p:cNvPr id="34" name="Ellipse 33"/>
            <p:cNvSpPr/>
            <p:nvPr/>
          </p:nvSpPr>
          <p:spPr>
            <a:xfrm>
              <a:off x="4843981" y="276077"/>
              <a:ext cx="1258617" cy="1065614"/>
            </a:xfrm>
            <a:prstGeom prst="ellipse">
              <a:avLst/>
            </a:prstGeom>
            <a:ln>
              <a:headEnd type="triangle" w="med" len="med"/>
              <a:tailEnd type="none" w="med" len="med"/>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fr-FR" dirty="0"/>
            </a:p>
          </p:txBody>
        </p:sp>
        <p:sp>
          <p:nvSpPr>
            <p:cNvPr id="35" name="Ellipse 34"/>
            <p:cNvSpPr/>
            <p:nvPr/>
          </p:nvSpPr>
          <p:spPr>
            <a:xfrm>
              <a:off x="5212234" y="866802"/>
              <a:ext cx="720000" cy="312866"/>
            </a:xfrm>
            <a:prstGeom prst="ellipse">
              <a:avLst/>
            </a:prstGeom>
            <a:ln>
              <a:headEnd type="triangl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700" dirty="0" smtClean="0"/>
                <a:t>TP</a:t>
              </a:r>
            </a:p>
          </p:txBody>
        </p:sp>
        <p:sp>
          <p:nvSpPr>
            <p:cNvPr id="36" name="Ellipse 35"/>
            <p:cNvSpPr/>
            <p:nvPr/>
          </p:nvSpPr>
          <p:spPr>
            <a:xfrm>
              <a:off x="5166938" y="441462"/>
              <a:ext cx="720000" cy="312864"/>
            </a:xfrm>
            <a:prstGeom prst="ellipse">
              <a:avLst/>
            </a:prstGeom>
            <a:ln>
              <a:headEnd type="triangl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700" dirty="0" smtClean="0"/>
                <a:t>TP</a:t>
              </a:r>
            </a:p>
            <a:p>
              <a:pPr algn="ctr"/>
              <a:endParaRPr lang="fr-FR" sz="700" dirty="0"/>
            </a:p>
          </p:txBody>
        </p:sp>
        <p:sp>
          <p:nvSpPr>
            <p:cNvPr id="37" name="Ellipse 36"/>
            <p:cNvSpPr/>
            <p:nvPr/>
          </p:nvSpPr>
          <p:spPr>
            <a:xfrm>
              <a:off x="4909383" y="664569"/>
              <a:ext cx="720000" cy="312864"/>
            </a:xfrm>
            <a:prstGeom prst="ellipse">
              <a:avLst/>
            </a:prstGeom>
            <a:ln>
              <a:headEnd type="triangl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800" dirty="0" smtClean="0"/>
                <a:t>TP</a:t>
              </a:r>
              <a:endParaRPr lang="fr-FR" sz="800" dirty="0"/>
            </a:p>
          </p:txBody>
        </p:sp>
        <p:sp>
          <p:nvSpPr>
            <p:cNvPr id="38" name="Rectangle 37"/>
            <p:cNvSpPr/>
            <p:nvPr/>
          </p:nvSpPr>
          <p:spPr>
            <a:xfrm>
              <a:off x="6131173" y="533048"/>
              <a:ext cx="720000" cy="540000"/>
            </a:xfrm>
            <a:prstGeom prst="rect">
              <a:avLst/>
            </a:prstGeom>
            <a:ln>
              <a:headEnd type="triangl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800" dirty="0" smtClean="0"/>
                <a:t>Synthèse</a:t>
              </a:r>
              <a:endParaRPr lang="fr-FR" sz="800" dirty="0"/>
            </a:p>
          </p:txBody>
        </p:sp>
        <p:sp>
          <p:nvSpPr>
            <p:cNvPr id="39" name="Ellipse 38"/>
            <p:cNvSpPr/>
            <p:nvPr/>
          </p:nvSpPr>
          <p:spPr>
            <a:xfrm>
              <a:off x="6859612" y="546922"/>
              <a:ext cx="648000" cy="526126"/>
            </a:xfrm>
            <a:prstGeom prst="ellipse">
              <a:avLst/>
            </a:prstGeom>
            <a:ln>
              <a:headEnd type="triangle" w="med" len="med"/>
              <a:tailEnd type="none" w="med" len="med"/>
            </a:ln>
          </p:spPr>
          <p:style>
            <a:lnRef idx="1">
              <a:schemeClr val="accent6"/>
            </a:lnRef>
            <a:fillRef idx="2">
              <a:schemeClr val="accent6"/>
            </a:fillRef>
            <a:effectRef idx="1">
              <a:schemeClr val="accent6"/>
            </a:effectRef>
            <a:fontRef idx="minor">
              <a:schemeClr val="dk1"/>
            </a:fontRef>
          </p:style>
          <p:txBody>
            <a:bodyPr rtlCol="0" anchor="ctr"/>
            <a:lstStyle/>
            <a:p>
              <a:pPr algn="ctr"/>
              <a:r>
                <a:rPr lang="fr-FR" sz="800" dirty="0" smtClean="0"/>
                <a:t>Cours</a:t>
              </a:r>
              <a:endParaRPr lang="fr-FR" sz="800" dirty="0"/>
            </a:p>
          </p:txBody>
        </p:sp>
        <p:sp>
          <p:nvSpPr>
            <p:cNvPr id="40" name="Ellipse 39"/>
            <p:cNvSpPr>
              <a:spLocks noChangeAspect="1"/>
            </p:cNvSpPr>
            <p:nvPr/>
          </p:nvSpPr>
          <p:spPr>
            <a:xfrm>
              <a:off x="7516837" y="623124"/>
              <a:ext cx="504000" cy="409210"/>
            </a:xfrm>
            <a:prstGeom prst="ellipse">
              <a:avLst/>
            </a:prstGeom>
            <a:ln>
              <a:headEnd type="triangle" w="med" len="med"/>
              <a:tailEnd type="none" w="med" len="med"/>
            </a:ln>
          </p:spPr>
          <p:style>
            <a:lnRef idx="1">
              <a:schemeClr val="accent6"/>
            </a:lnRef>
            <a:fillRef idx="2">
              <a:schemeClr val="accent6"/>
            </a:fillRef>
            <a:effectRef idx="1">
              <a:schemeClr val="accent6"/>
            </a:effectRef>
            <a:fontRef idx="minor">
              <a:schemeClr val="dk1"/>
            </a:fontRef>
          </p:style>
          <p:txBody>
            <a:bodyPr rtlCol="0" anchor="ctr"/>
            <a:lstStyle/>
            <a:p>
              <a:pPr algn="ctr"/>
              <a:r>
                <a:rPr lang="fr-FR" sz="800" dirty="0" smtClean="0"/>
                <a:t>TD</a:t>
              </a:r>
              <a:endParaRPr lang="fr-FR" sz="800" dirty="0"/>
            </a:p>
          </p:txBody>
        </p:sp>
      </p:grpSp>
      <p:sp>
        <p:nvSpPr>
          <p:cNvPr id="50" name="Titre 1"/>
          <p:cNvSpPr>
            <a:spLocks noGrp="1"/>
          </p:cNvSpPr>
          <p:nvPr>
            <p:ph sz="quarter" idx="1"/>
          </p:nvPr>
        </p:nvSpPr>
        <p:spPr>
          <a:xfrm>
            <a:off x="179512" y="2276872"/>
            <a:ext cx="8712968" cy="1440160"/>
          </a:xfrm>
        </p:spPr>
        <p:txBody>
          <a:bodyPr>
            <a:normAutofit/>
          </a:bodyPr>
          <a:lstStyle/>
          <a:p>
            <a:pPr marL="0" indent="0" algn="ctr" fontAlgn="base">
              <a:spcBef>
                <a:spcPct val="0"/>
              </a:spcBef>
              <a:spcAft>
                <a:spcPct val="0"/>
              </a:spcAft>
              <a:buClrTx/>
              <a:buSzTx/>
              <a:buNone/>
            </a:pPr>
            <a:r>
              <a:rPr lang="fr-FR" sz="2600" b="1" u="sng" dirty="0" smtClean="0">
                <a:solidFill>
                  <a:schemeClr val="accent6">
                    <a:lumMod val="50000"/>
                  </a:schemeClr>
                </a:solidFill>
              </a:rPr>
              <a:t>CI N°2 : EXPERIMENTER ET MESURER SUR UN SYSTEME REEL POUR EVALUER SES PERFORMANCES</a:t>
            </a:r>
            <a:r>
              <a:rPr lang="fr-FR" sz="2800" b="1" u="sng" dirty="0" smtClean="0">
                <a:solidFill>
                  <a:schemeClr val="accent6">
                    <a:lumMod val="50000"/>
                  </a:schemeClr>
                </a:solidFill>
              </a:rPr>
              <a:t>.</a:t>
            </a:r>
          </a:p>
          <a:p>
            <a:pPr marL="0" indent="0" algn="ctr" fontAlgn="base">
              <a:spcBef>
                <a:spcPct val="0"/>
              </a:spcBef>
              <a:spcAft>
                <a:spcPct val="0"/>
              </a:spcAft>
              <a:buClrTx/>
              <a:buSzTx/>
              <a:buNone/>
            </a:pPr>
            <a:endParaRPr lang="fr-FR" sz="2800" dirty="0" smtClean="0">
              <a:solidFill>
                <a:schemeClr val="accent6">
                  <a:lumMod val="50000"/>
                </a:schemeClr>
              </a:solidFill>
            </a:endParaRPr>
          </a:p>
          <a:p>
            <a:pPr marL="0" lvl="0" indent="0" algn="ctr" fontAlgn="base">
              <a:spcBef>
                <a:spcPct val="0"/>
              </a:spcBef>
              <a:spcAft>
                <a:spcPct val="0"/>
              </a:spcAft>
              <a:buClrTx/>
              <a:buSzTx/>
              <a:buNone/>
            </a:pPr>
            <a:endParaRPr lang="fr-FR" sz="2800" b="1" u="sng" dirty="0" smtClean="0">
              <a:latin typeface="Arial" pitchFamily="34" charset="0"/>
              <a:ea typeface="Calibri" pitchFamily="34" charset="0"/>
              <a:cs typeface="Arial" pitchFamily="34" charset="0"/>
              <a:sym typeface="Wingdings" pitchFamily="2" charset="2"/>
            </a:endParaRPr>
          </a:p>
        </p:txBody>
      </p:sp>
      <p:pic>
        <p:nvPicPr>
          <p:cNvPr id="2051" name="Picture 3"/>
          <p:cNvPicPr>
            <a:picLocks noChangeAspect="1" noChangeArrowheads="1"/>
          </p:cNvPicPr>
          <p:nvPr/>
        </p:nvPicPr>
        <p:blipFill>
          <a:blip r:embed="rId3" cstate="print"/>
          <a:srcRect l="46359" t="26100" r="9344" b="7751"/>
          <a:stretch>
            <a:fillRect/>
          </a:stretch>
        </p:blipFill>
        <p:spPr bwMode="auto">
          <a:xfrm>
            <a:off x="1763688" y="1556792"/>
            <a:ext cx="5400600" cy="504056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grpId="0" nodeType="withEffect">
                                  <p:stCondLst>
                                    <p:cond delay="0"/>
                                  </p:stCondLst>
                                  <p:childTnLst>
                                    <p:animScale>
                                      <p:cBhvr>
                                        <p:cTn id="6" dur="2000" fill="hold"/>
                                        <p:tgtEl>
                                          <p:spTgt spid="19"/>
                                        </p:tgtEl>
                                      </p:cBhvr>
                                      <p:by x="50000" y="50000"/>
                                    </p:animScale>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50">
                                            <p:txEl>
                                              <p:pRg st="0" end="0"/>
                                            </p:txEl>
                                          </p:spTgt>
                                        </p:tgtEl>
                                        <p:attrNameLst>
                                          <p:attrName>style.visibility</p:attrName>
                                        </p:attrNameLst>
                                      </p:cBhvr>
                                      <p:to>
                                        <p:strVal val="visible"/>
                                      </p:to>
                                    </p:set>
                                    <p:anim calcmode="lin" valueType="num">
                                      <p:cBhvr additive="base">
                                        <p:cTn id="11" dur="500" fill="hold"/>
                                        <p:tgtEl>
                                          <p:spTgt spid="50">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0">
                                            <p:txEl>
                                              <p:pRg st="0" end="0"/>
                                            </p:txEl>
                                          </p:spTgt>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50">
                                            <p:txEl>
                                              <p:pRg st="0" end="0"/>
                                            </p:txEl>
                                          </p:spTgt>
                                        </p:tgtEl>
                                        <p:attrNameLst>
                                          <p:attrName>style.visibility</p:attrName>
                                        </p:attrNameLst>
                                      </p:cBhvr>
                                      <p:to>
                                        <p:strVal val="hidden"/>
                                      </p:to>
                                    </p:set>
                                  </p:sub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2051"/>
                                        </p:tgtEl>
                                        <p:attrNameLst>
                                          <p:attrName>style.visibility</p:attrName>
                                        </p:attrNameLst>
                                      </p:cBhvr>
                                      <p:to>
                                        <p:strVal val="visible"/>
                                      </p:to>
                                    </p:set>
                                    <p:animEffect transition="in" filter="checkerboard(across)">
                                      <p:cBhvr>
                                        <p:cTn id="17" dur="5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50"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e 3"/>
          <p:cNvGrpSpPr/>
          <p:nvPr/>
        </p:nvGrpSpPr>
        <p:grpSpPr>
          <a:xfrm>
            <a:off x="107504" y="116632"/>
            <a:ext cx="8920505" cy="1067922"/>
            <a:chOff x="169074" y="276077"/>
            <a:chExt cx="8813001" cy="1067922"/>
          </a:xfrm>
        </p:grpSpPr>
        <p:grpSp>
          <p:nvGrpSpPr>
            <p:cNvPr id="5" name="Groupe 64"/>
            <p:cNvGrpSpPr/>
            <p:nvPr/>
          </p:nvGrpSpPr>
          <p:grpSpPr>
            <a:xfrm>
              <a:off x="169074" y="278385"/>
              <a:ext cx="8813001" cy="1065614"/>
              <a:chOff x="278656" y="2610061"/>
              <a:chExt cx="6936936" cy="1071570"/>
            </a:xfrm>
          </p:grpSpPr>
          <p:sp>
            <p:nvSpPr>
              <p:cNvPr id="14" name="Ellipse 13"/>
              <p:cNvSpPr/>
              <p:nvPr/>
            </p:nvSpPr>
            <p:spPr>
              <a:xfrm>
                <a:off x="1387311" y="2610061"/>
                <a:ext cx="990688" cy="1071570"/>
              </a:xfrm>
              <a:prstGeom prst="ellipse">
                <a:avLst/>
              </a:prstGeom>
              <a:ln>
                <a:headEnd type="triangle" w="med" len="med"/>
                <a:tailEnd type="none" w="med" len="med"/>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fr-FR" dirty="0"/>
              </a:p>
            </p:txBody>
          </p:sp>
          <p:sp>
            <p:nvSpPr>
              <p:cNvPr id="15" name="Rectangle 14"/>
              <p:cNvSpPr/>
              <p:nvPr/>
            </p:nvSpPr>
            <p:spPr>
              <a:xfrm>
                <a:off x="278656" y="2857497"/>
                <a:ext cx="566730" cy="542391"/>
              </a:xfrm>
              <a:prstGeom prst="rect">
                <a:avLst/>
              </a:prstGeom>
              <a:ln>
                <a:headEnd type="triangl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800" dirty="0" smtClean="0"/>
                  <a:t> lancement</a:t>
                </a:r>
              </a:p>
            </p:txBody>
          </p:sp>
          <p:grpSp>
            <p:nvGrpSpPr>
              <p:cNvPr id="16" name="Grouper 32"/>
              <p:cNvGrpSpPr/>
              <p:nvPr/>
            </p:nvGrpSpPr>
            <p:grpSpPr>
              <a:xfrm>
                <a:off x="1438790" y="2776370"/>
                <a:ext cx="805111" cy="742332"/>
                <a:chOff x="1807349" y="1673302"/>
                <a:chExt cx="1161980" cy="1836894"/>
              </a:xfrm>
            </p:grpSpPr>
            <p:sp>
              <p:nvSpPr>
                <p:cNvPr id="20" name="Ellipse 19"/>
                <p:cNvSpPr/>
                <p:nvPr/>
              </p:nvSpPr>
              <p:spPr>
                <a:xfrm>
                  <a:off x="2151394" y="2731685"/>
                  <a:ext cx="817935" cy="778511"/>
                </a:xfrm>
                <a:prstGeom prst="ellipse">
                  <a:avLst/>
                </a:prstGeom>
                <a:ln>
                  <a:headEnd type="triangl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700" dirty="0" smtClean="0"/>
                    <a:t>TP</a:t>
                  </a:r>
                </a:p>
              </p:txBody>
            </p:sp>
            <p:sp>
              <p:nvSpPr>
                <p:cNvPr id="21" name="Ellipse 10"/>
                <p:cNvSpPr/>
                <p:nvPr/>
              </p:nvSpPr>
              <p:spPr>
                <a:xfrm>
                  <a:off x="2099937" y="1673302"/>
                  <a:ext cx="817935" cy="778506"/>
                </a:xfrm>
                <a:prstGeom prst="ellipse">
                  <a:avLst/>
                </a:prstGeom>
                <a:ln>
                  <a:headEnd type="triangl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700" dirty="0" smtClean="0"/>
                    <a:t>TP</a:t>
                  </a:r>
                </a:p>
                <a:p>
                  <a:pPr algn="ctr"/>
                  <a:endParaRPr lang="fr-FR" sz="700" dirty="0"/>
                </a:p>
              </p:txBody>
            </p:sp>
            <p:sp>
              <p:nvSpPr>
                <p:cNvPr id="22" name="Ellipse 21"/>
                <p:cNvSpPr/>
                <p:nvPr/>
              </p:nvSpPr>
              <p:spPr>
                <a:xfrm>
                  <a:off x="1807349" y="2228464"/>
                  <a:ext cx="817935" cy="778506"/>
                </a:xfrm>
                <a:prstGeom prst="ellipse">
                  <a:avLst/>
                </a:prstGeom>
                <a:ln>
                  <a:headEnd type="triangl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800" dirty="0" smtClean="0"/>
                    <a:t>TP</a:t>
                  </a:r>
                  <a:endParaRPr lang="fr-FR" sz="800" dirty="0"/>
                </a:p>
              </p:txBody>
            </p:sp>
          </p:grpSp>
          <p:sp>
            <p:nvSpPr>
              <p:cNvPr id="17" name="Rectangle 16"/>
              <p:cNvSpPr/>
              <p:nvPr/>
            </p:nvSpPr>
            <p:spPr>
              <a:xfrm>
                <a:off x="2400491" y="2861245"/>
                <a:ext cx="566730" cy="543018"/>
              </a:xfrm>
              <a:prstGeom prst="rect">
                <a:avLst/>
              </a:prstGeom>
              <a:ln>
                <a:headEnd type="triangl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800" dirty="0" smtClean="0"/>
                  <a:t>Restitution</a:t>
                </a:r>
                <a:endParaRPr lang="fr-FR" sz="800" dirty="0"/>
              </a:p>
            </p:txBody>
          </p:sp>
          <p:sp>
            <p:nvSpPr>
              <p:cNvPr id="18" name="Ellipse 17"/>
              <p:cNvSpPr/>
              <p:nvPr/>
            </p:nvSpPr>
            <p:spPr>
              <a:xfrm>
                <a:off x="2982215" y="2885304"/>
                <a:ext cx="935104" cy="528538"/>
              </a:xfrm>
              <a:prstGeom prst="ellipse">
                <a:avLst/>
              </a:prstGeom>
              <a:ln>
                <a:headEnd type="triangle" w="med" len="med"/>
                <a:tailEnd type="none" w="med" len="med"/>
              </a:ln>
            </p:spPr>
            <p:style>
              <a:lnRef idx="1">
                <a:schemeClr val="accent6"/>
              </a:lnRef>
              <a:fillRef idx="2">
                <a:schemeClr val="accent6"/>
              </a:fillRef>
              <a:effectRef idx="1">
                <a:schemeClr val="accent6"/>
              </a:effectRef>
              <a:fontRef idx="minor">
                <a:schemeClr val="dk1"/>
              </a:fontRef>
            </p:style>
            <p:txBody>
              <a:bodyPr rtlCol="0" anchor="ctr"/>
              <a:lstStyle/>
              <a:p>
                <a:pPr algn="ctr"/>
                <a:r>
                  <a:rPr lang="fr-FR" sz="800" dirty="0" smtClean="0"/>
                  <a:t>Structuration des connaissances</a:t>
                </a:r>
                <a:endParaRPr lang="fr-FR" sz="800" dirty="0"/>
              </a:p>
            </p:txBody>
          </p:sp>
          <p:sp>
            <p:nvSpPr>
              <p:cNvPr id="19" name="Ellipse 18"/>
              <p:cNvSpPr/>
              <p:nvPr/>
            </p:nvSpPr>
            <p:spPr>
              <a:xfrm>
                <a:off x="6464053" y="2924782"/>
                <a:ext cx="751539" cy="455948"/>
              </a:xfrm>
              <a:prstGeom prst="ellipse">
                <a:avLst/>
              </a:prstGeom>
              <a:ln>
                <a:headEnd type="triangle" w="med" len="med"/>
                <a:tailEnd type="none" w="med" len="med"/>
              </a:ln>
            </p:spPr>
            <p:style>
              <a:lnRef idx="1">
                <a:schemeClr val="accent6"/>
              </a:lnRef>
              <a:fillRef idx="2">
                <a:schemeClr val="accent6"/>
              </a:fillRef>
              <a:effectRef idx="1">
                <a:schemeClr val="accent6"/>
              </a:effectRef>
              <a:fontRef idx="minor">
                <a:schemeClr val="dk1"/>
              </a:fontRef>
            </p:style>
            <p:txBody>
              <a:bodyPr rtlCol="0" anchor="ctr"/>
              <a:lstStyle/>
              <a:p>
                <a:pPr algn="ctr"/>
                <a:r>
                  <a:rPr lang="fr-FR" sz="800" dirty="0" smtClean="0"/>
                  <a:t>Evaluation </a:t>
                </a:r>
                <a:endParaRPr lang="fr-FR" sz="800" dirty="0"/>
              </a:p>
            </p:txBody>
          </p:sp>
        </p:grpSp>
        <p:sp>
          <p:nvSpPr>
            <p:cNvPr id="6" name="Ellipse 5"/>
            <p:cNvSpPr/>
            <p:nvPr/>
          </p:nvSpPr>
          <p:spPr>
            <a:xfrm>
              <a:off x="904874" y="537698"/>
              <a:ext cx="648000" cy="526126"/>
            </a:xfrm>
            <a:prstGeom prst="ellipse">
              <a:avLst/>
            </a:prstGeom>
            <a:ln>
              <a:headEnd type="triangle" w="med" len="med"/>
              <a:tailEnd type="none" w="med" len="med"/>
            </a:ln>
          </p:spPr>
          <p:style>
            <a:lnRef idx="1">
              <a:schemeClr val="accent6"/>
            </a:lnRef>
            <a:fillRef idx="2">
              <a:schemeClr val="accent6"/>
            </a:fillRef>
            <a:effectRef idx="1">
              <a:schemeClr val="accent6"/>
            </a:effectRef>
            <a:fontRef idx="minor">
              <a:schemeClr val="dk1"/>
            </a:fontRef>
          </p:style>
          <p:txBody>
            <a:bodyPr rtlCol="0" anchor="ctr"/>
            <a:lstStyle/>
            <a:p>
              <a:pPr algn="ctr"/>
              <a:r>
                <a:rPr lang="fr-FR" sz="800" dirty="0" smtClean="0"/>
                <a:t>Cours</a:t>
              </a:r>
              <a:endParaRPr lang="fr-FR" sz="800" dirty="0"/>
            </a:p>
          </p:txBody>
        </p:sp>
        <p:sp>
          <p:nvSpPr>
            <p:cNvPr id="7" name="Ellipse 6"/>
            <p:cNvSpPr/>
            <p:nvPr/>
          </p:nvSpPr>
          <p:spPr>
            <a:xfrm>
              <a:off x="4843981" y="276077"/>
              <a:ext cx="1258617" cy="1065614"/>
            </a:xfrm>
            <a:prstGeom prst="ellipse">
              <a:avLst/>
            </a:prstGeom>
            <a:ln>
              <a:headEnd type="triangle" w="med" len="med"/>
              <a:tailEnd type="none" w="med" len="med"/>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fr-FR" dirty="0"/>
            </a:p>
          </p:txBody>
        </p:sp>
        <p:sp>
          <p:nvSpPr>
            <p:cNvPr id="8" name="Ellipse 7"/>
            <p:cNvSpPr/>
            <p:nvPr/>
          </p:nvSpPr>
          <p:spPr>
            <a:xfrm>
              <a:off x="5212234" y="866802"/>
              <a:ext cx="720000" cy="312866"/>
            </a:xfrm>
            <a:prstGeom prst="ellipse">
              <a:avLst/>
            </a:prstGeom>
            <a:ln>
              <a:headEnd type="triangl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700" dirty="0" smtClean="0"/>
                <a:t>TP</a:t>
              </a:r>
            </a:p>
          </p:txBody>
        </p:sp>
        <p:sp>
          <p:nvSpPr>
            <p:cNvPr id="9" name="Ellipse 8"/>
            <p:cNvSpPr/>
            <p:nvPr/>
          </p:nvSpPr>
          <p:spPr>
            <a:xfrm>
              <a:off x="5166938" y="441462"/>
              <a:ext cx="720000" cy="312864"/>
            </a:xfrm>
            <a:prstGeom prst="ellipse">
              <a:avLst/>
            </a:prstGeom>
            <a:ln>
              <a:headEnd type="triangl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700" dirty="0" smtClean="0"/>
                <a:t>TP</a:t>
              </a:r>
            </a:p>
            <a:p>
              <a:pPr algn="ctr"/>
              <a:endParaRPr lang="fr-FR" sz="700" dirty="0"/>
            </a:p>
          </p:txBody>
        </p:sp>
        <p:sp>
          <p:nvSpPr>
            <p:cNvPr id="10" name="Ellipse 9"/>
            <p:cNvSpPr/>
            <p:nvPr/>
          </p:nvSpPr>
          <p:spPr>
            <a:xfrm>
              <a:off x="4909383" y="664569"/>
              <a:ext cx="720000" cy="312864"/>
            </a:xfrm>
            <a:prstGeom prst="ellipse">
              <a:avLst/>
            </a:prstGeom>
            <a:ln>
              <a:headEnd type="triangl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800" dirty="0" smtClean="0"/>
                <a:t>TP</a:t>
              </a:r>
              <a:endParaRPr lang="fr-FR" sz="800" dirty="0"/>
            </a:p>
          </p:txBody>
        </p:sp>
        <p:sp>
          <p:nvSpPr>
            <p:cNvPr id="11" name="Rectangle 10"/>
            <p:cNvSpPr/>
            <p:nvPr/>
          </p:nvSpPr>
          <p:spPr>
            <a:xfrm>
              <a:off x="6131173" y="533048"/>
              <a:ext cx="720000" cy="540000"/>
            </a:xfrm>
            <a:prstGeom prst="rect">
              <a:avLst/>
            </a:prstGeom>
            <a:ln>
              <a:headEnd type="triangl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800" dirty="0" smtClean="0"/>
                <a:t>Synthèse</a:t>
              </a:r>
              <a:endParaRPr lang="fr-FR" sz="800" dirty="0"/>
            </a:p>
          </p:txBody>
        </p:sp>
        <p:sp>
          <p:nvSpPr>
            <p:cNvPr id="12" name="Ellipse 11"/>
            <p:cNvSpPr/>
            <p:nvPr/>
          </p:nvSpPr>
          <p:spPr>
            <a:xfrm>
              <a:off x="6859612" y="546922"/>
              <a:ext cx="648000" cy="526126"/>
            </a:xfrm>
            <a:prstGeom prst="ellipse">
              <a:avLst/>
            </a:prstGeom>
            <a:ln>
              <a:headEnd type="triangle" w="med" len="med"/>
              <a:tailEnd type="none" w="med" len="med"/>
            </a:ln>
          </p:spPr>
          <p:style>
            <a:lnRef idx="1">
              <a:schemeClr val="accent6"/>
            </a:lnRef>
            <a:fillRef idx="2">
              <a:schemeClr val="accent6"/>
            </a:fillRef>
            <a:effectRef idx="1">
              <a:schemeClr val="accent6"/>
            </a:effectRef>
            <a:fontRef idx="minor">
              <a:schemeClr val="dk1"/>
            </a:fontRef>
          </p:style>
          <p:txBody>
            <a:bodyPr rtlCol="0" anchor="ctr"/>
            <a:lstStyle/>
            <a:p>
              <a:pPr algn="ctr"/>
              <a:r>
                <a:rPr lang="fr-FR" sz="800" dirty="0" smtClean="0"/>
                <a:t>Cours</a:t>
              </a:r>
              <a:endParaRPr lang="fr-FR" sz="800" dirty="0"/>
            </a:p>
          </p:txBody>
        </p:sp>
        <p:sp>
          <p:nvSpPr>
            <p:cNvPr id="13" name="Ellipse 12"/>
            <p:cNvSpPr>
              <a:spLocks noChangeAspect="1"/>
            </p:cNvSpPr>
            <p:nvPr/>
          </p:nvSpPr>
          <p:spPr>
            <a:xfrm>
              <a:off x="7516837" y="623124"/>
              <a:ext cx="504000" cy="409210"/>
            </a:xfrm>
            <a:prstGeom prst="ellipse">
              <a:avLst/>
            </a:prstGeom>
            <a:ln>
              <a:headEnd type="triangle" w="med" len="med"/>
              <a:tailEnd type="none" w="med" len="med"/>
            </a:ln>
          </p:spPr>
          <p:style>
            <a:lnRef idx="1">
              <a:schemeClr val="accent6"/>
            </a:lnRef>
            <a:fillRef idx="2">
              <a:schemeClr val="accent6"/>
            </a:fillRef>
            <a:effectRef idx="1">
              <a:schemeClr val="accent6"/>
            </a:effectRef>
            <a:fontRef idx="minor">
              <a:schemeClr val="dk1"/>
            </a:fontRef>
          </p:style>
          <p:txBody>
            <a:bodyPr rtlCol="0" anchor="ctr"/>
            <a:lstStyle/>
            <a:p>
              <a:pPr algn="ctr"/>
              <a:r>
                <a:rPr lang="fr-FR" sz="800" dirty="0" smtClean="0"/>
                <a:t>TD</a:t>
              </a:r>
              <a:endParaRPr lang="fr-FR" sz="800" dirty="0"/>
            </a:p>
          </p:txBody>
        </p:sp>
      </p:grpSp>
      <p:sp>
        <p:nvSpPr>
          <p:cNvPr id="23" name="Ellipse 22"/>
          <p:cNvSpPr/>
          <p:nvPr/>
        </p:nvSpPr>
        <p:spPr>
          <a:xfrm>
            <a:off x="5436096" y="1196752"/>
            <a:ext cx="142876" cy="14287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27650" name="Picture 2"/>
          <p:cNvPicPr>
            <a:picLocks noChangeAspect="1" noChangeArrowheads="1"/>
          </p:cNvPicPr>
          <p:nvPr/>
        </p:nvPicPr>
        <p:blipFill>
          <a:blip r:embed="rId3" cstate="print"/>
          <a:srcRect l="21553" t="20430" r="21748" b="5861"/>
          <a:stretch>
            <a:fillRect/>
          </a:stretch>
        </p:blipFill>
        <p:spPr bwMode="auto">
          <a:xfrm>
            <a:off x="2195736" y="1556792"/>
            <a:ext cx="5832648" cy="4739027"/>
          </a:xfrm>
          <a:prstGeom prst="rect">
            <a:avLst/>
          </a:prstGeom>
          <a:noFill/>
          <a:ln w="9525">
            <a:noFill/>
            <a:miter lim="800000"/>
            <a:headEnd/>
            <a:tailEnd/>
          </a:ln>
        </p:spPr>
      </p:pic>
      <p:pic>
        <p:nvPicPr>
          <p:cNvPr id="27651" name="Picture 3"/>
          <p:cNvPicPr>
            <a:picLocks noChangeAspect="1" noChangeArrowheads="1"/>
          </p:cNvPicPr>
          <p:nvPr/>
        </p:nvPicPr>
        <p:blipFill>
          <a:blip r:embed="rId4" cstate="print"/>
          <a:srcRect l="13285" t="23265" r="8754" b="20981"/>
          <a:stretch>
            <a:fillRect/>
          </a:stretch>
        </p:blipFill>
        <p:spPr bwMode="auto">
          <a:xfrm>
            <a:off x="179512" y="1823549"/>
            <a:ext cx="8747142" cy="3909707"/>
          </a:xfrm>
          <a:prstGeom prst="rect">
            <a:avLst/>
          </a:prstGeom>
          <a:noFill/>
          <a:ln w="9525">
            <a:noFill/>
            <a:miter lim="800000"/>
            <a:headEnd/>
            <a:tailEnd/>
          </a:ln>
        </p:spPr>
      </p:pic>
      <p:sp>
        <p:nvSpPr>
          <p:cNvPr id="29" name="ZoneTexte 28"/>
          <p:cNvSpPr txBox="1"/>
          <p:nvPr/>
        </p:nvSpPr>
        <p:spPr>
          <a:xfrm>
            <a:off x="500034" y="5733256"/>
            <a:ext cx="8177239" cy="707886"/>
          </a:xfrm>
          <a:prstGeom prst="rect">
            <a:avLst/>
          </a:prstGeom>
          <a:noFill/>
        </p:spPr>
        <p:txBody>
          <a:bodyPr wrap="none" rtlCol="0">
            <a:spAutoFit/>
          </a:bodyPr>
          <a:lstStyle/>
          <a:p>
            <a:r>
              <a:rPr lang="fr-FR" sz="2000" b="1" dirty="0" smtClean="0"/>
              <a:t>Ce type de travail déjà étudié en 1</a:t>
            </a:r>
            <a:r>
              <a:rPr lang="fr-FR" sz="2000" b="1" baseline="30000" dirty="0" smtClean="0"/>
              <a:t>ère</a:t>
            </a:r>
            <a:r>
              <a:rPr lang="fr-FR" sz="2000" b="1" dirty="0" smtClean="0"/>
              <a:t> activité peut être évalué</a:t>
            </a:r>
          </a:p>
          <a:p>
            <a:pPr algn="ctr"/>
            <a:r>
              <a:rPr lang="fr-FR" sz="2000" b="1" dirty="0" smtClean="0"/>
              <a:t> (compétence A26bis)</a:t>
            </a:r>
            <a:endParaRPr lang="fr-FR" sz="20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grpId="0" nodeType="withEffect">
                                  <p:stCondLst>
                                    <p:cond delay="0"/>
                                  </p:stCondLst>
                                  <p:childTnLst>
                                    <p:animScale>
                                      <p:cBhvr>
                                        <p:cTn id="6" dur="2000" fill="hold"/>
                                        <p:tgtEl>
                                          <p:spTgt spid="23"/>
                                        </p:tgtEl>
                                      </p:cBhvr>
                                      <p:by x="50000" y="50000"/>
                                    </p:animScale>
                                  </p:childTnLst>
                                </p:cTn>
                              </p:par>
                            </p:childTnLst>
                          </p:cTn>
                        </p:par>
                      </p:childTnLst>
                    </p:cTn>
                  </p:par>
                  <p:par>
                    <p:cTn id="7" fill="hold">
                      <p:stCondLst>
                        <p:cond delay="indefinite"/>
                      </p:stCondLst>
                      <p:childTnLst>
                        <p:par>
                          <p:cTn id="8" fill="hold">
                            <p:stCondLst>
                              <p:cond delay="0"/>
                            </p:stCondLst>
                            <p:childTnLst>
                              <p:par>
                                <p:cTn id="9" presetID="5" presetClass="entr" presetSubtype="10" fill="hold" nodeType="clickEffect">
                                  <p:stCondLst>
                                    <p:cond delay="0"/>
                                  </p:stCondLst>
                                  <p:childTnLst>
                                    <p:set>
                                      <p:cBhvr>
                                        <p:cTn id="10" dur="1" fill="hold">
                                          <p:stCondLst>
                                            <p:cond delay="0"/>
                                          </p:stCondLst>
                                        </p:cTn>
                                        <p:tgtEl>
                                          <p:spTgt spid="27650"/>
                                        </p:tgtEl>
                                        <p:attrNameLst>
                                          <p:attrName>style.visibility</p:attrName>
                                        </p:attrNameLst>
                                      </p:cBhvr>
                                      <p:to>
                                        <p:strVal val="visible"/>
                                      </p:to>
                                    </p:set>
                                    <p:animEffect transition="in" filter="checkerboard(across)">
                                      <p:cBhvr>
                                        <p:cTn id="11" dur="500"/>
                                        <p:tgtEl>
                                          <p:spTgt spid="27650"/>
                                        </p:tgtEl>
                                      </p:cBhvr>
                                    </p:animEffect>
                                  </p:childTnLst>
                                  <p:subTnLst>
                                    <p:set>
                                      <p:cBhvr override="childStyle">
                                        <p:cTn dur="1" fill="hold" display="0" masterRel="nextClick" afterEffect="1"/>
                                        <p:tgtEl>
                                          <p:spTgt spid="27650"/>
                                        </p:tgtEl>
                                        <p:attrNameLst>
                                          <p:attrName>style.visibility</p:attrName>
                                        </p:attrNameLst>
                                      </p:cBhvr>
                                      <p:to>
                                        <p:strVal val="hidden"/>
                                      </p:to>
                                    </p:set>
                                  </p:subTnLst>
                                </p:cTn>
                              </p:par>
                            </p:childTnLst>
                          </p:cTn>
                        </p:par>
                      </p:childTnLst>
                    </p:cTn>
                  </p:par>
                  <p:par>
                    <p:cTn id="12" fill="hold">
                      <p:stCondLst>
                        <p:cond delay="indefinite"/>
                      </p:stCondLst>
                      <p:childTnLst>
                        <p:par>
                          <p:cTn id="13" fill="hold">
                            <p:stCondLst>
                              <p:cond delay="0"/>
                            </p:stCondLst>
                            <p:childTnLst>
                              <p:par>
                                <p:cTn id="14" presetID="16" presetClass="entr" presetSubtype="26" fill="hold" nodeType="clickEffect">
                                  <p:stCondLst>
                                    <p:cond delay="0"/>
                                  </p:stCondLst>
                                  <p:childTnLst>
                                    <p:set>
                                      <p:cBhvr>
                                        <p:cTn id="15" dur="1" fill="hold">
                                          <p:stCondLst>
                                            <p:cond delay="0"/>
                                          </p:stCondLst>
                                        </p:cTn>
                                        <p:tgtEl>
                                          <p:spTgt spid="27651"/>
                                        </p:tgtEl>
                                        <p:attrNameLst>
                                          <p:attrName>style.visibility</p:attrName>
                                        </p:attrNameLst>
                                      </p:cBhvr>
                                      <p:to>
                                        <p:strVal val="visible"/>
                                      </p:to>
                                    </p:set>
                                    <p:animEffect transition="in" filter="barn(inHorizontal)">
                                      <p:cBhvr>
                                        <p:cTn id="16" dur="500"/>
                                        <p:tgtEl>
                                          <p:spTgt spid="27651"/>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29"/>
                                        </p:tgtEl>
                                        <p:attrNameLst>
                                          <p:attrName>style.visibility</p:attrName>
                                        </p:attrNameLst>
                                      </p:cBhvr>
                                      <p:to>
                                        <p:strVal val="visible"/>
                                      </p:to>
                                    </p:set>
                                    <p:anim calcmode="lin" valueType="num">
                                      <p:cBhvr additive="base">
                                        <p:cTn id="21" dur="500" fill="hold"/>
                                        <p:tgtEl>
                                          <p:spTgt spid="29"/>
                                        </p:tgtEl>
                                        <p:attrNameLst>
                                          <p:attrName>ppt_x</p:attrName>
                                        </p:attrNameLst>
                                      </p:cBhvr>
                                      <p:tavLst>
                                        <p:tav tm="0">
                                          <p:val>
                                            <p:strVal val="#ppt_x"/>
                                          </p:val>
                                        </p:tav>
                                        <p:tav tm="100000">
                                          <p:val>
                                            <p:strVal val="#ppt_x"/>
                                          </p:val>
                                        </p:tav>
                                      </p:tavLst>
                                    </p:anim>
                                    <p:anim calcmode="lin" valueType="num">
                                      <p:cBhvr additive="base">
                                        <p:cTn id="22" dur="500" fill="hold"/>
                                        <p:tgtEl>
                                          <p:spTgt spid="29"/>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29"/>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e 3"/>
          <p:cNvGrpSpPr/>
          <p:nvPr/>
        </p:nvGrpSpPr>
        <p:grpSpPr>
          <a:xfrm>
            <a:off x="107504" y="116632"/>
            <a:ext cx="8920505" cy="1067922"/>
            <a:chOff x="169074" y="276077"/>
            <a:chExt cx="8813001" cy="1067922"/>
          </a:xfrm>
        </p:grpSpPr>
        <p:grpSp>
          <p:nvGrpSpPr>
            <p:cNvPr id="5" name="Groupe 64"/>
            <p:cNvGrpSpPr/>
            <p:nvPr/>
          </p:nvGrpSpPr>
          <p:grpSpPr>
            <a:xfrm>
              <a:off x="169074" y="278385"/>
              <a:ext cx="8813001" cy="1065614"/>
              <a:chOff x="278656" y="2610061"/>
              <a:chExt cx="6936936" cy="1071570"/>
            </a:xfrm>
          </p:grpSpPr>
          <p:sp>
            <p:nvSpPr>
              <p:cNvPr id="14" name="Ellipse 13"/>
              <p:cNvSpPr/>
              <p:nvPr/>
            </p:nvSpPr>
            <p:spPr>
              <a:xfrm>
                <a:off x="1387311" y="2610061"/>
                <a:ext cx="990688" cy="1071570"/>
              </a:xfrm>
              <a:prstGeom prst="ellipse">
                <a:avLst/>
              </a:prstGeom>
              <a:ln>
                <a:headEnd type="triangle" w="med" len="med"/>
                <a:tailEnd type="none" w="med" len="med"/>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fr-FR" dirty="0"/>
              </a:p>
            </p:txBody>
          </p:sp>
          <p:sp>
            <p:nvSpPr>
              <p:cNvPr id="15" name="Rectangle 14"/>
              <p:cNvSpPr/>
              <p:nvPr/>
            </p:nvSpPr>
            <p:spPr>
              <a:xfrm>
                <a:off x="278656" y="2857497"/>
                <a:ext cx="566730" cy="542391"/>
              </a:xfrm>
              <a:prstGeom prst="rect">
                <a:avLst/>
              </a:prstGeom>
              <a:ln>
                <a:headEnd type="triangl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800" dirty="0" smtClean="0"/>
                  <a:t> lancement</a:t>
                </a:r>
              </a:p>
            </p:txBody>
          </p:sp>
          <p:grpSp>
            <p:nvGrpSpPr>
              <p:cNvPr id="16" name="Grouper 32"/>
              <p:cNvGrpSpPr/>
              <p:nvPr/>
            </p:nvGrpSpPr>
            <p:grpSpPr>
              <a:xfrm>
                <a:off x="1438790" y="2776370"/>
                <a:ext cx="805111" cy="742332"/>
                <a:chOff x="1807349" y="1673302"/>
                <a:chExt cx="1161980" cy="1836894"/>
              </a:xfrm>
            </p:grpSpPr>
            <p:sp>
              <p:nvSpPr>
                <p:cNvPr id="20" name="Ellipse 19"/>
                <p:cNvSpPr/>
                <p:nvPr/>
              </p:nvSpPr>
              <p:spPr>
                <a:xfrm>
                  <a:off x="2151394" y="2731685"/>
                  <a:ext cx="817935" cy="778511"/>
                </a:xfrm>
                <a:prstGeom prst="ellipse">
                  <a:avLst/>
                </a:prstGeom>
                <a:ln>
                  <a:headEnd type="triangl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700" dirty="0" smtClean="0"/>
                    <a:t>TP</a:t>
                  </a:r>
                </a:p>
              </p:txBody>
            </p:sp>
            <p:sp>
              <p:nvSpPr>
                <p:cNvPr id="21" name="Ellipse 10"/>
                <p:cNvSpPr/>
                <p:nvPr/>
              </p:nvSpPr>
              <p:spPr>
                <a:xfrm>
                  <a:off x="2099937" y="1673302"/>
                  <a:ext cx="817935" cy="778506"/>
                </a:xfrm>
                <a:prstGeom prst="ellipse">
                  <a:avLst/>
                </a:prstGeom>
                <a:ln>
                  <a:headEnd type="triangl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700" dirty="0" smtClean="0"/>
                    <a:t>TP</a:t>
                  </a:r>
                </a:p>
                <a:p>
                  <a:pPr algn="ctr"/>
                  <a:endParaRPr lang="fr-FR" sz="700" dirty="0"/>
                </a:p>
              </p:txBody>
            </p:sp>
            <p:sp>
              <p:nvSpPr>
                <p:cNvPr id="22" name="Ellipse 21"/>
                <p:cNvSpPr/>
                <p:nvPr/>
              </p:nvSpPr>
              <p:spPr>
                <a:xfrm>
                  <a:off x="1807349" y="2228464"/>
                  <a:ext cx="817935" cy="778506"/>
                </a:xfrm>
                <a:prstGeom prst="ellipse">
                  <a:avLst/>
                </a:prstGeom>
                <a:ln>
                  <a:headEnd type="triangl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800" dirty="0" smtClean="0"/>
                    <a:t>TP</a:t>
                  </a:r>
                  <a:endParaRPr lang="fr-FR" sz="800" dirty="0"/>
                </a:p>
              </p:txBody>
            </p:sp>
          </p:grpSp>
          <p:sp>
            <p:nvSpPr>
              <p:cNvPr id="17" name="Rectangle 16"/>
              <p:cNvSpPr/>
              <p:nvPr/>
            </p:nvSpPr>
            <p:spPr>
              <a:xfrm>
                <a:off x="2400491" y="2861245"/>
                <a:ext cx="566730" cy="543018"/>
              </a:xfrm>
              <a:prstGeom prst="rect">
                <a:avLst/>
              </a:prstGeom>
              <a:ln>
                <a:headEnd type="triangl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800" dirty="0" smtClean="0"/>
                  <a:t>Restitution</a:t>
                </a:r>
                <a:endParaRPr lang="fr-FR" sz="800" dirty="0"/>
              </a:p>
            </p:txBody>
          </p:sp>
          <p:sp>
            <p:nvSpPr>
              <p:cNvPr id="18" name="Ellipse 17"/>
              <p:cNvSpPr/>
              <p:nvPr/>
            </p:nvSpPr>
            <p:spPr>
              <a:xfrm>
                <a:off x="2982215" y="2885304"/>
                <a:ext cx="935104" cy="528538"/>
              </a:xfrm>
              <a:prstGeom prst="ellipse">
                <a:avLst/>
              </a:prstGeom>
              <a:ln>
                <a:headEnd type="triangle" w="med" len="med"/>
                <a:tailEnd type="none" w="med" len="med"/>
              </a:ln>
            </p:spPr>
            <p:style>
              <a:lnRef idx="1">
                <a:schemeClr val="accent6"/>
              </a:lnRef>
              <a:fillRef idx="2">
                <a:schemeClr val="accent6"/>
              </a:fillRef>
              <a:effectRef idx="1">
                <a:schemeClr val="accent6"/>
              </a:effectRef>
              <a:fontRef idx="minor">
                <a:schemeClr val="dk1"/>
              </a:fontRef>
            </p:style>
            <p:txBody>
              <a:bodyPr rtlCol="0" anchor="ctr"/>
              <a:lstStyle/>
              <a:p>
                <a:pPr algn="ctr"/>
                <a:r>
                  <a:rPr lang="fr-FR" sz="800" dirty="0" smtClean="0"/>
                  <a:t>Structuration des connaissances</a:t>
                </a:r>
                <a:endParaRPr lang="fr-FR" sz="800" dirty="0"/>
              </a:p>
            </p:txBody>
          </p:sp>
          <p:sp>
            <p:nvSpPr>
              <p:cNvPr id="19" name="Ellipse 18"/>
              <p:cNvSpPr/>
              <p:nvPr/>
            </p:nvSpPr>
            <p:spPr>
              <a:xfrm>
                <a:off x="6464053" y="2924782"/>
                <a:ext cx="751539" cy="455948"/>
              </a:xfrm>
              <a:prstGeom prst="ellipse">
                <a:avLst/>
              </a:prstGeom>
              <a:ln>
                <a:headEnd type="triangle" w="med" len="med"/>
                <a:tailEnd type="none" w="med" len="med"/>
              </a:ln>
            </p:spPr>
            <p:style>
              <a:lnRef idx="1">
                <a:schemeClr val="accent6"/>
              </a:lnRef>
              <a:fillRef idx="2">
                <a:schemeClr val="accent6"/>
              </a:fillRef>
              <a:effectRef idx="1">
                <a:schemeClr val="accent6"/>
              </a:effectRef>
              <a:fontRef idx="minor">
                <a:schemeClr val="dk1"/>
              </a:fontRef>
            </p:style>
            <p:txBody>
              <a:bodyPr rtlCol="0" anchor="ctr"/>
              <a:lstStyle/>
              <a:p>
                <a:pPr algn="ctr"/>
                <a:r>
                  <a:rPr lang="fr-FR" sz="800" dirty="0" smtClean="0"/>
                  <a:t>Evaluation </a:t>
                </a:r>
                <a:endParaRPr lang="fr-FR" sz="800" dirty="0"/>
              </a:p>
            </p:txBody>
          </p:sp>
        </p:grpSp>
        <p:sp>
          <p:nvSpPr>
            <p:cNvPr id="6" name="Ellipse 5"/>
            <p:cNvSpPr/>
            <p:nvPr/>
          </p:nvSpPr>
          <p:spPr>
            <a:xfrm>
              <a:off x="904874" y="537698"/>
              <a:ext cx="648000" cy="526126"/>
            </a:xfrm>
            <a:prstGeom prst="ellipse">
              <a:avLst/>
            </a:prstGeom>
            <a:ln>
              <a:headEnd type="triangle" w="med" len="med"/>
              <a:tailEnd type="none" w="med" len="med"/>
            </a:ln>
          </p:spPr>
          <p:style>
            <a:lnRef idx="1">
              <a:schemeClr val="accent6"/>
            </a:lnRef>
            <a:fillRef idx="2">
              <a:schemeClr val="accent6"/>
            </a:fillRef>
            <a:effectRef idx="1">
              <a:schemeClr val="accent6"/>
            </a:effectRef>
            <a:fontRef idx="minor">
              <a:schemeClr val="dk1"/>
            </a:fontRef>
          </p:style>
          <p:txBody>
            <a:bodyPr rtlCol="0" anchor="ctr"/>
            <a:lstStyle/>
            <a:p>
              <a:pPr algn="ctr"/>
              <a:r>
                <a:rPr lang="fr-FR" sz="800" dirty="0" smtClean="0"/>
                <a:t>Cours</a:t>
              </a:r>
              <a:endParaRPr lang="fr-FR" sz="800" dirty="0"/>
            </a:p>
          </p:txBody>
        </p:sp>
        <p:sp>
          <p:nvSpPr>
            <p:cNvPr id="7" name="Ellipse 6"/>
            <p:cNvSpPr/>
            <p:nvPr/>
          </p:nvSpPr>
          <p:spPr>
            <a:xfrm>
              <a:off x="4843981" y="276077"/>
              <a:ext cx="1258617" cy="1065614"/>
            </a:xfrm>
            <a:prstGeom prst="ellipse">
              <a:avLst/>
            </a:prstGeom>
            <a:ln>
              <a:headEnd type="triangle" w="med" len="med"/>
              <a:tailEnd type="none" w="med" len="med"/>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fr-FR" dirty="0"/>
            </a:p>
          </p:txBody>
        </p:sp>
        <p:sp>
          <p:nvSpPr>
            <p:cNvPr id="8" name="Ellipse 7"/>
            <p:cNvSpPr/>
            <p:nvPr/>
          </p:nvSpPr>
          <p:spPr>
            <a:xfrm>
              <a:off x="5212234" y="866802"/>
              <a:ext cx="720000" cy="312866"/>
            </a:xfrm>
            <a:prstGeom prst="ellipse">
              <a:avLst/>
            </a:prstGeom>
            <a:ln>
              <a:headEnd type="triangl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700" dirty="0" smtClean="0"/>
                <a:t>TP</a:t>
              </a:r>
            </a:p>
          </p:txBody>
        </p:sp>
        <p:sp>
          <p:nvSpPr>
            <p:cNvPr id="9" name="Ellipse 8"/>
            <p:cNvSpPr/>
            <p:nvPr/>
          </p:nvSpPr>
          <p:spPr>
            <a:xfrm>
              <a:off x="5166938" y="441462"/>
              <a:ext cx="720000" cy="312864"/>
            </a:xfrm>
            <a:prstGeom prst="ellipse">
              <a:avLst/>
            </a:prstGeom>
            <a:ln>
              <a:headEnd type="triangl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700" dirty="0" smtClean="0"/>
                <a:t>TP</a:t>
              </a:r>
            </a:p>
            <a:p>
              <a:pPr algn="ctr"/>
              <a:endParaRPr lang="fr-FR" sz="700" dirty="0"/>
            </a:p>
          </p:txBody>
        </p:sp>
        <p:sp>
          <p:nvSpPr>
            <p:cNvPr id="10" name="Ellipse 9"/>
            <p:cNvSpPr/>
            <p:nvPr/>
          </p:nvSpPr>
          <p:spPr>
            <a:xfrm>
              <a:off x="4909383" y="664569"/>
              <a:ext cx="720000" cy="312864"/>
            </a:xfrm>
            <a:prstGeom prst="ellipse">
              <a:avLst/>
            </a:prstGeom>
            <a:ln>
              <a:headEnd type="triangl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800" dirty="0" smtClean="0"/>
                <a:t>TP</a:t>
              </a:r>
              <a:endParaRPr lang="fr-FR" sz="800" dirty="0"/>
            </a:p>
          </p:txBody>
        </p:sp>
        <p:sp>
          <p:nvSpPr>
            <p:cNvPr id="11" name="Rectangle 10"/>
            <p:cNvSpPr/>
            <p:nvPr/>
          </p:nvSpPr>
          <p:spPr>
            <a:xfrm>
              <a:off x="6131173" y="533048"/>
              <a:ext cx="720000" cy="540000"/>
            </a:xfrm>
            <a:prstGeom prst="rect">
              <a:avLst/>
            </a:prstGeom>
            <a:ln>
              <a:headEnd type="triangl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800" dirty="0" smtClean="0"/>
                <a:t>Synthèse</a:t>
              </a:r>
              <a:endParaRPr lang="fr-FR" sz="800" dirty="0"/>
            </a:p>
          </p:txBody>
        </p:sp>
        <p:sp>
          <p:nvSpPr>
            <p:cNvPr id="12" name="Ellipse 11"/>
            <p:cNvSpPr/>
            <p:nvPr/>
          </p:nvSpPr>
          <p:spPr>
            <a:xfrm>
              <a:off x="6859612" y="546922"/>
              <a:ext cx="648000" cy="526126"/>
            </a:xfrm>
            <a:prstGeom prst="ellipse">
              <a:avLst/>
            </a:prstGeom>
            <a:ln>
              <a:headEnd type="triangle" w="med" len="med"/>
              <a:tailEnd type="none" w="med" len="med"/>
            </a:ln>
          </p:spPr>
          <p:style>
            <a:lnRef idx="1">
              <a:schemeClr val="accent6"/>
            </a:lnRef>
            <a:fillRef idx="2">
              <a:schemeClr val="accent6"/>
            </a:fillRef>
            <a:effectRef idx="1">
              <a:schemeClr val="accent6"/>
            </a:effectRef>
            <a:fontRef idx="minor">
              <a:schemeClr val="dk1"/>
            </a:fontRef>
          </p:style>
          <p:txBody>
            <a:bodyPr rtlCol="0" anchor="ctr"/>
            <a:lstStyle/>
            <a:p>
              <a:pPr algn="ctr"/>
              <a:r>
                <a:rPr lang="fr-FR" sz="800" dirty="0" smtClean="0"/>
                <a:t>Cours</a:t>
              </a:r>
              <a:endParaRPr lang="fr-FR" sz="800" dirty="0"/>
            </a:p>
          </p:txBody>
        </p:sp>
        <p:sp>
          <p:nvSpPr>
            <p:cNvPr id="13" name="Ellipse 12"/>
            <p:cNvSpPr>
              <a:spLocks noChangeAspect="1"/>
            </p:cNvSpPr>
            <p:nvPr/>
          </p:nvSpPr>
          <p:spPr>
            <a:xfrm>
              <a:off x="7516837" y="623124"/>
              <a:ext cx="504000" cy="409210"/>
            </a:xfrm>
            <a:prstGeom prst="ellipse">
              <a:avLst/>
            </a:prstGeom>
            <a:ln>
              <a:headEnd type="triangle" w="med" len="med"/>
              <a:tailEnd type="none" w="med" len="med"/>
            </a:ln>
          </p:spPr>
          <p:style>
            <a:lnRef idx="1">
              <a:schemeClr val="accent6"/>
            </a:lnRef>
            <a:fillRef idx="2">
              <a:schemeClr val="accent6"/>
            </a:fillRef>
            <a:effectRef idx="1">
              <a:schemeClr val="accent6"/>
            </a:effectRef>
            <a:fontRef idx="minor">
              <a:schemeClr val="dk1"/>
            </a:fontRef>
          </p:style>
          <p:txBody>
            <a:bodyPr rtlCol="0" anchor="ctr"/>
            <a:lstStyle/>
            <a:p>
              <a:pPr algn="ctr"/>
              <a:r>
                <a:rPr lang="fr-FR" sz="800" dirty="0" smtClean="0"/>
                <a:t>TD</a:t>
              </a:r>
              <a:endParaRPr lang="fr-FR" sz="800" dirty="0"/>
            </a:p>
          </p:txBody>
        </p:sp>
      </p:grpSp>
      <p:sp>
        <p:nvSpPr>
          <p:cNvPr id="23" name="Ellipse 22"/>
          <p:cNvSpPr/>
          <p:nvPr/>
        </p:nvSpPr>
        <p:spPr>
          <a:xfrm>
            <a:off x="5436096" y="1196752"/>
            <a:ext cx="142876" cy="14287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4" name="Titre 1"/>
          <p:cNvSpPr>
            <a:spLocks noGrp="1"/>
          </p:cNvSpPr>
          <p:nvPr>
            <p:ph sz="quarter" idx="1"/>
          </p:nvPr>
        </p:nvSpPr>
        <p:spPr>
          <a:xfrm>
            <a:off x="179512" y="1628800"/>
            <a:ext cx="8784976" cy="1008112"/>
          </a:xfrm>
        </p:spPr>
        <p:txBody>
          <a:bodyPr>
            <a:normAutofit/>
          </a:bodyPr>
          <a:lstStyle/>
          <a:p>
            <a:pPr algn="ctr"/>
            <a:r>
              <a:rPr lang="fr-FR" sz="2800" b="1" u="sng" dirty="0" smtClean="0">
                <a:solidFill>
                  <a:schemeClr val="accent6">
                    <a:lumMod val="50000"/>
                  </a:schemeClr>
                </a:solidFill>
              </a:rPr>
              <a:t>2</a:t>
            </a:r>
            <a:r>
              <a:rPr lang="fr-FR" sz="2800" b="1" u="sng" baseline="30000" dirty="0" smtClean="0">
                <a:solidFill>
                  <a:schemeClr val="accent6">
                    <a:lumMod val="50000"/>
                  </a:schemeClr>
                </a:solidFill>
              </a:rPr>
              <a:t>ème</a:t>
            </a:r>
            <a:r>
              <a:rPr lang="fr-FR" sz="2800" b="1" u="sng" dirty="0" smtClean="0">
                <a:solidFill>
                  <a:schemeClr val="accent6">
                    <a:lumMod val="50000"/>
                  </a:schemeClr>
                </a:solidFill>
              </a:rPr>
              <a:t> Etude : Détermination de la puissance absorbée par le moteur.</a:t>
            </a:r>
            <a:endParaRPr lang="fr-FR" sz="2800" b="1" dirty="0" smtClean="0">
              <a:solidFill>
                <a:schemeClr val="accent6">
                  <a:lumMod val="50000"/>
                </a:schemeClr>
              </a:solidFill>
            </a:endParaRPr>
          </a:p>
          <a:p>
            <a:pPr marL="0" lvl="0" indent="0" algn="ctr" fontAlgn="base">
              <a:spcBef>
                <a:spcPct val="0"/>
              </a:spcBef>
              <a:spcAft>
                <a:spcPct val="0"/>
              </a:spcAft>
              <a:buClrTx/>
              <a:buSzTx/>
              <a:buFont typeface="Wingdings"/>
              <a:buChar char="@"/>
            </a:pPr>
            <a:endParaRPr lang="fr-FR" sz="2800" b="1" u="sng" dirty="0" smtClean="0">
              <a:latin typeface="Arial" pitchFamily="34" charset="0"/>
              <a:ea typeface="Calibri" pitchFamily="34" charset="0"/>
              <a:cs typeface="Arial" pitchFamily="34" charset="0"/>
              <a:sym typeface="Wingdings" pitchFamily="2" charset="2"/>
            </a:endParaRPr>
          </a:p>
        </p:txBody>
      </p:sp>
      <p:pic>
        <p:nvPicPr>
          <p:cNvPr id="25" name="Picture 4"/>
          <p:cNvPicPr>
            <a:picLocks noChangeAspect="1" noChangeArrowheads="1"/>
          </p:cNvPicPr>
          <p:nvPr/>
        </p:nvPicPr>
        <p:blipFill>
          <a:blip r:embed="rId2" cstate="print"/>
          <a:srcRect l="17419" t="29880" r="50097" b="37045"/>
          <a:stretch>
            <a:fillRect/>
          </a:stretch>
        </p:blipFill>
        <p:spPr bwMode="auto">
          <a:xfrm>
            <a:off x="1475656" y="2610727"/>
            <a:ext cx="6264696" cy="3986625"/>
          </a:xfrm>
          <a:prstGeom prst="rect">
            <a:avLst/>
          </a:prstGeom>
          <a:noFill/>
          <a:ln w="9525">
            <a:noFill/>
            <a:miter lim="800000"/>
            <a:headEnd/>
            <a:tailEnd/>
          </a:ln>
        </p:spPr>
      </p:pic>
      <p:pic>
        <p:nvPicPr>
          <p:cNvPr id="26" name="Picture 5"/>
          <p:cNvPicPr>
            <a:picLocks noChangeAspect="1" noChangeArrowheads="1"/>
          </p:cNvPicPr>
          <p:nvPr/>
        </p:nvPicPr>
        <p:blipFill>
          <a:blip r:embed="rId2" cstate="print"/>
          <a:srcRect l="50000" t="31100" r="18107" b="37715"/>
          <a:stretch>
            <a:fillRect/>
          </a:stretch>
        </p:blipFill>
        <p:spPr bwMode="auto">
          <a:xfrm>
            <a:off x="1541118" y="2636912"/>
            <a:ext cx="6127226" cy="3744416"/>
          </a:xfrm>
          <a:prstGeom prst="rect">
            <a:avLst/>
          </a:prstGeom>
          <a:noFill/>
          <a:ln w="9525">
            <a:noFill/>
            <a:miter lim="800000"/>
            <a:headEnd/>
            <a:tailEnd/>
          </a:ln>
        </p:spPr>
      </p:pic>
      <p:pic>
        <p:nvPicPr>
          <p:cNvPr id="27" name="il_fi" descr="wattmetre"/>
          <p:cNvPicPr>
            <a:picLocks noChangeAspect="1" noChangeArrowheads="1"/>
          </p:cNvPicPr>
          <p:nvPr/>
        </p:nvPicPr>
        <p:blipFill>
          <a:blip r:embed="rId3" cstate="print"/>
          <a:srcRect/>
          <a:stretch>
            <a:fillRect/>
          </a:stretch>
        </p:blipFill>
        <p:spPr bwMode="auto">
          <a:xfrm>
            <a:off x="1539257" y="2564904"/>
            <a:ext cx="6057079" cy="4032448"/>
          </a:xfrm>
          <a:prstGeom prst="rect">
            <a:avLst/>
          </a:prstGeom>
          <a:noFill/>
          <a:ln w="9525">
            <a:noFill/>
            <a:miter lim="800000"/>
            <a:headEnd/>
            <a:tailEnd/>
          </a:ln>
        </p:spPr>
      </p:pic>
      <p:sp>
        <p:nvSpPr>
          <p:cNvPr id="28" name="Espace réservé du contenu 2"/>
          <p:cNvSpPr txBox="1">
            <a:spLocks/>
          </p:cNvSpPr>
          <p:nvPr/>
        </p:nvSpPr>
        <p:spPr>
          <a:xfrm>
            <a:off x="316552" y="1484784"/>
            <a:ext cx="8503920" cy="1440160"/>
          </a:xfrm>
          <a:prstGeom prst="rect">
            <a:avLst/>
          </a:prstGeom>
        </p:spPr>
        <p:txBody>
          <a:bodyPr vert="horz">
            <a:normAutofit/>
          </a:bodyPr>
          <a:lstStyle/>
          <a:p>
            <a:pPr marL="274320" marR="0" lvl="0" indent="-274320" algn="ctr" defTabSz="914400" rtl="0" eaLnBrk="1" fontAlgn="auto" latinLnBrk="0" hangingPunct="1">
              <a:lnSpc>
                <a:spcPct val="100000"/>
              </a:lnSpc>
              <a:spcBef>
                <a:spcPct val="20000"/>
              </a:spcBef>
              <a:spcAft>
                <a:spcPts val="0"/>
              </a:spcAft>
              <a:buClr>
                <a:schemeClr val="accent1"/>
              </a:buClr>
              <a:buSzPct val="85000"/>
              <a:buFont typeface="Wingdings 2"/>
              <a:buChar char=""/>
              <a:tabLst/>
              <a:defRPr/>
            </a:pPr>
            <a:r>
              <a:rPr kumimoji="0" lang="fr-FR" sz="2700" b="0" i="0" u="none" strike="noStrike" kern="1200" cap="none" spc="0" normalizeH="0" baseline="0" noProof="0" dirty="0" smtClean="0">
                <a:ln>
                  <a:noFill/>
                </a:ln>
                <a:solidFill>
                  <a:schemeClr val="tx1"/>
                </a:solidFill>
                <a:effectLst/>
                <a:uLnTx/>
                <a:uFillTx/>
                <a:latin typeface="+mn-lt"/>
                <a:ea typeface="+mn-ea"/>
                <a:cs typeface="+mn-cs"/>
              </a:rPr>
              <a:t>Mesurer la puissance absorbée par le système avec la prise wattmétrique. En déduire la puissance absorbée par le moteur.</a:t>
            </a:r>
            <a:endParaRPr kumimoji="0" lang="fr-FR" sz="27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grpId="0" nodeType="withEffect">
                                  <p:stCondLst>
                                    <p:cond delay="0"/>
                                  </p:stCondLst>
                                  <p:childTnLst>
                                    <p:animScale>
                                      <p:cBhvr>
                                        <p:cTn id="6" dur="2000" fill="hold"/>
                                        <p:tgtEl>
                                          <p:spTgt spid="23"/>
                                        </p:tgtEl>
                                      </p:cBhvr>
                                      <p:by x="50000" y="50000"/>
                                    </p:animScale>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24">
                                            <p:txEl>
                                              <p:pRg st="0" end="0"/>
                                            </p:txEl>
                                          </p:spTgt>
                                        </p:tgtEl>
                                        <p:attrNameLst>
                                          <p:attrName>style.visibility</p:attrName>
                                        </p:attrNameLst>
                                      </p:cBhvr>
                                      <p:to>
                                        <p:strVal val="visible"/>
                                      </p:to>
                                    </p:set>
                                    <p:anim calcmode="lin" valueType="num">
                                      <p:cBhvr additive="base">
                                        <p:cTn id="11" dur="500" fill="hold"/>
                                        <p:tgtEl>
                                          <p:spTgt spid="24">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4">
                                            <p:txEl>
                                              <p:pRg st="0" end="0"/>
                                            </p:txEl>
                                          </p:spTgt>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24">
                                            <p:txEl>
                                              <p:pRg st="0" end="0"/>
                                            </p:txEl>
                                          </p:spTgt>
                                        </p:tgtEl>
                                        <p:attrNameLst>
                                          <p:attrName>style.visibility</p:attrName>
                                        </p:attrNameLst>
                                      </p:cBhvr>
                                      <p:to>
                                        <p:strVal val="hidden"/>
                                      </p:to>
                                    </p:set>
                                  </p:sub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diamond(in)">
                                      <p:cBhvr>
                                        <p:cTn id="17" dur="2000"/>
                                        <p:tgtEl>
                                          <p:spTgt spid="25"/>
                                        </p:tgtEl>
                                      </p:cBhvr>
                                    </p:animEffect>
                                  </p:childTnLst>
                                  <p:subTnLst>
                                    <p:set>
                                      <p:cBhvr override="childStyle">
                                        <p:cTn dur="1" fill="hold" display="0" masterRel="nextClick" afterEffect="1"/>
                                        <p:tgtEl>
                                          <p:spTgt spid="25"/>
                                        </p:tgtEl>
                                        <p:attrNameLst>
                                          <p:attrName>style.visibility</p:attrName>
                                        </p:attrNameLst>
                                      </p:cBhvr>
                                      <p:to>
                                        <p:strVal val="hidden"/>
                                      </p:to>
                                    </p:set>
                                  </p:subTnLst>
                                </p:cTn>
                              </p:par>
                            </p:childTnLst>
                          </p:cTn>
                        </p:par>
                      </p:childTnLst>
                    </p:cTn>
                  </p:par>
                  <p:par>
                    <p:cTn id="18" fill="hold">
                      <p:stCondLst>
                        <p:cond delay="indefinite"/>
                      </p:stCondLst>
                      <p:childTnLst>
                        <p:par>
                          <p:cTn id="19" fill="hold">
                            <p:stCondLst>
                              <p:cond delay="0"/>
                            </p:stCondLst>
                            <p:childTnLst>
                              <p:par>
                                <p:cTn id="20" presetID="12" presetClass="entr" presetSubtype="4" fill="hold" nodeType="click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slide(fromBottom)">
                                      <p:cBhvr>
                                        <p:cTn id="22" dur="500"/>
                                        <p:tgtEl>
                                          <p:spTgt spid="26"/>
                                        </p:tgtEl>
                                      </p:cBhvr>
                                    </p:animEffect>
                                  </p:childTnLst>
                                  <p:subTnLst>
                                    <p:set>
                                      <p:cBhvr override="childStyle">
                                        <p:cTn dur="1" fill="hold" display="0" masterRel="nextClick" afterEffect="1"/>
                                        <p:tgtEl>
                                          <p:spTgt spid="26"/>
                                        </p:tgtEl>
                                        <p:attrNameLst>
                                          <p:attrName>style.visibility</p:attrName>
                                        </p:attrNameLst>
                                      </p:cBhvr>
                                      <p:to>
                                        <p:strVal val="hidden"/>
                                      </p:to>
                                    </p:set>
                                  </p:sub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blinds(horizontal)">
                                      <p:cBhvr>
                                        <p:cTn id="27" dur="500"/>
                                        <p:tgtEl>
                                          <p:spTgt spid="27"/>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28"/>
                                        </p:tgtEl>
                                        <p:attrNameLst>
                                          <p:attrName>style.visibility</p:attrName>
                                        </p:attrNameLst>
                                      </p:cBhvr>
                                      <p:to>
                                        <p:strVal val="visible"/>
                                      </p:to>
                                    </p:set>
                                    <p:anim calcmode="lin" valueType="num">
                                      <p:cBhvr additive="base">
                                        <p:cTn id="32" dur="500" fill="hold"/>
                                        <p:tgtEl>
                                          <p:spTgt spid="28"/>
                                        </p:tgtEl>
                                        <p:attrNameLst>
                                          <p:attrName>ppt_x</p:attrName>
                                        </p:attrNameLst>
                                      </p:cBhvr>
                                      <p:tavLst>
                                        <p:tav tm="0">
                                          <p:val>
                                            <p:strVal val="#ppt_x"/>
                                          </p:val>
                                        </p:tav>
                                        <p:tav tm="100000">
                                          <p:val>
                                            <p:strVal val="#ppt_x"/>
                                          </p:val>
                                        </p:tav>
                                      </p:tavLst>
                                    </p:anim>
                                    <p:anim calcmode="lin" valueType="num">
                                      <p:cBhvr additive="base">
                                        <p:cTn id="33"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e 5"/>
          <p:cNvGrpSpPr/>
          <p:nvPr/>
        </p:nvGrpSpPr>
        <p:grpSpPr>
          <a:xfrm>
            <a:off x="270932" y="261231"/>
            <a:ext cx="2572876" cy="791505"/>
            <a:chOff x="0" y="0"/>
            <a:chExt cx="2428860" cy="791505"/>
          </a:xfrm>
          <a:scene3d>
            <a:camera prst="orthographicFront"/>
            <a:lightRig rig="threePt" dir="t"/>
          </a:scene3d>
        </p:grpSpPr>
        <p:sp>
          <p:nvSpPr>
            <p:cNvPr id="7" name="Rectangle à coins arrondis 6"/>
            <p:cNvSpPr/>
            <p:nvPr/>
          </p:nvSpPr>
          <p:spPr>
            <a:xfrm>
              <a:off x="0" y="0"/>
              <a:ext cx="2428860" cy="791505"/>
            </a:xfrm>
            <a:prstGeom prst="roundRect">
              <a:avLst/>
            </a:prstGeom>
            <a:effectLst>
              <a:glow rad="101600">
                <a:schemeClr val="accent1">
                  <a:satMod val="175000"/>
                  <a:alpha val="40000"/>
                </a:schemeClr>
              </a:glow>
            </a:effectLst>
            <a:sp3d>
              <a:bevelT w="165100" prst="coolSlant"/>
            </a:sp3d>
          </p:spPr>
          <p:style>
            <a:lnRef idx="2">
              <a:schemeClr val="lt1">
                <a:hueOff val="0"/>
                <a:satOff val="0"/>
                <a:lumOff val="0"/>
                <a:alphaOff val="0"/>
              </a:schemeClr>
            </a:lnRef>
            <a:fillRef idx="1">
              <a:schemeClr val="accent1">
                <a:hueOff val="0"/>
                <a:satOff val="0"/>
                <a:lumOff val="0"/>
                <a:alphaOff val="0"/>
              </a:schemeClr>
            </a:fillRef>
            <a:effectRef idx="0">
              <a:scrgbClr r="0" g="0" b="0"/>
            </a:effectRef>
            <a:fontRef idx="minor">
              <a:schemeClr val="lt1"/>
            </a:fontRef>
          </p:style>
        </p:sp>
        <p:sp>
          <p:nvSpPr>
            <p:cNvPr id="8" name="Rectangle 7"/>
            <p:cNvSpPr/>
            <p:nvPr/>
          </p:nvSpPr>
          <p:spPr>
            <a:xfrm>
              <a:off x="38638" y="38638"/>
              <a:ext cx="2351584" cy="714229"/>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25730" tIns="125730" rIns="125730" bIns="125730" numCol="1" spcCol="1270" anchor="ctr" anchorCtr="0">
              <a:noAutofit/>
            </a:bodyPr>
            <a:lstStyle/>
            <a:p>
              <a:pPr lvl="0" algn="l" defTabSz="1466850">
                <a:lnSpc>
                  <a:spcPct val="90000"/>
                </a:lnSpc>
                <a:spcBef>
                  <a:spcPct val="0"/>
                </a:spcBef>
                <a:spcAft>
                  <a:spcPct val="35000"/>
                </a:spcAft>
              </a:pPr>
              <a:r>
                <a:rPr lang="fr-FR" sz="2800" b="1" kern="1200" dirty="0" smtClean="0">
                  <a:solidFill>
                    <a:schemeClr val="tx1">
                      <a:lumMod val="85000"/>
                      <a:lumOff val="15000"/>
                    </a:schemeClr>
                  </a:solidFill>
                  <a:effectLst>
                    <a:outerShdw blurRad="38100" dist="38100" dir="2700000" algn="tl">
                      <a:srgbClr val="000000">
                        <a:alpha val="43137"/>
                      </a:srgbClr>
                    </a:outerShdw>
                  </a:effectLst>
                </a:rPr>
                <a:t>Séquence 2</a:t>
              </a:r>
              <a:endParaRPr lang="fr-FR" sz="2800" b="1" kern="1200" dirty="0">
                <a:solidFill>
                  <a:schemeClr val="tx1">
                    <a:lumMod val="85000"/>
                    <a:lumOff val="15000"/>
                  </a:schemeClr>
                </a:solidFill>
                <a:effectLst>
                  <a:outerShdw blurRad="38100" dist="38100" dir="2700000" algn="tl">
                    <a:srgbClr val="000000">
                      <a:alpha val="43137"/>
                    </a:srgbClr>
                  </a:outerShdw>
                </a:effectLst>
              </a:endParaRPr>
            </a:p>
          </p:txBody>
        </p:sp>
      </p:grpSp>
      <p:sp>
        <p:nvSpPr>
          <p:cNvPr id="9" name="ZoneTexte 8"/>
          <p:cNvSpPr txBox="1"/>
          <p:nvPr/>
        </p:nvSpPr>
        <p:spPr>
          <a:xfrm>
            <a:off x="2987824" y="332656"/>
            <a:ext cx="5976664" cy="707886"/>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fr-FR" sz="2000" dirty="0" smtClean="0"/>
              <a:t>Mesurer et comparer les grandeurs d’entrée et de sortie d’un système.</a:t>
            </a:r>
            <a:endParaRPr lang="fr-FR" sz="2000" dirty="0"/>
          </a:p>
        </p:txBody>
      </p:sp>
      <p:sp>
        <p:nvSpPr>
          <p:cNvPr id="10" name="ZoneTexte 9"/>
          <p:cNvSpPr txBox="1"/>
          <p:nvPr/>
        </p:nvSpPr>
        <p:spPr>
          <a:xfrm>
            <a:off x="1115616" y="1196752"/>
            <a:ext cx="6984776" cy="338554"/>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fr-FR" sz="1600" dirty="0" smtClean="0"/>
              <a:t>Objectifs de formation définis dans la progression pédagogique</a:t>
            </a:r>
            <a:endParaRPr lang="fr-FR" sz="1600" dirty="0"/>
          </a:p>
        </p:txBody>
      </p:sp>
      <p:pic>
        <p:nvPicPr>
          <p:cNvPr id="2" name="Picture 2"/>
          <p:cNvPicPr>
            <a:picLocks noChangeAspect="1" noChangeArrowheads="1"/>
          </p:cNvPicPr>
          <p:nvPr/>
        </p:nvPicPr>
        <p:blipFill>
          <a:blip r:embed="rId3" cstate="print"/>
          <a:srcRect l="1633" t="24210" r="1219" b="11786"/>
          <a:stretch>
            <a:fillRect/>
          </a:stretch>
        </p:blipFill>
        <p:spPr bwMode="auto">
          <a:xfrm>
            <a:off x="323528" y="1772816"/>
            <a:ext cx="8568952" cy="3528392"/>
          </a:xfrm>
          <a:prstGeom prst="rect">
            <a:avLst/>
          </a:prstGeom>
          <a:noFill/>
          <a:ln w="9525">
            <a:noFill/>
            <a:miter lim="800000"/>
            <a:headEnd/>
            <a:tailEnd/>
          </a:ln>
        </p:spPr>
      </p:pic>
      <p:pic>
        <p:nvPicPr>
          <p:cNvPr id="11" name="Picture 2"/>
          <p:cNvPicPr>
            <a:picLocks noChangeAspect="1" noChangeArrowheads="1"/>
          </p:cNvPicPr>
          <p:nvPr/>
        </p:nvPicPr>
        <p:blipFill>
          <a:blip r:embed="rId4" cstate="print"/>
          <a:srcRect l="5140" t="23265" r="6746" b="52073"/>
          <a:stretch>
            <a:fillRect/>
          </a:stretch>
        </p:blipFill>
        <p:spPr bwMode="auto">
          <a:xfrm>
            <a:off x="323528" y="4678980"/>
            <a:ext cx="8496944" cy="1486324"/>
          </a:xfrm>
          <a:prstGeom prst="rect">
            <a:avLst/>
          </a:prstGeom>
          <a:noFill/>
          <a:ln w="9525">
            <a:noFill/>
            <a:miter lim="800000"/>
            <a:headEnd/>
            <a:tailEnd/>
          </a:ln>
        </p:spPr>
      </p:pic>
      <p:pic>
        <p:nvPicPr>
          <p:cNvPr id="12" name="Picture 3"/>
          <p:cNvPicPr>
            <a:picLocks noChangeAspect="1" noChangeArrowheads="1"/>
          </p:cNvPicPr>
          <p:nvPr/>
        </p:nvPicPr>
        <p:blipFill>
          <a:blip r:embed="rId5" cstate="print"/>
          <a:srcRect l="5016" t="26100" r="71359" b="48385"/>
          <a:stretch>
            <a:fillRect/>
          </a:stretch>
        </p:blipFill>
        <p:spPr bwMode="auto">
          <a:xfrm>
            <a:off x="1475656" y="1700808"/>
            <a:ext cx="6336704" cy="4277275"/>
          </a:xfrm>
          <a:prstGeom prst="rect">
            <a:avLst/>
          </a:prstGeom>
          <a:noFill/>
          <a:ln w="9525">
            <a:noFill/>
            <a:miter lim="800000"/>
            <a:headEnd/>
            <a:tailEnd/>
          </a:ln>
        </p:spPr>
      </p:pic>
      <p:pic>
        <p:nvPicPr>
          <p:cNvPr id="13" name="Picture 4"/>
          <p:cNvPicPr>
            <a:picLocks noChangeAspect="1" noChangeArrowheads="1"/>
          </p:cNvPicPr>
          <p:nvPr/>
        </p:nvPicPr>
        <p:blipFill>
          <a:blip r:embed="rId5" cstate="print"/>
          <a:srcRect l="28050" t="26100" r="49507" b="36100"/>
          <a:stretch>
            <a:fillRect/>
          </a:stretch>
        </p:blipFill>
        <p:spPr bwMode="auto">
          <a:xfrm>
            <a:off x="2292947" y="1700808"/>
            <a:ext cx="4583309" cy="4824536"/>
          </a:xfrm>
          <a:prstGeom prst="rect">
            <a:avLst/>
          </a:prstGeom>
          <a:noFill/>
          <a:ln w="9525">
            <a:noFill/>
            <a:miter lim="800000"/>
            <a:headEnd/>
            <a:tailEnd/>
          </a:ln>
        </p:spPr>
      </p:pic>
      <p:pic>
        <p:nvPicPr>
          <p:cNvPr id="14" name="Picture 5"/>
          <p:cNvPicPr>
            <a:picLocks noChangeAspect="1" noChangeArrowheads="1"/>
          </p:cNvPicPr>
          <p:nvPr/>
        </p:nvPicPr>
        <p:blipFill>
          <a:blip r:embed="rId5" cstate="print"/>
          <a:srcRect l="49903" t="26100" r="31197" b="23816"/>
          <a:stretch>
            <a:fillRect/>
          </a:stretch>
        </p:blipFill>
        <p:spPr bwMode="auto">
          <a:xfrm>
            <a:off x="1907704" y="1772816"/>
            <a:ext cx="5184576" cy="4792719"/>
          </a:xfrm>
          <a:prstGeom prst="rect">
            <a:avLst/>
          </a:prstGeom>
          <a:noFill/>
          <a:ln w="9525">
            <a:noFill/>
            <a:miter lim="800000"/>
            <a:headEnd/>
            <a:tailEnd/>
          </a:ln>
        </p:spPr>
      </p:pic>
      <p:pic>
        <p:nvPicPr>
          <p:cNvPr id="15" name="Picture 6"/>
          <p:cNvPicPr>
            <a:picLocks noChangeAspect="1" noChangeArrowheads="1"/>
          </p:cNvPicPr>
          <p:nvPr/>
        </p:nvPicPr>
        <p:blipFill>
          <a:blip r:embed="rId5" cstate="print"/>
          <a:srcRect l="68803" t="26100" r="15841" b="47440"/>
          <a:stretch>
            <a:fillRect/>
          </a:stretch>
        </p:blipFill>
        <p:spPr bwMode="auto">
          <a:xfrm>
            <a:off x="1547664" y="1700809"/>
            <a:ext cx="5328592" cy="4995228"/>
          </a:xfrm>
          <a:prstGeom prst="rect">
            <a:avLst/>
          </a:prstGeom>
          <a:noFill/>
          <a:ln w="9525">
            <a:noFill/>
            <a:miter lim="800000"/>
            <a:headEnd/>
            <a:tailEnd/>
          </a:ln>
        </p:spPr>
      </p:pic>
      <p:pic>
        <p:nvPicPr>
          <p:cNvPr id="16" name="Picture 2"/>
          <p:cNvPicPr>
            <a:picLocks noChangeAspect="1" noChangeArrowheads="1"/>
          </p:cNvPicPr>
          <p:nvPr/>
        </p:nvPicPr>
        <p:blipFill>
          <a:blip r:embed="rId4" cstate="print"/>
          <a:srcRect l="5140" t="23265" r="47448" b="66067"/>
          <a:stretch>
            <a:fillRect/>
          </a:stretch>
        </p:blipFill>
        <p:spPr bwMode="auto">
          <a:xfrm>
            <a:off x="285720" y="2285992"/>
            <a:ext cx="8715436" cy="1225608"/>
          </a:xfrm>
          <a:prstGeom prst="rect">
            <a:avLst/>
          </a:prstGeom>
          <a:noFill/>
          <a:ln w="9525">
            <a:noFill/>
            <a:miter lim="800000"/>
            <a:headEnd/>
            <a:tailEnd/>
          </a:ln>
        </p:spPr>
      </p:pic>
      <p:pic>
        <p:nvPicPr>
          <p:cNvPr id="17" name="Picture 2"/>
          <p:cNvPicPr>
            <a:picLocks noChangeAspect="1" noChangeArrowheads="1"/>
          </p:cNvPicPr>
          <p:nvPr/>
        </p:nvPicPr>
        <p:blipFill>
          <a:blip r:embed="rId4" cstate="print"/>
          <a:srcRect l="79222" t="23265" r="6746" b="60140"/>
          <a:stretch>
            <a:fillRect/>
          </a:stretch>
        </p:blipFill>
        <p:spPr bwMode="auto">
          <a:xfrm>
            <a:off x="3000364" y="2786058"/>
            <a:ext cx="2996218" cy="2214556"/>
          </a:xfrm>
          <a:prstGeom prst="rect">
            <a:avLst/>
          </a:prstGeom>
          <a:noFill/>
          <a:ln w="9525">
            <a:noFill/>
            <a:miter lim="800000"/>
            <a:headEnd/>
            <a:tailEnd/>
          </a:ln>
        </p:spPr>
      </p:pic>
      <p:pic>
        <p:nvPicPr>
          <p:cNvPr id="18" name="Picture 2"/>
          <p:cNvPicPr>
            <a:picLocks noChangeAspect="1" noChangeArrowheads="1"/>
          </p:cNvPicPr>
          <p:nvPr/>
        </p:nvPicPr>
        <p:blipFill>
          <a:blip r:embed="rId4" cstate="print"/>
          <a:srcRect l="59470" t="23265" r="20528" b="62073"/>
          <a:stretch>
            <a:fillRect/>
          </a:stretch>
        </p:blipFill>
        <p:spPr bwMode="auto">
          <a:xfrm>
            <a:off x="2285984" y="3500438"/>
            <a:ext cx="4423764" cy="2026620"/>
          </a:xfrm>
          <a:prstGeom prst="rect">
            <a:avLst/>
          </a:prstGeom>
          <a:noFill/>
          <a:ln w="9525">
            <a:noFill/>
            <a:miter lim="800000"/>
            <a:headEnd/>
            <a:tailEnd/>
          </a:ln>
        </p:spPr>
      </p:pic>
      <p:pic>
        <p:nvPicPr>
          <p:cNvPr id="19" name="Picture 2"/>
          <p:cNvPicPr>
            <a:picLocks noChangeAspect="1" noChangeArrowheads="1"/>
          </p:cNvPicPr>
          <p:nvPr/>
        </p:nvPicPr>
        <p:blipFill>
          <a:blip r:embed="rId4" cstate="print"/>
          <a:srcRect l="66137" t="35556" r="6746" b="52073"/>
          <a:stretch>
            <a:fillRect/>
          </a:stretch>
        </p:blipFill>
        <p:spPr bwMode="auto">
          <a:xfrm>
            <a:off x="1953551" y="3929066"/>
            <a:ext cx="5261655" cy="1500198"/>
          </a:xfrm>
          <a:prstGeom prst="rect">
            <a:avLst/>
          </a:prstGeom>
          <a:noFill/>
          <a:ln w="9525">
            <a:noFill/>
            <a:miter lim="800000"/>
            <a:headEnd/>
            <a:tailEnd/>
          </a:ln>
        </p:spPr>
      </p:pic>
      <p:pic>
        <p:nvPicPr>
          <p:cNvPr id="20" name="Picture 2"/>
          <p:cNvPicPr>
            <a:picLocks noChangeAspect="1" noChangeArrowheads="1"/>
          </p:cNvPicPr>
          <p:nvPr/>
        </p:nvPicPr>
        <p:blipFill>
          <a:blip r:embed="rId4" cstate="print"/>
          <a:srcRect l="5140" t="35556" r="71645" b="52073"/>
          <a:stretch>
            <a:fillRect/>
          </a:stretch>
        </p:blipFill>
        <p:spPr bwMode="auto">
          <a:xfrm>
            <a:off x="1428728" y="3929066"/>
            <a:ext cx="5791631" cy="1928826"/>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2"/>
                                        </p:tgtEl>
                                        <p:attrNameLst>
                                          <p:attrName>style.visibility</p:attrName>
                                        </p:attrNameLst>
                                      </p:cBhvr>
                                      <p:to>
                                        <p:strVal val="hidden"/>
                                      </p:to>
                                    </p:set>
                                  </p:sub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subTnLst>
                                    <p:set>
                                      <p:cBhvr override="childStyle">
                                        <p:cTn dur="1" fill="hold" display="0" masterRel="nextClick" afterEffect="1"/>
                                        <p:tgtEl>
                                          <p:spTgt spid="12"/>
                                        </p:tgtEl>
                                        <p:attrNameLst>
                                          <p:attrName>style.visibility</p:attrName>
                                        </p:attrNameLst>
                                      </p:cBhvr>
                                      <p:to>
                                        <p:strVal val="hidden"/>
                                      </p:to>
                                    </p:set>
                                  </p:sub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wipe(down)">
                                      <p:cBhvr>
                                        <p:cTn id="18" dur="500"/>
                                        <p:tgtEl>
                                          <p:spTgt spid="13"/>
                                        </p:tgtEl>
                                      </p:cBhvr>
                                    </p:animEffect>
                                  </p:childTnLst>
                                  <p:subTnLst>
                                    <p:set>
                                      <p:cBhvr override="childStyle">
                                        <p:cTn dur="1" fill="hold" display="0" masterRel="nextClick" afterEffect="1"/>
                                        <p:tgtEl>
                                          <p:spTgt spid="13"/>
                                        </p:tgtEl>
                                        <p:attrNameLst>
                                          <p:attrName>style.visibility</p:attrName>
                                        </p:attrNameLst>
                                      </p:cBhvr>
                                      <p:to>
                                        <p:strVal val="hidden"/>
                                      </p:to>
                                    </p:set>
                                  </p:sub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subTnLst>
                                    <p:set>
                                      <p:cBhvr override="childStyle">
                                        <p:cTn dur="1" fill="hold" display="0" masterRel="nextClick" afterEffect="1"/>
                                        <p:tgtEl>
                                          <p:spTgt spid="14"/>
                                        </p:tgtEl>
                                        <p:attrNameLst>
                                          <p:attrName>style.visibility</p:attrName>
                                        </p:attrNameLst>
                                      </p:cBhvr>
                                      <p:to>
                                        <p:strVal val="hidden"/>
                                      </p:to>
                                    </p:set>
                                  </p:subTnLst>
                                </p:cTn>
                              </p:par>
                            </p:childTnLst>
                          </p:cTn>
                        </p:par>
                      </p:childTnLst>
                    </p:cTn>
                  </p:par>
                  <p:par>
                    <p:cTn id="24" fill="hold">
                      <p:stCondLst>
                        <p:cond delay="indefinite"/>
                      </p:stCondLst>
                      <p:childTnLst>
                        <p:par>
                          <p:cTn id="25" fill="hold">
                            <p:stCondLst>
                              <p:cond delay="0"/>
                            </p:stCondLst>
                            <p:childTnLst>
                              <p:par>
                                <p:cTn id="26" presetID="8" presetClass="entr" presetSubtype="16" fill="hold"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diamond(in)">
                                      <p:cBhvr>
                                        <p:cTn id="28" dur="500"/>
                                        <p:tgtEl>
                                          <p:spTgt spid="15"/>
                                        </p:tgtEl>
                                      </p:cBhvr>
                                    </p:animEffect>
                                  </p:childTnLst>
                                  <p:subTnLst>
                                    <p:set>
                                      <p:cBhvr override="childStyle">
                                        <p:cTn dur="1" fill="hold" display="0" masterRel="nextClick" afterEffect="1"/>
                                        <p:tgtEl>
                                          <p:spTgt spid="15"/>
                                        </p:tgtEl>
                                        <p:attrNameLst>
                                          <p:attrName>style.visibility</p:attrName>
                                        </p:attrNameLst>
                                      </p:cBhvr>
                                      <p:to>
                                        <p:strVal val="hidden"/>
                                      </p:to>
                                    </p:set>
                                  </p:subTnLst>
                                </p:cTn>
                              </p:par>
                            </p:childTnLst>
                          </p:cTn>
                        </p:par>
                      </p:childTnLst>
                    </p:cTn>
                  </p:par>
                  <p:par>
                    <p:cTn id="29" fill="hold">
                      <p:stCondLst>
                        <p:cond delay="indefinite"/>
                      </p:stCondLst>
                      <p:childTnLst>
                        <p:par>
                          <p:cTn id="30" fill="hold">
                            <p:stCondLst>
                              <p:cond delay="0"/>
                            </p:stCondLst>
                            <p:childTnLst>
                              <p:par>
                                <p:cTn id="31" presetID="3" presetClass="entr" presetSubtype="10" fill="hold"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blinds(horizontal)">
                                      <p:cBhvr>
                                        <p:cTn id="33" dur="500"/>
                                        <p:tgtEl>
                                          <p:spTgt spid="11"/>
                                        </p:tgtEl>
                                      </p:cBhvr>
                                    </p:animEffect>
                                  </p:childTnLst>
                                  <p:subTnLst>
                                    <p:set>
                                      <p:cBhvr override="childStyle">
                                        <p:cTn dur="1" fill="hold" display="0" masterRel="nextClick" afterEffect="1"/>
                                        <p:tgtEl>
                                          <p:spTgt spid="11"/>
                                        </p:tgtEl>
                                        <p:attrNameLst>
                                          <p:attrName>style.visibility</p:attrName>
                                        </p:attrNameLst>
                                      </p:cBhvr>
                                      <p:to>
                                        <p:strVal val="hidden"/>
                                      </p:to>
                                    </p:set>
                                  </p:subTnLst>
                                </p:cTn>
                              </p:par>
                            </p:childTnLst>
                          </p:cTn>
                        </p:par>
                      </p:childTnLst>
                    </p:cTn>
                  </p:par>
                  <p:par>
                    <p:cTn id="34" fill="hold">
                      <p:stCondLst>
                        <p:cond delay="indefinite"/>
                      </p:stCondLst>
                      <p:childTnLst>
                        <p:par>
                          <p:cTn id="35" fill="hold">
                            <p:stCondLst>
                              <p:cond delay="0"/>
                            </p:stCondLst>
                            <p:childTnLst>
                              <p:par>
                                <p:cTn id="36" presetID="3" presetClass="entr" presetSubtype="10" fill="hold" nodeType="click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blinds(horizontal)">
                                      <p:cBhvr>
                                        <p:cTn id="38" dur="500"/>
                                        <p:tgtEl>
                                          <p:spTgt spid="16"/>
                                        </p:tgtEl>
                                      </p:cBhvr>
                                    </p:animEffect>
                                  </p:childTnLst>
                                  <p:subTnLst>
                                    <p:set>
                                      <p:cBhvr override="childStyle">
                                        <p:cTn dur="1" fill="hold" display="0" masterRel="nextClick" afterEffect="1"/>
                                        <p:tgtEl>
                                          <p:spTgt spid="16"/>
                                        </p:tgtEl>
                                        <p:attrNameLst>
                                          <p:attrName>style.visibility</p:attrName>
                                        </p:attrNameLst>
                                      </p:cBhvr>
                                      <p:to>
                                        <p:strVal val="hidden"/>
                                      </p:to>
                                    </p:set>
                                  </p:subTnLst>
                                </p:cTn>
                              </p:par>
                            </p:childTnLst>
                          </p:cTn>
                        </p:par>
                      </p:childTnLst>
                    </p:cTn>
                  </p:par>
                  <p:par>
                    <p:cTn id="39" fill="hold">
                      <p:stCondLst>
                        <p:cond delay="indefinite"/>
                      </p:stCondLst>
                      <p:childTnLst>
                        <p:par>
                          <p:cTn id="40" fill="hold">
                            <p:stCondLst>
                              <p:cond delay="0"/>
                            </p:stCondLst>
                            <p:childTnLst>
                              <p:par>
                                <p:cTn id="41" presetID="3" presetClass="entr" presetSubtype="10" fill="hold" nodeType="click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blinds(horizontal)">
                                      <p:cBhvr>
                                        <p:cTn id="43" dur="500"/>
                                        <p:tgtEl>
                                          <p:spTgt spid="17"/>
                                        </p:tgtEl>
                                      </p:cBhvr>
                                    </p:animEffect>
                                  </p:childTnLst>
                                  <p:subTnLst>
                                    <p:set>
                                      <p:cBhvr override="childStyle">
                                        <p:cTn dur="1" fill="hold" display="0" masterRel="nextClick" afterEffect="1"/>
                                        <p:tgtEl>
                                          <p:spTgt spid="17"/>
                                        </p:tgtEl>
                                        <p:attrNameLst>
                                          <p:attrName>style.visibility</p:attrName>
                                        </p:attrNameLst>
                                      </p:cBhvr>
                                      <p:to>
                                        <p:strVal val="hidden"/>
                                      </p:to>
                                    </p:set>
                                  </p:subTnLst>
                                </p:cTn>
                              </p:par>
                            </p:childTnLst>
                          </p:cTn>
                        </p:par>
                      </p:childTnLst>
                    </p:cTn>
                  </p:par>
                  <p:par>
                    <p:cTn id="44" fill="hold">
                      <p:stCondLst>
                        <p:cond delay="indefinite"/>
                      </p:stCondLst>
                      <p:childTnLst>
                        <p:par>
                          <p:cTn id="45" fill="hold">
                            <p:stCondLst>
                              <p:cond delay="0"/>
                            </p:stCondLst>
                            <p:childTnLst>
                              <p:par>
                                <p:cTn id="46" presetID="3" presetClass="entr" presetSubtype="10" fill="hold" nodeType="click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blinds(horizontal)">
                                      <p:cBhvr>
                                        <p:cTn id="48" dur="500"/>
                                        <p:tgtEl>
                                          <p:spTgt spid="18"/>
                                        </p:tgtEl>
                                      </p:cBhvr>
                                    </p:animEffect>
                                  </p:childTnLst>
                                  <p:subTnLst>
                                    <p:set>
                                      <p:cBhvr override="childStyle">
                                        <p:cTn dur="1" fill="hold" display="0" masterRel="nextClick" afterEffect="1"/>
                                        <p:tgtEl>
                                          <p:spTgt spid="18"/>
                                        </p:tgtEl>
                                        <p:attrNameLst>
                                          <p:attrName>style.visibility</p:attrName>
                                        </p:attrNameLst>
                                      </p:cBhvr>
                                      <p:to>
                                        <p:strVal val="hidden"/>
                                      </p:to>
                                    </p:set>
                                  </p:subTnLst>
                                </p:cTn>
                              </p:par>
                            </p:childTnLst>
                          </p:cTn>
                        </p:par>
                      </p:childTnLst>
                    </p:cTn>
                  </p:par>
                  <p:par>
                    <p:cTn id="49" fill="hold">
                      <p:stCondLst>
                        <p:cond delay="indefinite"/>
                      </p:stCondLst>
                      <p:childTnLst>
                        <p:par>
                          <p:cTn id="50" fill="hold">
                            <p:stCondLst>
                              <p:cond delay="0"/>
                            </p:stCondLst>
                            <p:childTnLst>
                              <p:par>
                                <p:cTn id="51" presetID="3" presetClass="entr" presetSubtype="10" fill="hold" nodeType="clickEffect">
                                  <p:stCondLst>
                                    <p:cond delay="0"/>
                                  </p:stCondLst>
                                  <p:childTnLst>
                                    <p:set>
                                      <p:cBhvr>
                                        <p:cTn id="52" dur="1" fill="hold">
                                          <p:stCondLst>
                                            <p:cond delay="0"/>
                                          </p:stCondLst>
                                        </p:cTn>
                                        <p:tgtEl>
                                          <p:spTgt spid="19"/>
                                        </p:tgtEl>
                                        <p:attrNameLst>
                                          <p:attrName>style.visibility</p:attrName>
                                        </p:attrNameLst>
                                      </p:cBhvr>
                                      <p:to>
                                        <p:strVal val="visible"/>
                                      </p:to>
                                    </p:set>
                                    <p:animEffect transition="in" filter="blinds(horizontal)">
                                      <p:cBhvr>
                                        <p:cTn id="53" dur="500"/>
                                        <p:tgtEl>
                                          <p:spTgt spid="19"/>
                                        </p:tgtEl>
                                      </p:cBhvr>
                                    </p:animEffect>
                                  </p:childTnLst>
                                  <p:subTnLst>
                                    <p:set>
                                      <p:cBhvr override="childStyle">
                                        <p:cTn dur="1" fill="hold" display="0" masterRel="nextClick" afterEffect="1"/>
                                        <p:tgtEl>
                                          <p:spTgt spid="19"/>
                                        </p:tgtEl>
                                        <p:attrNameLst>
                                          <p:attrName>style.visibility</p:attrName>
                                        </p:attrNameLst>
                                      </p:cBhvr>
                                      <p:to>
                                        <p:strVal val="hidden"/>
                                      </p:to>
                                    </p:set>
                                  </p:subTnLst>
                                </p:cTn>
                              </p:par>
                            </p:childTnLst>
                          </p:cTn>
                        </p:par>
                      </p:childTnLst>
                    </p:cTn>
                  </p:par>
                  <p:par>
                    <p:cTn id="54" fill="hold">
                      <p:stCondLst>
                        <p:cond delay="indefinite"/>
                      </p:stCondLst>
                      <p:childTnLst>
                        <p:par>
                          <p:cTn id="55" fill="hold">
                            <p:stCondLst>
                              <p:cond delay="0"/>
                            </p:stCondLst>
                            <p:childTnLst>
                              <p:par>
                                <p:cTn id="56" presetID="3" presetClass="entr" presetSubtype="10" fill="hold" nodeType="clickEffect">
                                  <p:stCondLst>
                                    <p:cond delay="0"/>
                                  </p:stCondLst>
                                  <p:childTnLst>
                                    <p:set>
                                      <p:cBhvr>
                                        <p:cTn id="57" dur="1" fill="hold">
                                          <p:stCondLst>
                                            <p:cond delay="0"/>
                                          </p:stCondLst>
                                        </p:cTn>
                                        <p:tgtEl>
                                          <p:spTgt spid="20"/>
                                        </p:tgtEl>
                                        <p:attrNameLst>
                                          <p:attrName>style.visibility</p:attrName>
                                        </p:attrNameLst>
                                      </p:cBhvr>
                                      <p:to>
                                        <p:strVal val="visible"/>
                                      </p:to>
                                    </p:set>
                                    <p:animEffect transition="in" filter="blinds(horizontal)">
                                      <p:cBhvr>
                                        <p:cTn id="58" dur="500"/>
                                        <p:tgtEl>
                                          <p:spTgt spid="20"/>
                                        </p:tgtEl>
                                      </p:cBhvr>
                                    </p:animEffect>
                                  </p:childTnLst>
                                  <p:subTnLst>
                                    <p:set>
                                      <p:cBhvr override="childStyle">
                                        <p:cTn dur="1" fill="hold" display="0" masterRel="nextClick" afterEffect="1"/>
                                        <p:tgtEl>
                                          <p:spTgt spid="20"/>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e 3"/>
          <p:cNvGrpSpPr/>
          <p:nvPr/>
        </p:nvGrpSpPr>
        <p:grpSpPr>
          <a:xfrm>
            <a:off x="107504" y="116632"/>
            <a:ext cx="8920505" cy="1067922"/>
            <a:chOff x="169074" y="276077"/>
            <a:chExt cx="8813001" cy="1067922"/>
          </a:xfrm>
        </p:grpSpPr>
        <p:grpSp>
          <p:nvGrpSpPr>
            <p:cNvPr id="5" name="Groupe 64"/>
            <p:cNvGrpSpPr/>
            <p:nvPr/>
          </p:nvGrpSpPr>
          <p:grpSpPr>
            <a:xfrm>
              <a:off x="169074" y="278385"/>
              <a:ext cx="8813001" cy="1065614"/>
              <a:chOff x="278656" y="2610061"/>
              <a:chExt cx="6936936" cy="1071570"/>
            </a:xfrm>
          </p:grpSpPr>
          <p:sp>
            <p:nvSpPr>
              <p:cNvPr id="14" name="Ellipse 13"/>
              <p:cNvSpPr/>
              <p:nvPr/>
            </p:nvSpPr>
            <p:spPr>
              <a:xfrm>
                <a:off x="1387311" y="2610061"/>
                <a:ext cx="990688" cy="1071570"/>
              </a:xfrm>
              <a:prstGeom prst="ellipse">
                <a:avLst/>
              </a:prstGeom>
              <a:ln>
                <a:headEnd type="triangle" w="med" len="med"/>
                <a:tailEnd type="none" w="med" len="med"/>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fr-FR" dirty="0"/>
              </a:p>
            </p:txBody>
          </p:sp>
          <p:sp>
            <p:nvSpPr>
              <p:cNvPr id="15" name="Rectangle 14"/>
              <p:cNvSpPr/>
              <p:nvPr/>
            </p:nvSpPr>
            <p:spPr>
              <a:xfrm>
                <a:off x="278656" y="2857497"/>
                <a:ext cx="566730" cy="542391"/>
              </a:xfrm>
              <a:prstGeom prst="rect">
                <a:avLst/>
              </a:prstGeom>
              <a:ln>
                <a:headEnd type="triangl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800" dirty="0" smtClean="0"/>
                  <a:t> lancement</a:t>
                </a:r>
              </a:p>
            </p:txBody>
          </p:sp>
          <p:grpSp>
            <p:nvGrpSpPr>
              <p:cNvPr id="16" name="Grouper 32"/>
              <p:cNvGrpSpPr/>
              <p:nvPr/>
            </p:nvGrpSpPr>
            <p:grpSpPr>
              <a:xfrm>
                <a:off x="1438790" y="2776370"/>
                <a:ext cx="805111" cy="742332"/>
                <a:chOff x="1807349" y="1673302"/>
                <a:chExt cx="1161980" cy="1836894"/>
              </a:xfrm>
            </p:grpSpPr>
            <p:sp>
              <p:nvSpPr>
                <p:cNvPr id="20" name="Ellipse 19"/>
                <p:cNvSpPr/>
                <p:nvPr/>
              </p:nvSpPr>
              <p:spPr>
                <a:xfrm>
                  <a:off x="2151394" y="2731685"/>
                  <a:ext cx="817935" cy="778511"/>
                </a:xfrm>
                <a:prstGeom prst="ellipse">
                  <a:avLst/>
                </a:prstGeom>
                <a:ln>
                  <a:headEnd type="triangl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700" dirty="0" smtClean="0"/>
                    <a:t>TP</a:t>
                  </a:r>
                </a:p>
              </p:txBody>
            </p:sp>
            <p:sp>
              <p:nvSpPr>
                <p:cNvPr id="21" name="Ellipse 10"/>
                <p:cNvSpPr/>
                <p:nvPr/>
              </p:nvSpPr>
              <p:spPr>
                <a:xfrm>
                  <a:off x="2099937" y="1673302"/>
                  <a:ext cx="817935" cy="778506"/>
                </a:xfrm>
                <a:prstGeom prst="ellipse">
                  <a:avLst/>
                </a:prstGeom>
                <a:ln>
                  <a:headEnd type="triangl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700" dirty="0" smtClean="0"/>
                    <a:t>TP</a:t>
                  </a:r>
                </a:p>
                <a:p>
                  <a:pPr algn="ctr"/>
                  <a:endParaRPr lang="fr-FR" sz="700" dirty="0"/>
                </a:p>
              </p:txBody>
            </p:sp>
            <p:sp>
              <p:nvSpPr>
                <p:cNvPr id="22" name="Ellipse 21"/>
                <p:cNvSpPr/>
                <p:nvPr/>
              </p:nvSpPr>
              <p:spPr>
                <a:xfrm>
                  <a:off x="1807349" y="2228464"/>
                  <a:ext cx="817935" cy="778506"/>
                </a:xfrm>
                <a:prstGeom prst="ellipse">
                  <a:avLst/>
                </a:prstGeom>
                <a:ln>
                  <a:headEnd type="triangl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800" dirty="0" smtClean="0"/>
                    <a:t>TP</a:t>
                  </a:r>
                  <a:endParaRPr lang="fr-FR" sz="800" dirty="0"/>
                </a:p>
              </p:txBody>
            </p:sp>
          </p:grpSp>
          <p:sp>
            <p:nvSpPr>
              <p:cNvPr id="17" name="Rectangle 16"/>
              <p:cNvSpPr/>
              <p:nvPr/>
            </p:nvSpPr>
            <p:spPr>
              <a:xfrm>
                <a:off x="2400491" y="2861245"/>
                <a:ext cx="566730" cy="543018"/>
              </a:xfrm>
              <a:prstGeom prst="rect">
                <a:avLst/>
              </a:prstGeom>
              <a:ln>
                <a:headEnd type="triangl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800" dirty="0" smtClean="0"/>
                  <a:t>Restitution</a:t>
                </a:r>
                <a:endParaRPr lang="fr-FR" sz="800" dirty="0"/>
              </a:p>
            </p:txBody>
          </p:sp>
          <p:sp>
            <p:nvSpPr>
              <p:cNvPr id="18" name="Ellipse 17"/>
              <p:cNvSpPr/>
              <p:nvPr/>
            </p:nvSpPr>
            <p:spPr>
              <a:xfrm>
                <a:off x="2982215" y="2885304"/>
                <a:ext cx="935104" cy="528538"/>
              </a:xfrm>
              <a:prstGeom prst="ellipse">
                <a:avLst/>
              </a:prstGeom>
              <a:ln>
                <a:headEnd type="triangle" w="med" len="med"/>
                <a:tailEnd type="none" w="med" len="med"/>
              </a:ln>
            </p:spPr>
            <p:style>
              <a:lnRef idx="1">
                <a:schemeClr val="accent6"/>
              </a:lnRef>
              <a:fillRef idx="2">
                <a:schemeClr val="accent6"/>
              </a:fillRef>
              <a:effectRef idx="1">
                <a:schemeClr val="accent6"/>
              </a:effectRef>
              <a:fontRef idx="minor">
                <a:schemeClr val="dk1"/>
              </a:fontRef>
            </p:style>
            <p:txBody>
              <a:bodyPr rtlCol="0" anchor="ctr"/>
              <a:lstStyle/>
              <a:p>
                <a:pPr algn="ctr"/>
                <a:r>
                  <a:rPr lang="fr-FR" sz="800" dirty="0" smtClean="0"/>
                  <a:t>Structuration des connaissances</a:t>
                </a:r>
                <a:endParaRPr lang="fr-FR" sz="800" dirty="0"/>
              </a:p>
            </p:txBody>
          </p:sp>
          <p:sp>
            <p:nvSpPr>
              <p:cNvPr id="19" name="Ellipse 18"/>
              <p:cNvSpPr/>
              <p:nvPr/>
            </p:nvSpPr>
            <p:spPr>
              <a:xfrm>
                <a:off x="6464053" y="2924782"/>
                <a:ext cx="751539" cy="455948"/>
              </a:xfrm>
              <a:prstGeom prst="ellipse">
                <a:avLst/>
              </a:prstGeom>
              <a:ln>
                <a:headEnd type="triangle" w="med" len="med"/>
                <a:tailEnd type="none" w="med" len="med"/>
              </a:ln>
            </p:spPr>
            <p:style>
              <a:lnRef idx="1">
                <a:schemeClr val="accent6"/>
              </a:lnRef>
              <a:fillRef idx="2">
                <a:schemeClr val="accent6"/>
              </a:fillRef>
              <a:effectRef idx="1">
                <a:schemeClr val="accent6"/>
              </a:effectRef>
              <a:fontRef idx="minor">
                <a:schemeClr val="dk1"/>
              </a:fontRef>
            </p:style>
            <p:txBody>
              <a:bodyPr rtlCol="0" anchor="ctr"/>
              <a:lstStyle/>
              <a:p>
                <a:pPr algn="ctr"/>
                <a:r>
                  <a:rPr lang="fr-FR" sz="800" dirty="0" smtClean="0"/>
                  <a:t>Evaluation </a:t>
                </a:r>
                <a:endParaRPr lang="fr-FR" sz="800" dirty="0"/>
              </a:p>
            </p:txBody>
          </p:sp>
        </p:grpSp>
        <p:sp>
          <p:nvSpPr>
            <p:cNvPr id="6" name="Ellipse 5"/>
            <p:cNvSpPr/>
            <p:nvPr/>
          </p:nvSpPr>
          <p:spPr>
            <a:xfrm>
              <a:off x="904874" y="537698"/>
              <a:ext cx="648000" cy="526126"/>
            </a:xfrm>
            <a:prstGeom prst="ellipse">
              <a:avLst/>
            </a:prstGeom>
            <a:ln>
              <a:headEnd type="triangle" w="med" len="med"/>
              <a:tailEnd type="none" w="med" len="med"/>
            </a:ln>
          </p:spPr>
          <p:style>
            <a:lnRef idx="1">
              <a:schemeClr val="accent6"/>
            </a:lnRef>
            <a:fillRef idx="2">
              <a:schemeClr val="accent6"/>
            </a:fillRef>
            <a:effectRef idx="1">
              <a:schemeClr val="accent6"/>
            </a:effectRef>
            <a:fontRef idx="minor">
              <a:schemeClr val="dk1"/>
            </a:fontRef>
          </p:style>
          <p:txBody>
            <a:bodyPr rtlCol="0" anchor="ctr"/>
            <a:lstStyle/>
            <a:p>
              <a:pPr algn="ctr"/>
              <a:r>
                <a:rPr lang="fr-FR" sz="800" dirty="0" smtClean="0"/>
                <a:t>Cours</a:t>
              </a:r>
              <a:endParaRPr lang="fr-FR" sz="800" dirty="0"/>
            </a:p>
          </p:txBody>
        </p:sp>
        <p:sp>
          <p:nvSpPr>
            <p:cNvPr id="7" name="Ellipse 6"/>
            <p:cNvSpPr/>
            <p:nvPr/>
          </p:nvSpPr>
          <p:spPr>
            <a:xfrm>
              <a:off x="4843981" y="276077"/>
              <a:ext cx="1258617" cy="1065614"/>
            </a:xfrm>
            <a:prstGeom prst="ellipse">
              <a:avLst/>
            </a:prstGeom>
            <a:ln>
              <a:headEnd type="triangle" w="med" len="med"/>
              <a:tailEnd type="none" w="med" len="med"/>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fr-FR" dirty="0"/>
            </a:p>
          </p:txBody>
        </p:sp>
        <p:sp>
          <p:nvSpPr>
            <p:cNvPr id="8" name="Ellipse 7"/>
            <p:cNvSpPr/>
            <p:nvPr/>
          </p:nvSpPr>
          <p:spPr>
            <a:xfrm>
              <a:off x="5212234" y="866802"/>
              <a:ext cx="720000" cy="312866"/>
            </a:xfrm>
            <a:prstGeom prst="ellipse">
              <a:avLst/>
            </a:prstGeom>
            <a:ln>
              <a:headEnd type="triangl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700" dirty="0" smtClean="0"/>
                <a:t>TP</a:t>
              </a:r>
            </a:p>
          </p:txBody>
        </p:sp>
        <p:sp>
          <p:nvSpPr>
            <p:cNvPr id="9" name="Ellipse 8"/>
            <p:cNvSpPr/>
            <p:nvPr/>
          </p:nvSpPr>
          <p:spPr>
            <a:xfrm>
              <a:off x="5166938" y="441462"/>
              <a:ext cx="720000" cy="312864"/>
            </a:xfrm>
            <a:prstGeom prst="ellipse">
              <a:avLst/>
            </a:prstGeom>
            <a:ln>
              <a:headEnd type="triangl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700" dirty="0" smtClean="0"/>
                <a:t>TP</a:t>
              </a:r>
            </a:p>
            <a:p>
              <a:pPr algn="ctr"/>
              <a:endParaRPr lang="fr-FR" sz="700" dirty="0"/>
            </a:p>
          </p:txBody>
        </p:sp>
        <p:sp>
          <p:nvSpPr>
            <p:cNvPr id="10" name="Ellipse 9"/>
            <p:cNvSpPr/>
            <p:nvPr/>
          </p:nvSpPr>
          <p:spPr>
            <a:xfrm>
              <a:off x="4909383" y="664569"/>
              <a:ext cx="720000" cy="312864"/>
            </a:xfrm>
            <a:prstGeom prst="ellipse">
              <a:avLst/>
            </a:prstGeom>
            <a:ln>
              <a:headEnd type="triangl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800" dirty="0" smtClean="0"/>
                <a:t>TP</a:t>
              </a:r>
              <a:endParaRPr lang="fr-FR" sz="800" dirty="0"/>
            </a:p>
          </p:txBody>
        </p:sp>
        <p:sp>
          <p:nvSpPr>
            <p:cNvPr id="11" name="Rectangle 10"/>
            <p:cNvSpPr/>
            <p:nvPr/>
          </p:nvSpPr>
          <p:spPr>
            <a:xfrm>
              <a:off x="6131173" y="533048"/>
              <a:ext cx="720000" cy="540000"/>
            </a:xfrm>
            <a:prstGeom prst="rect">
              <a:avLst/>
            </a:prstGeom>
            <a:ln>
              <a:headEnd type="triangl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800" dirty="0" smtClean="0"/>
                <a:t>Synthèse</a:t>
              </a:r>
              <a:endParaRPr lang="fr-FR" sz="800" dirty="0"/>
            </a:p>
          </p:txBody>
        </p:sp>
        <p:sp>
          <p:nvSpPr>
            <p:cNvPr id="12" name="Ellipse 11"/>
            <p:cNvSpPr/>
            <p:nvPr/>
          </p:nvSpPr>
          <p:spPr>
            <a:xfrm>
              <a:off x="6859612" y="546922"/>
              <a:ext cx="648000" cy="526126"/>
            </a:xfrm>
            <a:prstGeom prst="ellipse">
              <a:avLst/>
            </a:prstGeom>
            <a:ln>
              <a:headEnd type="triangle" w="med" len="med"/>
              <a:tailEnd type="none" w="med" len="med"/>
            </a:ln>
          </p:spPr>
          <p:style>
            <a:lnRef idx="1">
              <a:schemeClr val="accent6"/>
            </a:lnRef>
            <a:fillRef idx="2">
              <a:schemeClr val="accent6"/>
            </a:fillRef>
            <a:effectRef idx="1">
              <a:schemeClr val="accent6"/>
            </a:effectRef>
            <a:fontRef idx="minor">
              <a:schemeClr val="dk1"/>
            </a:fontRef>
          </p:style>
          <p:txBody>
            <a:bodyPr rtlCol="0" anchor="ctr"/>
            <a:lstStyle/>
            <a:p>
              <a:pPr algn="ctr"/>
              <a:r>
                <a:rPr lang="fr-FR" sz="800" dirty="0" smtClean="0"/>
                <a:t>Cours</a:t>
              </a:r>
              <a:endParaRPr lang="fr-FR" sz="800" dirty="0"/>
            </a:p>
          </p:txBody>
        </p:sp>
        <p:sp>
          <p:nvSpPr>
            <p:cNvPr id="13" name="Ellipse 12"/>
            <p:cNvSpPr>
              <a:spLocks noChangeAspect="1"/>
            </p:cNvSpPr>
            <p:nvPr/>
          </p:nvSpPr>
          <p:spPr>
            <a:xfrm>
              <a:off x="7516837" y="623124"/>
              <a:ext cx="504000" cy="409210"/>
            </a:xfrm>
            <a:prstGeom prst="ellipse">
              <a:avLst/>
            </a:prstGeom>
            <a:ln>
              <a:headEnd type="triangle" w="med" len="med"/>
              <a:tailEnd type="none" w="med" len="med"/>
            </a:ln>
          </p:spPr>
          <p:style>
            <a:lnRef idx="1">
              <a:schemeClr val="accent6"/>
            </a:lnRef>
            <a:fillRef idx="2">
              <a:schemeClr val="accent6"/>
            </a:fillRef>
            <a:effectRef idx="1">
              <a:schemeClr val="accent6"/>
            </a:effectRef>
            <a:fontRef idx="minor">
              <a:schemeClr val="dk1"/>
            </a:fontRef>
          </p:style>
          <p:txBody>
            <a:bodyPr rtlCol="0" anchor="ctr"/>
            <a:lstStyle/>
            <a:p>
              <a:pPr algn="ctr"/>
              <a:r>
                <a:rPr lang="fr-FR" sz="800" dirty="0" smtClean="0"/>
                <a:t>TD</a:t>
              </a:r>
              <a:endParaRPr lang="fr-FR" sz="800" dirty="0"/>
            </a:p>
          </p:txBody>
        </p:sp>
      </p:grpSp>
      <p:sp>
        <p:nvSpPr>
          <p:cNvPr id="23" name="Ellipse 22"/>
          <p:cNvSpPr/>
          <p:nvPr/>
        </p:nvSpPr>
        <p:spPr>
          <a:xfrm>
            <a:off x="5436096" y="1196752"/>
            <a:ext cx="142876" cy="14287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4" name="Espace réservé du contenu 2"/>
          <p:cNvSpPr>
            <a:spLocks noGrp="1"/>
          </p:cNvSpPr>
          <p:nvPr>
            <p:ph sz="quarter" idx="1"/>
          </p:nvPr>
        </p:nvSpPr>
        <p:spPr>
          <a:xfrm>
            <a:off x="251520" y="1599056"/>
            <a:ext cx="8503920" cy="4710264"/>
          </a:xfrm>
        </p:spPr>
        <p:txBody>
          <a:bodyPr/>
          <a:lstStyle/>
          <a:p>
            <a:pPr algn="ctr"/>
            <a:r>
              <a:rPr lang="fr-FR" b="1" u="sng" dirty="0" smtClean="0">
                <a:solidFill>
                  <a:schemeClr val="accent6">
                    <a:lumMod val="50000"/>
                  </a:schemeClr>
                </a:solidFill>
              </a:rPr>
              <a:t>3ème Etude : Détermination de la puissance délivrée par le vérin pour mettre en mouvement le portail.</a:t>
            </a:r>
          </a:p>
          <a:p>
            <a:pPr algn="ctr"/>
            <a:r>
              <a:rPr lang="fr-FR" sz="2400" dirty="0" smtClean="0">
                <a:solidFill>
                  <a:schemeClr val="accent6">
                    <a:lumMod val="50000"/>
                  </a:schemeClr>
                </a:solidFill>
              </a:rPr>
              <a:t>Mesurer la longueur de sortie de la tige du vérin</a:t>
            </a:r>
          </a:p>
          <a:p>
            <a:pPr algn="ctr"/>
            <a:r>
              <a:rPr lang="fr-FR" sz="2400" dirty="0" smtClean="0">
                <a:solidFill>
                  <a:schemeClr val="accent6">
                    <a:lumMod val="50000"/>
                  </a:schemeClr>
                </a:solidFill>
              </a:rPr>
              <a:t>Chronométrer le temps mis par le vérin pour effectuer une rentrée complète.</a:t>
            </a:r>
          </a:p>
          <a:p>
            <a:pPr algn="ctr"/>
            <a:r>
              <a:rPr lang="fr-FR" sz="2400" dirty="0" smtClean="0">
                <a:solidFill>
                  <a:schemeClr val="accent6">
                    <a:lumMod val="50000"/>
                  </a:schemeClr>
                </a:solidFill>
              </a:rPr>
              <a:t>Calculer la vitesse linéaire de rentrée du vérin en m/s.</a:t>
            </a:r>
          </a:p>
          <a:p>
            <a:pPr algn="ctr"/>
            <a:r>
              <a:rPr lang="fr-FR" sz="2400" dirty="0" smtClean="0">
                <a:solidFill>
                  <a:schemeClr val="accent6">
                    <a:lumMod val="50000"/>
                  </a:schemeClr>
                </a:solidFill>
              </a:rPr>
              <a:t>Mesurer la force pour ouvrir le portail à l’aide d’un dynamomètre.</a:t>
            </a:r>
          </a:p>
          <a:p>
            <a:pPr algn="ctr"/>
            <a:r>
              <a:rPr lang="fr-FR" sz="2400" dirty="0" smtClean="0">
                <a:solidFill>
                  <a:schemeClr val="accent6">
                    <a:lumMod val="50000"/>
                  </a:schemeClr>
                </a:solidFill>
              </a:rPr>
              <a:t>Evaluer la puissance nécessaire maximale.</a:t>
            </a:r>
            <a:endParaRPr lang="fr-FR" sz="2400" dirty="0">
              <a:solidFill>
                <a:schemeClr val="accent6">
                  <a:lumMod val="50000"/>
                </a:schemeClr>
              </a:solidFill>
            </a:endParaRPr>
          </a:p>
        </p:txBody>
      </p:sp>
      <p:pic>
        <p:nvPicPr>
          <p:cNvPr id="25" name="Image 24" descr="Photo0075.jpg"/>
          <p:cNvPicPr>
            <a:picLocks noChangeAspect="1"/>
          </p:cNvPicPr>
          <p:nvPr/>
        </p:nvPicPr>
        <p:blipFill>
          <a:blip r:embed="rId3" cstate="print"/>
          <a:stretch>
            <a:fillRect/>
          </a:stretch>
        </p:blipFill>
        <p:spPr>
          <a:xfrm>
            <a:off x="2051720" y="1604797"/>
            <a:ext cx="5580620" cy="4848539"/>
          </a:xfrm>
          <a:prstGeom prst="rect">
            <a:avLst/>
          </a:prstGeom>
        </p:spPr>
      </p:pic>
      <p:pic>
        <p:nvPicPr>
          <p:cNvPr id="7170" name="Picture 2" descr="C:\DENIS\lycée\Insp_Séq_2_1SSi\Photo0076.jpg"/>
          <p:cNvPicPr>
            <a:picLocks noChangeAspect="1" noChangeArrowheads="1"/>
          </p:cNvPicPr>
          <p:nvPr/>
        </p:nvPicPr>
        <p:blipFill>
          <a:blip r:embed="rId4" cstate="print"/>
          <a:srcRect/>
          <a:stretch>
            <a:fillRect/>
          </a:stretch>
        </p:blipFill>
        <p:spPr bwMode="auto">
          <a:xfrm rot="16200000">
            <a:off x="2309664" y="903312"/>
            <a:ext cx="4572000" cy="6096000"/>
          </a:xfrm>
          <a:prstGeom prst="rect">
            <a:avLst/>
          </a:prstGeom>
          <a:noFill/>
        </p:spPr>
      </p:pic>
      <p:pic>
        <p:nvPicPr>
          <p:cNvPr id="26" name="Picture 2" descr="G:\Insp_Séq_2_1SSi\Photo0077.jpg"/>
          <p:cNvPicPr>
            <a:picLocks noChangeAspect="1" noChangeArrowheads="1"/>
          </p:cNvPicPr>
          <p:nvPr/>
        </p:nvPicPr>
        <p:blipFill>
          <a:blip r:embed="rId5" cstate="print"/>
          <a:srcRect/>
          <a:stretch>
            <a:fillRect/>
          </a:stretch>
        </p:blipFill>
        <p:spPr bwMode="auto">
          <a:xfrm>
            <a:off x="2699792" y="1525824"/>
            <a:ext cx="3857652" cy="514353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grpId="0" nodeType="withEffect">
                                  <p:stCondLst>
                                    <p:cond delay="0"/>
                                  </p:stCondLst>
                                  <p:childTnLst>
                                    <p:animScale>
                                      <p:cBhvr>
                                        <p:cTn id="6" dur="2000" fill="hold"/>
                                        <p:tgtEl>
                                          <p:spTgt spid="23"/>
                                        </p:tgtEl>
                                      </p:cBhvr>
                                      <p:by x="50000" y="50000"/>
                                    </p:animScale>
                                  </p:childTnLst>
                                </p:cTn>
                              </p:par>
                            </p:childTnLst>
                          </p:cTn>
                        </p:par>
                      </p:childTnLst>
                    </p:cTn>
                  </p:par>
                  <p:par>
                    <p:cTn id="7" fill="hold">
                      <p:stCondLst>
                        <p:cond delay="indefinite"/>
                      </p:stCondLst>
                      <p:childTnLst>
                        <p:par>
                          <p:cTn id="8" fill="hold">
                            <p:stCondLst>
                              <p:cond delay="0"/>
                            </p:stCondLst>
                            <p:childTnLst>
                              <p:par>
                                <p:cTn id="9" presetID="12" presetClass="entr" presetSubtype="4" fill="hold" grpId="0" nodeType="clickEffect">
                                  <p:stCondLst>
                                    <p:cond delay="0"/>
                                  </p:stCondLst>
                                  <p:childTnLst>
                                    <p:set>
                                      <p:cBhvr>
                                        <p:cTn id="10" dur="1" fill="hold">
                                          <p:stCondLst>
                                            <p:cond delay="0"/>
                                          </p:stCondLst>
                                        </p:cTn>
                                        <p:tgtEl>
                                          <p:spTgt spid="24">
                                            <p:txEl>
                                              <p:pRg st="0" end="0"/>
                                            </p:txEl>
                                          </p:spTgt>
                                        </p:tgtEl>
                                        <p:attrNameLst>
                                          <p:attrName>style.visibility</p:attrName>
                                        </p:attrNameLst>
                                      </p:cBhvr>
                                      <p:to>
                                        <p:strVal val="visible"/>
                                      </p:to>
                                    </p:set>
                                    <p:animEffect transition="in" filter="slide(fromBottom)">
                                      <p:cBhvr>
                                        <p:cTn id="11" dur="500"/>
                                        <p:tgtEl>
                                          <p:spTgt spid="24">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2" presetClass="entr" presetSubtype="4" fill="hold" grpId="0" nodeType="clickEffect">
                                  <p:stCondLst>
                                    <p:cond delay="0"/>
                                  </p:stCondLst>
                                  <p:childTnLst>
                                    <p:set>
                                      <p:cBhvr>
                                        <p:cTn id="15" dur="1" fill="hold">
                                          <p:stCondLst>
                                            <p:cond delay="0"/>
                                          </p:stCondLst>
                                        </p:cTn>
                                        <p:tgtEl>
                                          <p:spTgt spid="24">
                                            <p:txEl>
                                              <p:pRg st="1" end="1"/>
                                            </p:txEl>
                                          </p:spTgt>
                                        </p:tgtEl>
                                        <p:attrNameLst>
                                          <p:attrName>style.visibility</p:attrName>
                                        </p:attrNameLst>
                                      </p:cBhvr>
                                      <p:to>
                                        <p:strVal val="visible"/>
                                      </p:to>
                                    </p:set>
                                    <p:animEffect transition="in" filter="slide(fromBottom)">
                                      <p:cBhvr>
                                        <p:cTn id="16" dur="500"/>
                                        <p:tgtEl>
                                          <p:spTgt spid="24">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2" presetClass="entr" presetSubtype="4" fill="hold" grpId="0" nodeType="clickEffect">
                                  <p:stCondLst>
                                    <p:cond delay="0"/>
                                  </p:stCondLst>
                                  <p:childTnLst>
                                    <p:set>
                                      <p:cBhvr>
                                        <p:cTn id="20" dur="1" fill="hold">
                                          <p:stCondLst>
                                            <p:cond delay="0"/>
                                          </p:stCondLst>
                                        </p:cTn>
                                        <p:tgtEl>
                                          <p:spTgt spid="24">
                                            <p:txEl>
                                              <p:pRg st="2" end="2"/>
                                            </p:txEl>
                                          </p:spTgt>
                                        </p:tgtEl>
                                        <p:attrNameLst>
                                          <p:attrName>style.visibility</p:attrName>
                                        </p:attrNameLst>
                                      </p:cBhvr>
                                      <p:to>
                                        <p:strVal val="visible"/>
                                      </p:to>
                                    </p:set>
                                    <p:animEffect transition="in" filter="slide(fromBottom)">
                                      <p:cBhvr>
                                        <p:cTn id="21" dur="500"/>
                                        <p:tgtEl>
                                          <p:spTgt spid="24">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2" presetClass="entr" presetSubtype="4" fill="hold" grpId="0" nodeType="clickEffect">
                                  <p:stCondLst>
                                    <p:cond delay="0"/>
                                  </p:stCondLst>
                                  <p:childTnLst>
                                    <p:set>
                                      <p:cBhvr>
                                        <p:cTn id="25" dur="1" fill="hold">
                                          <p:stCondLst>
                                            <p:cond delay="0"/>
                                          </p:stCondLst>
                                        </p:cTn>
                                        <p:tgtEl>
                                          <p:spTgt spid="24">
                                            <p:txEl>
                                              <p:pRg st="3" end="3"/>
                                            </p:txEl>
                                          </p:spTgt>
                                        </p:tgtEl>
                                        <p:attrNameLst>
                                          <p:attrName>style.visibility</p:attrName>
                                        </p:attrNameLst>
                                      </p:cBhvr>
                                      <p:to>
                                        <p:strVal val="visible"/>
                                      </p:to>
                                    </p:set>
                                    <p:animEffect transition="in" filter="slide(fromBottom)">
                                      <p:cBhvr>
                                        <p:cTn id="26" dur="500"/>
                                        <p:tgtEl>
                                          <p:spTgt spid="24">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grpId="0" nodeType="clickEffect">
                                  <p:stCondLst>
                                    <p:cond delay="0"/>
                                  </p:stCondLst>
                                  <p:childTnLst>
                                    <p:set>
                                      <p:cBhvr>
                                        <p:cTn id="30" dur="1" fill="hold">
                                          <p:stCondLst>
                                            <p:cond delay="0"/>
                                          </p:stCondLst>
                                        </p:cTn>
                                        <p:tgtEl>
                                          <p:spTgt spid="24">
                                            <p:txEl>
                                              <p:pRg st="4" end="4"/>
                                            </p:txEl>
                                          </p:spTgt>
                                        </p:tgtEl>
                                        <p:attrNameLst>
                                          <p:attrName>style.visibility</p:attrName>
                                        </p:attrNameLst>
                                      </p:cBhvr>
                                      <p:to>
                                        <p:strVal val="visible"/>
                                      </p:to>
                                    </p:set>
                                    <p:animEffect transition="in" filter="slide(fromBottom)">
                                      <p:cBhvr>
                                        <p:cTn id="31" dur="500"/>
                                        <p:tgtEl>
                                          <p:spTgt spid="24">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2" presetClass="entr" presetSubtype="4" fill="hold" grpId="0" nodeType="clickEffect">
                                  <p:stCondLst>
                                    <p:cond delay="0"/>
                                  </p:stCondLst>
                                  <p:childTnLst>
                                    <p:set>
                                      <p:cBhvr>
                                        <p:cTn id="35" dur="1" fill="hold">
                                          <p:stCondLst>
                                            <p:cond delay="0"/>
                                          </p:stCondLst>
                                        </p:cTn>
                                        <p:tgtEl>
                                          <p:spTgt spid="24">
                                            <p:txEl>
                                              <p:pRg st="5" end="5"/>
                                            </p:txEl>
                                          </p:spTgt>
                                        </p:tgtEl>
                                        <p:attrNameLst>
                                          <p:attrName>style.visibility</p:attrName>
                                        </p:attrNameLst>
                                      </p:cBhvr>
                                      <p:to>
                                        <p:strVal val="visible"/>
                                      </p:to>
                                    </p:set>
                                    <p:animEffect transition="in" filter="slide(fromBottom)">
                                      <p:cBhvr>
                                        <p:cTn id="36" dur="500"/>
                                        <p:tgtEl>
                                          <p:spTgt spid="24">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5" presetClass="entr" presetSubtype="10" fill="hold" nodeType="clickEffect">
                                  <p:stCondLst>
                                    <p:cond delay="0"/>
                                  </p:stCondLst>
                                  <p:childTnLst>
                                    <p:set>
                                      <p:cBhvr>
                                        <p:cTn id="40" dur="1" fill="hold">
                                          <p:stCondLst>
                                            <p:cond delay="0"/>
                                          </p:stCondLst>
                                        </p:cTn>
                                        <p:tgtEl>
                                          <p:spTgt spid="7170"/>
                                        </p:tgtEl>
                                        <p:attrNameLst>
                                          <p:attrName>style.visibility</p:attrName>
                                        </p:attrNameLst>
                                      </p:cBhvr>
                                      <p:to>
                                        <p:strVal val="visible"/>
                                      </p:to>
                                    </p:set>
                                    <p:animEffect transition="in" filter="checkerboard(across)">
                                      <p:cBhvr>
                                        <p:cTn id="41" dur="500"/>
                                        <p:tgtEl>
                                          <p:spTgt spid="7170"/>
                                        </p:tgtEl>
                                      </p:cBhvr>
                                    </p:animEffect>
                                  </p:childTnLst>
                                  <p:subTnLst>
                                    <p:set>
                                      <p:cBhvr override="childStyle">
                                        <p:cTn dur="1" fill="hold" display="0" masterRel="nextClick" afterEffect="1"/>
                                        <p:tgtEl>
                                          <p:spTgt spid="7170"/>
                                        </p:tgtEl>
                                        <p:attrNameLst>
                                          <p:attrName>style.visibility</p:attrName>
                                        </p:attrNameLst>
                                      </p:cBhvr>
                                      <p:to>
                                        <p:strVal val="hidden"/>
                                      </p:to>
                                    </p:set>
                                  </p:subTnLst>
                                </p:cTn>
                              </p:par>
                            </p:childTnLst>
                          </p:cTn>
                        </p:par>
                      </p:childTnLst>
                    </p:cTn>
                  </p:par>
                  <p:par>
                    <p:cTn id="42" fill="hold">
                      <p:stCondLst>
                        <p:cond delay="indefinite"/>
                      </p:stCondLst>
                      <p:childTnLst>
                        <p:par>
                          <p:cTn id="43" fill="hold">
                            <p:stCondLst>
                              <p:cond delay="0"/>
                            </p:stCondLst>
                            <p:childTnLst>
                              <p:par>
                                <p:cTn id="44" presetID="5" presetClass="entr" presetSubtype="10" fill="hold" nodeType="clickEffect">
                                  <p:stCondLst>
                                    <p:cond delay="0"/>
                                  </p:stCondLst>
                                  <p:childTnLst>
                                    <p:set>
                                      <p:cBhvr>
                                        <p:cTn id="45" dur="1" fill="hold">
                                          <p:stCondLst>
                                            <p:cond delay="0"/>
                                          </p:stCondLst>
                                        </p:cTn>
                                        <p:tgtEl>
                                          <p:spTgt spid="25"/>
                                        </p:tgtEl>
                                        <p:attrNameLst>
                                          <p:attrName>style.visibility</p:attrName>
                                        </p:attrNameLst>
                                      </p:cBhvr>
                                      <p:to>
                                        <p:strVal val="visible"/>
                                      </p:to>
                                    </p:set>
                                    <p:animEffect transition="in" filter="checkerboard(across)">
                                      <p:cBhvr>
                                        <p:cTn id="46" dur="500"/>
                                        <p:tgtEl>
                                          <p:spTgt spid="25"/>
                                        </p:tgtEl>
                                      </p:cBhvr>
                                    </p:animEffect>
                                  </p:childTnLst>
                                </p:cTn>
                              </p:par>
                            </p:childTnLst>
                          </p:cTn>
                        </p:par>
                      </p:childTnLst>
                    </p:cTn>
                  </p:par>
                  <p:par>
                    <p:cTn id="47" fill="hold">
                      <p:stCondLst>
                        <p:cond delay="indefinite"/>
                      </p:stCondLst>
                      <p:childTnLst>
                        <p:par>
                          <p:cTn id="48" fill="hold">
                            <p:stCondLst>
                              <p:cond delay="0"/>
                            </p:stCondLst>
                            <p:childTnLst>
                              <p:par>
                                <p:cTn id="49" presetID="3" presetClass="entr" presetSubtype="10" fill="hold" nodeType="click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blinds(horizontal)">
                                      <p:cBhvr>
                                        <p:cTn id="5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grpSp>
        <p:nvGrpSpPr>
          <p:cNvPr id="4" name="Groupe 3"/>
          <p:cNvGrpSpPr/>
          <p:nvPr/>
        </p:nvGrpSpPr>
        <p:grpSpPr>
          <a:xfrm>
            <a:off x="107504" y="116632"/>
            <a:ext cx="8920505" cy="1067922"/>
            <a:chOff x="169074" y="276077"/>
            <a:chExt cx="8813001" cy="1067922"/>
          </a:xfrm>
        </p:grpSpPr>
        <p:grpSp>
          <p:nvGrpSpPr>
            <p:cNvPr id="5" name="Groupe 64"/>
            <p:cNvGrpSpPr/>
            <p:nvPr/>
          </p:nvGrpSpPr>
          <p:grpSpPr>
            <a:xfrm>
              <a:off x="169074" y="278385"/>
              <a:ext cx="8813001" cy="1065614"/>
              <a:chOff x="278656" y="2610061"/>
              <a:chExt cx="6936936" cy="1071570"/>
            </a:xfrm>
          </p:grpSpPr>
          <p:sp>
            <p:nvSpPr>
              <p:cNvPr id="14" name="Ellipse 13"/>
              <p:cNvSpPr/>
              <p:nvPr/>
            </p:nvSpPr>
            <p:spPr>
              <a:xfrm>
                <a:off x="1387311" y="2610061"/>
                <a:ext cx="990688" cy="1071570"/>
              </a:xfrm>
              <a:prstGeom prst="ellipse">
                <a:avLst/>
              </a:prstGeom>
              <a:ln>
                <a:headEnd type="triangle" w="med" len="med"/>
                <a:tailEnd type="none" w="med" len="med"/>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fr-FR" dirty="0"/>
              </a:p>
            </p:txBody>
          </p:sp>
          <p:sp>
            <p:nvSpPr>
              <p:cNvPr id="15" name="Rectangle 14"/>
              <p:cNvSpPr/>
              <p:nvPr/>
            </p:nvSpPr>
            <p:spPr>
              <a:xfrm>
                <a:off x="278656" y="2857497"/>
                <a:ext cx="566730" cy="542391"/>
              </a:xfrm>
              <a:prstGeom prst="rect">
                <a:avLst/>
              </a:prstGeom>
              <a:ln>
                <a:headEnd type="triangl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800" dirty="0" smtClean="0"/>
                  <a:t> lancement</a:t>
                </a:r>
              </a:p>
            </p:txBody>
          </p:sp>
          <p:grpSp>
            <p:nvGrpSpPr>
              <p:cNvPr id="16" name="Grouper 32"/>
              <p:cNvGrpSpPr/>
              <p:nvPr/>
            </p:nvGrpSpPr>
            <p:grpSpPr>
              <a:xfrm>
                <a:off x="1438790" y="2776370"/>
                <a:ext cx="805111" cy="742332"/>
                <a:chOff x="1807349" y="1673302"/>
                <a:chExt cx="1161980" cy="1836894"/>
              </a:xfrm>
            </p:grpSpPr>
            <p:sp>
              <p:nvSpPr>
                <p:cNvPr id="20" name="Ellipse 19"/>
                <p:cNvSpPr/>
                <p:nvPr/>
              </p:nvSpPr>
              <p:spPr>
                <a:xfrm>
                  <a:off x="2151394" y="2731685"/>
                  <a:ext cx="817935" cy="778511"/>
                </a:xfrm>
                <a:prstGeom prst="ellipse">
                  <a:avLst/>
                </a:prstGeom>
                <a:ln>
                  <a:headEnd type="triangl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700" dirty="0" smtClean="0"/>
                    <a:t>TP</a:t>
                  </a:r>
                </a:p>
              </p:txBody>
            </p:sp>
            <p:sp>
              <p:nvSpPr>
                <p:cNvPr id="21" name="Ellipse 10"/>
                <p:cNvSpPr/>
                <p:nvPr/>
              </p:nvSpPr>
              <p:spPr>
                <a:xfrm>
                  <a:off x="2099937" y="1673302"/>
                  <a:ext cx="817935" cy="778506"/>
                </a:xfrm>
                <a:prstGeom prst="ellipse">
                  <a:avLst/>
                </a:prstGeom>
                <a:ln>
                  <a:headEnd type="triangl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700" dirty="0" smtClean="0"/>
                    <a:t>TP</a:t>
                  </a:r>
                </a:p>
                <a:p>
                  <a:pPr algn="ctr"/>
                  <a:endParaRPr lang="fr-FR" sz="700" dirty="0"/>
                </a:p>
              </p:txBody>
            </p:sp>
            <p:sp>
              <p:nvSpPr>
                <p:cNvPr id="22" name="Ellipse 21"/>
                <p:cNvSpPr/>
                <p:nvPr/>
              </p:nvSpPr>
              <p:spPr>
                <a:xfrm>
                  <a:off x="1807349" y="2228464"/>
                  <a:ext cx="817935" cy="778506"/>
                </a:xfrm>
                <a:prstGeom prst="ellipse">
                  <a:avLst/>
                </a:prstGeom>
                <a:ln>
                  <a:headEnd type="triangl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800" dirty="0" smtClean="0"/>
                    <a:t>TP</a:t>
                  </a:r>
                  <a:endParaRPr lang="fr-FR" sz="800" dirty="0"/>
                </a:p>
              </p:txBody>
            </p:sp>
          </p:grpSp>
          <p:sp>
            <p:nvSpPr>
              <p:cNvPr id="17" name="Rectangle 16"/>
              <p:cNvSpPr/>
              <p:nvPr/>
            </p:nvSpPr>
            <p:spPr>
              <a:xfrm>
                <a:off x="2400491" y="2861245"/>
                <a:ext cx="566730" cy="543018"/>
              </a:xfrm>
              <a:prstGeom prst="rect">
                <a:avLst/>
              </a:prstGeom>
              <a:ln>
                <a:headEnd type="triangl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800" dirty="0" smtClean="0"/>
                  <a:t>Restitution</a:t>
                </a:r>
                <a:endParaRPr lang="fr-FR" sz="800" dirty="0"/>
              </a:p>
            </p:txBody>
          </p:sp>
          <p:sp>
            <p:nvSpPr>
              <p:cNvPr id="18" name="Ellipse 17"/>
              <p:cNvSpPr/>
              <p:nvPr/>
            </p:nvSpPr>
            <p:spPr>
              <a:xfrm>
                <a:off x="2982215" y="2885304"/>
                <a:ext cx="935104" cy="528538"/>
              </a:xfrm>
              <a:prstGeom prst="ellipse">
                <a:avLst/>
              </a:prstGeom>
              <a:ln>
                <a:headEnd type="triangle" w="med" len="med"/>
                <a:tailEnd type="none" w="med" len="med"/>
              </a:ln>
            </p:spPr>
            <p:style>
              <a:lnRef idx="1">
                <a:schemeClr val="accent6"/>
              </a:lnRef>
              <a:fillRef idx="2">
                <a:schemeClr val="accent6"/>
              </a:fillRef>
              <a:effectRef idx="1">
                <a:schemeClr val="accent6"/>
              </a:effectRef>
              <a:fontRef idx="minor">
                <a:schemeClr val="dk1"/>
              </a:fontRef>
            </p:style>
            <p:txBody>
              <a:bodyPr rtlCol="0" anchor="ctr"/>
              <a:lstStyle/>
              <a:p>
                <a:pPr algn="ctr"/>
                <a:r>
                  <a:rPr lang="fr-FR" sz="800" dirty="0" smtClean="0"/>
                  <a:t>Structuration des connaissances</a:t>
                </a:r>
                <a:endParaRPr lang="fr-FR" sz="800" dirty="0"/>
              </a:p>
            </p:txBody>
          </p:sp>
          <p:sp>
            <p:nvSpPr>
              <p:cNvPr id="19" name="Ellipse 18"/>
              <p:cNvSpPr/>
              <p:nvPr/>
            </p:nvSpPr>
            <p:spPr>
              <a:xfrm>
                <a:off x="6464053" y="2924782"/>
                <a:ext cx="751539" cy="455948"/>
              </a:xfrm>
              <a:prstGeom prst="ellipse">
                <a:avLst/>
              </a:prstGeom>
              <a:ln>
                <a:headEnd type="triangle" w="med" len="med"/>
                <a:tailEnd type="none" w="med" len="med"/>
              </a:ln>
            </p:spPr>
            <p:style>
              <a:lnRef idx="1">
                <a:schemeClr val="accent6"/>
              </a:lnRef>
              <a:fillRef idx="2">
                <a:schemeClr val="accent6"/>
              </a:fillRef>
              <a:effectRef idx="1">
                <a:schemeClr val="accent6"/>
              </a:effectRef>
              <a:fontRef idx="minor">
                <a:schemeClr val="dk1"/>
              </a:fontRef>
            </p:style>
            <p:txBody>
              <a:bodyPr rtlCol="0" anchor="ctr"/>
              <a:lstStyle/>
              <a:p>
                <a:pPr algn="ctr"/>
                <a:r>
                  <a:rPr lang="fr-FR" sz="800" dirty="0" smtClean="0"/>
                  <a:t>Evaluation </a:t>
                </a:r>
                <a:endParaRPr lang="fr-FR" sz="800" dirty="0"/>
              </a:p>
            </p:txBody>
          </p:sp>
        </p:grpSp>
        <p:sp>
          <p:nvSpPr>
            <p:cNvPr id="6" name="Ellipse 5"/>
            <p:cNvSpPr/>
            <p:nvPr/>
          </p:nvSpPr>
          <p:spPr>
            <a:xfrm>
              <a:off x="904874" y="537698"/>
              <a:ext cx="648000" cy="526126"/>
            </a:xfrm>
            <a:prstGeom prst="ellipse">
              <a:avLst/>
            </a:prstGeom>
            <a:ln>
              <a:headEnd type="triangle" w="med" len="med"/>
              <a:tailEnd type="none" w="med" len="med"/>
            </a:ln>
          </p:spPr>
          <p:style>
            <a:lnRef idx="1">
              <a:schemeClr val="accent6"/>
            </a:lnRef>
            <a:fillRef idx="2">
              <a:schemeClr val="accent6"/>
            </a:fillRef>
            <a:effectRef idx="1">
              <a:schemeClr val="accent6"/>
            </a:effectRef>
            <a:fontRef idx="minor">
              <a:schemeClr val="dk1"/>
            </a:fontRef>
          </p:style>
          <p:txBody>
            <a:bodyPr rtlCol="0" anchor="ctr"/>
            <a:lstStyle/>
            <a:p>
              <a:pPr algn="ctr"/>
              <a:r>
                <a:rPr lang="fr-FR" sz="800" dirty="0" smtClean="0"/>
                <a:t>Cours</a:t>
              </a:r>
              <a:endParaRPr lang="fr-FR" sz="800" dirty="0"/>
            </a:p>
          </p:txBody>
        </p:sp>
        <p:sp>
          <p:nvSpPr>
            <p:cNvPr id="7" name="Ellipse 6"/>
            <p:cNvSpPr/>
            <p:nvPr/>
          </p:nvSpPr>
          <p:spPr>
            <a:xfrm>
              <a:off x="4843981" y="276077"/>
              <a:ext cx="1258617" cy="1065614"/>
            </a:xfrm>
            <a:prstGeom prst="ellipse">
              <a:avLst/>
            </a:prstGeom>
            <a:ln>
              <a:headEnd type="triangle" w="med" len="med"/>
              <a:tailEnd type="none" w="med" len="med"/>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fr-FR" dirty="0"/>
            </a:p>
          </p:txBody>
        </p:sp>
        <p:sp>
          <p:nvSpPr>
            <p:cNvPr id="8" name="Ellipse 7"/>
            <p:cNvSpPr/>
            <p:nvPr/>
          </p:nvSpPr>
          <p:spPr>
            <a:xfrm>
              <a:off x="5212234" y="866802"/>
              <a:ext cx="720000" cy="312866"/>
            </a:xfrm>
            <a:prstGeom prst="ellipse">
              <a:avLst/>
            </a:prstGeom>
            <a:ln>
              <a:headEnd type="triangl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700" dirty="0" smtClean="0"/>
                <a:t>TP</a:t>
              </a:r>
            </a:p>
          </p:txBody>
        </p:sp>
        <p:sp>
          <p:nvSpPr>
            <p:cNvPr id="9" name="Ellipse 8"/>
            <p:cNvSpPr/>
            <p:nvPr/>
          </p:nvSpPr>
          <p:spPr>
            <a:xfrm>
              <a:off x="5166938" y="441462"/>
              <a:ext cx="720000" cy="312864"/>
            </a:xfrm>
            <a:prstGeom prst="ellipse">
              <a:avLst/>
            </a:prstGeom>
            <a:ln>
              <a:headEnd type="triangl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700" dirty="0" smtClean="0"/>
                <a:t>TP</a:t>
              </a:r>
            </a:p>
            <a:p>
              <a:pPr algn="ctr"/>
              <a:endParaRPr lang="fr-FR" sz="700" dirty="0"/>
            </a:p>
          </p:txBody>
        </p:sp>
        <p:sp>
          <p:nvSpPr>
            <p:cNvPr id="10" name="Ellipse 9"/>
            <p:cNvSpPr/>
            <p:nvPr/>
          </p:nvSpPr>
          <p:spPr>
            <a:xfrm>
              <a:off x="4909383" y="664569"/>
              <a:ext cx="720000" cy="312864"/>
            </a:xfrm>
            <a:prstGeom prst="ellipse">
              <a:avLst/>
            </a:prstGeom>
            <a:ln>
              <a:headEnd type="triangl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800" dirty="0" smtClean="0"/>
                <a:t>TP</a:t>
              </a:r>
              <a:endParaRPr lang="fr-FR" sz="800" dirty="0"/>
            </a:p>
          </p:txBody>
        </p:sp>
        <p:sp>
          <p:nvSpPr>
            <p:cNvPr id="11" name="Rectangle 10"/>
            <p:cNvSpPr/>
            <p:nvPr/>
          </p:nvSpPr>
          <p:spPr>
            <a:xfrm>
              <a:off x="6131173" y="533048"/>
              <a:ext cx="720000" cy="540000"/>
            </a:xfrm>
            <a:prstGeom prst="rect">
              <a:avLst/>
            </a:prstGeom>
            <a:ln>
              <a:headEnd type="triangl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800" dirty="0" smtClean="0"/>
                <a:t>Synthèse</a:t>
              </a:r>
              <a:endParaRPr lang="fr-FR" sz="800" dirty="0"/>
            </a:p>
          </p:txBody>
        </p:sp>
        <p:sp>
          <p:nvSpPr>
            <p:cNvPr id="12" name="Ellipse 11"/>
            <p:cNvSpPr/>
            <p:nvPr/>
          </p:nvSpPr>
          <p:spPr>
            <a:xfrm>
              <a:off x="6859612" y="546922"/>
              <a:ext cx="648000" cy="526126"/>
            </a:xfrm>
            <a:prstGeom prst="ellipse">
              <a:avLst/>
            </a:prstGeom>
            <a:ln>
              <a:headEnd type="triangle" w="med" len="med"/>
              <a:tailEnd type="none" w="med" len="med"/>
            </a:ln>
          </p:spPr>
          <p:style>
            <a:lnRef idx="1">
              <a:schemeClr val="accent6"/>
            </a:lnRef>
            <a:fillRef idx="2">
              <a:schemeClr val="accent6"/>
            </a:fillRef>
            <a:effectRef idx="1">
              <a:schemeClr val="accent6"/>
            </a:effectRef>
            <a:fontRef idx="minor">
              <a:schemeClr val="dk1"/>
            </a:fontRef>
          </p:style>
          <p:txBody>
            <a:bodyPr rtlCol="0" anchor="ctr"/>
            <a:lstStyle/>
            <a:p>
              <a:pPr algn="ctr"/>
              <a:r>
                <a:rPr lang="fr-FR" sz="800" dirty="0" smtClean="0"/>
                <a:t>Cours</a:t>
              </a:r>
              <a:endParaRPr lang="fr-FR" sz="800" dirty="0"/>
            </a:p>
          </p:txBody>
        </p:sp>
        <p:sp>
          <p:nvSpPr>
            <p:cNvPr id="13" name="Ellipse 12"/>
            <p:cNvSpPr>
              <a:spLocks noChangeAspect="1"/>
            </p:cNvSpPr>
            <p:nvPr/>
          </p:nvSpPr>
          <p:spPr>
            <a:xfrm>
              <a:off x="7516837" y="623124"/>
              <a:ext cx="504000" cy="409210"/>
            </a:xfrm>
            <a:prstGeom prst="ellipse">
              <a:avLst/>
            </a:prstGeom>
            <a:ln>
              <a:headEnd type="triangle" w="med" len="med"/>
              <a:tailEnd type="none" w="med" len="med"/>
            </a:ln>
          </p:spPr>
          <p:style>
            <a:lnRef idx="1">
              <a:schemeClr val="accent6"/>
            </a:lnRef>
            <a:fillRef idx="2">
              <a:schemeClr val="accent6"/>
            </a:fillRef>
            <a:effectRef idx="1">
              <a:schemeClr val="accent6"/>
            </a:effectRef>
            <a:fontRef idx="minor">
              <a:schemeClr val="dk1"/>
            </a:fontRef>
          </p:style>
          <p:txBody>
            <a:bodyPr rtlCol="0" anchor="ctr"/>
            <a:lstStyle/>
            <a:p>
              <a:pPr algn="ctr"/>
              <a:r>
                <a:rPr lang="fr-FR" sz="800" dirty="0" smtClean="0"/>
                <a:t>TD</a:t>
              </a:r>
              <a:endParaRPr lang="fr-FR" sz="800" dirty="0"/>
            </a:p>
          </p:txBody>
        </p:sp>
      </p:grpSp>
      <p:sp>
        <p:nvSpPr>
          <p:cNvPr id="23" name="Ellipse 22"/>
          <p:cNvSpPr/>
          <p:nvPr/>
        </p:nvSpPr>
        <p:spPr>
          <a:xfrm>
            <a:off x="5436096" y="1196752"/>
            <a:ext cx="142876" cy="14287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6" name="Espace réservé du contenu 2"/>
          <p:cNvSpPr>
            <a:spLocks noGrp="1"/>
          </p:cNvSpPr>
          <p:nvPr>
            <p:ph sz="quarter" idx="1"/>
          </p:nvPr>
        </p:nvSpPr>
        <p:spPr>
          <a:xfrm>
            <a:off x="244544" y="1628800"/>
            <a:ext cx="8647936" cy="4824536"/>
          </a:xfrm>
        </p:spPr>
        <p:txBody>
          <a:bodyPr>
            <a:noAutofit/>
          </a:bodyPr>
          <a:lstStyle/>
          <a:p>
            <a:pPr algn="ctr"/>
            <a:r>
              <a:rPr lang="fr-FR" sz="2400" b="1" u="sng" dirty="0" smtClean="0"/>
              <a:t>4ème Etude : Détermination du rendement global et conclusion.</a:t>
            </a:r>
            <a:endParaRPr lang="fr-FR" sz="2400" b="1" dirty="0" smtClean="0"/>
          </a:p>
          <a:p>
            <a:r>
              <a:rPr lang="fr-FR" sz="2000" dirty="0" smtClean="0">
                <a:solidFill>
                  <a:schemeClr val="accent6">
                    <a:lumMod val="50000"/>
                  </a:schemeClr>
                </a:solidFill>
              </a:rPr>
              <a:t>Déterminer le rendement total du système à partir des valeurs expérimentales.</a:t>
            </a:r>
          </a:p>
          <a:p>
            <a:r>
              <a:rPr lang="fr-FR" sz="2000" dirty="0" smtClean="0">
                <a:solidFill>
                  <a:schemeClr val="accent6">
                    <a:lumMod val="50000"/>
                  </a:schemeClr>
                </a:solidFill>
              </a:rPr>
              <a:t>Avec le dossier ressource, calculer le rendement total théorique.</a:t>
            </a:r>
          </a:p>
          <a:p>
            <a:r>
              <a:rPr lang="fr-FR" sz="2000" dirty="0" smtClean="0">
                <a:solidFill>
                  <a:schemeClr val="accent6">
                    <a:lumMod val="50000"/>
                  </a:schemeClr>
                </a:solidFill>
              </a:rPr>
              <a:t>Comparer les valeurs trouvées et expliquer les éventuels écarts de valeurs.</a:t>
            </a:r>
          </a:p>
          <a:p>
            <a:r>
              <a:rPr lang="fr-FR" sz="2000" dirty="0" smtClean="0">
                <a:solidFill>
                  <a:schemeClr val="accent6">
                    <a:lumMod val="50000"/>
                  </a:schemeClr>
                </a:solidFill>
              </a:rPr>
              <a:t>Proposer différentes solutions à apporter pour améliorer le rendement.</a:t>
            </a:r>
          </a:p>
          <a:p>
            <a:r>
              <a:rPr lang="fr-FR" sz="2000" dirty="0" smtClean="0">
                <a:solidFill>
                  <a:schemeClr val="accent6">
                    <a:lumMod val="50000"/>
                  </a:schemeClr>
                </a:solidFill>
              </a:rPr>
              <a:t>Conclure sur l’efficacité énergétique du système. Pensez vous que cet ouvre portail soit encore utilisé de nos jours ? Rechercher sur internet (site de la société FAAC  </a:t>
            </a:r>
            <a:r>
              <a:rPr lang="fr-FR" sz="2000" u="sng" dirty="0" smtClean="0">
                <a:hlinkClick r:id="rId3"/>
              </a:rPr>
              <a:t>http://www.faac.fr/ita/produits/automatisme-portails-et-barrieres/battant-residentiel.html</a:t>
            </a:r>
            <a:r>
              <a:rPr lang="fr-FR" sz="2000" dirty="0" smtClean="0"/>
              <a:t> </a:t>
            </a:r>
            <a:r>
              <a:rPr lang="fr-FR" sz="2000" dirty="0" smtClean="0">
                <a:solidFill>
                  <a:schemeClr val="accent6">
                    <a:lumMod val="50000"/>
                  </a:schemeClr>
                </a:solidFill>
              </a:rPr>
              <a:t>) et proposer un ouvre portail pouvant le remplacer ? Indiquer quelles sont les modifications apportées ?</a:t>
            </a:r>
            <a:endParaRPr lang="fr-FR" sz="2000" dirty="0">
              <a:solidFill>
                <a:schemeClr val="accent6">
                  <a:lumMod val="50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grpId="0" nodeType="withEffect">
                                  <p:stCondLst>
                                    <p:cond delay="0"/>
                                  </p:stCondLst>
                                  <p:childTnLst>
                                    <p:animScale>
                                      <p:cBhvr>
                                        <p:cTn id="6" dur="2000" fill="hold"/>
                                        <p:tgtEl>
                                          <p:spTgt spid="23"/>
                                        </p:tgtEl>
                                      </p:cBhvr>
                                      <p:by x="50000" y="50000"/>
                                    </p:animScale>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26">
                                            <p:txEl>
                                              <p:pRg st="0" end="0"/>
                                            </p:txEl>
                                          </p:spTgt>
                                        </p:tgtEl>
                                        <p:attrNameLst>
                                          <p:attrName>style.visibility</p:attrName>
                                        </p:attrNameLst>
                                      </p:cBhvr>
                                      <p:to>
                                        <p:strVal val="visible"/>
                                      </p:to>
                                    </p:set>
                                    <p:anim calcmode="lin" valueType="num">
                                      <p:cBhvr additive="base">
                                        <p:cTn id="11"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6">
                                            <p:txEl>
                                              <p:pRg st="1" end="1"/>
                                            </p:txEl>
                                          </p:spTgt>
                                        </p:tgtEl>
                                        <p:attrNameLst>
                                          <p:attrName>style.visibility</p:attrName>
                                        </p:attrNameLst>
                                      </p:cBhvr>
                                      <p:to>
                                        <p:strVal val="visible"/>
                                      </p:to>
                                    </p:set>
                                    <p:anim calcmode="lin" valueType="num">
                                      <p:cBhvr additive="base">
                                        <p:cTn id="17" dur="500" fill="hold"/>
                                        <p:tgtEl>
                                          <p:spTgt spid="26">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26">
                                            <p:txEl>
                                              <p:pRg st="2" end="2"/>
                                            </p:txEl>
                                          </p:spTgt>
                                        </p:tgtEl>
                                        <p:attrNameLst>
                                          <p:attrName>style.visibility</p:attrName>
                                        </p:attrNameLst>
                                      </p:cBhvr>
                                      <p:to>
                                        <p:strVal val="visible"/>
                                      </p:to>
                                    </p:set>
                                    <p:anim calcmode="lin" valueType="num">
                                      <p:cBhvr additive="base">
                                        <p:cTn id="23" dur="500" fill="hold"/>
                                        <p:tgtEl>
                                          <p:spTgt spid="26">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26">
                                            <p:txEl>
                                              <p:pRg st="3" end="3"/>
                                            </p:txEl>
                                          </p:spTgt>
                                        </p:tgtEl>
                                        <p:attrNameLst>
                                          <p:attrName>style.visibility</p:attrName>
                                        </p:attrNameLst>
                                      </p:cBhvr>
                                      <p:to>
                                        <p:strVal val="visible"/>
                                      </p:to>
                                    </p:set>
                                    <p:anim calcmode="lin" valueType="num">
                                      <p:cBhvr additive="base">
                                        <p:cTn id="29" dur="500" fill="hold"/>
                                        <p:tgtEl>
                                          <p:spTgt spid="26">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2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26">
                                            <p:txEl>
                                              <p:pRg st="4" end="4"/>
                                            </p:txEl>
                                          </p:spTgt>
                                        </p:tgtEl>
                                        <p:attrNameLst>
                                          <p:attrName>style.visibility</p:attrName>
                                        </p:attrNameLst>
                                      </p:cBhvr>
                                      <p:to>
                                        <p:strVal val="visible"/>
                                      </p:to>
                                    </p:set>
                                    <p:anim calcmode="lin" valueType="num">
                                      <p:cBhvr additive="base">
                                        <p:cTn id="35" dur="500" fill="hold"/>
                                        <p:tgtEl>
                                          <p:spTgt spid="26">
                                            <p:txEl>
                                              <p:pRg st="4" end="4"/>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2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26">
                                            <p:txEl>
                                              <p:pRg st="5" end="5"/>
                                            </p:txEl>
                                          </p:spTgt>
                                        </p:tgtEl>
                                        <p:attrNameLst>
                                          <p:attrName>style.visibility</p:attrName>
                                        </p:attrNameLst>
                                      </p:cBhvr>
                                      <p:to>
                                        <p:strVal val="visible"/>
                                      </p:to>
                                    </p:set>
                                    <p:anim calcmode="lin" valueType="num">
                                      <p:cBhvr additive="base">
                                        <p:cTn id="41" dur="500" fill="hold"/>
                                        <p:tgtEl>
                                          <p:spTgt spid="26">
                                            <p:txEl>
                                              <p:pRg st="5" end="5"/>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26">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6"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llipse 4"/>
          <p:cNvSpPr/>
          <p:nvPr/>
        </p:nvSpPr>
        <p:spPr>
          <a:xfrm>
            <a:off x="6444208" y="980728"/>
            <a:ext cx="142876" cy="14287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nvGrpSpPr>
          <p:cNvPr id="6" name="Groupe 5"/>
          <p:cNvGrpSpPr/>
          <p:nvPr/>
        </p:nvGrpSpPr>
        <p:grpSpPr>
          <a:xfrm>
            <a:off x="107504" y="116632"/>
            <a:ext cx="8920505" cy="1067922"/>
            <a:chOff x="169074" y="276077"/>
            <a:chExt cx="8813001" cy="1067922"/>
          </a:xfrm>
        </p:grpSpPr>
        <p:grpSp>
          <p:nvGrpSpPr>
            <p:cNvPr id="7" name="Groupe 64"/>
            <p:cNvGrpSpPr/>
            <p:nvPr/>
          </p:nvGrpSpPr>
          <p:grpSpPr>
            <a:xfrm>
              <a:off x="169074" y="278385"/>
              <a:ext cx="8813001" cy="1065614"/>
              <a:chOff x="278656" y="2610061"/>
              <a:chExt cx="6936936" cy="1071570"/>
            </a:xfrm>
          </p:grpSpPr>
          <p:sp>
            <p:nvSpPr>
              <p:cNvPr id="16" name="Ellipse 15"/>
              <p:cNvSpPr/>
              <p:nvPr/>
            </p:nvSpPr>
            <p:spPr>
              <a:xfrm>
                <a:off x="1387311" y="2610061"/>
                <a:ext cx="990688" cy="1071570"/>
              </a:xfrm>
              <a:prstGeom prst="ellipse">
                <a:avLst/>
              </a:prstGeom>
              <a:ln>
                <a:headEnd type="triangle" w="med" len="med"/>
                <a:tailEnd type="none" w="med" len="med"/>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fr-FR" dirty="0"/>
              </a:p>
            </p:txBody>
          </p:sp>
          <p:sp>
            <p:nvSpPr>
              <p:cNvPr id="17" name="Rectangle 16"/>
              <p:cNvSpPr/>
              <p:nvPr/>
            </p:nvSpPr>
            <p:spPr>
              <a:xfrm>
                <a:off x="278656" y="2857497"/>
                <a:ext cx="566730" cy="542391"/>
              </a:xfrm>
              <a:prstGeom prst="rect">
                <a:avLst/>
              </a:prstGeom>
              <a:ln>
                <a:headEnd type="triangl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800" dirty="0" smtClean="0"/>
                  <a:t> lancement</a:t>
                </a:r>
              </a:p>
            </p:txBody>
          </p:sp>
          <p:grpSp>
            <p:nvGrpSpPr>
              <p:cNvPr id="18" name="Grouper 32"/>
              <p:cNvGrpSpPr/>
              <p:nvPr/>
            </p:nvGrpSpPr>
            <p:grpSpPr>
              <a:xfrm>
                <a:off x="1438790" y="2776370"/>
                <a:ext cx="805111" cy="742332"/>
                <a:chOff x="1807349" y="1673302"/>
                <a:chExt cx="1161980" cy="1836894"/>
              </a:xfrm>
            </p:grpSpPr>
            <p:sp>
              <p:nvSpPr>
                <p:cNvPr id="22" name="Ellipse 21"/>
                <p:cNvSpPr/>
                <p:nvPr/>
              </p:nvSpPr>
              <p:spPr>
                <a:xfrm>
                  <a:off x="2151394" y="2731685"/>
                  <a:ext cx="817935" cy="778511"/>
                </a:xfrm>
                <a:prstGeom prst="ellipse">
                  <a:avLst/>
                </a:prstGeom>
                <a:ln>
                  <a:headEnd type="triangl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700" dirty="0" smtClean="0"/>
                    <a:t>TP</a:t>
                  </a:r>
                </a:p>
              </p:txBody>
            </p:sp>
            <p:sp>
              <p:nvSpPr>
                <p:cNvPr id="23" name="Ellipse 10"/>
                <p:cNvSpPr/>
                <p:nvPr/>
              </p:nvSpPr>
              <p:spPr>
                <a:xfrm>
                  <a:off x="2099937" y="1673302"/>
                  <a:ext cx="817935" cy="778506"/>
                </a:xfrm>
                <a:prstGeom prst="ellipse">
                  <a:avLst/>
                </a:prstGeom>
                <a:ln>
                  <a:headEnd type="triangl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700" dirty="0" smtClean="0"/>
                    <a:t>TP</a:t>
                  </a:r>
                </a:p>
                <a:p>
                  <a:pPr algn="ctr"/>
                  <a:endParaRPr lang="fr-FR" sz="700" dirty="0"/>
                </a:p>
              </p:txBody>
            </p:sp>
            <p:sp>
              <p:nvSpPr>
                <p:cNvPr id="24" name="Ellipse 23"/>
                <p:cNvSpPr/>
                <p:nvPr/>
              </p:nvSpPr>
              <p:spPr>
                <a:xfrm>
                  <a:off x="1807349" y="2228464"/>
                  <a:ext cx="817935" cy="778506"/>
                </a:xfrm>
                <a:prstGeom prst="ellipse">
                  <a:avLst/>
                </a:prstGeom>
                <a:ln>
                  <a:headEnd type="triangl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800" dirty="0" smtClean="0"/>
                    <a:t>TP</a:t>
                  </a:r>
                  <a:endParaRPr lang="fr-FR" sz="800" dirty="0"/>
                </a:p>
              </p:txBody>
            </p:sp>
          </p:grpSp>
          <p:sp>
            <p:nvSpPr>
              <p:cNvPr id="19" name="Rectangle 18"/>
              <p:cNvSpPr/>
              <p:nvPr/>
            </p:nvSpPr>
            <p:spPr>
              <a:xfrm>
                <a:off x="2400491" y="2861245"/>
                <a:ext cx="566730" cy="543018"/>
              </a:xfrm>
              <a:prstGeom prst="rect">
                <a:avLst/>
              </a:prstGeom>
              <a:ln>
                <a:headEnd type="triangl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800" dirty="0" smtClean="0"/>
                  <a:t>Restitution</a:t>
                </a:r>
                <a:endParaRPr lang="fr-FR" sz="800" dirty="0"/>
              </a:p>
            </p:txBody>
          </p:sp>
          <p:sp>
            <p:nvSpPr>
              <p:cNvPr id="20" name="Ellipse 19"/>
              <p:cNvSpPr/>
              <p:nvPr/>
            </p:nvSpPr>
            <p:spPr>
              <a:xfrm>
                <a:off x="2982215" y="2885304"/>
                <a:ext cx="935104" cy="528538"/>
              </a:xfrm>
              <a:prstGeom prst="ellipse">
                <a:avLst/>
              </a:prstGeom>
              <a:ln>
                <a:headEnd type="triangle" w="med" len="med"/>
                <a:tailEnd type="none" w="med" len="med"/>
              </a:ln>
            </p:spPr>
            <p:style>
              <a:lnRef idx="1">
                <a:schemeClr val="accent6"/>
              </a:lnRef>
              <a:fillRef idx="2">
                <a:schemeClr val="accent6"/>
              </a:fillRef>
              <a:effectRef idx="1">
                <a:schemeClr val="accent6"/>
              </a:effectRef>
              <a:fontRef idx="minor">
                <a:schemeClr val="dk1"/>
              </a:fontRef>
            </p:style>
            <p:txBody>
              <a:bodyPr rtlCol="0" anchor="ctr"/>
              <a:lstStyle/>
              <a:p>
                <a:pPr algn="ctr"/>
                <a:r>
                  <a:rPr lang="fr-FR" sz="800" dirty="0" smtClean="0"/>
                  <a:t>Structuration des connaissances</a:t>
                </a:r>
                <a:endParaRPr lang="fr-FR" sz="800" dirty="0"/>
              </a:p>
            </p:txBody>
          </p:sp>
          <p:sp>
            <p:nvSpPr>
              <p:cNvPr id="21" name="Ellipse 20"/>
              <p:cNvSpPr/>
              <p:nvPr/>
            </p:nvSpPr>
            <p:spPr>
              <a:xfrm>
                <a:off x="6464053" y="2924782"/>
                <a:ext cx="751539" cy="455948"/>
              </a:xfrm>
              <a:prstGeom prst="ellipse">
                <a:avLst/>
              </a:prstGeom>
              <a:ln>
                <a:headEnd type="triangle" w="med" len="med"/>
                <a:tailEnd type="none" w="med" len="med"/>
              </a:ln>
            </p:spPr>
            <p:style>
              <a:lnRef idx="1">
                <a:schemeClr val="accent6"/>
              </a:lnRef>
              <a:fillRef idx="2">
                <a:schemeClr val="accent6"/>
              </a:fillRef>
              <a:effectRef idx="1">
                <a:schemeClr val="accent6"/>
              </a:effectRef>
              <a:fontRef idx="minor">
                <a:schemeClr val="dk1"/>
              </a:fontRef>
            </p:style>
            <p:txBody>
              <a:bodyPr rtlCol="0" anchor="ctr"/>
              <a:lstStyle/>
              <a:p>
                <a:pPr algn="ctr"/>
                <a:r>
                  <a:rPr lang="fr-FR" sz="800" dirty="0" smtClean="0"/>
                  <a:t>Evaluation </a:t>
                </a:r>
                <a:endParaRPr lang="fr-FR" sz="800" dirty="0"/>
              </a:p>
            </p:txBody>
          </p:sp>
        </p:grpSp>
        <p:sp>
          <p:nvSpPr>
            <p:cNvPr id="8" name="Ellipse 7"/>
            <p:cNvSpPr/>
            <p:nvPr/>
          </p:nvSpPr>
          <p:spPr>
            <a:xfrm>
              <a:off x="904874" y="537698"/>
              <a:ext cx="648000" cy="526126"/>
            </a:xfrm>
            <a:prstGeom prst="ellipse">
              <a:avLst/>
            </a:prstGeom>
            <a:ln>
              <a:headEnd type="triangle" w="med" len="med"/>
              <a:tailEnd type="none" w="med" len="med"/>
            </a:ln>
          </p:spPr>
          <p:style>
            <a:lnRef idx="1">
              <a:schemeClr val="accent6"/>
            </a:lnRef>
            <a:fillRef idx="2">
              <a:schemeClr val="accent6"/>
            </a:fillRef>
            <a:effectRef idx="1">
              <a:schemeClr val="accent6"/>
            </a:effectRef>
            <a:fontRef idx="minor">
              <a:schemeClr val="dk1"/>
            </a:fontRef>
          </p:style>
          <p:txBody>
            <a:bodyPr rtlCol="0" anchor="ctr"/>
            <a:lstStyle/>
            <a:p>
              <a:pPr algn="ctr"/>
              <a:r>
                <a:rPr lang="fr-FR" sz="800" dirty="0" smtClean="0"/>
                <a:t>Cours</a:t>
              </a:r>
              <a:endParaRPr lang="fr-FR" sz="800" dirty="0"/>
            </a:p>
          </p:txBody>
        </p:sp>
        <p:sp>
          <p:nvSpPr>
            <p:cNvPr id="9" name="Ellipse 8"/>
            <p:cNvSpPr/>
            <p:nvPr/>
          </p:nvSpPr>
          <p:spPr>
            <a:xfrm>
              <a:off x="4843981" y="276077"/>
              <a:ext cx="1258617" cy="1065614"/>
            </a:xfrm>
            <a:prstGeom prst="ellipse">
              <a:avLst/>
            </a:prstGeom>
            <a:ln>
              <a:headEnd type="triangle" w="med" len="med"/>
              <a:tailEnd type="none" w="med" len="med"/>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fr-FR" dirty="0"/>
            </a:p>
          </p:txBody>
        </p:sp>
        <p:sp>
          <p:nvSpPr>
            <p:cNvPr id="10" name="Ellipse 9"/>
            <p:cNvSpPr/>
            <p:nvPr/>
          </p:nvSpPr>
          <p:spPr>
            <a:xfrm>
              <a:off x="5212234" y="866802"/>
              <a:ext cx="720000" cy="312866"/>
            </a:xfrm>
            <a:prstGeom prst="ellipse">
              <a:avLst/>
            </a:prstGeom>
            <a:ln>
              <a:headEnd type="triangl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700" dirty="0" smtClean="0"/>
                <a:t>TP</a:t>
              </a:r>
            </a:p>
          </p:txBody>
        </p:sp>
        <p:sp>
          <p:nvSpPr>
            <p:cNvPr id="11" name="Ellipse 10"/>
            <p:cNvSpPr/>
            <p:nvPr/>
          </p:nvSpPr>
          <p:spPr>
            <a:xfrm>
              <a:off x="5166938" y="441462"/>
              <a:ext cx="720000" cy="312864"/>
            </a:xfrm>
            <a:prstGeom prst="ellipse">
              <a:avLst/>
            </a:prstGeom>
            <a:ln>
              <a:headEnd type="triangl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700" dirty="0" smtClean="0"/>
                <a:t>TP</a:t>
              </a:r>
            </a:p>
            <a:p>
              <a:pPr algn="ctr"/>
              <a:endParaRPr lang="fr-FR" sz="700" dirty="0"/>
            </a:p>
          </p:txBody>
        </p:sp>
        <p:sp>
          <p:nvSpPr>
            <p:cNvPr id="12" name="Ellipse 11"/>
            <p:cNvSpPr/>
            <p:nvPr/>
          </p:nvSpPr>
          <p:spPr>
            <a:xfrm>
              <a:off x="4909383" y="664569"/>
              <a:ext cx="720000" cy="312864"/>
            </a:xfrm>
            <a:prstGeom prst="ellipse">
              <a:avLst/>
            </a:prstGeom>
            <a:ln>
              <a:headEnd type="triangl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800" dirty="0" smtClean="0"/>
                <a:t>TP</a:t>
              </a:r>
              <a:endParaRPr lang="fr-FR" sz="800" dirty="0"/>
            </a:p>
          </p:txBody>
        </p:sp>
        <p:sp>
          <p:nvSpPr>
            <p:cNvPr id="13" name="Rectangle 12"/>
            <p:cNvSpPr/>
            <p:nvPr/>
          </p:nvSpPr>
          <p:spPr>
            <a:xfrm>
              <a:off x="6131173" y="533048"/>
              <a:ext cx="720000" cy="540000"/>
            </a:xfrm>
            <a:prstGeom prst="rect">
              <a:avLst/>
            </a:prstGeom>
            <a:ln>
              <a:headEnd type="triangl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800" dirty="0" smtClean="0"/>
                <a:t>Synthèse</a:t>
              </a:r>
              <a:endParaRPr lang="fr-FR" sz="800" dirty="0"/>
            </a:p>
          </p:txBody>
        </p:sp>
        <p:sp>
          <p:nvSpPr>
            <p:cNvPr id="14" name="Ellipse 13"/>
            <p:cNvSpPr/>
            <p:nvPr/>
          </p:nvSpPr>
          <p:spPr>
            <a:xfrm>
              <a:off x="6859612" y="546922"/>
              <a:ext cx="648000" cy="526126"/>
            </a:xfrm>
            <a:prstGeom prst="ellipse">
              <a:avLst/>
            </a:prstGeom>
            <a:ln>
              <a:headEnd type="triangle" w="med" len="med"/>
              <a:tailEnd type="none" w="med" len="med"/>
            </a:ln>
          </p:spPr>
          <p:style>
            <a:lnRef idx="1">
              <a:schemeClr val="accent6"/>
            </a:lnRef>
            <a:fillRef idx="2">
              <a:schemeClr val="accent6"/>
            </a:fillRef>
            <a:effectRef idx="1">
              <a:schemeClr val="accent6"/>
            </a:effectRef>
            <a:fontRef idx="minor">
              <a:schemeClr val="dk1"/>
            </a:fontRef>
          </p:style>
          <p:txBody>
            <a:bodyPr rtlCol="0" anchor="ctr"/>
            <a:lstStyle/>
            <a:p>
              <a:pPr algn="ctr"/>
              <a:r>
                <a:rPr lang="fr-FR" sz="800" dirty="0" smtClean="0"/>
                <a:t>Cours</a:t>
              </a:r>
              <a:endParaRPr lang="fr-FR" sz="800" dirty="0"/>
            </a:p>
          </p:txBody>
        </p:sp>
        <p:sp>
          <p:nvSpPr>
            <p:cNvPr id="15" name="Ellipse 14"/>
            <p:cNvSpPr>
              <a:spLocks noChangeAspect="1"/>
            </p:cNvSpPr>
            <p:nvPr/>
          </p:nvSpPr>
          <p:spPr>
            <a:xfrm>
              <a:off x="7516837" y="623124"/>
              <a:ext cx="504000" cy="409210"/>
            </a:xfrm>
            <a:prstGeom prst="ellipse">
              <a:avLst/>
            </a:prstGeom>
            <a:ln>
              <a:headEnd type="triangle" w="med" len="med"/>
              <a:tailEnd type="none" w="med" len="med"/>
            </a:ln>
          </p:spPr>
          <p:style>
            <a:lnRef idx="1">
              <a:schemeClr val="accent6"/>
            </a:lnRef>
            <a:fillRef idx="2">
              <a:schemeClr val="accent6"/>
            </a:fillRef>
            <a:effectRef idx="1">
              <a:schemeClr val="accent6"/>
            </a:effectRef>
            <a:fontRef idx="minor">
              <a:schemeClr val="dk1"/>
            </a:fontRef>
          </p:style>
          <p:txBody>
            <a:bodyPr rtlCol="0" anchor="ctr"/>
            <a:lstStyle/>
            <a:p>
              <a:pPr algn="ctr"/>
              <a:r>
                <a:rPr lang="fr-FR" sz="800" dirty="0" smtClean="0"/>
                <a:t>TD</a:t>
              </a:r>
              <a:endParaRPr lang="fr-FR" sz="800" dirty="0"/>
            </a:p>
          </p:txBody>
        </p:sp>
      </p:grpSp>
      <p:grpSp>
        <p:nvGrpSpPr>
          <p:cNvPr id="27" name="Groupe 4"/>
          <p:cNvGrpSpPr/>
          <p:nvPr/>
        </p:nvGrpSpPr>
        <p:grpSpPr>
          <a:xfrm>
            <a:off x="251520" y="1484784"/>
            <a:ext cx="4104456" cy="704602"/>
            <a:chOff x="0" y="0"/>
            <a:chExt cx="2428860" cy="815490"/>
          </a:xfrm>
          <a:solidFill>
            <a:schemeClr val="tx2">
              <a:lumMod val="50000"/>
            </a:schemeClr>
          </a:solidFill>
          <a:effectLst>
            <a:outerShdw blurRad="76200" dir="18900000" sy="23000" kx="-1200000" algn="bl" rotWithShape="0">
              <a:prstClr val="black">
                <a:alpha val="20000"/>
              </a:prstClr>
            </a:outerShdw>
          </a:effectLst>
          <a:scene3d>
            <a:camera prst="perspectiveRelaxed"/>
            <a:lightRig rig="threePt" dir="t"/>
          </a:scene3d>
        </p:grpSpPr>
        <p:sp>
          <p:nvSpPr>
            <p:cNvPr id="28" name="Rectangle à coins arrondis 27"/>
            <p:cNvSpPr/>
            <p:nvPr/>
          </p:nvSpPr>
          <p:spPr>
            <a:xfrm>
              <a:off x="0" y="0"/>
              <a:ext cx="2428860" cy="815490"/>
            </a:xfrm>
            <a:prstGeom prst="round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9" name="Rectangle 28"/>
            <p:cNvSpPr/>
            <p:nvPr/>
          </p:nvSpPr>
          <p:spPr>
            <a:xfrm>
              <a:off x="39808" y="39808"/>
              <a:ext cx="2360920" cy="700192"/>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fr-FR" sz="2400" kern="1200" dirty="0" smtClean="0"/>
                <a:t>Séance 7 : Synthèse  -  2H</a:t>
              </a:r>
              <a:endParaRPr lang="fr-FR" sz="2400" kern="1200" dirty="0"/>
            </a:p>
          </p:txBody>
        </p:sp>
      </p:grpSp>
      <p:sp>
        <p:nvSpPr>
          <p:cNvPr id="30" name="Espace réservé du contenu 2"/>
          <p:cNvSpPr>
            <a:spLocks noGrp="1"/>
          </p:cNvSpPr>
          <p:nvPr>
            <p:ph sz="quarter" idx="1"/>
          </p:nvPr>
        </p:nvSpPr>
        <p:spPr>
          <a:xfrm>
            <a:off x="179512" y="2457400"/>
            <a:ext cx="8784976" cy="2771800"/>
          </a:xfrm>
        </p:spPr>
        <p:txBody>
          <a:bodyPr>
            <a:noAutofit/>
          </a:bodyPr>
          <a:lstStyle/>
          <a:p>
            <a:pPr algn="ctr"/>
            <a:r>
              <a:rPr lang="fr-FR" sz="3200" dirty="0" smtClean="0"/>
              <a:t>Analyse des écarts de puissance entre l’attendu et le réel. </a:t>
            </a:r>
          </a:p>
          <a:p>
            <a:pPr algn="ctr"/>
            <a:r>
              <a:rPr lang="fr-FR" sz="3200" dirty="0" smtClean="0"/>
              <a:t>Analyse du rendement, évaluer la consommation énergétique perdue sur une année.</a:t>
            </a:r>
          </a:p>
          <a:p>
            <a:pPr algn="ctr">
              <a:buNone/>
            </a:pPr>
            <a:endParaRPr lang="fr-FR" sz="3200" dirty="0" smtClean="0"/>
          </a:p>
          <a:p>
            <a:pPr algn="ctr"/>
            <a:endParaRPr lang="fr-FR"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grpId="0" nodeType="withEffect">
                                  <p:stCondLst>
                                    <p:cond delay="0"/>
                                  </p:stCondLst>
                                  <p:childTnLst>
                                    <p:animScale>
                                      <p:cBhvr>
                                        <p:cTn id="6" dur="2000" fill="hold"/>
                                        <p:tgtEl>
                                          <p:spTgt spid="5"/>
                                        </p:tgtEl>
                                      </p:cBhvr>
                                      <p:by x="50000" y="50000"/>
                                    </p:animScale>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30">
                                            <p:txEl>
                                              <p:pRg st="0" end="0"/>
                                            </p:txEl>
                                          </p:spTgt>
                                        </p:tgtEl>
                                        <p:attrNameLst>
                                          <p:attrName>style.visibility</p:attrName>
                                        </p:attrNameLst>
                                      </p:cBhvr>
                                      <p:to>
                                        <p:strVal val="visible"/>
                                      </p:to>
                                    </p:set>
                                    <p:anim calcmode="lin" valueType="num">
                                      <p:cBhvr additive="base">
                                        <p:cTn id="11" dur="500" fill="hold"/>
                                        <p:tgtEl>
                                          <p:spTgt spid="30">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0">
                                            <p:txEl>
                                              <p:pRg st="1" end="1"/>
                                            </p:txEl>
                                          </p:spTgt>
                                        </p:tgtEl>
                                        <p:attrNameLst>
                                          <p:attrName>style.visibility</p:attrName>
                                        </p:attrNameLst>
                                      </p:cBhvr>
                                      <p:to>
                                        <p:strVal val="visible"/>
                                      </p:to>
                                    </p:set>
                                    <p:anim calcmode="lin" valueType="num">
                                      <p:cBhvr additive="base">
                                        <p:cTn id="17" dur="500" fill="hold"/>
                                        <p:tgtEl>
                                          <p:spTgt spid="30">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0">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0"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Ellipse 23"/>
          <p:cNvSpPr/>
          <p:nvPr/>
        </p:nvSpPr>
        <p:spPr>
          <a:xfrm>
            <a:off x="6444208" y="980728"/>
            <a:ext cx="142876" cy="14287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nvGrpSpPr>
          <p:cNvPr id="25" name="Groupe 24"/>
          <p:cNvGrpSpPr/>
          <p:nvPr/>
        </p:nvGrpSpPr>
        <p:grpSpPr>
          <a:xfrm>
            <a:off x="107504" y="116632"/>
            <a:ext cx="8920505" cy="1067922"/>
            <a:chOff x="169074" y="276077"/>
            <a:chExt cx="8813001" cy="1067922"/>
          </a:xfrm>
        </p:grpSpPr>
        <p:grpSp>
          <p:nvGrpSpPr>
            <p:cNvPr id="26" name="Groupe 64"/>
            <p:cNvGrpSpPr/>
            <p:nvPr/>
          </p:nvGrpSpPr>
          <p:grpSpPr>
            <a:xfrm>
              <a:off x="169074" y="278385"/>
              <a:ext cx="8813001" cy="1065614"/>
              <a:chOff x="278656" y="2610061"/>
              <a:chExt cx="6936936" cy="1071570"/>
            </a:xfrm>
          </p:grpSpPr>
          <p:sp>
            <p:nvSpPr>
              <p:cNvPr id="35" name="Ellipse 34"/>
              <p:cNvSpPr/>
              <p:nvPr/>
            </p:nvSpPr>
            <p:spPr>
              <a:xfrm>
                <a:off x="1387311" y="2610061"/>
                <a:ext cx="990688" cy="1071570"/>
              </a:xfrm>
              <a:prstGeom prst="ellipse">
                <a:avLst/>
              </a:prstGeom>
              <a:ln>
                <a:headEnd type="triangle" w="med" len="med"/>
                <a:tailEnd type="none" w="med" len="med"/>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fr-FR" dirty="0"/>
              </a:p>
            </p:txBody>
          </p:sp>
          <p:sp>
            <p:nvSpPr>
              <p:cNvPr id="36" name="Rectangle 35"/>
              <p:cNvSpPr/>
              <p:nvPr/>
            </p:nvSpPr>
            <p:spPr>
              <a:xfrm>
                <a:off x="278656" y="2857497"/>
                <a:ext cx="566730" cy="542391"/>
              </a:xfrm>
              <a:prstGeom prst="rect">
                <a:avLst/>
              </a:prstGeom>
              <a:ln>
                <a:headEnd type="triangl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800" dirty="0" smtClean="0"/>
                  <a:t> lancement</a:t>
                </a:r>
              </a:p>
            </p:txBody>
          </p:sp>
          <p:grpSp>
            <p:nvGrpSpPr>
              <p:cNvPr id="37" name="Grouper 32"/>
              <p:cNvGrpSpPr/>
              <p:nvPr/>
            </p:nvGrpSpPr>
            <p:grpSpPr>
              <a:xfrm>
                <a:off x="1438790" y="2776370"/>
                <a:ext cx="805111" cy="742332"/>
                <a:chOff x="1807349" y="1673302"/>
                <a:chExt cx="1161980" cy="1836894"/>
              </a:xfrm>
            </p:grpSpPr>
            <p:sp>
              <p:nvSpPr>
                <p:cNvPr id="41" name="Ellipse 40"/>
                <p:cNvSpPr/>
                <p:nvPr/>
              </p:nvSpPr>
              <p:spPr>
                <a:xfrm>
                  <a:off x="2151394" y="2731685"/>
                  <a:ext cx="817935" cy="778511"/>
                </a:xfrm>
                <a:prstGeom prst="ellipse">
                  <a:avLst/>
                </a:prstGeom>
                <a:ln>
                  <a:headEnd type="triangl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700" dirty="0" smtClean="0"/>
                    <a:t>TP</a:t>
                  </a:r>
                </a:p>
              </p:txBody>
            </p:sp>
            <p:sp>
              <p:nvSpPr>
                <p:cNvPr id="42" name="Ellipse 10"/>
                <p:cNvSpPr/>
                <p:nvPr/>
              </p:nvSpPr>
              <p:spPr>
                <a:xfrm>
                  <a:off x="2099937" y="1673302"/>
                  <a:ext cx="817935" cy="778506"/>
                </a:xfrm>
                <a:prstGeom prst="ellipse">
                  <a:avLst/>
                </a:prstGeom>
                <a:ln>
                  <a:headEnd type="triangl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700" dirty="0" smtClean="0"/>
                    <a:t>TP</a:t>
                  </a:r>
                </a:p>
                <a:p>
                  <a:pPr algn="ctr"/>
                  <a:endParaRPr lang="fr-FR" sz="700" dirty="0"/>
                </a:p>
              </p:txBody>
            </p:sp>
            <p:sp>
              <p:nvSpPr>
                <p:cNvPr id="43" name="Ellipse 42"/>
                <p:cNvSpPr/>
                <p:nvPr/>
              </p:nvSpPr>
              <p:spPr>
                <a:xfrm>
                  <a:off x="1807349" y="2228464"/>
                  <a:ext cx="817935" cy="778506"/>
                </a:xfrm>
                <a:prstGeom prst="ellipse">
                  <a:avLst/>
                </a:prstGeom>
                <a:ln>
                  <a:headEnd type="triangl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800" dirty="0" smtClean="0"/>
                    <a:t>TP</a:t>
                  </a:r>
                  <a:endParaRPr lang="fr-FR" sz="800" dirty="0"/>
                </a:p>
              </p:txBody>
            </p:sp>
          </p:grpSp>
          <p:sp>
            <p:nvSpPr>
              <p:cNvPr id="38" name="Rectangle 37"/>
              <p:cNvSpPr/>
              <p:nvPr/>
            </p:nvSpPr>
            <p:spPr>
              <a:xfrm>
                <a:off x="2400491" y="2861245"/>
                <a:ext cx="566730" cy="543018"/>
              </a:xfrm>
              <a:prstGeom prst="rect">
                <a:avLst/>
              </a:prstGeom>
              <a:ln>
                <a:headEnd type="triangl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800" dirty="0" smtClean="0"/>
                  <a:t>Restitution</a:t>
                </a:r>
                <a:endParaRPr lang="fr-FR" sz="800" dirty="0"/>
              </a:p>
            </p:txBody>
          </p:sp>
          <p:sp>
            <p:nvSpPr>
              <p:cNvPr id="39" name="Ellipse 38"/>
              <p:cNvSpPr/>
              <p:nvPr/>
            </p:nvSpPr>
            <p:spPr>
              <a:xfrm>
                <a:off x="2982215" y="2885304"/>
                <a:ext cx="935104" cy="528538"/>
              </a:xfrm>
              <a:prstGeom prst="ellipse">
                <a:avLst/>
              </a:prstGeom>
              <a:ln>
                <a:headEnd type="triangle" w="med" len="med"/>
                <a:tailEnd type="none" w="med" len="med"/>
              </a:ln>
            </p:spPr>
            <p:style>
              <a:lnRef idx="1">
                <a:schemeClr val="accent6"/>
              </a:lnRef>
              <a:fillRef idx="2">
                <a:schemeClr val="accent6"/>
              </a:fillRef>
              <a:effectRef idx="1">
                <a:schemeClr val="accent6"/>
              </a:effectRef>
              <a:fontRef idx="minor">
                <a:schemeClr val="dk1"/>
              </a:fontRef>
            </p:style>
            <p:txBody>
              <a:bodyPr rtlCol="0" anchor="ctr"/>
              <a:lstStyle/>
              <a:p>
                <a:pPr algn="ctr"/>
                <a:r>
                  <a:rPr lang="fr-FR" sz="800" dirty="0" smtClean="0"/>
                  <a:t>Structuration des connaissances</a:t>
                </a:r>
                <a:endParaRPr lang="fr-FR" sz="800" dirty="0"/>
              </a:p>
            </p:txBody>
          </p:sp>
          <p:sp>
            <p:nvSpPr>
              <p:cNvPr id="40" name="Ellipse 39"/>
              <p:cNvSpPr/>
              <p:nvPr/>
            </p:nvSpPr>
            <p:spPr>
              <a:xfrm>
                <a:off x="6464053" y="2924782"/>
                <a:ext cx="751539" cy="455948"/>
              </a:xfrm>
              <a:prstGeom prst="ellipse">
                <a:avLst/>
              </a:prstGeom>
              <a:ln>
                <a:headEnd type="triangle" w="med" len="med"/>
                <a:tailEnd type="none" w="med" len="med"/>
              </a:ln>
            </p:spPr>
            <p:style>
              <a:lnRef idx="1">
                <a:schemeClr val="accent6"/>
              </a:lnRef>
              <a:fillRef idx="2">
                <a:schemeClr val="accent6"/>
              </a:fillRef>
              <a:effectRef idx="1">
                <a:schemeClr val="accent6"/>
              </a:effectRef>
              <a:fontRef idx="minor">
                <a:schemeClr val="dk1"/>
              </a:fontRef>
            </p:style>
            <p:txBody>
              <a:bodyPr rtlCol="0" anchor="ctr"/>
              <a:lstStyle/>
              <a:p>
                <a:pPr algn="ctr"/>
                <a:r>
                  <a:rPr lang="fr-FR" sz="800" dirty="0" smtClean="0"/>
                  <a:t>Evaluation </a:t>
                </a:r>
                <a:endParaRPr lang="fr-FR" sz="800" dirty="0"/>
              </a:p>
            </p:txBody>
          </p:sp>
        </p:grpSp>
        <p:sp>
          <p:nvSpPr>
            <p:cNvPr id="27" name="Ellipse 26"/>
            <p:cNvSpPr/>
            <p:nvPr/>
          </p:nvSpPr>
          <p:spPr>
            <a:xfrm>
              <a:off x="904874" y="537698"/>
              <a:ext cx="648000" cy="526126"/>
            </a:xfrm>
            <a:prstGeom prst="ellipse">
              <a:avLst/>
            </a:prstGeom>
            <a:ln>
              <a:headEnd type="triangle" w="med" len="med"/>
              <a:tailEnd type="none" w="med" len="med"/>
            </a:ln>
          </p:spPr>
          <p:style>
            <a:lnRef idx="1">
              <a:schemeClr val="accent6"/>
            </a:lnRef>
            <a:fillRef idx="2">
              <a:schemeClr val="accent6"/>
            </a:fillRef>
            <a:effectRef idx="1">
              <a:schemeClr val="accent6"/>
            </a:effectRef>
            <a:fontRef idx="minor">
              <a:schemeClr val="dk1"/>
            </a:fontRef>
          </p:style>
          <p:txBody>
            <a:bodyPr rtlCol="0" anchor="ctr"/>
            <a:lstStyle/>
            <a:p>
              <a:pPr algn="ctr"/>
              <a:r>
                <a:rPr lang="fr-FR" sz="800" dirty="0" smtClean="0"/>
                <a:t>Cours</a:t>
              </a:r>
              <a:endParaRPr lang="fr-FR" sz="800" dirty="0"/>
            </a:p>
          </p:txBody>
        </p:sp>
        <p:sp>
          <p:nvSpPr>
            <p:cNvPr id="28" name="Ellipse 27"/>
            <p:cNvSpPr/>
            <p:nvPr/>
          </p:nvSpPr>
          <p:spPr>
            <a:xfrm>
              <a:off x="4843981" y="276077"/>
              <a:ext cx="1258617" cy="1065614"/>
            </a:xfrm>
            <a:prstGeom prst="ellipse">
              <a:avLst/>
            </a:prstGeom>
            <a:ln>
              <a:headEnd type="triangle" w="med" len="med"/>
              <a:tailEnd type="none" w="med" len="med"/>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fr-FR" dirty="0"/>
            </a:p>
          </p:txBody>
        </p:sp>
        <p:sp>
          <p:nvSpPr>
            <p:cNvPr id="29" name="Ellipse 28"/>
            <p:cNvSpPr/>
            <p:nvPr/>
          </p:nvSpPr>
          <p:spPr>
            <a:xfrm>
              <a:off x="5212234" y="866802"/>
              <a:ext cx="720000" cy="312866"/>
            </a:xfrm>
            <a:prstGeom prst="ellipse">
              <a:avLst/>
            </a:prstGeom>
            <a:ln>
              <a:headEnd type="triangl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700" dirty="0" smtClean="0"/>
                <a:t>TP</a:t>
              </a:r>
            </a:p>
          </p:txBody>
        </p:sp>
        <p:sp>
          <p:nvSpPr>
            <p:cNvPr id="30" name="Ellipse 29"/>
            <p:cNvSpPr/>
            <p:nvPr/>
          </p:nvSpPr>
          <p:spPr>
            <a:xfrm>
              <a:off x="5166938" y="441462"/>
              <a:ext cx="720000" cy="312864"/>
            </a:xfrm>
            <a:prstGeom prst="ellipse">
              <a:avLst/>
            </a:prstGeom>
            <a:ln>
              <a:headEnd type="triangl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700" dirty="0" smtClean="0"/>
                <a:t>TP</a:t>
              </a:r>
            </a:p>
            <a:p>
              <a:pPr algn="ctr"/>
              <a:endParaRPr lang="fr-FR" sz="700" dirty="0"/>
            </a:p>
          </p:txBody>
        </p:sp>
        <p:sp>
          <p:nvSpPr>
            <p:cNvPr id="31" name="Ellipse 30"/>
            <p:cNvSpPr/>
            <p:nvPr/>
          </p:nvSpPr>
          <p:spPr>
            <a:xfrm>
              <a:off x="4909383" y="664569"/>
              <a:ext cx="720000" cy="312864"/>
            </a:xfrm>
            <a:prstGeom prst="ellipse">
              <a:avLst/>
            </a:prstGeom>
            <a:ln>
              <a:headEnd type="triangl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800" dirty="0" smtClean="0"/>
                <a:t>TP</a:t>
              </a:r>
              <a:endParaRPr lang="fr-FR" sz="800" dirty="0"/>
            </a:p>
          </p:txBody>
        </p:sp>
        <p:sp>
          <p:nvSpPr>
            <p:cNvPr id="32" name="Rectangle 31"/>
            <p:cNvSpPr/>
            <p:nvPr/>
          </p:nvSpPr>
          <p:spPr>
            <a:xfrm>
              <a:off x="6131173" y="533048"/>
              <a:ext cx="720000" cy="540000"/>
            </a:xfrm>
            <a:prstGeom prst="rect">
              <a:avLst/>
            </a:prstGeom>
            <a:ln>
              <a:headEnd type="triangl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800" dirty="0" smtClean="0"/>
                <a:t>Synthèse</a:t>
              </a:r>
              <a:endParaRPr lang="fr-FR" sz="800" dirty="0"/>
            </a:p>
          </p:txBody>
        </p:sp>
        <p:sp>
          <p:nvSpPr>
            <p:cNvPr id="33" name="Ellipse 32"/>
            <p:cNvSpPr/>
            <p:nvPr/>
          </p:nvSpPr>
          <p:spPr>
            <a:xfrm>
              <a:off x="6859612" y="546922"/>
              <a:ext cx="648000" cy="526126"/>
            </a:xfrm>
            <a:prstGeom prst="ellipse">
              <a:avLst/>
            </a:prstGeom>
            <a:ln>
              <a:headEnd type="triangle" w="med" len="med"/>
              <a:tailEnd type="none" w="med" len="med"/>
            </a:ln>
          </p:spPr>
          <p:style>
            <a:lnRef idx="1">
              <a:schemeClr val="accent6"/>
            </a:lnRef>
            <a:fillRef idx="2">
              <a:schemeClr val="accent6"/>
            </a:fillRef>
            <a:effectRef idx="1">
              <a:schemeClr val="accent6"/>
            </a:effectRef>
            <a:fontRef idx="minor">
              <a:schemeClr val="dk1"/>
            </a:fontRef>
          </p:style>
          <p:txBody>
            <a:bodyPr rtlCol="0" anchor="ctr"/>
            <a:lstStyle/>
            <a:p>
              <a:pPr algn="ctr"/>
              <a:r>
                <a:rPr lang="fr-FR" sz="800" dirty="0" smtClean="0"/>
                <a:t>Cours</a:t>
              </a:r>
              <a:endParaRPr lang="fr-FR" sz="800" dirty="0"/>
            </a:p>
          </p:txBody>
        </p:sp>
        <p:sp>
          <p:nvSpPr>
            <p:cNvPr id="34" name="Ellipse 33"/>
            <p:cNvSpPr>
              <a:spLocks noChangeAspect="1"/>
            </p:cNvSpPr>
            <p:nvPr/>
          </p:nvSpPr>
          <p:spPr>
            <a:xfrm>
              <a:off x="7516837" y="623124"/>
              <a:ext cx="504000" cy="409210"/>
            </a:xfrm>
            <a:prstGeom prst="ellipse">
              <a:avLst/>
            </a:prstGeom>
            <a:ln>
              <a:headEnd type="triangle" w="med" len="med"/>
              <a:tailEnd type="none" w="med" len="med"/>
            </a:ln>
          </p:spPr>
          <p:style>
            <a:lnRef idx="1">
              <a:schemeClr val="accent6"/>
            </a:lnRef>
            <a:fillRef idx="2">
              <a:schemeClr val="accent6"/>
            </a:fillRef>
            <a:effectRef idx="1">
              <a:schemeClr val="accent6"/>
            </a:effectRef>
            <a:fontRef idx="minor">
              <a:schemeClr val="dk1"/>
            </a:fontRef>
          </p:style>
          <p:txBody>
            <a:bodyPr rtlCol="0" anchor="ctr"/>
            <a:lstStyle/>
            <a:p>
              <a:pPr algn="ctr"/>
              <a:r>
                <a:rPr lang="fr-FR" sz="800" dirty="0" smtClean="0"/>
                <a:t>TD</a:t>
              </a:r>
              <a:endParaRPr lang="fr-FR" sz="800" dirty="0"/>
            </a:p>
          </p:txBody>
        </p:sp>
      </p:grpSp>
      <p:pic>
        <p:nvPicPr>
          <p:cNvPr id="44" name="Picture 2"/>
          <p:cNvPicPr>
            <a:picLocks noGrp="1" noChangeAspect="1" noChangeArrowheads="1"/>
          </p:cNvPicPr>
          <p:nvPr>
            <p:ph sz="quarter" idx="1"/>
          </p:nvPr>
        </p:nvPicPr>
        <p:blipFill>
          <a:blip r:embed="rId2" cstate="print"/>
          <a:srcRect l="8906" t="14823" r="5454" b="3279"/>
          <a:stretch>
            <a:fillRect/>
          </a:stretch>
        </p:blipFill>
        <p:spPr bwMode="auto">
          <a:xfrm>
            <a:off x="539552" y="1531962"/>
            <a:ext cx="7992888" cy="4777358"/>
          </a:xfrm>
          <a:prstGeom prst="rect">
            <a:avLst/>
          </a:prstGeom>
          <a:noFill/>
          <a:ln w="9525">
            <a:noFill/>
            <a:miter lim="800000"/>
            <a:headEnd/>
            <a:tailEnd/>
          </a:ln>
        </p:spPr>
      </p:pic>
      <p:sp>
        <p:nvSpPr>
          <p:cNvPr id="45" name="Espace réservé du contenu 2"/>
          <p:cNvSpPr txBox="1">
            <a:spLocks/>
          </p:cNvSpPr>
          <p:nvPr/>
        </p:nvSpPr>
        <p:spPr>
          <a:xfrm>
            <a:off x="179512" y="2492896"/>
            <a:ext cx="8647936" cy="2088232"/>
          </a:xfrm>
          <a:prstGeom prst="rect">
            <a:avLst/>
          </a:prstGeom>
        </p:spPr>
        <p:txBody>
          <a:bodyPr vert="horz">
            <a:noAutofit/>
          </a:bodyPr>
          <a:lstStyle/>
          <a:p>
            <a:pPr marL="274320" marR="0" lvl="0" indent="-274320" algn="ctr" defTabSz="914400" rtl="0" eaLnBrk="1" fontAlgn="auto" latinLnBrk="0" hangingPunct="1">
              <a:lnSpc>
                <a:spcPct val="100000"/>
              </a:lnSpc>
              <a:spcBef>
                <a:spcPct val="20000"/>
              </a:spcBef>
              <a:spcAft>
                <a:spcPts val="0"/>
              </a:spcAft>
              <a:buClr>
                <a:schemeClr val="accent1"/>
              </a:buClr>
              <a:buSzPct val="85000"/>
              <a:buFont typeface="Wingdings 2"/>
              <a:buChar char=""/>
              <a:tabLst/>
              <a:defRPr/>
            </a:pPr>
            <a:r>
              <a:rPr kumimoji="0" lang="fr-FR" sz="3200" b="1" i="0" u="sng" strike="noStrike" kern="1200" cap="none" spc="0" normalizeH="0" baseline="0" noProof="0" dirty="0" smtClean="0">
                <a:ln>
                  <a:noFill/>
                </a:ln>
                <a:solidFill>
                  <a:schemeClr val="accent6">
                    <a:lumMod val="50000"/>
                  </a:schemeClr>
                </a:solidFill>
                <a:effectLst/>
                <a:uLnTx/>
                <a:uFillTx/>
                <a:latin typeface="+mn-lt"/>
                <a:ea typeface="+mn-ea"/>
                <a:cs typeface="+mn-cs"/>
              </a:rPr>
              <a:t>Conclusion.</a:t>
            </a:r>
          </a:p>
          <a:p>
            <a:pPr marL="274320" marR="0" lvl="0" indent="-274320" algn="ctr" defTabSz="914400" rtl="0" eaLnBrk="1" fontAlgn="auto" latinLnBrk="0" hangingPunct="1">
              <a:lnSpc>
                <a:spcPct val="100000"/>
              </a:lnSpc>
              <a:spcBef>
                <a:spcPct val="20000"/>
              </a:spcBef>
              <a:spcAft>
                <a:spcPts val="0"/>
              </a:spcAft>
              <a:buClr>
                <a:schemeClr val="accent1"/>
              </a:buClr>
              <a:buSzPct val="85000"/>
              <a:tabLst/>
              <a:defRPr/>
            </a:pPr>
            <a:r>
              <a:rPr lang="fr-FR" sz="2400" b="1" u="sng" dirty="0" smtClean="0">
                <a:solidFill>
                  <a:schemeClr val="accent6">
                    <a:lumMod val="50000"/>
                  </a:schemeClr>
                </a:solidFill>
              </a:rPr>
              <a:t>La société FAAC a fait évoluer ses produits de manière à ce qu’ils soient moins énergivores en remplaçant l’opérateur hydraulique par des réducteurs de vitesse à engrenages et un moteur DC consommant 70W.</a:t>
            </a:r>
            <a:endParaRPr kumimoji="0" lang="fr-FR" sz="2400" b="1" i="0" u="sng" strike="noStrike" kern="1200" cap="none" spc="0" normalizeH="0" baseline="0" noProof="0" dirty="0" smtClean="0">
              <a:ln>
                <a:noFill/>
              </a:ln>
              <a:solidFill>
                <a:schemeClr val="accent6">
                  <a:lumMod val="50000"/>
                </a:schemeClr>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grpId="0" nodeType="withEffect">
                                  <p:stCondLst>
                                    <p:cond delay="0"/>
                                  </p:stCondLst>
                                  <p:childTnLst>
                                    <p:animScale>
                                      <p:cBhvr>
                                        <p:cTn id="6" dur="2000" fill="hold"/>
                                        <p:tgtEl>
                                          <p:spTgt spid="24"/>
                                        </p:tgtEl>
                                      </p:cBhvr>
                                      <p:by x="50000" y="50000"/>
                                    </p:animScale>
                                  </p:childTnLst>
                                </p:cTn>
                              </p:par>
                            </p:childTnLst>
                          </p:cTn>
                        </p:par>
                      </p:childTnLst>
                    </p:cTn>
                  </p:par>
                  <p:par>
                    <p:cTn id="7" fill="hold">
                      <p:stCondLst>
                        <p:cond delay="indefinite"/>
                      </p:stCondLst>
                      <p:childTnLst>
                        <p:par>
                          <p:cTn id="8" fill="hold">
                            <p:stCondLst>
                              <p:cond delay="0"/>
                            </p:stCondLst>
                            <p:childTnLst>
                              <p:par>
                                <p:cTn id="9" presetID="5" presetClass="entr" presetSubtype="10" fill="hold" nodeType="click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checkerboard(across)">
                                      <p:cBhvr>
                                        <p:cTn id="11" dur="500"/>
                                        <p:tgtEl>
                                          <p:spTgt spid="44"/>
                                        </p:tgtEl>
                                      </p:cBhvr>
                                    </p:animEffect>
                                  </p:childTnLst>
                                  <p:subTnLst>
                                    <p:set>
                                      <p:cBhvr override="childStyle">
                                        <p:cTn dur="1" fill="hold" display="0" masterRel="nextClick" afterEffect="1"/>
                                        <p:tgtEl>
                                          <p:spTgt spid="44"/>
                                        </p:tgtEl>
                                        <p:attrNameLst>
                                          <p:attrName>style.visibility</p:attrName>
                                        </p:attrNameLst>
                                      </p:cBhvr>
                                      <p:to>
                                        <p:strVal val="hidden"/>
                                      </p:to>
                                    </p:set>
                                  </p:sub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45">
                                            <p:txEl>
                                              <p:pRg st="0" end="0"/>
                                            </p:txEl>
                                          </p:spTgt>
                                        </p:tgtEl>
                                        <p:attrNameLst>
                                          <p:attrName>style.visibility</p:attrName>
                                        </p:attrNameLst>
                                      </p:cBhvr>
                                      <p:to>
                                        <p:strVal val="visible"/>
                                      </p:to>
                                    </p:set>
                                    <p:anim calcmode="lin" valueType="num">
                                      <p:cBhvr additive="base">
                                        <p:cTn id="16"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4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45">
                                            <p:txEl>
                                              <p:pRg st="1" end="1"/>
                                            </p:txEl>
                                          </p:spTgt>
                                        </p:tgtEl>
                                        <p:attrNameLst>
                                          <p:attrName>style.visibility</p:attrName>
                                        </p:attrNameLst>
                                      </p:cBhvr>
                                      <p:to>
                                        <p:strVal val="visible"/>
                                      </p:to>
                                    </p:set>
                                    <p:anim calcmode="lin" valueType="num">
                                      <p:cBhvr additive="base">
                                        <p:cTn id="22" dur="500" fill="hold"/>
                                        <p:tgtEl>
                                          <p:spTgt spid="45">
                                            <p:txEl>
                                              <p:pRg st="1" end="1"/>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4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45"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3"/>
          <p:cNvSpPr>
            <a:spLocks noGrp="1"/>
          </p:cNvSpPr>
          <p:nvPr>
            <p:ph sz="quarter" idx="1"/>
          </p:nvPr>
        </p:nvSpPr>
        <p:spPr>
          <a:xfrm>
            <a:off x="301752" y="2204864"/>
            <a:ext cx="8503920" cy="2117976"/>
          </a:xfrm>
        </p:spPr>
        <p:txBody>
          <a:bodyPr>
            <a:normAutofit lnSpcReduction="10000"/>
          </a:bodyPr>
          <a:lstStyle/>
          <a:p>
            <a:pPr algn="ctr"/>
            <a:r>
              <a:rPr lang="fr-FR" dirty="0" smtClean="0"/>
              <a:t>Apport de cours sur le monophasé : valeur efficace, déphasage éventuellement les différentes puissances S, P et Q.</a:t>
            </a:r>
          </a:p>
          <a:p>
            <a:pPr algn="ctr"/>
            <a:r>
              <a:rPr lang="fr-FR" dirty="0" smtClean="0"/>
              <a:t>Méthode pour mesurer l’angle </a:t>
            </a:r>
            <a:r>
              <a:rPr lang="el-GR" dirty="0" smtClean="0"/>
              <a:t>φ</a:t>
            </a:r>
            <a:endParaRPr lang="fr-FR" dirty="0" smtClean="0"/>
          </a:p>
          <a:p>
            <a:pPr algn="ctr"/>
            <a:r>
              <a:rPr lang="fr-FR" dirty="0" smtClean="0"/>
              <a:t>Autre méthode le cos</a:t>
            </a:r>
            <a:r>
              <a:rPr lang="el-GR" dirty="0" smtClean="0"/>
              <a:t>φ</a:t>
            </a:r>
            <a:r>
              <a:rPr lang="fr-FR" dirty="0" smtClean="0"/>
              <a:t>métre.</a:t>
            </a:r>
          </a:p>
          <a:p>
            <a:endParaRPr lang="fr-FR" dirty="0" smtClean="0"/>
          </a:p>
        </p:txBody>
      </p:sp>
      <p:grpSp>
        <p:nvGrpSpPr>
          <p:cNvPr id="5" name="Groupe 4"/>
          <p:cNvGrpSpPr/>
          <p:nvPr/>
        </p:nvGrpSpPr>
        <p:grpSpPr>
          <a:xfrm>
            <a:off x="107504" y="116632"/>
            <a:ext cx="8920505" cy="1067922"/>
            <a:chOff x="169074" y="276077"/>
            <a:chExt cx="8813001" cy="1067922"/>
          </a:xfrm>
        </p:grpSpPr>
        <p:grpSp>
          <p:nvGrpSpPr>
            <p:cNvPr id="6" name="Groupe 64"/>
            <p:cNvGrpSpPr/>
            <p:nvPr/>
          </p:nvGrpSpPr>
          <p:grpSpPr>
            <a:xfrm>
              <a:off x="169074" y="278385"/>
              <a:ext cx="8813001" cy="1065614"/>
              <a:chOff x="278656" y="2610061"/>
              <a:chExt cx="6936936" cy="1071570"/>
            </a:xfrm>
          </p:grpSpPr>
          <p:sp>
            <p:nvSpPr>
              <p:cNvPr id="15" name="Ellipse 14"/>
              <p:cNvSpPr/>
              <p:nvPr/>
            </p:nvSpPr>
            <p:spPr>
              <a:xfrm>
                <a:off x="1387311" y="2610061"/>
                <a:ext cx="990688" cy="1071570"/>
              </a:xfrm>
              <a:prstGeom prst="ellipse">
                <a:avLst/>
              </a:prstGeom>
              <a:ln>
                <a:headEnd type="triangle" w="med" len="med"/>
                <a:tailEnd type="none" w="med" len="med"/>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fr-FR" dirty="0"/>
              </a:p>
            </p:txBody>
          </p:sp>
          <p:sp>
            <p:nvSpPr>
              <p:cNvPr id="16" name="Rectangle 15"/>
              <p:cNvSpPr/>
              <p:nvPr/>
            </p:nvSpPr>
            <p:spPr>
              <a:xfrm>
                <a:off x="278656" y="2857497"/>
                <a:ext cx="566730" cy="542391"/>
              </a:xfrm>
              <a:prstGeom prst="rect">
                <a:avLst/>
              </a:prstGeom>
              <a:ln>
                <a:headEnd type="triangl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800" dirty="0" smtClean="0"/>
                  <a:t> lancement</a:t>
                </a:r>
              </a:p>
            </p:txBody>
          </p:sp>
          <p:grpSp>
            <p:nvGrpSpPr>
              <p:cNvPr id="17" name="Grouper 32"/>
              <p:cNvGrpSpPr/>
              <p:nvPr/>
            </p:nvGrpSpPr>
            <p:grpSpPr>
              <a:xfrm>
                <a:off x="1438790" y="2776370"/>
                <a:ext cx="805111" cy="742332"/>
                <a:chOff x="1807349" y="1673302"/>
                <a:chExt cx="1161980" cy="1836894"/>
              </a:xfrm>
            </p:grpSpPr>
            <p:sp>
              <p:nvSpPr>
                <p:cNvPr id="21" name="Ellipse 20"/>
                <p:cNvSpPr/>
                <p:nvPr/>
              </p:nvSpPr>
              <p:spPr>
                <a:xfrm>
                  <a:off x="2151394" y="2731685"/>
                  <a:ext cx="817935" cy="778511"/>
                </a:xfrm>
                <a:prstGeom prst="ellipse">
                  <a:avLst/>
                </a:prstGeom>
                <a:ln>
                  <a:headEnd type="triangl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700" dirty="0" smtClean="0"/>
                    <a:t>TP</a:t>
                  </a:r>
                </a:p>
              </p:txBody>
            </p:sp>
            <p:sp>
              <p:nvSpPr>
                <p:cNvPr id="22" name="Ellipse 10"/>
                <p:cNvSpPr/>
                <p:nvPr/>
              </p:nvSpPr>
              <p:spPr>
                <a:xfrm>
                  <a:off x="2099937" y="1673302"/>
                  <a:ext cx="817935" cy="778506"/>
                </a:xfrm>
                <a:prstGeom prst="ellipse">
                  <a:avLst/>
                </a:prstGeom>
                <a:ln>
                  <a:headEnd type="triangl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700" dirty="0" smtClean="0"/>
                    <a:t>TP</a:t>
                  </a:r>
                </a:p>
                <a:p>
                  <a:pPr algn="ctr"/>
                  <a:endParaRPr lang="fr-FR" sz="700" dirty="0"/>
                </a:p>
              </p:txBody>
            </p:sp>
            <p:sp>
              <p:nvSpPr>
                <p:cNvPr id="23" name="Ellipse 22"/>
                <p:cNvSpPr/>
                <p:nvPr/>
              </p:nvSpPr>
              <p:spPr>
                <a:xfrm>
                  <a:off x="1807349" y="2228464"/>
                  <a:ext cx="817935" cy="778506"/>
                </a:xfrm>
                <a:prstGeom prst="ellipse">
                  <a:avLst/>
                </a:prstGeom>
                <a:ln>
                  <a:headEnd type="triangl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800" dirty="0" smtClean="0"/>
                    <a:t>TP</a:t>
                  </a:r>
                  <a:endParaRPr lang="fr-FR" sz="800" dirty="0"/>
                </a:p>
              </p:txBody>
            </p:sp>
          </p:grpSp>
          <p:sp>
            <p:nvSpPr>
              <p:cNvPr id="18" name="Rectangle 17"/>
              <p:cNvSpPr/>
              <p:nvPr/>
            </p:nvSpPr>
            <p:spPr>
              <a:xfrm>
                <a:off x="2400491" y="2861245"/>
                <a:ext cx="566730" cy="543018"/>
              </a:xfrm>
              <a:prstGeom prst="rect">
                <a:avLst/>
              </a:prstGeom>
              <a:ln>
                <a:headEnd type="triangl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800" dirty="0" smtClean="0"/>
                  <a:t>Restitution</a:t>
                </a:r>
                <a:endParaRPr lang="fr-FR" sz="800" dirty="0"/>
              </a:p>
            </p:txBody>
          </p:sp>
          <p:sp>
            <p:nvSpPr>
              <p:cNvPr id="19" name="Ellipse 18"/>
              <p:cNvSpPr/>
              <p:nvPr/>
            </p:nvSpPr>
            <p:spPr>
              <a:xfrm>
                <a:off x="2982215" y="2885304"/>
                <a:ext cx="935104" cy="528538"/>
              </a:xfrm>
              <a:prstGeom prst="ellipse">
                <a:avLst/>
              </a:prstGeom>
              <a:ln>
                <a:headEnd type="triangle" w="med" len="med"/>
                <a:tailEnd type="none" w="med" len="med"/>
              </a:ln>
            </p:spPr>
            <p:style>
              <a:lnRef idx="1">
                <a:schemeClr val="accent6"/>
              </a:lnRef>
              <a:fillRef idx="2">
                <a:schemeClr val="accent6"/>
              </a:fillRef>
              <a:effectRef idx="1">
                <a:schemeClr val="accent6"/>
              </a:effectRef>
              <a:fontRef idx="minor">
                <a:schemeClr val="dk1"/>
              </a:fontRef>
            </p:style>
            <p:txBody>
              <a:bodyPr rtlCol="0" anchor="ctr"/>
              <a:lstStyle/>
              <a:p>
                <a:pPr algn="ctr"/>
                <a:r>
                  <a:rPr lang="fr-FR" sz="800" dirty="0" smtClean="0"/>
                  <a:t>Structuration des connaissances</a:t>
                </a:r>
                <a:endParaRPr lang="fr-FR" sz="800" dirty="0"/>
              </a:p>
            </p:txBody>
          </p:sp>
          <p:sp>
            <p:nvSpPr>
              <p:cNvPr id="20" name="Ellipse 19"/>
              <p:cNvSpPr/>
              <p:nvPr/>
            </p:nvSpPr>
            <p:spPr>
              <a:xfrm>
                <a:off x="6464053" y="2924782"/>
                <a:ext cx="751539" cy="455948"/>
              </a:xfrm>
              <a:prstGeom prst="ellipse">
                <a:avLst/>
              </a:prstGeom>
              <a:ln>
                <a:headEnd type="triangle" w="med" len="med"/>
                <a:tailEnd type="none" w="med" len="med"/>
              </a:ln>
            </p:spPr>
            <p:style>
              <a:lnRef idx="1">
                <a:schemeClr val="accent6"/>
              </a:lnRef>
              <a:fillRef idx="2">
                <a:schemeClr val="accent6"/>
              </a:fillRef>
              <a:effectRef idx="1">
                <a:schemeClr val="accent6"/>
              </a:effectRef>
              <a:fontRef idx="minor">
                <a:schemeClr val="dk1"/>
              </a:fontRef>
            </p:style>
            <p:txBody>
              <a:bodyPr rtlCol="0" anchor="ctr"/>
              <a:lstStyle/>
              <a:p>
                <a:pPr algn="ctr"/>
                <a:r>
                  <a:rPr lang="fr-FR" sz="800" dirty="0" smtClean="0"/>
                  <a:t>Evaluation </a:t>
                </a:r>
                <a:endParaRPr lang="fr-FR" sz="800" dirty="0"/>
              </a:p>
            </p:txBody>
          </p:sp>
        </p:grpSp>
        <p:sp>
          <p:nvSpPr>
            <p:cNvPr id="7" name="Ellipse 6"/>
            <p:cNvSpPr/>
            <p:nvPr/>
          </p:nvSpPr>
          <p:spPr>
            <a:xfrm>
              <a:off x="904874" y="537698"/>
              <a:ext cx="648000" cy="526126"/>
            </a:xfrm>
            <a:prstGeom prst="ellipse">
              <a:avLst/>
            </a:prstGeom>
            <a:ln>
              <a:headEnd type="triangle" w="med" len="med"/>
              <a:tailEnd type="none" w="med" len="med"/>
            </a:ln>
          </p:spPr>
          <p:style>
            <a:lnRef idx="1">
              <a:schemeClr val="accent6"/>
            </a:lnRef>
            <a:fillRef idx="2">
              <a:schemeClr val="accent6"/>
            </a:fillRef>
            <a:effectRef idx="1">
              <a:schemeClr val="accent6"/>
            </a:effectRef>
            <a:fontRef idx="minor">
              <a:schemeClr val="dk1"/>
            </a:fontRef>
          </p:style>
          <p:txBody>
            <a:bodyPr rtlCol="0" anchor="ctr"/>
            <a:lstStyle/>
            <a:p>
              <a:pPr algn="ctr"/>
              <a:r>
                <a:rPr lang="fr-FR" sz="800" dirty="0" smtClean="0"/>
                <a:t>Cours</a:t>
              </a:r>
              <a:endParaRPr lang="fr-FR" sz="800" dirty="0"/>
            </a:p>
          </p:txBody>
        </p:sp>
        <p:sp>
          <p:nvSpPr>
            <p:cNvPr id="8" name="Ellipse 7"/>
            <p:cNvSpPr/>
            <p:nvPr/>
          </p:nvSpPr>
          <p:spPr>
            <a:xfrm>
              <a:off x="4843981" y="276077"/>
              <a:ext cx="1258617" cy="1065614"/>
            </a:xfrm>
            <a:prstGeom prst="ellipse">
              <a:avLst/>
            </a:prstGeom>
            <a:ln>
              <a:headEnd type="triangle" w="med" len="med"/>
              <a:tailEnd type="none" w="med" len="med"/>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fr-FR" dirty="0"/>
            </a:p>
          </p:txBody>
        </p:sp>
        <p:sp>
          <p:nvSpPr>
            <p:cNvPr id="9" name="Ellipse 8"/>
            <p:cNvSpPr/>
            <p:nvPr/>
          </p:nvSpPr>
          <p:spPr>
            <a:xfrm>
              <a:off x="5212234" y="866802"/>
              <a:ext cx="720000" cy="312866"/>
            </a:xfrm>
            <a:prstGeom prst="ellipse">
              <a:avLst/>
            </a:prstGeom>
            <a:ln>
              <a:headEnd type="triangl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700" dirty="0" smtClean="0"/>
                <a:t>TP</a:t>
              </a:r>
            </a:p>
          </p:txBody>
        </p:sp>
        <p:sp>
          <p:nvSpPr>
            <p:cNvPr id="10" name="Ellipse 9"/>
            <p:cNvSpPr/>
            <p:nvPr/>
          </p:nvSpPr>
          <p:spPr>
            <a:xfrm>
              <a:off x="5166938" y="441462"/>
              <a:ext cx="720000" cy="312864"/>
            </a:xfrm>
            <a:prstGeom prst="ellipse">
              <a:avLst/>
            </a:prstGeom>
            <a:ln>
              <a:headEnd type="triangl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700" dirty="0" smtClean="0"/>
                <a:t>TP</a:t>
              </a:r>
            </a:p>
            <a:p>
              <a:pPr algn="ctr"/>
              <a:endParaRPr lang="fr-FR" sz="700" dirty="0"/>
            </a:p>
          </p:txBody>
        </p:sp>
        <p:sp>
          <p:nvSpPr>
            <p:cNvPr id="11" name="Ellipse 10"/>
            <p:cNvSpPr/>
            <p:nvPr/>
          </p:nvSpPr>
          <p:spPr>
            <a:xfrm>
              <a:off x="4909383" y="664569"/>
              <a:ext cx="720000" cy="312864"/>
            </a:xfrm>
            <a:prstGeom prst="ellipse">
              <a:avLst/>
            </a:prstGeom>
            <a:ln>
              <a:headEnd type="triangl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800" dirty="0" smtClean="0"/>
                <a:t>TP</a:t>
              </a:r>
              <a:endParaRPr lang="fr-FR" sz="800" dirty="0"/>
            </a:p>
          </p:txBody>
        </p:sp>
        <p:sp>
          <p:nvSpPr>
            <p:cNvPr id="12" name="Rectangle 11"/>
            <p:cNvSpPr/>
            <p:nvPr/>
          </p:nvSpPr>
          <p:spPr>
            <a:xfrm>
              <a:off x="6131173" y="533048"/>
              <a:ext cx="720000" cy="540000"/>
            </a:xfrm>
            <a:prstGeom prst="rect">
              <a:avLst/>
            </a:prstGeom>
            <a:ln>
              <a:headEnd type="triangl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800" dirty="0" smtClean="0"/>
                <a:t>Synthèse</a:t>
              </a:r>
              <a:endParaRPr lang="fr-FR" sz="800" dirty="0"/>
            </a:p>
          </p:txBody>
        </p:sp>
        <p:sp>
          <p:nvSpPr>
            <p:cNvPr id="13" name="Ellipse 12"/>
            <p:cNvSpPr/>
            <p:nvPr/>
          </p:nvSpPr>
          <p:spPr>
            <a:xfrm>
              <a:off x="6859612" y="546922"/>
              <a:ext cx="648000" cy="526126"/>
            </a:xfrm>
            <a:prstGeom prst="ellipse">
              <a:avLst/>
            </a:prstGeom>
            <a:ln>
              <a:headEnd type="triangle" w="med" len="med"/>
              <a:tailEnd type="none" w="med" len="med"/>
            </a:ln>
          </p:spPr>
          <p:style>
            <a:lnRef idx="1">
              <a:schemeClr val="accent6"/>
            </a:lnRef>
            <a:fillRef idx="2">
              <a:schemeClr val="accent6"/>
            </a:fillRef>
            <a:effectRef idx="1">
              <a:schemeClr val="accent6"/>
            </a:effectRef>
            <a:fontRef idx="minor">
              <a:schemeClr val="dk1"/>
            </a:fontRef>
          </p:style>
          <p:txBody>
            <a:bodyPr rtlCol="0" anchor="ctr"/>
            <a:lstStyle/>
            <a:p>
              <a:pPr algn="ctr"/>
              <a:r>
                <a:rPr lang="fr-FR" sz="800" dirty="0" smtClean="0"/>
                <a:t>Cours</a:t>
              </a:r>
              <a:endParaRPr lang="fr-FR" sz="800" dirty="0"/>
            </a:p>
          </p:txBody>
        </p:sp>
        <p:sp>
          <p:nvSpPr>
            <p:cNvPr id="14" name="Ellipse 13"/>
            <p:cNvSpPr>
              <a:spLocks noChangeAspect="1"/>
            </p:cNvSpPr>
            <p:nvPr/>
          </p:nvSpPr>
          <p:spPr>
            <a:xfrm>
              <a:off x="7516837" y="623124"/>
              <a:ext cx="504000" cy="409210"/>
            </a:xfrm>
            <a:prstGeom prst="ellipse">
              <a:avLst/>
            </a:prstGeom>
            <a:ln>
              <a:headEnd type="triangle" w="med" len="med"/>
              <a:tailEnd type="none" w="med" len="med"/>
            </a:ln>
          </p:spPr>
          <p:style>
            <a:lnRef idx="1">
              <a:schemeClr val="accent6"/>
            </a:lnRef>
            <a:fillRef idx="2">
              <a:schemeClr val="accent6"/>
            </a:fillRef>
            <a:effectRef idx="1">
              <a:schemeClr val="accent6"/>
            </a:effectRef>
            <a:fontRef idx="minor">
              <a:schemeClr val="dk1"/>
            </a:fontRef>
          </p:style>
          <p:txBody>
            <a:bodyPr rtlCol="0" anchor="ctr"/>
            <a:lstStyle/>
            <a:p>
              <a:pPr algn="ctr"/>
              <a:r>
                <a:rPr lang="fr-FR" sz="800" dirty="0" smtClean="0"/>
                <a:t>TD</a:t>
              </a:r>
              <a:endParaRPr lang="fr-FR" sz="800" dirty="0"/>
            </a:p>
          </p:txBody>
        </p:sp>
      </p:grpSp>
      <p:sp>
        <p:nvSpPr>
          <p:cNvPr id="24" name="Ellipse 23"/>
          <p:cNvSpPr/>
          <p:nvPr/>
        </p:nvSpPr>
        <p:spPr>
          <a:xfrm>
            <a:off x="7165428" y="980728"/>
            <a:ext cx="142876" cy="14287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32770" name="Picture 2" descr="https://encrypted-tbn3.gstatic.com/images?q=tbn:ANd9GcQcjGffRKWeTJwGW9U0yC49O96jPoIlFt37iU4TFUfK_IZmVnZsNw"/>
          <p:cNvPicPr>
            <a:picLocks noChangeAspect="1" noChangeArrowheads="1"/>
          </p:cNvPicPr>
          <p:nvPr/>
        </p:nvPicPr>
        <p:blipFill>
          <a:blip r:embed="rId3" cstate="print"/>
          <a:srcRect/>
          <a:stretch>
            <a:fillRect/>
          </a:stretch>
        </p:blipFill>
        <p:spPr bwMode="auto">
          <a:xfrm>
            <a:off x="142844" y="4286256"/>
            <a:ext cx="2376264" cy="2376266"/>
          </a:xfrm>
          <a:prstGeom prst="rect">
            <a:avLst/>
          </a:prstGeom>
          <a:noFill/>
        </p:spPr>
      </p:pic>
      <p:pic>
        <p:nvPicPr>
          <p:cNvPr id="32772" name="Picture 4" descr="http://www.cn.all.biz/img/cn/catalog/middle/348850.jpeg?rrr=1"/>
          <p:cNvPicPr>
            <a:picLocks noChangeAspect="1" noChangeArrowheads="1"/>
          </p:cNvPicPr>
          <p:nvPr/>
        </p:nvPicPr>
        <p:blipFill>
          <a:blip r:embed="rId4" cstate="print"/>
          <a:srcRect/>
          <a:stretch>
            <a:fillRect/>
          </a:stretch>
        </p:blipFill>
        <p:spPr bwMode="auto">
          <a:xfrm>
            <a:off x="5483594" y="4429132"/>
            <a:ext cx="2160240" cy="1998222"/>
          </a:xfrm>
          <a:prstGeom prst="rect">
            <a:avLst/>
          </a:prstGeom>
          <a:noFill/>
        </p:spPr>
      </p:pic>
      <p:grpSp>
        <p:nvGrpSpPr>
          <p:cNvPr id="27" name="Groupe 4"/>
          <p:cNvGrpSpPr/>
          <p:nvPr/>
        </p:nvGrpSpPr>
        <p:grpSpPr>
          <a:xfrm>
            <a:off x="251520" y="1484784"/>
            <a:ext cx="4104456" cy="704602"/>
            <a:chOff x="0" y="0"/>
            <a:chExt cx="2428860" cy="815490"/>
          </a:xfrm>
          <a:solidFill>
            <a:schemeClr val="tx2">
              <a:lumMod val="50000"/>
            </a:schemeClr>
          </a:solidFill>
          <a:effectLst>
            <a:outerShdw blurRad="76200" dir="18900000" sy="23000" kx="-1200000" algn="bl" rotWithShape="0">
              <a:prstClr val="black">
                <a:alpha val="20000"/>
              </a:prstClr>
            </a:outerShdw>
          </a:effectLst>
          <a:scene3d>
            <a:camera prst="perspectiveRelaxed"/>
            <a:lightRig rig="threePt" dir="t"/>
          </a:scene3d>
        </p:grpSpPr>
        <p:sp>
          <p:nvSpPr>
            <p:cNvPr id="28" name="Rectangle à coins arrondis 27"/>
            <p:cNvSpPr/>
            <p:nvPr/>
          </p:nvSpPr>
          <p:spPr>
            <a:xfrm>
              <a:off x="0" y="0"/>
              <a:ext cx="2428860" cy="815490"/>
            </a:xfrm>
            <a:prstGeom prst="round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9" name="Rectangle 28"/>
            <p:cNvSpPr/>
            <p:nvPr/>
          </p:nvSpPr>
          <p:spPr>
            <a:xfrm>
              <a:off x="39808" y="39808"/>
              <a:ext cx="2360920" cy="700192"/>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fr-FR" sz="2400" kern="1200" dirty="0" smtClean="0"/>
                <a:t>Séance 8 : Cours  -  1H</a:t>
              </a:r>
              <a:endParaRPr lang="fr-FR" sz="2400" kern="1200"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grpId="0" nodeType="withEffect">
                                  <p:stCondLst>
                                    <p:cond delay="0"/>
                                  </p:stCondLst>
                                  <p:childTnLst>
                                    <p:animScale>
                                      <p:cBhvr>
                                        <p:cTn id="6" dur="2000" fill="hold"/>
                                        <p:tgtEl>
                                          <p:spTgt spid="24"/>
                                        </p:tgtEl>
                                      </p:cBhvr>
                                      <p:by x="50000" y="50000"/>
                                    </p:animScale>
                                  </p:childTnLst>
                                </p:cTn>
                              </p:par>
                            </p:childTnLst>
                          </p:cTn>
                        </p:par>
                      </p:childTnLst>
                    </p:cTn>
                  </p:par>
                  <p:par>
                    <p:cTn id="7" fill="hold">
                      <p:stCondLst>
                        <p:cond delay="indefinite"/>
                      </p:stCondLst>
                      <p:childTnLst>
                        <p:par>
                          <p:cTn id="8" fill="hold">
                            <p:stCondLst>
                              <p:cond delay="0"/>
                            </p:stCondLst>
                            <p:childTnLst>
                              <p:par>
                                <p:cTn id="9" presetID="5" presetClass="entr" presetSubtype="10" fill="hold" grpId="0"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checkerboard(across)">
                                      <p:cBhvr>
                                        <p:cTn id="11" dur="500"/>
                                        <p:tgtEl>
                                          <p:spTgt spid="4">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 presetClass="entr" presetSubtype="10" fill="hold" grpId="0" nodeType="clickEffect">
                                  <p:stCondLst>
                                    <p:cond delay="0"/>
                                  </p:stCondLst>
                                  <p:childTnLst>
                                    <p:set>
                                      <p:cBhvr>
                                        <p:cTn id="15" dur="1" fill="hold">
                                          <p:stCondLst>
                                            <p:cond delay="0"/>
                                          </p:stCondLst>
                                        </p:cTn>
                                        <p:tgtEl>
                                          <p:spTgt spid="4">
                                            <p:txEl>
                                              <p:pRg st="1" end="1"/>
                                            </p:txEl>
                                          </p:spTgt>
                                        </p:tgtEl>
                                        <p:attrNameLst>
                                          <p:attrName>style.visibility</p:attrName>
                                        </p:attrNameLst>
                                      </p:cBhvr>
                                      <p:to>
                                        <p:strVal val="visible"/>
                                      </p:to>
                                    </p:set>
                                    <p:animEffect transition="in" filter="checkerboard(across)">
                                      <p:cBhvr>
                                        <p:cTn id="16" dur="500"/>
                                        <p:tgtEl>
                                          <p:spTgt spid="4">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 presetClass="entr" presetSubtype="10" fill="hold" grpId="0"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checkerboard(across)">
                                      <p:cBhvr>
                                        <p:cTn id="21" dur="500"/>
                                        <p:tgtEl>
                                          <p:spTgt spid="4">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4" presetClass="entr" presetSubtype="16" fill="hold" nodeType="clickEffect">
                                  <p:stCondLst>
                                    <p:cond delay="0"/>
                                  </p:stCondLst>
                                  <p:childTnLst>
                                    <p:set>
                                      <p:cBhvr>
                                        <p:cTn id="25" dur="1" fill="hold">
                                          <p:stCondLst>
                                            <p:cond delay="0"/>
                                          </p:stCondLst>
                                        </p:cTn>
                                        <p:tgtEl>
                                          <p:spTgt spid="32770"/>
                                        </p:tgtEl>
                                        <p:attrNameLst>
                                          <p:attrName>style.visibility</p:attrName>
                                        </p:attrNameLst>
                                      </p:cBhvr>
                                      <p:to>
                                        <p:strVal val="visible"/>
                                      </p:to>
                                    </p:set>
                                    <p:animEffect transition="in" filter="box(in)">
                                      <p:cBhvr>
                                        <p:cTn id="26" dur="500"/>
                                        <p:tgtEl>
                                          <p:spTgt spid="32770"/>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6" fill="hold" nodeType="clickEffect">
                                  <p:stCondLst>
                                    <p:cond delay="0"/>
                                  </p:stCondLst>
                                  <p:childTnLst>
                                    <p:set>
                                      <p:cBhvr>
                                        <p:cTn id="30" dur="1" fill="hold">
                                          <p:stCondLst>
                                            <p:cond delay="0"/>
                                          </p:stCondLst>
                                        </p:cTn>
                                        <p:tgtEl>
                                          <p:spTgt spid="32772"/>
                                        </p:tgtEl>
                                        <p:attrNameLst>
                                          <p:attrName>style.visibility</p:attrName>
                                        </p:attrNameLst>
                                      </p:cBhvr>
                                      <p:to>
                                        <p:strVal val="visible"/>
                                      </p:to>
                                    </p:set>
                                    <p:animEffect transition="in" filter="barn(inHorizontal)">
                                      <p:cBhvr>
                                        <p:cTn id="31" dur="500"/>
                                        <p:tgtEl>
                                          <p:spTgt spid="327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2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e 3"/>
          <p:cNvGrpSpPr/>
          <p:nvPr/>
        </p:nvGrpSpPr>
        <p:grpSpPr>
          <a:xfrm>
            <a:off x="107504" y="116632"/>
            <a:ext cx="8920505" cy="1067922"/>
            <a:chOff x="169074" y="276077"/>
            <a:chExt cx="8813001" cy="1067922"/>
          </a:xfrm>
        </p:grpSpPr>
        <p:grpSp>
          <p:nvGrpSpPr>
            <p:cNvPr id="5" name="Groupe 64"/>
            <p:cNvGrpSpPr/>
            <p:nvPr/>
          </p:nvGrpSpPr>
          <p:grpSpPr>
            <a:xfrm>
              <a:off x="169074" y="278385"/>
              <a:ext cx="8813001" cy="1065614"/>
              <a:chOff x="278656" y="2610061"/>
              <a:chExt cx="6936936" cy="1071570"/>
            </a:xfrm>
          </p:grpSpPr>
          <p:sp>
            <p:nvSpPr>
              <p:cNvPr id="14" name="Ellipse 13"/>
              <p:cNvSpPr/>
              <p:nvPr/>
            </p:nvSpPr>
            <p:spPr>
              <a:xfrm>
                <a:off x="1387311" y="2610061"/>
                <a:ext cx="990688" cy="1071570"/>
              </a:xfrm>
              <a:prstGeom prst="ellipse">
                <a:avLst/>
              </a:prstGeom>
              <a:ln>
                <a:headEnd type="triangle" w="med" len="med"/>
                <a:tailEnd type="none" w="med" len="med"/>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fr-FR" dirty="0"/>
              </a:p>
            </p:txBody>
          </p:sp>
          <p:sp>
            <p:nvSpPr>
              <p:cNvPr id="15" name="Rectangle 14"/>
              <p:cNvSpPr/>
              <p:nvPr/>
            </p:nvSpPr>
            <p:spPr>
              <a:xfrm>
                <a:off x="278656" y="2857497"/>
                <a:ext cx="566730" cy="542391"/>
              </a:xfrm>
              <a:prstGeom prst="rect">
                <a:avLst/>
              </a:prstGeom>
              <a:ln>
                <a:headEnd type="triangl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800" dirty="0" smtClean="0"/>
                  <a:t> lancement</a:t>
                </a:r>
              </a:p>
            </p:txBody>
          </p:sp>
          <p:grpSp>
            <p:nvGrpSpPr>
              <p:cNvPr id="16" name="Grouper 32"/>
              <p:cNvGrpSpPr/>
              <p:nvPr/>
            </p:nvGrpSpPr>
            <p:grpSpPr>
              <a:xfrm>
                <a:off x="1438790" y="2776370"/>
                <a:ext cx="805111" cy="742332"/>
                <a:chOff x="1807349" y="1673302"/>
                <a:chExt cx="1161980" cy="1836894"/>
              </a:xfrm>
            </p:grpSpPr>
            <p:sp>
              <p:nvSpPr>
                <p:cNvPr id="20" name="Ellipse 19"/>
                <p:cNvSpPr/>
                <p:nvPr/>
              </p:nvSpPr>
              <p:spPr>
                <a:xfrm>
                  <a:off x="2151394" y="2731685"/>
                  <a:ext cx="817935" cy="778511"/>
                </a:xfrm>
                <a:prstGeom prst="ellipse">
                  <a:avLst/>
                </a:prstGeom>
                <a:ln>
                  <a:headEnd type="triangl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700" dirty="0" smtClean="0"/>
                    <a:t>TP</a:t>
                  </a:r>
                </a:p>
              </p:txBody>
            </p:sp>
            <p:sp>
              <p:nvSpPr>
                <p:cNvPr id="21" name="Ellipse 10"/>
                <p:cNvSpPr/>
                <p:nvPr/>
              </p:nvSpPr>
              <p:spPr>
                <a:xfrm>
                  <a:off x="2099937" y="1673302"/>
                  <a:ext cx="817935" cy="778506"/>
                </a:xfrm>
                <a:prstGeom prst="ellipse">
                  <a:avLst/>
                </a:prstGeom>
                <a:ln>
                  <a:headEnd type="triangl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700" dirty="0" smtClean="0"/>
                    <a:t>TP</a:t>
                  </a:r>
                </a:p>
                <a:p>
                  <a:pPr algn="ctr"/>
                  <a:endParaRPr lang="fr-FR" sz="700" dirty="0"/>
                </a:p>
              </p:txBody>
            </p:sp>
            <p:sp>
              <p:nvSpPr>
                <p:cNvPr id="22" name="Ellipse 21"/>
                <p:cNvSpPr/>
                <p:nvPr/>
              </p:nvSpPr>
              <p:spPr>
                <a:xfrm>
                  <a:off x="1807349" y="2228464"/>
                  <a:ext cx="817935" cy="778506"/>
                </a:xfrm>
                <a:prstGeom prst="ellipse">
                  <a:avLst/>
                </a:prstGeom>
                <a:ln>
                  <a:headEnd type="triangl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800" dirty="0" smtClean="0"/>
                    <a:t>TP</a:t>
                  </a:r>
                  <a:endParaRPr lang="fr-FR" sz="800" dirty="0"/>
                </a:p>
              </p:txBody>
            </p:sp>
          </p:grpSp>
          <p:sp>
            <p:nvSpPr>
              <p:cNvPr id="17" name="Rectangle 16"/>
              <p:cNvSpPr/>
              <p:nvPr/>
            </p:nvSpPr>
            <p:spPr>
              <a:xfrm>
                <a:off x="2400491" y="2861245"/>
                <a:ext cx="566730" cy="543018"/>
              </a:xfrm>
              <a:prstGeom prst="rect">
                <a:avLst/>
              </a:prstGeom>
              <a:ln>
                <a:headEnd type="triangl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800" dirty="0" smtClean="0"/>
                  <a:t>Restitution</a:t>
                </a:r>
                <a:endParaRPr lang="fr-FR" sz="800" dirty="0"/>
              </a:p>
            </p:txBody>
          </p:sp>
          <p:sp>
            <p:nvSpPr>
              <p:cNvPr id="18" name="Ellipse 17"/>
              <p:cNvSpPr/>
              <p:nvPr/>
            </p:nvSpPr>
            <p:spPr>
              <a:xfrm>
                <a:off x="2982215" y="2885304"/>
                <a:ext cx="935104" cy="528538"/>
              </a:xfrm>
              <a:prstGeom prst="ellipse">
                <a:avLst/>
              </a:prstGeom>
              <a:ln>
                <a:headEnd type="triangle" w="med" len="med"/>
                <a:tailEnd type="none" w="med" len="med"/>
              </a:ln>
            </p:spPr>
            <p:style>
              <a:lnRef idx="1">
                <a:schemeClr val="accent6"/>
              </a:lnRef>
              <a:fillRef idx="2">
                <a:schemeClr val="accent6"/>
              </a:fillRef>
              <a:effectRef idx="1">
                <a:schemeClr val="accent6"/>
              </a:effectRef>
              <a:fontRef idx="minor">
                <a:schemeClr val="dk1"/>
              </a:fontRef>
            </p:style>
            <p:txBody>
              <a:bodyPr rtlCol="0" anchor="ctr"/>
              <a:lstStyle/>
              <a:p>
                <a:pPr algn="ctr"/>
                <a:r>
                  <a:rPr lang="fr-FR" sz="800" dirty="0" smtClean="0"/>
                  <a:t>Structuration des connaissances</a:t>
                </a:r>
                <a:endParaRPr lang="fr-FR" sz="800" dirty="0"/>
              </a:p>
            </p:txBody>
          </p:sp>
          <p:sp>
            <p:nvSpPr>
              <p:cNvPr id="19" name="Ellipse 18"/>
              <p:cNvSpPr/>
              <p:nvPr/>
            </p:nvSpPr>
            <p:spPr>
              <a:xfrm>
                <a:off x="6464053" y="2924782"/>
                <a:ext cx="751539" cy="455948"/>
              </a:xfrm>
              <a:prstGeom prst="ellipse">
                <a:avLst/>
              </a:prstGeom>
              <a:ln>
                <a:headEnd type="triangle" w="med" len="med"/>
                <a:tailEnd type="none" w="med" len="med"/>
              </a:ln>
            </p:spPr>
            <p:style>
              <a:lnRef idx="1">
                <a:schemeClr val="accent6"/>
              </a:lnRef>
              <a:fillRef idx="2">
                <a:schemeClr val="accent6"/>
              </a:fillRef>
              <a:effectRef idx="1">
                <a:schemeClr val="accent6"/>
              </a:effectRef>
              <a:fontRef idx="minor">
                <a:schemeClr val="dk1"/>
              </a:fontRef>
            </p:style>
            <p:txBody>
              <a:bodyPr rtlCol="0" anchor="ctr"/>
              <a:lstStyle/>
              <a:p>
                <a:pPr algn="ctr"/>
                <a:r>
                  <a:rPr lang="fr-FR" sz="800" dirty="0" smtClean="0"/>
                  <a:t>Evaluation </a:t>
                </a:r>
                <a:endParaRPr lang="fr-FR" sz="800" dirty="0"/>
              </a:p>
            </p:txBody>
          </p:sp>
        </p:grpSp>
        <p:sp>
          <p:nvSpPr>
            <p:cNvPr id="6" name="Ellipse 5"/>
            <p:cNvSpPr/>
            <p:nvPr/>
          </p:nvSpPr>
          <p:spPr>
            <a:xfrm>
              <a:off x="904874" y="537698"/>
              <a:ext cx="648000" cy="526126"/>
            </a:xfrm>
            <a:prstGeom prst="ellipse">
              <a:avLst/>
            </a:prstGeom>
            <a:ln>
              <a:headEnd type="triangle" w="med" len="med"/>
              <a:tailEnd type="none" w="med" len="med"/>
            </a:ln>
          </p:spPr>
          <p:style>
            <a:lnRef idx="1">
              <a:schemeClr val="accent6"/>
            </a:lnRef>
            <a:fillRef idx="2">
              <a:schemeClr val="accent6"/>
            </a:fillRef>
            <a:effectRef idx="1">
              <a:schemeClr val="accent6"/>
            </a:effectRef>
            <a:fontRef idx="minor">
              <a:schemeClr val="dk1"/>
            </a:fontRef>
          </p:style>
          <p:txBody>
            <a:bodyPr rtlCol="0" anchor="ctr"/>
            <a:lstStyle/>
            <a:p>
              <a:pPr algn="ctr"/>
              <a:r>
                <a:rPr lang="fr-FR" sz="800" dirty="0" smtClean="0"/>
                <a:t>Cours</a:t>
              </a:r>
              <a:endParaRPr lang="fr-FR" sz="800" dirty="0"/>
            </a:p>
          </p:txBody>
        </p:sp>
        <p:sp>
          <p:nvSpPr>
            <p:cNvPr id="7" name="Ellipse 6"/>
            <p:cNvSpPr/>
            <p:nvPr/>
          </p:nvSpPr>
          <p:spPr>
            <a:xfrm>
              <a:off x="4843981" y="276077"/>
              <a:ext cx="1258617" cy="1065614"/>
            </a:xfrm>
            <a:prstGeom prst="ellipse">
              <a:avLst/>
            </a:prstGeom>
            <a:ln>
              <a:headEnd type="triangle" w="med" len="med"/>
              <a:tailEnd type="none" w="med" len="med"/>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fr-FR" dirty="0"/>
            </a:p>
          </p:txBody>
        </p:sp>
        <p:sp>
          <p:nvSpPr>
            <p:cNvPr id="8" name="Ellipse 7"/>
            <p:cNvSpPr/>
            <p:nvPr/>
          </p:nvSpPr>
          <p:spPr>
            <a:xfrm>
              <a:off x="5212234" y="866802"/>
              <a:ext cx="720000" cy="312866"/>
            </a:xfrm>
            <a:prstGeom prst="ellipse">
              <a:avLst/>
            </a:prstGeom>
            <a:ln>
              <a:headEnd type="triangl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700" dirty="0" smtClean="0"/>
                <a:t>TP</a:t>
              </a:r>
            </a:p>
          </p:txBody>
        </p:sp>
        <p:sp>
          <p:nvSpPr>
            <p:cNvPr id="9" name="Ellipse 8"/>
            <p:cNvSpPr/>
            <p:nvPr/>
          </p:nvSpPr>
          <p:spPr>
            <a:xfrm>
              <a:off x="5166938" y="441462"/>
              <a:ext cx="720000" cy="312864"/>
            </a:xfrm>
            <a:prstGeom prst="ellipse">
              <a:avLst/>
            </a:prstGeom>
            <a:ln>
              <a:headEnd type="triangl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700" dirty="0" smtClean="0"/>
                <a:t>TP</a:t>
              </a:r>
            </a:p>
            <a:p>
              <a:pPr algn="ctr"/>
              <a:endParaRPr lang="fr-FR" sz="700" dirty="0"/>
            </a:p>
          </p:txBody>
        </p:sp>
        <p:sp>
          <p:nvSpPr>
            <p:cNvPr id="10" name="Ellipse 9"/>
            <p:cNvSpPr/>
            <p:nvPr/>
          </p:nvSpPr>
          <p:spPr>
            <a:xfrm>
              <a:off x="4909383" y="664569"/>
              <a:ext cx="720000" cy="312864"/>
            </a:xfrm>
            <a:prstGeom prst="ellipse">
              <a:avLst/>
            </a:prstGeom>
            <a:ln>
              <a:headEnd type="triangl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800" dirty="0" smtClean="0"/>
                <a:t>TP</a:t>
              </a:r>
              <a:endParaRPr lang="fr-FR" sz="800" dirty="0"/>
            </a:p>
          </p:txBody>
        </p:sp>
        <p:sp>
          <p:nvSpPr>
            <p:cNvPr id="11" name="Rectangle 10"/>
            <p:cNvSpPr/>
            <p:nvPr/>
          </p:nvSpPr>
          <p:spPr>
            <a:xfrm>
              <a:off x="6131173" y="533048"/>
              <a:ext cx="720000" cy="540000"/>
            </a:xfrm>
            <a:prstGeom prst="rect">
              <a:avLst/>
            </a:prstGeom>
            <a:ln>
              <a:headEnd type="triangl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800" dirty="0" smtClean="0"/>
                <a:t>Synthèse</a:t>
              </a:r>
              <a:endParaRPr lang="fr-FR" sz="800" dirty="0"/>
            </a:p>
          </p:txBody>
        </p:sp>
        <p:sp>
          <p:nvSpPr>
            <p:cNvPr id="12" name="Ellipse 11"/>
            <p:cNvSpPr/>
            <p:nvPr/>
          </p:nvSpPr>
          <p:spPr>
            <a:xfrm>
              <a:off x="6859612" y="546922"/>
              <a:ext cx="648000" cy="526126"/>
            </a:xfrm>
            <a:prstGeom prst="ellipse">
              <a:avLst/>
            </a:prstGeom>
            <a:ln>
              <a:headEnd type="triangle" w="med" len="med"/>
              <a:tailEnd type="none" w="med" len="med"/>
            </a:ln>
          </p:spPr>
          <p:style>
            <a:lnRef idx="1">
              <a:schemeClr val="accent6"/>
            </a:lnRef>
            <a:fillRef idx="2">
              <a:schemeClr val="accent6"/>
            </a:fillRef>
            <a:effectRef idx="1">
              <a:schemeClr val="accent6"/>
            </a:effectRef>
            <a:fontRef idx="minor">
              <a:schemeClr val="dk1"/>
            </a:fontRef>
          </p:style>
          <p:txBody>
            <a:bodyPr rtlCol="0" anchor="ctr"/>
            <a:lstStyle/>
            <a:p>
              <a:pPr algn="ctr"/>
              <a:r>
                <a:rPr lang="fr-FR" sz="800" dirty="0" smtClean="0"/>
                <a:t>Cours</a:t>
              </a:r>
              <a:endParaRPr lang="fr-FR" sz="800" dirty="0"/>
            </a:p>
          </p:txBody>
        </p:sp>
        <p:sp>
          <p:nvSpPr>
            <p:cNvPr id="13" name="Ellipse 12"/>
            <p:cNvSpPr>
              <a:spLocks noChangeAspect="1"/>
            </p:cNvSpPr>
            <p:nvPr/>
          </p:nvSpPr>
          <p:spPr>
            <a:xfrm>
              <a:off x="7516837" y="623124"/>
              <a:ext cx="504000" cy="409210"/>
            </a:xfrm>
            <a:prstGeom prst="ellipse">
              <a:avLst/>
            </a:prstGeom>
            <a:ln>
              <a:headEnd type="triangle" w="med" len="med"/>
              <a:tailEnd type="none" w="med" len="med"/>
            </a:ln>
          </p:spPr>
          <p:style>
            <a:lnRef idx="1">
              <a:schemeClr val="accent6"/>
            </a:lnRef>
            <a:fillRef idx="2">
              <a:schemeClr val="accent6"/>
            </a:fillRef>
            <a:effectRef idx="1">
              <a:schemeClr val="accent6"/>
            </a:effectRef>
            <a:fontRef idx="minor">
              <a:schemeClr val="dk1"/>
            </a:fontRef>
          </p:style>
          <p:txBody>
            <a:bodyPr rtlCol="0" anchor="ctr"/>
            <a:lstStyle/>
            <a:p>
              <a:pPr algn="ctr"/>
              <a:r>
                <a:rPr lang="fr-FR" sz="800" dirty="0" smtClean="0"/>
                <a:t>TD</a:t>
              </a:r>
              <a:endParaRPr lang="fr-FR" sz="800" dirty="0"/>
            </a:p>
          </p:txBody>
        </p:sp>
      </p:grpSp>
      <p:sp>
        <p:nvSpPr>
          <p:cNvPr id="23" name="Ellipse 22"/>
          <p:cNvSpPr/>
          <p:nvPr/>
        </p:nvSpPr>
        <p:spPr>
          <a:xfrm>
            <a:off x="7741492" y="980728"/>
            <a:ext cx="142876" cy="14287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nvGrpSpPr>
          <p:cNvPr id="24" name="Groupe 4"/>
          <p:cNvGrpSpPr/>
          <p:nvPr/>
        </p:nvGrpSpPr>
        <p:grpSpPr>
          <a:xfrm>
            <a:off x="251520" y="1484784"/>
            <a:ext cx="6696744" cy="704602"/>
            <a:chOff x="0" y="0"/>
            <a:chExt cx="2428860" cy="815490"/>
          </a:xfrm>
          <a:solidFill>
            <a:schemeClr val="tx2">
              <a:lumMod val="50000"/>
            </a:schemeClr>
          </a:solidFill>
          <a:effectLst>
            <a:outerShdw blurRad="76200" dir="18900000" sy="23000" kx="-1200000" algn="bl" rotWithShape="0">
              <a:prstClr val="black">
                <a:alpha val="20000"/>
              </a:prstClr>
            </a:outerShdw>
          </a:effectLst>
          <a:scene3d>
            <a:camera prst="perspectiveRelaxed"/>
            <a:lightRig rig="threePt" dir="t"/>
          </a:scene3d>
        </p:grpSpPr>
        <p:sp>
          <p:nvSpPr>
            <p:cNvPr id="25" name="Rectangle à coins arrondis 24"/>
            <p:cNvSpPr/>
            <p:nvPr/>
          </p:nvSpPr>
          <p:spPr>
            <a:xfrm>
              <a:off x="0" y="0"/>
              <a:ext cx="2428860" cy="815490"/>
            </a:xfrm>
            <a:prstGeom prst="round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6" name="Rectangle 25"/>
            <p:cNvSpPr/>
            <p:nvPr/>
          </p:nvSpPr>
          <p:spPr>
            <a:xfrm>
              <a:off x="39808" y="39808"/>
              <a:ext cx="2360920" cy="700192"/>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fr-FR" sz="2400" kern="1200" dirty="0" smtClean="0"/>
                <a:t>Séance 9 : </a:t>
              </a:r>
              <a:r>
                <a:rPr lang="fr-FR" sz="2400" dirty="0" smtClean="0"/>
                <a:t>TD : « Confortation »  </a:t>
              </a:r>
              <a:r>
                <a:rPr lang="fr-FR" sz="2400" kern="1200" dirty="0" smtClean="0"/>
                <a:t>-  1H</a:t>
              </a:r>
              <a:endParaRPr lang="fr-FR" sz="2400" kern="1200" dirty="0"/>
            </a:p>
          </p:txBody>
        </p:sp>
      </p:grpSp>
      <p:pic>
        <p:nvPicPr>
          <p:cNvPr id="31745" name="Picture 1"/>
          <p:cNvPicPr>
            <a:picLocks noChangeAspect="1" noChangeArrowheads="1"/>
          </p:cNvPicPr>
          <p:nvPr/>
        </p:nvPicPr>
        <p:blipFill>
          <a:blip r:embed="rId3" cstate="print"/>
          <a:srcRect l="21553" t="20430" r="22338" b="10000"/>
          <a:stretch>
            <a:fillRect/>
          </a:stretch>
        </p:blipFill>
        <p:spPr bwMode="auto">
          <a:xfrm>
            <a:off x="1691680" y="2114814"/>
            <a:ext cx="6120680" cy="4743186"/>
          </a:xfrm>
          <a:prstGeom prst="rect">
            <a:avLst/>
          </a:prstGeom>
          <a:noFill/>
          <a:ln w="9525">
            <a:noFill/>
            <a:miter lim="800000"/>
            <a:headEnd/>
            <a:tailEnd/>
          </a:ln>
        </p:spPr>
      </p:pic>
      <p:pic>
        <p:nvPicPr>
          <p:cNvPr id="5122" name="Picture 2" descr="Schéma installaton système solaire pour bassin"/>
          <p:cNvPicPr>
            <a:picLocks noChangeAspect="1" noChangeArrowheads="1"/>
          </p:cNvPicPr>
          <p:nvPr/>
        </p:nvPicPr>
        <p:blipFill>
          <a:blip r:embed="rId4" cstate="print"/>
          <a:srcRect/>
          <a:stretch>
            <a:fillRect/>
          </a:stretch>
        </p:blipFill>
        <p:spPr bwMode="auto">
          <a:xfrm>
            <a:off x="1475656" y="2758776"/>
            <a:ext cx="5715000" cy="383857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grpId="0" nodeType="withEffect">
                                  <p:stCondLst>
                                    <p:cond delay="0"/>
                                  </p:stCondLst>
                                  <p:childTnLst>
                                    <p:animScale>
                                      <p:cBhvr>
                                        <p:cTn id="6" dur="2000" fill="hold"/>
                                        <p:tgtEl>
                                          <p:spTgt spid="23"/>
                                        </p:tgtEl>
                                      </p:cBhvr>
                                      <p:by x="50000" y="50000"/>
                                    </p:animScale>
                                  </p:childTnLst>
                                </p:cTn>
                              </p:par>
                            </p:childTnLst>
                          </p:cTn>
                        </p:par>
                      </p:childTnLst>
                    </p:cTn>
                  </p:par>
                  <p:par>
                    <p:cTn id="7" fill="hold">
                      <p:stCondLst>
                        <p:cond delay="indefinite"/>
                      </p:stCondLst>
                      <p:childTnLst>
                        <p:par>
                          <p:cTn id="8" fill="hold">
                            <p:stCondLst>
                              <p:cond delay="0"/>
                            </p:stCondLst>
                            <p:childTnLst>
                              <p:par>
                                <p:cTn id="9" presetID="8" presetClass="entr" presetSubtype="16" fill="hold" nodeType="clickEffect">
                                  <p:stCondLst>
                                    <p:cond delay="0"/>
                                  </p:stCondLst>
                                  <p:childTnLst>
                                    <p:set>
                                      <p:cBhvr>
                                        <p:cTn id="10" dur="1" fill="hold">
                                          <p:stCondLst>
                                            <p:cond delay="0"/>
                                          </p:stCondLst>
                                        </p:cTn>
                                        <p:tgtEl>
                                          <p:spTgt spid="5122"/>
                                        </p:tgtEl>
                                        <p:attrNameLst>
                                          <p:attrName>style.visibility</p:attrName>
                                        </p:attrNameLst>
                                      </p:cBhvr>
                                      <p:to>
                                        <p:strVal val="visible"/>
                                      </p:to>
                                    </p:set>
                                    <p:animEffect transition="in" filter="diamond(in)">
                                      <p:cBhvr>
                                        <p:cTn id="11" dur="2000"/>
                                        <p:tgtEl>
                                          <p:spTgt spid="5122"/>
                                        </p:tgtEl>
                                      </p:cBhvr>
                                    </p:animEffect>
                                  </p:childTnLst>
                                  <p:subTnLst>
                                    <p:set>
                                      <p:cBhvr override="childStyle">
                                        <p:cTn dur="1" fill="hold" display="0" masterRel="nextClick" afterEffect="1"/>
                                        <p:tgtEl>
                                          <p:spTgt spid="5122"/>
                                        </p:tgtEl>
                                        <p:attrNameLst>
                                          <p:attrName>style.visibility</p:attrName>
                                        </p:attrNameLst>
                                      </p:cBhvr>
                                      <p:to>
                                        <p:strVal val="hidden"/>
                                      </p:to>
                                    </p:set>
                                  </p:subTnLst>
                                </p:cTn>
                              </p:par>
                            </p:childTnLst>
                          </p:cTn>
                        </p:par>
                      </p:childTnLst>
                    </p:cTn>
                  </p:par>
                  <p:par>
                    <p:cTn id="12" fill="hold">
                      <p:stCondLst>
                        <p:cond delay="indefinite"/>
                      </p:stCondLst>
                      <p:childTnLst>
                        <p:par>
                          <p:cTn id="13" fill="hold">
                            <p:stCondLst>
                              <p:cond delay="0"/>
                            </p:stCondLst>
                            <p:childTnLst>
                              <p:par>
                                <p:cTn id="14" presetID="8" presetClass="entr" presetSubtype="16" fill="hold" nodeType="clickEffect">
                                  <p:stCondLst>
                                    <p:cond delay="0"/>
                                  </p:stCondLst>
                                  <p:childTnLst>
                                    <p:set>
                                      <p:cBhvr>
                                        <p:cTn id="15" dur="1" fill="hold">
                                          <p:stCondLst>
                                            <p:cond delay="0"/>
                                          </p:stCondLst>
                                        </p:cTn>
                                        <p:tgtEl>
                                          <p:spTgt spid="31745"/>
                                        </p:tgtEl>
                                        <p:attrNameLst>
                                          <p:attrName>style.visibility</p:attrName>
                                        </p:attrNameLst>
                                      </p:cBhvr>
                                      <p:to>
                                        <p:strVal val="visible"/>
                                      </p:to>
                                    </p:set>
                                    <p:animEffect transition="in" filter="diamond(in)">
                                      <p:cBhvr>
                                        <p:cTn id="16" dur="2000"/>
                                        <p:tgtEl>
                                          <p:spTgt spid="31745"/>
                                        </p:tgtEl>
                                      </p:cBhvr>
                                    </p:animEffect>
                                  </p:childTnLst>
                                  <p:subTnLst>
                                    <p:set>
                                      <p:cBhvr override="childStyle">
                                        <p:cTn dur="1" fill="hold" display="0" masterRel="nextClick" afterEffect="1"/>
                                        <p:tgtEl>
                                          <p:spTgt spid="31745"/>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e 3"/>
          <p:cNvGrpSpPr/>
          <p:nvPr/>
        </p:nvGrpSpPr>
        <p:grpSpPr>
          <a:xfrm>
            <a:off x="107504" y="116632"/>
            <a:ext cx="8920505" cy="1067922"/>
            <a:chOff x="169074" y="276077"/>
            <a:chExt cx="8813001" cy="1067922"/>
          </a:xfrm>
        </p:grpSpPr>
        <p:grpSp>
          <p:nvGrpSpPr>
            <p:cNvPr id="5" name="Groupe 64"/>
            <p:cNvGrpSpPr/>
            <p:nvPr/>
          </p:nvGrpSpPr>
          <p:grpSpPr>
            <a:xfrm>
              <a:off x="169074" y="278385"/>
              <a:ext cx="8813001" cy="1065614"/>
              <a:chOff x="278656" y="2610061"/>
              <a:chExt cx="6936936" cy="1071570"/>
            </a:xfrm>
          </p:grpSpPr>
          <p:sp>
            <p:nvSpPr>
              <p:cNvPr id="14" name="Ellipse 13"/>
              <p:cNvSpPr/>
              <p:nvPr/>
            </p:nvSpPr>
            <p:spPr>
              <a:xfrm>
                <a:off x="1387311" y="2610061"/>
                <a:ext cx="990688" cy="1071570"/>
              </a:xfrm>
              <a:prstGeom prst="ellipse">
                <a:avLst/>
              </a:prstGeom>
              <a:ln>
                <a:headEnd type="triangle" w="med" len="med"/>
                <a:tailEnd type="none" w="med" len="med"/>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fr-FR" dirty="0"/>
              </a:p>
            </p:txBody>
          </p:sp>
          <p:sp>
            <p:nvSpPr>
              <p:cNvPr id="15" name="Rectangle 14"/>
              <p:cNvSpPr/>
              <p:nvPr/>
            </p:nvSpPr>
            <p:spPr>
              <a:xfrm>
                <a:off x="278656" y="2857497"/>
                <a:ext cx="566730" cy="542391"/>
              </a:xfrm>
              <a:prstGeom prst="rect">
                <a:avLst/>
              </a:prstGeom>
              <a:ln>
                <a:headEnd type="triangl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800" dirty="0" smtClean="0"/>
                  <a:t> lancement</a:t>
                </a:r>
              </a:p>
            </p:txBody>
          </p:sp>
          <p:grpSp>
            <p:nvGrpSpPr>
              <p:cNvPr id="16" name="Grouper 32"/>
              <p:cNvGrpSpPr/>
              <p:nvPr/>
            </p:nvGrpSpPr>
            <p:grpSpPr>
              <a:xfrm>
                <a:off x="1438790" y="2776370"/>
                <a:ext cx="805111" cy="742332"/>
                <a:chOff x="1807349" y="1673302"/>
                <a:chExt cx="1161980" cy="1836894"/>
              </a:xfrm>
            </p:grpSpPr>
            <p:sp>
              <p:nvSpPr>
                <p:cNvPr id="20" name="Ellipse 19"/>
                <p:cNvSpPr/>
                <p:nvPr/>
              </p:nvSpPr>
              <p:spPr>
                <a:xfrm>
                  <a:off x="2151394" y="2731685"/>
                  <a:ext cx="817935" cy="778511"/>
                </a:xfrm>
                <a:prstGeom prst="ellipse">
                  <a:avLst/>
                </a:prstGeom>
                <a:ln>
                  <a:headEnd type="triangl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700" dirty="0" smtClean="0"/>
                    <a:t>TP</a:t>
                  </a:r>
                </a:p>
              </p:txBody>
            </p:sp>
            <p:sp>
              <p:nvSpPr>
                <p:cNvPr id="21" name="Ellipse 10"/>
                <p:cNvSpPr/>
                <p:nvPr/>
              </p:nvSpPr>
              <p:spPr>
                <a:xfrm>
                  <a:off x="2099937" y="1673302"/>
                  <a:ext cx="817935" cy="778506"/>
                </a:xfrm>
                <a:prstGeom prst="ellipse">
                  <a:avLst/>
                </a:prstGeom>
                <a:ln>
                  <a:headEnd type="triangl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700" dirty="0" smtClean="0"/>
                    <a:t>TP</a:t>
                  </a:r>
                </a:p>
                <a:p>
                  <a:pPr algn="ctr"/>
                  <a:endParaRPr lang="fr-FR" sz="700" dirty="0"/>
                </a:p>
              </p:txBody>
            </p:sp>
            <p:sp>
              <p:nvSpPr>
                <p:cNvPr id="22" name="Ellipse 21"/>
                <p:cNvSpPr/>
                <p:nvPr/>
              </p:nvSpPr>
              <p:spPr>
                <a:xfrm>
                  <a:off x="1807349" y="2228464"/>
                  <a:ext cx="817935" cy="778506"/>
                </a:xfrm>
                <a:prstGeom prst="ellipse">
                  <a:avLst/>
                </a:prstGeom>
                <a:ln>
                  <a:headEnd type="triangl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800" dirty="0" smtClean="0"/>
                    <a:t>TP</a:t>
                  </a:r>
                  <a:endParaRPr lang="fr-FR" sz="800" dirty="0"/>
                </a:p>
              </p:txBody>
            </p:sp>
          </p:grpSp>
          <p:sp>
            <p:nvSpPr>
              <p:cNvPr id="17" name="Rectangle 16"/>
              <p:cNvSpPr/>
              <p:nvPr/>
            </p:nvSpPr>
            <p:spPr>
              <a:xfrm>
                <a:off x="2400491" y="2861245"/>
                <a:ext cx="566730" cy="543018"/>
              </a:xfrm>
              <a:prstGeom prst="rect">
                <a:avLst/>
              </a:prstGeom>
              <a:ln>
                <a:headEnd type="triangl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800" dirty="0" smtClean="0"/>
                  <a:t>Restitution</a:t>
                </a:r>
                <a:endParaRPr lang="fr-FR" sz="800" dirty="0"/>
              </a:p>
            </p:txBody>
          </p:sp>
          <p:sp>
            <p:nvSpPr>
              <p:cNvPr id="18" name="Ellipse 17"/>
              <p:cNvSpPr/>
              <p:nvPr/>
            </p:nvSpPr>
            <p:spPr>
              <a:xfrm>
                <a:off x="2982215" y="2885304"/>
                <a:ext cx="935104" cy="528538"/>
              </a:xfrm>
              <a:prstGeom prst="ellipse">
                <a:avLst/>
              </a:prstGeom>
              <a:ln>
                <a:headEnd type="triangle" w="med" len="med"/>
                <a:tailEnd type="none" w="med" len="med"/>
              </a:ln>
            </p:spPr>
            <p:style>
              <a:lnRef idx="1">
                <a:schemeClr val="accent6"/>
              </a:lnRef>
              <a:fillRef idx="2">
                <a:schemeClr val="accent6"/>
              </a:fillRef>
              <a:effectRef idx="1">
                <a:schemeClr val="accent6"/>
              </a:effectRef>
              <a:fontRef idx="minor">
                <a:schemeClr val="dk1"/>
              </a:fontRef>
            </p:style>
            <p:txBody>
              <a:bodyPr rtlCol="0" anchor="ctr"/>
              <a:lstStyle/>
              <a:p>
                <a:pPr algn="ctr"/>
                <a:r>
                  <a:rPr lang="fr-FR" sz="800" dirty="0" smtClean="0"/>
                  <a:t>Structuration des connaissances</a:t>
                </a:r>
                <a:endParaRPr lang="fr-FR" sz="800" dirty="0"/>
              </a:p>
            </p:txBody>
          </p:sp>
          <p:sp>
            <p:nvSpPr>
              <p:cNvPr id="19" name="Ellipse 18"/>
              <p:cNvSpPr/>
              <p:nvPr/>
            </p:nvSpPr>
            <p:spPr>
              <a:xfrm>
                <a:off x="6464053" y="2924782"/>
                <a:ext cx="751539" cy="455948"/>
              </a:xfrm>
              <a:prstGeom prst="ellipse">
                <a:avLst/>
              </a:prstGeom>
              <a:ln>
                <a:headEnd type="triangle" w="med" len="med"/>
                <a:tailEnd type="none" w="med" len="med"/>
              </a:ln>
            </p:spPr>
            <p:style>
              <a:lnRef idx="1">
                <a:schemeClr val="accent6"/>
              </a:lnRef>
              <a:fillRef idx="2">
                <a:schemeClr val="accent6"/>
              </a:fillRef>
              <a:effectRef idx="1">
                <a:schemeClr val="accent6"/>
              </a:effectRef>
              <a:fontRef idx="minor">
                <a:schemeClr val="dk1"/>
              </a:fontRef>
            </p:style>
            <p:txBody>
              <a:bodyPr rtlCol="0" anchor="ctr"/>
              <a:lstStyle/>
              <a:p>
                <a:pPr algn="ctr"/>
                <a:r>
                  <a:rPr lang="fr-FR" sz="800" dirty="0" smtClean="0"/>
                  <a:t>Evaluation </a:t>
                </a:r>
                <a:endParaRPr lang="fr-FR" sz="800" dirty="0"/>
              </a:p>
            </p:txBody>
          </p:sp>
        </p:grpSp>
        <p:sp>
          <p:nvSpPr>
            <p:cNvPr id="6" name="Ellipse 5"/>
            <p:cNvSpPr/>
            <p:nvPr/>
          </p:nvSpPr>
          <p:spPr>
            <a:xfrm>
              <a:off x="904874" y="537698"/>
              <a:ext cx="648000" cy="526126"/>
            </a:xfrm>
            <a:prstGeom prst="ellipse">
              <a:avLst/>
            </a:prstGeom>
            <a:ln>
              <a:headEnd type="triangle" w="med" len="med"/>
              <a:tailEnd type="none" w="med" len="med"/>
            </a:ln>
          </p:spPr>
          <p:style>
            <a:lnRef idx="1">
              <a:schemeClr val="accent6"/>
            </a:lnRef>
            <a:fillRef idx="2">
              <a:schemeClr val="accent6"/>
            </a:fillRef>
            <a:effectRef idx="1">
              <a:schemeClr val="accent6"/>
            </a:effectRef>
            <a:fontRef idx="minor">
              <a:schemeClr val="dk1"/>
            </a:fontRef>
          </p:style>
          <p:txBody>
            <a:bodyPr rtlCol="0" anchor="ctr"/>
            <a:lstStyle/>
            <a:p>
              <a:pPr algn="ctr"/>
              <a:r>
                <a:rPr lang="fr-FR" sz="800" dirty="0" smtClean="0"/>
                <a:t>Cours</a:t>
              </a:r>
              <a:endParaRPr lang="fr-FR" sz="800" dirty="0"/>
            </a:p>
          </p:txBody>
        </p:sp>
        <p:sp>
          <p:nvSpPr>
            <p:cNvPr id="7" name="Ellipse 6"/>
            <p:cNvSpPr/>
            <p:nvPr/>
          </p:nvSpPr>
          <p:spPr>
            <a:xfrm>
              <a:off x="4843981" y="276077"/>
              <a:ext cx="1258617" cy="1065614"/>
            </a:xfrm>
            <a:prstGeom prst="ellipse">
              <a:avLst/>
            </a:prstGeom>
            <a:ln>
              <a:headEnd type="triangle" w="med" len="med"/>
              <a:tailEnd type="none" w="med" len="med"/>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fr-FR" dirty="0"/>
            </a:p>
          </p:txBody>
        </p:sp>
        <p:sp>
          <p:nvSpPr>
            <p:cNvPr id="8" name="Ellipse 7"/>
            <p:cNvSpPr/>
            <p:nvPr/>
          </p:nvSpPr>
          <p:spPr>
            <a:xfrm>
              <a:off x="5212234" y="866802"/>
              <a:ext cx="720000" cy="312866"/>
            </a:xfrm>
            <a:prstGeom prst="ellipse">
              <a:avLst/>
            </a:prstGeom>
            <a:ln>
              <a:headEnd type="triangl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700" dirty="0" smtClean="0"/>
                <a:t>TP</a:t>
              </a:r>
            </a:p>
          </p:txBody>
        </p:sp>
        <p:sp>
          <p:nvSpPr>
            <p:cNvPr id="9" name="Ellipse 8"/>
            <p:cNvSpPr/>
            <p:nvPr/>
          </p:nvSpPr>
          <p:spPr>
            <a:xfrm>
              <a:off x="5166938" y="441462"/>
              <a:ext cx="720000" cy="312864"/>
            </a:xfrm>
            <a:prstGeom prst="ellipse">
              <a:avLst/>
            </a:prstGeom>
            <a:ln>
              <a:headEnd type="triangl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700" dirty="0" smtClean="0"/>
                <a:t>TP</a:t>
              </a:r>
            </a:p>
            <a:p>
              <a:pPr algn="ctr"/>
              <a:endParaRPr lang="fr-FR" sz="700" dirty="0"/>
            </a:p>
          </p:txBody>
        </p:sp>
        <p:sp>
          <p:nvSpPr>
            <p:cNvPr id="10" name="Ellipse 9"/>
            <p:cNvSpPr/>
            <p:nvPr/>
          </p:nvSpPr>
          <p:spPr>
            <a:xfrm>
              <a:off x="4909383" y="664569"/>
              <a:ext cx="720000" cy="312864"/>
            </a:xfrm>
            <a:prstGeom prst="ellipse">
              <a:avLst/>
            </a:prstGeom>
            <a:ln>
              <a:headEnd type="triangl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800" dirty="0" smtClean="0"/>
                <a:t>TP</a:t>
              </a:r>
              <a:endParaRPr lang="fr-FR" sz="800" dirty="0"/>
            </a:p>
          </p:txBody>
        </p:sp>
        <p:sp>
          <p:nvSpPr>
            <p:cNvPr id="11" name="Rectangle 10"/>
            <p:cNvSpPr/>
            <p:nvPr/>
          </p:nvSpPr>
          <p:spPr>
            <a:xfrm>
              <a:off x="6131173" y="533048"/>
              <a:ext cx="720000" cy="540000"/>
            </a:xfrm>
            <a:prstGeom prst="rect">
              <a:avLst/>
            </a:prstGeom>
            <a:ln>
              <a:headEnd type="triangl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800" dirty="0" smtClean="0"/>
                <a:t>Synthèse</a:t>
              </a:r>
              <a:endParaRPr lang="fr-FR" sz="800" dirty="0"/>
            </a:p>
          </p:txBody>
        </p:sp>
        <p:sp>
          <p:nvSpPr>
            <p:cNvPr id="12" name="Ellipse 11"/>
            <p:cNvSpPr/>
            <p:nvPr/>
          </p:nvSpPr>
          <p:spPr>
            <a:xfrm>
              <a:off x="6859612" y="546922"/>
              <a:ext cx="648000" cy="526126"/>
            </a:xfrm>
            <a:prstGeom prst="ellipse">
              <a:avLst/>
            </a:prstGeom>
            <a:ln>
              <a:headEnd type="triangle" w="med" len="med"/>
              <a:tailEnd type="none" w="med" len="med"/>
            </a:ln>
          </p:spPr>
          <p:style>
            <a:lnRef idx="1">
              <a:schemeClr val="accent6"/>
            </a:lnRef>
            <a:fillRef idx="2">
              <a:schemeClr val="accent6"/>
            </a:fillRef>
            <a:effectRef idx="1">
              <a:schemeClr val="accent6"/>
            </a:effectRef>
            <a:fontRef idx="minor">
              <a:schemeClr val="dk1"/>
            </a:fontRef>
          </p:style>
          <p:txBody>
            <a:bodyPr rtlCol="0" anchor="ctr"/>
            <a:lstStyle/>
            <a:p>
              <a:pPr algn="ctr"/>
              <a:r>
                <a:rPr lang="fr-FR" sz="800" dirty="0" smtClean="0"/>
                <a:t>Cours</a:t>
              </a:r>
              <a:endParaRPr lang="fr-FR" sz="800" dirty="0"/>
            </a:p>
          </p:txBody>
        </p:sp>
        <p:sp>
          <p:nvSpPr>
            <p:cNvPr id="13" name="Ellipse 12"/>
            <p:cNvSpPr>
              <a:spLocks noChangeAspect="1"/>
            </p:cNvSpPr>
            <p:nvPr/>
          </p:nvSpPr>
          <p:spPr>
            <a:xfrm>
              <a:off x="7516837" y="623124"/>
              <a:ext cx="504000" cy="409210"/>
            </a:xfrm>
            <a:prstGeom prst="ellipse">
              <a:avLst/>
            </a:prstGeom>
            <a:ln>
              <a:headEnd type="triangle" w="med" len="med"/>
              <a:tailEnd type="none" w="med" len="med"/>
            </a:ln>
          </p:spPr>
          <p:style>
            <a:lnRef idx="1">
              <a:schemeClr val="accent6"/>
            </a:lnRef>
            <a:fillRef idx="2">
              <a:schemeClr val="accent6"/>
            </a:fillRef>
            <a:effectRef idx="1">
              <a:schemeClr val="accent6"/>
            </a:effectRef>
            <a:fontRef idx="minor">
              <a:schemeClr val="dk1"/>
            </a:fontRef>
          </p:style>
          <p:txBody>
            <a:bodyPr rtlCol="0" anchor="ctr"/>
            <a:lstStyle/>
            <a:p>
              <a:pPr algn="ctr"/>
              <a:r>
                <a:rPr lang="fr-FR" sz="800" dirty="0" smtClean="0"/>
                <a:t>TD</a:t>
              </a:r>
              <a:endParaRPr lang="fr-FR" sz="800" dirty="0"/>
            </a:p>
          </p:txBody>
        </p:sp>
      </p:grpSp>
      <p:sp>
        <p:nvSpPr>
          <p:cNvPr id="23" name="Ellipse 22"/>
          <p:cNvSpPr/>
          <p:nvPr/>
        </p:nvSpPr>
        <p:spPr>
          <a:xfrm>
            <a:off x="8533580" y="980728"/>
            <a:ext cx="142876" cy="14287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nvGrpSpPr>
          <p:cNvPr id="24" name="Groupe 4"/>
          <p:cNvGrpSpPr/>
          <p:nvPr/>
        </p:nvGrpSpPr>
        <p:grpSpPr>
          <a:xfrm>
            <a:off x="251520" y="1484784"/>
            <a:ext cx="4608512" cy="704602"/>
            <a:chOff x="0" y="0"/>
            <a:chExt cx="2428860" cy="815490"/>
          </a:xfrm>
          <a:solidFill>
            <a:schemeClr val="tx2">
              <a:lumMod val="50000"/>
            </a:schemeClr>
          </a:solidFill>
          <a:effectLst>
            <a:outerShdw blurRad="76200" dir="18900000" sy="23000" kx="-1200000" algn="bl" rotWithShape="0">
              <a:prstClr val="black">
                <a:alpha val="20000"/>
              </a:prstClr>
            </a:outerShdw>
          </a:effectLst>
          <a:scene3d>
            <a:camera prst="perspectiveRelaxed"/>
            <a:lightRig rig="threePt" dir="t"/>
          </a:scene3d>
        </p:grpSpPr>
        <p:sp>
          <p:nvSpPr>
            <p:cNvPr id="25" name="Rectangle à coins arrondis 24"/>
            <p:cNvSpPr/>
            <p:nvPr/>
          </p:nvSpPr>
          <p:spPr>
            <a:xfrm>
              <a:off x="0" y="0"/>
              <a:ext cx="2428860" cy="815490"/>
            </a:xfrm>
            <a:prstGeom prst="round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6" name="Rectangle 25"/>
            <p:cNvSpPr/>
            <p:nvPr/>
          </p:nvSpPr>
          <p:spPr>
            <a:xfrm>
              <a:off x="39808" y="39808"/>
              <a:ext cx="2360920" cy="700192"/>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fr-FR" sz="2400" kern="1200" dirty="0" smtClean="0"/>
                <a:t>Séance 10 : Evaluation -  1H</a:t>
              </a:r>
              <a:endParaRPr lang="fr-FR" sz="2400" kern="1200" dirty="0"/>
            </a:p>
          </p:txBody>
        </p:sp>
      </p:grpSp>
      <p:pic>
        <p:nvPicPr>
          <p:cNvPr id="30721" name="Picture 1"/>
          <p:cNvPicPr>
            <a:picLocks noChangeAspect="1" noChangeArrowheads="1"/>
          </p:cNvPicPr>
          <p:nvPr/>
        </p:nvPicPr>
        <p:blipFill>
          <a:blip r:embed="rId3" cstate="print"/>
          <a:srcRect/>
          <a:stretch>
            <a:fillRect/>
          </a:stretch>
        </p:blipFill>
        <p:spPr bwMode="auto">
          <a:xfrm>
            <a:off x="2339752" y="2420888"/>
            <a:ext cx="3992563" cy="2987675"/>
          </a:xfrm>
          <a:prstGeom prst="rect">
            <a:avLst/>
          </a:prstGeom>
          <a:noFill/>
          <a:ln w="9525">
            <a:noFill/>
            <a:miter lim="800000"/>
            <a:headEnd/>
            <a:tailEnd/>
          </a:ln>
        </p:spPr>
      </p:pic>
      <p:pic>
        <p:nvPicPr>
          <p:cNvPr id="30722" name="Picture 2"/>
          <p:cNvPicPr>
            <a:picLocks noChangeAspect="1" noChangeArrowheads="1"/>
          </p:cNvPicPr>
          <p:nvPr/>
        </p:nvPicPr>
        <p:blipFill>
          <a:blip r:embed="rId4" cstate="print"/>
          <a:srcRect l="12500" t="31100" r="8657" b="15036"/>
          <a:stretch>
            <a:fillRect/>
          </a:stretch>
        </p:blipFill>
        <p:spPr bwMode="auto">
          <a:xfrm>
            <a:off x="214282" y="2357430"/>
            <a:ext cx="8748464" cy="3735497"/>
          </a:xfrm>
          <a:prstGeom prst="rect">
            <a:avLst/>
          </a:prstGeom>
          <a:noFill/>
          <a:ln w="9525">
            <a:noFill/>
            <a:miter lim="800000"/>
            <a:headEnd/>
            <a:tailEnd/>
          </a:ln>
        </p:spPr>
      </p:pic>
      <p:pic>
        <p:nvPicPr>
          <p:cNvPr id="34" name="Picture 5"/>
          <p:cNvPicPr>
            <a:picLocks noChangeAspect="1" noChangeArrowheads="1"/>
          </p:cNvPicPr>
          <p:nvPr/>
        </p:nvPicPr>
        <p:blipFill>
          <a:blip r:embed="rId5" cstate="print"/>
          <a:srcRect l="21553" t="19485" r="18794" b="10000"/>
          <a:stretch>
            <a:fillRect/>
          </a:stretch>
        </p:blipFill>
        <p:spPr bwMode="auto">
          <a:xfrm>
            <a:off x="942530" y="1484784"/>
            <a:ext cx="7272808" cy="5373216"/>
          </a:xfrm>
          <a:prstGeom prst="rect">
            <a:avLst/>
          </a:prstGeom>
          <a:noFill/>
          <a:ln w="9525">
            <a:noFill/>
            <a:miter lim="800000"/>
            <a:headEnd/>
            <a:tailEnd/>
          </a:ln>
        </p:spPr>
      </p:pic>
      <p:sp>
        <p:nvSpPr>
          <p:cNvPr id="35" name="Espace réservé du contenu 3"/>
          <p:cNvSpPr>
            <a:spLocks noGrp="1"/>
          </p:cNvSpPr>
          <p:nvPr>
            <p:ph sz="quarter" idx="1"/>
          </p:nvPr>
        </p:nvSpPr>
        <p:spPr>
          <a:xfrm>
            <a:off x="32" y="2500306"/>
            <a:ext cx="9144000" cy="2117976"/>
          </a:xfrm>
        </p:spPr>
        <p:txBody>
          <a:bodyPr>
            <a:normAutofit lnSpcReduction="10000"/>
          </a:bodyPr>
          <a:lstStyle/>
          <a:p>
            <a:pPr algn="ctr"/>
            <a:r>
              <a:rPr lang="fr-FR" sz="2400" b="1" dirty="0" smtClean="0">
                <a:solidFill>
                  <a:schemeClr val="accent6">
                    <a:lumMod val="50000"/>
                  </a:schemeClr>
                </a:solidFill>
              </a:rPr>
              <a:t>MOTEUR SYNCHRONE (MSAP)   rendement 98%</a:t>
            </a:r>
          </a:p>
          <a:p>
            <a:pPr algn="ctr"/>
            <a:endParaRPr lang="fr-FR" sz="2400" b="1" dirty="0" smtClean="0">
              <a:solidFill>
                <a:schemeClr val="accent6">
                  <a:lumMod val="50000"/>
                </a:schemeClr>
              </a:solidFill>
            </a:endParaRPr>
          </a:p>
          <a:p>
            <a:pPr algn="ctr"/>
            <a:r>
              <a:rPr lang="fr-FR" sz="2400" b="1" dirty="0" smtClean="0">
                <a:solidFill>
                  <a:schemeClr val="accent6">
                    <a:lumMod val="50000"/>
                  </a:schemeClr>
                </a:solidFill>
              </a:rPr>
              <a:t>MOTEUR ASYNCHRONE (MAS)  rendement 95%</a:t>
            </a:r>
          </a:p>
          <a:p>
            <a:pPr algn="ctr"/>
            <a:endParaRPr lang="fr-FR" sz="2400" b="1" dirty="0" smtClean="0">
              <a:solidFill>
                <a:schemeClr val="accent6">
                  <a:lumMod val="50000"/>
                </a:schemeClr>
              </a:solidFill>
            </a:endParaRPr>
          </a:p>
          <a:p>
            <a:pPr algn="ctr">
              <a:buNone/>
            </a:pPr>
            <a:r>
              <a:rPr lang="fr-FR" sz="2400" b="1" dirty="0" smtClean="0">
                <a:solidFill>
                  <a:schemeClr val="accent6">
                    <a:lumMod val="50000"/>
                  </a:schemeClr>
                </a:solidFill>
              </a:rPr>
              <a:t>d’après le livre de Techniques de l’ingénieur </a:t>
            </a:r>
          </a:p>
          <a:p>
            <a:endParaRPr lang="fr-FR" b="1" dirty="0" smtClean="0">
              <a:solidFill>
                <a:schemeClr val="accent6">
                  <a:lumMod val="50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0721"/>
                                        </p:tgtEl>
                                        <p:attrNameLst>
                                          <p:attrName>style.visibility</p:attrName>
                                        </p:attrNameLst>
                                      </p:cBhvr>
                                      <p:to>
                                        <p:strVal val="visible"/>
                                      </p:to>
                                    </p:set>
                                    <p:animEffect transition="in" filter="blinds(horizontal)">
                                      <p:cBhvr>
                                        <p:cTn id="7" dur="500"/>
                                        <p:tgtEl>
                                          <p:spTgt spid="30721"/>
                                        </p:tgtEl>
                                      </p:cBhvr>
                                    </p:animEffect>
                                  </p:childTnLst>
                                  <p:subTnLst>
                                    <p:set>
                                      <p:cBhvr override="childStyle">
                                        <p:cTn dur="1" fill="hold" display="0" masterRel="nextClick" afterEffect="1"/>
                                        <p:tgtEl>
                                          <p:spTgt spid="30721"/>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0722"/>
                                        </p:tgtEl>
                                        <p:attrNameLst>
                                          <p:attrName>style.visibility</p:attrName>
                                        </p:attrNameLst>
                                      </p:cBhvr>
                                      <p:to>
                                        <p:strVal val="visible"/>
                                      </p:to>
                                    </p:set>
                                    <p:animEffect transition="in" filter="checkerboard(across)">
                                      <p:cBhvr>
                                        <p:cTn id="12" dur="500"/>
                                        <p:tgtEl>
                                          <p:spTgt spid="30722"/>
                                        </p:tgtEl>
                                      </p:cBhvr>
                                    </p:animEffect>
                                  </p:childTnLst>
                                  <p:subTnLst>
                                    <p:set>
                                      <p:cBhvr override="childStyle">
                                        <p:cTn dur="1" fill="hold" display="0" masterRel="nextClick" afterEffect="1"/>
                                        <p:tgtEl>
                                          <p:spTgt spid="30722"/>
                                        </p:tgtEl>
                                        <p:attrNameLst>
                                          <p:attrName>style.visibility</p:attrName>
                                        </p:attrNameLst>
                                      </p:cBhvr>
                                      <p:to>
                                        <p:strVal val="hidden"/>
                                      </p:to>
                                    </p:set>
                                  </p:sub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slide(fromBottom)">
                                      <p:cBhvr>
                                        <p:cTn id="17" dur="500"/>
                                        <p:tgtEl>
                                          <p:spTgt spid="34"/>
                                        </p:tgtEl>
                                      </p:cBhvr>
                                    </p:animEffect>
                                  </p:childTnLst>
                                  <p:subTnLst>
                                    <p:set>
                                      <p:cBhvr override="childStyle">
                                        <p:cTn dur="1" fill="hold" display="0" masterRel="nextClick" afterEffect="1"/>
                                        <p:tgtEl>
                                          <p:spTgt spid="34"/>
                                        </p:tgtEl>
                                        <p:attrNameLst>
                                          <p:attrName>style.visibility</p:attrName>
                                        </p:attrNameLst>
                                      </p:cBhvr>
                                      <p:to>
                                        <p:strVal val="hidden"/>
                                      </p:to>
                                    </p:set>
                                  </p:subTnLst>
                                </p:cTn>
                              </p:par>
                            </p:childTnLst>
                          </p:cTn>
                        </p:par>
                      </p:childTnLst>
                    </p:cTn>
                  </p:par>
                  <p:par>
                    <p:cTn id="18" fill="hold">
                      <p:stCondLst>
                        <p:cond delay="indefinite"/>
                      </p:stCondLst>
                      <p:childTnLst>
                        <p:par>
                          <p:cTn id="19" fill="hold">
                            <p:stCondLst>
                              <p:cond delay="0"/>
                            </p:stCondLst>
                            <p:childTnLst>
                              <p:par>
                                <p:cTn id="20" presetID="16" presetClass="entr" presetSubtype="26" fill="hold" grpId="0" nodeType="clickEffect">
                                  <p:stCondLst>
                                    <p:cond delay="0"/>
                                  </p:stCondLst>
                                  <p:childTnLst>
                                    <p:set>
                                      <p:cBhvr>
                                        <p:cTn id="21" dur="1" fill="hold">
                                          <p:stCondLst>
                                            <p:cond delay="0"/>
                                          </p:stCondLst>
                                        </p:cTn>
                                        <p:tgtEl>
                                          <p:spTgt spid="35">
                                            <p:txEl>
                                              <p:pRg st="0" end="0"/>
                                            </p:txEl>
                                          </p:spTgt>
                                        </p:tgtEl>
                                        <p:attrNameLst>
                                          <p:attrName>style.visibility</p:attrName>
                                        </p:attrNameLst>
                                      </p:cBhvr>
                                      <p:to>
                                        <p:strVal val="visible"/>
                                      </p:to>
                                    </p:set>
                                    <p:animEffect transition="in" filter="barn(inHorizontal)">
                                      <p:cBhvr>
                                        <p:cTn id="22" dur="500"/>
                                        <p:tgtEl>
                                          <p:spTgt spid="35">
                                            <p:txEl>
                                              <p:pRg st="0" end="0"/>
                                            </p:txEl>
                                          </p:spTgt>
                                        </p:tgtEl>
                                      </p:cBhvr>
                                    </p:animEffect>
                                  </p:childTnLst>
                                  <p:subTnLst>
                                    <p:set>
                                      <p:cBhvr override="childStyle">
                                        <p:cTn dur="1" fill="hold" display="0" masterRel="nextClick" afterEffect="1"/>
                                        <p:tgtEl>
                                          <p:spTgt spid="35">
                                            <p:txEl>
                                              <p:pRg st="0" end="0"/>
                                            </p:txEl>
                                          </p:spTgt>
                                        </p:tgtEl>
                                        <p:attrNameLst>
                                          <p:attrName>style.visibility</p:attrName>
                                        </p:attrNameLst>
                                      </p:cBhvr>
                                      <p:to>
                                        <p:strVal val="hidden"/>
                                      </p:to>
                                    </p:set>
                                  </p:subTnLst>
                                </p:cTn>
                              </p:par>
                              <p:par>
                                <p:cTn id="23" presetID="16" presetClass="entr" presetSubtype="26" fill="hold" grpId="0" nodeType="withEffect">
                                  <p:stCondLst>
                                    <p:cond delay="0"/>
                                  </p:stCondLst>
                                  <p:childTnLst>
                                    <p:set>
                                      <p:cBhvr>
                                        <p:cTn id="24" dur="1" fill="hold">
                                          <p:stCondLst>
                                            <p:cond delay="0"/>
                                          </p:stCondLst>
                                        </p:cTn>
                                        <p:tgtEl>
                                          <p:spTgt spid="35">
                                            <p:txEl>
                                              <p:pRg st="2" end="2"/>
                                            </p:txEl>
                                          </p:spTgt>
                                        </p:tgtEl>
                                        <p:attrNameLst>
                                          <p:attrName>style.visibility</p:attrName>
                                        </p:attrNameLst>
                                      </p:cBhvr>
                                      <p:to>
                                        <p:strVal val="visible"/>
                                      </p:to>
                                    </p:set>
                                    <p:animEffect transition="in" filter="barn(inHorizontal)">
                                      <p:cBhvr>
                                        <p:cTn id="25" dur="500"/>
                                        <p:tgtEl>
                                          <p:spTgt spid="35">
                                            <p:txEl>
                                              <p:pRg st="2" end="2"/>
                                            </p:txEl>
                                          </p:spTgt>
                                        </p:tgtEl>
                                      </p:cBhvr>
                                    </p:animEffect>
                                  </p:childTnLst>
                                  <p:subTnLst>
                                    <p:set>
                                      <p:cBhvr override="childStyle">
                                        <p:cTn dur="1" fill="hold" display="0" masterRel="nextClick" afterEffect="1"/>
                                        <p:tgtEl>
                                          <p:spTgt spid="35">
                                            <p:txEl>
                                              <p:pRg st="2" end="2"/>
                                            </p:txEl>
                                          </p:spTgt>
                                        </p:tgtEl>
                                        <p:attrNameLst>
                                          <p:attrName>style.visibility</p:attrName>
                                        </p:attrNameLst>
                                      </p:cBhvr>
                                      <p:to>
                                        <p:strVal val="hidden"/>
                                      </p:to>
                                    </p:set>
                                  </p:subTnLst>
                                </p:cTn>
                              </p:par>
                              <p:par>
                                <p:cTn id="26" presetID="16" presetClass="entr" presetSubtype="26" fill="hold" grpId="0" nodeType="withEffect">
                                  <p:stCondLst>
                                    <p:cond delay="0"/>
                                  </p:stCondLst>
                                  <p:childTnLst>
                                    <p:set>
                                      <p:cBhvr>
                                        <p:cTn id="27" dur="1" fill="hold">
                                          <p:stCondLst>
                                            <p:cond delay="0"/>
                                          </p:stCondLst>
                                        </p:cTn>
                                        <p:tgtEl>
                                          <p:spTgt spid="35">
                                            <p:txEl>
                                              <p:pRg st="4" end="4"/>
                                            </p:txEl>
                                          </p:spTgt>
                                        </p:tgtEl>
                                        <p:attrNameLst>
                                          <p:attrName>style.visibility</p:attrName>
                                        </p:attrNameLst>
                                      </p:cBhvr>
                                      <p:to>
                                        <p:strVal val="visible"/>
                                      </p:to>
                                    </p:set>
                                    <p:animEffect transition="in" filter="barn(inHorizontal)">
                                      <p:cBhvr>
                                        <p:cTn id="28" dur="500"/>
                                        <p:tgtEl>
                                          <p:spTgt spid="35">
                                            <p:txEl>
                                              <p:pRg st="4" end="4"/>
                                            </p:txEl>
                                          </p:spTgt>
                                        </p:tgtEl>
                                      </p:cBhvr>
                                    </p:animEffect>
                                  </p:childTnLst>
                                  <p:subTnLst>
                                    <p:set>
                                      <p:cBhvr override="childStyle">
                                        <p:cTn dur="1" fill="hold" display="0" masterRel="nextClick" afterEffect="1"/>
                                        <p:tgtEl>
                                          <p:spTgt spid="35">
                                            <p:txEl>
                                              <p:pRg st="4" end="4"/>
                                            </p:txEl>
                                          </p:spTgt>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uiExpand="1" build="allAtOnce"/>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e 5"/>
          <p:cNvGrpSpPr/>
          <p:nvPr/>
        </p:nvGrpSpPr>
        <p:grpSpPr>
          <a:xfrm>
            <a:off x="270932" y="261231"/>
            <a:ext cx="2572876" cy="791505"/>
            <a:chOff x="0" y="0"/>
            <a:chExt cx="2428860" cy="791505"/>
          </a:xfrm>
          <a:scene3d>
            <a:camera prst="orthographicFront"/>
            <a:lightRig rig="threePt" dir="t"/>
          </a:scene3d>
        </p:grpSpPr>
        <p:sp>
          <p:nvSpPr>
            <p:cNvPr id="7" name="Rectangle à coins arrondis 6"/>
            <p:cNvSpPr/>
            <p:nvPr/>
          </p:nvSpPr>
          <p:spPr>
            <a:xfrm>
              <a:off x="0" y="0"/>
              <a:ext cx="2428860" cy="791505"/>
            </a:xfrm>
            <a:prstGeom prst="roundRect">
              <a:avLst/>
            </a:prstGeom>
            <a:effectLst>
              <a:glow rad="101600">
                <a:schemeClr val="accent1">
                  <a:satMod val="175000"/>
                  <a:alpha val="40000"/>
                </a:schemeClr>
              </a:glow>
            </a:effectLst>
            <a:sp3d>
              <a:bevelT w="165100" prst="coolSlant"/>
            </a:sp3d>
          </p:spPr>
          <p:style>
            <a:lnRef idx="2">
              <a:schemeClr val="lt1">
                <a:hueOff val="0"/>
                <a:satOff val="0"/>
                <a:lumOff val="0"/>
                <a:alphaOff val="0"/>
              </a:schemeClr>
            </a:lnRef>
            <a:fillRef idx="1">
              <a:schemeClr val="accent1">
                <a:hueOff val="0"/>
                <a:satOff val="0"/>
                <a:lumOff val="0"/>
                <a:alphaOff val="0"/>
              </a:schemeClr>
            </a:fillRef>
            <a:effectRef idx="0">
              <a:scrgbClr r="0" g="0" b="0"/>
            </a:effectRef>
            <a:fontRef idx="minor">
              <a:schemeClr val="lt1"/>
            </a:fontRef>
          </p:style>
        </p:sp>
        <p:sp>
          <p:nvSpPr>
            <p:cNvPr id="8" name="Rectangle 7"/>
            <p:cNvSpPr/>
            <p:nvPr/>
          </p:nvSpPr>
          <p:spPr>
            <a:xfrm>
              <a:off x="38638" y="38638"/>
              <a:ext cx="2351584" cy="714229"/>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25730" tIns="125730" rIns="125730" bIns="125730" numCol="1" spcCol="1270" anchor="ctr" anchorCtr="0">
              <a:noAutofit/>
            </a:bodyPr>
            <a:lstStyle/>
            <a:p>
              <a:pPr lvl="0" algn="l" defTabSz="1466850">
                <a:lnSpc>
                  <a:spcPct val="90000"/>
                </a:lnSpc>
                <a:spcBef>
                  <a:spcPct val="0"/>
                </a:spcBef>
                <a:spcAft>
                  <a:spcPct val="35000"/>
                </a:spcAft>
              </a:pPr>
              <a:r>
                <a:rPr lang="fr-FR" sz="2800" b="1" kern="1200" dirty="0" smtClean="0">
                  <a:solidFill>
                    <a:schemeClr val="tx1">
                      <a:lumMod val="85000"/>
                      <a:lumOff val="15000"/>
                    </a:schemeClr>
                  </a:solidFill>
                  <a:effectLst>
                    <a:outerShdw blurRad="38100" dist="38100" dir="2700000" algn="tl">
                      <a:srgbClr val="000000">
                        <a:alpha val="43137"/>
                      </a:srgbClr>
                    </a:outerShdw>
                  </a:effectLst>
                </a:rPr>
                <a:t>Séquence 2</a:t>
              </a:r>
              <a:endParaRPr lang="fr-FR" sz="2800" b="1" kern="1200" dirty="0">
                <a:solidFill>
                  <a:schemeClr val="tx1">
                    <a:lumMod val="85000"/>
                    <a:lumOff val="15000"/>
                  </a:schemeClr>
                </a:solidFill>
                <a:effectLst>
                  <a:outerShdw blurRad="38100" dist="38100" dir="2700000" algn="tl">
                    <a:srgbClr val="000000">
                      <a:alpha val="43137"/>
                    </a:srgbClr>
                  </a:outerShdw>
                </a:effectLst>
              </a:endParaRPr>
            </a:p>
          </p:txBody>
        </p:sp>
      </p:grpSp>
      <p:sp>
        <p:nvSpPr>
          <p:cNvPr id="9" name="ZoneTexte 8"/>
          <p:cNvSpPr txBox="1"/>
          <p:nvPr/>
        </p:nvSpPr>
        <p:spPr>
          <a:xfrm>
            <a:off x="2987824" y="332656"/>
            <a:ext cx="5976664" cy="707886"/>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fr-FR" sz="2000" dirty="0" smtClean="0"/>
              <a:t>Mesurer et comparer les grandeurs d’entrée et de sortie d’un système.</a:t>
            </a:r>
            <a:endParaRPr lang="fr-FR" sz="2000" dirty="0"/>
          </a:p>
        </p:txBody>
      </p:sp>
      <p:sp>
        <p:nvSpPr>
          <p:cNvPr id="10" name="ZoneTexte 9"/>
          <p:cNvSpPr txBox="1"/>
          <p:nvPr/>
        </p:nvSpPr>
        <p:spPr>
          <a:xfrm>
            <a:off x="1115616" y="1196752"/>
            <a:ext cx="6984776" cy="338554"/>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fr-FR" sz="1600" dirty="0" smtClean="0"/>
              <a:t>Objectifs de formation définis dans la progression pédagogique</a:t>
            </a:r>
            <a:endParaRPr lang="fr-FR" sz="1600" dirty="0"/>
          </a:p>
        </p:txBody>
      </p:sp>
      <p:pic>
        <p:nvPicPr>
          <p:cNvPr id="2" name="Picture 2"/>
          <p:cNvPicPr>
            <a:picLocks noChangeAspect="1" noChangeArrowheads="1"/>
          </p:cNvPicPr>
          <p:nvPr/>
        </p:nvPicPr>
        <p:blipFill>
          <a:blip r:embed="rId3" cstate="print"/>
          <a:srcRect l="1633" t="24210" r="1219" b="11786"/>
          <a:stretch>
            <a:fillRect/>
          </a:stretch>
        </p:blipFill>
        <p:spPr bwMode="auto">
          <a:xfrm>
            <a:off x="323528" y="2060848"/>
            <a:ext cx="8568952" cy="3528392"/>
          </a:xfrm>
          <a:prstGeom prst="rect">
            <a:avLst/>
          </a:prstGeom>
          <a:noFill/>
          <a:ln w="9525">
            <a:noFill/>
            <a:miter lim="800000"/>
            <a:headEnd/>
            <a:tailEnd/>
          </a:ln>
        </p:spPr>
      </p:pic>
      <p:pic>
        <p:nvPicPr>
          <p:cNvPr id="12" name="Picture 2"/>
          <p:cNvPicPr>
            <a:picLocks noChangeAspect="1" noChangeArrowheads="1"/>
          </p:cNvPicPr>
          <p:nvPr/>
        </p:nvPicPr>
        <p:blipFill>
          <a:blip r:embed="rId3" cstate="print"/>
          <a:srcRect l="26124" t="60271" r="51018" b="24848"/>
          <a:stretch>
            <a:fillRect/>
          </a:stretch>
        </p:blipFill>
        <p:spPr bwMode="auto">
          <a:xfrm>
            <a:off x="1619672" y="2996952"/>
            <a:ext cx="5663126" cy="230425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e 5"/>
          <p:cNvGrpSpPr/>
          <p:nvPr/>
        </p:nvGrpSpPr>
        <p:grpSpPr>
          <a:xfrm>
            <a:off x="270932" y="261231"/>
            <a:ext cx="2572876" cy="791505"/>
            <a:chOff x="0" y="0"/>
            <a:chExt cx="2428860" cy="791505"/>
          </a:xfrm>
          <a:scene3d>
            <a:camera prst="orthographicFront"/>
            <a:lightRig rig="threePt" dir="t"/>
          </a:scene3d>
        </p:grpSpPr>
        <p:sp>
          <p:nvSpPr>
            <p:cNvPr id="6" name="Rectangle à coins arrondis 5"/>
            <p:cNvSpPr/>
            <p:nvPr/>
          </p:nvSpPr>
          <p:spPr>
            <a:xfrm>
              <a:off x="0" y="0"/>
              <a:ext cx="2428860" cy="791505"/>
            </a:xfrm>
            <a:prstGeom prst="roundRect">
              <a:avLst/>
            </a:prstGeom>
            <a:effectLst>
              <a:glow rad="101600">
                <a:schemeClr val="accent1">
                  <a:satMod val="175000"/>
                  <a:alpha val="40000"/>
                </a:schemeClr>
              </a:glow>
            </a:effectLst>
            <a:sp3d>
              <a:bevelT w="165100" prst="coolSlant"/>
            </a:sp3d>
          </p:spPr>
          <p:style>
            <a:lnRef idx="2">
              <a:schemeClr val="lt1">
                <a:hueOff val="0"/>
                <a:satOff val="0"/>
                <a:lumOff val="0"/>
                <a:alphaOff val="0"/>
              </a:schemeClr>
            </a:lnRef>
            <a:fillRef idx="1">
              <a:schemeClr val="accent1">
                <a:hueOff val="0"/>
                <a:satOff val="0"/>
                <a:lumOff val="0"/>
                <a:alphaOff val="0"/>
              </a:schemeClr>
            </a:fillRef>
            <a:effectRef idx="0">
              <a:scrgbClr r="0" g="0" b="0"/>
            </a:effectRef>
            <a:fontRef idx="minor">
              <a:schemeClr val="lt1"/>
            </a:fontRef>
          </p:style>
        </p:sp>
        <p:sp>
          <p:nvSpPr>
            <p:cNvPr id="7" name="Rectangle 6"/>
            <p:cNvSpPr/>
            <p:nvPr/>
          </p:nvSpPr>
          <p:spPr>
            <a:xfrm>
              <a:off x="38638" y="38638"/>
              <a:ext cx="2351584" cy="714229"/>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25730" tIns="125730" rIns="125730" bIns="125730" numCol="1" spcCol="1270" anchor="ctr" anchorCtr="0">
              <a:noAutofit/>
            </a:bodyPr>
            <a:lstStyle/>
            <a:p>
              <a:pPr lvl="0" algn="l" defTabSz="1466850">
                <a:lnSpc>
                  <a:spcPct val="90000"/>
                </a:lnSpc>
                <a:spcBef>
                  <a:spcPct val="0"/>
                </a:spcBef>
                <a:spcAft>
                  <a:spcPct val="35000"/>
                </a:spcAft>
              </a:pPr>
              <a:r>
                <a:rPr lang="fr-FR" sz="2800" b="1" kern="1200" dirty="0" smtClean="0">
                  <a:solidFill>
                    <a:schemeClr val="tx1">
                      <a:lumMod val="85000"/>
                      <a:lumOff val="15000"/>
                    </a:schemeClr>
                  </a:solidFill>
                  <a:effectLst>
                    <a:outerShdw blurRad="38100" dist="38100" dir="2700000" algn="tl">
                      <a:srgbClr val="000000">
                        <a:alpha val="43137"/>
                      </a:srgbClr>
                    </a:outerShdw>
                  </a:effectLst>
                </a:rPr>
                <a:t>Séquence 2</a:t>
              </a:r>
              <a:endParaRPr lang="fr-FR" sz="2800" b="1" kern="1200" dirty="0">
                <a:solidFill>
                  <a:schemeClr val="tx1">
                    <a:lumMod val="85000"/>
                    <a:lumOff val="15000"/>
                  </a:schemeClr>
                </a:solidFill>
                <a:effectLst>
                  <a:outerShdw blurRad="38100" dist="38100" dir="2700000" algn="tl">
                    <a:srgbClr val="000000">
                      <a:alpha val="43137"/>
                    </a:srgbClr>
                  </a:outerShdw>
                </a:effectLst>
              </a:endParaRPr>
            </a:p>
          </p:txBody>
        </p:sp>
      </p:grpSp>
      <p:sp>
        <p:nvSpPr>
          <p:cNvPr id="8" name="ZoneTexte 7"/>
          <p:cNvSpPr txBox="1"/>
          <p:nvPr/>
        </p:nvSpPr>
        <p:spPr>
          <a:xfrm>
            <a:off x="2987824" y="332656"/>
            <a:ext cx="5976664" cy="707886"/>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fr-FR" sz="2000" dirty="0" smtClean="0"/>
              <a:t>Mesurer et comparer les grandeurs d’entrée et de sortie d’un système.</a:t>
            </a:r>
            <a:endParaRPr lang="fr-FR" sz="2000" dirty="0"/>
          </a:p>
        </p:txBody>
      </p:sp>
      <p:pic>
        <p:nvPicPr>
          <p:cNvPr id="8195" name="Picture 3"/>
          <p:cNvPicPr>
            <a:picLocks noChangeAspect="1" noChangeArrowheads="1"/>
          </p:cNvPicPr>
          <p:nvPr/>
        </p:nvPicPr>
        <p:blipFill>
          <a:blip r:embed="rId3" cstate="print"/>
          <a:srcRect l="28641" t="52560" r="37694" b="5861"/>
          <a:stretch>
            <a:fillRect/>
          </a:stretch>
        </p:blipFill>
        <p:spPr bwMode="auto">
          <a:xfrm>
            <a:off x="1475656" y="1967364"/>
            <a:ext cx="5904656" cy="4557980"/>
          </a:xfrm>
          <a:prstGeom prst="rect">
            <a:avLst/>
          </a:prstGeom>
          <a:noFill/>
          <a:ln w="9525">
            <a:noFill/>
            <a:miter lim="800000"/>
            <a:headEnd/>
            <a:tailEnd/>
          </a:ln>
        </p:spPr>
      </p:pic>
      <p:sp>
        <p:nvSpPr>
          <p:cNvPr id="12" name="ZoneTexte 11"/>
          <p:cNvSpPr txBox="1"/>
          <p:nvPr/>
        </p:nvSpPr>
        <p:spPr>
          <a:xfrm>
            <a:off x="251520" y="1412776"/>
            <a:ext cx="8640960" cy="1815882"/>
          </a:xfrm>
          <a:prstGeom prst="rect">
            <a:avLst/>
          </a:prstGeom>
          <a:noFill/>
        </p:spPr>
        <p:txBody>
          <a:bodyPr wrap="square" rtlCol="0">
            <a:spAutoFit/>
          </a:bodyPr>
          <a:lstStyle/>
          <a:p>
            <a:pPr algn="ctr"/>
            <a:r>
              <a:rPr lang="fr-FR" sz="2800" b="1" dirty="0" smtClean="0">
                <a:solidFill>
                  <a:schemeClr val="accent6">
                    <a:lumMod val="50000"/>
                  </a:schemeClr>
                </a:solidFill>
              </a:rPr>
              <a:t>Dans cette séquence les capacités A26, B15 et B41 ne sont pas abordées. Cette information doit être reportée sur la progression pédagogique réelle pour en vérifier l’impact</a:t>
            </a:r>
            <a:endParaRPr lang="fr-FR" sz="2800" b="1" dirty="0">
              <a:solidFill>
                <a:schemeClr val="accent6">
                  <a:lumMod val="50000"/>
                </a:schemeClr>
              </a:solidFill>
            </a:endParaRPr>
          </a:p>
        </p:txBody>
      </p:sp>
      <p:pic>
        <p:nvPicPr>
          <p:cNvPr id="8196" name="Picture 4"/>
          <p:cNvPicPr>
            <a:picLocks noChangeAspect="1" noChangeArrowheads="1"/>
          </p:cNvPicPr>
          <p:nvPr/>
        </p:nvPicPr>
        <p:blipFill>
          <a:blip r:embed="rId4" cstate="print"/>
          <a:srcRect l="21060" t="70790" r="37006" b="5000"/>
          <a:stretch>
            <a:fillRect/>
          </a:stretch>
        </p:blipFill>
        <p:spPr bwMode="auto">
          <a:xfrm>
            <a:off x="611560" y="3284984"/>
            <a:ext cx="7782686" cy="2808312"/>
          </a:xfrm>
          <a:prstGeom prst="rect">
            <a:avLst/>
          </a:prstGeom>
          <a:noFill/>
          <a:ln w="9525">
            <a:noFill/>
            <a:miter lim="800000"/>
            <a:headEnd/>
            <a:tailEnd/>
          </a:ln>
        </p:spPr>
      </p:pic>
    </p:spTree>
    <p:extLst>
      <p:ext uri="{BB962C8B-B14F-4D97-AF65-F5344CB8AC3E}">
        <p14:creationId xmlns="" xmlns:p14="http://schemas.microsoft.com/office/powerpoint/2010/main" val="3898740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subTnLst>
                                    <p:set>
                                      <p:cBhvr override="childStyle">
                                        <p:cTn dur="1" fill="hold" display="0" masterRel="nextClick" afterEffect="1"/>
                                        <p:tgtEl>
                                          <p:spTgt spid="12"/>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8195"/>
                                        </p:tgtEl>
                                        <p:attrNameLst>
                                          <p:attrName>style.visibility</p:attrName>
                                        </p:attrNameLst>
                                      </p:cBhvr>
                                      <p:to>
                                        <p:strVal val="visible"/>
                                      </p:to>
                                    </p:set>
                                    <p:anim calcmode="lin" valueType="num">
                                      <p:cBhvr additive="base">
                                        <p:cTn id="12" dur="500" fill="hold"/>
                                        <p:tgtEl>
                                          <p:spTgt spid="8195"/>
                                        </p:tgtEl>
                                        <p:attrNameLst>
                                          <p:attrName>ppt_x</p:attrName>
                                        </p:attrNameLst>
                                      </p:cBhvr>
                                      <p:tavLst>
                                        <p:tav tm="0">
                                          <p:val>
                                            <p:strVal val="#ppt_x"/>
                                          </p:val>
                                        </p:tav>
                                        <p:tav tm="100000">
                                          <p:val>
                                            <p:strVal val="#ppt_x"/>
                                          </p:val>
                                        </p:tav>
                                      </p:tavLst>
                                    </p:anim>
                                    <p:anim calcmode="lin" valueType="num">
                                      <p:cBhvr additive="base">
                                        <p:cTn id="13" dur="500" fill="hold"/>
                                        <p:tgtEl>
                                          <p:spTgt spid="8195"/>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8195"/>
                                        </p:tgtEl>
                                        <p:attrNameLst>
                                          <p:attrName>style.visibility</p:attrName>
                                        </p:attrNameLst>
                                      </p:cBhvr>
                                      <p:to>
                                        <p:strVal val="hidden"/>
                                      </p:to>
                                    </p:set>
                                  </p:subTnLst>
                                </p:cTn>
                              </p:par>
                            </p:childTnLst>
                          </p:cTn>
                        </p:par>
                      </p:childTnLst>
                    </p:cTn>
                  </p:par>
                  <p:par>
                    <p:cTn id="14" fill="hold">
                      <p:stCondLst>
                        <p:cond delay="indefinite"/>
                      </p:stCondLst>
                      <p:childTnLst>
                        <p:par>
                          <p:cTn id="15" fill="hold">
                            <p:stCondLst>
                              <p:cond delay="0"/>
                            </p:stCondLst>
                            <p:childTnLst>
                              <p:par>
                                <p:cTn id="16" presetID="12" presetClass="entr" presetSubtype="4" fill="hold" nodeType="clickEffect">
                                  <p:stCondLst>
                                    <p:cond delay="0"/>
                                  </p:stCondLst>
                                  <p:childTnLst>
                                    <p:set>
                                      <p:cBhvr>
                                        <p:cTn id="17" dur="1" fill="hold">
                                          <p:stCondLst>
                                            <p:cond delay="0"/>
                                          </p:stCondLst>
                                        </p:cTn>
                                        <p:tgtEl>
                                          <p:spTgt spid="8196"/>
                                        </p:tgtEl>
                                        <p:attrNameLst>
                                          <p:attrName>style.visibility</p:attrName>
                                        </p:attrNameLst>
                                      </p:cBhvr>
                                      <p:to>
                                        <p:strVal val="visible"/>
                                      </p:to>
                                    </p:set>
                                    <p:animEffect transition="in" filter="slide(fromBottom)">
                                      <p:cBhvr>
                                        <p:cTn id="18" dur="500"/>
                                        <p:tgtEl>
                                          <p:spTgt spid="81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3"/>
          <p:cNvSpPr>
            <a:spLocks noGrp="1"/>
          </p:cNvSpPr>
          <p:nvPr>
            <p:ph sz="quarter" idx="1"/>
          </p:nvPr>
        </p:nvSpPr>
        <p:spPr>
          <a:xfrm>
            <a:off x="323528" y="2181960"/>
            <a:ext cx="8503920" cy="2759208"/>
          </a:xfrm>
        </p:spPr>
        <p:txBody>
          <a:bodyPr>
            <a:normAutofit/>
          </a:bodyPr>
          <a:lstStyle/>
          <a:p>
            <a:pPr algn="ctr"/>
            <a:r>
              <a:rPr lang="fr-FR" sz="2400" b="1" dirty="0" smtClean="0">
                <a:solidFill>
                  <a:schemeClr val="accent6">
                    <a:lumMod val="50000"/>
                  </a:schemeClr>
                </a:solidFill>
              </a:rPr>
              <a:t>Merci de votre attention,</a:t>
            </a:r>
          </a:p>
          <a:p>
            <a:pPr algn="ctr"/>
            <a:endParaRPr lang="fr-FR" sz="2400" b="1" dirty="0" smtClean="0">
              <a:solidFill>
                <a:schemeClr val="accent6">
                  <a:lumMod val="50000"/>
                </a:schemeClr>
              </a:solidFill>
            </a:endParaRPr>
          </a:p>
          <a:p>
            <a:pPr algn="ctr"/>
            <a:r>
              <a:rPr lang="fr-FR" sz="2400" b="1" dirty="0" smtClean="0">
                <a:solidFill>
                  <a:schemeClr val="accent6">
                    <a:lumMod val="50000"/>
                  </a:schemeClr>
                </a:solidFill>
              </a:rPr>
              <a:t>C’EST FINI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grpId="0"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barn(inHorizontal)">
                                      <p:cBhvr>
                                        <p:cTn id="12"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23528" y="1340768"/>
            <a:ext cx="8534400" cy="648072"/>
          </a:xfrm>
        </p:spPr>
        <p:txBody>
          <a:bodyPr>
            <a:normAutofit/>
          </a:bodyPr>
          <a:lstStyle/>
          <a:p>
            <a:r>
              <a:rPr lang="fr-FR" sz="2800" u="sng" dirty="0" smtClean="0"/>
              <a:t>1°) Que doivent apprendre mes élèves ?</a:t>
            </a:r>
            <a:endParaRPr lang="fr-FR" sz="2800" u="sng" dirty="0"/>
          </a:p>
        </p:txBody>
      </p:sp>
      <p:sp>
        <p:nvSpPr>
          <p:cNvPr id="4" name="Titre 1"/>
          <p:cNvSpPr txBox="1">
            <a:spLocks/>
          </p:cNvSpPr>
          <p:nvPr/>
        </p:nvSpPr>
        <p:spPr>
          <a:xfrm>
            <a:off x="286072" y="332656"/>
            <a:ext cx="8534400" cy="758952"/>
          </a:xfrm>
          <a:prstGeom prst="rect">
            <a:avLst/>
          </a:prstGeom>
        </p:spPr>
        <p:txBody>
          <a:bodyPr vert="horz" anchor="b">
            <a:normAutofit fontScale="82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3300" b="0" i="0" u="none" strike="noStrike" kern="1200" cap="none" spc="0" normalizeH="0" baseline="0" noProof="0" dirty="0" smtClean="0">
                <a:ln>
                  <a:noFill/>
                </a:ln>
                <a:solidFill>
                  <a:schemeClr val="accent3">
                    <a:shade val="75000"/>
                  </a:schemeClr>
                </a:solidFill>
                <a:effectLst/>
                <a:uLnTx/>
                <a:uFillTx/>
                <a:latin typeface="+mj-lt"/>
                <a:ea typeface="+mj-ea"/>
                <a:cs typeface="+mj-cs"/>
              </a:rPr>
              <a:t>Quelle est la démarche du professeur pour réaliser sa séquence à partir des objectifs pédagogiques?</a:t>
            </a:r>
            <a:endParaRPr kumimoji="0" lang="fr-FR" sz="3300" b="0" i="0" u="none" strike="noStrike" kern="1200" cap="none" spc="0" normalizeH="0" baseline="0" noProof="0" dirty="0">
              <a:ln>
                <a:noFill/>
              </a:ln>
              <a:solidFill>
                <a:schemeClr val="accent3">
                  <a:shade val="75000"/>
                </a:schemeClr>
              </a:solidFill>
              <a:effectLst/>
              <a:uLnTx/>
              <a:uFillTx/>
              <a:latin typeface="+mj-lt"/>
              <a:ea typeface="+mj-ea"/>
              <a:cs typeface="+mj-cs"/>
            </a:endParaRPr>
          </a:p>
        </p:txBody>
      </p:sp>
      <p:sp>
        <p:nvSpPr>
          <p:cNvPr id="7" name="ZoneTexte 6"/>
          <p:cNvSpPr txBox="1"/>
          <p:nvPr/>
        </p:nvSpPr>
        <p:spPr>
          <a:xfrm>
            <a:off x="323528" y="2132856"/>
            <a:ext cx="8568952" cy="4401205"/>
          </a:xfrm>
          <a:prstGeom prst="rect">
            <a:avLst/>
          </a:prstGeom>
          <a:noFill/>
        </p:spPr>
        <p:txBody>
          <a:bodyPr wrap="square" rtlCol="0">
            <a:spAutoFit/>
          </a:bodyPr>
          <a:lstStyle/>
          <a:p>
            <a:pPr algn="ctr">
              <a:buFont typeface="Wingdings"/>
              <a:buChar char="C"/>
            </a:pPr>
            <a:r>
              <a:rPr lang="fr-FR" sz="2400" b="1" dirty="0" smtClean="0">
                <a:solidFill>
                  <a:schemeClr val="accent6">
                    <a:lumMod val="75000"/>
                  </a:schemeClr>
                </a:solidFill>
              </a:rPr>
              <a:t>Décrire la chaîne d’énergie d’un système sous forme d’un schéma bloc</a:t>
            </a:r>
            <a:endParaRPr lang="fr-FR" sz="1200" b="1" dirty="0" smtClean="0">
              <a:solidFill>
                <a:schemeClr val="accent6">
                  <a:lumMod val="75000"/>
                </a:schemeClr>
              </a:solidFill>
            </a:endParaRPr>
          </a:p>
          <a:p>
            <a:pPr algn="ctr">
              <a:buFont typeface="Wingdings"/>
              <a:buChar char="C"/>
            </a:pPr>
            <a:endParaRPr lang="fr-FR" sz="1200" b="1" dirty="0" smtClean="0">
              <a:solidFill>
                <a:schemeClr val="accent6">
                  <a:lumMod val="75000"/>
                </a:schemeClr>
              </a:solidFill>
            </a:endParaRPr>
          </a:p>
          <a:p>
            <a:pPr algn="ctr">
              <a:buFont typeface="Wingdings"/>
              <a:buChar char="C"/>
            </a:pPr>
            <a:r>
              <a:rPr lang="fr-FR" sz="2400" b="1" dirty="0" smtClean="0">
                <a:solidFill>
                  <a:schemeClr val="accent6">
                    <a:lumMod val="75000"/>
                  </a:schemeClr>
                </a:solidFill>
              </a:rPr>
              <a:t>Caractériser les entrées et les sorties comme grandeurs d’effort ou de flux</a:t>
            </a:r>
            <a:endParaRPr lang="fr-FR" sz="1200" b="1" dirty="0" smtClean="0">
              <a:solidFill>
                <a:schemeClr val="accent6">
                  <a:lumMod val="75000"/>
                </a:schemeClr>
              </a:solidFill>
            </a:endParaRPr>
          </a:p>
          <a:p>
            <a:pPr algn="ctr">
              <a:buFont typeface="Wingdings"/>
              <a:buChar char="C"/>
            </a:pPr>
            <a:endParaRPr lang="fr-FR" sz="1200" b="1" dirty="0" smtClean="0">
              <a:solidFill>
                <a:schemeClr val="accent6">
                  <a:lumMod val="75000"/>
                </a:schemeClr>
              </a:solidFill>
            </a:endParaRPr>
          </a:p>
          <a:p>
            <a:pPr algn="ctr">
              <a:buFont typeface="Wingdings"/>
              <a:buChar char="C"/>
            </a:pPr>
            <a:r>
              <a:rPr lang="fr-FR" sz="2400" b="1" dirty="0" smtClean="0">
                <a:solidFill>
                  <a:schemeClr val="accent6">
                    <a:lumMod val="75000"/>
                  </a:schemeClr>
                </a:solidFill>
              </a:rPr>
              <a:t>Effectuer les mesures de ces grandeurs</a:t>
            </a:r>
            <a:endParaRPr lang="fr-FR" sz="1200" b="1" dirty="0" smtClean="0">
              <a:solidFill>
                <a:schemeClr val="accent6">
                  <a:lumMod val="75000"/>
                </a:schemeClr>
              </a:solidFill>
            </a:endParaRPr>
          </a:p>
          <a:p>
            <a:pPr algn="ctr">
              <a:buFont typeface="Wingdings"/>
              <a:buChar char="C"/>
            </a:pPr>
            <a:endParaRPr lang="fr-FR" sz="1200" b="1" dirty="0" smtClean="0">
              <a:solidFill>
                <a:schemeClr val="accent6">
                  <a:lumMod val="75000"/>
                </a:schemeClr>
              </a:solidFill>
            </a:endParaRPr>
          </a:p>
          <a:p>
            <a:pPr algn="ctr">
              <a:buFont typeface="Wingdings"/>
              <a:buChar char="C"/>
            </a:pPr>
            <a:r>
              <a:rPr lang="fr-FR" sz="2400" b="1" dirty="0" smtClean="0">
                <a:solidFill>
                  <a:schemeClr val="accent6">
                    <a:lumMod val="75000"/>
                  </a:schemeClr>
                </a:solidFill>
              </a:rPr>
              <a:t>Calculer des puissances et des énergies</a:t>
            </a:r>
            <a:endParaRPr lang="fr-FR" sz="1200" b="1" dirty="0" smtClean="0">
              <a:solidFill>
                <a:schemeClr val="accent6">
                  <a:lumMod val="75000"/>
                </a:schemeClr>
              </a:solidFill>
            </a:endParaRPr>
          </a:p>
          <a:p>
            <a:pPr algn="ctr">
              <a:buFont typeface="Wingdings"/>
              <a:buChar char="C"/>
            </a:pPr>
            <a:endParaRPr lang="fr-FR" sz="1200" b="1" dirty="0" smtClean="0">
              <a:solidFill>
                <a:schemeClr val="accent6">
                  <a:lumMod val="75000"/>
                </a:schemeClr>
              </a:solidFill>
            </a:endParaRPr>
          </a:p>
          <a:p>
            <a:pPr algn="ctr">
              <a:buFont typeface="Wingdings"/>
              <a:buChar char="C"/>
            </a:pPr>
            <a:r>
              <a:rPr lang="fr-FR" sz="2400" b="1" dirty="0" smtClean="0">
                <a:solidFill>
                  <a:schemeClr val="accent6">
                    <a:lumMod val="75000"/>
                  </a:schemeClr>
                </a:solidFill>
              </a:rPr>
              <a:t> </a:t>
            </a:r>
            <a:r>
              <a:rPr lang="fr-FR" sz="2400" b="1" dirty="0" smtClean="0">
                <a:solidFill>
                  <a:schemeClr val="accent6">
                    <a:lumMod val="75000"/>
                  </a:schemeClr>
                </a:solidFill>
                <a:sym typeface="Wingdings"/>
              </a:rPr>
              <a:t>Identifier le type d’énergie et analyser les flux d’énergie</a:t>
            </a:r>
            <a:endParaRPr lang="fr-FR" sz="1200" b="1" dirty="0" smtClean="0">
              <a:solidFill>
                <a:schemeClr val="accent6">
                  <a:lumMod val="75000"/>
                </a:schemeClr>
              </a:solidFill>
              <a:sym typeface="Wingdings"/>
            </a:endParaRPr>
          </a:p>
          <a:p>
            <a:pPr algn="ctr">
              <a:buFont typeface="Wingdings"/>
              <a:buChar char="C"/>
            </a:pPr>
            <a:endParaRPr lang="fr-FR" sz="1200" b="1" dirty="0" smtClean="0">
              <a:solidFill>
                <a:schemeClr val="accent6">
                  <a:lumMod val="75000"/>
                </a:schemeClr>
              </a:solidFill>
            </a:endParaRPr>
          </a:p>
          <a:p>
            <a:pPr algn="ctr">
              <a:buFont typeface="Wingdings"/>
              <a:buChar char="C"/>
            </a:pPr>
            <a:r>
              <a:rPr lang="fr-FR" sz="2400" b="1" dirty="0" smtClean="0">
                <a:solidFill>
                  <a:schemeClr val="accent6">
                    <a:lumMod val="75000"/>
                  </a:schemeClr>
                </a:solidFill>
              </a:rPr>
              <a:t>Calculer le rendement global du système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txBox="1">
            <a:spLocks noGrp="1"/>
          </p:cNvSpPr>
          <p:nvPr>
            <p:ph type="title"/>
          </p:nvPr>
        </p:nvSpPr>
        <p:spPr>
          <a:xfrm>
            <a:off x="179512" y="332656"/>
            <a:ext cx="8784976" cy="758952"/>
          </a:xfrm>
          <a:prstGeom prst="rect">
            <a:avLst/>
          </a:prstGeom>
        </p:spPr>
        <p:txBody>
          <a:bodyPr vert="horz" anchor="b">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2700" b="0" i="0" u="none" strike="noStrike" kern="1200" cap="none" spc="0" normalizeH="0" baseline="0" noProof="0" dirty="0" smtClean="0">
                <a:ln>
                  <a:noFill/>
                </a:ln>
                <a:solidFill>
                  <a:schemeClr val="accent3">
                    <a:shade val="75000"/>
                  </a:schemeClr>
                </a:solidFill>
                <a:effectLst/>
                <a:uLnTx/>
                <a:uFillTx/>
                <a:latin typeface="+mj-lt"/>
                <a:ea typeface="+mj-ea"/>
                <a:cs typeface="+mj-cs"/>
              </a:rPr>
              <a:t>Quelle est la démarche du professeur pour réaliser sa séquence à partir des objectifs pédagogiques?</a:t>
            </a:r>
            <a:endParaRPr kumimoji="0" lang="fr-FR" sz="2700" b="0" i="0" u="none" strike="noStrike" kern="1200" cap="none" spc="0" normalizeH="0" baseline="0" noProof="0" dirty="0">
              <a:ln>
                <a:noFill/>
              </a:ln>
              <a:solidFill>
                <a:schemeClr val="accent3">
                  <a:shade val="75000"/>
                </a:schemeClr>
              </a:solidFill>
              <a:effectLst/>
              <a:uLnTx/>
              <a:uFillTx/>
              <a:latin typeface="+mj-lt"/>
              <a:ea typeface="+mj-ea"/>
              <a:cs typeface="+mj-cs"/>
            </a:endParaRPr>
          </a:p>
        </p:txBody>
      </p:sp>
      <p:pic>
        <p:nvPicPr>
          <p:cNvPr id="25" name="Picture 2"/>
          <p:cNvPicPr>
            <a:picLocks noChangeAspect="1" noChangeArrowheads="1"/>
          </p:cNvPicPr>
          <p:nvPr/>
        </p:nvPicPr>
        <p:blipFill>
          <a:blip r:embed="rId3" cstate="print"/>
          <a:srcRect l="5140" t="47927" r="6746" b="32466"/>
          <a:stretch>
            <a:fillRect/>
          </a:stretch>
        </p:blipFill>
        <p:spPr bwMode="auto">
          <a:xfrm>
            <a:off x="179512" y="4653136"/>
            <a:ext cx="8802490" cy="1224136"/>
          </a:xfrm>
          <a:prstGeom prst="rect">
            <a:avLst/>
          </a:prstGeom>
          <a:noFill/>
          <a:ln w="9525">
            <a:noFill/>
            <a:miter lim="800000"/>
            <a:headEnd/>
            <a:tailEnd/>
          </a:ln>
        </p:spPr>
      </p:pic>
      <p:sp>
        <p:nvSpPr>
          <p:cNvPr id="7" name="Titre 1"/>
          <p:cNvSpPr>
            <a:spLocks noGrp="1"/>
          </p:cNvSpPr>
          <p:nvPr>
            <p:ph sz="quarter" idx="1"/>
          </p:nvPr>
        </p:nvSpPr>
        <p:spPr>
          <a:xfrm>
            <a:off x="301752" y="1196752"/>
            <a:ext cx="8503920" cy="3528392"/>
          </a:xfrm>
        </p:spPr>
        <p:txBody>
          <a:bodyPr>
            <a:normAutofit/>
          </a:bodyPr>
          <a:lstStyle/>
          <a:p>
            <a:pPr algn="ctr"/>
            <a:endParaRPr lang="fr-FR" u="sng" dirty="0" smtClean="0"/>
          </a:p>
          <a:p>
            <a:pPr algn="ctr"/>
            <a:r>
              <a:rPr lang="fr-FR" sz="2400" u="sng" dirty="0" smtClean="0">
                <a:solidFill>
                  <a:schemeClr val="accent6">
                    <a:lumMod val="75000"/>
                  </a:schemeClr>
                </a:solidFill>
              </a:rPr>
              <a:t>2° Quels systèmes présents dans le laboratoire peuvent être utilisés ?</a:t>
            </a:r>
          </a:p>
          <a:p>
            <a:pPr algn="ctr">
              <a:buNone/>
            </a:pPr>
            <a:r>
              <a:rPr lang="fr-FR" sz="1400" u="sng" dirty="0" smtClean="0">
                <a:solidFill>
                  <a:schemeClr val="accent6">
                    <a:lumMod val="75000"/>
                  </a:schemeClr>
                </a:solidFill>
              </a:rPr>
              <a:t>FAAC</a:t>
            </a:r>
          </a:p>
          <a:p>
            <a:pPr algn="ctr">
              <a:buNone/>
            </a:pPr>
            <a:r>
              <a:rPr lang="fr-FR" sz="1400" u="sng" dirty="0" smtClean="0">
                <a:solidFill>
                  <a:schemeClr val="accent6">
                    <a:lumMod val="75000"/>
                  </a:schemeClr>
                </a:solidFill>
              </a:rPr>
              <a:t> TONDEUSE</a:t>
            </a:r>
          </a:p>
          <a:p>
            <a:pPr algn="ctr">
              <a:buNone/>
            </a:pPr>
            <a:r>
              <a:rPr lang="fr-FR" sz="1400" u="sng" dirty="0" smtClean="0">
                <a:solidFill>
                  <a:schemeClr val="accent6">
                    <a:lumMod val="75000"/>
                  </a:schemeClr>
                </a:solidFill>
              </a:rPr>
              <a:t>AGRAFEUSE</a:t>
            </a:r>
          </a:p>
          <a:p>
            <a:pPr algn="ctr">
              <a:buNone/>
            </a:pPr>
            <a:r>
              <a:rPr lang="fr-FR" sz="1400" u="sng" dirty="0" smtClean="0">
                <a:solidFill>
                  <a:schemeClr val="accent6">
                    <a:lumMod val="75000"/>
                  </a:schemeClr>
                </a:solidFill>
              </a:rPr>
              <a:t>AR-DRONE</a:t>
            </a:r>
          </a:p>
          <a:p>
            <a:pPr algn="ctr">
              <a:buNone/>
            </a:pPr>
            <a:r>
              <a:rPr lang="fr-FR" sz="1400" u="sng" dirty="0" err="1" smtClean="0">
                <a:solidFill>
                  <a:schemeClr val="accent6">
                    <a:lumMod val="75000"/>
                  </a:schemeClr>
                </a:solidFill>
              </a:rPr>
              <a:t>eKART</a:t>
            </a:r>
            <a:endParaRPr lang="fr-FR" sz="1400" u="sng" dirty="0" smtClean="0">
              <a:solidFill>
                <a:schemeClr val="accent6">
                  <a:lumMod val="75000"/>
                </a:schemeClr>
              </a:solidFill>
            </a:endParaRPr>
          </a:p>
          <a:p>
            <a:pPr algn="ctr">
              <a:buNone/>
            </a:pPr>
            <a:r>
              <a:rPr lang="fr-FR" sz="1400" u="sng" dirty="0" smtClean="0">
                <a:solidFill>
                  <a:schemeClr val="accent6">
                    <a:lumMod val="75000"/>
                  </a:schemeClr>
                </a:solidFill>
              </a:rPr>
              <a:t>EWEE</a:t>
            </a:r>
            <a:endParaRPr lang="fr-FR" sz="2400" u="sng" dirty="0" smtClean="0"/>
          </a:p>
          <a:p>
            <a:pPr algn="ctr"/>
            <a:r>
              <a:rPr lang="fr-FR" sz="2400" u="sng" dirty="0" smtClean="0">
                <a:solidFill>
                  <a:schemeClr val="accent6">
                    <a:lumMod val="75000"/>
                  </a:schemeClr>
                </a:solidFill>
              </a:rPr>
              <a:t>3°) Définir une question sociétale et une problématique. </a:t>
            </a:r>
            <a:endParaRPr lang="fr-FR" sz="2400" u="sng" dirty="0">
              <a:solidFill>
                <a:schemeClr val="accent6">
                  <a:lumMod val="7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 calcmode="lin" valueType="num">
                                      <p:cBhvr additive="base">
                                        <p:cTn id="7"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anim calcmode="lin" valueType="num">
                                      <p:cBhvr additive="base">
                                        <p:cTn id="13"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anim calcmode="lin" valueType="num">
                                      <p:cBhvr additive="base">
                                        <p:cTn id="19"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xEl>
                                              <p:pRg st="4" end="4"/>
                                            </p:txEl>
                                          </p:spTgt>
                                        </p:tgtEl>
                                        <p:attrNameLst>
                                          <p:attrName>style.visibility</p:attrName>
                                        </p:attrNameLst>
                                      </p:cBhvr>
                                      <p:to>
                                        <p:strVal val="visible"/>
                                      </p:to>
                                    </p:set>
                                    <p:anim calcmode="lin" valueType="num">
                                      <p:cBhvr additive="base">
                                        <p:cTn id="25"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xEl>
                                              <p:pRg st="5" end="5"/>
                                            </p:txEl>
                                          </p:spTgt>
                                        </p:tgtEl>
                                        <p:attrNameLst>
                                          <p:attrName>style.visibility</p:attrName>
                                        </p:attrNameLst>
                                      </p:cBhvr>
                                      <p:to>
                                        <p:strVal val="visible"/>
                                      </p:to>
                                    </p:set>
                                    <p:anim calcmode="lin" valueType="num">
                                      <p:cBhvr additive="base">
                                        <p:cTn id="31" dur="500" fill="hold"/>
                                        <p:tgtEl>
                                          <p:spTgt spid="7">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7">
                                            <p:txEl>
                                              <p:pRg st="6" end="6"/>
                                            </p:txEl>
                                          </p:spTgt>
                                        </p:tgtEl>
                                        <p:attrNameLst>
                                          <p:attrName>style.visibility</p:attrName>
                                        </p:attrNameLst>
                                      </p:cBhvr>
                                      <p:to>
                                        <p:strVal val="visible"/>
                                      </p:to>
                                    </p:set>
                                    <p:anim calcmode="lin" valueType="num">
                                      <p:cBhvr additive="base">
                                        <p:cTn id="37" dur="500" fill="hold"/>
                                        <p:tgtEl>
                                          <p:spTgt spid="7">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7">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7">
                                            <p:txEl>
                                              <p:pRg st="7" end="7"/>
                                            </p:txEl>
                                          </p:spTgt>
                                        </p:tgtEl>
                                        <p:attrNameLst>
                                          <p:attrName>style.visibility</p:attrName>
                                        </p:attrNameLst>
                                      </p:cBhvr>
                                      <p:to>
                                        <p:strVal val="visible"/>
                                      </p:to>
                                    </p:set>
                                    <p:anim calcmode="lin" valueType="num">
                                      <p:cBhvr additive="base">
                                        <p:cTn id="43" dur="500" fill="hold"/>
                                        <p:tgtEl>
                                          <p:spTgt spid="7">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7">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7">
                                            <p:txEl>
                                              <p:pRg st="8" end="8"/>
                                            </p:txEl>
                                          </p:spTgt>
                                        </p:tgtEl>
                                        <p:attrNameLst>
                                          <p:attrName>style.visibility</p:attrName>
                                        </p:attrNameLst>
                                      </p:cBhvr>
                                      <p:to>
                                        <p:strVal val="visible"/>
                                      </p:to>
                                    </p:set>
                                    <p:anim calcmode="lin" valueType="num">
                                      <p:cBhvr additive="base">
                                        <p:cTn id="49" dur="500" fill="hold"/>
                                        <p:tgtEl>
                                          <p:spTgt spid="7">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7">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e 3"/>
          <p:cNvGrpSpPr/>
          <p:nvPr/>
        </p:nvGrpSpPr>
        <p:grpSpPr>
          <a:xfrm>
            <a:off x="270932" y="333239"/>
            <a:ext cx="2428860" cy="791505"/>
            <a:chOff x="0" y="0"/>
            <a:chExt cx="2428860" cy="791505"/>
          </a:xfrm>
          <a:scene3d>
            <a:camera prst="orthographicFront"/>
            <a:lightRig rig="threePt" dir="t"/>
          </a:scene3d>
        </p:grpSpPr>
        <p:sp>
          <p:nvSpPr>
            <p:cNvPr id="5" name="Rectangle à coins arrondis 4"/>
            <p:cNvSpPr/>
            <p:nvPr/>
          </p:nvSpPr>
          <p:spPr>
            <a:xfrm>
              <a:off x="0" y="0"/>
              <a:ext cx="2428860" cy="791505"/>
            </a:xfrm>
            <a:prstGeom prst="roundRect">
              <a:avLst/>
            </a:prstGeom>
            <a:effectLst>
              <a:glow rad="101600">
                <a:schemeClr val="accent1">
                  <a:satMod val="175000"/>
                  <a:alpha val="40000"/>
                </a:schemeClr>
              </a:glow>
            </a:effectLst>
            <a:sp3d>
              <a:bevelT w="165100" prst="coolSlant"/>
            </a:sp3d>
          </p:spPr>
          <p:style>
            <a:lnRef idx="2">
              <a:schemeClr val="lt1">
                <a:hueOff val="0"/>
                <a:satOff val="0"/>
                <a:lumOff val="0"/>
                <a:alphaOff val="0"/>
              </a:schemeClr>
            </a:lnRef>
            <a:fillRef idx="1">
              <a:schemeClr val="accent1">
                <a:hueOff val="0"/>
                <a:satOff val="0"/>
                <a:lumOff val="0"/>
                <a:alphaOff val="0"/>
              </a:schemeClr>
            </a:fillRef>
            <a:effectRef idx="0">
              <a:scrgbClr r="0" g="0" b="0"/>
            </a:effectRef>
            <a:fontRef idx="minor">
              <a:schemeClr val="lt1"/>
            </a:fontRef>
          </p:style>
        </p:sp>
        <p:sp>
          <p:nvSpPr>
            <p:cNvPr id="6" name="Rectangle 5"/>
            <p:cNvSpPr/>
            <p:nvPr/>
          </p:nvSpPr>
          <p:spPr>
            <a:xfrm>
              <a:off x="38638" y="38638"/>
              <a:ext cx="2351584" cy="714229"/>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25730" tIns="125730" rIns="125730" bIns="125730" numCol="1" spcCol="1270" anchor="ctr" anchorCtr="0">
              <a:noAutofit/>
            </a:bodyPr>
            <a:lstStyle/>
            <a:p>
              <a:pPr lvl="0" algn="l" defTabSz="1466850">
                <a:lnSpc>
                  <a:spcPct val="90000"/>
                </a:lnSpc>
                <a:spcBef>
                  <a:spcPct val="0"/>
                </a:spcBef>
                <a:spcAft>
                  <a:spcPct val="35000"/>
                </a:spcAft>
              </a:pPr>
              <a:r>
                <a:rPr lang="fr-FR" sz="2800" b="1" kern="1200" dirty="0" smtClean="0">
                  <a:solidFill>
                    <a:schemeClr val="tx1">
                      <a:lumMod val="85000"/>
                      <a:lumOff val="15000"/>
                    </a:schemeClr>
                  </a:solidFill>
                  <a:effectLst>
                    <a:outerShdw blurRad="38100" dist="38100" dir="2700000" algn="tl">
                      <a:srgbClr val="000000">
                        <a:alpha val="43137"/>
                      </a:srgbClr>
                    </a:outerShdw>
                  </a:effectLst>
                </a:rPr>
                <a:t>Séquence 2</a:t>
              </a:r>
              <a:endParaRPr lang="fr-FR" sz="2800" b="1" kern="1200" dirty="0">
                <a:solidFill>
                  <a:schemeClr val="tx1">
                    <a:lumMod val="85000"/>
                    <a:lumOff val="15000"/>
                  </a:schemeClr>
                </a:solidFill>
                <a:effectLst>
                  <a:outerShdw blurRad="38100" dist="38100" dir="2700000" algn="tl">
                    <a:srgbClr val="000000">
                      <a:alpha val="43137"/>
                    </a:srgbClr>
                  </a:outerShdw>
                </a:effectLst>
              </a:endParaRPr>
            </a:p>
          </p:txBody>
        </p:sp>
      </p:grpSp>
      <p:sp>
        <p:nvSpPr>
          <p:cNvPr id="7" name="ZoneTexte 6"/>
          <p:cNvSpPr txBox="1"/>
          <p:nvPr/>
        </p:nvSpPr>
        <p:spPr>
          <a:xfrm>
            <a:off x="2843808" y="548680"/>
            <a:ext cx="6000792" cy="307777"/>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fr-FR" sz="1400" dirty="0" smtClean="0"/>
              <a:t>Mesurer et comparer les grandeurs d’entrée et de sortie d’un système.</a:t>
            </a:r>
            <a:endParaRPr lang="fr-FR" sz="1400" dirty="0"/>
          </a:p>
        </p:txBody>
      </p:sp>
      <p:sp>
        <p:nvSpPr>
          <p:cNvPr id="9" name="Rectangle 8"/>
          <p:cNvSpPr/>
          <p:nvPr/>
        </p:nvSpPr>
        <p:spPr>
          <a:xfrm>
            <a:off x="755576" y="1700808"/>
            <a:ext cx="7200800" cy="369332"/>
          </a:xfrm>
          <a:prstGeom prst="rect">
            <a:avLst/>
          </a:prstGeom>
        </p:spPr>
        <p:txBody>
          <a:bodyPr wrap="square">
            <a:spAutoFit/>
          </a:bodyPr>
          <a:lstStyle/>
          <a:p>
            <a:pPr algn="ctr"/>
            <a:r>
              <a:rPr lang="fr-FR" u="sng" dirty="0" smtClean="0"/>
              <a:t>4°) Quel scénario? La séquence du point de vue de l’élève.</a:t>
            </a:r>
          </a:p>
        </p:txBody>
      </p:sp>
      <p:pic>
        <p:nvPicPr>
          <p:cNvPr id="1027" name="Picture 3"/>
          <p:cNvPicPr>
            <a:picLocks noChangeAspect="1" noChangeArrowheads="1"/>
          </p:cNvPicPr>
          <p:nvPr/>
        </p:nvPicPr>
        <p:blipFill>
          <a:blip r:embed="rId3" cstate="print"/>
          <a:srcRect l="5016" t="33660" r="12888" b="10000"/>
          <a:stretch>
            <a:fillRect/>
          </a:stretch>
        </p:blipFill>
        <p:spPr bwMode="auto">
          <a:xfrm>
            <a:off x="251520" y="2345903"/>
            <a:ext cx="8568952" cy="367538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e 3"/>
          <p:cNvGrpSpPr/>
          <p:nvPr/>
        </p:nvGrpSpPr>
        <p:grpSpPr>
          <a:xfrm>
            <a:off x="270932" y="333239"/>
            <a:ext cx="2428860" cy="791505"/>
            <a:chOff x="0" y="0"/>
            <a:chExt cx="2428860" cy="791505"/>
          </a:xfrm>
          <a:scene3d>
            <a:camera prst="orthographicFront"/>
            <a:lightRig rig="threePt" dir="t"/>
          </a:scene3d>
        </p:grpSpPr>
        <p:sp>
          <p:nvSpPr>
            <p:cNvPr id="5" name="Rectangle à coins arrondis 4"/>
            <p:cNvSpPr/>
            <p:nvPr/>
          </p:nvSpPr>
          <p:spPr>
            <a:xfrm>
              <a:off x="0" y="0"/>
              <a:ext cx="2428860" cy="791505"/>
            </a:xfrm>
            <a:prstGeom prst="roundRect">
              <a:avLst/>
            </a:prstGeom>
            <a:effectLst>
              <a:glow rad="101600">
                <a:schemeClr val="accent1">
                  <a:satMod val="175000"/>
                  <a:alpha val="40000"/>
                </a:schemeClr>
              </a:glow>
            </a:effectLst>
            <a:sp3d>
              <a:bevelT w="165100" prst="coolSlant"/>
            </a:sp3d>
          </p:spPr>
          <p:style>
            <a:lnRef idx="2">
              <a:schemeClr val="lt1">
                <a:hueOff val="0"/>
                <a:satOff val="0"/>
                <a:lumOff val="0"/>
                <a:alphaOff val="0"/>
              </a:schemeClr>
            </a:lnRef>
            <a:fillRef idx="1">
              <a:schemeClr val="accent1">
                <a:hueOff val="0"/>
                <a:satOff val="0"/>
                <a:lumOff val="0"/>
                <a:alphaOff val="0"/>
              </a:schemeClr>
            </a:fillRef>
            <a:effectRef idx="0">
              <a:scrgbClr r="0" g="0" b="0"/>
            </a:effectRef>
            <a:fontRef idx="minor">
              <a:schemeClr val="lt1"/>
            </a:fontRef>
          </p:style>
        </p:sp>
        <p:sp>
          <p:nvSpPr>
            <p:cNvPr id="6" name="Rectangle 5"/>
            <p:cNvSpPr/>
            <p:nvPr/>
          </p:nvSpPr>
          <p:spPr>
            <a:xfrm>
              <a:off x="38638" y="38638"/>
              <a:ext cx="2351584" cy="714229"/>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25730" tIns="125730" rIns="125730" bIns="125730" numCol="1" spcCol="1270" anchor="ctr" anchorCtr="0">
              <a:noAutofit/>
            </a:bodyPr>
            <a:lstStyle/>
            <a:p>
              <a:pPr lvl="0" algn="l" defTabSz="1466850">
                <a:lnSpc>
                  <a:spcPct val="90000"/>
                </a:lnSpc>
                <a:spcBef>
                  <a:spcPct val="0"/>
                </a:spcBef>
                <a:spcAft>
                  <a:spcPct val="35000"/>
                </a:spcAft>
              </a:pPr>
              <a:r>
                <a:rPr lang="fr-FR" sz="2800" b="1" kern="1200" dirty="0" smtClean="0">
                  <a:solidFill>
                    <a:schemeClr val="tx1">
                      <a:lumMod val="85000"/>
                      <a:lumOff val="15000"/>
                    </a:schemeClr>
                  </a:solidFill>
                  <a:effectLst>
                    <a:outerShdw blurRad="38100" dist="38100" dir="2700000" algn="tl">
                      <a:srgbClr val="000000">
                        <a:alpha val="43137"/>
                      </a:srgbClr>
                    </a:outerShdw>
                  </a:effectLst>
                </a:rPr>
                <a:t>Séquence 2</a:t>
              </a:r>
              <a:endParaRPr lang="fr-FR" sz="2800" b="1" kern="1200" dirty="0">
                <a:solidFill>
                  <a:schemeClr val="tx1">
                    <a:lumMod val="85000"/>
                    <a:lumOff val="15000"/>
                  </a:schemeClr>
                </a:solidFill>
                <a:effectLst>
                  <a:outerShdw blurRad="38100" dist="38100" dir="2700000" algn="tl">
                    <a:srgbClr val="000000">
                      <a:alpha val="43137"/>
                    </a:srgbClr>
                  </a:outerShdw>
                </a:effectLst>
              </a:endParaRPr>
            </a:p>
          </p:txBody>
        </p:sp>
      </p:grpSp>
      <p:sp>
        <p:nvSpPr>
          <p:cNvPr id="7" name="ZoneTexte 6"/>
          <p:cNvSpPr txBox="1"/>
          <p:nvPr/>
        </p:nvSpPr>
        <p:spPr>
          <a:xfrm>
            <a:off x="2843808" y="548680"/>
            <a:ext cx="6000792" cy="307777"/>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fr-FR" sz="1400" dirty="0" smtClean="0"/>
              <a:t>Mesurer et comparer les grandeurs d’entrée et de sortie d’un système.</a:t>
            </a:r>
            <a:endParaRPr lang="fr-FR" sz="1400" dirty="0"/>
          </a:p>
        </p:txBody>
      </p:sp>
      <p:sp>
        <p:nvSpPr>
          <p:cNvPr id="8" name="Rectangle 7"/>
          <p:cNvSpPr/>
          <p:nvPr/>
        </p:nvSpPr>
        <p:spPr>
          <a:xfrm>
            <a:off x="251520" y="1628800"/>
            <a:ext cx="8712968" cy="369332"/>
          </a:xfrm>
          <a:prstGeom prst="rect">
            <a:avLst/>
          </a:prstGeom>
        </p:spPr>
        <p:txBody>
          <a:bodyPr wrap="square">
            <a:spAutoFit/>
          </a:bodyPr>
          <a:lstStyle/>
          <a:p>
            <a:r>
              <a:rPr lang="fr-FR" u="sng" dirty="0" smtClean="0"/>
              <a:t>1_Activité de lancement:                                  En classe entière                                      1H</a:t>
            </a:r>
          </a:p>
        </p:txBody>
      </p:sp>
      <p:pic>
        <p:nvPicPr>
          <p:cNvPr id="10" name="Picture 2"/>
          <p:cNvPicPr>
            <a:picLocks noChangeAspect="1" noChangeArrowheads="1"/>
          </p:cNvPicPr>
          <p:nvPr/>
        </p:nvPicPr>
        <p:blipFill>
          <a:blip r:embed="rId2" cstate="print"/>
          <a:srcRect l="5016" t="39077" r="57740" b="55505"/>
          <a:stretch>
            <a:fillRect/>
          </a:stretch>
        </p:blipFill>
        <p:spPr bwMode="auto">
          <a:xfrm>
            <a:off x="179512" y="2204864"/>
            <a:ext cx="8712968" cy="1080120"/>
          </a:xfrm>
          <a:prstGeom prst="rect">
            <a:avLst/>
          </a:prstGeom>
          <a:noFill/>
          <a:ln w="9525">
            <a:noFill/>
            <a:miter lim="800000"/>
            <a:headEnd/>
            <a:tailEnd/>
          </a:ln>
        </p:spPr>
      </p:pic>
      <p:sp>
        <p:nvSpPr>
          <p:cNvPr id="13" name="Rectangle 12"/>
          <p:cNvSpPr/>
          <p:nvPr/>
        </p:nvSpPr>
        <p:spPr>
          <a:xfrm>
            <a:off x="251520" y="3851756"/>
            <a:ext cx="8712968" cy="369332"/>
          </a:xfrm>
          <a:prstGeom prst="rect">
            <a:avLst/>
          </a:prstGeom>
        </p:spPr>
        <p:txBody>
          <a:bodyPr wrap="square">
            <a:spAutoFit/>
          </a:bodyPr>
          <a:lstStyle/>
          <a:p>
            <a:r>
              <a:rPr lang="fr-FR" u="sng" dirty="0" smtClean="0"/>
              <a:t>2_Apport de connaissance:        En classe entière        Support AR_DRONE            1H</a:t>
            </a:r>
          </a:p>
        </p:txBody>
      </p:sp>
      <p:pic>
        <p:nvPicPr>
          <p:cNvPr id="14" name="Picture 2"/>
          <p:cNvPicPr>
            <a:picLocks noChangeAspect="1" noChangeArrowheads="1"/>
          </p:cNvPicPr>
          <p:nvPr/>
        </p:nvPicPr>
        <p:blipFill>
          <a:blip r:embed="rId2" cstate="print"/>
          <a:srcRect l="5016" t="43411" r="62480" b="51172"/>
          <a:stretch>
            <a:fillRect/>
          </a:stretch>
        </p:blipFill>
        <p:spPr bwMode="auto">
          <a:xfrm>
            <a:off x="179512" y="4365104"/>
            <a:ext cx="8712968" cy="90760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e 3"/>
          <p:cNvGrpSpPr/>
          <p:nvPr/>
        </p:nvGrpSpPr>
        <p:grpSpPr>
          <a:xfrm>
            <a:off x="270932" y="333239"/>
            <a:ext cx="2428860" cy="791505"/>
            <a:chOff x="0" y="0"/>
            <a:chExt cx="2428860" cy="791505"/>
          </a:xfrm>
          <a:scene3d>
            <a:camera prst="orthographicFront"/>
            <a:lightRig rig="threePt" dir="t"/>
          </a:scene3d>
        </p:grpSpPr>
        <p:sp>
          <p:nvSpPr>
            <p:cNvPr id="5" name="Rectangle à coins arrondis 4"/>
            <p:cNvSpPr/>
            <p:nvPr/>
          </p:nvSpPr>
          <p:spPr>
            <a:xfrm>
              <a:off x="0" y="0"/>
              <a:ext cx="2428860" cy="791505"/>
            </a:xfrm>
            <a:prstGeom prst="roundRect">
              <a:avLst/>
            </a:prstGeom>
            <a:effectLst>
              <a:glow rad="101600">
                <a:schemeClr val="accent1">
                  <a:satMod val="175000"/>
                  <a:alpha val="40000"/>
                </a:schemeClr>
              </a:glow>
            </a:effectLst>
            <a:sp3d>
              <a:bevelT w="165100" prst="coolSlant"/>
            </a:sp3d>
          </p:spPr>
          <p:style>
            <a:lnRef idx="2">
              <a:schemeClr val="lt1">
                <a:hueOff val="0"/>
                <a:satOff val="0"/>
                <a:lumOff val="0"/>
                <a:alphaOff val="0"/>
              </a:schemeClr>
            </a:lnRef>
            <a:fillRef idx="1">
              <a:schemeClr val="accent1">
                <a:hueOff val="0"/>
                <a:satOff val="0"/>
                <a:lumOff val="0"/>
                <a:alphaOff val="0"/>
              </a:schemeClr>
            </a:fillRef>
            <a:effectRef idx="0">
              <a:scrgbClr r="0" g="0" b="0"/>
            </a:effectRef>
            <a:fontRef idx="minor">
              <a:schemeClr val="lt1"/>
            </a:fontRef>
          </p:style>
        </p:sp>
        <p:sp>
          <p:nvSpPr>
            <p:cNvPr id="6" name="Rectangle 5"/>
            <p:cNvSpPr/>
            <p:nvPr/>
          </p:nvSpPr>
          <p:spPr>
            <a:xfrm>
              <a:off x="38638" y="38638"/>
              <a:ext cx="2351584" cy="714229"/>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25730" tIns="125730" rIns="125730" bIns="125730" numCol="1" spcCol="1270" anchor="ctr" anchorCtr="0">
              <a:noAutofit/>
            </a:bodyPr>
            <a:lstStyle/>
            <a:p>
              <a:pPr lvl="0" algn="l" defTabSz="1466850">
                <a:lnSpc>
                  <a:spcPct val="90000"/>
                </a:lnSpc>
                <a:spcBef>
                  <a:spcPct val="0"/>
                </a:spcBef>
                <a:spcAft>
                  <a:spcPct val="35000"/>
                </a:spcAft>
              </a:pPr>
              <a:r>
                <a:rPr lang="fr-FR" sz="2800" b="1" kern="1200" dirty="0" smtClean="0">
                  <a:solidFill>
                    <a:schemeClr val="tx1">
                      <a:lumMod val="85000"/>
                      <a:lumOff val="15000"/>
                    </a:schemeClr>
                  </a:solidFill>
                  <a:effectLst>
                    <a:outerShdw blurRad="38100" dist="38100" dir="2700000" algn="tl">
                      <a:srgbClr val="000000">
                        <a:alpha val="43137"/>
                      </a:srgbClr>
                    </a:outerShdw>
                  </a:effectLst>
                </a:rPr>
                <a:t>Séquence 2</a:t>
              </a:r>
              <a:endParaRPr lang="fr-FR" sz="2800" b="1" kern="1200" dirty="0">
                <a:solidFill>
                  <a:schemeClr val="tx1">
                    <a:lumMod val="85000"/>
                    <a:lumOff val="15000"/>
                  </a:schemeClr>
                </a:solidFill>
                <a:effectLst>
                  <a:outerShdw blurRad="38100" dist="38100" dir="2700000" algn="tl">
                    <a:srgbClr val="000000">
                      <a:alpha val="43137"/>
                    </a:srgbClr>
                  </a:outerShdw>
                </a:effectLst>
              </a:endParaRPr>
            </a:p>
          </p:txBody>
        </p:sp>
      </p:grpSp>
      <p:sp>
        <p:nvSpPr>
          <p:cNvPr id="7" name="ZoneTexte 6"/>
          <p:cNvSpPr txBox="1"/>
          <p:nvPr/>
        </p:nvSpPr>
        <p:spPr>
          <a:xfrm>
            <a:off x="2843808" y="548680"/>
            <a:ext cx="6000792" cy="307777"/>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fr-FR" sz="1400" dirty="0" smtClean="0"/>
              <a:t>Mesurer et comparer les grandeurs d’entrée et de sortie d’un système.</a:t>
            </a:r>
            <a:endParaRPr lang="fr-FR" sz="1400" dirty="0"/>
          </a:p>
        </p:txBody>
      </p:sp>
      <p:sp>
        <p:nvSpPr>
          <p:cNvPr id="8" name="Rectangle 7"/>
          <p:cNvSpPr/>
          <p:nvPr/>
        </p:nvSpPr>
        <p:spPr>
          <a:xfrm>
            <a:off x="251520" y="1628800"/>
            <a:ext cx="8712968" cy="369332"/>
          </a:xfrm>
          <a:prstGeom prst="rect">
            <a:avLst/>
          </a:prstGeom>
        </p:spPr>
        <p:txBody>
          <a:bodyPr wrap="square">
            <a:spAutoFit/>
          </a:bodyPr>
          <a:lstStyle/>
          <a:p>
            <a:r>
              <a:rPr lang="fr-FR" u="sng" dirty="0" smtClean="0"/>
              <a:t>3_TP:                                                              En binôme                                                      1H</a:t>
            </a:r>
          </a:p>
        </p:txBody>
      </p:sp>
      <p:pic>
        <p:nvPicPr>
          <p:cNvPr id="12" name="Picture 2"/>
          <p:cNvPicPr>
            <a:picLocks noChangeAspect="1" noChangeArrowheads="1"/>
          </p:cNvPicPr>
          <p:nvPr/>
        </p:nvPicPr>
        <p:blipFill>
          <a:blip r:embed="rId2" cstate="print"/>
          <a:srcRect l="4498" t="47745" r="44756" b="47921"/>
          <a:stretch>
            <a:fillRect/>
          </a:stretch>
        </p:blipFill>
        <p:spPr bwMode="auto">
          <a:xfrm>
            <a:off x="251520" y="2204864"/>
            <a:ext cx="8567315" cy="720080"/>
          </a:xfrm>
          <a:prstGeom prst="rect">
            <a:avLst/>
          </a:prstGeom>
          <a:noFill/>
          <a:ln w="9525">
            <a:noFill/>
            <a:miter lim="800000"/>
            <a:headEnd/>
            <a:tailEnd/>
          </a:ln>
        </p:spPr>
      </p:pic>
      <p:sp>
        <p:nvSpPr>
          <p:cNvPr id="13" name="Rectangle 12"/>
          <p:cNvSpPr/>
          <p:nvPr/>
        </p:nvSpPr>
        <p:spPr>
          <a:xfrm>
            <a:off x="251520" y="3429000"/>
            <a:ext cx="8712968" cy="369332"/>
          </a:xfrm>
          <a:prstGeom prst="rect">
            <a:avLst/>
          </a:prstGeom>
        </p:spPr>
        <p:txBody>
          <a:bodyPr wrap="square">
            <a:spAutoFit/>
          </a:bodyPr>
          <a:lstStyle/>
          <a:p>
            <a:r>
              <a:rPr lang="fr-FR" u="sng" dirty="0" smtClean="0"/>
              <a:t>4_STRUCTURATION                                En classe entière                                            2H</a:t>
            </a:r>
          </a:p>
        </p:txBody>
      </p:sp>
      <p:pic>
        <p:nvPicPr>
          <p:cNvPr id="2050" name="Picture 2"/>
          <p:cNvPicPr>
            <a:picLocks noChangeAspect="1" noChangeArrowheads="1"/>
          </p:cNvPicPr>
          <p:nvPr/>
        </p:nvPicPr>
        <p:blipFill>
          <a:blip r:embed="rId3" cstate="print"/>
          <a:srcRect l="4425" t="51615" r="52460" b="33265"/>
          <a:stretch>
            <a:fillRect/>
          </a:stretch>
        </p:blipFill>
        <p:spPr bwMode="auto">
          <a:xfrm>
            <a:off x="251520" y="3933056"/>
            <a:ext cx="8541949" cy="237626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e 3"/>
          <p:cNvGrpSpPr/>
          <p:nvPr/>
        </p:nvGrpSpPr>
        <p:grpSpPr>
          <a:xfrm>
            <a:off x="270932" y="333239"/>
            <a:ext cx="2428860" cy="791505"/>
            <a:chOff x="0" y="0"/>
            <a:chExt cx="2428860" cy="791505"/>
          </a:xfrm>
          <a:scene3d>
            <a:camera prst="orthographicFront"/>
            <a:lightRig rig="threePt" dir="t"/>
          </a:scene3d>
        </p:grpSpPr>
        <p:sp>
          <p:nvSpPr>
            <p:cNvPr id="5" name="Rectangle à coins arrondis 4"/>
            <p:cNvSpPr/>
            <p:nvPr/>
          </p:nvSpPr>
          <p:spPr>
            <a:xfrm>
              <a:off x="0" y="0"/>
              <a:ext cx="2428860" cy="791505"/>
            </a:xfrm>
            <a:prstGeom prst="roundRect">
              <a:avLst/>
            </a:prstGeom>
            <a:effectLst>
              <a:glow rad="101600">
                <a:schemeClr val="accent1">
                  <a:satMod val="175000"/>
                  <a:alpha val="40000"/>
                </a:schemeClr>
              </a:glow>
            </a:effectLst>
            <a:sp3d>
              <a:bevelT w="165100" prst="coolSlant"/>
            </a:sp3d>
          </p:spPr>
          <p:style>
            <a:lnRef idx="2">
              <a:schemeClr val="lt1">
                <a:hueOff val="0"/>
                <a:satOff val="0"/>
                <a:lumOff val="0"/>
                <a:alphaOff val="0"/>
              </a:schemeClr>
            </a:lnRef>
            <a:fillRef idx="1">
              <a:schemeClr val="accent1">
                <a:hueOff val="0"/>
                <a:satOff val="0"/>
                <a:lumOff val="0"/>
                <a:alphaOff val="0"/>
              </a:schemeClr>
            </a:fillRef>
            <a:effectRef idx="0">
              <a:scrgbClr r="0" g="0" b="0"/>
            </a:effectRef>
            <a:fontRef idx="minor">
              <a:schemeClr val="lt1"/>
            </a:fontRef>
          </p:style>
        </p:sp>
        <p:sp>
          <p:nvSpPr>
            <p:cNvPr id="6" name="Rectangle 5"/>
            <p:cNvSpPr/>
            <p:nvPr/>
          </p:nvSpPr>
          <p:spPr>
            <a:xfrm>
              <a:off x="38638" y="38638"/>
              <a:ext cx="2351584" cy="714229"/>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25730" tIns="125730" rIns="125730" bIns="125730" numCol="1" spcCol="1270" anchor="ctr" anchorCtr="0">
              <a:noAutofit/>
            </a:bodyPr>
            <a:lstStyle/>
            <a:p>
              <a:pPr lvl="0" algn="l" defTabSz="1466850">
                <a:lnSpc>
                  <a:spcPct val="90000"/>
                </a:lnSpc>
                <a:spcBef>
                  <a:spcPct val="0"/>
                </a:spcBef>
                <a:spcAft>
                  <a:spcPct val="35000"/>
                </a:spcAft>
              </a:pPr>
              <a:r>
                <a:rPr lang="fr-FR" sz="2800" b="1" kern="1200" dirty="0" smtClean="0">
                  <a:solidFill>
                    <a:schemeClr val="tx1">
                      <a:lumMod val="85000"/>
                      <a:lumOff val="15000"/>
                    </a:schemeClr>
                  </a:solidFill>
                  <a:effectLst>
                    <a:outerShdw blurRad="38100" dist="38100" dir="2700000" algn="tl">
                      <a:srgbClr val="000000">
                        <a:alpha val="43137"/>
                      </a:srgbClr>
                    </a:outerShdw>
                  </a:effectLst>
                </a:rPr>
                <a:t>Séquence 2</a:t>
              </a:r>
              <a:endParaRPr lang="fr-FR" sz="2800" b="1" kern="1200" dirty="0">
                <a:solidFill>
                  <a:schemeClr val="tx1">
                    <a:lumMod val="85000"/>
                    <a:lumOff val="15000"/>
                  </a:schemeClr>
                </a:solidFill>
                <a:effectLst>
                  <a:outerShdw blurRad="38100" dist="38100" dir="2700000" algn="tl">
                    <a:srgbClr val="000000">
                      <a:alpha val="43137"/>
                    </a:srgbClr>
                  </a:outerShdw>
                </a:effectLst>
              </a:endParaRPr>
            </a:p>
          </p:txBody>
        </p:sp>
      </p:grpSp>
      <p:sp>
        <p:nvSpPr>
          <p:cNvPr id="7" name="ZoneTexte 6"/>
          <p:cNvSpPr txBox="1"/>
          <p:nvPr/>
        </p:nvSpPr>
        <p:spPr>
          <a:xfrm>
            <a:off x="2843808" y="548680"/>
            <a:ext cx="6000792" cy="307777"/>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fr-FR" sz="1400" dirty="0" smtClean="0"/>
              <a:t>Mesurer et comparer les grandeurs d’entrée et de sortie d’un système.</a:t>
            </a:r>
            <a:endParaRPr lang="fr-FR" sz="1400" dirty="0"/>
          </a:p>
        </p:txBody>
      </p:sp>
      <p:sp>
        <p:nvSpPr>
          <p:cNvPr id="8" name="Rectangle 7"/>
          <p:cNvSpPr/>
          <p:nvPr/>
        </p:nvSpPr>
        <p:spPr>
          <a:xfrm>
            <a:off x="251520" y="1628800"/>
            <a:ext cx="8712968" cy="369332"/>
          </a:xfrm>
          <a:prstGeom prst="rect">
            <a:avLst/>
          </a:prstGeom>
        </p:spPr>
        <p:txBody>
          <a:bodyPr wrap="square">
            <a:spAutoFit/>
          </a:bodyPr>
          <a:lstStyle/>
          <a:p>
            <a:r>
              <a:rPr lang="fr-FR" u="sng" dirty="0" smtClean="0"/>
              <a:t>5_TP                                                          En binôme                                                          2H</a:t>
            </a:r>
          </a:p>
        </p:txBody>
      </p:sp>
      <p:pic>
        <p:nvPicPr>
          <p:cNvPr id="3074" name="Picture 2"/>
          <p:cNvPicPr>
            <a:picLocks noChangeAspect="1" noChangeArrowheads="1"/>
          </p:cNvPicPr>
          <p:nvPr/>
        </p:nvPicPr>
        <p:blipFill>
          <a:blip r:embed="rId2" cstate="print"/>
          <a:srcRect l="5016" t="56340" r="51278" b="38935"/>
          <a:stretch>
            <a:fillRect/>
          </a:stretch>
        </p:blipFill>
        <p:spPr bwMode="auto">
          <a:xfrm>
            <a:off x="251520" y="2276872"/>
            <a:ext cx="8525747" cy="792088"/>
          </a:xfrm>
          <a:prstGeom prst="rect">
            <a:avLst/>
          </a:prstGeom>
          <a:noFill/>
          <a:ln w="9525">
            <a:noFill/>
            <a:miter lim="800000"/>
            <a:headEnd/>
            <a:tailEnd/>
          </a:ln>
        </p:spPr>
      </p:pic>
      <p:sp>
        <p:nvSpPr>
          <p:cNvPr id="12" name="Rectangle 11"/>
          <p:cNvSpPr/>
          <p:nvPr/>
        </p:nvSpPr>
        <p:spPr>
          <a:xfrm>
            <a:off x="251520" y="3212976"/>
            <a:ext cx="8712968" cy="369332"/>
          </a:xfrm>
          <a:prstGeom prst="rect">
            <a:avLst/>
          </a:prstGeom>
        </p:spPr>
        <p:txBody>
          <a:bodyPr wrap="square">
            <a:spAutoFit/>
          </a:bodyPr>
          <a:lstStyle/>
          <a:p>
            <a:r>
              <a:rPr lang="fr-FR" u="sng" dirty="0" smtClean="0"/>
              <a:t>6_RESTITUTION                                    En classe entière                                               2H</a:t>
            </a:r>
          </a:p>
        </p:txBody>
      </p:sp>
      <p:pic>
        <p:nvPicPr>
          <p:cNvPr id="3075" name="Picture 3"/>
          <p:cNvPicPr>
            <a:picLocks noChangeAspect="1" noChangeArrowheads="1"/>
          </p:cNvPicPr>
          <p:nvPr/>
        </p:nvPicPr>
        <p:blipFill>
          <a:blip r:embed="rId3" cstate="print"/>
          <a:srcRect l="5016" t="60057" r="70178" b="34651"/>
          <a:stretch>
            <a:fillRect/>
          </a:stretch>
        </p:blipFill>
        <p:spPr bwMode="auto">
          <a:xfrm>
            <a:off x="611560" y="4221088"/>
            <a:ext cx="7632848" cy="7920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e 3"/>
          <p:cNvGrpSpPr/>
          <p:nvPr/>
        </p:nvGrpSpPr>
        <p:grpSpPr>
          <a:xfrm>
            <a:off x="270932" y="333239"/>
            <a:ext cx="2428860" cy="791505"/>
            <a:chOff x="0" y="0"/>
            <a:chExt cx="2428860" cy="791505"/>
          </a:xfrm>
          <a:scene3d>
            <a:camera prst="orthographicFront"/>
            <a:lightRig rig="threePt" dir="t"/>
          </a:scene3d>
        </p:grpSpPr>
        <p:sp>
          <p:nvSpPr>
            <p:cNvPr id="5" name="Rectangle à coins arrondis 4"/>
            <p:cNvSpPr/>
            <p:nvPr/>
          </p:nvSpPr>
          <p:spPr>
            <a:xfrm>
              <a:off x="0" y="0"/>
              <a:ext cx="2428860" cy="791505"/>
            </a:xfrm>
            <a:prstGeom prst="roundRect">
              <a:avLst/>
            </a:prstGeom>
            <a:effectLst>
              <a:glow rad="101600">
                <a:schemeClr val="accent1">
                  <a:satMod val="175000"/>
                  <a:alpha val="40000"/>
                </a:schemeClr>
              </a:glow>
            </a:effectLst>
            <a:sp3d>
              <a:bevelT w="165100" prst="coolSlant"/>
            </a:sp3d>
          </p:spPr>
          <p:style>
            <a:lnRef idx="2">
              <a:schemeClr val="lt1">
                <a:hueOff val="0"/>
                <a:satOff val="0"/>
                <a:lumOff val="0"/>
                <a:alphaOff val="0"/>
              </a:schemeClr>
            </a:lnRef>
            <a:fillRef idx="1">
              <a:schemeClr val="accent1">
                <a:hueOff val="0"/>
                <a:satOff val="0"/>
                <a:lumOff val="0"/>
                <a:alphaOff val="0"/>
              </a:schemeClr>
            </a:fillRef>
            <a:effectRef idx="0">
              <a:scrgbClr r="0" g="0" b="0"/>
            </a:effectRef>
            <a:fontRef idx="minor">
              <a:schemeClr val="lt1"/>
            </a:fontRef>
          </p:style>
        </p:sp>
        <p:sp>
          <p:nvSpPr>
            <p:cNvPr id="6" name="Rectangle 5"/>
            <p:cNvSpPr/>
            <p:nvPr/>
          </p:nvSpPr>
          <p:spPr>
            <a:xfrm>
              <a:off x="38638" y="38638"/>
              <a:ext cx="2351584" cy="714229"/>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25730" tIns="125730" rIns="125730" bIns="125730" numCol="1" spcCol="1270" anchor="ctr" anchorCtr="0">
              <a:noAutofit/>
            </a:bodyPr>
            <a:lstStyle/>
            <a:p>
              <a:pPr lvl="0" algn="l" defTabSz="1466850">
                <a:lnSpc>
                  <a:spcPct val="90000"/>
                </a:lnSpc>
                <a:spcBef>
                  <a:spcPct val="0"/>
                </a:spcBef>
                <a:spcAft>
                  <a:spcPct val="35000"/>
                </a:spcAft>
              </a:pPr>
              <a:r>
                <a:rPr lang="fr-FR" sz="2800" b="1" kern="1200" dirty="0" smtClean="0">
                  <a:solidFill>
                    <a:schemeClr val="tx1">
                      <a:lumMod val="85000"/>
                      <a:lumOff val="15000"/>
                    </a:schemeClr>
                  </a:solidFill>
                  <a:effectLst>
                    <a:outerShdw blurRad="38100" dist="38100" dir="2700000" algn="tl">
                      <a:srgbClr val="000000">
                        <a:alpha val="43137"/>
                      </a:srgbClr>
                    </a:outerShdw>
                  </a:effectLst>
                </a:rPr>
                <a:t>Séquence 2</a:t>
              </a:r>
              <a:endParaRPr lang="fr-FR" sz="2800" b="1" kern="1200" dirty="0">
                <a:solidFill>
                  <a:schemeClr val="tx1">
                    <a:lumMod val="85000"/>
                    <a:lumOff val="15000"/>
                  </a:schemeClr>
                </a:solidFill>
                <a:effectLst>
                  <a:outerShdw blurRad="38100" dist="38100" dir="2700000" algn="tl">
                    <a:srgbClr val="000000">
                      <a:alpha val="43137"/>
                    </a:srgbClr>
                  </a:outerShdw>
                </a:effectLst>
              </a:endParaRPr>
            </a:p>
          </p:txBody>
        </p:sp>
      </p:grpSp>
      <p:sp>
        <p:nvSpPr>
          <p:cNvPr id="7" name="ZoneTexte 6"/>
          <p:cNvSpPr txBox="1"/>
          <p:nvPr/>
        </p:nvSpPr>
        <p:spPr>
          <a:xfrm>
            <a:off x="2843808" y="548680"/>
            <a:ext cx="6000792" cy="307777"/>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fr-FR" sz="1400" dirty="0" smtClean="0"/>
              <a:t>Mesurer et comparer les grandeurs d’entrée et de sortie d’un système.</a:t>
            </a:r>
            <a:endParaRPr lang="fr-FR" sz="1400" dirty="0"/>
          </a:p>
        </p:txBody>
      </p:sp>
      <p:sp>
        <p:nvSpPr>
          <p:cNvPr id="8" name="Rectangle 7"/>
          <p:cNvSpPr/>
          <p:nvPr/>
        </p:nvSpPr>
        <p:spPr>
          <a:xfrm>
            <a:off x="323528" y="1772816"/>
            <a:ext cx="8712968" cy="369332"/>
          </a:xfrm>
          <a:prstGeom prst="rect">
            <a:avLst/>
          </a:prstGeom>
        </p:spPr>
        <p:txBody>
          <a:bodyPr wrap="square">
            <a:spAutoFit/>
          </a:bodyPr>
          <a:lstStyle/>
          <a:p>
            <a:r>
              <a:rPr lang="fr-FR" u="sng" dirty="0" smtClean="0"/>
              <a:t>7_APPORT                                        En classe entière                                                      1H</a:t>
            </a:r>
          </a:p>
        </p:txBody>
      </p:sp>
      <p:pic>
        <p:nvPicPr>
          <p:cNvPr id="4098" name="Picture 2"/>
          <p:cNvPicPr>
            <a:picLocks noChangeAspect="1" noChangeArrowheads="1"/>
          </p:cNvPicPr>
          <p:nvPr/>
        </p:nvPicPr>
        <p:blipFill>
          <a:blip r:embed="rId2" cstate="print"/>
          <a:srcRect l="5016" t="74295" r="59547" b="20980"/>
          <a:stretch>
            <a:fillRect/>
          </a:stretch>
        </p:blipFill>
        <p:spPr bwMode="auto">
          <a:xfrm>
            <a:off x="251520" y="2204864"/>
            <a:ext cx="8640960" cy="720080"/>
          </a:xfrm>
          <a:prstGeom prst="rect">
            <a:avLst/>
          </a:prstGeom>
          <a:noFill/>
          <a:ln w="9525">
            <a:noFill/>
            <a:miter lim="800000"/>
            <a:headEnd/>
            <a:tailEnd/>
          </a:ln>
        </p:spPr>
      </p:pic>
      <p:sp>
        <p:nvSpPr>
          <p:cNvPr id="9" name="Rectangle 8"/>
          <p:cNvSpPr/>
          <p:nvPr/>
        </p:nvSpPr>
        <p:spPr>
          <a:xfrm>
            <a:off x="251520" y="3140968"/>
            <a:ext cx="8712968" cy="369332"/>
          </a:xfrm>
          <a:prstGeom prst="rect">
            <a:avLst/>
          </a:prstGeom>
        </p:spPr>
        <p:txBody>
          <a:bodyPr wrap="square">
            <a:spAutoFit/>
          </a:bodyPr>
          <a:lstStyle/>
          <a:p>
            <a:r>
              <a:rPr lang="fr-FR" u="sng" dirty="0" smtClean="0"/>
              <a:t>8_TD                                                   En classe entière                                                      1H</a:t>
            </a:r>
          </a:p>
        </p:txBody>
      </p:sp>
      <p:pic>
        <p:nvPicPr>
          <p:cNvPr id="4099" name="Picture 3"/>
          <p:cNvPicPr>
            <a:picLocks noChangeAspect="1" noChangeArrowheads="1"/>
          </p:cNvPicPr>
          <p:nvPr/>
        </p:nvPicPr>
        <p:blipFill>
          <a:blip r:embed="rId3" cstate="print"/>
          <a:srcRect l="4425" t="78625" r="36513" b="16650"/>
          <a:stretch>
            <a:fillRect/>
          </a:stretch>
        </p:blipFill>
        <p:spPr bwMode="auto">
          <a:xfrm>
            <a:off x="251520" y="3645024"/>
            <a:ext cx="8640960" cy="792088"/>
          </a:xfrm>
          <a:prstGeom prst="rect">
            <a:avLst/>
          </a:prstGeom>
          <a:noFill/>
          <a:ln w="9525">
            <a:noFill/>
            <a:miter lim="800000"/>
            <a:headEnd/>
            <a:tailEnd/>
          </a:ln>
        </p:spPr>
      </p:pic>
      <p:pic>
        <p:nvPicPr>
          <p:cNvPr id="4100" name="Picture 4"/>
          <p:cNvPicPr>
            <a:picLocks noChangeAspect="1" noChangeArrowheads="1"/>
          </p:cNvPicPr>
          <p:nvPr/>
        </p:nvPicPr>
        <p:blipFill>
          <a:blip r:embed="rId3" cstate="print"/>
          <a:srcRect l="4725" t="82799" r="50388" b="9641"/>
          <a:stretch>
            <a:fillRect/>
          </a:stretch>
        </p:blipFill>
        <p:spPr bwMode="auto">
          <a:xfrm>
            <a:off x="179512" y="5312578"/>
            <a:ext cx="8784976" cy="924734"/>
          </a:xfrm>
          <a:prstGeom prst="rect">
            <a:avLst/>
          </a:prstGeom>
          <a:noFill/>
          <a:ln w="9525">
            <a:noFill/>
            <a:miter lim="800000"/>
            <a:headEnd/>
            <a:tailEnd/>
          </a:ln>
        </p:spPr>
      </p:pic>
      <p:sp>
        <p:nvSpPr>
          <p:cNvPr id="13" name="Rectangle 12"/>
          <p:cNvSpPr/>
          <p:nvPr/>
        </p:nvSpPr>
        <p:spPr>
          <a:xfrm>
            <a:off x="251520" y="4653136"/>
            <a:ext cx="8712968" cy="369332"/>
          </a:xfrm>
          <a:prstGeom prst="rect">
            <a:avLst/>
          </a:prstGeom>
        </p:spPr>
        <p:txBody>
          <a:bodyPr wrap="square">
            <a:spAutoFit/>
          </a:bodyPr>
          <a:lstStyle/>
          <a:p>
            <a:r>
              <a:rPr lang="fr-FR" u="sng" dirty="0" smtClean="0"/>
              <a:t>9_EVALUATION                               En classe entière                                                      1H</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l">
  <a:themeElements>
    <a:clrScheme name="Capitaux">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Civil">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l">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1900</TotalTime>
  <Words>1253</Words>
  <Application>Microsoft Office PowerPoint</Application>
  <PresentationFormat>Affichage à l'écran (4:3)</PresentationFormat>
  <Paragraphs>380</Paragraphs>
  <Slides>29</Slides>
  <Notes>19</Notes>
  <HiddenSlides>0</HiddenSlides>
  <MMClips>0</MMClips>
  <ScaleCrop>false</ScaleCrop>
  <HeadingPairs>
    <vt:vector size="4" baseType="variant">
      <vt:variant>
        <vt:lpstr>Thème</vt:lpstr>
      </vt:variant>
      <vt:variant>
        <vt:i4>1</vt:i4>
      </vt:variant>
      <vt:variant>
        <vt:lpstr>Titres des diapositives</vt:lpstr>
      </vt:variant>
      <vt:variant>
        <vt:i4>29</vt:i4>
      </vt:variant>
    </vt:vector>
  </HeadingPairs>
  <TitlesOfParts>
    <vt:vector size="30" baseType="lpstr">
      <vt:lpstr>Civil</vt:lpstr>
      <vt:lpstr>Exemple de séquence n°2 en 1ère Sciences de l’ingénieur</vt:lpstr>
      <vt:lpstr>Diapositive 2</vt:lpstr>
      <vt:lpstr>1°) Que doivent apprendre mes élèves ?</vt:lpstr>
      <vt:lpstr>Quelle est la démarche du professeur pour réaliser sa séquence à partir des objectifs pédagogiques?</vt:lpstr>
      <vt:lpstr>Diapositive 5</vt:lpstr>
      <vt:lpstr>Diapositive 6</vt:lpstr>
      <vt:lpstr>Diapositive 7</vt:lpstr>
      <vt:lpstr>Diapositive 8</vt:lpstr>
      <vt:lpstr>Diapositive 9</vt:lpstr>
      <vt:lpstr>Diapositive 10</vt:lpstr>
      <vt:lpstr>Diapositive 11</vt:lpstr>
      <vt:lpstr>Diapositive 12</vt:lpstr>
      <vt:lpstr>Diapositive 13</vt:lpstr>
      <vt:lpstr>Diapositive 14</vt:lpstr>
      <vt:lpstr>Diapositive 15</vt:lpstr>
      <vt:lpstr>Diapositive 16</vt:lpstr>
      <vt:lpstr>Diapositive 17</vt:lpstr>
      <vt:lpstr>Diapositive 18</vt:lpstr>
      <vt:lpstr>Diapositive 19</vt:lpstr>
      <vt:lpstr>Diapositive 20</vt:lpstr>
      <vt:lpstr>Diapositive 21</vt:lpstr>
      <vt:lpstr>Diapositive 22</vt:lpstr>
      <vt:lpstr>Diapositive 23</vt:lpstr>
      <vt:lpstr>Diapositive 24</vt:lpstr>
      <vt:lpstr>Diapositive 25</vt:lpstr>
      <vt:lpstr>Diapositive 26</vt:lpstr>
      <vt:lpstr>Diapositive 27</vt:lpstr>
      <vt:lpstr>Diapositive 28</vt:lpstr>
      <vt:lpstr>Diapositive 29</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Exemple de séquence n°2 en 1ère S 2i</dc:title>
  <dc:creator>lydia</dc:creator>
  <cp:lastModifiedBy>lydia</cp:lastModifiedBy>
  <cp:revision>164</cp:revision>
  <dcterms:created xsi:type="dcterms:W3CDTF">2014-03-06T08:34:01Z</dcterms:created>
  <dcterms:modified xsi:type="dcterms:W3CDTF">2014-03-26T11:54:59Z</dcterms:modified>
</cp:coreProperties>
</file>