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5" r:id="rId5"/>
    <p:sldId id="286" r:id="rId6"/>
    <p:sldId id="284" r:id="rId7"/>
    <p:sldId id="260" r:id="rId8"/>
    <p:sldId id="261" r:id="rId9"/>
    <p:sldId id="287" r:id="rId10"/>
    <p:sldId id="288" r:id="rId11"/>
    <p:sldId id="289" r:id="rId12"/>
    <p:sldId id="290" r:id="rId13"/>
    <p:sldId id="291" r:id="rId14"/>
    <p:sldId id="267" r:id="rId15"/>
    <p:sldId id="274" r:id="rId16"/>
    <p:sldId id="275" r:id="rId17"/>
    <p:sldId id="268" r:id="rId18"/>
    <p:sldId id="277" r:id="rId19"/>
    <p:sldId id="276" r:id="rId20"/>
    <p:sldId id="282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083" autoAdjust="0"/>
    <p:restoredTop sz="94803" autoAdjust="0"/>
  </p:normalViewPr>
  <p:slideViewPr>
    <p:cSldViewPr>
      <p:cViewPr>
        <p:scale>
          <a:sx n="70" d="100"/>
          <a:sy n="70" d="100"/>
        </p:scale>
        <p:origin x="-1530" y="-78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gif"/><Relationship Id="rId1" Type="http://schemas.openxmlformats.org/officeDocument/2006/relationships/image" Target="../media/image9.gi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50AD72-C1F2-4901-96C8-A19331B5F0AF}" type="doc">
      <dgm:prSet loTypeId="urn:microsoft.com/office/officeart/2005/8/layout/vList4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BD572ED3-642D-4D59-A9AF-039976583F69}">
      <dgm:prSet phldrT="[Texte]" custT="1"/>
      <dgm:spPr/>
      <dgm:t>
        <a:bodyPr/>
        <a:lstStyle/>
        <a:p>
          <a:r>
            <a:rPr lang="fr-FR" sz="1600" b="1" dirty="0" smtClean="0">
              <a:solidFill>
                <a:schemeClr val="bg1"/>
              </a:solidFill>
              <a:ea typeface="Times New Roman" pitchFamily="18" charset="0"/>
            </a:rPr>
            <a:t>des architectures de solutions sous forme de schémas, croquis, blocs diagrammes fonctionnels et structurels ou d’algorithmes </a:t>
          </a:r>
          <a:endParaRPr lang="fr-FR" sz="1600" b="1" dirty="0">
            <a:solidFill>
              <a:schemeClr val="bg1"/>
            </a:solidFill>
          </a:endParaRPr>
        </a:p>
      </dgm:t>
    </dgm:pt>
    <dgm:pt modelId="{CCB9BDBE-2A77-46FA-B3C6-E6A49F10BFEF}" type="parTrans" cxnId="{012C3DBE-C165-40EF-9CC0-D5B3A6EFD5EE}">
      <dgm:prSet/>
      <dgm:spPr/>
      <dgm:t>
        <a:bodyPr/>
        <a:lstStyle/>
        <a:p>
          <a:endParaRPr lang="fr-FR"/>
        </a:p>
      </dgm:t>
    </dgm:pt>
    <dgm:pt modelId="{78DD5D74-B68A-4DF0-B06B-9B73E5EE8214}" type="sibTrans" cxnId="{012C3DBE-C165-40EF-9CC0-D5B3A6EFD5EE}">
      <dgm:prSet/>
      <dgm:spPr/>
      <dgm:t>
        <a:bodyPr/>
        <a:lstStyle/>
        <a:p>
          <a:endParaRPr lang="fr-FR"/>
        </a:p>
      </dgm:t>
    </dgm:pt>
    <dgm:pt modelId="{B771741A-86A1-4FE2-A0C8-D45B602670D7}">
      <dgm:prSet phldrT="[Texte]" custT="1"/>
      <dgm:spPr/>
      <dgm:t>
        <a:bodyPr/>
        <a:lstStyle/>
        <a:p>
          <a:r>
            <a:rPr lang="fr-FR" sz="1600" b="1" dirty="0" smtClean="0">
              <a:ea typeface="Times New Roman" pitchFamily="18" charset="0"/>
            </a:rPr>
            <a:t>des justifications scientifiques, technologiques, socio-économiques, etc., validant la solution proposée</a:t>
          </a:r>
          <a:r>
            <a:rPr lang="fr-FR" sz="1600" dirty="0" smtClean="0">
              <a:ea typeface="Times New Roman" pitchFamily="18" charset="0"/>
            </a:rPr>
            <a:t> </a:t>
          </a:r>
        </a:p>
      </dgm:t>
    </dgm:pt>
    <dgm:pt modelId="{BA164787-5484-4190-96FC-FA75CACC42A2}" type="parTrans" cxnId="{2BC0E047-B96C-4390-91B9-3D02FF0C72EC}">
      <dgm:prSet/>
      <dgm:spPr/>
      <dgm:t>
        <a:bodyPr/>
        <a:lstStyle/>
        <a:p>
          <a:endParaRPr lang="fr-FR"/>
        </a:p>
      </dgm:t>
    </dgm:pt>
    <dgm:pt modelId="{15415984-F8E7-409D-9C77-96D2B9E45398}" type="sibTrans" cxnId="{2BC0E047-B96C-4390-91B9-3D02FF0C72EC}">
      <dgm:prSet/>
      <dgm:spPr/>
      <dgm:t>
        <a:bodyPr/>
        <a:lstStyle/>
        <a:p>
          <a:endParaRPr lang="fr-FR"/>
        </a:p>
      </dgm:t>
    </dgm:pt>
    <dgm:pt modelId="{822B7C0F-121B-40DC-8B57-BF5AC5D6FD38}">
      <dgm:prSet phldrT="[Texte]" custT="1"/>
      <dgm:spPr/>
      <dgm:t>
        <a:bodyPr/>
        <a:lstStyle/>
        <a:p>
          <a:r>
            <a:rPr lang="fr-FR" sz="1600" dirty="0" smtClean="0">
              <a:ea typeface="Times New Roman" pitchFamily="18" charset="0"/>
            </a:rPr>
            <a:t>un prototype ou une maquette numérique ou matérielle, un programme</a:t>
          </a:r>
        </a:p>
      </dgm:t>
    </dgm:pt>
    <dgm:pt modelId="{A689CB31-9113-4E52-91C3-6B024B65B927}" type="parTrans" cxnId="{8DEF7BAB-8302-4BCD-B4E9-C2EC68E0021B}">
      <dgm:prSet/>
      <dgm:spPr/>
      <dgm:t>
        <a:bodyPr/>
        <a:lstStyle/>
        <a:p>
          <a:endParaRPr lang="fr-FR"/>
        </a:p>
      </dgm:t>
    </dgm:pt>
    <dgm:pt modelId="{F7EFD42F-789D-4E3C-94B5-ACF72179C50F}" type="sibTrans" cxnId="{8DEF7BAB-8302-4BCD-B4E9-C2EC68E0021B}">
      <dgm:prSet/>
      <dgm:spPr/>
      <dgm:t>
        <a:bodyPr/>
        <a:lstStyle/>
        <a:p>
          <a:endParaRPr lang="fr-FR"/>
        </a:p>
      </dgm:t>
    </dgm:pt>
    <dgm:pt modelId="{FC7A15FB-0A39-4CC9-BE5D-035F9260EEAF}">
      <dgm:prSet custT="1"/>
      <dgm:spPr/>
      <dgm:t>
        <a:bodyPr/>
        <a:lstStyle/>
        <a:p>
          <a:r>
            <a:rPr lang="fr-FR" sz="1800" dirty="0" smtClean="0">
              <a:ea typeface="Times New Roman" pitchFamily="18" charset="0"/>
            </a:rPr>
            <a:t>des documents de formalisation de la solution imaginée  </a:t>
          </a:r>
        </a:p>
      </dgm:t>
    </dgm:pt>
    <dgm:pt modelId="{5668920A-2FB8-44C1-A69A-CCD52F21F3DA}" type="parTrans" cxnId="{6CCCA91C-23EB-417E-80E2-52EEBA064930}">
      <dgm:prSet/>
      <dgm:spPr/>
      <dgm:t>
        <a:bodyPr/>
        <a:lstStyle/>
        <a:p>
          <a:endParaRPr lang="fr-FR"/>
        </a:p>
      </dgm:t>
    </dgm:pt>
    <dgm:pt modelId="{DB009B77-3D01-4681-9252-33B44CD3555E}" type="sibTrans" cxnId="{6CCCA91C-23EB-417E-80E2-52EEBA064930}">
      <dgm:prSet/>
      <dgm:spPr/>
      <dgm:t>
        <a:bodyPr/>
        <a:lstStyle/>
        <a:p>
          <a:endParaRPr lang="fr-FR"/>
        </a:p>
      </dgm:t>
    </dgm:pt>
    <dgm:pt modelId="{13B892BF-2BD1-4179-B92E-D294278F7FF4}">
      <dgm:prSet custT="1"/>
      <dgm:spPr/>
      <dgm:t>
        <a:bodyPr/>
        <a:lstStyle/>
        <a:p>
          <a:r>
            <a:rPr lang="fr-FR" sz="1800" dirty="0" smtClean="0">
              <a:ea typeface="Times New Roman" pitchFamily="18" charset="0"/>
            </a:rPr>
            <a:t>des supports de communication</a:t>
          </a:r>
          <a:endParaRPr lang="fr-FR" sz="1800" dirty="0"/>
        </a:p>
      </dgm:t>
    </dgm:pt>
    <dgm:pt modelId="{19D73414-BC19-4505-9F9A-D4A7ED66D618}" type="parTrans" cxnId="{2EB6627E-9600-440D-ADDB-60C928655483}">
      <dgm:prSet/>
      <dgm:spPr/>
      <dgm:t>
        <a:bodyPr/>
        <a:lstStyle/>
        <a:p>
          <a:endParaRPr lang="fr-FR"/>
        </a:p>
      </dgm:t>
    </dgm:pt>
    <dgm:pt modelId="{074F9D49-421F-4AF9-9445-66B0B58025EB}" type="sibTrans" cxnId="{2EB6627E-9600-440D-ADDB-60C928655483}">
      <dgm:prSet/>
      <dgm:spPr/>
      <dgm:t>
        <a:bodyPr/>
        <a:lstStyle/>
        <a:p>
          <a:endParaRPr lang="fr-FR"/>
        </a:p>
      </dgm:t>
    </dgm:pt>
    <dgm:pt modelId="{145E1AFB-D869-4101-BFA4-4B8747F1FB34}" type="pres">
      <dgm:prSet presAssocID="{E650AD72-C1F2-4901-96C8-A19331B5F0A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70784333-F14F-46C0-99DE-2056CB10B141}" type="pres">
      <dgm:prSet presAssocID="{BD572ED3-642D-4D59-A9AF-039976583F69}" presName="comp" presStyleCnt="0"/>
      <dgm:spPr/>
    </dgm:pt>
    <dgm:pt modelId="{D190EBC1-B05F-48BF-BD89-8E49BEBE831B}" type="pres">
      <dgm:prSet presAssocID="{BD572ED3-642D-4D59-A9AF-039976583F69}" presName="box" presStyleLbl="node1" presStyleIdx="0" presStyleCnt="5" custLinFactY="-151454" custLinFactNeighborX="-28125" custLinFactNeighborY="-200000"/>
      <dgm:spPr/>
      <dgm:t>
        <a:bodyPr/>
        <a:lstStyle/>
        <a:p>
          <a:endParaRPr lang="fr-FR"/>
        </a:p>
      </dgm:t>
    </dgm:pt>
    <dgm:pt modelId="{FAD8C2A3-1298-4404-8F9C-565FC86C74FD}" type="pres">
      <dgm:prSet presAssocID="{BD572ED3-642D-4D59-A9AF-039976583F69}" presName="img" presStyleLbl="fgImgPlace1" presStyleIdx="0" presStyleCnt="5" custScaleX="85191" custLinFactNeighborX="-2444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C212763-2970-43BE-A80D-80C193BB9078}" type="pres">
      <dgm:prSet presAssocID="{BD572ED3-642D-4D59-A9AF-039976583F69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BA05325-B548-4A2C-A872-A8D5799577B9}" type="pres">
      <dgm:prSet presAssocID="{78DD5D74-B68A-4DF0-B06B-9B73E5EE8214}" presName="spacer" presStyleCnt="0"/>
      <dgm:spPr/>
    </dgm:pt>
    <dgm:pt modelId="{AF7EA7C6-8B78-4A4A-A70F-D37F34EC655E}" type="pres">
      <dgm:prSet presAssocID="{B771741A-86A1-4FE2-A0C8-D45B602670D7}" presName="comp" presStyleCnt="0"/>
      <dgm:spPr/>
    </dgm:pt>
    <dgm:pt modelId="{276A9E4D-7788-4EB2-8CAB-1EE1219AFF01}" type="pres">
      <dgm:prSet presAssocID="{B771741A-86A1-4FE2-A0C8-D45B602670D7}" presName="box" presStyleLbl="node1" presStyleIdx="1" presStyleCnt="5"/>
      <dgm:spPr/>
      <dgm:t>
        <a:bodyPr/>
        <a:lstStyle/>
        <a:p>
          <a:endParaRPr lang="fr-FR"/>
        </a:p>
      </dgm:t>
    </dgm:pt>
    <dgm:pt modelId="{D7AE6762-8D17-4B59-99FE-C086DCF621C7}" type="pres">
      <dgm:prSet presAssocID="{B771741A-86A1-4FE2-A0C8-D45B602670D7}" presName="img" presStyleLbl="fgImgPlace1" presStyleIdx="1" presStyleCnt="5" custScaleX="102705" custLinFactNeighborX="-1757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CF8BF1B-603B-4252-AF9D-5E3171CC93F0}" type="pres">
      <dgm:prSet presAssocID="{B771741A-86A1-4FE2-A0C8-D45B602670D7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C80652E-A969-4BEB-9747-02F1CEE41DA7}" type="pres">
      <dgm:prSet presAssocID="{15415984-F8E7-409D-9C77-96D2B9E45398}" presName="spacer" presStyleCnt="0"/>
      <dgm:spPr/>
    </dgm:pt>
    <dgm:pt modelId="{5C239B36-C7C7-44FA-9EEE-CE8D7E8FCD58}" type="pres">
      <dgm:prSet presAssocID="{822B7C0F-121B-40DC-8B57-BF5AC5D6FD38}" presName="comp" presStyleCnt="0"/>
      <dgm:spPr/>
    </dgm:pt>
    <dgm:pt modelId="{16B7276E-DA80-4051-B35D-BA66C2C3A57B}" type="pres">
      <dgm:prSet presAssocID="{822B7C0F-121B-40DC-8B57-BF5AC5D6FD38}" presName="box" presStyleLbl="node1" presStyleIdx="2" presStyleCnt="5"/>
      <dgm:spPr/>
      <dgm:t>
        <a:bodyPr/>
        <a:lstStyle/>
        <a:p>
          <a:endParaRPr lang="fr-FR"/>
        </a:p>
      </dgm:t>
    </dgm:pt>
    <dgm:pt modelId="{FFDC4EF2-D03C-4083-88CA-C29170EB9822}" type="pres">
      <dgm:prSet presAssocID="{822B7C0F-121B-40DC-8B57-BF5AC5D6FD38}" presName="img" presStyleLbl="fgImgPlace1" presStyleIdx="2" presStyleCnt="5" custScaleX="75164" custLinFactNeighborX="-18587" custLinFactNeighborY="-253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3E5FD70-BCDA-49B7-8AFE-9733A219C741}" type="pres">
      <dgm:prSet presAssocID="{822B7C0F-121B-40DC-8B57-BF5AC5D6FD38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E5016E-1F91-4762-BE50-575C0928E2B7}" type="pres">
      <dgm:prSet presAssocID="{F7EFD42F-789D-4E3C-94B5-ACF72179C50F}" presName="spacer" presStyleCnt="0"/>
      <dgm:spPr/>
    </dgm:pt>
    <dgm:pt modelId="{B7351148-EE49-43E9-8F6A-C22FA9FE7850}" type="pres">
      <dgm:prSet presAssocID="{FC7A15FB-0A39-4CC9-BE5D-035F9260EEAF}" presName="comp" presStyleCnt="0"/>
      <dgm:spPr/>
    </dgm:pt>
    <dgm:pt modelId="{8FB2D0AF-529E-4C59-B3A1-385EE606B82E}" type="pres">
      <dgm:prSet presAssocID="{FC7A15FB-0A39-4CC9-BE5D-035F9260EEAF}" presName="box" presStyleLbl="node1" presStyleIdx="3" presStyleCnt="5" custLinFactNeighborX="-317" custLinFactNeighborY="-647"/>
      <dgm:spPr/>
      <dgm:t>
        <a:bodyPr/>
        <a:lstStyle/>
        <a:p>
          <a:endParaRPr lang="fr-FR"/>
        </a:p>
      </dgm:t>
    </dgm:pt>
    <dgm:pt modelId="{0249584B-2EFF-499E-AF1A-52FEA9C03A45}" type="pres">
      <dgm:prSet presAssocID="{FC7A15FB-0A39-4CC9-BE5D-035F9260EEAF}" presName="img" presStyleLbl="fgImgPlace1" presStyleIdx="3" presStyleCnt="5" custScaleX="64063" custLinFactNeighborX="-18278" custLinFactNeighborY="244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B10A8643-FC39-448F-8AC8-67605BE166E5}" type="pres">
      <dgm:prSet presAssocID="{FC7A15FB-0A39-4CC9-BE5D-035F9260EEAF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CD0F7C-6952-44DE-9471-344E41339CCD}" type="pres">
      <dgm:prSet presAssocID="{DB009B77-3D01-4681-9252-33B44CD3555E}" presName="spacer" presStyleCnt="0"/>
      <dgm:spPr/>
    </dgm:pt>
    <dgm:pt modelId="{16C5D190-D9D5-49D6-A415-FF49EC8B4A70}" type="pres">
      <dgm:prSet presAssocID="{13B892BF-2BD1-4179-B92E-D294278F7FF4}" presName="comp" presStyleCnt="0"/>
      <dgm:spPr/>
    </dgm:pt>
    <dgm:pt modelId="{C75208EF-E823-45A0-B9E9-0C1C57154DEE}" type="pres">
      <dgm:prSet presAssocID="{13B892BF-2BD1-4179-B92E-D294278F7FF4}" presName="box" presStyleLbl="node1" presStyleIdx="4" presStyleCnt="5" custLinFactNeighborX="-7031" custLinFactNeighborY="82428"/>
      <dgm:spPr/>
      <dgm:t>
        <a:bodyPr/>
        <a:lstStyle/>
        <a:p>
          <a:endParaRPr lang="fr-FR"/>
        </a:p>
      </dgm:t>
    </dgm:pt>
    <dgm:pt modelId="{2B07634D-8E6E-4F9F-BBB2-0DA4508D2E6F}" type="pres">
      <dgm:prSet presAssocID="{13B892BF-2BD1-4179-B92E-D294278F7FF4}" presName="img" presStyleLbl="fgImgPlace1" presStyleIdx="4" presStyleCnt="5" custScaleX="71059" custLinFactNeighborX="-24446" custLinFactNeighborY="2412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2A559F8E-FB63-4382-AA96-502A59B946AF}" type="pres">
      <dgm:prSet presAssocID="{13B892BF-2BD1-4179-B92E-D294278F7FF4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830FDF3-32B6-44C6-AC44-30ED804B56F8}" type="presOf" srcId="{FC7A15FB-0A39-4CC9-BE5D-035F9260EEAF}" destId="{B10A8643-FC39-448F-8AC8-67605BE166E5}" srcOrd="1" destOrd="0" presId="urn:microsoft.com/office/officeart/2005/8/layout/vList4"/>
    <dgm:cxn modelId="{FD2403ED-FF5F-4A39-80FB-271F26215581}" type="presOf" srcId="{BD572ED3-642D-4D59-A9AF-039976583F69}" destId="{AC212763-2970-43BE-A80D-80C193BB9078}" srcOrd="1" destOrd="0" presId="urn:microsoft.com/office/officeart/2005/8/layout/vList4"/>
    <dgm:cxn modelId="{0472FBD9-DC31-41D4-842E-81D1572DADBA}" type="presOf" srcId="{13B892BF-2BD1-4179-B92E-D294278F7FF4}" destId="{C75208EF-E823-45A0-B9E9-0C1C57154DEE}" srcOrd="0" destOrd="0" presId="urn:microsoft.com/office/officeart/2005/8/layout/vList4"/>
    <dgm:cxn modelId="{8DEF7BAB-8302-4BCD-B4E9-C2EC68E0021B}" srcId="{E650AD72-C1F2-4901-96C8-A19331B5F0AF}" destId="{822B7C0F-121B-40DC-8B57-BF5AC5D6FD38}" srcOrd="2" destOrd="0" parTransId="{A689CB31-9113-4E52-91C3-6B024B65B927}" sibTransId="{F7EFD42F-789D-4E3C-94B5-ACF72179C50F}"/>
    <dgm:cxn modelId="{012C3DBE-C165-40EF-9CC0-D5B3A6EFD5EE}" srcId="{E650AD72-C1F2-4901-96C8-A19331B5F0AF}" destId="{BD572ED3-642D-4D59-A9AF-039976583F69}" srcOrd="0" destOrd="0" parTransId="{CCB9BDBE-2A77-46FA-B3C6-E6A49F10BFEF}" sibTransId="{78DD5D74-B68A-4DF0-B06B-9B73E5EE8214}"/>
    <dgm:cxn modelId="{6259C82E-AE01-4A5E-B741-5FE7123034F3}" type="presOf" srcId="{822B7C0F-121B-40DC-8B57-BF5AC5D6FD38}" destId="{16B7276E-DA80-4051-B35D-BA66C2C3A57B}" srcOrd="0" destOrd="0" presId="urn:microsoft.com/office/officeart/2005/8/layout/vList4"/>
    <dgm:cxn modelId="{5801DE0E-632B-4704-97D2-D5DB69CC845E}" type="presOf" srcId="{E650AD72-C1F2-4901-96C8-A19331B5F0AF}" destId="{145E1AFB-D869-4101-BFA4-4B8747F1FB34}" srcOrd="0" destOrd="0" presId="urn:microsoft.com/office/officeart/2005/8/layout/vList4"/>
    <dgm:cxn modelId="{081967F9-6926-4836-A309-17968FE9D47D}" type="presOf" srcId="{B771741A-86A1-4FE2-A0C8-D45B602670D7}" destId="{276A9E4D-7788-4EB2-8CAB-1EE1219AFF01}" srcOrd="0" destOrd="0" presId="urn:microsoft.com/office/officeart/2005/8/layout/vList4"/>
    <dgm:cxn modelId="{C92210F9-4027-4A51-B5E5-FD257AC1F6CE}" type="presOf" srcId="{13B892BF-2BD1-4179-B92E-D294278F7FF4}" destId="{2A559F8E-FB63-4382-AA96-502A59B946AF}" srcOrd="1" destOrd="0" presId="urn:microsoft.com/office/officeart/2005/8/layout/vList4"/>
    <dgm:cxn modelId="{1CCC48DB-4C6A-4708-93EB-296477B3E4A9}" type="presOf" srcId="{FC7A15FB-0A39-4CC9-BE5D-035F9260EEAF}" destId="{8FB2D0AF-529E-4C59-B3A1-385EE606B82E}" srcOrd="0" destOrd="0" presId="urn:microsoft.com/office/officeart/2005/8/layout/vList4"/>
    <dgm:cxn modelId="{2BC0E047-B96C-4390-91B9-3D02FF0C72EC}" srcId="{E650AD72-C1F2-4901-96C8-A19331B5F0AF}" destId="{B771741A-86A1-4FE2-A0C8-D45B602670D7}" srcOrd="1" destOrd="0" parTransId="{BA164787-5484-4190-96FC-FA75CACC42A2}" sibTransId="{15415984-F8E7-409D-9C77-96D2B9E45398}"/>
    <dgm:cxn modelId="{1453FBFC-3375-4D20-9EFF-4D0D7EF99041}" type="presOf" srcId="{BD572ED3-642D-4D59-A9AF-039976583F69}" destId="{D190EBC1-B05F-48BF-BD89-8E49BEBE831B}" srcOrd="0" destOrd="0" presId="urn:microsoft.com/office/officeart/2005/8/layout/vList4"/>
    <dgm:cxn modelId="{6CCCA91C-23EB-417E-80E2-52EEBA064930}" srcId="{E650AD72-C1F2-4901-96C8-A19331B5F0AF}" destId="{FC7A15FB-0A39-4CC9-BE5D-035F9260EEAF}" srcOrd="3" destOrd="0" parTransId="{5668920A-2FB8-44C1-A69A-CCD52F21F3DA}" sibTransId="{DB009B77-3D01-4681-9252-33B44CD3555E}"/>
    <dgm:cxn modelId="{6CF53411-6095-4DE7-B061-90EFB22D22D4}" type="presOf" srcId="{B771741A-86A1-4FE2-A0C8-D45B602670D7}" destId="{FCF8BF1B-603B-4252-AF9D-5E3171CC93F0}" srcOrd="1" destOrd="0" presId="urn:microsoft.com/office/officeart/2005/8/layout/vList4"/>
    <dgm:cxn modelId="{2EB6627E-9600-440D-ADDB-60C928655483}" srcId="{E650AD72-C1F2-4901-96C8-A19331B5F0AF}" destId="{13B892BF-2BD1-4179-B92E-D294278F7FF4}" srcOrd="4" destOrd="0" parTransId="{19D73414-BC19-4505-9F9A-D4A7ED66D618}" sibTransId="{074F9D49-421F-4AF9-9445-66B0B58025EB}"/>
    <dgm:cxn modelId="{9E4338AB-4562-4B33-A6DC-458EA3EC644B}" type="presOf" srcId="{822B7C0F-121B-40DC-8B57-BF5AC5D6FD38}" destId="{63E5FD70-BCDA-49B7-8AFE-9733A219C741}" srcOrd="1" destOrd="0" presId="urn:microsoft.com/office/officeart/2005/8/layout/vList4"/>
    <dgm:cxn modelId="{808353FD-4FEC-4BCD-8C74-BE41A28B972C}" type="presParOf" srcId="{145E1AFB-D869-4101-BFA4-4B8747F1FB34}" destId="{70784333-F14F-46C0-99DE-2056CB10B141}" srcOrd="0" destOrd="0" presId="urn:microsoft.com/office/officeart/2005/8/layout/vList4"/>
    <dgm:cxn modelId="{605E1124-21B5-4D02-9261-69B17A07AF6C}" type="presParOf" srcId="{70784333-F14F-46C0-99DE-2056CB10B141}" destId="{D190EBC1-B05F-48BF-BD89-8E49BEBE831B}" srcOrd="0" destOrd="0" presId="urn:microsoft.com/office/officeart/2005/8/layout/vList4"/>
    <dgm:cxn modelId="{A1DAA1F5-091B-4EAF-A82C-E15FA349244B}" type="presParOf" srcId="{70784333-F14F-46C0-99DE-2056CB10B141}" destId="{FAD8C2A3-1298-4404-8F9C-565FC86C74FD}" srcOrd="1" destOrd="0" presId="urn:microsoft.com/office/officeart/2005/8/layout/vList4"/>
    <dgm:cxn modelId="{6AD7830C-D47A-40D7-BECE-56F816C13FF9}" type="presParOf" srcId="{70784333-F14F-46C0-99DE-2056CB10B141}" destId="{AC212763-2970-43BE-A80D-80C193BB9078}" srcOrd="2" destOrd="0" presId="urn:microsoft.com/office/officeart/2005/8/layout/vList4"/>
    <dgm:cxn modelId="{86825A0E-D288-46D5-BE11-88CAFB814379}" type="presParOf" srcId="{145E1AFB-D869-4101-BFA4-4B8747F1FB34}" destId="{BBA05325-B548-4A2C-A872-A8D5799577B9}" srcOrd="1" destOrd="0" presId="urn:microsoft.com/office/officeart/2005/8/layout/vList4"/>
    <dgm:cxn modelId="{20B4CBA4-9238-417C-9F3A-E4C64B1EC174}" type="presParOf" srcId="{145E1AFB-D869-4101-BFA4-4B8747F1FB34}" destId="{AF7EA7C6-8B78-4A4A-A70F-D37F34EC655E}" srcOrd="2" destOrd="0" presId="urn:microsoft.com/office/officeart/2005/8/layout/vList4"/>
    <dgm:cxn modelId="{A5F1EEBF-A68D-4486-BE48-AD1A14A1C3D2}" type="presParOf" srcId="{AF7EA7C6-8B78-4A4A-A70F-D37F34EC655E}" destId="{276A9E4D-7788-4EB2-8CAB-1EE1219AFF01}" srcOrd="0" destOrd="0" presId="urn:microsoft.com/office/officeart/2005/8/layout/vList4"/>
    <dgm:cxn modelId="{552AAFF0-B737-4888-A0F8-D565619BB863}" type="presParOf" srcId="{AF7EA7C6-8B78-4A4A-A70F-D37F34EC655E}" destId="{D7AE6762-8D17-4B59-99FE-C086DCF621C7}" srcOrd="1" destOrd="0" presId="urn:microsoft.com/office/officeart/2005/8/layout/vList4"/>
    <dgm:cxn modelId="{20B42F47-2DC5-4172-A5F2-58CB7EF14770}" type="presParOf" srcId="{AF7EA7C6-8B78-4A4A-A70F-D37F34EC655E}" destId="{FCF8BF1B-603B-4252-AF9D-5E3171CC93F0}" srcOrd="2" destOrd="0" presId="urn:microsoft.com/office/officeart/2005/8/layout/vList4"/>
    <dgm:cxn modelId="{E7FBB716-856D-4C0F-BBF9-A8C3E77E78F3}" type="presParOf" srcId="{145E1AFB-D869-4101-BFA4-4B8747F1FB34}" destId="{2C80652E-A969-4BEB-9747-02F1CEE41DA7}" srcOrd="3" destOrd="0" presId="urn:microsoft.com/office/officeart/2005/8/layout/vList4"/>
    <dgm:cxn modelId="{7DF3C5D3-E064-49DC-A3CF-14851FC41947}" type="presParOf" srcId="{145E1AFB-D869-4101-BFA4-4B8747F1FB34}" destId="{5C239B36-C7C7-44FA-9EEE-CE8D7E8FCD58}" srcOrd="4" destOrd="0" presId="urn:microsoft.com/office/officeart/2005/8/layout/vList4"/>
    <dgm:cxn modelId="{4BA0D172-64EC-4F24-8B9E-5BABB609A949}" type="presParOf" srcId="{5C239B36-C7C7-44FA-9EEE-CE8D7E8FCD58}" destId="{16B7276E-DA80-4051-B35D-BA66C2C3A57B}" srcOrd="0" destOrd="0" presId="urn:microsoft.com/office/officeart/2005/8/layout/vList4"/>
    <dgm:cxn modelId="{B7963B42-1D87-4FF9-A4FA-980FF9D3CAB1}" type="presParOf" srcId="{5C239B36-C7C7-44FA-9EEE-CE8D7E8FCD58}" destId="{FFDC4EF2-D03C-4083-88CA-C29170EB9822}" srcOrd="1" destOrd="0" presId="urn:microsoft.com/office/officeart/2005/8/layout/vList4"/>
    <dgm:cxn modelId="{58027847-D2E8-4987-B455-43CC78E202D2}" type="presParOf" srcId="{5C239B36-C7C7-44FA-9EEE-CE8D7E8FCD58}" destId="{63E5FD70-BCDA-49B7-8AFE-9733A219C741}" srcOrd="2" destOrd="0" presId="urn:microsoft.com/office/officeart/2005/8/layout/vList4"/>
    <dgm:cxn modelId="{67AB4431-685E-40B5-9934-A744342DD7D1}" type="presParOf" srcId="{145E1AFB-D869-4101-BFA4-4B8747F1FB34}" destId="{08E5016E-1F91-4762-BE50-575C0928E2B7}" srcOrd="5" destOrd="0" presId="urn:microsoft.com/office/officeart/2005/8/layout/vList4"/>
    <dgm:cxn modelId="{6992EC38-F919-4627-945C-616A2BCDB7EC}" type="presParOf" srcId="{145E1AFB-D869-4101-BFA4-4B8747F1FB34}" destId="{B7351148-EE49-43E9-8F6A-C22FA9FE7850}" srcOrd="6" destOrd="0" presId="urn:microsoft.com/office/officeart/2005/8/layout/vList4"/>
    <dgm:cxn modelId="{872A2529-5DE5-49C1-9BA5-595FF75A2934}" type="presParOf" srcId="{B7351148-EE49-43E9-8F6A-C22FA9FE7850}" destId="{8FB2D0AF-529E-4C59-B3A1-385EE606B82E}" srcOrd="0" destOrd="0" presId="urn:microsoft.com/office/officeart/2005/8/layout/vList4"/>
    <dgm:cxn modelId="{057EC4B8-7B7D-46F8-81BD-FCECD90E7853}" type="presParOf" srcId="{B7351148-EE49-43E9-8F6A-C22FA9FE7850}" destId="{0249584B-2EFF-499E-AF1A-52FEA9C03A45}" srcOrd="1" destOrd="0" presId="urn:microsoft.com/office/officeart/2005/8/layout/vList4"/>
    <dgm:cxn modelId="{83B9A002-3DE2-413B-A0CA-0881CDE54F2A}" type="presParOf" srcId="{B7351148-EE49-43E9-8F6A-C22FA9FE7850}" destId="{B10A8643-FC39-448F-8AC8-67605BE166E5}" srcOrd="2" destOrd="0" presId="urn:microsoft.com/office/officeart/2005/8/layout/vList4"/>
    <dgm:cxn modelId="{24E55475-3278-4AF7-B1BF-E6E596D96C60}" type="presParOf" srcId="{145E1AFB-D869-4101-BFA4-4B8747F1FB34}" destId="{E5CD0F7C-6952-44DE-9471-344E41339CCD}" srcOrd="7" destOrd="0" presId="urn:microsoft.com/office/officeart/2005/8/layout/vList4"/>
    <dgm:cxn modelId="{DBDAED27-D944-4C82-8D7C-B8F50A4AC930}" type="presParOf" srcId="{145E1AFB-D869-4101-BFA4-4B8747F1FB34}" destId="{16C5D190-D9D5-49D6-A415-FF49EC8B4A70}" srcOrd="8" destOrd="0" presId="urn:microsoft.com/office/officeart/2005/8/layout/vList4"/>
    <dgm:cxn modelId="{1BD150AC-2A7C-4677-B9BB-E49ADA201887}" type="presParOf" srcId="{16C5D190-D9D5-49D6-A415-FF49EC8B4A70}" destId="{C75208EF-E823-45A0-B9E9-0C1C57154DEE}" srcOrd="0" destOrd="0" presId="urn:microsoft.com/office/officeart/2005/8/layout/vList4"/>
    <dgm:cxn modelId="{FA2015D3-692D-48D4-A1FE-2232834243E4}" type="presParOf" srcId="{16C5D190-D9D5-49D6-A415-FF49EC8B4A70}" destId="{2B07634D-8E6E-4F9F-BBB2-0DA4508D2E6F}" srcOrd="1" destOrd="0" presId="urn:microsoft.com/office/officeart/2005/8/layout/vList4"/>
    <dgm:cxn modelId="{ED7EEAFA-DCC1-496F-B86F-4838F5206EA4}" type="presParOf" srcId="{16C5D190-D9D5-49D6-A415-FF49EC8B4A70}" destId="{2A559F8E-FB63-4382-AA96-502A59B946AF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fr-FR" smtClean="0"/>
              <a:pPr/>
              <a:t>23/05/2011</a:t>
            </a:fld>
            <a:endParaRPr lang="fr-FR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fr-FR" smtClean="0"/>
              <a:pPr/>
              <a:t>‹N°›</a:t>
            </a:fld>
            <a:endParaRPr 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/>
              <a:pPr/>
              <a:t>9/5/2006</a:t>
            </a:fld>
            <a:endParaRPr lang="fr-FR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fr-FR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fr-F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fr-F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charset="0"/>
              <a:cs typeface="Arial" charset="0"/>
            </a:endParaRPr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820B28-3B89-414E-9AD1-608DBC19D6ED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Font typeface="Arial" pitchFamily="34" charset="0"/>
              <a:buNone/>
            </a:pPr>
            <a:r>
              <a:rPr lang="fr-FR" baseline="0" dirty="0" smtClean="0"/>
              <a:t>Rappel des points du document de cadrage: </a:t>
            </a:r>
            <a:r>
              <a:rPr lang="fr-FR" dirty="0" smtClean="0"/>
              <a:t>le contexte,</a:t>
            </a:r>
            <a:r>
              <a:rPr lang="fr-FR" baseline="0" dirty="0" smtClean="0"/>
              <a:t> </a:t>
            </a:r>
            <a:r>
              <a:rPr lang="fr-FR" dirty="0" smtClean="0"/>
              <a:t>l’environnement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B7E99A-B2FF-4C0C-BBBB-55947CE30373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fr-FR" sz="1200" dirty="0" smtClean="0"/>
              <a:t>définition des architectures fonctionnelles, les solutions techniques</a:t>
            </a:r>
          </a:p>
          <a:p>
            <a:pPr lvl="0">
              <a:buFont typeface="Arial" pitchFamily="34" charset="0"/>
              <a:buChar char="•"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B7E99A-B2FF-4C0C-BBBB-55947CE30373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endParaRPr lang="fr-FR" dirty="0" smtClean="0"/>
          </a:p>
          <a:p>
            <a:r>
              <a:rPr lang="fr-FR" dirty="0" smtClean="0"/>
              <a:t>Exemples : nouveau besoin : nouvelle contrainte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B7E99A-B2FF-4C0C-BBBB-55947CE30373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On amène des contraintes </a:t>
            </a:r>
            <a:r>
              <a:rPr lang="fr-FR" dirty="0" err="1" smtClean="0"/>
              <a:t>supp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B7E99A-B2FF-4C0C-BBBB-55947CE30373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L’enseignant</a:t>
            </a:r>
            <a:r>
              <a:rPr lang="fr-FR" baseline="0" dirty="0" smtClean="0"/>
              <a:t> donne le document aux élèves, lecture commune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B7E99A-B2FF-4C0C-BBBB-55947CE30373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Outil de décomposition fonctionnel (FAST) (on décompose les fonctions liées aux </a:t>
            </a:r>
            <a:r>
              <a:rPr lang="fr-FR" dirty="0" err="1" smtClean="0"/>
              <a:t>nveaux</a:t>
            </a:r>
            <a:r>
              <a:rPr lang="fr-FR" dirty="0" smtClean="0"/>
              <a:t> besoins)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B7E99A-B2FF-4C0C-BBBB-55947CE30373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F11C9-8E4C-44F8-AFEB-E4E826B09C6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73050" indent="-2730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1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formuler des hypothèses et d’expérimenter sans craindre de se tromper,</a:t>
            </a:r>
          </a:p>
          <a:p>
            <a:pPr marL="273050" indent="-2730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1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confronter leurs hypothèses à l’observation du réel afin d’affiner leur  analyse, </a:t>
            </a:r>
          </a:p>
          <a:p>
            <a:pPr marL="273050" indent="-2730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fr-FR" sz="1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>développer leur esprit critique et leur sens de l’observation.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B7E99A-B2FF-4C0C-BBBB-55947CE30373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sz="1200" dirty="0" smtClean="0"/>
              <a:t>Justifications qui valident la solution proposée</a:t>
            </a:r>
          </a:p>
          <a:p>
            <a:endParaRPr lang="fr-FR" sz="1200" dirty="0" smtClean="0"/>
          </a:p>
          <a:p>
            <a:r>
              <a:rPr lang="fr-FR" sz="1200" dirty="0" smtClean="0"/>
              <a:t>Architectures de solutions : sous forme de schémas, croquis, blocs diagrammes fonctionnels et structurels ou d’algorithmes ;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B7E99A-B2FF-4C0C-BBBB-55947CE30373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F11C9-8E4C-44F8-AFEB-E4E826B09C63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F11C9-8E4C-44F8-AFEB-E4E826B09C63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F11C9-8E4C-44F8-AFEB-E4E826B09C63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F11C9-8E4C-44F8-AFEB-E4E826B09C63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F11C9-8E4C-44F8-AFEB-E4E826B09C63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 latinLnBrk="0">
              <a:buNone/>
              <a:defRPr lang="fr-FR"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 latinLnBrk="0">
              <a:defRPr lang="fr-FR" sz="40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sur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/>
              <a:pPr/>
              <a:t>9/5/2006</a:t>
            </a:fld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/>
              <a:pPr algn="r"/>
              <a:t>‹N°›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 cstate="print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fr-FR"/>
              <a:t>Cliquer ici pour modifier le style du titre du masque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fr-FR"/>
              <a:t>Cliquer ici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latinLnBrk="0">
              <a:defRPr lang="fr-FR" sz="1000">
                <a:latin typeface="+mn-lt"/>
              </a:defRPr>
            </a:lvl1pPr>
          </a:lstStyle>
          <a:p>
            <a:fld id="{5C14FD69-4A85-4715-A222-ABB225B63BC6}" type="datetimeFigureOut">
              <a:rPr/>
              <a:pPr/>
              <a:t>9/5/2006</a:t>
            </a:fld>
            <a:endParaRPr lang="fr-FR" sz="100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 latinLnBrk="0">
              <a:defRPr lang="fr-FR" sz="1000">
                <a:latin typeface="+mn-lt"/>
              </a:defRPr>
            </a:lvl1pPr>
          </a:lstStyle>
          <a:p>
            <a:pPr algn="ctr"/>
            <a:endParaRPr lang="fr-FR" sz="1000"/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latinLnBrk="0">
              <a:defRPr lang="fr-FR" sz="1000">
                <a:latin typeface="+mn-lt"/>
              </a:defRPr>
            </a:lvl1pPr>
          </a:lstStyle>
          <a:p>
            <a:pPr algn="r"/>
            <a:fld id="{D4C49B74-5DB2-4B03-B1D2-7F6A3C51C318}" type="slidenum">
              <a:rPr/>
              <a:pPr algn="r"/>
              <a:t>‹N°›</a:t>
            </a:fld>
            <a:endParaRPr lang="fr-FR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 lang="fr-FR"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latinLnBrk="0" hangingPunct="1">
        <a:buNone/>
        <a:defRPr lang="fr-FR"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 lang="fr-FR"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latinLnBrk="0" hangingPunct="1">
        <a:buChar char="•"/>
        <a:defRPr lang="fr-FR" sz="2800">
          <a:latin typeface="+mn-lt"/>
        </a:defRPr>
      </a:lvl1pPr>
      <a:lvl2pPr marL="742950" indent="-285750" eaLnBrk="1" hangingPunct="1">
        <a:buChar char="–"/>
        <a:defRPr lang="fr-FR" sz="2400">
          <a:latin typeface="+mn-lt"/>
        </a:defRPr>
      </a:lvl2pPr>
      <a:lvl3pPr marL="1143000" indent="-228600" eaLnBrk="1" hangingPunct="1">
        <a:buChar char="•"/>
        <a:defRPr lang="fr-FR" sz="2400">
          <a:latin typeface="+mn-lt"/>
        </a:defRPr>
      </a:lvl3pPr>
      <a:lvl4pPr marL="1600200" indent="-228600" eaLnBrk="1" hangingPunct="1">
        <a:buChar char="–"/>
        <a:defRPr lang="fr-FR" sz="2000">
          <a:latin typeface="+mn-lt"/>
        </a:defRPr>
      </a:lvl4pPr>
      <a:lvl5pPr marL="2057400" indent="-228600" eaLnBrk="1" hangingPunct="1">
        <a:buChar char="»"/>
        <a:defRPr lang="fr-FR" sz="2000">
          <a:latin typeface="+mn-lt"/>
        </a:defRPr>
      </a:lvl5pPr>
      <a:lvl6pPr marL="2514600" indent="-228600" eaLnBrk="1" hangingPunct="1">
        <a:buChar char="•"/>
        <a:defRPr lang="fr-FR" sz="2000"/>
      </a:lvl6pPr>
      <a:lvl7pPr marL="2971800" indent="-228600" eaLnBrk="1" hangingPunct="1">
        <a:buChar char="•"/>
        <a:defRPr lang="fr-FR" sz="2000"/>
      </a:lvl7pPr>
      <a:lvl8pPr marL="3429000" indent="-228600" eaLnBrk="1" hangingPunct="1">
        <a:buChar char="•"/>
        <a:defRPr lang="fr-FR" sz="2000"/>
      </a:lvl8pPr>
      <a:lvl9pPr marL="3886200" indent="-228600" eaLnBrk="1" hangingPunct="1">
        <a:buChar char="•"/>
        <a:defRPr lang="fr-FR" sz="2000"/>
      </a:lvl9pPr>
    </p:bodyStyle>
    <p:otherStyle>
      <a:defPPr>
        <a:defRPr lang="fr-FR">
          <a:solidFill>
            <a:schemeClr val="tx1"/>
          </a:solidFill>
          <a:latin typeface="+mn-lt"/>
          <a:ea typeface="+mn-ea"/>
          <a:cs typeface="+mn-cs"/>
        </a:defRPr>
      </a:defPPr>
      <a:lvl1pPr marL="0" eaLnBrk="1" latinLnBrk="0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7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9.png"/><Relationship Id="rId10" Type="http://schemas.openxmlformats.org/officeDocument/2006/relationships/image" Target="../media/image26.jpeg"/><Relationship Id="rId4" Type="http://schemas.openxmlformats.org/officeDocument/2006/relationships/image" Target="../media/image22.emf"/><Relationship Id="rId9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ORGANISATION REPERTOIRES\0 A PREPARER\Flash seminaire si 2011\logo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07720">
            <a:off x="2537787" y="1245609"/>
            <a:ext cx="1769592" cy="1429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-540568" y="0"/>
            <a:ext cx="10215634" cy="2143140"/>
          </a:xfrm>
        </p:spPr>
        <p:txBody>
          <a:bodyPr/>
          <a:lstStyle/>
          <a:p>
            <a:pPr algn="ctr" eaLnBrk="1" hangingPunct="1"/>
            <a:r>
              <a:rPr lang="fr-FR" sz="5400" b="1" dirty="0" smtClean="0">
                <a:latin typeface="Berlin Sans FB Demi" pitchFamily="34" charset="0"/>
              </a:rPr>
              <a:t>LE PROJET EN TERMINALE </a:t>
            </a:r>
            <a:r>
              <a:rPr lang="fr-FR" sz="5400" dirty="0" smtClean="0">
                <a:latin typeface="Berlin Sans FB Demi" pitchFamily="34" charset="0"/>
              </a:rPr>
              <a:t/>
            </a:r>
            <a:br>
              <a:rPr lang="fr-FR" sz="5400" dirty="0" smtClean="0">
                <a:latin typeface="Berlin Sans FB Demi" pitchFamily="34" charset="0"/>
              </a:rPr>
            </a:br>
            <a:endParaRPr lang="fr-FR" sz="5400" dirty="0" smtClean="0">
              <a:latin typeface="Berlin Sans FB Demi" pitchFamily="34" charset="0"/>
            </a:endParaRPr>
          </a:p>
        </p:txBody>
      </p:sp>
      <p:pic>
        <p:nvPicPr>
          <p:cNvPr id="9" name="Picture 2" descr="C:\Users\NERIC\AppData\Local\Microsoft\Windows\Temporary Internet Files\Content.IE5\7EO1T13B\j0439363[2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1150" y="1628800"/>
            <a:ext cx="4483137" cy="4793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1214414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400" b="1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200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50" name="AutoShape 10"/>
          <p:cNvSpPr>
            <a:spLocks noChangeArrowheads="1"/>
          </p:cNvSpPr>
          <p:nvPr/>
        </p:nvSpPr>
        <p:spPr bwMode="auto">
          <a:xfrm rot="19603691">
            <a:off x="6184620" y="2236064"/>
            <a:ext cx="381596" cy="752475"/>
          </a:xfrm>
          <a:prstGeom prst="downArrow">
            <a:avLst>
              <a:gd name="adj1" fmla="val 50000"/>
              <a:gd name="adj2" fmla="val 39855"/>
            </a:avLst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7277101" y="3878482"/>
            <a:ext cx="468312" cy="714375"/>
          </a:xfrm>
          <a:prstGeom prst="downArrow">
            <a:avLst>
              <a:gd name="adj1" fmla="val 50000"/>
              <a:gd name="adj2" fmla="val 39855"/>
            </a:avLst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4378353" y="5064353"/>
            <a:ext cx="3908425" cy="84614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" name="Groupe 22"/>
          <p:cNvGrpSpPr/>
          <p:nvPr/>
        </p:nvGrpSpPr>
        <p:grpSpPr>
          <a:xfrm>
            <a:off x="1357290" y="1500174"/>
            <a:ext cx="4618672" cy="2714643"/>
            <a:chOff x="1592269" y="3629025"/>
            <a:chExt cx="4618672" cy="2714643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379720" y="3681402"/>
              <a:ext cx="501434" cy="1890737"/>
              <a:chOff x="3990" y="6720"/>
              <a:chExt cx="790" cy="2105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3990" y="6720"/>
                <a:ext cx="765" cy="1060"/>
                <a:chOff x="3990" y="6720"/>
                <a:chExt cx="765" cy="1060"/>
              </a:xfrm>
            </p:grpSpPr>
            <p:sp>
              <p:nvSpPr>
                <p:cNvPr id="9" name="Freeform 5"/>
                <p:cNvSpPr>
                  <a:spLocks/>
                </p:cNvSpPr>
                <p:nvPr/>
              </p:nvSpPr>
              <p:spPr bwMode="auto">
                <a:xfrm>
                  <a:off x="3990" y="6720"/>
                  <a:ext cx="765" cy="1060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4183" y="7378"/>
                  <a:ext cx="545" cy="396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 flipV="1">
                <a:off x="4015" y="7765"/>
                <a:ext cx="765" cy="1060"/>
                <a:chOff x="3990" y="6720"/>
                <a:chExt cx="765" cy="1060"/>
              </a:xfrm>
            </p:grpSpPr>
            <p:sp>
              <p:nvSpPr>
                <p:cNvPr id="7" name="Freeform 8"/>
                <p:cNvSpPr>
                  <a:spLocks/>
                </p:cNvSpPr>
                <p:nvPr/>
              </p:nvSpPr>
              <p:spPr bwMode="auto">
                <a:xfrm>
                  <a:off x="3990" y="6720"/>
                  <a:ext cx="765" cy="1060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8" name="Freeform 9"/>
                <p:cNvSpPr>
                  <a:spLocks/>
                </p:cNvSpPr>
                <p:nvPr/>
              </p:nvSpPr>
              <p:spPr bwMode="auto">
                <a:xfrm>
                  <a:off x="4183" y="7378"/>
                  <a:ext cx="545" cy="396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3878285" y="5429264"/>
              <a:ext cx="2332656" cy="290151"/>
            </a:xfrm>
            <a:prstGeom prst="rect">
              <a:avLst/>
            </a:prstGeom>
            <a:gradFill rotWithShape="0">
              <a:gsLst>
                <a:gs pos="0">
                  <a:srgbClr val="00FF00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rgbClr val="00FF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Phase de Clôture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1592269" y="4357694"/>
              <a:ext cx="1780407" cy="514838"/>
            </a:xfrm>
            <a:prstGeom prst="ellipse">
              <a:avLst/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663707" y="4500570"/>
              <a:ext cx="1617282" cy="20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Projet pluridisciplinaire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3878286" y="5819339"/>
              <a:ext cx="2286016" cy="5243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smtClean="0">
                  <a:ln>
                    <a:noFill/>
                  </a:ln>
                  <a:solidFill>
                    <a:srgbClr val="33CC33"/>
                  </a:solidFill>
                  <a:effectLst/>
                  <a:latin typeface="Calibri" pitchFamily="34" charset="0"/>
                </a:rPr>
                <a:t>Jalon 4 : Évaluation à la fin</a:t>
              </a:r>
            </a:p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smtClean="0">
                  <a:ln>
                    <a:noFill/>
                  </a:ln>
                  <a:solidFill>
                    <a:srgbClr val="33CC33"/>
                  </a:solidFill>
                  <a:effectLst/>
                  <a:latin typeface="Calibri" pitchFamily="34" charset="0"/>
                </a:rPr>
                <a:t> de la Phase de clôture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Forme libre 21"/>
            <p:cNvSpPr/>
            <p:nvPr/>
          </p:nvSpPr>
          <p:spPr>
            <a:xfrm>
              <a:off x="3460750" y="3629025"/>
              <a:ext cx="504825" cy="1412875"/>
            </a:xfrm>
            <a:custGeom>
              <a:avLst/>
              <a:gdLst>
                <a:gd name="connsiteX0" fmla="*/ 0 w 504825"/>
                <a:gd name="connsiteY0" fmla="*/ 962025 h 1412875"/>
                <a:gd name="connsiteX1" fmla="*/ 127000 w 504825"/>
                <a:gd name="connsiteY1" fmla="*/ 1035050 h 1412875"/>
                <a:gd name="connsiteX2" fmla="*/ 346075 w 504825"/>
                <a:gd name="connsiteY2" fmla="*/ 1384300 h 1412875"/>
                <a:gd name="connsiteX3" fmla="*/ 504825 w 504825"/>
                <a:gd name="connsiteY3" fmla="*/ 1412875 h 1412875"/>
                <a:gd name="connsiteX4" fmla="*/ 460375 w 504825"/>
                <a:gd name="connsiteY4" fmla="*/ 0 h 1412875"/>
                <a:gd name="connsiteX5" fmla="*/ 295275 w 504825"/>
                <a:gd name="connsiteY5" fmla="*/ 28575 h 1412875"/>
                <a:gd name="connsiteX6" fmla="*/ 0 w 504825"/>
                <a:gd name="connsiteY6" fmla="*/ 962025 h 141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4825" h="1412875">
                  <a:moveTo>
                    <a:pt x="0" y="962025"/>
                  </a:moveTo>
                  <a:lnTo>
                    <a:pt x="127000" y="1035050"/>
                  </a:lnTo>
                  <a:lnTo>
                    <a:pt x="346075" y="1384300"/>
                  </a:lnTo>
                  <a:lnTo>
                    <a:pt x="504825" y="1412875"/>
                  </a:lnTo>
                  <a:lnTo>
                    <a:pt x="460375" y="0"/>
                  </a:lnTo>
                  <a:lnTo>
                    <a:pt x="295275" y="28575"/>
                  </a:lnTo>
                  <a:lnTo>
                    <a:pt x="0" y="9620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7372351" y="2152870"/>
            <a:ext cx="392112" cy="782421"/>
          </a:xfrm>
          <a:prstGeom prst="downArrow">
            <a:avLst>
              <a:gd name="adj1" fmla="val 50000"/>
              <a:gd name="adj2" fmla="val 39855"/>
            </a:avLst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858000" y="1730594"/>
            <a:ext cx="1430338" cy="900113"/>
          </a:xfrm>
          <a:prstGeom prst="rect">
            <a:avLst/>
          </a:prstGeom>
          <a:solidFill>
            <a:srgbClr val="91FD9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Performances validées</a:t>
            </a:r>
            <a:endParaRPr kumimoji="0" lang="fr-FR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096000" y="2994244"/>
            <a:ext cx="2781300" cy="1179512"/>
          </a:xfrm>
          <a:prstGeom prst="rect">
            <a:avLst/>
          </a:prstGeom>
          <a:solidFill>
            <a:srgbClr val="91FD9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b="1" smtClean="0"/>
              <a:t>Élaboration </a:t>
            </a:r>
            <a:r>
              <a:rPr lang="fr-FR" b="1" dirty="0" smtClean="0"/>
              <a:t>des documents de  communication : présentation du projet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 :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591560" y="1819494"/>
            <a:ext cx="1999740" cy="696913"/>
          </a:xfrm>
          <a:prstGeom prst="rect">
            <a:avLst/>
          </a:prstGeom>
          <a:solidFill>
            <a:srgbClr val="91FD9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Performances non validées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1428728" y="4786322"/>
            <a:ext cx="4672022" cy="1452577"/>
          </a:xfrm>
          <a:prstGeom prst="flowChartAlternateProcess">
            <a:avLst/>
          </a:prstGeom>
          <a:gradFill rotWithShape="1">
            <a:gsLst>
              <a:gs pos="0">
                <a:srgbClr val="66FF33"/>
              </a:gs>
              <a:gs pos="100000">
                <a:srgbClr val="FFFFFF"/>
              </a:gs>
            </a:gsLst>
            <a:lin ang="5400000" scaled="1"/>
          </a:gradFill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Les supports de communication sont réalisés par les élèves, sur le temps imparti au projet. Il implique nécessairement une présentation pluridisciplinaire.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172200" y="4645244"/>
            <a:ext cx="2647950" cy="595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33CC33"/>
                </a:solidFill>
                <a:effectLst/>
                <a:latin typeface="Calibri" pitchFamily="34" charset="0"/>
              </a:rPr>
              <a:t>Jalon 4 : Évaluation à la fin de la Phase de clôture</a:t>
            </a: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" name="Groupe 32"/>
          <p:cNvGrpSpPr/>
          <p:nvPr/>
        </p:nvGrpSpPr>
        <p:grpSpPr>
          <a:xfrm>
            <a:off x="7000892" y="5572140"/>
            <a:ext cx="1357322" cy="800077"/>
            <a:chOff x="3510635" y="1104888"/>
            <a:chExt cx="4160783" cy="2985634"/>
          </a:xfrm>
        </p:grpSpPr>
        <p:grpSp>
          <p:nvGrpSpPr>
            <p:cNvPr id="11" name="Groupe 20"/>
            <p:cNvGrpSpPr/>
            <p:nvPr/>
          </p:nvGrpSpPr>
          <p:grpSpPr>
            <a:xfrm>
              <a:off x="6049677" y="2885381"/>
              <a:ext cx="1609734" cy="1205141"/>
              <a:chOff x="6049677" y="2885381"/>
              <a:chExt cx="1609734" cy="1205141"/>
            </a:xfrm>
          </p:grpSpPr>
          <p:sp>
            <p:nvSpPr>
              <p:cNvPr id="66" name="Ellipse 65"/>
              <p:cNvSpPr/>
              <p:nvPr/>
            </p:nvSpPr>
            <p:spPr>
              <a:xfrm>
                <a:off x="6201845" y="2885381"/>
                <a:ext cx="1227675" cy="113413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>
                      <a:alpha val="70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67" name="ZoneTexte 66"/>
              <p:cNvSpPr txBox="1"/>
              <p:nvPr/>
            </p:nvSpPr>
            <p:spPr>
              <a:xfrm>
                <a:off x="6049677" y="3229129"/>
                <a:ext cx="1609734" cy="861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b="1" dirty="0" smtClean="0">
                    <a:solidFill>
                      <a:srgbClr val="FF0000"/>
                    </a:solidFill>
                  </a:rPr>
                  <a:t>SVT</a:t>
                </a:r>
                <a:endParaRPr lang="fr-FR" sz="9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3" name="Groupe 24"/>
            <p:cNvGrpSpPr/>
            <p:nvPr/>
          </p:nvGrpSpPr>
          <p:grpSpPr>
            <a:xfrm>
              <a:off x="3510635" y="1104888"/>
              <a:ext cx="4160783" cy="2971620"/>
              <a:chOff x="3510635" y="1104888"/>
              <a:chExt cx="4160783" cy="2971620"/>
            </a:xfrm>
          </p:grpSpPr>
          <p:grpSp>
            <p:nvGrpSpPr>
              <p:cNvPr id="14" name="Groupe 21"/>
              <p:cNvGrpSpPr/>
              <p:nvPr/>
            </p:nvGrpSpPr>
            <p:grpSpPr>
              <a:xfrm>
                <a:off x="4885106" y="1369645"/>
                <a:ext cx="1513481" cy="1152916"/>
                <a:chOff x="4885106" y="1369645"/>
                <a:chExt cx="1513481" cy="1152916"/>
              </a:xfrm>
            </p:grpSpPr>
            <p:sp>
              <p:nvSpPr>
                <p:cNvPr id="64" name="Ellipse 63"/>
                <p:cNvSpPr/>
                <p:nvPr/>
              </p:nvSpPr>
              <p:spPr>
                <a:xfrm>
                  <a:off x="5016503" y="1428736"/>
                  <a:ext cx="1185342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B050"/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65" name="ZoneTexte 64"/>
                <p:cNvSpPr txBox="1"/>
                <p:nvPr/>
              </p:nvSpPr>
              <p:spPr>
                <a:xfrm>
                  <a:off x="4885106" y="1369645"/>
                  <a:ext cx="1513481" cy="8039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b="1" dirty="0" smtClean="0">
                      <a:solidFill>
                        <a:srgbClr val="007E39"/>
                      </a:solidFill>
                    </a:rPr>
                    <a:t>Ma</a:t>
                  </a:r>
                  <a:r>
                    <a:rPr lang="fr-FR" sz="600" b="1" dirty="0" smtClean="0">
                      <a:solidFill>
                        <a:srgbClr val="007E39"/>
                      </a:solidFill>
                    </a:rPr>
                    <a:t>th</a:t>
                  </a:r>
                  <a:endParaRPr lang="fr-FR" sz="600" b="1" dirty="0">
                    <a:solidFill>
                      <a:srgbClr val="007E39"/>
                    </a:solidFill>
                  </a:endParaRPr>
                </a:p>
              </p:txBody>
            </p:sp>
          </p:grpSp>
          <p:grpSp>
            <p:nvGrpSpPr>
              <p:cNvPr id="17" name="Groupe 22"/>
              <p:cNvGrpSpPr/>
              <p:nvPr/>
            </p:nvGrpSpPr>
            <p:grpSpPr>
              <a:xfrm>
                <a:off x="3667223" y="2966008"/>
                <a:ext cx="1758742" cy="1110500"/>
                <a:chOff x="3667223" y="2966008"/>
                <a:chExt cx="1758742" cy="1110500"/>
              </a:xfrm>
            </p:grpSpPr>
            <p:sp>
              <p:nvSpPr>
                <p:cNvPr id="62" name="Ellipse 61"/>
                <p:cNvSpPr/>
                <p:nvPr/>
              </p:nvSpPr>
              <p:spPr>
                <a:xfrm>
                  <a:off x="4000496" y="2966008"/>
                  <a:ext cx="1143008" cy="10535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1">
                        <a:lumMod val="7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63" name="ZoneTexte 62"/>
                <p:cNvSpPr txBox="1"/>
                <p:nvPr/>
              </p:nvSpPr>
              <p:spPr>
                <a:xfrm>
                  <a:off x="3667223" y="3215116"/>
                  <a:ext cx="1758742" cy="861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900" b="1" dirty="0" smtClean="0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a:rPr>
                    <a:t>SPCA</a:t>
                  </a:r>
                  <a:endParaRPr lang="fr-FR" sz="9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</a:endParaRPr>
                </a:p>
              </p:txBody>
            </p:sp>
          </p:grpSp>
          <p:sp>
            <p:nvSpPr>
              <p:cNvPr id="57" name="Ellipse 56"/>
              <p:cNvSpPr/>
              <p:nvPr/>
            </p:nvSpPr>
            <p:spPr>
              <a:xfrm>
                <a:off x="4635500" y="2159741"/>
                <a:ext cx="1989681" cy="18141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3ABB3">
                      <a:alpha val="61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grpSp>
            <p:nvGrpSpPr>
              <p:cNvPr id="18" name="Groupe 23"/>
              <p:cNvGrpSpPr/>
              <p:nvPr/>
            </p:nvGrpSpPr>
            <p:grpSpPr>
              <a:xfrm>
                <a:off x="5058837" y="2522561"/>
                <a:ext cx="1185341" cy="1107996"/>
                <a:chOff x="5058837" y="2522561"/>
                <a:chExt cx="1185341" cy="1107996"/>
              </a:xfrm>
            </p:grpSpPr>
            <p:sp>
              <p:nvSpPr>
                <p:cNvPr id="60" name="Ellipse 59"/>
                <p:cNvSpPr/>
                <p:nvPr/>
              </p:nvSpPr>
              <p:spPr>
                <a:xfrm>
                  <a:off x="5058837" y="2522561"/>
                  <a:ext cx="1185341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tx1">
                        <a:lumMod val="65000"/>
                        <a:lumOff val="3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61" name="ZoneTexte 60"/>
                <p:cNvSpPr txBox="1"/>
                <p:nvPr/>
              </p:nvSpPr>
              <p:spPr>
                <a:xfrm>
                  <a:off x="5059045" y="2596885"/>
                  <a:ext cx="1173034" cy="1033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b="1" dirty="0" smtClean="0">
                      <a:solidFill>
                        <a:schemeClr val="bg1"/>
                      </a:solidFill>
                    </a:rPr>
                    <a:t>SI</a:t>
                  </a:r>
                  <a:endParaRPr lang="fr-FR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9" name="WordArt 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510635" y="1104888"/>
                <a:ext cx="4160783" cy="2279699"/>
              </a:xfrm>
              <a:prstGeom prst="rect">
                <a:avLst/>
              </a:prstGeom>
            </p:spPr>
            <p:txBody>
              <a:bodyPr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algn="ctr" rtl="0"/>
                <a:r>
                  <a:rPr lang="fr-FR" sz="4400" kern="10" spc="0" dirty="0" smtClean="0">
                    <a:ln w="9525">
                      <a:solidFill>
                        <a:srgbClr val="548DD4"/>
                      </a:solidFill>
                      <a:round/>
                      <a:headEnd/>
                      <a:tailEnd/>
                    </a:ln>
                    <a:solidFill>
                      <a:srgbClr val="2839D8"/>
                    </a:solidFill>
                    <a:effectLst/>
                    <a:latin typeface="Arial Black"/>
                  </a:rPr>
                  <a:t>Projet Pluridisciplinaire</a:t>
                </a:r>
                <a:endParaRPr lang="fr-FR" sz="4400" kern="10" spc="0" dirty="0">
                  <a:ln w="9525">
                    <a:solidFill>
                      <a:srgbClr val="548DD4"/>
                    </a:solidFill>
                    <a:round/>
                    <a:headEnd/>
                    <a:tailEnd/>
                  </a:ln>
                  <a:solidFill>
                    <a:srgbClr val="2839D8"/>
                  </a:solidFill>
                  <a:effectLst/>
                  <a:latin typeface="Arial Black"/>
                </a:endParaRPr>
              </a:p>
            </p:txBody>
          </p:sp>
        </p:grpSp>
      </p:grpSp>
      <p:sp>
        <p:nvSpPr>
          <p:cNvPr id="42" name="Titre 1"/>
          <p:cNvSpPr txBox="1">
            <a:spLocks/>
          </p:cNvSpPr>
          <p:nvPr/>
        </p:nvSpPr>
        <p:spPr>
          <a:xfrm>
            <a:off x="2000232" y="214290"/>
            <a:ext cx="6572296" cy="1357298"/>
          </a:xfrm>
          <a:prstGeom prst="rect">
            <a:avLst/>
          </a:prstGeom>
        </p:spPr>
        <p:txBody>
          <a:bodyPr anchor="b" anchorCtr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all" normalizeH="0" baseline="0" noProof="0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>LE PROJET EN TERMINALE </a:t>
            </a:r>
            <a: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/>
            </a:r>
            <a:b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</a:br>
            <a:endParaRPr kumimoji="0" lang="fr-FR" sz="5400" b="1" i="0" u="none" strike="noStrike" kern="0" cap="all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Berlin Sans FB Demi" pitchFamily="34" charset="0"/>
            </a:endParaRPr>
          </a:p>
        </p:txBody>
      </p:sp>
      <p:sp>
        <p:nvSpPr>
          <p:cNvPr id="43" name="Rectangle à coins arrondis 42"/>
          <p:cNvSpPr/>
          <p:nvPr/>
        </p:nvSpPr>
        <p:spPr>
          <a:xfrm>
            <a:off x="1071538" y="928670"/>
            <a:ext cx="2214578" cy="92869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HeroicExtremeRightFacing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b="1" i="1" dirty="0" smtClean="0">
                <a:solidFill>
                  <a:schemeClr val="tx2">
                    <a:lumMod val="50000"/>
                  </a:schemeClr>
                </a:solidFill>
              </a:rPr>
              <a:t>Le déroulement du projet</a:t>
            </a:r>
          </a:p>
          <a:p>
            <a:pPr algn="ctr"/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2085479" y="344894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Amélioration du poste de conduite »</a:t>
            </a:r>
            <a:endParaRPr lang="fr-FR" dirty="0"/>
          </a:p>
        </p:txBody>
      </p:sp>
      <p:pic>
        <p:nvPicPr>
          <p:cNvPr id="20" name="Image 19" descr="IMGP178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95751" y="124175"/>
            <a:ext cx="785818" cy="74294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1" name="Flèche vers le bas 20"/>
          <p:cNvSpPr/>
          <p:nvPr/>
        </p:nvSpPr>
        <p:spPr>
          <a:xfrm>
            <a:off x="8072462" y="142852"/>
            <a:ext cx="857256" cy="6500858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Larme 21"/>
          <p:cNvSpPr/>
          <p:nvPr/>
        </p:nvSpPr>
        <p:spPr>
          <a:xfrm rot="20829949">
            <a:off x="7470435" y="1597330"/>
            <a:ext cx="1606354" cy="785818"/>
          </a:xfrm>
          <a:prstGeom prst="teardrop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tint val="66000"/>
                  <a:satMod val="160000"/>
                </a:schemeClr>
              </a:gs>
              <a:gs pos="50000">
                <a:schemeClr val="accent1">
                  <a:tint val="100000"/>
                  <a:shade val="100000"/>
                  <a:satMod val="100000"/>
                  <a:tint val="44500"/>
                  <a:satMod val="160000"/>
                </a:schemeClr>
              </a:gs>
              <a:gs pos="100000">
                <a:schemeClr val="accent1">
                  <a:tint val="100000"/>
                  <a:shade val="100000"/>
                  <a:satMod val="10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solidFill>
                  <a:sysClr val="windowText" lastClr="000000"/>
                </a:solidFill>
              </a:rPr>
              <a:t>Phase d’initialisation</a:t>
            </a:r>
            <a:endParaRPr lang="fr-FR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 rot="842977">
            <a:off x="7496025" y="234565"/>
            <a:ext cx="1428728" cy="9286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Exemple de projet</a:t>
            </a:r>
          </a:p>
          <a:p>
            <a:pPr algn="ctr"/>
            <a:endParaRPr lang="fr-FR" dirty="0"/>
          </a:p>
        </p:txBody>
      </p:sp>
      <p:pic>
        <p:nvPicPr>
          <p:cNvPr id="12" name="Image 11" descr="_MG_75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43042" y="2071678"/>
            <a:ext cx="4156610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Image 12" descr="IMG_75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8992" y="3857628"/>
            <a:ext cx="3755222" cy="2698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Rectangle à coins arrondis 13"/>
          <p:cNvSpPr/>
          <p:nvPr/>
        </p:nvSpPr>
        <p:spPr>
          <a:xfrm>
            <a:off x="5857884" y="2428868"/>
            <a:ext cx="2286016" cy="1357322"/>
          </a:xfrm>
          <a:prstGeom prst="roundRect">
            <a:avLst/>
          </a:prstGeom>
          <a:gradFill flip="none" rotWithShape="1">
            <a:gsLst>
              <a:gs pos="0">
                <a:schemeClr val="dk1">
                  <a:tint val="100000"/>
                  <a:shade val="100000"/>
                  <a:satMod val="100000"/>
                  <a:tint val="66000"/>
                  <a:satMod val="160000"/>
                </a:schemeClr>
              </a:gs>
              <a:gs pos="50000">
                <a:schemeClr val="dk1">
                  <a:tint val="100000"/>
                  <a:shade val="100000"/>
                  <a:satMod val="100000"/>
                  <a:tint val="44500"/>
                  <a:satMod val="160000"/>
                </a:schemeClr>
              </a:gs>
              <a:gs pos="100000">
                <a:schemeClr val="dk1">
                  <a:tint val="100000"/>
                  <a:shade val="100000"/>
                  <a:satMod val="100000"/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tx1"/>
                </a:solidFill>
              </a:rPr>
              <a:t>L’enseignant rédige le document de cadrage.</a:t>
            </a:r>
          </a:p>
        </p:txBody>
      </p:sp>
      <p:sp>
        <p:nvSpPr>
          <p:cNvPr id="19" name="Titre 2"/>
          <p:cNvSpPr>
            <a:spLocks noGrp="1"/>
          </p:cNvSpPr>
          <p:nvPr>
            <p:ph type="title"/>
          </p:nvPr>
        </p:nvSpPr>
        <p:spPr>
          <a:xfrm>
            <a:off x="3571868" y="714356"/>
            <a:ext cx="2513136" cy="714380"/>
          </a:xfrm>
        </p:spPr>
        <p:txBody>
          <a:bodyPr>
            <a:normAutofit fontScale="90000"/>
          </a:bodyPr>
          <a:lstStyle/>
          <a:p>
            <a:r>
              <a:rPr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contexte</a:t>
            </a:r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400" b="1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2000232" y="357166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Amélioration du poste de conduite »</a:t>
            </a:r>
            <a:endParaRPr lang="fr-FR" dirty="0"/>
          </a:p>
        </p:txBody>
      </p:sp>
      <p:sp>
        <p:nvSpPr>
          <p:cNvPr id="17" name="Titre 2"/>
          <p:cNvSpPr>
            <a:spLocks noGrp="1"/>
          </p:cNvSpPr>
          <p:nvPr>
            <p:ph type="title"/>
          </p:nvPr>
        </p:nvSpPr>
        <p:spPr>
          <a:xfrm>
            <a:off x="2630368" y="630621"/>
            <a:ext cx="4143404" cy="714380"/>
          </a:xfrm>
        </p:spPr>
        <p:txBody>
          <a:bodyPr>
            <a:normAutofit/>
          </a:bodyPr>
          <a:lstStyle/>
          <a:p>
            <a:r>
              <a:rPr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fonctionnalités</a:t>
            </a:r>
            <a:endParaRPr lang="fr-FR" dirty="0"/>
          </a:p>
        </p:txBody>
      </p:sp>
      <p:pic>
        <p:nvPicPr>
          <p:cNvPr id="18" name="Image 17" descr="IMGP178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95751" y="124175"/>
            <a:ext cx="785818" cy="74294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3" name="Flèche vers le bas 12"/>
          <p:cNvSpPr/>
          <p:nvPr/>
        </p:nvSpPr>
        <p:spPr>
          <a:xfrm>
            <a:off x="8072462" y="142852"/>
            <a:ext cx="857256" cy="6500858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 rot="842977">
            <a:off x="7496025" y="234565"/>
            <a:ext cx="1428728" cy="9286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Exemple de projet</a:t>
            </a:r>
          </a:p>
          <a:p>
            <a:pPr algn="ctr"/>
            <a:endParaRPr lang="fr-FR" dirty="0"/>
          </a:p>
        </p:txBody>
      </p:sp>
      <p:pic>
        <p:nvPicPr>
          <p:cNvPr id="12" name="Image 11" descr="Image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1785926"/>
            <a:ext cx="5700024" cy="38496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Larme 14"/>
          <p:cNvSpPr/>
          <p:nvPr/>
        </p:nvSpPr>
        <p:spPr>
          <a:xfrm rot="20829949">
            <a:off x="7554888" y="1587832"/>
            <a:ext cx="1520832" cy="785818"/>
          </a:xfrm>
          <a:prstGeom prst="teardrop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tint val="66000"/>
                  <a:satMod val="160000"/>
                </a:schemeClr>
              </a:gs>
              <a:gs pos="50000">
                <a:schemeClr val="accent1">
                  <a:tint val="100000"/>
                  <a:shade val="100000"/>
                  <a:satMod val="100000"/>
                  <a:tint val="44500"/>
                  <a:satMod val="160000"/>
                </a:schemeClr>
              </a:gs>
              <a:gs pos="100000">
                <a:schemeClr val="accent1">
                  <a:tint val="100000"/>
                  <a:shade val="100000"/>
                  <a:satMod val="10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ysClr val="windowText" lastClr="000000"/>
                </a:solidFill>
              </a:rPr>
              <a:t>Phase d’initialisation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400" b="1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Image3.png"/>
          <p:cNvPicPr>
            <a:picLocks noChangeAspect="1"/>
          </p:cNvPicPr>
          <p:nvPr/>
        </p:nvPicPr>
        <p:blipFill>
          <a:blip r:embed="rId3" cstate="print">
            <a:lum bright="64000" contrast="-50000"/>
          </a:blip>
          <a:stretch>
            <a:fillRect/>
          </a:stretch>
        </p:blipFill>
        <p:spPr>
          <a:xfrm>
            <a:off x="921561" y="1304785"/>
            <a:ext cx="8222439" cy="555321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69939-3185-4A76-A6B2-22126B08A126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2070198" y="331077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Amélioration du poste de conduite »</a:t>
            </a:r>
            <a:endParaRPr lang="fr-FR" dirty="0"/>
          </a:p>
        </p:txBody>
      </p:sp>
      <p:sp>
        <p:nvSpPr>
          <p:cNvPr id="17" name="Titre 2"/>
          <p:cNvSpPr>
            <a:spLocks noGrp="1"/>
          </p:cNvSpPr>
          <p:nvPr>
            <p:ph type="title"/>
          </p:nvPr>
        </p:nvSpPr>
        <p:spPr>
          <a:xfrm>
            <a:off x="2643174" y="785794"/>
            <a:ext cx="4286280" cy="571504"/>
          </a:xfrm>
        </p:spPr>
        <p:txBody>
          <a:bodyPr>
            <a:normAutofit fontScale="90000"/>
          </a:bodyPr>
          <a:lstStyle/>
          <a:p>
            <a:r>
              <a:rPr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Besoins et contraintes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071670" y="2285992"/>
            <a:ext cx="4357718" cy="147732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5000">
                <a:schemeClr val="accent1">
                  <a:tint val="50000"/>
                  <a:shade val="100000"/>
                  <a:satMod val="140000"/>
                </a:schemeClr>
              </a:gs>
              <a:gs pos="100000">
                <a:schemeClr val="accent1">
                  <a:tint val="10000"/>
                  <a:shade val="100000"/>
                  <a:satMod val="135000"/>
                </a:schemeClr>
              </a:gs>
            </a:gsLst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sof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ea typeface="Times New Roman"/>
              </a:rPr>
              <a:t>Commander  la marche arrière de la voiture en étant assis au volant.</a:t>
            </a:r>
          </a:p>
          <a:p>
            <a:endParaRPr lang="fr-FR" dirty="0" smtClean="0">
              <a:solidFill>
                <a:schemeClr val="tx1"/>
              </a:solidFill>
              <a:ea typeface="Times New Roman"/>
            </a:endParaRPr>
          </a:p>
        </p:txBody>
      </p:sp>
      <p:pic>
        <p:nvPicPr>
          <p:cNvPr id="13" name="Image 12" descr="IMGP1783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95751" y="124175"/>
            <a:ext cx="785818" cy="74294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4" name="Flèche vers le bas 13"/>
          <p:cNvSpPr/>
          <p:nvPr/>
        </p:nvSpPr>
        <p:spPr>
          <a:xfrm>
            <a:off x="8072462" y="142852"/>
            <a:ext cx="857256" cy="6500858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 rot="842977">
            <a:off x="7496025" y="234565"/>
            <a:ext cx="1428728" cy="9286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Exemple de projet</a:t>
            </a:r>
          </a:p>
          <a:p>
            <a:pPr algn="ctr"/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3571868" y="3857628"/>
            <a:ext cx="4357718" cy="147732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5000">
                <a:schemeClr val="accent1">
                  <a:tint val="50000"/>
                  <a:shade val="100000"/>
                  <a:satMod val="140000"/>
                </a:schemeClr>
              </a:gs>
              <a:gs pos="100000">
                <a:schemeClr val="accent1">
                  <a:tint val="10000"/>
                  <a:shade val="100000"/>
                  <a:satMod val="135000"/>
                </a:schemeClr>
              </a:gs>
            </a:gsLst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soft" dir="t"/>
          </a:scene3d>
          <a:sp3d prstMaterial="softEdge"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fr-FR" sz="2400" dirty="0" smtClean="0">
              <a:solidFill>
                <a:schemeClr val="tx1"/>
              </a:solidFill>
            </a:endParaRPr>
          </a:p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Assurer le freinage de la voiture </a:t>
            </a:r>
            <a:r>
              <a:rPr lang="fr-FR" sz="2400" dirty="0" smtClean="0">
                <a:solidFill>
                  <a:schemeClr val="tx1"/>
                </a:solidFill>
                <a:ea typeface="Times New Roman"/>
              </a:rPr>
              <a:t>en étant assis au volant.</a:t>
            </a:r>
          </a:p>
          <a:p>
            <a:pPr algn="ctr"/>
            <a:endParaRPr lang="fr-FR" dirty="0" smtClean="0">
              <a:solidFill>
                <a:schemeClr val="tx1"/>
              </a:solidFill>
              <a:ea typeface="Times New Roman"/>
            </a:endParaRPr>
          </a:p>
        </p:txBody>
      </p:sp>
      <p:sp>
        <p:nvSpPr>
          <p:cNvPr id="18" name="Larme 17"/>
          <p:cNvSpPr/>
          <p:nvPr/>
        </p:nvSpPr>
        <p:spPr>
          <a:xfrm rot="20829949">
            <a:off x="7554888" y="1587832"/>
            <a:ext cx="1520832" cy="785818"/>
          </a:xfrm>
          <a:prstGeom prst="teardrop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tint val="66000"/>
                  <a:satMod val="160000"/>
                </a:schemeClr>
              </a:gs>
              <a:gs pos="50000">
                <a:schemeClr val="accent1">
                  <a:tint val="100000"/>
                  <a:shade val="100000"/>
                  <a:satMod val="100000"/>
                  <a:tint val="44500"/>
                  <a:satMod val="160000"/>
                </a:schemeClr>
              </a:gs>
              <a:gs pos="100000">
                <a:schemeClr val="accent1">
                  <a:tint val="100000"/>
                  <a:shade val="100000"/>
                  <a:satMod val="10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ysClr val="windowText" lastClr="000000"/>
                </a:solidFill>
              </a:rPr>
              <a:t>Phase d’initialisation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400" b="1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928794" y="285728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Amélioration du poste de conduite »</a:t>
            </a:r>
            <a:endParaRPr lang="fr-FR" dirty="0"/>
          </a:p>
        </p:txBody>
      </p:sp>
      <p:sp>
        <p:nvSpPr>
          <p:cNvPr id="13" name="Titre 2"/>
          <p:cNvSpPr>
            <a:spLocks noGrp="1"/>
          </p:cNvSpPr>
          <p:nvPr>
            <p:ph type="title"/>
          </p:nvPr>
        </p:nvSpPr>
        <p:spPr>
          <a:xfrm>
            <a:off x="1500166" y="500042"/>
            <a:ext cx="6000792" cy="571504"/>
          </a:xfrm>
        </p:spPr>
        <p:txBody>
          <a:bodyPr>
            <a:normAutofit/>
          </a:bodyPr>
          <a:lstStyle/>
          <a:p>
            <a:r>
              <a:rPr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Identification  et description des fonctions</a:t>
            </a:r>
            <a:endParaRPr lang="fr-FR" sz="2400" dirty="0"/>
          </a:p>
        </p:txBody>
      </p:sp>
      <p:sp>
        <p:nvSpPr>
          <p:cNvPr id="14" name="Flèche vers le bas 13"/>
          <p:cNvSpPr/>
          <p:nvPr/>
        </p:nvSpPr>
        <p:spPr>
          <a:xfrm>
            <a:off x="8072462" y="142852"/>
            <a:ext cx="857256" cy="6500858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 rot="842977">
            <a:off x="7496025" y="234565"/>
            <a:ext cx="1428728" cy="9286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Exemple de projet</a:t>
            </a:r>
          </a:p>
          <a:p>
            <a:pPr algn="ctr"/>
            <a:endParaRPr lang="fr-FR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285852" y="1428736"/>
          <a:ext cx="3500462" cy="2546671"/>
        </p:xfrm>
        <a:graphic>
          <a:graphicData uri="http://schemas.openxmlformats.org/presentationml/2006/ole">
            <p:oleObj spid="_x0000_s25603" r:id="rId4" imgW="6103620" imgH="4428490" progId="">
              <p:embed/>
            </p:oleObj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5004048" y="1772235"/>
            <a:ext cx="33123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- - - - - -  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Contraintes nouvelles liées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</a:rPr>
              <a:t>            aux améliorations envisagées </a:t>
            </a: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2143108" y="4143380"/>
          <a:ext cx="5715040" cy="2286000"/>
        </p:xfrm>
        <a:graphic>
          <a:graphicData uri="http://schemas.openxmlformats.org/drawingml/2006/table">
            <a:tbl>
              <a:tblPr/>
              <a:tblGrid>
                <a:gridCol w="525725"/>
                <a:gridCol w="5189315"/>
              </a:tblGrid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FP1</a:t>
                      </a:r>
                      <a:endParaRPr lang="fr-FR" sz="1200" dirty="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Commander à distance la voiture radiocommandée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FP2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Visualiser en temps réel la portion de circuit abordée par la voiture </a:t>
                      </a:r>
                      <a:endParaRPr lang="fr-FR" sz="1200" dirty="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FC1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Communiquer avec le poste de conduite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FC2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S’adapter à la morphologie du pilote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FC3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Ressentir les effets dynamiques de la conduite 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FC4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Être insensible aux perturbations extérieures</a:t>
                      </a:r>
                      <a:endParaRPr lang="fr-FR" sz="1200" dirty="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FC5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Adapter aux énergies disponibles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FC6</a:t>
                      </a:r>
                      <a:endParaRPr lang="fr-FR" sz="12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</a:rPr>
                        <a:t>Être facilement stockable dans un réduit en cas de non utilisation</a:t>
                      </a:r>
                      <a:endParaRPr lang="fr-FR" sz="1200" dirty="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FC10</a:t>
                      </a:r>
                      <a:endParaRPr lang="fr-FR" sz="1400" dirty="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Commander  la marche arrière de la voiture en étant assis au volant</a:t>
                      </a:r>
                      <a:endParaRPr lang="fr-FR" sz="1800" b="1" dirty="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400" b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FC11</a:t>
                      </a:r>
                      <a:endParaRPr lang="fr-FR" sz="140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Freiner </a:t>
                      </a:r>
                      <a:r>
                        <a:rPr lang="fr-FR" sz="1800" b="1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la </a:t>
                      </a:r>
                      <a:r>
                        <a:rPr lang="fr-FR" sz="1800" b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voiture</a:t>
                      </a:r>
                      <a:endParaRPr lang="fr-FR" sz="1800" b="1" dirty="0">
                        <a:latin typeface="Times New Roman"/>
                        <a:ea typeface="Times New Roman"/>
                      </a:endParaRPr>
                    </a:p>
                  </a:txBody>
                  <a:tcPr marL="42651" marR="4265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Larme 14"/>
          <p:cNvSpPr/>
          <p:nvPr/>
        </p:nvSpPr>
        <p:spPr>
          <a:xfrm rot="20829949">
            <a:off x="7692454" y="2572491"/>
            <a:ext cx="1381525" cy="785818"/>
          </a:xfrm>
          <a:prstGeom prst="teardrop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tint val="66000"/>
                  <a:satMod val="160000"/>
                </a:schemeClr>
              </a:gs>
              <a:gs pos="50000">
                <a:schemeClr val="accent1">
                  <a:tint val="100000"/>
                  <a:shade val="100000"/>
                  <a:satMod val="100000"/>
                  <a:tint val="44500"/>
                  <a:satMod val="160000"/>
                </a:schemeClr>
              </a:gs>
              <a:gs pos="100000">
                <a:schemeClr val="accent1">
                  <a:tint val="100000"/>
                  <a:shade val="100000"/>
                  <a:satMod val="10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ysClr val="windowText" lastClr="000000"/>
                </a:solidFill>
              </a:rPr>
              <a:t>Phase  de préparation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400" b="1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Image3.png"/>
          <p:cNvPicPr>
            <a:picLocks noChangeAspect="1"/>
          </p:cNvPicPr>
          <p:nvPr/>
        </p:nvPicPr>
        <p:blipFill>
          <a:blip r:embed="rId3" cstate="print">
            <a:lum bright="84000" contrast="-50000"/>
          </a:blip>
          <a:stretch>
            <a:fillRect/>
          </a:stretch>
        </p:blipFill>
        <p:spPr>
          <a:xfrm>
            <a:off x="921561" y="1304785"/>
            <a:ext cx="8222439" cy="555321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69939-3185-4A76-A6B2-22126B08A126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928794" y="285728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Amélioration du poste de conduite »</a:t>
            </a:r>
            <a:endParaRPr lang="fr-FR" dirty="0"/>
          </a:p>
        </p:txBody>
      </p:sp>
      <p:sp>
        <p:nvSpPr>
          <p:cNvPr id="13" name="Titre 2"/>
          <p:cNvSpPr>
            <a:spLocks noGrp="1"/>
          </p:cNvSpPr>
          <p:nvPr>
            <p:ph type="title"/>
          </p:nvPr>
        </p:nvSpPr>
        <p:spPr>
          <a:xfrm>
            <a:off x="1643042" y="1142984"/>
            <a:ext cx="5500726" cy="571504"/>
          </a:xfrm>
        </p:spPr>
        <p:txBody>
          <a:bodyPr>
            <a:noAutofit/>
          </a:bodyPr>
          <a:lstStyle/>
          <a:p>
            <a:r>
              <a:rPr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Caractérisation des fonctions </a:t>
            </a:r>
            <a:r>
              <a:rPr sz="1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(extrait)</a:t>
            </a:r>
            <a:endParaRPr lang="fr-FR" sz="3200" dirty="0"/>
          </a:p>
        </p:txBody>
      </p:sp>
      <p:sp>
        <p:nvSpPr>
          <p:cNvPr id="14" name="Flèche vers le bas 13"/>
          <p:cNvSpPr/>
          <p:nvPr/>
        </p:nvSpPr>
        <p:spPr>
          <a:xfrm>
            <a:off x="8072462" y="142852"/>
            <a:ext cx="857256" cy="6500858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 rot="842977">
            <a:off x="7496025" y="234565"/>
            <a:ext cx="1428728" cy="9286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Exemple de projet</a:t>
            </a:r>
          </a:p>
          <a:p>
            <a:pPr algn="ctr"/>
            <a:endParaRPr lang="fr-FR" dirty="0"/>
          </a:p>
        </p:txBody>
      </p:sp>
      <p:pic>
        <p:nvPicPr>
          <p:cNvPr id="17" name="Image 16" descr="Image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2714620"/>
            <a:ext cx="6241788" cy="1962750"/>
          </a:xfrm>
          <a:prstGeom prst="rect">
            <a:avLst/>
          </a:prstGeom>
          <a:scene3d>
            <a:camera prst="perspectiveHeroicExtremeRightFacing"/>
            <a:lightRig rig="threePt" dir="t"/>
          </a:scene3d>
          <a:sp3d prstMaterial="dkEdge"/>
        </p:spPr>
      </p:pic>
      <p:sp>
        <p:nvSpPr>
          <p:cNvPr id="11" name="Larme 10"/>
          <p:cNvSpPr/>
          <p:nvPr/>
        </p:nvSpPr>
        <p:spPr>
          <a:xfrm rot="20829949">
            <a:off x="7761236" y="2993383"/>
            <a:ext cx="1311873" cy="785818"/>
          </a:xfrm>
          <a:prstGeom prst="teardrop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tint val="66000"/>
                  <a:satMod val="160000"/>
                </a:schemeClr>
              </a:gs>
              <a:gs pos="50000">
                <a:schemeClr val="accent1">
                  <a:tint val="100000"/>
                  <a:shade val="100000"/>
                  <a:satMod val="100000"/>
                  <a:tint val="44500"/>
                  <a:satMod val="160000"/>
                </a:schemeClr>
              </a:gs>
              <a:gs pos="100000">
                <a:schemeClr val="accent1">
                  <a:tint val="100000"/>
                  <a:shade val="100000"/>
                  <a:satMod val="10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ysClr val="windowText" lastClr="000000"/>
                </a:solidFill>
              </a:rPr>
              <a:t>Phase  de préparation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400" b="1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Image3.png"/>
          <p:cNvPicPr>
            <a:picLocks noChangeAspect="1"/>
          </p:cNvPicPr>
          <p:nvPr/>
        </p:nvPicPr>
        <p:blipFill>
          <a:blip r:embed="rId4" cstate="print">
            <a:lum bright="84000" contrast="-50000"/>
          </a:blip>
          <a:stretch>
            <a:fillRect/>
          </a:stretch>
        </p:blipFill>
        <p:spPr>
          <a:xfrm>
            <a:off x="921561" y="1304785"/>
            <a:ext cx="8222439" cy="5553215"/>
          </a:xfrm>
          <a:prstGeom prst="rect">
            <a:avLst/>
          </a:prstGeom>
        </p:spPr>
      </p:pic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4643438" y="1714488"/>
          <a:ext cx="5618162" cy="3975100"/>
        </p:xfrm>
        <a:graphic>
          <a:graphicData uri="http://schemas.openxmlformats.org/presentationml/2006/ole">
            <p:oleObj spid="_x0000_s39940" r:id="rId5" imgW="5694300" imgH="4020449" progId="">
              <p:embed/>
            </p:oleObj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69939-3185-4A76-A6B2-22126B08A126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928794" y="285728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 Amélioration du poste de conduite »</a:t>
            </a:r>
            <a:endParaRPr lang="fr-FR" dirty="0"/>
          </a:p>
        </p:txBody>
      </p:sp>
      <p:sp>
        <p:nvSpPr>
          <p:cNvPr id="13" name="Titre 2"/>
          <p:cNvSpPr>
            <a:spLocks noGrp="1"/>
          </p:cNvSpPr>
          <p:nvPr>
            <p:ph type="title"/>
          </p:nvPr>
        </p:nvSpPr>
        <p:spPr>
          <a:xfrm>
            <a:off x="2500298" y="642918"/>
            <a:ext cx="5500726" cy="571504"/>
          </a:xfrm>
        </p:spPr>
        <p:txBody>
          <a:bodyPr>
            <a:noAutofit/>
          </a:bodyPr>
          <a:lstStyle/>
          <a:p>
            <a:r>
              <a:rPr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Architecture </a:t>
            </a:r>
            <a:r>
              <a:rPr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fonctionnelle</a:t>
            </a:r>
            <a:endParaRPr lang="fr-FR" sz="3200" dirty="0"/>
          </a:p>
        </p:txBody>
      </p:sp>
      <p:sp>
        <p:nvSpPr>
          <p:cNvPr id="14" name="Flèche vers le bas 13"/>
          <p:cNvSpPr/>
          <p:nvPr/>
        </p:nvSpPr>
        <p:spPr>
          <a:xfrm>
            <a:off x="8072462" y="142852"/>
            <a:ext cx="857256" cy="6500858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 rot="842977">
            <a:off x="7496025" y="234565"/>
            <a:ext cx="1428728" cy="9286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Exemple de projet</a:t>
            </a:r>
          </a:p>
          <a:p>
            <a:pPr algn="ctr"/>
            <a:endParaRPr lang="fr-FR" dirty="0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56" y="1714488"/>
            <a:ext cx="5854700" cy="3916363"/>
          </a:xfrm>
          <a:prstGeom prst="rect">
            <a:avLst/>
          </a:prstGeom>
          <a:noFill/>
        </p:spPr>
      </p:pic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2214546" y="3357562"/>
          <a:ext cx="5619750" cy="3973512"/>
        </p:xfrm>
        <a:graphic>
          <a:graphicData uri="http://schemas.openxmlformats.org/presentationml/2006/ole">
            <p:oleObj spid="_x0000_s39941" r:id="rId7" imgW="5694300" imgH="4020449" progId="">
              <p:embed/>
            </p:oleObj>
          </a:graphicData>
        </a:graphic>
      </p:graphicFrame>
      <p:sp>
        <p:nvSpPr>
          <p:cNvPr id="15" name="Larme 14"/>
          <p:cNvSpPr/>
          <p:nvPr/>
        </p:nvSpPr>
        <p:spPr>
          <a:xfrm rot="20829949">
            <a:off x="7761237" y="3350573"/>
            <a:ext cx="1311874" cy="785818"/>
          </a:xfrm>
          <a:prstGeom prst="teardrop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tint val="66000"/>
                  <a:satMod val="160000"/>
                </a:schemeClr>
              </a:gs>
              <a:gs pos="50000">
                <a:schemeClr val="accent1">
                  <a:tint val="100000"/>
                  <a:shade val="100000"/>
                  <a:satMod val="100000"/>
                  <a:tint val="44500"/>
                  <a:satMod val="160000"/>
                </a:schemeClr>
              </a:gs>
              <a:gs pos="100000">
                <a:schemeClr val="accent1">
                  <a:tint val="100000"/>
                  <a:shade val="100000"/>
                  <a:satMod val="10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ysClr val="windowText" lastClr="000000"/>
                </a:solidFill>
              </a:rPr>
              <a:t>Phase  de préparation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400" b="1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 42" descr="Image3.png"/>
          <p:cNvPicPr>
            <a:picLocks noChangeAspect="1"/>
          </p:cNvPicPr>
          <p:nvPr/>
        </p:nvPicPr>
        <p:blipFill>
          <a:blip r:embed="rId3" cstate="print">
            <a:lum bright="84000" contrast="-50000"/>
          </a:blip>
          <a:stretch>
            <a:fillRect/>
          </a:stretch>
        </p:blipFill>
        <p:spPr>
          <a:xfrm>
            <a:off x="921561" y="1304785"/>
            <a:ext cx="8222439" cy="5553215"/>
          </a:xfrm>
          <a:prstGeom prst="rect">
            <a:avLst/>
          </a:prstGeom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 rot="3483522">
            <a:off x="6086652" y="2643639"/>
            <a:ext cx="1835841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Ecart R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A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15"/>
          <p:cNvSpPr>
            <a:spLocks/>
          </p:cNvSpPr>
          <p:nvPr/>
        </p:nvSpPr>
        <p:spPr bwMode="auto">
          <a:xfrm flipH="1">
            <a:off x="5903014" y="2181817"/>
            <a:ext cx="1155700" cy="1876425"/>
          </a:xfrm>
          <a:custGeom>
            <a:avLst/>
            <a:gdLst/>
            <a:ahLst/>
            <a:cxnLst>
              <a:cxn ang="0">
                <a:pos x="1820" y="0"/>
              </a:cxn>
              <a:cxn ang="0">
                <a:pos x="1200" y="540"/>
              </a:cxn>
              <a:cxn ang="0">
                <a:pos x="630" y="1350"/>
              </a:cxn>
              <a:cxn ang="0">
                <a:pos x="255" y="2130"/>
              </a:cxn>
              <a:cxn ang="0">
                <a:pos x="0" y="2955"/>
              </a:cxn>
            </a:cxnLst>
            <a:rect l="0" t="0" r="r" b="b"/>
            <a:pathLst>
              <a:path w="1820" h="2955">
                <a:moveTo>
                  <a:pt x="1820" y="0"/>
                </a:moveTo>
                <a:cubicBezTo>
                  <a:pt x="1717" y="90"/>
                  <a:pt x="1398" y="315"/>
                  <a:pt x="1200" y="540"/>
                </a:cubicBezTo>
                <a:cubicBezTo>
                  <a:pt x="1002" y="765"/>
                  <a:pt x="787" y="1085"/>
                  <a:pt x="630" y="1350"/>
                </a:cubicBezTo>
                <a:cubicBezTo>
                  <a:pt x="473" y="1615"/>
                  <a:pt x="360" y="1862"/>
                  <a:pt x="255" y="2130"/>
                </a:cubicBezTo>
                <a:cubicBezTo>
                  <a:pt x="150" y="2398"/>
                  <a:pt x="53" y="2783"/>
                  <a:pt x="0" y="2955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Freeform 16"/>
          <p:cNvSpPr>
            <a:spLocks/>
          </p:cNvSpPr>
          <p:nvPr/>
        </p:nvSpPr>
        <p:spPr bwMode="auto">
          <a:xfrm rot="7200000" flipH="1">
            <a:off x="4253602" y="4302717"/>
            <a:ext cx="1155700" cy="1876425"/>
          </a:xfrm>
          <a:custGeom>
            <a:avLst/>
            <a:gdLst/>
            <a:ahLst/>
            <a:cxnLst>
              <a:cxn ang="0">
                <a:pos x="1820" y="0"/>
              </a:cxn>
              <a:cxn ang="0">
                <a:pos x="1200" y="540"/>
              </a:cxn>
              <a:cxn ang="0">
                <a:pos x="630" y="1350"/>
              </a:cxn>
              <a:cxn ang="0">
                <a:pos x="255" y="2130"/>
              </a:cxn>
              <a:cxn ang="0">
                <a:pos x="0" y="2955"/>
              </a:cxn>
            </a:cxnLst>
            <a:rect l="0" t="0" r="r" b="b"/>
            <a:pathLst>
              <a:path w="1820" h="2955">
                <a:moveTo>
                  <a:pt x="1820" y="0"/>
                </a:moveTo>
                <a:cubicBezTo>
                  <a:pt x="1717" y="90"/>
                  <a:pt x="1398" y="315"/>
                  <a:pt x="1200" y="540"/>
                </a:cubicBezTo>
                <a:cubicBezTo>
                  <a:pt x="1002" y="765"/>
                  <a:pt x="787" y="1085"/>
                  <a:pt x="630" y="1350"/>
                </a:cubicBezTo>
                <a:cubicBezTo>
                  <a:pt x="473" y="1615"/>
                  <a:pt x="360" y="1862"/>
                  <a:pt x="255" y="2130"/>
                </a:cubicBezTo>
                <a:cubicBezTo>
                  <a:pt x="150" y="2398"/>
                  <a:pt x="53" y="2783"/>
                  <a:pt x="0" y="2955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714744" y="1500174"/>
            <a:ext cx="2162175" cy="2265819"/>
          </a:xfrm>
          <a:prstGeom prst="roundRect">
            <a:avLst>
              <a:gd name="adj" fmla="val 17412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714744" y="1500174"/>
            <a:ext cx="216217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Domaine du client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3932703" y="1888987"/>
            <a:ext cx="1717675" cy="1228933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932703" y="2109809"/>
            <a:ext cx="1717675" cy="73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Système</a:t>
            </a:r>
            <a:b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</a:b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Attendu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508767" y="2973905"/>
            <a:ext cx="466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5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A</a:t>
            </a:r>
            <a:endParaRPr kumimoji="0" lang="fr-FR" sz="3200" b="1" i="0" u="none" strike="noStrike" spc="50" normalizeH="0" baseline="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2560979" y="2181817"/>
            <a:ext cx="1155700" cy="1876425"/>
          </a:xfrm>
          <a:custGeom>
            <a:avLst/>
            <a:gdLst/>
            <a:ahLst/>
            <a:cxnLst>
              <a:cxn ang="0">
                <a:pos x="1820" y="0"/>
              </a:cxn>
              <a:cxn ang="0">
                <a:pos x="1200" y="540"/>
              </a:cxn>
              <a:cxn ang="0">
                <a:pos x="630" y="1350"/>
              </a:cxn>
              <a:cxn ang="0">
                <a:pos x="255" y="2130"/>
              </a:cxn>
              <a:cxn ang="0">
                <a:pos x="0" y="2955"/>
              </a:cxn>
            </a:cxnLst>
            <a:rect l="0" t="0" r="r" b="b"/>
            <a:pathLst>
              <a:path w="1820" h="2955">
                <a:moveTo>
                  <a:pt x="1820" y="0"/>
                </a:moveTo>
                <a:cubicBezTo>
                  <a:pt x="1717" y="90"/>
                  <a:pt x="1398" y="315"/>
                  <a:pt x="1200" y="540"/>
                </a:cubicBezTo>
                <a:cubicBezTo>
                  <a:pt x="1002" y="765"/>
                  <a:pt x="787" y="1085"/>
                  <a:pt x="630" y="1350"/>
                </a:cubicBezTo>
                <a:cubicBezTo>
                  <a:pt x="473" y="1615"/>
                  <a:pt x="360" y="1862"/>
                  <a:pt x="255" y="2130"/>
                </a:cubicBezTo>
                <a:cubicBezTo>
                  <a:pt x="150" y="2398"/>
                  <a:pt x="53" y="2783"/>
                  <a:pt x="0" y="2955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 rot="17970327">
            <a:off x="1639231" y="2654697"/>
            <a:ext cx="1835841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Ecart S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A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860695" y="5566193"/>
            <a:ext cx="1835841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Ecart R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28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556439" y="4054025"/>
            <a:ext cx="2162175" cy="2265819"/>
          </a:xfrm>
          <a:prstGeom prst="roundRect">
            <a:avLst>
              <a:gd name="adj" fmla="val 17412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1556439" y="4054025"/>
            <a:ext cx="216217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Domaine de</a:t>
            </a:r>
            <a:r>
              <a:rPr kumimoji="0" lang="fr-F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la simulation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350462" y="5527756"/>
            <a:ext cx="466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54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</a:t>
            </a:r>
            <a:endParaRPr kumimoji="0" lang="fr-FR" sz="3200" b="1" i="0" u="none" strike="noStrike" spc="50" normalizeH="0" baseline="0" dirty="0" smtClean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5948927" y="4054025"/>
            <a:ext cx="2162175" cy="2265819"/>
          </a:xfrm>
          <a:prstGeom prst="roundRect">
            <a:avLst>
              <a:gd name="adj" fmla="val 17412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5948927" y="4054025"/>
            <a:ext cx="216217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Domaine du laboratoire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4"/>
          <p:cNvSpPr>
            <a:spLocks noChangeArrowheads="1"/>
          </p:cNvSpPr>
          <p:nvPr/>
        </p:nvSpPr>
        <p:spPr bwMode="auto">
          <a:xfrm>
            <a:off x="6166886" y="4442838"/>
            <a:ext cx="1717675" cy="1228933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166886" y="4663660"/>
            <a:ext cx="1717675" cy="73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Système</a:t>
            </a:r>
            <a:b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</a:b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Réel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6742950" y="5527756"/>
            <a:ext cx="466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R</a:t>
            </a:r>
            <a:endParaRPr kumimoji="0" lang="fr-FR" sz="3200" b="1" i="0" u="none" strike="noStrike" spc="50" normalizeH="0" baseline="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itre 2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726" cy="571504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 en œuvre des solutions</a:t>
            </a:r>
            <a:endParaRPr lang="fr-FR" sz="3200" dirty="0"/>
          </a:p>
        </p:txBody>
      </p:sp>
      <p:pic>
        <p:nvPicPr>
          <p:cNvPr id="30" name="Image 29" descr="Image3.png"/>
          <p:cNvPicPr>
            <a:picLocks noChangeAspect="1"/>
          </p:cNvPicPr>
          <p:nvPr/>
        </p:nvPicPr>
        <p:blipFill>
          <a:blip r:embed="rId3" cstate="print"/>
          <a:srcRect l="71737" t="65127" r="4261" b="8686"/>
          <a:stretch>
            <a:fillRect/>
          </a:stretch>
        </p:blipFill>
        <p:spPr>
          <a:xfrm>
            <a:off x="2000232" y="4572008"/>
            <a:ext cx="1368152" cy="1008112"/>
          </a:xfrm>
          <a:prstGeom prst="rect">
            <a:avLst/>
          </a:prstGeom>
        </p:spPr>
      </p:pic>
      <p:sp>
        <p:nvSpPr>
          <p:cNvPr id="31" name="Flèche vers le bas 30"/>
          <p:cNvSpPr/>
          <p:nvPr/>
        </p:nvSpPr>
        <p:spPr>
          <a:xfrm>
            <a:off x="8072462" y="142852"/>
            <a:ext cx="857256" cy="6500858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32"/>
          <p:cNvSpPr/>
          <p:nvPr/>
        </p:nvSpPr>
        <p:spPr>
          <a:xfrm rot="842977">
            <a:off x="7496025" y="234565"/>
            <a:ext cx="1428728" cy="9286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Exemple de projet</a:t>
            </a:r>
          </a:p>
          <a:p>
            <a:pPr algn="ctr"/>
            <a:endParaRPr lang="fr-FR" dirty="0"/>
          </a:p>
        </p:txBody>
      </p:sp>
      <p:pic>
        <p:nvPicPr>
          <p:cNvPr id="3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4173" r="49411" b="60625"/>
          <a:stretch>
            <a:fillRect/>
          </a:stretch>
        </p:blipFill>
        <p:spPr bwMode="auto">
          <a:xfrm>
            <a:off x="4143372" y="2143116"/>
            <a:ext cx="1262062" cy="757230"/>
          </a:xfrm>
          <a:prstGeom prst="rect">
            <a:avLst/>
          </a:prstGeom>
          <a:noFill/>
        </p:spPr>
      </p:pic>
      <p:sp>
        <p:nvSpPr>
          <p:cNvPr id="35" name="Oval 4"/>
          <p:cNvSpPr>
            <a:spLocks noChangeArrowheads="1"/>
          </p:cNvSpPr>
          <p:nvPr/>
        </p:nvSpPr>
        <p:spPr bwMode="auto">
          <a:xfrm>
            <a:off x="1774398" y="4558081"/>
            <a:ext cx="1717675" cy="1228933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1774398" y="4807676"/>
            <a:ext cx="1717675" cy="73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Système</a:t>
            </a:r>
            <a:b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</a:b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Simulé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Image 36" descr="Image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9058" y="2214554"/>
            <a:ext cx="2068200" cy="650352"/>
          </a:xfrm>
          <a:prstGeom prst="rect">
            <a:avLst/>
          </a:prstGeom>
          <a:scene3d>
            <a:camera prst="perspectiveHeroicExtremeRightFacing"/>
            <a:lightRig rig="threePt" dir="t"/>
          </a:scene3d>
        </p:spPr>
      </p:pic>
      <p:graphicFrame>
        <p:nvGraphicFramePr>
          <p:cNvPr id="86018" name="Object 2"/>
          <p:cNvGraphicFramePr>
            <a:graphicFrameLocks noChangeAspect="1"/>
          </p:cNvGraphicFramePr>
          <p:nvPr/>
        </p:nvGraphicFramePr>
        <p:xfrm>
          <a:off x="4071934" y="1928802"/>
          <a:ext cx="1374847" cy="1000115"/>
        </p:xfrm>
        <a:graphic>
          <a:graphicData uri="http://schemas.openxmlformats.org/presentationml/2006/ole">
            <p:oleObj spid="_x0000_s86018" r:id="rId6" imgW="6103620" imgH="4428490" progId="">
              <p:embed/>
            </p:oleObj>
          </a:graphicData>
        </a:graphic>
      </p:graphicFrame>
      <p:graphicFrame>
        <p:nvGraphicFramePr>
          <p:cNvPr id="86019" name="Object 3"/>
          <p:cNvGraphicFramePr>
            <a:graphicFrameLocks noChangeAspect="1"/>
          </p:cNvGraphicFramePr>
          <p:nvPr/>
        </p:nvGraphicFramePr>
        <p:xfrm>
          <a:off x="1714480" y="4786322"/>
          <a:ext cx="1922453" cy="785818"/>
        </p:xfrm>
        <a:graphic>
          <a:graphicData uri="http://schemas.openxmlformats.org/presentationml/2006/ole">
            <p:oleObj spid="_x0000_s86019" r:id="rId7" imgW="4315427" imgH="1295238" progId="">
              <p:embed/>
            </p:oleObj>
          </a:graphicData>
        </a:graphic>
      </p:graphicFrame>
      <p:pic>
        <p:nvPicPr>
          <p:cNvPr id="38" name="Image 1"/>
          <p:cNvPicPr>
            <a:picLocks noChangeAspect="1" noChangeArrowheads="1"/>
          </p:cNvPicPr>
          <p:nvPr/>
        </p:nvPicPr>
        <p:blipFill>
          <a:blip r:embed="rId8"/>
          <a:srcRect l="15923" t="15532" r="12186" b="46778"/>
          <a:stretch>
            <a:fillRect/>
          </a:stretch>
        </p:blipFill>
        <p:spPr bwMode="auto">
          <a:xfrm>
            <a:off x="1785918" y="4714884"/>
            <a:ext cx="170262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 descr="\\172.16.19.21\2nde1\poirier\cable  finale.bmp"/>
          <p:cNvPicPr>
            <a:picLocks noChangeAspect="1" noChangeArrowheads="1"/>
          </p:cNvPicPr>
          <p:nvPr/>
        </p:nvPicPr>
        <p:blipFill>
          <a:blip r:embed="rId9"/>
          <a:srcRect l="60133" r="9800" b="51471"/>
          <a:stretch>
            <a:fillRect/>
          </a:stretch>
        </p:blipFill>
        <p:spPr bwMode="auto">
          <a:xfrm>
            <a:off x="6500826" y="4357694"/>
            <a:ext cx="1168985" cy="1285884"/>
          </a:xfrm>
          <a:prstGeom prst="rect">
            <a:avLst/>
          </a:prstGeom>
          <a:noFill/>
        </p:spPr>
      </p:pic>
      <p:pic>
        <p:nvPicPr>
          <p:cNvPr id="40" name="Image 39" descr="_MG_756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286512" y="4572008"/>
            <a:ext cx="1460431" cy="928694"/>
          </a:xfrm>
          <a:prstGeom prst="rect">
            <a:avLst/>
          </a:prstGeom>
        </p:spPr>
      </p:pic>
      <p:sp>
        <p:nvSpPr>
          <p:cNvPr id="41" name="Larme 40"/>
          <p:cNvSpPr/>
          <p:nvPr/>
        </p:nvSpPr>
        <p:spPr>
          <a:xfrm rot="20829949">
            <a:off x="7845691" y="5055587"/>
            <a:ext cx="1226351" cy="785818"/>
          </a:xfrm>
          <a:prstGeom prst="teardrop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tint val="66000"/>
                  <a:satMod val="160000"/>
                </a:schemeClr>
              </a:gs>
              <a:gs pos="50000">
                <a:schemeClr val="accent1">
                  <a:tint val="100000"/>
                  <a:shade val="100000"/>
                  <a:satMod val="100000"/>
                  <a:tint val="44500"/>
                  <a:satMod val="160000"/>
                </a:schemeClr>
              </a:gs>
              <a:gs pos="100000">
                <a:schemeClr val="accent1">
                  <a:tint val="100000"/>
                  <a:shade val="100000"/>
                  <a:satMod val="10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ysClr val="windowText" lastClr="000000"/>
                </a:solidFill>
              </a:rPr>
              <a:t>Phase  de réalisation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400" b="1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/>
      <p:bldP spid="10" grpId="2"/>
      <p:bldP spid="10" grpId="3"/>
      <p:bldP spid="22" grpId="0" animBg="1"/>
      <p:bldP spid="22" grpId="1" animBg="1"/>
      <p:bldP spid="22" grpId="2" animBg="1"/>
      <p:bldP spid="23" grpId="0"/>
      <p:bldP spid="23" grpId="1"/>
      <p:bldP spid="23" grpId="2"/>
      <p:bldP spid="35" grpId="1" animBg="1"/>
      <p:bldP spid="35" grpId="2" animBg="1"/>
      <p:bldP spid="35" grpId="3" animBg="1"/>
      <p:bldP spid="36" grpId="0"/>
      <p:bldP spid="36" grpId="1"/>
      <p:bldP spid="36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 descr="Image3.png"/>
          <p:cNvPicPr>
            <a:picLocks noChangeAspect="1"/>
          </p:cNvPicPr>
          <p:nvPr/>
        </p:nvPicPr>
        <p:blipFill>
          <a:blip r:embed="rId2" cstate="print">
            <a:lum bright="84000" contrast="-50000"/>
          </a:blip>
          <a:stretch>
            <a:fillRect/>
          </a:stretch>
        </p:blipFill>
        <p:spPr>
          <a:xfrm>
            <a:off x="921561" y="1304785"/>
            <a:ext cx="8222439" cy="5553215"/>
          </a:xfrm>
          <a:prstGeom prst="rect">
            <a:avLst/>
          </a:prstGeom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 rot="3483522">
            <a:off x="5609473" y="2891441"/>
            <a:ext cx="1835841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Ecart R</a:t>
            </a:r>
            <a:r>
              <a:rPr kumimoji="0" lang="fr-FR" sz="16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16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A</a:t>
            </a:r>
            <a:endParaRPr kumimoji="0" lang="fr-FR" sz="16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15"/>
          <p:cNvSpPr>
            <a:spLocks/>
          </p:cNvSpPr>
          <p:nvPr/>
        </p:nvSpPr>
        <p:spPr bwMode="auto">
          <a:xfrm flipH="1">
            <a:off x="5903014" y="2181817"/>
            <a:ext cx="1155700" cy="1876425"/>
          </a:xfrm>
          <a:custGeom>
            <a:avLst/>
            <a:gdLst/>
            <a:ahLst/>
            <a:cxnLst>
              <a:cxn ang="0">
                <a:pos x="1820" y="0"/>
              </a:cxn>
              <a:cxn ang="0">
                <a:pos x="1200" y="540"/>
              </a:cxn>
              <a:cxn ang="0">
                <a:pos x="630" y="1350"/>
              </a:cxn>
              <a:cxn ang="0">
                <a:pos x="255" y="2130"/>
              </a:cxn>
              <a:cxn ang="0">
                <a:pos x="0" y="2955"/>
              </a:cxn>
            </a:cxnLst>
            <a:rect l="0" t="0" r="r" b="b"/>
            <a:pathLst>
              <a:path w="1820" h="2955">
                <a:moveTo>
                  <a:pt x="1820" y="0"/>
                </a:moveTo>
                <a:cubicBezTo>
                  <a:pt x="1717" y="90"/>
                  <a:pt x="1398" y="315"/>
                  <a:pt x="1200" y="540"/>
                </a:cubicBezTo>
                <a:cubicBezTo>
                  <a:pt x="1002" y="765"/>
                  <a:pt x="787" y="1085"/>
                  <a:pt x="630" y="1350"/>
                </a:cubicBezTo>
                <a:cubicBezTo>
                  <a:pt x="473" y="1615"/>
                  <a:pt x="360" y="1862"/>
                  <a:pt x="255" y="2130"/>
                </a:cubicBezTo>
                <a:cubicBezTo>
                  <a:pt x="150" y="2398"/>
                  <a:pt x="53" y="2783"/>
                  <a:pt x="0" y="2955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" name="Freeform 16"/>
          <p:cNvSpPr>
            <a:spLocks/>
          </p:cNvSpPr>
          <p:nvPr/>
        </p:nvSpPr>
        <p:spPr bwMode="auto">
          <a:xfrm rot="7200000" flipH="1">
            <a:off x="4253602" y="4302717"/>
            <a:ext cx="1155700" cy="1876425"/>
          </a:xfrm>
          <a:custGeom>
            <a:avLst/>
            <a:gdLst/>
            <a:ahLst/>
            <a:cxnLst>
              <a:cxn ang="0">
                <a:pos x="1820" y="0"/>
              </a:cxn>
              <a:cxn ang="0">
                <a:pos x="1200" y="540"/>
              </a:cxn>
              <a:cxn ang="0">
                <a:pos x="630" y="1350"/>
              </a:cxn>
              <a:cxn ang="0">
                <a:pos x="255" y="2130"/>
              </a:cxn>
              <a:cxn ang="0">
                <a:pos x="0" y="2955"/>
              </a:cxn>
            </a:cxnLst>
            <a:rect l="0" t="0" r="r" b="b"/>
            <a:pathLst>
              <a:path w="1820" h="2955">
                <a:moveTo>
                  <a:pt x="1820" y="0"/>
                </a:moveTo>
                <a:cubicBezTo>
                  <a:pt x="1717" y="90"/>
                  <a:pt x="1398" y="315"/>
                  <a:pt x="1200" y="540"/>
                </a:cubicBezTo>
                <a:cubicBezTo>
                  <a:pt x="1002" y="765"/>
                  <a:pt x="787" y="1085"/>
                  <a:pt x="630" y="1350"/>
                </a:cubicBezTo>
                <a:cubicBezTo>
                  <a:pt x="473" y="1615"/>
                  <a:pt x="360" y="1862"/>
                  <a:pt x="255" y="2130"/>
                </a:cubicBezTo>
                <a:cubicBezTo>
                  <a:pt x="150" y="2398"/>
                  <a:pt x="53" y="2783"/>
                  <a:pt x="0" y="2955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714744" y="1500174"/>
            <a:ext cx="2162175" cy="2265819"/>
          </a:xfrm>
          <a:prstGeom prst="roundRect">
            <a:avLst>
              <a:gd name="adj" fmla="val 17412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3714744" y="1500174"/>
            <a:ext cx="216217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Domaine du client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3932703" y="1888987"/>
            <a:ext cx="1717675" cy="1228933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932703" y="2109809"/>
            <a:ext cx="1717675" cy="73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Système</a:t>
            </a:r>
            <a:b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</a:b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Attendu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508767" y="2973905"/>
            <a:ext cx="466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5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A</a:t>
            </a:r>
            <a:endParaRPr kumimoji="0" lang="fr-FR" sz="3200" b="1" i="0" u="none" strike="noStrike" spc="50" normalizeH="0" baseline="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2560979" y="2181817"/>
            <a:ext cx="1155700" cy="1876425"/>
          </a:xfrm>
          <a:custGeom>
            <a:avLst/>
            <a:gdLst/>
            <a:ahLst/>
            <a:cxnLst>
              <a:cxn ang="0">
                <a:pos x="1820" y="0"/>
              </a:cxn>
              <a:cxn ang="0">
                <a:pos x="1200" y="540"/>
              </a:cxn>
              <a:cxn ang="0">
                <a:pos x="630" y="1350"/>
              </a:cxn>
              <a:cxn ang="0">
                <a:pos x="255" y="2130"/>
              </a:cxn>
              <a:cxn ang="0">
                <a:pos x="0" y="2955"/>
              </a:cxn>
            </a:cxnLst>
            <a:rect l="0" t="0" r="r" b="b"/>
            <a:pathLst>
              <a:path w="1820" h="2955">
                <a:moveTo>
                  <a:pt x="1820" y="0"/>
                </a:moveTo>
                <a:cubicBezTo>
                  <a:pt x="1717" y="90"/>
                  <a:pt x="1398" y="315"/>
                  <a:pt x="1200" y="540"/>
                </a:cubicBezTo>
                <a:cubicBezTo>
                  <a:pt x="1002" y="765"/>
                  <a:pt x="787" y="1085"/>
                  <a:pt x="630" y="1350"/>
                </a:cubicBezTo>
                <a:cubicBezTo>
                  <a:pt x="473" y="1615"/>
                  <a:pt x="360" y="1862"/>
                  <a:pt x="255" y="2130"/>
                </a:cubicBezTo>
                <a:cubicBezTo>
                  <a:pt x="150" y="2398"/>
                  <a:pt x="53" y="2783"/>
                  <a:pt x="0" y="2955"/>
                </a:cubicBezTo>
              </a:path>
            </a:pathLst>
          </a:cu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 rot="17970327">
            <a:off x="2223050" y="2903458"/>
            <a:ext cx="1835841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Ecart S</a:t>
            </a:r>
            <a:r>
              <a:rPr kumimoji="0" lang="fr-FR" sz="16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16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A</a:t>
            </a:r>
            <a:endParaRPr kumimoji="0" lang="fr-FR" sz="16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000496" y="5072074"/>
            <a:ext cx="1835841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Ecart R</a:t>
            </a:r>
            <a:r>
              <a:rPr kumimoji="0" lang="fr-FR" sz="16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Arial" pitchFamily="34" charset="0"/>
              </a:rPr>
              <a:t>-</a:t>
            </a:r>
            <a:r>
              <a:rPr kumimoji="0" lang="fr-FR" sz="16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</a:t>
            </a:r>
            <a:endParaRPr kumimoji="0" lang="fr-FR" sz="16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556439" y="4054025"/>
            <a:ext cx="2162175" cy="2265819"/>
          </a:xfrm>
          <a:prstGeom prst="roundRect">
            <a:avLst>
              <a:gd name="adj" fmla="val 17412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1556439" y="4054025"/>
            <a:ext cx="216217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Domaine de</a:t>
            </a:r>
            <a:r>
              <a:rPr kumimoji="0" lang="fr-F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la simulation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Oval 4"/>
          <p:cNvSpPr>
            <a:spLocks noChangeArrowheads="1"/>
          </p:cNvSpPr>
          <p:nvPr/>
        </p:nvSpPr>
        <p:spPr bwMode="auto">
          <a:xfrm>
            <a:off x="1774398" y="4558081"/>
            <a:ext cx="1717675" cy="1228933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774398" y="4807676"/>
            <a:ext cx="1717675" cy="73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Système</a:t>
            </a:r>
            <a:b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</a:b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Simulé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2350462" y="5527756"/>
            <a:ext cx="466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54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S</a:t>
            </a:r>
            <a:endParaRPr kumimoji="0" lang="fr-FR" sz="3200" b="1" i="0" u="none" strike="noStrike" spc="50" normalizeH="0" baseline="0" dirty="0" smtClean="0">
              <a:ln w="11430"/>
              <a:solidFill>
                <a:schemeClr val="accent3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>
            <a:off x="5948927" y="4054025"/>
            <a:ext cx="2162175" cy="2265819"/>
          </a:xfrm>
          <a:prstGeom prst="roundRect">
            <a:avLst>
              <a:gd name="adj" fmla="val 17412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5948927" y="4054025"/>
            <a:ext cx="2162175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Domaine du laboratoire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4"/>
          <p:cNvSpPr>
            <a:spLocks noChangeArrowheads="1"/>
          </p:cNvSpPr>
          <p:nvPr/>
        </p:nvSpPr>
        <p:spPr bwMode="auto">
          <a:xfrm>
            <a:off x="6166886" y="4442838"/>
            <a:ext cx="1717675" cy="1228933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6166886" y="4663660"/>
            <a:ext cx="1717675" cy="73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Système</a:t>
            </a:r>
            <a:b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</a:br>
            <a:r>
              <a:rPr kumimoji="0" lang="fr-FR" sz="2400" b="1" i="0" u="none" strike="noStrike" cap="all" normalizeH="0" baseline="0" dirty="0" smtClean="0">
                <a:ln w="0">
                  <a:solidFill>
                    <a:sysClr val="windowText" lastClr="000000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cs typeface="Arial" pitchFamily="34" charset="0"/>
              </a:rPr>
              <a:t>Réel</a:t>
            </a:r>
            <a:endParaRPr kumimoji="0" lang="fr-FR" sz="2800" b="1" i="0" u="none" strike="noStrike" cap="all" normalizeH="0" baseline="0" dirty="0" smtClean="0">
              <a:ln w="0">
                <a:solidFill>
                  <a:sysClr val="windowText" lastClr="000000"/>
                </a:solidFill>
              </a:ln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6742950" y="5527756"/>
            <a:ext cx="466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R</a:t>
            </a:r>
            <a:endParaRPr kumimoji="0" lang="fr-FR" sz="3200" b="1" i="0" u="none" strike="noStrike" spc="50" normalizeH="0" baseline="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itre 2"/>
          <p:cNvSpPr>
            <a:spLocks noGrp="1"/>
          </p:cNvSpPr>
          <p:nvPr>
            <p:ph type="title"/>
          </p:nvPr>
        </p:nvSpPr>
        <p:spPr>
          <a:xfrm>
            <a:off x="2000232" y="285728"/>
            <a:ext cx="5500726" cy="571504"/>
          </a:xfrm>
        </p:spPr>
        <p:txBody>
          <a:bodyPr>
            <a:noAutofit/>
          </a:bodyPr>
          <a:lstStyle/>
          <a:p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Mise en œuvre des solutions</a:t>
            </a:r>
            <a:endParaRPr lang="fr-FR" sz="3200" dirty="0"/>
          </a:p>
        </p:txBody>
      </p:sp>
      <p:sp>
        <p:nvSpPr>
          <p:cNvPr id="31" name="Ellipse 30"/>
          <p:cNvSpPr/>
          <p:nvPr/>
        </p:nvSpPr>
        <p:spPr>
          <a:xfrm>
            <a:off x="6357950" y="2357430"/>
            <a:ext cx="2143140" cy="857256"/>
          </a:xfrm>
          <a:prstGeom prst="ellipse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Valider les performances</a:t>
            </a:r>
            <a:endParaRPr lang="fr-FR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000496" y="5572140"/>
            <a:ext cx="16658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Créer et vérifier</a:t>
            </a:r>
          </a:p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 modèle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428728" y="2500306"/>
            <a:ext cx="16430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Prédire le comportement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8072462" y="142852"/>
            <a:ext cx="857256" cy="6500858"/>
          </a:xfrm>
          <a:prstGeom prst="downArrow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/>
          <p:cNvSpPr/>
          <p:nvPr/>
        </p:nvSpPr>
        <p:spPr>
          <a:xfrm rot="842977">
            <a:off x="7496025" y="234565"/>
            <a:ext cx="1428728" cy="92869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r>
              <a:rPr lang="fr-FR" dirty="0" smtClean="0"/>
              <a:t>Exemple de projet</a:t>
            </a:r>
          </a:p>
          <a:p>
            <a:pPr algn="ctr"/>
            <a:endParaRPr lang="fr-FR" dirty="0"/>
          </a:p>
        </p:txBody>
      </p:sp>
      <p:sp>
        <p:nvSpPr>
          <p:cNvPr id="35" name="Larme 34"/>
          <p:cNvSpPr/>
          <p:nvPr/>
        </p:nvSpPr>
        <p:spPr>
          <a:xfrm rot="20829949">
            <a:off x="7869318" y="4981491"/>
            <a:ext cx="1202425" cy="785818"/>
          </a:xfrm>
          <a:prstGeom prst="teardrop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tint val="66000"/>
                  <a:satMod val="160000"/>
                </a:schemeClr>
              </a:gs>
              <a:gs pos="50000">
                <a:schemeClr val="accent1">
                  <a:tint val="100000"/>
                  <a:shade val="100000"/>
                  <a:satMod val="100000"/>
                  <a:tint val="44500"/>
                  <a:satMod val="160000"/>
                </a:schemeClr>
              </a:gs>
              <a:gs pos="100000">
                <a:schemeClr val="accent1">
                  <a:tint val="100000"/>
                  <a:shade val="100000"/>
                  <a:satMod val="10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ysClr val="windowText" lastClr="000000"/>
                </a:solidFill>
              </a:rPr>
              <a:t>Phase  de réalisation</a:t>
            </a:r>
            <a:endParaRPr lang="fr-FR" sz="1200" dirty="0">
              <a:solidFill>
                <a:sysClr val="windowText" lastClr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400" b="1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071538" y="2143116"/>
            <a:ext cx="764386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Exemple de thèmes sociétaux:</a:t>
            </a:r>
          </a:p>
          <a:p>
            <a:pPr marL="355600" indent="-260350">
              <a:buFont typeface="Arial" pitchFamily="34" charset="0"/>
              <a:buChar char="•"/>
            </a:pPr>
            <a:r>
              <a:rPr lang="fr-FR" sz="2000" dirty="0" smtClean="0"/>
              <a:t>la protection contre les risques</a:t>
            </a:r>
          </a:p>
          <a:p>
            <a:pPr marL="355600" indent="-260350"/>
            <a:r>
              <a:rPr lang="fr-FR" sz="2000" dirty="0" smtClean="0"/>
              <a:t> naturels ou artificiels,</a:t>
            </a:r>
          </a:p>
          <a:p>
            <a:pPr marL="355600" indent="-260350">
              <a:buFont typeface="Arial" pitchFamily="34" charset="0"/>
              <a:buChar char="•"/>
            </a:pPr>
            <a:r>
              <a:rPr lang="fr-FR" sz="2000" dirty="0" smtClean="0"/>
              <a:t>le confort, </a:t>
            </a:r>
          </a:p>
          <a:p>
            <a:pPr marL="355600" indent="-260350">
              <a:buFont typeface="Arial" pitchFamily="34" charset="0"/>
              <a:buChar char="•"/>
            </a:pPr>
            <a:r>
              <a:rPr lang="fr-FR" sz="2000" dirty="0" smtClean="0"/>
              <a:t>l’énergie ,</a:t>
            </a:r>
          </a:p>
          <a:p>
            <a:pPr marL="355600" indent="-260350">
              <a:buFont typeface="Arial" pitchFamily="34" charset="0"/>
              <a:buChar char="•"/>
            </a:pPr>
            <a:r>
              <a:rPr lang="fr-FR" sz="2000" dirty="0" smtClean="0"/>
              <a:t>l’environnement,</a:t>
            </a:r>
          </a:p>
          <a:p>
            <a:pPr marL="355600" indent="-260350">
              <a:buFont typeface="Arial" pitchFamily="34" charset="0"/>
              <a:buChar char="•"/>
            </a:pPr>
            <a:r>
              <a:rPr lang="fr-FR" sz="2000" dirty="0" smtClean="0"/>
              <a:t>la santé,</a:t>
            </a:r>
          </a:p>
          <a:p>
            <a:pPr marL="355600" indent="-260350">
              <a:buFont typeface="Arial" pitchFamily="34" charset="0"/>
              <a:buChar char="•"/>
            </a:pPr>
            <a:r>
              <a:rPr lang="fr-FR" sz="2000" dirty="0" smtClean="0"/>
              <a:t>la mobilité,</a:t>
            </a:r>
          </a:p>
          <a:p>
            <a:pPr marL="355600" indent="-260350">
              <a:buFont typeface="Arial" pitchFamily="34" charset="0"/>
              <a:buChar char="•"/>
            </a:pPr>
            <a:r>
              <a:rPr lang="fr-FR" sz="2000" dirty="0" smtClean="0"/>
              <a:t>l’ assistance au </a:t>
            </a:r>
          </a:p>
          <a:p>
            <a:pPr marL="355600" indent="-260350"/>
            <a:r>
              <a:rPr lang="fr-FR" sz="2000" dirty="0" smtClean="0"/>
              <a:t>développement.</a:t>
            </a:r>
          </a:p>
          <a:p>
            <a:endParaRPr lang="fr-FR" sz="2400" dirty="0"/>
          </a:p>
        </p:txBody>
      </p:sp>
      <p:grpSp>
        <p:nvGrpSpPr>
          <p:cNvPr id="3" name="Groupe 21"/>
          <p:cNvGrpSpPr/>
          <p:nvPr/>
        </p:nvGrpSpPr>
        <p:grpSpPr>
          <a:xfrm>
            <a:off x="4643438" y="2428868"/>
            <a:ext cx="1738325" cy="1516080"/>
            <a:chOff x="3571868" y="1643050"/>
            <a:chExt cx="2000264" cy="1938334"/>
          </a:xfrm>
        </p:grpSpPr>
        <p:sp>
          <p:nvSpPr>
            <p:cNvPr id="10" name="Ellipse 9"/>
            <p:cNvSpPr/>
            <p:nvPr/>
          </p:nvSpPr>
          <p:spPr>
            <a:xfrm>
              <a:off x="3571868" y="1643050"/>
              <a:ext cx="2000264" cy="1938334"/>
            </a:xfrm>
            <a:prstGeom prst="ellipse">
              <a:avLst/>
            </a:prstGeom>
            <a:gradFill flip="none" rotWithShape="1">
              <a:gsLst>
                <a:gs pos="100000">
                  <a:srgbClr val="00B050"/>
                </a:gs>
                <a:gs pos="17000">
                  <a:schemeClr val="bg1"/>
                </a:gs>
                <a:gs pos="0">
                  <a:srgbClr val="92D05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933450" h="4699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5" name="ZoneTexte 14"/>
            <p:cNvSpPr txBox="1"/>
            <p:nvPr/>
          </p:nvSpPr>
          <p:spPr>
            <a:xfrm>
              <a:off x="3673922" y="2000240"/>
              <a:ext cx="1857389" cy="826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7E39"/>
                  </a:solidFill>
                </a:rPr>
                <a:t>Programmes de Math</a:t>
              </a:r>
              <a:endParaRPr lang="fr-FR" b="1" dirty="0">
                <a:solidFill>
                  <a:srgbClr val="007E39"/>
                </a:solidFill>
              </a:endParaRPr>
            </a:p>
          </p:txBody>
        </p:sp>
      </p:grpSp>
      <p:grpSp>
        <p:nvGrpSpPr>
          <p:cNvPr id="4" name="Groupe 22"/>
          <p:cNvGrpSpPr/>
          <p:nvPr/>
        </p:nvGrpSpPr>
        <p:grpSpPr>
          <a:xfrm>
            <a:off x="3167053" y="4689389"/>
            <a:ext cx="1714512" cy="1460204"/>
            <a:chOff x="1285852" y="4714884"/>
            <a:chExt cx="1928826" cy="1866896"/>
          </a:xfrm>
        </p:grpSpPr>
        <p:sp>
          <p:nvSpPr>
            <p:cNvPr id="11" name="Ellipse 10"/>
            <p:cNvSpPr/>
            <p:nvPr/>
          </p:nvSpPr>
          <p:spPr>
            <a:xfrm>
              <a:off x="1285852" y="4714884"/>
              <a:ext cx="1928826" cy="1866896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75000"/>
                  </a:schemeClr>
                </a:gs>
                <a:gs pos="17000">
                  <a:schemeClr val="bg1"/>
                </a:gs>
                <a:gs pos="0">
                  <a:srgbClr val="92D05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933450" h="4699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ZoneTexte 15"/>
            <p:cNvSpPr txBox="1"/>
            <p:nvPr/>
          </p:nvSpPr>
          <p:spPr>
            <a:xfrm>
              <a:off x="1285852" y="5429263"/>
              <a:ext cx="1836977" cy="826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2060"/>
                  </a:solidFill>
                </a:rPr>
                <a:t>Programmes de SPCFA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5" name="Groupe 23"/>
          <p:cNvGrpSpPr/>
          <p:nvPr/>
        </p:nvGrpSpPr>
        <p:grpSpPr>
          <a:xfrm>
            <a:off x="6270637" y="4577638"/>
            <a:ext cx="1897076" cy="1571955"/>
            <a:chOff x="6000760" y="4500570"/>
            <a:chExt cx="2071702" cy="2009772"/>
          </a:xfrm>
        </p:grpSpPr>
        <p:sp>
          <p:nvSpPr>
            <p:cNvPr id="12" name="Ellipse 11"/>
            <p:cNvSpPr/>
            <p:nvPr/>
          </p:nvSpPr>
          <p:spPr>
            <a:xfrm>
              <a:off x="6000760" y="4500570"/>
              <a:ext cx="2071702" cy="2009772"/>
            </a:xfrm>
            <a:prstGeom prst="ellipse">
              <a:avLst/>
            </a:prstGeom>
            <a:gradFill flip="none" rotWithShape="1">
              <a:gsLst>
                <a:gs pos="100000">
                  <a:srgbClr val="FF0000">
                    <a:alpha val="70000"/>
                  </a:srgbClr>
                </a:gs>
                <a:gs pos="17000">
                  <a:schemeClr val="bg1"/>
                </a:gs>
                <a:gs pos="0">
                  <a:srgbClr val="92D05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933450" h="4699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8" name="ZoneTexte 17"/>
            <p:cNvSpPr txBox="1"/>
            <p:nvPr/>
          </p:nvSpPr>
          <p:spPr>
            <a:xfrm>
              <a:off x="6245690" y="5298678"/>
              <a:ext cx="1826772" cy="826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Programmes de SVT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Ellipse 13"/>
          <p:cNvSpPr/>
          <p:nvPr/>
        </p:nvSpPr>
        <p:spPr>
          <a:xfrm>
            <a:off x="4214810" y="3571876"/>
            <a:ext cx="2611456" cy="2514405"/>
          </a:xfrm>
          <a:prstGeom prst="ellipse">
            <a:avLst/>
          </a:prstGeom>
          <a:gradFill flip="none" rotWithShape="1">
            <a:gsLst>
              <a:gs pos="100000">
                <a:srgbClr val="13ABB3">
                  <a:alpha val="61000"/>
                </a:srgbClr>
              </a:gs>
              <a:gs pos="17000">
                <a:schemeClr val="bg1"/>
              </a:gs>
              <a:gs pos="0">
                <a:srgbClr val="92D050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scene3d>
            <a:camera prst="orthographicFront"/>
            <a:lightRig rig="threePt" dir="t"/>
          </a:scene3d>
          <a:sp3d prstMaterial="matte">
            <a:bevelT w="933450" h="4699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grpSp>
        <p:nvGrpSpPr>
          <p:cNvPr id="6" name="Groupe 20"/>
          <p:cNvGrpSpPr/>
          <p:nvPr/>
        </p:nvGrpSpPr>
        <p:grpSpPr>
          <a:xfrm>
            <a:off x="4770439" y="4074757"/>
            <a:ext cx="1555760" cy="1516080"/>
            <a:chOff x="785786" y="928670"/>
            <a:chExt cx="2071702" cy="2009772"/>
          </a:xfrm>
        </p:grpSpPr>
        <p:sp>
          <p:nvSpPr>
            <p:cNvPr id="13" name="Ellipse 12"/>
            <p:cNvSpPr/>
            <p:nvPr/>
          </p:nvSpPr>
          <p:spPr>
            <a:xfrm>
              <a:off x="785786" y="928670"/>
              <a:ext cx="2071702" cy="2009772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17000">
                  <a:schemeClr val="bg1"/>
                </a:gs>
                <a:gs pos="0">
                  <a:srgbClr val="92D05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933450" h="4699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9" name="ZoneTexte 18"/>
            <p:cNvSpPr txBox="1"/>
            <p:nvPr/>
          </p:nvSpPr>
          <p:spPr>
            <a:xfrm>
              <a:off x="786150" y="1500173"/>
              <a:ext cx="2050197" cy="856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2060"/>
                  </a:solidFill>
                </a:rPr>
                <a:t>Programmes de SI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4714876" y="3851254"/>
            <a:ext cx="1555750" cy="745004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4400" kern="10" spc="0" dirty="0" smtClean="0">
                <a:ln w="9525">
                  <a:solidFill>
                    <a:srgbClr val="548DD4"/>
                  </a:solidFill>
                  <a:round/>
                  <a:headEnd/>
                  <a:tailEnd/>
                </a:ln>
                <a:solidFill>
                  <a:srgbClr val="2839D8"/>
                </a:solidFill>
                <a:effectLst/>
                <a:latin typeface="Arial Black"/>
              </a:rPr>
              <a:t>Projet Pluridisciplinaire</a:t>
            </a:r>
            <a:endParaRPr lang="fr-FR" sz="4400" kern="10" spc="0" dirty="0">
              <a:ln w="9525">
                <a:solidFill>
                  <a:srgbClr val="548DD4"/>
                </a:solidFill>
                <a:round/>
                <a:headEnd/>
                <a:tailEnd/>
              </a:ln>
              <a:solidFill>
                <a:srgbClr val="2839D8"/>
              </a:solidFill>
              <a:effectLst/>
              <a:latin typeface="Arial Black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400" b="1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200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24" name="Rectangle à coins arrondis 23"/>
          <p:cNvSpPr/>
          <p:nvPr/>
        </p:nvSpPr>
        <p:spPr>
          <a:xfrm rot="714220">
            <a:off x="6143636" y="1857364"/>
            <a:ext cx="2786082" cy="714380"/>
          </a:xfrm>
          <a:prstGeom prst="round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 smtClean="0">
              <a:ea typeface="Calibri" pitchFamily="34" charset="0"/>
              <a:cs typeface="Arial" pitchFamily="34" charset="0"/>
            </a:endParaRPr>
          </a:p>
          <a:p>
            <a:r>
              <a:rPr lang="fr-FR" dirty="0" smtClean="0">
                <a:ea typeface="Calibri" pitchFamily="34" charset="0"/>
                <a:cs typeface="Arial" pitchFamily="34" charset="0"/>
              </a:rPr>
              <a:t>Les élèves sont associés à la recherche de thèmes.</a:t>
            </a:r>
            <a:endParaRPr lang="fr-FR" sz="1100" dirty="0" smtClean="0"/>
          </a:p>
          <a:p>
            <a:pPr lvl="0"/>
            <a:endParaRPr lang="fr-FR" dirty="0"/>
          </a:p>
        </p:txBody>
      </p:sp>
      <p:sp>
        <p:nvSpPr>
          <p:cNvPr id="30" name="Titre 1"/>
          <p:cNvSpPr txBox="1">
            <a:spLocks/>
          </p:cNvSpPr>
          <p:nvPr/>
        </p:nvSpPr>
        <p:spPr>
          <a:xfrm>
            <a:off x="2000232" y="214290"/>
            <a:ext cx="6572296" cy="1357298"/>
          </a:xfrm>
          <a:prstGeom prst="rect">
            <a:avLst/>
          </a:prstGeom>
        </p:spPr>
        <p:txBody>
          <a:bodyPr anchor="b" anchorCtr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all" normalizeH="0" baseline="0" noProof="0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>LE PROJET EN TERMINALE </a:t>
            </a:r>
            <a: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/>
            </a:r>
            <a:b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</a:br>
            <a:endParaRPr kumimoji="0" lang="fr-FR" sz="5400" b="1" i="0" u="none" strike="noStrike" kern="0" cap="all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Berlin Sans FB Demi" pitchFamily="34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1071538" y="1142984"/>
            <a:ext cx="2714644" cy="85725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HeroicExtremeRightFacing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dirty="0" smtClean="0">
                <a:solidFill>
                  <a:schemeClr val="tx2">
                    <a:lumMod val="50000"/>
                  </a:schemeClr>
                </a:solidFill>
              </a:rPr>
              <a:t>Le choix du thème</a:t>
            </a:r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1538" y="2428868"/>
            <a:ext cx="3643338" cy="341632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lIns="36000" rIns="36000">
            <a:spAutoFit/>
          </a:bodyPr>
          <a:lstStyle/>
          <a:p>
            <a:r>
              <a:rPr lang="fr-FR" sz="2000" b="1" dirty="0" smtClean="0">
                <a:solidFill>
                  <a:srgbClr val="002060"/>
                </a:solidFill>
              </a:rPr>
              <a:t>Programmes de SPCFA</a:t>
            </a:r>
          </a:p>
          <a:p>
            <a:r>
              <a:rPr lang="fr-FR" sz="1400" dirty="0" smtClean="0"/>
              <a:t>Temps, cinématique et dynamique newtoniennes</a:t>
            </a:r>
          </a:p>
          <a:p>
            <a:r>
              <a:rPr lang="fr-FR" sz="1400" dirty="0" smtClean="0"/>
              <a:t>Travail d’une force.</a:t>
            </a:r>
          </a:p>
          <a:p>
            <a:r>
              <a:rPr lang="fr-FR" sz="1400" dirty="0" smtClean="0"/>
              <a:t>Enjeux énergétiques</a:t>
            </a:r>
          </a:p>
          <a:p>
            <a:r>
              <a:rPr lang="fr-FR" sz="1400" dirty="0" smtClean="0"/>
              <a:t>Nouvelles chaînes énergétiques. </a:t>
            </a:r>
          </a:p>
          <a:p>
            <a:r>
              <a:rPr lang="fr-FR" sz="1400" dirty="0" smtClean="0"/>
              <a:t>Bilans d’énergie. Économies d’énergie. </a:t>
            </a:r>
          </a:p>
          <a:p>
            <a:r>
              <a:rPr lang="fr-FR" sz="1400" dirty="0" smtClean="0"/>
              <a:t>Chaîne de transmission d’informations</a:t>
            </a:r>
          </a:p>
          <a:p>
            <a:r>
              <a:rPr lang="fr-FR" sz="1400" dirty="0" smtClean="0"/>
              <a:t>Signal analogique et signal numérique</a:t>
            </a:r>
          </a:p>
          <a:p>
            <a:r>
              <a:rPr lang="fr-FR" sz="1400" dirty="0" smtClean="0"/>
              <a:t>Conversion d’un signal analogique en signal</a:t>
            </a:r>
          </a:p>
          <a:p>
            <a:r>
              <a:rPr lang="fr-FR" sz="1400" dirty="0" smtClean="0"/>
              <a:t>numérique. </a:t>
            </a:r>
          </a:p>
          <a:p>
            <a:r>
              <a:rPr lang="fr-FR" sz="1400" dirty="0" smtClean="0"/>
              <a:t>Images numériques</a:t>
            </a:r>
          </a:p>
          <a:p>
            <a:r>
              <a:rPr lang="fr-FR" sz="1400" dirty="0" smtClean="0"/>
              <a:t>Caractéristiques d’une image numérique :</a:t>
            </a:r>
          </a:p>
          <a:p>
            <a:r>
              <a:rPr lang="fr-FR" sz="1400" dirty="0" smtClean="0"/>
              <a:t>pixellisation, </a:t>
            </a:r>
          </a:p>
          <a:p>
            <a:r>
              <a:rPr lang="fr-FR" sz="1400" dirty="0" smtClean="0"/>
              <a:t>codage RVB et niveaux de gris</a:t>
            </a:r>
            <a:endParaRPr lang="fr-FR" sz="1400" dirty="0"/>
          </a:p>
        </p:txBody>
      </p:sp>
      <p:sp>
        <p:nvSpPr>
          <p:cNvPr id="5" name="ZoneTexte 4"/>
          <p:cNvSpPr txBox="1"/>
          <p:nvPr/>
        </p:nvSpPr>
        <p:spPr>
          <a:xfrm>
            <a:off x="6715140" y="3286126"/>
            <a:ext cx="2286016" cy="1846659"/>
          </a:xfrm>
          <a:prstGeom prst="rect">
            <a:avLst/>
          </a:prstGeom>
          <a:gradFill flip="none" rotWithShape="1">
            <a:gsLst>
              <a:gs pos="29000">
                <a:srgbClr val="FF5050"/>
              </a:gs>
              <a:gs pos="0">
                <a:schemeClr val="accent2">
                  <a:lumMod val="40000"/>
                  <a:lumOff val="60000"/>
                </a:schemeClr>
              </a:gs>
              <a:gs pos="78000">
                <a:schemeClr val="bg1">
                  <a:lumMod val="9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Programmes de SVT</a:t>
            </a:r>
          </a:p>
          <a:p>
            <a:r>
              <a:rPr lang="fr-FR" sz="1600" dirty="0" smtClean="0"/>
              <a:t>Les enjeux planétaires contemporains :</a:t>
            </a:r>
          </a:p>
          <a:p>
            <a:r>
              <a:rPr lang="fr-FR" sz="1600" dirty="0" smtClean="0"/>
              <a:t>la chaleur de la Terre, comme source possible d’énergie;</a:t>
            </a:r>
          </a:p>
          <a:p>
            <a:r>
              <a:rPr lang="fr-FR" sz="1600" dirty="0" smtClean="0"/>
              <a:t>corps humain et santé</a:t>
            </a:r>
            <a:endParaRPr lang="fr-FR" sz="1600" dirty="0"/>
          </a:p>
        </p:txBody>
      </p:sp>
      <p:sp>
        <p:nvSpPr>
          <p:cNvPr id="6" name="Rectangle 5"/>
          <p:cNvSpPr/>
          <p:nvPr/>
        </p:nvSpPr>
        <p:spPr>
          <a:xfrm>
            <a:off x="4929189" y="1500175"/>
            <a:ext cx="4000529" cy="1692771"/>
          </a:xfrm>
          <a:prstGeom prst="rect">
            <a:avLst/>
          </a:prstGeom>
          <a:gradFill>
            <a:gsLst>
              <a:gs pos="100000">
                <a:srgbClr val="00DE6F"/>
              </a:gs>
              <a:gs pos="0">
                <a:schemeClr val="bg1"/>
              </a:gs>
              <a:gs pos="0">
                <a:schemeClr val="bg1">
                  <a:lumMod val="85000"/>
                </a:schemeClr>
              </a:gs>
            </a:gsLst>
            <a:path path="circle">
              <a:fillToRect l="100000" b="100000"/>
            </a:path>
          </a:gradFill>
        </p:spPr>
        <p:txBody>
          <a:bodyPr wrap="square">
            <a:spAutoFit/>
          </a:bodyPr>
          <a:lstStyle/>
          <a:p>
            <a:pPr marL="95250"/>
            <a:r>
              <a:rPr lang="fr-FR" sz="2000" b="1" dirty="0" smtClean="0">
                <a:solidFill>
                  <a:srgbClr val="004821"/>
                </a:solidFill>
              </a:rPr>
              <a:t>Programmes de Mathématiques</a:t>
            </a:r>
          </a:p>
          <a:p>
            <a:r>
              <a:rPr lang="fr-FR" sz="1400" dirty="0" smtClean="0"/>
              <a:t>• décrire certains algorithmes en langage naturel ou dans un langage symbolique ;</a:t>
            </a:r>
          </a:p>
          <a:p>
            <a:r>
              <a:rPr lang="fr-FR" sz="1400" dirty="0" smtClean="0"/>
              <a:t>• en réaliser quelques-uns à l’aide d’un tableur ou d’un programme sur calculatrice ou avec un logiciel adapté ;</a:t>
            </a:r>
          </a:p>
          <a:p>
            <a:r>
              <a:rPr lang="fr-FR" sz="1400" dirty="0" smtClean="0"/>
              <a:t>•  interpréter des algorithmes plus complexes.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071538" y="178592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Quelques exemples de pistes à partager avec les autres disciplines.</a:t>
            </a:r>
            <a:endParaRPr lang="fr-FR" dirty="0"/>
          </a:p>
        </p:txBody>
      </p:sp>
      <p:grpSp>
        <p:nvGrpSpPr>
          <p:cNvPr id="25" name="Groupe 21"/>
          <p:cNvGrpSpPr/>
          <p:nvPr/>
        </p:nvGrpSpPr>
        <p:grpSpPr>
          <a:xfrm>
            <a:off x="4714876" y="3137275"/>
            <a:ext cx="1738325" cy="1516080"/>
            <a:chOff x="3571868" y="1643050"/>
            <a:chExt cx="2000264" cy="1938334"/>
          </a:xfrm>
        </p:grpSpPr>
        <p:sp>
          <p:nvSpPr>
            <p:cNvPr id="26" name="Ellipse 25"/>
            <p:cNvSpPr/>
            <p:nvPr/>
          </p:nvSpPr>
          <p:spPr>
            <a:xfrm>
              <a:off x="3571868" y="1643050"/>
              <a:ext cx="2000264" cy="1938334"/>
            </a:xfrm>
            <a:prstGeom prst="ellipse">
              <a:avLst/>
            </a:prstGeom>
            <a:gradFill flip="none" rotWithShape="1">
              <a:gsLst>
                <a:gs pos="100000">
                  <a:srgbClr val="00B050"/>
                </a:gs>
                <a:gs pos="17000">
                  <a:schemeClr val="bg1"/>
                </a:gs>
                <a:gs pos="0">
                  <a:srgbClr val="92D05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933450" h="4699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7" name="ZoneTexte 26"/>
            <p:cNvSpPr txBox="1"/>
            <p:nvPr/>
          </p:nvSpPr>
          <p:spPr>
            <a:xfrm>
              <a:off x="3673922" y="2000240"/>
              <a:ext cx="1857389" cy="826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7E39"/>
                  </a:solidFill>
                </a:rPr>
                <a:t>Programme de Math</a:t>
              </a:r>
              <a:endParaRPr lang="fr-FR" b="1" dirty="0">
                <a:solidFill>
                  <a:srgbClr val="007E39"/>
                </a:solidFill>
              </a:endParaRPr>
            </a:p>
          </p:txBody>
        </p:sp>
      </p:grpSp>
      <p:grpSp>
        <p:nvGrpSpPr>
          <p:cNvPr id="28" name="Groupe 22"/>
          <p:cNvGrpSpPr/>
          <p:nvPr/>
        </p:nvGrpSpPr>
        <p:grpSpPr>
          <a:xfrm>
            <a:off x="3238491" y="5397796"/>
            <a:ext cx="1714512" cy="1460204"/>
            <a:chOff x="1285852" y="4714884"/>
            <a:chExt cx="1928826" cy="1866896"/>
          </a:xfrm>
        </p:grpSpPr>
        <p:sp>
          <p:nvSpPr>
            <p:cNvPr id="29" name="Ellipse 28"/>
            <p:cNvSpPr/>
            <p:nvPr/>
          </p:nvSpPr>
          <p:spPr>
            <a:xfrm>
              <a:off x="1285852" y="4714884"/>
              <a:ext cx="1928826" cy="1866896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75000"/>
                  </a:schemeClr>
                </a:gs>
                <a:gs pos="17000">
                  <a:schemeClr val="bg1"/>
                </a:gs>
                <a:gs pos="0">
                  <a:srgbClr val="92D05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933450" h="4699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0" name="ZoneTexte 29"/>
            <p:cNvSpPr txBox="1"/>
            <p:nvPr/>
          </p:nvSpPr>
          <p:spPr>
            <a:xfrm>
              <a:off x="1285852" y="5429263"/>
              <a:ext cx="1836977" cy="826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2060"/>
                  </a:solidFill>
                </a:rPr>
                <a:t>Programme de SPCFA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1" name="Groupe 23"/>
          <p:cNvGrpSpPr/>
          <p:nvPr/>
        </p:nvGrpSpPr>
        <p:grpSpPr>
          <a:xfrm>
            <a:off x="6342075" y="5286045"/>
            <a:ext cx="1897076" cy="1571955"/>
            <a:chOff x="6000760" y="4500570"/>
            <a:chExt cx="2071702" cy="2009772"/>
          </a:xfrm>
        </p:grpSpPr>
        <p:sp>
          <p:nvSpPr>
            <p:cNvPr id="32" name="Ellipse 31"/>
            <p:cNvSpPr/>
            <p:nvPr/>
          </p:nvSpPr>
          <p:spPr>
            <a:xfrm>
              <a:off x="6000760" y="4500570"/>
              <a:ext cx="2071702" cy="2009772"/>
            </a:xfrm>
            <a:prstGeom prst="ellipse">
              <a:avLst/>
            </a:prstGeom>
            <a:gradFill flip="none" rotWithShape="1">
              <a:gsLst>
                <a:gs pos="100000">
                  <a:srgbClr val="FF0000">
                    <a:alpha val="70000"/>
                  </a:srgbClr>
                </a:gs>
                <a:gs pos="17000">
                  <a:schemeClr val="bg1"/>
                </a:gs>
                <a:gs pos="0">
                  <a:srgbClr val="92D05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933450" h="4699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3" name="ZoneTexte 32"/>
            <p:cNvSpPr txBox="1"/>
            <p:nvPr/>
          </p:nvSpPr>
          <p:spPr>
            <a:xfrm>
              <a:off x="6245690" y="5298678"/>
              <a:ext cx="1826772" cy="8263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Programme de SVT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Ellipse 33"/>
          <p:cNvSpPr/>
          <p:nvPr/>
        </p:nvSpPr>
        <p:spPr>
          <a:xfrm>
            <a:off x="4286248" y="4280283"/>
            <a:ext cx="2611456" cy="2514405"/>
          </a:xfrm>
          <a:prstGeom prst="ellipse">
            <a:avLst/>
          </a:prstGeom>
          <a:gradFill flip="none" rotWithShape="1">
            <a:gsLst>
              <a:gs pos="100000">
                <a:srgbClr val="13ABB3">
                  <a:alpha val="61000"/>
                </a:srgbClr>
              </a:gs>
              <a:gs pos="17000">
                <a:schemeClr val="bg1"/>
              </a:gs>
              <a:gs pos="0">
                <a:srgbClr val="92D050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scene3d>
            <a:camera prst="orthographicFront"/>
            <a:lightRig rig="threePt" dir="t"/>
          </a:scene3d>
          <a:sp3d prstMaterial="matte">
            <a:bevelT w="933450" h="4699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grpSp>
        <p:nvGrpSpPr>
          <p:cNvPr id="35" name="Groupe 20"/>
          <p:cNvGrpSpPr/>
          <p:nvPr/>
        </p:nvGrpSpPr>
        <p:grpSpPr>
          <a:xfrm>
            <a:off x="4841877" y="4783164"/>
            <a:ext cx="1555760" cy="1516080"/>
            <a:chOff x="785786" y="928670"/>
            <a:chExt cx="2071702" cy="2009772"/>
          </a:xfrm>
        </p:grpSpPr>
        <p:sp>
          <p:nvSpPr>
            <p:cNvPr id="36" name="Ellipse 35"/>
            <p:cNvSpPr/>
            <p:nvPr/>
          </p:nvSpPr>
          <p:spPr>
            <a:xfrm>
              <a:off x="785786" y="928670"/>
              <a:ext cx="2071702" cy="2009772"/>
            </a:xfrm>
            <a:prstGeom prst="ellipse">
              <a:avLst/>
            </a:pr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17000">
                  <a:schemeClr val="bg1"/>
                </a:gs>
                <a:gs pos="0">
                  <a:srgbClr val="92D050"/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933450" h="4699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7" name="ZoneTexte 36"/>
            <p:cNvSpPr txBox="1"/>
            <p:nvPr/>
          </p:nvSpPr>
          <p:spPr>
            <a:xfrm>
              <a:off x="786150" y="1500173"/>
              <a:ext cx="2050197" cy="856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2060"/>
                  </a:solidFill>
                </a:rPr>
                <a:t>Programmes de SI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38" name="WordArt 6"/>
          <p:cNvSpPr>
            <a:spLocks noChangeArrowheads="1" noChangeShapeType="1" noTextEdit="1"/>
          </p:cNvSpPr>
          <p:nvPr/>
        </p:nvSpPr>
        <p:spPr bwMode="auto">
          <a:xfrm>
            <a:off x="4786314" y="4559661"/>
            <a:ext cx="1555750" cy="745004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fr-FR" sz="4400" kern="10" spc="0" dirty="0" smtClean="0">
                <a:ln w="9525">
                  <a:solidFill>
                    <a:srgbClr val="548DD4"/>
                  </a:solidFill>
                  <a:round/>
                  <a:headEnd/>
                  <a:tailEnd/>
                </a:ln>
                <a:solidFill>
                  <a:srgbClr val="2839D8"/>
                </a:solidFill>
                <a:effectLst/>
                <a:latin typeface="Arial Black"/>
              </a:rPr>
              <a:t>Projet Pluridisciplinaire</a:t>
            </a:r>
            <a:endParaRPr lang="fr-FR" sz="4400" kern="10" spc="0" dirty="0">
              <a:ln w="9525">
                <a:solidFill>
                  <a:srgbClr val="548DD4"/>
                </a:solidFill>
                <a:round/>
                <a:headEnd/>
                <a:tailEnd/>
              </a:ln>
              <a:solidFill>
                <a:srgbClr val="2839D8"/>
              </a:solidFill>
              <a:effectLst/>
              <a:latin typeface="Arial Black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400" b="1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200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40" name="Rectangle à coins arrondis 39"/>
          <p:cNvSpPr/>
          <p:nvPr/>
        </p:nvSpPr>
        <p:spPr>
          <a:xfrm>
            <a:off x="1071538" y="785794"/>
            <a:ext cx="2714644" cy="857256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HeroicExtremeRightFacing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i="1" dirty="0" smtClean="0">
                <a:solidFill>
                  <a:schemeClr val="tx2">
                    <a:lumMod val="50000"/>
                  </a:schemeClr>
                </a:solidFill>
              </a:rPr>
              <a:t>Le choix du thème</a:t>
            </a:r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" name="Titre 1"/>
          <p:cNvSpPr txBox="1">
            <a:spLocks/>
          </p:cNvSpPr>
          <p:nvPr/>
        </p:nvSpPr>
        <p:spPr>
          <a:xfrm>
            <a:off x="2571704" y="142852"/>
            <a:ext cx="6572296" cy="1357298"/>
          </a:xfrm>
          <a:prstGeom prst="rect">
            <a:avLst/>
          </a:prstGeom>
        </p:spPr>
        <p:txBody>
          <a:bodyPr anchor="b" anchorCtr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all" normalizeH="0" baseline="0" noProof="0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>LE PROJET EN TERMINALE </a:t>
            </a:r>
            <a: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/>
            </a:r>
            <a:b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</a:br>
            <a:endParaRPr kumimoji="0" lang="fr-FR" sz="5400" b="1" i="0" u="none" strike="noStrike" kern="0" cap="all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69939-3185-4A76-A6B2-22126B08A126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2000232" y="214290"/>
            <a:ext cx="6572296" cy="1357298"/>
          </a:xfrm>
          <a:prstGeom prst="rect">
            <a:avLst/>
          </a:prstGeom>
        </p:spPr>
        <p:txBody>
          <a:bodyPr anchor="b" anchorCtr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all" normalizeH="0" baseline="0" noProof="0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>LE PROJET EN TERMINALE </a:t>
            </a:r>
            <a: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/>
            </a:r>
            <a:b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</a:br>
            <a:endParaRPr kumimoji="0" lang="fr-FR" sz="5400" b="1" i="0" u="none" strike="noStrike" kern="0" cap="all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Berlin Sans FB Demi" pitchFamily="34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357290" y="2285992"/>
            <a:ext cx="2000264" cy="150019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 smtClean="0"/>
              <a:t>Projet</a:t>
            </a:r>
            <a:endParaRPr lang="fr-FR" sz="360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4857752" y="5500702"/>
            <a:ext cx="2928958" cy="714380"/>
          </a:xfrm>
          <a:prstGeom prst="roundRect">
            <a:avLst/>
          </a:prstGeom>
          <a:solidFill>
            <a:schemeClr val="accent1">
              <a:lumMod val="5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dirty="0" smtClean="0"/>
              <a:t>Volume horaire </a:t>
            </a:r>
            <a:r>
              <a:rPr lang="fr-FR" dirty="0" smtClean="0">
                <a:solidFill>
                  <a:schemeClr val="bg1"/>
                </a:solidFill>
              </a:rPr>
              <a:t>: 70 heures</a:t>
            </a:r>
            <a:endParaRPr lang="fr-FR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3714744" y="1571612"/>
            <a:ext cx="5072098" cy="3714776"/>
          </a:xfrm>
          <a:prstGeom prst="round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fr-FR" b="1" dirty="0" smtClean="0"/>
              <a:t>Démarche  de projet :</a:t>
            </a:r>
          </a:p>
          <a:p>
            <a:pPr lvl="0">
              <a:spcBef>
                <a:spcPts val="600"/>
              </a:spcBef>
            </a:pPr>
            <a:r>
              <a:rPr lang="fr-FR" dirty="0" smtClean="0"/>
              <a:t>-  Analyser le problème à résoudre</a:t>
            </a:r>
          </a:p>
          <a:p>
            <a:pPr lvl="0">
              <a:spcBef>
                <a:spcPts val="600"/>
              </a:spcBef>
            </a:pPr>
            <a:r>
              <a:rPr lang="fr-FR" dirty="0" smtClean="0"/>
              <a:t>-  Solliciter une démarche de créativité </a:t>
            </a:r>
          </a:p>
          <a:p>
            <a:pPr lvl="0">
              <a:spcBef>
                <a:spcPts val="600"/>
              </a:spcBef>
              <a:buFontTx/>
              <a:buChar char="-"/>
            </a:pPr>
            <a:r>
              <a:rPr lang="fr-FR" dirty="0" smtClean="0"/>
              <a:t> Choisir et formaliser la solution</a:t>
            </a:r>
          </a:p>
          <a:p>
            <a:pPr lvl="0">
              <a:spcBef>
                <a:spcPts val="600"/>
              </a:spcBef>
              <a:buFontTx/>
              <a:buChar char="-"/>
            </a:pPr>
            <a:r>
              <a:rPr lang="fr-FR" dirty="0" smtClean="0"/>
              <a:t> J</a:t>
            </a:r>
            <a:r>
              <a:rPr lang="fr-FR" dirty="0" smtClean="0">
                <a:solidFill>
                  <a:schemeClr val="bg1"/>
                </a:solidFill>
                <a:ea typeface="Times New Roman" pitchFamily="18" charset="0"/>
              </a:rPr>
              <a:t>ustifier le choix d’un point de vue scientifique, technologique, socio-économique</a:t>
            </a:r>
            <a:endParaRPr lang="fr-FR" dirty="0" smtClean="0">
              <a:solidFill>
                <a:schemeClr val="bg1"/>
              </a:solidFill>
            </a:endParaRPr>
          </a:p>
          <a:p>
            <a:pPr lvl="0">
              <a:spcBef>
                <a:spcPts val="600"/>
              </a:spcBef>
            </a:pPr>
            <a:r>
              <a:rPr lang="fr-FR" dirty="0" smtClean="0">
                <a:solidFill>
                  <a:schemeClr val="bg1"/>
                </a:solidFill>
              </a:rPr>
              <a:t>-  Réaliser tout ou partie de la solution </a:t>
            </a:r>
          </a:p>
          <a:p>
            <a:pPr lvl="0">
              <a:spcBef>
                <a:spcPts val="600"/>
              </a:spcBef>
              <a:buFontTx/>
              <a:buChar char="-"/>
            </a:pPr>
            <a:r>
              <a:rPr lang="fr-FR" dirty="0" smtClean="0">
                <a:solidFill>
                  <a:schemeClr val="bg1"/>
                </a:solidFill>
              </a:rPr>
              <a:t> Évaluer les performances de la solution</a:t>
            </a:r>
          </a:p>
          <a:p>
            <a:pPr lvl="0">
              <a:spcBef>
                <a:spcPts val="600"/>
              </a:spcBef>
              <a:buFontTx/>
              <a:buChar char="-"/>
            </a:pPr>
            <a:r>
              <a:rPr lang="fr-FR" dirty="0" smtClean="0">
                <a:solidFill>
                  <a:schemeClr val="bg1"/>
                </a:solidFill>
                <a:ea typeface="Times New Roman" pitchFamily="18" charset="0"/>
              </a:rPr>
              <a:t> Communiquer  la solution et présenter la démarche suivie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400" b="1" dirty="0" smtClean="0"/>
              <a:t>La démarche de projet</a:t>
            </a:r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200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grpSp>
        <p:nvGrpSpPr>
          <p:cNvPr id="14" name="Groupe 32"/>
          <p:cNvGrpSpPr/>
          <p:nvPr/>
        </p:nvGrpSpPr>
        <p:grpSpPr>
          <a:xfrm>
            <a:off x="1357290" y="5643578"/>
            <a:ext cx="1285884" cy="1000132"/>
            <a:chOff x="3510635" y="1104888"/>
            <a:chExt cx="4160783" cy="2985634"/>
          </a:xfrm>
        </p:grpSpPr>
        <p:grpSp>
          <p:nvGrpSpPr>
            <p:cNvPr id="15" name="Groupe 20"/>
            <p:cNvGrpSpPr/>
            <p:nvPr/>
          </p:nvGrpSpPr>
          <p:grpSpPr>
            <a:xfrm>
              <a:off x="6049677" y="2885381"/>
              <a:ext cx="1609734" cy="1205141"/>
              <a:chOff x="6049677" y="2885381"/>
              <a:chExt cx="1609734" cy="1205141"/>
            </a:xfrm>
          </p:grpSpPr>
          <p:sp>
            <p:nvSpPr>
              <p:cNvPr id="28" name="Ellipse 27"/>
              <p:cNvSpPr/>
              <p:nvPr/>
            </p:nvSpPr>
            <p:spPr>
              <a:xfrm>
                <a:off x="6201845" y="2885381"/>
                <a:ext cx="1227675" cy="113413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>
                      <a:alpha val="70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29" name="ZoneTexte 28"/>
              <p:cNvSpPr txBox="1"/>
              <p:nvPr/>
            </p:nvSpPr>
            <p:spPr>
              <a:xfrm>
                <a:off x="6049677" y="3229129"/>
                <a:ext cx="1609734" cy="861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b="1" dirty="0" smtClean="0">
                    <a:solidFill>
                      <a:srgbClr val="FF0000"/>
                    </a:solidFill>
                  </a:rPr>
                  <a:t>SVT</a:t>
                </a:r>
                <a:endParaRPr lang="fr-FR" sz="9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6" name="Groupe 24"/>
            <p:cNvGrpSpPr/>
            <p:nvPr/>
          </p:nvGrpSpPr>
          <p:grpSpPr>
            <a:xfrm>
              <a:off x="3510635" y="1104888"/>
              <a:ext cx="4160783" cy="2971620"/>
              <a:chOff x="3510635" y="1104888"/>
              <a:chExt cx="4160783" cy="2971620"/>
            </a:xfrm>
          </p:grpSpPr>
          <p:grpSp>
            <p:nvGrpSpPr>
              <p:cNvPr id="17" name="Groupe 21"/>
              <p:cNvGrpSpPr/>
              <p:nvPr/>
            </p:nvGrpSpPr>
            <p:grpSpPr>
              <a:xfrm>
                <a:off x="4885106" y="1369645"/>
                <a:ext cx="1513481" cy="1152916"/>
                <a:chOff x="4885106" y="1369645"/>
                <a:chExt cx="1513481" cy="1152916"/>
              </a:xfrm>
            </p:grpSpPr>
            <p:sp>
              <p:nvSpPr>
                <p:cNvPr id="26" name="Ellipse 25"/>
                <p:cNvSpPr/>
                <p:nvPr/>
              </p:nvSpPr>
              <p:spPr>
                <a:xfrm>
                  <a:off x="5016503" y="1428736"/>
                  <a:ext cx="1185342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B050"/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27" name="ZoneTexte 26"/>
                <p:cNvSpPr txBox="1"/>
                <p:nvPr/>
              </p:nvSpPr>
              <p:spPr>
                <a:xfrm>
                  <a:off x="4885106" y="1369645"/>
                  <a:ext cx="1513481" cy="8039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b="1" dirty="0" smtClean="0">
                      <a:solidFill>
                        <a:srgbClr val="007E39"/>
                      </a:solidFill>
                    </a:rPr>
                    <a:t>Ma</a:t>
                  </a:r>
                  <a:r>
                    <a:rPr lang="fr-FR" sz="600" b="1" dirty="0" smtClean="0">
                      <a:solidFill>
                        <a:srgbClr val="007E39"/>
                      </a:solidFill>
                    </a:rPr>
                    <a:t>th</a:t>
                  </a:r>
                  <a:endParaRPr lang="fr-FR" sz="600" b="1" dirty="0">
                    <a:solidFill>
                      <a:srgbClr val="007E39"/>
                    </a:solidFill>
                  </a:endParaRPr>
                </a:p>
              </p:txBody>
            </p:sp>
          </p:grpSp>
          <p:grpSp>
            <p:nvGrpSpPr>
              <p:cNvPr id="18" name="Groupe 22"/>
              <p:cNvGrpSpPr/>
              <p:nvPr/>
            </p:nvGrpSpPr>
            <p:grpSpPr>
              <a:xfrm>
                <a:off x="3667223" y="2966008"/>
                <a:ext cx="1758742" cy="1110500"/>
                <a:chOff x="3667223" y="2966008"/>
                <a:chExt cx="1758742" cy="1110500"/>
              </a:xfrm>
            </p:grpSpPr>
            <p:sp>
              <p:nvSpPr>
                <p:cNvPr id="24" name="Ellipse 23"/>
                <p:cNvSpPr/>
                <p:nvPr/>
              </p:nvSpPr>
              <p:spPr>
                <a:xfrm>
                  <a:off x="4000496" y="2966008"/>
                  <a:ext cx="1143008" cy="10535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1">
                        <a:lumMod val="7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25" name="ZoneTexte 24"/>
                <p:cNvSpPr txBox="1"/>
                <p:nvPr/>
              </p:nvSpPr>
              <p:spPr>
                <a:xfrm>
                  <a:off x="3667223" y="3215116"/>
                  <a:ext cx="1758742" cy="861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900" b="1" dirty="0" smtClean="0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a:rPr>
                    <a:t>SPCA</a:t>
                  </a:r>
                  <a:endParaRPr lang="fr-FR" sz="9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</a:endParaRPr>
                </a:p>
              </p:txBody>
            </p:sp>
          </p:grpSp>
          <p:sp>
            <p:nvSpPr>
              <p:cNvPr id="19" name="Ellipse 18"/>
              <p:cNvSpPr/>
              <p:nvPr/>
            </p:nvSpPr>
            <p:spPr>
              <a:xfrm>
                <a:off x="4635500" y="2159741"/>
                <a:ext cx="1989681" cy="18141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3ABB3">
                      <a:alpha val="61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grpSp>
            <p:nvGrpSpPr>
              <p:cNvPr id="20" name="Groupe 23"/>
              <p:cNvGrpSpPr/>
              <p:nvPr/>
            </p:nvGrpSpPr>
            <p:grpSpPr>
              <a:xfrm>
                <a:off x="5058837" y="2522561"/>
                <a:ext cx="1185341" cy="1107996"/>
                <a:chOff x="5058837" y="2522561"/>
                <a:chExt cx="1185341" cy="1107996"/>
              </a:xfrm>
            </p:grpSpPr>
            <p:sp>
              <p:nvSpPr>
                <p:cNvPr id="22" name="Ellipse 21"/>
                <p:cNvSpPr/>
                <p:nvPr/>
              </p:nvSpPr>
              <p:spPr>
                <a:xfrm>
                  <a:off x="5058837" y="2522561"/>
                  <a:ext cx="1185341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tx1">
                        <a:lumMod val="65000"/>
                        <a:lumOff val="3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23" name="ZoneTexte 22"/>
                <p:cNvSpPr txBox="1"/>
                <p:nvPr/>
              </p:nvSpPr>
              <p:spPr>
                <a:xfrm>
                  <a:off x="5059045" y="2596885"/>
                  <a:ext cx="1173034" cy="1033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b="1" dirty="0" smtClean="0">
                      <a:solidFill>
                        <a:schemeClr val="bg1"/>
                      </a:solidFill>
                    </a:rPr>
                    <a:t>SI</a:t>
                  </a:r>
                  <a:endParaRPr lang="fr-FR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1" name="WordArt 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510635" y="1104888"/>
                <a:ext cx="4160783" cy="2279699"/>
              </a:xfrm>
              <a:prstGeom prst="rect">
                <a:avLst/>
              </a:prstGeom>
            </p:spPr>
            <p:txBody>
              <a:bodyPr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algn="ctr" rtl="0"/>
                <a:r>
                  <a:rPr lang="fr-FR" sz="4400" kern="10" spc="0" dirty="0" smtClean="0">
                    <a:ln w="9525">
                      <a:solidFill>
                        <a:srgbClr val="548DD4"/>
                      </a:solidFill>
                      <a:round/>
                      <a:headEnd/>
                      <a:tailEnd/>
                    </a:ln>
                    <a:solidFill>
                      <a:srgbClr val="2839D8"/>
                    </a:solidFill>
                    <a:effectLst/>
                    <a:latin typeface="Arial Black"/>
                  </a:rPr>
                  <a:t>Projet Pluridisciplinaire</a:t>
                </a:r>
                <a:endParaRPr lang="fr-FR" sz="4400" kern="10" spc="0" dirty="0">
                  <a:ln w="9525">
                    <a:solidFill>
                      <a:srgbClr val="548DD4"/>
                    </a:solidFill>
                    <a:round/>
                    <a:headEnd/>
                    <a:tailEnd/>
                  </a:ln>
                  <a:solidFill>
                    <a:srgbClr val="2839D8"/>
                  </a:solidFill>
                  <a:effectLst/>
                  <a:latin typeface="Arial Black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569939-3185-4A76-A6B2-22126B08A126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2000232" y="214290"/>
            <a:ext cx="6572296" cy="1357298"/>
          </a:xfrm>
          <a:prstGeom prst="rect">
            <a:avLst/>
          </a:prstGeom>
        </p:spPr>
        <p:txBody>
          <a:bodyPr anchor="b" anchorCtr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all" normalizeH="0" baseline="0" noProof="0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>LE PROJET EN TERMINALE </a:t>
            </a:r>
            <a: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/>
            </a:r>
            <a:b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</a:br>
            <a:endParaRPr kumimoji="0" lang="fr-FR" sz="5400" b="1" i="0" u="none" strike="noStrike" kern="0" cap="all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Berlin Sans FB Demi" pitchFamily="34" charset="0"/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1357290" y="1357298"/>
            <a:ext cx="2714644" cy="128588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HeroicExtremeRightFacing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400" b="1" i="1" dirty="0" smtClean="0">
                <a:solidFill>
                  <a:schemeClr val="tx2">
                    <a:lumMod val="50000"/>
                  </a:schemeClr>
                </a:solidFill>
              </a:rPr>
              <a:t>Les productions attendues</a:t>
            </a:r>
          </a:p>
          <a:p>
            <a:pPr algn="ctr"/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10" name="Diagramme 9"/>
          <p:cNvGraphicFramePr/>
          <p:nvPr/>
        </p:nvGraphicFramePr>
        <p:xfrm>
          <a:off x="4357686" y="1571612"/>
          <a:ext cx="4572032" cy="492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428728" y="2857496"/>
            <a:ext cx="278608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45720" rIns="7200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fr-F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b="1" i="1" u="none" strike="noStrike" cap="none" normalizeH="0" baseline="0" dirty="0" smtClean="0">
                <a:ln>
                  <a:noFill/>
                </a:ln>
                <a:solidFill>
                  <a:srgbClr val="2839D8"/>
                </a:solidFill>
                <a:effectLst/>
                <a:ea typeface="Calibri" pitchFamily="34" charset="0"/>
                <a:cs typeface="Arial" pitchFamily="34" charset="0"/>
              </a:rPr>
              <a:t>Lorsqu'un projet donne lieu à la matérialisation</a:t>
            </a:r>
            <a:r>
              <a:rPr kumimoji="0" lang="fr-FR" b="1" i="1" u="none" strike="noStrike" cap="none" normalizeH="0" dirty="0" smtClean="0">
                <a:ln>
                  <a:noFill/>
                </a:ln>
                <a:solidFill>
                  <a:srgbClr val="2839D8"/>
                </a:solidFill>
                <a:effectLst/>
                <a:ea typeface="Calibri" pitchFamily="34" charset="0"/>
                <a:cs typeface="Arial" pitchFamily="34" charset="0"/>
              </a:rPr>
              <a:t> </a:t>
            </a:r>
            <a:r>
              <a:rPr kumimoji="0" lang="fr-FR" b="1" i="1" u="none" strike="noStrike" cap="none" normalizeH="0" baseline="0" dirty="0" smtClean="0">
                <a:ln>
                  <a:noFill/>
                </a:ln>
                <a:solidFill>
                  <a:srgbClr val="2839D8"/>
                </a:solidFill>
                <a:effectLst/>
                <a:ea typeface="Calibri" pitchFamily="34" charset="0"/>
                <a:cs typeface="Arial" pitchFamily="34" charset="0"/>
              </a:rPr>
              <a:t>d’une solution, cela a pour objectif de valider une solution </a:t>
            </a:r>
            <a:r>
              <a:rPr lang="fr-FR" b="1" i="1" dirty="0" smtClean="0">
                <a:solidFill>
                  <a:srgbClr val="2839D8"/>
                </a:solidFill>
                <a:ea typeface="Calibri" pitchFamily="34" charset="0"/>
                <a:cs typeface="Arial" pitchFamily="34" charset="0"/>
              </a:rPr>
              <a:t>originale, sans que la conformité de cette réalisation vis-à-vis des règles de l’art soit évaluée.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071538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b="1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</a:p>
          <a:p>
            <a:endParaRPr lang="fr-FR" sz="1200" dirty="0" smtClean="0"/>
          </a:p>
          <a:p>
            <a:r>
              <a:rPr lang="fr-FR" sz="1400" b="1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200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200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grpSp>
        <p:nvGrpSpPr>
          <p:cNvPr id="9" name="Groupe 32"/>
          <p:cNvGrpSpPr/>
          <p:nvPr/>
        </p:nvGrpSpPr>
        <p:grpSpPr>
          <a:xfrm>
            <a:off x="1357290" y="5715016"/>
            <a:ext cx="1357322" cy="800077"/>
            <a:chOff x="3510635" y="1104888"/>
            <a:chExt cx="4160783" cy="2985634"/>
          </a:xfrm>
        </p:grpSpPr>
        <p:grpSp>
          <p:nvGrpSpPr>
            <p:cNvPr id="12" name="Groupe 20"/>
            <p:cNvGrpSpPr/>
            <p:nvPr/>
          </p:nvGrpSpPr>
          <p:grpSpPr>
            <a:xfrm>
              <a:off x="6049677" y="2885381"/>
              <a:ext cx="1609734" cy="1205141"/>
              <a:chOff x="6049677" y="2885381"/>
              <a:chExt cx="1609734" cy="1205141"/>
            </a:xfrm>
          </p:grpSpPr>
          <p:sp>
            <p:nvSpPr>
              <p:cNvPr id="26" name="Ellipse 25"/>
              <p:cNvSpPr/>
              <p:nvPr/>
            </p:nvSpPr>
            <p:spPr>
              <a:xfrm>
                <a:off x="6201845" y="2885381"/>
                <a:ext cx="1227675" cy="113413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>
                      <a:alpha val="70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27" name="ZoneTexte 26"/>
              <p:cNvSpPr txBox="1"/>
              <p:nvPr/>
            </p:nvSpPr>
            <p:spPr>
              <a:xfrm>
                <a:off x="6049677" y="3229129"/>
                <a:ext cx="1609734" cy="861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b="1" dirty="0" smtClean="0">
                    <a:solidFill>
                      <a:srgbClr val="FF0000"/>
                    </a:solidFill>
                  </a:rPr>
                  <a:t>SVT</a:t>
                </a:r>
                <a:endParaRPr lang="fr-FR" sz="9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3" name="Groupe 24"/>
            <p:cNvGrpSpPr/>
            <p:nvPr/>
          </p:nvGrpSpPr>
          <p:grpSpPr>
            <a:xfrm>
              <a:off x="3510635" y="1104888"/>
              <a:ext cx="4160783" cy="2971620"/>
              <a:chOff x="3510635" y="1104888"/>
              <a:chExt cx="4160783" cy="2971620"/>
            </a:xfrm>
          </p:grpSpPr>
          <p:grpSp>
            <p:nvGrpSpPr>
              <p:cNvPr id="14" name="Groupe 21"/>
              <p:cNvGrpSpPr/>
              <p:nvPr/>
            </p:nvGrpSpPr>
            <p:grpSpPr>
              <a:xfrm>
                <a:off x="4885106" y="1369645"/>
                <a:ext cx="1513481" cy="1152916"/>
                <a:chOff x="4885106" y="1369645"/>
                <a:chExt cx="1513481" cy="1152916"/>
              </a:xfrm>
            </p:grpSpPr>
            <p:sp>
              <p:nvSpPr>
                <p:cNvPr id="24" name="Ellipse 23"/>
                <p:cNvSpPr/>
                <p:nvPr/>
              </p:nvSpPr>
              <p:spPr>
                <a:xfrm>
                  <a:off x="5016503" y="1428736"/>
                  <a:ext cx="1185342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B050"/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25" name="ZoneTexte 24"/>
                <p:cNvSpPr txBox="1"/>
                <p:nvPr/>
              </p:nvSpPr>
              <p:spPr>
                <a:xfrm>
                  <a:off x="4885106" y="1369645"/>
                  <a:ext cx="1513481" cy="8039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b="1" dirty="0" smtClean="0">
                      <a:solidFill>
                        <a:srgbClr val="007E39"/>
                      </a:solidFill>
                    </a:rPr>
                    <a:t>Ma</a:t>
                  </a:r>
                  <a:r>
                    <a:rPr lang="fr-FR" sz="600" b="1" dirty="0" smtClean="0">
                      <a:solidFill>
                        <a:srgbClr val="007E39"/>
                      </a:solidFill>
                    </a:rPr>
                    <a:t>th</a:t>
                  </a:r>
                  <a:endParaRPr lang="fr-FR" sz="600" b="1" dirty="0">
                    <a:solidFill>
                      <a:srgbClr val="007E39"/>
                    </a:solidFill>
                  </a:endParaRPr>
                </a:p>
              </p:txBody>
            </p:sp>
          </p:grpSp>
          <p:grpSp>
            <p:nvGrpSpPr>
              <p:cNvPr id="15" name="Groupe 22"/>
              <p:cNvGrpSpPr/>
              <p:nvPr/>
            </p:nvGrpSpPr>
            <p:grpSpPr>
              <a:xfrm>
                <a:off x="3667223" y="2966008"/>
                <a:ext cx="1758742" cy="1110500"/>
                <a:chOff x="3667223" y="2966008"/>
                <a:chExt cx="1758742" cy="1110500"/>
              </a:xfrm>
            </p:grpSpPr>
            <p:sp>
              <p:nvSpPr>
                <p:cNvPr id="22" name="Ellipse 21"/>
                <p:cNvSpPr/>
                <p:nvPr/>
              </p:nvSpPr>
              <p:spPr>
                <a:xfrm>
                  <a:off x="4000496" y="2966008"/>
                  <a:ext cx="1143008" cy="10535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1">
                        <a:lumMod val="7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23" name="ZoneTexte 22"/>
                <p:cNvSpPr txBox="1"/>
                <p:nvPr/>
              </p:nvSpPr>
              <p:spPr>
                <a:xfrm>
                  <a:off x="3667223" y="3215116"/>
                  <a:ext cx="1758742" cy="861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900" b="1" dirty="0" smtClean="0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a:rPr>
                    <a:t>SPCA</a:t>
                  </a:r>
                  <a:endParaRPr lang="fr-FR" sz="9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</a:endParaRPr>
                </a:p>
              </p:txBody>
            </p:sp>
          </p:grpSp>
          <p:sp>
            <p:nvSpPr>
              <p:cNvPr id="16" name="Ellipse 15"/>
              <p:cNvSpPr/>
              <p:nvPr/>
            </p:nvSpPr>
            <p:spPr>
              <a:xfrm>
                <a:off x="4635500" y="2159741"/>
                <a:ext cx="1989681" cy="18141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3ABB3">
                      <a:alpha val="61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grpSp>
            <p:nvGrpSpPr>
              <p:cNvPr id="17" name="Groupe 23"/>
              <p:cNvGrpSpPr/>
              <p:nvPr/>
            </p:nvGrpSpPr>
            <p:grpSpPr>
              <a:xfrm>
                <a:off x="5058837" y="2522561"/>
                <a:ext cx="1185341" cy="1107996"/>
                <a:chOff x="5058837" y="2522561"/>
                <a:chExt cx="1185341" cy="1107996"/>
              </a:xfrm>
            </p:grpSpPr>
            <p:sp>
              <p:nvSpPr>
                <p:cNvPr id="19" name="Ellipse 18"/>
                <p:cNvSpPr/>
                <p:nvPr/>
              </p:nvSpPr>
              <p:spPr>
                <a:xfrm>
                  <a:off x="5058837" y="2522561"/>
                  <a:ext cx="1185341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tx1">
                        <a:lumMod val="65000"/>
                        <a:lumOff val="3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21" name="ZoneTexte 20"/>
                <p:cNvSpPr txBox="1"/>
                <p:nvPr/>
              </p:nvSpPr>
              <p:spPr>
                <a:xfrm>
                  <a:off x="5059045" y="2596885"/>
                  <a:ext cx="1173034" cy="1033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b="1" dirty="0" smtClean="0">
                      <a:solidFill>
                        <a:schemeClr val="bg1"/>
                      </a:solidFill>
                    </a:rPr>
                    <a:t>SI</a:t>
                  </a:r>
                  <a:endParaRPr lang="fr-FR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8" name="WordArt 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510635" y="1104888"/>
                <a:ext cx="4160783" cy="2279699"/>
              </a:xfrm>
              <a:prstGeom prst="rect">
                <a:avLst/>
              </a:prstGeom>
            </p:spPr>
            <p:txBody>
              <a:bodyPr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algn="ctr" rtl="0"/>
                <a:r>
                  <a:rPr lang="fr-FR" sz="4400" kern="10" spc="0" dirty="0" smtClean="0">
                    <a:ln w="9525">
                      <a:solidFill>
                        <a:srgbClr val="548DD4"/>
                      </a:solidFill>
                      <a:round/>
                      <a:headEnd/>
                      <a:tailEnd/>
                    </a:ln>
                    <a:solidFill>
                      <a:srgbClr val="2839D8"/>
                    </a:solidFill>
                    <a:effectLst/>
                    <a:latin typeface="Arial Black"/>
                  </a:rPr>
                  <a:t>Projet Pluridisciplinaire</a:t>
                </a:r>
                <a:endParaRPr lang="fr-FR" sz="4400" kern="10" spc="0" dirty="0">
                  <a:ln w="9525">
                    <a:solidFill>
                      <a:srgbClr val="548DD4"/>
                    </a:solidFill>
                    <a:round/>
                    <a:headEnd/>
                    <a:tailEnd/>
                  </a:ln>
                  <a:solidFill>
                    <a:srgbClr val="2839D8"/>
                  </a:solidFill>
                  <a:effectLst/>
                  <a:latin typeface="Arial Black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4787893" y="4246562"/>
            <a:ext cx="3908425" cy="84614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912939" y="2196713"/>
            <a:ext cx="573538" cy="2660622"/>
            <a:chOff x="3990" y="6720"/>
            <a:chExt cx="790" cy="2105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990" y="6720"/>
              <a:ext cx="765" cy="1060"/>
              <a:chOff x="3990" y="6720"/>
              <a:chExt cx="765" cy="1060"/>
            </a:xfrm>
          </p:grpSpPr>
          <p:sp>
            <p:nvSpPr>
              <p:cNvPr id="1029" name="Freeform 5"/>
              <p:cNvSpPr>
                <a:spLocks/>
              </p:cNvSpPr>
              <p:nvPr/>
            </p:nvSpPr>
            <p:spPr bwMode="auto">
              <a:xfrm>
                <a:off x="3990" y="6720"/>
                <a:ext cx="765" cy="1060"/>
              </a:xfrm>
              <a:custGeom>
                <a:avLst/>
                <a:gdLst/>
                <a:ahLst/>
                <a:cxnLst>
                  <a:cxn ang="0">
                    <a:pos x="0" y="1050"/>
                  </a:cxn>
                  <a:cxn ang="0">
                    <a:pos x="180" y="1050"/>
                  </a:cxn>
                  <a:cxn ang="0">
                    <a:pos x="270" y="990"/>
                  </a:cxn>
                  <a:cxn ang="0">
                    <a:pos x="360" y="840"/>
                  </a:cxn>
                  <a:cxn ang="0">
                    <a:pos x="630" y="135"/>
                  </a:cxn>
                  <a:cxn ang="0">
                    <a:pos x="765" y="30"/>
                  </a:cxn>
                </a:cxnLst>
                <a:rect l="0" t="0" r="r" b="b"/>
                <a:pathLst>
                  <a:path w="765" h="1060">
                    <a:moveTo>
                      <a:pt x="0" y="1050"/>
                    </a:moveTo>
                    <a:cubicBezTo>
                      <a:pt x="67" y="1055"/>
                      <a:pt x="135" y="1060"/>
                      <a:pt x="180" y="1050"/>
                    </a:cubicBezTo>
                    <a:cubicBezTo>
                      <a:pt x="225" y="1040"/>
                      <a:pt x="240" y="1025"/>
                      <a:pt x="270" y="990"/>
                    </a:cubicBezTo>
                    <a:cubicBezTo>
                      <a:pt x="300" y="955"/>
                      <a:pt x="300" y="983"/>
                      <a:pt x="360" y="840"/>
                    </a:cubicBezTo>
                    <a:cubicBezTo>
                      <a:pt x="420" y="697"/>
                      <a:pt x="563" y="270"/>
                      <a:pt x="630" y="135"/>
                    </a:cubicBezTo>
                    <a:cubicBezTo>
                      <a:pt x="697" y="0"/>
                      <a:pt x="732" y="47"/>
                      <a:pt x="765" y="3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400" b="1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4183" y="7378"/>
                <a:ext cx="545" cy="396"/>
              </a:xfrm>
              <a:custGeom>
                <a:avLst/>
                <a:gdLst/>
                <a:ahLst/>
                <a:cxnLst>
                  <a:cxn ang="0">
                    <a:pos x="0" y="1050"/>
                  </a:cxn>
                  <a:cxn ang="0">
                    <a:pos x="180" y="1050"/>
                  </a:cxn>
                  <a:cxn ang="0">
                    <a:pos x="270" y="990"/>
                  </a:cxn>
                  <a:cxn ang="0">
                    <a:pos x="360" y="840"/>
                  </a:cxn>
                  <a:cxn ang="0">
                    <a:pos x="630" y="135"/>
                  </a:cxn>
                  <a:cxn ang="0">
                    <a:pos x="765" y="30"/>
                  </a:cxn>
                </a:cxnLst>
                <a:rect l="0" t="0" r="r" b="b"/>
                <a:pathLst>
                  <a:path w="765" h="1060">
                    <a:moveTo>
                      <a:pt x="0" y="1050"/>
                    </a:moveTo>
                    <a:cubicBezTo>
                      <a:pt x="67" y="1055"/>
                      <a:pt x="135" y="1060"/>
                      <a:pt x="180" y="1050"/>
                    </a:cubicBezTo>
                    <a:cubicBezTo>
                      <a:pt x="225" y="1040"/>
                      <a:pt x="240" y="1025"/>
                      <a:pt x="270" y="990"/>
                    </a:cubicBezTo>
                    <a:cubicBezTo>
                      <a:pt x="300" y="955"/>
                      <a:pt x="300" y="983"/>
                      <a:pt x="360" y="840"/>
                    </a:cubicBezTo>
                    <a:cubicBezTo>
                      <a:pt x="420" y="697"/>
                      <a:pt x="563" y="270"/>
                      <a:pt x="630" y="135"/>
                    </a:cubicBezTo>
                    <a:cubicBezTo>
                      <a:pt x="697" y="0"/>
                      <a:pt x="732" y="47"/>
                      <a:pt x="765" y="3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400" b="1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 flipV="1">
              <a:off x="4015" y="7765"/>
              <a:ext cx="765" cy="1060"/>
              <a:chOff x="3990" y="6720"/>
              <a:chExt cx="765" cy="106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3990" y="6720"/>
                <a:ext cx="765" cy="1060"/>
              </a:xfrm>
              <a:custGeom>
                <a:avLst/>
                <a:gdLst/>
                <a:ahLst/>
                <a:cxnLst>
                  <a:cxn ang="0">
                    <a:pos x="0" y="1050"/>
                  </a:cxn>
                  <a:cxn ang="0">
                    <a:pos x="180" y="1050"/>
                  </a:cxn>
                  <a:cxn ang="0">
                    <a:pos x="270" y="990"/>
                  </a:cxn>
                  <a:cxn ang="0">
                    <a:pos x="360" y="840"/>
                  </a:cxn>
                  <a:cxn ang="0">
                    <a:pos x="630" y="135"/>
                  </a:cxn>
                  <a:cxn ang="0">
                    <a:pos x="765" y="30"/>
                  </a:cxn>
                </a:cxnLst>
                <a:rect l="0" t="0" r="r" b="b"/>
                <a:pathLst>
                  <a:path w="765" h="1060">
                    <a:moveTo>
                      <a:pt x="0" y="1050"/>
                    </a:moveTo>
                    <a:cubicBezTo>
                      <a:pt x="67" y="1055"/>
                      <a:pt x="135" y="1060"/>
                      <a:pt x="180" y="1050"/>
                    </a:cubicBezTo>
                    <a:cubicBezTo>
                      <a:pt x="225" y="1040"/>
                      <a:pt x="240" y="1025"/>
                      <a:pt x="270" y="990"/>
                    </a:cubicBezTo>
                    <a:cubicBezTo>
                      <a:pt x="300" y="955"/>
                      <a:pt x="300" y="983"/>
                      <a:pt x="360" y="840"/>
                    </a:cubicBezTo>
                    <a:cubicBezTo>
                      <a:pt x="420" y="697"/>
                      <a:pt x="563" y="270"/>
                      <a:pt x="630" y="135"/>
                    </a:cubicBezTo>
                    <a:cubicBezTo>
                      <a:pt x="697" y="0"/>
                      <a:pt x="732" y="47"/>
                      <a:pt x="765" y="3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400" b="1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4183" y="7378"/>
                <a:ext cx="545" cy="396"/>
              </a:xfrm>
              <a:custGeom>
                <a:avLst/>
                <a:gdLst/>
                <a:ahLst/>
                <a:cxnLst>
                  <a:cxn ang="0">
                    <a:pos x="0" y="1050"/>
                  </a:cxn>
                  <a:cxn ang="0">
                    <a:pos x="180" y="1050"/>
                  </a:cxn>
                  <a:cxn ang="0">
                    <a:pos x="270" y="990"/>
                  </a:cxn>
                  <a:cxn ang="0">
                    <a:pos x="360" y="840"/>
                  </a:cxn>
                  <a:cxn ang="0">
                    <a:pos x="630" y="135"/>
                  </a:cxn>
                  <a:cxn ang="0">
                    <a:pos x="765" y="30"/>
                  </a:cxn>
                </a:cxnLst>
                <a:rect l="0" t="0" r="r" b="b"/>
                <a:pathLst>
                  <a:path w="765" h="1060">
                    <a:moveTo>
                      <a:pt x="0" y="1050"/>
                    </a:moveTo>
                    <a:cubicBezTo>
                      <a:pt x="67" y="1055"/>
                      <a:pt x="135" y="1060"/>
                      <a:pt x="180" y="1050"/>
                    </a:cubicBezTo>
                    <a:cubicBezTo>
                      <a:pt x="225" y="1040"/>
                      <a:pt x="240" y="1025"/>
                      <a:pt x="270" y="990"/>
                    </a:cubicBezTo>
                    <a:cubicBezTo>
                      <a:pt x="300" y="955"/>
                      <a:pt x="300" y="983"/>
                      <a:pt x="360" y="840"/>
                    </a:cubicBezTo>
                    <a:cubicBezTo>
                      <a:pt x="420" y="697"/>
                      <a:pt x="563" y="270"/>
                      <a:pt x="630" y="135"/>
                    </a:cubicBezTo>
                    <a:cubicBezTo>
                      <a:pt x="697" y="0"/>
                      <a:pt x="732" y="47"/>
                      <a:pt x="765" y="3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 sz="1400" b="1"/>
              </a:p>
            </p:txBody>
          </p:sp>
        </p:grpSp>
      </p:grp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4483196" y="3852071"/>
            <a:ext cx="2749794" cy="339811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FF99F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Phase de Réalisation</a:t>
            </a: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4483196" y="4656283"/>
            <a:ext cx="2668083" cy="408297"/>
          </a:xfrm>
          <a:prstGeom prst="rect">
            <a:avLst/>
          </a:prstGeom>
          <a:gradFill rotWithShape="0">
            <a:gsLst>
              <a:gs pos="0">
                <a:srgbClr val="00FF00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00FF00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Phase de Clôture</a:t>
            </a: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4429124" y="2143116"/>
            <a:ext cx="2832229" cy="402107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1400" b="1" dirty="0" smtClean="0">
                <a:latin typeface="Calibri" pitchFamily="34" charset="0"/>
              </a:rPr>
              <a:t>Phase d’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Initialisation</a:t>
            </a: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01485" y="2947329"/>
            <a:ext cx="2749794" cy="370959"/>
          </a:xfrm>
          <a:prstGeom prst="rect">
            <a:avLst/>
          </a:prstGeom>
          <a:gradFill rotWithShape="0">
            <a:gsLst>
              <a:gs pos="0">
                <a:srgbClr val="00B0F0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548DD4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fr-FR" sz="1400" b="1" dirty="0" smtClean="0">
                <a:latin typeface="Calibri" pitchFamily="34" charset="0"/>
              </a:rPr>
              <a:t>Phase de 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Préparation</a:t>
            </a: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Oval 14"/>
          <p:cNvSpPr>
            <a:spLocks noChangeArrowheads="1"/>
          </p:cNvSpPr>
          <p:nvPr/>
        </p:nvSpPr>
        <p:spPr bwMode="auto">
          <a:xfrm>
            <a:off x="1868459" y="3148383"/>
            <a:ext cx="2036423" cy="724474"/>
          </a:xfrm>
          <a:prstGeom prst="ellipse">
            <a:avLst/>
          </a:prstGeom>
          <a:solidFill>
            <a:srgbClr val="D8D8D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400" b="1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1950170" y="3349436"/>
            <a:ext cx="1849841" cy="29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Projet pluridisciplinaire</a:t>
            </a: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995086" y="3363950"/>
            <a:ext cx="4716626" cy="33219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Jalon 2 : Évaluation à la fin de la phase de préparation</a:t>
            </a: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4163882" y="4210636"/>
            <a:ext cx="4504286" cy="3273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Calibri" pitchFamily="34" charset="0"/>
              </a:rPr>
              <a:t>Jalon 3 : Évaluation à la fin de la Phase de réalisation</a:t>
            </a: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4299887" y="5144441"/>
            <a:ext cx="3787710" cy="31498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33CC33"/>
                </a:solidFill>
                <a:effectLst/>
                <a:latin typeface="Calibri" pitchFamily="34" charset="0"/>
              </a:rPr>
              <a:t>Jalon 4 : Évaluation à la fin de la Phase de clôture</a:t>
            </a:r>
            <a:endParaRPr kumimoji="0" lang="fr-F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285371" y="2545223"/>
            <a:ext cx="32747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</a:pPr>
            <a:r>
              <a:rPr lang="fr-FR" sz="1400" b="1" dirty="0" smtClean="0">
                <a:solidFill>
                  <a:srgbClr val="E36C0A"/>
                </a:solidFill>
                <a:latin typeface="Calibri" pitchFamily="34" charset="0"/>
              </a:rPr>
              <a:t>Jalon 1 : décision d’entreprendre le projet</a:t>
            </a:r>
          </a:p>
        </p:txBody>
      </p:sp>
      <p:grpSp>
        <p:nvGrpSpPr>
          <p:cNvPr id="5" name="Groupe 32"/>
          <p:cNvGrpSpPr/>
          <p:nvPr/>
        </p:nvGrpSpPr>
        <p:grpSpPr>
          <a:xfrm>
            <a:off x="1357290" y="5715016"/>
            <a:ext cx="1357322" cy="800077"/>
            <a:chOff x="3510635" y="1104888"/>
            <a:chExt cx="4160783" cy="2985634"/>
          </a:xfrm>
        </p:grpSpPr>
        <p:grpSp>
          <p:nvGrpSpPr>
            <p:cNvPr id="6" name="Groupe 20"/>
            <p:cNvGrpSpPr/>
            <p:nvPr/>
          </p:nvGrpSpPr>
          <p:grpSpPr>
            <a:xfrm>
              <a:off x="6049677" y="2885381"/>
              <a:ext cx="1609734" cy="1205141"/>
              <a:chOff x="6049677" y="2885381"/>
              <a:chExt cx="1609734" cy="1205141"/>
            </a:xfrm>
          </p:grpSpPr>
          <p:sp>
            <p:nvSpPr>
              <p:cNvPr id="58" name="Ellipse 57"/>
              <p:cNvSpPr/>
              <p:nvPr/>
            </p:nvSpPr>
            <p:spPr>
              <a:xfrm>
                <a:off x="6201845" y="2885381"/>
                <a:ext cx="1227675" cy="113413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>
                      <a:alpha val="70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59" name="ZoneTexte 58"/>
              <p:cNvSpPr txBox="1"/>
              <p:nvPr/>
            </p:nvSpPr>
            <p:spPr>
              <a:xfrm>
                <a:off x="6049677" y="3229129"/>
                <a:ext cx="1609734" cy="861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b="1" dirty="0" smtClean="0">
                    <a:solidFill>
                      <a:srgbClr val="FF0000"/>
                    </a:solidFill>
                  </a:rPr>
                  <a:t>SVT</a:t>
                </a:r>
                <a:endParaRPr lang="fr-FR" sz="9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7" name="Groupe 24"/>
            <p:cNvGrpSpPr/>
            <p:nvPr/>
          </p:nvGrpSpPr>
          <p:grpSpPr>
            <a:xfrm>
              <a:off x="3510635" y="1104888"/>
              <a:ext cx="4160783" cy="2971620"/>
              <a:chOff x="3510635" y="1104888"/>
              <a:chExt cx="4160783" cy="2971620"/>
            </a:xfrm>
          </p:grpSpPr>
          <p:grpSp>
            <p:nvGrpSpPr>
              <p:cNvPr id="8" name="Groupe 21"/>
              <p:cNvGrpSpPr/>
              <p:nvPr/>
            </p:nvGrpSpPr>
            <p:grpSpPr>
              <a:xfrm>
                <a:off x="4885106" y="1369645"/>
                <a:ext cx="1513481" cy="1152916"/>
                <a:chOff x="4885106" y="1369645"/>
                <a:chExt cx="1513481" cy="1152916"/>
              </a:xfrm>
            </p:grpSpPr>
            <p:sp>
              <p:nvSpPr>
                <p:cNvPr id="56" name="Ellipse 55"/>
                <p:cNvSpPr/>
                <p:nvPr/>
              </p:nvSpPr>
              <p:spPr>
                <a:xfrm>
                  <a:off x="5016503" y="1428736"/>
                  <a:ext cx="1185342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B050"/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57" name="ZoneTexte 56"/>
                <p:cNvSpPr txBox="1"/>
                <p:nvPr/>
              </p:nvSpPr>
              <p:spPr>
                <a:xfrm>
                  <a:off x="4885106" y="1369645"/>
                  <a:ext cx="1513481" cy="8039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b="1" dirty="0" smtClean="0">
                      <a:solidFill>
                        <a:srgbClr val="007E39"/>
                      </a:solidFill>
                    </a:rPr>
                    <a:t>Ma</a:t>
                  </a:r>
                  <a:r>
                    <a:rPr lang="fr-FR" sz="600" b="1" dirty="0" smtClean="0">
                      <a:solidFill>
                        <a:srgbClr val="007E39"/>
                      </a:solidFill>
                    </a:rPr>
                    <a:t>th</a:t>
                  </a:r>
                  <a:endParaRPr lang="fr-FR" sz="600" b="1" dirty="0">
                    <a:solidFill>
                      <a:srgbClr val="007E39"/>
                    </a:solidFill>
                  </a:endParaRPr>
                </a:p>
              </p:txBody>
            </p:sp>
          </p:grpSp>
          <p:grpSp>
            <p:nvGrpSpPr>
              <p:cNvPr id="9" name="Groupe 22"/>
              <p:cNvGrpSpPr/>
              <p:nvPr/>
            </p:nvGrpSpPr>
            <p:grpSpPr>
              <a:xfrm>
                <a:off x="3667223" y="2966008"/>
                <a:ext cx="1758742" cy="1110500"/>
                <a:chOff x="3667223" y="2966008"/>
                <a:chExt cx="1758742" cy="1110500"/>
              </a:xfrm>
            </p:grpSpPr>
            <p:sp>
              <p:nvSpPr>
                <p:cNvPr id="54" name="Ellipse 53"/>
                <p:cNvSpPr/>
                <p:nvPr/>
              </p:nvSpPr>
              <p:spPr>
                <a:xfrm>
                  <a:off x="4000496" y="2966008"/>
                  <a:ext cx="1143008" cy="10535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1">
                        <a:lumMod val="7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55" name="ZoneTexte 54"/>
                <p:cNvSpPr txBox="1"/>
                <p:nvPr/>
              </p:nvSpPr>
              <p:spPr>
                <a:xfrm>
                  <a:off x="3667223" y="3215116"/>
                  <a:ext cx="1758742" cy="861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900" b="1" dirty="0" smtClean="0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a:rPr>
                    <a:t>SPCA</a:t>
                  </a:r>
                  <a:endParaRPr lang="fr-FR" sz="9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</a:endParaRPr>
                </a:p>
              </p:txBody>
            </p:sp>
          </p:grpSp>
          <p:sp>
            <p:nvSpPr>
              <p:cNvPr id="49" name="Ellipse 48"/>
              <p:cNvSpPr/>
              <p:nvPr/>
            </p:nvSpPr>
            <p:spPr>
              <a:xfrm>
                <a:off x="4635500" y="2159741"/>
                <a:ext cx="1989681" cy="18141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3ABB3">
                      <a:alpha val="61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grpSp>
            <p:nvGrpSpPr>
              <p:cNvPr id="10" name="Groupe 23"/>
              <p:cNvGrpSpPr/>
              <p:nvPr/>
            </p:nvGrpSpPr>
            <p:grpSpPr>
              <a:xfrm>
                <a:off x="5058837" y="2522561"/>
                <a:ext cx="1185341" cy="1107996"/>
                <a:chOff x="5058837" y="2522561"/>
                <a:chExt cx="1185341" cy="1107996"/>
              </a:xfrm>
            </p:grpSpPr>
            <p:sp>
              <p:nvSpPr>
                <p:cNvPr id="52" name="Ellipse 51"/>
                <p:cNvSpPr/>
                <p:nvPr/>
              </p:nvSpPr>
              <p:spPr>
                <a:xfrm>
                  <a:off x="5058837" y="2522561"/>
                  <a:ext cx="1185341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tx1">
                        <a:lumMod val="65000"/>
                        <a:lumOff val="3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53" name="ZoneTexte 52"/>
                <p:cNvSpPr txBox="1"/>
                <p:nvPr/>
              </p:nvSpPr>
              <p:spPr>
                <a:xfrm>
                  <a:off x="5059045" y="2596885"/>
                  <a:ext cx="1173034" cy="1033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b="1" dirty="0" smtClean="0">
                      <a:solidFill>
                        <a:schemeClr val="bg1"/>
                      </a:solidFill>
                    </a:rPr>
                    <a:t>SI</a:t>
                  </a:r>
                  <a:endParaRPr lang="fr-FR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1" name="WordArt 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510635" y="1104888"/>
                <a:ext cx="4160783" cy="2279699"/>
              </a:xfrm>
              <a:prstGeom prst="rect">
                <a:avLst/>
              </a:prstGeom>
            </p:spPr>
            <p:txBody>
              <a:bodyPr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algn="ctr" rtl="0"/>
                <a:r>
                  <a:rPr lang="fr-FR" sz="4400" kern="10" spc="0" dirty="0" smtClean="0">
                    <a:ln w="9525">
                      <a:solidFill>
                        <a:srgbClr val="548DD4"/>
                      </a:solidFill>
                      <a:round/>
                      <a:headEnd/>
                      <a:tailEnd/>
                    </a:ln>
                    <a:solidFill>
                      <a:srgbClr val="2839D8"/>
                    </a:solidFill>
                    <a:effectLst/>
                    <a:latin typeface="Arial Black"/>
                  </a:rPr>
                  <a:t>Projet Pluridisciplinaire</a:t>
                </a:r>
                <a:endParaRPr lang="fr-FR" sz="4400" kern="10" spc="0" dirty="0">
                  <a:ln w="9525">
                    <a:solidFill>
                      <a:srgbClr val="548DD4"/>
                    </a:solidFill>
                    <a:round/>
                    <a:headEnd/>
                    <a:tailEnd/>
                  </a:ln>
                  <a:solidFill>
                    <a:srgbClr val="2839D8"/>
                  </a:solidFill>
                  <a:effectLst/>
                  <a:latin typeface="Arial Black"/>
                </a:endParaRPr>
              </a:p>
            </p:txBody>
          </p:sp>
        </p:grpSp>
      </p:grpSp>
      <p:sp>
        <p:nvSpPr>
          <p:cNvPr id="38" name="Rectangle 37"/>
          <p:cNvSpPr/>
          <p:nvPr/>
        </p:nvSpPr>
        <p:spPr>
          <a:xfrm>
            <a:off x="0" y="0"/>
            <a:ext cx="1214414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400" b="1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200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39" name="Titre 1"/>
          <p:cNvSpPr txBox="1">
            <a:spLocks/>
          </p:cNvSpPr>
          <p:nvPr/>
        </p:nvSpPr>
        <p:spPr>
          <a:xfrm>
            <a:off x="1785918" y="285728"/>
            <a:ext cx="6572296" cy="1357298"/>
          </a:xfrm>
          <a:prstGeom prst="rect">
            <a:avLst/>
          </a:prstGeom>
        </p:spPr>
        <p:txBody>
          <a:bodyPr anchor="b" anchorCtr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all" normalizeH="0" baseline="0" noProof="0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>LE PROJET EN TERMINALE </a:t>
            </a:r>
            <a: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/>
            </a:r>
            <a:b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</a:br>
            <a:endParaRPr kumimoji="0" lang="fr-FR" sz="5400" b="1" i="0" u="none" strike="noStrike" kern="0" cap="all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Berlin Sans FB Demi" pitchFamily="34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1500166" y="1500174"/>
            <a:ext cx="2214578" cy="92869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HeroicExtremeRightFacing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b="1" i="1" dirty="0" smtClean="0">
                <a:solidFill>
                  <a:schemeClr val="tx2">
                    <a:lumMod val="50000"/>
                  </a:schemeClr>
                </a:solidFill>
              </a:rPr>
              <a:t>Le déroulement du projet</a:t>
            </a:r>
          </a:p>
          <a:p>
            <a:pPr algn="ctr"/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0" y="0"/>
            <a:ext cx="1214414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400" b="1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200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grpSp>
        <p:nvGrpSpPr>
          <p:cNvPr id="2" name="Groupe 14"/>
          <p:cNvGrpSpPr/>
          <p:nvPr/>
        </p:nvGrpSpPr>
        <p:grpSpPr>
          <a:xfrm>
            <a:off x="6500828" y="1714488"/>
            <a:ext cx="2146315" cy="4000528"/>
            <a:chOff x="3711569" y="1285860"/>
            <a:chExt cx="1539875" cy="1689100"/>
          </a:xfrm>
        </p:grpSpPr>
        <p:sp>
          <p:nvSpPr>
            <p:cNvPr id="2050" name="AutoShape 2"/>
            <p:cNvSpPr>
              <a:spLocks noChangeArrowheads="1"/>
            </p:cNvSpPr>
            <p:nvPr/>
          </p:nvSpPr>
          <p:spPr bwMode="auto">
            <a:xfrm>
              <a:off x="3933819" y="2466960"/>
              <a:ext cx="107950" cy="508000"/>
            </a:xfrm>
            <a:prstGeom prst="downArrow">
              <a:avLst>
                <a:gd name="adj1" fmla="val 50000"/>
                <a:gd name="adj2" fmla="val 117647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4332282" y="1906572"/>
              <a:ext cx="130175" cy="90488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052" name="AutoShape 4"/>
            <p:cNvSpPr>
              <a:spLocks noChangeArrowheads="1"/>
            </p:cNvSpPr>
            <p:nvPr/>
          </p:nvSpPr>
          <p:spPr bwMode="auto">
            <a:xfrm>
              <a:off x="3905244" y="2182797"/>
              <a:ext cx="131763" cy="1174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053" name="AutoShape 5"/>
            <p:cNvSpPr>
              <a:spLocks noChangeArrowheads="1"/>
            </p:cNvSpPr>
            <p:nvPr/>
          </p:nvSpPr>
          <p:spPr bwMode="auto">
            <a:xfrm>
              <a:off x="4606919" y="2179622"/>
              <a:ext cx="131763" cy="117475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4654544" y="1458897"/>
              <a:ext cx="596900" cy="1116013"/>
            </a:xfrm>
            <a:custGeom>
              <a:avLst/>
              <a:gdLst/>
              <a:ahLst/>
              <a:cxnLst>
                <a:cxn ang="0">
                  <a:pos x="0" y="1067"/>
                </a:cxn>
                <a:cxn ang="0">
                  <a:pos x="0" y="1205"/>
                </a:cxn>
                <a:cxn ang="0">
                  <a:pos x="633" y="1205"/>
                </a:cxn>
                <a:cxn ang="0">
                  <a:pos x="633" y="40"/>
                </a:cxn>
                <a:cxn ang="0">
                  <a:pos x="552" y="40"/>
                </a:cxn>
                <a:cxn ang="0">
                  <a:pos x="552" y="0"/>
                </a:cxn>
                <a:cxn ang="0">
                  <a:pos x="434" y="53"/>
                </a:cxn>
                <a:cxn ang="0">
                  <a:pos x="547" y="117"/>
                </a:cxn>
                <a:cxn ang="0">
                  <a:pos x="547" y="81"/>
                </a:cxn>
                <a:cxn ang="0">
                  <a:pos x="576" y="81"/>
                </a:cxn>
                <a:cxn ang="0">
                  <a:pos x="584" y="1148"/>
                </a:cxn>
                <a:cxn ang="0">
                  <a:pos x="44" y="1148"/>
                </a:cxn>
                <a:cxn ang="0">
                  <a:pos x="44" y="1067"/>
                </a:cxn>
                <a:cxn ang="0">
                  <a:pos x="0" y="1067"/>
                </a:cxn>
              </a:cxnLst>
              <a:rect l="0" t="0" r="r" b="b"/>
              <a:pathLst>
                <a:path w="633" h="1205">
                  <a:moveTo>
                    <a:pt x="0" y="1067"/>
                  </a:moveTo>
                  <a:lnTo>
                    <a:pt x="0" y="1205"/>
                  </a:lnTo>
                  <a:lnTo>
                    <a:pt x="633" y="1205"/>
                  </a:lnTo>
                  <a:lnTo>
                    <a:pt x="633" y="40"/>
                  </a:lnTo>
                  <a:lnTo>
                    <a:pt x="552" y="40"/>
                  </a:lnTo>
                  <a:lnTo>
                    <a:pt x="552" y="0"/>
                  </a:lnTo>
                  <a:lnTo>
                    <a:pt x="434" y="53"/>
                  </a:lnTo>
                  <a:lnTo>
                    <a:pt x="547" y="117"/>
                  </a:lnTo>
                  <a:lnTo>
                    <a:pt x="547" y="81"/>
                  </a:lnTo>
                  <a:lnTo>
                    <a:pt x="576" y="81"/>
                  </a:lnTo>
                  <a:lnTo>
                    <a:pt x="584" y="1148"/>
                  </a:lnTo>
                  <a:lnTo>
                    <a:pt x="44" y="1148"/>
                  </a:lnTo>
                  <a:lnTo>
                    <a:pt x="44" y="1067"/>
                  </a:lnTo>
                  <a:lnTo>
                    <a:pt x="0" y="1067"/>
                  </a:lnTo>
                  <a:close/>
                </a:path>
              </a:pathLst>
            </a:cu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714744" y="1285860"/>
              <a:ext cx="1360488" cy="322262"/>
            </a:xfrm>
            <a:prstGeom prst="rect">
              <a:avLst/>
            </a:prstGeom>
            <a:solidFill>
              <a:srgbClr val="FBD4B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18000" tIns="10800" rIns="18000" bIns="10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Recherche d’un thème de projet</a:t>
              </a:r>
              <a:endPara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>
              <a:off x="4319582" y="1627172"/>
              <a:ext cx="131762" cy="6985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D8D8D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 sz="1400"/>
            </a:p>
          </p:txBody>
        </p:sp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3727444" y="1722422"/>
              <a:ext cx="1335088" cy="166688"/>
            </a:xfrm>
            <a:prstGeom prst="rect">
              <a:avLst/>
            </a:prstGeom>
            <a:solidFill>
              <a:srgbClr val="FBD4B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18000" tIns="10800" rIns="18000" bIns="10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Identification d’un  besoin</a:t>
              </a:r>
              <a:endPara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3895719" y="2006585"/>
              <a:ext cx="1017588" cy="163512"/>
            </a:xfrm>
            <a:prstGeom prst="rect">
              <a:avLst/>
            </a:prstGeom>
            <a:solidFill>
              <a:srgbClr val="FBD4B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18000" tIns="10800" rIns="18000" bIns="10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Étude de faisabilité</a:t>
              </a:r>
              <a:endPara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9" name="Text Box 11"/>
            <p:cNvSpPr txBox="1">
              <a:spLocks noChangeArrowheads="1"/>
            </p:cNvSpPr>
            <p:nvPr/>
          </p:nvSpPr>
          <p:spPr bwMode="auto">
            <a:xfrm>
              <a:off x="3711569" y="2317735"/>
              <a:ext cx="428625" cy="142875"/>
            </a:xfrm>
            <a:prstGeom prst="rect">
              <a:avLst/>
            </a:prstGeom>
            <a:solidFill>
              <a:srgbClr val="FBD4B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18000" tIns="10800" rIns="18000" bIns="10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Validée</a:t>
              </a:r>
              <a:endPara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4275132" y="2311385"/>
              <a:ext cx="730250" cy="147637"/>
            </a:xfrm>
            <a:prstGeom prst="rect">
              <a:avLst/>
            </a:prstGeom>
            <a:solidFill>
              <a:srgbClr val="FBD4B4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54000" tIns="10800" rIns="54000" bIns="10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Non validée</a:t>
              </a:r>
              <a:endParaRPr kumimoji="0" lang="fr-FR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3" name="Groupe 30"/>
          <p:cNvGrpSpPr/>
          <p:nvPr/>
        </p:nvGrpSpPr>
        <p:grpSpPr>
          <a:xfrm>
            <a:off x="1500166" y="1500174"/>
            <a:ext cx="4842220" cy="2071703"/>
            <a:chOff x="1142976" y="2143116"/>
            <a:chExt cx="4842220" cy="2071702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>
              <a:off x="2928926" y="2143116"/>
              <a:ext cx="545358" cy="1890737"/>
              <a:chOff x="3990" y="6720"/>
              <a:chExt cx="790" cy="2105"/>
            </a:xfrm>
          </p:grpSpPr>
          <p:grpSp>
            <p:nvGrpSpPr>
              <p:cNvPr id="5" name="Group 4"/>
              <p:cNvGrpSpPr>
                <a:grpSpLocks/>
              </p:cNvGrpSpPr>
              <p:nvPr/>
            </p:nvGrpSpPr>
            <p:grpSpPr bwMode="auto">
              <a:xfrm>
                <a:off x="3990" y="6720"/>
                <a:ext cx="765" cy="1060"/>
                <a:chOff x="3990" y="6720"/>
                <a:chExt cx="765" cy="1060"/>
              </a:xfrm>
            </p:grpSpPr>
            <p:sp>
              <p:nvSpPr>
                <p:cNvPr id="21" name="Freeform 5"/>
                <p:cNvSpPr>
                  <a:spLocks/>
                </p:cNvSpPr>
                <p:nvPr/>
              </p:nvSpPr>
              <p:spPr bwMode="auto">
                <a:xfrm>
                  <a:off x="3990" y="6720"/>
                  <a:ext cx="765" cy="1060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" name="Freeform 6"/>
                <p:cNvSpPr>
                  <a:spLocks/>
                </p:cNvSpPr>
                <p:nvPr/>
              </p:nvSpPr>
              <p:spPr bwMode="auto">
                <a:xfrm>
                  <a:off x="4183" y="7378"/>
                  <a:ext cx="545" cy="396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 7"/>
              <p:cNvGrpSpPr>
                <a:grpSpLocks/>
              </p:cNvGrpSpPr>
              <p:nvPr/>
            </p:nvGrpSpPr>
            <p:grpSpPr bwMode="auto">
              <a:xfrm flipV="1">
                <a:off x="4015" y="7765"/>
                <a:ext cx="765" cy="1060"/>
                <a:chOff x="3990" y="6720"/>
                <a:chExt cx="765" cy="1060"/>
              </a:xfrm>
            </p:grpSpPr>
            <p:sp>
              <p:nvSpPr>
                <p:cNvPr id="19" name="Freeform 8"/>
                <p:cNvSpPr>
                  <a:spLocks/>
                </p:cNvSpPr>
                <p:nvPr/>
              </p:nvSpPr>
              <p:spPr bwMode="auto">
                <a:xfrm>
                  <a:off x="3990" y="6720"/>
                  <a:ext cx="765" cy="1060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" name="Freeform 9"/>
                <p:cNvSpPr>
                  <a:spLocks/>
                </p:cNvSpPr>
                <p:nvPr/>
              </p:nvSpPr>
              <p:spPr bwMode="auto">
                <a:xfrm>
                  <a:off x="4183" y="7378"/>
                  <a:ext cx="545" cy="396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3381718" y="2143116"/>
              <a:ext cx="2476166" cy="285752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BD4B4"/>
                </a:gs>
              </a:gsLst>
              <a:lin ang="54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fr-FR" sz="1200" b="1" dirty="0" smtClean="0">
                  <a:latin typeface="Calibri" pitchFamily="34" charset="0"/>
                </a:rPr>
                <a:t>Phase d’</a:t>
              </a:r>
              <a:r>
                <a:rPr kumimoji="0" lang="fr-F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Initialisation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Oval 14"/>
            <p:cNvSpPr>
              <a:spLocks noChangeArrowheads="1"/>
            </p:cNvSpPr>
            <p:nvPr/>
          </p:nvSpPr>
          <p:spPr bwMode="auto">
            <a:xfrm>
              <a:off x="1142976" y="2857496"/>
              <a:ext cx="1780407" cy="514838"/>
            </a:xfrm>
            <a:prstGeom prst="ellipse">
              <a:avLst/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Text Box 15"/>
            <p:cNvSpPr txBox="1">
              <a:spLocks noChangeArrowheads="1"/>
            </p:cNvSpPr>
            <p:nvPr/>
          </p:nvSpPr>
          <p:spPr bwMode="auto">
            <a:xfrm>
              <a:off x="1214414" y="3000372"/>
              <a:ext cx="1617282" cy="20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Projet pluridisciplinaire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Forme libre 26"/>
            <p:cNvSpPr/>
            <p:nvPr/>
          </p:nvSpPr>
          <p:spPr>
            <a:xfrm>
              <a:off x="2928926" y="2673354"/>
              <a:ext cx="582500" cy="1541464"/>
            </a:xfrm>
            <a:custGeom>
              <a:avLst/>
              <a:gdLst>
                <a:gd name="connsiteX0" fmla="*/ 0 w 469900"/>
                <a:gd name="connsiteY0" fmla="*/ 415925 h 1327150"/>
                <a:gd name="connsiteX1" fmla="*/ 130175 w 469900"/>
                <a:gd name="connsiteY1" fmla="*/ 365125 h 1327150"/>
                <a:gd name="connsiteX2" fmla="*/ 384175 w 469900"/>
                <a:gd name="connsiteY2" fmla="*/ 0 h 1327150"/>
                <a:gd name="connsiteX3" fmla="*/ 450850 w 469900"/>
                <a:gd name="connsiteY3" fmla="*/ 69850 h 1327150"/>
                <a:gd name="connsiteX4" fmla="*/ 469900 w 469900"/>
                <a:gd name="connsiteY4" fmla="*/ 1327150 h 1327150"/>
                <a:gd name="connsiteX5" fmla="*/ 349250 w 469900"/>
                <a:gd name="connsiteY5" fmla="*/ 1317625 h 1327150"/>
                <a:gd name="connsiteX6" fmla="*/ 0 w 469900"/>
                <a:gd name="connsiteY6" fmla="*/ 415925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9900" h="1327150">
                  <a:moveTo>
                    <a:pt x="0" y="415925"/>
                  </a:moveTo>
                  <a:lnTo>
                    <a:pt x="130175" y="365125"/>
                  </a:lnTo>
                  <a:lnTo>
                    <a:pt x="384175" y="0"/>
                  </a:lnTo>
                  <a:lnTo>
                    <a:pt x="450850" y="69850"/>
                  </a:lnTo>
                  <a:lnTo>
                    <a:pt x="469900" y="1327150"/>
                  </a:lnTo>
                  <a:lnTo>
                    <a:pt x="349250" y="1317625"/>
                  </a:lnTo>
                  <a:lnTo>
                    <a:pt x="0" y="4159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357554" y="2428868"/>
              <a:ext cx="262764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fontAlgn="base">
                <a:spcBef>
                  <a:spcPct val="0"/>
                </a:spcBef>
              </a:pPr>
              <a:r>
                <a:rPr lang="fr-FR" sz="1100" b="1" dirty="0" smtClean="0">
                  <a:solidFill>
                    <a:srgbClr val="E36C0A"/>
                  </a:solidFill>
                  <a:latin typeface="Calibri" pitchFamily="34" charset="0"/>
                </a:rPr>
                <a:t>Jalon 1 : décision d’entreprendre le projet</a:t>
              </a:r>
            </a:p>
          </p:txBody>
        </p:sp>
      </p:grp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1500166" y="2857496"/>
            <a:ext cx="4929222" cy="2857520"/>
          </a:xfrm>
          <a:prstGeom prst="flowChartAlternateProcess">
            <a:avLst/>
          </a:prstGeom>
          <a:gradFill rotWithShape="1">
            <a:gsLst>
              <a:gs pos="0">
                <a:srgbClr val="FABF8F"/>
              </a:gs>
              <a:gs pos="100000">
                <a:srgbClr val="FFFFFF"/>
              </a:gs>
            </a:gsLst>
            <a:lin ang="5400000" scaled="1"/>
          </a:gradFill>
          <a:ln w="38100">
            <a:noFill/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 temps consacré à la recherche du thème n’est pas inclus dans les 70 heures. La  proposition d’un thème de projet peut être réalisée par 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- un professeur SI ou non SI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 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;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- un ou plusieurs élèves.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Les élèves sont associés à l’étude de faisabilité sous la responsabilité de l’équipe de professeurs.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Une note de cadrage jalonne la fin de cette phase.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Elle est rédigée par les professeurs encadrant le projet.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143636" y="5715018"/>
            <a:ext cx="27527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</a:pPr>
            <a:r>
              <a:rPr lang="fr-FR" b="1" dirty="0" smtClean="0">
                <a:solidFill>
                  <a:srgbClr val="E36C0A"/>
                </a:solidFill>
                <a:latin typeface="Calibri" pitchFamily="34" charset="0"/>
              </a:rPr>
              <a:t>Jalon 1 : décision d’entreprendre le projet</a:t>
            </a:r>
          </a:p>
        </p:txBody>
      </p:sp>
      <p:grpSp>
        <p:nvGrpSpPr>
          <p:cNvPr id="7" name="Groupe 32"/>
          <p:cNvGrpSpPr/>
          <p:nvPr/>
        </p:nvGrpSpPr>
        <p:grpSpPr>
          <a:xfrm>
            <a:off x="1285852" y="5857892"/>
            <a:ext cx="1428760" cy="800077"/>
            <a:chOff x="3510635" y="1104888"/>
            <a:chExt cx="4160783" cy="2985634"/>
          </a:xfrm>
        </p:grpSpPr>
        <p:grpSp>
          <p:nvGrpSpPr>
            <p:cNvPr id="8" name="Groupe 20"/>
            <p:cNvGrpSpPr/>
            <p:nvPr/>
          </p:nvGrpSpPr>
          <p:grpSpPr>
            <a:xfrm>
              <a:off x="6049677" y="2885381"/>
              <a:ext cx="1609734" cy="1205141"/>
              <a:chOff x="6049677" y="2885381"/>
              <a:chExt cx="1609734" cy="1205141"/>
            </a:xfrm>
          </p:grpSpPr>
          <p:sp>
            <p:nvSpPr>
              <p:cNvPr id="64" name="Ellipse 63"/>
              <p:cNvSpPr/>
              <p:nvPr/>
            </p:nvSpPr>
            <p:spPr>
              <a:xfrm>
                <a:off x="6201845" y="2885381"/>
                <a:ext cx="1227675" cy="113413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>
                      <a:alpha val="70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65" name="ZoneTexte 64"/>
              <p:cNvSpPr txBox="1"/>
              <p:nvPr/>
            </p:nvSpPr>
            <p:spPr>
              <a:xfrm>
                <a:off x="6049677" y="3229129"/>
                <a:ext cx="1609734" cy="861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b="1" dirty="0" smtClean="0">
                    <a:solidFill>
                      <a:srgbClr val="FF0000"/>
                    </a:solidFill>
                  </a:rPr>
                  <a:t>SVT</a:t>
                </a:r>
                <a:endParaRPr lang="fr-FR" sz="9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" name="Groupe 24"/>
            <p:cNvGrpSpPr/>
            <p:nvPr/>
          </p:nvGrpSpPr>
          <p:grpSpPr>
            <a:xfrm>
              <a:off x="3510635" y="1104888"/>
              <a:ext cx="4160783" cy="2971620"/>
              <a:chOff x="3510635" y="1104888"/>
              <a:chExt cx="4160783" cy="2971620"/>
            </a:xfrm>
          </p:grpSpPr>
          <p:grpSp>
            <p:nvGrpSpPr>
              <p:cNvPr id="10" name="Groupe 21"/>
              <p:cNvGrpSpPr/>
              <p:nvPr/>
            </p:nvGrpSpPr>
            <p:grpSpPr>
              <a:xfrm>
                <a:off x="4885106" y="1369645"/>
                <a:ext cx="1513481" cy="1152916"/>
                <a:chOff x="4885106" y="1369645"/>
                <a:chExt cx="1513481" cy="1152916"/>
              </a:xfrm>
            </p:grpSpPr>
            <p:sp>
              <p:nvSpPr>
                <p:cNvPr id="62" name="Ellipse 61"/>
                <p:cNvSpPr/>
                <p:nvPr/>
              </p:nvSpPr>
              <p:spPr>
                <a:xfrm>
                  <a:off x="5016503" y="1428736"/>
                  <a:ext cx="1185342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B050"/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63" name="ZoneTexte 62"/>
                <p:cNvSpPr txBox="1"/>
                <p:nvPr/>
              </p:nvSpPr>
              <p:spPr>
                <a:xfrm>
                  <a:off x="4885106" y="1369645"/>
                  <a:ext cx="1513481" cy="8039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b="1" dirty="0" smtClean="0">
                      <a:solidFill>
                        <a:srgbClr val="007E39"/>
                      </a:solidFill>
                    </a:rPr>
                    <a:t>Ma</a:t>
                  </a:r>
                  <a:r>
                    <a:rPr lang="fr-FR" sz="600" b="1" dirty="0" smtClean="0">
                      <a:solidFill>
                        <a:srgbClr val="007E39"/>
                      </a:solidFill>
                    </a:rPr>
                    <a:t>th</a:t>
                  </a:r>
                  <a:endParaRPr lang="fr-FR" sz="600" b="1" dirty="0">
                    <a:solidFill>
                      <a:srgbClr val="007E39"/>
                    </a:solidFill>
                  </a:endParaRPr>
                </a:p>
              </p:txBody>
            </p:sp>
          </p:grpSp>
          <p:grpSp>
            <p:nvGrpSpPr>
              <p:cNvPr id="11" name="Groupe 22"/>
              <p:cNvGrpSpPr/>
              <p:nvPr/>
            </p:nvGrpSpPr>
            <p:grpSpPr>
              <a:xfrm>
                <a:off x="3667223" y="2966008"/>
                <a:ext cx="1758742" cy="1110500"/>
                <a:chOff x="3667223" y="2966008"/>
                <a:chExt cx="1758742" cy="1110500"/>
              </a:xfrm>
            </p:grpSpPr>
            <p:sp>
              <p:nvSpPr>
                <p:cNvPr id="60" name="Ellipse 59"/>
                <p:cNvSpPr/>
                <p:nvPr/>
              </p:nvSpPr>
              <p:spPr>
                <a:xfrm>
                  <a:off x="4000496" y="2966008"/>
                  <a:ext cx="1143008" cy="10535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1">
                        <a:lumMod val="7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61" name="ZoneTexte 60"/>
                <p:cNvSpPr txBox="1"/>
                <p:nvPr/>
              </p:nvSpPr>
              <p:spPr>
                <a:xfrm>
                  <a:off x="3667223" y="3215116"/>
                  <a:ext cx="1758742" cy="861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900" b="1" dirty="0" smtClean="0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a:rPr>
                    <a:t>SPCA</a:t>
                  </a:r>
                  <a:endParaRPr lang="fr-FR" sz="9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</a:endParaRPr>
                </a:p>
              </p:txBody>
            </p:sp>
          </p:grpSp>
          <p:sp>
            <p:nvSpPr>
              <p:cNvPr id="55" name="Ellipse 54"/>
              <p:cNvSpPr/>
              <p:nvPr/>
            </p:nvSpPr>
            <p:spPr>
              <a:xfrm>
                <a:off x="4635500" y="2159741"/>
                <a:ext cx="1989681" cy="18141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3ABB3">
                      <a:alpha val="61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grpSp>
            <p:nvGrpSpPr>
              <p:cNvPr id="12" name="Groupe 23"/>
              <p:cNvGrpSpPr/>
              <p:nvPr/>
            </p:nvGrpSpPr>
            <p:grpSpPr>
              <a:xfrm>
                <a:off x="5058837" y="2522561"/>
                <a:ext cx="1185341" cy="1107996"/>
                <a:chOff x="5058837" y="2522561"/>
                <a:chExt cx="1185341" cy="1107996"/>
              </a:xfrm>
            </p:grpSpPr>
            <p:sp>
              <p:nvSpPr>
                <p:cNvPr id="58" name="Ellipse 57"/>
                <p:cNvSpPr/>
                <p:nvPr/>
              </p:nvSpPr>
              <p:spPr>
                <a:xfrm>
                  <a:off x="5058837" y="2522561"/>
                  <a:ext cx="1185341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tx1">
                        <a:lumMod val="65000"/>
                        <a:lumOff val="3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59" name="ZoneTexte 58"/>
                <p:cNvSpPr txBox="1"/>
                <p:nvPr/>
              </p:nvSpPr>
              <p:spPr>
                <a:xfrm>
                  <a:off x="5059045" y="2596885"/>
                  <a:ext cx="1173034" cy="1033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b="1" dirty="0" smtClean="0">
                      <a:solidFill>
                        <a:schemeClr val="bg1"/>
                      </a:solidFill>
                    </a:rPr>
                    <a:t>SI</a:t>
                  </a:r>
                  <a:endParaRPr lang="fr-FR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7" name="WordArt 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510635" y="1104888"/>
                <a:ext cx="4160783" cy="2279699"/>
              </a:xfrm>
              <a:prstGeom prst="rect">
                <a:avLst/>
              </a:prstGeom>
            </p:spPr>
            <p:txBody>
              <a:bodyPr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algn="ctr" rtl="0"/>
                <a:r>
                  <a:rPr lang="fr-FR" sz="4400" kern="10" spc="0" dirty="0" smtClean="0">
                    <a:ln w="9525">
                      <a:solidFill>
                        <a:srgbClr val="548DD4"/>
                      </a:solidFill>
                      <a:round/>
                      <a:headEnd/>
                      <a:tailEnd/>
                    </a:ln>
                    <a:solidFill>
                      <a:srgbClr val="2839D8"/>
                    </a:solidFill>
                    <a:effectLst/>
                    <a:latin typeface="Arial Black"/>
                  </a:rPr>
                  <a:t>Projet Pluridisciplinaire</a:t>
                </a:r>
                <a:endParaRPr lang="fr-FR" sz="4400" kern="10" spc="0" dirty="0">
                  <a:ln w="9525">
                    <a:solidFill>
                      <a:srgbClr val="548DD4"/>
                    </a:solidFill>
                    <a:round/>
                    <a:headEnd/>
                    <a:tailEnd/>
                  </a:ln>
                  <a:solidFill>
                    <a:srgbClr val="2839D8"/>
                  </a:solidFill>
                  <a:effectLst/>
                  <a:latin typeface="Arial Black"/>
                </a:endParaRPr>
              </a:p>
            </p:txBody>
          </p:sp>
        </p:grpSp>
      </p:grpSp>
      <p:sp>
        <p:nvSpPr>
          <p:cNvPr id="47" name="Titre 1"/>
          <p:cNvSpPr txBox="1">
            <a:spLocks/>
          </p:cNvSpPr>
          <p:nvPr/>
        </p:nvSpPr>
        <p:spPr>
          <a:xfrm>
            <a:off x="2000232" y="214290"/>
            <a:ext cx="6572296" cy="1357298"/>
          </a:xfrm>
          <a:prstGeom prst="rect">
            <a:avLst/>
          </a:prstGeom>
        </p:spPr>
        <p:txBody>
          <a:bodyPr anchor="b" anchorCtr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all" normalizeH="0" baseline="0" noProof="0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>LE PROJET EN TERMINALE </a:t>
            </a:r>
            <a: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/>
            </a:r>
            <a:b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</a:br>
            <a:endParaRPr kumimoji="0" lang="fr-FR" sz="5400" b="1" i="0" u="none" strike="noStrike" kern="0" cap="all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Berlin Sans FB Demi" pitchFamily="34" charset="0"/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1214414" y="1071546"/>
            <a:ext cx="2214578" cy="92869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HeroicExtremeRightFacing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b="1" i="1" dirty="0" smtClean="0">
                <a:solidFill>
                  <a:schemeClr val="tx2">
                    <a:lumMod val="50000"/>
                  </a:schemeClr>
                </a:solidFill>
              </a:rPr>
              <a:t>Le déroulement du projet</a:t>
            </a:r>
          </a:p>
          <a:p>
            <a:pPr algn="ctr"/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0" y="0"/>
            <a:ext cx="1214414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400" b="1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200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 flipH="1">
            <a:off x="7286644" y="4143381"/>
            <a:ext cx="285752" cy="597601"/>
          </a:xfrm>
          <a:prstGeom prst="downArrow">
            <a:avLst>
              <a:gd name="adj1" fmla="val 50000"/>
              <a:gd name="adj2" fmla="val 103624"/>
            </a:avLst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600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7286644" y="2428869"/>
            <a:ext cx="215734" cy="43339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6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359055" y="1966890"/>
            <a:ext cx="501434" cy="1890737"/>
            <a:chOff x="3990" y="6720"/>
            <a:chExt cx="790" cy="2105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990" y="6720"/>
              <a:ext cx="765" cy="1060"/>
              <a:chOff x="3990" y="6720"/>
              <a:chExt cx="765" cy="1060"/>
            </a:xfrm>
          </p:grpSpPr>
          <p:sp>
            <p:nvSpPr>
              <p:cNvPr id="54" name="Freeform 5"/>
              <p:cNvSpPr>
                <a:spLocks/>
              </p:cNvSpPr>
              <p:nvPr/>
            </p:nvSpPr>
            <p:spPr bwMode="auto">
              <a:xfrm>
                <a:off x="3990" y="6720"/>
                <a:ext cx="765" cy="1060"/>
              </a:xfrm>
              <a:custGeom>
                <a:avLst/>
                <a:gdLst/>
                <a:ahLst/>
                <a:cxnLst>
                  <a:cxn ang="0">
                    <a:pos x="0" y="1050"/>
                  </a:cxn>
                  <a:cxn ang="0">
                    <a:pos x="180" y="1050"/>
                  </a:cxn>
                  <a:cxn ang="0">
                    <a:pos x="270" y="990"/>
                  </a:cxn>
                  <a:cxn ang="0">
                    <a:pos x="360" y="840"/>
                  </a:cxn>
                  <a:cxn ang="0">
                    <a:pos x="630" y="135"/>
                  </a:cxn>
                  <a:cxn ang="0">
                    <a:pos x="765" y="30"/>
                  </a:cxn>
                </a:cxnLst>
                <a:rect l="0" t="0" r="r" b="b"/>
                <a:pathLst>
                  <a:path w="765" h="1060">
                    <a:moveTo>
                      <a:pt x="0" y="1050"/>
                    </a:moveTo>
                    <a:cubicBezTo>
                      <a:pt x="67" y="1055"/>
                      <a:pt x="135" y="1060"/>
                      <a:pt x="180" y="1050"/>
                    </a:cubicBezTo>
                    <a:cubicBezTo>
                      <a:pt x="225" y="1040"/>
                      <a:pt x="240" y="1025"/>
                      <a:pt x="270" y="990"/>
                    </a:cubicBezTo>
                    <a:cubicBezTo>
                      <a:pt x="300" y="955"/>
                      <a:pt x="300" y="983"/>
                      <a:pt x="360" y="840"/>
                    </a:cubicBezTo>
                    <a:cubicBezTo>
                      <a:pt x="420" y="697"/>
                      <a:pt x="563" y="270"/>
                      <a:pt x="630" y="135"/>
                    </a:cubicBezTo>
                    <a:cubicBezTo>
                      <a:pt x="697" y="0"/>
                      <a:pt x="732" y="47"/>
                      <a:pt x="765" y="3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" name="Freeform 6"/>
              <p:cNvSpPr>
                <a:spLocks/>
              </p:cNvSpPr>
              <p:nvPr/>
            </p:nvSpPr>
            <p:spPr bwMode="auto">
              <a:xfrm>
                <a:off x="4183" y="7378"/>
                <a:ext cx="545" cy="396"/>
              </a:xfrm>
              <a:custGeom>
                <a:avLst/>
                <a:gdLst/>
                <a:ahLst/>
                <a:cxnLst>
                  <a:cxn ang="0">
                    <a:pos x="0" y="1050"/>
                  </a:cxn>
                  <a:cxn ang="0">
                    <a:pos x="180" y="1050"/>
                  </a:cxn>
                  <a:cxn ang="0">
                    <a:pos x="270" y="990"/>
                  </a:cxn>
                  <a:cxn ang="0">
                    <a:pos x="360" y="840"/>
                  </a:cxn>
                  <a:cxn ang="0">
                    <a:pos x="630" y="135"/>
                  </a:cxn>
                  <a:cxn ang="0">
                    <a:pos x="765" y="30"/>
                  </a:cxn>
                </a:cxnLst>
                <a:rect l="0" t="0" r="r" b="b"/>
                <a:pathLst>
                  <a:path w="765" h="1060">
                    <a:moveTo>
                      <a:pt x="0" y="1050"/>
                    </a:moveTo>
                    <a:cubicBezTo>
                      <a:pt x="67" y="1055"/>
                      <a:pt x="135" y="1060"/>
                      <a:pt x="180" y="1050"/>
                    </a:cubicBezTo>
                    <a:cubicBezTo>
                      <a:pt x="225" y="1040"/>
                      <a:pt x="240" y="1025"/>
                      <a:pt x="270" y="990"/>
                    </a:cubicBezTo>
                    <a:cubicBezTo>
                      <a:pt x="300" y="955"/>
                      <a:pt x="300" y="983"/>
                      <a:pt x="360" y="840"/>
                    </a:cubicBezTo>
                    <a:cubicBezTo>
                      <a:pt x="420" y="697"/>
                      <a:pt x="563" y="270"/>
                      <a:pt x="630" y="135"/>
                    </a:cubicBezTo>
                    <a:cubicBezTo>
                      <a:pt x="697" y="0"/>
                      <a:pt x="732" y="47"/>
                      <a:pt x="765" y="3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 flipV="1">
              <a:off x="4015" y="7765"/>
              <a:ext cx="765" cy="1060"/>
              <a:chOff x="3990" y="6720"/>
              <a:chExt cx="765" cy="1060"/>
            </a:xfrm>
          </p:grpSpPr>
          <p:sp>
            <p:nvSpPr>
              <p:cNvPr id="52" name="Freeform 8"/>
              <p:cNvSpPr>
                <a:spLocks/>
              </p:cNvSpPr>
              <p:nvPr/>
            </p:nvSpPr>
            <p:spPr bwMode="auto">
              <a:xfrm>
                <a:off x="3990" y="6720"/>
                <a:ext cx="765" cy="1060"/>
              </a:xfrm>
              <a:custGeom>
                <a:avLst/>
                <a:gdLst/>
                <a:ahLst/>
                <a:cxnLst>
                  <a:cxn ang="0">
                    <a:pos x="0" y="1050"/>
                  </a:cxn>
                  <a:cxn ang="0">
                    <a:pos x="180" y="1050"/>
                  </a:cxn>
                  <a:cxn ang="0">
                    <a:pos x="270" y="990"/>
                  </a:cxn>
                  <a:cxn ang="0">
                    <a:pos x="360" y="840"/>
                  </a:cxn>
                  <a:cxn ang="0">
                    <a:pos x="630" y="135"/>
                  </a:cxn>
                  <a:cxn ang="0">
                    <a:pos x="765" y="30"/>
                  </a:cxn>
                </a:cxnLst>
                <a:rect l="0" t="0" r="r" b="b"/>
                <a:pathLst>
                  <a:path w="765" h="1060">
                    <a:moveTo>
                      <a:pt x="0" y="1050"/>
                    </a:moveTo>
                    <a:cubicBezTo>
                      <a:pt x="67" y="1055"/>
                      <a:pt x="135" y="1060"/>
                      <a:pt x="180" y="1050"/>
                    </a:cubicBezTo>
                    <a:cubicBezTo>
                      <a:pt x="225" y="1040"/>
                      <a:pt x="240" y="1025"/>
                      <a:pt x="270" y="990"/>
                    </a:cubicBezTo>
                    <a:cubicBezTo>
                      <a:pt x="300" y="955"/>
                      <a:pt x="300" y="983"/>
                      <a:pt x="360" y="840"/>
                    </a:cubicBezTo>
                    <a:cubicBezTo>
                      <a:pt x="420" y="697"/>
                      <a:pt x="563" y="270"/>
                      <a:pt x="630" y="135"/>
                    </a:cubicBezTo>
                    <a:cubicBezTo>
                      <a:pt x="697" y="0"/>
                      <a:pt x="732" y="47"/>
                      <a:pt x="765" y="3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4183" y="7378"/>
                <a:ext cx="545" cy="396"/>
              </a:xfrm>
              <a:custGeom>
                <a:avLst/>
                <a:gdLst/>
                <a:ahLst/>
                <a:cxnLst>
                  <a:cxn ang="0">
                    <a:pos x="0" y="1050"/>
                  </a:cxn>
                  <a:cxn ang="0">
                    <a:pos x="180" y="1050"/>
                  </a:cxn>
                  <a:cxn ang="0">
                    <a:pos x="270" y="990"/>
                  </a:cxn>
                  <a:cxn ang="0">
                    <a:pos x="360" y="840"/>
                  </a:cxn>
                  <a:cxn ang="0">
                    <a:pos x="630" y="135"/>
                  </a:cxn>
                  <a:cxn ang="0">
                    <a:pos x="765" y="30"/>
                  </a:cxn>
                </a:cxnLst>
                <a:rect l="0" t="0" r="r" b="b"/>
                <a:pathLst>
                  <a:path w="765" h="1060">
                    <a:moveTo>
                      <a:pt x="0" y="1050"/>
                    </a:moveTo>
                    <a:cubicBezTo>
                      <a:pt x="67" y="1055"/>
                      <a:pt x="135" y="1060"/>
                      <a:pt x="180" y="1050"/>
                    </a:cubicBezTo>
                    <a:cubicBezTo>
                      <a:pt x="225" y="1040"/>
                      <a:pt x="240" y="1025"/>
                      <a:pt x="270" y="990"/>
                    </a:cubicBezTo>
                    <a:cubicBezTo>
                      <a:pt x="300" y="955"/>
                      <a:pt x="300" y="983"/>
                      <a:pt x="360" y="840"/>
                    </a:cubicBezTo>
                    <a:cubicBezTo>
                      <a:pt x="420" y="697"/>
                      <a:pt x="563" y="270"/>
                      <a:pt x="630" y="135"/>
                    </a:cubicBezTo>
                    <a:cubicBezTo>
                      <a:pt x="697" y="0"/>
                      <a:pt x="732" y="47"/>
                      <a:pt x="765" y="3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sp>
        <p:nvSpPr>
          <p:cNvPr id="56" name="Text Box 13"/>
          <p:cNvSpPr txBox="1">
            <a:spLocks noChangeArrowheads="1"/>
          </p:cNvSpPr>
          <p:nvPr/>
        </p:nvSpPr>
        <p:spPr bwMode="auto">
          <a:xfrm>
            <a:off x="3786182" y="2500306"/>
            <a:ext cx="2404094" cy="263617"/>
          </a:xfrm>
          <a:prstGeom prst="rect">
            <a:avLst/>
          </a:prstGeom>
          <a:gradFill rotWithShape="0">
            <a:gsLst>
              <a:gs pos="0">
                <a:srgbClr val="00B0F0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548DD4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Phase de </a:t>
            </a:r>
            <a:r>
              <a:rPr lang="fr-FR" sz="1200" b="1" dirty="0" smtClean="0">
                <a:latin typeface="Calibri" pitchFamily="34" charset="0"/>
              </a:rPr>
              <a:t>de </a:t>
            </a: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Préparation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" name="Oval 14"/>
          <p:cNvSpPr>
            <a:spLocks noChangeArrowheads="1"/>
          </p:cNvSpPr>
          <p:nvPr/>
        </p:nvSpPr>
        <p:spPr bwMode="auto">
          <a:xfrm>
            <a:off x="1571604" y="2643182"/>
            <a:ext cx="1780407" cy="514838"/>
          </a:xfrm>
          <a:prstGeom prst="ellipse">
            <a:avLst/>
          </a:prstGeom>
          <a:solidFill>
            <a:srgbClr val="D8D8D8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" name="Text Box 16"/>
          <p:cNvSpPr txBox="1">
            <a:spLocks noChangeArrowheads="1"/>
          </p:cNvSpPr>
          <p:nvPr/>
        </p:nvSpPr>
        <p:spPr bwMode="auto">
          <a:xfrm>
            <a:off x="4000496" y="2755102"/>
            <a:ext cx="2357454" cy="45958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Jalon 2 : Évaluation à la fin de la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fr-FR" sz="11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 phase de préparation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9" name="Text Box 15"/>
          <p:cNvSpPr txBox="1">
            <a:spLocks noChangeArrowheads="1"/>
          </p:cNvSpPr>
          <p:nvPr/>
        </p:nvSpPr>
        <p:spPr bwMode="auto">
          <a:xfrm>
            <a:off x="1643042" y="2786058"/>
            <a:ext cx="1617282" cy="20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Projet pluridisciplinaire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" name="Forme libre 61"/>
          <p:cNvSpPr/>
          <p:nvPr/>
        </p:nvSpPr>
        <p:spPr>
          <a:xfrm>
            <a:off x="3491674" y="1959757"/>
            <a:ext cx="416719" cy="945356"/>
          </a:xfrm>
          <a:custGeom>
            <a:avLst/>
            <a:gdLst>
              <a:gd name="connsiteX0" fmla="*/ 0 w 416719"/>
              <a:gd name="connsiteY0" fmla="*/ 940594 h 945356"/>
              <a:gd name="connsiteX1" fmla="*/ 54769 w 416719"/>
              <a:gd name="connsiteY1" fmla="*/ 945356 h 945356"/>
              <a:gd name="connsiteX2" fmla="*/ 119063 w 416719"/>
              <a:gd name="connsiteY2" fmla="*/ 835819 h 945356"/>
              <a:gd name="connsiteX3" fmla="*/ 126206 w 416719"/>
              <a:gd name="connsiteY3" fmla="*/ 833437 h 945356"/>
              <a:gd name="connsiteX4" fmla="*/ 278606 w 416719"/>
              <a:gd name="connsiteY4" fmla="*/ 304800 h 945356"/>
              <a:gd name="connsiteX5" fmla="*/ 359569 w 416719"/>
              <a:gd name="connsiteY5" fmla="*/ 142875 h 945356"/>
              <a:gd name="connsiteX6" fmla="*/ 416719 w 416719"/>
              <a:gd name="connsiteY6" fmla="*/ 0 h 945356"/>
              <a:gd name="connsiteX7" fmla="*/ 245269 w 416719"/>
              <a:gd name="connsiteY7" fmla="*/ 2381 h 945356"/>
              <a:gd name="connsiteX8" fmla="*/ 0 w 416719"/>
              <a:gd name="connsiteY8" fmla="*/ 940594 h 945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719" h="945356">
                <a:moveTo>
                  <a:pt x="0" y="940594"/>
                </a:moveTo>
                <a:lnTo>
                  <a:pt x="54769" y="945356"/>
                </a:lnTo>
                <a:cubicBezTo>
                  <a:pt x="76200" y="908844"/>
                  <a:pt x="96284" y="871506"/>
                  <a:pt x="119063" y="835819"/>
                </a:cubicBezTo>
                <a:cubicBezTo>
                  <a:pt x="120413" y="833703"/>
                  <a:pt x="126206" y="833437"/>
                  <a:pt x="126206" y="833437"/>
                </a:cubicBezTo>
                <a:cubicBezTo>
                  <a:pt x="176481" y="657074"/>
                  <a:pt x="148931" y="434475"/>
                  <a:pt x="278606" y="304800"/>
                </a:cubicBezTo>
                <a:lnTo>
                  <a:pt x="359569" y="142875"/>
                </a:lnTo>
                <a:lnTo>
                  <a:pt x="416719" y="0"/>
                </a:lnTo>
                <a:lnTo>
                  <a:pt x="245269" y="2381"/>
                </a:lnTo>
                <a:lnTo>
                  <a:pt x="0" y="9405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Forme libre 62"/>
          <p:cNvSpPr/>
          <p:nvPr/>
        </p:nvSpPr>
        <p:spPr>
          <a:xfrm>
            <a:off x="3408327" y="2912272"/>
            <a:ext cx="416719" cy="945356"/>
          </a:xfrm>
          <a:custGeom>
            <a:avLst/>
            <a:gdLst>
              <a:gd name="connsiteX0" fmla="*/ 0 w 416719"/>
              <a:gd name="connsiteY0" fmla="*/ 940594 h 945356"/>
              <a:gd name="connsiteX1" fmla="*/ 54769 w 416719"/>
              <a:gd name="connsiteY1" fmla="*/ 945356 h 945356"/>
              <a:gd name="connsiteX2" fmla="*/ 119063 w 416719"/>
              <a:gd name="connsiteY2" fmla="*/ 835819 h 945356"/>
              <a:gd name="connsiteX3" fmla="*/ 126206 w 416719"/>
              <a:gd name="connsiteY3" fmla="*/ 833437 h 945356"/>
              <a:gd name="connsiteX4" fmla="*/ 278606 w 416719"/>
              <a:gd name="connsiteY4" fmla="*/ 304800 h 945356"/>
              <a:gd name="connsiteX5" fmla="*/ 359569 w 416719"/>
              <a:gd name="connsiteY5" fmla="*/ 142875 h 945356"/>
              <a:gd name="connsiteX6" fmla="*/ 416719 w 416719"/>
              <a:gd name="connsiteY6" fmla="*/ 0 h 945356"/>
              <a:gd name="connsiteX7" fmla="*/ 245269 w 416719"/>
              <a:gd name="connsiteY7" fmla="*/ 2381 h 945356"/>
              <a:gd name="connsiteX8" fmla="*/ 0 w 416719"/>
              <a:gd name="connsiteY8" fmla="*/ 940594 h 945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719" h="945356">
                <a:moveTo>
                  <a:pt x="0" y="940594"/>
                </a:moveTo>
                <a:lnTo>
                  <a:pt x="54769" y="945356"/>
                </a:lnTo>
                <a:cubicBezTo>
                  <a:pt x="76200" y="908844"/>
                  <a:pt x="96284" y="871506"/>
                  <a:pt x="119063" y="835819"/>
                </a:cubicBezTo>
                <a:cubicBezTo>
                  <a:pt x="120413" y="833703"/>
                  <a:pt x="126206" y="833437"/>
                  <a:pt x="126206" y="833437"/>
                </a:cubicBezTo>
                <a:cubicBezTo>
                  <a:pt x="176481" y="657074"/>
                  <a:pt x="148931" y="434475"/>
                  <a:pt x="278606" y="304800"/>
                </a:cubicBezTo>
                <a:lnTo>
                  <a:pt x="359569" y="142875"/>
                </a:lnTo>
                <a:lnTo>
                  <a:pt x="416719" y="0"/>
                </a:lnTo>
                <a:lnTo>
                  <a:pt x="245269" y="2381"/>
                </a:lnTo>
                <a:lnTo>
                  <a:pt x="0" y="9405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Forme libre 63"/>
          <p:cNvSpPr/>
          <p:nvPr/>
        </p:nvSpPr>
        <p:spPr>
          <a:xfrm>
            <a:off x="3433735" y="2928934"/>
            <a:ext cx="457200" cy="1000132"/>
          </a:xfrm>
          <a:custGeom>
            <a:avLst/>
            <a:gdLst>
              <a:gd name="connsiteX0" fmla="*/ 0 w 457200"/>
              <a:gd name="connsiteY0" fmla="*/ 0 h 946150"/>
              <a:gd name="connsiteX1" fmla="*/ 266700 w 457200"/>
              <a:gd name="connsiteY1" fmla="*/ 0 h 946150"/>
              <a:gd name="connsiteX2" fmla="*/ 457200 w 457200"/>
              <a:gd name="connsiteY2" fmla="*/ 336550 h 946150"/>
              <a:gd name="connsiteX3" fmla="*/ 450850 w 457200"/>
              <a:gd name="connsiteY3" fmla="*/ 939800 h 946150"/>
              <a:gd name="connsiteX4" fmla="*/ 323850 w 457200"/>
              <a:gd name="connsiteY4" fmla="*/ 946150 h 946150"/>
              <a:gd name="connsiteX5" fmla="*/ 0 w 457200"/>
              <a:gd name="connsiteY5" fmla="*/ 0 h 94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200" h="946150">
                <a:moveTo>
                  <a:pt x="0" y="0"/>
                </a:moveTo>
                <a:lnTo>
                  <a:pt x="266700" y="0"/>
                </a:lnTo>
                <a:lnTo>
                  <a:pt x="457200" y="336550"/>
                </a:lnTo>
                <a:cubicBezTo>
                  <a:pt x="455083" y="537633"/>
                  <a:pt x="452967" y="738717"/>
                  <a:pt x="450850" y="939800"/>
                </a:cubicBezTo>
                <a:lnTo>
                  <a:pt x="323850" y="94615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572264" y="1428737"/>
            <a:ext cx="1585750" cy="1114911"/>
          </a:xfrm>
          <a:prstGeom prst="rect">
            <a:avLst/>
          </a:prstGeom>
          <a:solidFill>
            <a:srgbClr val="37CB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Élaboration du cahier des charges fonctionnel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572266" y="2857496"/>
            <a:ext cx="1747841" cy="1446227"/>
          </a:xfrm>
          <a:prstGeom prst="rect">
            <a:avLst/>
          </a:prstGeom>
          <a:solidFill>
            <a:srgbClr val="15D2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Conception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(Calculs, simulations, prototype)</a:t>
            </a: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6215076" y="4714884"/>
            <a:ext cx="2478077" cy="50006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</a:rPr>
              <a:t>Jalon 2 : Évaluation à la fin de la phase de préparation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1357290" y="3786190"/>
            <a:ext cx="4929222" cy="2714644"/>
          </a:xfrm>
          <a:prstGeom prst="flowChartAlternateProcess">
            <a:avLst/>
          </a:prstGeom>
          <a:gradFill rotWithShape="1">
            <a:gsLst>
              <a:gs pos="0">
                <a:srgbClr val="38C1DC"/>
              </a:gs>
              <a:gs pos="100000">
                <a:srgbClr val="FFFFFF"/>
              </a:gs>
            </a:gsLst>
            <a:lin ang="5400000" scaled="1"/>
          </a:gradFill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18000" tIns="0" rIns="1800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Les élèves sont associés à l’élaboration du cahier des charges fonctionnel et technique sous la responsabilité des professeurs. Les performances</a:t>
            </a:r>
            <a:r>
              <a:rPr kumimoji="0" lang="fr-FR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attendues sont définies, les contraintes identifiées.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smtClean="0">
                <a:latin typeface="Calibri" pitchFamily="34" charset="0"/>
              </a:rPr>
              <a:t>Les élèves élaborent   plusieurs solutions possibles.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1600" b="1" dirty="0" smtClean="0">
                <a:latin typeface="Calibri" pitchFamily="34" charset="0"/>
              </a:rPr>
              <a:t> 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L’équipe de professeurs prépare la phase  suivante en s’assurant de disposer des moyens nécessaires avant d’engager la réalisation avec les élèves.</a:t>
            </a:r>
            <a:endParaRPr kumimoji="0" lang="fr-FR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5" name="Groupe 32"/>
          <p:cNvGrpSpPr/>
          <p:nvPr/>
        </p:nvGrpSpPr>
        <p:grpSpPr>
          <a:xfrm>
            <a:off x="6858016" y="5572140"/>
            <a:ext cx="1357322" cy="800077"/>
            <a:chOff x="3510635" y="1104888"/>
            <a:chExt cx="4160783" cy="2985634"/>
          </a:xfrm>
        </p:grpSpPr>
        <p:grpSp>
          <p:nvGrpSpPr>
            <p:cNvPr id="6" name="Groupe 20"/>
            <p:cNvGrpSpPr/>
            <p:nvPr/>
          </p:nvGrpSpPr>
          <p:grpSpPr>
            <a:xfrm>
              <a:off x="6049677" y="2885381"/>
              <a:ext cx="1609734" cy="1205141"/>
              <a:chOff x="6049677" y="2885381"/>
              <a:chExt cx="1609734" cy="1205141"/>
            </a:xfrm>
          </p:grpSpPr>
          <p:sp>
            <p:nvSpPr>
              <p:cNvPr id="83" name="Ellipse 82"/>
              <p:cNvSpPr/>
              <p:nvPr/>
            </p:nvSpPr>
            <p:spPr>
              <a:xfrm>
                <a:off x="6201845" y="2885381"/>
                <a:ext cx="1227675" cy="113413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>
                      <a:alpha val="70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4" name="ZoneTexte 83"/>
              <p:cNvSpPr txBox="1"/>
              <p:nvPr/>
            </p:nvSpPr>
            <p:spPr>
              <a:xfrm>
                <a:off x="6049677" y="3229129"/>
                <a:ext cx="1609734" cy="861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b="1" dirty="0" smtClean="0">
                    <a:solidFill>
                      <a:srgbClr val="FF0000"/>
                    </a:solidFill>
                  </a:rPr>
                  <a:t>SVT</a:t>
                </a:r>
                <a:endParaRPr lang="fr-FR" sz="9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7" name="Groupe 24"/>
            <p:cNvGrpSpPr/>
            <p:nvPr/>
          </p:nvGrpSpPr>
          <p:grpSpPr>
            <a:xfrm>
              <a:off x="3510635" y="1104888"/>
              <a:ext cx="4160783" cy="2971620"/>
              <a:chOff x="3510635" y="1104888"/>
              <a:chExt cx="4160783" cy="2971620"/>
            </a:xfrm>
          </p:grpSpPr>
          <p:grpSp>
            <p:nvGrpSpPr>
              <p:cNvPr id="8" name="Groupe 21"/>
              <p:cNvGrpSpPr/>
              <p:nvPr/>
            </p:nvGrpSpPr>
            <p:grpSpPr>
              <a:xfrm>
                <a:off x="4885106" y="1369645"/>
                <a:ext cx="1513481" cy="1152916"/>
                <a:chOff x="4885106" y="1369645"/>
                <a:chExt cx="1513481" cy="1152916"/>
              </a:xfrm>
            </p:grpSpPr>
            <p:sp>
              <p:nvSpPr>
                <p:cNvPr id="81" name="Ellipse 80"/>
                <p:cNvSpPr/>
                <p:nvPr/>
              </p:nvSpPr>
              <p:spPr>
                <a:xfrm>
                  <a:off x="5016503" y="1428736"/>
                  <a:ext cx="1185342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B050"/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82" name="ZoneTexte 81"/>
                <p:cNvSpPr txBox="1"/>
                <p:nvPr/>
              </p:nvSpPr>
              <p:spPr>
                <a:xfrm>
                  <a:off x="4885106" y="1369645"/>
                  <a:ext cx="1513481" cy="8039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b="1" dirty="0" smtClean="0">
                      <a:solidFill>
                        <a:srgbClr val="007E39"/>
                      </a:solidFill>
                    </a:rPr>
                    <a:t>Ma</a:t>
                  </a:r>
                  <a:r>
                    <a:rPr lang="fr-FR" sz="600" b="1" dirty="0" smtClean="0">
                      <a:solidFill>
                        <a:srgbClr val="007E39"/>
                      </a:solidFill>
                    </a:rPr>
                    <a:t>th</a:t>
                  </a:r>
                  <a:endParaRPr lang="fr-FR" sz="600" b="1" dirty="0">
                    <a:solidFill>
                      <a:srgbClr val="007E39"/>
                    </a:solidFill>
                  </a:endParaRPr>
                </a:p>
              </p:txBody>
            </p:sp>
          </p:grpSp>
          <p:grpSp>
            <p:nvGrpSpPr>
              <p:cNvPr id="9" name="Groupe 22"/>
              <p:cNvGrpSpPr/>
              <p:nvPr/>
            </p:nvGrpSpPr>
            <p:grpSpPr>
              <a:xfrm>
                <a:off x="3667223" y="2966008"/>
                <a:ext cx="1758742" cy="1110500"/>
                <a:chOff x="3667223" y="2966008"/>
                <a:chExt cx="1758742" cy="1110500"/>
              </a:xfrm>
            </p:grpSpPr>
            <p:sp>
              <p:nvSpPr>
                <p:cNvPr id="79" name="Ellipse 78"/>
                <p:cNvSpPr/>
                <p:nvPr/>
              </p:nvSpPr>
              <p:spPr>
                <a:xfrm>
                  <a:off x="4000496" y="2966008"/>
                  <a:ext cx="1143008" cy="10535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1">
                        <a:lumMod val="7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80" name="ZoneTexte 79"/>
                <p:cNvSpPr txBox="1"/>
                <p:nvPr/>
              </p:nvSpPr>
              <p:spPr>
                <a:xfrm>
                  <a:off x="3667223" y="3215116"/>
                  <a:ext cx="1758742" cy="861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900" b="1" dirty="0" smtClean="0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a:rPr>
                    <a:t>SPCA</a:t>
                  </a:r>
                  <a:endParaRPr lang="fr-FR" sz="9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</a:endParaRPr>
                </a:p>
              </p:txBody>
            </p:sp>
          </p:grpSp>
          <p:sp>
            <p:nvSpPr>
              <p:cNvPr id="74" name="Ellipse 73"/>
              <p:cNvSpPr/>
              <p:nvPr/>
            </p:nvSpPr>
            <p:spPr>
              <a:xfrm>
                <a:off x="4635500" y="2159741"/>
                <a:ext cx="1989681" cy="18141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3ABB3">
                      <a:alpha val="61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grpSp>
            <p:nvGrpSpPr>
              <p:cNvPr id="10" name="Groupe 23"/>
              <p:cNvGrpSpPr/>
              <p:nvPr/>
            </p:nvGrpSpPr>
            <p:grpSpPr>
              <a:xfrm>
                <a:off x="5058837" y="2522561"/>
                <a:ext cx="1185341" cy="1107996"/>
                <a:chOff x="5058837" y="2522561"/>
                <a:chExt cx="1185341" cy="1107996"/>
              </a:xfrm>
            </p:grpSpPr>
            <p:sp>
              <p:nvSpPr>
                <p:cNvPr id="77" name="Ellipse 76"/>
                <p:cNvSpPr/>
                <p:nvPr/>
              </p:nvSpPr>
              <p:spPr>
                <a:xfrm>
                  <a:off x="5058837" y="2522561"/>
                  <a:ext cx="1185341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tx1">
                        <a:lumMod val="65000"/>
                        <a:lumOff val="3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78" name="ZoneTexte 77"/>
                <p:cNvSpPr txBox="1"/>
                <p:nvPr/>
              </p:nvSpPr>
              <p:spPr>
                <a:xfrm>
                  <a:off x="5059045" y="2596885"/>
                  <a:ext cx="1173034" cy="1033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b="1" dirty="0" smtClean="0">
                      <a:solidFill>
                        <a:schemeClr val="bg1"/>
                      </a:solidFill>
                    </a:rPr>
                    <a:t>SI</a:t>
                  </a:r>
                  <a:endParaRPr lang="fr-FR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76" name="WordArt 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510635" y="1104888"/>
                <a:ext cx="4160783" cy="2279699"/>
              </a:xfrm>
              <a:prstGeom prst="rect">
                <a:avLst/>
              </a:prstGeom>
            </p:spPr>
            <p:txBody>
              <a:bodyPr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algn="ctr" rtl="0"/>
                <a:r>
                  <a:rPr lang="fr-FR" sz="4400" kern="10" spc="0" dirty="0" smtClean="0">
                    <a:ln w="9525">
                      <a:solidFill>
                        <a:srgbClr val="548DD4"/>
                      </a:solidFill>
                      <a:round/>
                      <a:headEnd/>
                      <a:tailEnd/>
                    </a:ln>
                    <a:solidFill>
                      <a:srgbClr val="2839D8"/>
                    </a:solidFill>
                    <a:effectLst/>
                    <a:latin typeface="Arial Black"/>
                  </a:rPr>
                  <a:t>Projet Pluridisciplinaire</a:t>
                </a:r>
                <a:endParaRPr lang="fr-FR" sz="4400" kern="10" spc="0" dirty="0">
                  <a:ln w="9525">
                    <a:solidFill>
                      <a:srgbClr val="548DD4"/>
                    </a:solidFill>
                    <a:round/>
                    <a:headEnd/>
                    <a:tailEnd/>
                  </a:ln>
                  <a:solidFill>
                    <a:srgbClr val="2839D8"/>
                  </a:solidFill>
                  <a:effectLst/>
                  <a:latin typeface="Arial Black"/>
                </a:endParaRPr>
              </a:p>
            </p:txBody>
          </p:sp>
        </p:grpSp>
      </p:grpSp>
      <p:sp>
        <p:nvSpPr>
          <p:cNvPr id="40" name="Titre 1"/>
          <p:cNvSpPr txBox="1">
            <a:spLocks/>
          </p:cNvSpPr>
          <p:nvPr/>
        </p:nvSpPr>
        <p:spPr>
          <a:xfrm>
            <a:off x="2000232" y="214290"/>
            <a:ext cx="6572296" cy="1357298"/>
          </a:xfrm>
          <a:prstGeom prst="rect">
            <a:avLst/>
          </a:prstGeom>
        </p:spPr>
        <p:txBody>
          <a:bodyPr anchor="b" anchorCtr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all" normalizeH="0" baseline="0" noProof="0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>LE PROJET EN TERMINALE </a:t>
            </a:r>
            <a: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/>
            </a:r>
            <a:b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</a:br>
            <a:endParaRPr kumimoji="0" lang="fr-FR" sz="5400" b="1" i="0" u="none" strike="noStrike" kern="0" cap="all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Berlin Sans FB Demi" pitchFamily="34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1428728" y="1071546"/>
            <a:ext cx="2214578" cy="92869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HeroicExtremeRightFacing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b="1" i="1" dirty="0" smtClean="0">
                <a:solidFill>
                  <a:schemeClr val="tx2">
                    <a:lumMod val="50000"/>
                  </a:schemeClr>
                </a:solidFill>
              </a:rPr>
              <a:t>Le déroulement du projet</a:t>
            </a:r>
          </a:p>
          <a:p>
            <a:pPr algn="ctr"/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0" y="0"/>
            <a:ext cx="1214414" cy="68580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sz="1600" dirty="0" smtClean="0"/>
          </a:p>
          <a:p>
            <a:endParaRPr lang="fr-FR" sz="1600" dirty="0" smtClean="0"/>
          </a:p>
          <a:p>
            <a:r>
              <a:rPr lang="fr-FR" sz="1200" dirty="0" smtClean="0"/>
              <a:t>Le  choix du thème</a:t>
            </a:r>
          </a:p>
          <a:p>
            <a:endParaRPr lang="fr-FR" sz="1200" dirty="0" smtClean="0"/>
          </a:p>
          <a:p>
            <a:r>
              <a:rPr lang="fr-FR" sz="1200" dirty="0" smtClean="0"/>
              <a:t>La démarche de projet</a:t>
            </a:r>
            <a:endParaRPr lang="fr-FR" sz="1400" dirty="0" smtClean="0"/>
          </a:p>
          <a:p>
            <a:endParaRPr lang="fr-FR" sz="1200" dirty="0" smtClean="0"/>
          </a:p>
          <a:p>
            <a:r>
              <a:rPr lang="fr-FR" sz="1200" dirty="0" smtClean="0"/>
              <a:t>Les productions attendues</a:t>
            </a:r>
          </a:p>
          <a:p>
            <a:endParaRPr lang="fr-FR" sz="1200" dirty="0" smtClean="0"/>
          </a:p>
          <a:p>
            <a:r>
              <a:rPr lang="fr-FR" sz="1400" b="1" dirty="0" smtClean="0"/>
              <a:t>Le déroulement du projet</a:t>
            </a:r>
          </a:p>
          <a:p>
            <a:endParaRPr lang="fr-FR" sz="1200" dirty="0" smtClean="0"/>
          </a:p>
          <a:p>
            <a:r>
              <a:rPr lang="fr-FR" sz="1200" dirty="0" smtClean="0"/>
              <a:t>Exemple</a:t>
            </a:r>
          </a:p>
          <a:p>
            <a:endParaRPr lang="fr-FR" sz="1200" dirty="0" smtClean="0"/>
          </a:p>
          <a:p>
            <a:endParaRPr lang="fr-FR" sz="1200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7359650" y="4171950"/>
            <a:ext cx="247650" cy="793751"/>
          </a:xfrm>
          <a:prstGeom prst="downArrow">
            <a:avLst>
              <a:gd name="adj1" fmla="val 50000"/>
              <a:gd name="adj2" fmla="val 105555"/>
            </a:avLst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600"/>
          </a:p>
        </p:txBody>
      </p:sp>
      <p:grpSp>
        <p:nvGrpSpPr>
          <p:cNvPr id="2" name="Groupe 79"/>
          <p:cNvGrpSpPr/>
          <p:nvPr/>
        </p:nvGrpSpPr>
        <p:grpSpPr>
          <a:xfrm>
            <a:off x="1500166" y="1714488"/>
            <a:ext cx="4929222" cy="1945815"/>
            <a:chOff x="714348" y="2324080"/>
            <a:chExt cx="4929222" cy="194581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501799" y="2324080"/>
              <a:ext cx="501434" cy="1890737"/>
              <a:chOff x="3990" y="6720"/>
              <a:chExt cx="790" cy="2105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3990" y="6720"/>
                <a:ext cx="765" cy="1060"/>
                <a:chOff x="3990" y="6720"/>
                <a:chExt cx="765" cy="1060"/>
              </a:xfrm>
            </p:grpSpPr>
            <p:sp>
              <p:nvSpPr>
                <p:cNvPr id="65" name="Freeform 5"/>
                <p:cNvSpPr>
                  <a:spLocks/>
                </p:cNvSpPr>
                <p:nvPr/>
              </p:nvSpPr>
              <p:spPr bwMode="auto">
                <a:xfrm>
                  <a:off x="3990" y="6720"/>
                  <a:ext cx="765" cy="1060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6" name="Freeform 6"/>
                <p:cNvSpPr>
                  <a:spLocks/>
                </p:cNvSpPr>
                <p:nvPr/>
              </p:nvSpPr>
              <p:spPr bwMode="auto">
                <a:xfrm>
                  <a:off x="4183" y="7378"/>
                  <a:ext cx="545" cy="396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 flipV="1">
                <a:off x="4015" y="7765"/>
                <a:ext cx="765" cy="1060"/>
                <a:chOff x="3990" y="6720"/>
                <a:chExt cx="765" cy="1060"/>
              </a:xfrm>
            </p:grpSpPr>
            <p:sp>
              <p:nvSpPr>
                <p:cNvPr id="60" name="Freeform 8"/>
                <p:cNvSpPr>
                  <a:spLocks/>
                </p:cNvSpPr>
                <p:nvPr/>
              </p:nvSpPr>
              <p:spPr bwMode="auto">
                <a:xfrm>
                  <a:off x="3990" y="6720"/>
                  <a:ext cx="765" cy="1060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9"/>
                <p:cNvSpPr>
                  <a:spLocks/>
                </p:cNvSpPr>
                <p:nvPr/>
              </p:nvSpPr>
              <p:spPr bwMode="auto">
                <a:xfrm>
                  <a:off x="4183" y="7378"/>
                  <a:ext cx="545" cy="396"/>
                </a:xfrm>
                <a:custGeom>
                  <a:avLst/>
                  <a:gdLst/>
                  <a:ahLst/>
                  <a:cxnLst>
                    <a:cxn ang="0">
                      <a:pos x="0" y="1050"/>
                    </a:cxn>
                    <a:cxn ang="0">
                      <a:pos x="180" y="1050"/>
                    </a:cxn>
                    <a:cxn ang="0">
                      <a:pos x="270" y="990"/>
                    </a:cxn>
                    <a:cxn ang="0">
                      <a:pos x="360" y="840"/>
                    </a:cxn>
                    <a:cxn ang="0">
                      <a:pos x="630" y="135"/>
                    </a:cxn>
                    <a:cxn ang="0">
                      <a:pos x="765" y="30"/>
                    </a:cxn>
                  </a:cxnLst>
                  <a:rect l="0" t="0" r="r" b="b"/>
                  <a:pathLst>
                    <a:path w="765" h="1060">
                      <a:moveTo>
                        <a:pt x="0" y="1050"/>
                      </a:moveTo>
                      <a:cubicBezTo>
                        <a:pt x="67" y="1055"/>
                        <a:pt x="135" y="1060"/>
                        <a:pt x="180" y="1050"/>
                      </a:cubicBezTo>
                      <a:cubicBezTo>
                        <a:pt x="225" y="1040"/>
                        <a:pt x="240" y="1025"/>
                        <a:pt x="270" y="990"/>
                      </a:cubicBezTo>
                      <a:cubicBezTo>
                        <a:pt x="300" y="955"/>
                        <a:pt x="300" y="983"/>
                        <a:pt x="360" y="840"/>
                      </a:cubicBezTo>
                      <a:cubicBezTo>
                        <a:pt x="420" y="697"/>
                        <a:pt x="563" y="270"/>
                        <a:pt x="630" y="135"/>
                      </a:cubicBezTo>
                      <a:cubicBezTo>
                        <a:pt x="697" y="0"/>
                        <a:pt x="732" y="47"/>
                        <a:pt x="765" y="3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67" name="Text Box 10"/>
            <p:cNvSpPr txBox="1">
              <a:spLocks noChangeArrowheads="1"/>
            </p:cNvSpPr>
            <p:nvPr/>
          </p:nvSpPr>
          <p:spPr bwMode="auto">
            <a:xfrm>
              <a:off x="3000364" y="3500439"/>
              <a:ext cx="2404094" cy="241482"/>
            </a:xfrm>
            <a:prstGeom prst="rect">
              <a:avLst/>
            </a:prstGeom>
            <a:gradFill rotWithShape="0">
              <a:gsLst>
                <a:gs pos="0">
                  <a:srgbClr val="FF99FF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rgbClr val="FF99F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Phase de Réalisation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1" name="Oval 14"/>
            <p:cNvSpPr>
              <a:spLocks noChangeArrowheads="1"/>
            </p:cNvSpPr>
            <p:nvPr/>
          </p:nvSpPr>
          <p:spPr bwMode="auto">
            <a:xfrm>
              <a:off x="714348" y="3000372"/>
              <a:ext cx="1780407" cy="514838"/>
            </a:xfrm>
            <a:prstGeom prst="ellipse">
              <a:avLst/>
            </a:prstGeom>
            <a:solidFill>
              <a:srgbClr val="D8D8D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Text Box 15"/>
            <p:cNvSpPr txBox="1">
              <a:spLocks noChangeArrowheads="1"/>
            </p:cNvSpPr>
            <p:nvPr/>
          </p:nvSpPr>
          <p:spPr bwMode="auto">
            <a:xfrm>
              <a:off x="785786" y="3143248"/>
              <a:ext cx="1617282" cy="20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fr-FR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Projet pluridisciplinaire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" name="Text Box 17"/>
            <p:cNvSpPr txBox="1">
              <a:spLocks noChangeArrowheads="1"/>
            </p:cNvSpPr>
            <p:nvPr/>
          </p:nvSpPr>
          <p:spPr bwMode="auto">
            <a:xfrm>
              <a:off x="3000365" y="3786191"/>
              <a:ext cx="2643205" cy="466715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vert="horz" wrap="square" lIns="18000" tIns="10800" rIns="18000" bIns="1080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Calibri" pitchFamily="34" charset="0"/>
                </a:rPr>
                <a:t>Jalon 3 : Évaluation à la fin de la Phase de </a:t>
              </a:r>
            </a:p>
            <a:p>
              <a:pPr marL="0" marR="0" lvl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fr-FR" sz="1100" b="1" i="0" u="none" strike="noStrike" cap="none" normalizeH="0" baseline="0" dirty="0" smtClean="0">
                  <a:ln>
                    <a:noFill/>
                  </a:ln>
                  <a:solidFill>
                    <a:srgbClr val="FF3399"/>
                  </a:solidFill>
                  <a:effectLst/>
                  <a:latin typeface="Calibri" pitchFamily="34" charset="0"/>
                </a:rPr>
                <a:t>réalisation</a:t>
              </a:r>
              <a:endPara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8" name="Forme libre 77"/>
            <p:cNvSpPr/>
            <p:nvPr/>
          </p:nvSpPr>
          <p:spPr>
            <a:xfrm>
              <a:off x="2606675" y="2327275"/>
              <a:ext cx="423863" cy="962025"/>
            </a:xfrm>
            <a:custGeom>
              <a:avLst/>
              <a:gdLst>
                <a:gd name="connsiteX0" fmla="*/ 0 w 423863"/>
                <a:gd name="connsiteY0" fmla="*/ 942975 h 962025"/>
                <a:gd name="connsiteX1" fmla="*/ 133350 w 423863"/>
                <a:gd name="connsiteY1" fmla="*/ 947738 h 962025"/>
                <a:gd name="connsiteX2" fmla="*/ 223838 w 423863"/>
                <a:gd name="connsiteY2" fmla="*/ 962025 h 962025"/>
                <a:gd name="connsiteX3" fmla="*/ 423863 w 423863"/>
                <a:gd name="connsiteY3" fmla="*/ 571500 h 962025"/>
                <a:gd name="connsiteX4" fmla="*/ 419100 w 423863"/>
                <a:gd name="connsiteY4" fmla="*/ 0 h 962025"/>
                <a:gd name="connsiteX5" fmla="*/ 319088 w 423863"/>
                <a:gd name="connsiteY5" fmla="*/ 0 h 962025"/>
                <a:gd name="connsiteX6" fmla="*/ 0 w 423863"/>
                <a:gd name="connsiteY6" fmla="*/ 942975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3863" h="962025">
                  <a:moveTo>
                    <a:pt x="0" y="942975"/>
                  </a:moveTo>
                  <a:lnTo>
                    <a:pt x="133350" y="947738"/>
                  </a:lnTo>
                  <a:lnTo>
                    <a:pt x="223838" y="962025"/>
                  </a:lnTo>
                  <a:lnTo>
                    <a:pt x="423863" y="571500"/>
                  </a:lnTo>
                  <a:cubicBezTo>
                    <a:pt x="422275" y="381000"/>
                    <a:pt x="420688" y="190500"/>
                    <a:pt x="419100" y="0"/>
                  </a:cubicBezTo>
                  <a:lnTo>
                    <a:pt x="319088" y="0"/>
                  </a:lnTo>
                  <a:lnTo>
                    <a:pt x="0" y="9429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Forme libre 78"/>
            <p:cNvSpPr/>
            <p:nvPr/>
          </p:nvSpPr>
          <p:spPr>
            <a:xfrm>
              <a:off x="2600325" y="3276600"/>
              <a:ext cx="433388" cy="993295"/>
            </a:xfrm>
            <a:custGeom>
              <a:avLst/>
              <a:gdLst>
                <a:gd name="connsiteX0" fmla="*/ 0 w 433388"/>
                <a:gd name="connsiteY0" fmla="*/ 0 h 993295"/>
                <a:gd name="connsiteX1" fmla="*/ 90488 w 433388"/>
                <a:gd name="connsiteY1" fmla="*/ 0 h 993295"/>
                <a:gd name="connsiteX2" fmla="*/ 176213 w 433388"/>
                <a:gd name="connsiteY2" fmla="*/ 147638 h 993295"/>
                <a:gd name="connsiteX3" fmla="*/ 433388 w 433388"/>
                <a:gd name="connsiteY3" fmla="*/ 923925 h 993295"/>
                <a:gd name="connsiteX4" fmla="*/ 347663 w 433388"/>
                <a:gd name="connsiteY4" fmla="*/ 957263 h 993295"/>
                <a:gd name="connsiteX5" fmla="*/ 280988 w 433388"/>
                <a:gd name="connsiteY5" fmla="*/ 890588 h 993295"/>
                <a:gd name="connsiteX6" fmla="*/ 0 w 433388"/>
                <a:gd name="connsiteY6" fmla="*/ 0 h 993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3388" h="993295">
                  <a:moveTo>
                    <a:pt x="0" y="0"/>
                  </a:moveTo>
                  <a:lnTo>
                    <a:pt x="90488" y="0"/>
                  </a:lnTo>
                  <a:lnTo>
                    <a:pt x="176213" y="147638"/>
                  </a:lnTo>
                  <a:lnTo>
                    <a:pt x="433388" y="923925"/>
                  </a:lnTo>
                  <a:cubicBezTo>
                    <a:pt x="346212" y="962670"/>
                    <a:pt x="347663" y="993295"/>
                    <a:pt x="347663" y="957263"/>
                  </a:cubicBezTo>
                  <a:lnTo>
                    <a:pt x="280988" y="8905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1428728" y="3714752"/>
            <a:ext cx="5072098" cy="2154239"/>
          </a:xfrm>
          <a:prstGeom prst="flowChartAlternateProcess">
            <a:avLst/>
          </a:prstGeom>
          <a:gradFill rotWithShape="1">
            <a:gsLst>
              <a:gs pos="0">
                <a:srgbClr val="F5B5EC"/>
              </a:gs>
              <a:gs pos="100000">
                <a:srgbClr val="FFFFFF"/>
              </a:gs>
            </a:gsLst>
            <a:lin ang="5400000" scaled="1"/>
          </a:gradFill>
          <a:ln w="3175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La réalisation par les élèves du programme, du prototype ou de la maquette numérique ou matérielle  peut être complète ou partielle, pour tester tout ou partie des performances  du produit.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Les élèves peuvent intégrer à la solution qu’ils proposent des éléments fonctionnels, numériques ou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rPr>
              <a:t> 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</a:rPr>
              <a:t>matériels, qu’ils n’auront pas  élaborés ou réalisés eux-mêmes.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619877" y="5027614"/>
            <a:ext cx="1978025" cy="8715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3399"/>
                </a:solidFill>
                <a:effectLst/>
                <a:latin typeface="Calibri" pitchFamily="34" charset="0"/>
              </a:rPr>
              <a:t>Jalon 3 : Évaluation à la fin de la Phase de réalisation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754126" y="1547813"/>
            <a:ext cx="1473889" cy="462905"/>
          </a:xfrm>
          <a:prstGeom prst="rect">
            <a:avLst/>
          </a:prstGeom>
          <a:solidFill>
            <a:srgbClr val="F8CCF2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Choix d’une solution 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7351869" y="2054226"/>
            <a:ext cx="153833" cy="223791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600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6527800" y="2328862"/>
            <a:ext cx="2159000" cy="2001839"/>
          </a:xfrm>
          <a:prstGeom prst="rect">
            <a:avLst/>
          </a:prstGeom>
          <a:solidFill>
            <a:srgbClr val="F8CCF2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8000" tIns="10800" rIns="18000" bIns="10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Réalisation d’un prototype d’une maquette, d’un programme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Essais, mise au point, évaluation des performances </a:t>
            </a:r>
          </a:p>
        </p:txBody>
      </p:sp>
      <p:grpSp>
        <p:nvGrpSpPr>
          <p:cNvPr id="6" name="Groupe 32"/>
          <p:cNvGrpSpPr/>
          <p:nvPr/>
        </p:nvGrpSpPr>
        <p:grpSpPr>
          <a:xfrm>
            <a:off x="1571604" y="5786454"/>
            <a:ext cx="1357322" cy="800077"/>
            <a:chOff x="3510635" y="1104888"/>
            <a:chExt cx="4160783" cy="2985634"/>
          </a:xfrm>
        </p:grpSpPr>
        <p:grpSp>
          <p:nvGrpSpPr>
            <p:cNvPr id="7" name="Groupe 20"/>
            <p:cNvGrpSpPr/>
            <p:nvPr/>
          </p:nvGrpSpPr>
          <p:grpSpPr>
            <a:xfrm>
              <a:off x="6049677" y="2885381"/>
              <a:ext cx="1609734" cy="1205141"/>
              <a:chOff x="6049677" y="2885381"/>
              <a:chExt cx="1609734" cy="1205141"/>
            </a:xfrm>
          </p:grpSpPr>
          <p:sp>
            <p:nvSpPr>
              <p:cNvPr id="96" name="Ellipse 95"/>
              <p:cNvSpPr/>
              <p:nvPr/>
            </p:nvSpPr>
            <p:spPr>
              <a:xfrm>
                <a:off x="6201845" y="2885381"/>
                <a:ext cx="1227675" cy="113413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F0000">
                      <a:alpha val="70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7" name="ZoneTexte 96"/>
              <p:cNvSpPr txBox="1"/>
              <p:nvPr/>
            </p:nvSpPr>
            <p:spPr>
              <a:xfrm>
                <a:off x="6049677" y="3229129"/>
                <a:ext cx="1609734" cy="861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900" b="1" dirty="0" smtClean="0">
                    <a:solidFill>
                      <a:srgbClr val="FF0000"/>
                    </a:solidFill>
                  </a:rPr>
                  <a:t>SVT</a:t>
                </a:r>
                <a:endParaRPr lang="fr-FR" sz="9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" name="Groupe 24"/>
            <p:cNvGrpSpPr/>
            <p:nvPr/>
          </p:nvGrpSpPr>
          <p:grpSpPr>
            <a:xfrm>
              <a:off x="3510635" y="1104888"/>
              <a:ext cx="4160783" cy="2971620"/>
              <a:chOff x="3510635" y="1104888"/>
              <a:chExt cx="4160783" cy="2971620"/>
            </a:xfrm>
          </p:grpSpPr>
          <p:grpSp>
            <p:nvGrpSpPr>
              <p:cNvPr id="9" name="Groupe 21"/>
              <p:cNvGrpSpPr/>
              <p:nvPr/>
            </p:nvGrpSpPr>
            <p:grpSpPr>
              <a:xfrm>
                <a:off x="4885106" y="1369645"/>
                <a:ext cx="1513481" cy="1152916"/>
                <a:chOff x="4885106" y="1369645"/>
                <a:chExt cx="1513481" cy="1152916"/>
              </a:xfrm>
            </p:grpSpPr>
            <p:sp>
              <p:nvSpPr>
                <p:cNvPr id="94" name="Ellipse 93"/>
                <p:cNvSpPr/>
                <p:nvPr/>
              </p:nvSpPr>
              <p:spPr>
                <a:xfrm>
                  <a:off x="5016503" y="1428736"/>
                  <a:ext cx="1185342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B050"/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95" name="ZoneTexte 94"/>
                <p:cNvSpPr txBox="1"/>
                <p:nvPr/>
              </p:nvSpPr>
              <p:spPr>
                <a:xfrm>
                  <a:off x="4885106" y="1369645"/>
                  <a:ext cx="1513481" cy="8039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800" b="1" dirty="0" smtClean="0">
                      <a:solidFill>
                        <a:srgbClr val="007E39"/>
                      </a:solidFill>
                    </a:rPr>
                    <a:t>Ma</a:t>
                  </a:r>
                  <a:r>
                    <a:rPr lang="fr-FR" sz="600" b="1" dirty="0" smtClean="0">
                      <a:solidFill>
                        <a:srgbClr val="007E39"/>
                      </a:solidFill>
                    </a:rPr>
                    <a:t>th</a:t>
                  </a:r>
                  <a:endParaRPr lang="fr-FR" sz="600" b="1" dirty="0">
                    <a:solidFill>
                      <a:srgbClr val="007E39"/>
                    </a:solidFill>
                  </a:endParaRPr>
                </a:p>
              </p:txBody>
            </p:sp>
          </p:grpSp>
          <p:grpSp>
            <p:nvGrpSpPr>
              <p:cNvPr id="10" name="Groupe 22"/>
              <p:cNvGrpSpPr/>
              <p:nvPr/>
            </p:nvGrpSpPr>
            <p:grpSpPr>
              <a:xfrm>
                <a:off x="3667223" y="2966008"/>
                <a:ext cx="1758742" cy="1110500"/>
                <a:chOff x="3667223" y="2966008"/>
                <a:chExt cx="1758742" cy="1110500"/>
              </a:xfrm>
            </p:grpSpPr>
            <p:sp>
              <p:nvSpPr>
                <p:cNvPr id="92" name="Ellipse 91"/>
                <p:cNvSpPr/>
                <p:nvPr/>
              </p:nvSpPr>
              <p:spPr>
                <a:xfrm>
                  <a:off x="4000496" y="2966008"/>
                  <a:ext cx="1143008" cy="1053512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accent1">
                        <a:lumMod val="7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93" name="ZoneTexte 92"/>
                <p:cNvSpPr txBox="1"/>
                <p:nvPr/>
              </p:nvSpPr>
              <p:spPr>
                <a:xfrm>
                  <a:off x="3667223" y="3215116"/>
                  <a:ext cx="1758742" cy="8613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900" b="1" dirty="0" smtClean="0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a:rPr>
                    <a:t>SPCA</a:t>
                  </a:r>
                  <a:endParaRPr lang="fr-FR" sz="900" b="1" dirty="0">
                    <a:solidFill>
                      <a:schemeClr val="tx2">
                        <a:lumMod val="20000"/>
                        <a:lumOff val="80000"/>
                      </a:schemeClr>
                    </a:solidFill>
                  </a:endParaRPr>
                </a:p>
              </p:txBody>
            </p:sp>
          </p:grpSp>
          <p:sp>
            <p:nvSpPr>
              <p:cNvPr id="87" name="Ellipse 86"/>
              <p:cNvSpPr/>
              <p:nvPr/>
            </p:nvSpPr>
            <p:spPr>
              <a:xfrm>
                <a:off x="4635500" y="2159741"/>
                <a:ext cx="1989681" cy="18141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13ABB3">
                      <a:alpha val="61000"/>
                    </a:srgbClr>
                  </a:gs>
                  <a:gs pos="17000">
                    <a:schemeClr val="bg1"/>
                  </a:gs>
                  <a:gs pos="0">
                    <a:srgbClr val="92D050"/>
                  </a:gs>
                </a:gsLst>
                <a:path path="circle">
                  <a:fillToRect l="100000" b="100000"/>
                </a:path>
                <a:tileRect t="-100000" r="-100000"/>
              </a:gradFill>
              <a:ln>
                <a:noFill/>
              </a:ln>
              <a:scene3d>
                <a:camera prst="orthographicFront"/>
                <a:lightRig rig="threePt" dir="t"/>
              </a:scene3d>
              <a:sp3d prstMaterial="matte">
                <a:bevelT w="933450" h="469900"/>
              </a:sp3d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grpSp>
            <p:nvGrpSpPr>
              <p:cNvPr id="11" name="Groupe 23"/>
              <p:cNvGrpSpPr/>
              <p:nvPr/>
            </p:nvGrpSpPr>
            <p:grpSpPr>
              <a:xfrm>
                <a:off x="5058837" y="2522561"/>
                <a:ext cx="1185341" cy="1107996"/>
                <a:chOff x="5058837" y="2522561"/>
                <a:chExt cx="1185341" cy="1107996"/>
              </a:xfrm>
            </p:grpSpPr>
            <p:sp>
              <p:nvSpPr>
                <p:cNvPr id="90" name="Ellipse 89"/>
                <p:cNvSpPr/>
                <p:nvPr/>
              </p:nvSpPr>
              <p:spPr>
                <a:xfrm>
                  <a:off x="5058837" y="2522561"/>
                  <a:ext cx="1185341" cy="109382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tx1">
                        <a:lumMod val="65000"/>
                        <a:lumOff val="35000"/>
                      </a:schemeClr>
                    </a:gs>
                    <a:gs pos="17000">
                      <a:schemeClr val="bg1"/>
                    </a:gs>
                    <a:gs pos="0">
                      <a:srgbClr val="92D050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>
                  <a:noFill/>
                </a:ln>
                <a:scene3d>
                  <a:camera prst="orthographicFront"/>
                  <a:lightRig rig="threePt" dir="t"/>
                </a:scene3d>
                <a:sp3d prstMaterial="matte">
                  <a:bevelT w="933450" h="469900"/>
                </a:sp3d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alpha val="5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/>
                </a:fontRef>
              </p:style>
            </p:sp>
            <p:sp>
              <p:nvSpPr>
                <p:cNvPr id="91" name="ZoneTexte 90"/>
                <p:cNvSpPr txBox="1"/>
                <p:nvPr/>
              </p:nvSpPr>
              <p:spPr>
                <a:xfrm>
                  <a:off x="5059045" y="2596885"/>
                  <a:ext cx="1173034" cy="10336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FR" sz="1200" b="1" dirty="0" smtClean="0">
                      <a:solidFill>
                        <a:schemeClr val="bg1"/>
                      </a:solidFill>
                    </a:rPr>
                    <a:t>SI</a:t>
                  </a:r>
                  <a:endParaRPr lang="fr-FR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89" name="WordArt 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510635" y="1104888"/>
                <a:ext cx="4160783" cy="2279699"/>
              </a:xfrm>
              <a:prstGeom prst="rect">
                <a:avLst/>
              </a:prstGeom>
            </p:spPr>
            <p:txBody>
              <a:bodyPr wrap="none" fromWordArt="1">
                <a:prstTxWarp prst="textArchUp">
                  <a:avLst>
                    <a:gd name="adj" fmla="val 10800000"/>
                  </a:avLst>
                </a:prstTxWarp>
              </a:bodyPr>
              <a:lstStyle/>
              <a:p>
                <a:pPr algn="ctr" rtl="0"/>
                <a:r>
                  <a:rPr lang="fr-FR" sz="4400" kern="10" spc="0" dirty="0" smtClean="0">
                    <a:ln w="9525">
                      <a:solidFill>
                        <a:srgbClr val="548DD4"/>
                      </a:solidFill>
                      <a:round/>
                      <a:headEnd/>
                      <a:tailEnd/>
                    </a:ln>
                    <a:solidFill>
                      <a:srgbClr val="2839D8"/>
                    </a:solidFill>
                    <a:effectLst/>
                    <a:latin typeface="Arial Black"/>
                  </a:rPr>
                  <a:t>Projet Pluridisciplinaire</a:t>
                </a:r>
                <a:endParaRPr lang="fr-FR" sz="4400" kern="10" spc="0" dirty="0">
                  <a:ln w="9525">
                    <a:solidFill>
                      <a:srgbClr val="548DD4"/>
                    </a:solidFill>
                    <a:round/>
                    <a:headEnd/>
                    <a:tailEnd/>
                  </a:ln>
                  <a:solidFill>
                    <a:srgbClr val="2839D8"/>
                  </a:solidFill>
                  <a:effectLst/>
                  <a:latin typeface="Arial Black"/>
                </a:endParaRPr>
              </a:p>
            </p:txBody>
          </p:sp>
        </p:grpSp>
      </p:grpSp>
      <p:sp>
        <p:nvSpPr>
          <p:cNvPr id="40" name="Titre 1"/>
          <p:cNvSpPr txBox="1">
            <a:spLocks/>
          </p:cNvSpPr>
          <p:nvPr/>
        </p:nvSpPr>
        <p:spPr>
          <a:xfrm>
            <a:off x="2000232" y="214290"/>
            <a:ext cx="6572296" cy="1357298"/>
          </a:xfrm>
          <a:prstGeom prst="rect">
            <a:avLst/>
          </a:prstGeom>
        </p:spPr>
        <p:txBody>
          <a:bodyPr anchor="b" anchorCtr="0">
            <a:normAutofit fontScale="925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0" cap="all" normalizeH="0" baseline="0" noProof="0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>LE PROJET EN TERMINALE </a:t>
            </a:r>
            <a: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  <a:t/>
            </a:r>
            <a:br>
              <a:rPr kumimoji="0" lang="fr-FR" sz="5400" b="1" i="0" u="none" strike="noStrike" kern="0" cap="all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Berlin Sans FB Demi" pitchFamily="34" charset="0"/>
              </a:rPr>
            </a:br>
            <a:endParaRPr kumimoji="0" lang="fr-FR" sz="5400" b="1" i="0" u="none" strike="noStrike" kern="0" cap="all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Berlin Sans FB Demi" pitchFamily="34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1285852" y="1142984"/>
            <a:ext cx="2214578" cy="928694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HeroicExtremeRightFacing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 smtClean="0">
              <a:solidFill>
                <a:schemeClr val="bg1"/>
              </a:solidFill>
            </a:endParaRPr>
          </a:p>
          <a:p>
            <a:pPr algn="ctr"/>
            <a:r>
              <a:rPr lang="fr-FR" b="1" i="1" dirty="0" smtClean="0">
                <a:solidFill>
                  <a:schemeClr val="tx2">
                    <a:lumMod val="50000"/>
                  </a:schemeClr>
                </a:solidFill>
              </a:rPr>
              <a:t>Le déroulement du projet</a:t>
            </a:r>
          </a:p>
          <a:p>
            <a:pPr algn="ctr"/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9924D1ECC420D47A2456556BC94F7370400BDF4491DEA4973499845289601F88B9F" ma:contentTypeVersion="24" ma:contentTypeDescription="Create a new document." ma:contentTypeScope="" ma:versionID="c75408ab4c6dc89a4dbf2c083e12be63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B15DF43A-1D01-48F9-BD36-FE370ADCDD43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71EE4DE3-2255-4B87-8719-0AC8F44603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BB3CC6-D530-401E-B92F-0CA1C401400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5000</TotalTime>
  <Words>1427</Words>
  <Application>Microsoft Office PowerPoint</Application>
  <PresentationFormat>Affichage à l'écran (4:3)</PresentationFormat>
  <Paragraphs>986</Paragraphs>
  <Slides>18</Slides>
  <Notes>15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DesignTemplate</vt:lpstr>
      <vt:lpstr>LE PROJET EN TERMINALE 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Le contexte</vt:lpstr>
      <vt:lpstr>Les fonctionnalités</vt:lpstr>
      <vt:lpstr>Besoins et contraintes</vt:lpstr>
      <vt:lpstr>Identification  et description des fonctions</vt:lpstr>
      <vt:lpstr>Caractérisation des fonctions (extrait)</vt:lpstr>
      <vt:lpstr>Architecture fonctionnelle</vt:lpstr>
      <vt:lpstr>Mise en œuvre des solutions</vt:lpstr>
      <vt:lpstr>Mise en œuvre des solutions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  DU  REFERENTIEL</dc:title>
  <dc:creator>HPEric</dc:creator>
  <cp:lastModifiedBy>chef</cp:lastModifiedBy>
  <cp:revision>183</cp:revision>
  <dcterms:created xsi:type="dcterms:W3CDTF">2011-02-02T17:58:11Z</dcterms:created>
  <dcterms:modified xsi:type="dcterms:W3CDTF">2011-05-23T19:23:15Z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