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Default Extension="avi" ContentType="video/avi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Default Extension="wmv" ContentType="video/x-ms-wm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E0AC8B-6F22-4F46-9A69-654897136AE3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C98A1-FDB2-40BC-B091-9411589B9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280040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359365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133695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90891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856854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719969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1626702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108960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534268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179417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763376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924730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7369490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96506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778605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91904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709154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70915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710820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35502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15325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4F11C9-8E4C-44F8-AFEB-E4E826B09C63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88879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656C-905A-4728-9E34-3B866EDC7C60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D3EB-DDBA-446F-80F1-22D1013EFF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656C-905A-4728-9E34-3B866EDC7C60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D3EB-DDBA-446F-80F1-22D1013EFF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656C-905A-4728-9E34-3B866EDC7C60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D3EB-DDBA-446F-80F1-22D1013EFF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73325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1052736"/>
            <a:ext cx="7859216" cy="360040"/>
          </a:xfrm>
          <a:prstGeom prst="rect">
            <a:avLst/>
          </a:prstGeom>
        </p:spPr>
        <p:txBody>
          <a:bodyPr/>
          <a:lstStyle>
            <a:lvl1pPr algn="l">
              <a:defRPr kumimoji="0" lang="fr-FR" sz="1800" b="1" i="0" u="none" strike="noStrike" kern="1200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+mn-cs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827089" y="1484313"/>
            <a:ext cx="3960936" cy="489743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298349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656C-905A-4728-9E34-3B866EDC7C60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D3EB-DDBA-446F-80F1-22D1013EFF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656C-905A-4728-9E34-3B866EDC7C60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D3EB-DDBA-446F-80F1-22D1013EFF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656C-905A-4728-9E34-3B866EDC7C60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D3EB-DDBA-446F-80F1-22D1013EFF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656C-905A-4728-9E34-3B866EDC7C60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D3EB-DDBA-446F-80F1-22D1013EFF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656C-905A-4728-9E34-3B866EDC7C60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D3EB-DDBA-446F-80F1-22D1013EFF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656C-905A-4728-9E34-3B866EDC7C60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D3EB-DDBA-446F-80F1-22D1013EFF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656C-905A-4728-9E34-3B866EDC7C60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D3EB-DDBA-446F-80F1-22D1013EFF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656C-905A-4728-9E34-3B866EDC7C60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0D3EB-DDBA-446F-80F1-22D1013EFF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5656C-905A-4728-9E34-3B866EDC7C60}" type="datetimeFigureOut">
              <a:rPr lang="fr-FR" smtClean="0"/>
              <a:pPr/>
              <a:t>17/05/2011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0D3EB-DDBA-446F-80F1-22D1013EFF7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7.png"/><Relationship Id="rId2" Type="http://schemas.openxmlformats.org/officeDocument/2006/relationships/video" Target="../media/media1.wmv"/><Relationship Id="rId1" Type="http://schemas.openxmlformats.org/officeDocument/2006/relationships/tags" Target="../tags/tag2.xml"/><Relationship Id="rId6" Type="http://schemas.openxmlformats.org/officeDocument/2006/relationships/image" Target="../media/image26.png"/><Relationship Id="rId5" Type="http://schemas.microsoft.com/office/2007/relationships/media" Target="../media/media1.wmv"/><Relationship Id="rId4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rma-grenoble.com/05documentation/07mallettes_SVideo_bati.ph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media" Target="../media/media3.avi"/><Relationship Id="rId3" Type="http://schemas.openxmlformats.org/officeDocument/2006/relationships/video" Target="../media/media3.avi"/><Relationship Id="rId7" Type="http://schemas.openxmlformats.org/officeDocument/2006/relationships/image" Target="../media/image39.png"/><Relationship Id="rId2" Type="http://schemas.openxmlformats.org/officeDocument/2006/relationships/video" Target="../media/media2.wmv"/><Relationship Id="rId1" Type="http://schemas.openxmlformats.org/officeDocument/2006/relationships/tags" Target="../tags/tag5.xml"/><Relationship Id="rId6" Type="http://schemas.microsoft.com/office/2007/relationships/media" Target="../media/media2.wmv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2.jpeg"/><Relationship Id="rId2" Type="http://schemas.openxmlformats.org/officeDocument/2006/relationships/video" Target="../media/media4.wmv"/><Relationship Id="rId1" Type="http://schemas.openxmlformats.org/officeDocument/2006/relationships/tags" Target="../tags/tag6.xml"/><Relationship Id="rId6" Type="http://schemas.openxmlformats.org/officeDocument/2006/relationships/image" Target="../media/image41.png"/><Relationship Id="rId5" Type="http://schemas.microsoft.com/office/2007/relationships/media" Target="../media/media4.wmv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2.xml"/><Relationship Id="rId7" Type="http://schemas.microsoft.com/office/2007/relationships/media" Target="../media/media5.wmv"/><Relationship Id="rId2" Type="http://schemas.openxmlformats.org/officeDocument/2006/relationships/video" Target="../media/media5.wmv"/><Relationship Id="rId1" Type="http://schemas.openxmlformats.org/officeDocument/2006/relationships/tags" Target="../tags/tag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seisme.fr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4"/>
          <p:cNvGrpSpPr/>
          <p:nvPr/>
        </p:nvGrpSpPr>
        <p:grpSpPr>
          <a:xfrm>
            <a:off x="883911" y="2276872"/>
            <a:ext cx="8080578" cy="3778658"/>
            <a:chOff x="2306472" y="4594741"/>
            <a:chExt cx="5418486" cy="2161897"/>
          </a:xfrm>
        </p:grpSpPr>
        <p:pic>
          <p:nvPicPr>
            <p:cNvPr id="6" name="Image 5"/>
            <p:cNvPicPr>
              <a:picLocks noChangeAspect="1"/>
            </p:cNvPicPr>
            <p:nvPr/>
          </p:nvPicPr>
          <p:blipFill rotWithShape="1">
            <a:blip r:embed="rId3" cstate="print">
              <a:lum/>
              <a:alphaModFix/>
            </a:blip>
            <a:srcRect l="16751"/>
            <a:stretch/>
          </p:blipFill>
          <p:spPr>
            <a:xfrm>
              <a:off x="2306472" y="4594741"/>
              <a:ext cx="2697576" cy="18759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ZoneTexte 6"/>
            <p:cNvSpPr txBox="1"/>
            <p:nvPr/>
          </p:nvSpPr>
          <p:spPr>
            <a:xfrm>
              <a:off x="2306472" y="6552766"/>
              <a:ext cx="5418486" cy="2038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fr-FR" sz="1800" b="0" i="0" u="none" strike="noStrike" kern="1200" dirty="0" smtClean="0">
                  <a:ln>
                    <a:noFill/>
                  </a:ln>
                  <a:latin typeface="Arial" pitchFamily="18"/>
                  <a:ea typeface="Lucida Sans Unicode" pitchFamily="2"/>
                  <a:cs typeface="Tahoma" pitchFamily="2"/>
                </a:rPr>
                <a:t>Digue </a:t>
              </a:r>
              <a:r>
                <a:rPr lang="fr-FR" sz="1800" b="0" i="0" u="none" strike="noStrike" kern="1200" dirty="0">
                  <a:ln>
                    <a:noFill/>
                  </a:ln>
                  <a:latin typeface="Arial" pitchFamily="18"/>
                  <a:ea typeface="Lucida Sans Unicode" pitchFamily="2"/>
                  <a:cs typeface="Tahoma" pitchFamily="2"/>
                </a:rPr>
                <a:t>mobile de Venise</a:t>
              </a:r>
            </a:p>
          </p:txBody>
        </p:sp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4" cstate="print">
              <a:lum/>
              <a:alphaModFix/>
            </a:blip>
            <a:srcRect/>
            <a:stretch>
              <a:fillRect/>
            </a:stretch>
          </p:blipFill>
          <p:spPr>
            <a:xfrm>
              <a:off x="5004047" y="4594741"/>
              <a:ext cx="2720911" cy="187599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ZoneTexte 1"/>
          <p:cNvSpPr txBox="1"/>
          <p:nvPr/>
        </p:nvSpPr>
        <p:spPr>
          <a:xfrm>
            <a:off x="2974755" y="1268760"/>
            <a:ext cx="38988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7030A0"/>
                </a:solidFill>
              </a:rPr>
              <a:t>Protection du cadre de vie </a:t>
            </a:r>
          </a:p>
          <a:p>
            <a:pPr algn="ctr"/>
            <a:r>
              <a:rPr lang="fr-FR" sz="2400" b="1" dirty="0" smtClean="0">
                <a:solidFill>
                  <a:srgbClr val="7030A0"/>
                </a:solidFill>
              </a:rPr>
              <a:t>vis-à-vis des risques naturels </a:t>
            </a:r>
            <a:endParaRPr lang="fr-FR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63961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/>
              <a:t>Lien avec la SVT : L’effet de site: 	</a:t>
            </a:r>
            <a:r>
              <a:rPr lang="fr-FR" sz="2400" dirty="0" smtClean="0">
                <a:solidFill>
                  <a:srgbClr val="FF0000"/>
                </a:solidFill>
              </a:rPr>
              <a:t>Analyse topographique et 					lithologique obligatoire</a:t>
            </a:r>
            <a:endParaRPr lang="fr-FR" sz="24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9709" y="1744816"/>
            <a:ext cx="6978675" cy="4852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187624" y="2256591"/>
            <a:ext cx="14830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MEXICO 1985</a:t>
            </a:r>
          </a:p>
          <a:p>
            <a:pPr algn="ctr"/>
            <a:r>
              <a:rPr lang="fr-FR" b="1" dirty="0" smtClean="0"/>
              <a:t>8,1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1294491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Rôle de la géotechnique: Risques de liquéfaction des sols sableux</a:t>
            </a:r>
            <a:endParaRPr lang="fr-F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406260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723"/>
          <a:stretch/>
        </p:blipFill>
        <p:spPr bwMode="auto">
          <a:xfrm>
            <a:off x="5144616" y="1484784"/>
            <a:ext cx="3820120" cy="469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4616" y="5589240"/>
            <a:ext cx="218122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12530"/>
            <a:ext cx="3960440" cy="2137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3491880" y="1700808"/>
            <a:ext cx="259933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tx1"/>
                </a:solidFill>
              </a:rPr>
              <a:t>Sensibilisation aux </a:t>
            </a:r>
          </a:p>
          <a:p>
            <a:r>
              <a:rPr lang="fr-FR" sz="2000" b="1" dirty="0" smtClean="0">
                <a:solidFill>
                  <a:schemeClr val="tx1"/>
                </a:solidFill>
              </a:rPr>
              <a:t>limites des modèles !</a:t>
            </a:r>
            <a:endParaRPr lang="fr-FR" sz="20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045218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392488" cy="1684784"/>
          </a:xfrm>
        </p:spPr>
        <p:txBody>
          <a:bodyPr>
            <a:normAutofit fontScale="77500" lnSpcReduction="20000"/>
          </a:bodyPr>
          <a:lstStyle/>
          <a:p>
            <a:r>
              <a:rPr lang="fr-FR" dirty="0" smtClean="0"/>
              <a:t>Etude faisable en cours de SVT</a:t>
            </a:r>
          </a:p>
          <a:p>
            <a:endParaRPr lang="fr-FR" dirty="0"/>
          </a:p>
          <a:p>
            <a:r>
              <a:rPr lang="fr-FR" b="1" dirty="0">
                <a:solidFill>
                  <a:srgbClr val="FF0000"/>
                </a:solidFill>
              </a:rPr>
              <a:t>Le zonage sismique français permet de s’affranchir de l’étude </a:t>
            </a:r>
            <a:r>
              <a:rPr lang="fr-FR" b="1" dirty="0" smtClean="0">
                <a:solidFill>
                  <a:srgbClr val="FF0000"/>
                </a:solidFill>
              </a:rPr>
              <a:t>complète en SSI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Etude de site (topographique et lithologique) : Modèle du terrain</a:t>
            </a:r>
            <a:endParaRPr lang="fr-FR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4232" y="3241798"/>
            <a:ext cx="4641592" cy="3067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7905" y="1628801"/>
            <a:ext cx="3458071" cy="24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7905" y="4149080"/>
            <a:ext cx="3412914" cy="2368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829839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Obtention des spectres d’accélération du site</a:t>
            </a:r>
            <a:endParaRPr lang="fr-F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3607" y="1628800"/>
            <a:ext cx="8237537" cy="444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26112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06896" y="1600200"/>
            <a:ext cx="3863228" cy="4781128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/>
              <a:t>Nécessité de:</a:t>
            </a:r>
          </a:p>
          <a:p>
            <a:pPr lvl="1"/>
            <a:r>
              <a:rPr lang="fr-FR" dirty="0" smtClean="0"/>
              <a:t>Modéliser le comportement mécanique des structures et des matériaux </a:t>
            </a:r>
          </a:p>
          <a:p>
            <a:pPr lvl="1"/>
            <a:r>
              <a:rPr lang="fr-FR" dirty="0" smtClean="0"/>
              <a:t>Modéliser ces comportements en sollicitations statiques et dynamiques</a:t>
            </a:r>
          </a:p>
          <a:p>
            <a:r>
              <a:rPr lang="fr-FR" dirty="0" smtClean="0"/>
              <a:t>Utilisation de modèles numériques</a:t>
            </a:r>
          </a:p>
          <a:p>
            <a:r>
              <a:rPr lang="fr-FR" dirty="0" smtClean="0"/>
              <a:t>Utilisation de maquettes à échelle réduite en laboratoire</a:t>
            </a:r>
          </a:p>
          <a:p>
            <a:pPr lvl="1"/>
            <a:r>
              <a:rPr lang="fr-FR" dirty="0" smtClean="0"/>
              <a:t>Sollicitations par vérins, tables vibrantes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Analyse des écarts entre le cahier des charges, la simulation et les expérimentations sur maquette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FR" dirty="0" smtClean="0"/>
              <a:t>Principe des études au séisme</a:t>
            </a:r>
            <a:endParaRPr lang="fr-FR" dirty="0"/>
          </a:p>
        </p:txBody>
      </p:sp>
      <p:pic>
        <p:nvPicPr>
          <p:cNvPr id="6" name="Espace réservé du contenu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2320" y="4293096"/>
            <a:ext cx="1571688" cy="2095584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12864"/>
            <a:ext cx="4320480" cy="282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0124" y="4149080"/>
            <a:ext cx="2494164" cy="249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963562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Exemple de prototype échelle 1</a:t>
            </a:r>
            <a:endParaRPr lang="fr-FR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7416824" cy="476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2545844" y="6165304"/>
            <a:ext cx="4618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European</a:t>
            </a:r>
            <a:r>
              <a:rPr lang="fr-FR" dirty="0" smtClean="0"/>
              <a:t> </a:t>
            </a:r>
            <a:r>
              <a:rPr lang="fr-FR" dirty="0" err="1" smtClean="0"/>
              <a:t>Precast</a:t>
            </a:r>
            <a:r>
              <a:rPr lang="fr-FR" dirty="0" smtClean="0"/>
              <a:t> </a:t>
            </a:r>
            <a:r>
              <a:rPr lang="fr-FR" dirty="0" err="1" smtClean="0"/>
              <a:t>Concrete</a:t>
            </a:r>
            <a:r>
              <a:rPr lang="fr-FR" dirty="0" smtClean="0"/>
              <a:t> </a:t>
            </a:r>
            <a:r>
              <a:rPr lang="fr-FR" dirty="0"/>
              <a:t>P</a:t>
            </a:r>
            <a:r>
              <a:rPr lang="fr-FR" dirty="0" smtClean="0"/>
              <a:t>roject </a:t>
            </a:r>
            <a:r>
              <a:rPr lang="fr-FR" dirty="0" err="1" smtClean="0"/>
              <a:t>Eurocode</a:t>
            </a:r>
            <a:r>
              <a:rPr lang="fr-FR" dirty="0" smtClean="0"/>
              <a:t> 8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0264903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06896" y="1600200"/>
            <a:ext cx="4845224" cy="4781128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/>
              <a:t>Cahier des charges à fournir aux élèves:</a:t>
            </a:r>
          </a:p>
          <a:p>
            <a:pPr lvl="1"/>
            <a:r>
              <a:rPr lang="fr-FR" b="1" dirty="0" smtClean="0">
                <a:solidFill>
                  <a:srgbClr val="FF0000"/>
                </a:solidFill>
              </a:rPr>
              <a:t>Localisation de l’ouvrage, type de construction</a:t>
            </a:r>
          </a:p>
          <a:p>
            <a:pPr lvl="1"/>
            <a:r>
              <a:rPr lang="fr-FR" dirty="0" smtClean="0"/>
              <a:t>Géologie du sol en présence (rigidité)</a:t>
            </a:r>
          </a:p>
          <a:p>
            <a:pPr lvl="1"/>
            <a:r>
              <a:rPr lang="fr-FR" dirty="0" smtClean="0"/>
              <a:t>Spectre attendu des sollicitations sismiques (accélérations)</a:t>
            </a:r>
          </a:p>
          <a:p>
            <a:pPr lvl="1"/>
            <a:r>
              <a:rPr lang="fr-FR" dirty="0" smtClean="0"/>
              <a:t>Gamme de fréquence propre à éviter pour la structure(</a:t>
            </a:r>
            <a:r>
              <a:rPr lang="fr-FR" dirty="0" err="1"/>
              <a:t>E</a:t>
            </a:r>
            <a:r>
              <a:rPr lang="fr-FR" dirty="0" err="1" smtClean="0"/>
              <a:t>urocode</a:t>
            </a:r>
            <a:r>
              <a:rPr lang="fr-FR" dirty="0" smtClean="0"/>
              <a:t> 8)</a:t>
            </a:r>
          </a:p>
          <a:p>
            <a:pPr lvl="1"/>
            <a:r>
              <a:rPr lang="fr-FR" dirty="0" smtClean="0"/>
              <a:t>Limite d’amplitude des déplacements horizontaux</a:t>
            </a:r>
          </a:p>
          <a:p>
            <a:pPr lvl="1"/>
            <a:r>
              <a:rPr lang="fr-FR" dirty="0" smtClean="0"/>
              <a:t>Limites de contraintes dans les matériaux (non plastification)</a:t>
            </a:r>
          </a:p>
          <a:p>
            <a:pPr lvl="1"/>
            <a:r>
              <a:rPr lang="fr-FR" b="1" dirty="0" smtClean="0">
                <a:solidFill>
                  <a:srgbClr val="FF0000"/>
                </a:solidFill>
              </a:rPr>
              <a:t>Modèle de la structure (géométries, liaisons et matériaux)</a:t>
            </a:r>
          </a:p>
          <a:p>
            <a:pPr marL="0" indent="0">
              <a:buNone/>
            </a:pPr>
            <a:r>
              <a:rPr lang="fr-FR" b="1" dirty="0" smtClean="0">
                <a:solidFill>
                  <a:schemeClr val="tx2">
                    <a:lumMod val="75000"/>
                  </a:schemeClr>
                </a:solidFill>
              </a:rPr>
              <a:t>Simulation du comportement et évaluation de l’écart entre simulation et cahier des charges</a:t>
            </a:r>
            <a:endParaRPr lang="fr-FR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London Millenium Bridge Opening (SD)_PC.avi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24128" y="3717032"/>
            <a:ext cx="3275856" cy="2456892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Définition du cahier des charges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5868144" y="6244144"/>
            <a:ext cx="2736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Cas du London Millenium Bridge </a:t>
            </a:r>
            <a:endParaRPr lang="fr-FR" sz="1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24744"/>
            <a:ext cx="3241301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08950569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 xmlns="">
        <p14:playEvt time="288" objId="6"/>
        <p14:stopEvt time="1921" objId="6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Classement du sol support</a:t>
            </a:r>
            <a:endParaRPr lang="fr-F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1228" y="1484784"/>
            <a:ext cx="8127116" cy="4922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401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FR" sz="1800" dirty="0" smtClean="0"/>
              <a:t>En fonction de :</a:t>
            </a:r>
          </a:p>
          <a:p>
            <a:pPr lvl="1"/>
            <a:r>
              <a:rPr lang="fr-FR" sz="1800" dirty="0" smtClean="0"/>
              <a:t>la localisation </a:t>
            </a:r>
          </a:p>
          <a:p>
            <a:pPr lvl="1"/>
            <a:r>
              <a:rPr lang="fr-FR" sz="1800" dirty="0" smtClean="0"/>
              <a:t>La géologie</a:t>
            </a:r>
          </a:p>
          <a:p>
            <a:r>
              <a:rPr lang="fr-FR" sz="1800" dirty="0" smtClean="0"/>
              <a:t>Définition du spectre d’accélérations horizontales</a:t>
            </a:r>
            <a:endParaRPr lang="fr-FR" sz="1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Cahier des charges: sollicitations</a:t>
            </a:r>
            <a:endParaRPr lang="fr-FR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86967"/>
            <a:ext cx="4321100" cy="3854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0956" y="4653136"/>
            <a:ext cx="4106371" cy="179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6511" y="3389362"/>
            <a:ext cx="4064445" cy="2937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17726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1396752"/>
          </a:xfrm>
        </p:spPr>
        <p:txBody>
          <a:bodyPr/>
          <a:lstStyle/>
          <a:p>
            <a:r>
              <a:rPr lang="fr-FR" sz="1400" dirty="0" smtClean="0"/>
              <a:t>Quatre catégories d’importance pour les bâtiments</a:t>
            </a:r>
          </a:p>
          <a:p>
            <a:r>
              <a:rPr lang="fr-FR" sz="1400" dirty="0" smtClean="0"/>
              <a:t>Contraintes sur la fréquence propre du bâtiment,  sur sa constitution …</a:t>
            </a:r>
            <a:endParaRPr lang="fr-FR" sz="14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 smtClean="0"/>
              <a:t>Performances attendues: Cahier des charges réglementaire</a:t>
            </a:r>
            <a:endParaRPr lang="fr-FR" sz="3600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xmlns="" val="431641889"/>
              </p:ext>
            </p:extLst>
          </p:nvPr>
        </p:nvGraphicFramePr>
        <p:xfrm>
          <a:off x="1060164" y="2276872"/>
          <a:ext cx="7472275" cy="377549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263279"/>
                <a:gridCol w="6208996"/>
              </a:tblGrid>
              <a:tr h="331616">
                <a:tc>
                  <a:txBody>
                    <a:bodyPr/>
                    <a:lstStyle/>
                    <a:p>
                      <a:r>
                        <a:rPr lang="fr-FR" b="1" dirty="0" smtClean="0"/>
                        <a:t>Catégorie I </a:t>
                      </a:r>
                      <a:endParaRPr lang="fr-FR" dirty="0"/>
                    </a:p>
                  </a:txBody>
                  <a:tcPr marL="46562" marR="46562"/>
                </a:tc>
                <a:tc>
                  <a:txBody>
                    <a:bodyPr/>
                    <a:lstStyle/>
                    <a:p>
                      <a:r>
                        <a:rPr lang="fr-FR" b="1" dirty="0" smtClean="0"/>
                        <a:t>bâtiments sans présence</a:t>
                      </a:r>
                      <a:r>
                        <a:rPr lang="fr-FR" dirty="0" smtClean="0"/>
                        <a:t> humaine de longue durée</a:t>
                      </a:r>
                      <a:endParaRPr lang="fr-FR" dirty="0"/>
                    </a:p>
                  </a:txBody>
                  <a:tcPr marL="46562" marR="46562"/>
                </a:tc>
              </a:tr>
              <a:tr h="757979">
                <a:tc>
                  <a:txBody>
                    <a:bodyPr/>
                    <a:lstStyle/>
                    <a:p>
                      <a:r>
                        <a:rPr lang="fr-FR" b="1" dirty="0" smtClean="0"/>
                        <a:t>Catégorie II</a:t>
                      </a:r>
                      <a:endParaRPr lang="fr-FR" dirty="0"/>
                    </a:p>
                  </a:txBody>
                  <a:tcPr marL="46562" marR="46562"/>
                </a:tc>
                <a:tc>
                  <a:txBody>
                    <a:bodyPr/>
                    <a:lstStyle/>
                    <a:p>
                      <a:r>
                        <a:rPr lang="fr-FR" b="1" dirty="0" smtClean="0"/>
                        <a:t>bâtiments à risque minime : </a:t>
                      </a:r>
                      <a:r>
                        <a:rPr lang="fr-FR" dirty="0" smtClean="0"/>
                        <a:t>maisons individuelles, parkings, bâtiments &lt; 28 mètres de haut et accueillant &lt;300 personnes</a:t>
                      </a:r>
                      <a:endParaRPr lang="fr-FR" dirty="0"/>
                    </a:p>
                  </a:txBody>
                  <a:tcPr marL="46562" marR="46562"/>
                </a:tc>
              </a:tr>
              <a:tr h="1184342">
                <a:tc>
                  <a:txBody>
                    <a:bodyPr/>
                    <a:lstStyle/>
                    <a:p>
                      <a:r>
                        <a:rPr lang="fr-FR" b="1" dirty="0" smtClean="0"/>
                        <a:t>Catégorie III</a:t>
                      </a:r>
                      <a:endParaRPr lang="fr-FR" dirty="0"/>
                    </a:p>
                  </a:txBody>
                  <a:tcPr marL="46562" marR="46562"/>
                </a:tc>
                <a:tc>
                  <a:txBody>
                    <a:bodyPr/>
                    <a:lstStyle/>
                    <a:p>
                      <a:r>
                        <a:rPr lang="fr-FR" b="1" dirty="0" smtClean="0"/>
                        <a:t>bâtiments à risque moyen : </a:t>
                      </a:r>
                      <a:r>
                        <a:rPr lang="fr-FR" b="0" dirty="0" smtClean="0"/>
                        <a:t>E</a:t>
                      </a:r>
                      <a:r>
                        <a:rPr lang="fr-FR" dirty="0" smtClean="0"/>
                        <a:t>RP des 1ère, 2e et 3e catégories, bâtiments de plus de 28 m de haut ou accueillant plus de 300 personnes, centres de production collective d’énergie, centres de soins de longue durée, établissements scolaires</a:t>
                      </a:r>
                      <a:endParaRPr lang="fr-FR" dirty="0"/>
                    </a:p>
                  </a:txBody>
                  <a:tcPr marL="46562" marR="46562"/>
                </a:tc>
              </a:tr>
              <a:tr h="13264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dirty="0" smtClean="0"/>
                        <a:t>Catégorie IV</a:t>
                      </a:r>
                      <a:endParaRPr lang="fr-FR" dirty="0" smtClean="0"/>
                    </a:p>
                  </a:txBody>
                  <a:tcPr marL="46562" marR="4656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dirty="0" smtClean="0"/>
                        <a:t>bâtiments dont le fonctionnement est primordial </a:t>
                      </a:r>
                      <a:r>
                        <a:rPr lang="fr-FR" dirty="0" smtClean="0"/>
                        <a:t>pour la sécurité civile, la défense ou le maintien de l’ordre public : casernes, hôpitaux, centres de télécommunication, de contrôle de la circulation aérienne, de production et stockage d’eau potable, de distribution publique de l’énergie ...</a:t>
                      </a:r>
                    </a:p>
                  </a:txBody>
                  <a:tcPr marL="46562" marR="46562"/>
                </a:tc>
              </a:tr>
            </a:tbl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827584" y="6093296"/>
            <a:ext cx="8316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Le cahier des charges EC8 dépend de la zone sismique et de la construction</a:t>
            </a:r>
            <a:endParaRPr lang="fr-F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04507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0"/>
          </p:nvPr>
        </p:nvSpPr>
        <p:spPr>
          <a:xfrm>
            <a:off x="827088" y="1484313"/>
            <a:ext cx="4609008" cy="48974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FR" sz="2000" dirty="0" smtClean="0"/>
              <a:t>Exemple de problématique sociétale et supports issus du génie civil :</a:t>
            </a:r>
          </a:p>
          <a:p>
            <a:pPr lvl="1"/>
            <a:r>
              <a:rPr lang="fr-FR" sz="2000" dirty="0" smtClean="0"/>
              <a:t>Protection des constructions vis-à-vis du risque sismique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5598317" y="3472924"/>
            <a:ext cx="3545683" cy="44495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compatLnSpc="0">
            <a:spAutoFit/>
          </a:bodyPr>
          <a:lstStyle/>
          <a:p>
            <a:pPr lvl="0" hangingPunct="0"/>
            <a:r>
              <a:rPr lang="fr-FR" sz="1200" dirty="0" smtClean="0">
                <a:latin typeface="Arial" pitchFamily="18"/>
                <a:ea typeface="Lucida Sans Unicode" pitchFamily="2"/>
                <a:cs typeface="Tahoma" pitchFamily="2"/>
              </a:rPr>
              <a:t>projet pont </a:t>
            </a:r>
            <a:r>
              <a:rPr lang="fr-FR" sz="1200" dirty="0">
                <a:latin typeface="Arial" pitchFamily="18"/>
                <a:ea typeface="Lucida Sans Unicode" pitchFamily="2"/>
                <a:cs typeface="Tahoma" pitchFamily="2"/>
              </a:rPr>
              <a:t>mobile </a:t>
            </a:r>
            <a:r>
              <a:rPr lang="fr-FR" sz="1200" dirty="0" err="1">
                <a:latin typeface="Arial" pitchFamily="18"/>
                <a:ea typeface="Lucida Sans Unicode" pitchFamily="2"/>
                <a:cs typeface="Tahoma" pitchFamily="2"/>
              </a:rPr>
              <a:t>Bacalan</a:t>
            </a:r>
            <a:r>
              <a:rPr lang="fr-FR" sz="1200" dirty="0">
                <a:latin typeface="Arial" pitchFamily="18"/>
                <a:ea typeface="Lucida Sans Unicode" pitchFamily="2"/>
                <a:cs typeface="Tahoma" pitchFamily="2"/>
              </a:rPr>
              <a:t>-Bastide </a:t>
            </a:r>
            <a:endParaRPr lang="fr-FR" sz="1200" dirty="0" smtClean="0">
              <a:latin typeface="Arial" pitchFamily="18"/>
              <a:ea typeface="Lucida Sans Unicode" pitchFamily="2"/>
              <a:cs typeface="Tahoma" pitchFamily="2"/>
            </a:endParaRPr>
          </a:p>
          <a:p>
            <a:pPr lvl="0" hangingPunct="0"/>
            <a:r>
              <a:rPr lang="fr-FR" sz="1200" dirty="0" smtClean="0">
                <a:latin typeface="Arial" pitchFamily="18"/>
                <a:ea typeface="Lucida Sans Unicode" pitchFamily="2"/>
                <a:cs typeface="Tahoma" pitchFamily="2"/>
              </a:rPr>
              <a:t>(Bordeaux</a:t>
            </a:r>
            <a:r>
              <a:rPr lang="fr-FR" sz="1200" dirty="0">
                <a:latin typeface="Arial" pitchFamily="18"/>
                <a:ea typeface="Lucida Sans Unicode" pitchFamily="2"/>
                <a:cs typeface="Tahoma" pitchFamily="2"/>
              </a:rPr>
              <a:t>, </a:t>
            </a:r>
            <a:r>
              <a:rPr lang="fr-FR" sz="1200" dirty="0" smtClean="0">
                <a:latin typeface="Arial" pitchFamily="18"/>
                <a:ea typeface="Lucida Sans Unicode" pitchFamily="2"/>
                <a:cs typeface="Tahoma" pitchFamily="2"/>
              </a:rPr>
              <a:t>2009)</a:t>
            </a:r>
            <a:endParaRPr lang="fr-FR" sz="1200" dirty="0">
              <a:latin typeface="Arial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592015" y="6295207"/>
            <a:ext cx="3551985" cy="267915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compatLnSpc="0">
            <a:spAutoFit/>
          </a:bodyPr>
          <a:lstStyle/>
          <a:p>
            <a:pPr lvl="0" hangingPunct="0"/>
            <a:r>
              <a:rPr lang="fr-FR" sz="1200" dirty="0">
                <a:latin typeface="Arial" pitchFamily="18"/>
                <a:ea typeface="Lucida Sans Unicode" pitchFamily="2"/>
                <a:cs typeface="Tahoma" pitchFamily="2"/>
              </a:rPr>
              <a:t>Barrage de </a:t>
            </a:r>
            <a:r>
              <a:rPr lang="fr-FR" sz="1200" dirty="0" err="1" smtClean="0">
                <a:latin typeface="Arial" pitchFamily="18"/>
                <a:ea typeface="Lucida Sans Unicode" pitchFamily="2"/>
                <a:cs typeface="Tahoma" pitchFamily="2"/>
              </a:rPr>
              <a:t>Vouglans</a:t>
            </a:r>
            <a:r>
              <a:rPr lang="fr-FR" sz="1200" dirty="0" smtClean="0">
                <a:latin typeface="Arial" pitchFamily="18"/>
                <a:ea typeface="Lucida Sans Unicode" pitchFamily="2"/>
                <a:cs typeface="Tahoma" pitchFamily="2"/>
              </a:rPr>
              <a:t> (Jura, 1970)</a:t>
            </a:r>
            <a:endParaRPr lang="fr-FR" sz="1200" b="0" i="0" u="none" strike="noStrike" kern="1200" dirty="0">
              <a:ln>
                <a:noFill/>
              </a:ln>
              <a:latin typeface="Arial" pitchFamily="18"/>
              <a:ea typeface="Lucida Sans Unicode" pitchFamily="2"/>
              <a:cs typeface="Tahoma" pitchFamily="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8317" y="3933056"/>
            <a:ext cx="3371630" cy="2334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15"/>
          <a:stretch/>
        </p:blipFill>
        <p:spPr bwMode="auto">
          <a:xfrm>
            <a:off x="5592015" y="1343439"/>
            <a:ext cx="3377931" cy="212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899592" y="5666261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Et … présentation de ressources utilisables en SSI sur les supports génie civil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4158251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000" dirty="0" smtClean="0"/>
              <a:t>Multiples expérimentations sur maquettes proposées par le Site d’information sur les risques majeurs en Rhône-Alpes</a:t>
            </a:r>
            <a:endParaRPr lang="fr-FR" sz="20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Ressources pour les activités expérimentales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33524"/>
            <a:ext cx="5544616" cy="405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792088" y="6291236"/>
            <a:ext cx="8532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hlinkClick r:id="rId4"/>
              </a:rPr>
              <a:t>http://www.irma-grenoble.com/05documentation/07mallettes_SVideo_bati.php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7001675" y="3386743"/>
            <a:ext cx="21237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Dossier conçu par </a:t>
            </a:r>
          </a:p>
          <a:p>
            <a:r>
              <a:rPr lang="fr-FR" dirty="0" smtClean="0"/>
              <a:t>Gérald HIVIN, </a:t>
            </a:r>
          </a:p>
          <a:p>
            <a:r>
              <a:rPr lang="fr-FR" dirty="0" smtClean="0"/>
              <a:t>IUT de Grenoble</a:t>
            </a:r>
          </a:p>
          <a:p>
            <a:endParaRPr lang="fr-FR" dirty="0"/>
          </a:p>
          <a:p>
            <a:r>
              <a:rPr lang="fr-FR" dirty="0" smtClean="0"/>
              <a:t>Disponible également dans les ressources CERPET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925535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sz="half" idx="1"/>
          </p:nvPr>
        </p:nvSpPr>
        <p:spPr>
          <a:xfrm>
            <a:off x="806896" y="1916832"/>
            <a:ext cx="2165149" cy="4464496"/>
          </a:xfrm>
        </p:spPr>
        <p:txBody>
          <a:bodyPr>
            <a:normAutofit/>
          </a:bodyPr>
          <a:lstStyle/>
          <a:p>
            <a:r>
              <a:rPr lang="fr-FR" sz="1600" dirty="0"/>
              <a:t>Comportement statique de maquettes de structures</a:t>
            </a:r>
          </a:p>
          <a:p>
            <a:r>
              <a:rPr lang="fr-FR" sz="1600" dirty="0"/>
              <a:t>Comportement dynamique</a:t>
            </a:r>
          </a:p>
          <a:p>
            <a:r>
              <a:rPr lang="fr-FR" sz="1600" dirty="0"/>
              <a:t>O</a:t>
            </a:r>
            <a:r>
              <a:rPr lang="fr-FR" sz="1600" dirty="0" smtClean="0"/>
              <a:t>bserver, analyser, modéliser, expérimenter, simuler, comparer</a:t>
            </a:r>
          </a:p>
          <a:p>
            <a:pPr marL="0" indent="0">
              <a:buNone/>
            </a:pPr>
            <a:endParaRPr lang="fr-FR" dirty="0" smtClean="0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3024336" cy="720080"/>
          </a:xfrm>
        </p:spPr>
        <p:txBody>
          <a:bodyPr>
            <a:noAutofit/>
          </a:bodyPr>
          <a:lstStyle/>
          <a:p>
            <a:r>
              <a:rPr lang="fr-FR" sz="2800" dirty="0" smtClean="0"/>
              <a:t>Principe des expérimentations</a:t>
            </a:r>
            <a:endParaRPr lang="fr-FR" sz="2800" dirty="0"/>
          </a:p>
        </p:txBody>
      </p:sp>
      <p:sp>
        <p:nvSpPr>
          <p:cNvPr id="3" name="Rectangle 2"/>
          <p:cNvSpPr/>
          <p:nvPr/>
        </p:nvSpPr>
        <p:spPr>
          <a:xfrm>
            <a:off x="3150034" y="4581128"/>
            <a:ext cx="5688632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fr-FR" dirty="0" smtClean="0"/>
              <a:t>Essai de flexion sur poutre encastrée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dirty="0" smtClean="0"/>
              <a:t>Tracer la courbe déplacement en tête fonction de la force </a:t>
            </a:r>
            <a:r>
              <a:rPr lang="fr-FR" dirty="0" err="1" smtClean="0"/>
              <a:t>sollicitante</a:t>
            </a:r>
            <a:endParaRPr lang="fr-FR" dirty="0"/>
          </a:p>
          <a:p>
            <a:pPr marL="285750" indent="-285750">
              <a:buFont typeface="Arial" pitchFamily="34" charset="0"/>
              <a:buChar char="•"/>
            </a:pPr>
            <a:r>
              <a:rPr lang="fr-FR" dirty="0" smtClean="0"/>
              <a:t>Déduire la raideur sur la partie linéaire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dirty="0" smtClean="0"/>
              <a:t>Mesurer les déplacements en dynamique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dirty="0" smtClean="0"/>
              <a:t>En déduire les forces en présence (forces d’inertie) </a:t>
            </a:r>
            <a:endParaRPr lang="fr-FR" dirty="0"/>
          </a:p>
        </p:txBody>
      </p:sp>
      <p:grpSp>
        <p:nvGrpSpPr>
          <p:cNvPr id="4" name="Groupe 12"/>
          <p:cNvGrpSpPr/>
          <p:nvPr/>
        </p:nvGrpSpPr>
        <p:grpSpPr>
          <a:xfrm>
            <a:off x="3150034" y="1268760"/>
            <a:ext cx="5742446" cy="3084682"/>
            <a:chOff x="3150034" y="1268760"/>
            <a:chExt cx="5742446" cy="3084682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0034" y="1268760"/>
              <a:ext cx="5742446" cy="3084682"/>
            </a:xfrm>
            <a:prstGeom prst="rect">
              <a:avLst/>
            </a:prstGeom>
            <a:ln w="571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cxnSp>
          <p:nvCxnSpPr>
            <p:cNvPr id="5" name="Connecteur droit avec flèche 4"/>
            <p:cNvCxnSpPr/>
            <p:nvPr/>
          </p:nvCxnSpPr>
          <p:spPr>
            <a:xfrm>
              <a:off x="3347864" y="1772816"/>
              <a:ext cx="86409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0" name="ZoneTexte 9"/>
            <p:cNvSpPr txBox="1"/>
            <p:nvPr/>
          </p:nvSpPr>
          <p:spPr>
            <a:xfrm>
              <a:off x="3179152" y="2014967"/>
              <a:ext cx="699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>
                  <a:solidFill>
                    <a:srgbClr val="FD6151"/>
                  </a:solidFill>
                </a:rPr>
                <a:t>Force</a:t>
              </a:r>
              <a:endParaRPr lang="fr-FR" b="1" dirty="0">
                <a:solidFill>
                  <a:srgbClr val="FD615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355975" y="1269121"/>
              <a:ext cx="14553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b="1" dirty="0" smtClean="0">
                  <a:solidFill>
                    <a:srgbClr val="FD6151"/>
                  </a:solidFill>
                </a:rPr>
                <a:t>Déplacement</a:t>
              </a:r>
              <a:endParaRPr lang="fr-FR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995936" y="2384299"/>
              <a:ext cx="1008112" cy="42680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2045" y="1124744"/>
            <a:ext cx="6044610" cy="544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2410136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 d’activité expérimentale</a:t>
            </a:r>
            <a:endParaRPr lang="fr-F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2"/>
          <a:stretch/>
        </p:blipFill>
        <p:spPr bwMode="auto">
          <a:xfrm>
            <a:off x="859808" y="1484785"/>
            <a:ext cx="8248695" cy="4597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252313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>
          <a:xfrm>
            <a:off x="806896" y="1600200"/>
            <a:ext cx="7581528" cy="4781128"/>
          </a:xfrm>
        </p:spPr>
        <p:txBody>
          <a:bodyPr/>
          <a:lstStyle/>
          <a:p>
            <a:r>
              <a:rPr lang="fr-FR" sz="1800" dirty="0" smtClean="0"/>
              <a:t>Extrait de l’</a:t>
            </a:r>
            <a:r>
              <a:rPr lang="fr-FR" sz="1800" dirty="0" err="1" smtClean="0"/>
              <a:t>Eurocode</a:t>
            </a:r>
            <a:r>
              <a:rPr lang="fr-FR" sz="1800" dirty="0" smtClean="0"/>
              <a:t> 8 (page 166, cas des structures amorties)</a:t>
            </a:r>
          </a:p>
          <a:p>
            <a:endParaRPr lang="fr-FR" sz="1800" dirty="0"/>
          </a:p>
          <a:p>
            <a:endParaRPr lang="fr-FR" sz="1800" dirty="0" smtClean="0"/>
          </a:p>
          <a:p>
            <a:endParaRPr lang="fr-FR" sz="1800" dirty="0"/>
          </a:p>
          <a:p>
            <a:endParaRPr lang="fr-FR" sz="1800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Justification des modèles utilisés</a:t>
            </a:r>
            <a:endParaRPr lang="fr-F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298"/>
          <a:stretch/>
        </p:blipFill>
        <p:spPr bwMode="auto">
          <a:xfrm>
            <a:off x="836930" y="1988840"/>
            <a:ext cx="8127558" cy="247509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pSp>
        <p:nvGrpSpPr>
          <p:cNvPr id="3" name="Groupe 11"/>
          <p:cNvGrpSpPr/>
          <p:nvPr/>
        </p:nvGrpSpPr>
        <p:grpSpPr>
          <a:xfrm>
            <a:off x="826661" y="4563801"/>
            <a:ext cx="2089155" cy="2033551"/>
            <a:chOff x="826661" y="4563801"/>
            <a:chExt cx="2089155" cy="2033551"/>
          </a:xfrm>
        </p:grpSpPr>
        <p:sp>
          <p:nvSpPr>
            <p:cNvPr id="7" name="ZoneTexte 6"/>
            <p:cNvSpPr txBox="1"/>
            <p:nvPr/>
          </p:nvSpPr>
          <p:spPr>
            <a:xfrm>
              <a:off x="851242" y="5674022"/>
              <a:ext cx="2064574" cy="92333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/>
                <a:t>Analyse de la structure </a:t>
              </a:r>
            </a:p>
            <a:p>
              <a:pPr algn="ctr"/>
              <a:r>
                <a:rPr lang="fr-FR" dirty="0" smtClean="0"/>
                <a:t>(classe, porteurs…)</a:t>
              </a:r>
              <a:endParaRPr lang="fr-FR" dirty="0"/>
            </a:p>
          </p:txBody>
        </p:sp>
        <p:sp>
          <p:nvSpPr>
            <p:cNvPr id="8" name="ZoneTexte 7"/>
            <p:cNvSpPr txBox="1"/>
            <p:nvPr/>
          </p:nvSpPr>
          <p:spPr>
            <a:xfrm>
              <a:off x="826661" y="4563801"/>
              <a:ext cx="2089155" cy="92333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/>
                <a:t>Analyse de site </a:t>
              </a:r>
            </a:p>
            <a:p>
              <a:pPr algn="ctr"/>
              <a:r>
                <a:rPr lang="fr-FR" dirty="0" smtClean="0"/>
                <a:t>(localisation, sol,</a:t>
              </a:r>
            </a:p>
            <a:p>
              <a:pPr algn="ctr"/>
              <a:r>
                <a:rPr lang="fr-FR" dirty="0" smtClean="0"/>
                <a:t> accélérations)</a:t>
              </a:r>
              <a:endParaRPr lang="fr-FR" dirty="0"/>
            </a:p>
          </p:txBody>
        </p:sp>
      </p:grpSp>
      <p:grpSp>
        <p:nvGrpSpPr>
          <p:cNvPr id="12" name="Groupe 14"/>
          <p:cNvGrpSpPr/>
          <p:nvPr/>
        </p:nvGrpSpPr>
        <p:grpSpPr>
          <a:xfrm>
            <a:off x="3059832" y="4563801"/>
            <a:ext cx="2290276" cy="2033551"/>
            <a:chOff x="3059832" y="4563801"/>
            <a:chExt cx="2290276" cy="2033551"/>
          </a:xfrm>
        </p:grpSpPr>
        <p:sp>
          <p:nvSpPr>
            <p:cNvPr id="5" name="ZoneTexte 4"/>
            <p:cNvSpPr txBox="1"/>
            <p:nvPr/>
          </p:nvSpPr>
          <p:spPr>
            <a:xfrm>
              <a:off x="3657867" y="4797152"/>
              <a:ext cx="1692241" cy="147732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/>
                <a:t>Modélisation </a:t>
              </a:r>
            </a:p>
            <a:p>
              <a:pPr algn="ctr"/>
              <a:r>
                <a:rPr lang="fr-FR" dirty="0" smtClean="0"/>
                <a:t>plane</a:t>
              </a:r>
            </a:p>
            <a:p>
              <a:pPr algn="ctr"/>
              <a:r>
                <a:rPr lang="fr-FR" dirty="0" smtClean="0"/>
                <a:t>(géométrie, liaisons,</a:t>
              </a:r>
              <a:br>
                <a:rPr lang="fr-FR" dirty="0" smtClean="0"/>
              </a:br>
              <a:r>
                <a:rPr lang="fr-FR" dirty="0" smtClean="0"/>
                <a:t> masses …)</a:t>
              </a:r>
              <a:endParaRPr lang="fr-FR" dirty="0"/>
            </a:p>
          </p:txBody>
        </p:sp>
        <p:sp>
          <p:nvSpPr>
            <p:cNvPr id="6" name="Accolade fermante 5"/>
            <p:cNvSpPr/>
            <p:nvPr/>
          </p:nvSpPr>
          <p:spPr>
            <a:xfrm>
              <a:off x="3059832" y="4563801"/>
              <a:ext cx="504056" cy="2033551"/>
            </a:xfrm>
            <a:prstGeom prst="rightBrac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>
                <a:ln w="38100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15" name="Groupe 15"/>
          <p:cNvGrpSpPr/>
          <p:nvPr/>
        </p:nvGrpSpPr>
        <p:grpSpPr>
          <a:xfrm>
            <a:off x="5375101" y="4582869"/>
            <a:ext cx="3589387" cy="425201"/>
            <a:chOff x="5375101" y="4582869"/>
            <a:chExt cx="3589387" cy="425201"/>
          </a:xfrm>
        </p:grpSpPr>
        <p:sp>
          <p:nvSpPr>
            <p:cNvPr id="9" name="ZoneTexte 8"/>
            <p:cNvSpPr txBox="1"/>
            <p:nvPr/>
          </p:nvSpPr>
          <p:spPr>
            <a:xfrm>
              <a:off x="6416547" y="4582869"/>
              <a:ext cx="2547941" cy="36933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/>
                <a:t>Rigidité statique</a:t>
              </a:r>
              <a:endParaRPr lang="fr-FR" dirty="0"/>
            </a:p>
          </p:txBody>
        </p:sp>
        <p:sp>
          <p:nvSpPr>
            <p:cNvPr id="11" name="Flèche droite 10"/>
            <p:cNvSpPr/>
            <p:nvPr/>
          </p:nvSpPr>
          <p:spPr>
            <a:xfrm rot="19874115">
              <a:off x="5375101" y="4723724"/>
              <a:ext cx="703802" cy="28434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7"/>
          <p:cNvGrpSpPr/>
          <p:nvPr/>
        </p:nvGrpSpPr>
        <p:grpSpPr>
          <a:xfrm>
            <a:off x="6103895" y="4582872"/>
            <a:ext cx="2860593" cy="1947375"/>
            <a:chOff x="6103895" y="4582872"/>
            <a:chExt cx="2860593" cy="1947375"/>
          </a:xfrm>
        </p:grpSpPr>
        <p:sp>
          <p:nvSpPr>
            <p:cNvPr id="13" name="Flèche droite 12"/>
            <p:cNvSpPr/>
            <p:nvPr/>
          </p:nvSpPr>
          <p:spPr>
            <a:xfrm rot="5400000">
              <a:off x="5240665" y="5446102"/>
              <a:ext cx="1947375" cy="22091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7" name="Groupe 16"/>
            <p:cNvGrpSpPr/>
            <p:nvPr/>
          </p:nvGrpSpPr>
          <p:grpSpPr>
            <a:xfrm>
              <a:off x="6416547" y="5085184"/>
              <a:ext cx="2547941" cy="1445062"/>
              <a:chOff x="6416547" y="5085184"/>
              <a:chExt cx="2547941" cy="1445062"/>
            </a:xfrm>
          </p:grpSpPr>
          <p:sp>
            <p:nvSpPr>
              <p:cNvPr id="10" name="ZoneTexte 9"/>
              <p:cNvSpPr txBox="1"/>
              <p:nvPr/>
            </p:nvSpPr>
            <p:spPr>
              <a:xfrm>
                <a:off x="6416547" y="5085184"/>
                <a:ext cx="2547941" cy="646331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 smtClean="0"/>
                  <a:t>Comportement temporel</a:t>
                </a:r>
              </a:p>
              <a:p>
                <a:pPr algn="ctr"/>
                <a:r>
                  <a:rPr lang="fr-FR" dirty="0" smtClean="0"/>
                  <a:t> et fréquentiel</a:t>
                </a:r>
                <a:endParaRPr lang="fr-FR" dirty="0"/>
              </a:p>
            </p:txBody>
          </p:sp>
          <p:sp>
            <p:nvSpPr>
              <p:cNvPr id="14" name="ZoneTexte 13"/>
              <p:cNvSpPr txBox="1"/>
              <p:nvPr/>
            </p:nvSpPr>
            <p:spPr>
              <a:xfrm>
                <a:off x="6416547" y="5883915"/>
                <a:ext cx="2547941" cy="646331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 smtClean="0"/>
                  <a:t>Contrôles:  déformations et contraintes</a:t>
                </a:r>
                <a:endParaRPr lang="fr-FR" dirty="0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32520056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FR" smtClean="0"/>
              <a:t>Réalisation des maquettes</a:t>
            </a:r>
            <a:endParaRPr lang="fr-F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7908627" cy="522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61454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sz="half" idx="1"/>
          </p:nvPr>
        </p:nvSpPr>
        <p:spPr>
          <a:xfrm>
            <a:off x="806896" y="1600200"/>
            <a:ext cx="2396952" cy="47811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dirty="0" smtClean="0"/>
              <a:t>Modélisation :</a:t>
            </a:r>
          </a:p>
          <a:p>
            <a:r>
              <a:rPr lang="fr-FR" dirty="0" smtClean="0"/>
              <a:t>problème plan structure symétrique (masses et raideurs).</a:t>
            </a:r>
          </a:p>
          <a:p>
            <a:r>
              <a:rPr lang="fr-FR" dirty="0" smtClean="0"/>
              <a:t>masses </a:t>
            </a:r>
            <a:r>
              <a:rPr lang="fr-FR" dirty="0"/>
              <a:t>concentrées dans les </a:t>
            </a:r>
            <a:r>
              <a:rPr lang="fr-FR" dirty="0" smtClean="0"/>
              <a:t>planchers indéformables dans leur plan.</a:t>
            </a:r>
          </a:p>
          <a:p>
            <a:r>
              <a:rPr lang="fr-FR" dirty="0" smtClean="0"/>
              <a:t>Porteurs verticaux modélisés par des ressorts de rappels (raideur)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mtClean="0"/>
              <a:t>Modélisation mécanique du problème</a:t>
            </a:r>
            <a:endParaRPr lang="fr-F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638"/>
          <a:stretch/>
        </p:blipFill>
        <p:spPr bwMode="auto">
          <a:xfrm>
            <a:off x="3203848" y="1591774"/>
            <a:ext cx="5828630" cy="501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667897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2Hauteur.avi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94081" y="4077561"/>
            <a:ext cx="2975679" cy="2231759"/>
          </a:xfrm>
        </p:spPr>
      </p:pic>
      <p:sp>
        <p:nvSpPr>
          <p:cNvPr id="9" name="Espace réservé du contenu 8"/>
          <p:cNvSpPr>
            <a:spLocks noGrp="1"/>
          </p:cNvSpPr>
          <p:nvPr>
            <p:ph sz="half" idx="2"/>
          </p:nvPr>
        </p:nvSpPr>
        <p:spPr>
          <a:xfrm>
            <a:off x="4139952" y="1196752"/>
            <a:ext cx="4896544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b="1" dirty="0" smtClean="0"/>
              <a:t>Ressources CERPET</a:t>
            </a:r>
          </a:p>
          <a:p>
            <a:r>
              <a:rPr lang="fr-FR" sz="1600" dirty="0" smtClean="0"/>
              <a:t>Multiple expérimentations sur le comportement au séisme des constructions</a:t>
            </a:r>
          </a:p>
          <a:p>
            <a:r>
              <a:rPr lang="fr-FR" sz="1600" dirty="0" smtClean="0"/>
              <a:t>Essais sur table vibrante asservie</a:t>
            </a:r>
          </a:p>
          <a:p>
            <a:r>
              <a:rPr lang="fr-FR" sz="1600" dirty="0" smtClean="0"/>
              <a:t>Analyse de l’effet des géométries, des matériaux, des liaisons et de la répartition des masses.</a:t>
            </a:r>
          </a:p>
          <a:p>
            <a:r>
              <a:rPr lang="fr-FR" sz="1600" dirty="0" smtClean="0"/>
              <a:t>Notice d’analyse fournie :</a:t>
            </a:r>
          </a:p>
          <a:p>
            <a:pPr lvl="1"/>
            <a:r>
              <a:rPr lang="fr-FR" sz="1600" dirty="0" smtClean="0"/>
              <a:t>plan des maquettes </a:t>
            </a:r>
          </a:p>
          <a:p>
            <a:pPr lvl="1"/>
            <a:r>
              <a:rPr lang="fr-FR" sz="1600" dirty="0" smtClean="0"/>
              <a:t>Analyse des comportements statiques et dynamiques</a:t>
            </a:r>
          </a:p>
          <a:p>
            <a:pPr lvl="1"/>
            <a:r>
              <a:rPr lang="fr-FR" sz="1600" dirty="0" smtClean="0"/>
              <a:t>Vidéo de l’expérimentation</a:t>
            </a:r>
          </a:p>
          <a:p>
            <a:endParaRPr lang="fr-FR" sz="1600" dirty="0" smtClean="0"/>
          </a:p>
          <a:p>
            <a:r>
              <a:rPr lang="fr-FR" sz="1600" dirty="0" smtClean="0"/>
              <a:t>Objectifs: </a:t>
            </a:r>
          </a:p>
          <a:p>
            <a:pPr lvl="1"/>
            <a:r>
              <a:rPr lang="fr-FR" sz="1600" dirty="0" smtClean="0"/>
              <a:t>Instrumentation des maquettes</a:t>
            </a:r>
          </a:p>
          <a:p>
            <a:pPr lvl="1"/>
            <a:r>
              <a:rPr lang="fr-FR" sz="1600" dirty="0" smtClean="0"/>
              <a:t>Comparaison avec une simulation numérique</a:t>
            </a:r>
          </a:p>
          <a:p>
            <a:pPr lvl="1"/>
            <a:r>
              <a:rPr lang="fr-FR" sz="1600" dirty="0" smtClean="0"/>
              <a:t>Analyse des écarts simulation – réel :</a:t>
            </a:r>
          </a:p>
          <a:p>
            <a:pPr lvl="2"/>
            <a:r>
              <a:rPr lang="fr-FR" sz="1600" dirty="0" smtClean="0"/>
              <a:t>Modes propres, résonance</a:t>
            </a:r>
          </a:p>
          <a:p>
            <a:pPr lvl="2"/>
            <a:r>
              <a:rPr lang="fr-FR" sz="1600" dirty="0" smtClean="0"/>
              <a:t>Amplitude de déplacement, efforts induits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FR" dirty="0" smtClean="0"/>
              <a:t>Exemple d’expérimentation</a:t>
            </a:r>
            <a:endParaRPr lang="fr-FR" dirty="0"/>
          </a:p>
        </p:txBody>
      </p:sp>
      <p:pic>
        <p:nvPicPr>
          <p:cNvPr id="19" name="1Masse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94081" y="1564162"/>
            <a:ext cx="2888048" cy="2166036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71600" y="3730198"/>
            <a:ext cx="2385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Vidéo: Effet des masses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981747" y="6228020"/>
            <a:ext cx="280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Vidéo: </a:t>
            </a:r>
            <a:r>
              <a:rPr lang="fr-FR" dirty="0" smtClean="0"/>
              <a:t>Effet de la géométrie</a:t>
            </a:r>
            <a:endParaRPr lang="fr-F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5224402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6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69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 xmlns="">
        <p14:playEvt time="278" objId="8"/>
        <p14:stopEvt time="502" objId="8"/>
      </p14:showEvtLst>
    </p:ext>
  </p:extLs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55576" y="1600200"/>
            <a:ext cx="2736304" cy="4709120"/>
          </a:xfrm>
        </p:spPr>
        <p:txBody>
          <a:bodyPr>
            <a:normAutofit/>
          </a:bodyPr>
          <a:lstStyle/>
          <a:p>
            <a:r>
              <a:rPr lang="fr-FR" sz="1800" dirty="0" smtClean="0"/>
              <a:t>Simulation statique</a:t>
            </a:r>
          </a:p>
          <a:p>
            <a:r>
              <a:rPr lang="fr-FR" sz="1800" dirty="0"/>
              <a:t>C</a:t>
            </a:r>
            <a:r>
              <a:rPr lang="fr-FR" sz="1800" dirty="0" smtClean="0"/>
              <a:t>alcul de raideur de la structure </a:t>
            </a:r>
          </a:p>
          <a:p>
            <a:r>
              <a:rPr lang="fr-FR" sz="1800" dirty="0" smtClean="0"/>
              <a:t>Sécurité à la ruine par plastification (contraintes…)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FR" dirty="0" smtClean="0"/>
              <a:t>Activités de simulation possibles</a:t>
            </a:r>
            <a:endParaRPr lang="fr-FR" dirty="0"/>
          </a:p>
        </p:txBody>
      </p:sp>
      <p:pic>
        <p:nvPicPr>
          <p:cNvPr id="5" name="portique.avi">
            <a:hlinkClick r:id="" action="ppaction://media"/>
          </p:cNvPr>
          <p:cNvPicPr>
            <a:picLocks noGrp="1" noChangeAspect="1"/>
          </p:cNvPicPr>
          <p:nvPr>
            <p:ph sz="half" idx="4294967295"/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 rotWithShape="1">
          <a:blip r:embed="rId6" cstate="print"/>
          <a:srcRect r="60734"/>
          <a:stretch/>
        </p:blipFill>
        <p:spPr>
          <a:xfrm>
            <a:off x="6876256" y="4030663"/>
            <a:ext cx="2119312" cy="2576512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652375"/>
            <a:ext cx="2148802" cy="1799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645024"/>
            <a:ext cx="3433465" cy="296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755576" y="3429000"/>
            <a:ext cx="259228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fr-FR" dirty="0" smtClean="0"/>
              <a:t>Effets dynamiques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fr-FR" dirty="0" smtClean="0"/>
              <a:t>Fréquences </a:t>
            </a:r>
            <a:r>
              <a:rPr lang="fr-FR" dirty="0"/>
              <a:t>propres de </a:t>
            </a:r>
            <a:r>
              <a:rPr lang="fr-FR" dirty="0" smtClean="0"/>
              <a:t>vibration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fr-FR" dirty="0" smtClean="0"/>
              <a:t>Déformations et contraintes</a:t>
            </a:r>
          </a:p>
          <a:p>
            <a:pPr marL="457200" indent="-457200">
              <a:buFont typeface="Arial" pitchFamily="34" charset="0"/>
              <a:buChar char="•"/>
            </a:pPr>
            <a:endParaRPr lang="fr-FR" dirty="0"/>
          </a:p>
          <a:p>
            <a:r>
              <a:rPr lang="fr-FR" b="1" dirty="0" smtClean="0">
                <a:solidFill>
                  <a:srgbClr val="FF0000"/>
                </a:solidFill>
              </a:rPr>
              <a:t>Analyse des écarts entre: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fr-FR" dirty="0" smtClean="0"/>
              <a:t>la simulation et la maquette réelle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fr-FR" dirty="0" smtClean="0"/>
              <a:t>une simulation et le cahier des charges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7020272" y="3662014"/>
            <a:ext cx="1194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simulation</a:t>
            </a:r>
            <a:endParaRPr lang="fr-FR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26" t="5984" b="1"/>
          <a:stretch/>
        </p:blipFill>
        <p:spPr bwMode="auto">
          <a:xfrm>
            <a:off x="3347864" y="1652375"/>
            <a:ext cx="3361457" cy="1992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38938120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55576" y="1600200"/>
            <a:ext cx="4608512" cy="4709120"/>
          </a:xfrm>
        </p:spPr>
        <p:txBody>
          <a:bodyPr>
            <a:normAutofit/>
          </a:bodyPr>
          <a:lstStyle/>
          <a:p>
            <a:r>
              <a:rPr lang="fr-FR" sz="1800" dirty="0" smtClean="0"/>
              <a:t>Analyse de structures existantes ou non</a:t>
            </a:r>
          </a:p>
          <a:p>
            <a:r>
              <a:rPr lang="fr-FR" sz="1800" dirty="0" smtClean="0"/>
              <a:t>Analyse des rigidités et des répartitions de masse, étude statique RDM</a:t>
            </a:r>
          </a:p>
          <a:p>
            <a:r>
              <a:rPr lang="fr-FR" sz="1800" dirty="0" smtClean="0"/>
              <a:t>Modélisation et expérimentation, analyse d’écart entre simulation et expérience</a:t>
            </a:r>
          </a:p>
          <a:p>
            <a:r>
              <a:rPr lang="fr-FR" sz="1800" dirty="0" smtClean="0"/>
              <a:t>Intérêts et limites </a:t>
            </a:r>
            <a:r>
              <a:rPr lang="fr-FR" sz="1800" dirty="0"/>
              <a:t>de la modélisation plane</a:t>
            </a:r>
          </a:p>
          <a:p>
            <a:endParaRPr lang="fr-FR" sz="1800" dirty="0" smtClean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4104456" cy="57606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FR" sz="2400" dirty="0" smtClean="0"/>
              <a:t>Etude des modèles et des limites</a:t>
            </a:r>
            <a:endParaRPr lang="fr-FR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64366"/>
            <a:ext cx="3672408" cy="2676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7838" y="3840473"/>
            <a:ext cx="3890186" cy="26654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9b.flv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5364088" y="3840473"/>
            <a:ext cx="3657600" cy="2743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5332726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40661"/>
            <a:ext cx="5258939" cy="402203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2601" y="3068960"/>
            <a:ext cx="5038485" cy="347313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7333" y="1279202"/>
            <a:ext cx="2943753" cy="171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Exemple d’analyse du comportement dynamique</a:t>
            </a:r>
            <a:endParaRPr lang="fr-F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9459120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>
          <a:xfrm>
            <a:off x="4920580" y="1196752"/>
            <a:ext cx="4176464" cy="4781128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/>
              <a:t>Nouvelle réglementation parasismique européenne (EC8]</a:t>
            </a:r>
          </a:p>
          <a:p>
            <a:r>
              <a:rPr lang="fr-FR" dirty="0" smtClean="0"/>
              <a:t>Obligation de maitriser le comportement des structures</a:t>
            </a:r>
          </a:p>
          <a:p>
            <a:pPr lvl="1"/>
            <a:r>
              <a:rPr lang="fr-FR" dirty="0" smtClean="0"/>
              <a:t>En statique</a:t>
            </a:r>
          </a:p>
          <a:p>
            <a:pPr lvl="1"/>
            <a:r>
              <a:rPr lang="fr-FR" dirty="0" smtClean="0"/>
              <a:t>En dynamique</a:t>
            </a:r>
          </a:p>
          <a:p>
            <a:r>
              <a:rPr lang="fr-FR" dirty="0" smtClean="0"/>
              <a:t>Nombreuses ressources disponibles pour les SSI.</a:t>
            </a:r>
          </a:p>
          <a:p>
            <a:pPr lvl="1"/>
            <a:r>
              <a:rPr lang="fr-FR" dirty="0" smtClean="0"/>
              <a:t>Plan séisme national</a:t>
            </a:r>
          </a:p>
          <a:p>
            <a:pPr lvl="1"/>
            <a:r>
              <a:rPr lang="fr-FR" dirty="0"/>
              <a:t>Ressources </a:t>
            </a:r>
            <a:r>
              <a:rPr lang="fr-FR" dirty="0" err="1" smtClean="0"/>
              <a:t>Cerpet</a:t>
            </a:r>
            <a:r>
              <a:rPr lang="fr-FR" dirty="0"/>
              <a:t> </a:t>
            </a:r>
            <a:r>
              <a:rPr lang="fr-FR" dirty="0" smtClean="0"/>
              <a:t>(1,3 Go !)…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Thème offrant de nombreuses possibilités transversales (mathématiques, sciences physique, sciences et vie de la terre …)</a:t>
            </a:r>
          </a:p>
          <a:p>
            <a:pPr lvl="1"/>
            <a:r>
              <a:rPr lang="fr-FR" dirty="0" smtClean="0"/>
              <a:t>Accès aux relevés des sismomètres à distances</a:t>
            </a:r>
          </a:p>
          <a:p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aléas sismiques en France</a:t>
            </a:r>
            <a:endParaRPr lang="fr-FR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4104456" cy="5503465"/>
          </a:xfrm>
          <a:prstGeom prst="rect">
            <a:avLst/>
          </a:prstGeom>
          <a:noFill/>
          <a:ln w="255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35831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fr-FR" dirty="0" smtClean="0"/>
              <a:t>Larges possibilités d’étude des structures</a:t>
            </a:r>
            <a:endParaRPr lang="fr-FR" dirty="0"/>
          </a:p>
        </p:txBody>
      </p:sp>
      <p:pic>
        <p:nvPicPr>
          <p:cNvPr id="4098" name="Imag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54" t="20744" r="14632" b="2872"/>
          <a:stretch>
            <a:fillRect/>
          </a:stretch>
        </p:blipFill>
        <p:spPr bwMode="auto">
          <a:xfrm>
            <a:off x="755576" y="1546556"/>
            <a:ext cx="6962775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560873" y="3977759"/>
            <a:ext cx="3528392" cy="26642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Picture 2" descr="materie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1748" y="4128789"/>
            <a:ext cx="3146642" cy="2362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732443" y="5844693"/>
            <a:ext cx="50344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Variation de structures, de matériaux, de liaisons…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Instrumentation , accéléromètres …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685381" y="1361890"/>
            <a:ext cx="2213009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Plan séisme, CERPET, </a:t>
            </a:r>
            <a:r>
              <a:rPr lang="fr-FR" dirty="0" err="1" smtClean="0"/>
              <a:t>Pairformance</a:t>
            </a:r>
            <a:r>
              <a:rPr lang="fr-FR" dirty="0" smtClean="0"/>
              <a:t> 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2537655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Analyser, modéliser et concevoir … pour PROTEGER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799"/>
            <a:ext cx="8271786" cy="482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477194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Réglementation en Génie Civil – Cas de la conception parasismique</a:t>
            </a:r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3" name="Groupe 8"/>
          <p:cNvGrpSpPr/>
          <p:nvPr/>
        </p:nvGrpSpPr>
        <p:grpSpPr>
          <a:xfrm>
            <a:off x="827584" y="1556792"/>
            <a:ext cx="8199750" cy="4968552"/>
            <a:chOff x="804722" y="1484783"/>
            <a:chExt cx="8199750" cy="4968552"/>
          </a:xfrm>
        </p:grpSpPr>
        <p:grpSp>
          <p:nvGrpSpPr>
            <p:cNvPr id="7" name="Groupe 6"/>
            <p:cNvGrpSpPr/>
            <p:nvPr/>
          </p:nvGrpSpPr>
          <p:grpSpPr>
            <a:xfrm>
              <a:off x="804722" y="1484783"/>
              <a:ext cx="8199750" cy="4968552"/>
              <a:chOff x="809971" y="1484784"/>
              <a:chExt cx="8199750" cy="4968552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809971" y="1484784"/>
                <a:ext cx="8199750" cy="4968552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1979" y="1628800"/>
                <a:ext cx="8082509" cy="33609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" name="Rectangle 5"/>
              <p:cNvSpPr/>
              <p:nvPr/>
            </p:nvSpPr>
            <p:spPr>
              <a:xfrm>
                <a:off x="809971" y="4293096"/>
                <a:ext cx="8082509" cy="360040"/>
              </a:xfrm>
              <a:prstGeom prst="rect">
                <a:avLst/>
              </a:prstGeom>
              <a:solidFill>
                <a:srgbClr val="FF0000">
                  <a:alpha val="27843"/>
                </a:srgbClr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8" name="ZoneTexte 7"/>
            <p:cNvSpPr txBox="1"/>
            <p:nvPr/>
          </p:nvSpPr>
          <p:spPr>
            <a:xfrm>
              <a:off x="1990183" y="5445224"/>
              <a:ext cx="511768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400" b="1" dirty="0" smtClean="0">
                  <a:solidFill>
                    <a:srgbClr val="FF0000"/>
                  </a:solidFill>
                </a:rPr>
                <a:t>10 règlements européens </a:t>
              </a:r>
              <a:endParaRPr lang="fr-FR" sz="2400" b="1" dirty="0">
                <a:solidFill>
                  <a:srgbClr val="FF0000"/>
                </a:solidFill>
              </a:endParaRPr>
            </a:p>
            <a:p>
              <a:pPr algn="ctr"/>
              <a:r>
                <a:rPr lang="fr-FR" sz="2400" b="1" dirty="0" smtClean="0">
                  <a:solidFill>
                    <a:srgbClr val="FF0000"/>
                  </a:solidFill>
                </a:rPr>
                <a:t>avec annexes d’application nationales</a:t>
              </a:r>
              <a:endParaRPr lang="fr-FR" sz="24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395073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 err="1" smtClean="0"/>
              <a:t>Eurocode</a:t>
            </a:r>
            <a:r>
              <a:rPr lang="fr-FR" dirty="0" smtClean="0"/>
              <a:t> 8: calcul des structures pour résistance au séisme</a:t>
            </a:r>
          </a:p>
          <a:p>
            <a:endParaRPr lang="fr-FR" b="1" dirty="0" smtClean="0">
              <a:solidFill>
                <a:srgbClr val="FF0000"/>
              </a:solidFill>
            </a:endParaRPr>
          </a:p>
          <a:p>
            <a:r>
              <a:rPr lang="fr-FR" b="1" dirty="0" smtClean="0">
                <a:solidFill>
                  <a:srgbClr val="FF0000"/>
                </a:solidFill>
              </a:rPr>
              <a:t>Application obligatoire à compter du 1er mai 2011</a:t>
            </a:r>
          </a:p>
          <a:p>
            <a:r>
              <a:rPr lang="fr-FR" dirty="0" smtClean="0"/>
              <a:t>Nouveau zonage, plus de la moitié du territoire Français est concernée (&gt; 20 000 communes)</a:t>
            </a:r>
          </a:p>
          <a:p>
            <a:r>
              <a:rPr lang="fr-FR" dirty="0" smtClean="0"/>
              <a:t>Désormais, les constructions neuves, les grands travaux d’extension ou de restructuration de bâtiments devront respecter l’</a:t>
            </a:r>
            <a:r>
              <a:rPr lang="fr-FR" dirty="0" err="1" smtClean="0"/>
              <a:t>Eurocode</a:t>
            </a:r>
            <a:r>
              <a:rPr lang="fr-FR" dirty="0" smtClean="0"/>
              <a:t> 8 et les neuf autres Eurocodes…</a:t>
            </a:r>
            <a:endParaRPr lang="fr-FR" dirty="0"/>
          </a:p>
        </p:txBody>
      </p:sp>
      <p:pic>
        <p:nvPicPr>
          <p:cNvPr id="4098" name="Picture 2" descr="http://www.decitre.fr/gi/61/5552120003461FS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84784"/>
            <a:ext cx="3888431" cy="496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Réglementation en Génie Civil – Conception parasismique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775383648"/>
      </p:ext>
    </p:extLst>
  </p:cSld>
  <p:clrMapOvr>
    <a:masterClrMapping/>
  </p:clrMapOvr>
  <p:transition spd="slow" advTm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Dispositif national: plan séisme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783698" y="6237312"/>
            <a:ext cx="261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hlinkClick r:id="rId3"/>
              </a:rPr>
              <a:t>http://www.planseisme.fr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698" y="1625310"/>
            <a:ext cx="6618493" cy="4612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5004048" y="1148257"/>
            <a:ext cx="4069619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FF0000"/>
                </a:solidFill>
              </a:rPr>
              <a:t>Ressources pédagogiques nombreuses et variées</a:t>
            </a:r>
            <a:endParaRPr lang="fr-F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06889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FR" dirty="0" smtClean="0"/>
              <a:t>Ressources du plan séisme</a:t>
            </a:r>
            <a:endParaRPr lang="fr-FR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4294967295"/>
          </p:nvPr>
        </p:nvSpPr>
        <p:spPr>
          <a:xfrm>
            <a:off x="827584" y="1628775"/>
            <a:ext cx="4321175" cy="5229225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dirty="0" smtClean="0"/>
              <a:t>Nombreuses et multidisciplinaires:</a:t>
            </a:r>
          </a:p>
          <a:p>
            <a:r>
              <a:rPr lang="fr-FR" dirty="0" smtClean="0"/>
              <a:t>Suivi et analyse des séismes</a:t>
            </a:r>
          </a:p>
          <a:p>
            <a:r>
              <a:rPr lang="fr-FR" dirty="0" smtClean="0"/>
              <a:t>Effet des séismes sur les constructions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 smtClean="0"/>
              <a:t>Activités pédagogiques possibles :</a:t>
            </a:r>
          </a:p>
          <a:p>
            <a:r>
              <a:rPr lang="fr-FR" dirty="0" smtClean="0"/>
              <a:t>Construction et expérimentations sur sismographes</a:t>
            </a:r>
          </a:p>
          <a:p>
            <a:r>
              <a:rPr lang="fr-FR" dirty="0" smtClean="0"/>
              <a:t>Asservissement des tables vibrantes</a:t>
            </a:r>
          </a:p>
          <a:p>
            <a:r>
              <a:rPr lang="fr-FR" dirty="0" smtClean="0"/>
              <a:t>Comportements statiques et dynamiques des structures</a:t>
            </a:r>
          </a:p>
          <a:p>
            <a:r>
              <a:rPr lang="fr-FR" dirty="0" smtClean="0"/>
              <a:t>Chaine d’acquisition (accéléromètres …)</a:t>
            </a:r>
          </a:p>
          <a:p>
            <a:endParaRPr lang="fr-FR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913" y="3644900"/>
            <a:ext cx="3748087" cy="2794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024"/>
          <a:stretch/>
        </p:blipFill>
        <p:spPr bwMode="auto">
          <a:xfrm>
            <a:off x="5364087" y="1141804"/>
            <a:ext cx="3719671" cy="2002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364086" y="3121804"/>
            <a:ext cx="3798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https://www.cerpet.adc.education.fr/ressource_fiche.asp?num_ressource=717</a:t>
            </a:r>
          </a:p>
        </p:txBody>
      </p:sp>
    </p:spTree>
    <p:extLst>
      <p:ext uri="{BB962C8B-B14F-4D97-AF65-F5344CB8AC3E}">
        <p14:creationId xmlns:p14="http://schemas.microsoft.com/office/powerpoint/2010/main" xmlns="" val="29066962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8280920" cy="288032"/>
          </a:xfrm>
        </p:spPr>
        <p:txBody>
          <a:bodyPr>
            <a:noAutofit/>
          </a:bodyPr>
          <a:lstStyle/>
          <a:p>
            <a:r>
              <a:rPr lang="fr-FR" sz="2800" dirty="0" smtClean="0"/>
              <a:t>Accès aux données de surveillance sismique : travail sur anciens séismes</a:t>
            </a:r>
            <a:endParaRPr lang="fr-FR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8349420" cy="4392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Connecteur droit avec flèche 4"/>
          <p:cNvCxnSpPr/>
          <p:nvPr/>
        </p:nvCxnSpPr>
        <p:spPr>
          <a:xfrm flipH="1">
            <a:off x="7524328" y="4005064"/>
            <a:ext cx="216024" cy="122413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444208" y="4869160"/>
            <a:ext cx="1872208" cy="13681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5676289" y="2412177"/>
            <a:ext cx="2865157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1600" dirty="0" smtClean="0"/>
              <a:t>Réseau national de surveillance</a:t>
            </a:r>
          </a:p>
          <a:p>
            <a:r>
              <a:rPr lang="fr-FR" sz="1600" dirty="0" smtClean="0"/>
              <a:t>http</a:t>
            </a:r>
            <a:r>
              <a:rPr lang="fr-FR" sz="1600" dirty="0"/>
              <a:t>://</a:t>
            </a:r>
            <a:r>
              <a:rPr lang="fr-FR" sz="1600" dirty="0" smtClean="0"/>
              <a:t>renass.u-strasbg.fr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xmlns="" val="1773689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7|0.2|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1109</Words>
  <Application>Microsoft Office PowerPoint</Application>
  <PresentationFormat>Affichage à l'écran (4:3)</PresentationFormat>
  <Paragraphs>207</Paragraphs>
  <Slides>30</Slides>
  <Notes>22</Notes>
  <HiddenSlides>0</HiddenSlides>
  <MMClips>5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1" baseType="lpstr">
      <vt:lpstr>Thème Office</vt:lpstr>
      <vt:lpstr>Diapositive 1</vt:lpstr>
      <vt:lpstr>Diapositive 2</vt:lpstr>
      <vt:lpstr>Les aléas sismiques en France</vt:lpstr>
      <vt:lpstr>Analyser, modéliser et concevoir … pour PROTEGER</vt:lpstr>
      <vt:lpstr>Réglementation en Génie Civil – Cas de la conception parasismique</vt:lpstr>
      <vt:lpstr>Réglementation en Génie Civil – Conception parasismique</vt:lpstr>
      <vt:lpstr>Dispositif national: plan séisme</vt:lpstr>
      <vt:lpstr>Ressources du plan séisme</vt:lpstr>
      <vt:lpstr>Accès aux données de surveillance sismique : travail sur anciens séismes</vt:lpstr>
      <vt:lpstr>Lien avec la SVT : L’effet de site:  Analyse topographique et      lithologique obligatoire</vt:lpstr>
      <vt:lpstr>Rôle de la géotechnique: Risques de liquéfaction des sols sableux</vt:lpstr>
      <vt:lpstr>Etude de site (topographique et lithologique) : Modèle du terrain</vt:lpstr>
      <vt:lpstr>Obtention des spectres d’accélération du site</vt:lpstr>
      <vt:lpstr>Principe des études au séisme</vt:lpstr>
      <vt:lpstr>Exemple de prototype échelle 1</vt:lpstr>
      <vt:lpstr>Définition du cahier des charges</vt:lpstr>
      <vt:lpstr>Classement du sol support</vt:lpstr>
      <vt:lpstr>Cahier des charges: sollicitations</vt:lpstr>
      <vt:lpstr>Performances attendues: Cahier des charges réglementaire</vt:lpstr>
      <vt:lpstr>Ressources pour les activités expérimentales</vt:lpstr>
      <vt:lpstr>Principe des expérimentations</vt:lpstr>
      <vt:lpstr>Exemple d’activité expérimentale</vt:lpstr>
      <vt:lpstr>Justification des modèles utilisés</vt:lpstr>
      <vt:lpstr>Réalisation des maquettes</vt:lpstr>
      <vt:lpstr>Modélisation mécanique du problème</vt:lpstr>
      <vt:lpstr>Exemple d’expérimentation</vt:lpstr>
      <vt:lpstr>Activités de simulation possibles</vt:lpstr>
      <vt:lpstr>Etude des modèles et des limites</vt:lpstr>
      <vt:lpstr>Exemple d’analyse du comportement dynamique</vt:lpstr>
      <vt:lpstr>Larges possibilités d’étude des structures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NERIC</dc:creator>
  <cp:lastModifiedBy>HPEric</cp:lastModifiedBy>
  <cp:revision>3</cp:revision>
  <dcterms:created xsi:type="dcterms:W3CDTF">2011-04-28T09:43:06Z</dcterms:created>
  <dcterms:modified xsi:type="dcterms:W3CDTF">2011-05-17T09:44:51Z</dcterms:modified>
</cp:coreProperties>
</file>