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embeddings/oleObject3.bin" ContentType="application/vnd.openxmlformats-officedocument.oleObjec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activeX/activeX1.xml" ContentType="application/vnd.ms-office.activeX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269" r:id="rId3"/>
    <p:sldId id="271" r:id="rId4"/>
    <p:sldId id="272" r:id="rId5"/>
    <p:sldId id="257" r:id="rId6"/>
    <p:sldId id="260" r:id="rId7"/>
    <p:sldId id="291" r:id="rId8"/>
    <p:sldId id="292" r:id="rId9"/>
    <p:sldId id="293" r:id="rId10"/>
    <p:sldId id="294" r:id="rId11"/>
    <p:sldId id="295" r:id="rId12"/>
    <p:sldId id="296" r:id="rId13"/>
    <p:sldId id="262" r:id="rId14"/>
    <p:sldId id="280" r:id="rId15"/>
    <p:sldId id="297" r:id="rId16"/>
    <p:sldId id="298" r:id="rId17"/>
    <p:sldId id="299" r:id="rId18"/>
    <p:sldId id="300" r:id="rId19"/>
    <p:sldId id="301" r:id="rId20"/>
    <p:sldId id="312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13" r:id="rId29"/>
    <p:sldId id="309" r:id="rId30"/>
    <p:sldId id="310" r:id="rId31"/>
    <p:sldId id="314" r:id="rId3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 varScale="1">
        <p:scale>
          <a:sx n="111" d="100"/>
          <a:sy n="111" d="100"/>
        </p:scale>
        <p:origin x="-978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F:\Tableau%20comparatif%20video%20carte%20acc1%20avec%20tendance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F:\Tableau%20comparatif%20video%20carte%20acc1%20avec%20tendance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F:\Tableau%20comparatif%20video%20carte%20acc1%20avec%20tendance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F:\Tableau%20comparatif%20video%20carte%20acc1%20avec%20tendance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style val="1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fr-FR" sz="1200"/>
              <a:t>Distance vidéo en fonction du temps</a:t>
            </a:r>
          </a:p>
        </c:rich>
      </c:tx>
      <c:layout>
        <c:manualLayout>
          <c:xMode val="edge"/>
          <c:yMode val="edge"/>
          <c:x val="0.22201260267567771"/>
          <c:y val="5.5961967018274023E-2"/>
        </c:manualLayout>
      </c:layout>
    </c:title>
    <c:plotArea>
      <c:layout/>
      <c:lineChart>
        <c:grouping val="standard"/>
        <c:ser>
          <c:idx val="0"/>
          <c:order val="0"/>
          <c:tx>
            <c:v>Distance video</c:v>
          </c:tx>
          <c:cat>
            <c:numRef>
              <c:f>'Comparatif '!$C$5:$C$24</c:f>
              <c:numCache>
                <c:formatCode>0.00</c:formatCode>
                <c:ptCount val="20"/>
                <c:pt idx="0">
                  <c:v>0</c:v>
                </c:pt>
                <c:pt idx="1">
                  <c:v>3.33333000000006E-2</c:v>
                </c:pt>
                <c:pt idx="2">
                  <c:v>6.6666600000000534E-2</c:v>
                </c:pt>
                <c:pt idx="3">
                  <c:v>9.9999900000000266E-2</c:v>
                </c:pt>
                <c:pt idx="4">
                  <c:v>0.13333320000000001</c:v>
                </c:pt>
                <c:pt idx="5">
                  <c:v>0.16666650000000041</c:v>
                </c:pt>
                <c:pt idx="6">
                  <c:v>0.19999980000000411</c:v>
                </c:pt>
                <c:pt idx="7">
                  <c:v>0.23333309999999999</c:v>
                </c:pt>
                <c:pt idx="8">
                  <c:v>0.26666640000000008</c:v>
                </c:pt>
                <c:pt idx="9">
                  <c:v>0.29999970000000031</c:v>
                </c:pt>
                <c:pt idx="10">
                  <c:v>0.33333300000000032</c:v>
                </c:pt>
                <c:pt idx="11">
                  <c:v>0.36666630000000444</c:v>
                </c:pt>
                <c:pt idx="12">
                  <c:v>0.39999960000000501</c:v>
                </c:pt>
                <c:pt idx="13">
                  <c:v>0.43333290000000574</c:v>
                </c:pt>
                <c:pt idx="14">
                  <c:v>0.46666620000000031</c:v>
                </c:pt>
                <c:pt idx="15">
                  <c:v>0.49999950000000032</c:v>
                </c:pt>
                <c:pt idx="16">
                  <c:v>0.53333279999998806</c:v>
                </c:pt>
                <c:pt idx="17">
                  <c:v>0.56666609999999951</c:v>
                </c:pt>
                <c:pt idx="18">
                  <c:v>0.59999940000001073</c:v>
                </c:pt>
                <c:pt idx="19">
                  <c:v>0.63333269999999997</c:v>
                </c:pt>
              </c:numCache>
            </c:numRef>
          </c:cat>
          <c:val>
            <c:numRef>
              <c:f>'Comparatif '!$D$5:$D$24</c:f>
              <c:numCache>
                <c:formatCode>General</c:formatCode>
                <c:ptCount val="20"/>
                <c:pt idx="0">
                  <c:v>1.3236390753169221E-3</c:v>
                </c:pt>
                <c:pt idx="1">
                  <c:v>1.3236390753169221E-3</c:v>
                </c:pt>
                <c:pt idx="2">
                  <c:v>1.0272184936614401E-2</c:v>
                </c:pt>
                <c:pt idx="3">
                  <c:v>2.51864280387771E-2</c:v>
                </c:pt>
                <c:pt idx="4">
                  <c:v>4.6066368381804695E-2</c:v>
                </c:pt>
                <c:pt idx="5">
                  <c:v>7.589485458612992E-2</c:v>
                </c:pt>
                <c:pt idx="6">
                  <c:v>0.11168903803132002</c:v>
                </c:pt>
                <c:pt idx="7">
                  <c:v>0.15643176733781036</c:v>
                </c:pt>
                <c:pt idx="8">
                  <c:v>0.2071401938851653</c:v>
                </c:pt>
                <c:pt idx="9">
                  <c:v>0.26381431767337798</c:v>
                </c:pt>
                <c:pt idx="10">
                  <c:v>0.32943698732290633</c:v>
                </c:pt>
                <c:pt idx="11">
                  <c:v>0.40699105145413456</c:v>
                </c:pt>
                <c:pt idx="12">
                  <c:v>0.49051081282625564</c:v>
                </c:pt>
                <c:pt idx="13">
                  <c:v>0.58297912005965669</c:v>
                </c:pt>
                <c:pt idx="14">
                  <c:v>0.68439597315437495</c:v>
                </c:pt>
                <c:pt idx="15">
                  <c:v>0.79476137211036502</c:v>
                </c:pt>
                <c:pt idx="16">
                  <c:v>0.90810961968681236</c:v>
                </c:pt>
                <c:pt idx="17">
                  <c:v>1.0333892617449698</c:v>
                </c:pt>
                <c:pt idx="18">
                  <c:v>1.1616517524235599</c:v>
                </c:pt>
                <c:pt idx="19">
                  <c:v>1.3018456375838898</c:v>
                </c:pt>
              </c:numCache>
            </c:numRef>
          </c:val>
        </c:ser>
        <c:marker val="1"/>
        <c:axId val="72835072"/>
        <c:axId val="72836608"/>
      </c:lineChart>
      <c:catAx>
        <c:axId val="72835072"/>
        <c:scaling>
          <c:orientation val="minMax"/>
        </c:scaling>
        <c:axPos val="b"/>
        <c:numFmt formatCode="0.00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72836608"/>
        <c:crossesAt val="0"/>
        <c:auto val="1"/>
        <c:lblAlgn val="ctr"/>
        <c:lblOffset val="100"/>
        <c:tickLblSkip val="4"/>
        <c:tickMarkSkip val="1"/>
      </c:catAx>
      <c:valAx>
        <c:axId val="7283660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Distance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72835072"/>
        <c:crosses val="autoZero"/>
        <c:crossBetween val="between"/>
      </c:valAx>
    </c:plotArea>
    <c:legend>
      <c:legendPos val="r"/>
      <c:layout/>
    </c:legend>
    <c:plotVisOnly val="1"/>
    <c:dispBlanksAs val="gap"/>
  </c:chart>
  <c:spPr>
    <a:solidFill>
      <a:prstClr val="white"/>
    </a:solidFill>
  </c:sp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fr-FR"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Vitesse vidéo (m/s)en fonction du temps</a:t>
            </a:r>
          </a:p>
        </c:rich>
      </c:tx>
      <c:layout>
        <c:manualLayout>
          <c:xMode val="edge"/>
          <c:yMode val="edge"/>
          <c:x val="0.17889588801399844"/>
          <c:y val="3.7006791620438545E-2"/>
        </c:manualLayout>
      </c:layout>
    </c:title>
    <c:plotArea>
      <c:layout>
        <c:manualLayout>
          <c:layoutTarget val="inner"/>
          <c:xMode val="edge"/>
          <c:yMode val="edge"/>
          <c:x val="0.15428417597813734"/>
          <c:y val="0.1480682159765537"/>
          <c:w val="0.50315236192890755"/>
          <c:h val="0.79571372210114977"/>
        </c:manualLayout>
      </c:layout>
      <c:scatterChart>
        <c:scatterStyle val="smoothMarker"/>
        <c:ser>
          <c:idx val="1"/>
          <c:order val="0"/>
          <c:tx>
            <c:v>vitesse vidéo</c:v>
          </c:tx>
          <c:marker>
            <c:symbol val="square"/>
            <c:size val="2"/>
          </c:marker>
          <c:xVal>
            <c:numRef>
              <c:f>'Comparatif '!$C$5:$C$24</c:f>
              <c:numCache>
                <c:formatCode>0.00</c:formatCode>
                <c:ptCount val="20"/>
                <c:pt idx="0">
                  <c:v>0</c:v>
                </c:pt>
                <c:pt idx="1">
                  <c:v>3.3333300000000052E-2</c:v>
                </c:pt>
                <c:pt idx="2">
                  <c:v>6.6666600000000034E-2</c:v>
                </c:pt>
                <c:pt idx="3">
                  <c:v>9.9999900000000044E-2</c:v>
                </c:pt>
                <c:pt idx="4">
                  <c:v>0.13333320000000001</c:v>
                </c:pt>
                <c:pt idx="5">
                  <c:v>0.1666665</c:v>
                </c:pt>
                <c:pt idx="6">
                  <c:v>0.19999980000000256</c:v>
                </c:pt>
                <c:pt idx="7">
                  <c:v>0.23333309999999999</c:v>
                </c:pt>
                <c:pt idx="8">
                  <c:v>0.26666640000000008</c:v>
                </c:pt>
                <c:pt idx="9">
                  <c:v>0.29999970000000031</c:v>
                </c:pt>
                <c:pt idx="10">
                  <c:v>0.33333300000000032</c:v>
                </c:pt>
                <c:pt idx="11">
                  <c:v>0.36666630000000444</c:v>
                </c:pt>
                <c:pt idx="12">
                  <c:v>0.39999960000000501</c:v>
                </c:pt>
                <c:pt idx="13">
                  <c:v>0.43333290000000574</c:v>
                </c:pt>
                <c:pt idx="14">
                  <c:v>0.46666620000000031</c:v>
                </c:pt>
                <c:pt idx="15">
                  <c:v>0.49999950000000032</c:v>
                </c:pt>
                <c:pt idx="16">
                  <c:v>0.53333279999998806</c:v>
                </c:pt>
                <c:pt idx="17">
                  <c:v>0.56666609999999951</c:v>
                </c:pt>
                <c:pt idx="18">
                  <c:v>0.59999939999999996</c:v>
                </c:pt>
                <c:pt idx="19">
                  <c:v>0.63333269999999997</c:v>
                </c:pt>
              </c:numCache>
            </c:numRef>
          </c:xVal>
          <c:yVal>
            <c:numRef>
              <c:f>'Comparatif '!$E$5:$E$24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0.26845664429556881</c:v>
                </c:pt>
                <c:pt idx="3">
                  <c:v>0.44742774049262152</c:v>
                </c:pt>
                <c:pt idx="4">
                  <c:v>0.62639883668968943</c:v>
                </c:pt>
                <c:pt idx="5">
                  <c:v>0.89485548098523759</c:v>
                </c:pt>
                <c:pt idx="6">
                  <c:v>1.0738265771822608</c:v>
                </c:pt>
                <c:pt idx="7">
                  <c:v>1.3422832214778799</c:v>
                </c:pt>
                <c:pt idx="8">
                  <c:v>1.5212543176748796</c:v>
                </c:pt>
                <c:pt idx="9">
                  <c:v>1.7002254138719257</c:v>
                </c:pt>
                <c:pt idx="10">
                  <c:v>1.968682058167526</c:v>
                </c:pt>
                <c:pt idx="11">
                  <c:v>2.3266242505616295</c:v>
                </c:pt>
                <c:pt idx="12">
                  <c:v>2.5055953467586454</c:v>
                </c:pt>
                <c:pt idx="13">
                  <c:v>2.7740519910542307</c:v>
                </c:pt>
                <c:pt idx="14">
                  <c:v>3.0425086353497366</c:v>
                </c:pt>
                <c:pt idx="15">
                  <c:v>3.3109652796453704</c:v>
                </c:pt>
                <c:pt idx="16">
                  <c:v>3.4004508277439007</c:v>
                </c:pt>
                <c:pt idx="17">
                  <c:v>3.7583930201381013</c:v>
                </c:pt>
                <c:pt idx="18">
                  <c:v>3.8478785682362626</c:v>
                </c:pt>
                <c:pt idx="19">
                  <c:v>4.2058207606306723</c:v>
                </c:pt>
              </c:numCache>
            </c:numRef>
          </c:yVal>
          <c:smooth val="1"/>
        </c:ser>
        <c:axId val="72876416"/>
        <c:axId val="72877952"/>
      </c:scatterChart>
      <c:valAx>
        <c:axId val="72876416"/>
        <c:scaling>
          <c:orientation val="minMax"/>
        </c:scaling>
        <c:axPos val="b"/>
        <c:numFmt formatCode="0.00" sourceLinked="1"/>
        <c:majorTickMark val="none"/>
        <c:tickLblPos val="nextTo"/>
        <c:crossAx val="72877952"/>
        <c:crosses val="autoZero"/>
        <c:crossBetween val="midCat"/>
      </c:valAx>
      <c:valAx>
        <c:axId val="7287795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V  en  m/s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7287641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5703177603772556"/>
          <c:y val="0.4733370728617593"/>
          <c:w val="0.32677774918829838"/>
          <c:h val="0.15408981846289668"/>
        </c:manualLayout>
      </c:layout>
    </c:legend>
    <c:plotVisOnly val="1"/>
  </c:chart>
  <c:spPr>
    <a:solidFill>
      <a:schemeClr val="bg1"/>
    </a:solidFill>
  </c:sp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fr-FR"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Vitesse carte (m/s)en fonction du temps</a:t>
            </a:r>
          </a:p>
        </c:rich>
      </c:tx>
      <c:layout>
        <c:manualLayout>
          <c:xMode val="edge"/>
          <c:yMode val="edge"/>
          <c:x val="0.18443654326517794"/>
          <c:y val="4.5237089189707674E-2"/>
        </c:manualLayout>
      </c:layout>
      <c:spPr>
        <a:solidFill>
          <a:prstClr val="white"/>
        </a:solidFill>
      </c:spPr>
    </c:title>
    <c:plotArea>
      <c:layout/>
      <c:scatterChart>
        <c:scatterStyle val="smoothMarker"/>
        <c:ser>
          <c:idx val="0"/>
          <c:order val="0"/>
          <c:tx>
            <c:v>vitesse carte</c:v>
          </c:tx>
          <c:xVal>
            <c:numRef>
              <c:f>'Comparatif '!$C$27:$C$34</c:f>
              <c:numCache>
                <c:formatCode>0.00</c:formatCode>
                <c:ptCount val="8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0.60000000000000064</c:v>
                </c:pt>
                <c:pt idx="7">
                  <c:v>0.70000000000000062</c:v>
                </c:pt>
              </c:numCache>
            </c:numRef>
          </c:xVal>
          <c:yVal>
            <c:numRef>
              <c:f>'Comparatif '!$E$27:$E$34</c:f>
              <c:numCache>
                <c:formatCode>General</c:formatCode>
                <c:ptCount val="8"/>
                <c:pt idx="0">
                  <c:v>0</c:v>
                </c:pt>
                <c:pt idx="1">
                  <c:v>4.5999999999999996</c:v>
                </c:pt>
                <c:pt idx="2">
                  <c:v>7.5</c:v>
                </c:pt>
                <c:pt idx="3">
                  <c:v>7.3999999999999977</c:v>
                </c:pt>
                <c:pt idx="4">
                  <c:v>10.100000000000003</c:v>
                </c:pt>
                <c:pt idx="5">
                  <c:v>11.200000000000003</c:v>
                </c:pt>
                <c:pt idx="6">
                  <c:v>11.500000000000005</c:v>
                </c:pt>
                <c:pt idx="7">
                  <c:v>11.700000000000001</c:v>
                </c:pt>
              </c:numCache>
            </c:numRef>
          </c:yVal>
          <c:smooth val="1"/>
        </c:ser>
        <c:axId val="72904064"/>
        <c:axId val="73200768"/>
      </c:scatterChart>
      <c:valAx>
        <c:axId val="72904064"/>
        <c:scaling>
          <c:orientation val="minMax"/>
        </c:scaling>
        <c:axPos val="b"/>
        <c:numFmt formatCode="0.00" sourceLinked="1"/>
        <c:majorTickMark val="none"/>
        <c:tickLblPos val="nextTo"/>
        <c:crossAx val="73200768"/>
        <c:crosses val="autoZero"/>
        <c:crossBetween val="midCat"/>
      </c:valAx>
      <c:valAx>
        <c:axId val="7320076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V  en  m/s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7290406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3197867637571292"/>
          <c:y val="0.51735396436143666"/>
          <c:w val="0.34634125856362569"/>
          <c:h val="0.14883075575095525"/>
        </c:manualLayout>
      </c:layout>
    </c:legend>
    <c:plotVisOnly val="1"/>
  </c:chart>
  <c:spPr>
    <a:solidFill>
      <a:prstClr val="white"/>
    </a:solidFill>
    <a:ln>
      <a:solidFill>
        <a:schemeClr val="tx1"/>
      </a:solidFill>
    </a:ln>
  </c:sp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style val="1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fr-FR" sz="1200"/>
              <a:t>Distance carte en fonction du temps</a:t>
            </a:r>
          </a:p>
        </c:rich>
      </c:tx>
      <c:layout>
        <c:manualLayout>
          <c:xMode val="edge"/>
          <c:yMode val="edge"/>
          <c:x val="0.21947567128701784"/>
          <c:y val="4.8143721520878473E-2"/>
        </c:manualLayout>
      </c:layout>
      <c:spPr>
        <a:solidFill>
          <a:prstClr val="white"/>
        </a:solidFill>
      </c:spPr>
    </c:title>
    <c:plotArea>
      <c:layout/>
      <c:lineChart>
        <c:grouping val="standard"/>
        <c:ser>
          <c:idx val="0"/>
          <c:order val="0"/>
          <c:tx>
            <c:v>Distance carte</c:v>
          </c:tx>
          <c:cat>
            <c:numRef>
              <c:f>'Comparatif '!$C$27:$C$34</c:f>
              <c:numCache>
                <c:formatCode>0.00</c:formatCode>
                <c:ptCount val="8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0.60000000000000064</c:v>
                </c:pt>
                <c:pt idx="7">
                  <c:v>0.70000000000000062</c:v>
                </c:pt>
              </c:numCache>
            </c:numRef>
          </c:cat>
          <c:val>
            <c:numRef>
              <c:f>'Comparatif '!$D$27:$D$34</c:f>
              <c:numCache>
                <c:formatCode>0.00</c:formatCode>
                <c:ptCount val="8"/>
                <c:pt idx="0">
                  <c:v>0</c:v>
                </c:pt>
                <c:pt idx="1">
                  <c:v>0.46</c:v>
                </c:pt>
                <c:pt idx="2">
                  <c:v>1.21</c:v>
                </c:pt>
                <c:pt idx="3">
                  <c:v>1.9500000000000175</c:v>
                </c:pt>
                <c:pt idx="4">
                  <c:v>2.96</c:v>
                </c:pt>
                <c:pt idx="5">
                  <c:v>4.08</c:v>
                </c:pt>
                <c:pt idx="6">
                  <c:v>5.23</c:v>
                </c:pt>
                <c:pt idx="7">
                  <c:v>6.4</c:v>
                </c:pt>
              </c:numCache>
            </c:numRef>
          </c:val>
        </c:ser>
        <c:marker val="1"/>
        <c:axId val="73087232"/>
        <c:axId val="73109504"/>
      </c:lineChart>
      <c:catAx>
        <c:axId val="73087232"/>
        <c:scaling>
          <c:orientation val="minMax"/>
        </c:scaling>
        <c:axPos val="b"/>
        <c:numFmt formatCode="0.00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73109504"/>
        <c:crossesAt val="0"/>
        <c:auto val="1"/>
        <c:lblAlgn val="ctr"/>
        <c:lblOffset val="100"/>
        <c:tickLblSkip val="4"/>
        <c:tickMarkSkip val="1"/>
      </c:catAx>
      <c:valAx>
        <c:axId val="7310950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Distance</a:t>
                </a:r>
              </a:p>
            </c:rich>
          </c:tx>
          <c:layout/>
        </c:title>
        <c:numFmt formatCode="0.00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73087232"/>
        <c:crosses val="autoZero"/>
        <c:crossBetween val="between"/>
      </c:valAx>
    </c:plotArea>
    <c:legend>
      <c:legendPos val="r"/>
      <c:layout/>
    </c:legend>
    <c:plotVisOnly val="1"/>
    <c:dispBlanksAs val="gap"/>
  </c:chart>
  <c:spPr>
    <a:solidFill>
      <a:prstClr val="white"/>
    </a:solidFill>
    <a:ln>
      <a:solidFill>
        <a:schemeClr val="tx1"/>
      </a:solidFill>
    </a:ln>
  </c:sp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0C701-F0EA-420D-B297-279D757B75B3}" type="datetimeFigureOut">
              <a:rPr lang="fr-FR" smtClean="0"/>
              <a:pPr/>
              <a:t>23/05/2011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DA795-AC8A-40C4-A630-E3EBC74ADF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G:\Dossier%20etude%20pirate%208\en%20cours%20r&#233;daction\visu%20transfert%20de%20charge%20video.avi" TargetMode="Externa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png"/><Relationship Id="rId7" Type="http://schemas.openxmlformats.org/officeDocument/2006/relationships/image" Target="../media/image4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pload.wikimedia.org/wikipedia/commons/c/cb/Amortisseur_magn%C3%A9to-rh%C3%A9ologique.JPG" TargetMode="External"/><Relationship Id="rId5" Type="http://schemas.openxmlformats.org/officeDocument/2006/relationships/image" Target="../media/image44.emf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re 1"/>
          <p:cNvSpPr>
            <a:spLocks noGrp="1"/>
          </p:cNvSpPr>
          <p:nvPr>
            <p:ph type="ctrTitle"/>
          </p:nvPr>
        </p:nvSpPr>
        <p:spPr>
          <a:xfrm>
            <a:off x="1643042" y="214290"/>
            <a:ext cx="6072230" cy="1000132"/>
          </a:xfrm>
        </p:spPr>
        <p:txBody>
          <a:bodyPr/>
          <a:lstStyle/>
          <a:p>
            <a:r>
              <a:rPr lang="fr-FR" dirty="0" smtClean="0"/>
              <a:t>Séquence 1	</a:t>
            </a:r>
            <a:endParaRPr lang="fr-FR" sz="3600" i="1" dirty="0"/>
          </a:p>
        </p:txBody>
      </p:sp>
      <p:sp>
        <p:nvSpPr>
          <p:cNvPr id="46" name="Titre 1"/>
          <p:cNvSpPr txBox="1">
            <a:spLocks/>
          </p:cNvSpPr>
          <p:nvPr/>
        </p:nvSpPr>
        <p:spPr>
          <a:xfrm>
            <a:off x="1857356" y="5500702"/>
            <a:ext cx="607223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Classe de terminale</a:t>
            </a:r>
            <a:endParaRPr kumimoji="0" lang="fr-FR" sz="3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3795" name="Picture 3" descr="D:\Reforme S SI\TRAVAUX pour le 1 er AVRIL FOURMIES\images carte mentale\Tséquence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01526" cy="3746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78581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N°2: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285720" y="6215082"/>
            <a:ext cx="8643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 smtClean="0">
                <a:solidFill>
                  <a:schemeClr val="tx1">
                    <a:tint val="75000"/>
                  </a:schemeClr>
                </a:solidFill>
              </a:rPr>
              <a:t>Mesurer l’accélération avec un accéléromètre embarqué et un oscilloscope </a:t>
            </a: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87131"/>
            <a:ext cx="6380778" cy="4071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38"/>
          <p:cNvSpPr/>
          <p:nvPr/>
        </p:nvSpPr>
        <p:spPr>
          <a:xfrm>
            <a:off x="1285852" y="5643578"/>
            <a:ext cx="66786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b="1" dirty="0">
                <a:solidFill>
                  <a:srgbClr val="FF0000"/>
                </a:solidFill>
                <a:latin typeface="+mj-lt"/>
              </a:rPr>
              <a:t>Traitement du signal obtenu</a:t>
            </a:r>
          </a:p>
          <a:p>
            <a:pPr algn="ctr">
              <a:defRPr/>
            </a:pPr>
            <a:r>
              <a:rPr lang="fr-FR" b="1" dirty="0">
                <a:solidFill>
                  <a:srgbClr val="FF0000"/>
                </a:solidFill>
                <a:latin typeface="+mj-lt"/>
              </a:rPr>
              <a:t>Extraction des données cinématiques et mise en forme sur tableur</a:t>
            </a:r>
          </a:p>
          <a:p>
            <a:pPr algn="ctr">
              <a:defRPr/>
            </a:pPr>
            <a:endParaRPr lang="fr-FR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0" name="Groupe 39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41" name="Rectangle à coins arrondis 40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2" name="Rectangle à coins arrondis 41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3" name="Rectangle à coins arrondis 42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8" name="Ellipse 47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9" name="Connecteur droit 48"/>
            <p:cNvCxnSpPr>
              <a:stCxn id="41" idx="3"/>
              <a:endCxn id="48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>
              <a:stCxn id="42" idx="3"/>
              <a:endCxn id="48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Connecteur droit 50"/>
            <p:cNvCxnSpPr>
              <a:stCxn id="43" idx="3"/>
              <a:endCxn id="48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Connecteur droit 51"/>
            <p:cNvCxnSpPr>
              <a:stCxn id="48" idx="6"/>
              <a:endCxn id="57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3" name="Rectangle à coins arrondis 52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4" name="Connecteur droit 53"/>
            <p:cNvCxnSpPr>
              <a:stCxn id="53" idx="3"/>
              <a:endCxn id="41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Connecteur droit 54"/>
            <p:cNvCxnSpPr>
              <a:stCxn id="53" idx="3"/>
              <a:endCxn id="42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Connecteur droit 55"/>
            <p:cNvCxnSpPr>
              <a:stCxn id="53" idx="3"/>
              <a:endCxn id="43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7" name="Rectangle à coins arrondis 56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78581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N°3: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285720" y="6000768"/>
            <a:ext cx="86439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F0000"/>
                </a:solidFill>
              </a:rPr>
              <a:t>Mesurer l’accélération par enregistrement des données cinématiques avec une carte d’acquisition</a:t>
            </a:r>
          </a:p>
        </p:txBody>
      </p:sp>
      <p:pic>
        <p:nvPicPr>
          <p:cNvPr id="34" name="Image 1" descr="data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714488"/>
            <a:ext cx="5341957" cy="357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1142976" y="5429264"/>
            <a:ext cx="70723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Phase d’accélération : données récupérées </a:t>
            </a:r>
            <a:r>
              <a:rPr lang="fr-FR" b="1" dirty="0" smtClean="0">
                <a:solidFill>
                  <a:schemeClr val="tx2">
                    <a:lumMod val="75000"/>
                  </a:schemeClr>
                </a:solidFill>
              </a:rPr>
              <a:t> avec </a:t>
            </a: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un tableur</a:t>
            </a:r>
          </a:p>
        </p:txBody>
      </p:sp>
      <p:grpSp>
        <p:nvGrpSpPr>
          <p:cNvPr id="40" name="Groupe 39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41" name="Rectangle à coins arrondis 40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2" name="Rectangle à coins arrondis 41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3" name="Rectangle à coins arrondis 42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4" name="Ellipse 43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5" name="Connecteur droit 44"/>
            <p:cNvCxnSpPr>
              <a:stCxn id="41" idx="3"/>
              <a:endCxn id="44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>
              <a:stCxn id="42" idx="3"/>
              <a:endCxn id="44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>
              <a:stCxn id="43" idx="3"/>
              <a:endCxn id="44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>
              <a:stCxn id="44" idx="6"/>
              <a:endCxn id="53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9" name="Rectangle à coins arrondis 48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0" name="Connecteur droit 49"/>
            <p:cNvCxnSpPr>
              <a:stCxn id="49" idx="3"/>
              <a:endCxn id="41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Connecteur droit 50"/>
            <p:cNvCxnSpPr>
              <a:stCxn id="49" idx="3"/>
              <a:endCxn id="42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Connecteur droit 51"/>
            <p:cNvCxnSpPr>
              <a:stCxn id="49" idx="3"/>
              <a:endCxn id="43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3" name="Rectangle à coins arrondis 52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78581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N°3: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285720" y="6000768"/>
            <a:ext cx="86439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Mesurer l’accélération par enregistrement des données cinématiques avec une carte d’acquisition</a:t>
            </a:r>
          </a:p>
        </p:txBody>
      </p:sp>
      <p:graphicFrame>
        <p:nvGraphicFramePr>
          <p:cNvPr id="37" name="Graphique 36"/>
          <p:cNvGraphicFramePr/>
          <p:nvPr/>
        </p:nvGraphicFramePr>
        <p:xfrm>
          <a:off x="1071538" y="1643050"/>
          <a:ext cx="4551158" cy="1736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9" name="Graphique 38"/>
          <p:cNvGraphicFramePr/>
          <p:nvPr/>
        </p:nvGraphicFramePr>
        <p:xfrm>
          <a:off x="3214678" y="3571876"/>
          <a:ext cx="4622596" cy="178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1000100" y="5429264"/>
            <a:ext cx="7380287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dirty="0">
                <a:solidFill>
                  <a:srgbClr val="FF0000"/>
                </a:solidFill>
              </a:rPr>
              <a:t>Traitement des valeurs pour obtenir les courbes de  déplacement et de la vitesse en fonction du temps</a:t>
            </a:r>
            <a:endParaRPr lang="fr-F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41" name="Groupe 40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42" name="Rectangle à coins arrondis 41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3" name="Rectangle à coins arrondis 42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4" name="Rectangle à coins arrondis 43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5" name="Ellipse 44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6" name="Connecteur droit 45"/>
            <p:cNvCxnSpPr>
              <a:stCxn id="42" idx="3"/>
              <a:endCxn id="45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>
              <a:stCxn id="43" idx="3"/>
              <a:endCxn id="45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>
              <a:stCxn id="44" idx="3"/>
              <a:endCxn id="45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>
              <a:stCxn id="45" idx="6"/>
              <a:endCxn id="54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0" name="Rectangle à coins arrondis 49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1" name="Connecteur droit 50"/>
            <p:cNvCxnSpPr>
              <a:stCxn id="50" idx="3"/>
              <a:endCxn id="42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Connecteur droit 51"/>
            <p:cNvCxnSpPr>
              <a:stCxn id="50" idx="3"/>
              <a:endCxn id="43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Connecteur droit 52"/>
            <p:cNvCxnSpPr>
              <a:stCxn id="50" idx="3"/>
              <a:endCxn id="44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4" name="Rectangle à coins arrondis 53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57158" y="1357298"/>
            <a:ext cx="8429684" cy="5000660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Structuration:</a:t>
            </a:r>
            <a:r>
              <a:rPr lang="fr-FR" b="1" dirty="0" smtClean="0"/>
              <a:t>	</a:t>
            </a:r>
            <a:endParaRPr lang="fr-FR" sz="2400" b="1" dirty="0" smtClean="0"/>
          </a:p>
          <a:p>
            <a:pPr algn="l"/>
            <a:r>
              <a:rPr lang="fr-FR" b="1" dirty="0" smtClean="0"/>
              <a:t>		</a:t>
            </a:r>
            <a:endParaRPr lang="fr-FR" sz="2400" dirty="0" smtClean="0"/>
          </a:p>
          <a:p>
            <a:pPr lvl="1" algn="just">
              <a:buFont typeface="Arial" pitchFamily="34" charset="0"/>
              <a:buChar char="•"/>
            </a:pPr>
            <a:r>
              <a:rPr lang="fr-FR" sz="2400" dirty="0" smtClean="0"/>
              <a:t>Équations horaires du mouvement des points d’un solide ; </a:t>
            </a:r>
          </a:p>
          <a:p>
            <a:pPr lvl="1" algn="just">
              <a:buFont typeface="Arial" pitchFamily="34" charset="0"/>
              <a:buChar char="•"/>
            </a:pPr>
            <a:endParaRPr lang="fr-FR" sz="2400" dirty="0" smtClean="0"/>
          </a:p>
          <a:p>
            <a:pPr lvl="1" algn="just">
              <a:buFont typeface="Arial" pitchFamily="34" charset="0"/>
              <a:buChar char="•"/>
            </a:pPr>
            <a:endParaRPr lang="fr-FR" sz="2400" dirty="0" smtClean="0"/>
          </a:p>
          <a:p>
            <a:pPr lvl="1" algn="just">
              <a:buFont typeface="Arial" pitchFamily="34" charset="0"/>
              <a:buChar char="•"/>
            </a:pPr>
            <a:r>
              <a:rPr lang="fr-FR" sz="2400" dirty="0" smtClean="0"/>
              <a:t> Graphe du mouvement des points d’un solide.</a:t>
            </a:r>
          </a:p>
          <a:p>
            <a:pPr algn="l"/>
            <a:endParaRPr lang="fr-FR" sz="3000" dirty="0" smtClean="0"/>
          </a:p>
          <a:p>
            <a:pPr algn="l"/>
            <a:endParaRPr lang="fr-FR" sz="2400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 2:</a:t>
            </a:r>
            <a:endParaRPr lang="fr-FR" dirty="0"/>
          </a:p>
        </p:txBody>
      </p:sp>
      <p:grpSp>
        <p:nvGrpSpPr>
          <p:cNvPr id="51" name="Groupe 50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52" name="Rectangle à coins arrondis 51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53" name="Rectangle à coins arrondis 52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54" name="Rectangle à coins arrondis 53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55" name="Ellipse 54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6" name="Connecteur droit 55"/>
            <p:cNvCxnSpPr>
              <a:stCxn id="52" idx="3"/>
              <a:endCxn id="55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Connecteur droit 56"/>
            <p:cNvCxnSpPr>
              <a:stCxn id="53" idx="3"/>
              <a:endCxn id="55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Connecteur droit 57"/>
            <p:cNvCxnSpPr>
              <a:stCxn id="54" idx="3"/>
              <a:endCxn id="55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Connecteur droit 58"/>
            <p:cNvCxnSpPr>
              <a:stCxn id="55" idx="6"/>
              <a:endCxn id="64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0" name="Rectangle à coins arrondis 59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61" name="Connecteur droit 60"/>
            <p:cNvCxnSpPr>
              <a:stCxn id="60" idx="3"/>
              <a:endCxn id="52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2" name="Connecteur droit 61"/>
            <p:cNvCxnSpPr>
              <a:stCxn id="60" idx="3"/>
              <a:endCxn id="53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3" name="Connecteur droit 62"/>
            <p:cNvCxnSpPr>
              <a:stCxn id="60" idx="3"/>
              <a:endCxn id="54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4" name="Rectangle à coins arrondis 63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  <p:pic>
        <p:nvPicPr>
          <p:cNvPr id="18" name="Image 4"/>
          <p:cNvPicPr>
            <a:picLocks noChangeAspect="1" noChangeArrowheads="1"/>
          </p:cNvPicPr>
          <p:nvPr/>
        </p:nvPicPr>
        <p:blipFill>
          <a:blip r:embed="rId2" cstate="print">
            <a:lum bright="80000"/>
          </a:blip>
          <a:srcRect/>
          <a:stretch>
            <a:fillRect/>
          </a:stretch>
        </p:blipFill>
        <p:spPr bwMode="auto">
          <a:xfrm>
            <a:off x="714348" y="2143116"/>
            <a:ext cx="7643866" cy="402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28926" y="214291"/>
            <a:ext cx="3786214" cy="1000132"/>
          </a:xfrm>
        </p:spPr>
        <p:txBody>
          <a:bodyPr/>
          <a:lstStyle/>
          <a:p>
            <a:r>
              <a:rPr lang="fr-FR" dirty="0" smtClean="0"/>
              <a:t>Séance 3: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8286808" cy="2071702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dirigés:</a:t>
            </a:r>
            <a:r>
              <a:rPr lang="fr-FR" b="1" dirty="0" smtClean="0"/>
              <a:t>			</a:t>
            </a:r>
            <a:r>
              <a:rPr lang="fr-FR" sz="2400" dirty="0" smtClean="0"/>
              <a:t>Interpréter les résultats ;</a:t>
            </a:r>
          </a:p>
          <a:p>
            <a:pPr algn="l"/>
            <a:r>
              <a:rPr lang="fr-FR" sz="2400" dirty="0" smtClean="0"/>
              <a:t>					Modéliser le mouvement.</a:t>
            </a:r>
          </a:p>
          <a:p>
            <a:pPr algn="l"/>
            <a:endParaRPr lang="fr-FR" sz="2400" dirty="0" smtClean="0"/>
          </a:p>
          <a:p>
            <a:pPr algn="l"/>
            <a:endParaRPr lang="fr-FR" sz="2400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6" name="ZoneTexte 55"/>
          <p:cNvSpPr txBox="1"/>
          <p:nvPr/>
        </p:nvSpPr>
        <p:spPr>
          <a:xfrm>
            <a:off x="6072198" y="1857364"/>
            <a:ext cx="500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  t</a:t>
            </a:r>
            <a:endParaRPr lang="fr-FR" sz="800" dirty="0"/>
          </a:p>
        </p:txBody>
      </p:sp>
      <p:grpSp>
        <p:nvGrpSpPr>
          <p:cNvPr id="58" name="Groupe 57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60" name="Rectangle à coins arrondis 59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61" name="Rectangle à coins arrondis 60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62" name="Rectangle à coins arrondis 61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63" name="Ellipse 62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64" name="Connecteur droit 63"/>
            <p:cNvCxnSpPr>
              <a:stCxn id="60" idx="3"/>
              <a:endCxn id="63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Connecteur droit 64"/>
            <p:cNvCxnSpPr>
              <a:stCxn id="61" idx="3"/>
              <a:endCxn id="63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Connecteur droit 65"/>
            <p:cNvCxnSpPr>
              <a:stCxn id="62" idx="3"/>
              <a:endCxn id="63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Connecteur droit 66"/>
            <p:cNvCxnSpPr>
              <a:stCxn id="63" idx="6"/>
              <a:endCxn id="72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8" name="Rectangle à coins arrondis 67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69" name="Connecteur droit 68"/>
            <p:cNvCxnSpPr>
              <a:stCxn id="68" idx="3"/>
              <a:endCxn id="60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Connecteur droit 69"/>
            <p:cNvCxnSpPr>
              <a:stCxn id="68" idx="3"/>
              <a:endCxn id="61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Connecteur droit 70"/>
            <p:cNvCxnSpPr>
              <a:stCxn id="68" idx="3"/>
              <a:endCxn id="62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2" name="Rectangle à coins arrondis 71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  <p:sp>
        <p:nvSpPr>
          <p:cNvPr id="73" name="Rectangle 4"/>
          <p:cNvSpPr>
            <a:spLocks noChangeArrowheads="1"/>
          </p:cNvSpPr>
          <p:nvPr/>
        </p:nvSpPr>
        <p:spPr bwMode="auto">
          <a:xfrm>
            <a:off x="714348" y="6507163"/>
            <a:ext cx="7380288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dirty="0">
                <a:solidFill>
                  <a:srgbClr val="FF0000"/>
                </a:solidFill>
              </a:rPr>
              <a:t>Exploiter les résultats de la séance 1</a:t>
            </a:r>
            <a:endParaRPr lang="fr-F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4" name="Rectangle à coins arrondis 73"/>
          <p:cNvSpPr/>
          <p:nvPr/>
        </p:nvSpPr>
        <p:spPr>
          <a:xfrm>
            <a:off x="3714744" y="2357430"/>
            <a:ext cx="1928813" cy="1295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fr-FR" dirty="0">
                <a:solidFill>
                  <a:schemeClr val="tx1"/>
                </a:solidFill>
                <a:latin typeface="+mj-lt"/>
              </a:rPr>
              <a:t>Valeur de l’accélération par accéléromètre</a:t>
            </a:r>
          </a:p>
          <a:p>
            <a:pPr algn="ctr">
              <a:defRPr/>
            </a:pP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5" name="Rectangle à coins arrondis 74"/>
          <p:cNvSpPr/>
          <p:nvPr/>
        </p:nvSpPr>
        <p:spPr>
          <a:xfrm>
            <a:off x="715957" y="2341555"/>
            <a:ext cx="1928812" cy="13112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fr-FR" dirty="0">
                <a:solidFill>
                  <a:schemeClr val="tx1"/>
                </a:solidFill>
                <a:latin typeface="+mj-lt"/>
              </a:rPr>
              <a:t>Valeur de l’accélération par traitement vidéo</a:t>
            </a: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6" name="Rectangle à coins arrondis 75"/>
          <p:cNvSpPr/>
          <p:nvPr/>
        </p:nvSpPr>
        <p:spPr>
          <a:xfrm>
            <a:off x="6775444" y="2357430"/>
            <a:ext cx="1785938" cy="1295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fr-FR" dirty="0">
                <a:solidFill>
                  <a:schemeClr val="tx1"/>
                </a:solidFill>
                <a:latin typeface="+mj-lt"/>
              </a:rPr>
              <a:t>Valeur de l’accélération par carte d’acquisition</a:t>
            </a:r>
          </a:p>
          <a:p>
            <a:pPr algn="ctr">
              <a:defRPr/>
            </a:pP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2" cstate="print"/>
          <a:srcRect r="15152"/>
          <a:stretch>
            <a:fillRect/>
          </a:stretch>
        </p:blipFill>
        <p:spPr bwMode="auto">
          <a:xfrm>
            <a:off x="3535357" y="3781418"/>
            <a:ext cx="22637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Rectangle à coins arrondis 77"/>
          <p:cNvSpPr/>
          <p:nvPr/>
        </p:nvSpPr>
        <p:spPr>
          <a:xfrm>
            <a:off x="3930644" y="5942005"/>
            <a:ext cx="1357313" cy="4667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b="1" dirty="0">
                <a:solidFill>
                  <a:srgbClr val="FF0000"/>
                </a:solidFill>
                <a:latin typeface="+mj-lt"/>
              </a:rPr>
              <a:t>7,35 m/s²</a:t>
            </a:r>
          </a:p>
        </p:txBody>
      </p:sp>
      <p:pic>
        <p:nvPicPr>
          <p:cNvPr id="79" name="Image 7" descr="excel compar.jpg"/>
          <p:cNvPicPr>
            <a:picLocks noChangeAspect="1"/>
          </p:cNvPicPr>
          <p:nvPr/>
        </p:nvPicPr>
        <p:blipFill>
          <a:blip r:embed="rId3" cstate="print"/>
          <a:srcRect l="64423" t="51724"/>
          <a:stretch>
            <a:fillRect/>
          </a:stretch>
        </p:blipFill>
        <p:spPr bwMode="auto">
          <a:xfrm>
            <a:off x="6594469" y="3816343"/>
            <a:ext cx="2000250" cy="1951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0" name="Image 8" descr="excel compar.jpg"/>
          <p:cNvPicPr>
            <a:picLocks noChangeAspect="1"/>
          </p:cNvPicPr>
          <p:nvPr/>
        </p:nvPicPr>
        <p:blipFill>
          <a:blip r:embed="rId3" cstate="print"/>
          <a:srcRect l="29733" t="51724" r="35577" b="3448"/>
          <a:stretch>
            <a:fillRect/>
          </a:stretch>
        </p:blipFill>
        <p:spPr bwMode="auto">
          <a:xfrm>
            <a:off x="644519" y="3895718"/>
            <a:ext cx="2000250" cy="1857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1" name="Rectangle à coins arrondis 80"/>
          <p:cNvSpPr/>
          <p:nvPr/>
        </p:nvSpPr>
        <p:spPr>
          <a:xfrm>
            <a:off x="6954832" y="5942005"/>
            <a:ext cx="1357312" cy="4667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b="1" dirty="0">
                <a:solidFill>
                  <a:srgbClr val="FF0000"/>
                </a:solidFill>
                <a:latin typeface="+mj-lt"/>
              </a:rPr>
              <a:t>15,5 m/s²</a:t>
            </a:r>
          </a:p>
        </p:txBody>
      </p:sp>
      <p:sp>
        <p:nvSpPr>
          <p:cNvPr id="82" name="Rectangle à coins arrondis 81"/>
          <p:cNvSpPr/>
          <p:nvPr/>
        </p:nvSpPr>
        <p:spPr>
          <a:xfrm>
            <a:off x="977894" y="5942005"/>
            <a:ext cx="1214438" cy="4667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b="1" dirty="0">
                <a:solidFill>
                  <a:srgbClr val="FF0000"/>
                </a:solidFill>
                <a:latin typeface="+mj-lt"/>
              </a:rPr>
              <a:t>7,5 m/s²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28926" y="214291"/>
            <a:ext cx="3786214" cy="1000132"/>
          </a:xfrm>
        </p:spPr>
        <p:txBody>
          <a:bodyPr/>
          <a:lstStyle/>
          <a:p>
            <a:r>
              <a:rPr lang="fr-FR" dirty="0" smtClean="0"/>
              <a:t>Séance 3: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8286808" cy="2071702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dirigés:</a:t>
            </a:r>
            <a:r>
              <a:rPr lang="fr-FR" b="1" dirty="0" smtClean="0"/>
              <a:t>			</a:t>
            </a:r>
            <a:endParaRPr lang="fr-FR" sz="2400" dirty="0" smtClean="0"/>
          </a:p>
          <a:p>
            <a:pPr algn="l"/>
            <a:endParaRPr lang="fr-FR" sz="2400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6" name="ZoneTexte 55"/>
          <p:cNvSpPr txBox="1"/>
          <p:nvPr/>
        </p:nvSpPr>
        <p:spPr>
          <a:xfrm>
            <a:off x="6072198" y="1857364"/>
            <a:ext cx="500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  t</a:t>
            </a:r>
            <a:endParaRPr lang="fr-FR" sz="800" dirty="0"/>
          </a:p>
        </p:txBody>
      </p:sp>
      <p:grpSp>
        <p:nvGrpSpPr>
          <p:cNvPr id="4" name="Groupe 57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60" name="Rectangle à coins arrondis 59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61" name="Rectangle à coins arrondis 60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62" name="Rectangle à coins arrondis 61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63" name="Ellipse 62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64" name="Connecteur droit 63"/>
            <p:cNvCxnSpPr>
              <a:stCxn id="60" idx="3"/>
              <a:endCxn id="63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Connecteur droit 64"/>
            <p:cNvCxnSpPr>
              <a:stCxn id="61" idx="3"/>
              <a:endCxn id="63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Connecteur droit 65"/>
            <p:cNvCxnSpPr>
              <a:stCxn id="62" idx="3"/>
              <a:endCxn id="63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Connecteur droit 66"/>
            <p:cNvCxnSpPr>
              <a:stCxn id="63" idx="6"/>
              <a:endCxn id="72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8" name="Rectangle à coins arrondis 67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69" name="Connecteur droit 68"/>
            <p:cNvCxnSpPr>
              <a:stCxn id="68" idx="3"/>
              <a:endCxn id="60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Connecteur droit 69"/>
            <p:cNvCxnSpPr>
              <a:stCxn id="68" idx="3"/>
              <a:endCxn id="61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Connecteur droit 70"/>
            <p:cNvCxnSpPr>
              <a:stCxn id="68" idx="3"/>
              <a:endCxn id="62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2" name="Rectangle à coins arrondis 71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  <p:pic>
        <p:nvPicPr>
          <p:cNvPr id="30" name="visu transfert de charge video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14488"/>
            <a:ext cx="3851275" cy="2200275"/>
          </a:xfrm>
          <a:prstGeom prst="rect">
            <a:avLst/>
          </a:prstGeom>
          <a:noFill/>
          <a:ln w="47625">
            <a:noFill/>
            <a:miter lim="800000"/>
            <a:headEnd/>
            <a:tailEnd/>
          </a:ln>
        </p:spPr>
      </p:pic>
      <p:sp>
        <p:nvSpPr>
          <p:cNvPr id="31" name="Flèche vers le bas 30"/>
          <p:cNvSpPr/>
          <p:nvPr/>
        </p:nvSpPr>
        <p:spPr>
          <a:xfrm>
            <a:off x="1643042" y="4857760"/>
            <a:ext cx="642937" cy="4651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2" name="Flèche courbée vers la droite 31"/>
          <p:cNvSpPr/>
          <p:nvPr/>
        </p:nvSpPr>
        <p:spPr>
          <a:xfrm>
            <a:off x="357158" y="2714620"/>
            <a:ext cx="357190" cy="1857388"/>
          </a:xfrm>
          <a:prstGeom prst="curvedRightArrow">
            <a:avLst>
              <a:gd name="adj1" fmla="val 25000"/>
              <a:gd name="adj2" fmla="val 73893"/>
              <a:gd name="adj3" fmla="val 25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3" name="Flèche courbée vers la gauche 32"/>
          <p:cNvSpPr/>
          <p:nvPr/>
        </p:nvSpPr>
        <p:spPr>
          <a:xfrm>
            <a:off x="8215338" y="4143380"/>
            <a:ext cx="431800" cy="1835150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4" name="Flèche gauche 33"/>
          <p:cNvSpPr/>
          <p:nvPr/>
        </p:nvSpPr>
        <p:spPr>
          <a:xfrm>
            <a:off x="3286116" y="5715016"/>
            <a:ext cx="755650" cy="6477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35" name="Image 6" descr="excel compar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214422"/>
            <a:ext cx="3311525" cy="1873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6" name="Flèche courbée vers la gauche 35"/>
          <p:cNvSpPr/>
          <p:nvPr/>
        </p:nvSpPr>
        <p:spPr>
          <a:xfrm flipH="1">
            <a:off x="4500562" y="2357430"/>
            <a:ext cx="431800" cy="1511300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7" name="Ellipse 36"/>
          <p:cNvSpPr/>
          <p:nvPr/>
        </p:nvSpPr>
        <p:spPr>
          <a:xfrm>
            <a:off x="785786" y="2500306"/>
            <a:ext cx="641350" cy="503238"/>
          </a:xfrm>
          <a:prstGeom prst="ellipse">
            <a:avLst/>
          </a:prstGeom>
          <a:noFill/>
          <a:ln w="412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576262" y="3940163"/>
            <a:ext cx="40671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400" dirty="0"/>
              <a:t>Constat visuel : les roues avant se soulèvent à l’accélération</a:t>
            </a:r>
          </a:p>
        </p:txBody>
      </p:sp>
      <p:sp>
        <p:nvSpPr>
          <p:cNvPr id="39" name="Rectangle 10"/>
          <p:cNvSpPr>
            <a:spLocks noChangeArrowheads="1"/>
          </p:cNvSpPr>
          <p:nvPr/>
        </p:nvSpPr>
        <p:spPr bwMode="auto">
          <a:xfrm>
            <a:off x="285720" y="5357826"/>
            <a:ext cx="29400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400" b="1" dirty="0"/>
              <a:t>1. Transfert de charge</a:t>
            </a:r>
          </a:p>
        </p:txBody>
      </p:sp>
      <p:sp>
        <p:nvSpPr>
          <p:cNvPr id="40" name="Rectangle 11"/>
          <p:cNvSpPr>
            <a:spLocks noChangeArrowheads="1"/>
          </p:cNvSpPr>
          <p:nvPr/>
        </p:nvSpPr>
        <p:spPr bwMode="auto">
          <a:xfrm>
            <a:off x="214282" y="5786454"/>
            <a:ext cx="29860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400" b="1" dirty="0"/>
              <a:t>2. Patinage des roues </a:t>
            </a:r>
          </a:p>
        </p:txBody>
      </p:sp>
      <p:sp>
        <p:nvSpPr>
          <p:cNvPr id="41" name="Rectangle 12"/>
          <p:cNvSpPr>
            <a:spLocks noChangeArrowheads="1"/>
          </p:cNvSpPr>
          <p:nvPr/>
        </p:nvSpPr>
        <p:spPr bwMode="auto">
          <a:xfrm>
            <a:off x="4929190" y="3214686"/>
            <a:ext cx="335758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fr-FR" sz="2400" dirty="0"/>
              <a:t>Constat numérique : la distance réelle parcourue est inférieure à la distance obtenue avec la carte d’acquisition</a:t>
            </a:r>
          </a:p>
        </p:txBody>
      </p:sp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3571868" y="5357826"/>
            <a:ext cx="4641850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sz="2400" dirty="0"/>
              <a:t>L’accélération réelle est inférieure à celle transmise par le moteur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643042" y="214290"/>
            <a:ext cx="6072230" cy="1000132"/>
          </a:xfrm>
        </p:spPr>
        <p:txBody>
          <a:bodyPr/>
          <a:lstStyle/>
          <a:p>
            <a:r>
              <a:rPr lang="fr-FR" dirty="0" smtClean="0"/>
              <a:t>Séquence 1 (suite)	</a:t>
            </a:r>
            <a:endParaRPr lang="fr-FR" sz="3600" i="1" dirty="0"/>
          </a:p>
        </p:txBody>
      </p:sp>
      <p:grpSp>
        <p:nvGrpSpPr>
          <p:cNvPr id="3" name="Groupe 101"/>
          <p:cNvGrpSpPr/>
          <p:nvPr/>
        </p:nvGrpSpPr>
        <p:grpSpPr>
          <a:xfrm>
            <a:off x="428596" y="785794"/>
            <a:ext cx="785818" cy="1143008"/>
            <a:chOff x="1928794" y="1071546"/>
            <a:chExt cx="785818" cy="1143008"/>
          </a:xfrm>
          <a:scene3d>
            <a:camera prst="isometricOffAxis2Left"/>
            <a:lightRig rig="threePt" dir="t"/>
          </a:scene3d>
        </p:grpSpPr>
        <p:sp>
          <p:nvSpPr>
            <p:cNvPr id="11" name="Rogner et arrondir un rectangle à un seul coin 10"/>
            <p:cNvSpPr/>
            <p:nvPr/>
          </p:nvSpPr>
          <p:spPr>
            <a:xfrm>
              <a:off x="2143108" y="1071546"/>
              <a:ext cx="428628" cy="471491"/>
            </a:xfrm>
            <a:prstGeom prst="snip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100" b="1" dirty="0" smtClean="0">
                  <a:solidFill>
                    <a:schemeClr val="tx1"/>
                  </a:solidFill>
                </a:rPr>
                <a:t>CI2</a:t>
              </a:r>
            </a:p>
            <a:p>
              <a:pPr algn="ctr"/>
              <a:endParaRPr lang="fr-FR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Ellipse 9"/>
            <p:cNvSpPr/>
            <p:nvPr/>
          </p:nvSpPr>
          <p:spPr>
            <a:xfrm>
              <a:off x="1928794" y="1428736"/>
              <a:ext cx="785818" cy="78581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4" name="ZoneTexte 33"/>
          <p:cNvSpPr txBox="1"/>
          <p:nvPr/>
        </p:nvSpPr>
        <p:spPr>
          <a:xfrm>
            <a:off x="2285984" y="2357430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accent6">
                    <a:lumMod val="50000"/>
                  </a:schemeClr>
                </a:solidFill>
              </a:rPr>
              <a:t>Organisation de la séquence 2</a:t>
            </a:r>
            <a:endParaRPr lang="fr-FR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2571736" y="3929066"/>
            <a:ext cx="100013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Etude de cas N°1</a:t>
            </a:r>
            <a:endParaRPr lang="fr-FR" sz="1400" dirty="0"/>
          </a:p>
        </p:txBody>
      </p:sp>
      <p:sp>
        <p:nvSpPr>
          <p:cNvPr id="20" name="Ellipse 19"/>
          <p:cNvSpPr/>
          <p:nvPr/>
        </p:nvSpPr>
        <p:spPr>
          <a:xfrm>
            <a:off x="4357686" y="3857628"/>
            <a:ext cx="1643074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Structuration</a:t>
            </a:r>
            <a:endParaRPr lang="fr-FR" sz="1400" dirty="0"/>
          </a:p>
        </p:txBody>
      </p:sp>
      <p:cxnSp>
        <p:nvCxnSpPr>
          <p:cNvPr id="31" name="Connecteur droit 30"/>
          <p:cNvCxnSpPr>
            <a:stCxn id="12" idx="3"/>
            <a:endCxn id="20" idx="2"/>
          </p:cNvCxnSpPr>
          <p:nvPr/>
        </p:nvCxnSpPr>
        <p:spPr>
          <a:xfrm>
            <a:off x="3571868" y="4214818"/>
            <a:ext cx="785818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Connecteur droit 36"/>
          <p:cNvCxnSpPr>
            <a:stCxn id="20" idx="6"/>
            <a:endCxn id="60" idx="1"/>
          </p:cNvCxnSpPr>
          <p:nvPr/>
        </p:nvCxnSpPr>
        <p:spPr>
          <a:xfrm>
            <a:off x="6000760" y="4214818"/>
            <a:ext cx="928694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" name="Connecteur droit 38"/>
          <p:cNvCxnSpPr>
            <a:stCxn id="20" idx="5"/>
          </p:cNvCxnSpPr>
          <p:nvPr/>
        </p:nvCxnSpPr>
        <p:spPr>
          <a:xfrm rot="16200000" flipH="1">
            <a:off x="6113891" y="4113635"/>
            <a:ext cx="461810" cy="1169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à coins arrondis 39"/>
          <p:cNvSpPr/>
          <p:nvPr/>
        </p:nvSpPr>
        <p:spPr>
          <a:xfrm>
            <a:off x="4143372" y="5572140"/>
            <a:ext cx="200026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Approfondissement</a:t>
            </a:r>
            <a:endParaRPr lang="fr-FR" sz="1400" dirty="0"/>
          </a:p>
        </p:txBody>
      </p:sp>
      <p:cxnSp>
        <p:nvCxnSpPr>
          <p:cNvPr id="51" name="Connecteur droit 50"/>
          <p:cNvCxnSpPr>
            <a:stCxn id="40" idx="3"/>
          </p:cNvCxnSpPr>
          <p:nvPr/>
        </p:nvCxnSpPr>
        <p:spPr>
          <a:xfrm>
            <a:off x="6143636" y="5929330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/>
          <p:cNvCxnSpPr/>
          <p:nvPr/>
        </p:nvCxnSpPr>
        <p:spPr>
          <a:xfrm rot="5400000" flipH="1" flipV="1">
            <a:off x="6430182" y="542847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Image 96" descr="galgos-ethique-europe-coche-ver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3571876"/>
            <a:ext cx="609600" cy="609600"/>
          </a:xfrm>
          <a:prstGeom prst="rect">
            <a:avLst/>
          </a:prstGeom>
        </p:spPr>
      </p:pic>
      <p:pic>
        <p:nvPicPr>
          <p:cNvPr id="99" name="Image 98" descr="coche-rouge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4643446"/>
            <a:ext cx="452440" cy="452440"/>
          </a:xfrm>
          <a:prstGeom prst="rect">
            <a:avLst/>
          </a:prstGeom>
        </p:spPr>
      </p:pic>
      <p:sp>
        <p:nvSpPr>
          <p:cNvPr id="60" name="Rectangle à coins arrondis 59"/>
          <p:cNvSpPr/>
          <p:nvPr/>
        </p:nvSpPr>
        <p:spPr>
          <a:xfrm>
            <a:off x="6929454" y="3929066"/>
            <a:ext cx="100013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Etude de cas N°2</a:t>
            </a:r>
            <a:endParaRPr lang="fr-FR" sz="1400" dirty="0"/>
          </a:p>
        </p:txBody>
      </p:sp>
      <p:grpSp>
        <p:nvGrpSpPr>
          <p:cNvPr id="5" name="Groupe 61"/>
          <p:cNvGrpSpPr/>
          <p:nvPr/>
        </p:nvGrpSpPr>
        <p:grpSpPr>
          <a:xfrm>
            <a:off x="7429520" y="285728"/>
            <a:ext cx="1500198" cy="1357322"/>
            <a:chOff x="725101" y="3485363"/>
            <a:chExt cx="1880035" cy="1612949"/>
          </a:xfrm>
        </p:grpSpPr>
        <p:sp>
          <p:nvSpPr>
            <p:cNvPr id="63" name="Text Box 14"/>
            <p:cNvSpPr txBox="1">
              <a:spLocks noChangeArrowheads="1"/>
            </p:cNvSpPr>
            <p:nvPr/>
          </p:nvSpPr>
          <p:spPr bwMode="auto">
            <a:xfrm rot="3483522">
              <a:off x="1967152" y="3852555"/>
              <a:ext cx="729641" cy="433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R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Arial" pitchFamily="34" charset="0"/>
                </a:rPr>
                <a:t>-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A</a:t>
              </a:r>
              <a:endParaRPr kumimoji="0" lang="fr-FR" b="1" i="0" u="none" strike="noStrike" cap="all" normalizeH="0" baseline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6" name="Groupe 64"/>
            <p:cNvGrpSpPr/>
            <p:nvPr/>
          </p:nvGrpSpPr>
          <p:grpSpPr>
            <a:xfrm>
              <a:off x="725101" y="4512525"/>
              <a:ext cx="511883" cy="585787"/>
              <a:chOff x="1763687" y="4160655"/>
              <a:chExt cx="511883" cy="585787"/>
            </a:xfrm>
          </p:grpSpPr>
          <p:sp>
            <p:nvSpPr>
              <p:cNvPr id="72" name="AutoShape 6"/>
              <p:cNvSpPr>
                <a:spLocks noChangeArrowheads="1"/>
              </p:cNvSpPr>
              <p:nvPr/>
            </p:nvSpPr>
            <p:spPr bwMode="auto">
              <a:xfrm>
                <a:off x="1763687" y="4221089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3" name="Text Box 11"/>
              <p:cNvSpPr txBox="1">
                <a:spLocks noChangeArrowheads="1"/>
              </p:cNvSpPr>
              <p:nvPr/>
            </p:nvSpPr>
            <p:spPr bwMode="auto">
              <a:xfrm>
                <a:off x="1808845" y="4160655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b="1" spc="50" dirty="0" smtClean="0">
                    <a:ln w="11430"/>
                    <a:solidFill>
                      <a:schemeClr val="accent3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S</a:t>
                </a:r>
                <a:endParaRPr kumimoji="0" lang="fr-FR" sz="3200" b="1" i="0" u="none" strike="noStrike" spc="50" normalizeH="0" baseline="0" dirty="0" smtClean="0">
                  <a:ln w="11430"/>
                  <a:solidFill>
                    <a:schemeClr val="accent3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Groupe 67"/>
            <p:cNvGrpSpPr/>
            <p:nvPr/>
          </p:nvGrpSpPr>
          <p:grpSpPr>
            <a:xfrm>
              <a:off x="1437354" y="3485363"/>
              <a:ext cx="511883" cy="585787"/>
              <a:chOff x="3635896" y="2864510"/>
              <a:chExt cx="511883" cy="585787"/>
            </a:xfrm>
          </p:grpSpPr>
          <p:sp>
            <p:nvSpPr>
              <p:cNvPr id="70" name="AutoShape 6"/>
              <p:cNvSpPr>
                <a:spLocks noChangeArrowheads="1"/>
              </p:cNvSpPr>
              <p:nvPr/>
            </p:nvSpPr>
            <p:spPr bwMode="auto">
              <a:xfrm>
                <a:off x="3635896" y="292494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1" name="Text Box 11"/>
              <p:cNvSpPr txBox="1">
                <a:spLocks noChangeArrowheads="1"/>
              </p:cNvSpPr>
              <p:nvPr/>
            </p:nvSpPr>
            <p:spPr bwMode="auto">
              <a:xfrm>
                <a:off x="3681054" y="286451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spc="50" dirty="0" smtClean="0">
                    <a:ln w="1143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A</a:t>
                </a:r>
                <a:endParaRPr kumimoji="0" lang="fr-FR" sz="3200" i="0" u="none" strike="noStrike" spc="50" normalizeH="0" baseline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8" name="Groupe 70"/>
            <p:cNvGrpSpPr/>
            <p:nvPr/>
          </p:nvGrpSpPr>
          <p:grpSpPr>
            <a:xfrm>
              <a:off x="2093253" y="4512525"/>
              <a:ext cx="511883" cy="585787"/>
              <a:chOff x="5246922" y="4149080"/>
              <a:chExt cx="511883" cy="585787"/>
            </a:xfrm>
          </p:grpSpPr>
          <p:sp>
            <p:nvSpPr>
              <p:cNvPr id="68" name="AutoShape 6"/>
              <p:cNvSpPr>
                <a:spLocks noChangeArrowheads="1"/>
              </p:cNvSpPr>
              <p:nvPr/>
            </p:nvSpPr>
            <p:spPr bwMode="auto">
              <a:xfrm>
                <a:off x="5246922" y="420951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69" name="Text Box 11"/>
              <p:cNvSpPr txBox="1">
                <a:spLocks noChangeArrowheads="1"/>
              </p:cNvSpPr>
              <p:nvPr/>
            </p:nvSpPr>
            <p:spPr bwMode="auto">
              <a:xfrm>
                <a:off x="5292080" y="414908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b="1" spc="50" dirty="0" smtClean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R</a:t>
                </a:r>
                <a:endParaRPr kumimoji="0" lang="fr-FR" sz="3200" b="1" i="0" u="none" strike="noStrike" spc="50" normalizeH="0" baseline="0" dirty="0" smtClean="0">
                  <a:ln w="11430"/>
                  <a:solidFill>
                    <a:schemeClr val="accent2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7" name="Freeform 15"/>
            <p:cNvSpPr>
              <a:spLocks/>
            </p:cNvSpPr>
            <p:nvPr/>
          </p:nvSpPr>
          <p:spPr bwMode="auto">
            <a:xfrm flipH="1">
              <a:off x="1877229" y="3769178"/>
              <a:ext cx="490448" cy="796305"/>
            </a:xfrm>
            <a:custGeom>
              <a:avLst/>
              <a:gdLst/>
              <a:ahLst/>
              <a:cxnLst>
                <a:cxn ang="0">
                  <a:pos x="1820" y="0"/>
                </a:cxn>
                <a:cxn ang="0">
                  <a:pos x="1200" y="540"/>
                </a:cxn>
                <a:cxn ang="0">
                  <a:pos x="630" y="1350"/>
                </a:cxn>
                <a:cxn ang="0">
                  <a:pos x="255" y="2130"/>
                </a:cxn>
                <a:cxn ang="0">
                  <a:pos x="0" y="2955"/>
                </a:cxn>
              </a:cxnLst>
              <a:rect l="0" t="0" r="r" b="b"/>
              <a:pathLst>
                <a:path w="1820" h="2955">
                  <a:moveTo>
                    <a:pt x="1820" y="0"/>
                  </a:moveTo>
                  <a:cubicBezTo>
                    <a:pt x="1717" y="90"/>
                    <a:pt x="1398" y="315"/>
                    <a:pt x="1200" y="540"/>
                  </a:cubicBezTo>
                  <a:cubicBezTo>
                    <a:pt x="1002" y="765"/>
                    <a:pt x="787" y="1085"/>
                    <a:pt x="630" y="1350"/>
                  </a:cubicBezTo>
                  <a:cubicBezTo>
                    <a:pt x="473" y="1615"/>
                    <a:pt x="360" y="1862"/>
                    <a:pt x="255" y="2130"/>
                  </a:cubicBezTo>
                  <a:cubicBezTo>
                    <a:pt x="150" y="2398"/>
                    <a:pt x="53" y="2783"/>
                    <a:pt x="0" y="2955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74" name="Rectangle 73"/>
          <p:cNvSpPr/>
          <p:nvPr/>
        </p:nvSpPr>
        <p:spPr>
          <a:xfrm>
            <a:off x="1285852" y="1142984"/>
            <a:ext cx="66437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CI 2 : expérimenter et mesurer sur un système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CI 5 : concevoir et utiliser un modèle relatif à un système en vue d’évaluer les performances de la chaîne d’énergie</a:t>
            </a:r>
          </a:p>
        </p:txBody>
      </p:sp>
      <p:grpSp>
        <p:nvGrpSpPr>
          <p:cNvPr id="13" name="Groupe 75"/>
          <p:cNvGrpSpPr/>
          <p:nvPr/>
        </p:nvGrpSpPr>
        <p:grpSpPr>
          <a:xfrm>
            <a:off x="500034" y="1428736"/>
            <a:ext cx="785818" cy="1143008"/>
            <a:chOff x="1928794" y="1071546"/>
            <a:chExt cx="785818" cy="1143008"/>
          </a:xfrm>
          <a:scene3d>
            <a:camera prst="isometricOffAxis2Left"/>
            <a:lightRig rig="threePt" dir="t"/>
          </a:scene3d>
        </p:grpSpPr>
        <p:sp>
          <p:nvSpPr>
            <p:cNvPr id="77" name="Rogner et arrondir un rectangle à un seul coin 76"/>
            <p:cNvSpPr/>
            <p:nvPr/>
          </p:nvSpPr>
          <p:spPr>
            <a:xfrm>
              <a:off x="2143108" y="1071546"/>
              <a:ext cx="428628" cy="471491"/>
            </a:xfrm>
            <a:prstGeom prst="snip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100" b="1" dirty="0" smtClean="0">
                  <a:solidFill>
                    <a:schemeClr val="tx1"/>
                  </a:solidFill>
                </a:rPr>
                <a:t>CI5</a:t>
              </a:r>
            </a:p>
            <a:p>
              <a:pPr algn="ctr"/>
              <a:endParaRPr lang="fr-FR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8" name="Ellipse 77"/>
            <p:cNvSpPr/>
            <p:nvPr/>
          </p:nvSpPr>
          <p:spPr>
            <a:xfrm>
              <a:off x="1928794" y="1428736"/>
              <a:ext cx="785818" cy="78581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542928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N°1: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214282" y="6215082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Mesurer expérimentalement la poussée du véhicule en mode 4x4 </a:t>
            </a: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 cstate="print"/>
          <a:srcRect l="6757" r="4053" b="3815"/>
          <a:stretch>
            <a:fillRect/>
          </a:stretch>
        </p:blipFill>
        <p:spPr bwMode="auto">
          <a:xfrm>
            <a:off x="500034" y="1643050"/>
            <a:ext cx="4714875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0522" y="2109775"/>
            <a:ext cx="2786062" cy="3941763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2" name="Flèche courbée vers le haut 21"/>
          <p:cNvSpPr/>
          <p:nvPr/>
        </p:nvSpPr>
        <p:spPr>
          <a:xfrm rot="2087906">
            <a:off x="4622772" y="5241913"/>
            <a:ext cx="915987" cy="544512"/>
          </a:xfrm>
          <a:prstGeom prst="curvedUpArrow">
            <a:avLst>
              <a:gd name="adj1" fmla="val 18972"/>
              <a:gd name="adj2" fmla="val 52436"/>
              <a:gd name="adj3" fmla="val 531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23" name="Groupe 22"/>
          <p:cNvGrpSpPr/>
          <p:nvPr/>
        </p:nvGrpSpPr>
        <p:grpSpPr>
          <a:xfrm>
            <a:off x="714348" y="642918"/>
            <a:ext cx="2296221" cy="229622"/>
            <a:chOff x="1132771" y="5850238"/>
            <a:chExt cx="2296221" cy="229622"/>
          </a:xfrm>
        </p:grpSpPr>
        <p:sp>
          <p:nvSpPr>
            <p:cNvPr id="24" name="Rectangle à coins arrondis 23"/>
            <p:cNvSpPr/>
            <p:nvPr/>
          </p:nvSpPr>
          <p:spPr>
            <a:xfrm>
              <a:off x="1132771" y="5873200"/>
              <a:ext cx="428628" cy="18369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25" name="Ellipse 24"/>
            <p:cNvSpPr/>
            <p:nvPr/>
          </p:nvSpPr>
          <p:spPr>
            <a:xfrm>
              <a:off x="1898178" y="5850238"/>
              <a:ext cx="704175" cy="229622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26" name="Connecteur droit 25"/>
            <p:cNvCxnSpPr>
              <a:stCxn id="24" idx="3"/>
              <a:endCxn id="25" idx="2"/>
            </p:cNvCxnSpPr>
            <p:nvPr/>
          </p:nvCxnSpPr>
          <p:spPr>
            <a:xfrm>
              <a:off x="1561399" y="5965049"/>
              <a:ext cx="336779" cy="51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>
              <a:stCxn id="25" idx="6"/>
              <a:endCxn id="28" idx="1"/>
            </p:cNvCxnSpPr>
            <p:nvPr/>
          </p:nvCxnSpPr>
          <p:spPr>
            <a:xfrm>
              <a:off x="2602352" y="5965049"/>
              <a:ext cx="398012" cy="5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à coins arrondis 27"/>
            <p:cNvSpPr/>
            <p:nvPr/>
          </p:nvSpPr>
          <p:spPr>
            <a:xfrm>
              <a:off x="3000364" y="5873200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29" name="Connecteur droit 28"/>
            <p:cNvCxnSpPr>
              <a:stCxn id="25" idx="6"/>
              <a:endCxn id="28" idx="1"/>
            </p:cNvCxnSpPr>
            <p:nvPr/>
          </p:nvCxnSpPr>
          <p:spPr>
            <a:xfrm>
              <a:off x="2602353" y="5965049"/>
              <a:ext cx="398011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>
              <a:stCxn id="28" idx="1"/>
              <a:endCxn id="25" idx="6"/>
            </p:cNvCxnSpPr>
            <p:nvPr/>
          </p:nvCxnSpPr>
          <p:spPr>
            <a:xfrm rot="10800000">
              <a:off x="2602354" y="5965049"/>
              <a:ext cx="398011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57158" y="1357298"/>
            <a:ext cx="8429684" cy="421484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fr-FR" b="1" u="sng" dirty="0" smtClean="0"/>
              <a:t>Structuration:</a:t>
            </a:r>
            <a:r>
              <a:rPr lang="fr-FR" b="1" dirty="0" smtClean="0"/>
              <a:t>	</a:t>
            </a:r>
            <a:endParaRPr lang="fr-FR" sz="2400" b="1" dirty="0" smtClean="0"/>
          </a:p>
          <a:p>
            <a:pPr algn="l"/>
            <a:r>
              <a:rPr lang="fr-FR" b="1" dirty="0" smtClean="0"/>
              <a:t>		</a:t>
            </a:r>
            <a:endParaRPr lang="fr-FR" sz="2400" dirty="0" smtClean="0"/>
          </a:p>
          <a:p>
            <a:pPr algn="l"/>
            <a:r>
              <a:rPr lang="fr-FR" sz="2400" dirty="0" smtClean="0"/>
              <a:t>PFD solide en mouvement de translation rectiligne</a:t>
            </a:r>
          </a:p>
          <a:p>
            <a:pPr algn="l"/>
            <a:r>
              <a:rPr lang="fr-FR" sz="2400" dirty="0" smtClean="0"/>
              <a:t>Le théorème de la résultante dynamique</a:t>
            </a:r>
          </a:p>
          <a:p>
            <a:pPr algn="l"/>
            <a:r>
              <a:rPr lang="fr-FR" sz="2400" dirty="0" smtClean="0"/>
              <a:t>Le théorème du moment dynamique au point G</a:t>
            </a:r>
          </a:p>
          <a:p>
            <a:pPr algn="l"/>
            <a:r>
              <a:rPr lang="fr-FR" sz="2400" dirty="0" smtClean="0"/>
              <a:t> </a:t>
            </a:r>
          </a:p>
          <a:p>
            <a:pPr algn="l"/>
            <a:r>
              <a:rPr lang="fr-FR" sz="2400" dirty="0" smtClean="0"/>
              <a:t>PFD solide en mouvement de rotation autour d’un axe fixe</a:t>
            </a:r>
          </a:p>
          <a:p>
            <a:pPr algn="l"/>
            <a:r>
              <a:rPr lang="fr-FR" sz="2400" dirty="0" smtClean="0"/>
              <a:t>Le théorème de la résultante dynamique</a:t>
            </a:r>
          </a:p>
          <a:p>
            <a:pPr algn="l"/>
            <a:r>
              <a:rPr lang="fr-FR" sz="2400" dirty="0" smtClean="0"/>
              <a:t>Le théorème du moment dynamique au point G</a:t>
            </a:r>
          </a:p>
          <a:p>
            <a:pPr algn="l"/>
            <a:endParaRPr lang="fr-FR" sz="2400" dirty="0" smtClean="0"/>
          </a:p>
          <a:p>
            <a:pPr algn="l"/>
            <a:r>
              <a:rPr lang="fr-FR" sz="2400" dirty="0" smtClean="0"/>
              <a:t>Exemple de moments d’inerties</a:t>
            </a:r>
            <a:endParaRPr lang="fr-FR" sz="3000" dirty="0" smtClean="0"/>
          </a:p>
          <a:p>
            <a:pPr algn="l"/>
            <a:endParaRPr lang="fr-FR" sz="2400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 2:</a:t>
            </a:r>
            <a:endParaRPr lang="fr-FR" dirty="0"/>
          </a:p>
        </p:txBody>
      </p:sp>
      <p:grpSp>
        <p:nvGrpSpPr>
          <p:cNvPr id="18" name="Group 9"/>
          <p:cNvGrpSpPr>
            <a:grpSpLocks/>
          </p:cNvGrpSpPr>
          <p:nvPr/>
        </p:nvGrpSpPr>
        <p:grpSpPr bwMode="auto">
          <a:xfrm>
            <a:off x="1428728" y="5214950"/>
            <a:ext cx="6310312" cy="1143000"/>
            <a:chOff x="1173" y="7090"/>
            <a:chExt cx="9938" cy="1800"/>
          </a:xfrm>
        </p:grpSpPr>
        <p:sp>
          <p:nvSpPr>
            <p:cNvPr id="19" name="Oval 10"/>
            <p:cNvSpPr>
              <a:spLocks noChangeArrowheads="1"/>
            </p:cNvSpPr>
            <p:nvPr/>
          </p:nvSpPr>
          <p:spPr bwMode="auto">
            <a:xfrm>
              <a:off x="1173" y="7580"/>
              <a:ext cx="900" cy="9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>
                  <a:alpha val="39999"/>
                </a:srgb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r>
                <a:rPr lang="fr-FR" altLang="zh-CN" sz="900" i="1">
                  <a:latin typeface="Times New Roman" pitchFamily="18" charset="0"/>
                </a:rPr>
                <a:t>Sphère</a:t>
              </a:r>
              <a:endParaRPr lang="fr-FR"/>
            </a:p>
          </p:txBody>
        </p:sp>
        <p:graphicFrame>
          <p:nvGraphicFramePr>
            <p:cNvPr id="20" name="Object 6"/>
            <p:cNvGraphicFramePr>
              <a:graphicFrameLocks noChangeAspect="1"/>
            </p:cNvGraphicFramePr>
            <p:nvPr/>
          </p:nvGraphicFramePr>
          <p:xfrm>
            <a:off x="2253" y="7759"/>
            <a:ext cx="1159" cy="624"/>
          </p:xfrm>
          <a:graphic>
            <a:graphicData uri="http://schemas.openxmlformats.org/presentationml/2006/ole">
              <p:oleObj spid="_x0000_s1026" name="Equation" r:id="rId3" imgW="736560" imgH="393480" progId="Equation.3">
                <p:embed/>
              </p:oleObj>
            </a:graphicData>
          </a:graphic>
        </p:graphicFrame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4593" y="7401"/>
              <a:ext cx="900" cy="1260"/>
            </a:xfrm>
            <a:prstGeom prst="can">
              <a:avLst>
                <a:gd name="adj" fmla="val 35000"/>
              </a:avLst>
            </a:prstGeom>
            <a:solidFill>
              <a:srgbClr val="FFFFFF"/>
            </a:solidFill>
            <a:ln w="9525">
              <a:solidFill>
                <a:srgbClr val="000000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aphicFrame>
          <p:nvGraphicFramePr>
            <p:cNvPr id="22" name="Object 7"/>
            <p:cNvGraphicFramePr>
              <a:graphicFrameLocks noChangeAspect="1"/>
            </p:cNvGraphicFramePr>
            <p:nvPr/>
          </p:nvGraphicFramePr>
          <p:xfrm>
            <a:off x="5853" y="7661"/>
            <a:ext cx="1059" cy="664"/>
          </p:xfrm>
          <a:graphic>
            <a:graphicData uri="http://schemas.openxmlformats.org/presentationml/2006/ole">
              <p:oleObj spid="_x0000_s1027" name="Equation" r:id="rId4" imgW="672840" imgH="419040" progId="Equation.3">
                <p:embed/>
              </p:oleObj>
            </a:graphicData>
          </a:graphic>
        </p:graphicFrame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>
              <a:off x="8013" y="7401"/>
              <a:ext cx="900" cy="1260"/>
            </a:xfrm>
            <a:prstGeom prst="can">
              <a:avLst>
                <a:gd name="adj" fmla="val 35000"/>
              </a:avLst>
            </a:prstGeom>
            <a:solidFill>
              <a:srgbClr val="FFFFFF"/>
            </a:solidFill>
            <a:ln w="9525">
              <a:solidFill>
                <a:srgbClr val="000000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8173" y="7457"/>
              <a:ext cx="573" cy="17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aphicFrame>
          <p:nvGraphicFramePr>
            <p:cNvPr id="25" name="Object 8"/>
            <p:cNvGraphicFramePr>
              <a:graphicFrameLocks noChangeAspect="1"/>
            </p:cNvGraphicFramePr>
            <p:nvPr/>
          </p:nvGraphicFramePr>
          <p:xfrm>
            <a:off x="9273" y="7759"/>
            <a:ext cx="1838" cy="684"/>
          </p:xfrm>
          <a:graphic>
            <a:graphicData uri="http://schemas.openxmlformats.org/presentationml/2006/ole">
              <p:oleObj spid="_x0000_s1028" name="Equation" r:id="rId5" imgW="1155600" imgH="431640" progId="Equation.3">
                <p:embed/>
              </p:oleObj>
            </a:graphicData>
          </a:graphic>
        </p:graphicFrame>
        <p:sp>
          <p:nvSpPr>
            <p:cNvPr id="26" name="Line 17"/>
            <p:cNvSpPr>
              <a:spLocks noChangeShapeType="1"/>
            </p:cNvSpPr>
            <p:nvPr/>
          </p:nvSpPr>
          <p:spPr bwMode="auto">
            <a:xfrm>
              <a:off x="5007" y="7090"/>
              <a:ext cx="0" cy="1800"/>
            </a:xfrm>
            <a:prstGeom prst="line">
              <a:avLst/>
            </a:prstGeom>
            <a:noFill/>
            <a:ln w="9525">
              <a:solidFill>
                <a:srgbClr val="000000">
                  <a:alpha val="39999"/>
                </a:srgbClr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>
              <a:off x="1617" y="7449"/>
              <a:ext cx="0" cy="1260"/>
            </a:xfrm>
            <a:prstGeom prst="line">
              <a:avLst/>
            </a:prstGeom>
            <a:noFill/>
            <a:ln w="9525">
              <a:solidFill>
                <a:srgbClr val="000000">
                  <a:alpha val="39999"/>
                </a:srgbClr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714348" y="642918"/>
            <a:ext cx="2296221" cy="229622"/>
            <a:chOff x="1132771" y="5850238"/>
            <a:chExt cx="2296221" cy="229622"/>
          </a:xfrm>
        </p:grpSpPr>
        <p:sp>
          <p:nvSpPr>
            <p:cNvPr id="45" name="Rectangle à coins arrondis 44"/>
            <p:cNvSpPr/>
            <p:nvPr/>
          </p:nvSpPr>
          <p:spPr>
            <a:xfrm>
              <a:off x="1132771" y="5873200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6" name="Ellipse 45"/>
            <p:cNvSpPr/>
            <p:nvPr/>
          </p:nvSpPr>
          <p:spPr>
            <a:xfrm>
              <a:off x="1898178" y="5850238"/>
              <a:ext cx="704175" cy="229622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7" name="Connecteur droit 46"/>
            <p:cNvCxnSpPr>
              <a:stCxn id="45" idx="3"/>
              <a:endCxn id="46" idx="2"/>
            </p:cNvCxnSpPr>
            <p:nvPr/>
          </p:nvCxnSpPr>
          <p:spPr>
            <a:xfrm>
              <a:off x="1561399" y="5965049"/>
              <a:ext cx="336779" cy="51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>
              <a:stCxn id="46" idx="6"/>
              <a:endCxn id="49" idx="1"/>
            </p:cNvCxnSpPr>
            <p:nvPr/>
          </p:nvCxnSpPr>
          <p:spPr>
            <a:xfrm>
              <a:off x="2602352" y="5965049"/>
              <a:ext cx="398012" cy="5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à coins arrondis 48"/>
            <p:cNvSpPr/>
            <p:nvPr/>
          </p:nvSpPr>
          <p:spPr>
            <a:xfrm>
              <a:off x="3000364" y="5873200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0" name="Connecteur droit 49"/>
            <p:cNvCxnSpPr>
              <a:stCxn id="46" idx="6"/>
              <a:endCxn id="49" idx="1"/>
            </p:cNvCxnSpPr>
            <p:nvPr/>
          </p:nvCxnSpPr>
          <p:spPr>
            <a:xfrm>
              <a:off x="2602353" y="5965049"/>
              <a:ext cx="398011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/>
            <p:cNvCxnSpPr>
              <a:stCxn id="49" idx="1"/>
              <a:endCxn id="46" idx="6"/>
            </p:cNvCxnSpPr>
            <p:nvPr/>
          </p:nvCxnSpPr>
          <p:spPr>
            <a:xfrm rot="10800000">
              <a:off x="2602354" y="5965049"/>
              <a:ext cx="398011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28926" y="214291"/>
            <a:ext cx="3786214" cy="1000132"/>
          </a:xfrm>
        </p:spPr>
        <p:txBody>
          <a:bodyPr/>
          <a:lstStyle/>
          <a:p>
            <a:r>
              <a:rPr lang="fr-FR" dirty="0" smtClean="0"/>
              <a:t>Séance 3: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8286808" cy="1785950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dirigés:</a:t>
            </a:r>
            <a:r>
              <a:rPr lang="fr-FR" b="1" dirty="0" smtClean="0"/>
              <a:t>			</a:t>
            </a:r>
            <a:endParaRPr lang="fr-FR" sz="2400" dirty="0" smtClean="0"/>
          </a:p>
          <a:p>
            <a:pPr marL="0" lvl="1" algn="l">
              <a:buFont typeface="Arial" pitchFamily="34" charset="0"/>
              <a:buChar char="•"/>
            </a:pPr>
            <a:r>
              <a:rPr lang="fr-FR" sz="2400" dirty="0" smtClean="0"/>
              <a:t>Exercice de dynamique pour déterminer les forces et couples qui s’ appliquent sur le véhicule </a:t>
            </a:r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6" name="ZoneTexte 55"/>
          <p:cNvSpPr txBox="1"/>
          <p:nvPr/>
        </p:nvSpPr>
        <p:spPr>
          <a:xfrm>
            <a:off x="6072198" y="1857364"/>
            <a:ext cx="500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  t</a:t>
            </a:r>
            <a:endParaRPr lang="fr-FR" sz="800" dirty="0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000372"/>
            <a:ext cx="428628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3" cstate="print"/>
          <a:srcRect b="51080"/>
          <a:stretch>
            <a:fillRect/>
          </a:stretch>
        </p:blipFill>
        <p:spPr bwMode="auto">
          <a:xfrm>
            <a:off x="4716463" y="2963859"/>
            <a:ext cx="4427537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" name="Groupe 44"/>
          <p:cNvGrpSpPr/>
          <p:nvPr/>
        </p:nvGrpSpPr>
        <p:grpSpPr>
          <a:xfrm>
            <a:off x="714348" y="642918"/>
            <a:ext cx="2296221" cy="229622"/>
            <a:chOff x="1132771" y="5850238"/>
            <a:chExt cx="2296221" cy="229622"/>
          </a:xfrm>
        </p:grpSpPr>
        <p:sp>
          <p:nvSpPr>
            <p:cNvPr id="46" name="Rectangle à coins arrondis 45"/>
            <p:cNvSpPr/>
            <p:nvPr/>
          </p:nvSpPr>
          <p:spPr>
            <a:xfrm>
              <a:off x="1132771" y="5873200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7" name="Ellipse 46"/>
            <p:cNvSpPr/>
            <p:nvPr/>
          </p:nvSpPr>
          <p:spPr>
            <a:xfrm>
              <a:off x="1898178" y="5850238"/>
              <a:ext cx="704175" cy="229622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8" name="Connecteur droit 47"/>
            <p:cNvCxnSpPr>
              <a:stCxn id="46" idx="3"/>
              <a:endCxn id="47" idx="2"/>
            </p:cNvCxnSpPr>
            <p:nvPr/>
          </p:nvCxnSpPr>
          <p:spPr>
            <a:xfrm>
              <a:off x="1561399" y="5965049"/>
              <a:ext cx="336779" cy="51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>
              <a:stCxn id="47" idx="6"/>
              <a:endCxn id="50" idx="1"/>
            </p:cNvCxnSpPr>
            <p:nvPr/>
          </p:nvCxnSpPr>
          <p:spPr>
            <a:xfrm>
              <a:off x="2602352" y="5965049"/>
              <a:ext cx="398012" cy="5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à coins arrondis 49"/>
            <p:cNvSpPr/>
            <p:nvPr/>
          </p:nvSpPr>
          <p:spPr>
            <a:xfrm>
              <a:off x="3000364" y="5873200"/>
              <a:ext cx="428628" cy="18369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1" name="Connecteur droit 50"/>
            <p:cNvCxnSpPr>
              <a:stCxn id="47" idx="6"/>
              <a:endCxn id="50" idx="1"/>
            </p:cNvCxnSpPr>
            <p:nvPr/>
          </p:nvCxnSpPr>
          <p:spPr>
            <a:xfrm>
              <a:off x="2602353" y="5965049"/>
              <a:ext cx="398011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/>
            <p:cNvCxnSpPr>
              <a:stCxn id="50" idx="1"/>
              <a:endCxn id="47" idx="6"/>
            </p:cNvCxnSpPr>
            <p:nvPr/>
          </p:nvCxnSpPr>
          <p:spPr>
            <a:xfrm rot="10800000">
              <a:off x="2602354" y="5965049"/>
              <a:ext cx="398011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643042" y="214290"/>
            <a:ext cx="6072230" cy="1000132"/>
          </a:xfrm>
        </p:spPr>
        <p:txBody>
          <a:bodyPr/>
          <a:lstStyle/>
          <a:p>
            <a:r>
              <a:rPr lang="fr-FR" dirty="0" smtClean="0"/>
              <a:t>Séquence 1	</a:t>
            </a:r>
            <a:endParaRPr lang="fr-FR" sz="3600" i="1" dirty="0"/>
          </a:p>
        </p:txBody>
      </p:sp>
      <p:grpSp>
        <p:nvGrpSpPr>
          <p:cNvPr id="102" name="Groupe 101"/>
          <p:cNvGrpSpPr/>
          <p:nvPr/>
        </p:nvGrpSpPr>
        <p:grpSpPr>
          <a:xfrm>
            <a:off x="428596" y="785794"/>
            <a:ext cx="785818" cy="1143008"/>
            <a:chOff x="1928794" y="1071546"/>
            <a:chExt cx="785818" cy="1143008"/>
          </a:xfrm>
          <a:scene3d>
            <a:camera prst="isometricOffAxis2Left"/>
            <a:lightRig rig="threePt" dir="t"/>
          </a:scene3d>
        </p:grpSpPr>
        <p:sp>
          <p:nvSpPr>
            <p:cNvPr id="11" name="Rogner et arrondir un rectangle à un seul coin 10"/>
            <p:cNvSpPr/>
            <p:nvPr/>
          </p:nvSpPr>
          <p:spPr>
            <a:xfrm>
              <a:off x="2143108" y="1071546"/>
              <a:ext cx="428628" cy="471491"/>
            </a:xfrm>
            <a:prstGeom prst="snip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100" b="1" dirty="0" smtClean="0">
                  <a:solidFill>
                    <a:schemeClr val="tx1"/>
                  </a:solidFill>
                </a:rPr>
                <a:t>CI2</a:t>
              </a:r>
            </a:p>
            <a:p>
              <a:pPr algn="ctr"/>
              <a:endParaRPr lang="fr-FR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Ellipse 9"/>
            <p:cNvSpPr/>
            <p:nvPr/>
          </p:nvSpPr>
          <p:spPr>
            <a:xfrm>
              <a:off x="1928794" y="1428736"/>
              <a:ext cx="785818" cy="78581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4" name="ZoneTexte 33"/>
          <p:cNvSpPr txBox="1"/>
          <p:nvPr/>
        </p:nvSpPr>
        <p:spPr>
          <a:xfrm>
            <a:off x="2285984" y="2357430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accent6">
                    <a:lumMod val="50000"/>
                  </a:schemeClr>
                </a:solidFill>
              </a:rPr>
              <a:t>Organisation de la séquence 2</a:t>
            </a:r>
            <a:endParaRPr lang="fr-FR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79" name="Groupe 78"/>
          <p:cNvGrpSpPr/>
          <p:nvPr/>
        </p:nvGrpSpPr>
        <p:grpSpPr>
          <a:xfrm>
            <a:off x="928662" y="3214686"/>
            <a:ext cx="7000924" cy="3071834"/>
            <a:chOff x="928662" y="3214686"/>
            <a:chExt cx="7000924" cy="3071834"/>
          </a:xfrm>
        </p:grpSpPr>
        <p:sp>
          <p:nvSpPr>
            <p:cNvPr id="9" name="Rectangle à coins arrondis 8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 smtClean="0"/>
                <a:t>Etude de cas N°1</a:t>
              </a:r>
              <a:endParaRPr lang="fr-FR" sz="1400" dirty="0"/>
            </a:p>
          </p:txBody>
        </p:sp>
        <p:sp>
          <p:nvSpPr>
            <p:cNvPr id="12" name="Rectangle à coins arrondis 11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 smtClean="0"/>
                <a:t>Etude de cas N°2</a:t>
              </a:r>
              <a:endParaRPr lang="fr-FR" sz="1400" dirty="0"/>
            </a:p>
          </p:txBody>
        </p:sp>
        <p:sp>
          <p:nvSpPr>
            <p:cNvPr id="17" name="Rectangle à coins arrondis 16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 smtClean="0"/>
                <a:t>Etude de cas N°3</a:t>
              </a:r>
              <a:endParaRPr lang="fr-FR" sz="1400" dirty="0"/>
            </a:p>
          </p:txBody>
        </p:sp>
        <p:sp>
          <p:nvSpPr>
            <p:cNvPr id="20" name="Ellipse 19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400" dirty="0" smtClean="0"/>
                <a:t>Structuration</a:t>
              </a:r>
              <a:endParaRPr lang="fr-FR" sz="1400" dirty="0"/>
            </a:p>
          </p:txBody>
        </p:sp>
        <p:cxnSp>
          <p:nvCxnSpPr>
            <p:cNvPr id="29" name="Connecteur droit 28"/>
            <p:cNvCxnSpPr>
              <a:stCxn id="9" idx="3"/>
              <a:endCxn id="20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>
              <a:stCxn id="12" idx="3"/>
              <a:endCxn id="20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>
              <a:stCxn id="17" idx="3"/>
              <a:endCxn id="20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Connecteur droit 36"/>
            <p:cNvCxnSpPr>
              <a:stCxn id="20" idx="6"/>
              <a:endCxn id="60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/>
            <p:cNvCxnSpPr>
              <a:stCxn id="20" idx="5"/>
            </p:cNvCxnSpPr>
            <p:nvPr/>
          </p:nvCxnSpPr>
          <p:spPr>
            <a:xfrm rot="16200000" flipH="1">
              <a:off x="6113891" y="4113635"/>
              <a:ext cx="461810" cy="11693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à coins arrondis 39"/>
            <p:cNvSpPr/>
            <p:nvPr/>
          </p:nvSpPr>
          <p:spPr>
            <a:xfrm>
              <a:off x="4143372" y="5572140"/>
              <a:ext cx="2000264" cy="7143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 smtClean="0"/>
                <a:t>Approfondissement</a:t>
              </a:r>
              <a:endParaRPr lang="fr-FR" sz="1400" dirty="0"/>
            </a:p>
          </p:txBody>
        </p:sp>
        <p:cxnSp>
          <p:nvCxnSpPr>
            <p:cNvPr id="51" name="Connecteur droit 50"/>
            <p:cNvCxnSpPr>
              <a:stCxn id="40" idx="3"/>
            </p:cNvCxnSpPr>
            <p:nvPr/>
          </p:nvCxnSpPr>
          <p:spPr>
            <a:xfrm>
              <a:off x="6143636" y="5929330"/>
              <a:ext cx="78581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/>
            <p:cNvCxnSpPr/>
            <p:nvPr/>
          </p:nvCxnSpPr>
          <p:spPr>
            <a:xfrm rot="5400000" flipH="1" flipV="1">
              <a:off x="6430182" y="5428470"/>
              <a:ext cx="100013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à coins arrondis 56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 smtClean="0"/>
                <a:t>Activation</a:t>
              </a:r>
              <a:endParaRPr lang="fr-FR" sz="1400" dirty="0"/>
            </a:p>
          </p:txBody>
        </p:sp>
        <p:cxnSp>
          <p:nvCxnSpPr>
            <p:cNvPr id="92" name="Connecteur droit 91"/>
            <p:cNvCxnSpPr>
              <a:stCxn id="57" idx="3"/>
              <a:endCxn id="9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4" name="Connecteur droit 93"/>
            <p:cNvCxnSpPr>
              <a:stCxn id="57" idx="3"/>
              <a:endCxn id="12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Connecteur droit 95"/>
            <p:cNvCxnSpPr>
              <a:stCxn id="57" idx="3"/>
              <a:endCxn id="17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97" name="Image 96" descr="galgos-ethique-europe-coche-vert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15074" y="3571876"/>
              <a:ext cx="609600" cy="609600"/>
            </a:xfrm>
            <a:prstGeom prst="rect">
              <a:avLst/>
            </a:prstGeom>
          </p:spPr>
        </p:pic>
        <p:pic>
          <p:nvPicPr>
            <p:cNvPr id="99" name="Image 98" descr="coche-rouge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86446" y="4643446"/>
              <a:ext cx="452440" cy="452440"/>
            </a:xfrm>
            <a:prstGeom prst="rect">
              <a:avLst/>
            </a:prstGeom>
          </p:spPr>
        </p:pic>
        <p:sp>
          <p:nvSpPr>
            <p:cNvPr id="60" name="Rectangle à coins arrondis 59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 smtClean="0"/>
                <a:t>Etude de cas N°4</a:t>
              </a:r>
              <a:endParaRPr lang="fr-FR" sz="1400" dirty="0"/>
            </a:p>
          </p:txBody>
        </p:sp>
      </p:grpSp>
      <p:grpSp>
        <p:nvGrpSpPr>
          <p:cNvPr id="62" name="Groupe 61"/>
          <p:cNvGrpSpPr/>
          <p:nvPr/>
        </p:nvGrpSpPr>
        <p:grpSpPr>
          <a:xfrm>
            <a:off x="7429520" y="285728"/>
            <a:ext cx="1500198" cy="1357322"/>
            <a:chOff x="725101" y="3485363"/>
            <a:chExt cx="1880035" cy="1612949"/>
          </a:xfrm>
        </p:grpSpPr>
        <p:sp>
          <p:nvSpPr>
            <p:cNvPr id="63" name="Text Box 14"/>
            <p:cNvSpPr txBox="1">
              <a:spLocks noChangeArrowheads="1"/>
            </p:cNvSpPr>
            <p:nvPr/>
          </p:nvSpPr>
          <p:spPr bwMode="auto">
            <a:xfrm rot="3483522">
              <a:off x="1967152" y="3852555"/>
              <a:ext cx="729641" cy="433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R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Arial" pitchFamily="34" charset="0"/>
                </a:rPr>
                <a:t>-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A</a:t>
              </a:r>
              <a:endParaRPr kumimoji="0" lang="fr-FR" b="1" i="0" u="none" strike="noStrike" cap="all" normalizeH="0" baseline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64" name="Groupe 64"/>
            <p:cNvGrpSpPr/>
            <p:nvPr/>
          </p:nvGrpSpPr>
          <p:grpSpPr>
            <a:xfrm>
              <a:off x="725101" y="4512525"/>
              <a:ext cx="511883" cy="585787"/>
              <a:chOff x="1763687" y="4160655"/>
              <a:chExt cx="511883" cy="585787"/>
            </a:xfrm>
          </p:grpSpPr>
          <p:sp>
            <p:nvSpPr>
              <p:cNvPr id="72" name="AutoShape 6"/>
              <p:cNvSpPr>
                <a:spLocks noChangeArrowheads="1"/>
              </p:cNvSpPr>
              <p:nvPr/>
            </p:nvSpPr>
            <p:spPr bwMode="auto">
              <a:xfrm>
                <a:off x="1763687" y="4221089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3" name="Text Box 11"/>
              <p:cNvSpPr txBox="1">
                <a:spLocks noChangeArrowheads="1"/>
              </p:cNvSpPr>
              <p:nvPr/>
            </p:nvSpPr>
            <p:spPr bwMode="auto">
              <a:xfrm>
                <a:off x="1808845" y="4160655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b="1" spc="50" dirty="0" smtClean="0">
                    <a:ln w="11430"/>
                    <a:solidFill>
                      <a:schemeClr val="accent3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S</a:t>
                </a:r>
                <a:endParaRPr kumimoji="0" lang="fr-FR" sz="3200" b="1" i="0" u="none" strike="noStrike" spc="50" normalizeH="0" baseline="0" dirty="0" smtClean="0">
                  <a:ln w="11430"/>
                  <a:solidFill>
                    <a:schemeClr val="accent3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5" name="Groupe 67"/>
            <p:cNvGrpSpPr/>
            <p:nvPr/>
          </p:nvGrpSpPr>
          <p:grpSpPr>
            <a:xfrm>
              <a:off x="1437354" y="3485363"/>
              <a:ext cx="511883" cy="585787"/>
              <a:chOff x="3635896" y="2864510"/>
              <a:chExt cx="511883" cy="585787"/>
            </a:xfrm>
          </p:grpSpPr>
          <p:sp>
            <p:nvSpPr>
              <p:cNvPr id="70" name="AutoShape 6"/>
              <p:cNvSpPr>
                <a:spLocks noChangeArrowheads="1"/>
              </p:cNvSpPr>
              <p:nvPr/>
            </p:nvSpPr>
            <p:spPr bwMode="auto">
              <a:xfrm>
                <a:off x="3635896" y="292494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1" name="Text Box 11"/>
              <p:cNvSpPr txBox="1">
                <a:spLocks noChangeArrowheads="1"/>
              </p:cNvSpPr>
              <p:nvPr/>
            </p:nvSpPr>
            <p:spPr bwMode="auto">
              <a:xfrm>
                <a:off x="3681054" y="286451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spc="50" dirty="0" smtClean="0">
                    <a:ln w="1143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A</a:t>
                </a:r>
                <a:endParaRPr kumimoji="0" lang="fr-FR" sz="3200" i="0" u="none" strike="noStrike" spc="50" normalizeH="0" baseline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6" name="Groupe 70"/>
            <p:cNvGrpSpPr/>
            <p:nvPr/>
          </p:nvGrpSpPr>
          <p:grpSpPr>
            <a:xfrm>
              <a:off x="2093253" y="4512525"/>
              <a:ext cx="511883" cy="585787"/>
              <a:chOff x="5246922" y="4149080"/>
              <a:chExt cx="511883" cy="585787"/>
            </a:xfrm>
          </p:grpSpPr>
          <p:sp>
            <p:nvSpPr>
              <p:cNvPr id="68" name="AutoShape 6"/>
              <p:cNvSpPr>
                <a:spLocks noChangeArrowheads="1"/>
              </p:cNvSpPr>
              <p:nvPr/>
            </p:nvSpPr>
            <p:spPr bwMode="auto">
              <a:xfrm>
                <a:off x="5246922" y="420951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69" name="Text Box 11"/>
              <p:cNvSpPr txBox="1">
                <a:spLocks noChangeArrowheads="1"/>
              </p:cNvSpPr>
              <p:nvPr/>
            </p:nvSpPr>
            <p:spPr bwMode="auto">
              <a:xfrm>
                <a:off x="5292080" y="414908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b="1" spc="50" dirty="0" smtClean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R</a:t>
                </a:r>
                <a:endParaRPr kumimoji="0" lang="fr-FR" sz="3200" b="1" i="0" u="none" strike="noStrike" spc="50" normalizeH="0" baseline="0" dirty="0" smtClean="0">
                  <a:ln w="11430"/>
                  <a:solidFill>
                    <a:schemeClr val="accent2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7" name="Freeform 15"/>
            <p:cNvSpPr>
              <a:spLocks/>
            </p:cNvSpPr>
            <p:nvPr/>
          </p:nvSpPr>
          <p:spPr bwMode="auto">
            <a:xfrm flipH="1">
              <a:off x="1877229" y="3769178"/>
              <a:ext cx="490448" cy="796305"/>
            </a:xfrm>
            <a:custGeom>
              <a:avLst/>
              <a:gdLst/>
              <a:ahLst/>
              <a:cxnLst>
                <a:cxn ang="0">
                  <a:pos x="1820" y="0"/>
                </a:cxn>
                <a:cxn ang="0">
                  <a:pos x="1200" y="540"/>
                </a:cxn>
                <a:cxn ang="0">
                  <a:pos x="630" y="1350"/>
                </a:cxn>
                <a:cxn ang="0">
                  <a:pos x="255" y="2130"/>
                </a:cxn>
                <a:cxn ang="0">
                  <a:pos x="0" y="2955"/>
                </a:cxn>
              </a:cxnLst>
              <a:rect l="0" t="0" r="r" b="b"/>
              <a:pathLst>
                <a:path w="1820" h="2955">
                  <a:moveTo>
                    <a:pt x="1820" y="0"/>
                  </a:moveTo>
                  <a:cubicBezTo>
                    <a:pt x="1717" y="90"/>
                    <a:pt x="1398" y="315"/>
                    <a:pt x="1200" y="540"/>
                  </a:cubicBezTo>
                  <a:cubicBezTo>
                    <a:pt x="1002" y="765"/>
                    <a:pt x="787" y="1085"/>
                    <a:pt x="630" y="1350"/>
                  </a:cubicBezTo>
                  <a:cubicBezTo>
                    <a:pt x="473" y="1615"/>
                    <a:pt x="360" y="1862"/>
                    <a:pt x="255" y="2130"/>
                  </a:cubicBezTo>
                  <a:cubicBezTo>
                    <a:pt x="150" y="2398"/>
                    <a:pt x="53" y="2783"/>
                    <a:pt x="0" y="2955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74" name="Rectangle 73"/>
          <p:cNvSpPr/>
          <p:nvPr/>
        </p:nvSpPr>
        <p:spPr>
          <a:xfrm>
            <a:off x="1285852" y="1142984"/>
            <a:ext cx="66437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CI 2 : expérimenter et mesurer sur un système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CI 5 : concevoir et utiliser un modèle relatif à un système en vue d’évaluer les performances de la chaîne d’énergie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</p:txBody>
      </p:sp>
      <p:grpSp>
        <p:nvGrpSpPr>
          <p:cNvPr id="76" name="Groupe 75"/>
          <p:cNvGrpSpPr/>
          <p:nvPr/>
        </p:nvGrpSpPr>
        <p:grpSpPr>
          <a:xfrm>
            <a:off x="500034" y="1428736"/>
            <a:ext cx="785818" cy="1143008"/>
            <a:chOff x="1928794" y="1071546"/>
            <a:chExt cx="785818" cy="1143008"/>
          </a:xfrm>
          <a:scene3d>
            <a:camera prst="isometricOffAxis2Left"/>
            <a:lightRig rig="threePt" dir="t"/>
          </a:scene3d>
        </p:grpSpPr>
        <p:sp>
          <p:nvSpPr>
            <p:cNvPr id="77" name="Rogner et arrondir un rectangle à un seul coin 76"/>
            <p:cNvSpPr/>
            <p:nvPr/>
          </p:nvSpPr>
          <p:spPr>
            <a:xfrm>
              <a:off x="2143108" y="1071546"/>
              <a:ext cx="428628" cy="471491"/>
            </a:xfrm>
            <a:prstGeom prst="snip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100" b="1" dirty="0" smtClean="0">
                  <a:solidFill>
                    <a:schemeClr val="tx1"/>
                  </a:solidFill>
                </a:rPr>
                <a:t>CI5</a:t>
              </a:r>
            </a:p>
            <a:p>
              <a:pPr algn="ctr"/>
              <a:endParaRPr lang="fr-FR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8" name="Ellipse 77"/>
            <p:cNvSpPr/>
            <p:nvPr/>
          </p:nvSpPr>
          <p:spPr>
            <a:xfrm>
              <a:off x="1928794" y="1428736"/>
              <a:ext cx="785818" cy="78581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re 1"/>
          <p:cNvSpPr>
            <a:spLocks noGrp="1"/>
          </p:cNvSpPr>
          <p:nvPr>
            <p:ph type="ctrTitle"/>
          </p:nvPr>
        </p:nvSpPr>
        <p:spPr>
          <a:xfrm>
            <a:off x="1643042" y="214290"/>
            <a:ext cx="6072230" cy="1000132"/>
          </a:xfrm>
        </p:spPr>
        <p:txBody>
          <a:bodyPr/>
          <a:lstStyle/>
          <a:p>
            <a:r>
              <a:rPr lang="fr-FR" dirty="0" smtClean="0"/>
              <a:t>Séquence 3	</a:t>
            </a:r>
            <a:endParaRPr lang="fr-FR" sz="3600" i="1" dirty="0"/>
          </a:p>
        </p:txBody>
      </p:sp>
      <p:sp>
        <p:nvSpPr>
          <p:cNvPr id="46" name="Titre 1"/>
          <p:cNvSpPr txBox="1">
            <a:spLocks/>
          </p:cNvSpPr>
          <p:nvPr/>
        </p:nvSpPr>
        <p:spPr>
          <a:xfrm>
            <a:off x="1857356" y="5500702"/>
            <a:ext cx="607223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Classe de terminale</a:t>
            </a:r>
            <a:endParaRPr kumimoji="0" lang="fr-FR" sz="3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4818" name="Picture 2" descr="D:\Reforme S SI\TRAVAUX pour le 1 er AVRIL FOURMIES\images carte mentale\Tséquence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714488"/>
            <a:ext cx="9075469" cy="3802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643042" y="214290"/>
            <a:ext cx="6072230" cy="1000132"/>
          </a:xfrm>
        </p:spPr>
        <p:txBody>
          <a:bodyPr/>
          <a:lstStyle/>
          <a:p>
            <a:r>
              <a:rPr lang="fr-FR" dirty="0" smtClean="0"/>
              <a:t>Séquence 3	</a:t>
            </a:r>
            <a:endParaRPr lang="fr-FR" sz="3600" i="1" dirty="0"/>
          </a:p>
        </p:txBody>
      </p:sp>
      <p:grpSp>
        <p:nvGrpSpPr>
          <p:cNvPr id="3" name="Groupe 101"/>
          <p:cNvGrpSpPr/>
          <p:nvPr/>
        </p:nvGrpSpPr>
        <p:grpSpPr>
          <a:xfrm>
            <a:off x="428596" y="785794"/>
            <a:ext cx="785818" cy="1143008"/>
            <a:chOff x="1928794" y="1071546"/>
            <a:chExt cx="785818" cy="1143008"/>
          </a:xfrm>
          <a:scene3d>
            <a:camera prst="isometricOffAxis2Left"/>
            <a:lightRig rig="threePt" dir="t"/>
          </a:scene3d>
        </p:grpSpPr>
        <p:sp>
          <p:nvSpPr>
            <p:cNvPr id="11" name="Rogner et arrondir un rectangle à un seul coin 10"/>
            <p:cNvSpPr/>
            <p:nvPr/>
          </p:nvSpPr>
          <p:spPr>
            <a:xfrm>
              <a:off x="2143108" y="1071546"/>
              <a:ext cx="428628" cy="471491"/>
            </a:xfrm>
            <a:prstGeom prst="snip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100" b="1" dirty="0" smtClean="0">
                  <a:solidFill>
                    <a:schemeClr val="tx1"/>
                  </a:solidFill>
                </a:rPr>
                <a:t>CI5</a:t>
              </a:r>
            </a:p>
            <a:p>
              <a:pPr algn="ctr"/>
              <a:endParaRPr lang="fr-FR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Ellipse 9"/>
            <p:cNvSpPr/>
            <p:nvPr/>
          </p:nvSpPr>
          <p:spPr>
            <a:xfrm>
              <a:off x="1928794" y="1428736"/>
              <a:ext cx="785818" cy="78581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4" name="ZoneTexte 33"/>
          <p:cNvSpPr txBox="1"/>
          <p:nvPr/>
        </p:nvSpPr>
        <p:spPr>
          <a:xfrm>
            <a:off x="2285984" y="2357430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accent6">
                    <a:lumMod val="50000"/>
                  </a:schemeClr>
                </a:solidFill>
              </a:rPr>
              <a:t>Organisation de la séquence 3</a:t>
            </a:r>
            <a:endParaRPr lang="fr-FR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2571736" y="4429132"/>
            <a:ext cx="100013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Etude de cas N°1</a:t>
            </a:r>
            <a:endParaRPr lang="fr-FR" sz="1400" dirty="0"/>
          </a:p>
        </p:txBody>
      </p:sp>
      <p:sp>
        <p:nvSpPr>
          <p:cNvPr id="20" name="Ellipse 19"/>
          <p:cNvSpPr/>
          <p:nvPr/>
        </p:nvSpPr>
        <p:spPr>
          <a:xfrm>
            <a:off x="4357686" y="3857628"/>
            <a:ext cx="1643074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Structuration</a:t>
            </a:r>
            <a:endParaRPr lang="fr-FR" sz="1400" dirty="0"/>
          </a:p>
        </p:txBody>
      </p:sp>
      <p:cxnSp>
        <p:nvCxnSpPr>
          <p:cNvPr id="31" name="Connecteur droit 30"/>
          <p:cNvCxnSpPr>
            <a:stCxn id="12" idx="3"/>
            <a:endCxn id="20" idx="2"/>
          </p:cNvCxnSpPr>
          <p:nvPr/>
        </p:nvCxnSpPr>
        <p:spPr>
          <a:xfrm flipV="1">
            <a:off x="3571868" y="4214818"/>
            <a:ext cx="785818" cy="50006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Connecteur droit 36"/>
          <p:cNvCxnSpPr>
            <a:stCxn id="20" idx="6"/>
            <a:endCxn id="60" idx="1"/>
          </p:cNvCxnSpPr>
          <p:nvPr/>
        </p:nvCxnSpPr>
        <p:spPr>
          <a:xfrm>
            <a:off x="6000760" y="4214818"/>
            <a:ext cx="928694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" name="Connecteur droit 38"/>
          <p:cNvCxnSpPr>
            <a:stCxn id="20" idx="5"/>
          </p:cNvCxnSpPr>
          <p:nvPr/>
        </p:nvCxnSpPr>
        <p:spPr>
          <a:xfrm rot="16200000" flipH="1">
            <a:off x="6113891" y="4113635"/>
            <a:ext cx="461810" cy="1169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à coins arrondis 39"/>
          <p:cNvSpPr/>
          <p:nvPr/>
        </p:nvSpPr>
        <p:spPr>
          <a:xfrm>
            <a:off x="4143372" y="5572140"/>
            <a:ext cx="200026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Approfondissement</a:t>
            </a:r>
            <a:endParaRPr lang="fr-FR" sz="1400" dirty="0"/>
          </a:p>
        </p:txBody>
      </p:sp>
      <p:cxnSp>
        <p:nvCxnSpPr>
          <p:cNvPr id="51" name="Connecteur droit 50"/>
          <p:cNvCxnSpPr>
            <a:stCxn id="40" idx="3"/>
          </p:cNvCxnSpPr>
          <p:nvPr/>
        </p:nvCxnSpPr>
        <p:spPr>
          <a:xfrm>
            <a:off x="6143636" y="5929330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/>
          <p:cNvCxnSpPr/>
          <p:nvPr/>
        </p:nvCxnSpPr>
        <p:spPr>
          <a:xfrm rot="5400000" flipH="1" flipV="1">
            <a:off x="6430182" y="542847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Image 96" descr="galgos-ethique-europe-coche-ver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3571876"/>
            <a:ext cx="609600" cy="609600"/>
          </a:xfrm>
          <a:prstGeom prst="rect">
            <a:avLst/>
          </a:prstGeom>
        </p:spPr>
      </p:pic>
      <p:pic>
        <p:nvPicPr>
          <p:cNvPr id="99" name="Image 98" descr="coche-rouge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4643446"/>
            <a:ext cx="452440" cy="452440"/>
          </a:xfrm>
          <a:prstGeom prst="rect">
            <a:avLst/>
          </a:prstGeom>
        </p:spPr>
      </p:pic>
      <p:sp>
        <p:nvSpPr>
          <p:cNvPr id="60" name="Rectangle à coins arrondis 59"/>
          <p:cNvSpPr/>
          <p:nvPr/>
        </p:nvSpPr>
        <p:spPr>
          <a:xfrm>
            <a:off x="6929454" y="3929066"/>
            <a:ext cx="100013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Etude de cas N°3</a:t>
            </a:r>
            <a:endParaRPr lang="fr-FR" sz="1400" dirty="0"/>
          </a:p>
        </p:txBody>
      </p:sp>
      <p:sp>
        <p:nvSpPr>
          <p:cNvPr id="74" name="Rectangle 73"/>
          <p:cNvSpPr/>
          <p:nvPr/>
        </p:nvSpPr>
        <p:spPr>
          <a:xfrm>
            <a:off x="1285852" y="1142984"/>
            <a:ext cx="664373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CI 5 : concevoir et utiliser un modèle relatif à un système en vue d’évaluer les performances de la chaîne d’énergie</a:t>
            </a:r>
          </a:p>
          <a:p>
            <a:pPr>
              <a:buFont typeface="Arial" pitchFamily="34" charset="0"/>
              <a:buChar char="•"/>
            </a:pPr>
            <a:endParaRPr lang="fr-FR" sz="1200" dirty="0" smtClean="0"/>
          </a:p>
          <a:p>
            <a:pPr algn="just">
              <a:defRPr/>
            </a:pPr>
            <a:r>
              <a:rPr lang="fr-FR" dirty="0" smtClean="0"/>
              <a:t>CI 2 : expérimenter et mesurer sur un système</a:t>
            </a:r>
          </a:p>
        </p:txBody>
      </p:sp>
      <p:grpSp>
        <p:nvGrpSpPr>
          <p:cNvPr id="8" name="Groupe 75"/>
          <p:cNvGrpSpPr/>
          <p:nvPr/>
        </p:nvGrpSpPr>
        <p:grpSpPr>
          <a:xfrm>
            <a:off x="500034" y="1428736"/>
            <a:ext cx="785818" cy="1143008"/>
            <a:chOff x="1928794" y="1071546"/>
            <a:chExt cx="785818" cy="1143008"/>
          </a:xfrm>
          <a:scene3d>
            <a:camera prst="isometricOffAxis2Left"/>
            <a:lightRig rig="threePt" dir="t"/>
          </a:scene3d>
        </p:grpSpPr>
        <p:sp>
          <p:nvSpPr>
            <p:cNvPr id="77" name="Rogner et arrondir un rectangle à un seul coin 76"/>
            <p:cNvSpPr/>
            <p:nvPr/>
          </p:nvSpPr>
          <p:spPr>
            <a:xfrm>
              <a:off x="2143108" y="1071546"/>
              <a:ext cx="428628" cy="471491"/>
            </a:xfrm>
            <a:prstGeom prst="snip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100" b="1" dirty="0" smtClean="0">
                  <a:solidFill>
                    <a:schemeClr val="tx1"/>
                  </a:solidFill>
                </a:rPr>
                <a:t>CI2</a:t>
              </a:r>
            </a:p>
            <a:p>
              <a:pPr algn="ctr"/>
              <a:endParaRPr lang="fr-FR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8" name="Ellipse 77"/>
            <p:cNvSpPr/>
            <p:nvPr/>
          </p:nvSpPr>
          <p:spPr>
            <a:xfrm>
              <a:off x="1928794" y="1428736"/>
              <a:ext cx="785818" cy="78581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2" name="Groupe 41"/>
          <p:cNvGrpSpPr/>
          <p:nvPr/>
        </p:nvGrpSpPr>
        <p:grpSpPr>
          <a:xfrm>
            <a:off x="7429520" y="285728"/>
            <a:ext cx="1378238" cy="1373482"/>
            <a:chOff x="3877799" y="3435643"/>
            <a:chExt cx="1880035" cy="1873548"/>
          </a:xfrm>
        </p:grpSpPr>
        <p:sp>
          <p:nvSpPr>
            <p:cNvPr id="43" name="Freeform 16"/>
            <p:cNvSpPr>
              <a:spLocks/>
            </p:cNvSpPr>
            <p:nvPr/>
          </p:nvSpPr>
          <p:spPr bwMode="auto">
            <a:xfrm rot="7200000" flipH="1">
              <a:off x="4532097" y="4506773"/>
              <a:ext cx="490564" cy="796492"/>
            </a:xfrm>
            <a:custGeom>
              <a:avLst/>
              <a:gdLst/>
              <a:ahLst/>
              <a:cxnLst>
                <a:cxn ang="0">
                  <a:pos x="1820" y="0"/>
                </a:cxn>
                <a:cxn ang="0">
                  <a:pos x="1200" y="540"/>
                </a:cxn>
                <a:cxn ang="0">
                  <a:pos x="630" y="1350"/>
                </a:cxn>
                <a:cxn ang="0">
                  <a:pos x="255" y="2130"/>
                </a:cxn>
                <a:cxn ang="0">
                  <a:pos x="0" y="2955"/>
                </a:cxn>
              </a:cxnLst>
              <a:rect l="0" t="0" r="r" b="b"/>
              <a:pathLst>
                <a:path w="1820" h="2955">
                  <a:moveTo>
                    <a:pt x="1820" y="0"/>
                  </a:moveTo>
                  <a:cubicBezTo>
                    <a:pt x="1717" y="90"/>
                    <a:pt x="1398" y="315"/>
                    <a:pt x="1200" y="540"/>
                  </a:cubicBezTo>
                  <a:cubicBezTo>
                    <a:pt x="1002" y="765"/>
                    <a:pt x="787" y="1085"/>
                    <a:pt x="630" y="1350"/>
                  </a:cubicBezTo>
                  <a:cubicBezTo>
                    <a:pt x="473" y="1615"/>
                    <a:pt x="360" y="1862"/>
                    <a:pt x="255" y="2130"/>
                  </a:cubicBezTo>
                  <a:cubicBezTo>
                    <a:pt x="150" y="2398"/>
                    <a:pt x="53" y="2783"/>
                    <a:pt x="0" y="2955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Text Box 14"/>
            <p:cNvSpPr txBox="1">
              <a:spLocks noChangeArrowheads="1"/>
            </p:cNvSpPr>
            <p:nvPr/>
          </p:nvSpPr>
          <p:spPr bwMode="auto">
            <a:xfrm>
              <a:off x="4421404" y="4875803"/>
              <a:ext cx="720080" cy="433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R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Arial" pitchFamily="34" charset="0"/>
                </a:rPr>
                <a:t>-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S</a:t>
              </a:r>
              <a:endParaRPr kumimoji="0" lang="fr-FR" b="1" i="0" u="none" strike="noStrike" cap="all" normalizeH="0" baseline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5" name="Groupe 90"/>
            <p:cNvGrpSpPr/>
            <p:nvPr/>
          </p:nvGrpSpPr>
          <p:grpSpPr>
            <a:xfrm>
              <a:off x="3877799" y="4462805"/>
              <a:ext cx="511883" cy="585787"/>
              <a:chOff x="1763687" y="4160655"/>
              <a:chExt cx="511883" cy="585787"/>
            </a:xfrm>
          </p:grpSpPr>
          <p:sp>
            <p:nvSpPr>
              <p:cNvPr id="54" name="AutoShape 6"/>
              <p:cNvSpPr>
                <a:spLocks noChangeArrowheads="1"/>
              </p:cNvSpPr>
              <p:nvPr/>
            </p:nvSpPr>
            <p:spPr bwMode="auto">
              <a:xfrm>
                <a:off x="1763687" y="4221089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55" name="Text Box 11"/>
              <p:cNvSpPr txBox="1">
                <a:spLocks noChangeArrowheads="1"/>
              </p:cNvSpPr>
              <p:nvPr/>
            </p:nvSpPr>
            <p:spPr bwMode="auto">
              <a:xfrm>
                <a:off x="1808845" y="4160655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b="1" spc="50" dirty="0" smtClean="0">
                    <a:ln w="11430"/>
                    <a:solidFill>
                      <a:schemeClr val="accent3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S</a:t>
                </a:r>
                <a:endParaRPr kumimoji="0" lang="fr-FR" sz="3200" b="1" i="0" u="none" strike="noStrike" spc="50" normalizeH="0" baseline="0" dirty="0" smtClean="0">
                  <a:ln w="11430"/>
                  <a:solidFill>
                    <a:schemeClr val="accent3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6" name="Groupe 93"/>
            <p:cNvGrpSpPr/>
            <p:nvPr/>
          </p:nvGrpSpPr>
          <p:grpSpPr>
            <a:xfrm>
              <a:off x="4590052" y="3435643"/>
              <a:ext cx="511883" cy="585787"/>
              <a:chOff x="3635896" y="2864510"/>
              <a:chExt cx="511883" cy="585787"/>
            </a:xfrm>
          </p:grpSpPr>
          <p:sp>
            <p:nvSpPr>
              <p:cNvPr id="50" name="AutoShape 6"/>
              <p:cNvSpPr>
                <a:spLocks noChangeArrowheads="1"/>
              </p:cNvSpPr>
              <p:nvPr/>
            </p:nvSpPr>
            <p:spPr bwMode="auto">
              <a:xfrm>
                <a:off x="3635896" y="292494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52" name="Text Box 11"/>
              <p:cNvSpPr txBox="1">
                <a:spLocks noChangeArrowheads="1"/>
              </p:cNvSpPr>
              <p:nvPr/>
            </p:nvSpPr>
            <p:spPr bwMode="auto">
              <a:xfrm>
                <a:off x="3681054" y="286451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spc="50" dirty="0" smtClean="0">
                    <a:ln w="1143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A</a:t>
                </a:r>
                <a:endParaRPr kumimoji="0" lang="fr-FR" sz="3200" i="0" u="none" strike="noStrike" spc="50" normalizeH="0" baseline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7" name="Groupe 96"/>
            <p:cNvGrpSpPr/>
            <p:nvPr/>
          </p:nvGrpSpPr>
          <p:grpSpPr>
            <a:xfrm>
              <a:off x="5245951" y="4462805"/>
              <a:ext cx="511883" cy="585787"/>
              <a:chOff x="5246922" y="4149080"/>
              <a:chExt cx="511883" cy="585787"/>
            </a:xfrm>
          </p:grpSpPr>
          <p:sp>
            <p:nvSpPr>
              <p:cNvPr id="48" name="AutoShape 6"/>
              <p:cNvSpPr>
                <a:spLocks noChangeArrowheads="1"/>
              </p:cNvSpPr>
              <p:nvPr/>
            </p:nvSpPr>
            <p:spPr bwMode="auto">
              <a:xfrm>
                <a:off x="5246922" y="420951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49" name="Text Box 11"/>
              <p:cNvSpPr txBox="1">
                <a:spLocks noChangeArrowheads="1"/>
              </p:cNvSpPr>
              <p:nvPr/>
            </p:nvSpPr>
            <p:spPr bwMode="auto">
              <a:xfrm>
                <a:off x="5292080" y="414908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b="1" spc="50" dirty="0" smtClean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R</a:t>
                </a:r>
                <a:endParaRPr kumimoji="0" lang="fr-FR" sz="3200" b="1" i="0" u="none" strike="noStrike" spc="50" normalizeH="0" baseline="0" dirty="0" smtClean="0">
                  <a:ln w="11430"/>
                  <a:solidFill>
                    <a:schemeClr val="accent2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56" name="Rectangle à coins arrondis 55"/>
          <p:cNvSpPr/>
          <p:nvPr/>
        </p:nvSpPr>
        <p:spPr>
          <a:xfrm>
            <a:off x="1214414" y="4429132"/>
            <a:ext cx="100013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Etude de cas N°2</a:t>
            </a:r>
            <a:endParaRPr lang="fr-FR" sz="1400" dirty="0"/>
          </a:p>
        </p:txBody>
      </p:sp>
      <p:cxnSp>
        <p:nvCxnSpPr>
          <p:cNvPr id="59" name="Connecteur droit 58"/>
          <p:cNvCxnSpPr>
            <a:stCxn id="56" idx="3"/>
            <a:endCxn id="12" idx="1"/>
          </p:cNvCxnSpPr>
          <p:nvPr/>
        </p:nvCxnSpPr>
        <p:spPr>
          <a:xfrm>
            <a:off x="2214546" y="4714884"/>
            <a:ext cx="35719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1" name="Rectangle à coins arrondis 60"/>
          <p:cNvSpPr/>
          <p:nvPr/>
        </p:nvSpPr>
        <p:spPr>
          <a:xfrm>
            <a:off x="2571736" y="3571876"/>
            <a:ext cx="100013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Etude de cas N°2</a:t>
            </a:r>
            <a:endParaRPr lang="fr-FR" sz="1400" dirty="0"/>
          </a:p>
        </p:txBody>
      </p:sp>
      <p:sp>
        <p:nvSpPr>
          <p:cNvPr id="62" name="Rectangle à coins arrondis 61"/>
          <p:cNvSpPr/>
          <p:nvPr/>
        </p:nvSpPr>
        <p:spPr>
          <a:xfrm>
            <a:off x="1214414" y="3571876"/>
            <a:ext cx="100013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Etude de cas N°1</a:t>
            </a:r>
            <a:endParaRPr lang="fr-FR" sz="1400" dirty="0"/>
          </a:p>
        </p:txBody>
      </p:sp>
      <p:cxnSp>
        <p:nvCxnSpPr>
          <p:cNvPr id="63" name="Connecteur droit 62"/>
          <p:cNvCxnSpPr>
            <a:stCxn id="62" idx="3"/>
            <a:endCxn id="61" idx="1"/>
          </p:cNvCxnSpPr>
          <p:nvPr/>
        </p:nvCxnSpPr>
        <p:spPr>
          <a:xfrm>
            <a:off x="2214546" y="3857628"/>
            <a:ext cx="35719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5" name="Connecteur droit 64"/>
          <p:cNvCxnSpPr>
            <a:stCxn id="61" idx="3"/>
            <a:endCxn id="20" idx="2"/>
          </p:cNvCxnSpPr>
          <p:nvPr/>
        </p:nvCxnSpPr>
        <p:spPr>
          <a:xfrm>
            <a:off x="3571868" y="3857628"/>
            <a:ext cx="785818" cy="35719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542928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N°1: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214282" y="6215082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Mesurer et modéliser le transfert de charge sur une maquette</a:t>
            </a:r>
          </a:p>
        </p:txBody>
      </p:sp>
      <p:pic>
        <p:nvPicPr>
          <p:cNvPr id="16" name="Picture 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43050"/>
            <a:ext cx="6572296" cy="455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e 16"/>
          <p:cNvGrpSpPr/>
          <p:nvPr/>
        </p:nvGrpSpPr>
        <p:grpSpPr>
          <a:xfrm>
            <a:off x="285721" y="285728"/>
            <a:ext cx="2428892" cy="540888"/>
            <a:chOff x="214282" y="5643578"/>
            <a:chExt cx="2796287" cy="540888"/>
          </a:xfrm>
        </p:grpSpPr>
        <p:sp>
          <p:nvSpPr>
            <p:cNvPr id="18" name="Rectangle à coins arrondis 17"/>
            <p:cNvSpPr/>
            <p:nvPr/>
          </p:nvSpPr>
          <p:spPr>
            <a:xfrm>
              <a:off x="785786" y="564357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19" name="Ellipse 18"/>
            <p:cNvSpPr/>
            <p:nvPr/>
          </p:nvSpPr>
          <p:spPr>
            <a:xfrm>
              <a:off x="1479755" y="5786454"/>
              <a:ext cx="704175" cy="229622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23" name="Connecteur droit 22"/>
            <p:cNvCxnSpPr>
              <a:stCxn id="18" idx="3"/>
              <a:endCxn id="19" idx="2"/>
            </p:cNvCxnSpPr>
            <p:nvPr/>
          </p:nvCxnSpPr>
          <p:spPr>
            <a:xfrm>
              <a:off x="1214414" y="5735427"/>
              <a:ext cx="265341" cy="16583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>
              <a:stCxn id="19" idx="6"/>
              <a:endCxn id="32" idx="1"/>
            </p:cNvCxnSpPr>
            <p:nvPr/>
          </p:nvCxnSpPr>
          <p:spPr>
            <a:xfrm>
              <a:off x="2183929" y="5901265"/>
              <a:ext cx="398012" cy="5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à coins arrondis 31"/>
            <p:cNvSpPr/>
            <p:nvPr/>
          </p:nvSpPr>
          <p:spPr>
            <a:xfrm>
              <a:off x="2581941" y="5809416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33" name="Connecteur droit 32"/>
            <p:cNvCxnSpPr>
              <a:stCxn id="19" idx="6"/>
              <a:endCxn id="32" idx="1"/>
            </p:cNvCxnSpPr>
            <p:nvPr/>
          </p:nvCxnSpPr>
          <p:spPr>
            <a:xfrm>
              <a:off x="2183930" y="5901265"/>
              <a:ext cx="398011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>
              <a:stCxn id="32" idx="1"/>
              <a:endCxn id="19" idx="6"/>
            </p:cNvCxnSpPr>
            <p:nvPr/>
          </p:nvCxnSpPr>
          <p:spPr>
            <a:xfrm rot="10800000">
              <a:off x="2183931" y="5901265"/>
              <a:ext cx="398011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Rectangle à coins arrondis 35"/>
            <p:cNvSpPr/>
            <p:nvPr/>
          </p:nvSpPr>
          <p:spPr>
            <a:xfrm>
              <a:off x="214282" y="5643578"/>
              <a:ext cx="428628" cy="18369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37" name="Connecteur droit 36"/>
            <p:cNvCxnSpPr>
              <a:stCxn id="36" idx="3"/>
              <a:endCxn id="18" idx="1"/>
            </p:cNvCxnSpPr>
            <p:nvPr/>
          </p:nvCxnSpPr>
          <p:spPr>
            <a:xfrm>
              <a:off x="642910" y="5735427"/>
              <a:ext cx="14287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9" name="Rectangle à coins arrondis 38"/>
            <p:cNvSpPr/>
            <p:nvPr/>
          </p:nvSpPr>
          <p:spPr>
            <a:xfrm>
              <a:off x="785786" y="6000768"/>
              <a:ext cx="428628" cy="18369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0" name="Rectangle à coins arrondis 39"/>
            <p:cNvSpPr/>
            <p:nvPr/>
          </p:nvSpPr>
          <p:spPr>
            <a:xfrm>
              <a:off x="214282" y="600076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1" name="Connecteur droit 40"/>
            <p:cNvCxnSpPr>
              <a:stCxn id="40" idx="3"/>
              <a:endCxn id="39" idx="1"/>
            </p:cNvCxnSpPr>
            <p:nvPr/>
          </p:nvCxnSpPr>
          <p:spPr>
            <a:xfrm>
              <a:off x="642910" y="6092617"/>
              <a:ext cx="14287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Connecteur droit 41"/>
            <p:cNvCxnSpPr>
              <a:stCxn id="39" idx="3"/>
              <a:endCxn id="19" idx="2"/>
            </p:cNvCxnSpPr>
            <p:nvPr/>
          </p:nvCxnSpPr>
          <p:spPr>
            <a:xfrm flipV="1">
              <a:off x="1214414" y="5901265"/>
              <a:ext cx="265341" cy="19135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542928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N°2: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214282" y="6215082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Mesurer le </a:t>
            </a:r>
            <a:r>
              <a:rPr lang="el-GR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Δ</a:t>
            </a:r>
            <a:r>
              <a:rPr lang="fr-FR" sz="2400" b="1" dirty="0" smtClean="0">
                <a:solidFill>
                  <a:srgbClr val="FF0000"/>
                </a:solidFill>
              </a:rPr>
              <a:t>Q lors d’une accélération de la voiture</a:t>
            </a:r>
          </a:p>
        </p:txBody>
      </p:sp>
      <p:pic>
        <p:nvPicPr>
          <p:cNvPr id="14" name="Picture 2" descr="Photo 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0774" y="1714487"/>
            <a:ext cx="3190734" cy="23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P1010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00438"/>
            <a:ext cx="3500462" cy="262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itre 1"/>
          <p:cNvSpPr txBox="1">
            <a:spLocks/>
          </p:cNvSpPr>
          <p:nvPr/>
        </p:nvSpPr>
        <p:spPr bwMode="auto">
          <a:xfrm>
            <a:off x="642910" y="5643578"/>
            <a:ext cx="2786063" cy="64293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accent6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>
              <a:defRPr/>
            </a:pPr>
            <a:r>
              <a:rPr lang="fr-FR" sz="20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Vérification du modèle mathématique établi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429124" y="1357298"/>
            <a:ext cx="4500563" cy="16383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fr-FR" dirty="0">
                <a:solidFill>
                  <a:schemeClr val="bg1"/>
                </a:solidFill>
              </a:rPr>
              <a:t>Lors d’un démarrage de la voiture, un capteur optique placé sous l’aileron arrière mesure l’enfoncement par rapport au sol.</a:t>
            </a:r>
          </a:p>
          <a:p>
            <a:pPr>
              <a:defRPr/>
            </a:pPr>
            <a:endParaRPr lang="fr-FR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fr-FR" dirty="0">
                <a:solidFill>
                  <a:schemeClr val="bg1"/>
                </a:solidFill>
              </a:rPr>
              <a:t>La mesure est effectuée et mémorisée par un voltmètre embarqué.</a:t>
            </a:r>
          </a:p>
        </p:txBody>
      </p:sp>
      <p:sp>
        <p:nvSpPr>
          <p:cNvPr id="19" name="Ellipse 18"/>
          <p:cNvSpPr/>
          <p:nvPr/>
        </p:nvSpPr>
        <p:spPr>
          <a:xfrm>
            <a:off x="2571736" y="1714488"/>
            <a:ext cx="642937" cy="642938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20" name="Connecteur droit avec flèche 19"/>
          <p:cNvCxnSpPr>
            <a:endCxn id="19" idx="6"/>
          </p:cNvCxnSpPr>
          <p:nvPr/>
        </p:nvCxnSpPr>
        <p:spPr>
          <a:xfrm rot="10800000">
            <a:off x="3214674" y="2035958"/>
            <a:ext cx="1143013" cy="10715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>
            <a:stCxn id="18" idx="2"/>
          </p:cNvCxnSpPr>
          <p:nvPr/>
        </p:nvCxnSpPr>
        <p:spPr>
          <a:xfrm rot="5400000">
            <a:off x="5831680" y="3453592"/>
            <a:ext cx="1306513" cy="390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0" y="4000504"/>
            <a:ext cx="3929058" cy="12003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dirty="0">
                <a:solidFill>
                  <a:schemeClr val="bg1"/>
                </a:solidFill>
              </a:rPr>
              <a:t>La mesure des masses qu’il faut placer ensuite sur la voiture pour obtenir cet enfoncement nous donne la valeur de </a:t>
            </a:r>
            <a:r>
              <a:rPr lang="fr-FR" b="1" dirty="0">
                <a:solidFill>
                  <a:schemeClr val="bg1"/>
                </a:solidFill>
                <a:latin typeface="Symbol" pitchFamily="18" charset="2"/>
              </a:rPr>
              <a:t>D</a:t>
            </a:r>
            <a:r>
              <a:rPr lang="fr-FR" b="1" dirty="0">
                <a:solidFill>
                  <a:schemeClr val="bg1"/>
                </a:solidFill>
              </a:rPr>
              <a:t>Q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3" name="Flèche vers le bas 22"/>
          <p:cNvSpPr/>
          <p:nvPr/>
        </p:nvSpPr>
        <p:spPr>
          <a:xfrm>
            <a:off x="1714480" y="5072074"/>
            <a:ext cx="500062" cy="500063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grpSp>
        <p:nvGrpSpPr>
          <p:cNvPr id="33" name="Groupe 32"/>
          <p:cNvGrpSpPr/>
          <p:nvPr/>
        </p:nvGrpSpPr>
        <p:grpSpPr>
          <a:xfrm>
            <a:off x="285721" y="285728"/>
            <a:ext cx="2428892" cy="540888"/>
            <a:chOff x="214282" y="5643578"/>
            <a:chExt cx="2796287" cy="540888"/>
          </a:xfrm>
        </p:grpSpPr>
        <p:sp>
          <p:nvSpPr>
            <p:cNvPr id="34" name="Rectangle à coins arrondis 33"/>
            <p:cNvSpPr/>
            <p:nvPr/>
          </p:nvSpPr>
          <p:spPr>
            <a:xfrm>
              <a:off x="785786" y="5643578"/>
              <a:ext cx="428628" cy="18369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36" name="Ellipse 35"/>
            <p:cNvSpPr/>
            <p:nvPr/>
          </p:nvSpPr>
          <p:spPr>
            <a:xfrm>
              <a:off x="1479755" y="5786454"/>
              <a:ext cx="704175" cy="229622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37" name="Connecteur droit 36"/>
            <p:cNvCxnSpPr>
              <a:stCxn id="34" idx="3"/>
              <a:endCxn id="36" idx="2"/>
            </p:cNvCxnSpPr>
            <p:nvPr/>
          </p:nvCxnSpPr>
          <p:spPr>
            <a:xfrm>
              <a:off x="1214414" y="5735427"/>
              <a:ext cx="265341" cy="16583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Connecteur droit 38"/>
            <p:cNvCxnSpPr>
              <a:stCxn id="36" idx="6"/>
              <a:endCxn id="40" idx="1"/>
            </p:cNvCxnSpPr>
            <p:nvPr/>
          </p:nvCxnSpPr>
          <p:spPr>
            <a:xfrm>
              <a:off x="2183929" y="5901265"/>
              <a:ext cx="398012" cy="5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à coins arrondis 39"/>
            <p:cNvSpPr/>
            <p:nvPr/>
          </p:nvSpPr>
          <p:spPr>
            <a:xfrm>
              <a:off x="2581941" y="5809416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1" name="Connecteur droit 40"/>
            <p:cNvCxnSpPr>
              <a:stCxn id="36" idx="6"/>
              <a:endCxn id="40" idx="1"/>
            </p:cNvCxnSpPr>
            <p:nvPr/>
          </p:nvCxnSpPr>
          <p:spPr>
            <a:xfrm>
              <a:off x="2183930" y="5901265"/>
              <a:ext cx="398011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/>
            <p:cNvCxnSpPr>
              <a:stCxn id="40" idx="1"/>
              <a:endCxn id="36" idx="6"/>
            </p:cNvCxnSpPr>
            <p:nvPr/>
          </p:nvCxnSpPr>
          <p:spPr>
            <a:xfrm rot="10800000">
              <a:off x="2183931" y="5901265"/>
              <a:ext cx="398011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3" name="Rectangle à coins arrondis 42"/>
            <p:cNvSpPr/>
            <p:nvPr/>
          </p:nvSpPr>
          <p:spPr>
            <a:xfrm>
              <a:off x="214282" y="564357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4" name="Connecteur droit 43"/>
            <p:cNvCxnSpPr>
              <a:stCxn id="43" idx="3"/>
              <a:endCxn id="34" idx="1"/>
            </p:cNvCxnSpPr>
            <p:nvPr/>
          </p:nvCxnSpPr>
          <p:spPr>
            <a:xfrm>
              <a:off x="642910" y="5735427"/>
              <a:ext cx="14287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5" name="Rectangle à coins arrondis 44"/>
            <p:cNvSpPr/>
            <p:nvPr/>
          </p:nvSpPr>
          <p:spPr>
            <a:xfrm>
              <a:off x="785786" y="600076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6" name="Rectangle à coins arrondis 45"/>
            <p:cNvSpPr/>
            <p:nvPr/>
          </p:nvSpPr>
          <p:spPr>
            <a:xfrm>
              <a:off x="214282" y="6000768"/>
              <a:ext cx="428628" cy="18369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7" name="Connecteur droit 46"/>
            <p:cNvCxnSpPr>
              <a:stCxn id="46" idx="3"/>
              <a:endCxn id="45" idx="1"/>
            </p:cNvCxnSpPr>
            <p:nvPr/>
          </p:nvCxnSpPr>
          <p:spPr>
            <a:xfrm>
              <a:off x="642910" y="6092617"/>
              <a:ext cx="14287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>
              <a:stCxn id="45" idx="3"/>
              <a:endCxn id="36" idx="2"/>
            </p:cNvCxnSpPr>
            <p:nvPr/>
          </p:nvCxnSpPr>
          <p:spPr>
            <a:xfrm flipV="1">
              <a:off x="1214414" y="5901265"/>
              <a:ext cx="265341" cy="19135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28926" y="214291"/>
            <a:ext cx="3786214" cy="1000132"/>
          </a:xfrm>
        </p:spPr>
        <p:txBody>
          <a:bodyPr/>
          <a:lstStyle/>
          <a:p>
            <a:r>
              <a:rPr lang="fr-FR" dirty="0" smtClean="0"/>
              <a:t>Séance 2: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071546"/>
            <a:ext cx="8643998" cy="1214446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Structuration:</a:t>
            </a:r>
            <a:r>
              <a:rPr lang="fr-FR" b="1" dirty="0" smtClean="0"/>
              <a:t>			</a:t>
            </a:r>
            <a:endParaRPr lang="fr-FR" sz="2400" dirty="0" smtClean="0"/>
          </a:p>
          <a:p>
            <a:pPr marL="0" lvl="1" algn="l">
              <a:buFont typeface="Arial" pitchFamily="34" charset="0"/>
              <a:buChar char="•"/>
            </a:pPr>
            <a:r>
              <a:rPr lang="fr-FR" sz="2400" dirty="0" smtClean="0"/>
              <a:t>Exercice de dynamique pour déterminer le transfert de charge </a:t>
            </a:r>
            <a:r>
              <a:rPr lang="el-GR" sz="2400" dirty="0" smtClean="0">
                <a:latin typeface="Times New Roman"/>
                <a:cs typeface="Times New Roman"/>
              </a:rPr>
              <a:t>Δ</a:t>
            </a:r>
            <a:r>
              <a:rPr lang="fr-FR" sz="2400" dirty="0" smtClean="0">
                <a:latin typeface="Times New Roman"/>
                <a:cs typeface="Times New Roman"/>
              </a:rPr>
              <a:t>Q</a:t>
            </a:r>
            <a:endParaRPr lang="fr-FR" sz="2400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6" name="ZoneTexte 55"/>
          <p:cNvSpPr txBox="1"/>
          <p:nvPr/>
        </p:nvSpPr>
        <p:spPr>
          <a:xfrm>
            <a:off x="6072198" y="1857364"/>
            <a:ext cx="500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  t</a:t>
            </a:r>
            <a:endParaRPr lang="fr-FR" sz="800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3857620" y="2000240"/>
            <a:ext cx="4427537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285992"/>
            <a:ext cx="3135309" cy="155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2" cstate="print"/>
          <a:srcRect l="8507" t="56757" r="68204" b="27026"/>
          <a:stretch>
            <a:fillRect/>
          </a:stretch>
        </p:blipFill>
        <p:spPr bwMode="auto">
          <a:xfrm>
            <a:off x="6143636" y="2857496"/>
            <a:ext cx="1881188" cy="114458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cxnSp>
        <p:nvCxnSpPr>
          <p:cNvPr id="19" name="Connecteur droit avec flèche 18"/>
          <p:cNvCxnSpPr/>
          <p:nvPr/>
        </p:nvCxnSpPr>
        <p:spPr>
          <a:xfrm flipV="1">
            <a:off x="5072066" y="4071942"/>
            <a:ext cx="1857388" cy="58420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000504"/>
            <a:ext cx="3351210" cy="1925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Groupe 21"/>
          <p:cNvGrpSpPr/>
          <p:nvPr/>
        </p:nvGrpSpPr>
        <p:grpSpPr>
          <a:xfrm>
            <a:off x="285721" y="285728"/>
            <a:ext cx="2428892" cy="540888"/>
            <a:chOff x="214282" y="5643578"/>
            <a:chExt cx="2796287" cy="540888"/>
          </a:xfrm>
        </p:grpSpPr>
        <p:sp>
          <p:nvSpPr>
            <p:cNvPr id="23" name="Rectangle à coins arrondis 22"/>
            <p:cNvSpPr/>
            <p:nvPr/>
          </p:nvSpPr>
          <p:spPr>
            <a:xfrm>
              <a:off x="785786" y="564357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24" name="Ellipse 23"/>
            <p:cNvSpPr/>
            <p:nvPr/>
          </p:nvSpPr>
          <p:spPr>
            <a:xfrm>
              <a:off x="1479755" y="5786454"/>
              <a:ext cx="704175" cy="229622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25" name="Connecteur droit 24"/>
            <p:cNvCxnSpPr>
              <a:stCxn id="23" idx="3"/>
              <a:endCxn id="24" idx="2"/>
            </p:cNvCxnSpPr>
            <p:nvPr/>
          </p:nvCxnSpPr>
          <p:spPr>
            <a:xfrm>
              <a:off x="1214414" y="5735427"/>
              <a:ext cx="265341" cy="16583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Connecteur droit 25"/>
            <p:cNvCxnSpPr>
              <a:stCxn id="24" idx="6"/>
              <a:endCxn id="27" idx="1"/>
            </p:cNvCxnSpPr>
            <p:nvPr/>
          </p:nvCxnSpPr>
          <p:spPr>
            <a:xfrm>
              <a:off x="2183929" y="5901265"/>
              <a:ext cx="398012" cy="5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à coins arrondis 26"/>
            <p:cNvSpPr/>
            <p:nvPr/>
          </p:nvSpPr>
          <p:spPr>
            <a:xfrm>
              <a:off x="2581941" y="5809416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28" name="Connecteur droit 27"/>
            <p:cNvCxnSpPr>
              <a:stCxn id="24" idx="6"/>
              <a:endCxn id="27" idx="1"/>
            </p:cNvCxnSpPr>
            <p:nvPr/>
          </p:nvCxnSpPr>
          <p:spPr>
            <a:xfrm>
              <a:off x="2183930" y="5901265"/>
              <a:ext cx="398011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>
              <a:stCxn id="27" idx="1"/>
              <a:endCxn id="24" idx="6"/>
            </p:cNvCxnSpPr>
            <p:nvPr/>
          </p:nvCxnSpPr>
          <p:spPr>
            <a:xfrm rot="10800000">
              <a:off x="2183931" y="5901265"/>
              <a:ext cx="398011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0" name="Rectangle à coins arrondis 29"/>
            <p:cNvSpPr/>
            <p:nvPr/>
          </p:nvSpPr>
          <p:spPr>
            <a:xfrm>
              <a:off x="214282" y="564357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31" name="Connecteur droit 30"/>
            <p:cNvCxnSpPr>
              <a:stCxn id="30" idx="3"/>
              <a:endCxn id="23" idx="1"/>
            </p:cNvCxnSpPr>
            <p:nvPr/>
          </p:nvCxnSpPr>
          <p:spPr>
            <a:xfrm>
              <a:off x="642910" y="5735427"/>
              <a:ext cx="14287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Rectangle à coins arrondis 31"/>
            <p:cNvSpPr/>
            <p:nvPr/>
          </p:nvSpPr>
          <p:spPr>
            <a:xfrm>
              <a:off x="785786" y="600076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33" name="Rectangle à coins arrondis 32"/>
            <p:cNvSpPr/>
            <p:nvPr/>
          </p:nvSpPr>
          <p:spPr>
            <a:xfrm>
              <a:off x="214282" y="600076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34" name="Connecteur droit 33"/>
            <p:cNvCxnSpPr>
              <a:stCxn id="33" idx="3"/>
              <a:endCxn id="32" idx="1"/>
            </p:cNvCxnSpPr>
            <p:nvPr/>
          </p:nvCxnSpPr>
          <p:spPr>
            <a:xfrm>
              <a:off x="642910" y="6092617"/>
              <a:ext cx="14287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>
              <a:stCxn id="32" idx="3"/>
              <a:endCxn id="24" idx="2"/>
            </p:cNvCxnSpPr>
            <p:nvPr/>
          </p:nvCxnSpPr>
          <p:spPr>
            <a:xfrm flipV="1">
              <a:off x="1214414" y="5901265"/>
              <a:ext cx="265341" cy="19135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28926" y="214291"/>
            <a:ext cx="3786214" cy="1000132"/>
          </a:xfrm>
        </p:spPr>
        <p:txBody>
          <a:bodyPr/>
          <a:lstStyle/>
          <a:p>
            <a:r>
              <a:rPr lang="fr-FR" dirty="0" smtClean="0"/>
              <a:t>Séance 3: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071546"/>
            <a:ext cx="8643998" cy="1214446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dirigés:</a:t>
            </a:r>
            <a:r>
              <a:rPr lang="fr-FR" b="1" dirty="0" smtClean="0"/>
              <a:t>			</a:t>
            </a:r>
            <a:endParaRPr lang="fr-FR" sz="2400" dirty="0" smtClean="0"/>
          </a:p>
          <a:p>
            <a:pPr marL="0" lvl="1" algn="l">
              <a:buFont typeface="Arial" pitchFamily="34" charset="0"/>
              <a:buChar char="•"/>
            </a:pPr>
            <a:r>
              <a:rPr lang="fr-FR" sz="2400" dirty="0" smtClean="0"/>
              <a:t>Modéliser et simuler le transfert de charge</a:t>
            </a:r>
          </a:p>
          <a:p>
            <a:pPr marL="0" lvl="1" algn="l">
              <a:buFont typeface="Arial" pitchFamily="34" charset="0"/>
              <a:buChar char="•"/>
            </a:pPr>
            <a:endParaRPr lang="fr-FR" sz="2400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  <a:p>
            <a:pPr algn="l"/>
            <a:endParaRPr lang="fr-FR" sz="2400" b="1" u="sng" dirty="0" smtClean="0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6" name="ZoneTexte 55"/>
          <p:cNvSpPr txBox="1"/>
          <p:nvPr/>
        </p:nvSpPr>
        <p:spPr>
          <a:xfrm>
            <a:off x="6000739" y="2057390"/>
            <a:ext cx="500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  t</a:t>
            </a:r>
            <a:endParaRPr lang="fr-FR" sz="800" dirty="0"/>
          </a:p>
        </p:txBody>
      </p:sp>
      <p:sp>
        <p:nvSpPr>
          <p:cNvPr id="21" name="Rectangle 74"/>
          <p:cNvSpPr>
            <a:spLocks noChangeArrowheads="1"/>
          </p:cNvSpPr>
          <p:nvPr/>
        </p:nvSpPr>
        <p:spPr bwMode="auto">
          <a:xfrm>
            <a:off x="6215053" y="3986216"/>
            <a:ext cx="2286000" cy="8651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Pendant l’accélération au démarrage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75" y="4557720"/>
            <a:ext cx="2928937" cy="1990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3" name="Image 1"/>
          <p:cNvPicPr>
            <a:picLocks noChangeAspect="1" noChangeArrowheads="1"/>
          </p:cNvPicPr>
          <p:nvPr/>
        </p:nvPicPr>
        <p:blipFill>
          <a:blip r:embed="rId3" cstate="print"/>
          <a:srcRect t="13513"/>
          <a:stretch>
            <a:fillRect/>
          </a:stretch>
        </p:blipFill>
        <p:spPr bwMode="auto">
          <a:xfrm>
            <a:off x="357158" y="2560630"/>
            <a:ext cx="2857499" cy="150354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4" name="Image 1"/>
          <p:cNvPicPr>
            <a:picLocks noChangeAspect="1" noChangeArrowheads="1"/>
          </p:cNvPicPr>
          <p:nvPr/>
        </p:nvPicPr>
        <p:blipFill>
          <a:blip r:embed="rId4" cstate="print"/>
          <a:srcRect t="13513" r="70049" b="53008"/>
          <a:stretch>
            <a:fillRect/>
          </a:stretch>
        </p:blipFill>
        <p:spPr bwMode="auto">
          <a:xfrm>
            <a:off x="3357533" y="2414580"/>
            <a:ext cx="2143125" cy="145732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5" name="Rectangle 24"/>
          <p:cNvSpPr/>
          <p:nvPr/>
        </p:nvSpPr>
        <p:spPr>
          <a:xfrm>
            <a:off x="357158" y="2357430"/>
            <a:ext cx="1214437" cy="7286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26" name="Connecteur droit avec flèche 25"/>
          <p:cNvCxnSpPr/>
          <p:nvPr/>
        </p:nvCxnSpPr>
        <p:spPr>
          <a:xfrm rot="5400000">
            <a:off x="4073495" y="3657593"/>
            <a:ext cx="569913" cy="158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781395" y="2446330"/>
            <a:ext cx="687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fr-FR" sz="1100" b="1" dirty="0">
                <a:latin typeface="Calibri" pitchFamily="34" charset="0"/>
              </a:rPr>
              <a:t>B </a:t>
            </a:r>
            <a:r>
              <a:rPr lang="fr-FR" sz="600" b="1" dirty="0">
                <a:latin typeface="Calibri" pitchFamily="34" charset="0"/>
              </a:rPr>
              <a:t>sol/voiture</a:t>
            </a:r>
            <a:endParaRPr lang="fr-FR" dirty="0"/>
          </a:p>
        </p:txBody>
      </p:sp>
      <p:cxnSp>
        <p:nvCxnSpPr>
          <p:cNvPr id="28" name="AutoShape 5"/>
          <p:cNvCxnSpPr>
            <a:cxnSpLocks noChangeShapeType="1"/>
          </p:cNvCxnSpPr>
          <p:nvPr/>
        </p:nvCxnSpPr>
        <p:spPr bwMode="auto">
          <a:xfrm>
            <a:off x="3929033" y="2443155"/>
            <a:ext cx="128587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</p:cxn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00408" y="3700455"/>
            <a:ext cx="285750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fr-FR" sz="1100" b="1">
                <a:latin typeface="Calibri" pitchFamily="34" charset="0"/>
              </a:rPr>
              <a:t>B</a:t>
            </a:r>
            <a:endParaRPr lang="fr-FR"/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5214908" y="3700455"/>
            <a:ext cx="285750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fr-FR" sz="1100" b="1">
                <a:latin typeface="Calibri" pitchFamily="34" charset="0"/>
              </a:rPr>
              <a:t>A</a:t>
            </a:r>
            <a:endParaRPr lang="fr-FR"/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714845" y="2481255"/>
            <a:ext cx="687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fr-FR" sz="1100" b="1" dirty="0">
                <a:latin typeface="Calibri" pitchFamily="34" charset="0"/>
              </a:rPr>
              <a:t>A </a:t>
            </a:r>
            <a:r>
              <a:rPr lang="fr-FR" sz="600" b="1" dirty="0">
                <a:latin typeface="Calibri" pitchFamily="34" charset="0"/>
              </a:rPr>
              <a:t>sol/voiture</a:t>
            </a:r>
            <a:endParaRPr lang="fr-FR" dirty="0"/>
          </a:p>
        </p:txBody>
      </p:sp>
      <p:cxnSp>
        <p:nvCxnSpPr>
          <p:cNvPr id="32" name="AutoShape 5"/>
          <p:cNvCxnSpPr>
            <a:cxnSpLocks noChangeShapeType="1"/>
          </p:cNvCxnSpPr>
          <p:nvPr/>
        </p:nvCxnSpPr>
        <p:spPr bwMode="auto">
          <a:xfrm>
            <a:off x="4862483" y="2478080"/>
            <a:ext cx="128587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</p:cxnSp>
      <p:sp>
        <p:nvSpPr>
          <p:cNvPr id="33" name="Rectangle 32"/>
          <p:cNvSpPr/>
          <p:nvPr/>
        </p:nvSpPr>
        <p:spPr>
          <a:xfrm>
            <a:off x="4429095" y="3689343"/>
            <a:ext cx="428625" cy="182562"/>
          </a:xfrm>
          <a:prstGeom prst="rect">
            <a:avLst/>
          </a:prstGeom>
          <a:solidFill>
            <a:srgbClr val="FFFFFF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4429095" y="3695693"/>
            <a:ext cx="687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fr-FR" sz="1100" b="1">
                <a:solidFill>
                  <a:srgbClr val="FF0000"/>
                </a:solidFill>
                <a:latin typeface="Calibri" pitchFamily="34" charset="0"/>
              </a:rPr>
              <a:t>Poids</a:t>
            </a:r>
            <a:endParaRPr lang="fr-FR">
              <a:solidFill>
                <a:srgbClr val="FF0000"/>
              </a:solidFill>
            </a:endParaRPr>
          </a:p>
        </p:txBody>
      </p:sp>
      <p:cxnSp>
        <p:nvCxnSpPr>
          <p:cNvPr id="35" name="AutoShape 5"/>
          <p:cNvCxnSpPr>
            <a:cxnSpLocks noChangeShapeType="1"/>
          </p:cNvCxnSpPr>
          <p:nvPr/>
        </p:nvCxnSpPr>
        <p:spPr bwMode="auto">
          <a:xfrm>
            <a:off x="4514820" y="3709980"/>
            <a:ext cx="128588" cy="1588"/>
          </a:xfrm>
          <a:prstGeom prst="straightConnector1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sm" len="sm"/>
          </a:ln>
        </p:spPr>
      </p:cxn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4071908" y="3343268"/>
            <a:ext cx="285750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fr-FR" sz="1100" b="1">
                <a:latin typeface="Calibri" pitchFamily="34" charset="0"/>
              </a:rPr>
              <a:t>G</a:t>
            </a:r>
            <a:endParaRPr lang="fr-FR"/>
          </a:p>
        </p:txBody>
      </p:sp>
      <p:cxnSp>
        <p:nvCxnSpPr>
          <p:cNvPr id="37" name="Connecteur droit 36"/>
          <p:cNvCxnSpPr/>
          <p:nvPr/>
        </p:nvCxnSpPr>
        <p:spPr>
          <a:xfrm>
            <a:off x="4286220" y="3371843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à coins arrondis 37"/>
          <p:cNvSpPr/>
          <p:nvPr/>
        </p:nvSpPr>
        <p:spPr>
          <a:xfrm>
            <a:off x="5572111" y="2628894"/>
            <a:ext cx="2789238" cy="3825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fr-FR" sz="1200" b="1" dirty="0">
                <a:solidFill>
                  <a:schemeClr val="tx1"/>
                </a:solidFill>
              </a:rPr>
              <a:t>PFS : </a:t>
            </a:r>
            <a:r>
              <a:rPr lang="fr-FR" sz="2000" b="1" dirty="0">
                <a:solidFill>
                  <a:schemeClr val="tx1"/>
                </a:solidFill>
                <a:latin typeface="Calibri" pitchFamily="34" charset="0"/>
              </a:rPr>
              <a:t>B </a:t>
            </a:r>
            <a:r>
              <a:rPr lang="fr-FR" sz="800" b="1" dirty="0">
                <a:solidFill>
                  <a:schemeClr val="tx1"/>
                </a:solidFill>
                <a:latin typeface="Calibri" pitchFamily="34" charset="0"/>
              </a:rPr>
              <a:t>sol/voiture + </a:t>
            </a:r>
            <a:r>
              <a:rPr lang="fr-FR" b="1" dirty="0">
                <a:solidFill>
                  <a:schemeClr val="tx1"/>
                </a:solidFill>
                <a:latin typeface="Calibri" pitchFamily="34" charset="0"/>
              </a:rPr>
              <a:t>A</a:t>
            </a:r>
            <a:r>
              <a:rPr lang="fr-FR" sz="12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fr-FR" sz="700" b="1" dirty="0">
                <a:solidFill>
                  <a:schemeClr val="tx1"/>
                </a:solidFill>
                <a:latin typeface="Calibri" pitchFamily="34" charset="0"/>
              </a:rPr>
              <a:t>sol/voiture +</a:t>
            </a:r>
            <a:r>
              <a:rPr lang="fr-FR" sz="2000" b="1" dirty="0">
                <a:solidFill>
                  <a:schemeClr val="tx1"/>
                </a:solidFill>
                <a:latin typeface="Calibri" pitchFamily="34" charset="0"/>
              </a:rPr>
              <a:t>P</a:t>
            </a:r>
            <a:r>
              <a:rPr lang="fr-FR" sz="1400" b="1" dirty="0">
                <a:solidFill>
                  <a:schemeClr val="tx1"/>
                </a:solidFill>
                <a:latin typeface="Calibri" pitchFamily="34" charset="0"/>
              </a:rPr>
              <a:t>oids</a:t>
            </a:r>
            <a:endParaRPr lang="fr-FR" sz="36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fr-FR" sz="20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fr-FR" sz="8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fr-FR" sz="36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39" name="AutoShape 5"/>
          <p:cNvCxnSpPr>
            <a:cxnSpLocks noChangeShapeType="1"/>
          </p:cNvCxnSpPr>
          <p:nvPr/>
        </p:nvCxnSpPr>
        <p:spPr bwMode="auto">
          <a:xfrm>
            <a:off x="6251545" y="2701918"/>
            <a:ext cx="128588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</p:cxnSp>
      <p:cxnSp>
        <p:nvCxnSpPr>
          <p:cNvPr id="40" name="AutoShape 5"/>
          <p:cNvCxnSpPr>
            <a:cxnSpLocks noChangeShapeType="1"/>
          </p:cNvCxnSpPr>
          <p:nvPr/>
        </p:nvCxnSpPr>
        <p:spPr bwMode="auto">
          <a:xfrm>
            <a:off x="7007195" y="2701918"/>
            <a:ext cx="128588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</p:cxnSp>
      <p:cxnSp>
        <p:nvCxnSpPr>
          <p:cNvPr id="41" name="AutoShape 5"/>
          <p:cNvCxnSpPr>
            <a:cxnSpLocks noChangeShapeType="1"/>
          </p:cNvCxnSpPr>
          <p:nvPr/>
        </p:nvCxnSpPr>
        <p:spPr bwMode="auto">
          <a:xfrm>
            <a:off x="7619970" y="2701918"/>
            <a:ext cx="128588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sm"/>
          </a:ln>
        </p:spPr>
      </p:cxn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5" cstate="print"/>
          <a:srcRect l="30000" r="16000" b="52427"/>
          <a:stretch>
            <a:fillRect/>
          </a:stretch>
        </p:blipFill>
        <p:spPr bwMode="auto">
          <a:xfrm>
            <a:off x="3071781" y="4700596"/>
            <a:ext cx="3146425" cy="188277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43" name="Rectangle à coins arrondis 42"/>
          <p:cNvSpPr/>
          <p:nvPr/>
        </p:nvSpPr>
        <p:spPr>
          <a:xfrm>
            <a:off x="4714843" y="4811721"/>
            <a:ext cx="3324225" cy="4857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fr-FR" sz="1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à l’arrière: N (effort Normal) augmente</a:t>
            </a:r>
          </a:p>
          <a:p>
            <a:pPr algn="ctr">
              <a:defRPr/>
            </a:pPr>
            <a:r>
              <a:rPr lang="fr-FR" sz="1400" b="1" dirty="0">
                <a:solidFill>
                  <a:schemeClr val="tx1"/>
                </a:solidFill>
                <a:latin typeface="Calibri" pitchFamily="34" charset="0"/>
              </a:rPr>
              <a:t>à l’avant : N (effort Normal)  diminue</a:t>
            </a:r>
            <a:endParaRPr lang="fr-FR" sz="115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fr-FR" sz="1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</a:endParaRPr>
          </a:p>
          <a:p>
            <a:pPr algn="ctr">
              <a:defRPr/>
            </a:pPr>
            <a:endParaRPr lang="fr-FR" sz="11500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endParaRPr lang="fr-FR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fr-FR" sz="2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fr-FR" sz="9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fr-FR" sz="40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44" name="Text Box 4"/>
          <p:cNvSpPr txBox="1">
            <a:spLocks noChangeArrowheads="1"/>
          </p:cNvSpPr>
          <p:nvPr/>
        </p:nvSpPr>
        <p:spPr bwMode="auto">
          <a:xfrm>
            <a:off x="3571843" y="4978409"/>
            <a:ext cx="10001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fr-FR" sz="800" b="1">
                <a:solidFill>
                  <a:srgbClr val="009973"/>
                </a:solidFill>
                <a:latin typeface="Calibri" pitchFamily="34" charset="0"/>
              </a:rPr>
              <a:t>N: effort Normal </a:t>
            </a:r>
            <a:endParaRPr lang="fr-FR" sz="6000">
              <a:solidFill>
                <a:srgbClr val="009973"/>
              </a:solidFill>
            </a:endParaRPr>
          </a:p>
          <a:p>
            <a:pPr hangingPunct="1">
              <a:lnSpc>
                <a:spcPct val="100000"/>
              </a:lnSpc>
              <a:buClrTx/>
              <a:buSzTx/>
              <a:buFontTx/>
              <a:buNone/>
            </a:pPr>
            <a:endParaRPr lang="fr-FR" sz="2400">
              <a:solidFill>
                <a:srgbClr val="009973"/>
              </a:solidFill>
            </a:endParaRP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711543" y="6257934"/>
            <a:ext cx="10715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fr-FR" sz="800" b="1">
                <a:solidFill>
                  <a:srgbClr val="FF0000"/>
                </a:solidFill>
                <a:latin typeface="Calibri" pitchFamily="34" charset="0"/>
              </a:rPr>
              <a:t>T: effort Tangentiel</a:t>
            </a:r>
            <a:endParaRPr lang="fr-FR" sz="2400">
              <a:solidFill>
                <a:srgbClr val="FF0000"/>
              </a:solidFill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 rot="-3322912">
            <a:off x="3635343" y="5430846"/>
            <a:ext cx="8509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fr-FR" sz="1100" b="1">
                <a:solidFill>
                  <a:srgbClr val="22228B"/>
                </a:solidFill>
                <a:latin typeface="Calibri" pitchFamily="34" charset="0"/>
              </a:rPr>
              <a:t>Résultante</a:t>
            </a:r>
            <a:endParaRPr lang="fr-FR" sz="4800">
              <a:solidFill>
                <a:srgbClr val="22228B"/>
              </a:solidFill>
            </a:endParaRPr>
          </a:p>
          <a:p>
            <a:pPr hangingPunct="1">
              <a:lnSpc>
                <a:spcPct val="100000"/>
              </a:lnSpc>
              <a:buClrTx/>
              <a:buSzTx/>
              <a:buFontTx/>
              <a:buNone/>
            </a:pPr>
            <a:endParaRPr lang="fr-FR">
              <a:solidFill>
                <a:srgbClr val="22228B"/>
              </a:solidFill>
            </a:endParaRPr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 rot="-3322912">
            <a:off x="4889468" y="5703896"/>
            <a:ext cx="8509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fr-FR" sz="1000" b="1">
                <a:solidFill>
                  <a:srgbClr val="404040"/>
                </a:solidFill>
                <a:latin typeface="Calibri" pitchFamily="34" charset="0"/>
              </a:rPr>
              <a:t>Résultante</a:t>
            </a:r>
            <a:endParaRPr lang="fr-FR" sz="4000">
              <a:solidFill>
                <a:srgbClr val="404040"/>
              </a:solidFill>
            </a:endParaRPr>
          </a:p>
          <a:p>
            <a:pPr hangingPunct="1">
              <a:lnSpc>
                <a:spcPct val="100000"/>
              </a:lnSpc>
              <a:buClrTx/>
              <a:buSzTx/>
              <a:buFontTx/>
              <a:buNone/>
            </a:pPr>
            <a:endParaRPr lang="fr-FR" sz="1400">
              <a:solidFill>
                <a:srgbClr val="404040"/>
              </a:solidFill>
            </a:endParaRPr>
          </a:p>
        </p:txBody>
      </p:sp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5214906" y="6049971"/>
            <a:ext cx="10001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fr-FR" sz="1100" b="1">
                <a:solidFill>
                  <a:srgbClr val="7F7F7F"/>
                </a:solidFill>
                <a:latin typeface="Calibri" pitchFamily="34" charset="0"/>
              </a:rPr>
              <a:t>Accélération</a:t>
            </a:r>
            <a:endParaRPr lang="fr-FR" sz="4800">
              <a:solidFill>
                <a:srgbClr val="7F7F7F"/>
              </a:solidFill>
            </a:endParaRPr>
          </a:p>
          <a:p>
            <a:pPr hangingPunct="1">
              <a:lnSpc>
                <a:spcPct val="100000"/>
              </a:lnSpc>
              <a:buClrTx/>
              <a:buSzTx/>
              <a:buFontTx/>
              <a:buNone/>
            </a:pPr>
            <a:endParaRPr lang="fr-FR">
              <a:solidFill>
                <a:srgbClr val="22228B"/>
              </a:solidFill>
            </a:endParaRP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4571968" y="5565784"/>
            <a:ext cx="642938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fr-FR" sz="800" b="1">
                <a:latin typeface="Calibri" pitchFamily="34" charset="0"/>
              </a:rPr>
              <a:t>N : effort Normal </a:t>
            </a:r>
            <a:endParaRPr lang="fr-FR" sz="6000"/>
          </a:p>
          <a:p>
            <a:pPr hangingPunct="1">
              <a:lnSpc>
                <a:spcPct val="100000"/>
              </a:lnSpc>
              <a:buClrTx/>
              <a:buSzTx/>
              <a:buFontTx/>
              <a:buNone/>
            </a:pPr>
            <a:endParaRPr lang="fr-FR" sz="2400"/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4929156" y="6264284"/>
            <a:ext cx="1071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fr-FR" sz="800" b="1">
                <a:solidFill>
                  <a:srgbClr val="FF33CC"/>
                </a:solidFill>
                <a:latin typeface="Calibri" pitchFamily="34" charset="0"/>
              </a:rPr>
              <a:t>T: effort Tangentiel</a:t>
            </a:r>
            <a:endParaRPr lang="fr-FR" sz="2400">
              <a:solidFill>
                <a:srgbClr val="FF33CC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786557" y="5629290"/>
            <a:ext cx="1428750" cy="493713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400" b="1" dirty="0">
                <a:solidFill>
                  <a:schemeClr val="accent1">
                    <a:lumMod val="75000"/>
                  </a:schemeClr>
                </a:solidFill>
              </a:rPr>
              <a:t>38N à l’arrière</a:t>
            </a:r>
          </a:p>
          <a:p>
            <a:pPr algn="ctr">
              <a:defRPr/>
            </a:pPr>
            <a:r>
              <a:rPr lang="fr-FR" sz="1400" b="1" dirty="0"/>
              <a:t>17N </a:t>
            </a:r>
            <a:r>
              <a:rPr lang="fr-FR" sz="1400" b="1" dirty="0">
                <a:latin typeface="Calibri" pitchFamily="34" charset="0"/>
              </a:rPr>
              <a:t>à l’avant </a:t>
            </a:r>
            <a:endParaRPr lang="fr-FR" sz="1400" b="1" dirty="0"/>
          </a:p>
        </p:txBody>
      </p:sp>
      <p:sp>
        <p:nvSpPr>
          <p:cNvPr id="60" name="Rectangle 59"/>
          <p:cNvSpPr/>
          <p:nvPr/>
        </p:nvSpPr>
        <p:spPr>
          <a:xfrm>
            <a:off x="1214393" y="4772034"/>
            <a:ext cx="1285884" cy="850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1" name="Flèche vers le bas 60"/>
          <p:cNvSpPr/>
          <p:nvPr/>
        </p:nvSpPr>
        <p:spPr>
          <a:xfrm rot="16200000">
            <a:off x="2251839" y="1908961"/>
            <a:ext cx="425450" cy="1785938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2" name="Flèche vers le bas 61"/>
          <p:cNvSpPr/>
          <p:nvPr/>
        </p:nvSpPr>
        <p:spPr>
          <a:xfrm rot="16200000">
            <a:off x="2609022" y="5020479"/>
            <a:ext cx="425450" cy="500063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3" name="Rectangle 79"/>
          <p:cNvSpPr>
            <a:spLocks noChangeArrowheads="1"/>
          </p:cNvSpPr>
          <p:nvPr/>
        </p:nvSpPr>
        <p:spPr bwMode="auto">
          <a:xfrm>
            <a:off x="5643533" y="2284405"/>
            <a:ext cx="2286000" cy="349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>
                <a:solidFill>
                  <a:srgbClr val="00B050"/>
                </a:solidFill>
              </a:rPr>
              <a:t>Avant le départ</a:t>
            </a:r>
          </a:p>
        </p:txBody>
      </p:sp>
      <p:sp>
        <p:nvSpPr>
          <p:cNvPr id="64" name="Rectangle 63"/>
          <p:cNvSpPr/>
          <p:nvPr/>
        </p:nvSpPr>
        <p:spPr>
          <a:xfrm>
            <a:off x="6072177" y="3343274"/>
            <a:ext cx="1428750" cy="493713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400" b="1" dirty="0">
                <a:solidFill>
                  <a:schemeClr val="accent1">
                    <a:lumMod val="75000"/>
                  </a:schemeClr>
                </a:solidFill>
              </a:rPr>
              <a:t>30N à l’arrière</a:t>
            </a:r>
          </a:p>
          <a:p>
            <a:pPr algn="ctr">
              <a:defRPr/>
            </a:pPr>
            <a:r>
              <a:rPr lang="fr-FR" sz="1400" b="1" dirty="0"/>
              <a:t>25N à</a:t>
            </a:r>
            <a:r>
              <a:rPr lang="fr-FR" sz="1400" b="1" dirty="0">
                <a:latin typeface="Calibri" pitchFamily="34" charset="0"/>
              </a:rPr>
              <a:t> l’avant </a:t>
            </a:r>
            <a:endParaRPr lang="fr-FR" sz="1400" b="1" dirty="0"/>
          </a:p>
        </p:txBody>
      </p:sp>
      <p:sp>
        <p:nvSpPr>
          <p:cNvPr id="65" name="Rectangle 81"/>
          <p:cNvSpPr>
            <a:spLocks noChangeArrowheads="1"/>
          </p:cNvSpPr>
          <p:nvPr/>
        </p:nvSpPr>
        <p:spPr bwMode="auto">
          <a:xfrm>
            <a:off x="5643549" y="3057522"/>
            <a:ext cx="2286000" cy="349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Résultats</a:t>
            </a:r>
          </a:p>
        </p:txBody>
      </p:sp>
      <p:sp>
        <p:nvSpPr>
          <p:cNvPr id="66" name="Rectangle 82"/>
          <p:cNvSpPr>
            <a:spLocks noChangeArrowheads="1"/>
          </p:cNvSpPr>
          <p:nvPr/>
        </p:nvSpPr>
        <p:spPr bwMode="auto">
          <a:xfrm>
            <a:off x="6643681" y="5343538"/>
            <a:ext cx="1428750" cy="349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Résultats</a:t>
            </a:r>
          </a:p>
        </p:txBody>
      </p:sp>
      <p:sp>
        <p:nvSpPr>
          <p:cNvPr id="67" name="Rectangle 83"/>
          <p:cNvSpPr>
            <a:spLocks noChangeArrowheads="1"/>
          </p:cNvSpPr>
          <p:nvPr/>
        </p:nvSpPr>
        <p:spPr bwMode="auto">
          <a:xfrm>
            <a:off x="285699" y="4129092"/>
            <a:ext cx="5832475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Modéliser le phénomène de transfert de charge </a:t>
            </a:r>
            <a:r>
              <a:rPr lang="fr-FR" b="1" dirty="0">
                <a:solidFill>
                  <a:srgbClr val="FF0000"/>
                </a:solidFill>
                <a:latin typeface="Symbol" pitchFamily="18" charset="2"/>
              </a:rPr>
              <a:t>D</a:t>
            </a:r>
            <a:r>
              <a:rPr lang="fr-FR" b="1" dirty="0">
                <a:solidFill>
                  <a:srgbClr val="FF0000"/>
                </a:solidFill>
              </a:rPr>
              <a:t>Q</a:t>
            </a:r>
          </a:p>
        </p:txBody>
      </p:sp>
      <p:sp>
        <p:nvSpPr>
          <p:cNvPr id="68" name="Rectangle à coins arrondis 67"/>
          <p:cNvSpPr/>
          <p:nvPr/>
        </p:nvSpPr>
        <p:spPr>
          <a:xfrm>
            <a:off x="928662" y="2071678"/>
            <a:ext cx="7072312" cy="4286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fr-FR" sz="1600" b="1" dirty="0">
                <a:solidFill>
                  <a:schemeClr val="tx1"/>
                </a:solidFill>
              </a:rPr>
              <a:t>Simulation informatique à partir du modèle 3D : a = 7m/s² </a:t>
            </a:r>
            <a:endParaRPr lang="fr-FR" sz="1600" dirty="0">
              <a:solidFill>
                <a:schemeClr val="tx1"/>
              </a:solidFill>
            </a:endParaRPr>
          </a:p>
        </p:txBody>
      </p:sp>
      <p:grpSp>
        <p:nvGrpSpPr>
          <p:cNvPr id="70" name="Groupe 69"/>
          <p:cNvGrpSpPr/>
          <p:nvPr/>
        </p:nvGrpSpPr>
        <p:grpSpPr>
          <a:xfrm>
            <a:off x="285721" y="285728"/>
            <a:ext cx="2428892" cy="540888"/>
            <a:chOff x="214282" y="5643578"/>
            <a:chExt cx="2796287" cy="540888"/>
          </a:xfrm>
        </p:grpSpPr>
        <p:sp>
          <p:nvSpPr>
            <p:cNvPr id="71" name="Rectangle à coins arrondis 70"/>
            <p:cNvSpPr/>
            <p:nvPr/>
          </p:nvSpPr>
          <p:spPr>
            <a:xfrm>
              <a:off x="785786" y="564357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72" name="Ellipse 71"/>
            <p:cNvSpPr/>
            <p:nvPr/>
          </p:nvSpPr>
          <p:spPr>
            <a:xfrm>
              <a:off x="1479755" y="5786454"/>
              <a:ext cx="704175" cy="229622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73" name="Connecteur droit 72"/>
            <p:cNvCxnSpPr>
              <a:stCxn id="71" idx="3"/>
              <a:endCxn id="72" idx="2"/>
            </p:cNvCxnSpPr>
            <p:nvPr/>
          </p:nvCxnSpPr>
          <p:spPr>
            <a:xfrm>
              <a:off x="1214414" y="5735427"/>
              <a:ext cx="265341" cy="16583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Connecteur droit 73"/>
            <p:cNvCxnSpPr>
              <a:stCxn id="72" idx="6"/>
              <a:endCxn id="75" idx="1"/>
            </p:cNvCxnSpPr>
            <p:nvPr/>
          </p:nvCxnSpPr>
          <p:spPr>
            <a:xfrm>
              <a:off x="2183929" y="5901265"/>
              <a:ext cx="398012" cy="5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à coins arrondis 74"/>
            <p:cNvSpPr/>
            <p:nvPr/>
          </p:nvSpPr>
          <p:spPr>
            <a:xfrm>
              <a:off x="2581941" y="5809416"/>
              <a:ext cx="428628" cy="18369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76" name="Connecteur droit 75"/>
            <p:cNvCxnSpPr>
              <a:stCxn id="72" idx="6"/>
              <a:endCxn id="75" idx="1"/>
            </p:cNvCxnSpPr>
            <p:nvPr/>
          </p:nvCxnSpPr>
          <p:spPr>
            <a:xfrm>
              <a:off x="2183930" y="5901265"/>
              <a:ext cx="398011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/>
            <p:cNvCxnSpPr>
              <a:stCxn id="75" idx="1"/>
              <a:endCxn id="72" idx="6"/>
            </p:cNvCxnSpPr>
            <p:nvPr/>
          </p:nvCxnSpPr>
          <p:spPr>
            <a:xfrm rot="10800000">
              <a:off x="2183931" y="5901265"/>
              <a:ext cx="398011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8" name="Rectangle à coins arrondis 77"/>
            <p:cNvSpPr/>
            <p:nvPr/>
          </p:nvSpPr>
          <p:spPr>
            <a:xfrm>
              <a:off x="214282" y="564357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79" name="Connecteur droit 78"/>
            <p:cNvCxnSpPr>
              <a:stCxn id="78" idx="3"/>
              <a:endCxn id="71" idx="1"/>
            </p:cNvCxnSpPr>
            <p:nvPr/>
          </p:nvCxnSpPr>
          <p:spPr>
            <a:xfrm>
              <a:off x="642910" y="5735427"/>
              <a:ext cx="14287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80" name="Rectangle à coins arrondis 79"/>
            <p:cNvSpPr/>
            <p:nvPr/>
          </p:nvSpPr>
          <p:spPr>
            <a:xfrm>
              <a:off x="785786" y="600076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81" name="Rectangle à coins arrondis 80"/>
            <p:cNvSpPr/>
            <p:nvPr/>
          </p:nvSpPr>
          <p:spPr>
            <a:xfrm>
              <a:off x="214282" y="6000768"/>
              <a:ext cx="428628" cy="18369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82" name="Connecteur droit 81"/>
            <p:cNvCxnSpPr>
              <a:stCxn id="81" idx="3"/>
              <a:endCxn id="80" idx="1"/>
            </p:cNvCxnSpPr>
            <p:nvPr/>
          </p:nvCxnSpPr>
          <p:spPr>
            <a:xfrm>
              <a:off x="642910" y="6092617"/>
              <a:ext cx="14287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3" name="Connecteur droit 82"/>
            <p:cNvCxnSpPr>
              <a:stCxn id="80" idx="3"/>
              <a:endCxn id="72" idx="2"/>
            </p:cNvCxnSpPr>
            <p:nvPr/>
          </p:nvCxnSpPr>
          <p:spPr>
            <a:xfrm flipV="1">
              <a:off x="1214414" y="5901265"/>
              <a:ext cx="265341" cy="19135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643042" y="214290"/>
            <a:ext cx="6072230" cy="1000132"/>
          </a:xfrm>
        </p:spPr>
        <p:txBody>
          <a:bodyPr/>
          <a:lstStyle/>
          <a:p>
            <a:r>
              <a:rPr lang="fr-FR" dirty="0" smtClean="0"/>
              <a:t>Séquence 3 (suite)	</a:t>
            </a:r>
            <a:endParaRPr lang="fr-FR" sz="3600" i="1" dirty="0"/>
          </a:p>
        </p:txBody>
      </p:sp>
      <p:grpSp>
        <p:nvGrpSpPr>
          <p:cNvPr id="3" name="Groupe 101"/>
          <p:cNvGrpSpPr/>
          <p:nvPr/>
        </p:nvGrpSpPr>
        <p:grpSpPr>
          <a:xfrm>
            <a:off x="428596" y="785794"/>
            <a:ext cx="785818" cy="1143008"/>
            <a:chOff x="1928794" y="1071546"/>
            <a:chExt cx="785818" cy="1143008"/>
          </a:xfrm>
          <a:scene3d>
            <a:camera prst="isometricOffAxis2Left"/>
            <a:lightRig rig="threePt" dir="t"/>
          </a:scene3d>
        </p:grpSpPr>
        <p:sp>
          <p:nvSpPr>
            <p:cNvPr id="11" name="Rogner et arrondir un rectangle à un seul coin 10"/>
            <p:cNvSpPr/>
            <p:nvPr/>
          </p:nvSpPr>
          <p:spPr>
            <a:xfrm>
              <a:off x="2143108" y="1071546"/>
              <a:ext cx="428628" cy="471491"/>
            </a:xfrm>
            <a:prstGeom prst="snip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100" b="1" dirty="0" smtClean="0">
                  <a:solidFill>
                    <a:schemeClr val="tx1"/>
                  </a:solidFill>
                </a:rPr>
                <a:t>CI5</a:t>
              </a:r>
            </a:p>
            <a:p>
              <a:pPr algn="ctr"/>
              <a:endParaRPr lang="fr-FR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Ellipse 9"/>
            <p:cNvSpPr/>
            <p:nvPr/>
          </p:nvSpPr>
          <p:spPr>
            <a:xfrm>
              <a:off x="1928794" y="1428736"/>
              <a:ext cx="785818" cy="78581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4" name="ZoneTexte 33"/>
          <p:cNvSpPr txBox="1"/>
          <p:nvPr/>
        </p:nvSpPr>
        <p:spPr>
          <a:xfrm>
            <a:off x="2285984" y="2714620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accent6">
                    <a:lumMod val="50000"/>
                  </a:schemeClr>
                </a:solidFill>
              </a:rPr>
              <a:t>Organisation de la séquence 3</a:t>
            </a:r>
            <a:endParaRPr lang="fr-FR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1285852" y="3929066"/>
            <a:ext cx="100013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Etude de cas N°1</a:t>
            </a:r>
            <a:endParaRPr lang="fr-FR" sz="1400" dirty="0"/>
          </a:p>
        </p:txBody>
      </p:sp>
      <p:sp>
        <p:nvSpPr>
          <p:cNvPr id="20" name="Ellipse 19"/>
          <p:cNvSpPr/>
          <p:nvPr/>
        </p:nvSpPr>
        <p:spPr>
          <a:xfrm>
            <a:off x="5357818" y="3857628"/>
            <a:ext cx="1643074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Structuration</a:t>
            </a:r>
            <a:endParaRPr lang="fr-FR" sz="1400" dirty="0"/>
          </a:p>
        </p:txBody>
      </p:sp>
      <p:cxnSp>
        <p:nvCxnSpPr>
          <p:cNvPr id="31" name="Connecteur droit 30"/>
          <p:cNvCxnSpPr>
            <a:stCxn id="12" idx="3"/>
            <a:endCxn id="36" idx="2"/>
          </p:cNvCxnSpPr>
          <p:nvPr/>
        </p:nvCxnSpPr>
        <p:spPr>
          <a:xfrm>
            <a:off x="2285984" y="4214818"/>
            <a:ext cx="785818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8" name="Groupe 75"/>
          <p:cNvGrpSpPr/>
          <p:nvPr/>
        </p:nvGrpSpPr>
        <p:grpSpPr>
          <a:xfrm>
            <a:off x="500034" y="1428736"/>
            <a:ext cx="785818" cy="1143008"/>
            <a:chOff x="1928794" y="1071546"/>
            <a:chExt cx="785818" cy="1143008"/>
          </a:xfrm>
          <a:scene3d>
            <a:camera prst="isometricOffAxis2Left"/>
            <a:lightRig rig="threePt" dir="t"/>
          </a:scene3d>
        </p:grpSpPr>
        <p:sp>
          <p:nvSpPr>
            <p:cNvPr id="77" name="Rogner et arrondir un rectangle à un seul coin 76"/>
            <p:cNvSpPr/>
            <p:nvPr/>
          </p:nvSpPr>
          <p:spPr>
            <a:xfrm>
              <a:off x="2143108" y="1071546"/>
              <a:ext cx="428628" cy="471491"/>
            </a:xfrm>
            <a:prstGeom prst="snip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100" b="1" dirty="0" smtClean="0">
                  <a:solidFill>
                    <a:schemeClr val="tx1"/>
                  </a:solidFill>
                </a:rPr>
                <a:t>CI3</a:t>
              </a:r>
            </a:p>
            <a:p>
              <a:pPr algn="ctr"/>
              <a:endParaRPr lang="fr-FR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8" name="Ellipse 77"/>
            <p:cNvSpPr/>
            <p:nvPr/>
          </p:nvSpPr>
          <p:spPr>
            <a:xfrm>
              <a:off x="1928794" y="1428736"/>
              <a:ext cx="785818" cy="78581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Ellipse 35"/>
          <p:cNvSpPr/>
          <p:nvPr/>
        </p:nvSpPr>
        <p:spPr>
          <a:xfrm>
            <a:off x="3071802" y="3857628"/>
            <a:ext cx="1643074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Restitution</a:t>
            </a:r>
            <a:endParaRPr lang="fr-FR" sz="1400" dirty="0"/>
          </a:p>
        </p:txBody>
      </p:sp>
      <p:cxnSp>
        <p:nvCxnSpPr>
          <p:cNvPr id="44" name="Connecteur droit 43"/>
          <p:cNvCxnSpPr>
            <a:stCxn id="36" idx="6"/>
            <a:endCxn id="20" idx="2"/>
          </p:cNvCxnSpPr>
          <p:nvPr/>
        </p:nvCxnSpPr>
        <p:spPr>
          <a:xfrm>
            <a:off x="4714876" y="4214818"/>
            <a:ext cx="64294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1285852" y="1142985"/>
            <a:ext cx="664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CI 5 : concevoir et utiliser un modèle relatif à un système en vue d’évaluer les performances de la chaîne d’énergie</a:t>
            </a:r>
          </a:p>
          <a:p>
            <a:pPr>
              <a:buFont typeface="Arial" pitchFamily="34" charset="0"/>
              <a:buChar char="•"/>
            </a:pPr>
            <a:endParaRPr lang="fr-FR" sz="1200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CI3 :analyser des constituants d’un système réel d’un point de vue structurel et comportemental</a:t>
            </a:r>
          </a:p>
        </p:txBody>
      </p:sp>
      <p:grpSp>
        <p:nvGrpSpPr>
          <p:cNvPr id="55" name="Groupe 54"/>
          <p:cNvGrpSpPr/>
          <p:nvPr/>
        </p:nvGrpSpPr>
        <p:grpSpPr>
          <a:xfrm>
            <a:off x="7429520" y="285728"/>
            <a:ext cx="1378238" cy="1373482"/>
            <a:chOff x="3877799" y="3435643"/>
            <a:chExt cx="1880035" cy="1873548"/>
          </a:xfrm>
        </p:grpSpPr>
        <p:sp>
          <p:nvSpPr>
            <p:cNvPr id="56" name="Freeform 16"/>
            <p:cNvSpPr>
              <a:spLocks/>
            </p:cNvSpPr>
            <p:nvPr/>
          </p:nvSpPr>
          <p:spPr bwMode="auto">
            <a:xfrm rot="7200000" flipH="1">
              <a:off x="4532097" y="4506773"/>
              <a:ext cx="490564" cy="796492"/>
            </a:xfrm>
            <a:custGeom>
              <a:avLst/>
              <a:gdLst/>
              <a:ahLst/>
              <a:cxnLst>
                <a:cxn ang="0">
                  <a:pos x="1820" y="0"/>
                </a:cxn>
                <a:cxn ang="0">
                  <a:pos x="1200" y="540"/>
                </a:cxn>
                <a:cxn ang="0">
                  <a:pos x="630" y="1350"/>
                </a:cxn>
                <a:cxn ang="0">
                  <a:pos x="255" y="2130"/>
                </a:cxn>
                <a:cxn ang="0">
                  <a:pos x="0" y="2955"/>
                </a:cxn>
              </a:cxnLst>
              <a:rect l="0" t="0" r="r" b="b"/>
              <a:pathLst>
                <a:path w="1820" h="2955">
                  <a:moveTo>
                    <a:pt x="1820" y="0"/>
                  </a:moveTo>
                  <a:cubicBezTo>
                    <a:pt x="1717" y="90"/>
                    <a:pt x="1398" y="315"/>
                    <a:pt x="1200" y="540"/>
                  </a:cubicBezTo>
                  <a:cubicBezTo>
                    <a:pt x="1002" y="765"/>
                    <a:pt x="787" y="1085"/>
                    <a:pt x="630" y="1350"/>
                  </a:cubicBezTo>
                  <a:cubicBezTo>
                    <a:pt x="473" y="1615"/>
                    <a:pt x="360" y="1862"/>
                    <a:pt x="255" y="2130"/>
                  </a:cubicBezTo>
                  <a:cubicBezTo>
                    <a:pt x="150" y="2398"/>
                    <a:pt x="53" y="2783"/>
                    <a:pt x="0" y="2955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Text Box 14"/>
            <p:cNvSpPr txBox="1">
              <a:spLocks noChangeArrowheads="1"/>
            </p:cNvSpPr>
            <p:nvPr/>
          </p:nvSpPr>
          <p:spPr bwMode="auto">
            <a:xfrm>
              <a:off x="4421404" y="4875803"/>
              <a:ext cx="720080" cy="433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R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Arial" pitchFamily="34" charset="0"/>
                </a:rPr>
                <a:t>-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S</a:t>
              </a:r>
              <a:endParaRPr kumimoji="0" lang="fr-FR" b="1" i="0" u="none" strike="noStrike" cap="all" normalizeH="0" baseline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8" name="Groupe 90"/>
            <p:cNvGrpSpPr/>
            <p:nvPr/>
          </p:nvGrpSpPr>
          <p:grpSpPr>
            <a:xfrm>
              <a:off x="3877799" y="4462805"/>
              <a:ext cx="511883" cy="585787"/>
              <a:chOff x="1763687" y="4160655"/>
              <a:chExt cx="511883" cy="585787"/>
            </a:xfrm>
          </p:grpSpPr>
          <p:sp>
            <p:nvSpPr>
              <p:cNvPr id="75" name="AutoShape 6"/>
              <p:cNvSpPr>
                <a:spLocks noChangeArrowheads="1"/>
              </p:cNvSpPr>
              <p:nvPr/>
            </p:nvSpPr>
            <p:spPr bwMode="auto">
              <a:xfrm>
                <a:off x="1763687" y="4221089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6" name="Text Box 11"/>
              <p:cNvSpPr txBox="1">
                <a:spLocks noChangeArrowheads="1"/>
              </p:cNvSpPr>
              <p:nvPr/>
            </p:nvSpPr>
            <p:spPr bwMode="auto">
              <a:xfrm>
                <a:off x="1808845" y="4160655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b="1" spc="50" dirty="0" smtClean="0">
                    <a:ln w="11430"/>
                    <a:solidFill>
                      <a:schemeClr val="accent3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S</a:t>
                </a:r>
                <a:endParaRPr kumimoji="0" lang="fr-FR" sz="3200" b="1" i="0" u="none" strike="noStrike" spc="50" normalizeH="0" baseline="0" dirty="0" smtClean="0">
                  <a:ln w="11430"/>
                  <a:solidFill>
                    <a:schemeClr val="accent3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9" name="Groupe 93"/>
            <p:cNvGrpSpPr/>
            <p:nvPr/>
          </p:nvGrpSpPr>
          <p:grpSpPr>
            <a:xfrm>
              <a:off x="4590052" y="3435643"/>
              <a:ext cx="511883" cy="585787"/>
              <a:chOff x="3635896" y="2864510"/>
              <a:chExt cx="511883" cy="585787"/>
            </a:xfrm>
          </p:grpSpPr>
          <p:sp>
            <p:nvSpPr>
              <p:cNvPr id="65" name="AutoShape 6"/>
              <p:cNvSpPr>
                <a:spLocks noChangeArrowheads="1"/>
              </p:cNvSpPr>
              <p:nvPr/>
            </p:nvSpPr>
            <p:spPr bwMode="auto">
              <a:xfrm>
                <a:off x="3635896" y="292494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66" name="Text Box 11"/>
              <p:cNvSpPr txBox="1">
                <a:spLocks noChangeArrowheads="1"/>
              </p:cNvSpPr>
              <p:nvPr/>
            </p:nvSpPr>
            <p:spPr bwMode="auto">
              <a:xfrm>
                <a:off x="3681054" y="286451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spc="50" dirty="0" smtClean="0">
                    <a:ln w="1143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A</a:t>
                </a:r>
                <a:endParaRPr kumimoji="0" lang="fr-FR" sz="3200" i="0" u="none" strike="noStrike" spc="50" normalizeH="0" baseline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1" name="Groupe 96"/>
            <p:cNvGrpSpPr/>
            <p:nvPr/>
          </p:nvGrpSpPr>
          <p:grpSpPr>
            <a:xfrm>
              <a:off x="5245951" y="4462805"/>
              <a:ext cx="511883" cy="585787"/>
              <a:chOff x="5246922" y="4149080"/>
              <a:chExt cx="511883" cy="585787"/>
            </a:xfrm>
          </p:grpSpPr>
          <p:sp>
            <p:nvSpPr>
              <p:cNvPr id="62" name="AutoShape 6"/>
              <p:cNvSpPr>
                <a:spLocks noChangeArrowheads="1"/>
              </p:cNvSpPr>
              <p:nvPr/>
            </p:nvSpPr>
            <p:spPr bwMode="auto">
              <a:xfrm>
                <a:off x="5246922" y="420951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64" name="Text Box 11"/>
              <p:cNvSpPr txBox="1">
                <a:spLocks noChangeArrowheads="1"/>
              </p:cNvSpPr>
              <p:nvPr/>
            </p:nvSpPr>
            <p:spPr bwMode="auto">
              <a:xfrm>
                <a:off x="5292080" y="414908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2800" b="1" spc="50" dirty="0" smtClean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R</a:t>
                </a:r>
                <a:endParaRPr kumimoji="0" lang="fr-FR" sz="3200" b="1" i="0" u="none" strike="noStrike" spc="50" normalizeH="0" baseline="0" dirty="0" smtClean="0">
                  <a:ln w="11430"/>
                  <a:solidFill>
                    <a:schemeClr val="accent2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642942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N°1: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214282" y="6000768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Modéliser le démarrage de la voiture sans glissement ramené sur l’arbre moteur</a:t>
            </a:r>
          </a:p>
          <a:p>
            <a:pPr algn="ctr"/>
            <a:endParaRPr lang="fr-FR" sz="2400" b="1" dirty="0" smtClean="0">
              <a:solidFill>
                <a:srgbClr val="FF0000"/>
              </a:solidFill>
            </a:endParaRPr>
          </a:p>
        </p:txBody>
      </p:sp>
      <p:grpSp>
        <p:nvGrpSpPr>
          <p:cNvPr id="28" name="Groupe 27"/>
          <p:cNvGrpSpPr/>
          <p:nvPr/>
        </p:nvGrpSpPr>
        <p:grpSpPr>
          <a:xfrm>
            <a:off x="571472" y="500042"/>
            <a:ext cx="1714512" cy="214314"/>
            <a:chOff x="785786" y="5286388"/>
            <a:chExt cx="5715040" cy="714380"/>
          </a:xfrm>
        </p:grpSpPr>
        <p:sp>
          <p:nvSpPr>
            <p:cNvPr id="29" name="Rectangle à coins arrondis 28"/>
            <p:cNvSpPr/>
            <p:nvPr/>
          </p:nvSpPr>
          <p:spPr>
            <a:xfrm>
              <a:off x="785786" y="535782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30" name="Ellipse 29"/>
            <p:cNvSpPr/>
            <p:nvPr/>
          </p:nvSpPr>
          <p:spPr>
            <a:xfrm>
              <a:off x="4857752" y="528638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3" name="Connecteur droit 42"/>
            <p:cNvCxnSpPr>
              <a:stCxn id="29" idx="3"/>
              <a:endCxn id="44" idx="2"/>
            </p:cNvCxnSpPr>
            <p:nvPr/>
          </p:nvCxnSpPr>
          <p:spPr>
            <a:xfrm>
              <a:off x="1785918" y="564357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4" name="Ellipse 43"/>
            <p:cNvSpPr/>
            <p:nvPr/>
          </p:nvSpPr>
          <p:spPr>
            <a:xfrm>
              <a:off x="2571736" y="528638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5" name="Connecteur droit 44"/>
            <p:cNvCxnSpPr>
              <a:stCxn id="44" idx="6"/>
              <a:endCxn id="30" idx="2"/>
            </p:cNvCxnSpPr>
            <p:nvPr/>
          </p:nvCxnSpPr>
          <p:spPr>
            <a:xfrm>
              <a:off x="4214810" y="5643578"/>
              <a:ext cx="642942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controls>
      <p:control spid="32771" name="ShockwaveFlash1" r:id="rId2" imgW="6705703" imgH="511801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642942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N°1: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214282" y="6000768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Modéliser le démarrage de la voiture sans glissement ramené sur l’arbre moteur</a:t>
            </a:r>
          </a:p>
          <a:p>
            <a:pPr algn="ctr"/>
            <a:endParaRPr lang="fr-FR" sz="2400" b="1" dirty="0" smtClean="0">
              <a:solidFill>
                <a:srgbClr val="FF0000"/>
              </a:solidFill>
            </a:endParaRPr>
          </a:p>
        </p:txBody>
      </p:sp>
      <p:pic>
        <p:nvPicPr>
          <p:cNvPr id="20" name="Imag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4575175" cy="3414712"/>
          </a:xfrm>
          <a:prstGeom prst="rect">
            <a:avLst/>
          </a:prstGeom>
          <a:noFill/>
          <a:ln w="476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" name="Imag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71546"/>
            <a:ext cx="3786214" cy="2384365"/>
          </a:xfrm>
          <a:prstGeom prst="rect">
            <a:avLst/>
          </a:prstGeom>
          <a:noFill/>
          <a:ln w="412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" name="Rectangle à coins arrondis 21"/>
          <p:cNvSpPr/>
          <p:nvPr/>
        </p:nvSpPr>
        <p:spPr>
          <a:xfrm>
            <a:off x="4929190" y="3500439"/>
            <a:ext cx="3500438" cy="2571768"/>
          </a:xfrm>
          <a:prstGeom prst="wedgeRoundRectCallout">
            <a:avLst>
              <a:gd name="adj1" fmla="val -6343"/>
              <a:gd name="adj2" fmla="val -8393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fr-FR" sz="1400" dirty="0">
                <a:solidFill>
                  <a:schemeClr val="tx1"/>
                </a:solidFill>
              </a:rPr>
              <a:t>Visualisation de la vitesse de rotation du moteur en fonction du temps.</a:t>
            </a:r>
          </a:p>
          <a:p>
            <a:pPr algn="ctr">
              <a:defRPr/>
            </a:pPr>
            <a:endParaRPr lang="fr-FR" sz="12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fr-FR" sz="1400" dirty="0" smtClean="0">
                <a:solidFill>
                  <a:schemeClr val="tx1"/>
                </a:solidFill>
              </a:rPr>
              <a:t>Calcul </a:t>
            </a:r>
            <a:r>
              <a:rPr lang="fr-FR" sz="1400" dirty="0">
                <a:solidFill>
                  <a:schemeClr val="tx1"/>
                </a:solidFill>
              </a:rPr>
              <a:t>de la valeur de la vitesse linéaire  atteinte.</a:t>
            </a:r>
          </a:p>
          <a:p>
            <a:pPr algn="ctr">
              <a:defRPr/>
            </a:pPr>
            <a:endParaRPr lang="fr-FR" sz="12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Vérification de la valeur de la vitesse obtenue précédemment avec  la carte d’acquisition : </a:t>
            </a:r>
          </a:p>
          <a:p>
            <a:pPr algn="ctr">
              <a:defRPr/>
            </a:pPr>
            <a:r>
              <a:rPr lang="fr-FR" dirty="0" smtClean="0">
                <a:solidFill>
                  <a:schemeClr val="tx1"/>
                </a:solidFill>
              </a:rPr>
              <a:t>14,65m/s </a:t>
            </a:r>
            <a:r>
              <a:rPr lang="fr-FR" dirty="0">
                <a:solidFill>
                  <a:schemeClr val="tx1"/>
                </a:solidFill>
              </a:rPr>
              <a:t>en 0,6s</a:t>
            </a:r>
          </a:p>
        </p:txBody>
      </p:sp>
      <p:sp>
        <p:nvSpPr>
          <p:cNvPr id="24" name="Rectangle à coins arrondis 23"/>
          <p:cNvSpPr/>
          <p:nvPr/>
        </p:nvSpPr>
        <p:spPr>
          <a:xfrm>
            <a:off x="714348" y="5357826"/>
            <a:ext cx="3714750" cy="69532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Le moteur impose aux roues </a:t>
            </a:r>
          </a:p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une forte accélération. </a:t>
            </a:r>
          </a:p>
        </p:txBody>
      </p:sp>
      <p:sp>
        <p:nvSpPr>
          <p:cNvPr id="25" name="Flèche droite 24"/>
          <p:cNvSpPr/>
          <p:nvPr/>
        </p:nvSpPr>
        <p:spPr>
          <a:xfrm rot="10800000">
            <a:off x="3929058" y="5500702"/>
            <a:ext cx="1500187" cy="4429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6" name="Flèche vers le bas 25"/>
          <p:cNvSpPr/>
          <p:nvPr/>
        </p:nvSpPr>
        <p:spPr>
          <a:xfrm>
            <a:off x="7286644" y="3929066"/>
            <a:ext cx="428625" cy="31591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7" name="Flèche vers le bas 26"/>
          <p:cNvSpPr/>
          <p:nvPr/>
        </p:nvSpPr>
        <p:spPr>
          <a:xfrm>
            <a:off x="7286644" y="4572008"/>
            <a:ext cx="428625" cy="31591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grpSp>
        <p:nvGrpSpPr>
          <p:cNvPr id="3" name="Groupe 27"/>
          <p:cNvGrpSpPr/>
          <p:nvPr/>
        </p:nvGrpSpPr>
        <p:grpSpPr>
          <a:xfrm>
            <a:off x="571472" y="500042"/>
            <a:ext cx="1714512" cy="214314"/>
            <a:chOff x="785786" y="5286388"/>
            <a:chExt cx="5715040" cy="714380"/>
          </a:xfrm>
        </p:grpSpPr>
        <p:sp>
          <p:nvSpPr>
            <p:cNvPr id="29" name="Rectangle à coins arrondis 28"/>
            <p:cNvSpPr/>
            <p:nvPr/>
          </p:nvSpPr>
          <p:spPr>
            <a:xfrm>
              <a:off x="785786" y="535782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30" name="Ellipse 29"/>
            <p:cNvSpPr/>
            <p:nvPr/>
          </p:nvSpPr>
          <p:spPr>
            <a:xfrm>
              <a:off x="4857752" y="528638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3" name="Connecteur droit 42"/>
            <p:cNvCxnSpPr>
              <a:stCxn id="29" idx="3"/>
              <a:endCxn id="44" idx="2"/>
            </p:cNvCxnSpPr>
            <p:nvPr/>
          </p:nvCxnSpPr>
          <p:spPr>
            <a:xfrm>
              <a:off x="1785918" y="564357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4" name="Ellipse 43"/>
            <p:cNvSpPr/>
            <p:nvPr/>
          </p:nvSpPr>
          <p:spPr>
            <a:xfrm>
              <a:off x="2571736" y="528638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5" name="Connecteur droit 44"/>
            <p:cNvCxnSpPr>
              <a:stCxn id="44" idx="6"/>
              <a:endCxn id="30" idx="2"/>
            </p:cNvCxnSpPr>
            <p:nvPr/>
          </p:nvCxnSpPr>
          <p:spPr>
            <a:xfrm>
              <a:off x="4214810" y="5643578"/>
              <a:ext cx="642942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642942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Restitution: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2:</a:t>
            </a:r>
            <a:endParaRPr lang="fr-FR" dirty="0"/>
          </a:p>
        </p:txBody>
      </p:sp>
      <p:pic>
        <p:nvPicPr>
          <p:cNvPr id="28" name="Imag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5488" y="1031867"/>
            <a:ext cx="292893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Image 12" descr="Sans titre.bmp"/>
          <p:cNvPicPr>
            <a:picLocks noChangeAspect="1" noChangeArrowheads="1"/>
          </p:cNvPicPr>
          <p:nvPr/>
        </p:nvPicPr>
        <p:blipFill>
          <a:blip r:embed="rId3" cstate="print"/>
          <a:srcRect t="14285" b="10715"/>
          <a:stretch>
            <a:fillRect/>
          </a:stretch>
        </p:blipFill>
        <p:spPr bwMode="auto">
          <a:xfrm>
            <a:off x="727045" y="2184388"/>
            <a:ext cx="27146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ZoneTexte 13"/>
          <p:cNvSpPr txBox="1">
            <a:spLocks noChangeArrowheads="1"/>
          </p:cNvSpPr>
          <p:nvPr/>
        </p:nvSpPr>
        <p:spPr bwMode="auto">
          <a:xfrm>
            <a:off x="214282" y="1643050"/>
            <a:ext cx="4348163" cy="349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Recherche de brevet sur le site de l’INPI 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214818"/>
            <a:ext cx="3016250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Image 24"/>
          <p:cNvPicPr>
            <a:picLocks noChangeAspect="1" noChangeArrowheads="1"/>
          </p:cNvPicPr>
          <p:nvPr/>
        </p:nvPicPr>
        <p:blipFill>
          <a:blip r:embed="rId5" cstate="print"/>
          <a:srcRect r="16667"/>
          <a:stretch>
            <a:fillRect/>
          </a:stretch>
        </p:blipFill>
        <p:spPr bwMode="auto">
          <a:xfrm>
            <a:off x="357158" y="5000636"/>
            <a:ext cx="2071688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Image 25" descr="Fichier:Amortisseur magnéto-rhéologique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2357430"/>
            <a:ext cx="2152650" cy="171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ZoneTexte 26"/>
          <p:cNvSpPr txBox="1">
            <a:spLocks noChangeArrowheads="1"/>
          </p:cNvSpPr>
          <p:nvPr/>
        </p:nvSpPr>
        <p:spPr bwMode="auto">
          <a:xfrm>
            <a:off x="4214825" y="2500305"/>
            <a:ext cx="2000250" cy="922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dirty="0"/>
              <a:t>Recherche de solutions constructeurs</a:t>
            </a:r>
          </a:p>
        </p:txBody>
      </p:sp>
      <p:sp>
        <p:nvSpPr>
          <p:cNvPr id="49" name="Rectangle 27"/>
          <p:cNvSpPr>
            <a:spLocks noChangeArrowheads="1"/>
          </p:cNvSpPr>
          <p:nvPr/>
        </p:nvSpPr>
        <p:spPr bwMode="auto">
          <a:xfrm>
            <a:off x="727045" y="3827450"/>
            <a:ext cx="2289175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b="1"/>
              <a:t>ABS, EBD, ASR, ESP…..</a:t>
            </a:r>
            <a:endParaRPr lang="fr-FR"/>
          </a:p>
        </p:txBody>
      </p:sp>
      <p:pic>
        <p:nvPicPr>
          <p:cNvPr id="50" name="Picture 2" descr="http://www.csportneuf.qc.ca/csportneufBD/documents/8244/logo%20s%C3%A9curit%C3%A9%20internet%20web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41607" y="4256075"/>
            <a:ext cx="2214563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Flèche vers le bas 50"/>
          <p:cNvSpPr/>
          <p:nvPr/>
        </p:nvSpPr>
        <p:spPr>
          <a:xfrm rot="3606725">
            <a:off x="2596266" y="5457584"/>
            <a:ext cx="64293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2" name="Flèche vers le bas 51"/>
          <p:cNvSpPr/>
          <p:nvPr/>
        </p:nvSpPr>
        <p:spPr>
          <a:xfrm rot="8774057">
            <a:off x="2935257" y="3613138"/>
            <a:ext cx="64293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3" name="Flèche vers le bas 52"/>
          <p:cNvSpPr/>
          <p:nvPr/>
        </p:nvSpPr>
        <p:spPr>
          <a:xfrm rot="13691838">
            <a:off x="5922182" y="2142323"/>
            <a:ext cx="64293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4" name="Flèche vers le bas 53"/>
          <p:cNvSpPr/>
          <p:nvPr/>
        </p:nvSpPr>
        <p:spPr>
          <a:xfrm rot="17358243">
            <a:off x="4916256" y="5160567"/>
            <a:ext cx="64293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5" name="Flèche vers le bas 54"/>
          <p:cNvSpPr/>
          <p:nvPr/>
        </p:nvSpPr>
        <p:spPr>
          <a:xfrm rot="17616207">
            <a:off x="5861857" y="3237698"/>
            <a:ext cx="64293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grpSp>
        <p:nvGrpSpPr>
          <p:cNvPr id="56" name="Groupe 55"/>
          <p:cNvGrpSpPr/>
          <p:nvPr/>
        </p:nvGrpSpPr>
        <p:grpSpPr>
          <a:xfrm>
            <a:off x="571472" y="500042"/>
            <a:ext cx="1714512" cy="214314"/>
            <a:chOff x="785786" y="5286388"/>
            <a:chExt cx="5715040" cy="714380"/>
          </a:xfrm>
        </p:grpSpPr>
        <p:sp>
          <p:nvSpPr>
            <p:cNvPr id="57" name="Rectangle à coins arrondis 56"/>
            <p:cNvSpPr/>
            <p:nvPr/>
          </p:nvSpPr>
          <p:spPr>
            <a:xfrm>
              <a:off x="785786" y="535782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58" name="Ellipse 57"/>
            <p:cNvSpPr/>
            <p:nvPr/>
          </p:nvSpPr>
          <p:spPr>
            <a:xfrm>
              <a:off x="4857752" y="528638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9" name="Connecteur droit 58"/>
            <p:cNvCxnSpPr>
              <a:stCxn id="57" idx="3"/>
              <a:endCxn id="60" idx="2"/>
            </p:cNvCxnSpPr>
            <p:nvPr/>
          </p:nvCxnSpPr>
          <p:spPr>
            <a:xfrm>
              <a:off x="1785918" y="564357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0" name="Ellipse 59"/>
            <p:cNvSpPr/>
            <p:nvPr/>
          </p:nvSpPr>
          <p:spPr>
            <a:xfrm>
              <a:off x="2571736" y="5286388"/>
              <a:ext cx="1643074" cy="71438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61" name="Connecteur droit 60"/>
            <p:cNvCxnSpPr>
              <a:stCxn id="60" idx="6"/>
              <a:endCxn id="58" idx="2"/>
            </p:cNvCxnSpPr>
            <p:nvPr/>
          </p:nvCxnSpPr>
          <p:spPr>
            <a:xfrm>
              <a:off x="4214810" y="5643578"/>
              <a:ext cx="642942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285860"/>
            <a:ext cx="7929618" cy="4500594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Thème sociétal: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sz="2400" dirty="0" smtClean="0"/>
              <a:t>Mobilité</a:t>
            </a:r>
          </a:p>
          <a:p>
            <a:pPr algn="l"/>
            <a:r>
              <a:rPr lang="fr-FR" b="1" u="sng" dirty="0" smtClean="0"/>
              <a:t>Problématique: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sz="2400" dirty="0" smtClean="0"/>
              <a:t>Comment améliorer la motricité du modèle réduit de la voiture 4 roues motrices en phase d’accélération ? </a:t>
            </a:r>
          </a:p>
          <a:p>
            <a:pPr algn="just"/>
            <a:r>
              <a:rPr lang="fr-FR" sz="3600" b="1" u="sng" dirty="0" smtClean="0"/>
              <a:t>Problème technique</a:t>
            </a:r>
            <a:r>
              <a:rPr lang="fr-FR" b="1" u="sng" dirty="0" smtClean="0"/>
              <a:t>:</a:t>
            </a:r>
          </a:p>
          <a:p>
            <a:pPr lvl="1" algn="l">
              <a:buFont typeface="Arial" pitchFamily="34" charset="0"/>
              <a:buChar char="•"/>
            </a:pPr>
            <a:r>
              <a:rPr lang="fr-FR" sz="2400" dirty="0" smtClean="0"/>
              <a:t>Mettre en évidence et quantifier l’influence du transfert de charge et de l’adhérence des pneumatiques sur la motricité de la voiture</a:t>
            </a:r>
          </a:p>
        </p:txBody>
      </p:sp>
      <p:sp>
        <p:nvSpPr>
          <p:cNvPr id="29" name="Titre 1"/>
          <p:cNvSpPr txBox="1">
            <a:spLocks/>
          </p:cNvSpPr>
          <p:nvPr/>
        </p:nvSpPr>
        <p:spPr>
          <a:xfrm>
            <a:off x="2857488" y="142852"/>
            <a:ext cx="3786214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Activation :</a:t>
            </a: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44" name="Groupe 43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45" name="Rectangle à coins arrondis 44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6" name="Rectangle à coins arrondis 45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7" name="Rectangle à coins arrondis 46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8" name="Ellipse 47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9" name="Connecteur droit 48"/>
            <p:cNvCxnSpPr>
              <a:stCxn id="45" idx="3"/>
              <a:endCxn id="48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>
              <a:stCxn id="46" idx="3"/>
              <a:endCxn id="48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Connecteur droit 50"/>
            <p:cNvCxnSpPr>
              <a:stCxn id="47" idx="3"/>
              <a:endCxn id="48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Connecteur droit 51"/>
            <p:cNvCxnSpPr>
              <a:stCxn id="48" idx="6"/>
              <a:endCxn id="57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3" name="Rectangle à coins arrondis 52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4" name="Connecteur droit 53"/>
            <p:cNvCxnSpPr>
              <a:stCxn id="53" idx="3"/>
              <a:endCxn id="45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Connecteur droit 54"/>
            <p:cNvCxnSpPr>
              <a:stCxn id="53" idx="3"/>
              <a:endCxn id="46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Connecteur droit 55"/>
            <p:cNvCxnSpPr>
              <a:stCxn id="53" idx="3"/>
              <a:endCxn id="47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7" name="Rectangle à coins arrondis 56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642942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Structuration: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3:</a:t>
            </a:r>
            <a:endParaRPr lang="fr-FR" dirty="0"/>
          </a:p>
        </p:txBody>
      </p:sp>
      <p:pic>
        <p:nvPicPr>
          <p:cNvPr id="38" name="Image 12" descr="Photos diverses 076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 r="3783"/>
          <a:stretch>
            <a:fillRect/>
          </a:stretch>
        </p:blipFill>
        <p:spPr bwMode="auto">
          <a:xfrm>
            <a:off x="1928794" y="1785926"/>
            <a:ext cx="5597542" cy="4362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e 55"/>
          <p:cNvGrpSpPr/>
          <p:nvPr/>
        </p:nvGrpSpPr>
        <p:grpSpPr>
          <a:xfrm>
            <a:off x="571472" y="500042"/>
            <a:ext cx="1714512" cy="214314"/>
            <a:chOff x="785786" y="5286388"/>
            <a:chExt cx="5715040" cy="714380"/>
          </a:xfrm>
        </p:grpSpPr>
        <p:sp>
          <p:nvSpPr>
            <p:cNvPr id="57" name="Rectangle à coins arrondis 56"/>
            <p:cNvSpPr/>
            <p:nvPr/>
          </p:nvSpPr>
          <p:spPr>
            <a:xfrm>
              <a:off x="785786" y="535782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58" name="Ellipse 57"/>
            <p:cNvSpPr/>
            <p:nvPr/>
          </p:nvSpPr>
          <p:spPr>
            <a:xfrm>
              <a:off x="4857752" y="5286388"/>
              <a:ext cx="1643074" cy="71438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9" name="Connecteur droit 58"/>
            <p:cNvCxnSpPr>
              <a:stCxn id="57" idx="3"/>
              <a:endCxn id="60" idx="2"/>
            </p:cNvCxnSpPr>
            <p:nvPr/>
          </p:nvCxnSpPr>
          <p:spPr>
            <a:xfrm>
              <a:off x="1785918" y="564357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0" name="Ellipse 59"/>
            <p:cNvSpPr/>
            <p:nvPr/>
          </p:nvSpPr>
          <p:spPr>
            <a:xfrm>
              <a:off x="2571736" y="528638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61" name="Connecteur droit 60"/>
            <p:cNvCxnSpPr>
              <a:stCxn id="60" idx="6"/>
              <a:endCxn id="58" idx="2"/>
            </p:cNvCxnSpPr>
            <p:nvPr/>
          </p:nvCxnSpPr>
          <p:spPr>
            <a:xfrm>
              <a:off x="4214810" y="5643578"/>
              <a:ext cx="642942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500042"/>
            <a:ext cx="7786742" cy="4429156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Liens internet:</a:t>
            </a:r>
          </a:p>
          <a:p>
            <a:r>
              <a:rPr lang="fr-FR" sz="4400" dirty="0" err="1" smtClean="0"/>
              <a:t>Latis</a:t>
            </a:r>
            <a:r>
              <a:rPr lang="fr-FR" sz="4400" dirty="0" smtClean="0"/>
              <a:t>-Pro </a:t>
            </a:r>
          </a:p>
          <a:p>
            <a:pPr algn="l">
              <a:buFont typeface="Arial" pitchFamily="34" charset="0"/>
              <a:buChar char="•"/>
            </a:pPr>
            <a:r>
              <a:rPr lang="fr-FR" sz="2400" b="1" dirty="0" smtClean="0">
                <a:solidFill>
                  <a:srgbClr val="0070C0"/>
                </a:solidFill>
              </a:rPr>
              <a:t>thedoc777.free.fr/pagelogind.htm</a:t>
            </a:r>
          </a:p>
          <a:p>
            <a:pPr algn="l">
              <a:buFont typeface="Arial" pitchFamily="34" charset="0"/>
              <a:buChar char="•"/>
            </a:pPr>
            <a:endParaRPr lang="fr-FR" sz="2400" b="1" dirty="0" smtClean="0">
              <a:solidFill>
                <a:srgbClr val="0070C0"/>
              </a:solidFill>
            </a:endParaRPr>
          </a:p>
          <a:p>
            <a:pPr marL="0" lvl="2"/>
            <a:r>
              <a:rPr lang="fr-FR" sz="4400" dirty="0" err="1" smtClean="0"/>
              <a:t>PSIM</a:t>
            </a:r>
          </a:p>
          <a:p>
            <a:pPr algn="l">
              <a:buFont typeface="Arial" pitchFamily="34" charset="0"/>
              <a:buChar char="•"/>
            </a:pPr>
            <a:r>
              <a:rPr lang="fr-FR" sz="2400" b="1" dirty="0" smtClean="0">
                <a:solidFill>
                  <a:srgbClr val="0070C0"/>
                </a:solidFill>
              </a:rPr>
              <a:t>http://www.powersimtech.com</a:t>
            </a:r>
            <a:r>
              <a:rPr lang="fr-FR" sz="2400" dirty="0" smtClean="0">
                <a:solidFill>
                  <a:srgbClr val="0070C0"/>
                </a:solidFill>
              </a:rPr>
              <a:t> 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285860"/>
            <a:ext cx="1428760" cy="103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786058"/>
            <a:ext cx="1571636" cy="1411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/>
          <p:nvPr/>
        </p:nvSpPr>
        <p:spPr>
          <a:xfrm>
            <a:off x="642910" y="4500570"/>
            <a:ext cx="821537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fr-FR" i="1" dirty="0" smtClean="0">
                <a:solidFill>
                  <a:srgbClr val="000000"/>
                </a:solidFill>
                <a:cs typeface="Times New Roman" pitchFamily="18" charset="0"/>
              </a:rPr>
              <a:t>D’après les productions de l’équipe du lycée Clément Ader de Dourdan </a:t>
            </a:r>
          </a:p>
          <a:p>
            <a:pPr algn="just" eaLnBrk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fr-FR" i="1" dirty="0" smtClean="0">
                <a:solidFill>
                  <a:srgbClr val="000000"/>
                </a:solidFill>
                <a:cs typeface="Times New Roman" pitchFamily="18" charset="0"/>
              </a:rPr>
              <a:t>Mme Fabre-</a:t>
            </a:r>
            <a:r>
              <a:rPr lang="fr-FR" i="1" dirty="0" err="1" smtClean="0">
                <a:solidFill>
                  <a:srgbClr val="000000"/>
                </a:solidFill>
                <a:cs typeface="Times New Roman" pitchFamily="18" charset="0"/>
              </a:rPr>
              <a:t>Dollé</a:t>
            </a:r>
            <a:r>
              <a:rPr lang="fr-FR" i="1" dirty="0" smtClean="0">
                <a:solidFill>
                  <a:srgbClr val="000000"/>
                </a:solidFill>
                <a:cs typeface="Times New Roman" pitchFamily="18" charset="0"/>
              </a:rPr>
              <a:t>, Mr </a:t>
            </a:r>
            <a:r>
              <a:rPr lang="fr-FR" i="1" dirty="0" err="1" smtClean="0">
                <a:solidFill>
                  <a:srgbClr val="000000"/>
                </a:solidFill>
                <a:cs typeface="Times New Roman" pitchFamily="18" charset="0"/>
              </a:rPr>
              <a:t>Dollé</a:t>
            </a:r>
            <a:r>
              <a:rPr lang="fr-FR" i="1" dirty="0" smtClean="0">
                <a:solidFill>
                  <a:srgbClr val="000000"/>
                </a:solidFill>
                <a:cs typeface="Times New Roman" pitchFamily="18" charset="0"/>
              </a:rPr>
              <a:t> et Mr </a:t>
            </a:r>
            <a:r>
              <a:rPr lang="fr-FR" i="1" dirty="0" err="1" smtClean="0">
                <a:solidFill>
                  <a:srgbClr val="000000"/>
                </a:solidFill>
                <a:cs typeface="Times New Roman" pitchFamily="18" charset="0"/>
              </a:rPr>
              <a:t>Berthod</a:t>
            </a:r>
            <a:endParaRPr lang="fr-FR" i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lang="fr-FR" i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r-FR" sz="2400" b="1" dirty="0" smtClean="0">
                <a:solidFill>
                  <a:srgbClr val="0070C0"/>
                </a:solidFill>
              </a:rPr>
              <a:t>http://lycees.ac-rouen.fr/ader/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48" descr="C:\Documents and Settings\LAI Philippe\Bureau\CREA-T2M-08-10\Echanges-Alain\Alain-5-08\DSC07374.JPG"/>
          <p:cNvSpPr>
            <a:spLocks noChangeArrowheads="1"/>
          </p:cNvSpPr>
          <p:nvPr/>
        </p:nvSpPr>
        <p:spPr bwMode="auto">
          <a:xfrm>
            <a:off x="1000100" y="1643050"/>
            <a:ext cx="7127875" cy="4356100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2976" y="5643578"/>
            <a:ext cx="7643866" cy="571504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solidFill>
                  <a:srgbClr val="FFFF00"/>
                </a:solidFill>
              </a:rPr>
              <a:t>Modèle réduit d’un véhicule 4 roues motrices </a:t>
            </a:r>
            <a:endParaRPr lang="fr-FR" sz="2400" b="1" dirty="0">
              <a:solidFill>
                <a:srgbClr val="FFFF00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500034" y="928670"/>
            <a:ext cx="2571768" cy="5715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support:</a:t>
            </a:r>
            <a:endParaRPr kumimoji="0" lang="fr-FR" sz="2800" b="1" i="0" u="sng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Titre 1"/>
          <p:cNvSpPr>
            <a:spLocks noGrp="1"/>
          </p:cNvSpPr>
          <p:nvPr>
            <p:ph type="ctrTitle"/>
          </p:nvPr>
        </p:nvSpPr>
        <p:spPr>
          <a:xfrm>
            <a:off x="2857488" y="142852"/>
            <a:ext cx="3786214" cy="1000132"/>
          </a:xfrm>
        </p:spPr>
        <p:txBody>
          <a:bodyPr>
            <a:normAutofit/>
          </a:bodyPr>
          <a:lstStyle/>
          <a:p>
            <a:r>
              <a:rPr lang="fr-FR" dirty="0" smtClean="0"/>
              <a:t>Activation </a:t>
            </a:r>
            <a:r>
              <a:rPr lang="fr-FR" sz="3100" dirty="0" smtClean="0"/>
              <a:t>(suite)</a:t>
            </a:r>
            <a:r>
              <a:rPr lang="fr-FR" dirty="0" smtClean="0"/>
              <a:t>:</a:t>
            </a:r>
            <a:endParaRPr lang="fr-FR" dirty="0"/>
          </a:p>
        </p:txBody>
      </p:sp>
      <p:sp>
        <p:nvSpPr>
          <p:cNvPr id="35" name="Rectangle 34"/>
          <p:cNvSpPr/>
          <p:nvPr/>
        </p:nvSpPr>
        <p:spPr>
          <a:xfrm rot="20255521">
            <a:off x="609875" y="1642451"/>
            <a:ext cx="12858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400" b="1" cap="none" spc="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Système réel</a:t>
            </a:r>
            <a:endParaRPr lang="fr-FR" sz="2400" b="1" cap="none" spc="0" dirty="0">
              <a:ln w="127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8" name="Groupe 37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39" name="Rectangle à coins arrondis 38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0" name="Rectangle à coins arrondis 39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1" name="Rectangle à coins arrondis 40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2" name="Ellipse 41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3" name="Connecteur droit 42"/>
            <p:cNvCxnSpPr>
              <a:stCxn id="39" idx="3"/>
              <a:endCxn id="42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Connecteur droit 43"/>
            <p:cNvCxnSpPr>
              <a:stCxn id="40" idx="3"/>
              <a:endCxn id="42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>
              <a:stCxn id="41" idx="3"/>
              <a:endCxn id="42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>
              <a:stCxn id="42" idx="6"/>
              <a:endCxn id="51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7" name="Rectangle à coins arrondis 46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8" name="Connecteur droit 47"/>
            <p:cNvCxnSpPr>
              <a:stCxn id="47" idx="3"/>
              <a:endCxn id="39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>
              <a:stCxn id="47" idx="3"/>
              <a:endCxn id="40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>
              <a:stCxn id="47" idx="3"/>
              <a:endCxn id="41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1" name="Rectangle à coins arrondis 50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 4" descr="comlas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429132"/>
            <a:ext cx="2055812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pPr lvl="0">
              <a:defRPr/>
            </a:pPr>
            <a:r>
              <a:rPr lang="fr-FR" dirty="0" smtClean="0"/>
              <a:t>Activation :</a:t>
            </a:r>
            <a:endParaRPr lang="fr-FR" dirty="0"/>
          </a:p>
        </p:txBody>
      </p:sp>
      <p:pic>
        <p:nvPicPr>
          <p:cNvPr id="40" name="Picture 11" descr="http://www.fxmodelrc.com/assets/products/8762/original/eb-4-sport-brushless-2.jpg?126346362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143380"/>
            <a:ext cx="2447542" cy="183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1357298"/>
            <a:ext cx="17176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" name="Groupe 42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44" name="Rectangle à coins arrondis 43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5" name="Rectangle à coins arrondis 44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6" name="Rectangle à coins arrondis 45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7" name="Ellipse 46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8" name="Connecteur droit 47"/>
            <p:cNvCxnSpPr>
              <a:stCxn id="44" idx="3"/>
              <a:endCxn id="47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>
              <a:stCxn id="45" idx="3"/>
              <a:endCxn id="47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>
              <a:stCxn id="46" idx="3"/>
              <a:endCxn id="47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Connecteur droit 50"/>
            <p:cNvCxnSpPr>
              <a:stCxn id="47" idx="6"/>
              <a:endCxn id="56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2" name="Rectangle à coins arrondis 51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3" name="Connecteur droit 52"/>
            <p:cNvCxnSpPr>
              <a:stCxn id="52" idx="3"/>
              <a:endCxn id="44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Connecteur droit 53"/>
            <p:cNvCxnSpPr>
              <a:stCxn id="52" idx="3"/>
              <a:endCxn id="45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Connecteur droit 54"/>
            <p:cNvCxnSpPr>
              <a:stCxn id="52" idx="3"/>
              <a:endCxn id="46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6" name="Rectangle à coins arrondis 55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2071670" y="1857364"/>
            <a:ext cx="4786346" cy="3802374"/>
            <a:chOff x="821741" y="677051"/>
            <a:chExt cx="1880035" cy="1873548"/>
          </a:xfrm>
        </p:grpSpPr>
        <p:sp>
          <p:nvSpPr>
            <p:cNvPr id="22" name="Text Box 14"/>
            <p:cNvSpPr txBox="1">
              <a:spLocks noChangeArrowheads="1"/>
            </p:cNvSpPr>
            <p:nvPr/>
          </p:nvSpPr>
          <p:spPr bwMode="auto">
            <a:xfrm rot="3483522">
              <a:off x="2063792" y="1044243"/>
              <a:ext cx="729641" cy="433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R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Arial" pitchFamily="34" charset="0"/>
                </a:rPr>
                <a:t>-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A</a:t>
              </a:r>
              <a:endParaRPr kumimoji="0" lang="fr-FR" b="1" i="0" u="none" strike="noStrike" cap="all" normalizeH="0" baseline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 rot="7200000" flipH="1">
              <a:off x="1476039" y="1748181"/>
              <a:ext cx="490564" cy="796492"/>
            </a:xfrm>
            <a:custGeom>
              <a:avLst/>
              <a:gdLst/>
              <a:ahLst/>
              <a:cxnLst>
                <a:cxn ang="0">
                  <a:pos x="1820" y="0"/>
                </a:cxn>
                <a:cxn ang="0">
                  <a:pos x="1200" y="540"/>
                </a:cxn>
                <a:cxn ang="0">
                  <a:pos x="630" y="1350"/>
                </a:cxn>
                <a:cxn ang="0">
                  <a:pos x="255" y="2130"/>
                </a:cxn>
                <a:cxn ang="0">
                  <a:pos x="0" y="2955"/>
                </a:cxn>
              </a:cxnLst>
              <a:rect l="0" t="0" r="r" b="b"/>
              <a:pathLst>
                <a:path w="1820" h="2955">
                  <a:moveTo>
                    <a:pt x="1820" y="0"/>
                  </a:moveTo>
                  <a:cubicBezTo>
                    <a:pt x="1717" y="90"/>
                    <a:pt x="1398" y="315"/>
                    <a:pt x="1200" y="540"/>
                  </a:cubicBezTo>
                  <a:cubicBezTo>
                    <a:pt x="1002" y="765"/>
                    <a:pt x="787" y="1085"/>
                    <a:pt x="630" y="1350"/>
                  </a:cubicBezTo>
                  <a:cubicBezTo>
                    <a:pt x="473" y="1615"/>
                    <a:pt x="360" y="1862"/>
                    <a:pt x="255" y="2130"/>
                  </a:cubicBezTo>
                  <a:cubicBezTo>
                    <a:pt x="150" y="2398"/>
                    <a:pt x="53" y="2783"/>
                    <a:pt x="0" y="2955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037765" y="965083"/>
              <a:ext cx="490448" cy="796305"/>
            </a:xfrm>
            <a:custGeom>
              <a:avLst/>
              <a:gdLst/>
              <a:ahLst/>
              <a:cxnLst>
                <a:cxn ang="0">
                  <a:pos x="1820" y="0"/>
                </a:cxn>
                <a:cxn ang="0">
                  <a:pos x="1200" y="540"/>
                </a:cxn>
                <a:cxn ang="0">
                  <a:pos x="630" y="1350"/>
                </a:cxn>
                <a:cxn ang="0">
                  <a:pos x="255" y="2130"/>
                </a:cxn>
                <a:cxn ang="0">
                  <a:pos x="0" y="2955"/>
                </a:cxn>
              </a:cxnLst>
              <a:rect l="0" t="0" r="r" b="b"/>
              <a:pathLst>
                <a:path w="1820" h="2955">
                  <a:moveTo>
                    <a:pt x="1820" y="0"/>
                  </a:moveTo>
                  <a:cubicBezTo>
                    <a:pt x="1717" y="90"/>
                    <a:pt x="1398" y="315"/>
                    <a:pt x="1200" y="540"/>
                  </a:cubicBezTo>
                  <a:cubicBezTo>
                    <a:pt x="1002" y="765"/>
                    <a:pt x="787" y="1085"/>
                    <a:pt x="630" y="1350"/>
                  </a:cubicBezTo>
                  <a:cubicBezTo>
                    <a:pt x="473" y="1615"/>
                    <a:pt x="360" y="1862"/>
                    <a:pt x="255" y="2130"/>
                  </a:cubicBezTo>
                  <a:cubicBezTo>
                    <a:pt x="150" y="2398"/>
                    <a:pt x="53" y="2783"/>
                    <a:pt x="0" y="2955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 rot="17970327">
              <a:off x="687757" y="1013124"/>
              <a:ext cx="859551" cy="433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S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Arial" pitchFamily="34" charset="0"/>
                </a:rPr>
                <a:t>-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A</a:t>
              </a:r>
              <a:endParaRPr kumimoji="0" lang="fr-FR" b="1" i="0" u="none" strike="noStrike" cap="all" normalizeH="0" baseline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 Box 14"/>
            <p:cNvSpPr txBox="1">
              <a:spLocks noChangeArrowheads="1"/>
            </p:cNvSpPr>
            <p:nvPr/>
          </p:nvSpPr>
          <p:spPr bwMode="auto">
            <a:xfrm>
              <a:off x="1365346" y="2117211"/>
              <a:ext cx="720080" cy="433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R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Arial" pitchFamily="34" charset="0"/>
                </a:rPr>
                <a:t>-</a:t>
              </a:r>
              <a:r>
                <a:rPr kumimoji="0" lang="fr-FR" b="1" i="0" u="none" strike="noStrike" cap="all" normalizeH="0" baseline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tx2">
                      <a:lumMod val="50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  <a:latin typeface="Calibri" pitchFamily="34" charset="0"/>
                  <a:cs typeface="Arial" pitchFamily="34" charset="0"/>
                </a:rPr>
                <a:t>S</a:t>
              </a:r>
              <a:endParaRPr kumimoji="0" lang="fr-FR" b="1" i="0" u="none" strike="noStrike" cap="all" normalizeH="0" baseline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7" name="Groupe 46"/>
            <p:cNvGrpSpPr/>
            <p:nvPr/>
          </p:nvGrpSpPr>
          <p:grpSpPr>
            <a:xfrm>
              <a:off x="821741" y="1704213"/>
              <a:ext cx="511883" cy="585787"/>
              <a:chOff x="1763687" y="4160655"/>
              <a:chExt cx="511883" cy="585787"/>
            </a:xfrm>
          </p:grpSpPr>
          <p:sp>
            <p:nvSpPr>
              <p:cNvPr id="35" name="AutoShape 6"/>
              <p:cNvSpPr>
                <a:spLocks noChangeArrowheads="1"/>
              </p:cNvSpPr>
              <p:nvPr/>
            </p:nvSpPr>
            <p:spPr bwMode="auto">
              <a:xfrm>
                <a:off x="1763687" y="4221089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6" name="Text Box 11"/>
              <p:cNvSpPr txBox="1">
                <a:spLocks noChangeArrowheads="1"/>
              </p:cNvSpPr>
              <p:nvPr/>
            </p:nvSpPr>
            <p:spPr bwMode="auto">
              <a:xfrm>
                <a:off x="1808845" y="4160655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7200" b="1" spc="50" dirty="0" smtClean="0">
                    <a:ln w="11430"/>
                    <a:solidFill>
                      <a:schemeClr val="accent3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S</a:t>
                </a:r>
                <a:endParaRPr kumimoji="0" lang="fr-FR" sz="7200" b="1" i="0" u="none" strike="noStrike" spc="50" normalizeH="0" baseline="0" dirty="0" smtClean="0">
                  <a:ln w="11430"/>
                  <a:solidFill>
                    <a:schemeClr val="accent3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8" name="Groupe 44"/>
            <p:cNvGrpSpPr/>
            <p:nvPr/>
          </p:nvGrpSpPr>
          <p:grpSpPr>
            <a:xfrm>
              <a:off x="1533994" y="677051"/>
              <a:ext cx="511883" cy="585787"/>
              <a:chOff x="3635896" y="2864510"/>
              <a:chExt cx="511883" cy="585787"/>
            </a:xfrm>
          </p:grpSpPr>
          <p:sp>
            <p:nvSpPr>
              <p:cNvPr id="33" name="AutoShape 6"/>
              <p:cNvSpPr>
                <a:spLocks noChangeArrowheads="1"/>
              </p:cNvSpPr>
              <p:nvPr/>
            </p:nvSpPr>
            <p:spPr bwMode="auto">
              <a:xfrm>
                <a:off x="3635896" y="292494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4" name="Text Box 11"/>
              <p:cNvSpPr txBox="1">
                <a:spLocks noChangeArrowheads="1"/>
              </p:cNvSpPr>
              <p:nvPr/>
            </p:nvSpPr>
            <p:spPr bwMode="auto">
              <a:xfrm>
                <a:off x="3681054" y="286451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6600" spc="50" dirty="0" smtClean="0">
                    <a:ln w="11430"/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A</a:t>
                </a:r>
                <a:endParaRPr kumimoji="0" lang="fr-FR" sz="7200" i="0" u="none" strike="noStrike" spc="50" normalizeH="0" baseline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9" name="Groupe 45"/>
            <p:cNvGrpSpPr/>
            <p:nvPr/>
          </p:nvGrpSpPr>
          <p:grpSpPr>
            <a:xfrm>
              <a:off x="2189893" y="1704213"/>
              <a:ext cx="511883" cy="585787"/>
              <a:chOff x="5246922" y="4149080"/>
              <a:chExt cx="511883" cy="585787"/>
            </a:xfrm>
          </p:grpSpPr>
          <p:sp>
            <p:nvSpPr>
              <p:cNvPr id="31" name="AutoShape 6"/>
              <p:cNvSpPr>
                <a:spLocks noChangeArrowheads="1"/>
              </p:cNvSpPr>
              <p:nvPr/>
            </p:nvSpPr>
            <p:spPr bwMode="auto">
              <a:xfrm>
                <a:off x="5246922" y="4209514"/>
                <a:ext cx="432049" cy="432047"/>
              </a:xfrm>
              <a:prstGeom prst="roundRect">
                <a:avLst>
                  <a:gd name="adj" fmla="val 17412"/>
                </a:avLst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2" name="Text Box 11"/>
              <p:cNvSpPr txBox="1">
                <a:spLocks noChangeArrowheads="1"/>
              </p:cNvSpPr>
              <p:nvPr/>
            </p:nvSpPr>
            <p:spPr bwMode="auto">
              <a:xfrm>
                <a:off x="5292080" y="4149080"/>
                <a:ext cx="466725" cy="585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fr-FR" sz="7200" b="1" spc="50" dirty="0" smtClean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  <a:cs typeface="Arial" pitchFamily="34" charset="0"/>
                  </a:rPr>
                  <a:t>R</a:t>
                </a:r>
                <a:endParaRPr kumimoji="0" lang="fr-FR" sz="7200" b="1" i="0" u="none" strike="noStrike" spc="50" normalizeH="0" baseline="0" dirty="0" smtClean="0">
                  <a:ln w="11430"/>
                  <a:solidFill>
                    <a:schemeClr val="accent2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0" name="Freeform 15"/>
            <p:cNvSpPr>
              <a:spLocks/>
            </p:cNvSpPr>
            <p:nvPr/>
          </p:nvSpPr>
          <p:spPr bwMode="auto">
            <a:xfrm flipH="1">
              <a:off x="1973869" y="960866"/>
              <a:ext cx="490448" cy="796305"/>
            </a:xfrm>
            <a:custGeom>
              <a:avLst/>
              <a:gdLst/>
              <a:ahLst/>
              <a:cxnLst>
                <a:cxn ang="0">
                  <a:pos x="1820" y="0"/>
                </a:cxn>
                <a:cxn ang="0">
                  <a:pos x="1200" y="540"/>
                </a:cxn>
                <a:cxn ang="0">
                  <a:pos x="630" y="1350"/>
                </a:cxn>
                <a:cxn ang="0">
                  <a:pos x="255" y="2130"/>
                </a:cxn>
                <a:cxn ang="0">
                  <a:pos x="0" y="2955"/>
                </a:cxn>
              </a:cxnLst>
              <a:rect l="0" t="0" r="r" b="b"/>
              <a:pathLst>
                <a:path w="1820" h="2955">
                  <a:moveTo>
                    <a:pt x="1820" y="0"/>
                  </a:moveTo>
                  <a:cubicBezTo>
                    <a:pt x="1717" y="90"/>
                    <a:pt x="1398" y="315"/>
                    <a:pt x="1200" y="540"/>
                  </a:cubicBezTo>
                  <a:cubicBezTo>
                    <a:pt x="1002" y="765"/>
                    <a:pt x="787" y="1085"/>
                    <a:pt x="630" y="1350"/>
                  </a:cubicBezTo>
                  <a:cubicBezTo>
                    <a:pt x="473" y="1615"/>
                    <a:pt x="360" y="1862"/>
                    <a:pt x="255" y="2130"/>
                  </a:cubicBezTo>
                  <a:cubicBezTo>
                    <a:pt x="150" y="2398"/>
                    <a:pt x="53" y="2783"/>
                    <a:pt x="0" y="2955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542928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N°1: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pic>
        <p:nvPicPr>
          <p:cNvPr id="37" name="Image 2" descr="Latispro exploitation vidé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714488"/>
            <a:ext cx="6500858" cy="4417567"/>
          </a:xfrm>
          <a:prstGeom prst="rect">
            <a:avLst/>
          </a:prstGeom>
          <a:noFill/>
          <a:ln w="476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" name="Rectangle 37"/>
          <p:cNvSpPr/>
          <p:nvPr/>
        </p:nvSpPr>
        <p:spPr>
          <a:xfrm>
            <a:off x="1000100" y="6215082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Mesurer l’accélération à distance par traitement vidéo </a:t>
            </a:r>
          </a:p>
        </p:txBody>
      </p:sp>
      <p:grpSp>
        <p:nvGrpSpPr>
          <p:cNvPr id="39" name="Groupe 38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40" name="Rectangle à coins arrondis 39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1" name="Rectangle à coins arrondis 40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2" name="Rectangle à coins arrondis 41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3" name="Ellipse 42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4" name="Connecteur droit 43"/>
            <p:cNvCxnSpPr>
              <a:stCxn id="40" idx="3"/>
              <a:endCxn id="43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>
              <a:stCxn id="41" idx="3"/>
              <a:endCxn id="43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>
              <a:stCxn id="42" idx="3"/>
              <a:endCxn id="43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>
              <a:stCxn id="43" idx="6"/>
              <a:endCxn id="52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8" name="Rectangle à coins arrondis 47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9" name="Connecteur droit 48"/>
            <p:cNvCxnSpPr>
              <a:stCxn id="48" idx="3"/>
              <a:endCxn id="40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>
              <a:stCxn id="48" idx="3"/>
              <a:endCxn id="41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Connecteur droit 50"/>
            <p:cNvCxnSpPr>
              <a:stCxn id="48" idx="3"/>
              <a:endCxn id="42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2" name="Rectangle à coins arrondis 51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542928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N°1: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1000100" y="6215082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chemeClr val="tx1">
                    <a:tint val="75000"/>
                  </a:schemeClr>
                </a:solidFill>
              </a:rPr>
              <a:t>Mesurer l’accélération à distance par traitement vidéo </a:t>
            </a:r>
          </a:p>
        </p:txBody>
      </p:sp>
      <p:grpSp>
        <p:nvGrpSpPr>
          <p:cNvPr id="39" name="Groupe 38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40" name="Rectangle à coins arrondis 39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1" name="Rectangle à coins arrondis 40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2" name="Rectangle à coins arrondis 41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3" name="Ellipse 42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4" name="Connecteur droit 43"/>
            <p:cNvCxnSpPr>
              <a:stCxn id="40" idx="3"/>
              <a:endCxn id="43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>
              <a:stCxn id="41" idx="3"/>
              <a:endCxn id="43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>
              <a:stCxn id="42" idx="3"/>
              <a:endCxn id="43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>
              <a:stCxn id="43" idx="6"/>
              <a:endCxn id="52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8" name="Rectangle à coins arrondis 47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9" name="Connecteur droit 48"/>
            <p:cNvCxnSpPr>
              <a:stCxn id="48" idx="3"/>
              <a:endCxn id="40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>
              <a:stCxn id="48" idx="3"/>
              <a:endCxn id="41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Connecteur droit 50"/>
            <p:cNvCxnSpPr>
              <a:stCxn id="48" idx="3"/>
              <a:endCxn id="42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2" name="Rectangle à coins arrondis 51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</p:spTree>
    <p:controls>
      <p:control spid="10242" name="ShockwaveFlash1" r:id="rId2" imgW="6057912" imgH="45463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542928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N°1: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1000100" y="6215082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chemeClr val="tx1">
                    <a:tint val="75000"/>
                  </a:schemeClr>
                </a:solidFill>
              </a:rPr>
              <a:t>Mesurer l’accélération à distance par traitement vidéo </a:t>
            </a:r>
          </a:p>
        </p:txBody>
      </p:sp>
      <p:pic>
        <p:nvPicPr>
          <p:cNvPr id="37" name="Image 1" descr="Latispro exploitation vidéo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000108"/>
            <a:ext cx="4017254" cy="27829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" name="Image 2" descr="Latispro exploitation vidéo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14488"/>
            <a:ext cx="2929574" cy="24749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40" name="Connecteur droit avec flèche 39"/>
          <p:cNvCxnSpPr/>
          <p:nvPr/>
        </p:nvCxnSpPr>
        <p:spPr>
          <a:xfrm flipV="1">
            <a:off x="2428860" y="2857496"/>
            <a:ext cx="2519362" cy="43180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4071934" y="1214422"/>
            <a:ext cx="4392613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dirty="0">
                <a:solidFill>
                  <a:srgbClr val="FF0000"/>
                </a:solidFill>
              </a:rPr>
              <a:t>Récupérer les valeurs avec un tableur</a:t>
            </a:r>
          </a:p>
          <a:p>
            <a:pPr algn="ctr"/>
            <a:r>
              <a:rPr lang="fr-FR" b="1" dirty="0">
                <a:solidFill>
                  <a:srgbClr val="FF0000"/>
                </a:solidFill>
              </a:rPr>
              <a:t>Tracer des courbes</a:t>
            </a:r>
          </a:p>
        </p:txBody>
      </p:sp>
      <p:graphicFrame>
        <p:nvGraphicFramePr>
          <p:cNvPr id="42" name="Graphique 41"/>
          <p:cNvGraphicFramePr/>
          <p:nvPr/>
        </p:nvGraphicFramePr>
        <p:xfrm>
          <a:off x="4786314" y="4286256"/>
          <a:ext cx="3476625" cy="1995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3" name="Graphique 42"/>
          <p:cNvGraphicFramePr/>
          <p:nvPr/>
        </p:nvGraphicFramePr>
        <p:xfrm>
          <a:off x="714348" y="4286256"/>
          <a:ext cx="3476625" cy="1809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44" name="Groupe 43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45" name="Rectangle à coins arrondis 44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6" name="Rectangle à coins arrondis 45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7" name="Rectangle à coins arrondis 46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48" name="Ellipse 47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49" name="Connecteur droit 48"/>
            <p:cNvCxnSpPr>
              <a:stCxn id="45" idx="3"/>
              <a:endCxn id="48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>
              <a:stCxn id="46" idx="3"/>
              <a:endCxn id="48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Connecteur droit 50"/>
            <p:cNvCxnSpPr>
              <a:stCxn id="47" idx="3"/>
              <a:endCxn id="48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Connecteur droit 51"/>
            <p:cNvCxnSpPr>
              <a:stCxn id="48" idx="6"/>
              <a:endCxn id="57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3" name="Rectangle à coins arrondis 52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4" name="Connecteur droit 53"/>
            <p:cNvCxnSpPr>
              <a:stCxn id="53" idx="3"/>
              <a:endCxn id="45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Connecteur droit 54"/>
            <p:cNvCxnSpPr>
              <a:stCxn id="53" idx="3"/>
              <a:endCxn id="46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Connecteur droit 55"/>
            <p:cNvCxnSpPr>
              <a:stCxn id="53" idx="3"/>
              <a:endCxn id="47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7" name="Rectangle à coins arrondis 56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ous-titre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5786478" cy="785818"/>
          </a:xfrm>
        </p:spPr>
        <p:txBody>
          <a:bodyPr>
            <a:normAutofit/>
          </a:bodyPr>
          <a:lstStyle/>
          <a:p>
            <a:pPr algn="l"/>
            <a:r>
              <a:rPr lang="fr-FR" b="1" u="sng" dirty="0" smtClean="0"/>
              <a:t>Travaux pratiques N°2:</a:t>
            </a:r>
          </a:p>
          <a:p>
            <a:pPr algn="l">
              <a:buFont typeface="Arial" pitchFamily="34" charset="0"/>
              <a:buChar char="•"/>
            </a:pPr>
            <a:endParaRPr lang="fr-FR" sz="2400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/>
          <a:lstStyle/>
          <a:p>
            <a:r>
              <a:rPr lang="fr-FR" dirty="0" smtClean="0"/>
              <a:t>Séances 1: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285720" y="6215082"/>
            <a:ext cx="8643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F0000"/>
                </a:solidFill>
              </a:rPr>
              <a:t>Mesurer l’accélération avec un accéléromètre embarqué et un oscilloscope </a:t>
            </a:r>
          </a:p>
        </p:txBody>
      </p:sp>
      <p:pic>
        <p:nvPicPr>
          <p:cNvPr id="34" name="Image 2" descr="P101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785926"/>
            <a:ext cx="3745666" cy="191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Image 3" descr="P101001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4071942"/>
            <a:ext cx="3839945" cy="182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Image 4" descr="P101001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656" y="3021382"/>
            <a:ext cx="2675317" cy="1269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5" name="Ellipse 44"/>
          <p:cNvSpPr/>
          <p:nvPr/>
        </p:nvSpPr>
        <p:spPr>
          <a:xfrm>
            <a:off x="4714876" y="2285992"/>
            <a:ext cx="1136050" cy="66217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46" name="Connecteur droit avec flèche 45"/>
          <p:cNvCxnSpPr/>
          <p:nvPr/>
        </p:nvCxnSpPr>
        <p:spPr>
          <a:xfrm rot="10800000" flipV="1">
            <a:off x="2857490" y="2714620"/>
            <a:ext cx="1857387" cy="713892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avec flèche 46"/>
          <p:cNvCxnSpPr/>
          <p:nvPr/>
        </p:nvCxnSpPr>
        <p:spPr>
          <a:xfrm>
            <a:off x="2857488" y="3857628"/>
            <a:ext cx="1785950" cy="571504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e 52"/>
          <p:cNvGrpSpPr/>
          <p:nvPr/>
        </p:nvGrpSpPr>
        <p:grpSpPr>
          <a:xfrm>
            <a:off x="285720" y="357166"/>
            <a:ext cx="2143140" cy="642942"/>
            <a:chOff x="928662" y="3214686"/>
            <a:chExt cx="7000924" cy="2000264"/>
          </a:xfrm>
        </p:grpSpPr>
        <p:sp>
          <p:nvSpPr>
            <p:cNvPr id="54" name="Rectangle à coins arrondis 53"/>
            <p:cNvSpPr/>
            <p:nvPr/>
          </p:nvSpPr>
          <p:spPr>
            <a:xfrm>
              <a:off x="2571736" y="321468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55" name="Rectangle à coins arrondis 54"/>
            <p:cNvSpPr/>
            <p:nvPr/>
          </p:nvSpPr>
          <p:spPr>
            <a:xfrm>
              <a:off x="2571736" y="3929066"/>
              <a:ext cx="1000132" cy="57150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56" name="Rectangle à coins arrondis 55"/>
            <p:cNvSpPr/>
            <p:nvPr/>
          </p:nvSpPr>
          <p:spPr>
            <a:xfrm>
              <a:off x="2571736" y="464344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sp>
          <p:nvSpPr>
            <p:cNvPr id="57" name="Ellipse 56"/>
            <p:cNvSpPr/>
            <p:nvPr/>
          </p:nvSpPr>
          <p:spPr>
            <a:xfrm>
              <a:off x="4357686" y="3857628"/>
              <a:ext cx="1643074" cy="714380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58" name="Connecteur droit 57"/>
            <p:cNvCxnSpPr>
              <a:stCxn id="54" idx="3"/>
              <a:endCxn id="57" idx="1"/>
            </p:cNvCxnSpPr>
            <p:nvPr/>
          </p:nvCxnSpPr>
          <p:spPr>
            <a:xfrm>
              <a:off x="3571868" y="3500438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Connecteur droit 58"/>
            <p:cNvCxnSpPr>
              <a:stCxn id="55" idx="3"/>
              <a:endCxn id="57" idx="2"/>
            </p:cNvCxnSpPr>
            <p:nvPr/>
          </p:nvCxnSpPr>
          <p:spPr>
            <a:xfrm>
              <a:off x="3571868" y="4214818"/>
              <a:ext cx="78581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0" name="Connecteur droit 59"/>
            <p:cNvCxnSpPr>
              <a:stCxn id="56" idx="3"/>
              <a:endCxn id="57" idx="3"/>
            </p:cNvCxnSpPr>
            <p:nvPr/>
          </p:nvCxnSpPr>
          <p:spPr>
            <a:xfrm flipV="1">
              <a:off x="3571868" y="4467390"/>
              <a:ext cx="1026441" cy="4618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1" name="Connecteur droit 60"/>
            <p:cNvCxnSpPr>
              <a:stCxn id="57" idx="6"/>
              <a:endCxn id="66" idx="1"/>
            </p:cNvCxnSpPr>
            <p:nvPr/>
          </p:nvCxnSpPr>
          <p:spPr>
            <a:xfrm>
              <a:off x="6000760" y="4214818"/>
              <a:ext cx="928694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2" name="Rectangle à coins arrondis 61"/>
            <p:cNvSpPr/>
            <p:nvPr/>
          </p:nvSpPr>
          <p:spPr>
            <a:xfrm>
              <a:off x="928662" y="3929066"/>
              <a:ext cx="1000164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cxnSp>
          <p:nvCxnSpPr>
            <p:cNvPr id="63" name="Connecteur droit 62"/>
            <p:cNvCxnSpPr>
              <a:stCxn id="62" idx="3"/>
              <a:endCxn id="54" idx="1"/>
            </p:cNvCxnSpPr>
            <p:nvPr/>
          </p:nvCxnSpPr>
          <p:spPr>
            <a:xfrm flipV="1">
              <a:off x="1928826" y="350043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4" name="Connecteur droit 63"/>
            <p:cNvCxnSpPr>
              <a:stCxn id="62" idx="3"/>
              <a:endCxn id="55" idx="1"/>
            </p:cNvCxnSpPr>
            <p:nvPr/>
          </p:nvCxnSpPr>
          <p:spPr>
            <a:xfrm>
              <a:off x="1928826" y="4214818"/>
              <a:ext cx="64291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Connecteur droit 64"/>
            <p:cNvCxnSpPr>
              <a:stCxn id="62" idx="3"/>
              <a:endCxn id="56" idx="1"/>
            </p:cNvCxnSpPr>
            <p:nvPr/>
          </p:nvCxnSpPr>
          <p:spPr>
            <a:xfrm>
              <a:off x="1928826" y="4214818"/>
              <a:ext cx="642910" cy="71438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6" name="Rectangle à coins arrondis 65"/>
            <p:cNvSpPr/>
            <p:nvPr/>
          </p:nvSpPr>
          <p:spPr>
            <a:xfrm>
              <a:off x="6929454" y="3929066"/>
              <a:ext cx="1000132" cy="571504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hème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Thème Office">
    <a:majorFont>
      <a:latin typeface="Arial"/>
      <a:ea typeface="SimSun"/>
      <a:cs typeface=""/>
    </a:majorFont>
    <a:minorFont>
      <a:latin typeface="Arial"/>
      <a:ea typeface="SimSun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Thème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Thème Office">
    <a:majorFont>
      <a:latin typeface="Arial"/>
      <a:ea typeface="SimSun"/>
      <a:cs typeface=""/>
    </a:majorFont>
    <a:minorFont>
      <a:latin typeface="Arial"/>
      <a:ea typeface="SimSun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Thème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Thème Office">
    <a:majorFont>
      <a:latin typeface="Arial"/>
      <a:ea typeface="SimSun"/>
      <a:cs typeface=""/>
    </a:majorFont>
    <a:minorFont>
      <a:latin typeface="Arial"/>
      <a:ea typeface="SimSun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Thème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Thème Office">
    <a:majorFont>
      <a:latin typeface="Arial"/>
      <a:ea typeface="SimSun"/>
      <a:cs typeface=""/>
    </a:majorFont>
    <a:minorFont>
      <a:latin typeface="Arial"/>
      <a:ea typeface="SimSun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4126</TotalTime>
  <Words>853</Words>
  <Application>Microsoft Office PowerPoint</Application>
  <PresentationFormat>Affichage à l'écran (4:3)</PresentationFormat>
  <Paragraphs>272</Paragraphs>
  <Slides>31</Slides>
  <Notes>0</Notes>
  <HiddenSlides>0</HiddenSlides>
  <MMClips>1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3" baseType="lpstr">
      <vt:lpstr>Thème Office</vt:lpstr>
      <vt:lpstr>Equation</vt:lpstr>
      <vt:lpstr>Séquence 1 </vt:lpstr>
      <vt:lpstr>Séquence 1 </vt:lpstr>
      <vt:lpstr>Diapositive 3</vt:lpstr>
      <vt:lpstr>Activation (suite):</vt:lpstr>
      <vt:lpstr>Activation :</vt:lpstr>
      <vt:lpstr>Séances 1:</vt:lpstr>
      <vt:lpstr>Séances 1:</vt:lpstr>
      <vt:lpstr>Séances 1:</vt:lpstr>
      <vt:lpstr>Séances 1:</vt:lpstr>
      <vt:lpstr>Séances 1:</vt:lpstr>
      <vt:lpstr>Séances 1:</vt:lpstr>
      <vt:lpstr>Séances 1:</vt:lpstr>
      <vt:lpstr>Séance 2:</vt:lpstr>
      <vt:lpstr>Séance 3:</vt:lpstr>
      <vt:lpstr>Séance 3:</vt:lpstr>
      <vt:lpstr>Séquence 1 (suite) </vt:lpstr>
      <vt:lpstr>Séances 1:</vt:lpstr>
      <vt:lpstr>Séance 2:</vt:lpstr>
      <vt:lpstr>Séance 3:</vt:lpstr>
      <vt:lpstr>Séquence 3 </vt:lpstr>
      <vt:lpstr>Séquence 3 </vt:lpstr>
      <vt:lpstr>Séances 1:</vt:lpstr>
      <vt:lpstr>Séances 1:</vt:lpstr>
      <vt:lpstr>Séance 2:</vt:lpstr>
      <vt:lpstr>Séance 3:</vt:lpstr>
      <vt:lpstr>Séquence 3 (suite) </vt:lpstr>
      <vt:lpstr>Séances 1:</vt:lpstr>
      <vt:lpstr>Séances 1:</vt:lpstr>
      <vt:lpstr>Séances 2:</vt:lpstr>
      <vt:lpstr>Séances 3:</vt:lpstr>
      <vt:lpstr>Diapositive 31</vt:lpstr>
    </vt:vector>
  </TitlesOfParts>
  <Company>XPSP2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Séances 1:</dc:title>
  <dc:creator>Admin</dc:creator>
  <cp:lastModifiedBy>Admin</cp:lastModifiedBy>
  <cp:revision>316</cp:revision>
  <dcterms:created xsi:type="dcterms:W3CDTF">2011-03-03T16:00:35Z</dcterms:created>
  <dcterms:modified xsi:type="dcterms:W3CDTF">2011-05-23T21:15:59Z</dcterms:modified>
</cp:coreProperties>
</file>