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85" r:id="rId3"/>
    <p:sldId id="286" r:id="rId4"/>
    <p:sldId id="269" r:id="rId5"/>
    <p:sldId id="271" r:id="rId6"/>
    <p:sldId id="272" r:id="rId7"/>
    <p:sldId id="257" r:id="rId8"/>
    <p:sldId id="259" r:id="rId9"/>
    <p:sldId id="260" r:id="rId10"/>
    <p:sldId id="277" r:id="rId11"/>
    <p:sldId id="278" r:id="rId12"/>
    <p:sldId id="261" r:id="rId13"/>
    <p:sldId id="262" r:id="rId14"/>
    <p:sldId id="280" r:id="rId15"/>
    <p:sldId id="273" r:id="rId16"/>
    <p:sldId id="282" r:id="rId17"/>
    <p:sldId id="293" r:id="rId18"/>
    <p:sldId id="287" r:id="rId19"/>
    <p:sldId id="288" r:id="rId20"/>
    <p:sldId id="274" r:id="rId21"/>
    <p:sldId id="263" r:id="rId22"/>
    <p:sldId id="264" r:id="rId23"/>
    <p:sldId id="265" r:id="rId24"/>
    <p:sldId id="266" r:id="rId25"/>
    <p:sldId id="275" r:id="rId26"/>
    <p:sldId id="279" r:id="rId27"/>
    <p:sldId id="284" r:id="rId28"/>
    <p:sldId id="283" r:id="rId29"/>
    <p:sldId id="281" r:id="rId30"/>
    <p:sldId id="290" r:id="rId31"/>
    <p:sldId id="289" r:id="rId3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0C701-F0EA-420D-B297-279D757B75B3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A795-AC8A-40C4-A630-E3EBC74ADF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3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6.jpe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eg"/><Relationship Id="rId5" Type="http://schemas.openxmlformats.org/officeDocument/2006/relationships/image" Target="../media/image25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0.jpeg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jpeg"/><Relationship Id="rId5" Type="http://schemas.openxmlformats.org/officeDocument/2006/relationships/image" Target="../media/image11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4.jpeg"/><Relationship Id="rId7" Type="http://schemas.openxmlformats.org/officeDocument/2006/relationships/image" Target="../media/image28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gif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re 1"/>
          <p:cNvSpPr>
            <a:spLocks noGrp="1"/>
          </p:cNvSpPr>
          <p:nvPr>
            <p:ph type="ctrTitle"/>
          </p:nvPr>
        </p:nvSpPr>
        <p:spPr>
          <a:xfrm>
            <a:off x="1643042" y="214290"/>
            <a:ext cx="6072230" cy="1000132"/>
          </a:xfrm>
        </p:spPr>
        <p:txBody>
          <a:bodyPr/>
          <a:lstStyle/>
          <a:p>
            <a:r>
              <a:rPr lang="fr-FR" dirty="0" smtClean="0"/>
              <a:t>Séquence 1	</a:t>
            </a:r>
            <a:endParaRPr lang="fr-FR" sz="3600" i="1" dirty="0"/>
          </a:p>
        </p:txBody>
      </p:sp>
      <p:sp>
        <p:nvSpPr>
          <p:cNvPr id="46" name="Titre 1"/>
          <p:cNvSpPr txBox="1">
            <a:spLocks/>
          </p:cNvSpPr>
          <p:nvPr/>
        </p:nvSpPr>
        <p:spPr>
          <a:xfrm>
            <a:off x="1857356" y="5500702"/>
            <a:ext cx="60722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Classe de première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795" name="Picture 3" descr="D:\Reforme S SI\TRAVAUX pour le 1 er AVRIL FOURMIES\images carte mentale\Tséquence 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91" y="1428736"/>
            <a:ext cx="9055143" cy="374695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3: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3071834" cy="71438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Restitution: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7167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Assurer la mobilité</a:t>
            </a:r>
            <a:endParaRPr lang="fr-FR" dirty="0"/>
          </a:p>
        </p:txBody>
      </p:sp>
      <p:grpSp>
        <p:nvGrpSpPr>
          <p:cNvPr id="4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29" idx="3"/>
              <a:endCxn id="30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3"/>
              <a:endCxn id="32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3" idx="3"/>
              <a:endCxn id="36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0" idx="3"/>
              <a:endCxn id="34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3"/>
              <a:endCxn id="34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34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4" idx="6"/>
              <a:endCxn id="35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6"/>
              <a:endCxn id="37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ectangle à coins arrondis 45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6" idx="3"/>
              <a:endCxn id="29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3"/>
              <a:endCxn id="31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6" idx="3"/>
              <a:endCxn id="33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385762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 déplacer</a:t>
            </a:r>
            <a:endParaRPr lang="fr-FR" dirty="0"/>
          </a:p>
        </p:txBody>
      </p:sp>
      <p:sp>
        <p:nvSpPr>
          <p:cNvPr id="52" name="Rectangle 51"/>
          <p:cNvSpPr/>
          <p:nvPr/>
        </p:nvSpPr>
        <p:spPr>
          <a:xfrm>
            <a:off x="3857620" y="4786322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Alimenter en énergie</a:t>
            </a:r>
            <a:endParaRPr lang="fr-FR" dirty="0"/>
          </a:p>
        </p:txBody>
      </p:sp>
      <p:sp>
        <p:nvSpPr>
          <p:cNvPr id="53" name="Rectangle 52"/>
          <p:cNvSpPr/>
          <p:nvPr/>
        </p:nvSpPr>
        <p:spPr>
          <a:xfrm>
            <a:off x="142844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Surveiller un lieu</a:t>
            </a:r>
            <a:endParaRPr lang="fr-FR" dirty="0"/>
          </a:p>
        </p:txBody>
      </p:sp>
      <p:cxnSp>
        <p:nvCxnSpPr>
          <p:cNvPr id="57" name="Connecteur droit 56"/>
          <p:cNvCxnSpPr>
            <a:stCxn id="53" idx="3"/>
            <a:endCxn id="13" idx="1"/>
          </p:cNvCxnSpPr>
          <p:nvPr/>
        </p:nvCxnSpPr>
        <p:spPr>
          <a:xfrm>
            <a:off x="1643042" y="2321711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3" idx="3"/>
            <a:endCxn id="51" idx="1"/>
          </p:cNvCxnSpPr>
          <p:nvPr/>
        </p:nvCxnSpPr>
        <p:spPr>
          <a:xfrm>
            <a:off x="3571868" y="2321711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rot="5400000">
            <a:off x="2356063" y="3712598"/>
            <a:ext cx="2714645" cy="4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endCxn id="52" idx="1"/>
          </p:cNvCxnSpPr>
          <p:nvPr/>
        </p:nvCxnSpPr>
        <p:spPr>
          <a:xfrm flipV="1">
            <a:off x="3714744" y="5072074"/>
            <a:ext cx="142876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rot="5400000">
            <a:off x="1286646" y="292814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rot="5400000">
            <a:off x="1393009" y="3964785"/>
            <a:ext cx="92869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>
            <a:stCxn id="51" idx="3"/>
          </p:cNvCxnSpPr>
          <p:nvPr/>
        </p:nvCxnSpPr>
        <p:spPr>
          <a:xfrm flipV="1">
            <a:off x="5357818" y="2000240"/>
            <a:ext cx="1186970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>
            <a:stCxn id="51" idx="3"/>
          </p:cNvCxnSpPr>
          <p:nvPr/>
        </p:nvCxnSpPr>
        <p:spPr>
          <a:xfrm>
            <a:off x="5357818" y="2321711"/>
            <a:ext cx="1214446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>
            <a:stCxn id="52" idx="3"/>
          </p:cNvCxnSpPr>
          <p:nvPr/>
        </p:nvCxnSpPr>
        <p:spPr>
          <a:xfrm>
            <a:off x="5357818" y="507207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Image 49" descr="Robotino_Imagefoto-thumb-640x501-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786446" y="142852"/>
            <a:ext cx="1500198" cy="1174374"/>
          </a:xfrm>
          <a:prstGeom prst="rect">
            <a:avLst/>
          </a:prstGeom>
        </p:spPr>
      </p:pic>
      <p:pic>
        <p:nvPicPr>
          <p:cNvPr id="54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643182"/>
            <a:ext cx="933159" cy="730865"/>
          </a:xfrm>
          <a:prstGeom prst="rect">
            <a:avLst/>
          </a:prstGeom>
          <a:noFill/>
        </p:spPr>
      </p:pic>
      <p:pic>
        <p:nvPicPr>
          <p:cNvPr id="55" name="Image 54" descr="Galet omnidirectionnel R2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1285860"/>
            <a:ext cx="1196970" cy="1196970"/>
          </a:xfrm>
          <a:prstGeom prst="rect">
            <a:avLst/>
          </a:prstGeom>
        </p:spPr>
      </p:pic>
      <p:pic>
        <p:nvPicPr>
          <p:cNvPr id="60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2857496"/>
            <a:ext cx="933159" cy="730865"/>
          </a:xfrm>
          <a:prstGeom prst="rect">
            <a:avLst/>
          </a:prstGeom>
          <a:noFill/>
        </p:spPr>
      </p:pic>
      <p:pic>
        <p:nvPicPr>
          <p:cNvPr id="61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214686"/>
            <a:ext cx="933159" cy="730865"/>
          </a:xfrm>
          <a:prstGeom prst="rect">
            <a:avLst/>
          </a:prstGeom>
          <a:noFill/>
        </p:spPr>
      </p:pic>
      <p:pic>
        <p:nvPicPr>
          <p:cNvPr id="62" name="Image 61" descr="Galet omnidirectionnel R2M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1428736"/>
            <a:ext cx="1196970" cy="1196970"/>
          </a:xfrm>
          <a:prstGeom prst="rect">
            <a:avLst/>
          </a:prstGeom>
        </p:spPr>
      </p:pic>
      <p:pic>
        <p:nvPicPr>
          <p:cNvPr id="63" name="Image 62" descr="Galet omnidirectionnel R2M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AF5F2"/>
              </a:clrFrom>
              <a:clrTo>
                <a:srgbClr val="FAF5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1714488"/>
            <a:ext cx="1196970" cy="1196970"/>
          </a:xfrm>
          <a:prstGeom prst="rect">
            <a:avLst/>
          </a:prstGeom>
        </p:spPr>
      </p:pic>
      <p:pic>
        <p:nvPicPr>
          <p:cNvPr id="64" name="Image 63" descr="FG2270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4357694"/>
            <a:ext cx="1571626" cy="1571626"/>
          </a:xfrm>
          <a:prstGeom prst="rect">
            <a:avLst/>
          </a:prstGeom>
        </p:spPr>
      </p:pic>
      <p:pic>
        <p:nvPicPr>
          <p:cNvPr id="65" name="Image 64" descr="FG2270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572008"/>
            <a:ext cx="1571626" cy="1571626"/>
          </a:xfrm>
          <a:prstGeom prst="rect">
            <a:avLst/>
          </a:prstGeom>
        </p:spPr>
      </p:pic>
      <p:sp>
        <p:nvSpPr>
          <p:cNvPr id="56" name="ZoneTexte 5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ontrols>
      <p:control spid="2051" name="ShockwaveFlash1" r:id="rId2" imgW="3095643" imgH="2716247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3: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3071834" cy="71438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Restitution: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7167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Assurer la mobilité</a:t>
            </a:r>
            <a:endParaRPr lang="fr-FR" dirty="0"/>
          </a:p>
        </p:txBody>
      </p:sp>
      <p:grpSp>
        <p:nvGrpSpPr>
          <p:cNvPr id="4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29" idx="3"/>
              <a:endCxn id="30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3"/>
              <a:endCxn id="32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3" idx="3"/>
              <a:endCxn id="36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0" idx="3"/>
              <a:endCxn id="34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3"/>
              <a:endCxn id="34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34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4" idx="6"/>
              <a:endCxn id="35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6"/>
              <a:endCxn id="37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ectangle à coins arrondis 45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6" idx="3"/>
              <a:endCxn id="29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3"/>
              <a:endCxn id="31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6" idx="3"/>
              <a:endCxn id="33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385762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 déplacer</a:t>
            </a:r>
            <a:endParaRPr lang="fr-FR" dirty="0"/>
          </a:p>
        </p:txBody>
      </p:sp>
      <p:sp>
        <p:nvSpPr>
          <p:cNvPr id="52" name="Rectangle 51"/>
          <p:cNvSpPr/>
          <p:nvPr/>
        </p:nvSpPr>
        <p:spPr>
          <a:xfrm>
            <a:off x="3857620" y="4786322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Alimenter en énergie</a:t>
            </a:r>
            <a:endParaRPr lang="fr-FR" dirty="0"/>
          </a:p>
        </p:txBody>
      </p:sp>
      <p:sp>
        <p:nvSpPr>
          <p:cNvPr id="53" name="Rectangle 52"/>
          <p:cNvSpPr/>
          <p:nvPr/>
        </p:nvSpPr>
        <p:spPr>
          <a:xfrm>
            <a:off x="142844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Transporter des charges</a:t>
            </a:r>
            <a:endParaRPr lang="fr-FR" dirty="0"/>
          </a:p>
        </p:txBody>
      </p:sp>
      <p:cxnSp>
        <p:nvCxnSpPr>
          <p:cNvPr id="57" name="Connecteur droit 56"/>
          <p:cNvCxnSpPr>
            <a:stCxn id="53" idx="3"/>
            <a:endCxn id="13" idx="1"/>
          </p:cNvCxnSpPr>
          <p:nvPr/>
        </p:nvCxnSpPr>
        <p:spPr>
          <a:xfrm>
            <a:off x="1643042" y="2321711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3" idx="3"/>
            <a:endCxn id="51" idx="1"/>
          </p:cNvCxnSpPr>
          <p:nvPr/>
        </p:nvCxnSpPr>
        <p:spPr>
          <a:xfrm>
            <a:off x="3571868" y="2321711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rot="5400000">
            <a:off x="2356063" y="3712598"/>
            <a:ext cx="2714645" cy="4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endCxn id="52" idx="1"/>
          </p:cNvCxnSpPr>
          <p:nvPr/>
        </p:nvCxnSpPr>
        <p:spPr>
          <a:xfrm flipV="1">
            <a:off x="3714744" y="5072074"/>
            <a:ext cx="142876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rot="5400000">
            <a:off x="1286646" y="292814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rot="5400000">
            <a:off x="1393009" y="3964785"/>
            <a:ext cx="92869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>
            <a:stCxn id="51" idx="3"/>
          </p:cNvCxnSpPr>
          <p:nvPr/>
        </p:nvCxnSpPr>
        <p:spPr>
          <a:xfrm flipV="1">
            <a:off x="5357818" y="2000240"/>
            <a:ext cx="1186970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>
            <a:stCxn id="51" idx="3"/>
          </p:cNvCxnSpPr>
          <p:nvPr/>
        </p:nvCxnSpPr>
        <p:spPr>
          <a:xfrm>
            <a:off x="5357818" y="2321711"/>
            <a:ext cx="1214446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>
            <a:stCxn id="52" idx="3"/>
          </p:cNvCxnSpPr>
          <p:nvPr/>
        </p:nvCxnSpPr>
        <p:spPr>
          <a:xfrm>
            <a:off x="5357818" y="507207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643182"/>
            <a:ext cx="933159" cy="730865"/>
          </a:xfrm>
          <a:prstGeom prst="rect">
            <a:avLst/>
          </a:prstGeom>
          <a:noFill/>
        </p:spPr>
      </p:pic>
      <p:pic>
        <p:nvPicPr>
          <p:cNvPr id="56" name="Image 55" descr="ps-1217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4429132"/>
            <a:ext cx="1621720" cy="1628771"/>
          </a:xfrm>
          <a:prstGeom prst="rect">
            <a:avLst/>
          </a:prstGeom>
        </p:spPr>
      </p:pic>
      <p:pic>
        <p:nvPicPr>
          <p:cNvPr id="58" name="Picture 3" descr="D:\Reforme S SI\activité Modéliser Baggio\roue_gonflable_grand_diamet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1357298"/>
            <a:ext cx="915969" cy="915969"/>
          </a:xfrm>
          <a:prstGeom prst="rect">
            <a:avLst/>
          </a:prstGeom>
          <a:noFill/>
        </p:spPr>
      </p:pic>
      <p:pic>
        <p:nvPicPr>
          <p:cNvPr id="66" name="Picture 3" descr="D:\Reforme S SI\activité Modéliser Baggio\roue_gonflable_grand_diametr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1500174"/>
            <a:ext cx="915969" cy="915969"/>
          </a:xfrm>
          <a:prstGeom prst="rect">
            <a:avLst/>
          </a:prstGeom>
          <a:noFill/>
        </p:spPr>
      </p:pic>
      <p:pic>
        <p:nvPicPr>
          <p:cNvPr id="67" name="Picture 3" descr="D:\Reforme S SI\activité Modéliser Baggio\roue_gonflable_grand_diametr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1643050"/>
            <a:ext cx="915969" cy="915969"/>
          </a:xfrm>
          <a:prstGeom prst="rect">
            <a:avLst/>
          </a:prstGeom>
          <a:noFill/>
        </p:spPr>
      </p:pic>
      <p:cxnSp>
        <p:nvCxnSpPr>
          <p:cNvPr id="69" name="Connecteur droit avec flèche 68"/>
          <p:cNvCxnSpPr>
            <a:stCxn id="51" idx="3"/>
          </p:cNvCxnSpPr>
          <p:nvPr/>
        </p:nvCxnSpPr>
        <p:spPr>
          <a:xfrm>
            <a:off x="5357818" y="2321711"/>
            <a:ext cx="1214446" cy="1393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Image 70" descr="moteur_avec_variateur_integre_large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3357562"/>
            <a:ext cx="1143000" cy="1028700"/>
          </a:xfrm>
          <a:prstGeom prst="rect">
            <a:avLst/>
          </a:prstGeom>
        </p:spPr>
      </p:pic>
      <p:pic>
        <p:nvPicPr>
          <p:cNvPr id="73" name="Image 72" descr="le-chariot-automatise-a-arra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9322" y="142852"/>
            <a:ext cx="1615997" cy="1214446"/>
          </a:xfrm>
          <a:prstGeom prst="rect">
            <a:avLst/>
          </a:prstGeom>
        </p:spPr>
      </p:pic>
      <p:sp>
        <p:nvSpPr>
          <p:cNvPr id="50" name="ZoneTexte 49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ontrols>
      <p:control spid="3075" name="ShockwaveFlash1" r:id="rId2" imgW="3365556" imgH="245418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3: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3071834" cy="71438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Restitution:</a:t>
            </a:r>
          </a:p>
        </p:txBody>
      </p:sp>
      <p:pic>
        <p:nvPicPr>
          <p:cNvPr id="6" name="Image 5" descr="Roomba_serie500.jpg"/>
          <p:cNvPicPr>
            <a:picLocks noChangeAspect="1"/>
          </p:cNvPicPr>
          <p:nvPr/>
        </p:nvPicPr>
        <p:blipFill>
          <a:blip r:embed="rId4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7167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Assurer la mobilité</a:t>
            </a:r>
            <a:endParaRPr lang="fr-FR" dirty="0"/>
          </a:p>
        </p:txBody>
      </p:sp>
      <p:grpSp>
        <p:nvGrpSpPr>
          <p:cNvPr id="28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29" idx="3"/>
              <a:endCxn id="30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3"/>
              <a:endCxn id="32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3" idx="3"/>
              <a:endCxn id="36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0" idx="3"/>
              <a:endCxn id="34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3"/>
              <a:endCxn id="34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34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4" idx="6"/>
              <a:endCxn id="35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6"/>
              <a:endCxn id="37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ectangle à coins arrondis 45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6" idx="3"/>
              <a:endCxn id="29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3"/>
              <a:endCxn id="31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6" idx="3"/>
              <a:endCxn id="33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3857620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 déplacer</a:t>
            </a:r>
            <a:endParaRPr lang="fr-FR" dirty="0"/>
          </a:p>
        </p:txBody>
      </p:sp>
      <p:sp>
        <p:nvSpPr>
          <p:cNvPr id="52" name="Rectangle 51"/>
          <p:cNvSpPr/>
          <p:nvPr/>
        </p:nvSpPr>
        <p:spPr>
          <a:xfrm>
            <a:off x="3857620" y="4786322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Alimenter en énergie</a:t>
            </a:r>
            <a:endParaRPr lang="fr-FR" dirty="0"/>
          </a:p>
        </p:txBody>
      </p:sp>
      <p:sp>
        <p:nvSpPr>
          <p:cNvPr id="53" name="Rectangle 52"/>
          <p:cNvSpPr/>
          <p:nvPr/>
        </p:nvSpPr>
        <p:spPr>
          <a:xfrm>
            <a:off x="142844" y="200024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Nettoyer une surface</a:t>
            </a:r>
            <a:endParaRPr lang="fr-FR" dirty="0"/>
          </a:p>
        </p:txBody>
      </p:sp>
      <p:cxnSp>
        <p:nvCxnSpPr>
          <p:cNvPr id="57" name="Connecteur droit 56"/>
          <p:cNvCxnSpPr>
            <a:stCxn id="53" idx="3"/>
            <a:endCxn id="13" idx="1"/>
          </p:cNvCxnSpPr>
          <p:nvPr/>
        </p:nvCxnSpPr>
        <p:spPr>
          <a:xfrm>
            <a:off x="1643042" y="2321711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3" idx="3"/>
            <a:endCxn id="51" idx="1"/>
          </p:cNvCxnSpPr>
          <p:nvPr/>
        </p:nvCxnSpPr>
        <p:spPr>
          <a:xfrm>
            <a:off x="3571868" y="2321711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rot="5400000">
            <a:off x="2356063" y="3712598"/>
            <a:ext cx="2714645" cy="4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endCxn id="52" idx="1"/>
          </p:cNvCxnSpPr>
          <p:nvPr/>
        </p:nvCxnSpPr>
        <p:spPr>
          <a:xfrm flipV="1">
            <a:off x="3714744" y="5072074"/>
            <a:ext cx="142876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428868"/>
            <a:ext cx="933159" cy="730865"/>
          </a:xfrm>
          <a:prstGeom prst="rect">
            <a:avLst/>
          </a:prstGeom>
          <a:noFill/>
        </p:spPr>
      </p:pic>
      <p:pic>
        <p:nvPicPr>
          <p:cNvPr id="78" name="Picture 3" descr="D:\Reforme S SI\activité Modéliser Baggio\roue-45mm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214422"/>
            <a:ext cx="1472620" cy="1103296"/>
          </a:xfrm>
          <a:prstGeom prst="rect">
            <a:avLst/>
          </a:prstGeom>
          <a:noFill/>
        </p:spPr>
      </p:pic>
      <p:pic>
        <p:nvPicPr>
          <p:cNvPr id="79" name="Picture 4" descr="D:\Reforme S SI\activité Modéliser Baggio\93230.jpg"/>
          <p:cNvPicPr>
            <a:picLocks noChangeAspect="1" noChangeArrowheads="1"/>
          </p:cNvPicPr>
          <p:nvPr/>
        </p:nvPicPr>
        <p:blipFill>
          <a:blip r:embed="rId7"/>
          <a:srcRect t="32947"/>
          <a:stretch>
            <a:fillRect/>
          </a:stretch>
        </p:blipFill>
        <p:spPr bwMode="auto">
          <a:xfrm>
            <a:off x="7286644" y="3429000"/>
            <a:ext cx="896059" cy="729442"/>
          </a:xfrm>
          <a:prstGeom prst="rect">
            <a:avLst/>
          </a:prstGeom>
          <a:noFill/>
        </p:spPr>
      </p:pic>
      <p:cxnSp>
        <p:nvCxnSpPr>
          <p:cNvPr id="82" name="Connecteur droit 81"/>
          <p:cNvCxnSpPr/>
          <p:nvPr/>
        </p:nvCxnSpPr>
        <p:spPr>
          <a:xfrm rot="5400000">
            <a:off x="1286646" y="292814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rot="5400000">
            <a:off x="1393009" y="3964785"/>
            <a:ext cx="92869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>
            <a:stCxn id="51" idx="3"/>
          </p:cNvCxnSpPr>
          <p:nvPr/>
        </p:nvCxnSpPr>
        <p:spPr>
          <a:xfrm flipV="1">
            <a:off x="5357818" y="1857364"/>
            <a:ext cx="1714512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>
            <a:stCxn id="51" idx="3"/>
          </p:cNvCxnSpPr>
          <p:nvPr/>
        </p:nvCxnSpPr>
        <p:spPr>
          <a:xfrm>
            <a:off x="5357818" y="2321711"/>
            <a:ext cx="1714512" cy="535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/>
          <p:cNvCxnSpPr>
            <a:stCxn id="51" idx="3"/>
          </p:cNvCxnSpPr>
          <p:nvPr/>
        </p:nvCxnSpPr>
        <p:spPr>
          <a:xfrm>
            <a:off x="5357818" y="2321711"/>
            <a:ext cx="1714512" cy="1321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D:\DVD_DMS_17-11-2010\Dossiers\Dossier du DrooMbaS\Version HTML\fiches\editor\images\1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4572008"/>
            <a:ext cx="2286016" cy="793108"/>
          </a:xfrm>
          <a:prstGeom prst="rect">
            <a:avLst/>
          </a:prstGeom>
          <a:noFill/>
        </p:spPr>
      </p:pic>
      <p:cxnSp>
        <p:nvCxnSpPr>
          <p:cNvPr id="92" name="Connecteur droit avec flèche 91"/>
          <p:cNvCxnSpPr>
            <a:stCxn id="52" idx="3"/>
          </p:cNvCxnSpPr>
          <p:nvPr/>
        </p:nvCxnSpPr>
        <p:spPr>
          <a:xfrm>
            <a:off x="5357818" y="507207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3" descr="D:\Reforme S SI\activité Modéliser Baggio\roue-45mm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1071546"/>
            <a:ext cx="1472620" cy="1103296"/>
          </a:xfrm>
          <a:prstGeom prst="rect">
            <a:avLst/>
          </a:prstGeom>
          <a:noFill/>
        </p:spPr>
      </p:pic>
      <p:pic>
        <p:nvPicPr>
          <p:cNvPr id="54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357430"/>
            <a:ext cx="933159" cy="730865"/>
          </a:xfrm>
          <a:prstGeom prst="rect">
            <a:avLst/>
          </a:prstGeom>
          <a:noFill/>
        </p:spPr>
      </p:pic>
      <p:sp>
        <p:nvSpPr>
          <p:cNvPr id="55" name="ZoneTexte 54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ontrols>
      <p:control spid="1026" name="ShockwaveFlash1" r:id="rId2" imgW="2519244" imgH="264484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429684" cy="500066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r-FR" b="1" u="sng" dirty="0" smtClean="0"/>
              <a:t>Structuration:</a:t>
            </a:r>
            <a:r>
              <a:rPr lang="fr-FR" b="1" dirty="0" smtClean="0"/>
              <a:t>	</a:t>
            </a:r>
            <a:endParaRPr lang="fr-FR" sz="2400" b="1" dirty="0" smtClean="0"/>
          </a:p>
          <a:p>
            <a:pPr algn="l"/>
            <a:r>
              <a:rPr lang="fr-FR" b="1" dirty="0" smtClean="0"/>
              <a:t>			</a:t>
            </a:r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b="1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					 </a:t>
            </a:r>
            <a:r>
              <a:rPr lang="fr-FR" sz="3000" dirty="0" smtClean="0"/>
              <a:t>Comment identifier</a:t>
            </a:r>
          </a:p>
          <a:p>
            <a:pPr algn="l"/>
            <a:r>
              <a:rPr lang="fr-FR" sz="3000" dirty="0" smtClean="0"/>
              <a:t>					une solution technique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                                                </a:t>
            </a:r>
            <a:r>
              <a:rPr lang="fr-FR" sz="3000" dirty="0" smtClean="0"/>
              <a:t>Le diagramme FAST</a:t>
            </a:r>
          </a:p>
          <a:p>
            <a:pPr algn="l"/>
            <a:endParaRPr lang="fr-FR" sz="2400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 4:</a:t>
            </a:r>
            <a:endParaRPr lang="fr-FR" dirty="0"/>
          </a:p>
        </p:txBody>
      </p:sp>
      <p:grpSp>
        <p:nvGrpSpPr>
          <p:cNvPr id="28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29" idx="3"/>
              <a:endCxn id="30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3"/>
              <a:endCxn id="32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3" idx="3"/>
              <a:endCxn id="36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0" idx="3"/>
              <a:endCxn id="34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3"/>
              <a:endCxn id="34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34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4" idx="6"/>
              <a:endCxn id="35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6"/>
              <a:endCxn id="37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ectangle à coins arrondis 45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6" idx="3"/>
              <a:endCxn id="29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3"/>
              <a:endCxn id="31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6" idx="3"/>
              <a:endCxn id="33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0" name="ZoneTexte 49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79" name="Picture 3" descr="K:\séminaire SI\image ppt\fa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214422"/>
            <a:ext cx="5633746" cy="2573333"/>
          </a:xfrm>
          <a:prstGeom prst="rect">
            <a:avLst/>
          </a:prstGeom>
          <a:noFill/>
        </p:spPr>
      </p:pic>
      <p:pic>
        <p:nvPicPr>
          <p:cNvPr id="24578" name="Picture 2" descr="K:\séminaire SI\image ppt\et ou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071810"/>
            <a:ext cx="2748989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928926" y="214291"/>
            <a:ext cx="3786214" cy="1000132"/>
          </a:xfrm>
        </p:spPr>
        <p:txBody>
          <a:bodyPr/>
          <a:lstStyle/>
          <a:p>
            <a:r>
              <a:rPr lang="fr-FR" dirty="0" smtClean="0"/>
              <a:t>Séance 4: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429684" cy="500066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Approfondissement</a:t>
            </a:r>
          </a:p>
          <a:p>
            <a:pPr algn="l"/>
            <a:endParaRPr lang="fr-FR" sz="2400" b="1" u="sng" dirty="0" smtClean="0"/>
          </a:p>
          <a:p>
            <a:pPr algn="l"/>
            <a:r>
              <a:rPr lang="fr-FR" sz="2400" dirty="0" smtClean="0"/>
              <a:t>Étude du robot KSR1: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  <a:p>
            <a:pPr algn="l"/>
            <a:endParaRPr lang="fr-FR" sz="2400" b="1" u="sng" dirty="0" smtClean="0"/>
          </a:p>
        </p:txBody>
      </p:sp>
      <p:sp>
        <p:nvSpPr>
          <p:cNvPr id="29" name="Rectangle à coins arrondis 28"/>
          <p:cNvSpPr/>
          <p:nvPr/>
        </p:nvSpPr>
        <p:spPr>
          <a:xfrm>
            <a:off x="485631" y="142852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828418" y="142852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485631" y="321447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828418" y="321447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485631" y="500042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4" name="Ellipse 33"/>
          <p:cNvSpPr/>
          <p:nvPr/>
        </p:nvSpPr>
        <p:spPr>
          <a:xfrm>
            <a:off x="1211533" y="303588"/>
            <a:ext cx="403279" cy="17859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5" name="Ellipse 34"/>
          <p:cNvSpPr/>
          <p:nvPr/>
        </p:nvSpPr>
        <p:spPr>
          <a:xfrm>
            <a:off x="1675304" y="303588"/>
            <a:ext cx="463771" cy="17859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828418" y="500042"/>
            <a:ext cx="282295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7" name="Ellipse 36"/>
          <p:cNvSpPr/>
          <p:nvPr/>
        </p:nvSpPr>
        <p:spPr>
          <a:xfrm>
            <a:off x="2260059" y="303588"/>
            <a:ext cx="383115" cy="17859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38" name="Connecteur droit 37"/>
          <p:cNvCxnSpPr>
            <a:stCxn id="29" idx="3"/>
            <a:endCxn id="30" idx="1"/>
          </p:cNvCxnSpPr>
          <p:nvPr/>
        </p:nvCxnSpPr>
        <p:spPr>
          <a:xfrm>
            <a:off x="767927" y="214290"/>
            <a:ext cx="60492" cy="3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31" idx="3"/>
            <a:endCxn id="32" idx="1"/>
          </p:cNvCxnSpPr>
          <p:nvPr/>
        </p:nvCxnSpPr>
        <p:spPr>
          <a:xfrm>
            <a:off x="767927" y="392885"/>
            <a:ext cx="60492" cy="3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33" idx="3"/>
            <a:endCxn id="36" idx="1"/>
          </p:cNvCxnSpPr>
          <p:nvPr/>
        </p:nvCxnSpPr>
        <p:spPr>
          <a:xfrm>
            <a:off x="767927" y="571480"/>
            <a:ext cx="60492" cy="3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30" idx="3"/>
            <a:endCxn id="34" idx="1"/>
          </p:cNvCxnSpPr>
          <p:nvPr/>
        </p:nvCxnSpPr>
        <p:spPr>
          <a:xfrm>
            <a:off x="1110714" y="214290"/>
            <a:ext cx="159879" cy="1154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32" idx="3"/>
            <a:endCxn id="34" idx="2"/>
          </p:cNvCxnSpPr>
          <p:nvPr/>
        </p:nvCxnSpPr>
        <p:spPr>
          <a:xfrm>
            <a:off x="1110714" y="392885"/>
            <a:ext cx="100820" cy="3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36" idx="3"/>
            <a:endCxn id="34" idx="3"/>
          </p:cNvCxnSpPr>
          <p:nvPr/>
        </p:nvCxnSpPr>
        <p:spPr>
          <a:xfrm flipV="1">
            <a:off x="1110714" y="456028"/>
            <a:ext cx="159879" cy="1154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34" idx="6"/>
            <a:endCxn id="35" idx="2"/>
          </p:cNvCxnSpPr>
          <p:nvPr/>
        </p:nvCxnSpPr>
        <p:spPr>
          <a:xfrm>
            <a:off x="1614812" y="392885"/>
            <a:ext cx="60492" cy="3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5" idx="6"/>
            <a:endCxn id="37" idx="2"/>
          </p:cNvCxnSpPr>
          <p:nvPr/>
        </p:nvCxnSpPr>
        <p:spPr>
          <a:xfrm>
            <a:off x="2139075" y="392885"/>
            <a:ext cx="120984" cy="3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6" name="Rectangle à coins arrondis 45"/>
          <p:cNvSpPr/>
          <p:nvPr/>
        </p:nvSpPr>
        <p:spPr>
          <a:xfrm>
            <a:off x="142844" y="321447"/>
            <a:ext cx="282304" cy="1428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47" name="Connecteur droit 46"/>
          <p:cNvCxnSpPr>
            <a:stCxn id="46" idx="3"/>
            <a:endCxn id="29" idx="1"/>
          </p:cNvCxnSpPr>
          <p:nvPr/>
        </p:nvCxnSpPr>
        <p:spPr>
          <a:xfrm flipV="1">
            <a:off x="425148" y="214290"/>
            <a:ext cx="60483" cy="17859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46" idx="3"/>
            <a:endCxn id="31" idx="1"/>
          </p:cNvCxnSpPr>
          <p:nvPr/>
        </p:nvCxnSpPr>
        <p:spPr>
          <a:xfrm>
            <a:off x="425148" y="392885"/>
            <a:ext cx="60483" cy="3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46" idx="3"/>
            <a:endCxn id="33" idx="1"/>
          </p:cNvCxnSpPr>
          <p:nvPr/>
        </p:nvCxnSpPr>
        <p:spPr>
          <a:xfrm>
            <a:off x="425148" y="392885"/>
            <a:ext cx="60483" cy="17859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" name="Objec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4460875" cy="4862512"/>
          </a:xfrm>
          <a:prstGeom prst="rect">
            <a:avLst/>
          </a:prstGeom>
          <a:noFill/>
        </p:spPr>
      </p:pic>
      <p:pic>
        <p:nvPicPr>
          <p:cNvPr id="22537" name="Image 1" descr="PICT0014"/>
          <p:cNvPicPr>
            <a:picLocks noChangeAspect="1" noChangeArrowheads="1"/>
          </p:cNvPicPr>
          <p:nvPr/>
        </p:nvPicPr>
        <p:blipFill>
          <a:blip r:embed="rId3"/>
          <a:srcRect l="10007" t="13126" r="26387" b="12492"/>
          <a:stretch>
            <a:fillRect/>
          </a:stretch>
        </p:blipFill>
        <p:spPr bwMode="auto">
          <a:xfrm>
            <a:off x="7643834" y="1357298"/>
            <a:ext cx="819150" cy="714375"/>
          </a:xfrm>
          <a:prstGeom prst="rect">
            <a:avLst/>
          </a:prstGeom>
          <a:noFill/>
        </p:spPr>
      </p:pic>
      <p:pic>
        <p:nvPicPr>
          <p:cNvPr id="22536" name="Image 2" descr="IMGP1414.JPG"/>
          <p:cNvPicPr>
            <a:picLocks noChangeAspect="1" noChangeArrowheads="1"/>
          </p:cNvPicPr>
          <p:nvPr/>
        </p:nvPicPr>
        <p:blipFill>
          <a:blip r:embed="rId4">
            <a:lum bright="20000" contrast="20000"/>
          </a:blip>
          <a:srcRect l="19086" t="21962" r="23466" b="21523"/>
          <a:stretch>
            <a:fillRect/>
          </a:stretch>
        </p:blipFill>
        <p:spPr bwMode="auto">
          <a:xfrm>
            <a:off x="7643834" y="3571876"/>
            <a:ext cx="857250" cy="571500"/>
          </a:xfrm>
          <a:prstGeom prst="rect">
            <a:avLst/>
          </a:prstGeom>
          <a:noFill/>
        </p:spPr>
      </p:pic>
      <p:pic>
        <p:nvPicPr>
          <p:cNvPr id="22535" name="Image 3" descr="PICT0013"/>
          <p:cNvPicPr>
            <a:picLocks noChangeAspect="1" noChangeArrowheads="1"/>
          </p:cNvPicPr>
          <p:nvPr/>
        </p:nvPicPr>
        <p:blipFill>
          <a:blip r:embed="rId5"/>
          <a:srcRect l="6038" t="5174" b="4758"/>
          <a:stretch>
            <a:fillRect/>
          </a:stretch>
        </p:blipFill>
        <p:spPr bwMode="auto">
          <a:xfrm>
            <a:off x="7643834" y="5643578"/>
            <a:ext cx="857250" cy="581025"/>
          </a:xfrm>
          <a:prstGeom prst="rect">
            <a:avLst/>
          </a:prstGeom>
          <a:noFill/>
        </p:spPr>
      </p:pic>
      <p:pic>
        <p:nvPicPr>
          <p:cNvPr id="22534" name="Image 4" descr="PICT0016"/>
          <p:cNvPicPr>
            <a:picLocks noChangeAspect="1" noChangeArrowheads="1"/>
          </p:cNvPicPr>
          <p:nvPr/>
        </p:nvPicPr>
        <p:blipFill>
          <a:blip r:embed="rId6"/>
          <a:srcRect l="15970" t="18648" r="28259" b="4991"/>
          <a:stretch>
            <a:fillRect/>
          </a:stretch>
        </p:blipFill>
        <p:spPr bwMode="auto">
          <a:xfrm>
            <a:off x="7643834" y="5072074"/>
            <a:ext cx="647700" cy="438150"/>
          </a:xfrm>
          <a:prstGeom prst="rect">
            <a:avLst/>
          </a:prstGeom>
          <a:noFill/>
        </p:spPr>
      </p:pic>
      <p:pic>
        <p:nvPicPr>
          <p:cNvPr id="22533" name="Image 5" descr="PICT0017"/>
          <p:cNvPicPr>
            <a:picLocks noChangeAspect="1" noChangeArrowheads="1"/>
          </p:cNvPicPr>
          <p:nvPr/>
        </p:nvPicPr>
        <p:blipFill>
          <a:blip r:embed="rId7"/>
          <a:srcRect l="27859" t="23721" r="34360" b="28645"/>
          <a:stretch>
            <a:fillRect/>
          </a:stretch>
        </p:blipFill>
        <p:spPr bwMode="auto">
          <a:xfrm>
            <a:off x="7643834" y="4357694"/>
            <a:ext cx="476250" cy="438150"/>
          </a:xfrm>
          <a:prstGeom prst="rect">
            <a:avLst/>
          </a:prstGeom>
          <a:noFill/>
        </p:spPr>
      </p:pic>
      <p:pic>
        <p:nvPicPr>
          <p:cNvPr id="22532" name="Image 6" descr="PICT0015"/>
          <p:cNvPicPr>
            <a:picLocks noChangeAspect="1" noChangeArrowheads="1"/>
          </p:cNvPicPr>
          <p:nvPr/>
        </p:nvPicPr>
        <p:blipFill>
          <a:blip r:embed="rId8"/>
          <a:srcRect l="17953" t="23721" r="24292" b="20677"/>
          <a:stretch>
            <a:fillRect/>
          </a:stretch>
        </p:blipFill>
        <p:spPr bwMode="auto">
          <a:xfrm>
            <a:off x="7643834" y="2928934"/>
            <a:ext cx="571500" cy="428625"/>
          </a:xfrm>
          <a:prstGeom prst="rect">
            <a:avLst/>
          </a:prstGeom>
          <a:noFill/>
        </p:spPr>
      </p:pic>
      <p:pic>
        <p:nvPicPr>
          <p:cNvPr id="22531" name="Image 7" descr="PICT0012"/>
          <p:cNvPicPr>
            <a:picLocks noChangeAspect="1" noChangeArrowheads="1"/>
          </p:cNvPicPr>
          <p:nvPr/>
        </p:nvPicPr>
        <p:blipFill>
          <a:blip r:embed="rId9"/>
          <a:srcRect l="27898" t="5174" r="24403" b="23323"/>
          <a:stretch>
            <a:fillRect/>
          </a:stretch>
        </p:blipFill>
        <p:spPr bwMode="auto">
          <a:xfrm>
            <a:off x="7643834" y="2214554"/>
            <a:ext cx="428625" cy="514350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0" name="Picture 4" descr="D:\ITSI_2007-2008\maquettes SolidWorks\Maquette Numérique Robot KSR1\ksr_eclate.jpg"/>
          <p:cNvPicPr>
            <a:picLocks noChangeAspect="1" noChangeArrowheads="1"/>
          </p:cNvPicPr>
          <p:nvPr/>
        </p:nvPicPr>
        <p:blipFill>
          <a:blip r:embed="rId10"/>
          <a:srcRect l="5397" t="4409" r="32654" b="6293"/>
          <a:stretch>
            <a:fillRect/>
          </a:stretch>
        </p:blipFill>
        <p:spPr bwMode="auto">
          <a:xfrm>
            <a:off x="214282" y="2928934"/>
            <a:ext cx="2752744" cy="2428892"/>
          </a:xfrm>
          <a:prstGeom prst="rect">
            <a:avLst/>
          </a:prstGeom>
          <a:noFill/>
        </p:spPr>
      </p:pic>
      <p:sp>
        <p:nvSpPr>
          <p:cNvPr id="51" name="Rectangle à coins arrondis 50"/>
          <p:cNvSpPr/>
          <p:nvPr/>
        </p:nvSpPr>
        <p:spPr>
          <a:xfrm>
            <a:off x="1643042" y="571480"/>
            <a:ext cx="500066" cy="28575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55" name="Connecteur droit 54"/>
          <p:cNvCxnSpPr>
            <a:stCxn id="51" idx="3"/>
          </p:cNvCxnSpPr>
          <p:nvPr/>
        </p:nvCxnSpPr>
        <p:spPr>
          <a:xfrm>
            <a:off x="2143108" y="714356"/>
            <a:ext cx="7143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rot="5400000" flipH="1" flipV="1">
            <a:off x="2143108" y="642918"/>
            <a:ext cx="14287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endCxn id="35" idx="5"/>
          </p:cNvCxnSpPr>
          <p:nvPr/>
        </p:nvCxnSpPr>
        <p:spPr>
          <a:xfrm rot="10800000">
            <a:off x="2071158" y="456028"/>
            <a:ext cx="143389" cy="11545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4" name="Image 53" descr="w_186_img1_2177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15074" y="285728"/>
            <a:ext cx="1214134" cy="933447"/>
          </a:xfrm>
          <a:prstGeom prst="rect">
            <a:avLst/>
          </a:prstGeom>
        </p:spPr>
      </p:pic>
      <p:sp>
        <p:nvSpPr>
          <p:cNvPr id="56" name="ZoneTexte 55"/>
          <p:cNvSpPr txBox="1"/>
          <p:nvPr/>
        </p:nvSpPr>
        <p:spPr>
          <a:xfrm>
            <a:off x="6072198" y="1857364"/>
            <a:ext cx="5000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  t</a:t>
            </a:r>
            <a:endParaRPr lang="fr-F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 5: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3071834" cy="71438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Evaluation:</a:t>
            </a:r>
          </a:p>
        </p:txBody>
      </p:sp>
      <p:grpSp>
        <p:nvGrpSpPr>
          <p:cNvPr id="5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29" idx="3"/>
              <a:endCxn id="30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1" idx="3"/>
              <a:endCxn id="32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3" idx="3"/>
              <a:endCxn id="36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0" idx="3"/>
              <a:endCxn id="34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3"/>
              <a:endCxn id="34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34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34" idx="6"/>
              <a:endCxn id="35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6"/>
              <a:endCxn id="37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ectangle à coins arrondis 45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6" idx="3"/>
              <a:endCxn id="29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3"/>
              <a:endCxn id="31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46" idx="3"/>
              <a:endCxn id="33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3" name="Sous-titre 2"/>
          <p:cNvSpPr txBox="1">
            <a:spLocks/>
          </p:cNvSpPr>
          <p:nvPr/>
        </p:nvSpPr>
        <p:spPr>
          <a:xfrm>
            <a:off x="500034" y="2285992"/>
            <a:ext cx="2857520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Étude du véhicule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ROBUCAR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K:\séminaire SI\image ppt\Sans titre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876"/>
            <a:ext cx="2676527" cy="1812787"/>
          </a:xfrm>
          <a:prstGeom prst="rect">
            <a:avLst/>
          </a:prstGeom>
          <a:noFill/>
        </p:spPr>
      </p:pic>
      <p:pic>
        <p:nvPicPr>
          <p:cNvPr id="22533" name="Picture 5" descr="K:\séminaire SI\image ppt\Sans titre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776384"/>
            <a:ext cx="5574797" cy="4367260"/>
          </a:xfrm>
          <a:prstGeom prst="rect">
            <a:avLst/>
          </a:prstGeom>
          <a:noFill/>
        </p:spPr>
      </p:pic>
      <p:sp>
        <p:nvSpPr>
          <p:cNvPr id="50" name="ZoneTexte 49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K:\séminaire SI\image ppt\Sans titre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71546"/>
            <a:ext cx="4386258" cy="3887820"/>
          </a:xfrm>
          <a:prstGeom prst="rect">
            <a:avLst/>
          </a:prstGeom>
          <a:noFill/>
        </p:spPr>
      </p:pic>
      <p:pic>
        <p:nvPicPr>
          <p:cNvPr id="23555" name="Picture 3" descr="K:\séminaire SI\image ppt\Sans titre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4960886" cy="283368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00034" y="6000768"/>
            <a:ext cx="1500198" cy="214314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8001024" y="2143116"/>
            <a:ext cx="857256" cy="428628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>
            <a:stCxn id="6" idx="0"/>
          </p:cNvCxnSpPr>
          <p:nvPr/>
        </p:nvCxnSpPr>
        <p:spPr>
          <a:xfrm rot="5400000" flipH="1" flipV="1">
            <a:off x="2803909" y="803652"/>
            <a:ext cx="3643340" cy="6750893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28728" y="3429000"/>
            <a:ext cx="785818" cy="21431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8001024" y="3841200"/>
            <a:ext cx="857256" cy="450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>
            <a:stCxn id="9" idx="3"/>
          </p:cNvCxnSpPr>
          <p:nvPr/>
        </p:nvCxnSpPr>
        <p:spPr>
          <a:xfrm>
            <a:off x="2214546" y="3536157"/>
            <a:ext cx="5786478" cy="392909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27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2" name="Connecteur droit 21"/>
            <p:cNvCxnSpPr>
              <a:stCxn id="13" idx="3"/>
              <a:endCxn id="14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5" idx="3"/>
              <a:endCxn id="16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7" idx="3"/>
              <a:endCxn id="20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4" idx="3"/>
              <a:endCxn id="18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6" idx="3"/>
              <a:endCxn id="18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18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8" idx="6"/>
              <a:endCxn id="19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9" idx="6"/>
              <a:endCxn id="21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30" idx="3"/>
              <a:endCxn id="13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30" idx="3"/>
              <a:endCxn id="15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30" idx="3"/>
              <a:endCxn id="17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Titre 1"/>
          <p:cNvSpPr txBox="1">
            <a:spLocks/>
          </p:cNvSpPr>
          <p:nvPr/>
        </p:nvSpPr>
        <p:spPr>
          <a:xfrm>
            <a:off x="642910" y="214291"/>
            <a:ext cx="77724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Séance 5: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500034" y="1071546"/>
            <a:ext cx="3071834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Evaluation: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re 1"/>
          <p:cNvSpPr>
            <a:spLocks noGrp="1"/>
          </p:cNvSpPr>
          <p:nvPr>
            <p:ph type="ctrTitle"/>
          </p:nvPr>
        </p:nvSpPr>
        <p:spPr>
          <a:xfrm>
            <a:off x="1643042" y="214290"/>
            <a:ext cx="6072230" cy="1000132"/>
          </a:xfrm>
        </p:spPr>
        <p:txBody>
          <a:bodyPr/>
          <a:lstStyle/>
          <a:p>
            <a:r>
              <a:rPr lang="fr-FR" dirty="0" smtClean="0"/>
              <a:t>Séquence 6	</a:t>
            </a:r>
            <a:endParaRPr lang="fr-FR" sz="3600" i="1" dirty="0"/>
          </a:p>
        </p:txBody>
      </p:sp>
      <p:sp>
        <p:nvSpPr>
          <p:cNvPr id="46" name="Titre 1"/>
          <p:cNvSpPr txBox="1">
            <a:spLocks/>
          </p:cNvSpPr>
          <p:nvPr/>
        </p:nvSpPr>
        <p:spPr>
          <a:xfrm>
            <a:off x="1857356" y="5500702"/>
            <a:ext cx="60722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Classe de première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795" name="Picture 3" descr="D:\Reforme S SI\TRAVAUX pour le 1 er AVRIL FOURMIES\images carte mentale\Tséquence 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034" y="1428736"/>
            <a:ext cx="8969457" cy="374695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equence 6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2984"/>
            <a:ext cx="8858280" cy="5256125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785918" y="142852"/>
            <a:ext cx="542928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Séquence 6	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P&amp;F\Bureau\Sans titr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90"/>
            <a:ext cx="944097" cy="937129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equence 6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536924"/>
            <a:ext cx="8858280" cy="4753996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785918" y="142852"/>
            <a:ext cx="542928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Séquence 6	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C:\Documents and Settings\P&amp;F\Bureau\Sans titr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85728"/>
            <a:ext cx="944097" cy="93712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equence 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8643966" cy="4835292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643042" y="214290"/>
            <a:ext cx="60722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Séquence 1	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" name="Image 16" descr="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15074" y="142852"/>
            <a:ext cx="1214446" cy="1021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gner et arrondir un rectangle à un seul coin 10"/>
          <p:cNvSpPr/>
          <p:nvPr/>
        </p:nvSpPr>
        <p:spPr>
          <a:xfrm>
            <a:off x="1000100" y="928670"/>
            <a:ext cx="428628" cy="471491"/>
          </a:xfrm>
          <a:prstGeom prst="snip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CI2</a:t>
            </a:r>
          </a:p>
          <a:p>
            <a:pPr algn="ctr"/>
            <a:endParaRPr lang="fr-FR" sz="1100" b="1" dirty="0" smtClean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785786" y="1285860"/>
            <a:ext cx="785818" cy="785818"/>
          </a:xfrm>
          <a:prstGeom prst="ellipse">
            <a:avLst/>
          </a:prstGeom>
          <a:scene3d>
            <a:camera prst="isometricOffAxis2Left"/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ectangle 99"/>
          <p:cNvSpPr/>
          <p:nvPr/>
        </p:nvSpPr>
        <p:spPr>
          <a:xfrm>
            <a:off x="1857356" y="1282471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fr-FR" dirty="0" smtClean="0"/>
              <a:t>Expérimenter et mesurer sur un système réel</a:t>
            </a:r>
          </a:p>
          <a:p>
            <a:pPr algn="just"/>
            <a:r>
              <a:rPr lang="fr-FR" dirty="0" smtClean="0"/>
              <a:t>pour évaluer ses performances</a:t>
            </a:r>
            <a:endParaRPr lang="fr-FR" dirty="0"/>
          </a:p>
        </p:txBody>
      </p:sp>
      <p:sp>
        <p:nvSpPr>
          <p:cNvPr id="36" name="Rogner et arrondir un rectangle à un seul coin 35"/>
          <p:cNvSpPr/>
          <p:nvPr/>
        </p:nvSpPr>
        <p:spPr>
          <a:xfrm>
            <a:off x="1000100" y="1500174"/>
            <a:ext cx="428628" cy="471491"/>
          </a:xfrm>
          <a:prstGeom prst="snip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CI5</a:t>
            </a:r>
          </a:p>
          <a:p>
            <a:pPr algn="ctr"/>
            <a:endParaRPr lang="fr-FR" sz="1100" b="1" dirty="0" smtClean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785786" y="1857364"/>
            <a:ext cx="785818" cy="785818"/>
          </a:xfrm>
          <a:prstGeom prst="ellipse">
            <a:avLst/>
          </a:prstGeom>
          <a:scene3d>
            <a:camera prst="isometricOffAxis2Left"/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3929058" y="4000504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N°2</a:t>
            </a:r>
            <a:endParaRPr lang="fr-FR" sz="14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5214942" y="4000504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N°3</a:t>
            </a:r>
            <a:endParaRPr lang="fr-FR" sz="1400" dirty="0"/>
          </a:p>
        </p:txBody>
      </p:sp>
      <p:sp>
        <p:nvSpPr>
          <p:cNvPr id="20" name="Ellipse 19"/>
          <p:cNvSpPr/>
          <p:nvPr/>
        </p:nvSpPr>
        <p:spPr>
          <a:xfrm>
            <a:off x="357158" y="3929066"/>
            <a:ext cx="1785950" cy="7143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Apport de connaissances</a:t>
            </a:r>
            <a:endParaRPr lang="fr-FR" sz="1400" dirty="0"/>
          </a:p>
        </p:txBody>
      </p:sp>
      <p:sp>
        <p:nvSpPr>
          <p:cNvPr id="57" name="Rectangle à coins arrondis 56"/>
          <p:cNvSpPr/>
          <p:nvPr/>
        </p:nvSpPr>
        <p:spPr>
          <a:xfrm>
            <a:off x="2571736" y="4000504"/>
            <a:ext cx="10001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N°1</a:t>
            </a:r>
            <a:endParaRPr lang="fr-FR" sz="1400" dirty="0"/>
          </a:p>
        </p:txBody>
      </p:sp>
      <p:cxnSp>
        <p:nvCxnSpPr>
          <p:cNvPr id="46" name="Connecteur droit 45"/>
          <p:cNvCxnSpPr>
            <a:stCxn id="57" idx="1"/>
            <a:endCxn id="20" idx="6"/>
          </p:cNvCxnSpPr>
          <p:nvPr/>
        </p:nvCxnSpPr>
        <p:spPr>
          <a:xfrm rot="10800000">
            <a:off x="2143108" y="4286256"/>
            <a:ext cx="42862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Rectangle à coins arrondis 46"/>
          <p:cNvSpPr/>
          <p:nvPr/>
        </p:nvSpPr>
        <p:spPr>
          <a:xfrm>
            <a:off x="6572264" y="4000504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N°4</a:t>
            </a:r>
            <a:endParaRPr lang="fr-FR" sz="1400" dirty="0"/>
          </a:p>
        </p:txBody>
      </p:sp>
      <p:cxnSp>
        <p:nvCxnSpPr>
          <p:cNvPr id="59" name="Connecteur droit 58"/>
          <p:cNvCxnSpPr>
            <a:stCxn id="57" idx="3"/>
            <a:endCxn id="12" idx="1"/>
          </p:cNvCxnSpPr>
          <p:nvPr/>
        </p:nvCxnSpPr>
        <p:spPr>
          <a:xfrm>
            <a:off x="3571900" y="4286256"/>
            <a:ext cx="35715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12" idx="3"/>
            <a:endCxn id="15" idx="1"/>
          </p:cNvCxnSpPr>
          <p:nvPr/>
        </p:nvCxnSpPr>
        <p:spPr>
          <a:xfrm>
            <a:off x="4929190" y="4286256"/>
            <a:ext cx="28575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15" idx="3"/>
            <a:endCxn id="47" idx="1"/>
          </p:cNvCxnSpPr>
          <p:nvPr/>
        </p:nvCxnSpPr>
        <p:spPr>
          <a:xfrm>
            <a:off x="6215074" y="4286256"/>
            <a:ext cx="35719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Accolade ouvrante 63"/>
          <p:cNvSpPr/>
          <p:nvPr/>
        </p:nvSpPr>
        <p:spPr>
          <a:xfrm rot="16200000">
            <a:off x="5464975" y="2893215"/>
            <a:ext cx="571504" cy="392909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4786314" y="5214950"/>
            <a:ext cx="2120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Evaluation formative</a:t>
            </a:r>
            <a:endParaRPr lang="fr-FR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3929058" y="321468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N°2</a:t>
            </a:r>
            <a:endParaRPr lang="fr-FR" sz="1400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5214942" y="321468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N°3</a:t>
            </a:r>
            <a:endParaRPr lang="fr-FR" sz="1400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6572264" y="321468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N°4</a:t>
            </a:r>
            <a:endParaRPr lang="fr-FR" sz="1400" dirty="0"/>
          </a:p>
        </p:txBody>
      </p:sp>
      <p:cxnSp>
        <p:nvCxnSpPr>
          <p:cNvPr id="41" name="Connecteur droit 40"/>
          <p:cNvCxnSpPr>
            <a:stCxn id="37" idx="3"/>
            <a:endCxn id="39" idx="1"/>
          </p:cNvCxnSpPr>
          <p:nvPr/>
        </p:nvCxnSpPr>
        <p:spPr>
          <a:xfrm>
            <a:off x="4929190" y="3500438"/>
            <a:ext cx="28575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39" idx="3"/>
            <a:endCxn id="40" idx="1"/>
          </p:cNvCxnSpPr>
          <p:nvPr/>
        </p:nvCxnSpPr>
        <p:spPr>
          <a:xfrm>
            <a:off x="6215074" y="3500438"/>
            <a:ext cx="35719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57" idx="3"/>
            <a:endCxn id="37" idx="1"/>
          </p:cNvCxnSpPr>
          <p:nvPr/>
        </p:nvCxnSpPr>
        <p:spPr>
          <a:xfrm flipV="1">
            <a:off x="3571900" y="3500438"/>
            <a:ext cx="357158" cy="78581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2530" name="Picture 2" descr="C:\Documents and Settings\P&amp;F\Bureau\Sans titr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658477" cy="1646237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85918" y="142852"/>
            <a:ext cx="5429288" cy="1000132"/>
          </a:xfrm>
        </p:spPr>
        <p:txBody>
          <a:bodyPr>
            <a:normAutofit/>
          </a:bodyPr>
          <a:lstStyle/>
          <a:p>
            <a:r>
              <a:rPr lang="fr-FR" dirty="0" smtClean="0"/>
              <a:t>Séquence 6	</a:t>
            </a:r>
            <a:endParaRPr lang="fr-FR" sz="3600" i="1" dirty="0"/>
          </a:p>
        </p:txBody>
      </p:sp>
      <p:sp>
        <p:nvSpPr>
          <p:cNvPr id="34" name="Rectangle 33"/>
          <p:cNvSpPr/>
          <p:nvPr/>
        </p:nvSpPr>
        <p:spPr>
          <a:xfrm>
            <a:off x="1857356" y="2071678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fr-FR" dirty="0" smtClean="0"/>
              <a:t>Concevoir et utiliser un modèle relatif à un système</a:t>
            </a:r>
          </a:p>
          <a:p>
            <a:pPr algn="just"/>
            <a:r>
              <a:rPr lang="fr-FR" dirty="0" smtClean="0"/>
              <a:t>en vue d’évaluer les performances de la chaine d’énergie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 1: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8358246" cy="5286412"/>
          </a:xfrm>
        </p:spPr>
        <p:txBody>
          <a:bodyPr>
            <a:normAutofit lnSpcReduction="10000"/>
          </a:bodyPr>
          <a:lstStyle/>
          <a:p>
            <a:pPr algn="l"/>
            <a:r>
              <a:rPr lang="fr-FR" b="1" u="sng" dirty="0" smtClean="0"/>
              <a:t>Apport de connaissances:</a:t>
            </a:r>
          </a:p>
          <a:p>
            <a:pPr algn="l"/>
            <a:r>
              <a:rPr lang="fr-FR" dirty="0" smtClean="0"/>
              <a:t>	I. Les liaisons: </a:t>
            </a:r>
          </a:p>
          <a:p>
            <a:pPr lvl="6" algn="l"/>
            <a:r>
              <a:rPr lang="fr-FR" sz="1700" dirty="0" smtClean="0"/>
              <a:t>préciser les paramètres géométriques.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II. Le Graphe des liaisons:</a:t>
            </a:r>
          </a:p>
          <a:p>
            <a:pPr lvl="6" algn="l"/>
            <a:r>
              <a:rPr lang="fr-FR" sz="1700" dirty="0" smtClean="0"/>
              <a:t>Construire un graphe de liaison.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III. La schématisation: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IV. Les paramètres géométriques:</a:t>
            </a:r>
          </a:p>
          <a:p>
            <a:pPr algn="l"/>
            <a:endParaRPr lang="fr-FR" dirty="0" smtClean="0"/>
          </a:p>
        </p:txBody>
      </p:sp>
      <p:pic>
        <p:nvPicPr>
          <p:cNvPr id="4" name="Image 3" descr="1222561016.jpg"/>
          <p:cNvPicPr>
            <a:picLocks noChangeAspect="1"/>
          </p:cNvPicPr>
          <p:nvPr/>
        </p:nvPicPr>
        <p:blipFill>
          <a:blip r:embed="rId2" cstate="print"/>
          <a:srcRect l="6404" t="15873" r="7149" b="8729"/>
          <a:stretch>
            <a:fillRect/>
          </a:stretch>
        </p:blipFill>
        <p:spPr>
          <a:xfrm>
            <a:off x="6715140" y="1571612"/>
            <a:ext cx="1503958" cy="1058341"/>
          </a:xfrm>
          <a:prstGeom prst="rect">
            <a:avLst/>
          </a:prstGeom>
          <a:scene3d>
            <a:camera prst="orthographicFront">
              <a:rot lat="20699999" lon="2400000" rev="0"/>
            </a:camera>
            <a:lightRig rig="threePt" dir="t"/>
          </a:scene3d>
        </p:spPr>
      </p:pic>
      <p:pic>
        <p:nvPicPr>
          <p:cNvPr id="5" name="Image 4" descr="graphe_liaison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000372"/>
            <a:ext cx="1714512" cy="1297469"/>
          </a:xfrm>
          <a:prstGeom prst="rect">
            <a:avLst/>
          </a:prstGeom>
          <a:scene3d>
            <a:camera prst="orthographicFront">
              <a:rot lat="21101304" lon="20019727" rev="1095383"/>
            </a:camera>
            <a:lightRig rig="threePt" dir="t"/>
          </a:scene3d>
        </p:spPr>
      </p:pic>
      <p:pic>
        <p:nvPicPr>
          <p:cNvPr id="6" name="Image 5" descr="6a00d83451706569e20120a631df12970c-800wi.jpg"/>
          <p:cNvPicPr>
            <a:picLocks noChangeAspect="1"/>
          </p:cNvPicPr>
          <p:nvPr/>
        </p:nvPicPr>
        <p:blipFill>
          <a:blip r:embed="rId4" cstate="print"/>
          <a:srcRect l="24211" r="8539" b="6119"/>
          <a:stretch>
            <a:fillRect/>
          </a:stretch>
        </p:blipFill>
        <p:spPr>
          <a:xfrm>
            <a:off x="5072066" y="4071942"/>
            <a:ext cx="1214446" cy="1301193"/>
          </a:xfrm>
          <a:prstGeom prst="rect">
            <a:avLst/>
          </a:prstGeom>
          <a:scene3d>
            <a:camera prst="orthographicFront">
              <a:rot lat="20099994" lon="19799989" rev="0"/>
            </a:camera>
            <a:lightRig rig="threePt" dir="t"/>
          </a:scene3d>
        </p:spPr>
      </p:pic>
      <p:pic>
        <p:nvPicPr>
          <p:cNvPr id="7" name="Image 6" descr="formule_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91817">
            <a:off x="6432605" y="5456836"/>
            <a:ext cx="2339805" cy="428628"/>
          </a:xfrm>
          <a:prstGeom prst="rect">
            <a:avLst/>
          </a:prstGeom>
          <a:scene3d>
            <a:camera prst="orthographicFront">
              <a:rot lat="20164341" lon="18559354" rev="1580465"/>
            </a:camera>
            <a:lightRig rig="threePt" dir="t"/>
          </a:scene3d>
        </p:spPr>
      </p:pic>
      <p:grpSp>
        <p:nvGrpSpPr>
          <p:cNvPr id="28" name="Groupe 27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1" name="Ellipse 30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3" name="Connecteur droit 32"/>
            <p:cNvCxnSpPr>
              <a:stCxn id="32" idx="1"/>
              <a:endCxn id="31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Rectangle à coins arrondis 33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5" name="Connecteur droit 34"/>
            <p:cNvCxnSpPr>
              <a:stCxn id="32" idx="3"/>
              <a:endCxn id="29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29" idx="3"/>
              <a:endCxn id="30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30" idx="3"/>
              <a:endCxn id="34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Rectangle à coins arrondis 37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1" name="Connecteur droit 40"/>
            <p:cNvCxnSpPr>
              <a:stCxn id="38" idx="3"/>
              <a:endCxn id="39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9" idx="3"/>
              <a:endCxn id="40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2" idx="3"/>
              <a:endCxn id="38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4" name="ZoneTexte 43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 2: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285860"/>
            <a:ext cx="8215370" cy="5357850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Dirigés:</a:t>
            </a:r>
          </a:p>
          <a:p>
            <a:pPr lvl="1" algn="l">
              <a:buFont typeface="Arial" pitchFamily="34" charset="0"/>
              <a:buChar char="•"/>
            </a:pPr>
            <a:r>
              <a:rPr lang="fr-FR" dirty="0" smtClean="0"/>
              <a:t>	Construire un modèle cinématique et le représenter à l’aide de schémas,</a:t>
            </a:r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pPr algn="l"/>
            <a:endParaRPr lang="fr-FR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fr-FR" dirty="0" smtClean="0"/>
              <a:t>	Préciser les paramètres géométriques.</a:t>
            </a:r>
          </a:p>
          <a:p>
            <a:pPr algn="l"/>
            <a:endParaRPr lang="fr-FR" u="sng" dirty="0" smtClean="0"/>
          </a:p>
          <a:p>
            <a:pPr algn="l"/>
            <a:endParaRPr lang="fr-FR" dirty="0"/>
          </a:p>
        </p:txBody>
      </p:sp>
      <p:pic>
        <p:nvPicPr>
          <p:cNvPr id="4" name="Picture 5" descr="D:\Reforme S SI\activité Modéliser Baggio\formule_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286256"/>
            <a:ext cx="3433973" cy="638172"/>
          </a:xfrm>
          <a:prstGeom prst="rect">
            <a:avLst/>
          </a:prstGeom>
          <a:noFill/>
          <a:scene3d>
            <a:camera prst="orthographicFront">
              <a:rot lat="1227802" lon="18327534" rev="20387046"/>
            </a:camera>
            <a:lightRig rig="threePt" dir="t"/>
          </a:scene3d>
        </p:spPr>
      </p:pic>
      <p:pic>
        <p:nvPicPr>
          <p:cNvPr id="5" name="Picture 6" descr="D:\Reforme S SI\activité Modéliser Baggio\formule_x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143248"/>
            <a:ext cx="3561615" cy="652451"/>
          </a:xfrm>
          <a:prstGeom prst="rect">
            <a:avLst/>
          </a:prstGeom>
          <a:noFill/>
          <a:scene3d>
            <a:camera prst="orthographicFront">
              <a:rot lat="1227802" lon="18327534" rev="20387046"/>
            </a:camera>
            <a:lightRig rig="threePt" dir="t"/>
          </a:scene3d>
        </p:spPr>
      </p:pic>
      <p:pic>
        <p:nvPicPr>
          <p:cNvPr id="6" name="Picture 7" descr="D:\Reforme S SI\activité Modéliser Baggio\formule_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929066"/>
            <a:ext cx="2005774" cy="603240"/>
          </a:xfrm>
          <a:prstGeom prst="rect">
            <a:avLst/>
          </a:prstGeom>
          <a:noFill/>
          <a:scene3d>
            <a:camera prst="orthographicFront">
              <a:rot lat="1227802" lon="18327534" rev="20387046"/>
            </a:camera>
            <a:lightRig rig="threePt" dir="t"/>
          </a:scene3d>
        </p:spPr>
      </p:pic>
      <p:pic>
        <p:nvPicPr>
          <p:cNvPr id="7" name="Image 6" descr="mecani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3214686"/>
            <a:ext cx="2367335" cy="2138406"/>
          </a:xfrm>
          <a:prstGeom prst="rect">
            <a:avLst/>
          </a:prstGeom>
        </p:spPr>
      </p:pic>
      <p:grpSp>
        <p:nvGrpSpPr>
          <p:cNvPr id="18" name="Groupe 17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3" name="Connecteur droit 22"/>
            <p:cNvCxnSpPr>
              <a:stCxn id="22" idx="1"/>
              <a:endCxn id="21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Rectangle à coins arrondis 23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5" name="Connecteur droit 24"/>
            <p:cNvCxnSpPr>
              <a:stCxn id="22" idx="3"/>
              <a:endCxn id="19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9" idx="3"/>
              <a:endCxn id="20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24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Rectangle à coins arrondis 27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28" idx="3"/>
              <a:endCxn id="29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9" idx="3"/>
              <a:endCxn id="30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2" idx="3"/>
              <a:endCxn id="28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ZoneTexte 33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 3: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429684" cy="5143536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Pratiques:</a:t>
            </a:r>
          </a:p>
          <a:p>
            <a:pPr algn="l"/>
            <a:r>
              <a:rPr lang="fr-FR" sz="2400" dirty="0" smtClean="0"/>
              <a:t>1) Mise en situation:			2) « Analyser » le modèle:</a:t>
            </a:r>
          </a:p>
          <a:p>
            <a:pPr algn="l"/>
            <a:r>
              <a:rPr lang="fr-FR" sz="2400" dirty="0" smtClean="0"/>
              <a:t> 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3) Paramétrage de la simulation:	4) Simuler un parcours:</a:t>
            </a:r>
          </a:p>
          <a:p>
            <a:pPr algn="l"/>
            <a:r>
              <a:rPr lang="fr-FR" sz="2000" dirty="0" smtClean="0"/>
              <a:t>Retrouver les paramètre du système réel.		</a:t>
            </a:r>
            <a:r>
              <a:rPr lang="fr-FR" sz="2400" dirty="0" smtClean="0"/>
              <a:t>			L = ?; r = ? et d1 = ? …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149" name="Picture 5" descr="D:\Reforme S SI\activité Modéliser Baggio\formule_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071810"/>
            <a:ext cx="3433973" cy="638172"/>
          </a:xfrm>
          <a:prstGeom prst="rect">
            <a:avLst/>
          </a:prstGeom>
          <a:noFill/>
        </p:spPr>
      </p:pic>
      <p:pic>
        <p:nvPicPr>
          <p:cNvPr id="6150" name="Picture 6" descr="D:\Reforme S SI\activité Modéliser Baggio\formule_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428868"/>
            <a:ext cx="3561615" cy="652451"/>
          </a:xfrm>
          <a:prstGeom prst="rect">
            <a:avLst/>
          </a:prstGeom>
          <a:noFill/>
        </p:spPr>
      </p:pic>
      <p:pic>
        <p:nvPicPr>
          <p:cNvPr id="6151" name="Picture 7" descr="D:\Reforme S SI\activité Modéliser Baggio\formule_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786190"/>
            <a:ext cx="2005774" cy="603240"/>
          </a:xfrm>
          <a:prstGeom prst="rect">
            <a:avLst/>
          </a:prstGeom>
          <a:noFill/>
        </p:spPr>
      </p:pic>
      <p:pic>
        <p:nvPicPr>
          <p:cNvPr id="6152" name="Picture 8" descr="D:\Reforme S SI\activité Modéliser Baggio\programm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357430"/>
            <a:ext cx="1759885" cy="2000264"/>
          </a:xfrm>
          <a:prstGeom prst="rect">
            <a:avLst/>
          </a:prstGeom>
          <a:noFill/>
        </p:spPr>
      </p:pic>
      <p:pic>
        <p:nvPicPr>
          <p:cNvPr id="6146" name="Picture 2" descr="D:\Reforme S SI\activité Modéliser Baggio\Roomba model repèr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2285992"/>
            <a:ext cx="2508689" cy="1714512"/>
          </a:xfrm>
          <a:prstGeom prst="rect">
            <a:avLst/>
          </a:prstGeom>
          <a:noFill/>
        </p:spPr>
      </p:pic>
      <p:pic>
        <p:nvPicPr>
          <p:cNvPr id="20" name="Image 19" descr="Roomba_serie500.jpg"/>
          <p:cNvPicPr>
            <a:picLocks noChangeAspect="1"/>
          </p:cNvPicPr>
          <p:nvPr/>
        </p:nvPicPr>
        <p:blipFill>
          <a:blip r:embed="rId7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sp>
        <p:nvSpPr>
          <p:cNvPr id="21" name="Ellipse 20"/>
          <p:cNvSpPr/>
          <p:nvPr/>
        </p:nvSpPr>
        <p:spPr>
          <a:xfrm>
            <a:off x="5214942" y="3857628"/>
            <a:ext cx="285752" cy="50006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643438" y="3714752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fr-FR" sz="5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8072462" y="3071810"/>
            <a:ext cx="428628" cy="50006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8501090" y="2786058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fr-FR" sz="5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6786578" y="2428868"/>
            <a:ext cx="428628" cy="428628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7072330" y="1928802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fr-FR" sz="5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" name="Picture 2" descr="D:\Reforme S SI\activité Modéliser Baggio\simulatio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46" y="4857760"/>
            <a:ext cx="2357454" cy="1500198"/>
          </a:xfrm>
          <a:prstGeom prst="rect">
            <a:avLst/>
          </a:prstGeom>
          <a:noFill/>
        </p:spPr>
      </p:pic>
      <p:sp>
        <p:nvSpPr>
          <p:cNvPr id="29" name="Ellipse 28"/>
          <p:cNvSpPr/>
          <p:nvPr/>
        </p:nvSpPr>
        <p:spPr>
          <a:xfrm>
            <a:off x="1142976" y="5214950"/>
            <a:ext cx="3429024" cy="5000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5" name="Connecteur droit 34"/>
            <p:cNvCxnSpPr>
              <a:stCxn id="34" idx="1"/>
              <a:endCxn id="33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Rectangle à coins arrondis 35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7" name="Connecteur droit 36"/>
            <p:cNvCxnSpPr>
              <a:stCxn id="34" idx="3"/>
              <a:endCxn id="31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1" idx="3"/>
              <a:endCxn id="32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2" idx="3"/>
              <a:endCxn id="36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Rectangle à coins arrondis 39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3" name="Connecteur droit 42"/>
            <p:cNvCxnSpPr>
              <a:stCxn id="40" idx="3"/>
              <a:endCxn id="41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stCxn id="41" idx="3"/>
              <a:endCxn id="42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4" idx="3"/>
              <a:endCxn id="40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6" name="ZoneTexte 4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4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429684" cy="5143536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Pratiques:</a:t>
            </a:r>
          </a:p>
          <a:p>
            <a:pPr algn="l"/>
            <a:r>
              <a:rPr lang="fr-FR" sz="2400" dirty="0" smtClean="0"/>
              <a:t>1) Programmer le parcours: 		2) Mesures sur système réel: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					</a:t>
            </a:r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		</a:t>
            </a:r>
          </a:p>
          <a:p>
            <a:pPr algn="l"/>
            <a:endParaRPr lang="fr-FR" sz="2400" dirty="0" smtClean="0"/>
          </a:p>
          <a:p>
            <a:pPr algn="l"/>
            <a:endParaRPr lang="fr-FR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" name="Image 16" descr="programm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71678"/>
            <a:ext cx="3925890" cy="3667424"/>
          </a:xfrm>
          <a:prstGeom prst="rect">
            <a:avLst/>
          </a:prstGeom>
        </p:spPr>
      </p:pic>
      <p:pic>
        <p:nvPicPr>
          <p:cNvPr id="18" name="Image 17" descr="Roomba_serie500.jpg"/>
          <p:cNvPicPr>
            <a:picLocks noChangeAspect="1"/>
          </p:cNvPicPr>
          <p:nvPr/>
        </p:nvPicPr>
        <p:blipFill>
          <a:blip r:embed="rId3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" name="Image 19" descr="parcours ree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2428868"/>
            <a:ext cx="3184528" cy="3184528"/>
          </a:xfrm>
          <a:prstGeom prst="rect">
            <a:avLst/>
          </a:prstGeom>
        </p:spPr>
      </p:pic>
      <p:grpSp>
        <p:nvGrpSpPr>
          <p:cNvPr id="21" name="Groupe 20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22" name="Rectangle à coins arrondis 21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6" name="Connecteur droit 25"/>
            <p:cNvCxnSpPr>
              <a:stCxn id="25" idx="1"/>
              <a:endCxn id="24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à coins arrondis 26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8" name="Connecteur droit 27"/>
            <p:cNvCxnSpPr>
              <a:stCxn id="25" idx="3"/>
              <a:endCxn id="22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2" idx="3"/>
              <a:endCxn id="23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3" idx="3"/>
              <a:endCxn id="27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Rectangle à coins arrondis 30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4" name="Connecteur droit 33"/>
            <p:cNvCxnSpPr>
              <a:stCxn id="31" idx="3"/>
              <a:endCxn id="32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2" idx="3"/>
              <a:endCxn id="33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25" idx="3"/>
              <a:endCxn id="31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7" name="ZoneTexte 3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5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715436" cy="5143536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Pratiques:</a:t>
            </a:r>
          </a:p>
          <a:p>
            <a:pPr algn="l"/>
            <a:r>
              <a:rPr lang="fr-FR" sz="2400" dirty="0" smtClean="0"/>
              <a:t>3) Comparer le </a:t>
            </a:r>
            <a:r>
              <a:rPr lang="fr-FR" sz="2400" b="1" u="sng" dirty="0" smtClean="0">
                <a:solidFill>
                  <a:srgbClr val="0070C0"/>
                </a:solidFill>
              </a:rPr>
              <a:t>simulé</a:t>
            </a:r>
            <a:r>
              <a:rPr lang="fr-FR" sz="2400" dirty="0" smtClean="0"/>
              <a:t> et le </a:t>
            </a:r>
            <a:r>
              <a:rPr lang="fr-FR" sz="2400" b="1" u="sng" dirty="0" smtClean="0">
                <a:solidFill>
                  <a:srgbClr val="FF0000"/>
                </a:solidFill>
              </a:rPr>
              <a:t>réel</a:t>
            </a:r>
            <a:r>
              <a:rPr lang="fr-FR" sz="2400" dirty="0" smtClean="0"/>
              <a:t>. 	4) Mesurer des écarts: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</a:p>
          <a:p>
            <a:pPr algn="l">
              <a:buFont typeface="Arial" charset="0"/>
              <a:buChar char="•"/>
            </a:pPr>
            <a:r>
              <a:rPr lang="fr-FR" sz="2400" dirty="0" smtClean="0">
                <a:solidFill>
                  <a:srgbClr val="FF0000"/>
                </a:solidFill>
              </a:rPr>
              <a:t>					</a:t>
            </a:r>
            <a:r>
              <a:rPr lang="fr-FR" sz="2400" dirty="0" smtClean="0"/>
              <a:t>Consigne de 180° à droite.</a:t>
            </a:r>
          </a:p>
          <a:p>
            <a:pPr lvl="1" algn="l"/>
            <a:r>
              <a:rPr lang="fr-FR" sz="1600" dirty="0" smtClean="0"/>
              <a:t>					</a:t>
            </a:r>
            <a:r>
              <a:rPr lang="fr-FR" sz="1600" dirty="0" smtClean="0">
                <a:solidFill>
                  <a:srgbClr val="0070C0"/>
                </a:solidFill>
              </a:rPr>
              <a:t>Distance à parcourir </a:t>
            </a:r>
            <a:r>
              <a:rPr lang="fr-FR" sz="1600" dirty="0" smtClean="0"/>
              <a:t>= ( </a:t>
            </a:r>
            <a:r>
              <a:rPr lang="el-GR" sz="1600" dirty="0" smtClean="0"/>
              <a:t>π</a:t>
            </a:r>
            <a:r>
              <a:rPr lang="fr-FR" sz="1600" dirty="0" smtClean="0"/>
              <a:t>.L ) = 36.12 cm</a:t>
            </a:r>
          </a:p>
          <a:p>
            <a:pPr lvl="1" algn="l"/>
            <a:r>
              <a:rPr lang="fr-FR" sz="1600" dirty="0" smtClean="0"/>
              <a:t>					</a:t>
            </a:r>
            <a:r>
              <a:rPr lang="fr-FR" sz="1600" dirty="0" smtClean="0">
                <a:solidFill>
                  <a:srgbClr val="FF3300"/>
                </a:solidFill>
              </a:rPr>
              <a:t>Distance parcourue </a:t>
            </a:r>
            <a:r>
              <a:rPr lang="fr-FR" sz="1600" dirty="0" smtClean="0"/>
              <a:t>=  29.81 cm</a:t>
            </a:r>
          </a:p>
          <a:p>
            <a:pPr lvl="2" algn="l"/>
            <a:r>
              <a:rPr lang="fr-FR" sz="1600" dirty="0" smtClean="0"/>
              <a:t>					écart  </a:t>
            </a:r>
            <a:r>
              <a:rPr lang="fr-FR" sz="1600" dirty="0" smtClean="0">
                <a:sym typeface="Wingdings" pitchFamily="2" charset="2"/>
              </a:rPr>
              <a:t></a:t>
            </a:r>
            <a:r>
              <a:rPr lang="fr-FR" sz="1600" dirty="0" smtClean="0"/>
              <a:t>	17.46%</a:t>
            </a:r>
          </a:p>
          <a:p>
            <a:pPr algn="l"/>
            <a:endParaRPr lang="fr-FR" sz="2400" dirty="0" smtClean="0"/>
          </a:p>
          <a:p>
            <a:pPr algn="l"/>
            <a:r>
              <a:rPr lang="fr-FR" sz="2400" dirty="0" smtClean="0"/>
              <a:t>					</a:t>
            </a:r>
          </a:p>
          <a:p>
            <a:pPr algn="l"/>
            <a:r>
              <a:rPr lang="fr-FR" sz="2400" dirty="0" smtClean="0"/>
              <a:t>						</a:t>
            </a:r>
            <a:endParaRPr lang="fr-FR" sz="2400" dirty="0" smtClean="0">
              <a:solidFill>
                <a:srgbClr val="FF0000"/>
              </a:solidFill>
            </a:endParaRPr>
          </a:p>
          <a:p>
            <a:pPr algn="l"/>
            <a:endParaRPr lang="fr-FR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" name="Image 16" descr="Roomba_serie500.jpg"/>
          <p:cNvPicPr>
            <a:picLocks noChangeAspect="1"/>
          </p:cNvPicPr>
          <p:nvPr/>
        </p:nvPicPr>
        <p:blipFill>
          <a:blip r:embed="rId2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" name="Image 19" descr="comparaison parcours model re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143116"/>
            <a:ext cx="3541718" cy="3541718"/>
          </a:xfrm>
          <a:prstGeom prst="rect">
            <a:avLst/>
          </a:prstGeom>
        </p:spPr>
      </p:pic>
      <p:pic>
        <p:nvPicPr>
          <p:cNvPr id="23" name="Image 22" descr="resultats compar droite 1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429000"/>
            <a:ext cx="1819987" cy="2933104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6" name="Connecteur droit 25"/>
            <p:cNvCxnSpPr>
              <a:stCxn id="25" idx="1"/>
              <a:endCxn id="24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à coins arrondis 26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8" name="Connecteur droit 27"/>
            <p:cNvCxnSpPr>
              <a:stCxn id="25" idx="3"/>
              <a:endCxn id="21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1" idx="3"/>
              <a:endCxn id="22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2" idx="3"/>
              <a:endCxn id="27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Rectangle à coins arrondis 30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4" name="Connecteur droit 33"/>
            <p:cNvCxnSpPr>
              <a:stCxn id="31" idx="3"/>
              <a:endCxn id="32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2" idx="3"/>
              <a:endCxn id="33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25" idx="3"/>
              <a:endCxn id="31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7" name="ZoneTexte 3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5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429684" cy="5143536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Pratiques:</a:t>
            </a:r>
          </a:p>
          <a:p>
            <a:pPr algn="l"/>
            <a:r>
              <a:rPr lang="fr-FR" sz="2400" dirty="0" smtClean="0"/>
              <a:t>Mesurer des écarts:		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Pour une rotation de 180° à gauche.</a:t>
            </a:r>
          </a:p>
          <a:p>
            <a:pPr lvl="1" algn="l"/>
            <a:r>
              <a:rPr lang="fr-FR" sz="1600" dirty="0" smtClean="0">
                <a:solidFill>
                  <a:srgbClr val="0070C0"/>
                </a:solidFill>
              </a:rPr>
              <a:t>Distance à parcourir </a:t>
            </a:r>
            <a:r>
              <a:rPr lang="fr-FR" sz="1600" dirty="0" smtClean="0"/>
              <a:t>= ( </a:t>
            </a:r>
            <a:r>
              <a:rPr lang="el-GR" sz="1600" dirty="0" smtClean="0"/>
              <a:t>π</a:t>
            </a:r>
            <a:r>
              <a:rPr lang="fr-FR" sz="1600" dirty="0" smtClean="0"/>
              <a:t>.L ) = 36.12 cm</a:t>
            </a:r>
          </a:p>
          <a:p>
            <a:pPr lvl="1" algn="l"/>
            <a:r>
              <a:rPr lang="fr-FR" sz="1600" dirty="0" smtClean="0">
                <a:solidFill>
                  <a:srgbClr val="FF3300"/>
                </a:solidFill>
              </a:rPr>
              <a:t>Distance parcourue </a:t>
            </a:r>
            <a:r>
              <a:rPr lang="fr-FR" sz="1600" dirty="0" smtClean="0"/>
              <a:t>=  27.27 cm</a:t>
            </a:r>
          </a:p>
          <a:p>
            <a:pPr algn="l"/>
            <a:r>
              <a:rPr lang="fr-FR" sz="2400" dirty="0" smtClean="0"/>
              <a:t>		</a:t>
            </a:r>
            <a:r>
              <a:rPr lang="fr-FR" sz="1600" dirty="0" smtClean="0"/>
              <a:t>écart  </a:t>
            </a:r>
            <a:r>
              <a:rPr lang="fr-FR" sz="1600" dirty="0" smtClean="0">
                <a:sym typeface="Wingdings" pitchFamily="2" charset="2"/>
              </a:rPr>
              <a:t></a:t>
            </a:r>
            <a:r>
              <a:rPr lang="fr-FR" sz="1600" dirty="0" smtClean="0"/>
              <a:t>	24.50%</a:t>
            </a:r>
          </a:p>
          <a:p>
            <a:pPr algn="l">
              <a:buFont typeface="Arial" charset="0"/>
              <a:buChar char="•"/>
            </a:pPr>
            <a:r>
              <a:rPr lang="fr-FR" sz="2400" dirty="0" smtClean="0"/>
              <a:t> Pour une consigne en ligne droite.</a:t>
            </a:r>
          </a:p>
          <a:p>
            <a:pPr lvl="1" algn="l"/>
            <a:r>
              <a:rPr lang="fr-FR" sz="1600" dirty="0" smtClean="0"/>
              <a:t>Confirmation du « déséquilibre » entre les moteurs droit et gauche</a:t>
            </a:r>
          </a:p>
          <a:p>
            <a:pPr algn="l"/>
            <a:endParaRPr lang="fr-FR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6000760" y="928670"/>
            <a:ext cx="1357322" cy="2643206"/>
            <a:chOff x="4714876" y="142852"/>
            <a:chExt cx="2916238" cy="5357850"/>
          </a:xfrm>
        </p:grpSpPr>
        <p:pic>
          <p:nvPicPr>
            <p:cNvPr id="27" name="Image 26" descr="resultat simu 90 gauch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6314" y="857232"/>
              <a:ext cx="2844800" cy="4584700"/>
            </a:xfrm>
            <a:prstGeom prst="rect">
              <a:avLst/>
            </a:prstGeom>
          </p:spPr>
        </p:pic>
        <p:pic>
          <p:nvPicPr>
            <p:cNvPr id="28" name="Image 27" descr="resultat mesure 90 gauche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636" r="9091" b="17582"/>
            <a:stretch>
              <a:fillRect/>
            </a:stretch>
          </p:blipFill>
          <p:spPr>
            <a:xfrm>
              <a:off x="4714876" y="142852"/>
              <a:ext cx="2643206" cy="5357850"/>
            </a:xfrm>
            <a:prstGeom prst="rect">
              <a:avLst/>
            </a:prstGeom>
          </p:spPr>
        </p:pic>
      </p:grpSp>
      <p:pic>
        <p:nvPicPr>
          <p:cNvPr id="17" name="Image 16" descr="Roomba_serie500.jpg"/>
          <p:cNvPicPr>
            <a:picLocks noChangeAspect="1"/>
          </p:cNvPicPr>
          <p:nvPr/>
        </p:nvPicPr>
        <p:blipFill>
          <a:blip r:embed="rId4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pic>
        <p:nvPicPr>
          <p:cNvPr id="32" name="Image 31" descr="resultats compar ligne 100c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4214818"/>
            <a:ext cx="4143404" cy="2086056"/>
          </a:xfrm>
          <a:prstGeom prst="rect">
            <a:avLst/>
          </a:prstGeom>
        </p:spPr>
      </p:pic>
      <p:grpSp>
        <p:nvGrpSpPr>
          <p:cNvPr id="21" name="Groupe 20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22" name="Rectangle à coins arrondis 21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9" name="Connecteur droit 28"/>
            <p:cNvCxnSpPr>
              <a:stCxn id="25" idx="1"/>
              <a:endCxn id="24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25" idx="3"/>
              <a:endCxn id="22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2" idx="3"/>
              <a:endCxn id="23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23" idx="3"/>
              <a:endCxn id="30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ectangle à coins arrondis 34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8" name="Connecteur droit 37"/>
            <p:cNvCxnSpPr>
              <a:stCxn id="35" idx="3"/>
              <a:endCxn id="36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6" idx="3"/>
              <a:endCxn id="37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25" idx="3"/>
              <a:endCxn id="35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5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429684" cy="5143536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Pratiques:</a:t>
            </a:r>
          </a:p>
          <a:p>
            <a:pPr algn="l"/>
            <a:r>
              <a:rPr lang="fr-FR" sz="2400" dirty="0" smtClean="0"/>
              <a:t>Corriger les paramètres du modèle:		</a:t>
            </a:r>
          </a:p>
          <a:p>
            <a:pPr algn="l">
              <a:buFont typeface="Arial" charset="0"/>
              <a:buChar char="•"/>
            </a:pPr>
            <a:r>
              <a:rPr lang="fr-FR" sz="2400" dirty="0" smtClean="0"/>
              <a:t> Pour une consigne en ligne droite.</a:t>
            </a:r>
          </a:p>
          <a:p>
            <a:pPr algn="l">
              <a:buFont typeface="Arial" charset="0"/>
              <a:buChar char="•"/>
            </a:pPr>
            <a:endParaRPr lang="fr-FR" sz="2400" dirty="0" smtClean="0"/>
          </a:p>
          <a:p>
            <a:pPr algn="l">
              <a:buFont typeface="Arial" charset="0"/>
              <a:buChar char="•"/>
            </a:pPr>
            <a:endParaRPr lang="fr-FR" sz="2400" dirty="0" smtClean="0"/>
          </a:p>
          <a:p>
            <a:pPr algn="l">
              <a:buFont typeface="Arial" charset="0"/>
              <a:buChar char="•"/>
            </a:pPr>
            <a:endParaRPr lang="fr-FR" sz="2400" dirty="0" smtClean="0"/>
          </a:p>
          <a:p>
            <a:pPr algn="l">
              <a:buFont typeface="Arial" charset="0"/>
              <a:buChar char="•"/>
            </a:pPr>
            <a:endParaRPr lang="fr-FR" sz="2400" dirty="0" smtClean="0"/>
          </a:p>
          <a:p>
            <a:pPr algn="l">
              <a:buFont typeface="Arial" charset="0"/>
              <a:buChar char="•"/>
            </a:pPr>
            <a:r>
              <a:rPr lang="fr-FR" sz="2400" dirty="0" smtClean="0"/>
              <a:t>Validation du modèle:	</a:t>
            </a:r>
          </a:p>
          <a:p>
            <a:pPr algn="l"/>
            <a:endParaRPr lang="fr-FR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7" name="Image 16" descr="Roomba_serie500.jpg"/>
          <p:cNvPicPr>
            <a:picLocks noChangeAspect="1"/>
          </p:cNvPicPr>
          <p:nvPr/>
        </p:nvPicPr>
        <p:blipFill>
          <a:blip r:embed="rId2" cstate="print"/>
          <a:srcRect t="13333" b="20000"/>
          <a:stretch>
            <a:fillRect/>
          </a:stretch>
        </p:blipFill>
        <p:spPr>
          <a:xfrm>
            <a:off x="6000760" y="285728"/>
            <a:ext cx="1393041" cy="92869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429520" y="285728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" name="Image 21" descr="resultats compar ligne 100cm avec corre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428868"/>
            <a:ext cx="3357586" cy="1690425"/>
          </a:xfrm>
          <a:prstGeom prst="rect">
            <a:avLst/>
          </a:prstGeom>
        </p:spPr>
      </p:pic>
      <p:pic>
        <p:nvPicPr>
          <p:cNvPr id="23" name="Image 22" descr="resultat compar parcours reel et mode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500306"/>
            <a:ext cx="3684594" cy="3684594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>
            <a:off x="285720" y="285728"/>
            <a:ext cx="2667019" cy="500066"/>
            <a:chOff x="642910" y="5357826"/>
            <a:chExt cx="2667019" cy="500066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6" name="Connecteur droit 25"/>
            <p:cNvCxnSpPr>
              <a:stCxn id="25" idx="1"/>
              <a:endCxn id="24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à coins arrondis 26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8" name="Connecteur droit 27"/>
            <p:cNvCxnSpPr>
              <a:stCxn id="25" idx="3"/>
              <a:endCxn id="20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0" idx="3"/>
              <a:endCxn id="21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1" idx="3"/>
              <a:endCxn id="27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Rectangle à coins arrondis 30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4" name="Connecteur droit 33"/>
            <p:cNvCxnSpPr>
              <a:stCxn id="31" idx="3"/>
              <a:endCxn id="32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2" idx="3"/>
              <a:endCxn id="33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25" idx="3"/>
              <a:endCxn id="31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7" name="ZoneTexte 3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214414" y="2857496"/>
            <a:ext cx="2667019" cy="500066"/>
            <a:chOff x="642910" y="5357826"/>
            <a:chExt cx="2667019" cy="500066"/>
          </a:xfrm>
        </p:grpSpPr>
        <p:sp>
          <p:nvSpPr>
            <p:cNvPr id="3" name="Rectangle à coins arrondis 2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" name="Rectangle à coins arrondis 3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5" name="Ellipse 4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7" name="Connecteur droit 6"/>
            <p:cNvCxnSpPr>
              <a:stCxn id="6" idx="1"/>
              <a:endCxn id="5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Rectangle à coins arrondis 7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9" name="Connecteur droit 8"/>
            <p:cNvCxnSpPr>
              <a:stCxn id="6" idx="3"/>
              <a:endCxn id="3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>
              <a:stCxn id="3" idx="3"/>
              <a:endCxn id="4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>
              <a:stCxn id="4" idx="3"/>
              <a:endCxn id="8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Rectangle à coins arrondis 11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15" name="Connecteur droit 14"/>
            <p:cNvCxnSpPr>
              <a:stCxn id="12" idx="3"/>
              <a:endCxn id="13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3" idx="3"/>
              <a:endCxn id="14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6" idx="3"/>
              <a:endCxn id="12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>
            <a:off x="4429124" y="5286388"/>
            <a:ext cx="2667019" cy="500066"/>
            <a:chOff x="642910" y="5357826"/>
            <a:chExt cx="2667019" cy="500066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3" name="Connecteur droit 22"/>
            <p:cNvCxnSpPr>
              <a:stCxn id="22" idx="1"/>
              <a:endCxn id="21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Rectangle à coins arrondis 23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5" name="Connecteur droit 24"/>
            <p:cNvCxnSpPr>
              <a:stCxn id="22" idx="3"/>
              <a:endCxn id="19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9" idx="3"/>
              <a:endCxn id="20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24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Rectangle à coins arrondis 27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28" idx="3"/>
              <a:endCxn id="29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9" idx="3"/>
              <a:endCxn id="30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2" idx="3"/>
              <a:endCxn id="28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4" name="Groupe 33"/>
          <p:cNvGrpSpPr/>
          <p:nvPr/>
        </p:nvGrpSpPr>
        <p:grpSpPr>
          <a:xfrm>
            <a:off x="2643174" y="4143380"/>
            <a:ext cx="2667019" cy="500066"/>
            <a:chOff x="642910" y="5357826"/>
            <a:chExt cx="2667019" cy="500066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924464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405047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642910" y="5643578"/>
              <a:ext cx="614078" cy="214314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1417182" y="5665009"/>
              <a:ext cx="373799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9" name="Connecteur droit 38"/>
            <p:cNvCxnSpPr>
              <a:stCxn id="38" idx="1"/>
              <a:endCxn id="37" idx="6"/>
            </p:cNvCxnSpPr>
            <p:nvPr/>
          </p:nvCxnSpPr>
          <p:spPr>
            <a:xfrm rot="10800000">
              <a:off x="1256988" y="5750735"/>
              <a:ext cx="160194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Rectangle à coins arrondis 39"/>
            <p:cNvSpPr/>
            <p:nvPr/>
          </p:nvSpPr>
          <p:spPr>
            <a:xfrm>
              <a:off x="2912329" y="5665009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1" name="Connecteur droit 40"/>
            <p:cNvCxnSpPr>
              <a:stCxn id="38" idx="3"/>
              <a:endCxn id="35" idx="1"/>
            </p:cNvCxnSpPr>
            <p:nvPr/>
          </p:nvCxnSpPr>
          <p:spPr>
            <a:xfrm>
              <a:off x="1790981" y="5750735"/>
              <a:ext cx="133483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5" idx="3"/>
              <a:endCxn id="36" idx="1"/>
            </p:cNvCxnSpPr>
            <p:nvPr/>
          </p:nvCxnSpPr>
          <p:spPr>
            <a:xfrm>
              <a:off x="2298251" y="5750735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3"/>
              <a:endCxn id="40" idx="1"/>
            </p:cNvCxnSpPr>
            <p:nvPr/>
          </p:nvCxnSpPr>
          <p:spPr>
            <a:xfrm>
              <a:off x="2778834" y="5750735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4" name="Rectangle à coins arrondis 43"/>
            <p:cNvSpPr/>
            <p:nvPr/>
          </p:nvSpPr>
          <p:spPr>
            <a:xfrm>
              <a:off x="1948277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2428860" y="5357826"/>
              <a:ext cx="373787" cy="17145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2936142" y="5357826"/>
              <a:ext cx="373787" cy="17145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47" name="Connecteur droit 46"/>
            <p:cNvCxnSpPr>
              <a:stCxn id="44" idx="3"/>
              <a:endCxn id="45" idx="1"/>
            </p:cNvCxnSpPr>
            <p:nvPr/>
          </p:nvCxnSpPr>
          <p:spPr>
            <a:xfrm>
              <a:off x="2322064" y="5443552"/>
              <a:ext cx="106796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5" idx="3"/>
              <a:endCxn id="46" idx="1"/>
            </p:cNvCxnSpPr>
            <p:nvPr/>
          </p:nvCxnSpPr>
          <p:spPr>
            <a:xfrm>
              <a:off x="2802647" y="5443552"/>
              <a:ext cx="133495" cy="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38" idx="3"/>
              <a:endCxn id="44" idx="1"/>
            </p:cNvCxnSpPr>
            <p:nvPr/>
          </p:nvCxnSpPr>
          <p:spPr>
            <a:xfrm flipV="1">
              <a:off x="1790981" y="5443552"/>
              <a:ext cx="157296" cy="30718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0" name="Titre 1"/>
          <p:cNvSpPr txBox="1">
            <a:spLocks/>
          </p:cNvSpPr>
          <p:nvPr/>
        </p:nvSpPr>
        <p:spPr>
          <a:xfrm>
            <a:off x="1000100" y="2000240"/>
            <a:ext cx="328614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Séances 3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Titre 1"/>
          <p:cNvSpPr txBox="1">
            <a:spLocks/>
          </p:cNvSpPr>
          <p:nvPr/>
        </p:nvSpPr>
        <p:spPr>
          <a:xfrm>
            <a:off x="2357422" y="3286124"/>
            <a:ext cx="328614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Séances 4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Titre 1"/>
          <p:cNvSpPr txBox="1">
            <a:spLocks/>
          </p:cNvSpPr>
          <p:nvPr/>
        </p:nvSpPr>
        <p:spPr>
          <a:xfrm>
            <a:off x="4143372" y="4429132"/>
            <a:ext cx="328614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Séances 5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3" name="Image 52" descr="Robotino_Imagefoto-thumb-640x501-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500562" y="500042"/>
            <a:ext cx="2901416" cy="227126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7429520" y="1071546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00034" y="857232"/>
            <a:ext cx="33575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Même démarche avec un 2ème support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P&amp;F\Bureau\Sans titr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357166"/>
            <a:ext cx="1658477" cy="1646237"/>
          </a:xfrm>
          <a:prstGeom prst="rect">
            <a:avLst/>
          </a:prstGeom>
          <a:noFill/>
        </p:spPr>
      </p:pic>
      <p:pic>
        <p:nvPicPr>
          <p:cNvPr id="24581" name="Picture 5" descr="K:\séminaire SI\image ppt\robotino sw frot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461825"/>
            <a:ext cx="5792812" cy="2967571"/>
          </a:xfrm>
          <a:prstGeom prst="rect">
            <a:avLst/>
          </a:prstGeom>
          <a:noFill/>
        </p:spPr>
      </p:pic>
      <p:pic>
        <p:nvPicPr>
          <p:cNvPr id="24579" name="Picture 3" descr="K:\séminaire SI\image ppt\imagesCAB1KAN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143380"/>
            <a:ext cx="2257425" cy="2019300"/>
          </a:xfrm>
          <a:prstGeom prst="rect">
            <a:avLst/>
          </a:prstGeom>
          <a:noFill/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571472" y="0"/>
            <a:ext cx="7772400" cy="2928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4400" dirty="0" smtClean="0">
                <a:latin typeface="+mj-lt"/>
                <a:ea typeface="+mj-ea"/>
                <a:cs typeface="+mj-cs"/>
              </a:rPr>
              <a:t>Développements envisagés: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Il faut affiner le modèle en prenant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en compte le glissement des roues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par rapport au sol.		   </a:t>
            </a:r>
            <a:r>
              <a:rPr lang="fr-FR" sz="1900" i="1" dirty="0" smtClean="0">
                <a:solidFill>
                  <a:schemeClr val="tx1">
                    <a:tint val="75000"/>
                  </a:schemeClr>
                </a:solidFill>
              </a:rPr>
              <a:t>Séquence 7 (première)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603" name="Picture 3" descr="C:\Documents and Settings\frederic.launay\Bureau\Sans titre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214554"/>
            <a:ext cx="3156939" cy="1500198"/>
          </a:xfrm>
          <a:prstGeom prst="rect">
            <a:avLst/>
          </a:prstGeom>
          <a:noFill/>
        </p:spPr>
      </p:pic>
      <p:pic>
        <p:nvPicPr>
          <p:cNvPr id="24580" name="Picture 4" descr="K:\séminaire SI\image ppt\derapag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5572140"/>
            <a:ext cx="762000" cy="6858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 rot="20255521">
            <a:off x="324123" y="3785592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2844" y="2143116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Arial" pitchFamily="34" charset="0"/>
                <a:cs typeface="Arial" pitchFamily="34" charset="0"/>
              </a:rPr>
              <a:t>Glissement </a:t>
            </a:r>
          </a:p>
          <a:p>
            <a:pPr algn="ctr"/>
            <a:r>
              <a:rPr lang="fr-FR" sz="3200" b="1" dirty="0" smtClean="0">
                <a:latin typeface="Arial" pitchFamily="34" charset="0"/>
                <a:cs typeface="Arial" pitchFamily="34" charset="0"/>
              </a:rPr>
              <a:t>ou </a:t>
            </a:r>
          </a:p>
          <a:p>
            <a:pPr algn="ctr"/>
            <a:r>
              <a:rPr lang="fr-FR" sz="3200" b="1" dirty="0" smtClean="0">
                <a:latin typeface="Arial" pitchFamily="34" charset="0"/>
                <a:cs typeface="Arial" pitchFamily="34" charset="0"/>
              </a:rPr>
              <a:t>adhérence?</a:t>
            </a:r>
          </a:p>
        </p:txBody>
      </p:sp>
      <p:sp>
        <p:nvSpPr>
          <p:cNvPr id="17" name="Rectangle 16"/>
          <p:cNvSpPr/>
          <p:nvPr/>
        </p:nvSpPr>
        <p:spPr>
          <a:xfrm rot="1610434">
            <a:off x="7047789" y="2602961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simulé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equence 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357298"/>
            <a:ext cx="8643998" cy="4835292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643042" y="214290"/>
            <a:ext cx="60722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Séquence 1	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Image 6" descr="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15074" y="142852"/>
            <a:ext cx="1214446" cy="1021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K:\séminaire SI\image ppt\Sans titre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1395" y="214290"/>
            <a:ext cx="1909761" cy="1541511"/>
          </a:xfrm>
          <a:prstGeom prst="rect">
            <a:avLst/>
          </a:prstGeom>
          <a:noFill/>
        </p:spPr>
      </p:pic>
      <p:pic>
        <p:nvPicPr>
          <p:cNvPr id="24578" name="Picture 2" descr="C:\Documents and Settings\frederic.launay\Bureau\Sans titr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7" y="4071942"/>
            <a:ext cx="3586114" cy="2250904"/>
          </a:xfrm>
          <a:prstGeom prst="rect">
            <a:avLst/>
          </a:prstGeom>
          <a:noFill/>
        </p:spPr>
      </p:pic>
      <p:pic>
        <p:nvPicPr>
          <p:cNvPr id="24579" name="Picture 3" descr="C:\Documents and Settings\frederic.launay\Bureau\Sans titre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786058"/>
            <a:ext cx="2120125" cy="3568382"/>
          </a:xfrm>
          <a:prstGeom prst="rect">
            <a:avLst/>
          </a:prstGeom>
          <a:noFill/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571472" y="0"/>
            <a:ext cx="7772400" cy="2786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4400" dirty="0" smtClean="0">
                <a:latin typeface="+mj-lt"/>
                <a:ea typeface="+mj-ea"/>
                <a:cs typeface="+mj-cs"/>
              </a:rPr>
              <a:t>Développements envisagés: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Il faut affiner le modèle en prenant</a:t>
            </a:r>
          </a:p>
          <a:p>
            <a:pPr lvl="0">
              <a:spcBef>
                <a:spcPct val="0"/>
              </a:spcBef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en compte les effets de masse et d’inertie</a:t>
            </a:r>
          </a:p>
          <a:p>
            <a:pPr lvl="0">
              <a:spcBef>
                <a:spcPct val="0"/>
              </a:spcBef>
              <a:defRPr/>
            </a:pPr>
            <a:r>
              <a:rPr lang="fr-FR" sz="2000" i="1" dirty="0" smtClean="0">
                <a:solidFill>
                  <a:schemeClr val="tx1">
                    <a:tint val="75000"/>
                  </a:schemeClr>
                </a:solidFill>
              </a:rPr>
              <a:t>Séquence 1 (terminale)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26" name="Picture 2" descr="K:\séminaire SI\image ppt\asserv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214554"/>
            <a:ext cx="4196178" cy="1428760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6248" y="3214686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simulé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214282" y="3786190"/>
            <a:ext cx="2000264" cy="1428760"/>
          </a:xfrm>
          <a:prstGeom prst="wedgeRoundRectCallout">
            <a:avLst>
              <a:gd name="adj1" fmla="val -13185"/>
              <a:gd name="adj2" fmla="val -13130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3" name="Picture 3" descr="K:\séminaire SI\image ppt\dyna attendu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929065"/>
            <a:ext cx="1785950" cy="1148111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357158" y="5357826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attendu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5143504" y="1928802"/>
            <a:ext cx="2000264" cy="1428760"/>
          </a:xfrm>
          <a:prstGeom prst="wedgeRoundRectCallout">
            <a:avLst>
              <a:gd name="adj1" fmla="val -78859"/>
              <a:gd name="adj2" fmla="val 120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5604" name="Picture 4" descr="K:\séminaire SI\image ppt\dyna simulé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2071678"/>
            <a:ext cx="1785950" cy="1155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571472" y="0"/>
            <a:ext cx="7772400" cy="2786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4400" dirty="0" smtClean="0">
                <a:latin typeface="+mj-lt"/>
                <a:ea typeface="+mj-ea"/>
                <a:cs typeface="+mj-cs"/>
              </a:rPr>
              <a:t>Développements envisagés:</a:t>
            </a:r>
          </a:p>
          <a:p>
            <a:pPr lvl="5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</a:rPr>
              <a:t>Faut-il asservir le système?	</a:t>
            </a:r>
          </a:p>
          <a:p>
            <a:pPr lvl="5">
              <a:spcBef>
                <a:spcPct val="0"/>
              </a:spcBef>
              <a:defRPr/>
            </a:pPr>
            <a:r>
              <a:rPr lang="fr-FR" sz="2000" i="1" dirty="0" smtClean="0">
                <a:solidFill>
                  <a:schemeClr val="tx1">
                    <a:tint val="75000"/>
                  </a:schemeClr>
                </a:solidFill>
              </a:rPr>
              <a:t>          Séquence 6 (terminale)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0" name="Picture 2" descr="K:\séminaire SI\image ppt\asserv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8072494" cy="4339608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78" name="Picture 2" descr="K:\séminaire SI\image ppt\irobot-roomba-560-vacuum-rob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71546"/>
            <a:ext cx="2343128" cy="1831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43042" y="214290"/>
            <a:ext cx="6072230" cy="1000132"/>
          </a:xfrm>
        </p:spPr>
        <p:txBody>
          <a:bodyPr/>
          <a:lstStyle/>
          <a:p>
            <a:r>
              <a:rPr lang="fr-FR" dirty="0" smtClean="0"/>
              <a:t>Séquence 1	</a:t>
            </a:r>
            <a:endParaRPr lang="fr-FR" sz="3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357290" y="321468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N°1</a:t>
            </a:r>
            <a:endParaRPr lang="fr-FR" sz="1400" dirty="0"/>
          </a:p>
        </p:txBody>
      </p:sp>
      <p:grpSp>
        <p:nvGrpSpPr>
          <p:cNvPr id="102" name="Groupe 101"/>
          <p:cNvGrpSpPr/>
          <p:nvPr/>
        </p:nvGrpSpPr>
        <p:grpSpPr>
          <a:xfrm>
            <a:off x="428596" y="785794"/>
            <a:ext cx="785818" cy="1143008"/>
            <a:chOff x="1928794" y="1071546"/>
            <a:chExt cx="785818" cy="1143008"/>
          </a:xfrm>
          <a:scene3d>
            <a:camera prst="isometricOffAxis2Left"/>
            <a:lightRig rig="threePt" dir="t"/>
          </a:scene3d>
        </p:grpSpPr>
        <p:sp>
          <p:nvSpPr>
            <p:cNvPr id="11" name="Rogner et arrondir un rectangle à un seul coin 10"/>
            <p:cNvSpPr/>
            <p:nvPr/>
          </p:nvSpPr>
          <p:spPr>
            <a:xfrm>
              <a:off x="2143108" y="1071546"/>
              <a:ext cx="428628" cy="471491"/>
            </a:xfrm>
            <a:prstGeom prst="snip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 smtClean="0">
                  <a:solidFill>
                    <a:schemeClr val="tx1"/>
                  </a:solidFill>
                </a:rPr>
                <a:t>CI1</a:t>
              </a:r>
            </a:p>
            <a:p>
              <a:pPr algn="ctr"/>
              <a:endParaRPr lang="fr-FR" sz="11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928794" y="1428736"/>
              <a:ext cx="785818" cy="785818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Rectangle à coins arrondis 12"/>
          <p:cNvSpPr/>
          <p:nvPr/>
        </p:nvSpPr>
        <p:spPr>
          <a:xfrm>
            <a:off x="2571736" y="321468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N°2</a:t>
            </a:r>
            <a:endParaRPr lang="fr-FR" sz="14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357290" y="392906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N°3</a:t>
            </a:r>
            <a:endParaRPr lang="fr-FR" sz="14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2571736" y="392906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N°1</a:t>
            </a:r>
            <a:endParaRPr lang="fr-FR" sz="14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1357290" y="464344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N°2</a:t>
            </a:r>
            <a:endParaRPr lang="fr-FR" sz="1400" dirty="0"/>
          </a:p>
        </p:txBody>
      </p:sp>
      <p:sp>
        <p:nvSpPr>
          <p:cNvPr id="18" name="Ellipse 17"/>
          <p:cNvSpPr/>
          <p:nvPr/>
        </p:nvSpPr>
        <p:spPr>
          <a:xfrm>
            <a:off x="3929058" y="3857628"/>
            <a:ext cx="1428760" cy="7143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Restitution</a:t>
            </a:r>
            <a:endParaRPr lang="fr-FR" sz="1400" dirty="0"/>
          </a:p>
        </p:txBody>
      </p:sp>
      <p:sp>
        <p:nvSpPr>
          <p:cNvPr id="20" name="Ellipse 19"/>
          <p:cNvSpPr/>
          <p:nvPr/>
        </p:nvSpPr>
        <p:spPr>
          <a:xfrm>
            <a:off x="5572132" y="3857628"/>
            <a:ext cx="1643074" cy="7143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Structuration</a:t>
            </a:r>
            <a:endParaRPr lang="fr-FR" sz="1400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2571736" y="4643446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Etude de cas N°3</a:t>
            </a:r>
            <a:endParaRPr lang="fr-FR" sz="1400" dirty="0"/>
          </a:p>
        </p:txBody>
      </p:sp>
      <p:sp>
        <p:nvSpPr>
          <p:cNvPr id="23" name="Ellipse 22"/>
          <p:cNvSpPr/>
          <p:nvPr/>
        </p:nvSpPr>
        <p:spPr>
          <a:xfrm>
            <a:off x="7643834" y="3857628"/>
            <a:ext cx="1357322" cy="7143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Evaluation</a:t>
            </a:r>
            <a:endParaRPr lang="fr-FR" sz="1400" dirty="0"/>
          </a:p>
        </p:txBody>
      </p:sp>
      <p:cxnSp>
        <p:nvCxnSpPr>
          <p:cNvPr id="25" name="Connecteur droit 24"/>
          <p:cNvCxnSpPr>
            <a:stCxn id="9" idx="3"/>
            <a:endCxn id="13" idx="1"/>
          </p:cNvCxnSpPr>
          <p:nvPr/>
        </p:nvCxnSpPr>
        <p:spPr>
          <a:xfrm>
            <a:off x="2357422" y="3500438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2" idx="3"/>
            <a:endCxn id="15" idx="1"/>
          </p:cNvCxnSpPr>
          <p:nvPr/>
        </p:nvCxnSpPr>
        <p:spPr>
          <a:xfrm>
            <a:off x="2357422" y="4214818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7" idx="3"/>
            <a:endCxn id="22" idx="1"/>
          </p:cNvCxnSpPr>
          <p:nvPr/>
        </p:nvCxnSpPr>
        <p:spPr>
          <a:xfrm>
            <a:off x="2357422" y="4929198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3" idx="3"/>
            <a:endCxn id="18" idx="1"/>
          </p:cNvCxnSpPr>
          <p:nvPr/>
        </p:nvCxnSpPr>
        <p:spPr>
          <a:xfrm>
            <a:off x="3571868" y="3500438"/>
            <a:ext cx="566427" cy="4618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5" idx="3"/>
            <a:endCxn id="18" idx="2"/>
          </p:cNvCxnSpPr>
          <p:nvPr/>
        </p:nvCxnSpPr>
        <p:spPr>
          <a:xfrm>
            <a:off x="3571868" y="4214818"/>
            <a:ext cx="35719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2" idx="3"/>
            <a:endCxn id="18" idx="3"/>
          </p:cNvCxnSpPr>
          <p:nvPr/>
        </p:nvCxnSpPr>
        <p:spPr>
          <a:xfrm flipV="1">
            <a:off x="3571868" y="4467390"/>
            <a:ext cx="566427" cy="4618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8" idx="6"/>
            <a:endCxn id="20" idx="2"/>
          </p:cNvCxnSpPr>
          <p:nvPr/>
        </p:nvCxnSpPr>
        <p:spPr>
          <a:xfrm>
            <a:off x="5357818" y="421481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0" idx="6"/>
            <a:endCxn id="23" idx="2"/>
          </p:cNvCxnSpPr>
          <p:nvPr/>
        </p:nvCxnSpPr>
        <p:spPr>
          <a:xfrm>
            <a:off x="7215206" y="421481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20" idx="5"/>
          </p:cNvCxnSpPr>
          <p:nvPr/>
        </p:nvCxnSpPr>
        <p:spPr>
          <a:xfrm rot="16200000" flipH="1">
            <a:off x="7114023" y="4327949"/>
            <a:ext cx="461808" cy="740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à coins arrondis 39"/>
          <p:cNvSpPr/>
          <p:nvPr/>
        </p:nvSpPr>
        <p:spPr>
          <a:xfrm>
            <a:off x="4929190" y="5572140"/>
            <a:ext cx="200026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Approfondissement</a:t>
            </a:r>
            <a:endParaRPr lang="fr-FR" sz="1400" dirty="0"/>
          </a:p>
        </p:txBody>
      </p:sp>
      <p:cxnSp>
        <p:nvCxnSpPr>
          <p:cNvPr id="51" name="Connecteur droit 50"/>
          <p:cNvCxnSpPr>
            <a:stCxn id="40" idx="3"/>
          </p:cNvCxnSpPr>
          <p:nvPr/>
        </p:nvCxnSpPr>
        <p:spPr>
          <a:xfrm>
            <a:off x="6929454" y="592933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 rot="5400000" flipH="1" flipV="1">
            <a:off x="7215206" y="5429264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à coins arrondis 56"/>
          <p:cNvSpPr/>
          <p:nvPr/>
        </p:nvSpPr>
        <p:spPr>
          <a:xfrm>
            <a:off x="142844" y="3929066"/>
            <a:ext cx="10001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Activation</a:t>
            </a:r>
            <a:endParaRPr lang="fr-FR" sz="1400" dirty="0"/>
          </a:p>
        </p:txBody>
      </p:sp>
      <p:cxnSp>
        <p:nvCxnSpPr>
          <p:cNvPr id="92" name="Connecteur droit 91"/>
          <p:cNvCxnSpPr>
            <a:stCxn id="57" idx="3"/>
            <a:endCxn id="9" idx="1"/>
          </p:cNvCxnSpPr>
          <p:nvPr/>
        </p:nvCxnSpPr>
        <p:spPr>
          <a:xfrm flipV="1">
            <a:off x="1143008" y="3500438"/>
            <a:ext cx="214282" cy="7143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Connecteur droit 93"/>
          <p:cNvCxnSpPr>
            <a:stCxn id="57" idx="3"/>
            <a:endCxn id="12" idx="1"/>
          </p:cNvCxnSpPr>
          <p:nvPr/>
        </p:nvCxnSpPr>
        <p:spPr>
          <a:xfrm>
            <a:off x="1143008" y="4214818"/>
            <a:ext cx="21428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6" name="Connecteur droit 95"/>
          <p:cNvCxnSpPr>
            <a:stCxn id="57" idx="3"/>
            <a:endCxn id="17" idx="1"/>
          </p:cNvCxnSpPr>
          <p:nvPr/>
        </p:nvCxnSpPr>
        <p:spPr>
          <a:xfrm>
            <a:off x="1143008" y="4214818"/>
            <a:ext cx="214282" cy="7143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7" name="Image 96" descr="galgos-ethique-europe-coche-ver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3571876"/>
            <a:ext cx="609600" cy="609600"/>
          </a:xfrm>
          <a:prstGeom prst="rect">
            <a:avLst/>
          </a:prstGeom>
        </p:spPr>
      </p:pic>
      <p:pic>
        <p:nvPicPr>
          <p:cNvPr id="99" name="Image 98" descr="coche-rouge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572008"/>
            <a:ext cx="452440" cy="452440"/>
          </a:xfrm>
          <a:prstGeom prst="rect">
            <a:avLst/>
          </a:prstGeom>
        </p:spPr>
      </p:pic>
      <p:sp>
        <p:nvSpPr>
          <p:cNvPr id="100" name="Rectangle 99"/>
          <p:cNvSpPr/>
          <p:nvPr/>
        </p:nvSpPr>
        <p:spPr>
          <a:xfrm>
            <a:off x="1357290" y="1357298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Analyser un système fonctionnellement et structurellement.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2285984" y="2357430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Organisation de la séquence 3</a:t>
            </a:r>
            <a:endParaRPr lang="fr-FR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8" name="Image 37" descr="0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15074" y="142852"/>
            <a:ext cx="1214446" cy="1021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robot serv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85926"/>
            <a:ext cx="639544" cy="1071546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1472" y="1285860"/>
            <a:ext cx="7929618" cy="4500594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Question sociétale: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400" dirty="0" smtClean="0"/>
              <a:t>Comment utiliser la robotique pour améliorer le </a:t>
            </a:r>
            <a:r>
              <a:rPr lang="fr-FR" sz="2400" b="1" u="sng" dirty="0" smtClean="0"/>
              <a:t>confort</a:t>
            </a:r>
            <a:r>
              <a:rPr lang="fr-FR" sz="2400" dirty="0" smtClean="0"/>
              <a:t> domestique ou professionnel?</a:t>
            </a:r>
          </a:p>
          <a:p>
            <a:pPr algn="l"/>
            <a:r>
              <a:rPr lang="fr-FR" b="1" u="sng" dirty="0" smtClean="0"/>
              <a:t>Problématique: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400" dirty="0" smtClean="0"/>
              <a:t>Quel mode de déplacement utiliser pour répondre au besoin?</a:t>
            </a:r>
          </a:p>
          <a:p>
            <a:pPr algn="l"/>
            <a:r>
              <a:rPr lang="fr-FR" b="1" u="sng" dirty="0" smtClean="0"/>
              <a:t>Problème technique:</a:t>
            </a:r>
          </a:p>
          <a:p>
            <a:pPr lvl="1" algn="l">
              <a:buFont typeface="Arial" pitchFamily="34" charset="0"/>
              <a:buChar char="•"/>
            </a:pPr>
            <a:r>
              <a:rPr lang="fr-FR" sz="2400" dirty="0" smtClean="0"/>
              <a:t>Comment déplacer et diriger une robot à trois roues avec précision?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214282" y="214290"/>
            <a:ext cx="2500330" cy="500066"/>
            <a:chOff x="142844" y="2714620"/>
            <a:chExt cx="8858312" cy="2000264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16" name="Connecteur droit 15"/>
            <p:cNvCxnSpPr>
              <a:stCxn id="6" idx="3"/>
              <a:endCxn id="7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8" idx="3"/>
              <a:endCxn id="10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11" idx="3"/>
              <a:endCxn id="14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7" idx="3"/>
              <a:endCxn id="12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0" idx="3"/>
              <a:endCxn id="12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4" idx="3"/>
              <a:endCxn id="12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2" idx="6"/>
              <a:endCxn id="13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6"/>
              <a:endCxn id="15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Rectangle à coins arrondis 23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5" name="Connecteur droit 24"/>
            <p:cNvCxnSpPr>
              <a:stCxn id="24" idx="3"/>
              <a:endCxn id="6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24" idx="3"/>
              <a:endCxn id="8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4" idx="3"/>
              <a:endCxn id="11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Titre 1"/>
          <p:cNvSpPr txBox="1">
            <a:spLocks/>
          </p:cNvSpPr>
          <p:nvPr/>
        </p:nvSpPr>
        <p:spPr>
          <a:xfrm>
            <a:off x="2857488" y="142852"/>
            <a:ext cx="3786214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Activation 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1472" y="4000504"/>
            <a:ext cx="2928958" cy="1214446"/>
          </a:xfrm>
        </p:spPr>
        <p:txBody>
          <a:bodyPr>
            <a:noAutofit/>
          </a:bodyPr>
          <a:lstStyle/>
          <a:p>
            <a:pPr algn="just"/>
            <a:r>
              <a:rPr lang="fr-FR" sz="1800" dirty="0" err="1" smtClean="0"/>
              <a:t>Robotino</a:t>
            </a:r>
            <a:r>
              <a:rPr lang="fr-FR" sz="1800" dirty="0" smtClean="0"/>
              <a:t> est un système de robot mobile programmable comportant un entraînement omnidirectionnel.</a:t>
            </a: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500034" y="92867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supports:</a:t>
            </a:r>
            <a:endParaRPr kumimoji="0" lang="fr-FR" sz="28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 5" descr="le-chariot-automatise-a-arr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4214818"/>
            <a:ext cx="2571193" cy="1932290"/>
          </a:xfrm>
          <a:prstGeom prst="rect">
            <a:avLst/>
          </a:prstGeom>
        </p:spPr>
      </p:pic>
      <p:pic>
        <p:nvPicPr>
          <p:cNvPr id="7" name="Image 6" descr="Robotino_Imagefoto-thumb-640x501-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85786" y="1928802"/>
            <a:ext cx="2500451" cy="1957384"/>
          </a:xfrm>
          <a:prstGeom prst="rect">
            <a:avLst/>
          </a:prstGeom>
        </p:spPr>
      </p:pic>
      <p:pic>
        <p:nvPicPr>
          <p:cNvPr id="8" name="Image 7" descr="Roomba_serie5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1428736"/>
            <a:ext cx="2071702" cy="2071702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214282" y="214290"/>
            <a:ext cx="2500330" cy="500066"/>
            <a:chOff x="142844" y="2714620"/>
            <a:chExt cx="8858312" cy="2000264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" name="Ellipse 15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19" name="Connecteur droit 18"/>
            <p:cNvCxnSpPr>
              <a:stCxn id="10" idx="3"/>
              <a:endCxn id="11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2" idx="3"/>
              <a:endCxn id="13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4" idx="3"/>
              <a:endCxn id="17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1" idx="3"/>
              <a:endCxn id="15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3"/>
              <a:endCxn id="15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7" idx="3"/>
              <a:endCxn id="15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5" idx="6"/>
              <a:endCxn id="16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6" idx="6"/>
              <a:endCxn id="18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à coins arrondis 26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8" name="Connecteur droit 27"/>
            <p:cNvCxnSpPr>
              <a:stCxn id="27" idx="3"/>
              <a:endCxn id="10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7" idx="3"/>
              <a:endCxn id="12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7" idx="3"/>
              <a:endCxn id="14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868" y="2143116"/>
            <a:ext cx="29289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dirty="0" smtClean="0">
                <a:solidFill>
                  <a:schemeClr val="tx1">
                    <a:tint val="75000"/>
                  </a:schemeClr>
                </a:solidFill>
              </a:rPr>
              <a:t>L'hôpital d'Arras exploite six chariots de transport entièrement automatisés. Ils apportent le linge, les repas ,    la pharmacie et ils redescendent les déchets.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500826" y="3500438"/>
            <a:ext cx="22145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solidFill>
                  <a:schemeClr val="tx1">
                    <a:tint val="75000"/>
                  </a:schemeClr>
                </a:solidFill>
              </a:rPr>
              <a:t>Le robot </a:t>
            </a:r>
            <a:r>
              <a:rPr lang="fr-FR" dirty="0" err="1" smtClean="0">
                <a:solidFill>
                  <a:schemeClr val="tx1">
                    <a:tint val="75000"/>
                  </a:schemeClr>
                </a:solidFill>
              </a:rPr>
              <a:t>roomba</a:t>
            </a:r>
            <a:r>
              <a:rPr lang="fr-FR" dirty="0" smtClean="0">
                <a:solidFill>
                  <a:schemeClr val="tx1">
                    <a:tint val="75000"/>
                  </a:schemeClr>
                </a:solidFill>
              </a:rPr>
              <a:t> est un robot aspirateur autonome, navigant dans un espace de vie et nettoyant le sol en évitant tous les obstacles.</a:t>
            </a:r>
          </a:p>
        </p:txBody>
      </p:sp>
      <p:sp>
        <p:nvSpPr>
          <p:cNvPr id="32" name="Titre 1"/>
          <p:cNvSpPr>
            <a:spLocks noGrp="1"/>
          </p:cNvSpPr>
          <p:nvPr>
            <p:ph type="ctrTitle"/>
          </p:nvPr>
        </p:nvSpPr>
        <p:spPr>
          <a:xfrm>
            <a:off x="2857488" y="142852"/>
            <a:ext cx="3786214" cy="1000132"/>
          </a:xfrm>
        </p:spPr>
        <p:txBody>
          <a:bodyPr>
            <a:normAutofit/>
          </a:bodyPr>
          <a:lstStyle/>
          <a:p>
            <a:r>
              <a:rPr lang="fr-FR" dirty="0" smtClean="0"/>
              <a:t>Activation </a:t>
            </a:r>
            <a:r>
              <a:rPr lang="fr-FR" sz="3100" dirty="0" smtClean="0"/>
              <a:t>(suite)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 rot="20255521">
            <a:off x="252685" y="1571014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 rot="1200576">
            <a:off x="7715272" y="928670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1 ou 2: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5786478" cy="5429288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dirigés: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Nom: 			Robot explorateur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Domaine: 		Surveillance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Type d’alimentation: 	Autonome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Communication:  	Wifi, Ethernet</a:t>
            </a:r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Solution technique « se déplacer »: </a:t>
            </a:r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Illustration du mode de déplacement:</a:t>
            </a:r>
          </a:p>
        </p:txBody>
      </p:sp>
      <p:pic>
        <p:nvPicPr>
          <p:cNvPr id="10" name="Image 9" descr="Robotino_Imagefoto-thumb-640x501-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643702" y="285728"/>
            <a:ext cx="2044160" cy="1600194"/>
          </a:xfrm>
          <a:prstGeom prst="rect">
            <a:avLst/>
          </a:prstGeom>
        </p:spPr>
      </p:pic>
      <p:pic>
        <p:nvPicPr>
          <p:cNvPr id="1028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3571876"/>
            <a:ext cx="933159" cy="730865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5072066" y="3429000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/>
              <a:t>3 X</a:t>
            </a:r>
            <a:endParaRPr lang="fr-FR" sz="6600" dirty="0"/>
          </a:p>
        </p:txBody>
      </p:sp>
      <p:pic>
        <p:nvPicPr>
          <p:cNvPr id="1031" name="Picture 7" descr="D:\Reforme S SI\activité Modéliser Baggio\robot omn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857760"/>
            <a:ext cx="1643074" cy="1637995"/>
          </a:xfrm>
          <a:prstGeom prst="rect">
            <a:avLst/>
          </a:prstGeom>
          <a:noFill/>
        </p:spPr>
      </p:pic>
      <p:grpSp>
        <p:nvGrpSpPr>
          <p:cNvPr id="11" name="Groupe 10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2" name="Connecteur droit 21"/>
            <p:cNvCxnSpPr>
              <a:stCxn id="12" idx="3"/>
              <a:endCxn id="13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4" idx="3"/>
              <a:endCxn id="15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6" idx="3"/>
              <a:endCxn id="20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3" idx="3"/>
              <a:endCxn id="17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5" idx="3"/>
              <a:endCxn id="17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17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19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9" idx="6"/>
              <a:endCxn id="21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30" idx="3"/>
              <a:endCxn id="12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30" idx="3"/>
              <a:endCxn id="14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30" idx="3"/>
              <a:endCxn id="16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4" name="Image 33" descr="Galet omnidirectionnel R2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3429000"/>
            <a:ext cx="1196970" cy="1196970"/>
          </a:xfrm>
          <a:prstGeom prst="rect">
            <a:avLst/>
          </a:prstGeom>
        </p:spPr>
      </p:pic>
      <p:sp>
        <p:nvSpPr>
          <p:cNvPr id="35" name="Ellipse 34"/>
          <p:cNvSpPr/>
          <p:nvPr/>
        </p:nvSpPr>
        <p:spPr>
          <a:xfrm>
            <a:off x="6286512" y="3286124"/>
            <a:ext cx="2714644" cy="15001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715272" y="1643050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ous-titre 2"/>
          <p:cNvSpPr txBox="1">
            <a:spLocks/>
          </p:cNvSpPr>
          <p:nvPr/>
        </p:nvSpPr>
        <p:spPr>
          <a:xfrm>
            <a:off x="500034" y="1071546"/>
            <a:ext cx="5786478" cy="5429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Travaux dirigés: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Nom: 			Robot transporteur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Domaine: 		Service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d’alimentation: 	Autonome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Communication:  	Wifi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 technique « se déplacer »: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Illustration du mode de déplacement: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1 ou 2:</a:t>
            </a:r>
            <a:endParaRPr lang="fr-FR" dirty="0"/>
          </a:p>
        </p:txBody>
      </p:sp>
      <p:pic>
        <p:nvPicPr>
          <p:cNvPr id="9" name="Image 8" descr="http://www.reseaux-telecoms.net/fichiers/dossierpdf/l-ensemble-des-chariots-de-arra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285860"/>
            <a:ext cx="2571768" cy="171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357694"/>
            <a:ext cx="933159" cy="730865"/>
          </a:xfrm>
          <a:prstGeom prst="rect">
            <a:avLst/>
          </a:prstGeom>
          <a:noFill/>
        </p:spPr>
      </p:pic>
      <p:sp>
        <p:nvSpPr>
          <p:cNvPr id="12" name="ZoneTexte 11"/>
          <p:cNvSpPr txBox="1"/>
          <p:nvPr/>
        </p:nvSpPr>
        <p:spPr>
          <a:xfrm>
            <a:off x="6072198" y="3500438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/>
              <a:t>2 X</a:t>
            </a:r>
          </a:p>
        </p:txBody>
      </p:sp>
      <p:pic>
        <p:nvPicPr>
          <p:cNvPr id="2051" name="Picture 3" descr="D:\Reforme S SI\activité Modéliser Baggio\roue_gonflable_grand_diamet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643314"/>
            <a:ext cx="915969" cy="91596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2000232" y="4214818"/>
            <a:ext cx="12858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600" dirty="0" smtClean="0"/>
              <a:t>1 X</a:t>
            </a:r>
            <a:endParaRPr lang="fr-FR" sz="6600" dirty="0"/>
          </a:p>
        </p:txBody>
      </p:sp>
      <p:pic>
        <p:nvPicPr>
          <p:cNvPr id="2052" name="Picture 4" descr="D:\Reforme S SI\activité Modéliser Baggio\196-565-larg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214818"/>
            <a:ext cx="1100123" cy="1100123"/>
          </a:xfrm>
          <a:prstGeom prst="rect">
            <a:avLst/>
          </a:prstGeom>
          <a:noFill/>
        </p:spPr>
      </p:pic>
      <p:pic>
        <p:nvPicPr>
          <p:cNvPr id="2053" name="Picture 5" descr="D:\Reforme S SI\activité Modéliser Baggio\robo AGV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972274">
            <a:off x="6133206" y="5082504"/>
            <a:ext cx="1214446" cy="1765090"/>
          </a:xfrm>
          <a:prstGeom prst="rect">
            <a:avLst/>
          </a:prstGeom>
          <a:noFill/>
        </p:spPr>
      </p:pic>
      <p:grpSp>
        <p:nvGrpSpPr>
          <p:cNvPr id="15" name="Groupe 14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2" name="Ellipse 21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5" name="Connecteur droit 24"/>
            <p:cNvCxnSpPr>
              <a:stCxn id="16" idx="3"/>
              <a:endCxn id="17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8" idx="3"/>
              <a:endCxn id="19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23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3"/>
              <a:endCxn id="21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9" idx="3"/>
              <a:endCxn id="21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3" idx="3"/>
              <a:endCxn id="21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21" idx="6"/>
              <a:endCxn id="22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2" idx="6"/>
              <a:endCxn id="24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Rectangle à coins arrondis 32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4" name="Connecteur droit 33"/>
            <p:cNvCxnSpPr>
              <a:stCxn id="33" idx="3"/>
              <a:endCxn id="16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3" idx="3"/>
              <a:endCxn id="18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33" idx="3"/>
              <a:endCxn id="20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9" name="Picture 3" descr="D:\Reforme S SI\activité Modéliser Baggio\roue_gonflable_grand_diamet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286256"/>
            <a:ext cx="915969" cy="915969"/>
          </a:xfrm>
          <a:prstGeom prst="rect">
            <a:avLst/>
          </a:prstGeom>
          <a:noFill/>
        </p:spPr>
      </p:pic>
      <p:sp>
        <p:nvSpPr>
          <p:cNvPr id="41" name="Ellipse 40"/>
          <p:cNvSpPr/>
          <p:nvPr/>
        </p:nvSpPr>
        <p:spPr>
          <a:xfrm>
            <a:off x="3214678" y="4214818"/>
            <a:ext cx="2714644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ous-titr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5786478" cy="5429288"/>
          </a:xfrm>
        </p:spPr>
        <p:txBody>
          <a:bodyPr>
            <a:normAutofit/>
          </a:bodyPr>
          <a:lstStyle/>
          <a:p>
            <a:pPr algn="l"/>
            <a:r>
              <a:rPr lang="fr-FR" b="1" u="sng" dirty="0" smtClean="0"/>
              <a:t>Travaux dirigés: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Nom: 			Robot aspirateur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Domaine: 		Domotique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Type d’alimentation: 	Autonome</a:t>
            </a:r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Communication:  	Infrarouge</a:t>
            </a:r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Solution technique « se déplacer »: </a:t>
            </a:r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endParaRPr lang="fr-FR" sz="2400" dirty="0" smtClean="0"/>
          </a:p>
          <a:p>
            <a:pPr algn="l">
              <a:buFont typeface="Arial" pitchFamily="34" charset="0"/>
              <a:buChar char="•"/>
            </a:pPr>
            <a:r>
              <a:rPr lang="fr-FR" sz="2400" dirty="0" smtClean="0"/>
              <a:t>Illustration du mode de déplacement: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00132"/>
          </a:xfrm>
        </p:spPr>
        <p:txBody>
          <a:bodyPr/>
          <a:lstStyle/>
          <a:p>
            <a:r>
              <a:rPr lang="fr-FR" dirty="0" smtClean="0"/>
              <a:t>Séances 1 ou 2:</a:t>
            </a:r>
            <a:endParaRPr lang="fr-FR" dirty="0"/>
          </a:p>
        </p:txBody>
      </p:sp>
      <p:pic>
        <p:nvPicPr>
          <p:cNvPr id="6" name="Image 5" descr="Roomba_serie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214422"/>
            <a:ext cx="2246306" cy="2246306"/>
          </a:xfrm>
          <a:prstGeom prst="rect">
            <a:avLst/>
          </a:prstGeom>
        </p:spPr>
      </p:pic>
      <p:pic>
        <p:nvPicPr>
          <p:cNvPr id="3074" name="Picture 2" descr="D:\Reforme S SI\activité Modéliser Baggio\Robot differenti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92591">
            <a:off x="6464013" y="5251737"/>
            <a:ext cx="1357322" cy="1357322"/>
          </a:xfrm>
          <a:prstGeom prst="rect">
            <a:avLst/>
          </a:prstGeom>
          <a:noFill/>
        </p:spPr>
      </p:pic>
      <p:pic>
        <p:nvPicPr>
          <p:cNvPr id="7" name="Picture 4" descr="D:\Reforme S SI\activité Modéliser Baggio\moteur_electrique_1_gr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357694"/>
            <a:ext cx="933159" cy="73086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643174" y="4214818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/>
              <a:t>2 X</a:t>
            </a:r>
            <a:endParaRPr lang="fr-FR" sz="6600" dirty="0"/>
          </a:p>
        </p:txBody>
      </p:sp>
      <p:pic>
        <p:nvPicPr>
          <p:cNvPr id="3075" name="Picture 3" descr="D:\Reforme S SI\activité Modéliser Baggio\roue-45mm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214818"/>
            <a:ext cx="1472620" cy="1103296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6286512" y="3571876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/>
              <a:t>1 X</a:t>
            </a:r>
            <a:endParaRPr lang="fr-FR" sz="6600" dirty="0"/>
          </a:p>
        </p:txBody>
      </p:sp>
      <p:pic>
        <p:nvPicPr>
          <p:cNvPr id="3076" name="Picture 4" descr="D:\Reforme S SI\activité Modéliser Baggio\93230.jpg"/>
          <p:cNvPicPr>
            <a:picLocks noChangeAspect="1" noChangeArrowheads="1"/>
          </p:cNvPicPr>
          <p:nvPr/>
        </p:nvPicPr>
        <p:blipFill>
          <a:blip r:embed="rId6"/>
          <a:srcRect t="32947"/>
          <a:stretch>
            <a:fillRect/>
          </a:stretch>
        </p:blipFill>
        <p:spPr bwMode="auto">
          <a:xfrm>
            <a:off x="7500958" y="3786190"/>
            <a:ext cx="896059" cy="729442"/>
          </a:xfrm>
          <a:prstGeom prst="rect">
            <a:avLst/>
          </a:prstGeom>
          <a:noFill/>
        </p:spPr>
      </p:pic>
      <p:grpSp>
        <p:nvGrpSpPr>
          <p:cNvPr id="12" name="Groupe 11"/>
          <p:cNvGrpSpPr/>
          <p:nvPr/>
        </p:nvGrpSpPr>
        <p:grpSpPr>
          <a:xfrm>
            <a:off x="142844" y="142852"/>
            <a:ext cx="2500330" cy="500066"/>
            <a:chOff x="142844" y="2714620"/>
            <a:chExt cx="8858312" cy="2000264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357290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571736" y="271462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357290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2571736" y="342900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1357290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929058" y="3357562"/>
              <a:ext cx="1428760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572132" y="3357562"/>
              <a:ext cx="1643074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571736" y="4143380"/>
              <a:ext cx="1000132" cy="5715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7643834" y="3357562"/>
              <a:ext cx="1357322" cy="7143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22" name="Connecteur droit 21"/>
            <p:cNvCxnSpPr>
              <a:stCxn id="13" idx="3"/>
              <a:endCxn id="14" idx="1"/>
            </p:cNvCxnSpPr>
            <p:nvPr/>
          </p:nvCxnSpPr>
          <p:spPr>
            <a:xfrm>
              <a:off x="2357422" y="300037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5" idx="3"/>
              <a:endCxn id="16" idx="1"/>
            </p:cNvCxnSpPr>
            <p:nvPr/>
          </p:nvCxnSpPr>
          <p:spPr>
            <a:xfrm>
              <a:off x="2357422" y="371475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7" idx="3"/>
              <a:endCxn id="20" idx="1"/>
            </p:cNvCxnSpPr>
            <p:nvPr/>
          </p:nvCxnSpPr>
          <p:spPr>
            <a:xfrm>
              <a:off x="2357422" y="4429132"/>
              <a:ext cx="214314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4" idx="3"/>
              <a:endCxn id="18" idx="1"/>
            </p:cNvCxnSpPr>
            <p:nvPr/>
          </p:nvCxnSpPr>
          <p:spPr>
            <a:xfrm>
              <a:off x="3571868" y="3000372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6" idx="3"/>
              <a:endCxn id="18" idx="2"/>
            </p:cNvCxnSpPr>
            <p:nvPr/>
          </p:nvCxnSpPr>
          <p:spPr>
            <a:xfrm>
              <a:off x="3571868" y="3714752"/>
              <a:ext cx="357190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0" idx="3"/>
              <a:endCxn id="18" idx="3"/>
            </p:cNvCxnSpPr>
            <p:nvPr/>
          </p:nvCxnSpPr>
          <p:spPr>
            <a:xfrm flipV="1">
              <a:off x="3571868" y="3967324"/>
              <a:ext cx="566427" cy="4618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8" idx="6"/>
              <a:endCxn id="19" idx="2"/>
            </p:cNvCxnSpPr>
            <p:nvPr/>
          </p:nvCxnSpPr>
          <p:spPr>
            <a:xfrm>
              <a:off x="5357818" y="3714752"/>
              <a:ext cx="214314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9" idx="6"/>
              <a:endCxn id="21" idx="2"/>
            </p:cNvCxnSpPr>
            <p:nvPr/>
          </p:nvCxnSpPr>
          <p:spPr>
            <a:xfrm>
              <a:off x="7215206" y="3714752"/>
              <a:ext cx="428628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>
            <a:xfrm>
              <a:off x="142844" y="3429000"/>
              <a:ext cx="1000164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1" name="Connecteur droit 30"/>
            <p:cNvCxnSpPr>
              <a:stCxn id="30" idx="3"/>
              <a:endCxn id="13" idx="1"/>
            </p:cNvCxnSpPr>
            <p:nvPr/>
          </p:nvCxnSpPr>
          <p:spPr>
            <a:xfrm flipV="1">
              <a:off x="1143008" y="300037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30" idx="3"/>
              <a:endCxn id="15" idx="1"/>
            </p:cNvCxnSpPr>
            <p:nvPr/>
          </p:nvCxnSpPr>
          <p:spPr>
            <a:xfrm>
              <a:off x="1143008" y="3714752"/>
              <a:ext cx="214282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30" idx="3"/>
              <a:endCxn id="17" idx="1"/>
            </p:cNvCxnSpPr>
            <p:nvPr/>
          </p:nvCxnSpPr>
          <p:spPr>
            <a:xfrm>
              <a:off x="1143008" y="3714752"/>
              <a:ext cx="214282" cy="71438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ZoneTexte 33"/>
          <p:cNvSpPr txBox="1"/>
          <p:nvPr/>
        </p:nvSpPr>
        <p:spPr>
          <a:xfrm>
            <a:off x="500034" y="6429396"/>
            <a:ext cx="8169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Lycée des sciences de l’ingénieur et du développement durable 	Cité scolaire </a:t>
            </a:r>
            <a:r>
              <a:rPr lang="fr-FR" sz="12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Baggio</a:t>
            </a:r>
            <a:r>
              <a:rPr lang="fr-FR" sz="12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Lille		Mai 2011</a:t>
            </a:r>
            <a:endParaRPr lang="fr-FR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643834" y="785794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Système réel</a:t>
            </a:r>
            <a:endParaRPr lang="fr-FR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</TotalTime>
  <Words>822</Words>
  <Application>Microsoft Office PowerPoint</Application>
  <PresentationFormat>Affichage à l'écran (4:3)</PresentationFormat>
  <Paragraphs>283</Paragraphs>
  <Slides>31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Thème Office</vt:lpstr>
      <vt:lpstr>Séquence 1 </vt:lpstr>
      <vt:lpstr>Diapositive 2</vt:lpstr>
      <vt:lpstr>Diapositive 3</vt:lpstr>
      <vt:lpstr>Séquence 1 </vt:lpstr>
      <vt:lpstr>Diapositive 5</vt:lpstr>
      <vt:lpstr>Activation (suite):</vt:lpstr>
      <vt:lpstr>Séances 1 ou 2:</vt:lpstr>
      <vt:lpstr>Séances 1 ou 2:</vt:lpstr>
      <vt:lpstr>Séances 1 ou 2:</vt:lpstr>
      <vt:lpstr>Séances 3:</vt:lpstr>
      <vt:lpstr>Séances 3:</vt:lpstr>
      <vt:lpstr>Séances 3:</vt:lpstr>
      <vt:lpstr>Séance 4:</vt:lpstr>
      <vt:lpstr>Séance 4:</vt:lpstr>
      <vt:lpstr>Séance 5:</vt:lpstr>
      <vt:lpstr>Diapositive 16</vt:lpstr>
      <vt:lpstr>Séquence 6 </vt:lpstr>
      <vt:lpstr>Diapositive 18</vt:lpstr>
      <vt:lpstr>Diapositive 19</vt:lpstr>
      <vt:lpstr>Séquence 6 </vt:lpstr>
      <vt:lpstr>Séance 1:</vt:lpstr>
      <vt:lpstr>Séance 2:</vt:lpstr>
      <vt:lpstr>Séance 3:</vt:lpstr>
      <vt:lpstr>Séances 4:</vt:lpstr>
      <vt:lpstr>Séances 5:</vt:lpstr>
      <vt:lpstr>Séances 5:</vt:lpstr>
      <vt:lpstr>Séances 5:</vt:lpstr>
      <vt:lpstr>Diapositive 28</vt:lpstr>
      <vt:lpstr>Diapositive 29</vt:lpstr>
      <vt:lpstr>Diapositive 30</vt:lpstr>
      <vt:lpstr>Diapositive 31</vt:lpstr>
    </vt:vector>
  </TitlesOfParts>
  <Company>XPSP2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Séances 1:</dc:title>
  <dc:creator>Admin</dc:creator>
  <cp:lastModifiedBy>HP_Steph</cp:lastModifiedBy>
  <cp:revision>273</cp:revision>
  <dcterms:created xsi:type="dcterms:W3CDTF">2011-03-03T16:00:35Z</dcterms:created>
  <dcterms:modified xsi:type="dcterms:W3CDTF">2011-05-23T20:00:06Z</dcterms:modified>
</cp:coreProperties>
</file>