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</p:sldMasterIdLst>
  <p:sldIdLst>
    <p:sldId id="279" r:id="rId3"/>
    <p:sldId id="277" r:id="rId4"/>
    <p:sldId id="278" r:id="rId5"/>
    <p:sldId id="269" r:id="rId6"/>
    <p:sldId id="257" r:id="rId7"/>
    <p:sldId id="258" r:id="rId8"/>
    <p:sldId id="261" r:id="rId9"/>
    <p:sldId id="270" r:id="rId10"/>
    <p:sldId id="262" r:id="rId11"/>
    <p:sldId id="271" r:id="rId12"/>
    <p:sldId id="273" r:id="rId13"/>
    <p:sldId id="266" r:id="rId14"/>
    <p:sldId id="267" r:id="rId15"/>
    <p:sldId id="268" r:id="rId16"/>
    <p:sldId id="274" r:id="rId17"/>
  </p:sldIdLst>
  <p:sldSz cx="9144000" cy="6858000" type="screen4x3"/>
  <p:notesSz cx="6805613" cy="99393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185" autoAdjust="0"/>
  </p:normalViewPr>
  <p:slideViewPr>
    <p:cSldViewPr>
      <p:cViewPr>
        <p:scale>
          <a:sx n="84" d="100"/>
          <a:sy n="84" d="100"/>
        </p:scale>
        <p:origin x="-96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CC352E-7837-4994-AD42-CA30CCE120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B9D75F4-F628-4730-92D7-8488C5E63098}">
      <dgm:prSet phldrT="[Texte]"/>
      <dgm:spPr>
        <a:effectLst>
          <a:glow rad="1016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fr-FR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Séquence 2</a:t>
          </a:r>
          <a:endParaRPr lang="fr-FR" b="1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DB6E0CF-FD0E-4241-A71B-B8BFE64D0D44}" type="parTrans" cxnId="{16CC8CC7-A371-4A54-938B-D0180CF5739D}">
      <dgm:prSet/>
      <dgm:spPr/>
      <dgm:t>
        <a:bodyPr/>
        <a:lstStyle/>
        <a:p>
          <a:endParaRPr lang="fr-FR"/>
        </a:p>
      </dgm:t>
    </dgm:pt>
    <dgm:pt modelId="{02B7ECF4-CEB3-4A36-A6A4-FE6C3A0D9520}" type="sibTrans" cxnId="{16CC8CC7-A371-4A54-938B-D0180CF5739D}">
      <dgm:prSet/>
      <dgm:spPr/>
      <dgm:t>
        <a:bodyPr/>
        <a:lstStyle/>
        <a:p>
          <a:endParaRPr lang="fr-FR"/>
        </a:p>
      </dgm:t>
    </dgm:pt>
    <dgm:pt modelId="{00373BC9-5A40-4655-A99A-79ABB1DDFCB5}" type="pres">
      <dgm:prSet presAssocID="{EBCC352E-7837-4994-AD42-CA30CCE120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0066257-3DDD-409C-B952-0E6365BF2C7B}" type="pres">
      <dgm:prSet presAssocID="{4B9D75F4-F628-4730-92D7-8488C5E63098}" presName="parentText" presStyleLbl="node1" presStyleIdx="0" presStyleCnt="1" custLinFactX="-200000" custLinFactY="-239374" custLinFactNeighborX="-208698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59E89B4-C712-43BE-A6D7-B8557784572E}" type="presOf" srcId="{EBCC352E-7837-4994-AD42-CA30CCE12034}" destId="{00373BC9-5A40-4655-A99A-79ABB1DDFCB5}" srcOrd="0" destOrd="0" presId="urn:microsoft.com/office/officeart/2005/8/layout/vList2"/>
    <dgm:cxn modelId="{F482FEFD-27AE-480C-AA67-0377A8B893F4}" type="presOf" srcId="{4B9D75F4-F628-4730-92D7-8488C5E63098}" destId="{30066257-3DDD-409C-B952-0E6365BF2C7B}" srcOrd="0" destOrd="0" presId="urn:microsoft.com/office/officeart/2005/8/layout/vList2"/>
    <dgm:cxn modelId="{16CC8CC7-A371-4A54-938B-D0180CF5739D}" srcId="{EBCC352E-7837-4994-AD42-CA30CCE12034}" destId="{4B9D75F4-F628-4730-92D7-8488C5E63098}" srcOrd="0" destOrd="0" parTransId="{6DB6E0CF-FD0E-4241-A71B-B8BFE64D0D44}" sibTransId="{02B7ECF4-CEB3-4A36-A6A4-FE6C3A0D9520}"/>
    <dgm:cxn modelId="{5133A5E0-2873-4191-BA58-A8C578A63817}" type="presParOf" srcId="{00373BC9-5A40-4655-A99A-79ABB1DDFCB5}" destId="{30066257-3DDD-409C-B952-0E6365BF2C7B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CC352E-7837-4994-AD42-CA30CCE120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0373BC9-5A40-4655-A99A-79ABB1DDFCB5}" type="pres">
      <dgm:prSet presAssocID="{EBCC352E-7837-4994-AD42-CA30CCE120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DF27A4C2-DB20-4EA5-AC1F-44D87E6CC366}" type="presOf" srcId="{EBCC352E-7837-4994-AD42-CA30CCE12034}" destId="{00373BC9-5A40-4655-A99A-79ABB1DDFCB5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CC352E-7837-4994-AD42-CA30CCE120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0373BC9-5A40-4655-A99A-79ABB1DDFCB5}" type="pres">
      <dgm:prSet presAssocID="{EBCC352E-7837-4994-AD42-CA30CCE120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D1228358-460B-4B45-89EB-20DF889EC98C}" type="presOf" srcId="{EBCC352E-7837-4994-AD42-CA30CCE12034}" destId="{00373BC9-5A40-4655-A99A-79ABB1DDFCB5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CC352E-7837-4994-AD42-CA30CCE120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5E5FD3-33D1-48D1-8ED7-F0A94FCB7CE2}">
      <dgm:prSet phldrT="[Texte]"/>
      <dgm:spPr>
        <a:effectLst>
          <a:glow rad="1016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fr-FR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Séquence 2</a:t>
          </a:r>
          <a:endParaRPr lang="fr-FR" b="1" dirty="0">
            <a:solidFill>
              <a:schemeClr val="tx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7FED94-708C-4496-8891-FE0329D0EB45}" type="parTrans" cxnId="{73236A55-FFE4-47C8-9892-09FF6EDDEF81}">
      <dgm:prSet/>
      <dgm:spPr/>
      <dgm:t>
        <a:bodyPr/>
        <a:lstStyle/>
        <a:p>
          <a:endParaRPr lang="fr-FR"/>
        </a:p>
      </dgm:t>
    </dgm:pt>
    <dgm:pt modelId="{6CAEDC37-0F7A-472F-A29C-336DF7C79CD3}" type="sibTrans" cxnId="{73236A55-FFE4-47C8-9892-09FF6EDDEF81}">
      <dgm:prSet/>
      <dgm:spPr/>
      <dgm:t>
        <a:bodyPr/>
        <a:lstStyle/>
        <a:p>
          <a:endParaRPr lang="fr-FR"/>
        </a:p>
      </dgm:t>
    </dgm:pt>
    <dgm:pt modelId="{00373BC9-5A40-4655-A99A-79ABB1DDFCB5}" type="pres">
      <dgm:prSet presAssocID="{EBCC352E-7837-4994-AD42-CA30CCE120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51789B2-C54B-4BB5-93D3-24AEC48D4B03}" type="pres">
      <dgm:prSet presAssocID="{7D5E5FD3-33D1-48D1-8ED7-F0A94FCB7CE2}" presName="parentText" presStyleLbl="node1" presStyleIdx="0" presStyleCnt="1" custLinFactX="-200000" custLinFactY="-239374" custLinFactNeighborX="-208698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3236A55-FFE4-47C8-9892-09FF6EDDEF81}" srcId="{EBCC352E-7837-4994-AD42-CA30CCE12034}" destId="{7D5E5FD3-33D1-48D1-8ED7-F0A94FCB7CE2}" srcOrd="0" destOrd="0" parTransId="{CC7FED94-708C-4496-8891-FE0329D0EB45}" sibTransId="{6CAEDC37-0F7A-472F-A29C-336DF7C79CD3}"/>
    <dgm:cxn modelId="{DF54F8DA-F1D8-40EB-93BB-B9FD2B89561F}" type="presOf" srcId="{EBCC352E-7837-4994-AD42-CA30CCE12034}" destId="{00373BC9-5A40-4655-A99A-79ABB1DDFCB5}" srcOrd="0" destOrd="0" presId="urn:microsoft.com/office/officeart/2005/8/layout/vList2"/>
    <dgm:cxn modelId="{FCEDD962-4C7B-44C5-AF1D-4BDCEA746D5B}" type="presOf" srcId="{7D5E5FD3-33D1-48D1-8ED7-F0A94FCB7CE2}" destId="{B51789B2-C54B-4BB5-93D3-24AEC48D4B03}" srcOrd="0" destOrd="0" presId="urn:microsoft.com/office/officeart/2005/8/layout/vList2"/>
    <dgm:cxn modelId="{A8D7438E-A26E-4D9D-8C94-79293A9EED7B}" type="presParOf" srcId="{00373BC9-5A40-4655-A99A-79ABB1DDFCB5}" destId="{B51789B2-C54B-4BB5-93D3-24AEC48D4B03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CC352E-7837-4994-AD42-CA30CCE120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0373BC9-5A40-4655-A99A-79ABB1DDFCB5}" type="pres">
      <dgm:prSet presAssocID="{EBCC352E-7837-4994-AD42-CA30CCE120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7D574835-B803-464B-9EC6-F52058FFF6DE}" type="presOf" srcId="{EBCC352E-7837-4994-AD42-CA30CCE12034}" destId="{00373BC9-5A40-4655-A99A-79ABB1DDFCB5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CC352E-7837-4994-AD42-CA30CCE120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0373BC9-5A40-4655-A99A-79ABB1DDFCB5}" type="pres">
      <dgm:prSet presAssocID="{EBCC352E-7837-4994-AD42-CA30CCE120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F9D2D644-6DA4-4BDE-B9BE-8C32BE402FBB}" type="presOf" srcId="{EBCC352E-7837-4994-AD42-CA30CCE12034}" destId="{00373BC9-5A40-4655-A99A-79ABB1DDFCB5}" srcOrd="0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BCC352E-7837-4994-AD42-CA30CCE120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0373BC9-5A40-4655-A99A-79ABB1DDFCB5}" type="pres">
      <dgm:prSet presAssocID="{EBCC352E-7837-4994-AD42-CA30CCE120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1F4D5144-D822-4098-A4D2-90BC49C5DAC6}" type="presOf" srcId="{EBCC352E-7837-4994-AD42-CA30CCE12034}" destId="{00373BC9-5A40-4655-A99A-79ABB1DDFCB5}" srcOrd="0" destOrd="0" presId="urn:microsoft.com/office/officeart/2005/8/layout/vList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CC352E-7837-4994-AD42-CA30CCE120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0373BC9-5A40-4655-A99A-79ABB1DDFCB5}" type="pres">
      <dgm:prSet presAssocID="{EBCC352E-7837-4994-AD42-CA30CCE120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96555979-91FD-46CE-8B7A-4081AAAE0CA4}" type="presOf" srcId="{EBCC352E-7837-4994-AD42-CA30CCE12034}" destId="{00373BC9-5A40-4655-A99A-79ABB1DDFCB5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5C5E27-D59E-4F66-A8FC-25D1DE189223}" type="datetimeFigureOut">
              <a:rPr lang="fr-FR" smtClean="0"/>
              <a:pPr/>
              <a:t>06/05/2011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2D1FE1-665B-4BD1-BA7A-64038043EE92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aide11.avi" TargetMode="External"/><Relationship Id="rId7" Type="http://schemas.openxmlformats.org/officeDocument/2006/relationships/diagramColors" Target="../diagrams/colors5.xml"/><Relationship Id="rId2" Type="http://schemas.openxmlformats.org/officeDocument/2006/relationships/hyperlink" Target="aide10.MOV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Dessin4.jpg" TargetMode="External"/><Relationship Id="rId3" Type="http://schemas.openxmlformats.org/officeDocument/2006/relationships/diagramLayout" Target="../diagrams/layout6.xml"/><Relationship Id="rId7" Type="http://schemas.openxmlformats.org/officeDocument/2006/relationships/hyperlink" Target="Dessin5.jpg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hyperlink" Target="Dessin3.jpg" TargetMode="Externa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aide06b.MOV" TargetMode="External"/><Relationship Id="rId13" Type="http://schemas.openxmlformats.org/officeDocument/2006/relationships/diagramQuickStyle" Target="../diagrams/quickStyle3.xml"/><Relationship Id="rId3" Type="http://schemas.openxmlformats.org/officeDocument/2006/relationships/hyperlink" Target="aide02b.MOV" TargetMode="External"/><Relationship Id="rId7" Type="http://schemas.openxmlformats.org/officeDocument/2006/relationships/hyperlink" Target="aide06a.avi" TargetMode="External"/><Relationship Id="rId12" Type="http://schemas.openxmlformats.org/officeDocument/2006/relationships/diagramLayout" Target="../diagrams/layout3.xml"/><Relationship Id="rId2" Type="http://schemas.openxmlformats.org/officeDocument/2006/relationships/hyperlink" Target="aide02a.MOV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aide05.MOV" TargetMode="External"/><Relationship Id="rId11" Type="http://schemas.openxmlformats.org/officeDocument/2006/relationships/diagramData" Target="../diagrams/data3.xml"/><Relationship Id="rId5" Type="http://schemas.openxmlformats.org/officeDocument/2006/relationships/hyperlink" Target="aide04.MOV" TargetMode="External"/><Relationship Id="rId10" Type="http://schemas.openxmlformats.org/officeDocument/2006/relationships/hyperlink" Target="aide08.avi" TargetMode="External"/><Relationship Id="rId4" Type="http://schemas.openxmlformats.org/officeDocument/2006/relationships/hyperlink" Target="aide03.avi" TargetMode="External"/><Relationship Id="rId9" Type="http://schemas.openxmlformats.org/officeDocument/2006/relationships/hyperlink" Target="aide07.avi" TargetMode="External"/><Relationship Id="rId14" Type="http://schemas.openxmlformats.org/officeDocument/2006/relationships/diagramColors" Target="../diagrams/colors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hyperlink" Target="aide09a.MOV" TargetMode="External"/><Relationship Id="rId7" Type="http://schemas.openxmlformats.org/officeDocument/2006/relationships/hyperlink" Target="aide08.avi" TargetMode="External"/><Relationship Id="rId2" Type="http://schemas.openxmlformats.org/officeDocument/2006/relationships/hyperlink" Target="aide09.MOV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aide07.avi" TargetMode="External"/><Relationship Id="rId11" Type="http://schemas.openxmlformats.org/officeDocument/2006/relationships/diagramColors" Target="../diagrams/colors4.xml"/><Relationship Id="rId5" Type="http://schemas.openxmlformats.org/officeDocument/2006/relationships/hyperlink" Target="aide06b.MOV" TargetMode="External"/><Relationship Id="rId10" Type="http://schemas.openxmlformats.org/officeDocument/2006/relationships/diagramQuickStyle" Target="../diagrams/quickStyle4.xml"/><Relationship Id="rId4" Type="http://schemas.openxmlformats.org/officeDocument/2006/relationships/hyperlink" Target="aide06a.avi" TargetMode="External"/><Relationship Id="rId9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501090" cy="714372"/>
          </a:xfrm>
        </p:spPr>
        <p:txBody>
          <a:bodyPr>
            <a:noAutofit/>
          </a:bodyPr>
          <a:lstStyle/>
          <a:p>
            <a:r>
              <a:rPr lang="fr-FR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 Demi" pitchFamily="34" charset="0"/>
              </a:rPr>
              <a:t>Exemple d’une séquence de type 2</a:t>
            </a:r>
            <a:endParaRPr lang="fr-FR" sz="4400" dirty="0">
              <a:solidFill>
                <a:schemeClr val="tx1">
                  <a:lumMod val="65000"/>
                  <a:lumOff val="35000"/>
                </a:schemeClr>
              </a:solidFill>
              <a:latin typeface="Berlin Sans FB Demi" pitchFamily="34" charset="0"/>
            </a:endParaRPr>
          </a:p>
        </p:txBody>
      </p:sp>
      <p:pic>
        <p:nvPicPr>
          <p:cNvPr id="5" name="Espace réservé du contenu 4" descr="electronic-fronti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78" y="2071678"/>
            <a:ext cx="2571768" cy="3429024"/>
          </a:xfrm>
        </p:spPr>
      </p:pic>
      <p:sp>
        <p:nvSpPr>
          <p:cNvPr id="4" name="ZoneTexte 3"/>
          <p:cNvSpPr txBox="1"/>
          <p:nvPr/>
        </p:nvSpPr>
        <p:spPr>
          <a:xfrm>
            <a:off x="357158" y="6143644"/>
            <a:ext cx="2261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Lycée COLBERT de Tourcoing</a:t>
            </a:r>
            <a:endParaRPr lang="fr-FR" sz="1400" dirty="0"/>
          </a:p>
        </p:txBody>
      </p:sp>
      <p:sp>
        <p:nvSpPr>
          <p:cNvPr id="30" name="ZoneTexte 29"/>
          <p:cNvSpPr txBox="1"/>
          <p:nvPr/>
        </p:nvSpPr>
        <p:spPr>
          <a:xfrm>
            <a:off x="6143636" y="6143644"/>
            <a:ext cx="2663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 à Douai, le 24 mai 2011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ZOOM Dessi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71546"/>
            <a:ext cx="6010275" cy="3076575"/>
          </a:xfrm>
          <a:ln w="38100">
            <a:solidFill>
              <a:srgbClr val="C00000"/>
            </a:solidFill>
          </a:ln>
        </p:spPr>
      </p:pic>
      <p:pic>
        <p:nvPicPr>
          <p:cNvPr id="5" name="Image 4" descr="ZOOM Dessi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848100"/>
            <a:ext cx="6477000" cy="3009900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grpSp>
        <p:nvGrpSpPr>
          <p:cNvPr id="27" name="Groupe 26"/>
          <p:cNvGrpSpPr/>
          <p:nvPr/>
        </p:nvGrpSpPr>
        <p:grpSpPr>
          <a:xfrm>
            <a:off x="0" y="3429794"/>
            <a:ext cx="2428860" cy="2428098"/>
            <a:chOff x="0" y="3429794"/>
            <a:chExt cx="2428860" cy="2428098"/>
          </a:xfrm>
        </p:grpSpPr>
        <p:sp>
          <p:nvSpPr>
            <p:cNvPr id="7" name="Ellipse 6"/>
            <p:cNvSpPr/>
            <p:nvPr/>
          </p:nvSpPr>
          <p:spPr>
            <a:xfrm>
              <a:off x="0" y="4572008"/>
              <a:ext cx="2428860" cy="1285884"/>
            </a:xfrm>
            <a:prstGeom prst="ellipse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Essai à 20Kgf: écart de 5,973N</a:t>
              </a:r>
            </a:p>
            <a:p>
              <a:pPr algn="ctr"/>
              <a:endParaRPr lang="fr-FR" dirty="0"/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 rot="5400000">
              <a:off x="785786" y="3643314"/>
              <a:ext cx="428628" cy="1588"/>
            </a:xfrm>
            <a:prstGeom prst="straightConnector1">
              <a:avLst/>
            </a:prstGeom>
            <a:ln w="381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 rot="5400000">
              <a:off x="607191" y="4250537"/>
              <a:ext cx="78581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Connecteur droit avec flèche 17"/>
          <p:cNvCxnSpPr/>
          <p:nvPr/>
        </p:nvCxnSpPr>
        <p:spPr>
          <a:xfrm rot="5400000" flipH="1" flipV="1">
            <a:off x="4037009" y="5893611"/>
            <a:ext cx="499272" cy="794"/>
          </a:xfrm>
          <a:prstGeom prst="straightConnector1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e 25"/>
          <p:cNvGrpSpPr/>
          <p:nvPr/>
        </p:nvGrpSpPr>
        <p:grpSpPr>
          <a:xfrm>
            <a:off x="4285454" y="2285992"/>
            <a:ext cx="4215604" cy="4286280"/>
            <a:chOff x="4285454" y="2285992"/>
            <a:chExt cx="4215604" cy="4286280"/>
          </a:xfrm>
        </p:grpSpPr>
        <p:sp>
          <p:nvSpPr>
            <p:cNvPr id="12" name="Ellipse 11"/>
            <p:cNvSpPr/>
            <p:nvPr/>
          </p:nvSpPr>
          <p:spPr>
            <a:xfrm>
              <a:off x="6072198" y="2285992"/>
              <a:ext cx="2428860" cy="128588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571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Essai à 40Kgf: écart de 6,149N</a:t>
              </a:r>
            </a:p>
            <a:p>
              <a:pPr algn="ctr"/>
              <a:endParaRPr lang="fr-FR" dirty="0"/>
            </a:p>
          </p:txBody>
        </p:sp>
        <p:cxnSp>
          <p:nvCxnSpPr>
            <p:cNvPr id="15" name="Connecteur droit 14"/>
            <p:cNvCxnSpPr>
              <a:stCxn id="12" idx="3"/>
            </p:cNvCxnSpPr>
            <p:nvPr/>
          </p:nvCxnSpPr>
          <p:spPr>
            <a:xfrm rot="5400000">
              <a:off x="4227066" y="3442746"/>
              <a:ext cx="2260015" cy="2141649"/>
            </a:xfrm>
            <a:prstGeom prst="line">
              <a:avLst/>
            </a:prstGeom>
            <a:ln w="571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5400000">
              <a:off x="4179885" y="6465115"/>
              <a:ext cx="213520" cy="794"/>
            </a:xfrm>
            <a:prstGeom prst="straightConnector1">
              <a:avLst/>
            </a:prstGeom>
            <a:ln w="57150">
              <a:solidFill>
                <a:schemeClr val="accent4">
                  <a:lumMod val="60000"/>
                  <a:lumOff val="4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 rot="5400000" flipH="1" flipV="1">
              <a:off x="4107653" y="6250801"/>
              <a:ext cx="357190" cy="1588"/>
            </a:xfrm>
            <a:prstGeom prst="line">
              <a:avLst/>
            </a:prstGeom>
            <a:ln w="571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e 15"/>
          <p:cNvGrpSpPr/>
          <p:nvPr/>
        </p:nvGrpSpPr>
        <p:grpSpPr>
          <a:xfrm>
            <a:off x="7429520" y="357166"/>
            <a:ext cx="1349087" cy="1005193"/>
            <a:chOff x="7786710" y="1343840"/>
            <a:chExt cx="1349087" cy="1005193"/>
          </a:xfrm>
        </p:grpSpPr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sz="1400" u="sng" dirty="0" smtClean="0"/>
              <a:t>Essai n°3</a:t>
            </a:r>
            <a:r>
              <a:rPr lang="fr-FR" sz="1400" dirty="0" smtClean="0"/>
              <a:t>: </a:t>
            </a:r>
          </a:p>
          <a:p>
            <a:pPr>
              <a:buNone/>
            </a:pPr>
            <a:r>
              <a:rPr lang="fr-FR" sz="1400" dirty="0" smtClean="0"/>
              <a:t>On va maintenant se poser la question suivante: "</a:t>
            </a:r>
            <a:r>
              <a:rPr lang="fr-FR" sz="1400" i="1" dirty="0" smtClean="0"/>
              <a:t>la position du berceau influe-t-elle sur </a:t>
            </a:r>
          </a:p>
          <a:p>
            <a:pPr>
              <a:buNone/>
            </a:pPr>
            <a:r>
              <a:rPr lang="fr-FR" sz="1400" i="1" dirty="0" smtClean="0"/>
              <a:t>l'étalonnage du capteur?</a:t>
            </a:r>
            <a:r>
              <a:rPr lang="fr-FR" sz="1400" dirty="0" smtClean="0"/>
              <a:t>"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Placer le berceau dans une position différente [</a:t>
            </a:r>
            <a:r>
              <a:rPr lang="fr-FR" sz="1400" dirty="0" smtClean="0">
                <a:hlinkClick r:id="rId2" action="ppaction://hlinkfile"/>
              </a:rPr>
              <a:t>aide10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Appliquer le protocole de mesure de l'essai n°1 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Conclure! </a:t>
            </a:r>
          </a:p>
          <a:p>
            <a:pPr>
              <a:buNone/>
            </a:pPr>
            <a:endParaRPr lang="fr-FR" sz="1800" u="sng" dirty="0" smtClean="0">
              <a:latin typeface="Biondi" pitchFamily="2" charset="0"/>
            </a:endParaRPr>
          </a:p>
          <a:p>
            <a:pPr>
              <a:buNone/>
            </a:pPr>
            <a:r>
              <a:rPr lang="fr-FR" sz="1800" u="sng" dirty="0" smtClean="0">
                <a:latin typeface="Arial Black" pitchFamily="34" charset="0"/>
              </a:rPr>
              <a:t>Partie 3</a:t>
            </a:r>
            <a:r>
              <a:rPr lang="fr-FR" sz="1800" dirty="0" smtClean="0">
                <a:latin typeface="Biondi" pitchFamily="2" charset="0"/>
              </a:rPr>
              <a:t>: </a:t>
            </a:r>
            <a:r>
              <a:rPr lang="fr-FR" sz="1800" dirty="0" smtClean="0"/>
              <a:t>Réglage du  "ZERO "</a:t>
            </a:r>
          </a:p>
          <a:p>
            <a:pPr>
              <a:buNone/>
            </a:pPr>
            <a:r>
              <a:rPr lang="fr-FR" sz="1400" dirty="0" smtClean="0"/>
              <a:t>Nous allons dans cette partie  procéder à l'étalonnage du ZERO  afin que les mesures qui vont être réalisées</a:t>
            </a:r>
          </a:p>
          <a:p>
            <a:pPr>
              <a:buNone/>
            </a:pPr>
            <a:r>
              <a:rPr lang="fr-FR" sz="1400" dirty="0" smtClean="0"/>
              <a:t>soient bonnes.</a:t>
            </a:r>
            <a:br>
              <a:rPr lang="fr-FR" sz="1400" dirty="0" smtClean="0"/>
            </a:br>
            <a:endParaRPr lang="fr-FR" sz="1400" dirty="0" smtClean="0"/>
          </a:p>
          <a:p>
            <a:pPr>
              <a:buNone/>
            </a:pPr>
            <a:r>
              <a:rPr lang="fr-FR" sz="1400" u="sng" dirty="0" smtClean="0"/>
              <a:t>Procéder de la manière suivante</a:t>
            </a:r>
            <a:r>
              <a:rPr lang="fr-FR" sz="1400" dirty="0" smtClean="0"/>
              <a:t>: 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La fenêtre "</a:t>
            </a:r>
            <a:r>
              <a:rPr lang="fr-FR" sz="1500" b="1" dirty="0" smtClean="0"/>
              <a:t>gestion des courbes</a:t>
            </a:r>
            <a:r>
              <a:rPr lang="fr-FR" sz="1400" b="1" i="1" dirty="0" smtClean="0"/>
              <a:t>" </a:t>
            </a:r>
            <a:r>
              <a:rPr lang="fr-FR" sz="1400" dirty="0" smtClean="0"/>
              <a:t>doit être ouverte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Cliquer sur l'icône "</a:t>
            </a:r>
            <a:r>
              <a:rPr lang="fr-FR" sz="1400" b="1" dirty="0" smtClean="0"/>
              <a:t>configuration, lissage</a:t>
            </a:r>
            <a:r>
              <a:rPr lang="fr-FR" sz="1400" dirty="0" smtClean="0"/>
              <a:t>" </a:t>
            </a:r>
          </a:p>
          <a:p>
            <a:pPr lvl="1">
              <a:buNone/>
            </a:pPr>
            <a:endParaRPr lang="fr-FR" sz="1400" dirty="0" smtClean="0"/>
          </a:p>
          <a:p>
            <a:pPr lvl="1">
              <a:buNone/>
            </a:pPr>
            <a:endParaRPr lang="fr-FR" sz="1400" dirty="0" smtClean="0"/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Afficher la valeur de la correction qui doit être appliquée pour effectuer le réglage du "ZERO" [</a:t>
            </a:r>
            <a:r>
              <a:rPr lang="fr-FR" sz="1400" dirty="0" smtClean="0">
                <a:hlinkClick r:id="rId3" action="ppaction://hlinkfile"/>
              </a:rPr>
              <a:t>aide11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Procéder à un nouvel essai pour vérifier la prise en compte de la correction.</a:t>
            </a:r>
            <a:endParaRPr lang="fr-FR" sz="1400" dirty="0"/>
          </a:p>
        </p:txBody>
      </p:sp>
      <p:graphicFrame>
        <p:nvGraphicFramePr>
          <p:cNvPr id="4" name="Espace réservé du contenu 17"/>
          <p:cNvGraphicFramePr>
            <a:graphicFrameLocks/>
          </p:cNvGraphicFramePr>
          <p:nvPr/>
        </p:nvGraphicFramePr>
        <p:xfrm>
          <a:off x="0" y="0"/>
          <a:ext cx="2428860" cy="128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Image 8" descr="icone0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3438" y="4857760"/>
            <a:ext cx="571504" cy="586544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0" y="0"/>
            <a:ext cx="2428860" cy="791505"/>
            <a:chOff x="0" y="0"/>
            <a:chExt cx="2428860" cy="791505"/>
          </a:xfrm>
          <a:scene3d>
            <a:camera prst="orthographicFront"/>
            <a:lightRig rig="threePt" dir="t"/>
          </a:scene3d>
        </p:grpSpPr>
        <p:sp>
          <p:nvSpPr>
            <p:cNvPr id="11" name="Rectangle à coins arrondis 10"/>
            <p:cNvSpPr/>
            <p:nvPr/>
          </p:nvSpPr>
          <p:spPr>
            <a:xfrm>
              <a:off x="0" y="0"/>
              <a:ext cx="2428860" cy="791505"/>
            </a:xfrm>
            <a:prstGeom prst="round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p3d>
              <a:bevelT w="165100" prst="coolSlan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38638" y="38638"/>
              <a:ext cx="2351584" cy="71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3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Séquence 2</a:t>
              </a:r>
              <a:endParaRPr lang="fr-FR" sz="33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" name="Groupe 4"/>
          <p:cNvGrpSpPr/>
          <p:nvPr/>
        </p:nvGrpSpPr>
        <p:grpSpPr>
          <a:xfrm rot="20289923">
            <a:off x="645153" y="765849"/>
            <a:ext cx="1497564" cy="704602"/>
            <a:chOff x="0" y="0"/>
            <a:chExt cx="2428860" cy="815490"/>
          </a:xfrm>
          <a:solidFill>
            <a:schemeClr val="tx2">
              <a:lumMod val="5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threePt" dir="t"/>
          </a:scene3d>
        </p:grpSpPr>
        <p:sp>
          <p:nvSpPr>
            <p:cNvPr id="7" name="Rectangle à coins arrondis 6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39809" y="39808"/>
              <a:ext cx="2360921" cy="7001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Séance </a:t>
              </a:r>
              <a:r>
                <a:rPr lang="fr-FR" sz="2400" dirty="0" smtClean="0"/>
                <a:t>2</a:t>
              </a:r>
              <a:endParaRPr lang="fr-FR" sz="2400" kern="1200" dirty="0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2857488" y="1"/>
            <a:ext cx="6286512" cy="1142984"/>
            <a:chOff x="428596" y="2571745"/>
            <a:chExt cx="6623438" cy="1369463"/>
          </a:xfrm>
        </p:grpSpPr>
        <p:sp>
          <p:nvSpPr>
            <p:cNvPr id="26" name="Ellipse 25"/>
            <p:cNvSpPr/>
            <p:nvPr/>
          </p:nvSpPr>
          <p:spPr>
            <a:xfrm>
              <a:off x="1471563" y="2571745"/>
              <a:ext cx="2110385" cy="1071570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28596" y="2857496"/>
              <a:ext cx="994931" cy="481968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Activité de lancement</a:t>
              </a:r>
            </a:p>
          </p:txBody>
        </p:sp>
        <p:grpSp>
          <p:nvGrpSpPr>
            <p:cNvPr id="28" name="Grouper 32"/>
            <p:cNvGrpSpPr/>
            <p:nvPr/>
          </p:nvGrpSpPr>
          <p:grpSpPr>
            <a:xfrm>
              <a:off x="1557598" y="2742900"/>
              <a:ext cx="1721784" cy="656985"/>
              <a:chOff x="1978842" y="1590487"/>
              <a:chExt cx="2484979" cy="1625726"/>
            </a:xfrm>
          </p:grpSpPr>
          <p:sp>
            <p:nvSpPr>
              <p:cNvPr id="34" name="Ellipse 33"/>
              <p:cNvSpPr/>
              <p:nvPr/>
            </p:nvSpPr>
            <p:spPr>
              <a:xfrm>
                <a:off x="3065136" y="2437696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C</a:t>
                </a:r>
                <a:endParaRPr lang="fr-FR" sz="1000" dirty="0"/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1978842" y="2014092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A</a:t>
                </a:r>
                <a:endParaRPr lang="fr-FR" sz="1000" dirty="0"/>
              </a:p>
            </p:txBody>
          </p:sp>
          <p:sp>
            <p:nvSpPr>
              <p:cNvPr id="36" name="Ellipse 10"/>
              <p:cNvSpPr/>
              <p:nvPr/>
            </p:nvSpPr>
            <p:spPr>
              <a:xfrm>
                <a:off x="3065136" y="1590487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B</a:t>
                </a:r>
                <a:endParaRPr lang="fr-FR" sz="1000" dirty="0"/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3589798" y="2828495"/>
              <a:ext cx="873248" cy="481969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Restitution</a:t>
              </a:r>
              <a:endParaRPr lang="fr-FR" sz="800" dirty="0"/>
            </a:p>
          </p:txBody>
        </p:sp>
        <p:sp>
          <p:nvSpPr>
            <p:cNvPr id="30" name="Ellipse 29"/>
            <p:cNvSpPr/>
            <p:nvPr/>
          </p:nvSpPr>
          <p:spPr>
            <a:xfrm>
              <a:off x="4492999" y="2828495"/>
              <a:ext cx="1306847" cy="529067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Structuration des connaissances</a:t>
              </a:r>
              <a:endParaRPr lang="fr-FR" sz="800" dirty="0"/>
            </a:p>
          </p:txBody>
        </p:sp>
        <p:sp>
          <p:nvSpPr>
            <p:cNvPr id="31" name="Ellipse 30"/>
            <p:cNvSpPr/>
            <p:nvPr/>
          </p:nvSpPr>
          <p:spPr>
            <a:xfrm>
              <a:off x="5789635" y="2901614"/>
              <a:ext cx="1262399" cy="455948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TD</a:t>
              </a:r>
              <a:endParaRPr lang="fr-FR" dirty="0"/>
            </a:p>
          </p:txBody>
        </p:sp>
        <p:cxnSp>
          <p:nvCxnSpPr>
            <p:cNvPr id="32" name="Connecteur droit 31"/>
            <p:cNvCxnSpPr/>
            <p:nvPr/>
          </p:nvCxnSpPr>
          <p:spPr>
            <a:xfrm rot="10800000" flipV="1">
              <a:off x="714348" y="3823957"/>
              <a:ext cx="5976088" cy="3367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3" name="ZoneTexte 32"/>
            <p:cNvSpPr txBox="1"/>
            <p:nvPr/>
          </p:nvSpPr>
          <p:spPr>
            <a:xfrm>
              <a:off x="3428992" y="357187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Evaluation formative</a:t>
              </a:r>
              <a:endParaRPr lang="fr-FR" dirty="0"/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7429520" y="1357298"/>
            <a:ext cx="1349087" cy="1005193"/>
            <a:chOff x="7786710" y="1343840"/>
            <a:chExt cx="1349087" cy="1005193"/>
          </a:xfrm>
        </p:grpSpPr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" name="Ellipse 40"/>
          <p:cNvSpPr/>
          <p:nvPr/>
        </p:nvSpPr>
        <p:spPr>
          <a:xfrm>
            <a:off x="4714876" y="857232"/>
            <a:ext cx="142876" cy="142876"/>
          </a:xfrm>
          <a:prstGeom prst="ellipse">
            <a:avLst/>
          </a:prstGeom>
          <a:solidFill>
            <a:srgbClr val="0045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FR" sz="1900" u="sng" dirty="0" smtClean="0">
                <a:latin typeface="Arial Black" pitchFamily="34" charset="0"/>
              </a:rPr>
              <a:t>Partie 4</a:t>
            </a:r>
            <a:r>
              <a:rPr lang="fr-FR" sz="1400" dirty="0" smtClean="0"/>
              <a:t>: </a:t>
            </a:r>
            <a:r>
              <a:rPr lang="fr-FR" sz="1900" dirty="0" smtClean="0"/>
              <a:t>Vérification de l'écart sur la consigne </a:t>
            </a:r>
          </a:p>
          <a:p>
            <a:pPr>
              <a:buNone/>
            </a:pPr>
            <a:r>
              <a:rPr lang="fr-FR" sz="1400" dirty="0" smtClean="0"/>
              <a:t>Nous allons dans cette partie déterminer s'il existe un écart entre la consigne affichée et </a:t>
            </a:r>
          </a:p>
          <a:p>
            <a:pPr>
              <a:buNone/>
            </a:pPr>
            <a:r>
              <a:rPr lang="fr-FR" sz="1400" dirty="0" smtClean="0"/>
              <a:t>l'effort réel que subit la corde.</a:t>
            </a:r>
          </a:p>
          <a:p>
            <a:pPr>
              <a:buNone/>
            </a:pPr>
            <a:r>
              <a:rPr lang="fr-FR" sz="1400" dirty="0" smtClean="0"/>
              <a:t>On essaiera de mettre en évidence la constance de cet écart!</a:t>
            </a:r>
            <a:br>
              <a:rPr lang="fr-FR" sz="1400" dirty="0" smtClean="0"/>
            </a:br>
            <a:endParaRPr lang="fr-FR" sz="1400" dirty="0" smtClean="0"/>
          </a:p>
          <a:p>
            <a:pPr>
              <a:buNone/>
            </a:pPr>
            <a:r>
              <a:rPr lang="fr-FR" sz="1400" u="sng" dirty="0" smtClean="0"/>
              <a:t>Essai</a:t>
            </a:r>
            <a:r>
              <a:rPr lang="fr-FR" sz="1400" dirty="0" smtClean="0"/>
              <a:t>: </a:t>
            </a:r>
          </a:p>
          <a:p>
            <a:r>
              <a:rPr lang="fr-FR" sz="1400" dirty="0" smtClean="0"/>
              <a:t>procéder à 8 essais de traction en faisant varier la consigne de 5 Kgf à 40 Kgf (par palier de 5 Kgf)</a:t>
            </a:r>
          </a:p>
          <a:p>
            <a:r>
              <a:rPr lang="fr-FR" sz="1400" dirty="0" smtClean="0"/>
              <a:t>relever pour chaque essai la valeur de l'effort de traction maxi</a:t>
            </a:r>
          </a:p>
          <a:p>
            <a:r>
              <a:rPr lang="fr-FR" sz="1400" dirty="0" smtClean="0"/>
              <a:t>relever pour chaque essai la valeur de l'effort mini</a:t>
            </a:r>
          </a:p>
          <a:p>
            <a:pPr>
              <a:buNone/>
            </a:pPr>
            <a:endParaRPr lang="fr-FR" sz="1400" u="sng" dirty="0" smtClean="0"/>
          </a:p>
          <a:p>
            <a:pPr>
              <a:buNone/>
            </a:pPr>
            <a:r>
              <a:rPr lang="fr-FR" sz="1400" u="sng" dirty="0" smtClean="0"/>
              <a:t>Exploitation:</a:t>
            </a:r>
            <a:endParaRPr lang="fr-FR" sz="1400" dirty="0" smtClean="0"/>
          </a:p>
          <a:p>
            <a:r>
              <a:rPr lang="fr-FR" sz="1400" dirty="0" smtClean="0"/>
              <a:t>tracer  sur copie les courbes "efforts de traction en fonction de la consigne"</a:t>
            </a:r>
          </a:p>
          <a:p>
            <a:r>
              <a:rPr lang="fr-FR" sz="1400" dirty="0" smtClean="0"/>
              <a:t>relever les écarts maxi et mini pour chaque essai</a:t>
            </a:r>
          </a:p>
          <a:p>
            <a:r>
              <a:rPr lang="fr-FR" sz="1400" dirty="0" smtClean="0"/>
              <a:t>tracer les courbes "écarts en fonction de la consigne"</a:t>
            </a:r>
          </a:p>
          <a:p>
            <a:pPr>
              <a:buNone/>
            </a:pPr>
            <a:endParaRPr lang="fr-FR" sz="1400" u="sng" dirty="0" smtClean="0"/>
          </a:p>
          <a:p>
            <a:pPr>
              <a:buNone/>
            </a:pPr>
            <a:r>
              <a:rPr lang="fr-FR" sz="1400" u="sng" dirty="0" smtClean="0"/>
              <a:t>Conclusion:</a:t>
            </a:r>
            <a:endParaRPr lang="fr-FR" sz="1400" dirty="0" smtClean="0"/>
          </a:p>
          <a:p>
            <a:r>
              <a:rPr lang="fr-FR" sz="1400" dirty="0" smtClean="0"/>
              <a:t>commenter les résultats obtenus</a:t>
            </a:r>
          </a:p>
          <a:p>
            <a:r>
              <a:rPr lang="fr-FR" sz="1400" dirty="0" smtClean="0"/>
              <a:t>l'écart entre la consigne et l'effort réel est-il négligeable?</a:t>
            </a:r>
            <a:br>
              <a:rPr lang="fr-FR" sz="1400" dirty="0" smtClean="0"/>
            </a:br>
            <a:endParaRPr lang="fr-FR" sz="1400" dirty="0" smtClean="0"/>
          </a:p>
          <a:p>
            <a:pPr>
              <a:buNone/>
            </a:pPr>
            <a:endParaRPr lang="fr-FR" sz="1400" dirty="0"/>
          </a:p>
        </p:txBody>
      </p:sp>
      <p:graphicFrame>
        <p:nvGraphicFramePr>
          <p:cNvPr id="4" name="Espace réservé du contenu 17"/>
          <p:cNvGraphicFramePr>
            <a:graphicFrameLocks/>
          </p:cNvGraphicFramePr>
          <p:nvPr/>
        </p:nvGraphicFramePr>
        <p:xfrm>
          <a:off x="0" y="0"/>
          <a:ext cx="2428860" cy="128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Ellipse 13">
            <a:hlinkClick r:id="rId6" action="ppaction://hlinkfile"/>
          </p:cNvPr>
          <p:cNvSpPr/>
          <p:nvPr/>
        </p:nvSpPr>
        <p:spPr>
          <a:xfrm>
            <a:off x="7643834" y="2857496"/>
            <a:ext cx="1357290" cy="571504"/>
          </a:xfrm>
          <a:prstGeom prst="ellipse">
            <a:avLst/>
          </a:prstGeom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courbes</a:t>
            </a:r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0" y="0"/>
            <a:ext cx="2428860" cy="791505"/>
            <a:chOff x="0" y="0"/>
            <a:chExt cx="2428860" cy="791505"/>
          </a:xfrm>
          <a:scene3d>
            <a:camera prst="orthographicFront"/>
            <a:lightRig rig="threePt" dir="t"/>
          </a:scene3d>
        </p:grpSpPr>
        <p:sp>
          <p:nvSpPr>
            <p:cNvPr id="13" name="Rectangle à coins arrondis 12"/>
            <p:cNvSpPr/>
            <p:nvPr/>
          </p:nvSpPr>
          <p:spPr>
            <a:xfrm>
              <a:off x="0" y="0"/>
              <a:ext cx="2428860" cy="791505"/>
            </a:xfrm>
            <a:prstGeom prst="round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p3d>
              <a:bevelT w="165100" prst="coolSlan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38638" y="38638"/>
              <a:ext cx="2351584" cy="71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3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Séquence 2</a:t>
              </a:r>
              <a:endParaRPr lang="fr-FR" sz="33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e 4"/>
          <p:cNvGrpSpPr/>
          <p:nvPr/>
        </p:nvGrpSpPr>
        <p:grpSpPr>
          <a:xfrm rot="20289923">
            <a:off x="645153" y="765849"/>
            <a:ext cx="1497564" cy="704602"/>
            <a:chOff x="0" y="0"/>
            <a:chExt cx="2428860" cy="815490"/>
          </a:xfrm>
          <a:solidFill>
            <a:schemeClr val="tx2">
              <a:lumMod val="5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threePt" dir="t"/>
          </a:scene3d>
        </p:grpSpPr>
        <p:sp>
          <p:nvSpPr>
            <p:cNvPr id="10" name="Rectangle à coins arrondis 9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39809" y="39808"/>
              <a:ext cx="2360921" cy="7001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Séance 3</a:t>
              </a:r>
              <a:endParaRPr lang="fr-FR" sz="2400" kern="1200" dirty="0"/>
            </a:p>
          </p:txBody>
        </p:sp>
      </p:grpSp>
      <p:sp>
        <p:nvSpPr>
          <p:cNvPr id="19" name="Ellipse 18">
            <a:hlinkClick r:id="rId7" action="ppaction://hlinkfile"/>
          </p:cNvPr>
          <p:cNvSpPr/>
          <p:nvPr/>
        </p:nvSpPr>
        <p:spPr>
          <a:xfrm>
            <a:off x="4786314" y="4643446"/>
            <a:ext cx="1000132" cy="428628"/>
          </a:xfrm>
          <a:prstGeom prst="ellipse">
            <a:avLst/>
          </a:prstGeom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courbes</a:t>
            </a:r>
            <a:endParaRPr lang="fr-FR" sz="1200" dirty="0"/>
          </a:p>
        </p:txBody>
      </p:sp>
      <p:sp>
        <p:nvSpPr>
          <p:cNvPr id="20" name="Ellipse 19">
            <a:hlinkClick r:id="rId8" action="ppaction://hlinkfile"/>
          </p:cNvPr>
          <p:cNvSpPr/>
          <p:nvPr/>
        </p:nvSpPr>
        <p:spPr>
          <a:xfrm>
            <a:off x="6357950" y="4071942"/>
            <a:ext cx="1000132" cy="428628"/>
          </a:xfrm>
          <a:prstGeom prst="ellipse">
            <a:avLst/>
          </a:prstGeom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courbes</a:t>
            </a:r>
            <a:endParaRPr lang="fr-FR" sz="1200" dirty="0"/>
          </a:p>
        </p:txBody>
      </p:sp>
      <p:grpSp>
        <p:nvGrpSpPr>
          <p:cNvPr id="31" name="Groupe 30"/>
          <p:cNvGrpSpPr/>
          <p:nvPr/>
        </p:nvGrpSpPr>
        <p:grpSpPr>
          <a:xfrm>
            <a:off x="2857488" y="1"/>
            <a:ext cx="6286512" cy="1142984"/>
            <a:chOff x="428596" y="2571745"/>
            <a:chExt cx="6623438" cy="1369463"/>
          </a:xfrm>
        </p:grpSpPr>
        <p:sp>
          <p:nvSpPr>
            <p:cNvPr id="32" name="Ellipse 31"/>
            <p:cNvSpPr/>
            <p:nvPr/>
          </p:nvSpPr>
          <p:spPr>
            <a:xfrm>
              <a:off x="1471563" y="2571745"/>
              <a:ext cx="2110385" cy="1071570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28596" y="2857496"/>
              <a:ext cx="994931" cy="481968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Activité de lancement</a:t>
              </a:r>
            </a:p>
          </p:txBody>
        </p:sp>
        <p:grpSp>
          <p:nvGrpSpPr>
            <p:cNvPr id="34" name="Grouper 32"/>
            <p:cNvGrpSpPr/>
            <p:nvPr/>
          </p:nvGrpSpPr>
          <p:grpSpPr>
            <a:xfrm>
              <a:off x="1557598" y="2742900"/>
              <a:ext cx="1721784" cy="656985"/>
              <a:chOff x="1978842" y="1590487"/>
              <a:chExt cx="2484979" cy="1625726"/>
            </a:xfrm>
          </p:grpSpPr>
          <p:sp>
            <p:nvSpPr>
              <p:cNvPr id="40" name="Ellipse 39"/>
              <p:cNvSpPr/>
              <p:nvPr/>
            </p:nvSpPr>
            <p:spPr>
              <a:xfrm>
                <a:off x="3065136" y="2437696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C</a:t>
                </a:r>
                <a:endParaRPr lang="fr-FR" sz="1000" dirty="0"/>
              </a:p>
            </p:txBody>
          </p:sp>
          <p:sp>
            <p:nvSpPr>
              <p:cNvPr id="41" name="Ellipse 40"/>
              <p:cNvSpPr/>
              <p:nvPr/>
            </p:nvSpPr>
            <p:spPr>
              <a:xfrm>
                <a:off x="1978842" y="2014092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A</a:t>
                </a:r>
                <a:endParaRPr lang="fr-FR" sz="1000" dirty="0"/>
              </a:p>
            </p:txBody>
          </p:sp>
          <p:sp>
            <p:nvSpPr>
              <p:cNvPr id="42" name="Ellipse 10"/>
              <p:cNvSpPr/>
              <p:nvPr/>
            </p:nvSpPr>
            <p:spPr>
              <a:xfrm>
                <a:off x="3065136" y="1590487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B</a:t>
                </a:r>
                <a:endParaRPr lang="fr-FR" sz="1000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3589798" y="2828495"/>
              <a:ext cx="873248" cy="481969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Restitution</a:t>
              </a:r>
              <a:endParaRPr lang="fr-FR" sz="800" dirty="0"/>
            </a:p>
          </p:txBody>
        </p:sp>
        <p:sp>
          <p:nvSpPr>
            <p:cNvPr id="36" name="Ellipse 35"/>
            <p:cNvSpPr/>
            <p:nvPr/>
          </p:nvSpPr>
          <p:spPr>
            <a:xfrm>
              <a:off x="4492999" y="2828495"/>
              <a:ext cx="1306847" cy="529067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Structuration des connaissances</a:t>
              </a:r>
              <a:endParaRPr lang="fr-FR" sz="800" dirty="0"/>
            </a:p>
          </p:txBody>
        </p:sp>
        <p:sp>
          <p:nvSpPr>
            <p:cNvPr id="37" name="Ellipse 36"/>
            <p:cNvSpPr/>
            <p:nvPr/>
          </p:nvSpPr>
          <p:spPr>
            <a:xfrm>
              <a:off x="5789635" y="2901614"/>
              <a:ext cx="1262399" cy="455948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TD</a:t>
              </a:r>
              <a:endParaRPr lang="fr-FR" dirty="0"/>
            </a:p>
          </p:txBody>
        </p:sp>
        <p:cxnSp>
          <p:nvCxnSpPr>
            <p:cNvPr id="38" name="Connecteur droit 37"/>
            <p:cNvCxnSpPr/>
            <p:nvPr/>
          </p:nvCxnSpPr>
          <p:spPr>
            <a:xfrm rot="10800000" flipV="1">
              <a:off x="714348" y="3823957"/>
              <a:ext cx="5976088" cy="3367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3428992" y="357187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Evaluation formative</a:t>
              </a:r>
              <a:endParaRPr lang="fr-FR" dirty="0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7358082" y="1285860"/>
            <a:ext cx="1349087" cy="1005193"/>
            <a:chOff x="7786710" y="1343840"/>
            <a:chExt cx="1349087" cy="1005193"/>
          </a:xfrm>
        </p:grpSpPr>
        <p:sp>
          <p:nvSpPr>
            <p:cNvPr id="26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3" name="Ellipse 42"/>
          <p:cNvSpPr/>
          <p:nvPr/>
        </p:nvSpPr>
        <p:spPr>
          <a:xfrm>
            <a:off x="4714876" y="857232"/>
            <a:ext cx="142876" cy="142876"/>
          </a:xfrm>
          <a:prstGeom prst="ellipse">
            <a:avLst/>
          </a:prstGeom>
          <a:solidFill>
            <a:srgbClr val="0045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1862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900" b="1" u="sng" dirty="0" smtClean="0"/>
              <a:t>Restitution du travail de chaque groupe</a:t>
            </a:r>
            <a:r>
              <a:rPr lang="fr-FR" sz="1400" dirty="0" smtClean="0"/>
              <a:t>:</a:t>
            </a:r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r>
              <a:rPr lang="fr-FR" sz="1400" dirty="0" smtClean="0"/>
              <a:t>Chaque groupe restitue son travail devant le reste de la classe et conclue sur la nécessité de:</a:t>
            </a:r>
          </a:p>
          <a:p>
            <a:pPr>
              <a:buNone/>
            </a:pPr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 smtClean="0"/>
          </a:p>
          <a:p>
            <a:r>
              <a:rPr lang="fr-FR" sz="1400" dirty="0" smtClean="0"/>
              <a:t> Suivre un protocole </a:t>
            </a:r>
          </a:p>
          <a:p>
            <a:r>
              <a:rPr lang="fr-FR" sz="1400" dirty="0" smtClean="0"/>
              <a:t>Procéder à l’étalonnage d'un </a:t>
            </a:r>
            <a:r>
              <a:rPr lang="fr-FR" sz="1400" dirty="0" smtClean="0"/>
              <a:t>appareil de mesure avant  son utilisation</a:t>
            </a:r>
          </a:p>
          <a:p>
            <a:r>
              <a:rPr lang="fr-FR" sz="1400" dirty="0" smtClean="0"/>
              <a:t>Prévoir le </a:t>
            </a:r>
            <a:r>
              <a:rPr lang="fr-FR" sz="1400" dirty="0" smtClean="0"/>
              <a:t>résultat à l’issue d'une </a:t>
            </a:r>
            <a:r>
              <a:rPr lang="fr-FR" sz="1400" dirty="0" smtClean="0"/>
              <a:t>mesure ou d'un essai</a:t>
            </a:r>
          </a:p>
          <a:p>
            <a:r>
              <a:rPr lang="fr-FR" sz="1400" dirty="0" smtClean="0"/>
              <a:t>Négliger ou non un écart entre la valeur attendue et la valeur réellement trouvée</a:t>
            </a:r>
          </a:p>
          <a:p>
            <a:pPr>
              <a:buNone/>
            </a:pPr>
            <a:endParaRPr lang="fr-FR" sz="1400" dirty="0"/>
          </a:p>
        </p:txBody>
      </p:sp>
      <p:graphicFrame>
        <p:nvGraphicFramePr>
          <p:cNvPr id="4" name="Espace réservé du contenu 17"/>
          <p:cNvGraphicFramePr>
            <a:graphicFrameLocks/>
          </p:cNvGraphicFramePr>
          <p:nvPr/>
        </p:nvGraphicFramePr>
        <p:xfrm>
          <a:off x="0" y="0"/>
          <a:ext cx="2428860" cy="128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3929066"/>
            <a:ext cx="2881308" cy="273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e 11"/>
          <p:cNvGrpSpPr/>
          <p:nvPr/>
        </p:nvGrpSpPr>
        <p:grpSpPr>
          <a:xfrm>
            <a:off x="0" y="0"/>
            <a:ext cx="2428860" cy="791505"/>
            <a:chOff x="0" y="0"/>
            <a:chExt cx="2428860" cy="791505"/>
          </a:xfrm>
          <a:scene3d>
            <a:camera prst="orthographicFront"/>
            <a:lightRig rig="threePt" dir="t"/>
          </a:scene3d>
        </p:grpSpPr>
        <p:sp>
          <p:nvSpPr>
            <p:cNvPr id="13" name="Rectangle à coins arrondis 12"/>
            <p:cNvSpPr/>
            <p:nvPr/>
          </p:nvSpPr>
          <p:spPr>
            <a:xfrm>
              <a:off x="0" y="0"/>
              <a:ext cx="2428860" cy="791505"/>
            </a:xfrm>
            <a:prstGeom prst="round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p3d>
              <a:bevelT w="165100" prst="coolSlan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38638" y="38638"/>
              <a:ext cx="2351584" cy="71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3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Séquence 2</a:t>
              </a:r>
              <a:endParaRPr lang="fr-FR" sz="33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e 4"/>
          <p:cNvGrpSpPr/>
          <p:nvPr/>
        </p:nvGrpSpPr>
        <p:grpSpPr>
          <a:xfrm rot="20289923">
            <a:off x="645153" y="765849"/>
            <a:ext cx="1497564" cy="704602"/>
            <a:chOff x="0" y="0"/>
            <a:chExt cx="2428860" cy="815490"/>
          </a:xfrm>
          <a:solidFill>
            <a:schemeClr val="tx2">
              <a:lumMod val="5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threePt" dir="t"/>
          </a:scene3d>
        </p:grpSpPr>
        <p:sp>
          <p:nvSpPr>
            <p:cNvPr id="10" name="Rectangle à coins arrondis 9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39809" y="39808"/>
              <a:ext cx="2360921" cy="7001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Séance 4</a:t>
              </a:r>
              <a:endParaRPr lang="fr-FR" sz="2400" kern="1200" dirty="0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2857488" y="1"/>
            <a:ext cx="6286512" cy="1142984"/>
            <a:chOff x="428596" y="2571745"/>
            <a:chExt cx="6623438" cy="1369463"/>
          </a:xfrm>
        </p:grpSpPr>
        <p:sp>
          <p:nvSpPr>
            <p:cNvPr id="28" name="Ellipse 27"/>
            <p:cNvSpPr/>
            <p:nvPr/>
          </p:nvSpPr>
          <p:spPr>
            <a:xfrm>
              <a:off x="1471563" y="2571745"/>
              <a:ext cx="2110385" cy="1071570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28596" y="2857496"/>
              <a:ext cx="994931" cy="481968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Activité de lancement</a:t>
              </a:r>
            </a:p>
          </p:txBody>
        </p:sp>
        <p:grpSp>
          <p:nvGrpSpPr>
            <p:cNvPr id="30" name="Grouper 32"/>
            <p:cNvGrpSpPr/>
            <p:nvPr/>
          </p:nvGrpSpPr>
          <p:grpSpPr>
            <a:xfrm>
              <a:off x="1557598" y="2742900"/>
              <a:ext cx="1721784" cy="656985"/>
              <a:chOff x="1978842" y="1590487"/>
              <a:chExt cx="2484979" cy="1625726"/>
            </a:xfrm>
          </p:grpSpPr>
          <p:sp>
            <p:nvSpPr>
              <p:cNvPr id="36" name="Ellipse 35"/>
              <p:cNvSpPr/>
              <p:nvPr/>
            </p:nvSpPr>
            <p:spPr>
              <a:xfrm>
                <a:off x="3065136" y="2437696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C</a:t>
                </a:r>
                <a:endParaRPr lang="fr-FR" sz="1000" dirty="0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1978842" y="2014092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A</a:t>
                </a:r>
                <a:endParaRPr lang="fr-FR" sz="1000" dirty="0"/>
              </a:p>
            </p:txBody>
          </p:sp>
          <p:sp>
            <p:nvSpPr>
              <p:cNvPr id="38" name="Ellipse 10"/>
              <p:cNvSpPr/>
              <p:nvPr/>
            </p:nvSpPr>
            <p:spPr>
              <a:xfrm>
                <a:off x="3065136" y="1590487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B</a:t>
                </a:r>
                <a:endParaRPr lang="fr-FR" sz="1000" dirty="0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3589798" y="2828495"/>
              <a:ext cx="873248" cy="481969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Restitution</a:t>
              </a:r>
              <a:endParaRPr lang="fr-FR" sz="800" dirty="0"/>
            </a:p>
          </p:txBody>
        </p:sp>
        <p:sp>
          <p:nvSpPr>
            <p:cNvPr id="32" name="Ellipse 31"/>
            <p:cNvSpPr/>
            <p:nvPr/>
          </p:nvSpPr>
          <p:spPr>
            <a:xfrm>
              <a:off x="4492999" y="2828495"/>
              <a:ext cx="1306847" cy="529067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Structuration des connaissances</a:t>
              </a:r>
              <a:endParaRPr lang="fr-FR" sz="800" dirty="0"/>
            </a:p>
          </p:txBody>
        </p:sp>
        <p:sp>
          <p:nvSpPr>
            <p:cNvPr id="33" name="Ellipse 32"/>
            <p:cNvSpPr/>
            <p:nvPr/>
          </p:nvSpPr>
          <p:spPr>
            <a:xfrm>
              <a:off x="5789635" y="2901614"/>
              <a:ext cx="1262399" cy="455948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TD</a:t>
              </a:r>
              <a:endParaRPr lang="fr-FR" dirty="0"/>
            </a:p>
          </p:txBody>
        </p:sp>
        <p:cxnSp>
          <p:nvCxnSpPr>
            <p:cNvPr id="34" name="Connecteur droit 33"/>
            <p:cNvCxnSpPr/>
            <p:nvPr/>
          </p:nvCxnSpPr>
          <p:spPr>
            <a:xfrm rot="10800000" flipV="1">
              <a:off x="714348" y="3823957"/>
              <a:ext cx="5976088" cy="3367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5" name="ZoneTexte 34"/>
            <p:cNvSpPr txBox="1"/>
            <p:nvPr/>
          </p:nvSpPr>
          <p:spPr>
            <a:xfrm>
              <a:off x="3428992" y="357187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Evaluation formative</a:t>
              </a:r>
              <a:endParaRPr lang="fr-FR" dirty="0"/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7500958" y="1357298"/>
            <a:ext cx="1349087" cy="1005193"/>
            <a:chOff x="7786710" y="1343840"/>
            <a:chExt cx="1349087" cy="1005193"/>
          </a:xfrm>
        </p:grpSpPr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" name="Ellipse 40"/>
          <p:cNvSpPr/>
          <p:nvPr/>
        </p:nvSpPr>
        <p:spPr>
          <a:xfrm>
            <a:off x="6215074" y="714356"/>
            <a:ext cx="142876" cy="142876"/>
          </a:xfrm>
          <a:prstGeom prst="ellipse">
            <a:avLst/>
          </a:prstGeom>
          <a:solidFill>
            <a:srgbClr val="0045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800" b="1" u="sng" dirty="0" smtClean="0"/>
              <a:t>Structuration des connaissances:</a:t>
            </a:r>
            <a:endParaRPr lang="fr-FR" sz="1800" dirty="0" smtClean="0"/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r>
              <a:rPr lang="fr-FR" sz="1400" dirty="0" smtClean="0"/>
              <a:t>Des pistes de travail suite au TP</a:t>
            </a:r>
            <a:r>
              <a:rPr lang="fr-FR" sz="1400" dirty="0" smtClean="0"/>
              <a:t>:</a:t>
            </a:r>
          </a:p>
          <a:p>
            <a:pPr>
              <a:buNone/>
            </a:pPr>
            <a:endParaRPr lang="fr-FR" sz="1400" dirty="0" smtClean="0"/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les capteurs: d’effort</a:t>
            </a:r>
            <a:r>
              <a:rPr lang="fr-FR" sz="1400" dirty="0" smtClean="0"/>
              <a:t>, </a:t>
            </a:r>
            <a:r>
              <a:rPr lang="fr-FR" sz="1400" dirty="0" smtClean="0"/>
              <a:t>résistifs, jauges </a:t>
            </a:r>
            <a:r>
              <a:rPr lang="fr-FR" sz="1400" dirty="0" smtClean="0"/>
              <a:t>de contrainte</a:t>
            </a:r>
            <a:endParaRPr lang="fr-FR" sz="1400" dirty="0" smtClean="0"/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Le </a:t>
            </a:r>
            <a:r>
              <a:rPr lang="fr-FR" sz="1400" dirty="0" smtClean="0"/>
              <a:t>calcul </a:t>
            </a:r>
            <a:r>
              <a:rPr lang="fr-FR" sz="1400" dirty="0" smtClean="0"/>
              <a:t>d'écart entre la valeur attendue et la valeur réelle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Les erreurs relative et absolue</a:t>
            </a:r>
          </a:p>
          <a:p>
            <a:pPr lvl="1">
              <a:buNone/>
            </a:pPr>
            <a:endParaRPr lang="fr-FR" sz="1400" dirty="0" smtClean="0"/>
          </a:p>
          <a:p>
            <a:pPr lvl="1">
              <a:buNone/>
            </a:pPr>
            <a:endParaRPr lang="fr-FR" sz="1400" dirty="0" smtClean="0"/>
          </a:p>
          <a:p>
            <a:pPr>
              <a:buNone/>
            </a:pPr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 smtClean="0"/>
          </a:p>
        </p:txBody>
      </p:sp>
      <p:graphicFrame>
        <p:nvGraphicFramePr>
          <p:cNvPr id="4" name="Espace réservé du contenu 17"/>
          <p:cNvGraphicFramePr>
            <a:graphicFrameLocks/>
          </p:cNvGraphicFramePr>
          <p:nvPr/>
        </p:nvGraphicFramePr>
        <p:xfrm>
          <a:off x="0" y="0"/>
          <a:ext cx="2428860" cy="128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Image 9" descr="labo photo traceur 0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3372" y="3500438"/>
            <a:ext cx="3929058" cy="2946794"/>
          </a:xfrm>
          <a:prstGeom prst="rect">
            <a:avLst/>
          </a:prstGeom>
        </p:spPr>
      </p:pic>
      <p:grpSp>
        <p:nvGrpSpPr>
          <p:cNvPr id="13" name="Groupe 12"/>
          <p:cNvGrpSpPr/>
          <p:nvPr/>
        </p:nvGrpSpPr>
        <p:grpSpPr>
          <a:xfrm>
            <a:off x="0" y="0"/>
            <a:ext cx="2428860" cy="791505"/>
            <a:chOff x="0" y="0"/>
            <a:chExt cx="2428860" cy="791505"/>
          </a:xfrm>
          <a:scene3d>
            <a:camera prst="orthographicFront"/>
            <a:lightRig rig="threePt" dir="t"/>
          </a:scene3d>
        </p:grpSpPr>
        <p:sp>
          <p:nvSpPr>
            <p:cNvPr id="14" name="Rectangle à coins arrondis 13"/>
            <p:cNvSpPr/>
            <p:nvPr/>
          </p:nvSpPr>
          <p:spPr>
            <a:xfrm>
              <a:off x="0" y="0"/>
              <a:ext cx="2428860" cy="791505"/>
            </a:xfrm>
            <a:prstGeom prst="round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p3d>
              <a:bevelT w="165100" prst="coolSlan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38638" y="38638"/>
              <a:ext cx="2351584" cy="71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3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Séquence 2</a:t>
              </a:r>
              <a:endParaRPr lang="fr-FR" sz="33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e 4"/>
          <p:cNvGrpSpPr/>
          <p:nvPr/>
        </p:nvGrpSpPr>
        <p:grpSpPr>
          <a:xfrm rot="20289923">
            <a:off x="645153" y="765849"/>
            <a:ext cx="1497564" cy="704602"/>
            <a:chOff x="0" y="0"/>
            <a:chExt cx="2428860" cy="815490"/>
          </a:xfrm>
          <a:solidFill>
            <a:schemeClr val="tx2">
              <a:lumMod val="5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threePt" dir="t"/>
          </a:scene3d>
        </p:grpSpPr>
        <p:sp>
          <p:nvSpPr>
            <p:cNvPr id="11" name="Rectangle à coins arrondis 10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39809" y="39808"/>
              <a:ext cx="2360921" cy="7001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Séance 5</a:t>
              </a:r>
              <a:endParaRPr lang="fr-FR" sz="2400" kern="1200" dirty="0"/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2857488" y="1"/>
            <a:ext cx="6286512" cy="1142984"/>
            <a:chOff x="428596" y="2571745"/>
            <a:chExt cx="6623438" cy="1369463"/>
          </a:xfrm>
        </p:grpSpPr>
        <p:sp>
          <p:nvSpPr>
            <p:cNvPr id="29" name="Ellipse 28"/>
            <p:cNvSpPr/>
            <p:nvPr/>
          </p:nvSpPr>
          <p:spPr>
            <a:xfrm>
              <a:off x="1471563" y="2571745"/>
              <a:ext cx="2110385" cy="1071570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28596" y="2857496"/>
              <a:ext cx="994931" cy="481968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Activité de lancement</a:t>
              </a:r>
            </a:p>
          </p:txBody>
        </p:sp>
        <p:grpSp>
          <p:nvGrpSpPr>
            <p:cNvPr id="31" name="Grouper 32"/>
            <p:cNvGrpSpPr/>
            <p:nvPr/>
          </p:nvGrpSpPr>
          <p:grpSpPr>
            <a:xfrm>
              <a:off x="1557598" y="2742900"/>
              <a:ext cx="1721784" cy="656985"/>
              <a:chOff x="1978842" y="1590487"/>
              <a:chExt cx="2484979" cy="1625726"/>
            </a:xfrm>
          </p:grpSpPr>
          <p:sp>
            <p:nvSpPr>
              <p:cNvPr id="37" name="Ellipse 36"/>
              <p:cNvSpPr/>
              <p:nvPr/>
            </p:nvSpPr>
            <p:spPr>
              <a:xfrm>
                <a:off x="3065136" y="2437696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C</a:t>
                </a:r>
                <a:endParaRPr lang="fr-FR" sz="1000" dirty="0"/>
              </a:p>
            </p:txBody>
          </p:sp>
          <p:sp>
            <p:nvSpPr>
              <p:cNvPr id="38" name="Ellipse 37"/>
              <p:cNvSpPr/>
              <p:nvPr/>
            </p:nvSpPr>
            <p:spPr>
              <a:xfrm>
                <a:off x="1978842" y="2014092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A</a:t>
                </a:r>
                <a:endParaRPr lang="fr-FR" sz="1000" dirty="0"/>
              </a:p>
            </p:txBody>
          </p:sp>
          <p:sp>
            <p:nvSpPr>
              <p:cNvPr id="39" name="Ellipse 10"/>
              <p:cNvSpPr/>
              <p:nvPr/>
            </p:nvSpPr>
            <p:spPr>
              <a:xfrm>
                <a:off x="3065136" y="1590487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B</a:t>
                </a:r>
                <a:endParaRPr lang="fr-FR" sz="1000" dirty="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3589798" y="2828495"/>
              <a:ext cx="873248" cy="481969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Restitution</a:t>
              </a:r>
              <a:endParaRPr lang="fr-FR" sz="800" dirty="0"/>
            </a:p>
          </p:txBody>
        </p:sp>
        <p:sp>
          <p:nvSpPr>
            <p:cNvPr id="33" name="Ellipse 32"/>
            <p:cNvSpPr/>
            <p:nvPr/>
          </p:nvSpPr>
          <p:spPr>
            <a:xfrm>
              <a:off x="4492999" y="2828495"/>
              <a:ext cx="1306847" cy="529067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Structuration des connaissances</a:t>
              </a:r>
              <a:endParaRPr lang="fr-FR" sz="800" dirty="0"/>
            </a:p>
          </p:txBody>
        </p:sp>
        <p:sp>
          <p:nvSpPr>
            <p:cNvPr id="34" name="Ellipse 33"/>
            <p:cNvSpPr/>
            <p:nvPr/>
          </p:nvSpPr>
          <p:spPr>
            <a:xfrm>
              <a:off x="5789635" y="2901614"/>
              <a:ext cx="1262399" cy="455948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TD</a:t>
              </a:r>
              <a:endParaRPr lang="fr-FR" dirty="0"/>
            </a:p>
          </p:txBody>
        </p:sp>
        <p:cxnSp>
          <p:nvCxnSpPr>
            <p:cNvPr id="35" name="Connecteur droit 34"/>
            <p:cNvCxnSpPr/>
            <p:nvPr/>
          </p:nvCxnSpPr>
          <p:spPr>
            <a:xfrm rot="10800000" flipV="1">
              <a:off x="714348" y="3823957"/>
              <a:ext cx="5976088" cy="3367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6" name="ZoneTexte 35"/>
            <p:cNvSpPr txBox="1"/>
            <p:nvPr/>
          </p:nvSpPr>
          <p:spPr>
            <a:xfrm>
              <a:off x="3428992" y="357187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Evaluation formative</a:t>
              </a:r>
              <a:endParaRPr lang="fr-FR" dirty="0"/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7358082" y="1357298"/>
            <a:ext cx="1349087" cy="1005193"/>
            <a:chOff x="7786710" y="1343840"/>
            <a:chExt cx="1349087" cy="1005193"/>
          </a:xfrm>
        </p:grpSpPr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" name="Ellipse 40"/>
          <p:cNvSpPr/>
          <p:nvPr/>
        </p:nvSpPr>
        <p:spPr>
          <a:xfrm>
            <a:off x="7215206" y="714356"/>
            <a:ext cx="142876" cy="142876"/>
          </a:xfrm>
          <a:prstGeom prst="ellipse">
            <a:avLst/>
          </a:prstGeom>
          <a:solidFill>
            <a:srgbClr val="0045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20"/>
          <p:cNvSpPr txBox="1"/>
          <p:nvPr/>
        </p:nvSpPr>
        <p:spPr>
          <a:xfrm>
            <a:off x="785786" y="3071810"/>
            <a:ext cx="2000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dirty="0" smtClean="0"/>
              <a:t>FIN</a:t>
            </a:r>
            <a:endParaRPr lang="fr-FR" sz="9600" dirty="0"/>
          </a:p>
        </p:txBody>
      </p:sp>
      <p:sp>
        <p:nvSpPr>
          <p:cNvPr id="22" name="Titre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714372"/>
          </a:xfrm>
        </p:spPr>
        <p:txBody>
          <a:bodyPr>
            <a:noAutofit/>
          </a:bodyPr>
          <a:lstStyle/>
          <a:p>
            <a:r>
              <a:rPr lang="fr-FR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 Demi" pitchFamily="34" charset="0"/>
              </a:rPr>
              <a:t>Exemple d’une séquence de type 2</a:t>
            </a:r>
            <a:endParaRPr lang="fr-FR" sz="4400" dirty="0">
              <a:solidFill>
                <a:schemeClr val="tx1">
                  <a:lumMod val="65000"/>
                  <a:lumOff val="35000"/>
                </a:schemeClr>
              </a:solidFill>
              <a:latin typeface="Berlin Sans FB Demi" pitchFamily="34" charset="0"/>
            </a:endParaRPr>
          </a:p>
        </p:txBody>
      </p:sp>
      <p:pic>
        <p:nvPicPr>
          <p:cNvPr id="25" name="Espace réservé du contenu 4" descr="electronic-fronti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78" y="2071678"/>
            <a:ext cx="2571768" cy="3429024"/>
          </a:xfrm>
        </p:spPr>
      </p:pic>
      <p:sp>
        <p:nvSpPr>
          <p:cNvPr id="26" name="ZoneTexte 25"/>
          <p:cNvSpPr txBox="1"/>
          <p:nvPr/>
        </p:nvSpPr>
        <p:spPr>
          <a:xfrm>
            <a:off x="357158" y="6143644"/>
            <a:ext cx="2261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Lycée COLBERT de Tourcoing</a:t>
            </a:r>
            <a:endParaRPr lang="fr-FR" sz="1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6143636" y="6143644"/>
            <a:ext cx="2663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 à Douai, le 24 mai 2011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-1" y="928670"/>
          <a:ext cx="9144004" cy="5929330"/>
        </p:xfrm>
        <a:graphic>
          <a:graphicData uri="http://schemas.openxmlformats.org/drawingml/2006/table">
            <a:tbl>
              <a:tblPr/>
              <a:tblGrid>
                <a:gridCol w="764725"/>
                <a:gridCol w="648046"/>
                <a:gridCol w="324024"/>
                <a:gridCol w="324024"/>
                <a:gridCol w="324024"/>
                <a:gridCol w="324024"/>
                <a:gridCol w="324024"/>
                <a:gridCol w="324024"/>
                <a:gridCol w="324024"/>
                <a:gridCol w="324024"/>
                <a:gridCol w="405030"/>
                <a:gridCol w="324024"/>
                <a:gridCol w="324024"/>
                <a:gridCol w="324024"/>
                <a:gridCol w="729052"/>
                <a:gridCol w="2187157"/>
                <a:gridCol w="405030"/>
                <a:gridCol w="440700"/>
              </a:tblGrid>
              <a:tr h="206372"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LISTE DES SEQUENCES</a:t>
                      </a: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LISTE DES SEANCES</a:t>
                      </a: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COMPETENCES A DEVELOPPER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MODALITE PEDAGOGIQUE</a:t>
                      </a: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SUPPORTS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solidFill>
                            <a:srgbClr val="4F6228"/>
                          </a:solidFill>
                          <a:latin typeface="ItcKabel-Demi"/>
                          <a:ea typeface="Calibri"/>
                          <a:cs typeface="ItcKabel-Demi"/>
                        </a:rPr>
                        <a:t>CI1: Analyser, sur les plans fonctionnel et structurel, un système.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solidFill>
                            <a:srgbClr val="4F6228"/>
                          </a:solidFill>
                          <a:latin typeface="ItcKabel-Demi"/>
                          <a:ea typeface="Calibri"/>
                          <a:cs typeface="ItcKabel-Demi"/>
                        </a:rPr>
                        <a:t>CI2</a:t>
                      </a:r>
                      <a:r>
                        <a:rPr lang="fr-FR" sz="1100" dirty="0">
                          <a:solidFill>
                            <a:srgbClr val="4F6228"/>
                          </a:solidFill>
                          <a:latin typeface="ItcKabel-Demi"/>
                          <a:ea typeface="Calibri"/>
                          <a:cs typeface="ItcKabel-Demi"/>
                        </a:rPr>
                        <a:t> : Expérimenter et mesurer sur un système réel pour évaluer ses performances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EVALUER</a:t>
                      </a: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DEMARCHE PEDAGOGIQUE</a:t>
                      </a: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ANALYSER</a:t>
                      </a: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MODELISER</a:t>
                      </a: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EXPERIMENTER</a:t>
                      </a: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COMMUNIQUER</a:t>
                      </a: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9717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A1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A2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A3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B1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B2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B3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B4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D1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D2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latin typeface="Calibri"/>
                          <a:ea typeface="Calibri"/>
                          <a:cs typeface="Times New Roman"/>
                        </a:rPr>
                        <a:t>CAPACITES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469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Séquence 2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latin typeface="Calibri"/>
                          <a:ea typeface="Calibri"/>
                          <a:cs typeface="Times New Roman"/>
                        </a:rPr>
                        <a:t>Séances </a:t>
                      </a:r>
                      <a:r>
                        <a:rPr lang="fr-FR" sz="900" dirty="0">
                          <a:latin typeface="Calibri"/>
                          <a:ea typeface="Calibri"/>
                          <a:cs typeface="Times New Roman"/>
                        </a:rPr>
                        <a:t>1,2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A3 : A (C en 1</a:t>
                      </a:r>
                      <a:r>
                        <a:rPr lang="fr-FR" sz="9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ère</a:t>
                      </a:r>
                      <a:r>
                        <a:rPr lang="fr-FR" sz="9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B12 : A (C en T) ; B14 : A (C en T)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B41 : A(C en 1</a:t>
                      </a:r>
                      <a:r>
                        <a:rPr lang="fr-FR" sz="900" b="1" baseline="30000">
                          <a:latin typeface="Calibri"/>
                          <a:ea typeface="Calibri"/>
                          <a:cs typeface="Times New Roman"/>
                        </a:rPr>
                        <a:t>ière</a:t>
                      </a: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Calibri"/>
                          <a:ea typeface="Calibri"/>
                          <a:cs typeface="Times New Roman"/>
                        </a:rPr>
                        <a:t>C21 ; C22 : A   (C en T)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Travaux  Pratiques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b="1" dirty="0" smtClean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b="1" dirty="0" smtClean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Cordeuse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dirty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Pousse seringue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dirty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Vélo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00" b="1" dirty="0" smtClean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Chapitre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A3 :</a:t>
                      </a:r>
                      <a:endParaRPr lang="fr-FR" sz="1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Analyse des écarts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Chapitre B12 :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Qualifier les grandeurs d’entrée et de sortie d’un système isolé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Chapitre C21 :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Mettre en œuvre un appareil de mesure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Paramétrer une chaîne d’acquisition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Chapitre C22 :</a:t>
                      </a:r>
                      <a:endParaRPr lang="fr-FR" sz="1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Régler les paramètres de fonctionnement d’un système</a:t>
                      </a:r>
                    </a:p>
                  </a:txBody>
                  <a:tcPr marL="53995" marR="53995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Evaluation Formative</a:t>
                      </a:r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INDUCTIVE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45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Calibri"/>
                          <a:ea typeface="Calibri"/>
                          <a:cs typeface="Times New Roman"/>
                        </a:rPr>
                        <a:t>Séance 3</a:t>
                      </a:r>
                    </a:p>
                  </a:txBody>
                  <a:tcPr marL="53995" marR="53995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Travaux  Pratiques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b="1" dirty="0" smtClean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b="1" dirty="0" smtClean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Cordeuse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dirty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Pousse seringue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dirty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Vélo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95" marR="53995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00" b="1" dirty="0" smtClean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Chapitre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B41 :</a:t>
                      </a:r>
                      <a:endParaRPr lang="fr-FR" sz="1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Comparer les résultats obtenus (amplitudes et variations) avec les données du cahier des charges fonctionnel</a:t>
                      </a:r>
                    </a:p>
                  </a:txBody>
                  <a:tcPr marL="53995" marR="53995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oupe 5"/>
          <p:cNvGrpSpPr/>
          <p:nvPr/>
        </p:nvGrpSpPr>
        <p:grpSpPr>
          <a:xfrm>
            <a:off x="0" y="0"/>
            <a:ext cx="2428860" cy="791505"/>
            <a:chOff x="0" y="0"/>
            <a:chExt cx="2428860" cy="791505"/>
          </a:xfrm>
          <a:scene3d>
            <a:camera prst="orthographicFront"/>
            <a:lightRig rig="threePt" dir="t"/>
          </a:scene3d>
        </p:grpSpPr>
        <p:sp>
          <p:nvSpPr>
            <p:cNvPr id="7" name="Rectangle à coins arrondis 6"/>
            <p:cNvSpPr/>
            <p:nvPr/>
          </p:nvSpPr>
          <p:spPr>
            <a:xfrm>
              <a:off x="0" y="0"/>
              <a:ext cx="2428860" cy="791505"/>
            </a:xfrm>
            <a:prstGeom prst="round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p3d>
              <a:bevelT w="165100" prst="coolSlan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38638" y="38638"/>
              <a:ext cx="2351584" cy="71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3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Séquence 2</a:t>
              </a:r>
              <a:endParaRPr lang="fr-FR" sz="33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" name="ZoneTexte 8"/>
          <p:cNvSpPr txBox="1"/>
          <p:nvPr/>
        </p:nvSpPr>
        <p:spPr>
          <a:xfrm>
            <a:off x="2714612" y="285728"/>
            <a:ext cx="6000792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Mesurer et comparer les grandeurs d’entrée et de sortie d’un système.</a:t>
            </a:r>
            <a:endParaRPr lang="fr-FR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" y="928669"/>
          <a:ext cx="9143995" cy="5929330"/>
        </p:xfrm>
        <a:graphic>
          <a:graphicData uri="http://schemas.openxmlformats.org/drawingml/2006/table">
            <a:tbl>
              <a:tblPr/>
              <a:tblGrid>
                <a:gridCol w="714347"/>
                <a:gridCol w="571504"/>
                <a:gridCol w="285752"/>
                <a:gridCol w="285752"/>
                <a:gridCol w="285752"/>
                <a:gridCol w="285752"/>
                <a:gridCol w="285752"/>
                <a:gridCol w="285752"/>
                <a:gridCol w="357190"/>
                <a:gridCol w="357190"/>
                <a:gridCol w="285752"/>
                <a:gridCol w="285752"/>
                <a:gridCol w="285752"/>
                <a:gridCol w="500066"/>
                <a:gridCol w="857256"/>
                <a:gridCol w="2286016"/>
                <a:gridCol w="500066"/>
                <a:gridCol w="428592"/>
              </a:tblGrid>
              <a:tr h="279070"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LISTE DES SEQUENCES</a:t>
                      </a: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LISTE DES SEANCES</a:t>
                      </a: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COMPETENCES A DEVELOPPER</a:t>
                      </a: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Calibri"/>
                          <a:cs typeface="Times New Roman"/>
                        </a:rPr>
                        <a:t>MODALITE PEDAGOGIQUE</a:t>
                      </a: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SUPPORTS</a:t>
                      </a: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>
                          <a:solidFill>
                            <a:srgbClr val="4F6228"/>
                          </a:solidFill>
                          <a:latin typeface="ItcKabel-Demi"/>
                          <a:ea typeface="Calibri"/>
                          <a:cs typeface="ItcKabel-Demi"/>
                        </a:rPr>
                        <a:t>CI1: Analyser, sur les plans fonctionnel et structurel, un système.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solidFill>
                            <a:srgbClr val="4F6228"/>
                          </a:solidFill>
                          <a:latin typeface="ItcKabel-Demi"/>
                          <a:ea typeface="Calibri"/>
                          <a:cs typeface="ItcKabel-Demi"/>
                        </a:rPr>
                        <a:t>CI2</a:t>
                      </a:r>
                      <a:r>
                        <a:rPr lang="fr-FR" sz="1100" dirty="0">
                          <a:solidFill>
                            <a:srgbClr val="4F6228"/>
                          </a:solidFill>
                          <a:latin typeface="ItcKabel-Demi"/>
                          <a:ea typeface="Calibri"/>
                          <a:cs typeface="ItcKabel-Demi"/>
                        </a:rPr>
                        <a:t> : Expérimenter et mesurer sur un système réel pour évaluer ses performances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EVALUER</a:t>
                      </a: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DEMARCHE PEDAGOGIQUE</a:t>
                      </a: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41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ANALYSER</a:t>
                      </a: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MODELISER</a:t>
                      </a: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EXPERIMENTER</a:t>
                      </a: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COMMUNIQUER</a:t>
                      </a: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5813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A1</a:t>
                      </a: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A2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A3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B1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B2</a:t>
                      </a: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B3</a:t>
                      </a: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B4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D1</a:t>
                      </a: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D2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latin typeface="Calibri"/>
                          <a:ea typeface="Calibri"/>
                          <a:cs typeface="Times New Roman"/>
                        </a:rPr>
                        <a:t>CAPACITES</a:t>
                      </a: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04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Séquence 2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latin typeface="Calibri"/>
                          <a:ea typeface="Calibri"/>
                          <a:cs typeface="Times New Roman"/>
                        </a:rPr>
                        <a:t>Séance </a:t>
                      </a:r>
                      <a:r>
                        <a:rPr lang="fr-FR" sz="9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A3 : A (C en 1</a:t>
                      </a:r>
                      <a:r>
                        <a:rPr lang="fr-FR" sz="9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ère</a:t>
                      </a:r>
                      <a:r>
                        <a:rPr lang="fr-FR" sz="9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B12 : A (C en T) ; B14 : A (C en T)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B41 : A(C en 1</a:t>
                      </a:r>
                      <a:r>
                        <a:rPr lang="fr-FR" sz="900" b="1" baseline="30000">
                          <a:latin typeface="Calibri"/>
                          <a:ea typeface="Calibri"/>
                          <a:cs typeface="Times New Roman"/>
                        </a:rPr>
                        <a:t>ière</a:t>
                      </a: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C21 ; C22 : A   (C en T)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Calibri"/>
                          <a:ea typeface="Calibri"/>
                          <a:cs typeface="Times New Roman"/>
                        </a:rPr>
                        <a:t>D21 ; D22 : A (C en 1ére)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Restitution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 b="1" dirty="0" smtClean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Cordeuse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Pousse seringue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Vélo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700" b="1" dirty="0" smtClean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Chapitre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D22:</a:t>
                      </a:r>
                      <a:endParaRPr lang="fr-FR" sz="1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Choisir l’outil bureautique adapté à l’objectif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Réaliser un document numérique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Réaliser et scénariser un document multimédia</a:t>
                      </a:r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Evaluation Formative</a:t>
                      </a:r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INDUCTIVE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latin typeface="Calibri"/>
                          <a:ea typeface="Calibri"/>
                          <a:cs typeface="Times New Roman"/>
                        </a:rPr>
                        <a:t>Séance 5</a:t>
                      </a:r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Structuration des connaissances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 vert="vert27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4457" marR="54457" marT="0" marB="0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54457" marR="54457" marT="0" marB="0" anchor="ctr">
                    <a:lnL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0" y="0"/>
            <a:ext cx="2428860" cy="791505"/>
            <a:chOff x="0" y="0"/>
            <a:chExt cx="2428860" cy="791505"/>
          </a:xfrm>
          <a:scene3d>
            <a:camera prst="orthographicFront"/>
            <a:lightRig rig="threePt" dir="t"/>
          </a:scene3d>
        </p:grpSpPr>
        <p:sp>
          <p:nvSpPr>
            <p:cNvPr id="6" name="Rectangle à coins arrondis 5"/>
            <p:cNvSpPr/>
            <p:nvPr/>
          </p:nvSpPr>
          <p:spPr>
            <a:xfrm>
              <a:off x="0" y="0"/>
              <a:ext cx="2428860" cy="791505"/>
            </a:xfrm>
            <a:prstGeom prst="round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p3d>
              <a:bevelT w="165100" prst="coolSlan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38638" y="38638"/>
              <a:ext cx="2351584" cy="71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3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Séquence 2</a:t>
              </a:r>
              <a:endParaRPr lang="fr-FR" sz="33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2714612" y="285728"/>
            <a:ext cx="6000792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Mesurer et comparer les grandeurs d’entrée et de sortie d’un système.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4"/>
          <p:cNvSpPr txBox="1">
            <a:spLocks noChangeArrowheads="1"/>
          </p:cNvSpPr>
          <p:nvPr/>
        </p:nvSpPr>
        <p:spPr bwMode="auto">
          <a:xfrm rot="3483522">
            <a:off x="4938803" y="1727105"/>
            <a:ext cx="3566553" cy="43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Ecart R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A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 flipH="1">
            <a:off x="5620054" y="1165437"/>
            <a:ext cx="1171405" cy="2225007"/>
          </a:xfrm>
          <a:custGeom>
            <a:avLst/>
            <a:gdLst/>
            <a:ahLst/>
            <a:cxnLst>
              <a:cxn ang="0">
                <a:pos x="1820" y="0"/>
              </a:cxn>
              <a:cxn ang="0">
                <a:pos x="1200" y="540"/>
              </a:cxn>
              <a:cxn ang="0">
                <a:pos x="630" y="1350"/>
              </a:cxn>
              <a:cxn ang="0">
                <a:pos x="255" y="2130"/>
              </a:cxn>
              <a:cxn ang="0">
                <a:pos x="0" y="2955"/>
              </a:cxn>
            </a:cxnLst>
            <a:rect l="0" t="0" r="r" b="b"/>
            <a:pathLst>
              <a:path w="1820" h="2955">
                <a:moveTo>
                  <a:pt x="1820" y="0"/>
                </a:moveTo>
                <a:cubicBezTo>
                  <a:pt x="1717" y="90"/>
                  <a:pt x="1398" y="315"/>
                  <a:pt x="1200" y="540"/>
                </a:cubicBezTo>
                <a:cubicBezTo>
                  <a:pt x="1002" y="765"/>
                  <a:pt x="787" y="1085"/>
                  <a:pt x="630" y="1350"/>
                </a:cubicBezTo>
                <a:cubicBezTo>
                  <a:pt x="473" y="1615"/>
                  <a:pt x="360" y="1862"/>
                  <a:pt x="255" y="2130"/>
                </a:cubicBezTo>
                <a:cubicBezTo>
                  <a:pt x="150" y="2398"/>
                  <a:pt x="53" y="2783"/>
                  <a:pt x="0" y="2955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 rot="7200000" flipH="1">
            <a:off x="3848734" y="3841877"/>
            <a:ext cx="1370393" cy="1901924"/>
          </a:xfrm>
          <a:custGeom>
            <a:avLst/>
            <a:gdLst/>
            <a:ahLst/>
            <a:cxnLst>
              <a:cxn ang="0">
                <a:pos x="1820" y="0"/>
              </a:cxn>
              <a:cxn ang="0">
                <a:pos x="1200" y="540"/>
              </a:cxn>
              <a:cxn ang="0">
                <a:pos x="630" y="1350"/>
              </a:cxn>
              <a:cxn ang="0">
                <a:pos x="255" y="2130"/>
              </a:cxn>
              <a:cxn ang="0">
                <a:pos x="0" y="2955"/>
              </a:cxn>
            </a:cxnLst>
            <a:rect l="0" t="0" r="r" b="b"/>
            <a:pathLst>
              <a:path w="1820" h="2955">
                <a:moveTo>
                  <a:pt x="1820" y="0"/>
                </a:moveTo>
                <a:cubicBezTo>
                  <a:pt x="1717" y="90"/>
                  <a:pt x="1398" y="315"/>
                  <a:pt x="1200" y="540"/>
                </a:cubicBezTo>
                <a:cubicBezTo>
                  <a:pt x="1002" y="765"/>
                  <a:pt x="787" y="1085"/>
                  <a:pt x="630" y="1350"/>
                </a:cubicBezTo>
                <a:cubicBezTo>
                  <a:pt x="473" y="1615"/>
                  <a:pt x="360" y="1862"/>
                  <a:pt x="255" y="2130"/>
                </a:cubicBezTo>
                <a:cubicBezTo>
                  <a:pt x="150" y="2398"/>
                  <a:pt x="53" y="2783"/>
                  <a:pt x="0" y="2955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402048" y="357166"/>
            <a:ext cx="2191557" cy="2686738"/>
          </a:xfrm>
          <a:prstGeom prst="roundRect">
            <a:avLst>
              <a:gd name="adj" fmla="val 17412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402048" y="357166"/>
            <a:ext cx="2191557" cy="71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Domaine du client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3622969" y="818208"/>
            <a:ext cx="1741016" cy="1457231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622969" y="1080052"/>
            <a:ext cx="1741016" cy="87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Système</a:t>
            </a:r>
            <a:b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</a:b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Attendu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206861" y="2104671"/>
            <a:ext cx="473067" cy="69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5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A</a:t>
            </a:r>
            <a:endParaRPr kumimoji="0" lang="fr-FR" sz="3200" b="1" i="0" u="none" strike="noStrike" spc="50" normalizeH="0" baseline="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2232605" y="1165437"/>
            <a:ext cx="1171405" cy="2225007"/>
          </a:xfrm>
          <a:custGeom>
            <a:avLst/>
            <a:gdLst/>
            <a:ahLst/>
            <a:cxnLst>
              <a:cxn ang="0">
                <a:pos x="1820" y="0"/>
              </a:cxn>
              <a:cxn ang="0">
                <a:pos x="1200" y="540"/>
              </a:cxn>
              <a:cxn ang="0">
                <a:pos x="630" y="1350"/>
              </a:cxn>
              <a:cxn ang="0">
                <a:pos x="255" y="2130"/>
              </a:cxn>
              <a:cxn ang="0">
                <a:pos x="0" y="2955"/>
              </a:cxn>
            </a:cxnLst>
            <a:rect l="0" t="0" r="r" b="b"/>
            <a:pathLst>
              <a:path w="1820" h="2955">
                <a:moveTo>
                  <a:pt x="1820" y="0"/>
                </a:moveTo>
                <a:cubicBezTo>
                  <a:pt x="1717" y="90"/>
                  <a:pt x="1398" y="315"/>
                  <a:pt x="1200" y="540"/>
                </a:cubicBezTo>
                <a:cubicBezTo>
                  <a:pt x="1002" y="765"/>
                  <a:pt x="787" y="1085"/>
                  <a:pt x="630" y="1350"/>
                </a:cubicBezTo>
                <a:cubicBezTo>
                  <a:pt x="473" y="1615"/>
                  <a:pt x="360" y="1862"/>
                  <a:pt x="255" y="2130"/>
                </a:cubicBezTo>
                <a:cubicBezTo>
                  <a:pt x="150" y="2398"/>
                  <a:pt x="53" y="2783"/>
                  <a:pt x="0" y="2955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 rot="17970327">
            <a:off x="1140283" y="1763474"/>
            <a:ext cx="2176884" cy="43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Ecart S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A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549982" y="5178526"/>
            <a:ext cx="1860788" cy="513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Ecart R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1214414" y="3385444"/>
            <a:ext cx="2191557" cy="2686738"/>
          </a:xfrm>
          <a:prstGeom prst="roundRect">
            <a:avLst>
              <a:gd name="adj" fmla="val 17412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214414" y="3385444"/>
            <a:ext cx="2191557" cy="71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Domaine de</a:t>
            </a:r>
            <a:r>
              <a:rPr kumimoji="0" lang="fr-F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la simulation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auto">
          <a:xfrm>
            <a:off x="1435335" y="3983138"/>
            <a:ext cx="1741016" cy="1457231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435335" y="4279100"/>
            <a:ext cx="1741016" cy="87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Système</a:t>
            </a:r>
            <a:b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</a:b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Simulé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2019227" y="5286388"/>
            <a:ext cx="473067" cy="5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54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</a:t>
            </a:r>
            <a:endParaRPr kumimoji="0" lang="fr-FR" sz="3200" b="1" i="0" u="none" strike="noStrike" spc="50" normalizeH="0" baseline="0" dirty="0" smtClean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>
            <a:off x="5666591" y="3385444"/>
            <a:ext cx="2191557" cy="2686738"/>
          </a:xfrm>
          <a:prstGeom prst="roundRect">
            <a:avLst>
              <a:gd name="adj" fmla="val 17412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5666591" y="3385444"/>
            <a:ext cx="2191557" cy="71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Domaine du laboratoire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4"/>
          <p:cNvSpPr>
            <a:spLocks noChangeArrowheads="1"/>
          </p:cNvSpPr>
          <p:nvPr/>
        </p:nvSpPr>
        <p:spPr bwMode="auto">
          <a:xfrm>
            <a:off x="5887512" y="3846486"/>
            <a:ext cx="1741016" cy="1457231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887512" y="4108330"/>
            <a:ext cx="1741016" cy="87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Système</a:t>
            </a:r>
            <a:b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</a:b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Réel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6471404" y="5132948"/>
            <a:ext cx="473067" cy="69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R</a:t>
            </a:r>
            <a:endParaRPr kumimoji="0" lang="fr-FR" sz="3200" b="1" i="0" u="none" strike="noStrike" spc="50" normalizeH="0" baseline="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7" grpId="0" animBg="1"/>
      <p:bldP spid="13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Espace réservé du contenu 17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2428860" cy="128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ZoneTexte 15">
            <a:hlinkClick r:id="" action="ppaction://noaction">
              <a:snd r:embed="rId6" name="camera.wav" builtIn="1"/>
            </a:hlinkClick>
          </p:cNvPr>
          <p:cNvSpPr txBox="1"/>
          <p:nvPr/>
        </p:nvSpPr>
        <p:spPr>
          <a:xfrm>
            <a:off x="0" y="178592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Présentation d’un TP entrant dans une séance de type :</a:t>
            </a:r>
          </a:p>
          <a:p>
            <a:pPr algn="ctr"/>
            <a:r>
              <a:rPr lang="fr-FR" dirty="0" smtClean="0"/>
              <a:t>"caractériser les écarts entre </a:t>
            </a:r>
            <a:r>
              <a:rPr lang="fr-FR" i="1" u="sng" dirty="0" smtClean="0"/>
              <a:t>le système attendu </a:t>
            </a:r>
            <a:r>
              <a:rPr lang="fr-FR" dirty="0" smtClean="0"/>
              <a:t>et </a:t>
            </a:r>
            <a:r>
              <a:rPr lang="fr-FR" i="1" u="sng" dirty="0" smtClean="0"/>
              <a:t>le système réel "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0" y="250030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u="sng" dirty="0" smtClean="0"/>
              <a:t>Les études de cas porteront sur</a:t>
            </a:r>
            <a:r>
              <a:rPr lang="fr-FR" dirty="0" smtClean="0"/>
              <a:t>: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14282" y="3214686"/>
            <a:ext cx="2143140" cy="815490"/>
            <a:chOff x="0" y="0"/>
            <a:chExt cx="2428860" cy="81549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2" name="Rectangle à coins arrondis 11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39809" y="39809"/>
              <a:ext cx="2349242" cy="735872"/>
            </a:xfrm>
            <a:prstGeom prst="rect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 cordeus</a:t>
              </a:r>
              <a:r>
                <a:rPr lang="fr-FR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 de raquette SP55</a:t>
              </a:r>
              <a:endParaRPr lang="fr-FR" sz="14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3571868" y="3286124"/>
            <a:ext cx="2143140" cy="815490"/>
            <a:chOff x="0" y="0"/>
            <a:chExt cx="2428860" cy="81549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5" name="Rectangle à coins arrondis 14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39809" y="39809"/>
              <a:ext cx="2349242" cy="735872"/>
            </a:xfrm>
            <a:prstGeom prst="rect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Le vélo équipé du dérailleur </a:t>
              </a:r>
              <a:r>
                <a:rPr lang="fr-FR" sz="1400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Méktronic</a:t>
              </a:r>
              <a:endParaRPr lang="fr-FR" sz="14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6643702" y="3286124"/>
            <a:ext cx="2143140" cy="815490"/>
            <a:chOff x="0" y="0"/>
            <a:chExt cx="2428860" cy="81549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2" name="Rectangle à coins arrondis 21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39809" y="39809"/>
              <a:ext cx="2349242" cy="735872"/>
            </a:xfrm>
            <a:prstGeom prst="rect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Le pousse seringue</a:t>
              </a:r>
              <a:endParaRPr lang="fr-FR" sz="14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Image 23" descr="cordeuse photo 07 face avant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357694"/>
            <a:ext cx="2571768" cy="1928826"/>
          </a:xfrm>
          <a:prstGeom prst="rect">
            <a:avLst/>
          </a:prstGeom>
        </p:spPr>
      </p:pic>
      <p:pic>
        <p:nvPicPr>
          <p:cNvPr id="26" name="Image 25" descr="velo photo 18 cassette de pignons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71802" y="4357694"/>
            <a:ext cx="3021353" cy="1928826"/>
          </a:xfrm>
          <a:prstGeom prst="rect">
            <a:avLst/>
          </a:prstGeom>
        </p:spPr>
      </p:pic>
      <p:pic>
        <p:nvPicPr>
          <p:cNvPr id="28" name="Image 27" descr="pousse seringue photo 0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57950" y="4357694"/>
            <a:ext cx="2831440" cy="1928826"/>
          </a:xfrm>
          <a:prstGeom prst="rect">
            <a:avLst/>
          </a:prstGeom>
        </p:spPr>
      </p:pic>
      <p:grpSp>
        <p:nvGrpSpPr>
          <p:cNvPr id="29" name="Groupe 28"/>
          <p:cNvGrpSpPr/>
          <p:nvPr/>
        </p:nvGrpSpPr>
        <p:grpSpPr>
          <a:xfrm>
            <a:off x="7786710" y="1343840"/>
            <a:ext cx="1349087" cy="1005193"/>
            <a:chOff x="7786710" y="1343840"/>
            <a:chExt cx="1349087" cy="1005193"/>
          </a:xfrm>
        </p:grpSpPr>
        <p:sp>
          <p:nvSpPr>
            <p:cNvPr id="54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3" name="Groupe 4"/>
          <p:cNvGrpSpPr/>
          <p:nvPr/>
        </p:nvGrpSpPr>
        <p:grpSpPr>
          <a:xfrm rot="20289923">
            <a:off x="645153" y="765849"/>
            <a:ext cx="1497564" cy="704602"/>
            <a:chOff x="0" y="0"/>
            <a:chExt cx="2428860" cy="815490"/>
          </a:xfrm>
          <a:solidFill>
            <a:schemeClr val="tx2">
              <a:lumMod val="5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threePt" dir="t"/>
          </a:scene3d>
        </p:grpSpPr>
        <p:sp>
          <p:nvSpPr>
            <p:cNvPr id="34" name="Rectangle à coins arrondis 33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ectangle 34"/>
            <p:cNvSpPr/>
            <p:nvPr/>
          </p:nvSpPr>
          <p:spPr>
            <a:xfrm>
              <a:off x="39809" y="39808"/>
              <a:ext cx="2360921" cy="7001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Séance 1</a:t>
              </a:r>
              <a:endParaRPr lang="fr-FR" sz="2400" kern="1200" dirty="0"/>
            </a:p>
          </p:txBody>
        </p:sp>
      </p:grpSp>
      <p:grpSp>
        <p:nvGrpSpPr>
          <p:cNvPr id="65" name="Groupe 64"/>
          <p:cNvGrpSpPr/>
          <p:nvPr/>
        </p:nvGrpSpPr>
        <p:grpSpPr>
          <a:xfrm>
            <a:off x="2857488" y="1"/>
            <a:ext cx="6286512" cy="1142984"/>
            <a:chOff x="428596" y="2571745"/>
            <a:chExt cx="6623438" cy="1369463"/>
          </a:xfrm>
        </p:grpSpPr>
        <p:sp>
          <p:nvSpPr>
            <p:cNvPr id="66" name="Ellipse 65"/>
            <p:cNvSpPr/>
            <p:nvPr/>
          </p:nvSpPr>
          <p:spPr>
            <a:xfrm>
              <a:off x="1471563" y="2571745"/>
              <a:ext cx="2110385" cy="1071570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28596" y="2857496"/>
              <a:ext cx="994931" cy="481968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Activité de lancement</a:t>
              </a:r>
            </a:p>
          </p:txBody>
        </p:sp>
        <p:grpSp>
          <p:nvGrpSpPr>
            <p:cNvPr id="68" name="Grouper 32"/>
            <p:cNvGrpSpPr/>
            <p:nvPr/>
          </p:nvGrpSpPr>
          <p:grpSpPr>
            <a:xfrm>
              <a:off x="1557597" y="2742901"/>
              <a:ext cx="1721783" cy="656986"/>
              <a:chOff x="1978842" y="1590487"/>
              <a:chExt cx="2484979" cy="1625726"/>
            </a:xfrm>
          </p:grpSpPr>
          <p:sp>
            <p:nvSpPr>
              <p:cNvPr id="74" name="Ellipse 73"/>
              <p:cNvSpPr/>
              <p:nvPr/>
            </p:nvSpPr>
            <p:spPr>
              <a:xfrm>
                <a:off x="3065136" y="2437696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C</a:t>
                </a:r>
                <a:endParaRPr lang="fr-FR" sz="1000" dirty="0"/>
              </a:p>
            </p:txBody>
          </p:sp>
          <p:sp>
            <p:nvSpPr>
              <p:cNvPr id="75" name="Ellipse 74"/>
              <p:cNvSpPr/>
              <p:nvPr/>
            </p:nvSpPr>
            <p:spPr>
              <a:xfrm>
                <a:off x="1978842" y="2014092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A</a:t>
                </a:r>
                <a:endParaRPr lang="fr-FR" sz="1000" dirty="0"/>
              </a:p>
            </p:txBody>
          </p:sp>
          <p:sp>
            <p:nvSpPr>
              <p:cNvPr id="76" name="Ellipse 10"/>
              <p:cNvSpPr/>
              <p:nvPr/>
            </p:nvSpPr>
            <p:spPr>
              <a:xfrm>
                <a:off x="3065136" y="1590487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B</a:t>
                </a:r>
                <a:endParaRPr lang="fr-FR" sz="1000" dirty="0"/>
              </a:p>
            </p:txBody>
          </p:sp>
        </p:grpSp>
        <p:sp>
          <p:nvSpPr>
            <p:cNvPr id="69" name="Rectangle 68"/>
            <p:cNvSpPr/>
            <p:nvPr/>
          </p:nvSpPr>
          <p:spPr>
            <a:xfrm>
              <a:off x="3589798" y="2828495"/>
              <a:ext cx="873248" cy="481969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Restitution</a:t>
              </a:r>
              <a:endParaRPr lang="fr-FR" sz="800" dirty="0"/>
            </a:p>
          </p:txBody>
        </p:sp>
        <p:sp>
          <p:nvSpPr>
            <p:cNvPr id="70" name="Ellipse 69"/>
            <p:cNvSpPr/>
            <p:nvPr/>
          </p:nvSpPr>
          <p:spPr>
            <a:xfrm>
              <a:off x="4492999" y="2828495"/>
              <a:ext cx="1306847" cy="529067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Structuration des connaissances</a:t>
              </a:r>
              <a:endParaRPr lang="fr-FR" sz="800" dirty="0"/>
            </a:p>
          </p:txBody>
        </p:sp>
        <p:sp>
          <p:nvSpPr>
            <p:cNvPr id="71" name="Ellipse 70"/>
            <p:cNvSpPr/>
            <p:nvPr/>
          </p:nvSpPr>
          <p:spPr>
            <a:xfrm>
              <a:off x="5789635" y="2901614"/>
              <a:ext cx="1262399" cy="455948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TD</a:t>
              </a:r>
              <a:endParaRPr lang="fr-FR" dirty="0"/>
            </a:p>
          </p:txBody>
        </p:sp>
        <p:cxnSp>
          <p:nvCxnSpPr>
            <p:cNvPr id="72" name="Connecteur droit 71"/>
            <p:cNvCxnSpPr/>
            <p:nvPr/>
          </p:nvCxnSpPr>
          <p:spPr>
            <a:xfrm rot="10800000" flipV="1">
              <a:off x="714348" y="3823957"/>
              <a:ext cx="5976088" cy="3367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73" name="ZoneTexte 72"/>
            <p:cNvSpPr txBox="1"/>
            <p:nvPr/>
          </p:nvSpPr>
          <p:spPr>
            <a:xfrm>
              <a:off x="3428992" y="357187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Evaluation formative</a:t>
              </a:r>
              <a:endParaRPr lang="fr-FR" dirty="0"/>
            </a:p>
          </p:txBody>
        </p:sp>
      </p:grpSp>
      <p:sp>
        <p:nvSpPr>
          <p:cNvPr id="40" name="Ellipse 39"/>
          <p:cNvSpPr/>
          <p:nvPr/>
        </p:nvSpPr>
        <p:spPr>
          <a:xfrm>
            <a:off x="3214678" y="714356"/>
            <a:ext cx="142876" cy="142876"/>
          </a:xfrm>
          <a:prstGeom prst="ellipse">
            <a:avLst/>
          </a:prstGeom>
          <a:solidFill>
            <a:srgbClr val="0045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sz="2000" u="sng" dirty="0" smtClean="0"/>
              <a:t>Etude de cas A</a:t>
            </a:r>
            <a:r>
              <a:rPr lang="fr-FR" sz="2000" dirty="0" smtClean="0"/>
              <a:t>: la cordeuse de raquette</a:t>
            </a:r>
          </a:p>
          <a:p>
            <a:pPr>
              <a:buNone/>
            </a:pPr>
            <a:r>
              <a:rPr lang="fr-FR" sz="1400" u="sng" dirty="0" smtClean="0"/>
              <a:t>Thème sociétal choisi: </a:t>
            </a:r>
            <a:r>
              <a:rPr lang="fr-FR" sz="1400" dirty="0" smtClean="0"/>
              <a:t>CONFORT</a:t>
            </a:r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r>
              <a:rPr lang="fr-FR" sz="1400" u="sng" dirty="0" smtClean="0"/>
              <a:t>Problématique</a:t>
            </a:r>
            <a:r>
              <a:rPr lang="fr-FR" sz="1400" dirty="0" smtClean="0"/>
              <a:t>:  Améliorer le confort d'utilisation d'un système.</a:t>
            </a:r>
            <a:br>
              <a:rPr lang="fr-FR" sz="1400" dirty="0" smtClean="0"/>
            </a:br>
            <a:r>
              <a:rPr lang="fr-FR" sz="1400" dirty="0" smtClean="0"/>
              <a:t>Comment reproduire à l'identique la tension de cordage d'une raquette?</a:t>
            </a:r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r>
              <a:rPr lang="fr-FR" sz="1400" u="sng" dirty="0" smtClean="0"/>
              <a:t>Mise en situation.</a:t>
            </a:r>
            <a:r>
              <a:rPr lang="fr-FR" sz="1400" dirty="0" smtClean="0"/>
              <a:t> </a:t>
            </a:r>
          </a:p>
          <a:p>
            <a:r>
              <a:rPr lang="fr-FR" sz="1400" dirty="0" smtClean="0"/>
              <a:t>Le cordage d'une raquette de tennis ou de badminton nécessite de nombreuses manipulations manuelles. </a:t>
            </a:r>
          </a:p>
          <a:p>
            <a:r>
              <a:rPr lang="fr-FR" sz="1400" dirty="0" smtClean="0"/>
              <a:t>La partie automatisée de la machine permet d'assurer la réalisation précise de la tension de chaque brin de corde. </a:t>
            </a:r>
          </a:p>
          <a:p>
            <a:pPr>
              <a:buNone/>
            </a:pPr>
            <a:r>
              <a:rPr lang="fr-FR" sz="1400" u="sng" dirty="0" smtClean="0"/>
              <a:t>Expérimentation</a:t>
            </a:r>
            <a:r>
              <a:rPr lang="fr-FR" sz="1400" dirty="0" smtClean="0"/>
              <a:t> </a:t>
            </a:r>
          </a:p>
          <a:p>
            <a:r>
              <a:rPr lang="fr-FR" sz="1400" dirty="0" smtClean="0"/>
              <a:t>Le but de ce TP est d'appliquer un protocole de mesure  afin de mettre en évidence les écarts entre la consigne et la valeur réelle de tension de corde. </a:t>
            </a:r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r>
              <a:rPr lang="fr-FR" sz="1800" u="sng" dirty="0" smtClean="0">
                <a:latin typeface="Arial Black" pitchFamily="34" charset="0"/>
              </a:rPr>
              <a:t>Partie 1</a:t>
            </a:r>
            <a:r>
              <a:rPr lang="fr-FR" sz="1800" dirty="0" smtClean="0">
                <a:latin typeface="Arial Black" pitchFamily="34" charset="0"/>
              </a:rPr>
              <a:t>:</a:t>
            </a:r>
          </a:p>
          <a:p>
            <a:pPr>
              <a:buNone/>
            </a:pPr>
            <a:r>
              <a:rPr lang="fr-FR" sz="1400" dirty="0" smtClean="0"/>
              <a:t>Le poste de travail se compose:</a:t>
            </a:r>
          </a:p>
          <a:p>
            <a:r>
              <a:rPr lang="fr-FR" sz="1400" dirty="0" smtClean="0"/>
              <a:t>d'un ordinateur</a:t>
            </a:r>
          </a:p>
          <a:p>
            <a:r>
              <a:rPr lang="fr-FR" sz="1400" dirty="0" smtClean="0"/>
              <a:t>d'un pupitre de commande </a:t>
            </a:r>
          </a:p>
          <a:p>
            <a:r>
              <a:rPr lang="fr-FR" sz="1400" dirty="0" smtClean="0"/>
              <a:t>de la cordeuse SP55</a:t>
            </a:r>
          </a:p>
          <a:p>
            <a:pPr>
              <a:buNone/>
            </a:pPr>
            <a:r>
              <a:rPr lang="fr-FR" sz="1400" dirty="0" smtClean="0"/>
              <a:t>Procéder à la connexion des différents éléments entre eux [aide01]</a:t>
            </a:r>
          </a:p>
          <a:p>
            <a:pPr>
              <a:buNone/>
            </a:pPr>
            <a:endParaRPr lang="fr-FR" sz="1400" dirty="0"/>
          </a:p>
        </p:txBody>
      </p:sp>
      <p:graphicFrame>
        <p:nvGraphicFramePr>
          <p:cNvPr id="4" name="Espace réservé du contenu 17"/>
          <p:cNvGraphicFramePr>
            <a:graphicFrameLocks/>
          </p:cNvGraphicFramePr>
          <p:nvPr/>
        </p:nvGraphicFramePr>
        <p:xfrm>
          <a:off x="0" y="0"/>
          <a:ext cx="2428860" cy="128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5" name="Groupe 14"/>
          <p:cNvGrpSpPr/>
          <p:nvPr/>
        </p:nvGrpSpPr>
        <p:grpSpPr>
          <a:xfrm>
            <a:off x="0" y="0"/>
            <a:ext cx="2428860" cy="791505"/>
            <a:chOff x="0" y="0"/>
            <a:chExt cx="2428860" cy="791505"/>
          </a:xfrm>
          <a:scene3d>
            <a:camera prst="orthographicFront"/>
            <a:lightRig rig="threePt" dir="t"/>
          </a:scene3d>
        </p:grpSpPr>
        <p:sp>
          <p:nvSpPr>
            <p:cNvPr id="16" name="Rectangle à coins arrondis 15"/>
            <p:cNvSpPr/>
            <p:nvPr/>
          </p:nvSpPr>
          <p:spPr>
            <a:xfrm>
              <a:off x="0" y="0"/>
              <a:ext cx="2428860" cy="791505"/>
            </a:xfrm>
            <a:prstGeom prst="round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p3d>
              <a:bevelT w="165100" prst="coolSlan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38638" y="38638"/>
              <a:ext cx="2351584" cy="71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3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Séquence 2</a:t>
              </a:r>
              <a:endParaRPr lang="fr-FR" sz="33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e 4"/>
          <p:cNvGrpSpPr/>
          <p:nvPr/>
        </p:nvGrpSpPr>
        <p:grpSpPr>
          <a:xfrm rot="20289923">
            <a:off x="645153" y="765849"/>
            <a:ext cx="1497564" cy="704602"/>
            <a:chOff x="0" y="0"/>
            <a:chExt cx="2428860" cy="815490"/>
          </a:xfrm>
          <a:solidFill>
            <a:schemeClr val="tx2">
              <a:lumMod val="5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threePt" dir="t"/>
          </a:scene3d>
        </p:grpSpPr>
        <p:sp>
          <p:nvSpPr>
            <p:cNvPr id="10" name="Rectangle à coins arrondis 9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39809" y="39808"/>
              <a:ext cx="2360921" cy="7001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Séance 2</a:t>
              </a:r>
              <a:endParaRPr lang="fr-FR" sz="2400" kern="1200" dirty="0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2857488" y="1"/>
            <a:ext cx="6286512" cy="1142984"/>
            <a:chOff x="428596" y="2571745"/>
            <a:chExt cx="6623438" cy="1369463"/>
          </a:xfrm>
        </p:grpSpPr>
        <p:sp>
          <p:nvSpPr>
            <p:cNvPr id="28" name="Ellipse 27"/>
            <p:cNvSpPr/>
            <p:nvPr/>
          </p:nvSpPr>
          <p:spPr>
            <a:xfrm>
              <a:off x="1471563" y="2571745"/>
              <a:ext cx="2110385" cy="1071570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28596" y="2857496"/>
              <a:ext cx="994931" cy="481968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Activité de lancement</a:t>
              </a:r>
            </a:p>
          </p:txBody>
        </p:sp>
        <p:grpSp>
          <p:nvGrpSpPr>
            <p:cNvPr id="30" name="Grouper 32"/>
            <p:cNvGrpSpPr/>
            <p:nvPr/>
          </p:nvGrpSpPr>
          <p:grpSpPr>
            <a:xfrm>
              <a:off x="1557598" y="2742900"/>
              <a:ext cx="1721784" cy="656985"/>
              <a:chOff x="1978842" y="1590487"/>
              <a:chExt cx="2484979" cy="1625726"/>
            </a:xfrm>
          </p:grpSpPr>
          <p:sp>
            <p:nvSpPr>
              <p:cNvPr id="36" name="Ellipse 35"/>
              <p:cNvSpPr/>
              <p:nvPr/>
            </p:nvSpPr>
            <p:spPr>
              <a:xfrm>
                <a:off x="3065136" y="2437696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C</a:t>
                </a:r>
                <a:endParaRPr lang="fr-FR" sz="1000" dirty="0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1978842" y="2014092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A</a:t>
                </a:r>
                <a:endParaRPr lang="fr-FR" sz="1000" dirty="0"/>
              </a:p>
            </p:txBody>
          </p:sp>
          <p:sp>
            <p:nvSpPr>
              <p:cNvPr id="38" name="Ellipse 10"/>
              <p:cNvSpPr/>
              <p:nvPr/>
            </p:nvSpPr>
            <p:spPr>
              <a:xfrm>
                <a:off x="3065136" y="1590487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B</a:t>
                </a:r>
                <a:endParaRPr lang="fr-FR" sz="1000" dirty="0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3589798" y="2828495"/>
              <a:ext cx="873248" cy="481969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Restitution</a:t>
              </a:r>
              <a:endParaRPr lang="fr-FR" sz="800" dirty="0"/>
            </a:p>
          </p:txBody>
        </p:sp>
        <p:sp>
          <p:nvSpPr>
            <p:cNvPr id="32" name="Ellipse 31"/>
            <p:cNvSpPr/>
            <p:nvPr/>
          </p:nvSpPr>
          <p:spPr>
            <a:xfrm>
              <a:off x="4492999" y="2828495"/>
              <a:ext cx="1306847" cy="529067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Structuration des connaissances</a:t>
              </a:r>
              <a:endParaRPr lang="fr-FR" sz="800" dirty="0"/>
            </a:p>
          </p:txBody>
        </p:sp>
        <p:sp>
          <p:nvSpPr>
            <p:cNvPr id="33" name="Ellipse 32"/>
            <p:cNvSpPr/>
            <p:nvPr/>
          </p:nvSpPr>
          <p:spPr>
            <a:xfrm>
              <a:off x="5789635" y="2901614"/>
              <a:ext cx="1262399" cy="455948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TD</a:t>
              </a:r>
              <a:endParaRPr lang="fr-FR" dirty="0"/>
            </a:p>
          </p:txBody>
        </p:sp>
        <p:cxnSp>
          <p:nvCxnSpPr>
            <p:cNvPr id="34" name="Connecteur droit 33"/>
            <p:cNvCxnSpPr/>
            <p:nvPr/>
          </p:nvCxnSpPr>
          <p:spPr>
            <a:xfrm rot="10800000" flipV="1">
              <a:off x="714348" y="3823957"/>
              <a:ext cx="5976088" cy="3367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5" name="ZoneTexte 34"/>
            <p:cNvSpPr txBox="1"/>
            <p:nvPr/>
          </p:nvSpPr>
          <p:spPr>
            <a:xfrm>
              <a:off x="3428992" y="357187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Evaluation formative</a:t>
              </a:r>
              <a:endParaRPr lang="fr-FR" dirty="0"/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7500958" y="1357298"/>
            <a:ext cx="1349087" cy="1005193"/>
            <a:chOff x="7786710" y="1343840"/>
            <a:chExt cx="1349087" cy="1005193"/>
          </a:xfrm>
        </p:grpSpPr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0" name="Ellipse 39"/>
          <p:cNvSpPr/>
          <p:nvPr/>
        </p:nvSpPr>
        <p:spPr>
          <a:xfrm>
            <a:off x="4714876" y="857232"/>
            <a:ext cx="142876" cy="142876"/>
          </a:xfrm>
          <a:prstGeom prst="ellipse">
            <a:avLst/>
          </a:prstGeom>
          <a:solidFill>
            <a:srgbClr val="0045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fr-FR" sz="1400" dirty="0" smtClean="0"/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r>
              <a:rPr lang="fr-FR" sz="2100" u="sng" dirty="0" smtClean="0">
                <a:latin typeface="Arial Black" pitchFamily="34" charset="0"/>
              </a:rPr>
              <a:t>Partie 2</a:t>
            </a:r>
            <a:r>
              <a:rPr lang="fr-FR" sz="2100" dirty="0" smtClean="0"/>
              <a:t>: Etalonnage du capteur d'effort </a:t>
            </a:r>
          </a:p>
          <a:p>
            <a:pPr>
              <a:buNone/>
            </a:pPr>
            <a:r>
              <a:rPr lang="fr-FR" sz="1400" dirty="0" smtClean="0"/>
              <a:t>Nous allons dans cette partie procéder à l'étalonnage du capteur d'effort.</a:t>
            </a:r>
          </a:p>
          <a:p>
            <a:pPr>
              <a:buNone/>
            </a:pPr>
            <a:endParaRPr lang="fr-FR" sz="1400" u="sng" dirty="0" smtClean="0"/>
          </a:p>
          <a:p>
            <a:pPr>
              <a:buNone/>
            </a:pPr>
            <a:r>
              <a:rPr lang="fr-FR" sz="1400" u="sng" dirty="0" smtClean="0"/>
              <a:t>Question</a:t>
            </a:r>
            <a:r>
              <a:rPr lang="fr-FR" sz="1400" dirty="0" smtClean="0"/>
              <a:t>: Qu'est ce qu'un étalonnage? Pourquoi doit-on procéder à un étalonnage d'un appareil de mesure?</a:t>
            </a:r>
          </a:p>
          <a:p>
            <a:pPr>
              <a:buNone/>
            </a:pPr>
            <a:endParaRPr lang="fr-FR" sz="1400" u="sng" dirty="0" smtClean="0"/>
          </a:p>
          <a:p>
            <a:pPr>
              <a:buNone/>
            </a:pPr>
            <a:r>
              <a:rPr lang="fr-FR" sz="1400" u="sng" dirty="0" smtClean="0"/>
              <a:t>Essai n°1</a:t>
            </a:r>
            <a:r>
              <a:rPr lang="fr-FR" sz="1400" dirty="0" smtClean="0"/>
              <a:t>: Appliquer le protocole suivant: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Mettre sous tension l’ordinateur, la cordeuse [</a:t>
            </a:r>
            <a:r>
              <a:rPr lang="fr-FR" sz="1400" dirty="0" smtClean="0">
                <a:hlinkClick r:id="rId2" action="ppaction://hlinkfile"/>
              </a:rPr>
              <a:t>aide02a</a:t>
            </a:r>
            <a:r>
              <a:rPr lang="fr-FR" sz="1400" dirty="0" smtClean="0"/>
              <a:t>] ainsi que le pupitre de commande [</a:t>
            </a:r>
            <a:r>
              <a:rPr lang="fr-FR" sz="1400" dirty="0" smtClean="0">
                <a:hlinkClick r:id="rId3" action="ppaction://hlinkfile"/>
              </a:rPr>
              <a:t>aide02b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Exécuter le programme SP 55 [</a:t>
            </a:r>
            <a:r>
              <a:rPr lang="fr-FR" sz="1400" dirty="0" smtClean="0">
                <a:hlinkClick r:id="rId4" action="ppaction://hlinkfile"/>
              </a:rPr>
              <a:t>aide03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Placer la corde dans la mâchoire sans exercer de tension sur celle-ci [</a:t>
            </a:r>
            <a:r>
              <a:rPr lang="fr-FR" sz="1400" dirty="0" smtClean="0">
                <a:hlinkClick r:id="rId5" action="ppaction://hlinkfile"/>
              </a:rPr>
              <a:t>aide04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Régler une consigne de 20 Kgf  [</a:t>
            </a:r>
            <a:r>
              <a:rPr lang="fr-FR" sz="1400" dirty="0" smtClean="0">
                <a:hlinkClick r:id="rId6" action="ppaction://hlinkfile"/>
              </a:rPr>
              <a:t>aide05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Procéder </a:t>
            </a:r>
            <a:r>
              <a:rPr lang="fr-FR" sz="1500" dirty="0" smtClean="0"/>
              <a:t>à une mesure</a:t>
            </a:r>
          </a:p>
          <a:p>
            <a:pPr lvl="2">
              <a:buFont typeface="Wingdings" pitchFamily="2" charset="2"/>
              <a:buChar char="§"/>
            </a:pPr>
            <a:r>
              <a:rPr lang="fr-FR" sz="1500" dirty="0" smtClean="0"/>
              <a:t>Opération à réaliser sur le PC </a:t>
            </a:r>
            <a:r>
              <a:rPr lang="fr-FR" sz="1700" dirty="0" smtClean="0"/>
              <a:t>[</a:t>
            </a:r>
            <a:r>
              <a:rPr lang="fr-FR" sz="1400" dirty="0" smtClean="0">
                <a:hlinkClick r:id="rId7" action="ppaction://hlinkfile"/>
              </a:rPr>
              <a:t>aide06a</a:t>
            </a:r>
            <a:r>
              <a:rPr lang="fr-FR" sz="1400" dirty="0" smtClean="0"/>
              <a:t>]</a:t>
            </a:r>
          </a:p>
          <a:p>
            <a:pPr lvl="2">
              <a:buFont typeface="Wingdings" pitchFamily="2" charset="2"/>
              <a:buChar char="§"/>
            </a:pPr>
            <a:r>
              <a:rPr lang="fr-FR" sz="1500" dirty="0" smtClean="0"/>
              <a:t>Opération à réaliser sur la cordeuse  </a:t>
            </a:r>
            <a:r>
              <a:rPr lang="fr-FR" sz="1400" dirty="0" smtClean="0"/>
              <a:t>[</a:t>
            </a:r>
            <a:r>
              <a:rPr lang="fr-FR" sz="1400" dirty="0" smtClean="0">
                <a:hlinkClick r:id="rId8" action="ppaction://hlinkfile"/>
              </a:rPr>
              <a:t>aide06b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Visualiser la courbe "effort dans la corde en fonction du temps" </a:t>
            </a:r>
            <a:r>
              <a:rPr lang="fr-FR" sz="1400" dirty="0" err="1" smtClean="0"/>
              <a:t>Fc</a:t>
            </a:r>
            <a:r>
              <a:rPr lang="fr-FR" sz="1400" dirty="0" smtClean="0"/>
              <a:t>=f(t) [</a:t>
            </a:r>
            <a:r>
              <a:rPr lang="fr-FR" sz="1400" dirty="0" smtClean="0">
                <a:hlinkClick r:id="rId9" action="ppaction://hlinkfile"/>
              </a:rPr>
              <a:t>aide07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Imprimer la courbe [</a:t>
            </a:r>
            <a:r>
              <a:rPr lang="fr-FR" sz="1400" dirty="0" smtClean="0">
                <a:hlinkClick r:id="rId10" action="ppaction://hlinkfile"/>
              </a:rPr>
              <a:t>aide08</a:t>
            </a:r>
            <a:r>
              <a:rPr lang="fr-FR" sz="1400" dirty="0" smtClean="0"/>
              <a:t>]</a:t>
            </a:r>
          </a:p>
          <a:p>
            <a:pPr>
              <a:buNone/>
            </a:pPr>
            <a:endParaRPr lang="fr-FR" sz="1400" u="sng" dirty="0" smtClean="0"/>
          </a:p>
          <a:p>
            <a:pPr>
              <a:buNone/>
            </a:pPr>
            <a:r>
              <a:rPr lang="fr-FR" sz="1400" u="sng" dirty="0" smtClean="0"/>
              <a:t>Questions</a:t>
            </a:r>
            <a:r>
              <a:rPr lang="fr-FR" sz="1400" dirty="0" smtClean="0"/>
              <a:t>: 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Mettre  en évidence, avec l'aide de votre professeur, les différentes zones de la courbe, 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Relever l'écart entre  la valeur souhaitée et la valeur mesurée dans la zone 1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Conclure sur la nécessité ou non de procéder à un étalonnage du capteur d’effort.</a:t>
            </a:r>
          </a:p>
          <a:p>
            <a:pPr>
              <a:buNone/>
            </a:pPr>
            <a:endParaRPr lang="fr-FR" sz="1400" dirty="0"/>
          </a:p>
        </p:txBody>
      </p:sp>
      <p:graphicFrame>
        <p:nvGraphicFramePr>
          <p:cNvPr id="4" name="Espace réservé du contenu 17"/>
          <p:cNvGraphicFramePr>
            <a:graphicFrameLocks/>
          </p:cNvGraphicFramePr>
          <p:nvPr/>
        </p:nvGraphicFramePr>
        <p:xfrm>
          <a:off x="0" y="0"/>
          <a:ext cx="2428860" cy="128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pSp>
        <p:nvGrpSpPr>
          <p:cNvPr id="9" name="Groupe 8"/>
          <p:cNvGrpSpPr/>
          <p:nvPr/>
        </p:nvGrpSpPr>
        <p:grpSpPr>
          <a:xfrm>
            <a:off x="0" y="0"/>
            <a:ext cx="2428860" cy="791505"/>
            <a:chOff x="0" y="0"/>
            <a:chExt cx="2428860" cy="791505"/>
          </a:xfrm>
          <a:scene3d>
            <a:camera prst="orthographicFront"/>
            <a:lightRig rig="threePt" dir="t"/>
          </a:scene3d>
        </p:grpSpPr>
        <p:sp>
          <p:nvSpPr>
            <p:cNvPr id="10" name="Rectangle à coins arrondis 9"/>
            <p:cNvSpPr/>
            <p:nvPr/>
          </p:nvSpPr>
          <p:spPr>
            <a:xfrm>
              <a:off x="0" y="0"/>
              <a:ext cx="2428860" cy="791505"/>
            </a:xfrm>
            <a:prstGeom prst="round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p3d>
              <a:bevelT w="165100" prst="coolSlan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38638" y="38638"/>
              <a:ext cx="2351584" cy="71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3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Séquence 2</a:t>
              </a:r>
              <a:endParaRPr lang="fr-FR" sz="33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oupe 4"/>
          <p:cNvGrpSpPr/>
          <p:nvPr/>
        </p:nvGrpSpPr>
        <p:grpSpPr>
          <a:xfrm rot="20289923">
            <a:off x="645153" y="765849"/>
            <a:ext cx="1497564" cy="704602"/>
            <a:chOff x="0" y="0"/>
            <a:chExt cx="2428860" cy="815490"/>
          </a:xfrm>
          <a:solidFill>
            <a:schemeClr val="tx2">
              <a:lumMod val="5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threePt" dir="t"/>
          </a:scene3d>
        </p:grpSpPr>
        <p:sp>
          <p:nvSpPr>
            <p:cNvPr id="6" name="Rectangle à coins arrondis 5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39809" y="39808"/>
              <a:ext cx="2360921" cy="7001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Séance 2</a:t>
              </a:r>
              <a:endParaRPr lang="fr-FR" sz="2400" kern="1200" dirty="0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2857488" y="1"/>
            <a:ext cx="6286512" cy="1142984"/>
            <a:chOff x="428596" y="2571745"/>
            <a:chExt cx="6623438" cy="1369463"/>
          </a:xfrm>
        </p:grpSpPr>
        <p:sp>
          <p:nvSpPr>
            <p:cNvPr id="25" name="Ellipse 24"/>
            <p:cNvSpPr/>
            <p:nvPr/>
          </p:nvSpPr>
          <p:spPr>
            <a:xfrm>
              <a:off x="1471563" y="2571745"/>
              <a:ext cx="2110385" cy="1071570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28596" y="2857496"/>
              <a:ext cx="994931" cy="481968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Activité de lancement</a:t>
              </a:r>
            </a:p>
          </p:txBody>
        </p:sp>
        <p:grpSp>
          <p:nvGrpSpPr>
            <p:cNvPr id="27" name="Grouper 32"/>
            <p:cNvGrpSpPr/>
            <p:nvPr/>
          </p:nvGrpSpPr>
          <p:grpSpPr>
            <a:xfrm>
              <a:off x="1557598" y="2742900"/>
              <a:ext cx="1721784" cy="656985"/>
              <a:chOff x="1978842" y="1590487"/>
              <a:chExt cx="2484979" cy="1625726"/>
            </a:xfrm>
          </p:grpSpPr>
          <p:sp>
            <p:nvSpPr>
              <p:cNvPr id="33" name="Ellipse 32"/>
              <p:cNvSpPr/>
              <p:nvPr/>
            </p:nvSpPr>
            <p:spPr>
              <a:xfrm>
                <a:off x="3065136" y="2437696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C</a:t>
                </a:r>
                <a:endParaRPr lang="fr-FR" sz="1000" dirty="0"/>
              </a:p>
            </p:txBody>
          </p:sp>
          <p:sp>
            <p:nvSpPr>
              <p:cNvPr id="34" name="Ellipse 33"/>
              <p:cNvSpPr/>
              <p:nvPr/>
            </p:nvSpPr>
            <p:spPr>
              <a:xfrm>
                <a:off x="1978842" y="2014092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A</a:t>
                </a:r>
                <a:endParaRPr lang="fr-FR" sz="1000" dirty="0"/>
              </a:p>
            </p:txBody>
          </p:sp>
          <p:sp>
            <p:nvSpPr>
              <p:cNvPr id="35" name="Ellipse 10"/>
              <p:cNvSpPr/>
              <p:nvPr/>
            </p:nvSpPr>
            <p:spPr>
              <a:xfrm>
                <a:off x="3065136" y="1590487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B</a:t>
                </a:r>
                <a:endParaRPr lang="fr-FR" sz="1000" dirty="0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3589798" y="2828495"/>
              <a:ext cx="873248" cy="481969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Restitution</a:t>
              </a:r>
              <a:endParaRPr lang="fr-FR" sz="800" dirty="0"/>
            </a:p>
          </p:txBody>
        </p:sp>
        <p:sp>
          <p:nvSpPr>
            <p:cNvPr id="29" name="Ellipse 28"/>
            <p:cNvSpPr/>
            <p:nvPr/>
          </p:nvSpPr>
          <p:spPr>
            <a:xfrm>
              <a:off x="4492999" y="2828495"/>
              <a:ext cx="1306847" cy="529067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Structuration des connaissances</a:t>
              </a:r>
              <a:endParaRPr lang="fr-FR" sz="800" dirty="0"/>
            </a:p>
          </p:txBody>
        </p:sp>
        <p:sp>
          <p:nvSpPr>
            <p:cNvPr id="30" name="Ellipse 29"/>
            <p:cNvSpPr/>
            <p:nvPr/>
          </p:nvSpPr>
          <p:spPr>
            <a:xfrm>
              <a:off x="5789635" y="2901614"/>
              <a:ext cx="1262399" cy="455948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TD</a:t>
              </a:r>
              <a:endParaRPr lang="fr-FR" dirty="0"/>
            </a:p>
          </p:txBody>
        </p:sp>
        <p:cxnSp>
          <p:nvCxnSpPr>
            <p:cNvPr id="31" name="Connecteur droit 30"/>
            <p:cNvCxnSpPr/>
            <p:nvPr/>
          </p:nvCxnSpPr>
          <p:spPr>
            <a:xfrm rot="10800000" flipV="1">
              <a:off x="714348" y="3823957"/>
              <a:ext cx="5976088" cy="3367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ZoneTexte 31"/>
            <p:cNvSpPr txBox="1"/>
            <p:nvPr/>
          </p:nvSpPr>
          <p:spPr>
            <a:xfrm>
              <a:off x="3428992" y="357187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Evaluation formative</a:t>
              </a:r>
              <a:endParaRPr lang="fr-FR" dirty="0"/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7500958" y="1357298"/>
            <a:ext cx="1349087" cy="1005193"/>
            <a:chOff x="7786710" y="1343840"/>
            <a:chExt cx="1349087" cy="1005193"/>
          </a:xfrm>
        </p:grpSpPr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0" name="Ellipse 39"/>
          <p:cNvSpPr/>
          <p:nvPr/>
        </p:nvSpPr>
        <p:spPr>
          <a:xfrm>
            <a:off x="4714876" y="857232"/>
            <a:ext cx="142876" cy="142876"/>
          </a:xfrm>
          <a:prstGeom prst="ellipse">
            <a:avLst/>
          </a:prstGeom>
          <a:solidFill>
            <a:srgbClr val="0045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800" dirty="0" smtClean="0"/>
              <a:t>Mise en évidence de l'écart entre la valeur attendue et la valeur réelle!</a:t>
            </a:r>
            <a:endParaRPr lang="fr-FR" sz="1800" dirty="0"/>
          </a:p>
        </p:txBody>
      </p:sp>
      <p:pic>
        <p:nvPicPr>
          <p:cNvPr id="5" name="Espace réservé du contenu 4" descr="Dessi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214422"/>
            <a:ext cx="6533186" cy="4525963"/>
          </a:xfrm>
        </p:spPr>
      </p:pic>
      <p:pic>
        <p:nvPicPr>
          <p:cNvPr id="7" name="Image 6" descr="ZOOM Dessin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00306"/>
            <a:ext cx="3219106" cy="1647815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grpSp>
        <p:nvGrpSpPr>
          <p:cNvPr id="19" name="Groupe 18"/>
          <p:cNvGrpSpPr/>
          <p:nvPr/>
        </p:nvGrpSpPr>
        <p:grpSpPr>
          <a:xfrm>
            <a:off x="1609554" y="4148121"/>
            <a:ext cx="2605256" cy="2209837"/>
            <a:chOff x="1609554" y="4148121"/>
            <a:chExt cx="2605256" cy="2209837"/>
          </a:xfrm>
        </p:grpSpPr>
        <p:sp>
          <p:nvSpPr>
            <p:cNvPr id="9" name="Ellipse 8"/>
            <p:cNvSpPr/>
            <p:nvPr/>
          </p:nvSpPr>
          <p:spPr>
            <a:xfrm>
              <a:off x="2500298" y="5072074"/>
              <a:ext cx="1714512" cy="1285884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" name="Connecteur droit avec flèche 10"/>
            <p:cNvCxnSpPr>
              <a:endCxn id="7" idx="2"/>
            </p:cNvCxnSpPr>
            <p:nvPr/>
          </p:nvCxnSpPr>
          <p:spPr>
            <a:xfrm rot="16200000" flipV="1">
              <a:off x="1450074" y="4307601"/>
              <a:ext cx="1281143" cy="96218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>
            <a:off x="357158" y="3214686"/>
            <a:ext cx="642942" cy="786612"/>
            <a:chOff x="357158" y="3214686"/>
            <a:chExt cx="642942" cy="786612"/>
          </a:xfrm>
        </p:grpSpPr>
        <p:cxnSp>
          <p:nvCxnSpPr>
            <p:cNvPr id="10" name="Connecteur droit avec flèche 9"/>
            <p:cNvCxnSpPr/>
            <p:nvPr/>
          </p:nvCxnSpPr>
          <p:spPr>
            <a:xfrm rot="5400000">
              <a:off x="534959" y="3893347"/>
              <a:ext cx="215108" cy="794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5400000" flipH="1" flipV="1">
              <a:off x="500034" y="3643314"/>
              <a:ext cx="285752" cy="1588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/>
          </p:nvSpPr>
          <p:spPr>
            <a:xfrm>
              <a:off x="357158" y="3214686"/>
              <a:ext cx="642942" cy="28575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>
                  <a:solidFill>
                    <a:schemeClr val="tx1"/>
                  </a:solidFill>
                </a:rPr>
                <a:t>Ecart</a:t>
              </a:r>
              <a:endParaRPr lang="fr-FR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7500958" y="428604"/>
            <a:ext cx="1349087" cy="1005193"/>
            <a:chOff x="7786710" y="1343840"/>
            <a:chExt cx="1349087" cy="1005193"/>
          </a:xfrm>
        </p:grpSpPr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1400" u="sng" dirty="0" smtClean="0"/>
              <a:t>Essai n°2</a:t>
            </a:r>
            <a:r>
              <a:rPr lang="fr-FR" sz="1400" dirty="0" smtClean="0"/>
              <a:t>: La tension de cordage de 20Kgf de l’essai précédent a été choisie  de façon arbitraire. </a:t>
            </a:r>
          </a:p>
          <a:p>
            <a:pPr>
              <a:buNone/>
            </a:pPr>
            <a:r>
              <a:rPr lang="fr-FR" sz="1400" dirty="0" smtClean="0"/>
              <a:t>Réaliser un nouvel essai en appliquant le protocole ci-dessous avec cette fois ci un effort  de </a:t>
            </a:r>
          </a:p>
          <a:p>
            <a:pPr>
              <a:buNone/>
            </a:pPr>
            <a:r>
              <a:rPr lang="fr-FR" sz="1400" dirty="0" smtClean="0"/>
              <a:t>traction sur la corde de 40Kgf. 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Appuyer sur la touche "</a:t>
            </a:r>
            <a:r>
              <a:rPr lang="fr-FR" sz="1600" b="1" dirty="0" smtClean="0"/>
              <a:t>T</a:t>
            </a:r>
            <a:r>
              <a:rPr lang="fr-FR" sz="1400" dirty="0" smtClean="0"/>
              <a:t>" du  clavier de la cordeuse pour annuler la première consigne de 20Kgf [</a:t>
            </a:r>
            <a:r>
              <a:rPr lang="fr-FR" sz="1400" dirty="0" smtClean="0">
                <a:hlinkClick r:id="rId2" action="ppaction://hlinkfile"/>
              </a:rPr>
              <a:t>aide09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Afficher la nouvelle consigne de 40Kgf  [</a:t>
            </a:r>
            <a:r>
              <a:rPr lang="fr-FR" sz="1400" dirty="0" smtClean="0">
                <a:hlinkClick r:id="rId3" action="ppaction://hlinkfile"/>
              </a:rPr>
              <a:t>aide09a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Fermer la fenêtre "</a:t>
            </a:r>
            <a:r>
              <a:rPr lang="fr-FR" sz="1600" b="1" dirty="0" smtClean="0"/>
              <a:t>gestion des courbes</a:t>
            </a:r>
            <a:r>
              <a:rPr lang="fr-FR" sz="1400" dirty="0" smtClean="0"/>
              <a:t>" 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Fermer la fenêtre "</a:t>
            </a:r>
            <a:r>
              <a:rPr lang="fr-FR" sz="1500" b="1" dirty="0" smtClean="0"/>
              <a:t>choix des paramètres</a:t>
            </a:r>
            <a:r>
              <a:rPr lang="fr-FR" sz="1400" dirty="0" smtClean="0"/>
              <a:t>"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Procéder à une mesure </a:t>
            </a:r>
          </a:p>
          <a:p>
            <a:pPr lvl="2">
              <a:buFont typeface="Wingdings" pitchFamily="2" charset="2"/>
              <a:buChar char="§"/>
            </a:pPr>
            <a:r>
              <a:rPr lang="fr-FR" sz="1400" dirty="0" smtClean="0"/>
              <a:t>Opération à réaliser sur le PC [</a:t>
            </a:r>
            <a:r>
              <a:rPr lang="fr-FR" sz="1400" dirty="0" smtClean="0">
                <a:hlinkClick r:id="rId4" action="ppaction://hlinkfile"/>
              </a:rPr>
              <a:t>aide06a</a:t>
            </a:r>
            <a:r>
              <a:rPr lang="fr-FR" sz="1400" dirty="0" smtClean="0"/>
              <a:t>]</a:t>
            </a:r>
          </a:p>
          <a:p>
            <a:pPr lvl="2">
              <a:buFont typeface="Wingdings" pitchFamily="2" charset="2"/>
              <a:buChar char="§"/>
            </a:pPr>
            <a:r>
              <a:rPr lang="fr-FR" sz="1400" dirty="0" smtClean="0"/>
              <a:t>Opération à réaliser sur la cordeuse  [</a:t>
            </a:r>
            <a:r>
              <a:rPr lang="fr-FR" sz="1400" dirty="0" smtClean="0">
                <a:hlinkClick r:id="rId5" action="ppaction://hlinkfile"/>
              </a:rPr>
              <a:t>aide06b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Visualiser la courbe </a:t>
            </a:r>
            <a:r>
              <a:rPr lang="fr-FR" sz="1400" dirty="0" err="1" smtClean="0"/>
              <a:t>Fc</a:t>
            </a:r>
            <a:r>
              <a:rPr lang="fr-FR" sz="1400" dirty="0" smtClean="0"/>
              <a:t>=f(t) [</a:t>
            </a:r>
            <a:r>
              <a:rPr lang="fr-FR" sz="1400" dirty="0" smtClean="0">
                <a:hlinkClick r:id="rId6" action="ppaction://hlinkfile"/>
              </a:rPr>
              <a:t>aide07</a:t>
            </a:r>
            <a:r>
              <a:rPr lang="fr-FR" sz="1400" dirty="0" smtClean="0"/>
              <a:t>]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Imprimer la courbe [</a:t>
            </a:r>
            <a:r>
              <a:rPr lang="fr-FR" sz="1400" dirty="0" smtClean="0">
                <a:hlinkClick r:id="rId7" action="ppaction://hlinkfile"/>
              </a:rPr>
              <a:t>aide08</a:t>
            </a:r>
            <a:r>
              <a:rPr lang="fr-FR" sz="1400" dirty="0" smtClean="0"/>
              <a:t>]</a:t>
            </a:r>
          </a:p>
          <a:p>
            <a:pPr>
              <a:buNone/>
            </a:pPr>
            <a:endParaRPr lang="fr-FR" sz="1400" u="sng" dirty="0" smtClean="0"/>
          </a:p>
          <a:p>
            <a:pPr>
              <a:buNone/>
            </a:pPr>
            <a:r>
              <a:rPr lang="fr-FR" sz="1500" u="sng" dirty="0" smtClean="0"/>
              <a:t>Question</a:t>
            </a:r>
            <a:r>
              <a:rPr lang="fr-FR" sz="1500" dirty="0" smtClean="0"/>
              <a:t>:  </a:t>
            </a:r>
          </a:p>
          <a:p>
            <a:pPr lvl="1">
              <a:buFont typeface="Wingdings" pitchFamily="2" charset="2"/>
              <a:buChar char="§"/>
            </a:pPr>
            <a:r>
              <a:rPr lang="fr-FR" sz="1500" dirty="0" smtClean="0"/>
              <a:t>La valeur de l’écart trouvée est-elle la même que celle trouvée lors de l’essai n°1?</a:t>
            </a:r>
          </a:p>
          <a:p>
            <a:pPr lvl="1">
              <a:buFont typeface="Wingdings" pitchFamily="2" charset="2"/>
              <a:buChar char="§"/>
            </a:pPr>
            <a:r>
              <a:rPr lang="fr-FR" sz="1500" dirty="0" smtClean="0"/>
              <a:t>Conclure !</a:t>
            </a:r>
          </a:p>
          <a:p>
            <a:pPr lvl="1">
              <a:buNone/>
            </a:pPr>
            <a:endParaRPr lang="fr-FR" sz="1400" dirty="0" smtClean="0"/>
          </a:p>
          <a:p>
            <a:pPr lvl="1">
              <a:buFont typeface="Wingdings" pitchFamily="2" charset="2"/>
              <a:buChar char="§"/>
            </a:pPr>
            <a:endParaRPr lang="fr-FR" sz="1400" dirty="0" smtClean="0"/>
          </a:p>
          <a:p>
            <a:pPr>
              <a:buNone/>
            </a:pPr>
            <a:endParaRPr lang="fr-FR" sz="1400" dirty="0"/>
          </a:p>
        </p:txBody>
      </p:sp>
      <p:graphicFrame>
        <p:nvGraphicFramePr>
          <p:cNvPr id="4" name="Espace réservé du contenu 17"/>
          <p:cNvGraphicFramePr>
            <a:graphicFrameLocks/>
          </p:cNvGraphicFramePr>
          <p:nvPr/>
        </p:nvGraphicFramePr>
        <p:xfrm>
          <a:off x="0" y="0"/>
          <a:ext cx="2428860" cy="128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12" name="Groupe 4"/>
          <p:cNvGrpSpPr/>
          <p:nvPr/>
        </p:nvGrpSpPr>
        <p:grpSpPr>
          <a:xfrm rot="20289923">
            <a:off x="645153" y="765849"/>
            <a:ext cx="1497564" cy="704602"/>
            <a:chOff x="0" y="0"/>
            <a:chExt cx="2428860" cy="815490"/>
          </a:xfrm>
          <a:solidFill>
            <a:schemeClr val="tx2">
              <a:lumMod val="5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threePt" dir="t"/>
          </a:scene3d>
        </p:grpSpPr>
        <p:sp>
          <p:nvSpPr>
            <p:cNvPr id="13" name="Rectangle à coins arrondis 12"/>
            <p:cNvSpPr/>
            <p:nvPr/>
          </p:nvSpPr>
          <p:spPr>
            <a:xfrm>
              <a:off x="0" y="0"/>
              <a:ext cx="2428860" cy="81549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39809" y="39808"/>
              <a:ext cx="2360921" cy="7001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kern="1200" dirty="0" smtClean="0"/>
                <a:t>Séance 2</a:t>
              </a:r>
              <a:endParaRPr lang="fr-FR" sz="2400" kern="1200" dirty="0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2857488" y="1"/>
            <a:ext cx="6286512" cy="1142984"/>
            <a:chOff x="428596" y="2571745"/>
            <a:chExt cx="6623438" cy="1369463"/>
          </a:xfrm>
        </p:grpSpPr>
        <p:sp>
          <p:nvSpPr>
            <p:cNvPr id="25" name="Ellipse 24"/>
            <p:cNvSpPr/>
            <p:nvPr/>
          </p:nvSpPr>
          <p:spPr>
            <a:xfrm>
              <a:off x="1471563" y="2571745"/>
              <a:ext cx="2110385" cy="1071570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28596" y="2857496"/>
              <a:ext cx="994931" cy="481968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Activité de lancement</a:t>
              </a:r>
            </a:p>
          </p:txBody>
        </p:sp>
        <p:grpSp>
          <p:nvGrpSpPr>
            <p:cNvPr id="27" name="Grouper 32"/>
            <p:cNvGrpSpPr/>
            <p:nvPr/>
          </p:nvGrpSpPr>
          <p:grpSpPr>
            <a:xfrm>
              <a:off x="1557598" y="2742900"/>
              <a:ext cx="1721784" cy="656985"/>
              <a:chOff x="1978842" y="1590487"/>
              <a:chExt cx="2484979" cy="1625726"/>
            </a:xfrm>
          </p:grpSpPr>
          <p:sp>
            <p:nvSpPr>
              <p:cNvPr id="33" name="Ellipse 32"/>
              <p:cNvSpPr/>
              <p:nvPr/>
            </p:nvSpPr>
            <p:spPr>
              <a:xfrm>
                <a:off x="3065136" y="2437696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C</a:t>
                </a:r>
                <a:endParaRPr lang="fr-FR" sz="1000" dirty="0"/>
              </a:p>
            </p:txBody>
          </p:sp>
          <p:sp>
            <p:nvSpPr>
              <p:cNvPr id="34" name="Ellipse 33"/>
              <p:cNvSpPr/>
              <p:nvPr/>
            </p:nvSpPr>
            <p:spPr>
              <a:xfrm>
                <a:off x="1978842" y="2014092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A</a:t>
                </a:r>
                <a:endParaRPr lang="fr-FR" sz="1000" dirty="0"/>
              </a:p>
            </p:txBody>
          </p:sp>
          <p:sp>
            <p:nvSpPr>
              <p:cNvPr id="35" name="Ellipse 10"/>
              <p:cNvSpPr/>
              <p:nvPr/>
            </p:nvSpPr>
            <p:spPr>
              <a:xfrm>
                <a:off x="3065136" y="1590487"/>
                <a:ext cx="1398685" cy="778517"/>
              </a:xfrm>
              <a:prstGeom prst="ellips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/>
                  <a:t>Etude de cas B</a:t>
                </a:r>
                <a:endParaRPr lang="fr-FR" sz="1000" dirty="0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3589798" y="2828495"/>
              <a:ext cx="873248" cy="481969"/>
            </a:xfrm>
            <a:prstGeom prst="rect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Restitution</a:t>
              </a:r>
              <a:endParaRPr lang="fr-FR" sz="800" dirty="0"/>
            </a:p>
          </p:txBody>
        </p:sp>
        <p:sp>
          <p:nvSpPr>
            <p:cNvPr id="29" name="Ellipse 28"/>
            <p:cNvSpPr/>
            <p:nvPr/>
          </p:nvSpPr>
          <p:spPr>
            <a:xfrm>
              <a:off x="4492999" y="2828495"/>
              <a:ext cx="1306847" cy="529067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/>
                <a:t>Structuration des connaissances</a:t>
              </a:r>
              <a:endParaRPr lang="fr-FR" sz="800" dirty="0"/>
            </a:p>
          </p:txBody>
        </p:sp>
        <p:sp>
          <p:nvSpPr>
            <p:cNvPr id="30" name="Ellipse 29"/>
            <p:cNvSpPr/>
            <p:nvPr/>
          </p:nvSpPr>
          <p:spPr>
            <a:xfrm>
              <a:off x="5789635" y="2901614"/>
              <a:ext cx="1262399" cy="455948"/>
            </a:xfrm>
            <a:prstGeom prst="ellips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TD</a:t>
              </a:r>
              <a:endParaRPr lang="fr-FR" dirty="0"/>
            </a:p>
          </p:txBody>
        </p:sp>
        <p:cxnSp>
          <p:nvCxnSpPr>
            <p:cNvPr id="31" name="Connecteur droit 30"/>
            <p:cNvCxnSpPr/>
            <p:nvPr/>
          </p:nvCxnSpPr>
          <p:spPr>
            <a:xfrm rot="10800000" flipV="1">
              <a:off x="714348" y="3823957"/>
              <a:ext cx="5976088" cy="3367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ZoneTexte 31"/>
            <p:cNvSpPr txBox="1"/>
            <p:nvPr/>
          </p:nvSpPr>
          <p:spPr>
            <a:xfrm>
              <a:off x="3428992" y="357187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Evaluation formative</a:t>
              </a:r>
              <a:endParaRPr lang="fr-FR" dirty="0"/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7500958" y="1285860"/>
            <a:ext cx="1349087" cy="1005193"/>
            <a:chOff x="7786710" y="1343840"/>
            <a:chExt cx="1349087" cy="1005193"/>
          </a:xfrm>
        </p:grpSpPr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 rot="2975326">
              <a:off x="8618250" y="1452166"/>
              <a:ext cx="625874" cy="409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R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fr-FR" sz="1200" b="1" i="0" u="none" strike="noStrike" cap="all" normalizeH="0" baseline="0" dirty="0" smtClean="0">
                  <a:ln w="0">
                    <a:solidFill>
                      <a:sysClr val="windowText" lastClr="000000"/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2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>
              <a:off x="7786710" y="2000240"/>
              <a:ext cx="357190" cy="337342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8215337" y="1428736"/>
              <a:ext cx="357191" cy="377038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8572528" y="1997782"/>
              <a:ext cx="352703" cy="351251"/>
            </a:xfrm>
            <a:prstGeom prst="roundRect">
              <a:avLst>
                <a:gd name="adj" fmla="val 1741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fr-F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Freeform 15"/>
            <p:cNvSpPr>
              <a:spLocks/>
            </p:cNvSpPr>
            <p:nvPr/>
          </p:nvSpPr>
          <p:spPr bwMode="auto">
            <a:xfrm flipH="1">
              <a:off x="8572528" y="1591460"/>
              <a:ext cx="357190" cy="408780"/>
            </a:xfrm>
            <a:custGeom>
              <a:avLst/>
              <a:gdLst/>
              <a:ahLst/>
              <a:cxnLst>
                <a:cxn ang="0">
                  <a:pos x="1820" y="0"/>
                </a:cxn>
                <a:cxn ang="0">
                  <a:pos x="1200" y="540"/>
                </a:cxn>
                <a:cxn ang="0">
                  <a:pos x="630" y="1350"/>
                </a:cxn>
                <a:cxn ang="0">
                  <a:pos x="255" y="2130"/>
                </a:cxn>
                <a:cxn ang="0">
                  <a:pos x="0" y="2955"/>
                </a:cxn>
              </a:cxnLst>
              <a:rect l="0" t="0" r="r" b="b"/>
              <a:pathLst>
                <a:path w="1820" h="2955">
                  <a:moveTo>
                    <a:pt x="1820" y="0"/>
                  </a:moveTo>
                  <a:cubicBezTo>
                    <a:pt x="1717" y="90"/>
                    <a:pt x="1398" y="315"/>
                    <a:pt x="1200" y="540"/>
                  </a:cubicBezTo>
                  <a:cubicBezTo>
                    <a:pt x="1002" y="765"/>
                    <a:pt x="787" y="1085"/>
                    <a:pt x="630" y="1350"/>
                  </a:cubicBezTo>
                  <a:cubicBezTo>
                    <a:pt x="473" y="1615"/>
                    <a:pt x="360" y="1862"/>
                    <a:pt x="255" y="2130"/>
                  </a:cubicBezTo>
                  <a:cubicBezTo>
                    <a:pt x="150" y="2398"/>
                    <a:pt x="53" y="2783"/>
                    <a:pt x="0" y="2955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7" name="Ellipse 36"/>
          <p:cNvSpPr/>
          <p:nvPr/>
        </p:nvSpPr>
        <p:spPr>
          <a:xfrm>
            <a:off x="4714876" y="857232"/>
            <a:ext cx="142876" cy="142876"/>
          </a:xfrm>
          <a:prstGeom prst="ellipse">
            <a:avLst/>
          </a:prstGeom>
          <a:solidFill>
            <a:srgbClr val="0045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1D12AE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841</TotalTime>
  <Words>1087</Words>
  <Application>Microsoft Office PowerPoint</Application>
  <PresentationFormat>Affichage à l'écran (4:3)</PresentationFormat>
  <Paragraphs>378</Paragraphs>
  <Slides>15</Slides>
  <Notes>0</Notes>
  <HiddenSlides>1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17" baseType="lpstr">
      <vt:lpstr>Thème Office</vt:lpstr>
      <vt:lpstr>Débit</vt:lpstr>
      <vt:lpstr>Exemple d’une séquence de type 2</vt:lpstr>
      <vt:lpstr>Diapositive 2</vt:lpstr>
      <vt:lpstr>Diapositive 3</vt:lpstr>
      <vt:lpstr>Diapositive 4</vt:lpstr>
      <vt:lpstr>Diapositive 5</vt:lpstr>
      <vt:lpstr>Diapositive 6</vt:lpstr>
      <vt:lpstr>Diapositive 7</vt:lpstr>
      <vt:lpstr>Mise en évidence de l'écart entre la valeur attendue et la valeur réelle!</vt:lpstr>
      <vt:lpstr>Diapositive 9</vt:lpstr>
      <vt:lpstr>Diapositive 10</vt:lpstr>
      <vt:lpstr>Diapositive 11</vt:lpstr>
      <vt:lpstr>Diapositive 12</vt:lpstr>
      <vt:lpstr>Diapositive 13</vt:lpstr>
      <vt:lpstr>Diapositive 14</vt:lpstr>
      <vt:lpstr>Exemple d’une séquence de type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Tableau fourmies</dc:title>
  <dc:creator>critelli</dc:creator>
  <cp:lastModifiedBy>alain</cp:lastModifiedBy>
  <cp:revision>170</cp:revision>
  <dcterms:created xsi:type="dcterms:W3CDTF">2011-03-12T17:09:12Z</dcterms:created>
  <dcterms:modified xsi:type="dcterms:W3CDTF">2011-05-06T08:31:31Z</dcterms:modified>
</cp:coreProperties>
</file>