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70" r:id="rId2"/>
    <p:sldId id="276" r:id="rId3"/>
    <p:sldId id="260" r:id="rId4"/>
    <p:sldId id="258" r:id="rId5"/>
    <p:sldId id="273" r:id="rId6"/>
    <p:sldId id="285" r:id="rId7"/>
    <p:sldId id="257" r:id="rId8"/>
    <p:sldId id="274" r:id="rId9"/>
    <p:sldId id="262" r:id="rId10"/>
    <p:sldId id="283" r:id="rId11"/>
    <p:sldId id="269" r:id="rId12"/>
    <p:sldId id="263" r:id="rId13"/>
    <p:sldId id="265" r:id="rId14"/>
    <p:sldId id="264" r:id="rId15"/>
    <p:sldId id="266" r:id="rId16"/>
    <p:sldId id="267" r:id="rId17"/>
    <p:sldId id="280" r:id="rId18"/>
    <p:sldId id="281" r:id="rId19"/>
    <p:sldId id="268" r:id="rId20"/>
    <p:sldId id="286" r:id="rId21"/>
    <p:sldId id="259" r:id="rId22"/>
    <p:sldId id="284" r:id="rId23"/>
    <p:sldId id="282" r:id="rId24"/>
    <p:sldId id="275" r:id="rId25"/>
    <p:sldId id="256" r:id="rId26"/>
    <p:sldId id="279" r:id="rId27"/>
    <p:sldId id="277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1AB6"/>
    <a:srgbClr val="000000"/>
    <a:srgbClr val="000099"/>
    <a:srgbClr val="007A37"/>
    <a:srgbClr val="F7964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32C666-5B67-47FE-BCAC-B57666F4E9BF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5B2AC-D8A9-4850-AA18-ED1A8FA1F96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Les deux approches ne conduisent pas à une même description</a:t>
            </a:r>
            <a:r>
              <a:rPr lang="fr-FR" baseline="0" dirty="0" smtClean="0"/>
              <a:t> des différents centres d’intérêt.</a:t>
            </a:r>
            <a:endParaRPr lang="fr-FR" dirty="0" smtClean="0"/>
          </a:p>
          <a:p>
            <a:r>
              <a:rPr lang="fr-FR" dirty="0" smtClean="0"/>
              <a:t>Entrée par les connaissances : le</a:t>
            </a:r>
            <a:r>
              <a:rPr lang="fr-FR" baseline="0" dirty="0" smtClean="0"/>
              <a:t> regroupement de connaissances conduit à un nombre de centres d’intérêt relativement important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5B2AC-D8A9-4850-AA18-ED1A8FA1F966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9B454-65DF-4B49-8304-BFB8A8E1BCDE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Les deux approches ne conduisent pas à une même description</a:t>
            </a:r>
            <a:r>
              <a:rPr lang="fr-FR" baseline="0" dirty="0" smtClean="0"/>
              <a:t> des différents centres d’intérêt.</a:t>
            </a:r>
            <a:endParaRPr lang="fr-FR" dirty="0" smtClean="0"/>
          </a:p>
          <a:p>
            <a:r>
              <a:rPr lang="fr-FR" dirty="0" smtClean="0"/>
              <a:t>Entrée par les connaissances : le</a:t>
            </a:r>
            <a:r>
              <a:rPr lang="fr-FR" baseline="0" dirty="0" smtClean="0"/>
              <a:t> regroupement de connaissances conduit à un nombre de centres d’intérêt relativement important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5B2AC-D8A9-4850-AA18-ED1A8FA1F966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9B454-65DF-4B49-8304-BFB8A8E1BCDE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9B454-65DF-4B49-8304-BFB8A8E1BCDE}" type="slidenum">
              <a:rPr lang="fr-FR" smtClean="0"/>
              <a:pPr/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9B454-65DF-4B49-8304-BFB8A8E1BCDE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5B2AC-D8A9-4850-AA18-ED1A8FA1F966}" type="slidenum">
              <a:rPr lang="fr-FR" smtClean="0"/>
              <a:pPr/>
              <a:t>27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2E77C-0F31-4680-9E10-6A549E4D0435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7D9B-EA03-4767-8625-9DE536BC261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2E77C-0F31-4680-9E10-6A549E4D0435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7D9B-EA03-4767-8625-9DE536BC261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2E77C-0F31-4680-9E10-6A549E4D0435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7D9B-EA03-4767-8625-9DE536BC261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2E77C-0F31-4680-9E10-6A549E4D0435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7D9B-EA03-4767-8625-9DE536BC261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2E77C-0F31-4680-9E10-6A549E4D0435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7D9B-EA03-4767-8625-9DE536BC261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2E77C-0F31-4680-9E10-6A549E4D0435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7D9B-EA03-4767-8625-9DE536BC261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2E77C-0F31-4680-9E10-6A549E4D0435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7D9B-EA03-4767-8625-9DE536BC261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2E77C-0F31-4680-9E10-6A549E4D0435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7D9B-EA03-4767-8625-9DE536BC261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2E77C-0F31-4680-9E10-6A549E4D0435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7D9B-EA03-4767-8625-9DE536BC261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2E77C-0F31-4680-9E10-6A549E4D0435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7D9B-EA03-4767-8625-9DE536BC261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2E77C-0F31-4680-9E10-6A549E4D0435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7D9B-EA03-4767-8625-9DE536BC261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2E77C-0F31-4680-9E10-6A549E4D0435}" type="datetimeFigureOut">
              <a:rPr lang="fr-FR" smtClean="0"/>
              <a:pPr/>
              <a:t>23/05/2011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17D9B-EA03-4767-8625-9DE536BC261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980728"/>
            <a:ext cx="8352928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Les centres d’intérêts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467544" y="1772816"/>
            <a:ext cx="8352928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Objectifs pédagogiques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469212" y="2610444"/>
            <a:ext cx="8352928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Structure d’une séquence pédagogique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67544" y="3429000"/>
            <a:ext cx="8352928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Elaboration de la progression pédagogique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67544" y="404664"/>
            <a:ext cx="8352928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Objectifs pédagogiques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1484784"/>
            <a:ext cx="5703744" cy="432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à coins arrondis 36"/>
          <p:cNvSpPr/>
          <p:nvPr/>
        </p:nvSpPr>
        <p:spPr>
          <a:xfrm>
            <a:off x="539552" y="836712"/>
            <a:ext cx="7632848" cy="1800200"/>
          </a:xfrm>
          <a:prstGeom prst="roundRect">
            <a:avLst/>
          </a:prstGeom>
          <a:noFill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467544" y="404664"/>
            <a:ext cx="8352928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Objectifs pédagogiques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57884" y="928913"/>
            <a:ext cx="2125663" cy="162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29322" y="4785692"/>
            <a:ext cx="2111375" cy="2072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81616" y="2874566"/>
            <a:ext cx="2117725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1560" y="1110792"/>
            <a:ext cx="47053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1113" y="2984110"/>
            <a:ext cx="475297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11560" y="5080564"/>
            <a:ext cx="474345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Rectangle à coins arrondis 37"/>
          <p:cNvSpPr/>
          <p:nvPr/>
        </p:nvSpPr>
        <p:spPr>
          <a:xfrm>
            <a:off x="539552" y="2852936"/>
            <a:ext cx="7632848" cy="1800200"/>
          </a:xfrm>
          <a:prstGeom prst="roundRect">
            <a:avLst/>
          </a:prstGeom>
          <a:noFill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à coins arrondis 38"/>
          <p:cNvSpPr/>
          <p:nvPr/>
        </p:nvSpPr>
        <p:spPr>
          <a:xfrm>
            <a:off x="539552" y="4869160"/>
            <a:ext cx="7632848" cy="1800200"/>
          </a:xfrm>
          <a:prstGeom prst="roundRect">
            <a:avLst/>
          </a:prstGeom>
          <a:noFill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Connecteur droit 16"/>
          <p:cNvCxnSpPr/>
          <p:nvPr/>
        </p:nvCxnSpPr>
        <p:spPr>
          <a:xfrm rot="5400000" flipH="1" flipV="1">
            <a:off x="1187624" y="3717032"/>
            <a:ext cx="72008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à coins arrondis 13"/>
          <p:cNvSpPr/>
          <p:nvPr/>
        </p:nvSpPr>
        <p:spPr>
          <a:xfrm>
            <a:off x="1331640" y="2636912"/>
            <a:ext cx="1584176" cy="79208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Analyser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1547664" y="3501008"/>
            <a:ext cx="1370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Analyser le besoin</a:t>
            </a:r>
          </a:p>
          <a:p>
            <a:r>
              <a:rPr lang="fr-FR" sz="1000" dirty="0" smtClean="0"/>
              <a:t>Analyser le système</a:t>
            </a:r>
          </a:p>
          <a:p>
            <a:r>
              <a:rPr lang="fr-FR" sz="1000" dirty="0" smtClean="0"/>
              <a:t>Caractériser des écarts</a:t>
            </a:r>
          </a:p>
          <a:p>
            <a:endParaRPr lang="fr-FR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5724128" y="5229200"/>
            <a:ext cx="1584176" cy="79208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Expérimenter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6156176" y="6093296"/>
            <a:ext cx="272968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Elaborer justifier un protocole expérimental</a:t>
            </a:r>
          </a:p>
          <a:p>
            <a:r>
              <a:rPr lang="fr-FR" sz="1000" dirty="0" smtClean="0"/>
              <a:t>Mettre en œuvre le système</a:t>
            </a:r>
          </a:p>
          <a:p>
            <a:r>
              <a:rPr lang="fr-FR" sz="1000" dirty="0" smtClean="0"/>
              <a:t>Mettre en œuvre le protocole expérimental</a:t>
            </a:r>
          </a:p>
          <a:p>
            <a:r>
              <a:rPr lang="fr-FR" sz="1000" dirty="0" smtClean="0"/>
              <a:t>Analyser le résultat des essais</a:t>
            </a:r>
          </a:p>
          <a:p>
            <a:endParaRPr lang="fr-FR" dirty="0"/>
          </a:p>
        </p:txBody>
      </p:sp>
      <p:cxnSp>
        <p:nvCxnSpPr>
          <p:cNvPr id="24" name="Connecteur droit 23"/>
          <p:cNvCxnSpPr/>
          <p:nvPr/>
        </p:nvCxnSpPr>
        <p:spPr>
          <a:xfrm rot="5400000">
            <a:off x="5796136" y="6381328"/>
            <a:ext cx="72008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Ellipse 27"/>
          <p:cNvSpPr/>
          <p:nvPr/>
        </p:nvSpPr>
        <p:spPr>
          <a:xfrm>
            <a:off x="3275856" y="4077072"/>
            <a:ext cx="2160240" cy="7920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Système</a:t>
            </a:r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30" name="Connecteur droit 29"/>
          <p:cNvCxnSpPr>
            <a:endCxn id="28" idx="1"/>
          </p:cNvCxnSpPr>
          <p:nvPr/>
        </p:nvCxnSpPr>
        <p:spPr>
          <a:xfrm rot="16200000" flipH="1">
            <a:off x="2835977" y="3436831"/>
            <a:ext cx="836079" cy="67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>
            <a:endCxn id="28" idx="7"/>
          </p:cNvCxnSpPr>
          <p:nvPr/>
        </p:nvCxnSpPr>
        <p:spPr>
          <a:xfrm rot="5400000">
            <a:off x="5075901" y="3472835"/>
            <a:ext cx="764071" cy="67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à coins arrondis 32"/>
          <p:cNvSpPr/>
          <p:nvPr/>
        </p:nvSpPr>
        <p:spPr>
          <a:xfrm>
            <a:off x="5730747" y="2636912"/>
            <a:ext cx="1584176" cy="792088"/>
          </a:xfrm>
          <a:prstGeom prst="roundRect">
            <a:avLst/>
          </a:prstGeom>
          <a:solidFill>
            <a:srgbClr val="FFFF00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Modéliser</a:t>
            </a:r>
            <a:endParaRPr lang="fr-FR" dirty="0"/>
          </a:p>
        </p:txBody>
      </p:sp>
      <p:sp>
        <p:nvSpPr>
          <p:cNvPr id="34" name="ZoneTexte 33"/>
          <p:cNvSpPr txBox="1"/>
          <p:nvPr/>
        </p:nvSpPr>
        <p:spPr>
          <a:xfrm>
            <a:off x="6234803" y="3501008"/>
            <a:ext cx="27296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Elaborer justifier un modèle</a:t>
            </a:r>
          </a:p>
          <a:p>
            <a:r>
              <a:rPr lang="fr-FR" sz="1000" dirty="0" smtClean="0"/>
              <a:t>Mettre en œuvre la simulation</a:t>
            </a:r>
          </a:p>
          <a:p>
            <a:r>
              <a:rPr lang="fr-FR" sz="1000" dirty="0" smtClean="0"/>
              <a:t>Afficher les résultats de la simulation</a:t>
            </a:r>
          </a:p>
          <a:p>
            <a:endParaRPr lang="fr-FR" dirty="0"/>
          </a:p>
        </p:txBody>
      </p:sp>
      <p:cxnSp>
        <p:nvCxnSpPr>
          <p:cNvPr id="35" name="Connecteur droit 34"/>
          <p:cNvCxnSpPr/>
          <p:nvPr/>
        </p:nvCxnSpPr>
        <p:spPr>
          <a:xfrm rot="5400000">
            <a:off x="5802755" y="3789040"/>
            <a:ext cx="72008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Connecteur droit 36"/>
          <p:cNvCxnSpPr>
            <a:stCxn id="28" idx="5"/>
          </p:cNvCxnSpPr>
          <p:nvPr/>
        </p:nvCxnSpPr>
        <p:spPr>
          <a:xfrm rot="16200000" flipH="1">
            <a:off x="5183913" y="4688984"/>
            <a:ext cx="476039" cy="604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à coins arrondis 37"/>
          <p:cNvSpPr/>
          <p:nvPr/>
        </p:nvSpPr>
        <p:spPr>
          <a:xfrm>
            <a:off x="1331640" y="5185209"/>
            <a:ext cx="1656184" cy="79208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Communiquer</a:t>
            </a:r>
            <a:endParaRPr lang="fr-FR" dirty="0"/>
          </a:p>
        </p:txBody>
      </p:sp>
      <p:cxnSp>
        <p:nvCxnSpPr>
          <p:cNvPr id="42" name="Connecteur droit 41"/>
          <p:cNvCxnSpPr>
            <a:stCxn id="28" idx="3"/>
          </p:cNvCxnSpPr>
          <p:nvPr/>
        </p:nvCxnSpPr>
        <p:spPr>
          <a:xfrm rot="5400000">
            <a:off x="3052001" y="4688984"/>
            <a:ext cx="476039" cy="604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orme libre 43"/>
          <p:cNvSpPr/>
          <p:nvPr/>
        </p:nvSpPr>
        <p:spPr>
          <a:xfrm>
            <a:off x="-14068" y="2204863"/>
            <a:ext cx="9479280" cy="4653137"/>
          </a:xfrm>
          <a:custGeom>
            <a:avLst/>
            <a:gdLst>
              <a:gd name="connsiteX0" fmla="*/ 1125416 w 9479280"/>
              <a:gd name="connsiteY0" fmla="*/ 616634 h 5118295"/>
              <a:gd name="connsiteX1" fmla="*/ 3137096 w 9479280"/>
              <a:gd name="connsiteY1" fmla="*/ 602566 h 5118295"/>
              <a:gd name="connsiteX2" fmla="*/ 8651631 w 9479280"/>
              <a:gd name="connsiteY2" fmla="*/ 3795932 h 5118295"/>
              <a:gd name="connsiteX3" fmla="*/ 8102991 w 9479280"/>
              <a:gd name="connsiteY3" fmla="*/ 5033889 h 5118295"/>
              <a:gd name="connsiteX4" fmla="*/ 1167619 w 9479280"/>
              <a:gd name="connsiteY4" fmla="*/ 4302369 h 5118295"/>
              <a:gd name="connsiteX5" fmla="*/ 1125416 w 9479280"/>
              <a:gd name="connsiteY5" fmla="*/ 616634 h 5118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79280" h="5118295">
                <a:moveTo>
                  <a:pt x="1125416" y="616634"/>
                </a:moveTo>
                <a:cubicBezTo>
                  <a:pt x="1453662" y="0"/>
                  <a:pt x="1882727" y="72683"/>
                  <a:pt x="3137096" y="602566"/>
                </a:cubicBezTo>
                <a:cubicBezTo>
                  <a:pt x="4391465" y="1132449"/>
                  <a:pt x="7823982" y="3057378"/>
                  <a:pt x="8651631" y="3795932"/>
                </a:cubicBezTo>
                <a:cubicBezTo>
                  <a:pt x="9479280" y="4534486"/>
                  <a:pt x="9350326" y="4949483"/>
                  <a:pt x="8102991" y="5033889"/>
                </a:cubicBezTo>
                <a:cubicBezTo>
                  <a:pt x="6855656" y="5118295"/>
                  <a:pt x="2335238" y="5038578"/>
                  <a:pt x="1167619" y="4302369"/>
                </a:cubicBezTo>
                <a:cubicBezTo>
                  <a:pt x="0" y="3566160"/>
                  <a:pt x="797170" y="1233268"/>
                  <a:pt x="1125416" y="616634"/>
                </a:cubicBezTo>
                <a:close/>
              </a:path>
            </a:pathLst>
          </a:cu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86116" y="500042"/>
            <a:ext cx="2125663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cteur droit 8"/>
          <p:cNvCxnSpPr/>
          <p:nvPr/>
        </p:nvCxnSpPr>
        <p:spPr>
          <a:xfrm rot="5400000" flipH="1" flipV="1">
            <a:off x="1115616" y="3429000"/>
            <a:ext cx="72008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à coins arrondis 9"/>
          <p:cNvSpPr/>
          <p:nvPr/>
        </p:nvSpPr>
        <p:spPr>
          <a:xfrm>
            <a:off x="1259632" y="2348880"/>
            <a:ext cx="1584176" cy="79208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Analyser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1475656" y="3212976"/>
            <a:ext cx="137088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000" dirty="0" smtClean="0"/>
          </a:p>
          <a:p>
            <a:r>
              <a:rPr lang="fr-FR" sz="1000" dirty="0" smtClean="0"/>
              <a:t>Caractériser des écarts</a:t>
            </a:r>
          </a:p>
          <a:p>
            <a:endParaRPr lang="fr-FR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5652120" y="4941168"/>
            <a:ext cx="1584176" cy="79208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Expérimenter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6084168" y="5805264"/>
            <a:ext cx="272968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Elaborer justifier un protocole expérimental</a:t>
            </a:r>
          </a:p>
          <a:p>
            <a:r>
              <a:rPr lang="fr-FR" sz="1000" dirty="0" smtClean="0"/>
              <a:t>Mettre en œuvre le système</a:t>
            </a:r>
          </a:p>
          <a:p>
            <a:r>
              <a:rPr lang="fr-FR" sz="1000" dirty="0" smtClean="0"/>
              <a:t>Mettre en œuvre le protocole expérimental</a:t>
            </a:r>
          </a:p>
          <a:p>
            <a:r>
              <a:rPr lang="fr-FR" sz="1000" dirty="0" smtClean="0"/>
              <a:t>Analyser le résultat des essais</a:t>
            </a:r>
          </a:p>
          <a:p>
            <a:endParaRPr lang="fr-FR" dirty="0"/>
          </a:p>
        </p:txBody>
      </p:sp>
      <p:cxnSp>
        <p:nvCxnSpPr>
          <p:cNvPr id="14" name="Connecteur droit 13"/>
          <p:cNvCxnSpPr/>
          <p:nvPr/>
        </p:nvCxnSpPr>
        <p:spPr>
          <a:xfrm rot="5400000">
            <a:off x="5724128" y="6093296"/>
            <a:ext cx="72008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Ellipse 14"/>
          <p:cNvSpPr/>
          <p:nvPr/>
        </p:nvSpPr>
        <p:spPr>
          <a:xfrm>
            <a:off x="3203848" y="3789040"/>
            <a:ext cx="2160240" cy="7920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Système</a:t>
            </a:r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16" name="Connecteur droit 15"/>
          <p:cNvCxnSpPr>
            <a:endCxn id="15" idx="1"/>
          </p:cNvCxnSpPr>
          <p:nvPr/>
        </p:nvCxnSpPr>
        <p:spPr>
          <a:xfrm rot="16200000" flipH="1">
            <a:off x="2763969" y="3148799"/>
            <a:ext cx="836079" cy="67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>
            <a:endCxn id="15" idx="7"/>
          </p:cNvCxnSpPr>
          <p:nvPr/>
        </p:nvCxnSpPr>
        <p:spPr>
          <a:xfrm rot="5400000">
            <a:off x="5003893" y="3184803"/>
            <a:ext cx="764071" cy="67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à coins arrondis 17"/>
          <p:cNvSpPr/>
          <p:nvPr/>
        </p:nvSpPr>
        <p:spPr>
          <a:xfrm>
            <a:off x="5658739" y="2348880"/>
            <a:ext cx="1584176" cy="792088"/>
          </a:xfrm>
          <a:prstGeom prst="roundRect">
            <a:avLst/>
          </a:prstGeom>
          <a:solidFill>
            <a:srgbClr val="FFFF00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Modéliser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6162795" y="3212976"/>
            <a:ext cx="27296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Elaborer justifier un modèle</a:t>
            </a:r>
          </a:p>
          <a:p>
            <a:r>
              <a:rPr lang="fr-FR" sz="1000" dirty="0" smtClean="0"/>
              <a:t>Mettre en œuvre la simulation</a:t>
            </a:r>
          </a:p>
          <a:p>
            <a:r>
              <a:rPr lang="fr-FR" sz="1000" dirty="0" smtClean="0"/>
              <a:t>Afficher les résultats de la simulation</a:t>
            </a:r>
          </a:p>
          <a:p>
            <a:endParaRPr lang="fr-FR" dirty="0"/>
          </a:p>
        </p:txBody>
      </p:sp>
      <p:cxnSp>
        <p:nvCxnSpPr>
          <p:cNvPr id="20" name="Connecteur droit 19"/>
          <p:cNvCxnSpPr/>
          <p:nvPr/>
        </p:nvCxnSpPr>
        <p:spPr>
          <a:xfrm rot="5400000">
            <a:off x="5730747" y="3501008"/>
            <a:ext cx="72008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Connecteur droit 20"/>
          <p:cNvCxnSpPr>
            <a:stCxn id="15" idx="5"/>
          </p:cNvCxnSpPr>
          <p:nvPr/>
        </p:nvCxnSpPr>
        <p:spPr>
          <a:xfrm rot="16200000" flipH="1">
            <a:off x="5111905" y="4400952"/>
            <a:ext cx="476039" cy="604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à coins arrondis 21"/>
          <p:cNvSpPr/>
          <p:nvPr/>
        </p:nvSpPr>
        <p:spPr>
          <a:xfrm>
            <a:off x="1259632" y="4897177"/>
            <a:ext cx="1656184" cy="79208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Communiquer</a:t>
            </a:r>
            <a:endParaRPr lang="fr-FR" dirty="0"/>
          </a:p>
        </p:txBody>
      </p:sp>
      <p:cxnSp>
        <p:nvCxnSpPr>
          <p:cNvPr id="23" name="Connecteur droit 22"/>
          <p:cNvCxnSpPr>
            <a:stCxn id="15" idx="3"/>
          </p:cNvCxnSpPr>
          <p:nvPr/>
        </p:nvCxnSpPr>
        <p:spPr>
          <a:xfrm rot="5400000">
            <a:off x="2979993" y="4400952"/>
            <a:ext cx="476039" cy="604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rme libre 24"/>
          <p:cNvSpPr/>
          <p:nvPr/>
        </p:nvSpPr>
        <p:spPr>
          <a:xfrm>
            <a:off x="-21101" y="1909470"/>
            <a:ext cx="8796996" cy="4459458"/>
          </a:xfrm>
          <a:custGeom>
            <a:avLst/>
            <a:gdLst>
              <a:gd name="connsiteX0" fmla="*/ 851095 w 8796996"/>
              <a:gd name="connsiteY0" fmla="*/ 3139439 h 4459458"/>
              <a:gd name="connsiteX1" fmla="*/ 1230923 w 8796996"/>
              <a:gd name="connsiteY1" fmla="*/ 4194516 h 4459458"/>
              <a:gd name="connsiteX2" fmla="*/ 3087858 w 8796996"/>
              <a:gd name="connsiteY2" fmla="*/ 4138246 h 4459458"/>
              <a:gd name="connsiteX3" fmla="*/ 6900203 w 8796996"/>
              <a:gd name="connsiteY3" fmla="*/ 2267242 h 4459458"/>
              <a:gd name="connsiteX4" fmla="*/ 8532055 w 8796996"/>
              <a:gd name="connsiteY4" fmla="*/ 1929618 h 4459458"/>
              <a:gd name="connsiteX5" fmla="*/ 7561384 w 8796996"/>
              <a:gd name="connsiteY5" fmla="*/ 354036 h 4459458"/>
              <a:gd name="connsiteX6" fmla="*/ 1118381 w 8796996"/>
              <a:gd name="connsiteY6" fmla="*/ 466578 h 4459458"/>
              <a:gd name="connsiteX7" fmla="*/ 851095 w 8796996"/>
              <a:gd name="connsiteY7" fmla="*/ 3139439 h 44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796996" h="4459458">
                <a:moveTo>
                  <a:pt x="851095" y="3139439"/>
                </a:moveTo>
                <a:cubicBezTo>
                  <a:pt x="869852" y="3760762"/>
                  <a:pt x="858129" y="4028048"/>
                  <a:pt x="1230923" y="4194516"/>
                </a:cubicBezTo>
                <a:cubicBezTo>
                  <a:pt x="1603717" y="4360984"/>
                  <a:pt x="2142978" y="4459458"/>
                  <a:pt x="3087858" y="4138246"/>
                </a:cubicBezTo>
                <a:cubicBezTo>
                  <a:pt x="4032738" y="3817034"/>
                  <a:pt x="5992837" y="2635347"/>
                  <a:pt x="6900203" y="2267242"/>
                </a:cubicBezTo>
                <a:cubicBezTo>
                  <a:pt x="7807569" y="1899137"/>
                  <a:pt x="8421858" y="2248486"/>
                  <a:pt x="8532055" y="1929618"/>
                </a:cubicBezTo>
                <a:cubicBezTo>
                  <a:pt x="8642252" y="1610750"/>
                  <a:pt x="8796996" y="597876"/>
                  <a:pt x="7561384" y="354036"/>
                </a:cubicBezTo>
                <a:cubicBezTo>
                  <a:pt x="6325772" y="110196"/>
                  <a:pt x="2236762" y="0"/>
                  <a:pt x="1118381" y="466578"/>
                </a:cubicBezTo>
                <a:cubicBezTo>
                  <a:pt x="0" y="933156"/>
                  <a:pt x="832338" y="2518116"/>
                  <a:pt x="851095" y="3139439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43240" y="214290"/>
            <a:ext cx="2117725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cteur droit 8"/>
          <p:cNvCxnSpPr/>
          <p:nvPr/>
        </p:nvCxnSpPr>
        <p:spPr>
          <a:xfrm rot="5400000" flipH="1" flipV="1">
            <a:off x="1187624" y="3619264"/>
            <a:ext cx="72008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à coins arrondis 9"/>
          <p:cNvSpPr/>
          <p:nvPr/>
        </p:nvSpPr>
        <p:spPr>
          <a:xfrm>
            <a:off x="1331640" y="2539144"/>
            <a:ext cx="1584176" cy="79208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Analyser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1547664" y="3403240"/>
            <a:ext cx="137088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000" dirty="0" smtClean="0"/>
          </a:p>
          <a:p>
            <a:r>
              <a:rPr lang="fr-FR" sz="1000" dirty="0" smtClean="0"/>
              <a:t>Caractériser des écarts</a:t>
            </a:r>
          </a:p>
          <a:p>
            <a:endParaRPr lang="fr-FR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5724128" y="5131432"/>
            <a:ext cx="1584176" cy="79208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Expérimenter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6156176" y="5995528"/>
            <a:ext cx="272968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Elaborer justifier un protocole expérimental</a:t>
            </a:r>
          </a:p>
          <a:p>
            <a:r>
              <a:rPr lang="fr-FR" sz="1000" dirty="0" smtClean="0"/>
              <a:t>Mettre en œuvre le système</a:t>
            </a:r>
          </a:p>
          <a:p>
            <a:r>
              <a:rPr lang="fr-FR" sz="1000" dirty="0" smtClean="0"/>
              <a:t>Mettre en œuvre le protocole expérimental</a:t>
            </a:r>
          </a:p>
          <a:p>
            <a:r>
              <a:rPr lang="fr-FR" sz="1000" dirty="0" smtClean="0"/>
              <a:t>Analyser le résultat des essais</a:t>
            </a:r>
          </a:p>
          <a:p>
            <a:endParaRPr lang="fr-FR" dirty="0"/>
          </a:p>
        </p:txBody>
      </p:sp>
      <p:cxnSp>
        <p:nvCxnSpPr>
          <p:cNvPr id="14" name="Connecteur droit 13"/>
          <p:cNvCxnSpPr/>
          <p:nvPr/>
        </p:nvCxnSpPr>
        <p:spPr>
          <a:xfrm rot="5400000">
            <a:off x="5796136" y="6283560"/>
            <a:ext cx="72008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Ellipse 14"/>
          <p:cNvSpPr/>
          <p:nvPr/>
        </p:nvSpPr>
        <p:spPr>
          <a:xfrm>
            <a:off x="3275856" y="3979304"/>
            <a:ext cx="2160240" cy="7920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Système</a:t>
            </a:r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16" name="Connecteur droit 15"/>
          <p:cNvCxnSpPr>
            <a:endCxn id="15" idx="1"/>
          </p:cNvCxnSpPr>
          <p:nvPr/>
        </p:nvCxnSpPr>
        <p:spPr>
          <a:xfrm rot="16200000" flipH="1">
            <a:off x="2835977" y="3339063"/>
            <a:ext cx="836079" cy="67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>
            <a:endCxn id="15" idx="7"/>
          </p:cNvCxnSpPr>
          <p:nvPr/>
        </p:nvCxnSpPr>
        <p:spPr>
          <a:xfrm rot="5400000">
            <a:off x="5075901" y="3375067"/>
            <a:ext cx="764071" cy="67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à coins arrondis 17"/>
          <p:cNvSpPr/>
          <p:nvPr/>
        </p:nvSpPr>
        <p:spPr>
          <a:xfrm>
            <a:off x="5730747" y="2539144"/>
            <a:ext cx="1584176" cy="792088"/>
          </a:xfrm>
          <a:prstGeom prst="roundRect">
            <a:avLst/>
          </a:prstGeom>
          <a:solidFill>
            <a:srgbClr val="FFFF00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Modéliser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6234803" y="3403240"/>
            <a:ext cx="27296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Elaborer justifier un modèle</a:t>
            </a:r>
          </a:p>
          <a:p>
            <a:r>
              <a:rPr lang="fr-FR" sz="1000" dirty="0" smtClean="0"/>
              <a:t>Mettre en œuvre la simulation</a:t>
            </a:r>
          </a:p>
          <a:p>
            <a:r>
              <a:rPr lang="fr-FR" sz="1000" dirty="0" smtClean="0"/>
              <a:t>Afficher les résultats de la simulation</a:t>
            </a:r>
          </a:p>
          <a:p>
            <a:endParaRPr lang="fr-FR" dirty="0"/>
          </a:p>
        </p:txBody>
      </p:sp>
      <p:cxnSp>
        <p:nvCxnSpPr>
          <p:cNvPr id="20" name="Connecteur droit 19"/>
          <p:cNvCxnSpPr/>
          <p:nvPr/>
        </p:nvCxnSpPr>
        <p:spPr>
          <a:xfrm rot="5400000">
            <a:off x="5802755" y="3691272"/>
            <a:ext cx="72008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Connecteur droit 20"/>
          <p:cNvCxnSpPr>
            <a:stCxn id="15" idx="5"/>
          </p:cNvCxnSpPr>
          <p:nvPr/>
        </p:nvCxnSpPr>
        <p:spPr>
          <a:xfrm rot="16200000" flipH="1">
            <a:off x="5183913" y="4591216"/>
            <a:ext cx="476039" cy="604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à coins arrondis 21"/>
          <p:cNvSpPr/>
          <p:nvPr/>
        </p:nvSpPr>
        <p:spPr>
          <a:xfrm>
            <a:off x="1331640" y="5087441"/>
            <a:ext cx="1656184" cy="79208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Communiquer</a:t>
            </a:r>
            <a:endParaRPr lang="fr-FR" dirty="0"/>
          </a:p>
        </p:txBody>
      </p:sp>
      <p:cxnSp>
        <p:nvCxnSpPr>
          <p:cNvPr id="23" name="Connecteur droit 22"/>
          <p:cNvCxnSpPr>
            <a:stCxn id="15" idx="3"/>
          </p:cNvCxnSpPr>
          <p:nvPr/>
        </p:nvCxnSpPr>
        <p:spPr>
          <a:xfrm rot="5400000">
            <a:off x="3052001" y="4591216"/>
            <a:ext cx="476039" cy="604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68" y="0"/>
            <a:ext cx="211137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Rectangle à coins arrondis 26"/>
          <p:cNvSpPr/>
          <p:nvPr/>
        </p:nvSpPr>
        <p:spPr>
          <a:xfrm>
            <a:off x="785786" y="2071678"/>
            <a:ext cx="8143932" cy="4572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395536" y="476672"/>
            <a:ext cx="8136904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Structure d’une séquence pédagogique</a:t>
            </a:r>
            <a:endParaRPr lang="fr-FR" dirty="0"/>
          </a:p>
        </p:txBody>
      </p:sp>
      <p:grpSp>
        <p:nvGrpSpPr>
          <p:cNvPr id="15" name="Groupe 14"/>
          <p:cNvGrpSpPr/>
          <p:nvPr/>
        </p:nvGrpSpPr>
        <p:grpSpPr>
          <a:xfrm>
            <a:off x="0" y="1511173"/>
            <a:ext cx="9144000" cy="3835654"/>
            <a:chOff x="0" y="1511173"/>
            <a:chExt cx="9144000" cy="3835654"/>
          </a:xfrm>
        </p:grpSpPr>
        <p:sp>
          <p:nvSpPr>
            <p:cNvPr id="9" name="ZoneTexte 8"/>
            <p:cNvSpPr txBox="1"/>
            <p:nvPr/>
          </p:nvSpPr>
          <p:spPr>
            <a:xfrm>
              <a:off x="3995936" y="4725144"/>
              <a:ext cx="4940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A-S</a:t>
              </a:r>
              <a:endParaRPr lang="fr-FR" dirty="0"/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5940152" y="4797152"/>
              <a:ext cx="4860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R-S</a:t>
              </a:r>
              <a:endParaRPr lang="fr-FR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7524328" y="4725144"/>
              <a:ext cx="4940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A-S</a:t>
              </a:r>
              <a:endParaRPr lang="fr-FR" dirty="0"/>
            </a:p>
          </p:txBody>
        </p:sp>
        <p:pic>
          <p:nvPicPr>
            <p:cNvPr id="13" name="Image 12" descr="Type séquences pedagogique en SSI.jpg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0" y="1511173"/>
              <a:ext cx="9144000" cy="3835654"/>
            </a:xfrm>
            <a:prstGeom prst="rect">
              <a:avLst/>
            </a:prstGeom>
          </p:spPr>
        </p:pic>
        <p:pic>
          <p:nvPicPr>
            <p:cNvPr id="8" name="Image 7" descr="SSI typologie de sequence 10_03_2011.png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>
            <a:xfrm>
              <a:off x="3563888" y="1575261"/>
              <a:ext cx="1719262" cy="614363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0" y="2392316"/>
              <a:ext cx="1676400" cy="1224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611560" y="2420888"/>
              <a:ext cx="685993" cy="5547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Image 11" descr="Type séquences pedagogique en SSI.jpg"/>
            <p:cNvPicPr>
              <a:picLocks noChangeAspect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>
            <a:xfrm>
              <a:off x="0" y="2974092"/>
              <a:ext cx="1728192" cy="1178619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à coins arrondis 15"/>
          <p:cNvSpPr/>
          <p:nvPr/>
        </p:nvSpPr>
        <p:spPr>
          <a:xfrm>
            <a:off x="5796136" y="836712"/>
            <a:ext cx="2808312" cy="172819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395536" y="188640"/>
            <a:ext cx="8136904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Structure d’une séquence pédagogique</a:t>
            </a:r>
            <a:endParaRPr lang="fr-FR" dirty="0"/>
          </a:p>
        </p:txBody>
      </p:sp>
      <p:pic>
        <p:nvPicPr>
          <p:cNvPr id="7" name="Image 6" descr="Types de séquences pédagogique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620688"/>
            <a:ext cx="4959023" cy="5923278"/>
          </a:xfrm>
          <a:prstGeom prst="rect">
            <a:avLst/>
          </a:prstGeom>
        </p:spPr>
      </p:pic>
      <p:pic>
        <p:nvPicPr>
          <p:cNvPr id="8" name="Image 7" descr="Types de séquences pédagogique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995936" y="2780928"/>
            <a:ext cx="3672408" cy="3672408"/>
          </a:xfrm>
          <a:prstGeom prst="rect">
            <a:avLst/>
          </a:prstGeom>
        </p:spPr>
      </p:pic>
      <p:sp>
        <p:nvSpPr>
          <p:cNvPr id="9" name="Rectangle à coins arrondis 8"/>
          <p:cNvSpPr/>
          <p:nvPr/>
        </p:nvSpPr>
        <p:spPr>
          <a:xfrm>
            <a:off x="1403648" y="1700808"/>
            <a:ext cx="1296144" cy="12961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à coins arrondis 9"/>
          <p:cNvSpPr/>
          <p:nvPr/>
        </p:nvSpPr>
        <p:spPr>
          <a:xfrm>
            <a:off x="3923928" y="2636912"/>
            <a:ext cx="4104456" cy="396044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>
            <a:off x="2699792" y="2852936"/>
            <a:ext cx="1224136" cy="3600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Types de séquences pédagogique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012159" y="908720"/>
            <a:ext cx="2356625" cy="1584176"/>
          </a:xfrm>
          <a:prstGeom prst="rect">
            <a:avLst/>
          </a:prstGeom>
        </p:spPr>
      </p:pic>
      <p:pic>
        <p:nvPicPr>
          <p:cNvPr id="11" name="Image 10" descr="SSI typologie de sequence 10_03_2011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690268" y="676029"/>
            <a:ext cx="888751" cy="3175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95536" y="188640"/>
            <a:ext cx="8136904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Structure d’une séquence pédagogique</a:t>
            </a:r>
            <a:endParaRPr lang="fr-FR" dirty="0"/>
          </a:p>
        </p:txBody>
      </p:sp>
      <p:pic>
        <p:nvPicPr>
          <p:cNvPr id="7" name="Image 6" descr="Types de séquences pédagogique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620688"/>
            <a:ext cx="4959023" cy="5923278"/>
          </a:xfrm>
          <a:prstGeom prst="rect">
            <a:avLst/>
          </a:prstGeom>
        </p:spPr>
      </p:pic>
      <p:sp>
        <p:nvSpPr>
          <p:cNvPr id="9" name="Rectangle à coins arrondis 8"/>
          <p:cNvSpPr/>
          <p:nvPr/>
        </p:nvSpPr>
        <p:spPr>
          <a:xfrm>
            <a:off x="1403648" y="3573016"/>
            <a:ext cx="1512168" cy="201622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à coins arrondis 9"/>
          <p:cNvSpPr/>
          <p:nvPr/>
        </p:nvSpPr>
        <p:spPr>
          <a:xfrm>
            <a:off x="3923928" y="2636912"/>
            <a:ext cx="4104456" cy="396044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 flipV="1">
            <a:off x="2843808" y="3212976"/>
            <a:ext cx="1080120" cy="4320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 descr="Types de séquences pédagogique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572000" y="2708920"/>
            <a:ext cx="2520280" cy="3780420"/>
          </a:xfrm>
          <a:prstGeom prst="rect">
            <a:avLst/>
          </a:prstGeom>
        </p:spPr>
      </p:pic>
      <p:sp>
        <p:nvSpPr>
          <p:cNvPr id="14" name="Rectangle à coins arrondis 13"/>
          <p:cNvSpPr/>
          <p:nvPr/>
        </p:nvSpPr>
        <p:spPr>
          <a:xfrm>
            <a:off x="5796136" y="836712"/>
            <a:ext cx="2808312" cy="172819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Image 14" descr="Types de séquences pédagogique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012159" y="908720"/>
            <a:ext cx="2356625" cy="1584176"/>
          </a:xfrm>
          <a:prstGeom prst="rect">
            <a:avLst/>
          </a:prstGeom>
        </p:spPr>
      </p:pic>
      <p:pic>
        <p:nvPicPr>
          <p:cNvPr id="13" name="Image 12" descr="SSI typologie de sequence 10_03_2011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692649" y="676029"/>
            <a:ext cx="888751" cy="3175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e 16"/>
          <p:cNvGrpSpPr/>
          <p:nvPr/>
        </p:nvGrpSpPr>
        <p:grpSpPr>
          <a:xfrm>
            <a:off x="395536" y="692696"/>
            <a:ext cx="3295549" cy="6165304"/>
            <a:chOff x="395536" y="692696"/>
            <a:chExt cx="3295549" cy="6165304"/>
          </a:xfrm>
        </p:grpSpPr>
        <p:pic>
          <p:nvPicPr>
            <p:cNvPr id="11" name="Image 10" descr="Types de séquences pédagogique2.jpg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395536" y="692696"/>
              <a:ext cx="3295549" cy="6165304"/>
            </a:xfrm>
            <a:prstGeom prst="rect">
              <a:avLst/>
            </a:prstGeom>
          </p:spPr>
        </p:pic>
        <p:pic>
          <p:nvPicPr>
            <p:cNvPr id="14" name="Image 13" descr="SSI typologie de sequence 10_03_2011.png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>
            <a:xfrm>
              <a:off x="1612306" y="699207"/>
              <a:ext cx="594320" cy="212375"/>
            </a:xfrm>
            <a:prstGeom prst="rect">
              <a:avLst/>
            </a:prstGeom>
          </p:spPr>
        </p:pic>
      </p:grpSp>
      <p:sp>
        <p:nvSpPr>
          <p:cNvPr id="6" name="ZoneTexte 5"/>
          <p:cNvSpPr txBox="1"/>
          <p:nvPr/>
        </p:nvSpPr>
        <p:spPr>
          <a:xfrm>
            <a:off x="395536" y="188640"/>
            <a:ext cx="8136904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Structure d’une séquence pédagogique</a:t>
            </a:r>
            <a:endParaRPr lang="fr-FR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1547664" y="4077072"/>
            <a:ext cx="1296144" cy="12961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à coins arrondis 9"/>
          <p:cNvSpPr/>
          <p:nvPr/>
        </p:nvSpPr>
        <p:spPr>
          <a:xfrm>
            <a:off x="3923928" y="2636912"/>
            <a:ext cx="4104456" cy="396044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 flipV="1">
            <a:off x="2699792" y="3212976"/>
            <a:ext cx="1224136" cy="8640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 descr="Types de séquences pédagogiqu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644007" y="2780928"/>
            <a:ext cx="2400267" cy="3600400"/>
          </a:xfrm>
          <a:prstGeom prst="rect">
            <a:avLst/>
          </a:prstGeom>
        </p:spPr>
      </p:pic>
      <p:pic>
        <p:nvPicPr>
          <p:cNvPr id="15" name="Image 14" descr="Types de séquences pédagogique2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868144" y="908720"/>
            <a:ext cx="2016224" cy="1512168"/>
          </a:xfrm>
          <a:prstGeom prst="rect">
            <a:avLst/>
          </a:prstGeom>
        </p:spPr>
      </p:pic>
      <p:sp>
        <p:nvSpPr>
          <p:cNvPr id="16" name="Rectangle à coins arrondis 15"/>
          <p:cNvSpPr/>
          <p:nvPr/>
        </p:nvSpPr>
        <p:spPr>
          <a:xfrm>
            <a:off x="5364088" y="836712"/>
            <a:ext cx="2808312" cy="172819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467544" y="260648"/>
            <a:ext cx="8136904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Structure d’une séquence pédagogique</a:t>
            </a:r>
            <a:endParaRPr lang="fr-FR" dirty="0"/>
          </a:p>
        </p:txBody>
      </p:sp>
      <p:pic>
        <p:nvPicPr>
          <p:cNvPr id="7" name="Image 6" descr="Types de séquences pédagogique0123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987824" y="687340"/>
            <a:ext cx="3168352" cy="6031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627784" y="2780928"/>
            <a:ext cx="439594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Entrer par les connaissances.</a:t>
            </a:r>
          </a:p>
          <a:p>
            <a:endParaRPr lang="fr-FR" sz="2800" dirty="0" smtClean="0"/>
          </a:p>
          <a:p>
            <a:endParaRPr lang="fr-FR" sz="2800" dirty="0" smtClean="0"/>
          </a:p>
          <a:p>
            <a:r>
              <a:rPr lang="fr-FR" sz="2800" dirty="0" smtClean="0"/>
              <a:t>Entrer par les compétences</a:t>
            </a:r>
            <a:endParaRPr lang="fr-FR" sz="2800" dirty="0"/>
          </a:p>
        </p:txBody>
      </p:sp>
      <p:sp>
        <p:nvSpPr>
          <p:cNvPr id="3" name="ZoneTexte 2"/>
          <p:cNvSpPr txBox="1"/>
          <p:nvPr/>
        </p:nvSpPr>
        <p:spPr>
          <a:xfrm>
            <a:off x="1357773" y="1196752"/>
            <a:ext cx="6526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Deux méthodes pour définir les centres d’intérêt :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95536" y="404664"/>
            <a:ext cx="8352928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Les centres d’intérêts</a:t>
            </a:r>
            <a:endParaRPr lang="fr-FR" dirty="0"/>
          </a:p>
        </p:txBody>
      </p:sp>
      <p:sp>
        <p:nvSpPr>
          <p:cNvPr id="5" name="Losange 4"/>
          <p:cNvSpPr/>
          <p:nvPr/>
        </p:nvSpPr>
        <p:spPr>
          <a:xfrm>
            <a:off x="1763688" y="2708920"/>
            <a:ext cx="720080" cy="648072"/>
          </a:xfrm>
          <a:prstGeom prst="diamond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Losange 5"/>
          <p:cNvSpPr/>
          <p:nvPr/>
        </p:nvSpPr>
        <p:spPr>
          <a:xfrm>
            <a:off x="1763688" y="4005064"/>
            <a:ext cx="720080" cy="648072"/>
          </a:xfrm>
          <a:prstGeom prst="diamond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1" y="1484784"/>
            <a:ext cx="7920879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467544" y="260648"/>
            <a:ext cx="8136904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Structure d’une séquence pédagogique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39552" y="836712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fr-FR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COMMENT DONNER DU SENS ?</a:t>
            </a:r>
            <a:endParaRPr lang="fr-FR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ogner un rectangle à un seul coin 53"/>
          <p:cNvSpPr/>
          <p:nvPr/>
        </p:nvSpPr>
        <p:spPr>
          <a:xfrm rot="953406">
            <a:off x="4500288" y="2451992"/>
            <a:ext cx="1066472" cy="526963"/>
          </a:xfrm>
          <a:prstGeom prst="snip1Rect">
            <a:avLst>
              <a:gd name="adj" fmla="val 291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llipse 52"/>
          <p:cNvSpPr/>
          <p:nvPr/>
        </p:nvSpPr>
        <p:spPr>
          <a:xfrm rot="19629873">
            <a:off x="3511324" y="2822504"/>
            <a:ext cx="2035127" cy="146817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9" name="Connecteur droit 38"/>
          <p:cNvCxnSpPr/>
          <p:nvPr/>
        </p:nvCxnSpPr>
        <p:spPr>
          <a:xfrm rot="5400000" flipH="1" flipV="1">
            <a:off x="6099024" y="4522141"/>
            <a:ext cx="1751498" cy="158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209006" y="3628379"/>
            <a:ext cx="8934994" cy="166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15982" y="3200400"/>
            <a:ext cx="907869" cy="8627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/>
              <a:t>Activité de lancement</a:t>
            </a:r>
          </a:p>
          <a:p>
            <a:pPr algn="ctr"/>
            <a:r>
              <a:rPr lang="fr-FR" sz="1000" dirty="0" smtClean="0"/>
              <a:t>Situation de problème</a:t>
            </a:r>
            <a:endParaRPr lang="fr-FR" sz="1000" dirty="0"/>
          </a:p>
        </p:txBody>
      </p:sp>
      <p:grpSp>
        <p:nvGrpSpPr>
          <p:cNvPr id="2" name="Grouper 32"/>
          <p:cNvGrpSpPr/>
          <p:nvPr/>
        </p:nvGrpSpPr>
        <p:grpSpPr>
          <a:xfrm>
            <a:off x="3707904" y="3063131"/>
            <a:ext cx="1570713" cy="1040777"/>
            <a:chOff x="2158263" y="1583682"/>
            <a:chExt cx="2484341" cy="1438710"/>
          </a:xfrm>
        </p:grpSpPr>
        <p:sp>
          <p:nvSpPr>
            <p:cNvPr id="9" name="Ellipse 8"/>
            <p:cNvSpPr/>
            <p:nvPr/>
          </p:nvSpPr>
          <p:spPr>
            <a:xfrm>
              <a:off x="3129324" y="2243874"/>
              <a:ext cx="1398685" cy="77851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00" dirty="0" smtClean="0"/>
                <a:t>Etude de cas C</a:t>
              </a:r>
              <a:endParaRPr lang="fr-FR" sz="1000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2158263" y="1845941"/>
              <a:ext cx="1398685" cy="77851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00" dirty="0" smtClean="0"/>
                <a:t>Etude de cas A</a:t>
              </a:r>
              <a:endParaRPr lang="fr-FR" sz="1000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3243919" y="1583682"/>
              <a:ext cx="1398685" cy="77851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00" dirty="0" smtClean="0"/>
                <a:t>Etude de cas B</a:t>
              </a:r>
              <a:endParaRPr lang="fr-FR" sz="1000" dirty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5647374" y="3212976"/>
            <a:ext cx="796834" cy="86277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/>
              <a:t>Restitution</a:t>
            </a:r>
            <a:endParaRPr lang="fr-FR" sz="1000" dirty="0"/>
          </a:p>
        </p:txBody>
      </p:sp>
      <p:sp>
        <p:nvSpPr>
          <p:cNvPr id="15" name="Rectangle 14"/>
          <p:cNvSpPr/>
          <p:nvPr/>
        </p:nvSpPr>
        <p:spPr>
          <a:xfrm>
            <a:off x="6597662" y="3204007"/>
            <a:ext cx="796834" cy="86277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/>
              <a:t>Evaluation</a:t>
            </a:r>
          </a:p>
          <a:p>
            <a:pPr algn="ctr"/>
            <a:r>
              <a:rPr lang="fr-FR" sz="1000" dirty="0" smtClean="0"/>
              <a:t>sommative</a:t>
            </a:r>
            <a:endParaRPr lang="fr-FR" sz="1000" dirty="0"/>
          </a:p>
        </p:txBody>
      </p:sp>
      <p:pic>
        <p:nvPicPr>
          <p:cNvPr id="27" name="Image 26" descr="validation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499588" y="3147851"/>
            <a:ext cx="406958" cy="425837"/>
          </a:xfrm>
          <a:prstGeom prst="rect">
            <a:avLst/>
          </a:prstGeom>
        </p:spPr>
      </p:pic>
      <p:cxnSp>
        <p:nvCxnSpPr>
          <p:cNvPr id="46" name="Connecteur droit 45"/>
          <p:cNvCxnSpPr/>
          <p:nvPr/>
        </p:nvCxnSpPr>
        <p:spPr>
          <a:xfrm flipV="1">
            <a:off x="6971792" y="5359568"/>
            <a:ext cx="1691016" cy="3106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8" name="Connecteur droit avec flèche 47"/>
          <p:cNvCxnSpPr/>
          <p:nvPr/>
        </p:nvCxnSpPr>
        <p:spPr>
          <a:xfrm rot="5400000" flipH="1" flipV="1">
            <a:off x="7860160" y="4560626"/>
            <a:ext cx="1605299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0" name="Multiplier 49"/>
          <p:cNvSpPr/>
          <p:nvPr/>
        </p:nvSpPr>
        <p:spPr>
          <a:xfrm>
            <a:off x="6987538" y="4063169"/>
            <a:ext cx="406958" cy="519802"/>
          </a:xfrm>
          <a:prstGeom prst="mathMultiply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ZoneTexte 51"/>
          <p:cNvSpPr txBox="1"/>
          <p:nvPr/>
        </p:nvSpPr>
        <p:spPr>
          <a:xfrm>
            <a:off x="683191" y="1132897"/>
            <a:ext cx="5163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Illustration d’une démarche pédagogique déductive.</a:t>
            </a:r>
            <a:endParaRPr lang="fr-FR" b="1" dirty="0"/>
          </a:p>
        </p:txBody>
      </p:sp>
      <p:sp>
        <p:nvSpPr>
          <p:cNvPr id="55" name="ZoneTexte 54"/>
          <p:cNvSpPr txBox="1"/>
          <p:nvPr/>
        </p:nvSpPr>
        <p:spPr>
          <a:xfrm rot="975832">
            <a:off x="4541555" y="2437452"/>
            <a:ext cx="1199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CI.2-CI.3 </a:t>
            </a:r>
            <a:endParaRPr lang="fr-FR" dirty="0"/>
          </a:p>
        </p:txBody>
      </p:sp>
      <p:sp>
        <p:nvSpPr>
          <p:cNvPr id="59" name="Ellipse 58"/>
          <p:cNvSpPr/>
          <p:nvPr/>
        </p:nvSpPr>
        <p:spPr>
          <a:xfrm>
            <a:off x="1520368" y="3354223"/>
            <a:ext cx="2016224" cy="54831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00" dirty="0" smtClean="0"/>
              <a:t>Apport  des connaissances</a:t>
            </a:r>
            <a:endParaRPr lang="fr-FR" sz="1000" dirty="0"/>
          </a:p>
        </p:txBody>
      </p:sp>
      <p:sp>
        <p:nvSpPr>
          <p:cNvPr id="32" name="ZoneTexte 31"/>
          <p:cNvSpPr txBox="1"/>
          <p:nvPr/>
        </p:nvSpPr>
        <p:spPr>
          <a:xfrm>
            <a:off x="395536" y="476672"/>
            <a:ext cx="8136904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Structure d’une séquence pédagogique</a:t>
            </a:r>
            <a:endParaRPr lang="fr-FR" dirty="0"/>
          </a:p>
        </p:txBody>
      </p:sp>
      <p:sp>
        <p:nvSpPr>
          <p:cNvPr id="33" name="Ellipse 32"/>
          <p:cNvSpPr/>
          <p:nvPr/>
        </p:nvSpPr>
        <p:spPr>
          <a:xfrm>
            <a:off x="7102160" y="5085184"/>
            <a:ext cx="1440160" cy="53213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err="1" smtClean="0"/>
              <a:t>Remédiation</a:t>
            </a:r>
            <a:endParaRPr lang="fr-FR" sz="1200" dirty="0"/>
          </a:p>
        </p:txBody>
      </p:sp>
      <p:sp>
        <p:nvSpPr>
          <p:cNvPr id="40" name="Rectangle 39"/>
          <p:cNvSpPr/>
          <p:nvPr/>
        </p:nvSpPr>
        <p:spPr>
          <a:xfrm>
            <a:off x="539552" y="4653136"/>
            <a:ext cx="597666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Evaluation formative</a:t>
            </a:r>
            <a:endParaRPr lang="fr-FR" dirty="0"/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7584" y="1844824"/>
            <a:ext cx="936104" cy="96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" name="Forme libre 42"/>
          <p:cNvSpPr/>
          <p:nvPr/>
        </p:nvSpPr>
        <p:spPr>
          <a:xfrm rot="941601">
            <a:off x="4549460" y="1875214"/>
            <a:ext cx="1365907" cy="553998"/>
          </a:xfrm>
          <a:custGeom>
            <a:avLst/>
            <a:gdLst>
              <a:gd name="connsiteX0" fmla="*/ 0 w 13932790"/>
              <a:gd name="connsiteY0" fmla="*/ 0 h 923330"/>
              <a:gd name="connsiteX1" fmla="*/ 13932790 w 13932790"/>
              <a:gd name="connsiteY1" fmla="*/ 0 h 923330"/>
              <a:gd name="connsiteX2" fmla="*/ 13932790 w 13932790"/>
              <a:gd name="connsiteY2" fmla="*/ 923330 h 923330"/>
              <a:gd name="connsiteX3" fmla="*/ 0 w 13932790"/>
              <a:gd name="connsiteY3" fmla="*/ 923330 h 923330"/>
              <a:gd name="connsiteX4" fmla="*/ 0 w 13932790"/>
              <a:gd name="connsiteY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32790" h="923330">
                <a:moveTo>
                  <a:pt x="0" y="0"/>
                </a:moveTo>
                <a:lnTo>
                  <a:pt x="13932790" y="0"/>
                </a:lnTo>
                <a:lnTo>
                  <a:pt x="13932790" y="923330"/>
                </a:lnTo>
                <a:lnTo>
                  <a:pt x="0" y="923330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1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Démarche de résolution de problème technique</a:t>
            </a:r>
            <a:endParaRPr lang="fr-FR" sz="1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ogner un rectangle à un seul coin 53"/>
          <p:cNvSpPr/>
          <p:nvPr/>
        </p:nvSpPr>
        <p:spPr>
          <a:xfrm rot="953406">
            <a:off x="2386824" y="2454052"/>
            <a:ext cx="1066472" cy="526963"/>
          </a:xfrm>
          <a:prstGeom prst="snip1Rect">
            <a:avLst>
              <a:gd name="adj" fmla="val 291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llipse 52"/>
          <p:cNvSpPr/>
          <p:nvPr/>
        </p:nvSpPr>
        <p:spPr>
          <a:xfrm rot="19629873">
            <a:off x="1450765" y="2825767"/>
            <a:ext cx="2035127" cy="146817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9" name="Connecteur droit 38"/>
          <p:cNvCxnSpPr/>
          <p:nvPr/>
        </p:nvCxnSpPr>
        <p:spPr>
          <a:xfrm rot="5400000" flipH="1" flipV="1">
            <a:off x="6099024" y="4522141"/>
            <a:ext cx="1751498" cy="158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209006" y="3628379"/>
            <a:ext cx="8934994" cy="166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15982" y="3200400"/>
            <a:ext cx="907869" cy="8627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/>
              <a:t>Activité de lancement</a:t>
            </a:r>
          </a:p>
          <a:p>
            <a:pPr algn="ctr"/>
            <a:r>
              <a:rPr lang="fr-FR" sz="1000" dirty="0" smtClean="0"/>
              <a:t>Situation de problème</a:t>
            </a:r>
            <a:endParaRPr lang="fr-FR" sz="1000" dirty="0"/>
          </a:p>
        </p:txBody>
      </p:sp>
      <p:grpSp>
        <p:nvGrpSpPr>
          <p:cNvPr id="2" name="Grouper 32"/>
          <p:cNvGrpSpPr/>
          <p:nvPr/>
        </p:nvGrpSpPr>
        <p:grpSpPr>
          <a:xfrm>
            <a:off x="1594440" y="3065191"/>
            <a:ext cx="1570713" cy="1040777"/>
            <a:chOff x="2158263" y="1583682"/>
            <a:chExt cx="2484341" cy="1438710"/>
          </a:xfrm>
        </p:grpSpPr>
        <p:sp>
          <p:nvSpPr>
            <p:cNvPr id="9" name="Ellipse 8"/>
            <p:cNvSpPr/>
            <p:nvPr/>
          </p:nvSpPr>
          <p:spPr>
            <a:xfrm>
              <a:off x="3129324" y="2243874"/>
              <a:ext cx="1398685" cy="77851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00" dirty="0" smtClean="0"/>
                <a:t>Etude de cas C</a:t>
              </a:r>
              <a:endParaRPr lang="fr-FR" sz="1000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2158263" y="1845941"/>
              <a:ext cx="1398685" cy="77851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00" dirty="0" smtClean="0"/>
                <a:t>Etude de cas A</a:t>
              </a:r>
              <a:endParaRPr lang="fr-FR" sz="1000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3243919" y="1583682"/>
              <a:ext cx="1398685" cy="77851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00" dirty="0" smtClean="0"/>
                <a:t>Etude de cas B</a:t>
              </a:r>
              <a:endParaRPr lang="fr-FR" sz="1000" dirty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3435533" y="3196994"/>
            <a:ext cx="796834" cy="86277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/>
              <a:t>Restitution</a:t>
            </a:r>
            <a:endParaRPr lang="fr-FR" sz="1000" dirty="0"/>
          </a:p>
        </p:txBody>
      </p:sp>
      <p:sp>
        <p:nvSpPr>
          <p:cNvPr id="15" name="Rectangle 14"/>
          <p:cNvSpPr/>
          <p:nvPr/>
        </p:nvSpPr>
        <p:spPr>
          <a:xfrm>
            <a:off x="6597662" y="3204007"/>
            <a:ext cx="796834" cy="86277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/>
              <a:t>Evaluation</a:t>
            </a:r>
          </a:p>
          <a:p>
            <a:pPr algn="ctr"/>
            <a:r>
              <a:rPr lang="fr-FR" sz="1000" dirty="0" smtClean="0"/>
              <a:t>sommative</a:t>
            </a:r>
            <a:endParaRPr lang="fr-FR" sz="1000" dirty="0"/>
          </a:p>
        </p:txBody>
      </p:sp>
      <p:pic>
        <p:nvPicPr>
          <p:cNvPr id="27" name="Image 26" descr="validation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499588" y="3147851"/>
            <a:ext cx="406958" cy="425837"/>
          </a:xfrm>
          <a:prstGeom prst="rect">
            <a:avLst/>
          </a:prstGeom>
        </p:spPr>
      </p:pic>
      <p:cxnSp>
        <p:nvCxnSpPr>
          <p:cNvPr id="46" name="Connecteur droit 45"/>
          <p:cNvCxnSpPr/>
          <p:nvPr/>
        </p:nvCxnSpPr>
        <p:spPr>
          <a:xfrm flipV="1">
            <a:off x="6971792" y="5359568"/>
            <a:ext cx="1691016" cy="3106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8" name="Connecteur droit avec flèche 47"/>
          <p:cNvCxnSpPr/>
          <p:nvPr/>
        </p:nvCxnSpPr>
        <p:spPr>
          <a:xfrm rot="5400000" flipH="1" flipV="1">
            <a:off x="7860160" y="4560626"/>
            <a:ext cx="1605299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0" name="Multiplier 49"/>
          <p:cNvSpPr/>
          <p:nvPr/>
        </p:nvSpPr>
        <p:spPr>
          <a:xfrm>
            <a:off x="6987538" y="4063169"/>
            <a:ext cx="406958" cy="519802"/>
          </a:xfrm>
          <a:prstGeom prst="mathMultiply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ZoneTexte 51"/>
          <p:cNvSpPr txBox="1"/>
          <p:nvPr/>
        </p:nvSpPr>
        <p:spPr>
          <a:xfrm>
            <a:off x="683191" y="1132897"/>
            <a:ext cx="5103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Illustration d’une démarche pédagogique inductive.</a:t>
            </a:r>
            <a:endParaRPr lang="fr-FR" b="1" dirty="0"/>
          </a:p>
        </p:txBody>
      </p:sp>
      <p:sp>
        <p:nvSpPr>
          <p:cNvPr id="55" name="ZoneTexte 54"/>
          <p:cNvSpPr txBox="1"/>
          <p:nvPr/>
        </p:nvSpPr>
        <p:spPr>
          <a:xfrm rot="975832">
            <a:off x="2428091" y="2439512"/>
            <a:ext cx="1199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CI.2-CI.3 </a:t>
            </a:r>
            <a:endParaRPr lang="fr-FR" dirty="0"/>
          </a:p>
        </p:txBody>
      </p:sp>
      <p:sp>
        <p:nvSpPr>
          <p:cNvPr id="59" name="Ellipse 58"/>
          <p:cNvSpPr/>
          <p:nvPr/>
        </p:nvSpPr>
        <p:spPr>
          <a:xfrm>
            <a:off x="4271976" y="3354223"/>
            <a:ext cx="2244239" cy="54831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00" dirty="0" smtClean="0"/>
              <a:t>Structuration des connaissances</a:t>
            </a:r>
            <a:endParaRPr lang="fr-FR" sz="1000" dirty="0"/>
          </a:p>
        </p:txBody>
      </p:sp>
      <p:sp>
        <p:nvSpPr>
          <p:cNvPr id="32" name="ZoneTexte 31"/>
          <p:cNvSpPr txBox="1"/>
          <p:nvPr/>
        </p:nvSpPr>
        <p:spPr>
          <a:xfrm>
            <a:off x="395536" y="476672"/>
            <a:ext cx="8136904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Structure d’une séquence pédagogique</a:t>
            </a:r>
            <a:endParaRPr lang="fr-FR" dirty="0"/>
          </a:p>
        </p:txBody>
      </p:sp>
      <p:sp>
        <p:nvSpPr>
          <p:cNvPr id="33" name="Ellipse 32"/>
          <p:cNvSpPr/>
          <p:nvPr/>
        </p:nvSpPr>
        <p:spPr>
          <a:xfrm>
            <a:off x="7102160" y="5085184"/>
            <a:ext cx="1440160" cy="53213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err="1" smtClean="0"/>
              <a:t>Remédiation</a:t>
            </a:r>
            <a:endParaRPr lang="fr-FR" sz="1200" dirty="0"/>
          </a:p>
        </p:txBody>
      </p:sp>
      <p:sp>
        <p:nvSpPr>
          <p:cNvPr id="40" name="Rectangle 39"/>
          <p:cNvSpPr/>
          <p:nvPr/>
        </p:nvSpPr>
        <p:spPr>
          <a:xfrm>
            <a:off x="539552" y="4653136"/>
            <a:ext cx="597666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Evaluation formative</a:t>
            </a:r>
            <a:endParaRPr lang="fr-FR" dirty="0"/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7584" y="1844824"/>
            <a:ext cx="936104" cy="96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Forme libre 23"/>
          <p:cNvSpPr/>
          <p:nvPr/>
        </p:nvSpPr>
        <p:spPr>
          <a:xfrm rot="941601">
            <a:off x="2440414" y="2022098"/>
            <a:ext cx="1365907" cy="400110"/>
          </a:xfrm>
          <a:custGeom>
            <a:avLst/>
            <a:gdLst>
              <a:gd name="connsiteX0" fmla="*/ 0 w 13932790"/>
              <a:gd name="connsiteY0" fmla="*/ 0 h 923330"/>
              <a:gd name="connsiteX1" fmla="*/ 13932790 w 13932790"/>
              <a:gd name="connsiteY1" fmla="*/ 0 h 923330"/>
              <a:gd name="connsiteX2" fmla="*/ 13932790 w 13932790"/>
              <a:gd name="connsiteY2" fmla="*/ 923330 h 923330"/>
              <a:gd name="connsiteX3" fmla="*/ 0 w 13932790"/>
              <a:gd name="connsiteY3" fmla="*/ 923330 h 923330"/>
              <a:gd name="connsiteX4" fmla="*/ 0 w 13932790"/>
              <a:gd name="connsiteY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32790" h="923330">
                <a:moveTo>
                  <a:pt x="0" y="0"/>
                </a:moveTo>
                <a:lnTo>
                  <a:pt x="13932790" y="0"/>
                </a:lnTo>
                <a:lnTo>
                  <a:pt x="13932790" y="923330"/>
                </a:lnTo>
                <a:lnTo>
                  <a:pt x="0" y="923330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1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Démarche d’investigation</a:t>
            </a:r>
            <a:endParaRPr lang="fr-FR" sz="1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à coins arrondis 22"/>
          <p:cNvSpPr/>
          <p:nvPr/>
        </p:nvSpPr>
        <p:spPr>
          <a:xfrm>
            <a:off x="467544" y="1628800"/>
            <a:ext cx="8352928" cy="4608512"/>
          </a:xfrm>
          <a:prstGeom prst="roundRect">
            <a:avLst/>
          </a:prstGeom>
          <a:solidFill>
            <a:srgbClr val="B61AB6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4" name="Rogner un rectangle à un seul coin 53"/>
          <p:cNvSpPr/>
          <p:nvPr/>
        </p:nvSpPr>
        <p:spPr>
          <a:xfrm rot="953406">
            <a:off x="2386824" y="2454052"/>
            <a:ext cx="1066472" cy="526963"/>
          </a:xfrm>
          <a:prstGeom prst="snip1Rect">
            <a:avLst>
              <a:gd name="adj" fmla="val 291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llipse 52"/>
          <p:cNvSpPr/>
          <p:nvPr/>
        </p:nvSpPr>
        <p:spPr>
          <a:xfrm rot="19629873">
            <a:off x="1450765" y="2825767"/>
            <a:ext cx="2035127" cy="146817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9" name="Connecteur droit 38"/>
          <p:cNvCxnSpPr/>
          <p:nvPr/>
        </p:nvCxnSpPr>
        <p:spPr>
          <a:xfrm rot="5400000" flipH="1" flipV="1">
            <a:off x="6099024" y="4522141"/>
            <a:ext cx="1751498" cy="158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209006" y="3628379"/>
            <a:ext cx="8934994" cy="166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15982" y="3200400"/>
            <a:ext cx="907869" cy="8627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/>
              <a:t>Activité de lancement</a:t>
            </a:r>
          </a:p>
          <a:p>
            <a:pPr algn="ctr"/>
            <a:r>
              <a:rPr lang="fr-FR" sz="1000" dirty="0" smtClean="0"/>
              <a:t>Situation de problème</a:t>
            </a:r>
            <a:endParaRPr lang="fr-FR" sz="1000" dirty="0"/>
          </a:p>
        </p:txBody>
      </p:sp>
      <p:grpSp>
        <p:nvGrpSpPr>
          <p:cNvPr id="2" name="Grouper 32"/>
          <p:cNvGrpSpPr/>
          <p:nvPr/>
        </p:nvGrpSpPr>
        <p:grpSpPr>
          <a:xfrm>
            <a:off x="1594440" y="3065191"/>
            <a:ext cx="1570713" cy="1040777"/>
            <a:chOff x="2158263" y="1583682"/>
            <a:chExt cx="2484341" cy="1438710"/>
          </a:xfrm>
        </p:grpSpPr>
        <p:sp>
          <p:nvSpPr>
            <p:cNvPr id="9" name="Ellipse 8"/>
            <p:cNvSpPr/>
            <p:nvPr/>
          </p:nvSpPr>
          <p:spPr>
            <a:xfrm>
              <a:off x="3129324" y="2243874"/>
              <a:ext cx="1398685" cy="77851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00" dirty="0" smtClean="0"/>
                <a:t>Etude de cas C</a:t>
              </a:r>
              <a:endParaRPr lang="fr-FR" sz="1000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2158263" y="1845941"/>
              <a:ext cx="1398685" cy="77851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00" dirty="0" smtClean="0"/>
                <a:t>Etude de cas A</a:t>
              </a:r>
              <a:endParaRPr lang="fr-FR" sz="1000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3243919" y="1583682"/>
              <a:ext cx="1398685" cy="77851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00" dirty="0" smtClean="0"/>
                <a:t>Etude de cas B</a:t>
              </a:r>
              <a:endParaRPr lang="fr-FR" sz="1000" dirty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3435533" y="3196994"/>
            <a:ext cx="796834" cy="86277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/>
              <a:t>Restitution</a:t>
            </a:r>
            <a:endParaRPr lang="fr-FR" sz="1000" dirty="0"/>
          </a:p>
        </p:txBody>
      </p:sp>
      <p:sp>
        <p:nvSpPr>
          <p:cNvPr id="15" name="Rectangle 14"/>
          <p:cNvSpPr/>
          <p:nvPr/>
        </p:nvSpPr>
        <p:spPr>
          <a:xfrm>
            <a:off x="6597662" y="3204007"/>
            <a:ext cx="796834" cy="86277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/>
              <a:t>Evaluation</a:t>
            </a:r>
          </a:p>
          <a:p>
            <a:pPr algn="ctr"/>
            <a:r>
              <a:rPr lang="fr-FR" sz="1000" dirty="0" smtClean="0"/>
              <a:t>sommative</a:t>
            </a:r>
            <a:endParaRPr lang="fr-FR" sz="1000" dirty="0"/>
          </a:p>
        </p:txBody>
      </p:sp>
      <p:pic>
        <p:nvPicPr>
          <p:cNvPr id="27" name="Image 26" descr="validation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499588" y="3147851"/>
            <a:ext cx="406958" cy="425837"/>
          </a:xfrm>
          <a:prstGeom prst="rect">
            <a:avLst/>
          </a:prstGeom>
        </p:spPr>
      </p:pic>
      <p:cxnSp>
        <p:nvCxnSpPr>
          <p:cNvPr id="46" name="Connecteur droit 45"/>
          <p:cNvCxnSpPr/>
          <p:nvPr/>
        </p:nvCxnSpPr>
        <p:spPr>
          <a:xfrm flipV="1">
            <a:off x="6971792" y="5359568"/>
            <a:ext cx="1691016" cy="3106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8" name="Connecteur droit avec flèche 47"/>
          <p:cNvCxnSpPr/>
          <p:nvPr/>
        </p:nvCxnSpPr>
        <p:spPr>
          <a:xfrm rot="5400000" flipH="1" flipV="1">
            <a:off x="7860160" y="4560626"/>
            <a:ext cx="1605299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0" name="Multiplier 49"/>
          <p:cNvSpPr/>
          <p:nvPr/>
        </p:nvSpPr>
        <p:spPr>
          <a:xfrm>
            <a:off x="6987538" y="4063169"/>
            <a:ext cx="406958" cy="519802"/>
          </a:xfrm>
          <a:prstGeom prst="mathMultiply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ZoneTexte 51"/>
          <p:cNvSpPr txBox="1"/>
          <p:nvPr/>
        </p:nvSpPr>
        <p:spPr>
          <a:xfrm>
            <a:off x="683191" y="1132897"/>
            <a:ext cx="5103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Illustration d’une démarche pédagogique inductive.</a:t>
            </a:r>
            <a:endParaRPr lang="fr-FR" b="1" dirty="0"/>
          </a:p>
        </p:txBody>
      </p:sp>
      <p:sp>
        <p:nvSpPr>
          <p:cNvPr id="55" name="ZoneTexte 54"/>
          <p:cNvSpPr txBox="1"/>
          <p:nvPr/>
        </p:nvSpPr>
        <p:spPr>
          <a:xfrm rot="975832">
            <a:off x="2428091" y="2439512"/>
            <a:ext cx="1199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CI.2-CI.3 </a:t>
            </a:r>
            <a:endParaRPr lang="fr-FR" dirty="0"/>
          </a:p>
        </p:txBody>
      </p:sp>
      <p:sp>
        <p:nvSpPr>
          <p:cNvPr id="59" name="Ellipse 58"/>
          <p:cNvSpPr/>
          <p:nvPr/>
        </p:nvSpPr>
        <p:spPr>
          <a:xfrm>
            <a:off x="4271976" y="3354223"/>
            <a:ext cx="2244239" cy="54831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00" dirty="0" smtClean="0"/>
              <a:t>Structuration des connaissances</a:t>
            </a:r>
            <a:endParaRPr lang="fr-FR" sz="1000" dirty="0"/>
          </a:p>
        </p:txBody>
      </p:sp>
      <p:sp>
        <p:nvSpPr>
          <p:cNvPr id="32" name="ZoneTexte 31"/>
          <p:cNvSpPr txBox="1"/>
          <p:nvPr/>
        </p:nvSpPr>
        <p:spPr>
          <a:xfrm>
            <a:off x="395536" y="476672"/>
            <a:ext cx="8136904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Structure d’une séquence pédagogique</a:t>
            </a:r>
            <a:endParaRPr lang="fr-FR" dirty="0"/>
          </a:p>
        </p:txBody>
      </p:sp>
      <p:sp>
        <p:nvSpPr>
          <p:cNvPr id="33" name="Ellipse 32"/>
          <p:cNvSpPr/>
          <p:nvPr/>
        </p:nvSpPr>
        <p:spPr>
          <a:xfrm>
            <a:off x="7102160" y="5085184"/>
            <a:ext cx="1440160" cy="53213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err="1" smtClean="0"/>
              <a:t>Remédiation</a:t>
            </a:r>
            <a:endParaRPr lang="fr-FR" sz="1200" dirty="0"/>
          </a:p>
        </p:txBody>
      </p:sp>
      <p:sp>
        <p:nvSpPr>
          <p:cNvPr id="40" name="Rectangle 39"/>
          <p:cNvSpPr/>
          <p:nvPr/>
        </p:nvSpPr>
        <p:spPr>
          <a:xfrm>
            <a:off x="539552" y="4653136"/>
            <a:ext cx="597666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Evaluation formative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971600" y="1649984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Séquence 1</a:t>
            </a:r>
            <a:endParaRPr lang="fr-FR" dirty="0"/>
          </a:p>
        </p:txBody>
      </p:sp>
      <p:sp>
        <p:nvSpPr>
          <p:cNvPr id="25" name="Rogner un rectangle à un seul coin 24"/>
          <p:cNvSpPr/>
          <p:nvPr/>
        </p:nvSpPr>
        <p:spPr>
          <a:xfrm>
            <a:off x="6156176" y="1101837"/>
            <a:ext cx="1066472" cy="526963"/>
          </a:xfrm>
          <a:prstGeom prst="snip1Rect">
            <a:avLst>
              <a:gd name="adj" fmla="val 291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6196712" y="1196752"/>
            <a:ext cx="1199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CI.2-CI.3 </a:t>
            </a:r>
            <a:endParaRPr lang="fr-FR" dirty="0"/>
          </a:p>
        </p:txBody>
      </p:sp>
      <p:sp>
        <p:nvSpPr>
          <p:cNvPr id="28" name="Rectangle 27"/>
          <p:cNvSpPr/>
          <p:nvPr/>
        </p:nvSpPr>
        <p:spPr>
          <a:xfrm>
            <a:off x="6084168" y="1916832"/>
            <a:ext cx="1584176" cy="1008112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Tout le monde apprend la même chose</a:t>
            </a:r>
            <a:endParaRPr lang="fr-FR" dirty="0"/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15616" y="1934248"/>
            <a:ext cx="949908" cy="9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43608" y="5157192"/>
            <a:ext cx="1433016" cy="862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ogner un rectangle à un seul coin 33"/>
          <p:cNvSpPr/>
          <p:nvPr/>
        </p:nvSpPr>
        <p:spPr>
          <a:xfrm>
            <a:off x="2982820" y="4077072"/>
            <a:ext cx="720080" cy="310939"/>
          </a:xfrm>
          <a:prstGeom prst="snip1Rect">
            <a:avLst>
              <a:gd name="adj" fmla="val 291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/>
          <p:cNvSpPr txBox="1"/>
          <p:nvPr/>
        </p:nvSpPr>
        <p:spPr>
          <a:xfrm>
            <a:off x="3059832" y="4105209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CI.2-CI.3 </a:t>
            </a:r>
            <a:endParaRPr lang="fr-FR" sz="1000" dirty="0"/>
          </a:p>
        </p:txBody>
      </p:sp>
      <p:sp>
        <p:nvSpPr>
          <p:cNvPr id="36" name="Rogner un rectangle à un seul coin 35"/>
          <p:cNvSpPr/>
          <p:nvPr/>
        </p:nvSpPr>
        <p:spPr>
          <a:xfrm>
            <a:off x="4783020" y="4077072"/>
            <a:ext cx="720080" cy="310939"/>
          </a:xfrm>
          <a:prstGeom prst="snip1Rect">
            <a:avLst>
              <a:gd name="adj" fmla="val 291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/>
          <p:cNvSpPr txBox="1"/>
          <p:nvPr/>
        </p:nvSpPr>
        <p:spPr>
          <a:xfrm>
            <a:off x="4860032" y="4105209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CI.3 </a:t>
            </a:r>
            <a:endParaRPr lang="fr-FR" sz="1000" dirty="0"/>
          </a:p>
        </p:txBody>
      </p:sp>
      <p:sp>
        <p:nvSpPr>
          <p:cNvPr id="38" name="Rogner un rectangle à un seul coin 37"/>
          <p:cNvSpPr/>
          <p:nvPr/>
        </p:nvSpPr>
        <p:spPr>
          <a:xfrm>
            <a:off x="6588224" y="4077072"/>
            <a:ext cx="720080" cy="310939"/>
          </a:xfrm>
          <a:prstGeom prst="snip1Rect">
            <a:avLst>
              <a:gd name="adj" fmla="val 291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ZoneTexte 38"/>
          <p:cNvSpPr txBox="1"/>
          <p:nvPr/>
        </p:nvSpPr>
        <p:spPr>
          <a:xfrm>
            <a:off x="6665236" y="4105209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CI.1-CI.2 </a:t>
            </a:r>
            <a:endParaRPr lang="fr-FR" sz="1000" dirty="0"/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0" y="4721660"/>
            <a:ext cx="830797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611560" y="4505636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Séquence 1</a:t>
            </a:r>
            <a:endParaRPr lang="fr-FR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2267744" y="4361620"/>
            <a:ext cx="1584176" cy="720080"/>
          </a:xfrm>
          <a:prstGeom prst="roundRect">
            <a:avLst/>
          </a:prstGeom>
          <a:solidFill>
            <a:srgbClr val="B61AB6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2411760" y="4505636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Séquence 2</a:t>
            </a:r>
            <a:endParaRPr lang="fr-FR" dirty="0"/>
          </a:p>
        </p:txBody>
      </p:sp>
      <p:sp>
        <p:nvSpPr>
          <p:cNvPr id="17" name="Rectangle à coins arrondis 16"/>
          <p:cNvSpPr/>
          <p:nvPr/>
        </p:nvSpPr>
        <p:spPr>
          <a:xfrm>
            <a:off x="4067944" y="4361620"/>
            <a:ext cx="1584176" cy="720080"/>
          </a:xfrm>
          <a:prstGeom prst="roundRect">
            <a:avLst/>
          </a:prstGeom>
          <a:solidFill>
            <a:srgbClr val="B61AB6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4211960" y="4505636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Séquence 3</a:t>
            </a:r>
            <a:endParaRPr lang="fr-FR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68144" y="4361620"/>
            <a:ext cx="1584176" cy="720080"/>
          </a:xfrm>
          <a:prstGeom prst="roundRect">
            <a:avLst/>
          </a:prstGeom>
          <a:solidFill>
            <a:srgbClr val="B61AB6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6012160" y="4505636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Séquence 4</a:t>
            </a:r>
            <a:endParaRPr lang="fr-FR" dirty="0"/>
          </a:p>
        </p:txBody>
      </p:sp>
      <p:sp>
        <p:nvSpPr>
          <p:cNvPr id="31" name="Rogner un rectangle à un seul coin 30"/>
          <p:cNvSpPr/>
          <p:nvPr/>
        </p:nvSpPr>
        <p:spPr>
          <a:xfrm>
            <a:off x="1182620" y="4077072"/>
            <a:ext cx="720080" cy="310939"/>
          </a:xfrm>
          <a:prstGeom prst="snip1Rect">
            <a:avLst>
              <a:gd name="adj" fmla="val 291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ZoneTexte 31"/>
          <p:cNvSpPr txBox="1"/>
          <p:nvPr/>
        </p:nvSpPr>
        <p:spPr>
          <a:xfrm>
            <a:off x="1259632" y="4105209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CI.1-CI.3 </a:t>
            </a:r>
            <a:endParaRPr lang="fr-FR" sz="1000" dirty="0"/>
          </a:p>
        </p:txBody>
      </p:sp>
      <p:sp>
        <p:nvSpPr>
          <p:cNvPr id="3" name="Rectangle à coins arrondis 2"/>
          <p:cNvSpPr/>
          <p:nvPr/>
        </p:nvSpPr>
        <p:spPr>
          <a:xfrm>
            <a:off x="467544" y="4361620"/>
            <a:ext cx="1584176" cy="720080"/>
          </a:xfrm>
          <a:prstGeom prst="roundRect">
            <a:avLst/>
          </a:prstGeom>
          <a:solidFill>
            <a:srgbClr val="B61AB6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611560" y="4509120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Séquence 1</a:t>
            </a:r>
            <a:endParaRPr lang="fr-FR" dirty="0"/>
          </a:p>
        </p:txBody>
      </p:sp>
      <p:sp>
        <p:nvSpPr>
          <p:cNvPr id="40" name="ZoneTexte 39"/>
          <p:cNvSpPr txBox="1"/>
          <p:nvPr/>
        </p:nvSpPr>
        <p:spPr>
          <a:xfrm>
            <a:off x="286352" y="580526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41" name="ZoneTexte 40"/>
          <p:cNvSpPr txBox="1"/>
          <p:nvPr/>
        </p:nvSpPr>
        <p:spPr>
          <a:xfrm>
            <a:off x="290116" y="555957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42" name="ZoneTexte 41"/>
          <p:cNvSpPr txBox="1"/>
          <p:nvPr/>
        </p:nvSpPr>
        <p:spPr>
          <a:xfrm>
            <a:off x="292464" y="531108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43" name="ZoneTexte 42"/>
          <p:cNvSpPr txBox="1"/>
          <p:nvPr/>
        </p:nvSpPr>
        <p:spPr>
          <a:xfrm>
            <a:off x="7310652" y="573325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44" name="ZoneTexte 43"/>
          <p:cNvSpPr txBox="1"/>
          <p:nvPr/>
        </p:nvSpPr>
        <p:spPr>
          <a:xfrm>
            <a:off x="7308304" y="549133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45" name="ZoneTexte 44"/>
          <p:cNvSpPr txBox="1"/>
          <p:nvPr/>
        </p:nvSpPr>
        <p:spPr>
          <a:xfrm>
            <a:off x="7310652" y="525649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48" name="ZoneTexte 47"/>
          <p:cNvSpPr txBox="1"/>
          <p:nvPr/>
        </p:nvSpPr>
        <p:spPr>
          <a:xfrm>
            <a:off x="2699792" y="1628800"/>
            <a:ext cx="121700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Objectif de</a:t>
            </a:r>
          </a:p>
          <a:p>
            <a:r>
              <a:rPr lang="fr-FR" dirty="0" smtClean="0"/>
              <a:t> formation</a:t>
            </a:r>
            <a:endParaRPr lang="fr-FR" dirty="0"/>
          </a:p>
        </p:txBody>
      </p:sp>
      <p:sp>
        <p:nvSpPr>
          <p:cNvPr id="49" name="ZoneTexte 48"/>
          <p:cNvSpPr txBox="1"/>
          <p:nvPr/>
        </p:nvSpPr>
        <p:spPr>
          <a:xfrm>
            <a:off x="755576" y="2996952"/>
            <a:ext cx="572535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Identification et organisation des séquences pédagogiques </a:t>
            </a:r>
            <a:endParaRPr lang="fr-FR" dirty="0"/>
          </a:p>
        </p:txBody>
      </p:sp>
      <p:sp>
        <p:nvSpPr>
          <p:cNvPr id="50" name="ZoneTexte 49"/>
          <p:cNvSpPr txBox="1"/>
          <p:nvPr/>
        </p:nvSpPr>
        <p:spPr>
          <a:xfrm>
            <a:off x="395536" y="476672"/>
            <a:ext cx="8136904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Elaboration de la progression pédagogique</a:t>
            </a:r>
            <a:endParaRPr lang="fr-FR" dirty="0"/>
          </a:p>
        </p:txBody>
      </p:sp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55976" y="1124744"/>
            <a:ext cx="1750195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5445224"/>
            <a:ext cx="1433016" cy="862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11032" y="5443684"/>
            <a:ext cx="1440160" cy="866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55944" y="5455604"/>
            <a:ext cx="1368152" cy="823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12160" y="5474852"/>
            <a:ext cx="1296144" cy="780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1115616" y="1268760"/>
            <a:ext cx="2592288" cy="108012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Utiliser un modèle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5580112" y="1268760"/>
            <a:ext cx="2592288" cy="108012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Elaborer un modèle</a:t>
            </a:r>
            <a:endParaRPr lang="fr-FR" dirty="0"/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3851920" y="1772816"/>
            <a:ext cx="15841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à coins arrondis 7"/>
          <p:cNvSpPr/>
          <p:nvPr/>
        </p:nvSpPr>
        <p:spPr>
          <a:xfrm>
            <a:off x="1115616" y="2708920"/>
            <a:ext cx="2592288" cy="10801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Exploiter le paramétrage d’un modèle</a:t>
            </a:r>
            <a:endParaRPr lang="fr-FR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5580112" y="2708920"/>
            <a:ext cx="2592288" cy="10801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choisir le paramétrage d’un modèle</a:t>
            </a:r>
            <a:endParaRPr lang="fr-FR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1115616" y="4149080"/>
            <a:ext cx="2592288" cy="10801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Mettre en œuvre un protocole</a:t>
            </a:r>
            <a:endParaRPr lang="fr-FR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5580112" y="4077072"/>
            <a:ext cx="2592288" cy="10801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Justifier le choix d’un protocole</a:t>
            </a:r>
            <a:endParaRPr lang="fr-FR" dirty="0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3851920" y="3284984"/>
            <a:ext cx="15841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>
            <a:off x="3851920" y="4581128"/>
            <a:ext cx="15841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717032"/>
            <a:ext cx="112012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Rogner un rectangle à un seul coin 33"/>
          <p:cNvSpPr/>
          <p:nvPr/>
        </p:nvSpPr>
        <p:spPr>
          <a:xfrm>
            <a:off x="2982820" y="836712"/>
            <a:ext cx="720080" cy="310939"/>
          </a:xfrm>
          <a:prstGeom prst="snip1Rect">
            <a:avLst>
              <a:gd name="adj" fmla="val 291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/>
          <p:cNvSpPr txBox="1"/>
          <p:nvPr/>
        </p:nvSpPr>
        <p:spPr>
          <a:xfrm>
            <a:off x="3059832" y="864849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CI.2-CI.3 </a:t>
            </a:r>
            <a:endParaRPr lang="fr-FR" sz="1000" dirty="0"/>
          </a:p>
        </p:txBody>
      </p:sp>
      <p:sp>
        <p:nvSpPr>
          <p:cNvPr id="36" name="Rogner un rectangle à un seul coin 35"/>
          <p:cNvSpPr/>
          <p:nvPr/>
        </p:nvSpPr>
        <p:spPr>
          <a:xfrm>
            <a:off x="4783020" y="836712"/>
            <a:ext cx="720080" cy="310939"/>
          </a:xfrm>
          <a:prstGeom prst="snip1Rect">
            <a:avLst>
              <a:gd name="adj" fmla="val 291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/>
          <p:cNvSpPr txBox="1"/>
          <p:nvPr/>
        </p:nvSpPr>
        <p:spPr>
          <a:xfrm>
            <a:off x="4860032" y="864849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CI.3 </a:t>
            </a:r>
            <a:endParaRPr lang="fr-FR" sz="1000" dirty="0"/>
          </a:p>
        </p:txBody>
      </p:sp>
      <p:sp>
        <p:nvSpPr>
          <p:cNvPr id="38" name="Rogner un rectangle à un seul coin 37"/>
          <p:cNvSpPr/>
          <p:nvPr/>
        </p:nvSpPr>
        <p:spPr>
          <a:xfrm>
            <a:off x="6588224" y="836712"/>
            <a:ext cx="720080" cy="310939"/>
          </a:xfrm>
          <a:prstGeom prst="snip1Rect">
            <a:avLst>
              <a:gd name="adj" fmla="val 291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ZoneTexte 38"/>
          <p:cNvSpPr txBox="1"/>
          <p:nvPr/>
        </p:nvSpPr>
        <p:spPr>
          <a:xfrm>
            <a:off x="6665236" y="864849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CI.1-CI.2 </a:t>
            </a:r>
            <a:endParaRPr lang="fr-FR" sz="1000" dirty="0"/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0" y="1481300"/>
            <a:ext cx="830797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611560" y="1265276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Séquence 1</a:t>
            </a:r>
            <a:endParaRPr lang="fr-FR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2267744" y="1121260"/>
            <a:ext cx="1584176" cy="720080"/>
          </a:xfrm>
          <a:prstGeom prst="roundRect">
            <a:avLst/>
          </a:prstGeom>
          <a:solidFill>
            <a:srgbClr val="B61AB6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2411760" y="1265276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Séquence 2</a:t>
            </a:r>
            <a:endParaRPr lang="fr-FR" dirty="0"/>
          </a:p>
        </p:txBody>
      </p:sp>
      <p:sp>
        <p:nvSpPr>
          <p:cNvPr id="17" name="Rectangle à coins arrondis 16"/>
          <p:cNvSpPr/>
          <p:nvPr/>
        </p:nvSpPr>
        <p:spPr>
          <a:xfrm>
            <a:off x="4067944" y="1121260"/>
            <a:ext cx="1584176" cy="720080"/>
          </a:xfrm>
          <a:prstGeom prst="roundRect">
            <a:avLst/>
          </a:prstGeom>
          <a:solidFill>
            <a:srgbClr val="B61AB6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4211960" y="1265276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Séquence 3</a:t>
            </a:r>
            <a:endParaRPr lang="fr-FR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68144" y="1121260"/>
            <a:ext cx="1584176" cy="720080"/>
          </a:xfrm>
          <a:prstGeom prst="roundRect">
            <a:avLst/>
          </a:prstGeom>
          <a:solidFill>
            <a:srgbClr val="B61AB6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6012160" y="1265276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Séquence 4</a:t>
            </a:r>
            <a:endParaRPr lang="fr-FR" dirty="0"/>
          </a:p>
        </p:txBody>
      </p:sp>
      <p:sp>
        <p:nvSpPr>
          <p:cNvPr id="31" name="Rogner un rectangle à un seul coin 30"/>
          <p:cNvSpPr/>
          <p:nvPr/>
        </p:nvSpPr>
        <p:spPr>
          <a:xfrm>
            <a:off x="1182620" y="836712"/>
            <a:ext cx="720080" cy="310939"/>
          </a:xfrm>
          <a:prstGeom prst="snip1Rect">
            <a:avLst>
              <a:gd name="adj" fmla="val 291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ZoneTexte 31"/>
          <p:cNvSpPr txBox="1"/>
          <p:nvPr/>
        </p:nvSpPr>
        <p:spPr>
          <a:xfrm>
            <a:off x="1259632" y="864849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CI.1-CI.3 </a:t>
            </a:r>
            <a:endParaRPr lang="fr-FR" sz="1000" dirty="0"/>
          </a:p>
        </p:txBody>
      </p:sp>
      <p:sp>
        <p:nvSpPr>
          <p:cNvPr id="3" name="Rectangle à coins arrondis 2"/>
          <p:cNvSpPr/>
          <p:nvPr/>
        </p:nvSpPr>
        <p:spPr>
          <a:xfrm>
            <a:off x="467544" y="1121260"/>
            <a:ext cx="1584176" cy="720080"/>
          </a:xfrm>
          <a:prstGeom prst="roundRect">
            <a:avLst/>
          </a:prstGeom>
          <a:solidFill>
            <a:srgbClr val="B61AB6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611560" y="1268760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Séquence 1</a:t>
            </a:r>
            <a:endParaRPr lang="fr-FR" dirty="0"/>
          </a:p>
        </p:txBody>
      </p:sp>
      <p:sp>
        <p:nvSpPr>
          <p:cNvPr id="46" name="Rogner un rectangle à un seul coin 45"/>
          <p:cNvSpPr/>
          <p:nvPr/>
        </p:nvSpPr>
        <p:spPr>
          <a:xfrm>
            <a:off x="2991259" y="2712404"/>
            <a:ext cx="720080" cy="310939"/>
          </a:xfrm>
          <a:prstGeom prst="snip1Rect">
            <a:avLst>
              <a:gd name="adj" fmla="val 291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ZoneTexte 46"/>
          <p:cNvSpPr txBox="1"/>
          <p:nvPr/>
        </p:nvSpPr>
        <p:spPr>
          <a:xfrm>
            <a:off x="3068271" y="2740541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CI.2-CI.3 </a:t>
            </a:r>
            <a:endParaRPr lang="fr-FR" sz="1000" dirty="0"/>
          </a:p>
        </p:txBody>
      </p:sp>
      <p:sp>
        <p:nvSpPr>
          <p:cNvPr id="50" name="Rogner un rectangle à un seul coin 49"/>
          <p:cNvSpPr/>
          <p:nvPr/>
        </p:nvSpPr>
        <p:spPr>
          <a:xfrm>
            <a:off x="4791459" y="2712404"/>
            <a:ext cx="720080" cy="310939"/>
          </a:xfrm>
          <a:prstGeom prst="snip1Rect">
            <a:avLst>
              <a:gd name="adj" fmla="val 291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ZoneTexte 50"/>
          <p:cNvSpPr txBox="1"/>
          <p:nvPr/>
        </p:nvSpPr>
        <p:spPr>
          <a:xfrm>
            <a:off x="4868471" y="2740541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CI.5</a:t>
            </a:r>
            <a:endParaRPr lang="fr-FR" sz="1000" dirty="0"/>
          </a:p>
        </p:txBody>
      </p:sp>
      <p:sp>
        <p:nvSpPr>
          <p:cNvPr id="52" name="Rogner un rectangle à un seul coin 51"/>
          <p:cNvSpPr/>
          <p:nvPr/>
        </p:nvSpPr>
        <p:spPr>
          <a:xfrm>
            <a:off x="6596663" y="2712404"/>
            <a:ext cx="720080" cy="310939"/>
          </a:xfrm>
          <a:prstGeom prst="snip1Rect">
            <a:avLst>
              <a:gd name="adj" fmla="val 291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ZoneTexte 52"/>
          <p:cNvSpPr txBox="1"/>
          <p:nvPr/>
        </p:nvSpPr>
        <p:spPr>
          <a:xfrm>
            <a:off x="6673675" y="2740541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CI.1-CI.2 </a:t>
            </a:r>
            <a:endParaRPr lang="fr-FR" sz="1000" dirty="0"/>
          </a:p>
        </p:txBody>
      </p:sp>
      <p:cxnSp>
        <p:nvCxnSpPr>
          <p:cNvPr id="54" name="Connecteur droit avec flèche 53"/>
          <p:cNvCxnSpPr/>
          <p:nvPr/>
        </p:nvCxnSpPr>
        <p:spPr>
          <a:xfrm>
            <a:off x="8439" y="3356992"/>
            <a:ext cx="830797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ZoneTexte 54"/>
          <p:cNvSpPr txBox="1"/>
          <p:nvPr/>
        </p:nvSpPr>
        <p:spPr>
          <a:xfrm>
            <a:off x="619999" y="3140968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Séquence 1</a:t>
            </a:r>
            <a:endParaRPr lang="fr-FR" dirty="0"/>
          </a:p>
        </p:txBody>
      </p:sp>
      <p:sp>
        <p:nvSpPr>
          <p:cNvPr id="56" name="Rectangle à coins arrondis 55"/>
          <p:cNvSpPr/>
          <p:nvPr/>
        </p:nvSpPr>
        <p:spPr>
          <a:xfrm>
            <a:off x="2276183" y="2996952"/>
            <a:ext cx="1584176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7" name="ZoneTexte 56"/>
          <p:cNvSpPr txBox="1"/>
          <p:nvPr/>
        </p:nvSpPr>
        <p:spPr>
          <a:xfrm>
            <a:off x="2420199" y="3140968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Séquence 2</a:t>
            </a:r>
            <a:endParaRPr lang="fr-FR" dirty="0"/>
          </a:p>
        </p:txBody>
      </p:sp>
      <p:sp>
        <p:nvSpPr>
          <p:cNvPr id="58" name="Rectangle à coins arrondis 57"/>
          <p:cNvSpPr/>
          <p:nvPr/>
        </p:nvSpPr>
        <p:spPr>
          <a:xfrm>
            <a:off x="4076383" y="2996952"/>
            <a:ext cx="1584176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9" name="ZoneTexte 58"/>
          <p:cNvSpPr txBox="1"/>
          <p:nvPr/>
        </p:nvSpPr>
        <p:spPr>
          <a:xfrm>
            <a:off x="4220399" y="3140968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Séquence 3</a:t>
            </a:r>
            <a:endParaRPr lang="fr-FR" dirty="0"/>
          </a:p>
        </p:txBody>
      </p:sp>
      <p:sp>
        <p:nvSpPr>
          <p:cNvPr id="60" name="Rectangle à coins arrondis 59"/>
          <p:cNvSpPr/>
          <p:nvPr/>
        </p:nvSpPr>
        <p:spPr>
          <a:xfrm>
            <a:off x="5876583" y="2996952"/>
            <a:ext cx="1584176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1" name="ZoneTexte 60"/>
          <p:cNvSpPr txBox="1"/>
          <p:nvPr/>
        </p:nvSpPr>
        <p:spPr>
          <a:xfrm>
            <a:off x="6020599" y="3140968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Séquence 4</a:t>
            </a:r>
            <a:endParaRPr lang="fr-FR" dirty="0"/>
          </a:p>
        </p:txBody>
      </p:sp>
      <p:sp>
        <p:nvSpPr>
          <p:cNvPr id="62" name="Rogner un rectangle à un seul coin 61"/>
          <p:cNvSpPr/>
          <p:nvPr/>
        </p:nvSpPr>
        <p:spPr>
          <a:xfrm>
            <a:off x="1191059" y="2712404"/>
            <a:ext cx="720080" cy="310939"/>
          </a:xfrm>
          <a:prstGeom prst="snip1Rect">
            <a:avLst>
              <a:gd name="adj" fmla="val 291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ZoneTexte 62"/>
          <p:cNvSpPr txBox="1"/>
          <p:nvPr/>
        </p:nvSpPr>
        <p:spPr>
          <a:xfrm>
            <a:off x="1268071" y="2740541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CI.1-CI.3 </a:t>
            </a:r>
            <a:endParaRPr lang="fr-FR" sz="1000" dirty="0"/>
          </a:p>
        </p:txBody>
      </p:sp>
      <p:sp>
        <p:nvSpPr>
          <p:cNvPr id="64" name="Rectangle à coins arrondis 63"/>
          <p:cNvSpPr/>
          <p:nvPr/>
        </p:nvSpPr>
        <p:spPr>
          <a:xfrm>
            <a:off x="475983" y="2996952"/>
            <a:ext cx="1584176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5" name="ZoneTexte 64"/>
          <p:cNvSpPr txBox="1"/>
          <p:nvPr/>
        </p:nvSpPr>
        <p:spPr>
          <a:xfrm>
            <a:off x="619999" y="3144452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Séquence 1</a:t>
            </a:r>
            <a:endParaRPr lang="fr-FR" dirty="0"/>
          </a:p>
        </p:txBody>
      </p:sp>
      <p:sp>
        <p:nvSpPr>
          <p:cNvPr id="66" name="Rogner un rectangle à un seul coin 65"/>
          <p:cNvSpPr/>
          <p:nvPr/>
        </p:nvSpPr>
        <p:spPr>
          <a:xfrm>
            <a:off x="2991259" y="4584612"/>
            <a:ext cx="720080" cy="310939"/>
          </a:xfrm>
          <a:prstGeom prst="snip1Rect">
            <a:avLst>
              <a:gd name="adj" fmla="val 291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ZoneTexte 66"/>
          <p:cNvSpPr txBox="1"/>
          <p:nvPr/>
        </p:nvSpPr>
        <p:spPr>
          <a:xfrm>
            <a:off x="3068271" y="4612749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CI.2-CI.3 </a:t>
            </a:r>
            <a:endParaRPr lang="fr-FR" sz="1000" dirty="0"/>
          </a:p>
        </p:txBody>
      </p:sp>
      <p:sp>
        <p:nvSpPr>
          <p:cNvPr id="68" name="Rogner un rectangle à un seul coin 67"/>
          <p:cNvSpPr/>
          <p:nvPr/>
        </p:nvSpPr>
        <p:spPr>
          <a:xfrm>
            <a:off x="4791459" y="4584612"/>
            <a:ext cx="720080" cy="310939"/>
          </a:xfrm>
          <a:prstGeom prst="snip1Rect">
            <a:avLst>
              <a:gd name="adj" fmla="val 291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ZoneTexte 68"/>
          <p:cNvSpPr txBox="1"/>
          <p:nvPr/>
        </p:nvSpPr>
        <p:spPr>
          <a:xfrm>
            <a:off x="4868471" y="4612749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CI.4</a:t>
            </a:r>
            <a:endParaRPr lang="fr-FR" sz="1000" dirty="0"/>
          </a:p>
        </p:txBody>
      </p:sp>
      <p:sp>
        <p:nvSpPr>
          <p:cNvPr id="70" name="Rogner un rectangle à un seul coin 69"/>
          <p:cNvSpPr/>
          <p:nvPr/>
        </p:nvSpPr>
        <p:spPr>
          <a:xfrm>
            <a:off x="6596663" y="4584612"/>
            <a:ext cx="720080" cy="310939"/>
          </a:xfrm>
          <a:prstGeom prst="snip1Rect">
            <a:avLst>
              <a:gd name="adj" fmla="val 291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ZoneTexte 70"/>
          <p:cNvSpPr txBox="1"/>
          <p:nvPr/>
        </p:nvSpPr>
        <p:spPr>
          <a:xfrm>
            <a:off x="6673675" y="4612749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CI.1-CI.2 </a:t>
            </a:r>
            <a:endParaRPr lang="fr-FR" sz="1000" dirty="0"/>
          </a:p>
        </p:txBody>
      </p:sp>
      <p:cxnSp>
        <p:nvCxnSpPr>
          <p:cNvPr id="72" name="Connecteur droit avec flèche 71"/>
          <p:cNvCxnSpPr/>
          <p:nvPr/>
        </p:nvCxnSpPr>
        <p:spPr>
          <a:xfrm>
            <a:off x="8439" y="5229200"/>
            <a:ext cx="830797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ZoneTexte 72"/>
          <p:cNvSpPr txBox="1"/>
          <p:nvPr/>
        </p:nvSpPr>
        <p:spPr>
          <a:xfrm>
            <a:off x="619999" y="5013176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Séquence 1</a:t>
            </a:r>
            <a:endParaRPr lang="fr-FR" dirty="0"/>
          </a:p>
        </p:txBody>
      </p:sp>
      <p:sp>
        <p:nvSpPr>
          <p:cNvPr id="74" name="Rectangle à coins arrondis 73"/>
          <p:cNvSpPr/>
          <p:nvPr/>
        </p:nvSpPr>
        <p:spPr>
          <a:xfrm>
            <a:off x="2276183" y="4869160"/>
            <a:ext cx="1584176" cy="7200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5" name="ZoneTexte 74"/>
          <p:cNvSpPr txBox="1"/>
          <p:nvPr/>
        </p:nvSpPr>
        <p:spPr>
          <a:xfrm>
            <a:off x="2420199" y="5013176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Séquence 2</a:t>
            </a:r>
            <a:endParaRPr lang="fr-FR" dirty="0"/>
          </a:p>
        </p:txBody>
      </p:sp>
      <p:sp>
        <p:nvSpPr>
          <p:cNvPr id="76" name="Rectangle à coins arrondis 75"/>
          <p:cNvSpPr/>
          <p:nvPr/>
        </p:nvSpPr>
        <p:spPr>
          <a:xfrm>
            <a:off x="4076383" y="4869160"/>
            <a:ext cx="1584176" cy="7200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7" name="ZoneTexte 76"/>
          <p:cNvSpPr txBox="1"/>
          <p:nvPr/>
        </p:nvSpPr>
        <p:spPr>
          <a:xfrm>
            <a:off x="4220399" y="5013176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Séquence 3</a:t>
            </a:r>
            <a:endParaRPr lang="fr-FR" dirty="0"/>
          </a:p>
        </p:txBody>
      </p:sp>
      <p:sp>
        <p:nvSpPr>
          <p:cNvPr id="78" name="Rectangle à coins arrondis 77"/>
          <p:cNvSpPr/>
          <p:nvPr/>
        </p:nvSpPr>
        <p:spPr>
          <a:xfrm>
            <a:off x="5876583" y="4869160"/>
            <a:ext cx="1584176" cy="7200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9" name="ZoneTexte 78"/>
          <p:cNvSpPr txBox="1"/>
          <p:nvPr/>
        </p:nvSpPr>
        <p:spPr>
          <a:xfrm>
            <a:off x="6020599" y="5013176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Séquence 4</a:t>
            </a:r>
            <a:endParaRPr lang="fr-FR" dirty="0"/>
          </a:p>
        </p:txBody>
      </p:sp>
      <p:sp>
        <p:nvSpPr>
          <p:cNvPr id="80" name="Rogner un rectangle à un seul coin 79"/>
          <p:cNvSpPr/>
          <p:nvPr/>
        </p:nvSpPr>
        <p:spPr>
          <a:xfrm>
            <a:off x="1191059" y="4584612"/>
            <a:ext cx="720080" cy="310939"/>
          </a:xfrm>
          <a:prstGeom prst="snip1Rect">
            <a:avLst>
              <a:gd name="adj" fmla="val 291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ZoneTexte 80"/>
          <p:cNvSpPr txBox="1"/>
          <p:nvPr/>
        </p:nvSpPr>
        <p:spPr>
          <a:xfrm>
            <a:off x="1268071" y="4612749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CI.1-CI.3 </a:t>
            </a:r>
            <a:endParaRPr lang="fr-FR" sz="1000" dirty="0"/>
          </a:p>
        </p:txBody>
      </p:sp>
      <p:sp>
        <p:nvSpPr>
          <p:cNvPr id="82" name="Rectangle à coins arrondis 81"/>
          <p:cNvSpPr/>
          <p:nvPr/>
        </p:nvSpPr>
        <p:spPr>
          <a:xfrm>
            <a:off x="475983" y="4869160"/>
            <a:ext cx="1584176" cy="7200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3" name="ZoneTexte 82"/>
          <p:cNvSpPr txBox="1"/>
          <p:nvPr/>
        </p:nvSpPr>
        <p:spPr>
          <a:xfrm>
            <a:off x="619999" y="5016660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Séquence 1</a:t>
            </a:r>
            <a:endParaRPr lang="fr-FR" dirty="0"/>
          </a:p>
        </p:txBody>
      </p:sp>
      <p:pic>
        <p:nvPicPr>
          <p:cNvPr id="8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88640"/>
            <a:ext cx="1131886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27296" y="1988840"/>
            <a:ext cx="1210664" cy="975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27"/>
          <p:cNvGrpSpPr>
            <a:grpSpLocks/>
          </p:cNvGrpSpPr>
          <p:nvPr/>
        </p:nvGrpSpPr>
        <p:grpSpPr bwMode="auto">
          <a:xfrm>
            <a:off x="44450" y="5661248"/>
            <a:ext cx="9001125" cy="428625"/>
            <a:chOff x="0" y="2212"/>
            <a:chExt cx="5670" cy="270"/>
          </a:xfrm>
        </p:grpSpPr>
        <p:grpSp>
          <p:nvGrpSpPr>
            <p:cNvPr id="3" name="Group 217"/>
            <p:cNvGrpSpPr>
              <a:grpSpLocks/>
            </p:cNvGrpSpPr>
            <p:nvPr/>
          </p:nvGrpSpPr>
          <p:grpSpPr bwMode="auto">
            <a:xfrm>
              <a:off x="0" y="2212"/>
              <a:ext cx="2821" cy="267"/>
              <a:chOff x="0" y="2189"/>
              <a:chExt cx="2821" cy="267"/>
            </a:xfrm>
          </p:grpSpPr>
          <p:sp>
            <p:nvSpPr>
              <p:cNvPr id="83" name="Rectangle 4"/>
              <p:cNvSpPr>
                <a:spLocks noChangeArrowheads="1"/>
              </p:cNvSpPr>
              <p:nvPr/>
            </p:nvSpPr>
            <p:spPr bwMode="auto">
              <a:xfrm>
                <a:off x="0" y="2189"/>
                <a:ext cx="2821" cy="2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4" name="Rectangle 5"/>
              <p:cNvSpPr>
                <a:spLocks noChangeArrowheads="1"/>
              </p:cNvSpPr>
              <p:nvPr/>
            </p:nvSpPr>
            <p:spPr bwMode="auto">
              <a:xfrm>
                <a:off x="0" y="2434"/>
                <a:ext cx="2821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85" name="Group 6"/>
              <p:cNvGrpSpPr>
                <a:grpSpLocks/>
              </p:cNvGrpSpPr>
              <p:nvPr/>
            </p:nvGrpSpPr>
            <p:grpSpPr bwMode="auto">
              <a:xfrm>
                <a:off x="0" y="2216"/>
                <a:ext cx="2744" cy="223"/>
                <a:chOff x="0" y="1888"/>
                <a:chExt cx="5746" cy="453"/>
              </a:xfrm>
            </p:grpSpPr>
            <p:grpSp>
              <p:nvGrpSpPr>
                <p:cNvPr id="99" name="Group 7"/>
                <p:cNvGrpSpPr>
                  <a:grpSpLocks/>
                </p:cNvGrpSpPr>
                <p:nvPr/>
              </p:nvGrpSpPr>
              <p:grpSpPr bwMode="auto">
                <a:xfrm>
                  <a:off x="0" y="1888"/>
                  <a:ext cx="5746" cy="181"/>
                  <a:chOff x="0" y="1888"/>
                  <a:chExt cx="5746" cy="181"/>
                </a:xfrm>
              </p:grpSpPr>
              <p:sp>
                <p:nvSpPr>
                  <p:cNvPr id="154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888"/>
                    <a:ext cx="579" cy="18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/>
                    <a:r>
                      <a:rPr lang="fr-FR" sz="500" dirty="0"/>
                      <a:t>Sept</a:t>
                    </a:r>
                  </a:p>
                </p:txBody>
              </p:sp>
              <p:sp>
                <p:nvSpPr>
                  <p:cNvPr id="155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579" y="1888"/>
                    <a:ext cx="580" cy="18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/>
                    <a:r>
                      <a:rPr lang="fr-FR" sz="500"/>
                      <a:t>Oct</a:t>
                    </a:r>
                  </a:p>
                </p:txBody>
              </p:sp>
              <p:sp>
                <p:nvSpPr>
                  <p:cNvPr id="156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160" y="1888"/>
                    <a:ext cx="580" cy="18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/>
                    <a:r>
                      <a:rPr lang="fr-FR" sz="500"/>
                      <a:t>Nov</a:t>
                    </a:r>
                  </a:p>
                </p:txBody>
              </p:sp>
              <p:sp>
                <p:nvSpPr>
                  <p:cNvPr id="157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1737" y="1888"/>
                    <a:ext cx="580" cy="18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/>
                    <a:r>
                      <a:rPr lang="fr-FR" sz="500"/>
                      <a:t>Dec</a:t>
                    </a:r>
                  </a:p>
                </p:txBody>
              </p:sp>
              <p:sp>
                <p:nvSpPr>
                  <p:cNvPr id="158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315" y="1888"/>
                    <a:ext cx="580" cy="18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/>
                    <a:r>
                      <a:rPr lang="fr-FR" sz="500"/>
                      <a:t>Jan</a:t>
                    </a:r>
                  </a:p>
                </p:txBody>
              </p:sp>
              <p:sp>
                <p:nvSpPr>
                  <p:cNvPr id="159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2896" y="1888"/>
                    <a:ext cx="580" cy="18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/>
                    <a:r>
                      <a:rPr lang="fr-FR" sz="500"/>
                      <a:t>Fev</a:t>
                    </a:r>
                  </a:p>
                </p:txBody>
              </p:sp>
              <p:sp>
                <p:nvSpPr>
                  <p:cNvPr id="160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3445" y="1888"/>
                    <a:ext cx="579" cy="18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/>
                    <a:r>
                      <a:rPr lang="fr-FR" sz="500"/>
                      <a:t>Mars</a:t>
                    </a:r>
                  </a:p>
                </p:txBody>
              </p:sp>
              <p:sp>
                <p:nvSpPr>
                  <p:cNvPr id="161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4014" y="1888"/>
                    <a:ext cx="579" cy="18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/>
                    <a:r>
                      <a:rPr lang="fr-FR" sz="500"/>
                      <a:t>Avril</a:t>
                    </a:r>
                  </a:p>
                </p:txBody>
              </p:sp>
              <p:sp>
                <p:nvSpPr>
                  <p:cNvPr id="162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4590" y="1888"/>
                    <a:ext cx="579" cy="18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/>
                    <a:r>
                      <a:rPr lang="fr-FR" sz="500"/>
                      <a:t>Mai</a:t>
                    </a:r>
                  </a:p>
                </p:txBody>
              </p:sp>
              <p:sp>
                <p:nvSpPr>
                  <p:cNvPr id="163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5167" y="1888"/>
                    <a:ext cx="579" cy="18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/>
                    <a:r>
                      <a:rPr lang="fr-FR" sz="500"/>
                      <a:t>Juin</a:t>
                    </a:r>
                  </a:p>
                </p:txBody>
              </p:sp>
            </p:grpSp>
            <p:grpSp>
              <p:nvGrpSpPr>
                <p:cNvPr id="100" name="Group 18"/>
                <p:cNvGrpSpPr>
                  <a:grpSpLocks/>
                </p:cNvGrpSpPr>
                <p:nvPr/>
              </p:nvGrpSpPr>
              <p:grpSpPr bwMode="auto">
                <a:xfrm>
                  <a:off x="7" y="2069"/>
                  <a:ext cx="577" cy="272"/>
                  <a:chOff x="0" y="2069"/>
                  <a:chExt cx="577" cy="272"/>
                </a:xfrm>
              </p:grpSpPr>
              <p:sp>
                <p:nvSpPr>
                  <p:cNvPr id="150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1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142" y="2069"/>
                    <a:ext cx="148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2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84" y="2069"/>
                    <a:ext cx="147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3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431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01" name="Group 23"/>
                <p:cNvGrpSpPr>
                  <a:grpSpLocks/>
                </p:cNvGrpSpPr>
                <p:nvPr/>
              </p:nvGrpSpPr>
              <p:grpSpPr bwMode="auto">
                <a:xfrm>
                  <a:off x="581" y="2069"/>
                  <a:ext cx="589" cy="272"/>
                  <a:chOff x="0" y="2069"/>
                  <a:chExt cx="577" cy="272"/>
                </a:xfrm>
              </p:grpSpPr>
              <p:sp>
                <p:nvSpPr>
                  <p:cNvPr id="146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47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142" y="2069"/>
                    <a:ext cx="148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48" name="Rectangle 26"/>
                  <p:cNvSpPr>
                    <a:spLocks noChangeArrowheads="1"/>
                  </p:cNvSpPr>
                  <p:nvPr/>
                </p:nvSpPr>
                <p:spPr bwMode="auto">
                  <a:xfrm>
                    <a:off x="284" y="2069"/>
                    <a:ext cx="147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49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431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02" name="Group 28"/>
                <p:cNvGrpSpPr>
                  <a:grpSpLocks/>
                </p:cNvGrpSpPr>
                <p:nvPr/>
              </p:nvGrpSpPr>
              <p:grpSpPr bwMode="auto">
                <a:xfrm>
                  <a:off x="1163" y="2069"/>
                  <a:ext cx="577" cy="272"/>
                  <a:chOff x="0" y="2069"/>
                  <a:chExt cx="577" cy="272"/>
                </a:xfrm>
              </p:grpSpPr>
              <p:sp>
                <p:nvSpPr>
                  <p:cNvPr id="142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43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142" y="2069"/>
                    <a:ext cx="148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44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284" y="2069"/>
                    <a:ext cx="147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45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431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03" name="Group 33"/>
                <p:cNvGrpSpPr>
                  <a:grpSpLocks/>
                </p:cNvGrpSpPr>
                <p:nvPr/>
              </p:nvGrpSpPr>
              <p:grpSpPr bwMode="auto">
                <a:xfrm>
                  <a:off x="3437" y="2069"/>
                  <a:ext cx="577" cy="272"/>
                  <a:chOff x="0" y="2069"/>
                  <a:chExt cx="577" cy="272"/>
                </a:xfrm>
              </p:grpSpPr>
              <p:sp>
                <p:nvSpPr>
                  <p:cNvPr id="138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39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142" y="2069"/>
                    <a:ext cx="148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40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284" y="2069"/>
                    <a:ext cx="147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41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431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04" name="Group 38"/>
                <p:cNvGrpSpPr>
                  <a:grpSpLocks/>
                </p:cNvGrpSpPr>
                <p:nvPr/>
              </p:nvGrpSpPr>
              <p:grpSpPr bwMode="auto">
                <a:xfrm>
                  <a:off x="4014" y="2069"/>
                  <a:ext cx="577" cy="272"/>
                  <a:chOff x="0" y="2069"/>
                  <a:chExt cx="577" cy="272"/>
                </a:xfrm>
              </p:grpSpPr>
              <p:sp>
                <p:nvSpPr>
                  <p:cNvPr id="134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35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142" y="2069"/>
                    <a:ext cx="148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36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284" y="2069"/>
                    <a:ext cx="147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37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431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05" name="Group 43"/>
                <p:cNvGrpSpPr>
                  <a:grpSpLocks/>
                </p:cNvGrpSpPr>
                <p:nvPr/>
              </p:nvGrpSpPr>
              <p:grpSpPr bwMode="auto">
                <a:xfrm>
                  <a:off x="4593" y="2069"/>
                  <a:ext cx="577" cy="272"/>
                  <a:chOff x="0" y="2069"/>
                  <a:chExt cx="577" cy="272"/>
                </a:xfrm>
              </p:grpSpPr>
              <p:sp>
                <p:nvSpPr>
                  <p:cNvPr id="130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31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142" y="2069"/>
                    <a:ext cx="148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32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284" y="2069"/>
                    <a:ext cx="147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33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431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06" name="Group 48"/>
                <p:cNvGrpSpPr>
                  <a:grpSpLocks/>
                </p:cNvGrpSpPr>
                <p:nvPr/>
              </p:nvGrpSpPr>
              <p:grpSpPr bwMode="auto">
                <a:xfrm>
                  <a:off x="5168" y="2069"/>
                  <a:ext cx="577" cy="272"/>
                  <a:chOff x="0" y="2069"/>
                  <a:chExt cx="577" cy="272"/>
                </a:xfrm>
              </p:grpSpPr>
              <p:sp>
                <p:nvSpPr>
                  <p:cNvPr id="126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27" name="Rectangle 50"/>
                  <p:cNvSpPr>
                    <a:spLocks noChangeArrowheads="1"/>
                  </p:cNvSpPr>
                  <p:nvPr/>
                </p:nvSpPr>
                <p:spPr bwMode="auto">
                  <a:xfrm>
                    <a:off x="142" y="2069"/>
                    <a:ext cx="148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28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284" y="2069"/>
                    <a:ext cx="147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29" name="Rectangle 52"/>
                  <p:cNvSpPr>
                    <a:spLocks noChangeArrowheads="1"/>
                  </p:cNvSpPr>
                  <p:nvPr/>
                </p:nvSpPr>
                <p:spPr bwMode="auto">
                  <a:xfrm>
                    <a:off x="431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07" name="Group 53"/>
                <p:cNvGrpSpPr>
                  <a:grpSpLocks/>
                </p:cNvGrpSpPr>
                <p:nvPr/>
              </p:nvGrpSpPr>
              <p:grpSpPr bwMode="auto">
                <a:xfrm>
                  <a:off x="2897" y="2069"/>
                  <a:ext cx="533" cy="272"/>
                  <a:chOff x="0" y="2069"/>
                  <a:chExt cx="577" cy="272"/>
                </a:xfrm>
              </p:grpSpPr>
              <p:sp>
                <p:nvSpPr>
                  <p:cNvPr id="122" name="Rectangle 5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23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142" y="2069"/>
                    <a:ext cx="148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24" name="Rectangle 56"/>
                  <p:cNvSpPr>
                    <a:spLocks noChangeArrowheads="1"/>
                  </p:cNvSpPr>
                  <p:nvPr/>
                </p:nvSpPr>
                <p:spPr bwMode="auto">
                  <a:xfrm>
                    <a:off x="284" y="2069"/>
                    <a:ext cx="147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25" name="Rectangle 57"/>
                  <p:cNvSpPr>
                    <a:spLocks noChangeArrowheads="1"/>
                  </p:cNvSpPr>
                  <p:nvPr/>
                </p:nvSpPr>
                <p:spPr bwMode="auto">
                  <a:xfrm>
                    <a:off x="431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08" name="Group 58"/>
                <p:cNvGrpSpPr>
                  <a:grpSpLocks/>
                </p:cNvGrpSpPr>
                <p:nvPr/>
              </p:nvGrpSpPr>
              <p:grpSpPr bwMode="auto">
                <a:xfrm>
                  <a:off x="2304" y="2069"/>
                  <a:ext cx="589" cy="272"/>
                  <a:chOff x="0" y="2069"/>
                  <a:chExt cx="577" cy="272"/>
                </a:xfrm>
              </p:grpSpPr>
              <p:sp>
                <p:nvSpPr>
                  <p:cNvPr id="118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19" name="Rectangle 60"/>
                  <p:cNvSpPr>
                    <a:spLocks noChangeArrowheads="1"/>
                  </p:cNvSpPr>
                  <p:nvPr/>
                </p:nvSpPr>
                <p:spPr bwMode="auto">
                  <a:xfrm>
                    <a:off x="142" y="2069"/>
                    <a:ext cx="148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20" name="Rectangle 61"/>
                  <p:cNvSpPr>
                    <a:spLocks noChangeArrowheads="1"/>
                  </p:cNvSpPr>
                  <p:nvPr/>
                </p:nvSpPr>
                <p:spPr bwMode="auto">
                  <a:xfrm>
                    <a:off x="284" y="2069"/>
                    <a:ext cx="147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21" name="Rectangle 62"/>
                  <p:cNvSpPr>
                    <a:spLocks noChangeArrowheads="1"/>
                  </p:cNvSpPr>
                  <p:nvPr/>
                </p:nvSpPr>
                <p:spPr bwMode="auto">
                  <a:xfrm>
                    <a:off x="431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09" name="Group 63"/>
                <p:cNvGrpSpPr>
                  <a:grpSpLocks/>
                </p:cNvGrpSpPr>
                <p:nvPr/>
              </p:nvGrpSpPr>
              <p:grpSpPr bwMode="auto">
                <a:xfrm>
                  <a:off x="1739" y="2069"/>
                  <a:ext cx="577" cy="272"/>
                  <a:chOff x="0" y="2069"/>
                  <a:chExt cx="577" cy="272"/>
                </a:xfrm>
              </p:grpSpPr>
              <p:sp>
                <p:nvSpPr>
                  <p:cNvPr id="114" name="Rectangle 6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15" name="Rectangle 65"/>
                  <p:cNvSpPr>
                    <a:spLocks noChangeArrowheads="1"/>
                  </p:cNvSpPr>
                  <p:nvPr/>
                </p:nvSpPr>
                <p:spPr bwMode="auto">
                  <a:xfrm>
                    <a:off x="142" y="2069"/>
                    <a:ext cx="148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16" name="Rectangle 66"/>
                  <p:cNvSpPr>
                    <a:spLocks noChangeArrowheads="1"/>
                  </p:cNvSpPr>
                  <p:nvPr/>
                </p:nvSpPr>
                <p:spPr bwMode="auto">
                  <a:xfrm>
                    <a:off x="284" y="2069"/>
                    <a:ext cx="147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17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431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sp>
              <p:nvSpPr>
                <p:cNvPr id="110" name="Rectangle 68"/>
                <p:cNvSpPr>
                  <a:spLocks noChangeArrowheads="1"/>
                </p:cNvSpPr>
                <p:nvPr/>
              </p:nvSpPr>
              <p:spPr bwMode="auto">
                <a:xfrm>
                  <a:off x="2175" y="2069"/>
                  <a:ext cx="272" cy="27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11" name="Rectangle 69"/>
                <p:cNvSpPr>
                  <a:spLocks noChangeArrowheads="1"/>
                </p:cNvSpPr>
                <p:nvPr/>
              </p:nvSpPr>
              <p:spPr bwMode="auto">
                <a:xfrm>
                  <a:off x="3302" y="2069"/>
                  <a:ext cx="272" cy="27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12" name="Rectangle 70"/>
                <p:cNvSpPr>
                  <a:spLocks noChangeArrowheads="1"/>
                </p:cNvSpPr>
                <p:nvPr/>
              </p:nvSpPr>
              <p:spPr bwMode="auto">
                <a:xfrm>
                  <a:off x="4454" y="2069"/>
                  <a:ext cx="272" cy="27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13" name="Rectangle 71"/>
                <p:cNvSpPr>
                  <a:spLocks noChangeArrowheads="1"/>
                </p:cNvSpPr>
                <p:nvPr/>
              </p:nvSpPr>
              <p:spPr bwMode="auto">
                <a:xfrm>
                  <a:off x="1020" y="2069"/>
                  <a:ext cx="213" cy="27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4" name="Group 216"/>
            <p:cNvGrpSpPr>
              <a:grpSpLocks/>
            </p:cNvGrpSpPr>
            <p:nvPr/>
          </p:nvGrpSpPr>
          <p:grpSpPr bwMode="auto">
            <a:xfrm>
              <a:off x="2835" y="2214"/>
              <a:ext cx="2835" cy="268"/>
              <a:chOff x="2835" y="2193"/>
              <a:chExt cx="2835" cy="268"/>
            </a:xfrm>
          </p:grpSpPr>
          <p:sp>
            <p:nvSpPr>
              <p:cNvPr id="5" name="Rectangle 98"/>
              <p:cNvSpPr>
                <a:spLocks noChangeArrowheads="1"/>
              </p:cNvSpPr>
              <p:nvPr/>
            </p:nvSpPr>
            <p:spPr bwMode="auto">
              <a:xfrm>
                <a:off x="2835" y="2193"/>
                <a:ext cx="2835" cy="2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" name="Rectangle 99"/>
              <p:cNvSpPr>
                <a:spLocks noChangeArrowheads="1"/>
              </p:cNvSpPr>
              <p:nvPr/>
            </p:nvSpPr>
            <p:spPr bwMode="auto">
              <a:xfrm>
                <a:off x="2835" y="2439"/>
                <a:ext cx="2835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7" name="Group 100"/>
              <p:cNvGrpSpPr>
                <a:grpSpLocks/>
              </p:cNvGrpSpPr>
              <p:nvPr/>
            </p:nvGrpSpPr>
            <p:grpSpPr bwMode="auto">
              <a:xfrm>
                <a:off x="2835" y="2216"/>
                <a:ext cx="2757" cy="223"/>
                <a:chOff x="0" y="1888"/>
                <a:chExt cx="5746" cy="453"/>
              </a:xfrm>
            </p:grpSpPr>
            <p:grpSp>
              <p:nvGrpSpPr>
                <p:cNvPr id="18" name="Group 101"/>
                <p:cNvGrpSpPr>
                  <a:grpSpLocks/>
                </p:cNvGrpSpPr>
                <p:nvPr/>
              </p:nvGrpSpPr>
              <p:grpSpPr bwMode="auto">
                <a:xfrm>
                  <a:off x="0" y="1888"/>
                  <a:ext cx="5746" cy="181"/>
                  <a:chOff x="0" y="1888"/>
                  <a:chExt cx="5746" cy="181"/>
                </a:xfrm>
              </p:grpSpPr>
              <p:sp>
                <p:nvSpPr>
                  <p:cNvPr id="73" name="Rectangle 102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888"/>
                    <a:ext cx="579" cy="18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/>
                    <a:r>
                      <a:rPr lang="fr-FR" sz="500"/>
                      <a:t>Sept</a:t>
                    </a:r>
                  </a:p>
                </p:txBody>
              </p:sp>
              <p:sp>
                <p:nvSpPr>
                  <p:cNvPr id="74" name="Rectangle 103"/>
                  <p:cNvSpPr>
                    <a:spLocks noChangeArrowheads="1"/>
                  </p:cNvSpPr>
                  <p:nvPr/>
                </p:nvSpPr>
                <p:spPr bwMode="auto">
                  <a:xfrm>
                    <a:off x="579" y="1888"/>
                    <a:ext cx="580" cy="18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/>
                    <a:r>
                      <a:rPr lang="fr-FR" sz="500"/>
                      <a:t>Oct</a:t>
                    </a:r>
                  </a:p>
                </p:txBody>
              </p:sp>
              <p:sp>
                <p:nvSpPr>
                  <p:cNvPr id="75" name="Rectangle 104"/>
                  <p:cNvSpPr>
                    <a:spLocks noChangeArrowheads="1"/>
                  </p:cNvSpPr>
                  <p:nvPr/>
                </p:nvSpPr>
                <p:spPr bwMode="auto">
                  <a:xfrm>
                    <a:off x="1160" y="1888"/>
                    <a:ext cx="580" cy="18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/>
                    <a:r>
                      <a:rPr lang="fr-FR" sz="500"/>
                      <a:t>Nov</a:t>
                    </a:r>
                  </a:p>
                </p:txBody>
              </p:sp>
              <p:sp>
                <p:nvSpPr>
                  <p:cNvPr id="76" name="Rectangle 105"/>
                  <p:cNvSpPr>
                    <a:spLocks noChangeArrowheads="1"/>
                  </p:cNvSpPr>
                  <p:nvPr/>
                </p:nvSpPr>
                <p:spPr bwMode="auto">
                  <a:xfrm>
                    <a:off x="1737" y="1888"/>
                    <a:ext cx="580" cy="18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/>
                    <a:r>
                      <a:rPr lang="fr-FR" sz="500"/>
                      <a:t>Dec</a:t>
                    </a:r>
                  </a:p>
                </p:txBody>
              </p:sp>
              <p:sp>
                <p:nvSpPr>
                  <p:cNvPr id="77" name="Rectangle 106"/>
                  <p:cNvSpPr>
                    <a:spLocks noChangeArrowheads="1"/>
                  </p:cNvSpPr>
                  <p:nvPr/>
                </p:nvSpPr>
                <p:spPr bwMode="auto">
                  <a:xfrm>
                    <a:off x="2315" y="1888"/>
                    <a:ext cx="580" cy="18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/>
                    <a:r>
                      <a:rPr lang="fr-FR" sz="500"/>
                      <a:t>Jan</a:t>
                    </a:r>
                  </a:p>
                </p:txBody>
              </p:sp>
              <p:sp>
                <p:nvSpPr>
                  <p:cNvPr id="78" name="Rectangle 107"/>
                  <p:cNvSpPr>
                    <a:spLocks noChangeArrowheads="1"/>
                  </p:cNvSpPr>
                  <p:nvPr/>
                </p:nvSpPr>
                <p:spPr bwMode="auto">
                  <a:xfrm>
                    <a:off x="2896" y="1888"/>
                    <a:ext cx="580" cy="18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/>
                    <a:r>
                      <a:rPr lang="fr-FR" sz="500"/>
                      <a:t>Fev</a:t>
                    </a:r>
                  </a:p>
                </p:txBody>
              </p:sp>
              <p:sp>
                <p:nvSpPr>
                  <p:cNvPr id="79" name="Rectangle 108"/>
                  <p:cNvSpPr>
                    <a:spLocks noChangeArrowheads="1"/>
                  </p:cNvSpPr>
                  <p:nvPr/>
                </p:nvSpPr>
                <p:spPr bwMode="auto">
                  <a:xfrm>
                    <a:off x="3445" y="1888"/>
                    <a:ext cx="579" cy="18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/>
                    <a:r>
                      <a:rPr lang="fr-FR" sz="500"/>
                      <a:t>Mars</a:t>
                    </a:r>
                  </a:p>
                </p:txBody>
              </p:sp>
              <p:sp>
                <p:nvSpPr>
                  <p:cNvPr id="80" name="Rectangle 109"/>
                  <p:cNvSpPr>
                    <a:spLocks noChangeArrowheads="1"/>
                  </p:cNvSpPr>
                  <p:nvPr/>
                </p:nvSpPr>
                <p:spPr bwMode="auto">
                  <a:xfrm>
                    <a:off x="4014" y="1888"/>
                    <a:ext cx="579" cy="18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/>
                    <a:r>
                      <a:rPr lang="fr-FR" sz="500"/>
                      <a:t>Avril</a:t>
                    </a:r>
                  </a:p>
                </p:txBody>
              </p:sp>
              <p:sp>
                <p:nvSpPr>
                  <p:cNvPr id="81" name="Rectangle 110"/>
                  <p:cNvSpPr>
                    <a:spLocks noChangeArrowheads="1"/>
                  </p:cNvSpPr>
                  <p:nvPr/>
                </p:nvSpPr>
                <p:spPr bwMode="auto">
                  <a:xfrm>
                    <a:off x="4590" y="1888"/>
                    <a:ext cx="579" cy="18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/>
                    <a:r>
                      <a:rPr lang="fr-FR" sz="500"/>
                      <a:t>Mai</a:t>
                    </a:r>
                  </a:p>
                </p:txBody>
              </p:sp>
              <p:sp>
                <p:nvSpPr>
                  <p:cNvPr id="82" name="Rectangle 111"/>
                  <p:cNvSpPr>
                    <a:spLocks noChangeArrowheads="1"/>
                  </p:cNvSpPr>
                  <p:nvPr/>
                </p:nvSpPr>
                <p:spPr bwMode="auto">
                  <a:xfrm>
                    <a:off x="5167" y="1888"/>
                    <a:ext cx="579" cy="18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/>
                    <a:r>
                      <a:rPr lang="fr-FR" sz="500"/>
                      <a:t>Juin</a:t>
                    </a:r>
                  </a:p>
                </p:txBody>
              </p:sp>
            </p:grpSp>
            <p:grpSp>
              <p:nvGrpSpPr>
                <p:cNvPr id="19" name="Group 112"/>
                <p:cNvGrpSpPr>
                  <a:grpSpLocks/>
                </p:cNvGrpSpPr>
                <p:nvPr/>
              </p:nvGrpSpPr>
              <p:grpSpPr bwMode="auto">
                <a:xfrm>
                  <a:off x="7" y="2069"/>
                  <a:ext cx="577" cy="272"/>
                  <a:chOff x="0" y="2069"/>
                  <a:chExt cx="577" cy="272"/>
                </a:xfrm>
              </p:grpSpPr>
              <p:sp>
                <p:nvSpPr>
                  <p:cNvPr id="69" name="Rectangle 11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70" name="Rectangle 114"/>
                  <p:cNvSpPr>
                    <a:spLocks noChangeArrowheads="1"/>
                  </p:cNvSpPr>
                  <p:nvPr/>
                </p:nvSpPr>
                <p:spPr bwMode="auto">
                  <a:xfrm>
                    <a:off x="142" y="2069"/>
                    <a:ext cx="148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71" name="Rectangle 115"/>
                  <p:cNvSpPr>
                    <a:spLocks noChangeArrowheads="1"/>
                  </p:cNvSpPr>
                  <p:nvPr/>
                </p:nvSpPr>
                <p:spPr bwMode="auto">
                  <a:xfrm>
                    <a:off x="284" y="2069"/>
                    <a:ext cx="147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72" name="Rectangle 116"/>
                  <p:cNvSpPr>
                    <a:spLocks noChangeArrowheads="1"/>
                  </p:cNvSpPr>
                  <p:nvPr/>
                </p:nvSpPr>
                <p:spPr bwMode="auto">
                  <a:xfrm>
                    <a:off x="431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0" name="Group 117"/>
                <p:cNvGrpSpPr>
                  <a:grpSpLocks/>
                </p:cNvGrpSpPr>
                <p:nvPr/>
              </p:nvGrpSpPr>
              <p:grpSpPr bwMode="auto">
                <a:xfrm>
                  <a:off x="581" y="2069"/>
                  <a:ext cx="589" cy="272"/>
                  <a:chOff x="0" y="2069"/>
                  <a:chExt cx="577" cy="272"/>
                </a:xfrm>
              </p:grpSpPr>
              <p:sp>
                <p:nvSpPr>
                  <p:cNvPr id="65" name="Rectangle 11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66" name="Rectangle 119"/>
                  <p:cNvSpPr>
                    <a:spLocks noChangeArrowheads="1"/>
                  </p:cNvSpPr>
                  <p:nvPr/>
                </p:nvSpPr>
                <p:spPr bwMode="auto">
                  <a:xfrm>
                    <a:off x="142" y="2069"/>
                    <a:ext cx="148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67" name="Rectangle 120"/>
                  <p:cNvSpPr>
                    <a:spLocks noChangeArrowheads="1"/>
                  </p:cNvSpPr>
                  <p:nvPr/>
                </p:nvSpPr>
                <p:spPr bwMode="auto">
                  <a:xfrm>
                    <a:off x="284" y="2069"/>
                    <a:ext cx="147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68" name="Rectangle 121"/>
                  <p:cNvSpPr>
                    <a:spLocks noChangeArrowheads="1"/>
                  </p:cNvSpPr>
                  <p:nvPr/>
                </p:nvSpPr>
                <p:spPr bwMode="auto">
                  <a:xfrm>
                    <a:off x="431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1" name="Group 122"/>
                <p:cNvGrpSpPr>
                  <a:grpSpLocks/>
                </p:cNvGrpSpPr>
                <p:nvPr/>
              </p:nvGrpSpPr>
              <p:grpSpPr bwMode="auto">
                <a:xfrm>
                  <a:off x="1163" y="2069"/>
                  <a:ext cx="577" cy="272"/>
                  <a:chOff x="0" y="2069"/>
                  <a:chExt cx="577" cy="272"/>
                </a:xfrm>
              </p:grpSpPr>
              <p:sp>
                <p:nvSpPr>
                  <p:cNvPr id="61" name="Rectangle 12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62" name="Rectangle 124"/>
                  <p:cNvSpPr>
                    <a:spLocks noChangeArrowheads="1"/>
                  </p:cNvSpPr>
                  <p:nvPr/>
                </p:nvSpPr>
                <p:spPr bwMode="auto">
                  <a:xfrm>
                    <a:off x="142" y="2069"/>
                    <a:ext cx="148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63" name="Rectangle 125"/>
                  <p:cNvSpPr>
                    <a:spLocks noChangeArrowheads="1"/>
                  </p:cNvSpPr>
                  <p:nvPr/>
                </p:nvSpPr>
                <p:spPr bwMode="auto">
                  <a:xfrm>
                    <a:off x="284" y="2069"/>
                    <a:ext cx="147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64" name="Rectangle 126"/>
                  <p:cNvSpPr>
                    <a:spLocks noChangeArrowheads="1"/>
                  </p:cNvSpPr>
                  <p:nvPr/>
                </p:nvSpPr>
                <p:spPr bwMode="auto">
                  <a:xfrm>
                    <a:off x="431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2" name="Group 127"/>
                <p:cNvGrpSpPr>
                  <a:grpSpLocks/>
                </p:cNvGrpSpPr>
                <p:nvPr/>
              </p:nvGrpSpPr>
              <p:grpSpPr bwMode="auto">
                <a:xfrm>
                  <a:off x="3437" y="2069"/>
                  <a:ext cx="577" cy="272"/>
                  <a:chOff x="0" y="2069"/>
                  <a:chExt cx="577" cy="272"/>
                </a:xfrm>
              </p:grpSpPr>
              <p:sp>
                <p:nvSpPr>
                  <p:cNvPr id="57" name="Rectangle 12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58" name="Rectangle 129"/>
                  <p:cNvSpPr>
                    <a:spLocks noChangeArrowheads="1"/>
                  </p:cNvSpPr>
                  <p:nvPr/>
                </p:nvSpPr>
                <p:spPr bwMode="auto">
                  <a:xfrm>
                    <a:off x="142" y="2069"/>
                    <a:ext cx="148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59" name="Rectangle 130"/>
                  <p:cNvSpPr>
                    <a:spLocks noChangeArrowheads="1"/>
                  </p:cNvSpPr>
                  <p:nvPr/>
                </p:nvSpPr>
                <p:spPr bwMode="auto">
                  <a:xfrm>
                    <a:off x="284" y="2069"/>
                    <a:ext cx="147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60" name="Rectangle 131"/>
                  <p:cNvSpPr>
                    <a:spLocks noChangeArrowheads="1"/>
                  </p:cNvSpPr>
                  <p:nvPr/>
                </p:nvSpPr>
                <p:spPr bwMode="auto">
                  <a:xfrm>
                    <a:off x="431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3" name="Group 132"/>
                <p:cNvGrpSpPr>
                  <a:grpSpLocks/>
                </p:cNvGrpSpPr>
                <p:nvPr/>
              </p:nvGrpSpPr>
              <p:grpSpPr bwMode="auto">
                <a:xfrm>
                  <a:off x="4014" y="2069"/>
                  <a:ext cx="577" cy="272"/>
                  <a:chOff x="0" y="2069"/>
                  <a:chExt cx="577" cy="272"/>
                </a:xfrm>
              </p:grpSpPr>
              <p:sp>
                <p:nvSpPr>
                  <p:cNvPr id="53" name="Rectangle 13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54" name="Rectangle 134"/>
                  <p:cNvSpPr>
                    <a:spLocks noChangeArrowheads="1"/>
                  </p:cNvSpPr>
                  <p:nvPr/>
                </p:nvSpPr>
                <p:spPr bwMode="auto">
                  <a:xfrm>
                    <a:off x="142" y="2069"/>
                    <a:ext cx="148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55" name="Rectangle 135"/>
                  <p:cNvSpPr>
                    <a:spLocks noChangeArrowheads="1"/>
                  </p:cNvSpPr>
                  <p:nvPr/>
                </p:nvSpPr>
                <p:spPr bwMode="auto">
                  <a:xfrm>
                    <a:off x="284" y="2069"/>
                    <a:ext cx="147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56" name="Rectangle 136"/>
                  <p:cNvSpPr>
                    <a:spLocks noChangeArrowheads="1"/>
                  </p:cNvSpPr>
                  <p:nvPr/>
                </p:nvSpPr>
                <p:spPr bwMode="auto">
                  <a:xfrm>
                    <a:off x="431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4" name="Group 137"/>
                <p:cNvGrpSpPr>
                  <a:grpSpLocks/>
                </p:cNvGrpSpPr>
                <p:nvPr/>
              </p:nvGrpSpPr>
              <p:grpSpPr bwMode="auto">
                <a:xfrm>
                  <a:off x="4593" y="2069"/>
                  <a:ext cx="577" cy="272"/>
                  <a:chOff x="0" y="2069"/>
                  <a:chExt cx="577" cy="272"/>
                </a:xfrm>
              </p:grpSpPr>
              <p:sp>
                <p:nvSpPr>
                  <p:cNvPr id="49" name="Rectangle 13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50" name="Rectangle 139"/>
                  <p:cNvSpPr>
                    <a:spLocks noChangeArrowheads="1"/>
                  </p:cNvSpPr>
                  <p:nvPr/>
                </p:nvSpPr>
                <p:spPr bwMode="auto">
                  <a:xfrm>
                    <a:off x="142" y="2069"/>
                    <a:ext cx="148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51" name="Rectangle 140"/>
                  <p:cNvSpPr>
                    <a:spLocks noChangeArrowheads="1"/>
                  </p:cNvSpPr>
                  <p:nvPr/>
                </p:nvSpPr>
                <p:spPr bwMode="auto">
                  <a:xfrm>
                    <a:off x="284" y="2069"/>
                    <a:ext cx="147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52" name="Rectangle 141"/>
                  <p:cNvSpPr>
                    <a:spLocks noChangeArrowheads="1"/>
                  </p:cNvSpPr>
                  <p:nvPr/>
                </p:nvSpPr>
                <p:spPr bwMode="auto">
                  <a:xfrm>
                    <a:off x="431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5" name="Group 142"/>
                <p:cNvGrpSpPr>
                  <a:grpSpLocks/>
                </p:cNvGrpSpPr>
                <p:nvPr/>
              </p:nvGrpSpPr>
              <p:grpSpPr bwMode="auto">
                <a:xfrm>
                  <a:off x="5168" y="2069"/>
                  <a:ext cx="577" cy="272"/>
                  <a:chOff x="0" y="2069"/>
                  <a:chExt cx="577" cy="272"/>
                </a:xfrm>
              </p:grpSpPr>
              <p:sp>
                <p:nvSpPr>
                  <p:cNvPr id="45" name="Rectangle 14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46" name="Rectangle 144"/>
                  <p:cNvSpPr>
                    <a:spLocks noChangeArrowheads="1"/>
                  </p:cNvSpPr>
                  <p:nvPr/>
                </p:nvSpPr>
                <p:spPr bwMode="auto">
                  <a:xfrm>
                    <a:off x="142" y="2069"/>
                    <a:ext cx="148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47" name="Rectangle 145"/>
                  <p:cNvSpPr>
                    <a:spLocks noChangeArrowheads="1"/>
                  </p:cNvSpPr>
                  <p:nvPr/>
                </p:nvSpPr>
                <p:spPr bwMode="auto">
                  <a:xfrm>
                    <a:off x="284" y="2069"/>
                    <a:ext cx="147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48" name="Rectangle 146"/>
                  <p:cNvSpPr>
                    <a:spLocks noChangeArrowheads="1"/>
                  </p:cNvSpPr>
                  <p:nvPr/>
                </p:nvSpPr>
                <p:spPr bwMode="auto">
                  <a:xfrm>
                    <a:off x="431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6" name="Group 147"/>
                <p:cNvGrpSpPr>
                  <a:grpSpLocks/>
                </p:cNvGrpSpPr>
                <p:nvPr/>
              </p:nvGrpSpPr>
              <p:grpSpPr bwMode="auto">
                <a:xfrm>
                  <a:off x="2897" y="2069"/>
                  <a:ext cx="533" cy="272"/>
                  <a:chOff x="0" y="2069"/>
                  <a:chExt cx="577" cy="272"/>
                </a:xfrm>
              </p:grpSpPr>
              <p:sp>
                <p:nvSpPr>
                  <p:cNvPr id="41" name="Rectangle 14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42" name="Rectangle 149"/>
                  <p:cNvSpPr>
                    <a:spLocks noChangeArrowheads="1"/>
                  </p:cNvSpPr>
                  <p:nvPr/>
                </p:nvSpPr>
                <p:spPr bwMode="auto">
                  <a:xfrm>
                    <a:off x="142" y="2069"/>
                    <a:ext cx="148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43" name="Rectangle 150"/>
                  <p:cNvSpPr>
                    <a:spLocks noChangeArrowheads="1"/>
                  </p:cNvSpPr>
                  <p:nvPr/>
                </p:nvSpPr>
                <p:spPr bwMode="auto">
                  <a:xfrm>
                    <a:off x="284" y="2069"/>
                    <a:ext cx="147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44" name="Rectangle 151"/>
                  <p:cNvSpPr>
                    <a:spLocks noChangeArrowheads="1"/>
                  </p:cNvSpPr>
                  <p:nvPr/>
                </p:nvSpPr>
                <p:spPr bwMode="auto">
                  <a:xfrm>
                    <a:off x="431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7" name="Group 152"/>
                <p:cNvGrpSpPr>
                  <a:grpSpLocks/>
                </p:cNvGrpSpPr>
                <p:nvPr/>
              </p:nvGrpSpPr>
              <p:grpSpPr bwMode="auto">
                <a:xfrm>
                  <a:off x="2304" y="2069"/>
                  <a:ext cx="589" cy="272"/>
                  <a:chOff x="0" y="2069"/>
                  <a:chExt cx="577" cy="272"/>
                </a:xfrm>
              </p:grpSpPr>
              <p:sp>
                <p:nvSpPr>
                  <p:cNvPr id="37" name="Rectangle 15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38" name="Rectangle 154"/>
                  <p:cNvSpPr>
                    <a:spLocks noChangeArrowheads="1"/>
                  </p:cNvSpPr>
                  <p:nvPr/>
                </p:nvSpPr>
                <p:spPr bwMode="auto">
                  <a:xfrm>
                    <a:off x="142" y="2069"/>
                    <a:ext cx="148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39" name="Rectangle 155"/>
                  <p:cNvSpPr>
                    <a:spLocks noChangeArrowheads="1"/>
                  </p:cNvSpPr>
                  <p:nvPr/>
                </p:nvSpPr>
                <p:spPr bwMode="auto">
                  <a:xfrm>
                    <a:off x="284" y="2069"/>
                    <a:ext cx="147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40" name="Rectangle 156"/>
                  <p:cNvSpPr>
                    <a:spLocks noChangeArrowheads="1"/>
                  </p:cNvSpPr>
                  <p:nvPr/>
                </p:nvSpPr>
                <p:spPr bwMode="auto">
                  <a:xfrm>
                    <a:off x="431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" name="Group 157"/>
                <p:cNvGrpSpPr>
                  <a:grpSpLocks/>
                </p:cNvGrpSpPr>
                <p:nvPr/>
              </p:nvGrpSpPr>
              <p:grpSpPr bwMode="auto">
                <a:xfrm>
                  <a:off x="1739" y="2069"/>
                  <a:ext cx="577" cy="272"/>
                  <a:chOff x="0" y="2069"/>
                  <a:chExt cx="577" cy="272"/>
                </a:xfrm>
              </p:grpSpPr>
              <p:sp>
                <p:nvSpPr>
                  <p:cNvPr id="33" name="Rectangle 15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34" name="Rectangle 159"/>
                  <p:cNvSpPr>
                    <a:spLocks noChangeArrowheads="1"/>
                  </p:cNvSpPr>
                  <p:nvPr/>
                </p:nvSpPr>
                <p:spPr bwMode="auto">
                  <a:xfrm>
                    <a:off x="142" y="2069"/>
                    <a:ext cx="148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35" name="Rectangle 160"/>
                  <p:cNvSpPr>
                    <a:spLocks noChangeArrowheads="1"/>
                  </p:cNvSpPr>
                  <p:nvPr/>
                </p:nvSpPr>
                <p:spPr bwMode="auto">
                  <a:xfrm>
                    <a:off x="284" y="2069"/>
                    <a:ext cx="147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36" name="Rectangle 161"/>
                  <p:cNvSpPr>
                    <a:spLocks noChangeArrowheads="1"/>
                  </p:cNvSpPr>
                  <p:nvPr/>
                </p:nvSpPr>
                <p:spPr bwMode="auto">
                  <a:xfrm>
                    <a:off x="431" y="2069"/>
                    <a:ext cx="146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sp>
              <p:nvSpPr>
                <p:cNvPr id="29" name="Rectangle 162"/>
                <p:cNvSpPr>
                  <a:spLocks noChangeArrowheads="1"/>
                </p:cNvSpPr>
                <p:nvPr/>
              </p:nvSpPr>
              <p:spPr bwMode="auto">
                <a:xfrm>
                  <a:off x="2175" y="2069"/>
                  <a:ext cx="272" cy="27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" name="Rectangle 163"/>
                <p:cNvSpPr>
                  <a:spLocks noChangeArrowheads="1"/>
                </p:cNvSpPr>
                <p:nvPr/>
              </p:nvSpPr>
              <p:spPr bwMode="auto">
                <a:xfrm>
                  <a:off x="3302" y="2069"/>
                  <a:ext cx="272" cy="27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1" name="Rectangle 164"/>
                <p:cNvSpPr>
                  <a:spLocks noChangeArrowheads="1"/>
                </p:cNvSpPr>
                <p:nvPr/>
              </p:nvSpPr>
              <p:spPr bwMode="auto">
                <a:xfrm>
                  <a:off x="4454" y="2069"/>
                  <a:ext cx="272" cy="27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2" name="Rectangle 165"/>
                <p:cNvSpPr>
                  <a:spLocks noChangeArrowheads="1"/>
                </p:cNvSpPr>
                <p:nvPr/>
              </p:nvSpPr>
              <p:spPr bwMode="auto">
                <a:xfrm>
                  <a:off x="1020" y="2069"/>
                  <a:ext cx="213" cy="27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8" name="Rectangle 166"/>
              <p:cNvSpPr>
                <a:spLocks noChangeArrowheads="1"/>
              </p:cNvSpPr>
              <p:nvPr/>
            </p:nvSpPr>
            <p:spPr bwMode="auto">
              <a:xfrm>
                <a:off x="5392" y="2305"/>
                <a:ext cx="278" cy="152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fr-FR" sz="500"/>
                  <a:t>Examens</a:t>
                </a:r>
              </a:p>
            </p:txBody>
          </p:sp>
        </p:grpSp>
      </p:grpSp>
      <p:cxnSp>
        <p:nvCxnSpPr>
          <p:cNvPr id="170" name="Connecteur droit avec flèche 169"/>
          <p:cNvCxnSpPr/>
          <p:nvPr/>
        </p:nvCxnSpPr>
        <p:spPr>
          <a:xfrm>
            <a:off x="0" y="1481300"/>
            <a:ext cx="830797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2" name="Rectangle à coins arrondis 171"/>
          <p:cNvSpPr/>
          <p:nvPr/>
        </p:nvSpPr>
        <p:spPr>
          <a:xfrm>
            <a:off x="2267744" y="1121260"/>
            <a:ext cx="1584176" cy="720080"/>
          </a:xfrm>
          <a:prstGeom prst="roundRect">
            <a:avLst/>
          </a:prstGeom>
          <a:solidFill>
            <a:srgbClr val="B61AB6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4" name="Rectangle à coins arrondis 173"/>
          <p:cNvSpPr/>
          <p:nvPr/>
        </p:nvSpPr>
        <p:spPr>
          <a:xfrm>
            <a:off x="4067944" y="1121260"/>
            <a:ext cx="576064" cy="720080"/>
          </a:xfrm>
          <a:prstGeom prst="roundRect">
            <a:avLst/>
          </a:prstGeom>
          <a:solidFill>
            <a:srgbClr val="B61AB6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6" name="Rectangle à coins arrondis 175"/>
          <p:cNvSpPr/>
          <p:nvPr/>
        </p:nvSpPr>
        <p:spPr>
          <a:xfrm>
            <a:off x="5868144" y="1121260"/>
            <a:ext cx="1584176" cy="720080"/>
          </a:xfrm>
          <a:prstGeom prst="roundRect">
            <a:avLst/>
          </a:prstGeom>
          <a:solidFill>
            <a:srgbClr val="B61AB6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0" name="Rectangle à coins arrondis 179"/>
          <p:cNvSpPr/>
          <p:nvPr/>
        </p:nvSpPr>
        <p:spPr>
          <a:xfrm>
            <a:off x="395536" y="1124744"/>
            <a:ext cx="1584176" cy="720080"/>
          </a:xfrm>
          <a:prstGeom prst="roundRect">
            <a:avLst/>
          </a:prstGeom>
          <a:solidFill>
            <a:srgbClr val="B61AB6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89" name="Connecteur droit avec flèche 188"/>
          <p:cNvCxnSpPr/>
          <p:nvPr/>
        </p:nvCxnSpPr>
        <p:spPr>
          <a:xfrm>
            <a:off x="8439" y="2633428"/>
            <a:ext cx="830797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Rectangle à coins arrondis 190"/>
          <p:cNvSpPr/>
          <p:nvPr/>
        </p:nvSpPr>
        <p:spPr>
          <a:xfrm>
            <a:off x="2276183" y="2273388"/>
            <a:ext cx="567625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3" name="Rectangle à coins arrondis 192"/>
          <p:cNvSpPr/>
          <p:nvPr/>
        </p:nvSpPr>
        <p:spPr>
          <a:xfrm>
            <a:off x="4076383" y="2273388"/>
            <a:ext cx="1584176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5" name="Rectangle à coins arrondis 194"/>
          <p:cNvSpPr/>
          <p:nvPr/>
        </p:nvSpPr>
        <p:spPr>
          <a:xfrm>
            <a:off x="5876583" y="2273388"/>
            <a:ext cx="1584176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9" name="Rectangle à coins arrondis 198"/>
          <p:cNvSpPr/>
          <p:nvPr/>
        </p:nvSpPr>
        <p:spPr>
          <a:xfrm>
            <a:off x="395536" y="2276872"/>
            <a:ext cx="1584176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207" name="Connecteur droit avec flèche 206"/>
          <p:cNvCxnSpPr/>
          <p:nvPr/>
        </p:nvCxnSpPr>
        <p:spPr>
          <a:xfrm>
            <a:off x="8439" y="3857564"/>
            <a:ext cx="830797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9" name="Rectangle à coins arrondis 208"/>
          <p:cNvSpPr/>
          <p:nvPr/>
        </p:nvSpPr>
        <p:spPr>
          <a:xfrm>
            <a:off x="2276183" y="3497524"/>
            <a:ext cx="1584176" cy="7200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1" name="Rectangle à coins arrondis 210"/>
          <p:cNvSpPr/>
          <p:nvPr/>
        </p:nvSpPr>
        <p:spPr>
          <a:xfrm>
            <a:off x="4076383" y="3497524"/>
            <a:ext cx="1584176" cy="7200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3" name="Rectangle à coins arrondis 212"/>
          <p:cNvSpPr/>
          <p:nvPr/>
        </p:nvSpPr>
        <p:spPr>
          <a:xfrm>
            <a:off x="5876583" y="3497524"/>
            <a:ext cx="1584176" cy="7200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7" name="Rectangle à coins arrondis 216"/>
          <p:cNvSpPr/>
          <p:nvPr/>
        </p:nvSpPr>
        <p:spPr>
          <a:xfrm>
            <a:off x="395536" y="3501008"/>
            <a:ext cx="1584176" cy="7200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1" name="Rectangle 220"/>
          <p:cNvSpPr/>
          <p:nvPr/>
        </p:nvSpPr>
        <p:spPr>
          <a:xfrm>
            <a:off x="179512" y="4581128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Première</a:t>
            </a:r>
            <a:endParaRPr lang="fr-FR" dirty="0"/>
          </a:p>
        </p:txBody>
      </p:sp>
      <p:sp>
        <p:nvSpPr>
          <p:cNvPr id="222" name="Rectangle 221"/>
          <p:cNvSpPr/>
          <p:nvPr/>
        </p:nvSpPr>
        <p:spPr>
          <a:xfrm>
            <a:off x="4572000" y="4581128"/>
            <a:ext cx="43204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Terminale</a:t>
            </a:r>
            <a:endParaRPr lang="fr-FR" dirty="0"/>
          </a:p>
        </p:txBody>
      </p:sp>
      <p:sp>
        <p:nvSpPr>
          <p:cNvPr id="224" name="Rectangle à coins arrondis 223"/>
          <p:cNvSpPr/>
          <p:nvPr/>
        </p:nvSpPr>
        <p:spPr>
          <a:xfrm>
            <a:off x="4644008" y="1124744"/>
            <a:ext cx="936104" cy="720080"/>
          </a:xfrm>
          <a:prstGeom prst="roundRect">
            <a:avLst/>
          </a:prstGeom>
          <a:solidFill>
            <a:srgbClr val="B61AB6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5" name="Rectangle à coins arrondis 224"/>
          <p:cNvSpPr/>
          <p:nvPr/>
        </p:nvSpPr>
        <p:spPr>
          <a:xfrm>
            <a:off x="2843808" y="2276872"/>
            <a:ext cx="504056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6" name="Rectangle à coins arrondis 225"/>
          <p:cNvSpPr/>
          <p:nvPr/>
        </p:nvSpPr>
        <p:spPr>
          <a:xfrm>
            <a:off x="3347864" y="2276872"/>
            <a:ext cx="432048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7" name="Rectangle à coins arrondis 226"/>
          <p:cNvSpPr/>
          <p:nvPr/>
        </p:nvSpPr>
        <p:spPr>
          <a:xfrm>
            <a:off x="5004048" y="5848696"/>
            <a:ext cx="326132" cy="24459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229" name="Rectangle à coins arrondis 228"/>
          <p:cNvSpPr/>
          <p:nvPr/>
        </p:nvSpPr>
        <p:spPr>
          <a:xfrm>
            <a:off x="7279728" y="5880116"/>
            <a:ext cx="316607" cy="18211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230" name="Rectangle à coins arrondis 229"/>
          <p:cNvSpPr/>
          <p:nvPr/>
        </p:nvSpPr>
        <p:spPr>
          <a:xfrm>
            <a:off x="8162874" y="5839172"/>
            <a:ext cx="297557" cy="25412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231" name="Rectangle à coins arrondis 230"/>
          <p:cNvSpPr/>
          <p:nvPr/>
        </p:nvSpPr>
        <p:spPr>
          <a:xfrm>
            <a:off x="3645421" y="5858222"/>
            <a:ext cx="360040" cy="21602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err="1" smtClean="0"/>
              <a:t>tpe</a:t>
            </a:r>
            <a:endParaRPr lang="fr-FR" sz="800" dirty="0"/>
          </a:p>
        </p:txBody>
      </p:sp>
      <p:sp>
        <p:nvSpPr>
          <p:cNvPr id="233" name="Rectangle à coins arrondis 232"/>
          <p:cNvSpPr/>
          <p:nvPr/>
        </p:nvSpPr>
        <p:spPr>
          <a:xfrm>
            <a:off x="2214786" y="5848696"/>
            <a:ext cx="340990" cy="24459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00" dirty="0" err="1" smtClean="0"/>
              <a:t>tpe</a:t>
            </a:r>
            <a:endParaRPr lang="fr-FR" sz="500" dirty="0"/>
          </a:p>
        </p:txBody>
      </p:sp>
      <p:sp>
        <p:nvSpPr>
          <p:cNvPr id="234" name="ZoneTexte 233"/>
          <p:cNvSpPr txBox="1"/>
          <p:nvPr/>
        </p:nvSpPr>
        <p:spPr>
          <a:xfrm>
            <a:off x="395536" y="476672"/>
            <a:ext cx="8136904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Elaboration de la progression pédagogique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0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0.00024 L 0.03941 0.6505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3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72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43293E-6 L -0.10226 0.6510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3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74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43293E-6 L -0.16528 0.6510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3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224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96762E-6 L -0.10625 0.6505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" y="32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19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49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7.40741E-7 L -1.11111E-6 0.4831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17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43293E-6 L -0.10226 0.65102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3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" grpId="0" animBg="1"/>
      <p:bldP spid="172" grpId="1" animBg="1"/>
      <p:bldP spid="174" grpId="0" animBg="1"/>
      <p:bldP spid="174" grpId="1" animBg="1"/>
      <p:bldP spid="176" grpId="0" animBg="1"/>
      <p:bldP spid="176" grpId="1" animBg="1"/>
      <p:bldP spid="180" grpId="0" animBg="1"/>
      <p:bldP spid="180" grpId="1" animBg="1"/>
      <p:bldP spid="199" grpId="0" animBg="1"/>
      <p:bldP spid="199" grpId="1" animBg="1"/>
      <p:bldP spid="224" grpId="0" animBg="1"/>
      <p:bldP spid="22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ogner un rectangle à un seul coin 86"/>
          <p:cNvSpPr/>
          <p:nvPr/>
        </p:nvSpPr>
        <p:spPr>
          <a:xfrm>
            <a:off x="2771800" y="1412776"/>
            <a:ext cx="3528392" cy="1944216"/>
          </a:xfrm>
          <a:prstGeom prst="snip1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Rogner un rectangle à un seul coin 85"/>
          <p:cNvSpPr/>
          <p:nvPr/>
        </p:nvSpPr>
        <p:spPr>
          <a:xfrm>
            <a:off x="951384" y="3264768"/>
            <a:ext cx="3528392" cy="1944216"/>
          </a:xfrm>
          <a:prstGeom prst="snip1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4" name="Groupe 23"/>
          <p:cNvGrpSpPr/>
          <p:nvPr/>
        </p:nvGrpSpPr>
        <p:grpSpPr>
          <a:xfrm>
            <a:off x="5415880" y="3460779"/>
            <a:ext cx="1410435" cy="1244149"/>
            <a:chOff x="515240" y="1792569"/>
            <a:chExt cx="1410435" cy="1244149"/>
          </a:xfrm>
        </p:grpSpPr>
        <p:sp>
          <p:nvSpPr>
            <p:cNvPr id="25" name="Rogner un rectangle à un seul coin 24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ZoneTexte 25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CI.1 </a:t>
              </a:r>
              <a:endParaRPr lang="fr-FR" dirty="0"/>
            </a:p>
          </p:txBody>
        </p:sp>
        <p:sp>
          <p:nvSpPr>
            <p:cNvPr id="27" name="Ellipse 26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8" name="Groupe 27"/>
          <p:cNvGrpSpPr/>
          <p:nvPr/>
        </p:nvGrpSpPr>
        <p:grpSpPr>
          <a:xfrm>
            <a:off x="5559896" y="3624808"/>
            <a:ext cx="1410435" cy="1244149"/>
            <a:chOff x="515240" y="1792569"/>
            <a:chExt cx="1410435" cy="1244149"/>
          </a:xfrm>
        </p:grpSpPr>
        <p:sp>
          <p:nvSpPr>
            <p:cNvPr id="29" name="Rogner un rectangle à un seul coin 28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ZoneTexte 29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CI.2 </a:t>
              </a:r>
              <a:endParaRPr lang="fr-FR" dirty="0"/>
            </a:p>
          </p:txBody>
        </p:sp>
        <p:sp>
          <p:nvSpPr>
            <p:cNvPr id="31" name="Ellipse 30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2" name="Groupe 31"/>
          <p:cNvGrpSpPr/>
          <p:nvPr/>
        </p:nvGrpSpPr>
        <p:grpSpPr>
          <a:xfrm>
            <a:off x="5712296" y="3777208"/>
            <a:ext cx="1410435" cy="1244149"/>
            <a:chOff x="515240" y="1792569"/>
            <a:chExt cx="1410435" cy="1244149"/>
          </a:xfrm>
        </p:grpSpPr>
        <p:sp>
          <p:nvSpPr>
            <p:cNvPr id="33" name="Rogner un rectangle à un seul coin 32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ZoneTexte 33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CI.2 </a:t>
              </a:r>
              <a:endParaRPr lang="fr-FR" dirty="0"/>
            </a:p>
          </p:txBody>
        </p:sp>
        <p:sp>
          <p:nvSpPr>
            <p:cNvPr id="35" name="Ellipse 34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6" name="Groupe 35"/>
          <p:cNvGrpSpPr/>
          <p:nvPr/>
        </p:nvGrpSpPr>
        <p:grpSpPr>
          <a:xfrm>
            <a:off x="5864696" y="3929608"/>
            <a:ext cx="1410435" cy="1244149"/>
            <a:chOff x="515240" y="1792569"/>
            <a:chExt cx="1410435" cy="1244149"/>
          </a:xfrm>
        </p:grpSpPr>
        <p:sp>
          <p:nvSpPr>
            <p:cNvPr id="37" name="Rogner un rectangle à un seul coin 36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ZoneTexte 37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CI.4 </a:t>
              </a:r>
              <a:endParaRPr lang="fr-FR" dirty="0"/>
            </a:p>
          </p:txBody>
        </p:sp>
        <p:sp>
          <p:nvSpPr>
            <p:cNvPr id="39" name="Ellipse 38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0" name="Groupe 39"/>
          <p:cNvGrpSpPr/>
          <p:nvPr/>
        </p:nvGrpSpPr>
        <p:grpSpPr>
          <a:xfrm>
            <a:off x="6017096" y="4082008"/>
            <a:ext cx="1410435" cy="1244149"/>
            <a:chOff x="515240" y="1792569"/>
            <a:chExt cx="1410435" cy="1244149"/>
          </a:xfrm>
        </p:grpSpPr>
        <p:sp>
          <p:nvSpPr>
            <p:cNvPr id="41" name="Rogner un rectangle à un seul coin 40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ZoneTexte 41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CI.5 </a:t>
              </a:r>
              <a:endParaRPr lang="fr-FR" dirty="0"/>
            </a:p>
          </p:txBody>
        </p:sp>
        <p:sp>
          <p:nvSpPr>
            <p:cNvPr id="43" name="Ellipse 42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4" name="Groupe 43"/>
          <p:cNvGrpSpPr/>
          <p:nvPr/>
        </p:nvGrpSpPr>
        <p:grpSpPr>
          <a:xfrm>
            <a:off x="6169496" y="4234408"/>
            <a:ext cx="1410435" cy="1244149"/>
            <a:chOff x="515240" y="1792569"/>
            <a:chExt cx="1410435" cy="1244149"/>
          </a:xfrm>
        </p:grpSpPr>
        <p:sp>
          <p:nvSpPr>
            <p:cNvPr id="45" name="Rogner un rectangle à un seul coin 44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ZoneTexte 45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CI.7 </a:t>
              </a:r>
              <a:endParaRPr lang="fr-FR" dirty="0"/>
            </a:p>
          </p:txBody>
        </p:sp>
        <p:sp>
          <p:nvSpPr>
            <p:cNvPr id="47" name="Ellipse 46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8" name="Groupe 47"/>
          <p:cNvGrpSpPr/>
          <p:nvPr/>
        </p:nvGrpSpPr>
        <p:grpSpPr>
          <a:xfrm>
            <a:off x="6321896" y="4386808"/>
            <a:ext cx="1410435" cy="1244149"/>
            <a:chOff x="515240" y="1792569"/>
            <a:chExt cx="1410435" cy="1244149"/>
          </a:xfrm>
        </p:grpSpPr>
        <p:sp>
          <p:nvSpPr>
            <p:cNvPr id="49" name="Rogner un rectangle à un seul coin 48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ZoneTexte 49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CI.2 </a:t>
              </a:r>
              <a:endParaRPr lang="fr-FR" dirty="0"/>
            </a:p>
          </p:txBody>
        </p:sp>
        <p:sp>
          <p:nvSpPr>
            <p:cNvPr id="51" name="Ellipse 50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2" name="Groupe 51"/>
          <p:cNvGrpSpPr/>
          <p:nvPr/>
        </p:nvGrpSpPr>
        <p:grpSpPr>
          <a:xfrm>
            <a:off x="6474296" y="4539208"/>
            <a:ext cx="1410435" cy="1244149"/>
            <a:chOff x="515240" y="1792569"/>
            <a:chExt cx="1410435" cy="1244149"/>
          </a:xfrm>
        </p:grpSpPr>
        <p:sp>
          <p:nvSpPr>
            <p:cNvPr id="53" name="Rogner un rectangle à un seul coin 52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ZoneTexte 53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CI.8 </a:t>
              </a:r>
              <a:endParaRPr lang="fr-FR" dirty="0"/>
            </a:p>
          </p:txBody>
        </p:sp>
        <p:sp>
          <p:nvSpPr>
            <p:cNvPr id="55" name="Ellipse 54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6" name="Groupe 55"/>
          <p:cNvGrpSpPr/>
          <p:nvPr/>
        </p:nvGrpSpPr>
        <p:grpSpPr>
          <a:xfrm>
            <a:off x="6626696" y="4691608"/>
            <a:ext cx="1410435" cy="1244149"/>
            <a:chOff x="515240" y="1792569"/>
            <a:chExt cx="1410435" cy="1244149"/>
          </a:xfrm>
        </p:grpSpPr>
        <p:sp>
          <p:nvSpPr>
            <p:cNvPr id="57" name="Rogner un rectangle à un seul coin 56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ZoneTexte 57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CI.2 </a:t>
              </a:r>
              <a:endParaRPr lang="fr-FR" dirty="0"/>
            </a:p>
          </p:txBody>
        </p:sp>
        <p:sp>
          <p:nvSpPr>
            <p:cNvPr id="59" name="Ellipse 58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0" name="Groupe 59"/>
          <p:cNvGrpSpPr/>
          <p:nvPr/>
        </p:nvGrpSpPr>
        <p:grpSpPr>
          <a:xfrm>
            <a:off x="6779096" y="4844008"/>
            <a:ext cx="1410435" cy="1244149"/>
            <a:chOff x="515240" y="1792569"/>
            <a:chExt cx="1410435" cy="1244149"/>
          </a:xfrm>
        </p:grpSpPr>
        <p:sp>
          <p:nvSpPr>
            <p:cNvPr id="61" name="Rogner un rectangle à un seul coin 60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2" name="ZoneTexte 61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CI.9 </a:t>
              </a:r>
              <a:endParaRPr lang="fr-FR" dirty="0"/>
            </a:p>
          </p:txBody>
        </p:sp>
        <p:sp>
          <p:nvSpPr>
            <p:cNvPr id="63" name="Ellipse 62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4" name="Groupe 63"/>
          <p:cNvGrpSpPr/>
          <p:nvPr/>
        </p:nvGrpSpPr>
        <p:grpSpPr>
          <a:xfrm>
            <a:off x="6931496" y="4996408"/>
            <a:ext cx="1410435" cy="1244149"/>
            <a:chOff x="515240" y="1792569"/>
            <a:chExt cx="1410435" cy="1244149"/>
          </a:xfrm>
        </p:grpSpPr>
        <p:sp>
          <p:nvSpPr>
            <p:cNvPr id="65" name="Rogner un rectangle à un seul coin 64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ZoneTexte 65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CI.10</a:t>
              </a:r>
              <a:endParaRPr lang="fr-FR" dirty="0"/>
            </a:p>
          </p:txBody>
        </p:sp>
        <p:sp>
          <p:nvSpPr>
            <p:cNvPr id="67" name="Ellipse 66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8" name="Groupe 67"/>
          <p:cNvGrpSpPr/>
          <p:nvPr/>
        </p:nvGrpSpPr>
        <p:grpSpPr>
          <a:xfrm>
            <a:off x="7083896" y="5148808"/>
            <a:ext cx="1410435" cy="1244149"/>
            <a:chOff x="515240" y="1792569"/>
            <a:chExt cx="1410435" cy="1244149"/>
          </a:xfrm>
        </p:grpSpPr>
        <p:sp>
          <p:nvSpPr>
            <p:cNvPr id="69" name="Rogner un rectangle à un seul coin 68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0" name="ZoneTexte 69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CI.11</a:t>
              </a:r>
              <a:endParaRPr lang="fr-FR" dirty="0"/>
            </a:p>
          </p:txBody>
        </p:sp>
        <p:sp>
          <p:nvSpPr>
            <p:cNvPr id="71" name="Ellipse 70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2" name="Groupe 71"/>
          <p:cNvGrpSpPr/>
          <p:nvPr/>
        </p:nvGrpSpPr>
        <p:grpSpPr>
          <a:xfrm>
            <a:off x="7236296" y="5301208"/>
            <a:ext cx="1410435" cy="1244149"/>
            <a:chOff x="515240" y="1792569"/>
            <a:chExt cx="1410435" cy="1244149"/>
          </a:xfrm>
        </p:grpSpPr>
        <p:sp>
          <p:nvSpPr>
            <p:cNvPr id="73" name="Rogner un rectangle à un seul coin 72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ZoneTexte 73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CI.12 </a:t>
              </a:r>
              <a:endParaRPr lang="fr-FR" dirty="0"/>
            </a:p>
          </p:txBody>
        </p:sp>
        <p:sp>
          <p:nvSpPr>
            <p:cNvPr id="75" name="Ellipse 74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76" name="ZoneTexte 75"/>
          <p:cNvSpPr txBox="1"/>
          <p:nvPr/>
        </p:nvSpPr>
        <p:spPr>
          <a:xfrm>
            <a:off x="2823592" y="1608584"/>
            <a:ext cx="3121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CI.4 : guidages et assemblages.</a:t>
            </a:r>
            <a:endParaRPr lang="fr-FR" b="1" dirty="0"/>
          </a:p>
        </p:txBody>
      </p:sp>
      <p:sp>
        <p:nvSpPr>
          <p:cNvPr id="78" name="ZoneTexte 77"/>
          <p:cNvSpPr txBox="1"/>
          <p:nvPr/>
        </p:nvSpPr>
        <p:spPr>
          <a:xfrm>
            <a:off x="683568" y="908720"/>
            <a:ext cx="38380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Entrée par les connaissances.</a:t>
            </a:r>
            <a:endParaRPr lang="fr-FR" sz="2400" dirty="0"/>
          </a:p>
        </p:txBody>
      </p:sp>
      <p:sp>
        <p:nvSpPr>
          <p:cNvPr id="79" name="ZoneTexte 78"/>
          <p:cNvSpPr txBox="1"/>
          <p:nvPr/>
        </p:nvSpPr>
        <p:spPr>
          <a:xfrm>
            <a:off x="951384" y="3408784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CI.9 : acquisition et conditionnement des informations.</a:t>
            </a:r>
            <a:endParaRPr lang="fr-FR" b="1" dirty="0"/>
          </a:p>
        </p:txBody>
      </p:sp>
      <p:sp>
        <p:nvSpPr>
          <p:cNvPr id="80" name="ZoneTexte 79"/>
          <p:cNvSpPr txBox="1"/>
          <p:nvPr/>
        </p:nvSpPr>
        <p:spPr>
          <a:xfrm>
            <a:off x="1527448" y="4056856"/>
            <a:ext cx="10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Capteurs.</a:t>
            </a:r>
            <a:endParaRPr lang="fr-FR" dirty="0"/>
          </a:p>
        </p:txBody>
      </p:sp>
      <p:sp>
        <p:nvSpPr>
          <p:cNvPr id="81" name="ZoneTexte 80"/>
          <p:cNvSpPr txBox="1"/>
          <p:nvPr/>
        </p:nvSpPr>
        <p:spPr>
          <a:xfrm>
            <a:off x="1527448" y="4416896"/>
            <a:ext cx="2777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Conditionnement du signal.</a:t>
            </a:r>
            <a:endParaRPr lang="fr-FR" dirty="0"/>
          </a:p>
        </p:txBody>
      </p:sp>
      <p:sp>
        <p:nvSpPr>
          <p:cNvPr id="82" name="ZoneTexte 81"/>
          <p:cNvSpPr txBox="1"/>
          <p:nvPr/>
        </p:nvSpPr>
        <p:spPr>
          <a:xfrm>
            <a:off x="1527448" y="4776936"/>
            <a:ext cx="1327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Les réseaux.</a:t>
            </a:r>
            <a:endParaRPr lang="fr-FR" dirty="0"/>
          </a:p>
        </p:txBody>
      </p:sp>
      <p:sp>
        <p:nvSpPr>
          <p:cNvPr id="83" name="ZoneTexte 82"/>
          <p:cNvSpPr txBox="1"/>
          <p:nvPr/>
        </p:nvSpPr>
        <p:spPr>
          <a:xfrm>
            <a:off x="3399656" y="2040632"/>
            <a:ext cx="2473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Les liaisons mécaniques.</a:t>
            </a:r>
            <a:endParaRPr lang="fr-FR" dirty="0"/>
          </a:p>
        </p:txBody>
      </p:sp>
      <p:sp>
        <p:nvSpPr>
          <p:cNvPr id="84" name="ZoneTexte 83"/>
          <p:cNvSpPr txBox="1"/>
          <p:nvPr/>
        </p:nvSpPr>
        <p:spPr>
          <a:xfrm>
            <a:off x="3399656" y="2400672"/>
            <a:ext cx="2500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Transmission des efforts.</a:t>
            </a:r>
            <a:endParaRPr lang="fr-FR" dirty="0"/>
          </a:p>
        </p:txBody>
      </p:sp>
      <p:sp>
        <p:nvSpPr>
          <p:cNvPr id="85" name="ZoneTexte 84"/>
          <p:cNvSpPr txBox="1"/>
          <p:nvPr/>
        </p:nvSpPr>
        <p:spPr>
          <a:xfrm>
            <a:off x="3399656" y="2760712"/>
            <a:ext cx="2561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Frottement entre solides.</a:t>
            </a:r>
            <a:endParaRPr lang="fr-FR" dirty="0"/>
          </a:p>
        </p:txBody>
      </p:sp>
      <p:sp>
        <p:nvSpPr>
          <p:cNvPr id="88" name="ZoneTexte 87"/>
          <p:cNvSpPr txBox="1"/>
          <p:nvPr/>
        </p:nvSpPr>
        <p:spPr>
          <a:xfrm>
            <a:off x="395536" y="404664"/>
            <a:ext cx="8352928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Les centres d’intérêts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12303E-7 L -0.50191 -0.005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2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6" grpId="0" animBg="1"/>
      <p:bldP spid="76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3"/>
          <p:cNvGrpSpPr/>
          <p:nvPr/>
        </p:nvGrpSpPr>
        <p:grpSpPr>
          <a:xfrm>
            <a:off x="0" y="1104610"/>
            <a:ext cx="5468544" cy="4198131"/>
            <a:chOff x="1213610" y="433092"/>
            <a:chExt cx="6639951" cy="4941632"/>
          </a:xfrm>
        </p:grpSpPr>
        <p:sp>
          <p:nvSpPr>
            <p:cNvPr id="9" name="Ellipse 8"/>
            <p:cNvSpPr/>
            <p:nvPr/>
          </p:nvSpPr>
          <p:spPr>
            <a:xfrm rot="19629873">
              <a:off x="1213610" y="1407635"/>
              <a:ext cx="6639951" cy="3967089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" name="Groupe 12"/>
            <p:cNvGrpSpPr/>
            <p:nvPr/>
          </p:nvGrpSpPr>
          <p:grpSpPr>
            <a:xfrm>
              <a:off x="1895634" y="433092"/>
              <a:ext cx="5818272" cy="4705316"/>
              <a:chOff x="1895634" y="433092"/>
              <a:chExt cx="5818272" cy="4705316"/>
            </a:xfrm>
          </p:grpSpPr>
          <p:sp>
            <p:nvSpPr>
              <p:cNvPr id="12" name="Rogner un rectangle à un seul coin 11"/>
              <p:cNvSpPr/>
              <p:nvPr/>
            </p:nvSpPr>
            <p:spPr>
              <a:xfrm rot="953406">
                <a:off x="5815129" y="433092"/>
                <a:ext cx="1786597" cy="1077245"/>
              </a:xfrm>
              <a:prstGeom prst="snip1Rect">
                <a:avLst>
                  <a:gd name="adj" fmla="val 29167"/>
                </a:avLst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" name="Ellipse 9"/>
              <p:cNvSpPr/>
              <p:nvPr/>
            </p:nvSpPr>
            <p:spPr>
              <a:xfrm rot="19629873">
                <a:off x="3601796" y="984147"/>
                <a:ext cx="4112110" cy="3400936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3" name="Grouper 32"/>
              <p:cNvGrpSpPr/>
              <p:nvPr/>
            </p:nvGrpSpPr>
            <p:grpSpPr>
              <a:xfrm>
                <a:off x="4533583" y="1583682"/>
                <a:ext cx="2484341" cy="1438710"/>
                <a:chOff x="2158263" y="1583682"/>
                <a:chExt cx="2484341" cy="1438710"/>
              </a:xfrm>
            </p:grpSpPr>
            <p:sp>
              <p:nvSpPr>
                <p:cNvPr id="4" name="Ellipse 3"/>
                <p:cNvSpPr/>
                <p:nvPr/>
              </p:nvSpPr>
              <p:spPr>
                <a:xfrm>
                  <a:off x="3129324" y="2243874"/>
                  <a:ext cx="1398685" cy="778518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dirty="0" smtClean="0"/>
                    <a:t>Etude de cas</a:t>
                  </a:r>
                  <a:endParaRPr lang="fr-FR" dirty="0"/>
                </a:p>
              </p:txBody>
            </p:sp>
            <p:sp>
              <p:nvSpPr>
                <p:cNvPr id="5" name="Ellipse 4"/>
                <p:cNvSpPr/>
                <p:nvPr/>
              </p:nvSpPr>
              <p:spPr>
                <a:xfrm>
                  <a:off x="2158263" y="1845941"/>
                  <a:ext cx="1398685" cy="778518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dirty="0" smtClean="0"/>
                    <a:t>Etude de cas</a:t>
                  </a:r>
                  <a:endParaRPr lang="fr-FR" dirty="0"/>
                </a:p>
              </p:txBody>
            </p:sp>
            <p:sp>
              <p:nvSpPr>
                <p:cNvPr id="6" name="Ellipse 5"/>
                <p:cNvSpPr/>
                <p:nvPr/>
              </p:nvSpPr>
              <p:spPr>
                <a:xfrm>
                  <a:off x="3243919" y="1583682"/>
                  <a:ext cx="1398685" cy="778518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dirty="0" smtClean="0"/>
                    <a:t>Etude de cas</a:t>
                  </a:r>
                  <a:endParaRPr lang="fr-FR" dirty="0"/>
                </a:p>
              </p:txBody>
            </p:sp>
          </p:grpSp>
          <p:sp>
            <p:nvSpPr>
              <p:cNvPr id="8" name="Ellipse 7"/>
              <p:cNvSpPr/>
              <p:nvPr/>
            </p:nvSpPr>
            <p:spPr>
              <a:xfrm>
                <a:off x="3334303" y="4512028"/>
                <a:ext cx="1398685" cy="626380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TD</a:t>
                </a:r>
                <a:endParaRPr lang="fr-FR" dirty="0"/>
              </a:p>
            </p:txBody>
          </p:sp>
          <p:sp>
            <p:nvSpPr>
              <p:cNvPr id="7" name="Ellipse 6"/>
              <p:cNvSpPr/>
              <p:nvPr/>
            </p:nvSpPr>
            <p:spPr>
              <a:xfrm>
                <a:off x="1895634" y="3335582"/>
                <a:ext cx="1903323" cy="1176446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Cours ou synthèse</a:t>
                </a:r>
                <a:endParaRPr lang="fr-FR" dirty="0"/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 rot="975832">
                <a:off x="6123520" y="609160"/>
                <a:ext cx="1456463" cy="4347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CI.4</a:t>
                </a:r>
                <a:endParaRPr lang="fr-FR" dirty="0"/>
              </a:p>
            </p:txBody>
          </p:sp>
        </p:grpSp>
      </p:grpSp>
      <p:sp>
        <p:nvSpPr>
          <p:cNvPr id="19" name="Ellipse 18"/>
          <p:cNvSpPr/>
          <p:nvPr/>
        </p:nvSpPr>
        <p:spPr>
          <a:xfrm>
            <a:off x="7638756" y="4569843"/>
            <a:ext cx="407963" cy="338062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7413674" y="4763564"/>
            <a:ext cx="956603" cy="3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4293096"/>
            <a:ext cx="4536504" cy="239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Ellipse 16"/>
          <p:cNvSpPr/>
          <p:nvPr/>
        </p:nvSpPr>
        <p:spPr>
          <a:xfrm>
            <a:off x="6876256" y="5013176"/>
            <a:ext cx="1800200" cy="504056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Forme libre 21"/>
          <p:cNvSpPr/>
          <p:nvPr/>
        </p:nvSpPr>
        <p:spPr>
          <a:xfrm rot="2129057">
            <a:off x="4591435" y="2841254"/>
            <a:ext cx="4036480" cy="1110343"/>
          </a:xfrm>
          <a:custGeom>
            <a:avLst/>
            <a:gdLst>
              <a:gd name="connsiteX0" fmla="*/ 2429692 w 2429692"/>
              <a:gd name="connsiteY0" fmla="*/ 1110343 h 1110343"/>
              <a:gd name="connsiteX1" fmla="*/ 1711234 w 2429692"/>
              <a:gd name="connsiteY1" fmla="*/ 914400 h 1110343"/>
              <a:gd name="connsiteX2" fmla="*/ 1123406 w 2429692"/>
              <a:gd name="connsiteY2" fmla="*/ 431074 h 1110343"/>
              <a:gd name="connsiteX3" fmla="*/ 509452 w 2429692"/>
              <a:gd name="connsiteY3" fmla="*/ 52251 h 1110343"/>
              <a:gd name="connsiteX4" fmla="*/ 0 w 2429692"/>
              <a:gd name="connsiteY4" fmla="*/ 117566 h 111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9692" h="1110343">
                <a:moveTo>
                  <a:pt x="2429692" y="1110343"/>
                </a:moveTo>
                <a:cubicBezTo>
                  <a:pt x="2179320" y="1068977"/>
                  <a:pt x="1928948" y="1027612"/>
                  <a:pt x="1711234" y="914400"/>
                </a:cubicBezTo>
                <a:cubicBezTo>
                  <a:pt x="1493520" y="801189"/>
                  <a:pt x="1323703" y="574765"/>
                  <a:pt x="1123406" y="431074"/>
                </a:cubicBezTo>
                <a:cubicBezTo>
                  <a:pt x="923109" y="287383"/>
                  <a:pt x="696686" y="104502"/>
                  <a:pt x="509452" y="52251"/>
                </a:cubicBezTo>
                <a:cubicBezTo>
                  <a:pt x="322218" y="0"/>
                  <a:pt x="161109" y="58783"/>
                  <a:pt x="0" y="117566"/>
                </a:cubicBezTo>
              </a:path>
            </a:pathLst>
          </a:cu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5580112" y="980728"/>
            <a:ext cx="32403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Concevoir et utiliser un modèle relatif à un système complexe en vue d’évaluer les performances des échanges informationnels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395536" y="404664"/>
            <a:ext cx="8352928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Les centres d’intérêts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611560" y="908720"/>
            <a:ext cx="3720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Entrée par les compétences.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3"/>
          <p:cNvGrpSpPr/>
          <p:nvPr/>
        </p:nvGrpSpPr>
        <p:grpSpPr>
          <a:xfrm>
            <a:off x="1043608" y="4399185"/>
            <a:ext cx="1410435" cy="1244149"/>
            <a:chOff x="515240" y="1792569"/>
            <a:chExt cx="1410435" cy="1244149"/>
          </a:xfrm>
        </p:grpSpPr>
        <p:sp>
          <p:nvSpPr>
            <p:cNvPr id="5" name="Rogner un rectangle à un seul coin 4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CI.2 </a:t>
              </a:r>
              <a:endParaRPr lang="fr-FR" dirty="0"/>
            </a:p>
          </p:txBody>
        </p:sp>
        <p:sp>
          <p:nvSpPr>
            <p:cNvPr id="7" name="Ellipse 6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" name="Groupe 7"/>
          <p:cNvGrpSpPr/>
          <p:nvPr/>
        </p:nvGrpSpPr>
        <p:grpSpPr>
          <a:xfrm>
            <a:off x="1167872" y="4551585"/>
            <a:ext cx="1410435" cy="1244149"/>
            <a:chOff x="515240" y="1792569"/>
            <a:chExt cx="1410435" cy="1244149"/>
          </a:xfrm>
        </p:grpSpPr>
        <p:sp>
          <p:nvSpPr>
            <p:cNvPr id="9" name="Rogner un rectangle à un seul coin 8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ZoneTexte 9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CI.2 </a:t>
              </a:r>
              <a:endParaRPr lang="fr-FR" dirty="0"/>
            </a:p>
          </p:txBody>
        </p:sp>
        <p:sp>
          <p:nvSpPr>
            <p:cNvPr id="11" name="Ellipse 10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" name="Groupe 11"/>
          <p:cNvGrpSpPr/>
          <p:nvPr/>
        </p:nvGrpSpPr>
        <p:grpSpPr>
          <a:xfrm>
            <a:off x="1320272" y="4703985"/>
            <a:ext cx="1410435" cy="1244149"/>
            <a:chOff x="515240" y="1792569"/>
            <a:chExt cx="1410435" cy="1244149"/>
          </a:xfrm>
        </p:grpSpPr>
        <p:sp>
          <p:nvSpPr>
            <p:cNvPr id="13" name="Rogner un rectangle à un seul coin 12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ZoneTexte 13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CI.2 </a:t>
              </a:r>
              <a:endParaRPr lang="fr-FR" dirty="0"/>
            </a:p>
          </p:txBody>
        </p:sp>
        <p:sp>
          <p:nvSpPr>
            <p:cNvPr id="15" name="Ellipse 14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8" name="Groupe 15"/>
          <p:cNvGrpSpPr/>
          <p:nvPr/>
        </p:nvGrpSpPr>
        <p:grpSpPr>
          <a:xfrm>
            <a:off x="1472672" y="4856385"/>
            <a:ext cx="1410435" cy="1244149"/>
            <a:chOff x="515240" y="1792569"/>
            <a:chExt cx="1410435" cy="1244149"/>
          </a:xfrm>
        </p:grpSpPr>
        <p:sp>
          <p:nvSpPr>
            <p:cNvPr id="17" name="Rogner un rectangle à un seul coin 16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CI.2 </a:t>
              </a:r>
              <a:endParaRPr lang="fr-FR" dirty="0"/>
            </a:p>
          </p:txBody>
        </p:sp>
        <p:sp>
          <p:nvSpPr>
            <p:cNvPr id="19" name="Ellipse 18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2" name="Groupe 19"/>
          <p:cNvGrpSpPr/>
          <p:nvPr/>
        </p:nvGrpSpPr>
        <p:grpSpPr>
          <a:xfrm>
            <a:off x="1619672" y="5013176"/>
            <a:ext cx="1410435" cy="1244149"/>
            <a:chOff x="515240" y="1792569"/>
            <a:chExt cx="1410435" cy="1244149"/>
          </a:xfrm>
        </p:grpSpPr>
        <p:sp>
          <p:nvSpPr>
            <p:cNvPr id="21" name="Rogner un rectangle à un seul coin 20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ZoneTexte 21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CI.5 </a:t>
              </a:r>
              <a:endParaRPr lang="fr-FR" dirty="0"/>
            </a:p>
          </p:txBody>
        </p:sp>
        <p:sp>
          <p:nvSpPr>
            <p:cNvPr id="23" name="Ellipse 22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6" name="Groupe 23"/>
          <p:cNvGrpSpPr/>
          <p:nvPr/>
        </p:nvGrpSpPr>
        <p:grpSpPr>
          <a:xfrm>
            <a:off x="4932040" y="3192963"/>
            <a:ext cx="1410435" cy="1244149"/>
            <a:chOff x="515240" y="1792569"/>
            <a:chExt cx="1410435" cy="1244149"/>
          </a:xfrm>
          <a:solidFill>
            <a:srgbClr val="000000">
              <a:alpha val="34902"/>
            </a:srgbClr>
          </a:solidFill>
        </p:grpSpPr>
        <p:sp>
          <p:nvSpPr>
            <p:cNvPr id="25" name="Rogner un rectangle à un seul coin 24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  <a:grpFill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ZoneTexte 25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CI.1 </a:t>
              </a:r>
              <a:endParaRPr lang="fr-FR" dirty="0"/>
            </a:p>
          </p:txBody>
        </p:sp>
        <p:sp>
          <p:nvSpPr>
            <p:cNvPr id="27" name="Ellipse 26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  <a:grpFill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0" name="Groupe 27"/>
          <p:cNvGrpSpPr/>
          <p:nvPr/>
        </p:nvGrpSpPr>
        <p:grpSpPr>
          <a:xfrm>
            <a:off x="5076056" y="3356992"/>
            <a:ext cx="1410435" cy="1244149"/>
            <a:chOff x="515240" y="1792569"/>
            <a:chExt cx="1410435" cy="1244149"/>
          </a:xfrm>
          <a:solidFill>
            <a:srgbClr val="000000">
              <a:alpha val="34902"/>
            </a:srgbClr>
          </a:solidFill>
        </p:grpSpPr>
        <p:sp>
          <p:nvSpPr>
            <p:cNvPr id="29" name="Rogner un rectangle à un seul coin 28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  <a:grpFill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ZoneTexte 29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CI.2 </a:t>
              </a:r>
              <a:endParaRPr lang="fr-FR" dirty="0"/>
            </a:p>
          </p:txBody>
        </p:sp>
        <p:sp>
          <p:nvSpPr>
            <p:cNvPr id="31" name="Ellipse 30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  <a:grpFill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4" name="Groupe 31"/>
          <p:cNvGrpSpPr/>
          <p:nvPr/>
        </p:nvGrpSpPr>
        <p:grpSpPr>
          <a:xfrm>
            <a:off x="5228456" y="3509392"/>
            <a:ext cx="1410435" cy="1244149"/>
            <a:chOff x="515240" y="1792569"/>
            <a:chExt cx="1410435" cy="1244149"/>
          </a:xfrm>
          <a:solidFill>
            <a:srgbClr val="000000">
              <a:alpha val="34902"/>
            </a:srgbClr>
          </a:solidFill>
        </p:grpSpPr>
        <p:sp>
          <p:nvSpPr>
            <p:cNvPr id="33" name="Rogner un rectangle à un seul coin 32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  <a:grpFill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ZoneTexte 33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CI.2 </a:t>
              </a:r>
              <a:endParaRPr lang="fr-FR" dirty="0"/>
            </a:p>
          </p:txBody>
        </p:sp>
        <p:sp>
          <p:nvSpPr>
            <p:cNvPr id="35" name="Ellipse 34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  <a:grpFill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8" name="Groupe 35"/>
          <p:cNvGrpSpPr/>
          <p:nvPr/>
        </p:nvGrpSpPr>
        <p:grpSpPr>
          <a:xfrm>
            <a:off x="5380856" y="3661792"/>
            <a:ext cx="1410435" cy="1244149"/>
            <a:chOff x="515240" y="1792569"/>
            <a:chExt cx="1410435" cy="1244149"/>
          </a:xfrm>
          <a:solidFill>
            <a:srgbClr val="000000">
              <a:alpha val="34902"/>
            </a:srgbClr>
          </a:solidFill>
        </p:grpSpPr>
        <p:sp>
          <p:nvSpPr>
            <p:cNvPr id="37" name="Rogner un rectangle à un seul coin 36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  <a:grpFill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ZoneTexte 37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CI.2 </a:t>
              </a:r>
              <a:endParaRPr lang="fr-FR" dirty="0"/>
            </a:p>
          </p:txBody>
        </p:sp>
        <p:sp>
          <p:nvSpPr>
            <p:cNvPr id="39" name="Ellipse 38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  <a:grpFill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2" name="Groupe 39"/>
          <p:cNvGrpSpPr/>
          <p:nvPr/>
        </p:nvGrpSpPr>
        <p:grpSpPr>
          <a:xfrm>
            <a:off x="5533256" y="3814192"/>
            <a:ext cx="1410435" cy="1244149"/>
            <a:chOff x="515240" y="1792569"/>
            <a:chExt cx="1410435" cy="1244149"/>
          </a:xfrm>
          <a:solidFill>
            <a:srgbClr val="000000">
              <a:alpha val="34902"/>
            </a:srgbClr>
          </a:solidFill>
        </p:grpSpPr>
        <p:sp>
          <p:nvSpPr>
            <p:cNvPr id="41" name="Rogner un rectangle à un seul coin 40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  <a:grpFill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ZoneTexte 41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CI.2 </a:t>
              </a:r>
              <a:endParaRPr lang="fr-FR" dirty="0"/>
            </a:p>
          </p:txBody>
        </p:sp>
        <p:sp>
          <p:nvSpPr>
            <p:cNvPr id="43" name="Ellipse 42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  <a:grpFill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6" name="Groupe 43"/>
          <p:cNvGrpSpPr/>
          <p:nvPr/>
        </p:nvGrpSpPr>
        <p:grpSpPr>
          <a:xfrm>
            <a:off x="5685656" y="3966592"/>
            <a:ext cx="1410435" cy="1244149"/>
            <a:chOff x="515240" y="1792569"/>
            <a:chExt cx="1410435" cy="1244149"/>
          </a:xfrm>
          <a:solidFill>
            <a:srgbClr val="000000">
              <a:alpha val="34902"/>
            </a:srgbClr>
          </a:solidFill>
        </p:grpSpPr>
        <p:sp>
          <p:nvSpPr>
            <p:cNvPr id="45" name="Rogner un rectangle à un seul coin 44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  <a:grpFill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ZoneTexte 45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CI.2 </a:t>
              </a:r>
              <a:endParaRPr lang="fr-FR" dirty="0"/>
            </a:p>
          </p:txBody>
        </p:sp>
        <p:sp>
          <p:nvSpPr>
            <p:cNvPr id="47" name="Ellipse 46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  <a:grpFill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0" name="Groupe 47"/>
          <p:cNvGrpSpPr/>
          <p:nvPr/>
        </p:nvGrpSpPr>
        <p:grpSpPr>
          <a:xfrm>
            <a:off x="5838056" y="4118992"/>
            <a:ext cx="1410435" cy="1244149"/>
            <a:chOff x="515240" y="1792569"/>
            <a:chExt cx="1410435" cy="1244149"/>
          </a:xfrm>
          <a:solidFill>
            <a:srgbClr val="000000">
              <a:alpha val="34902"/>
            </a:srgbClr>
          </a:solidFill>
        </p:grpSpPr>
        <p:sp>
          <p:nvSpPr>
            <p:cNvPr id="49" name="Rogner un rectangle à un seul coin 48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  <a:grpFill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ZoneTexte 49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CI.2 </a:t>
              </a:r>
              <a:endParaRPr lang="fr-FR" dirty="0"/>
            </a:p>
          </p:txBody>
        </p:sp>
        <p:sp>
          <p:nvSpPr>
            <p:cNvPr id="51" name="Ellipse 50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  <a:grpFill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4" name="Groupe 51"/>
          <p:cNvGrpSpPr/>
          <p:nvPr/>
        </p:nvGrpSpPr>
        <p:grpSpPr>
          <a:xfrm>
            <a:off x="5990456" y="4271392"/>
            <a:ext cx="1410435" cy="1244149"/>
            <a:chOff x="515240" y="1792569"/>
            <a:chExt cx="1410435" cy="1244149"/>
          </a:xfrm>
          <a:solidFill>
            <a:srgbClr val="000000">
              <a:alpha val="34902"/>
            </a:srgbClr>
          </a:solidFill>
        </p:grpSpPr>
        <p:sp>
          <p:nvSpPr>
            <p:cNvPr id="53" name="Rogner un rectangle à un seul coin 52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  <a:grpFill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ZoneTexte 53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CI.2 </a:t>
              </a:r>
              <a:endParaRPr lang="fr-FR" dirty="0"/>
            </a:p>
          </p:txBody>
        </p:sp>
        <p:sp>
          <p:nvSpPr>
            <p:cNvPr id="55" name="Ellipse 54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  <a:grpFill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8" name="Groupe 55"/>
          <p:cNvGrpSpPr/>
          <p:nvPr/>
        </p:nvGrpSpPr>
        <p:grpSpPr>
          <a:xfrm>
            <a:off x="6142856" y="4423792"/>
            <a:ext cx="1410435" cy="1244149"/>
            <a:chOff x="515240" y="1792569"/>
            <a:chExt cx="1410435" cy="1244149"/>
          </a:xfrm>
          <a:solidFill>
            <a:srgbClr val="000000">
              <a:alpha val="34902"/>
            </a:srgbClr>
          </a:solidFill>
        </p:grpSpPr>
        <p:sp>
          <p:nvSpPr>
            <p:cNvPr id="57" name="Rogner un rectangle à un seul coin 56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  <a:grpFill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ZoneTexte 57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CI.2 </a:t>
              </a:r>
              <a:endParaRPr lang="fr-FR" dirty="0"/>
            </a:p>
          </p:txBody>
        </p:sp>
        <p:sp>
          <p:nvSpPr>
            <p:cNvPr id="59" name="Ellipse 58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  <a:grpFill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2" name="Groupe 59"/>
          <p:cNvGrpSpPr/>
          <p:nvPr/>
        </p:nvGrpSpPr>
        <p:grpSpPr>
          <a:xfrm>
            <a:off x="6295256" y="4576192"/>
            <a:ext cx="1410435" cy="1244149"/>
            <a:chOff x="515240" y="1792569"/>
            <a:chExt cx="1410435" cy="1244149"/>
          </a:xfrm>
          <a:solidFill>
            <a:srgbClr val="000000">
              <a:alpha val="34902"/>
            </a:srgbClr>
          </a:solidFill>
        </p:grpSpPr>
        <p:sp>
          <p:nvSpPr>
            <p:cNvPr id="61" name="Rogner un rectangle à un seul coin 60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  <a:grpFill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2" name="ZoneTexte 61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CI.2 </a:t>
              </a:r>
              <a:endParaRPr lang="fr-FR" dirty="0"/>
            </a:p>
          </p:txBody>
        </p:sp>
        <p:sp>
          <p:nvSpPr>
            <p:cNvPr id="63" name="Ellipse 62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  <a:grpFill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6" name="Groupe 63"/>
          <p:cNvGrpSpPr/>
          <p:nvPr/>
        </p:nvGrpSpPr>
        <p:grpSpPr>
          <a:xfrm>
            <a:off x="6447656" y="4728592"/>
            <a:ext cx="1410435" cy="1244149"/>
            <a:chOff x="515240" y="1792569"/>
            <a:chExt cx="1410435" cy="1244149"/>
          </a:xfrm>
          <a:solidFill>
            <a:srgbClr val="000000">
              <a:alpha val="34902"/>
            </a:srgbClr>
          </a:solidFill>
        </p:grpSpPr>
        <p:sp>
          <p:nvSpPr>
            <p:cNvPr id="65" name="Rogner un rectangle à un seul coin 64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  <a:grpFill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ZoneTexte 65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CI.2 </a:t>
              </a:r>
              <a:endParaRPr lang="fr-FR" dirty="0"/>
            </a:p>
          </p:txBody>
        </p:sp>
        <p:sp>
          <p:nvSpPr>
            <p:cNvPr id="67" name="Ellipse 66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  <a:grpFill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0" name="Groupe 67"/>
          <p:cNvGrpSpPr/>
          <p:nvPr/>
        </p:nvGrpSpPr>
        <p:grpSpPr>
          <a:xfrm>
            <a:off x="6600056" y="4880992"/>
            <a:ext cx="1410435" cy="1244149"/>
            <a:chOff x="515240" y="1792569"/>
            <a:chExt cx="1410435" cy="1244149"/>
          </a:xfrm>
          <a:solidFill>
            <a:srgbClr val="000000">
              <a:alpha val="34902"/>
            </a:srgbClr>
          </a:solidFill>
        </p:grpSpPr>
        <p:sp>
          <p:nvSpPr>
            <p:cNvPr id="69" name="Rogner un rectangle à un seul coin 68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  <a:grpFill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0" name="ZoneTexte 69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CI.2 </a:t>
              </a:r>
              <a:endParaRPr lang="fr-FR" dirty="0"/>
            </a:p>
          </p:txBody>
        </p:sp>
        <p:sp>
          <p:nvSpPr>
            <p:cNvPr id="71" name="Ellipse 70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  <a:grpFill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4" name="Groupe 71"/>
          <p:cNvGrpSpPr/>
          <p:nvPr/>
        </p:nvGrpSpPr>
        <p:grpSpPr>
          <a:xfrm>
            <a:off x="6752456" y="5033392"/>
            <a:ext cx="1410435" cy="1244149"/>
            <a:chOff x="515240" y="1792569"/>
            <a:chExt cx="1410435" cy="1244149"/>
          </a:xfrm>
          <a:solidFill>
            <a:srgbClr val="000000">
              <a:alpha val="34902"/>
            </a:srgbClr>
          </a:solidFill>
        </p:grpSpPr>
        <p:sp>
          <p:nvSpPr>
            <p:cNvPr id="73" name="Rogner un rectangle à un seul coin 72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  <a:grpFill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ZoneTexte 73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CI.12 </a:t>
              </a:r>
              <a:endParaRPr lang="fr-FR" dirty="0"/>
            </a:p>
          </p:txBody>
        </p:sp>
        <p:sp>
          <p:nvSpPr>
            <p:cNvPr id="75" name="Ellipse 74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  <a:grpFill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78" name="ZoneTexte 77"/>
          <p:cNvSpPr txBox="1"/>
          <p:nvPr/>
        </p:nvSpPr>
        <p:spPr>
          <a:xfrm>
            <a:off x="611560" y="908720"/>
            <a:ext cx="3720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Entrée par les compétences.</a:t>
            </a:r>
            <a:endParaRPr lang="fr-FR" sz="2400" dirty="0"/>
          </a:p>
        </p:txBody>
      </p:sp>
      <p:pic>
        <p:nvPicPr>
          <p:cNvPr id="8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1628800"/>
            <a:ext cx="3528392" cy="1861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" name="Flèche courbée vers le bas 87"/>
          <p:cNvSpPr/>
          <p:nvPr/>
        </p:nvSpPr>
        <p:spPr>
          <a:xfrm rot="7606726">
            <a:off x="2659030" y="4593398"/>
            <a:ext cx="2854016" cy="1687674"/>
          </a:xfrm>
          <a:prstGeom prst="curvedDownArrow">
            <a:avLst>
              <a:gd name="adj1" fmla="val 25000"/>
              <a:gd name="adj2" fmla="val 100388"/>
              <a:gd name="adj3" fmla="val 478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9" name="ZoneTexte 88"/>
          <p:cNvSpPr txBox="1"/>
          <p:nvPr/>
        </p:nvSpPr>
        <p:spPr>
          <a:xfrm>
            <a:off x="395536" y="404664"/>
            <a:ext cx="8352928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Les centres d’intérêts</a:t>
            </a:r>
            <a:endParaRPr lang="fr-FR" dirty="0"/>
          </a:p>
        </p:txBody>
      </p:sp>
      <p:sp>
        <p:nvSpPr>
          <p:cNvPr id="90" name="ZoneTexte 89"/>
          <p:cNvSpPr txBox="1"/>
          <p:nvPr/>
        </p:nvSpPr>
        <p:spPr>
          <a:xfrm>
            <a:off x="2627784" y="3861048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L ’approche par les compétences permet de définir différents centres d’intérêt.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13" y="1628800"/>
            <a:ext cx="8712226" cy="42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484784"/>
            <a:ext cx="9042180" cy="440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/>
          <p:cNvGrpSpPr/>
          <p:nvPr/>
        </p:nvGrpSpPr>
        <p:grpSpPr>
          <a:xfrm>
            <a:off x="539553" y="1484784"/>
            <a:ext cx="1296144" cy="1080120"/>
            <a:chOff x="515240" y="1792569"/>
            <a:chExt cx="1410435" cy="1244149"/>
          </a:xfrm>
        </p:grpSpPr>
        <p:sp>
          <p:nvSpPr>
            <p:cNvPr id="7" name="Rogner un rectangle à un seul coin 6"/>
            <p:cNvSpPr/>
            <p:nvPr/>
          </p:nvSpPr>
          <p:spPr>
            <a:xfrm rot="953406">
              <a:off x="1193396" y="1792569"/>
              <a:ext cx="691272" cy="589146"/>
            </a:xfrm>
            <a:prstGeom prst="snip1Rect">
              <a:avLst>
                <a:gd name="adj" fmla="val 291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ZoneTexte 7"/>
            <p:cNvSpPr txBox="1"/>
            <p:nvPr/>
          </p:nvSpPr>
          <p:spPr>
            <a:xfrm rot="975832">
              <a:off x="1233884" y="1798673"/>
              <a:ext cx="691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CI.2 </a:t>
              </a:r>
              <a:endParaRPr lang="fr-FR" dirty="0"/>
            </a:p>
          </p:txBody>
        </p:sp>
        <p:sp>
          <p:nvSpPr>
            <p:cNvPr id="9" name="Ellipse 8"/>
            <p:cNvSpPr/>
            <p:nvPr/>
          </p:nvSpPr>
          <p:spPr>
            <a:xfrm rot="19629873">
              <a:off x="515240" y="2227416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2" name="Groupe 31"/>
          <p:cNvGrpSpPr/>
          <p:nvPr/>
        </p:nvGrpSpPr>
        <p:grpSpPr>
          <a:xfrm>
            <a:off x="539553" y="2780928"/>
            <a:ext cx="1256832" cy="1100133"/>
            <a:chOff x="434848" y="2746747"/>
            <a:chExt cx="1410435" cy="1244149"/>
          </a:xfrm>
        </p:grpSpPr>
        <p:grpSp>
          <p:nvGrpSpPr>
            <p:cNvPr id="30" name="Groupe 29"/>
            <p:cNvGrpSpPr/>
            <p:nvPr/>
          </p:nvGrpSpPr>
          <p:grpSpPr>
            <a:xfrm>
              <a:off x="1113004" y="2746747"/>
              <a:ext cx="732279" cy="589146"/>
              <a:chOff x="1113004" y="2746747"/>
              <a:chExt cx="732279" cy="589146"/>
            </a:xfrm>
          </p:grpSpPr>
          <p:sp>
            <p:nvSpPr>
              <p:cNvPr id="14" name="Rogner un rectangle à un seul coin 13"/>
              <p:cNvSpPr/>
              <p:nvPr/>
            </p:nvSpPr>
            <p:spPr>
              <a:xfrm rot="953406">
                <a:off x="1113004" y="2746747"/>
                <a:ext cx="691272" cy="589146"/>
              </a:xfrm>
              <a:prstGeom prst="snip1Rect">
                <a:avLst>
                  <a:gd name="adj" fmla="val 29167"/>
                </a:avLst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 rot="975832">
                <a:off x="1153492" y="2752851"/>
                <a:ext cx="6917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CI.3 </a:t>
                </a:r>
                <a:endParaRPr lang="fr-FR" dirty="0"/>
              </a:p>
            </p:txBody>
          </p:sp>
        </p:grpSp>
        <p:sp>
          <p:nvSpPr>
            <p:cNvPr id="16" name="Ellipse 15"/>
            <p:cNvSpPr/>
            <p:nvPr/>
          </p:nvSpPr>
          <p:spPr>
            <a:xfrm rot="19629873">
              <a:off x="434848" y="3181594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3" name="Groupe 32"/>
          <p:cNvGrpSpPr/>
          <p:nvPr/>
        </p:nvGrpSpPr>
        <p:grpSpPr>
          <a:xfrm>
            <a:off x="539553" y="198341"/>
            <a:ext cx="1296144" cy="1070419"/>
            <a:chOff x="539552" y="198341"/>
            <a:chExt cx="1410435" cy="1244149"/>
          </a:xfrm>
        </p:grpSpPr>
        <p:sp>
          <p:nvSpPr>
            <p:cNvPr id="5" name="Rogner un rectangle à un seul coin 4"/>
            <p:cNvSpPr/>
            <p:nvPr/>
          </p:nvSpPr>
          <p:spPr>
            <a:xfrm rot="953406">
              <a:off x="1217708" y="198341"/>
              <a:ext cx="691272" cy="589146"/>
            </a:xfrm>
            <a:prstGeom prst="snip1Rect">
              <a:avLst>
                <a:gd name="adj" fmla="val 291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/>
            <p:cNvSpPr txBox="1"/>
            <p:nvPr/>
          </p:nvSpPr>
          <p:spPr>
            <a:xfrm rot="975832">
              <a:off x="1258196" y="204445"/>
              <a:ext cx="691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CI.1 </a:t>
              </a:r>
              <a:endParaRPr lang="fr-FR" dirty="0"/>
            </a:p>
          </p:txBody>
        </p:sp>
        <p:sp>
          <p:nvSpPr>
            <p:cNvPr id="4" name="Ellipse 3"/>
            <p:cNvSpPr/>
            <p:nvPr/>
          </p:nvSpPr>
          <p:spPr>
            <a:xfrm rot="19629873">
              <a:off x="539552" y="633188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" name="ZoneTexte 16"/>
          <p:cNvSpPr txBox="1"/>
          <p:nvPr/>
        </p:nvSpPr>
        <p:spPr>
          <a:xfrm>
            <a:off x="2051720" y="323364"/>
            <a:ext cx="5820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Analyser un système fonctionnellement et structurellement.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2051720" y="1556792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Expérimenter et mesurer sur un système réel pour évaluer ses performances.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2051720" y="2780928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Analyser des constituants d’un système réel d’un point de vue structurel et comportemental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2123728" y="4149080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Concevoir et utiliser un modèle relatif à un système en vue d’évaluer les performances de la chaine d’information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2051720" y="5373216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Concevoir et utiliser un modèle relatif à un système en vue d’évaluer les performances de la chaine d’énergie</a:t>
            </a:r>
            <a:endParaRPr lang="fr-FR" dirty="0"/>
          </a:p>
        </p:txBody>
      </p:sp>
      <p:grpSp>
        <p:nvGrpSpPr>
          <p:cNvPr id="25" name="Groupe 24"/>
          <p:cNvGrpSpPr/>
          <p:nvPr/>
        </p:nvGrpSpPr>
        <p:grpSpPr>
          <a:xfrm>
            <a:off x="539553" y="4077072"/>
            <a:ext cx="1296144" cy="1028125"/>
            <a:chOff x="587248" y="5195019"/>
            <a:chExt cx="1410435" cy="1244149"/>
          </a:xfrm>
        </p:grpSpPr>
        <p:sp>
          <p:nvSpPr>
            <p:cNvPr id="22" name="Rogner un rectangle à un seul coin 21"/>
            <p:cNvSpPr/>
            <p:nvPr/>
          </p:nvSpPr>
          <p:spPr>
            <a:xfrm rot="953406">
              <a:off x="1265404" y="5195019"/>
              <a:ext cx="691272" cy="589146"/>
            </a:xfrm>
            <a:prstGeom prst="snip1Rect">
              <a:avLst>
                <a:gd name="adj" fmla="val 291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ZoneTexte 22"/>
            <p:cNvSpPr txBox="1"/>
            <p:nvPr/>
          </p:nvSpPr>
          <p:spPr>
            <a:xfrm rot="975832">
              <a:off x="1305892" y="5201123"/>
              <a:ext cx="691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CI.4 </a:t>
              </a:r>
              <a:endParaRPr lang="fr-FR" dirty="0"/>
            </a:p>
          </p:txBody>
        </p:sp>
        <p:sp>
          <p:nvSpPr>
            <p:cNvPr id="24" name="Ellipse 23"/>
            <p:cNvSpPr/>
            <p:nvPr/>
          </p:nvSpPr>
          <p:spPr>
            <a:xfrm rot="19629873">
              <a:off x="587248" y="5629866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6" name="Groupe 25"/>
          <p:cNvGrpSpPr/>
          <p:nvPr/>
        </p:nvGrpSpPr>
        <p:grpSpPr>
          <a:xfrm>
            <a:off x="539553" y="5373216"/>
            <a:ext cx="1296144" cy="1028125"/>
            <a:chOff x="587248" y="5195019"/>
            <a:chExt cx="1410435" cy="1244149"/>
          </a:xfrm>
        </p:grpSpPr>
        <p:sp>
          <p:nvSpPr>
            <p:cNvPr id="27" name="Rogner un rectangle à un seul coin 26"/>
            <p:cNvSpPr/>
            <p:nvPr/>
          </p:nvSpPr>
          <p:spPr>
            <a:xfrm rot="953406">
              <a:off x="1265404" y="5195019"/>
              <a:ext cx="691272" cy="589146"/>
            </a:xfrm>
            <a:prstGeom prst="snip1Rect">
              <a:avLst>
                <a:gd name="adj" fmla="val 291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/>
            <p:cNvSpPr txBox="1"/>
            <p:nvPr/>
          </p:nvSpPr>
          <p:spPr>
            <a:xfrm rot="975832">
              <a:off x="1305892" y="5201123"/>
              <a:ext cx="691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CI.5 </a:t>
              </a:r>
              <a:endParaRPr lang="fr-FR" dirty="0"/>
            </a:p>
          </p:txBody>
        </p:sp>
        <p:sp>
          <p:nvSpPr>
            <p:cNvPr id="29" name="Ellipse 28"/>
            <p:cNvSpPr/>
            <p:nvPr/>
          </p:nvSpPr>
          <p:spPr>
            <a:xfrm rot="19629873">
              <a:off x="587248" y="5629866"/>
              <a:ext cx="1353121" cy="80930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332656"/>
            <a:ext cx="813690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67544" y="404664"/>
            <a:ext cx="8352928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Objectifs pédagogiques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475656" y="5013176"/>
            <a:ext cx="40250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choix de l’objectif pédagogique visé va permettre de mettre en œuvre plusieurs compétences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57950" y="4429132"/>
            <a:ext cx="2333618" cy="1767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" name="Groupe 5"/>
          <p:cNvGrpSpPr/>
          <p:nvPr/>
        </p:nvGrpSpPr>
        <p:grpSpPr>
          <a:xfrm>
            <a:off x="827584" y="1196752"/>
            <a:ext cx="7704856" cy="3096344"/>
            <a:chOff x="1187624" y="1916832"/>
            <a:chExt cx="7704856" cy="3096344"/>
          </a:xfrm>
        </p:grpSpPr>
        <p:grpSp>
          <p:nvGrpSpPr>
            <p:cNvPr id="7" name="Groupe 11"/>
            <p:cNvGrpSpPr/>
            <p:nvPr/>
          </p:nvGrpSpPr>
          <p:grpSpPr>
            <a:xfrm>
              <a:off x="1187624" y="3104964"/>
              <a:ext cx="6120680" cy="720080"/>
              <a:chOff x="1187624" y="3068960"/>
              <a:chExt cx="6120680" cy="720080"/>
            </a:xfrm>
          </p:grpSpPr>
          <p:sp>
            <p:nvSpPr>
              <p:cNvPr id="19" name="Rectangle 2"/>
              <p:cNvSpPr/>
              <p:nvPr/>
            </p:nvSpPr>
            <p:spPr>
              <a:xfrm>
                <a:off x="1187624" y="3068960"/>
                <a:ext cx="1152128" cy="72008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>
                    <a:solidFill>
                      <a:srgbClr val="C00000"/>
                    </a:solidFill>
                  </a:rPr>
                  <a:t>Système réel</a:t>
                </a:r>
                <a:endParaRPr lang="fr-FR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0" name="Rectangle 3"/>
              <p:cNvSpPr/>
              <p:nvPr/>
            </p:nvSpPr>
            <p:spPr>
              <a:xfrm>
                <a:off x="5796136" y="3068960"/>
                <a:ext cx="1512168" cy="72008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>
                    <a:solidFill>
                      <a:srgbClr val="C00000"/>
                    </a:solidFill>
                  </a:rPr>
                  <a:t>Performances mesurées</a:t>
                </a:r>
                <a:endParaRPr lang="fr-FR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1" name="Flèche droite à entaille 4"/>
              <p:cNvSpPr/>
              <p:nvPr/>
            </p:nvSpPr>
            <p:spPr>
              <a:xfrm>
                <a:off x="2455632" y="3084696"/>
                <a:ext cx="3168352" cy="648072"/>
              </a:xfrm>
              <a:prstGeom prst="notchedRightArrow">
                <a:avLst>
                  <a:gd name="adj1" fmla="val 50000"/>
                  <a:gd name="adj2" fmla="val 91243"/>
                </a:avLst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Domaine du laboratoire</a:t>
                </a:r>
                <a:endParaRPr lang="fr-FR" dirty="0"/>
              </a:p>
            </p:txBody>
          </p:sp>
        </p:grpSp>
        <p:grpSp>
          <p:nvGrpSpPr>
            <p:cNvPr id="8" name="Groupe 16"/>
            <p:cNvGrpSpPr/>
            <p:nvPr/>
          </p:nvGrpSpPr>
          <p:grpSpPr>
            <a:xfrm>
              <a:off x="1187624" y="4293096"/>
              <a:ext cx="6120680" cy="720080"/>
              <a:chOff x="1187624" y="4293096"/>
              <a:chExt cx="6120680" cy="720080"/>
            </a:xfrm>
          </p:grpSpPr>
          <p:sp>
            <p:nvSpPr>
              <p:cNvPr id="16" name="Rectangle 5"/>
              <p:cNvSpPr/>
              <p:nvPr/>
            </p:nvSpPr>
            <p:spPr>
              <a:xfrm>
                <a:off x="1187624" y="4293096"/>
                <a:ext cx="1152128" cy="72008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Système simulé</a:t>
                </a:r>
                <a:endParaRPr lang="fr-FR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796136" y="4293096"/>
                <a:ext cx="1512168" cy="72008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Performances simulées</a:t>
                </a:r>
                <a:endParaRPr lang="fr-FR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8" name="Flèche droite à entaille 17"/>
              <p:cNvSpPr/>
              <p:nvPr/>
            </p:nvSpPr>
            <p:spPr>
              <a:xfrm>
                <a:off x="2455632" y="4308832"/>
                <a:ext cx="3168352" cy="648072"/>
              </a:xfrm>
              <a:prstGeom prst="notchedRightArrow">
                <a:avLst>
                  <a:gd name="adj1" fmla="val 50000"/>
                  <a:gd name="adj2" fmla="val 91243"/>
                </a:avLst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Domaine de la simulation</a:t>
                </a:r>
                <a:endParaRPr lang="fr-FR" dirty="0"/>
              </a:p>
            </p:txBody>
          </p:sp>
        </p:grpSp>
        <p:sp>
          <p:nvSpPr>
            <p:cNvPr id="9" name="Double flèche verticale 8"/>
            <p:cNvSpPr/>
            <p:nvPr/>
          </p:nvSpPr>
          <p:spPr>
            <a:xfrm>
              <a:off x="7568200" y="3429000"/>
              <a:ext cx="648072" cy="1440160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FR" dirty="0" smtClean="0"/>
                <a:t>Ecart 2</a:t>
              </a:r>
              <a:endParaRPr lang="fr-FR" dirty="0"/>
            </a:p>
          </p:txBody>
        </p:sp>
        <p:grpSp>
          <p:nvGrpSpPr>
            <p:cNvPr id="10" name="Groupe 15"/>
            <p:cNvGrpSpPr/>
            <p:nvPr/>
          </p:nvGrpSpPr>
          <p:grpSpPr>
            <a:xfrm>
              <a:off x="1187624" y="1916832"/>
              <a:ext cx="6120680" cy="720080"/>
              <a:chOff x="1187624" y="260648"/>
              <a:chExt cx="6120680" cy="72008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1187624" y="260648"/>
                <a:ext cx="1152128" cy="72008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>
                    <a:solidFill>
                      <a:schemeClr val="tx2"/>
                    </a:solidFill>
                  </a:rPr>
                  <a:t>Système souhaité</a:t>
                </a:r>
                <a:endParaRPr lang="fr-FR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5796136" y="260648"/>
                <a:ext cx="1512168" cy="72008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>
                    <a:solidFill>
                      <a:schemeClr val="tx2"/>
                    </a:solidFill>
                  </a:rPr>
                  <a:t>Performances attendues</a:t>
                </a:r>
                <a:endParaRPr lang="fr-FR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5" name="Flèche droite à entaille 14"/>
              <p:cNvSpPr/>
              <p:nvPr/>
            </p:nvSpPr>
            <p:spPr>
              <a:xfrm>
                <a:off x="2483768" y="276384"/>
                <a:ext cx="3168352" cy="648072"/>
              </a:xfrm>
              <a:prstGeom prst="notchedRightArrow">
                <a:avLst>
                  <a:gd name="adj1" fmla="val 50000"/>
                  <a:gd name="adj2" fmla="val 91243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Domaine du client</a:t>
                </a:r>
                <a:endParaRPr lang="fr-FR" dirty="0"/>
              </a:p>
            </p:txBody>
          </p:sp>
        </p:grpSp>
        <p:sp>
          <p:nvSpPr>
            <p:cNvPr id="11" name="Double flèche verticale 10"/>
            <p:cNvSpPr/>
            <p:nvPr/>
          </p:nvSpPr>
          <p:spPr>
            <a:xfrm>
              <a:off x="7568200" y="1988840"/>
              <a:ext cx="648072" cy="1440160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FR" dirty="0" smtClean="0"/>
                <a:t>Ecart 1</a:t>
              </a:r>
              <a:endParaRPr lang="fr-FR" dirty="0"/>
            </a:p>
          </p:txBody>
        </p:sp>
        <p:sp>
          <p:nvSpPr>
            <p:cNvPr id="12" name="Double flèche verticale 11"/>
            <p:cNvSpPr/>
            <p:nvPr/>
          </p:nvSpPr>
          <p:spPr>
            <a:xfrm>
              <a:off x="8244408" y="1988840"/>
              <a:ext cx="648072" cy="2880320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FR" dirty="0" smtClean="0"/>
                <a:t>Ecart 3</a:t>
              </a:r>
              <a:endParaRPr lang="fr-F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789</Words>
  <Application>Microsoft Office PowerPoint</Application>
  <PresentationFormat>Affichage à l'écran (4:3)</PresentationFormat>
  <Paragraphs>281</Paragraphs>
  <Slides>27</Slides>
  <Notes>7</Notes>
  <HiddenSlides>1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David Helard</dc:creator>
  <cp:lastModifiedBy>David Helard</cp:lastModifiedBy>
  <cp:revision>201</cp:revision>
  <dcterms:created xsi:type="dcterms:W3CDTF">2011-02-13T18:19:29Z</dcterms:created>
  <dcterms:modified xsi:type="dcterms:W3CDTF">2011-05-23T16:43:52Z</dcterms:modified>
</cp:coreProperties>
</file>