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609" r:id="rId3"/>
    <p:sldId id="610" r:id="rId4"/>
    <p:sldId id="257" r:id="rId5"/>
    <p:sldId id="258" r:id="rId6"/>
    <p:sldId id="499" r:id="rId7"/>
    <p:sldId id="259" r:id="rId8"/>
    <p:sldId id="557" r:id="rId9"/>
    <p:sldId id="607" r:id="rId10"/>
    <p:sldId id="593" r:id="rId11"/>
    <p:sldId id="273" r:id="rId12"/>
    <p:sldId id="274" r:id="rId13"/>
    <p:sldId id="276" r:id="rId14"/>
    <p:sldId id="277" r:id="rId15"/>
    <p:sldId id="278" r:id="rId16"/>
    <p:sldId id="352" r:id="rId17"/>
    <p:sldId id="596" r:id="rId18"/>
    <p:sldId id="605" r:id="rId19"/>
    <p:sldId id="606" r:id="rId20"/>
    <p:sldId id="584" r:id="rId21"/>
    <p:sldId id="608" r:id="rId22"/>
    <p:sldId id="558" r:id="rId23"/>
    <p:sldId id="559" r:id="rId24"/>
    <p:sldId id="560" r:id="rId25"/>
    <p:sldId id="561" r:id="rId26"/>
    <p:sldId id="564" r:id="rId27"/>
    <p:sldId id="565" r:id="rId28"/>
    <p:sldId id="597" r:id="rId29"/>
    <p:sldId id="566" r:id="rId30"/>
    <p:sldId id="567" r:id="rId31"/>
    <p:sldId id="585" r:id="rId32"/>
    <p:sldId id="568" r:id="rId33"/>
    <p:sldId id="569" r:id="rId34"/>
    <p:sldId id="570" r:id="rId35"/>
    <p:sldId id="571" r:id="rId36"/>
    <p:sldId id="572" r:id="rId37"/>
    <p:sldId id="604" r:id="rId38"/>
    <p:sldId id="581" r:id="rId39"/>
    <p:sldId id="582" r:id="rId40"/>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8185" autoAdjust="0"/>
  </p:normalViewPr>
  <p:slideViewPr>
    <p:cSldViewPr snapToGrid="0">
      <p:cViewPr>
        <p:scale>
          <a:sx n="90" d="100"/>
          <a:sy n="90" d="100"/>
        </p:scale>
        <p:origin x="-534" y="7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00"/>
    </p:cViewPr>
  </p:sorter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fr-FR"/>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fr-FR"/>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fr-FR"/>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9293CA52-6E58-4BCE-8E34-1F8FE74E5C0E}" type="slidenum">
              <a:rPr lang="fr-FR"/>
              <a:pPr>
                <a:defRPr/>
              </a:pPr>
              <a:t>‹N°›</a:t>
            </a:fld>
            <a:endParaRPr lang="fr-FR"/>
          </a:p>
        </p:txBody>
      </p:sp>
    </p:spTree>
    <p:extLst>
      <p:ext uri="{BB962C8B-B14F-4D97-AF65-F5344CB8AC3E}">
        <p14:creationId xmlns:p14="http://schemas.microsoft.com/office/powerpoint/2010/main" xmlns="" val="37049275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4910160-7B6A-4B2B-B26D-2EFF3D046869}" type="slidenum">
              <a:rPr lang="fr-FR" smtClean="0"/>
              <a:pPr/>
              <a:t>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4910160-7B6A-4B2B-B26D-2EFF3D046869}" type="slidenum">
              <a:rPr lang="fr-FR" smtClean="0"/>
              <a:pPr/>
              <a:t>18</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84910160-7B6A-4B2B-B26D-2EFF3D046869}" type="slidenum">
              <a:rPr lang="fr-FR" smtClean="0"/>
              <a:pPr/>
              <a:t>19</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4909B88-686E-42AF-9DCB-DB92D227B3CB}" type="slidenum">
              <a:rPr lang="fr-FR" smtClean="0"/>
              <a:pPr/>
              <a:t>37</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4"/>
          <p:cNvSpPr>
            <a:spLocks noGrp="1" noChangeArrowheads="1"/>
          </p:cNvSpPr>
          <p:nvPr>
            <p:ph type="dt" sz="half" idx="10"/>
          </p:nvPr>
        </p:nvSpPr>
        <p:spPr>
          <a:ln/>
        </p:spPr>
        <p:txBody>
          <a:bodyPr/>
          <a:lstStyle>
            <a:lvl1pPr>
              <a:defRPr/>
            </a:lvl1pPr>
          </a:lstStyle>
          <a:p>
            <a:pPr>
              <a:defRPr/>
            </a:pPr>
            <a:r>
              <a:rPr lang="fr-FR"/>
              <a:t>31 mars 2011</a:t>
            </a:r>
          </a:p>
        </p:txBody>
      </p:sp>
      <p:sp>
        <p:nvSpPr>
          <p:cNvPr id="5" name="Rectangle 5"/>
          <p:cNvSpPr>
            <a:spLocks noGrp="1" noChangeArrowheads="1"/>
          </p:cNvSpPr>
          <p:nvPr>
            <p:ph type="ftr" sz="quarter" idx="11"/>
          </p:nvPr>
        </p:nvSpPr>
        <p:spPr>
          <a:ln/>
        </p:spPr>
        <p:txBody>
          <a:bodyPr/>
          <a:lstStyle>
            <a:lvl1pPr>
              <a:defRPr/>
            </a:lvl1pPr>
          </a:lstStyle>
          <a:p>
            <a:pPr>
              <a:defRPr/>
            </a:pPr>
            <a:r>
              <a:rPr lang="fr-FR"/>
              <a:t>PNF sur l’enseignement spécifique en sciences de l’ingénieur</a:t>
            </a:r>
          </a:p>
        </p:txBody>
      </p:sp>
      <p:sp>
        <p:nvSpPr>
          <p:cNvPr id="6" name="Rectangle 6"/>
          <p:cNvSpPr>
            <a:spLocks noGrp="1" noChangeArrowheads="1"/>
          </p:cNvSpPr>
          <p:nvPr>
            <p:ph type="sldNum" sz="quarter" idx="12"/>
          </p:nvPr>
        </p:nvSpPr>
        <p:spPr>
          <a:ln/>
        </p:spPr>
        <p:txBody>
          <a:bodyPr/>
          <a:lstStyle>
            <a:lvl1pPr>
              <a:defRPr/>
            </a:lvl1pPr>
          </a:lstStyle>
          <a:p>
            <a:pPr>
              <a:defRPr/>
            </a:pPr>
            <a:fld id="{B7832B88-59D5-4DD5-9D8A-AC14532D15FA}"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C12C81D8-9CFA-4292-AE16-51A6E840C613}"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B87AFC3E-F05A-4FE5-BD37-9F87E4BCD081}"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Rectangle 1"/>
          <p:cNvSpPr>
            <a:spLocks noGrp="1" noChangeArrowheads="1"/>
          </p:cNvSpPr>
          <p:nvPr>
            <p:ph type="dt" sz="half" idx="10"/>
          </p:nvPr>
        </p:nvSpPr>
        <p:spPr>
          <a:xfrm>
            <a:off x="0" y="6453188"/>
            <a:ext cx="1785938" cy="404812"/>
          </a:xfrm>
        </p:spPr>
        <p:txBody>
          <a:bodyPr/>
          <a:lstStyle>
            <a:lvl1pPr>
              <a:defRPr/>
            </a:lvl1pPr>
          </a:lstStyle>
          <a:p>
            <a:pPr>
              <a:defRPr/>
            </a:pPr>
            <a:r>
              <a:rPr lang="fr-FR"/>
              <a:t>31 mars 2011</a:t>
            </a:r>
          </a:p>
        </p:txBody>
      </p:sp>
      <p:sp>
        <p:nvSpPr>
          <p:cNvPr id="3" name="Rectangle 2"/>
          <p:cNvSpPr>
            <a:spLocks noGrp="1" noChangeArrowheads="1"/>
          </p:cNvSpPr>
          <p:nvPr>
            <p:ph type="ftr" sz="quarter" idx="11"/>
          </p:nvPr>
        </p:nvSpPr>
        <p:spPr>
          <a:xfrm>
            <a:off x="2286000" y="6381750"/>
            <a:ext cx="4357688" cy="476250"/>
          </a:xfrm>
        </p:spPr>
        <p:txBody>
          <a:bodyPr/>
          <a:lstStyle>
            <a:lvl1pPr>
              <a:defRPr/>
            </a:lvl1pPr>
          </a:lstStyle>
          <a:p>
            <a:pPr>
              <a:defRPr/>
            </a:pPr>
            <a:r>
              <a:rPr lang="fr-FR"/>
              <a:t>PNF sur l’enseignement spécifique en sciences de l’ingénieur</a:t>
            </a:r>
            <a:endParaRPr lang="fr-FR" dirty="0"/>
          </a:p>
        </p:txBody>
      </p:sp>
      <p:sp>
        <p:nvSpPr>
          <p:cNvPr id="4" name="Rectangle 3"/>
          <p:cNvSpPr>
            <a:spLocks noGrp="1" noChangeArrowheads="1"/>
          </p:cNvSpPr>
          <p:nvPr>
            <p:ph type="sldNum" sz="quarter" idx="12"/>
          </p:nvPr>
        </p:nvSpPr>
        <p:spPr/>
        <p:txBody>
          <a:bodyPr/>
          <a:lstStyle>
            <a:lvl1pPr>
              <a:defRPr/>
            </a:lvl1pPr>
          </a:lstStyle>
          <a:p>
            <a:pPr>
              <a:defRPr/>
            </a:pPr>
            <a:fld id="{38B4FD75-2E5E-4139-AB09-C6D4E8261900}"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r>
              <a:rPr lang="fr-FR"/>
              <a:t>31 mars 2011</a:t>
            </a:r>
          </a:p>
        </p:txBody>
      </p:sp>
      <p:sp>
        <p:nvSpPr>
          <p:cNvPr id="5" name="Rectangle 5"/>
          <p:cNvSpPr>
            <a:spLocks noGrp="1" noChangeArrowheads="1"/>
          </p:cNvSpPr>
          <p:nvPr>
            <p:ph type="ftr" sz="quarter" idx="11"/>
          </p:nvPr>
        </p:nvSpPr>
        <p:spPr>
          <a:ln/>
        </p:spPr>
        <p:txBody>
          <a:bodyPr/>
          <a:lstStyle>
            <a:lvl1pPr>
              <a:defRPr/>
            </a:lvl1pPr>
          </a:lstStyle>
          <a:p>
            <a:pPr>
              <a:defRPr/>
            </a:pPr>
            <a:r>
              <a:rPr lang="fr-FR"/>
              <a:t>PNF sur l’enseignement spécifique en sciences de l’ingénieur</a:t>
            </a:r>
          </a:p>
        </p:txBody>
      </p:sp>
      <p:sp>
        <p:nvSpPr>
          <p:cNvPr id="6" name="Rectangle 6"/>
          <p:cNvSpPr>
            <a:spLocks noGrp="1" noChangeArrowheads="1"/>
          </p:cNvSpPr>
          <p:nvPr>
            <p:ph type="sldNum" sz="quarter" idx="12"/>
          </p:nvPr>
        </p:nvSpPr>
        <p:spPr>
          <a:ln/>
        </p:spPr>
        <p:txBody>
          <a:bodyPr/>
          <a:lstStyle>
            <a:lvl1pPr>
              <a:defRPr/>
            </a:lvl1pPr>
          </a:lstStyle>
          <a:p>
            <a:pPr>
              <a:defRPr/>
            </a:pPr>
            <a:fld id="{9CC2D9DB-E57F-4567-8370-975010734E54}"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r>
              <a:rPr lang="fr-FR"/>
              <a:t>31 mars 2011</a:t>
            </a:r>
          </a:p>
        </p:txBody>
      </p:sp>
      <p:sp>
        <p:nvSpPr>
          <p:cNvPr id="6" name="Rectangle 5"/>
          <p:cNvSpPr>
            <a:spLocks noGrp="1" noChangeArrowheads="1"/>
          </p:cNvSpPr>
          <p:nvPr>
            <p:ph type="ftr" sz="quarter" idx="11"/>
          </p:nvPr>
        </p:nvSpPr>
        <p:spPr>
          <a:ln/>
        </p:spPr>
        <p:txBody>
          <a:bodyPr/>
          <a:lstStyle>
            <a:lvl1pPr>
              <a:defRPr/>
            </a:lvl1pPr>
          </a:lstStyle>
          <a:p>
            <a:pPr>
              <a:defRPr/>
            </a:pPr>
            <a:r>
              <a:rPr lang="fr-FR"/>
              <a:t>PNF sur l’enseignement spécifique en sciences de l’ingénieur</a:t>
            </a:r>
          </a:p>
        </p:txBody>
      </p:sp>
      <p:sp>
        <p:nvSpPr>
          <p:cNvPr id="7" name="Rectangle 6"/>
          <p:cNvSpPr>
            <a:spLocks noGrp="1" noChangeArrowheads="1"/>
          </p:cNvSpPr>
          <p:nvPr>
            <p:ph type="sldNum" sz="quarter" idx="12"/>
          </p:nvPr>
        </p:nvSpPr>
        <p:spPr>
          <a:ln/>
        </p:spPr>
        <p:txBody>
          <a:bodyPr/>
          <a:lstStyle>
            <a:lvl1pPr>
              <a:defRPr/>
            </a:lvl1pPr>
          </a:lstStyle>
          <a:p>
            <a:pPr>
              <a:defRPr/>
            </a:pPr>
            <a:fld id="{3F814998-7FC4-4BD0-B165-C155D334A6CA}"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r>
              <a:rPr lang="fr-FR"/>
              <a:t>31 mars 2011</a:t>
            </a:r>
          </a:p>
        </p:txBody>
      </p:sp>
      <p:sp>
        <p:nvSpPr>
          <p:cNvPr id="8" name="Rectangle 5"/>
          <p:cNvSpPr>
            <a:spLocks noGrp="1" noChangeArrowheads="1"/>
          </p:cNvSpPr>
          <p:nvPr>
            <p:ph type="ftr" sz="quarter" idx="11"/>
          </p:nvPr>
        </p:nvSpPr>
        <p:spPr>
          <a:ln/>
        </p:spPr>
        <p:txBody>
          <a:bodyPr/>
          <a:lstStyle>
            <a:lvl1pPr>
              <a:defRPr/>
            </a:lvl1pPr>
          </a:lstStyle>
          <a:p>
            <a:pPr>
              <a:defRPr/>
            </a:pPr>
            <a:r>
              <a:rPr lang="fr-FR"/>
              <a:t>PNF sur l’enseignement spécifique en sciences de l’ingénieur</a:t>
            </a:r>
          </a:p>
        </p:txBody>
      </p:sp>
      <p:sp>
        <p:nvSpPr>
          <p:cNvPr id="9" name="Rectangle 6"/>
          <p:cNvSpPr>
            <a:spLocks noGrp="1" noChangeArrowheads="1"/>
          </p:cNvSpPr>
          <p:nvPr>
            <p:ph type="sldNum" sz="quarter" idx="12"/>
          </p:nvPr>
        </p:nvSpPr>
        <p:spPr>
          <a:ln/>
        </p:spPr>
        <p:txBody>
          <a:bodyPr/>
          <a:lstStyle>
            <a:lvl1pPr>
              <a:defRPr/>
            </a:lvl1pPr>
          </a:lstStyle>
          <a:p>
            <a:pPr>
              <a:defRPr/>
            </a:pPr>
            <a:fld id="{A3378C04-AAF0-4E39-9F6B-8ECD68FAF638}"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r>
              <a:rPr lang="fr-FR"/>
              <a:t>31 mars 2011</a:t>
            </a:r>
          </a:p>
        </p:txBody>
      </p:sp>
      <p:sp>
        <p:nvSpPr>
          <p:cNvPr id="4" name="Rectangle 5"/>
          <p:cNvSpPr>
            <a:spLocks noGrp="1" noChangeArrowheads="1"/>
          </p:cNvSpPr>
          <p:nvPr>
            <p:ph type="ftr" sz="quarter" idx="11"/>
          </p:nvPr>
        </p:nvSpPr>
        <p:spPr>
          <a:ln/>
        </p:spPr>
        <p:txBody>
          <a:bodyPr/>
          <a:lstStyle>
            <a:lvl1pPr>
              <a:defRPr/>
            </a:lvl1pPr>
          </a:lstStyle>
          <a:p>
            <a:pPr>
              <a:defRPr/>
            </a:pPr>
            <a:r>
              <a:rPr lang="fr-FR"/>
              <a:t>PNF sur l’enseignement spécifique en sciences de l’ingénieur</a:t>
            </a:r>
          </a:p>
        </p:txBody>
      </p:sp>
      <p:sp>
        <p:nvSpPr>
          <p:cNvPr id="5" name="Rectangle 6"/>
          <p:cNvSpPr>
            <a:spLocks noGrp="1" noChangeArrowheads="1"/>
          </p:cNvSpPr>
          <p:nvPr>
            <p:ph type="sldNum" sz="quarter" idx="12"/>
          </p:nvPr>
        </p:nvSpPr>
        <p:spPr>
          <a:ln/>
        </p:spPr>
        <p:txBody>
          <a:bodyPr/>
          <a:lstStyle>
            <a:lvl1pPr>
              <a:defRPr/>
            </a:lvl1pPr>
          </a:lstStyle>
          <a:p>
            <a:pPr>
              <a:defRPr/>
            </a:pPr>
            <a:fld id="{BBC2A562-9152-4F7B-AA5E-A8C8714B01D0}"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ZoneTexte 6"/>
          <p:cNvSpPr txBox="1"/>
          <p:nvPr userDrawn="1"/>
        </p:nvSpPr>
        <p:spPr>
          <a:xfrm>
            <a:off x="0" y="0"/>
            <a:ext cx="738664" cy="6858000"/>
          </a:xfrm>
          <a:prstGeom prst="rect">
            <a:avLst/>
          </a:prstGeom>
          <a:gradFill flip="none" rotWithShape="1">
            <a:gsLst>
              <a:gs pos="100000">
                <a:schemeClr val="tx2">
                  <a:lumMod val="60000"/>
                  <a:lumOff val="40000"/>
                  <a:alpha val="65000"/>
                </a:schemeClr>
              </a:gs>
              <a:gs pos="13000">
                <a:srgbClr val="0047FF"/>
              </a:gs>
              <a:gs pos="28000">
                <a:srgbClr val="000082"/>
              </a:gs>
              <a:gs pos="42999">
                <a:srgbClr val="0047FF"/>
              </a:gs>
              <a:gs pos="58000">
                <a:srgbClr val="000082"/>
              </a:gs>
              <a:gs pos="72000">
                <a:srgbClr val="0047FF"/>
              </a:gs>
              <a:gs pos="87000">
                <a:srgbClr val="000082"/>
              </a:gs>
              <a:gs pos="100000">
                <a:srgbClr val="0047FF"/>
              </a:gs>
            </a:gsLst>
            <a:path path="circle">
              <a:fillToRect l="100000" t="100000"/>
            </a:path>
            <a:tileRect r="-100000" b="-100000"/>
          </a:gradFill>
        </p:spPr>
        <p:txBody>
          <a:bodyPr vert="vert270" lIns="0" tIns="0" rIns="0" bIns="0" anchor="ct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smtClean="0">
                <a:solidFill>
                  <a:schemeClr val="bg1"/>
                </a:solidFill>
              </a:rPr>
              <a:t>Rénovation de l’enseignement spécifique</a:t>
            </a:r>
          </a:p>
          <a:p>
            <a:pPr algn="ctr">
              <a:defRPr/>
            </a:pPr>
            <a:r>
              <a:rPr lang="fr-FR" sz="2400" b="1" dirty="0" smtClean="0">
                <a:solidFill>
                  <a:schemeClr val="bg1"/>
                </a:solidFill>
              </a:rPr>
              <a:t> des sciences de l’ingénieur</a:t>
            </a:r>
            <a:endParaRPr lang="fr-FR" sz="2400" b="1" dirty="0">
              <a:solidFill>
                <a:schemeClr val="bg1"/>
              </a:solidFill>
            </a:endParaRPr>
          </a:p>
        </p:txBody>
      </p:sp>
      <p:sp>
        <p:nvSpPr>
          <p:cNvPr id="4" name="Rectangle 3"/>
          <p:cNvSpPr>
            <a:spLocks noGrp="1" noChangeArrowheads="1"/>
          </p:cNvSpPr>
          <p:nvPr>
            <p:ph type="ftr" sz="quarter" idx="10"/>
          </p:nvPr>
        </p:nvSpPr>
        <p:spPr>
          <a:xfrm>
            <a:off x="704850" y="6381750"/>
            <a:ext cx="5010150" cy="476250"/>
          </a:xfrm>
        </p:spPr>
        <p:txBody>
          <a:bodyPr/>
          <a:lstStyle>
            <a:lvl1pPr algn="l">
              <a:defRPr/>
            </a:lvl1pPr>
          </a:lstStyle>
          <a:p>
            <a:pPr>
              <a:defRPr/>
            </a:pPr>
            <a:r>
              <a:rPr lang="fr-FR" dirty="0" smtClean="0"/>
              <a:t>Séminaire S SI-24/05/2011-</a:t>
            </a:r>
            <a:r>
              <a:rPr lang="fr-FR" dirty="0" err="1" smtClean="0"/>
              <a:t>E.Labbé-Douai</a:t>
            </a:r>
            <a:endParaRPr lang="fr-FR" dirty="0"/>
          </a:p>
        </p:txBody>
      </p:sp>
      <p:sp>
        <p:nvSpPr>
          <p:cNvPr id="5" name="Rectangle 4"/>
          <p:cNvSpPr>
            <a:spLocks noGrp="1" noChangeArrowheads="1"/>
          </p:cNvSpPr>
          <p:nvPr>
            <p:ph type="sldNum" sz="quarter" idx="11"/>
          </p:nvPr>
        </p:nvSpPr>
        <p:spPr/>
        <p:txBody>
          <a:bodyPr/>
          <a:lstStyle>
            <a:lvl1pPr>
              <a:defRPr/>
            </a:lvl1pPr>
          </a:lstStyle>
          <a:p>
            <a:pPr>
              <a:defRPr/>
            </a:pPr>
            <a:fld id="{D7D6C3ED-35A1-4A68-991D-41862D8278C6}" type="slidenum">
              <a:rPr lang="fr-FR"/>
              <a:pPr>
                <a:defRPr/>
              </a:pPr>
              <a:t>‹N°›</a:t>
            </a:fld>
            <a:endParaRPr lang="fr-FR"/>
          </a:p>
        </p:txBody>
      </p:sp>
      <p:pic>
        <p:nvPicPr>
          <p:cNvPr id="6" name="Image 5" descr="image_logo_acad.png"/>
          <p:cNvPicPr>
            <a:picLocks noChangeAspect="1"/>
          </p:cNvPicPr>
          <p:nvPr userDrawn="1"/>
        </p:nvPicPr>
        <p:blipFill>
          <a:blip r:embed="rId2" cstate="print"/>
          <a:stretch>
            <a:fillRect/>
          </a:stretch>
        </p:blipFill>
        <p:spPr>
          <a:xfrm>
            <a:off x="8001000" y="2"/>
            <a:ext cx="1143000" cy="125361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7" name="Rectangle 6"/>
          <p:cNvSpPr>
            <a:spLocks noGrp="1" noChangeArrowheads="1"/>
          </p:cNvSpPr>
          <p:nvPr>
            <p:ph type="sldNum" sz="quarter" idx="12"/>
          </p:nvPr>
        </p:nvSpPr>
        <p:spPr>
          <a:ln/>
        </p:spPr>
        <p:txBody>
          <a:bodyPr/>
          <a:lstStyle>
            <a:lvl1pPr>
              <a:defRPr/>
            </a:lvl1pPr>
          </a:lstStyle>
          <a:p>
            <a:pPr>
              <a:defRPr/>
            </a:pPr>
            <a:fld id="{F3DB674F-3800-4AC1-A39B-EE43F13A8F1C}"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7" name="Rectangle 6"/>
          <p:cNvSpPr>
            <a:spLocks noGrp="1" noChangeArrowheads="1"/>
          </p:cNvSpPr>
          <p:nvPr>
            <p:ph type="sldNum" sz="quarter" idx="12"/>
          </p:nvPr>
        </p:nvSpPr>
        <p:spPr>
          <a:ln/>
        </p:spPr>
        <p:txBody>
          <a:bodyPr/>
          <a:lstStyle>
            <a:lvl1pPr>
              <a:defRPr/>
            </a:lvl1pPr>
          </a:lstStyle>
          <a:p>
            <a:pPr>
              <a:defRPr/>
            </a:pPr>
            <a:fld id="{74CCBAC1-2A61-4BBF-8D66-B10C1BEB7B2F}"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0" y="6453188"/>
            <a:ext cx="1162050" cy="207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r>
              <a:rPr lang="fr-FR"/>
              <a:t>31 mars 2011</a:t>
            </a:r>
          </a:p>
        </p:txBody>
      </p:sp>
      <p:sp>
        <p:nvSpPr>
          <p:cNvPr id="1029" name="Rectangle 5"/>
          <p:cNvSpPr>
            <a:spLocks noGrp="1" noChangeArrowheads="1"/>
          </p:cNvSpPr>
          <p:nvPr>
            <p:ph type="ftr" sz="quarter" idx="3"/>
          </p:nvPr>
        </p:nvSpPr>
        <p:spPr bwMode="auto">
          <a:xfrm>
            <a:off x="2484438" y="6381750"/>
            <a:ext cx="40322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Arial" pitchFamily="34" charset="0"/>
              </a:defRPr>
            </a:lvl1pPr>
          </a:lstStyle>
          <a:p>
            <a:pPr>
              <a:defRPr/>
            </a:pPr>
            <a:r>
              <a:rPr lang="fr-FR"/>
              <a:t>PNF sur l’enseignement spécifique en sciences de l’ingénieur</a:t>
            </a:r>
          </a:p>
        </p:txBody>
      </p:sp>
      <p:sp>
        <p:nvSpPr>
          <p:cNvPr id="1030" name="Rectangle 6"/>
          <p:cNvSpPr>
            <a:spLocks noGrp="1" noChangeArrowheads="1"/>
          </p:cNvSpPr>
          <p:nvPr>
            <p:ph type="sldNum" sz="quarter" idx="4"/>
          </p:nvPr>
        </p:nvSpPr>
        <p:spPr bwMode="auto">
          <a:xfrm>
            <a:off x="70104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F8A3D129-BD2E-4675-8E12-FC7B3585DD3A}"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149" r:id="rId1"/>
    <p:sldLayoutId id="2147484158" r:id="rId2"/>
    <p:sldLayoutId id="2147484150" r:id="rId3"/>
    <p:sldLayoutId id="2147484151" r:id="rId4"/>
    <p:sldLayoutId id="2147484152" r:id="rId5"/>
    <p:sldLayoutId id="2147484153" r:id="rId6"/>
    <p:sldLayoutId id="2147484159" r:id="rId7"/>
    <p:sldLayoutId id="2147484154" r:id="rId8"/>
    <p:sldLayoutId id="2147484155" r:id="rId9"/>
    <p:sldLayoutId id="2147484156" r:id="rId10"/>
    <p:sldLayoutId id="2147484157"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package" Target="../embeddings/Document_Microsoft_Office_Word1.doc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Espace réservé du numéro de diapositive 3"/>
          <p:cNvSpPr>
            <a:spLocks noGrp="1"/>
          </p:cNvSpPr>
          <p:nvPr>
            <p:ph type="sldNum" sz="quarter" idx="11"/>
          </p:nvPr>
        </p:nvSpPr>
        <p:spPr>
          <a:xfrm>
            <a:off x="7010400" y="6596063"/>
            <a:ext cx="2133600" cy="261937"/>
          </a:xfrm>
          <a:noFill/>
        </p:spPr>
        <p:txBody>
          <a:bodyPr/>
          <a:lstStyle/>
          <a:p>
            <a:fld id="{FB5C20BB-5237-492E-912A-E41429E8CB98}" type="slidenum">
              <a:rPr lang="fr-FR" smtClean="0"/>
              <a:pPr/>
              <a:t>1</a:t>
            </a:fld>
            <a:endParaRPr lang="fr-FR" smtClean="0"/>
          </a:p>
        </p:txBody>
      </p:sp>
      <p:sp>
        <p:nvSpPr>
          <p:cNvPr id="5125" name="Text Box 8"/>
          <p:cNvSpPr txBox="1">
            <a:spLocks noChangeArrowheads="1"/>
          </p:cNvSpPr>
          <p:nvPr/>
        </p:nvSpPr>
        <p:spPr bwMode="auto">
          <a:xfrm>
            <a:off x="904284" y="2046167"/>
            <a:ext cx="7864475" cy="3213187"/>
          </a:xfrm>
          <a:prstGeom prst="rect">
            <a:avLst/>
          </a:prstGeom>
          <a:noFill/>
          <a:ln w="9525">
            <a:noFill/>
            <a:miter lim="800000"/>
            <a:headEnd/>
            <a:tailEnd/>
          </a:ln>
        </p:spPr>
        <p:txBody>
          <a:bodyPr wrap="square">
            <a:spAutoFit/>
          </a:bodyPr>
          <a:lstStyle/>
          <a:p>
            <a:pPr algn="ctr">
              <a:lnSpc>
                <a:spcPct val="130000"/>
              </a:lnSpc>
              <a:spcBef>
                <a:spcPct val="50000"/>
              </a:spcBef>
            </a:pPr>
            <a:r>
              <a:rPr lang="fr-FR" sz="2800" b="1" dirty="0" smtClean="0">
                <a:solidFill>
                  <a:srgbClr val="333399"/>
                </a:solidFill>
                <a:ea typeface="ＭＳ Ｐゴシック"/>
                <a:cs typeface="ＭＳ Ｐゴシック"/>
              </a:rPr>
              <a:t>La mise en œuvre du </a:t>
            </a:r>
            <a:r>
              <a:rPr lang="fr-FR" sz="2800" b="1" dirty="0">
                <a:solidFill>
                  <a:srgbClr val="333399"/>
                </a:solidFill>
                <a:ea typeface="ＭＳ Ｐゴシック"/>
                <a:cs typeface="ＭＳ Ｐゴシック"/>
              </a:rPr>
              <a:t>n</a:t>
            </a:r>
            <a:r>
              <a:rPr lang="fr-FR" sz="2800" b="1" dirty="0" smtClean="0">
                <a:solidFill>
                  <a:srgbClr val="333399"/>
                </a:solidFill>
                <a:ea typeface="ＭＳ Ｐゴシック"/>
                <a:cs typeface="ＭＳ Ｐゴシック"/>
              </a:rPr>
              <a:t>ouveau </a:t>
            </a:r>
            <a:r>
              <a:rPr lang="fr-FR" sz="2800" b="1" dirty="0">
                <a:solidFill>
                  <a:srgbClr val="333399"/>
                </a:solidFill>
                <a:ea typeface="ＭＳ Ｐゴシック"/>
                <a:cs typeface="ＭＳ Ｐゴシック"/>
              </a:rPr>
              <a:t>p</a:t>
            </a:r>
            <a:r>
              <a:rPr lang="fr-FR" sz="2800" b="1" dirty="0" smtClean="0">
                <a:solidFill>
                  <a:srgbClr val="333399"/>
                </a:solidFill>
                <a:ea typeface="ＭＳ Ｐゴシック"/>
                <a:cs typeface="ＭＳ Ｐゴシック"/>
              </a:rPr>
              <a:t>rogramme d’enseignement des Sciences de l’Ingénieur dans le cycle terminal de la voie Scientifique</a:t>
            </a:r>
          </a:p>
          <a:p>
            <a:pPr algn="ctr">
              <a:lnSpc>
                <a:spcPct val="130000"/>
              </a:lnSpc>
              <a:spcBef>
                <a:spcPct val="50000"/>
              </a:spcBef>
            </a:pPr>
            <a:endParaRPr lang="fr-FR" sz="2400" b="1" dirty="0" smtClean="0">
              <a:solidFill>
                <a:srgbClr val="333399"/>
              </a:solidFill>
              <a:ea typeface="ＭＳ Ｐゴシック"/>
              <a:cs typeface="ＭＳ Ｐゴシック"/>
            </a:endParaRPr>
          </a:p>
          <a:p>
            <a:pPr algn="ctr">
              <a:lnSpc>
                <a:spcPct val="130000"/>
              </a:lnSpc>
              <a:spcBef>
                <a:spcPct val="50000"/>
              </a:spcBef>
            </a:pPr>
            <a:r>
              <a:rPr lang="fr-FR" sz="2800" b="1" dirty="0" smtClean="0">
                <a:solidFill>
                  <a:srgbClr val="333399"/>
                </a:solidFill>
                <a:ea typeface="ＭＳ Ｐゴシック"/>
                <a:cs typeface="ＭＳ Ｐゴシック"/>
              </a:rPr>
              <a:t>Lycée E. LABBE– 24 Mai </a:t>
            </a:r>
            <a:r>
              <a:rPr lang="fr-FR" sz="2800" b="1" dirty="0">
                <a:solidFill>
                  <a:srgbClr val="333399"/>
                </a:solidFill>
                <a:ea typeface="ＭＳ Ｐゴシック"/>
                <a:cs typeface="ＭＳ Ｐゴシック"/>
              </a:rPr>
              <a:t>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Espace réservé du numéro de diapositive 3"/>
          <p:cNvSpPr>
            <a:spLocks noGrp="1"/>
          </p:cNvSpPr>
          <p:nvPr>
            <p:ph type="sldNum" sz="quarter" idx="11"/>
          </p:nvPr>
        </p:nvSpPr>
        <p:spPr>
          <a:noFill/>
        </p:spPr>
        <p:txBody>
          <a:bodyPr/>
          <a:lstStyle/>
          <a:p>
            <a:fld id="{BF671457-B83F-4C93-B2F8-02FD915413E4}" type="slidenum">
              <a:rPr lang="fr-FR" smtClean="0"/>
              <a:pPr/>
              <a:t>10</a:t>
            </a:fld>
            <a:endParaRPr lang="fr-FR" smtClean="0"/>
          </a:p>
        </p:txBody>
      </p:sp>
      <p:sp>
        <p:nvSpPr>
          <p:cNvPr id="10244" name="Text Box 5"/>
          <p:cNvSpPr txBox="1">
            <a:spLocks noChangeArrowheads="1"/>
          </p:cNvSpPr>
          <p:nvPr/>
        </p:nvSpPr>
        <p:spPr bwMode="auto">
          <a:xfrm>
            <a:off x="990600" y="1347788"/>
            <a:ext cx="7853363" cy="4616450"/>
          </a:xfrm>
          <a:prstGeom prst="rect">
            <a:avLst/>
          </a:prstGeom>
          <a:noFill/>
          <a:ln w="9525">
            <a:noFill/>
            <a:miter lim="800000"/>
            <a:headEnd/>
            <a:tailEnd/>
          </a:ln>
        </p:spPr>
        <p:txBody>
          <a:bodyPr>
            <a:spAutoFit/>
          </a:bodyPr>
          <a:lstStyle/>
          <a:p>
            <a:pPr algn="just">
              <a:lnSpc>
                <a:spcPct val="125000"/>
              </a:lnSpc>
              <a:spcBef>
                <a:spcPct val="50000"/>
              </a:spcBef>
            </a:pPr>
            <a:r>
              <a:rPr lang="fr-FR" sz="2800" b="1">
                <a:ea typeface="ＭＳ Ｐゴシック"/>
                <a:cs typeface="ＭＳ Ｐゴシック"/>
              </a:rPr>
              <a:t>C’est dans ce contexte que depuis 2000, une réflexion a été menée au plus haut niveau pour essayer d’enrayer la désaffection des jeunes pour les études scientifiques et technologiques supérieures longues. </a:t>
            </a:r>
          </a:p>
          <a:p>
            <a:pPr algn="just">
              <a:lnSpc>
                <a:spcPct val="125000"/>
              </a:lnSpc>
              <a:spcBef>
                <a:spcPct val="50000"/>
              </a:spcBef>
            </a:pPr>
            <a:r>
              <a:rPr lang="fr-FR" sz="2800" b="1">
                <a:ea typeface="ＭＳ Ｐゴシック"/>
                <a:cs typeface="ＭＳ Ｐゴシック"/>
              </a:rPr>
              <a:t>Ainsi, les programmes de l’école primaire, et du collège ont évolué dans cet esprit, le baccalauréat professionnel a été rénové.</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Espace réservé du numéro de diapositive 3"/>
          <p:cNvSpPr>
            <a:spLocks noGrp="1"/>
          </p:cNvSpPr>
          <p:nvPr>
            <p:ph type="sldNum" sz="quarter" idx="11"/>
          </p:nvPr>
        </p:nvSpPr>
        <p:spPr>
          <a:noFill/>
        </p:spPr>
        <p:txBody>
          <a:bodyPr/>
          <a:lstStyle/>
          <a:p>
            <a:fld id="{1B321566-0E08-48D3-84AA-A3BF40900E08}" type="slidenum">
              <a:rPr lang="fr-FR" smtClean="0"/>
              <a:pPr/>
              <a:t>11</a:t>
            </a:fld>
            <a:endParaRPr lang="fr-FR" smtClean="0"/>
          </a:p>
        </p:txBody>
      </p:sp>
      <p:sp>
        <p:nvSpPr>
          <p:cNvPr id="11268" name="Text Box 5"/>
          <p:cNvSpPr txBox="1">
            <a:spLocks noChangeArrowheads="1"/>
          </p:cNvSpPr>
          <p:nvPr/>
        </p:nvSpPr>
        <p:spPr bwMode="auto">
          <a:xfrm>
            <a:off x="971550" y="1371600"/>
            <a:ext cx="7829550" cy="4400550"/>
          </a:xfrm>
          <a:prstGeom prst="rect">
            <a:avLst/>
          </a:prstGeom>
          <a:noFill/>
          <a:ln w="9525">
            <a:noFill/>
            <a:miter lim="800000"/>
            <a:headEnd/>
            <a:tailEnd/>
          </a:ln>
        </p:spPr>
        <p:txBody>
          <a:bodyPr>
            <a:spAutoFit/>
          </a:bodyPr>
          <a:lstStyle/>
          <a:p>
            <a:pPr algn="just">
              <a:lnSpc>
                <a:spcPct val="125000"/>
              </a:lnSpc>
              <a:spcBef>
                <a:spcPct val="50000"/>
              </a:spcBef>
            </a:pPr>
            <a:r>
              <a:rPr lang="fr-FR" sz="3200" b="1">
                <a:ea typeface="ＭＳ Ｐゴシック"/>
                <a:cs typeface="ＭＳ Ｐゴシック"/>
              </a:rPr>
              <a:t>Avec une introduction commune aux programmes de mathématiques, de sciences physiques, de sciences de la vie et de la Terre et de technologie il s’agit d’un ancrage très fort de la technologie dans un grand pôle Sciences et Technologie.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Espace réservé du numéro de diapositive 3"/>
          <p:cNvSpPr>
            <a:spLocks noGrp="1"/>
          </p:cNvSpPr>
          <p:nvPr>
            <p:ph type="sldNum" sz="quarter" idx="11"/>
          </p:nvPr>
        </p:nvSpPr>
        <p:spPr>
          <a:noFill/>
        </p:spPr>
        <p:txBody>
          <a:bodyPr/>
          <a:lstStyle/>
          <a:p>
            <a:fld id="{2FFF377D-D248-43D9-9EFC-614F41BA8A9A}" type="slidenum">
              <a:rPr lang="fr-FR" smtClean="0"/>
              <a:pPr/>
              <a:t>12</a:t>
            </a:fld>
            <a:endParaRPr lang="fr-FR" smtClean="0"/>
          </a:p>
        </p:txBody>
      </p:sp>
      <p:sp>
        <p:nvSpPr>
          <p:cNvPr id="12292" name="Text Box 5"/>
          <p:cNvSpPr txBox="1">
            <a:spLocks noChangeArrowheads="1"/>
          </p:cNvSpPr>
          <p:nvPr/>
        </p:nvSpPr>
        <p:spPr bwMode="auto">
          <a:xfrm>
            <a:off x="2017713" y="214313"/>
            <a:ext cx="6864350" cy="1600200"/>
          </a:xfrm>
          <a:prstGeom prst="rect">
            <a:avLst/>
          </a:prstGeom>
          <a:noFill/>
          <a:ln w="9525">
            <a:noFill/>
            <a:miter lim="800000"/>
            <a:headEnd/>
            <a:tailEnd/>
          </a:ln>
        </p:spPr>
        <p:txBody>
          <a:bodyPr>
            <a:spAutoFit/>
          </a:bodyPr>
          <a:lstStyle/>
          <a:p>
            <a:pPr algn="ctr">
              <a:lnSpc>
                <a:spcPct val="125000"/>
              </a:lnSpc>
            </a:pPr>
            <a:r>
              <a:rPr lang="fr-FR" sz="3200" b="1">
                <a:solidFill>
                  <a:schemeClr val="accent2"/>
                </a:solidFill>
                <a:ea typeface="ＭＳ Ｐゴシック"/>
                <a:cs typeface="ＭＳ Ｐゴシック"/>
              </a:rPr>
              <a:t>Rénovation de la voie professionnelle</a:t>
            </a:r>
          </a:p>
          <a:p>
            <a:pPr algn="ctr"/>
            <a:r>
              <a:rPr lang="fr-FR">
                <a:ea typeface="ＭＳ Ｐゴシック"/>
                <a:cs typeface="ＭＳ Ｐゴシック"/>
              </a:rPr>
              <a:t>BOEN spécial n°2 du 19 février 2009</a:t>
            </a:r>
            <a:endParaRPr lang="fr-FR">
              <a:solidFill>
                <a:srgbClr val="FF0000"/>
              </a:solidFill>
              <a:ea typeface="ＭＳ Ｐゴシック"/>
              <a:cs typeface="ＭＳ Ｐゴシック"/>
            </a:endParaRPr>
          </a:p>
        </p:txBody>
      </p:sp>
      <p:sp>
        <p:nvSpPr>
          <p:cNvPr id="12293" name="Text Box 6"/>
          <p:cNvSpPr txBox="1">
            <a:spLocks noChangeArrowheads="1"/>
          </p:cNvSpPr>
          <p:nvPr/>
        </p:nvSpPr>
        <p:spPr bwMode="auto">
          <a:xfrm>
            <a:off x="1044575" y="1785938"/>
            <a:ext cx="7905750" cy="4618037"/>
          </a:xfrm>
          <a:prstGeom prst="rect">
            <a:avLst/>
          </a:prstGeom>
          <a:noFill/>
          <a:ln w="9525">
            <a:noFill/>
            <a:miter lim="800000"/>
            <a:headEnd/>
            <a:tailEnd/>
          </a:ln>
        </p:spPr>
        <p:txBody>
          <a:bodyPr>
            <a:spAutoFit/>
          </a:bodyPr>
          <a:lstStyle/>
          <a:p>
            <a:pPr indent="20638" algn="just">
              <a:lnSpc>
                <a:spcPct val="125000"/>
              </a:lnSpc>
              <a:spcBef>
                <a:spcPct val="50000"/>
              </a:spcBef>
            </a:pPr>
            <a:r>
              <a:rPr lang="fr-FR" sz="2800">
                <a:solidFill>
                  <a:schemeClr val="accent2"/>
                </a:solidFill>
                <a:ea typeface="ＭＳ Ｐゴシック"/>
                <a:cs typeface="ＭＳ Ｐゴシック"/>
              </a:rPr>
              <a:t>La généralisation du baccalauréat professionnel en 3 ans, annoncée par le ministre Xavier Darcos en  septembre 2007, doit donner à la voie professionnelle une dignité comparable à celle des voies générale et technologique.</a:t>
            </a:r>
          </a:p>
          <a:p>
            <a:pPr indent="20638" algn="just">
              <a:lnSpc>
                <a:spcPct val="125000"/>
              </a:lnSpc>
              <a:spcBef>
                <a:spcPct val="50000"/>
              </a:spcBef>
            </a:pPr>
            <a:r>
              <a:rPr lang="fr-FR" sz="2800">
                <a:solidFill>
                  <a:schemeClr val="accent2"/>
                </a:solidFill>
                <a:ea typeface="ＭＳ Ｐゴシック"/>
                <a:cs typeface="ＭＳ Ｐゴシック"/>
              </a:rPr>
              <a:t>Cette décision n’est pas que symbolique, elle a eu un impact considérable sur tout le système éducatif  français.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u pied de page 2"/>
          <p:cNvSpPr>
            <a:spLocks noGrp="1"/>
          </p:cNvSpPr>
          <p:nvPr>
            <p:ph type="ftr" sz="quarter" idx="10"/>
          </p:nvPr>
        </p:nvSpPr>
        <p:spPr>
          <a:noFill/>
        </p:spPr>
        <p:txBody>
          <a:bodyPr/>
          <a:lstStyle/>
          <a:p>
            <a:pPr algn="ctr"/>
            <a:r>
              <a:rPr lang="fr-FR" smtClean="0"/>
              <a:t>PNF sur l’enseignement spécifique en sciences de l’ingénieur</a:t>
            </a:r>
          </a:p>
        </p:txBody>
      </p:sp>
      <p:sp>
        <p:nvSpPr>
          <p:cNvPr id="13315" name="Espace réservé du numéro de diapositive 3"/>
          <p:cNvSpPr>
            <a:spLocks noGrp="1"/>
          </p:cNvSpPr>
          <p:nvPr>
            <p:ph type="sldNum" sz="quarter" idx="11"/>
          </p:nvPr>
        </p:nvSpPr>
        <p:spPr>
          <a:noFill/>
        </p:spPr>
        <p:txBody>
          <a:bodyPr/>
          <a:lstStyle/>
          <a:p>
            <a:fld id="{95B6CD08-4838-41FB-9ED8-0A31E9CF46F8}" type="slidenum">
              <a:rPr lang="fr-FR" smtClean="0"/>
              <a:pPr/>
              <a:t>13</a:t>
            </a:fld>
            <a:endParaRPr lang="fr-FR" smtClean="0"/>
          </a:p>
        </p:txBody>
      </p:sp>
      <p:sp>
        <p:nvSpPr>
          <p:cNvPr id="13316" name="Text Box 5"/>
          <p:cNvSpPr txBox="1">
            <a:spLocks noChangeArrowheads="1"/>
          </p:cNvSpPr>
          <p:nvPr/>
        </p:nvSpPr>
        <p:spPr bwMode="auto">
          <a:xfrm>
            <a:off x="914400" y="1558925"/>
            <a:ext cx="7943850" cy="3506788"/>
          </a:xfrm>
          <a:prstGeom prst="rect">
            <a:avLst/>
          </a:prstGeom>
          <a:noFill/>
          <a:ln w="9525">
            <a:noFill/>
            <a:miter lim="800000"/>
            <a:headEnd/>
            <a:tailEnd/>
          </a:ln>
        </p:spPr>
        <p:txBody>
          <a:bodyPr>
            <a:spAutoFit/>
          </a:bodyPr>
          <a:lstStyle/>
          <a:p>
            <a:pPr algn="just">
              <a:lnSpc>
                <a:spcPct val="125000"/>
              </a:lnSpc>
              <a:spcBef>
                <a:spcPct val="50000"/>
              </a:spcBef>
            </a:pPr>
            <a:r>
              <a:rPr lang="fr-FR" sz="2800">
                <a:solidFill>
                  <a:schemeClr val="accent2"/>
                </a:solidFill>
                <a:ea typeface="ＭＳ Ｐゴシック"/>
                <a:cs typeface="ＭＳ Ｐゴシック"/>
              </a:rPr>
              <a:t>Les élèves, qui empruntent la voie professionnelle, semblent avoir plus d’ambitions et beaucoup envisagent la poursuite d’études en STS en entrant en LP.</a:t>
            </a:r>
          </a:p>
          <a:p>
            <a:pPr algn="just">
              <a:lnSpc>
                <a:spcPct val="125000"/>
              </a:lnSpc>
              <a:spcBef>
                <a:spcPct val="50000"/>
              </a:spcBef>
            </a:pPr>
            <a:r>
              <a:rPr lang="fr-FR" sz="2800">
                <a:solidFill>
                  <a:schemeClr val="accent2"/>
                </a:solidFill>
                <a:ea typeface="ＭＳ Ｐゴシック"/>
                <a:cs typeface="ＭＳ Ｐゴシック"/>
              </a:rPr>
              <a:t>De nombreux proviseurs de LP souhaitent accueillir des STS dans leur établissement.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pied de page 2"/>
          <p:cNvSpPr>
            <a:spLocks noGrp="1"/>
          </p:cNvSpPr>
          <p:nvPr>
            <p:ph type="ftr" sz="quarter" idx="10"/>
          </p:nvPr>
        </p:nvSpPr>
        <p:spPr>
          <a:noFill/>
        </p:spPr>
        <p:txBody>
          <a:bodyPr/>
          <a:lstStyle/>
          <a:p>
            <a:pPr algn="ctr"/>
            <a:r>
              <a:rPr lang="fr-FR" smtClean="0"/>
              <a:t>PNF sur l’enseignement spécifique en sciences de l’ingénieur</a:t>
            </a:r>
          </a:p>
        </p:txBody>
      </p:sp>
      <p:sp>
        <p:nvSpPr>
          <p:cNvPr id="14339" name="Espace réservé du numéro de diapositive 3"/>
          <p:cNvSpPr>
            <a:spLocks noGrp="1"/>
          </p:cNvSpPr>
          <p:nvPr>
            <p:ph type="sldNum" sz="quarter" idx="11"/>
          </p:nvPr>
        </p:nvSpPr>
        <p:spPr>
          <a:noFill/>
        </p:spPr>
        <p:txBody>
          <a:bodyPr/>
          <a:lstStyle/>
          <a:p>
            <a:fld id="{0910A359-F079-4D2D-BEC6-B30E86607D3C}" type="slidenum">
              <a:rPr lang="fr-FR" smtClean="0"/>
              <a:pPr/>
              <a:t>14</a:t>
            </a:fld>
            <a:endParaRPr lang="fr-FR" smtClean="0"/>
          </a:p>
        </p:txBody>
      </p:sp>
      <p:sp>
        <p:nvSpPr>
          <p:cNvPr id="14340" name="Text Box 5"/>
          <p:cNvSpPr txBox="1">
            <a:spLocks noChangeArrowheads="1"/>
          </p:cNvSpPr>
          <p:nvPr/>
        </p:nvSpPr>
        <p:spPr bwMode="auto">
          <a:xfrm>
            <a:off x="1058863" y="1220788"/>
            <a:ext cx="7818437" cy="5334000"/>
          </a:xfrm>
          <a:prstGeom prst="rect">
            <a:avLst/>
          </a:prstGeom>
          <a:noFill/>
          <a:ln w="9525">
            <a:noFill/>
            <a:miter lim="800000"/>
            <a:headEnd/>
            <a:tailEnd/>
          </a:ln>
        </p:spPr>
        <p:txBody>
          <a:bodyPr>
            <a:spAutoFit/>
          </a:bodyPr>
          <a:lstStyle/>
          <a:p>
            <a:pPr algn="just">
              <a:lnSpc>
                <a:spcPct val="125000"/>
              </a:lnSpc>
              <a:spcBef>
                <a:spcPct val="50000"/>
              </a:spcBef>
            </a:pPr>
            <a:r>
              <a:rPr lang="fr-FR" sz="2800">
                <a:solidFill>
                  <a:schemeClr val="accent2"/>
                </a:solidFill>
                <a:ea typeface="ＭＳ Ｐゴシック"/>
                <a:cs typeface="ＭＳ Ｐゴシック"/>
              </a:rPr>
              <a:t>Il y aussi de nombreuses initiatives pour conduire les bacheliers professionnels vers un niveau d’études le plus élevé possible :</a:t>
            </a:r>
          </a:p>
          <a:p>
            <a:pPr algn="just">
              <a:lnSpc>
                <a:spcPct val="125000"/>
              </a:lnSpc>
              <a:spcBef>
                <a:spcPct val="50000"/>
              </a:spcBef>
            </a:pPr>
            <a:r>
              <a:rPr lang="fr-FR" sz="2800">
                <a:solidFill>
                  <a:schemeClr val="accent2"/>
                </a:solidFill>
                <a:ea typeface="ＭＳ Ｐゴシック"/>
                <a:cs typeface="ＭＳ Ｐゴシック"/>
              </a:rPr>
              <a:t> - la « grande école des bacs pros », l'École Vaucanson (première promotion en septembre 2010 au sein du CNAM ) ; </a:t>
            </a:r>
          </a:p>
          <a:p>
            <a:pPr algn="just">
              <a:lnSpc>
                <a:spcPct val="125000"/>
              </a:lnSpc>
            </a:pPr>
            <a:r>
              <a:rPr lang="fr-FR" sz="2800">
                <a:solidFill>
                  <a:schemeClr val="accent2"/>
                </a:solidFill>
                <a:ea typeface="ＭＳ Ｐゴシック"/>
                <a:cs typeface="ＭＳ Ｐゴシック"/>
              </a:rPr>
              <a:t>  - l’Institut Denis Diderot - Arts et Métiers Paris Tech Centre de Lille - CNAM de Lille - Lycée César-Baggio à Lille (création en 2010).</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Espace réservé du numéro de diapositive 3"/>
          <p:cNvSpPr>
            <a:spLocks noGrp="1"/>
          </p:cNvSpPr>
          <p:nvPr>
            <p:ph type="sldNum" sz="quarter" idx="11"/>
          </p:nvPr>
        </p:nvSpPr>
        <p:spPr>
          <a:noFill/>
        </p:spPr>
        <p:txBody>
          <a:bodyPr/>
          <a:lstStyle/>
          <a:p>
            <a:fld id="{45676245-F3BD-43A3-B509-33208A3837C5}" type="slidenum">
              <a:rPr lang="fr-FR" smtClean="0"/>
              <a:pPr/>
              <a:t>15</a:t>
            </a:fld>
            <a:endParaRPr lang="fr-FR" smtClean="0"/>
          </a:p>
        </p:txBody>
      </p:sp>
      <p:sp>
        <p:nvSpPr>
          <p:cNvPr id="15364" name="Text Box 5"/>
          <p:cNvSpPr txBox="1">
            <a:spLocks noChangeArrowheads="1"/>
          </p:cNvSpPr>
          <p:nvPr/>
        </p:nvSpPr>
        <p:spPr bwMode="auto">
          <a:xfrm>
            <a:off x="1001713" y="1603375"/>
            <a:ext cx="7818437" cy="1692275"/>
          </a:xfrm>
          <a:prstGeom prst="rect">
            <a:avLst/>
          </a:prstGeom>
          <a:noFill/>
          <a:ln w="9525">
            <a:noFill/>
            <a:miter lim="800000"/>
            <a:headEnd/>
            <a:tailEnd/>
          </a:ln>
        </p:spPr>
        <p:txBody>
          <a:bodyPr>
            <a:spAutoFit/>
          </a:bodyPr>
          <a:lstStyle/>
          <a:p>
            <a:pPr algn="just">
              <a:lnSpc>
                <a:spcPct val="125000"/>
              </a:lnSpc>
              <a:spcBef>
                <a:spcPct val="50000"/>
              </a:spcBef>
            </a:pPr>
            <a:r>
              <a:rPr lang="fr-FR" sz="2800">
                <a:solidFill>
                  <a:schemeClr val="accent2"/>
                </a:solidFill>
                <a:ea typeface="ＭＳ Ｐゴシック"/>
                <a:cs typeface="ＭＳ Ｐゴシック"/>
              </a:rPr>
              <a:t>Et même une CPGE en 3 ans pour bacheliers professionnels au lycée Henri Parriat à Montceau-les-Mines (71).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Espace réservé du numéro de diapositive 3"/>
          <p:cNvSpPr>
            <a:spLocks noGrp="1"/>
          </p:cNvSpPr>
          <p:nvPr>
            <p:ph type="sldNum" sz="quarter" idx="11"/>
          </p:nvPr>
        </p:nvSpPr>
        <p:spPr>
          <a:noFill/>
        </p:spPr>
        <p:txBody>
          <a:bodyPr/>
          <a:lstStyle/>
          <a:p>
            <a:fld id="{2F56E158-65FA-447F-9216-A926CD112814}" type="slidenum">
              <a:rPr lang="fr-FR" smtClean="0"/>
              <a:pPr/>
              <a:t>16</a:t>
            </a:fld>
            <a:endParaRPr lang="fr-FR" smtClean="0"/>
          </a:p>
        </p:txBody>
      </p:sp>
      <p:sp>
        <p:nvSpPr>
          <p:cNvPr id="16388" name="Text Box 5"/>
          <p:cNvSpPr txBox="1">
            <a:spLocks noChangeArrowheads="1"/>
          </p:cNvSpPr>
          <p:nvPr/>
        </p:nvSpPr>
        <p:spPr bwMode="auto">
          <a:xfrm>
            <a:off x="895350" y="1636713"/>
            <a:ext cx="7958138" cy="3584575"/>
          </a:xfrm>
          <a:prstGeom prst="rect">
            <a:avLst/>
          </a:prstGeom>
          <a:noFill/>
          <a:ln w="9525">
            <a:noFill/>
            <a:miter lim="800000"/>
            <a:headEnd/>
            <a:tailEnd/>
          </a:ln>
        </p:spPr>
        <p:txBody>
          <a:bodyPr>
            <a:spAutoFit/>
          </a:bodyPr>
          <a:lstStyle/>
          <a:p>
            <a:pPr algn="just">
              <a:lnSpc>
                <a:spcPct val="120000"/>
              </a:lnSpc>
            </a:pPr>
            <a:r>
              <a:rPr lang="fr-FR" sz="3200" b="1">
                <a:solidFill>
                  <a:srgbClr val="FF0000"/>
                </a:solidFill>
                <a:ea typeface="ＭＳ Ｐゴシック"/>
                <a:cs typeface="ＭＳ Ｐゴシック"/>
              </a:rPr>
              <a:t>Un des objectifs de la réforme du lycée est de développer le goût des jeunes pour les sciences et d’augmenter le vivier de recrutement des filières scientifiques et technologiques supérieures longues.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Espace réservé du numéro de diapositive 2"/>
          <p:cNvSpPr>
            <a:spLocks noGrp="1"/>
          </p:cNvSpPr>
          <p:nvPr>
            <p:ph type="sldNum" sz="quarter" idx="11"/>
          </p:nvPr>
        </p:nvSpPr>
        <p:spPr>
          <a:noFill/>
        </p:spPr>
        <p:txBody>
          <a:bodyPr/>
          <a:lstStyle/>
          <a:p>
            <a:fld id="{7013A24F-CEA1-4230-99B1-F9D38D22273F}" type="slidenum">
              <a:rPr lang="fr-FR" smtClean="0"/>
              <a:pPr/>
              <a:t>17</a:t>
            </a:fld>
            <a:endParaRPr lang="fr-FR" smtClean="0"/>
          </a:p>
        </p:txBody>
      </p:sp>
      <p:sp>
        <p:nvSpPr>
          <p:cNvPr id="17412" name="ZoneTexte 3"/>
          <p:cNvSpPr txBox="1">
            <a:spLocks noChangeArrowheads="1"/>
          </p:cNvSpPr>
          <p:nvPr/>
        </p:nvSpPr>
        <p:spPr bwMode="auto">
          <a:xfrm>
            <a:off x="1009650" y="1543050"/>
            <a:ext cx="7715250" cy="2832100"/>
          </a:xfrm>
          <a:prstGeom prst="rect">
            <a:avLst/>
          </a:prstGeom>
          <a:noFill/>
          <a:ln w="9525">
            <a:noFill/>
            <a:miter lim="800000"/>
            <a:headEnd/>
            <a:tailEnd/>
          </a:ln>
        </p:spPr>
        <p:txBody>
          <a:bodyPr>
            <a:spAutoFit/>
          </a:bodyPr>
          <a:lstStyle/>
          <a:p>
            <a:pPr algn="just">
              <a:spcBef>
                <a:spcPct val="50000"/>
              </a:spcBef>
            </a:pPr>
            <a:r>
              <a:rPr lang="fr-FR" sz="3200" b="1">
                <a:solidFill>
                  <a:srgbClr val="FF0000"/>
                </a:solidFill>
                <a:ea typeface="ＭＳ Ｐゴシック"/>
                <a:cs typeface="ＭＳ Ｐゴシック"/>
              </a:rPr>
              <a:t>La série S est plus scientifique.</a:t>
            </a:r>
          </a:p>
          <a:p>
            <a:pPr algn="just">
              <a:spcBef>
                <a:spcPct val="50000"/>
              </a:spcBef>
            </a:pPr>
            <a:endParaRPr lang="fr-FR" sz="3200" b="1">
              <a:solidFill>
                <a:srgbClr val="FF0000"/>
              </a:solidFill>
              <a:ea typeface="ＭＳ Ｐゴシック"/>
              <a:cs typeface="ＭＳ Ｐゴシック"/>
            </a:endParaRPr>
          </a:p>
          <a:p>
            <a:pPr algn="just">
              <a:spcBef>
                <a:spcPct val="50000"/>
              </a:spcBef>
            </a:pPr>
            <a:r>
              <a:rPr lang="fr-FR" sz="3200" b="1">
                <a:solidFill>
                  <a:srgbClr val="FF0000"/>
                </a:solidFill>
                <a:ea typeface="ＭＳ Ｐゴシック"/>
                <a:cs typeface="ＭＳ Ｐゴシック"/>
              </a:rPr>
              <a:t>La série STI2D n’a plus comme objectif final de préparer un BTS</a:t>
            </a:r>
            <a:r>
              <a:rPr lang="fr-FR" b="1">
                <a:solidFill>
                  <a:srgbClr val="FF0000"/>
                </a:solidFill>
                <a:ea typeface="ＭＳ Ｐゴシック"/>
                <a:cs typeface="ＭＳ Ｐゴシック"/>
              </a:rPr>
              <a:t>.</a:t>
            </a:r>
          </a:p>
          <a:p>
            <a:endParaRPr lang="fr-F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294967295"/>
          </p:nvPr>
        </p:nvSpPr>
        <p:spPr>
          <a:xfrm>
            <a:off x="6553200" y="6356350"/>
            <a:ext cx="2133600" cy="365125"/>
          </a:xfrm>
          <a:prstGeom prst="rect">
            <a:avLst/>
          </a:prstGeom>
        </p:spPr>
        <p:txBody>
          <a:bodyPr/>
          <a:lstStyle/>
          <a:p>
            <a:pPr algn="r"/>
            <a:fld id="{B6C42BEA-A4C8-41DC-BB38-6AA9F8180C61}" type="slidenum">
              <a:rPr lang="fr-FR" smtClean="0"/>
              <a:pPr algn="r"/>
              <a:t>18</a:t>
            </a:fld>
            <a:endParaRPr lang="fr-FR" dirty="0"/>
          </a:p>
        </p:txBody>
      </p:sp>
      <p:grpSp>
        <p:nvGrpSpPr>
          <p:cNvPr id="2" name="Groupe 19"/>
          <p:cNvGrpSpPr/>
          <p:nvPr/>
        </p:nvGrpSpPr>
        <p:grpSpPr>
          <a:xfrm>
            <a:off x="951872" y="1767590"/>
            <a:ext cx="7887328" cy="3144282"/>
            <a:chOff x="745761" y="2072390"/>
            <a:chExt cx="7887328" cy="3144282"/>
          </a:xfrm>
        </p:grpSpPr>
        <p:sp>
          <p:nvSpPr>
            <p:cNvPr id="14" name="Flèche vers le haut 13"/>
            <p:cNvSpPr/>
            <p:nvPr/>
          </p:nvSpPr>
          <p:spPr>
            <a:xfrm>
              <a:off x="3641361" y="2441722"/>
              <a:ext cx="457200" cy="2317750"/>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5" name="Flèche vers le haut 14"/>
            <p:cNvSpPr/>
            <p:nvPr/>
          </p:nvSpPr>
          <p:spPr>
            <a:xfrm>
              <a:off x="5774961" y="2441722"/>
              <a:ext cx="457200" cy="2317750"/>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3" name="Flèche vers le haut 12"/>
            <p:cNvSpPr/>
            <p:nvPr/>
          </p:nvSpPr>
          <p:spPr>
            <a:xfrm>
              <a:off x="1507761" y="2441722"/>
              <a:ext cx="457200" cy="2317750"/>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5" name="Rectangle à coins arrondis 4"/>
            <p:cNvSpPr/>
            <p:nvPr/>
          </p:nvSpPr>
          <p:spPr>
            <a:xfrm>
              <a:off x="745761" y="4759472"/>
              <a:ext cx="6248400" cy="4572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Fin de Troisième</a:t>
              </a:r>
              <a:endParaRPr lang="fr-FR" dirty="0"/>
            </a:p>
          </p:txBody>
        </p:sp>
        <p:sp>
          <p:nvSpPr>
            <p:cNvPr id="6" name="Rectangle à coins arrondis 5"/>
            <p:cNvSpPr/>
            <p:nvPr/>
          </p:nvSpPr>
          <p:spPr>
            <a:xfrm>
              <a:off x="745761" y="2975122"/>
              <a:ext cx="1981200" cy="1600200"/>
            </a:xfrm>
            <a:prstGeom prst="roundRect">
              <a:avLst>
                <a:gd name="adj" fmla="val 1014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600" dirty="0" smtClean="0"/>
                <a:t>Bac Pro</a:t>
              </a:r>
              <a:endParaRPr lang="fr-FR" sz="2600" dirty="0"/>
            </a:p>
          </p:txBody>
        </p:sp>
        <p:sp>
          <p:nvSpPr>
            <p:cNvPr id="9" name="Rectangle à coins arrondis 8"/>
            <p:cNvSpPr/>
            <p:nvPr/>
          </p:nvSpPr>
          <p:spPr>
            <a:xfrm>
              <a:off x="2879361" y="2975122"/>
              <a:ext cx="1981200" cy="1219200"/>
            </a:xfrm>
            <a:prstGeom prst="roundRect">
              <a:avLst>
                <a:gd name="adj" fmla="val 960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600" dirty="0" smtClean="0"/>
                <a:t>Bac Techno</a:t>
              </a:r>
              <a:endParaRPr lang="fr-FR" sz="2600" dirty="0"/>
            </a:p>
          </p:txBody>
        </p:sp>
        <p:sp>
          <p:nvSpPr>
            <p:cNvPr id="10" name="Rectangle à coins arrondis 9"/>
            <p:cNvSpPr/>
            <p:nvPr/>
          </p:nvSpPr>
          <p:spPr>
            <a:xfrm>
              <a:off x="5012961" y="2975122"/>
              <a:ext cx="1981200" cy="1219200"/>
            </a:xfrm>
            <a:prstGeom prst="roundRect">
              <a:avLst>
                <a:gd name="adj" fmla="val 851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600" dirty="0" smtClean="0"/>
                <a:t>Bac Général</a:t>
              </a:r>
              <a:endParaRPr lang="fr-FR" sz="2600" dirty="0"/>
            </a:p>
          </p:txBody>
        </p:sp>
        <p:sp>
          <p:nvSpPr>
            <p:cNvPr id="11" name="Rectangle à coins arrondis 10"/>
            <p:cNvSpPr/>
            <p:nvPr/>
          </p:nvSpPr>
          <p:spPr>
            <a:xfrm>
              <a:off x="2879361" y="4194322"/>
              <a:ext cx="4114800" cy="381000"/>
            </a:xfrm>
            <a:prstGeom prst="roundRect">
              <a:avLst>
                <a:gd name="adj" fmla="val 28082"/>
              </a:avLst>
            </a:prstGeom>
            <a:ln>
              <a:solidFill>
                <a:schemeClr val="accent1">
                  <a:shade val="95000"/>
                  <a:satMod val="105000"/>
                  <a:alpha val="47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Seconde générale &amp; technologique</a:t>
              </a:r>
              <a:endParaRPr lang="fr-FR" dirty="0"/>
            </a:p>
          </p:txBody>
        </p:sp>
        <p:sp>
          <p:nvSpPr>
            <p:cNvPr id="12" name="Rectangle à coins arrondis 11"/>
            <p:cNvSpPr/>
            <p:nvPr/>
          </p:nvSpPr>
          <p:spPr>
            <a:xfrm>
              <a:off x="745761" y="4194322"/>
              <a:ext cx="762000" cy="381000"/>
            </a:xfrm>
            <a:prstGeom prst="roundRect">
              <a:avLst>
                <a:gd name="adj" fmla="val 19749"/>
              </a:avLst>
            </a:prstGeom>
            <a:ln>
              <a:solidFill>
                <a:schemeClr val="accent1">
                  <a:shade val="95000"/>
                  <a:satMod val="105000"/>
                  <a:alpha val="47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CAP</a:t>
              </a:r>
              <a:endParaRPr lang="fr-FR" dirty="0"/>
            </a:p>
          </p:txBody>
        </p:sp>
        <p:cxnSp>
          <p:nvCxnSpPr>
            <p:cNvPr id="17" name="Connecteur droit 16"/>
            <p:cNvCxnSpPr/>
            <p:nvPr/>
          </p:nvCxnSpPr>
          <p:spPr>
            <a:xfrm>
              <a:off x="1355361" y="2441722"/>
              <a:ext cx="7162800" cy="1588"/>
            </a:xfrm>
            <a:prstGeom prst="line">
              <a:avLst/>
            </a:prstGeom>
          </p:spPr>
          <p:style>
            <a:lnRef idx="2">
              <a:schemeClr val="accent6"/>
            </a:lnRef>
            <a:fillRef idx="0">
              <a:schemeClr val="accent6"/>
            </a:fillRef>
            <a:effectRef idx="1">
              <a:schemeClr val="accent6"/>
            </a:effectRef>
            <a:fontRef idx="minor">
              <a:schemeClr val="tx1"/>
            </a:fontRef>
          </p:style>
        </p:cxnSp>
        <p:sp>
          <p:nvSpPr>
            <p:cNvPr id="18" name="ZoneTexte 17"/>
            <p:cNvSpPr txBox="1"/>
            <p:nvPr/>
          </p:nvSpPr>
          <p:spPr>
            <a:xfrm>
              <a:off x="7332733" y="2072390"/>
              <a:ext cx="1300356" cy="369332"/>
            </a:xfrm>
            <a:prstGeom prst="rect">
              <a:avLst/>
            </a:prstGeom>
            <a:noFill/>
          </p:spPr>
          <p:txBody>
            <a:bodyPr wrap="none" rtlCol="0">
              <a:spAutoFit/>
            </a:bodyPr>
            <a:lstStyle/>
            <a:p>
              <a:r>
                <a:rPr lang="fr-FR"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Niveau IV</a:t>
              </a:r>
              <a:endParaRPr lang="fr-FR"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pSp>
      <p:sp>
        <p:nvSpPr>
          <p:cNvPr id="19" name="Arrondir un rectangle avec un coin diagonal 18"/>
          <p:cNvSpPr/>
          <p:nvPr/>
        </p:nvSpPr>
        <p:spPr>
          <a:xfrm>
            <a:off x="733367" y="0"/>
            <a:ext cx="7324783" cy="664310"/>
          </a:xfrm>
          <a:prstGeom prst="round2DiagRect">
            <a:avLst/>
          </a:prstGeom>
          <a:ln/>
        </p:spPr>
        <p:style>
          <a:lnRef idx="1">
            <a:schemeClr val="accent1"/>
          </a:lnRef>
          <a:fillRef idx="3">
            <a:schemeClr val="accent1"/>
          </a:fillRef>
          <a:effectRef idx="2">
            <a:schemeClr val="accent1"/>
          </a:effectRef>
          <a:fontRef idx="minor">
            <a:schemeClr val="lt1"/>
          </a:fontRef>
        </p:style>
        <p:txBody>
          <a:bodyPr rtlCol="0" anchor="b"/>
          <a:lstStyle/>
          <a:p>
            <a:pPr algn="ctr"/>
            <a:r>
              <a:rPr lang="fr-FR" sz="3200" dirty="0" smtClean="0">
                <a:solidFill>
                  <a:schemeClr val="bg1"/>
                </a:solidFill>
                <a:ea typeface="ＭＳ Ｐゴシック" charset="-128"/>
              </a:rPr>
              <a:t>Redéfinition de l’orientation post-3</a:t>
            </a:r>
            <a:r>
              <a:rPr lang="fr-FR" sz="3200" baseline="30000" dirty="0" smtClean="0">
                <a:solidFill>
                  <a:schemeClr val="bg1"/>
                </a:solidFill>
                <a:ea typeface="ＭＳ Ｐゴシック" charset="-128"/>
              </a:rPr>
              <a:t>ème </a:t>
            </a:r>
            <a:endParaRPr lang="fr-FR"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lèche vers le haut 15"/>
          <p:cNvSpPr/>
          <p:nvPr/>
        </p:nvSpPr>
        <p:spPr>
          <a:xfrm>
            <a:off x="3658146" y="4879393"/>
            <a:ext cx="457200" cy="1154668"/>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9" name="Flèche vers le haut 18"/>
          <p:cNvSpPr/>
          <p:nvPr/>
        </p:nvSpPr>
        <p:spPr>
          <a:xfrm>
            <a:off x="5791746" y="4879393"/>
            <a:ext cx="457200" cy="1154668"/>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3" name="Flèche vers le haut 12"/>
          <p:cNvSpPr/>
          <p:nvPr/>
        </p:nvSpPr>
        <p:spPr>
          <a:xfrm>
            <a:off x="1524546" y="4877805"/>
            <a:ext cx="457200" cy="1154668"/>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3" name="Espace réservé du numéro de diapositive 2"/>
          <p:cNvSpPr>
            <a:spLocks noGrp="1"/>
          </p:cNvSpPr>
          <p:nvPr>
            <p:ph type="sldNum" sz="quarter" idx="4294967295"/>
          </p:nvPr>
        </p:nvSpPr>
        <p:spPr>
          <a:xfrm>
            <a:off x="6629946" y="5576861"/>
            <a:ext cx="2133600" cy="365125"/>
          </a:xfrm>
          <a:prstGeom prst="rect">
            <a:avLst/>
          </a:prstGeom>
        </p:spPr>
        <p:txBody>
          <a:bodyPr/>
          <a:lstStyle/>
          <a:p>
            <a:pPr algn="r"/>
            <a:fld id="{B6C42BEA-A4C8-41DC-BB38-6AA9F8180C61}" type="slidenum">
              <a:rPr lang="fr-FR" smtClean="0"/>
              <a:pPr algn="r"/>
              <a:t>19</a:t>
            </a:fld>
            <a:endParaRPr lang="fr-FR" dirty="0"/>
          </a:p>
        </p:txBody>
      </p:sp>
      <p:sp>
        <p:nvSpPr>
          <p:cNvPr id="4" name="Espace réservé du contenu 5"/>
          <p:cNvSpPr txBox="1">
            <a:spLocks/>
          </p:cNvSpPr>
          <p:nvPr/>
        </p:nvSpPr>
        <p:spPr>
          <a:xfrm>
            <a:off x="569625" y="1014334"/>
            <a:ext cx="8192125" cy="838199"/>
          </a:xfrm>
          <a:prstGeom prst="rect">
            <a:avLst/>
          </a:prstGeom>
        </p:spPr>
        <p:txBody>
          <a:bodyPr/>
          <a:lstStyle/>
          <a:p>
            <a:pPr marL="342900" marR="0" lvl="0" indent="-342900" algn="l" defTabSz="457200" rtl="0" eaLnBrk="1" fontAlgn="base" latinLnBrk="0" hangingPunct="1">
              <a:lnSpc>
                <a:spcPct val="100000"/>
              </a:lnSpc>
              <a:spcBef>
                <a:spcPct val="20000"/>
              </a:spcBef>
              <a:spcAft>
                <a:spcPct val="0"/>
              </a:spcAft>
              <a:buClrTx/>
              <a:buSzTx/>
              <a:buFont typeface="Arial" charset="0"/>
              <a:buNone/>
              <a:tabLst/>
              <a:defRPr/>
            </a:pPr>
            <a:r>
              <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rPr>
              <a:t>	</a:t>
            </a:r>
            <a:endParaRPr kumimoji="0" lang="fr-FR" sz="2000" b="0" i="0" u="none" strike="noStrike" kern="1200" cap="none" spc="0" normalizeH="0" noProof="0" dirty="0" smtClean="0">
              <a:ln>
                <a:noFill/>
              </a:ln>
              <a:solidFill>
                <a:schemeClr val="tx1"/>
              </a:solidFill>
              <a:effectLst/>
              <a:uLnTx/>
              <a:uFillTx/>
              <a:latin typeface="+mn-lt"/>
              <a:ea typeface="ＭＳ Ｐゴシック" charset="-128"/>
              <a:cs typeface="+mn-cs"/>
            </a:endParaRPr>
          </a:p>
          <a:p>
            <a:pPr marL="342900" marR="0" lvl="0" indent="-342900" algn="l" defTabSz="457200" rtl="0" eaLnBrk="1" fontAlgn="base" latinLnBrk="0" hangingPunct="1">
              <a:lnSpc>
                <a:spcPct val="100000"/>
              </a:lnSpc>
              <a:spcBef>
                <a:spcPct val="20000"/>
              </a:spcBef>
              <a:spcAft>
                <a:spcPct val="0"/>
              </a:spcAft>
              <a:buClrTx/>
              <a:buSzTx/>
              <a:buFont typeface="Arial" charset="0"/>
              <a:buNone/>
              <a:tabLst/>
              <a:defRPr/>
            </a:pPr>
            <a:r>
              <a:rPr lang="fr-FR" sz="2000" i="1" noProof="0" dirty="0" smtClean="0">
                <a:solidFill>
                  <a:schemeClr val="accent3">
                    <a:lumMod val="75000"/>
                  </a:schemeClr>
                </a:solidFill>
                <a:latin typeface="+mn-lt"/>
              </a:rPr>
              <a:t>	Objectif d’égalité des chances … « tirer vers le haut »</a:t>
            </a:r>
            <a:endParaRPr kumimoji="0" lang="fr-FR" sz="2000" b="0" i="1" u="none" strike="noStrike" kern="1200" cap="none" spc="0" normalizeH="0" baseline="0" noProof="0" dirty="0" smtClean="0">
              <a:ln>
                <a:noFill/>
              </a:ln>
              <a:solidFill>
                <a:schemeClr val="accent3">
                  <a:lumMod val="75000"/>
                </a:schemeClr>
              </a:solidFill>
              <a:effectLst/>
              <a:uLnTx/>
              <a:uFillTx/>
              <a:latin typeface="+mn-lt"/>
              <a:ea typeface="ＭＳ Ｐゴシック" charset="-128"/>
              <a:cs typeface="+mn-cs"/>
            </a:endParaRPr>
          </a:p>
          <a:p>
            <a:pPr marL="342900" marR="0" lvl="0" indent="-342900" algn="l" defTabSz="457200" rtl="0" eaLnBrk="1" fontAlgn="base" latinLnBrk="0" hangingPunct="1">
              <a:lnSpc>
                <a:spcPct val="100000"/>
              </a:lnSpc>
              <a:spcBef>
                <a:spcPct val="20000"/>
              </a:spcBef>
              <a:spcAft>
                <a:spcPct val="0"/>
              </a:spcAft>
              <a:buClrTx/>
              <a:buSzTx/>
              <a:buFont typeface="Arial" charset="0"/>
              <a:buNone/>
              <a:tabLst/>
              <a:defRPr/>
            </a:pPr>
            <a:endParaRPr lang="fr-FR" sz="2000" dirty="0" smtClean="0">
              <a:latin typeface="+mn-lt"/>
            </a:endParaRPr>
          </a:p>
          <a:p>
            <a:pPr marL="457200" lvl="0" indent="-457200" algn="just" defTabSz="914400" fontAlgn="auto">
              <a:lnSpc>
                <a:spcPct val="90000"/>
              </a:lnSpc>
              <a:spcBef>
                <a:spcPct val="20000"/>
              </a:spcBef>
              <a:spcAft>
                <a:spcPts val="0"/>
              </a:spcAft>
              <a:defRPr/>
            </a:pPr>
            <a:endParaRPr lang="fr-FR" sz="2000" dirty="0" smtClean="0"/>
          </a:p>
          <a:p>
            <a:pPr marL="342900" marR="0" lvl="0" indent="-342900" algn="l" defTabSz="457200" rtl="0" eaLnBrk="1" fontAlgn="base" latinLnBrk="0" hangingPunct="1">
              <a:lnSpc>
                <a:spcPct val="100000"/>
              </a:lnSpc>
              <a:spcBef>
                <a:spcPct val="20000"/>
              </a:spcBef>
              <a:spcAft>
                <a:spcPct val="0"/>
              </a:spcAft>
              <a:buClrTx/>
              <a:buSzTx/>
              <a:buFont typeface="Arial" charset="0"/>
              <a:buNone/>
              <a:tabLst/>
              <a:defRPr/>
            </a:pPr>
            <a:endParaRPr lang="fr-FR" sz="2000" noProof="0" dirty="0" smtClean="0">
              <a:latin typeface="+mn-lt"/>
            </a:endParaRP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endPar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endParaRP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endPar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endParaRP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endParaRPr kumimoji="0" lang="fr-FR" sz="2000" b="0" i="0" u="none" strike="noStrike" kern="1200" cap="none" spc="0" normalizeH="0" baseline="0" noProof="0" dirty="0">
              <a:ln>
                <a:noFill/>
              </a:ln>
              <a:solidFill>
                <a:schemeClr val="tx1"/>
              </a:solidFill>
              <a:effectLst/>
              <a:uLnTx/>
              <a:uFillTx/>
              <a:latin typeface="+mn-lt"/>
              <a:ea typeface="ＭＳ Ｐゴシック" charset="-128"/>
              <a:cs typeface="+mn-cs"/>
            </a:endParaRPr>
          </a:p>
        </p:txBody>
      </p:sp>
      <p:sp>
        <p:nvSpPr>
          <p:cNvPr id="6" name="Rectangle à coins arrondis 5"/>
          <p:cNvSpPr/>
          <p:nvPr/>
        </p:nvSpPr>
        <p:spPr>
          <a:xfrm>
            <a:off x="762546" y="5200650"/>
            <a:ext cx="1981200" cy="819149"/>
          </a:xfrm>
          <a:prstGeom prst="roundRect">
            <a:avLst>
              <a:gd name="adj" fmla="val 1014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600" dirty="0" smtClean="0"/>
              <a:t>Bac Pro</a:t>
            </a:r>
            <a:endParaRPr lang="fr-FR" sz="2600" dirty="0"/>
          </a:p>
        </p:txBody>
      </p:sp>
      <p:sp>
        <p:nvSpPr>
          <p:cNvPr id="9" name="Rectangle à coins arrondis 8"/>
          <p:cNvSpPr/>
          <p:nvPr/>
        </p:nvSpPr>
        <p:spPr>
          <a:xfrm>
            <a:off x="2896146" y="5200650"/>
            <a:ext cx="1981200" cy="819149"/>
          </a:xfrm>
          <a:prstGeom prst="roundRect">
            <a:avLst>
              <a:gd name="adj" fmla="val 960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600" dirty="0" smtClean="0"/>
              <a:t>Bac Techno</a:t>
            </a:r>
            <a:endParaRPr lang="fr-FR" sz="2600" dirty="0"/>
          </a:p>
        </p:txBody>
      </p:sp>
      <p:sp>
        <p:nvSpPr>
          <p:cNvPr id="10" name="Rectangle à coins arrondis 9"/>
          <p:cNvSpPr/>
          <p:nvPr/>
        </p:nvSpPr>
        <p:spPr>
          <a:xfrm>
            <a:off x="5029746" y="5200650"/>
            <a:ext cx="1981200" cy="800099"/>
          </a:xfrm>
          <a:prstGeom prst="roundRect">
            <a:avLst>
              <a:gd name="adj" fmla="val 851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600" dirty="0" smtClean="0"/>
              <a:t>Bac Général</a:t>
            </a:r>
            <a:endParaRPr lang="fr-FR" sz="2600" dirty="0"/>
          </a:p>
        </p:txBody>
      </p:sp>
      <p:cxnSp>
        <p:nvCxnSpPr>
          <p:cNvPr id="17" name="Connecteur droit 16"/>
          <p:cNvCxnSpPr/>
          <p:nvPr/>
        </p:nvCxnSpPr>
        <p:spPr>
          <a:xfrm>
            <a:off x="762546" y="4879393"/>
            <a:ext cx="7772400" cy="1588"/>
          </a:xfrm>
          <a:prstGeom prst="line">
            <a:avLst/>
          </a:prstGeom>
        </p:spPr>
        <p:style>
          <a:lnRef idx="2">
            <a:schemeClr val="accent6"/>
          </a:lnRef>
          <a:fillRef idx="0">
            <a:schemeClr val="accent6"/>
          </a:fillRef>
          <a:effectRef idx="1">
            <a:schemeClr val="accent6"/>
          </a:effectRef>
          <a:fontRef idx="minor">
            <a:schemeClr val="tx1"/>
          </a:fontRef>
        </p:style>
      </p:cxnSp>
      <p:sp>
        <p:nvSpPr>
          <p:cNvPr id="18" name="ZoneTexte 17"/>
          <p:cNvSpPr txBox="1"/>
          <p:nvPr/>
        </p:nvSpPr>
        <p:spPr>
          <a:xfrm>
            <a:off x="7349518" y="4508473"/>
            <a:ext cx="1300356" cy="369332"/>
          </a:xfrm>
          <a:prstGeom prst="rect">
            <a:avLst/>
          </a:prstGeom>
          <a:noFill/>
        </p:spPr>
        <p:txBody>
          <a:bodyPr wrap="none" rtlCol="0">
            <a:spAutoFit/>
          </a:bodyPr>
          <a:lstStyle/>
          <a:p>
            <a:r>
              <a:rPr lang="fr-FR"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Niveau IV</a:t>
            </a:r>
            <a:endParaRPr lang="fr-FR"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1" name="ZoneTexte 20"/>
          <p:cNvSpPr txBox="1"/>
          <p:nvPr/>
        </p:nvSpPr>
        <p:spPr>
          <a:xfrm>
            <a:off x="7386990" y="3651779"/>
            <a:ext cx="1191652" cy="369332"/>
          </a:xfrm>
          <a:prstGeom prst="rect">
            <a:avLst/>
          </a:prstGeom>
          <a:noFill/>
        </p:spPr>
        <p:txBody>
          <a:bodyPr wrap="none" rtlCol="0">
            <a:spAutoFit/>
          </a:bodyPr>
          <a:lstStyle/>
          <a:p>
            <a:r>
              <a:rPr lang="fr-FR"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Niveau L</a:t>
            </a:r>
            <a:endParaRPr lang="fr-FR"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3" name="ZoneTexte 22"/>
          <p:cNvSpPr txBox="1"/>
          <p:nvPr/>
        </p:nvSpPr>
        <p:spPr>
          <a:xfrm>
            <a:off x="7349518" y="2965979"/>
            <a:ext cx="1242936" cy="369332"/>
          </a:xfrm>
          <a:prstGeom prst="rect">
            <a:avLst/>
          </a:prstGeom>
          <a:noFill/>
        </p:spPr>
        <p:txBody>
          <a:bodyPr wrap="none" rtlCol="0">
            <a:spAutoFit/>
          </a:bodyPr>
          <a:lstStyle/>
          <a:p>
            <a:r>
              <a:rPr lang="fr-FR"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Niveau M</a:t>
            </a:r>
            <a:endParaRPr lang="fr-FR"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5" name="ZoneTexte 24"/>
          <p:cNvSpPr txBox="1"/>
          <p:nvPr/>
        </p:nvSpPr>
        <p:spPr>
          <a:xfrm>
            <a:off x="7349518" y="2280179"/>
            <a:ext cx="1794482" cy="369332"/>
          </a:xfrm>
          <a:prstGeom prst="rect">
            <a:avLst/>
          </a:prstGeom>
          <a:noFill/>
        </p:spPr>
        <p:txBody>
          <a:bodyPr wrap="none" rtlCol="0">
            <a:spAutoFit/>
          </a:bodyPr>
          <a:lstStyle/>
          <a:p>
            <a:r>
              <a:rPr lang="fr-FR"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Niveau D ou +</a:t>
            </a:r>
            <a:endParaRPr lang="fr-FR"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6" name="Forme libre 25"/>
          <p:cNvSpPr/>
          <p:nvPr/>
        </p:nvSpPr>
        <p:spPr>
          <a:xfrm>
            <a:off x="762546" y="2497111"/>
            <a:ext cx="6248400" cy="2286000"/>
          </a:xfrm>
          <a:custGeom>
            <a:avLst/>
            <a:gdLst>
              <a:gd name="connsiteX0" fmla="*/ 0 w 4876800"/>
              <a:gd name="connsiteY0" fmla="*/ 2057400 h 2057400"/>
              <a:gd name="connsiteX1" fmla="*/ 577841 w 4876800"/>
              <a:gd name="connsiteY1" fmla="*/ 0 h 2057400"/>
              <a:gd name="connsiteX2" fmla="*/ 4298959 w 4876800"/>
              <a:gd name="connsiteY2" fmla="*/ 0 h 2057400"/>
              <a:gd name="connsiteX3" fmla="*/ 4876800 w 4876800"/>
              <a:gd name="connsiteY3" fmla="*/ 2057400 h 2057400"/>
              <a:gd name="connsiteX4" fmla="*/ 0 w 4876800"/>
              <a:gd name="connsiteY4" fmla="*/ 2057400 h 2057400"/>
              <a:gd name="connsiteX0" fmla="*/ 0 w 4343400"/>
              <a:gd name="connsiteY0" fmla="*/ 2057400 h 2057400"/>
              <a:gd name="connsiteX1" fmla="*/ 577841 w 4343400"/>
              <a:gd name="connsiteY1" fmla="*/ 0 h 2057400"/>
              <a:gd name="connsiteX2" fmla="*/ 4298959 w 4343400"/>
              <a:gd name="connsiteY2" fmla="*/ 0 h 2057400"/>
              <a:gd name="connsiteX3" fmla="*/ 4343400 w 4343400"/>
              <a:gd name="connsiteY3" fmla="*/ 2057400 h 2057400"/>
              <a:gd name="connsiteX4" fmla="*/ 0 w 4343400"/>
              <a:gd name="connsiteY4" fmla="*/ 2057400 h 2057400"/>
              <a:gd name="connsiteX0" fmla="*/ 0 w 4343400"/>
              <a:gd name="connsiteY0" fmla="*/ 2057400 h 2057400"/>
              <a:gd name="connsiteX1" fmla="*/ 3332192 w 4343400"/>
              <a:gd name="connsiteY1" fmla="*/ 0 h 2057400"/>
              <a:gd name="connsiteX2" fmla="*/ 4298959 w 4343400"/>
              <a:gd name="connsiteY2" fmla="*/ 0 h 2057400"/>
              <a:gd name="connsiteX3" fmla="*/ 4343400 w 4343400"/>
              <a:gd name="connsiteY3" fmla="*/ 2057400 h 2057400"/>
              <a:gd name="connsiteX4" fmla="*/ 0 w 4343400"/>
              <a:gd name="connsiteY4" fmla="*/ 2057400 h 2057400"/>
              <a:gd name="connsiteX0" fmla="*/ 0 w 4343400"/>
              <a:gd name="connsiteY0" fmla="*/ 2057400 h 2057400"/>
              <a:gd name="connsiteX1" fmla="*/ 3491097 w 4343400"/>
              <a:gd name="connsiteY1" fmla="*/ 0 h 2057400"/>
              <a:gd name="connsiteX2" fmla="*/ 4298959 w 4343400"/>
              <a:gd name="connsiteY2" fmla="*/ 0 h 2057400"/>
              <a:gd name="connsiteX3" fmla="*/ 4343400 w 4343400"/>
              <a:gd name="connsiteY3" fmla="*/ 2057400 h 2057400"/>
              <a:gd name="connsiteX4" fmla="*/ 0 w 4343400"/>
              <a:gd name="connsiteY4" fmla="*/ 2057400 h 205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2057400">
                <a:moveTo>
                  <a:pt x="0" y="2057400"/>
                </a:moveTo>
                <a:lnTo>
                  <a:pt x="3491097" y="0"/>
                </a:lnTo>
                <a:lnTo>
                  <a:pt x="4298959" y="0"/>
                </a:lnTo>
                <a:lnTo>
                  <a:pt x="4343400" y="2057400"/>
                </a:lnTo>
                <a:lnTo>
                  <a:pt x="0" y="205740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0" name="Connecteur droit 19"/>
          <p:cNvCxnSpPr/>
          <p:nvPr/>
        </p:nvCxnSpPr>
        <p:spPr>
          <a:xfrm>
            <a:off x="762546" y="4021111"/>
            <a:ext cx="7809872" cy="1588"/>
          </a:xfrm>
          <a:prstGeom prst="line">
            <a:avLst/>
          </a:prstGeom>
        </p:spPr>
        <p:style>
          <a:lnRef idx="2">
            <a:schemeClr val="accent6"/>
          </a:lnRef>
          <a:fillRef idx="0">
            <a:schemeClr val="accent6"/>
          </a:fillRef>
          <a:effectRef idx="1">
            <a:schemeClr val="accent6"/>
          </a:effectRef>
          <a:fontRef idx="minor">
            <a:schemeClr val="tx1"/>
          </a:fontRef>
        </p:style>
      </p:cxnSp>
      <p:cxnSp>
        <p:nvCxnSpPr>
          <p:cNvPr id="22" name="Connecteur droit 21"/>
          <p:cNvCxnSpPr/>
          <p:nvPr/>
        </p:nvCxnSpPr>
        <p:spPr>
          <a:xfrm>
            <a:off x="762546" y="3335311"/>
            <a:ext cx="7772400" cy="1588"/>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Connecteur droit 23"/>
          <p:cNvCxnSpPr/>
          <p:nvPr/>
        </p:nvCxnSpPr>
        <p:spPr>
          <a:xfrm>
            <a:off x="762546" y="2649511"/>
            <a:ext cx="7772400" cy="1588"/>
          </a:xfrm>
          <a:prstGeom prst="line">
            <a:avLst/>
          </a:prstGeom>
        </p:spPr>
        <p:style>
          <a:lnRef idx="2">
            <a:schemeClr val="accent6"/>
          </a:lnRef>
          <a:fillRef idx="0">
            <a:schemeClr val="accent6"/>
          </a:fillRef>
          <a:effectRef idx="1">
            <a:schemeClr val="accent6"/>
          </a:effectRef>
          <a:fontRef idx="minor">
            <a:schemeClr val="tx1"/>
          </a:fontRef>
        </p:style>
      </p:cxnSp>
      <p:sp>
        <p:nvSpPr>
          <p:cNvPr id="28" name="Arrondir un rectangle avec un coin diagonal 27"/>
          <p:cNvSpPr/>
          <p:nvPr/>
        </p:nvSpPr>
        <p:spPr>
          <a:xfrm>
            <a:off x="857251" y="71414"/>
            <a:ext cx="6991349" cy="1319236"/>
          </a:xfrm>
          <a:prstGeom prst="round2DiagRect">
            <a:avLst/>
          </a:prstGeom>
          <a:ln/>
        </p:spPr>
        <p:style>
          <a:lnRef idx="1">
            <a:schemeClr val="accent1"/>
          </a:lnRef>
          <a:fillRef idx="3">
            <a:schemeClr val="accent1"/>
          </a:fillRef>
          <a:effectRef idx="2">
            <a:schemeClr val="accent1"/>
          </a:effectRef>
          <a:fontRef idx="minor">
            <a:schemeClr val="lt1"/>
          </a:fontRef>
        </p:style>
        <p:txBody>
          <a:bodyPr rtlCol="0" anchor="b"/>
          <a:lstStyle/>
          <a:p>
            <a:pPr algn="ctr"/>
            <a:r>
              <a:rPr lang="fr-FR" sz="3200" dirty="0" smtClean="0">
                <a:solidFill>
                  <a:schemeClr val="bg1"/>
                </a:solidFill>
                <a:ea typeface="ＭＳ Ｐゴシック" charset="-128"/>
              </a:rPr>
              <a:t>Redéfinition de l’orientation post-Baccalauréat</a:t>
            </a:r>
            <a:endParaRPr lang="fr-FR"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0"/>
          </p:nvPr>
        </p:nvSpPr>
        <p:spPr/>
        <p:txBody>
          <a:bodyPr/>
          <a:lstStyle/>
          <a:p>
            <a:pPr>
              <a:defRPr/>
            </a:pPr>
            <a:r>
              <a:rPr lang="fr-FR" smtClean="0"/>
              <a:t>Séminaire S SI-24/05/2011-E.Labbé-Douai</a:t>
            </a:r>
            <a:endParaRPr lang="fr-FR" dirty="0"/>
          </a:p>
        </p:txBody>
      </p:sp>
      <p:sp>
        <p:nvSpPr>
          <p:cNvPr id="3" name="Espace réservé du numéro de diapositive 2"/>
          <p:cNvSpPr>
            <a:spLocks noGrp="1"/>
          </p:cNvSpPr>
          <p:nvPr>
            <p:ph type="sldNum" sz="quarter" idx="11"/>
          </p:nvPr>
        </p:nvSpPr>
        <p:spPr/>
        <p:txBody>
          <a:bodyPr/>
          <a:lstStyle/>
          <a:p>
            <a:pPr>
              <a:defRPr/>
            </a:pPr>
            <a:fld id="{D7D6C3ED-35A1-4A68-991D-41862D8278C6}" type="slidenum">
              <a:rPr lang="fr-FR" smtClean="0"/>
              <a:pPr>
                <a:defRPr/>
              </a:pPr>
              <a:t>2</a:t>
            </a:fld>
            <a:endParaRPr lang="fr-FR"/>
          </a:p>
        </p:txBody>
      </p:sp>
      <p:sp>
        <p:nvSpPr>
          <p:cNvPr id="7" name="Rectangle 6"/>
          <p:cNvSpPr/>
          <p:nvPr/>
        </p:nvSpPr>
        <p:spPr>
          <a:xfrm>
            <a:off x="967563" y="739715"/>
            <a:ext cx="7899990" cy="5355312"/>
          </a:xfrm>
          <a:prstGeom prst="rect">
            <a:avLst/>
          </a:prstGeom>
        </p:spPr>
        <p:txBody>
          <a:bodyPr wrap="square">
            <a:spAutoFit/>
          </a:bodyPr>
          <a:lstStyle/>
          <a:p>
            <a:pPr algn="ctr"/>
            <a:r>
              <a:rPr lang="fr-FR" b="1" i="1" dirty="0" smtClean="0">
                <a:solidFill>
                  <a:srgbClr val="FF0000"/>
                </a:solidFill>
              </a:rPr>
              <a:t>Accueil</a:t>
            </a:r>
          </a:p>
          <a:p>
            <a:endParaRPr lang="fr-FR" b="1" dirty="0" smtClean="0">
              <a:solidFill>
                <a:srgbClr val="FF0000"/>
              </a:solidFill>
            </a:endParaRPr>
          </a:p>
          <a:p>
            <a:endParaRPr lang="fr-FR" b="1" dirty="0" smtClean="0">
              <a:solidFill>
                <a:srgbClr val="FF0000"/>
              </a:solidFill>
            </a:endParaRPr>
          </a:p>
          <a:p>
            <a:pPr marL="285750" indent="-285750">
              <a:buFont typeface="Wingdings" pitchFamily="2" charset="2"/>
              <a:buChar char="q"/>
            </a:pPr>
            <a:r>
              <a:rPr lang="fr-FR" b="1" dirty="0" smtClean="0">
                <a:solidFill>
                  <a:srgbClr val="FF0000"/>
                </a:solidFill>
              </a:rPr>
              <a:t>Les </a:t>
            </a:r>
            <a:r>
              <a:rPr lang="fr-FR" b="1" dirty="0">
                <a:solidFill>
                  <a:srgbClr val="FF0000"/>
                </a:solidFill>
              </a:rPr>
              <a:t>axes directeurs de la </a:t>
            </a:r>
            <a:r>
              <a:rPr lang="fr-FR" b="1" dirty="0" smtClean="0">
                <a:solidFill>
                  <a:srgbClr val="FF0000"/>
                </a:solidFill>
              </a:rPr>
              <a:t>rénovation		IA-IPR</a:t>
            </a:r>
            <a:endParaRPr lang="fr-FR" b="1" dirty="0">
              <a:solidFill>
                <a:srgbClr val="FF0000"/>
              </a:solidFill>
            </a:endParaRPr>
          </a:p>
          <a:p>
            <a:pPr marL="285750" indent="-285750">
              <a:buFont typeface="Wingdings" pitchFamily="2" charset="2"/>
              <a:buChar char="q"/>
            </a:pPr>
            <a:endParaRPr lang="fr-FR" b="1" dirty="0" smtClean="0">
              <a:solidFill>
                <a:srgbClr val="FF0000"/>
              </a:solidFill>
            </a:endParaRPr>
          </a:p>
          <a:p>
            <a:pPr marL="285750" indent="-285750">
              <a:buFont typeface="Wingdings" pitchFamily="2" charset="2"/>
              <a:buChar char="q"/>
            </a:pPr>
            <a:r>
              <a:rPr lang="fr-FR" b="1" dirty="0" smtClean="0">
                <a:solidFill>
                  <a:srgbClr val="FF0000"/>
                </a:solidFill>
              </a:rPr>
              <a:t>Analyse </a:t>
            </a:r>
            <a:r>
              <a:rPr lang="fr-FR" b="1" dirty="0">
                <a:solidFill>
                  <a:srgbClr val="FF0000"/>
                </a:solidFill>
              </a:rPr>
              <a:t>du nouveau </a:t>
            </a:r>
            <a:r>
              <a:rPr lang="fr-FR" b="1" dirty="0" smtClean="0">
                <a:solidFill>
                  <a:srgbClr val="FF0000"/>
                </a:solidFill>
              </a:rPr>
              <a:t>programme</a:t>
            </a:r>
            <a:r>
              <a:rPr lang="fr-FR" b="1" dirty="0">
                <a:solidFill>
                  <a:srgbClr val="FF0000"/>
                </a:solidFill>
              </a:rPr>
              <a:t>	</a:t>
            </a:r>
            <a:r>
              <a:rPr lang="fr-FR" b="1" dirty="0" smtClean="0">
                <a:solidFill>
                  <a:srgbClr val="FF0000"/>
                </a:solidFill>
              </a:rPr>
              <a:t>	Olivier </a:t>
            </a:r>
            <a:r>
              <a:rPr lang="fr-FR" b="1" dirty="0">
                <a:solidFill>
                  <a:srgbClr val="FF0000"/>
                </a:solidFill>
              </a:rPr>
              <a:t>FORT</a:t>
            </a:r>
          </a:p>
          <a:p>
            <a:pPr marL="285750" indent="-285750">
              <a:buFont typeface="Wingdings" pitchFamily="2" charset="2"/>
              <a:buChar char="q"/>
            </a:pPr>
            <a:endParaRPr lang="fr-FR" b="1" dirty="0" smtClean="0">
              <a:solidFill>
                <a:srgbClr val="FF0000"/>
              </a:solidFill>
            </a:endParaRPr>
          </a:p>
          <a:p>
            <a:pPr marL="285750" indent="-285750">
              <a:buFont typeface="Wingdings" pitchFamily="2" charset="2"/>
              <a:buChar char="q"/>
            </a:pPr>
            <a:r>
              <a:rPr lang="fr-FR" b="1" dirty="0" smtClean="0">
                <a:solidFill>
                  <a:srgbClr val="FF0000"/>
                </a:solidFill>
              </a:rPr>
              <a:t>L’approche </a:t>
            </a:r>
            <a:r>
              <a:rPr lang="fr-FR" b="1" dirty="0">
                <a:solidFill>
                  <a:srgbClr val="FF0000"/>
                </a:solidFill>
              </a:rPr>
              <a:t>pédagogique des SI	</a:t>
            </a:r>
            <a:r>
              <a:rPr lang="fr-FR" b="1" dirty="0" smtClean="0">
                <a:solidFill>
                  <a:srgbClr val="FF0000"/>
                </a:solidFill>
              </a:rPr>
              <a:t>	David </a:t>
            </a:r>
            <a:r>
              <a:rPr lang="fr-FR" b="1" dirty="0">
                <a:solidFill>
                  <a:srgbClr val="FF0000"/>
                </a:solidFill>
              </a:rPr>
              <a:t>HELARD</a:t>
            </a:r>
          </a:p>
          <a:p>
            <a:pPr marL="285750" indent="-285750">
              <a:buFont typeface="Wingdings" pitchFamily="2" charset="2"/>
              <a:buChar char="q"/>
            </a:pPr>
            <a:endParaRPr lang="fr-FR" b="1" dirty="0">
              <a:solidFill>
                <a:srgbClr val="FF0000"/>
              </a:solidFill>
            </a:endParaRPr>
          </a:p>
          <a:p>
            <a:pPr marL="285750" indent="-285750">
              <a:buFont typeface="Wingdings" pitchFamily="2" charset="2"/>
              <a:buChar char="q"/>
            </a:pPr>
            <a:r>
              <a:rPr lang="fr-FR" b="1" dirty="0" smtClean="0">
                <a:solidFill>
                  <a:srgbClr val="FF0000"/>
                </a:solidFill>
              </a:rPr>
              <a:t>Exemple </a:t>
            </a:r>
            <a:r>
              <a:rPr lang="fr-FR" b="1" dirty="0">
                <a:solidFill>
                  <a:srgbClr val="FF0000"/>
                </a:solidFill>
              </a:rPr>
              <a:t>de progression </a:t>
            </a:r>
            <a:r>
              <a:rPr lang="fr-FR" b="1" dirty="0" smtClean="0">
                <a:solidFill>
                  <a:srgbClr val="FF0000"/>
                </a:solidFill>
              </a:rPr>
              <a:t>pédagogique		Alain </a:t>
            </a:r>
            <a:r>
              <a:rPr lang="fr-FR" b="1" dirty="0">
                <a:solidFill>
                  <a:srgbClr val="FF0000"/>
                </a:solidFill>
              </a:rPr>
              <a:t>COUSIN </a:t>
            </a:r>
          </a:p>
          <a:p>
            <a:r>
              <a:rPr lang="fr-FR" b="1" dirty="0" smtClean="0">
                <a:solidFill>
                  <a:srgbClr val="FF0000"/>
                </a:solidFill>
              </a:rPr>
              <a:t>						Christophe </a:t>
            </a:r>
            <a:r>
              <a:rPr lang="fr-FR" b="1" dirty="0">
                <a:solidFill>
                  <a:srgbClr val="FF0000"/>
                </a:solidFill>
              </a:rPr>
              <a:t>RADEL</a:t>
            </a:r>
          </a:p>
          <a:p>
            <a:pPr marL="285750" indent="-285750">
              <a:buFont typeface="Wingdings" pitchFamily="2" charset="2"/>
              <a:buChar char="q"/>
            </a:pPr>
            <a:endParaRPr lang="fr-FR" b="1" dirty="0">
              <a:solidFill>
                <a:srgbClr val="FF0000"/>
              </a:solidFill>
            </a:endParaRPr>
          </a:p>
          <a:p>
            <a:pPr marL="285750" indent="-285750">
              <a:buFont typeface="Wingdings" pitchFamily="2" charset="2"/>
              <a:buChar char="q"/>
            </a:pPr>
            <a:r>
              <a:rPr lang="fr-FR" b="1" dirty="0" smtClean="0">
                <a:solidFill>
                  <a:srgbClr val="FF0000"/>
                </a:solidFill>
              </a:rPr>
              <a:t>Laboratoire et supports pédagogiques		Yves </a:t>
            </a:r>
            <a:r>
              <a:rPr lang="fr-FR" b="1" dirty="0">
                <a:solidFill>
                  <a:srgbClr val="FF0000"/>
                </a:solidFill>
              </a:rPr>
              <a:t>CAUSSE</a:t>
            </a:r>
          </a:p>
          <a:p>
            <a:pPr marL="285750" indent="-285750">
              <a:buFont typeface="Wingdings" pitchFamily="2" charset="2"/>
              <a:buChar char="q"/>
            </a:pPr>
            <a:endParaRPr lang="fr-FR" b="1" dirty="0">
              <a:solidFill>
                <a:srgbClr val="FF0000"/>
              </a:solidFill>
            </a:endParaRPr>
          </a:p>
          <a:p>
            <a:pPr marL="285750" indent="-285750">
              <a:buFont typeface="Wingdings" pitchFamily="2" charset="2"/>
              <a:buChar char="q"/>
            </a:pPr>
            <a:r>
              <a:rPr lang="fr-FR" b="1" dirty="0" smtClean="0">
                <a:solidFill>
                  <a:srgbClr val="FF0000"/>
                </a:solidFill>
              </a:rPr>
              <a:t>Exemple de séquence Carnot BRUAY		Pascal </a:t>
            </a:r>
            <a:r>
              <a:rPr lang="fr-FR" b="1" dirty="0">
                <a:solidFill>
                  <a:srgbClr val="FF0000"/>
                </a:solidFill>
              </a:rPr>
              <a:t>CACHERAT</a:t>
            </a:r>
          </a:p>
          <a:p>
            <a:r>
              <a:rPr lang="fr-FR" b="1" dirty="0" smtClean="0">
                <a:solidFill>
                  <a:srgbClr val="FF0000"/>
                </a:solidFill>
              </a:rPr>
              <a:t>						Eric </a:t>
            </a:r>
            <a:r>
              <a:rPr lang="fr-FR" b="1" dirty="0">
                <a:solidFill>
                  <a:srgbClr val="FF0000"/>
                </a:solidFill>
              </a:rPr>
              <a:t>LULKA</a:t>
            </a:r>
          </a:p>
          <a:p>
            <a:endParaRPr lang="fr-FR" b="1" dirty="0" smtClean="0">
              <a:solidFill>
                <a:srgbClr val="FF0000"/>
              </a:solidFill>
            </a:endParaRPr>
          </a:p>
          <a:p>
            <a:endParaRPr lang="fr-FR" b="1" dirty="0">
              <a:solidFill>
                <a:srgbClr val="FF0000"/>
              </a:solidFill>
            </a:endParaRPr>
          </a:p>
          <a:p>
            <a:pPr algn="ctr"/>
            <a:r>
              <a:rPr lang="fr-FR" b="1" i="1" dirty="0" smtClean="0">
                <a:solidFill>
                  <a:srgbClr val="FF0000"/>
                </a:solidFill>
              </a:rPr>
              <a:t>Repas </a:t>
            </a:r>
            <a:endParaRPr lang="fr-FR" b="1" i="1" dirty="0">
              <a:solidFill>
                <a:srgbClr val="FF0000"/>
              </a:solidFill>
            </a:endParaRPr>
          </a:p>
        </p:txBody>
      </p:sp>
    </p:spTree>
    <p:extLst>
      <p:ext uri="{BB962C8B-B14F-4D97-AF65-F5344CB8AC3E}">
        <p14:creationId xmlns:p14="http://schemas.microsoft.com/office/powerpoint/2010/main" xmlns="" val="8406018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Espace réservé du numéro de diapositive 3"/>
          <p:cNvSpPr>
            <a:spLocks noGrp="1"/>
          </p:cNvSpPr>
          <p:nvPr>
            <p:ph type="sldNum" sz="quarter" idx="11"/>
          </p:nvPr>
        </p:nvSpPr>
        <p:spPr>
          <a:noFill/>
        </p:spPr>
        <p:txBody>
          <a:bodyPr/>
          <a:lstStyle/>
          <a:p>
            <a:fld id="{ECC5B5FB-454F-4D33-AF67-E00E35785DDA}" type="slidenum">
              <a:rPr lang="fr-FR" smtClean="0"/>
              <a:pPr/>
              <a:t>20</a:t>
            </a:fld>
            <a:endParaRPr lang="fr-FR" smtClean="0"/>
          </a:p>
        </p:txBody>
      </p:sp>
      <p:sp>
        <p:nvSpPr>
          <p:cNvPr id="18436" name="ZoneTexte 4"/>
          <p:cNvSpPr txBox="1">
            <a:spLocks noChangeArrowheads="1"/>
          </p:cNvSpPr>
          <p:nvPr/>
        </p:nvSpPr>
        <p:spPr bwMode="auto">
          <a:xfrm>
            <a:off x="990600" y="2071688"/>
            <a:ext cx="7796213" cy="1708150"/>
          </a:xfrm>
          <a:prstGeom prst="rect">
            <a:avLst/>
          </a:prstGeom>
          <a:noFill/>
          <a:ln w="9525">
            <a:noFill/>
            <a:miter lim="800000"/>
            <a:headEnd/>
            <a:tailEnd/>
          </a:ln>
        </p:spPr>
        <p:txBody>
          <a:bodyPr>
            <a:spAutoFit/>
          </a:bodyPr>
          <a:lstStyle/>
          <a:p>
            <a:pPr algn="just">
              <a:lnSpc>
                <a:spcPct val="125000"/>
              </a:lnSpc>
              <a:spcBef>
                <a:spcPct val="50000"/>
              </a:spcBef>
            </a:pPr>
            <a:r>
              <a:rPr lang="fr-FR" sz="2800" b="1">
                <a:ea typeface="ＭＳ Ｐゴシック"/>
                <a:cs typeface="ＭＳ Ｐゴシック"/>
              </a:rPr>
              <a:t>Point important à signaler : la structure qui a été retenue doit permettre des passerelles entre séries en particulier en fin de première.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à coins arrondis 36"/>
          <p:cNvSpPr/>
          <p:nvPr/>
        </p:nvSpPr>
        <p:spPr>
          <a:xfrm>
            <a:off x="799183" y="194895"/>
            <a:ext cx="7143338"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Des parcours d’orientation flexibles</a:t>
            </a:r>
            <a:endParaRPr lang="fr-FR" sz="2400" dirty="0">
              <a:latin typeface="Arial Rounded MT Bold"/>
              <a:cs typeface="Arial Rounded MT Bold"/>
            </a:endParaRPr>
          </a:p>
        </p:txBody>
      </p:sp>
      <p:pic>
        <p:nvPicPr>
          <p:cNvPr id="10" name="Image 9" descr="pass_STI2D_SI.jpg"/>
          <p:cNvPicPr>
            <a:picLocks noChangeAspect="1"/>
          </p:cNvPicPr>
          <p:nvPr/>
        </p:nvPicPr>
        <p:blipFill>
          <a:blip r:embed="rId2" cstate="print"/>
          <a:stretch>
            <a:fillRect/>
          </a:stretch>
        </p:blipFill>
        <p:spPr>
          <a:xfrm>
            <a:off x="850605" y="1153789"/>
            <a:ext cx="7877912" cy="5506469"/>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Espace réservé du numéro de diapositive 3"/>
          <p:cNvSpPr>
            <a:spLocks noGrp="1"/>
          </p:cNvSpPr>
          <p:nvPr>
            <p:ph type="sldNum" sz="quarter" idx="11"/>
          </p:nvPr>
        </p:nvSpPr>
        <p:spPr>
          <a:noFill/>
        </p:spPr>
        <p:txBody>
          <a:bodyPr/>
          <a:lstStyle/>
          <a:p>
            <a:fld id="{7E0544C6-73EB-45A8-9A5E-9CADC39F6F5E}" type="slidenum">
              <a:rPr lang="fr-FR" smtClean="0"/>
              <a:pPr/>
              <a:t>22</a:t>
            </a:fld>
            <a:endParaRPr lang="fr-FR" smtClean="0"/>
          </a:p>
        </p:txBody>
      </p:sp>
      <p:sp>
        <p:nvSpPr>
          <p:cNvPr id="19460" name="Text Box 4"/>
          <p:cNvSpPr txBox="1">
            <a:spLocks noChangeArrowheads="1"/>
          </p:cNvSpPr>
          <p:nvPr/>
        </p:nvSpPr>
        <p:spPr bwMode="auto">
          <a:xfrm>
            <a:off x="952500" y="2076450"/>
            <a:ext cx="7600950" cy="366713"/>
          </a:xfrm>
          <a:prstGeom prst="rect">
            <a:avLst/>
          </a:prstGeom>
          <a:noFill/>
          <a:ln w="9525">
            <a:noFill/>
            <a:miter lim="800000"/>
            <a:headEnd/>
            <a:tailEnd/>
          </a:ln>
        </p:spPr>
        <p:txBody>
          <a:bodyPr>
            <a:spAutoFit/>
          </a:bodyPr>
          <a:lstStyle/>
          <a:p>
            <a:pPr>
              <a:spcBef>
                <a:spcPct val="50000"/>
              </a:spcBef>
            </a:pPr>
            <a:endParaRPr lang="fr-FR">
              <a:ea typeface="ＭＳ Ｐゴシック"/>
              <a:cs typeface="ＭＳ Ｐゴシック"/>
            </a:endParaRPr>
          </a:p>
        </p:txBody>
      </p:sp>
      <p:sp>
        <p:nvSpPr>
          <p:cNvPr id="19461" name="Text Box 5"/>
          <p:cNvSpPr txBox="1">
            <a:spLocks noChangeArrowheads="1"/>
          </p:cNvSpPr>
          <p:nvPr/>
        </p:nvSpPr>
        <p:spPr bwMode="auto">
          <a:xfrm>
            <a:off x="1000125" y="3071813"/>
            <a:ext cx="6929438" cy="930275"/>
          </a:xfrm>
          <a:prstGeom prst="rect">
            <a:avLst/>
          </a:prstGeom>
          <a:noFill/>
          <a:ln w="9525">
            <a:noFill/>
            <a:miter lim="800000"/>
            <a:headEnd/>
            <a:tailEnd/>
          </a:ln>
        </p:spPr>
        <p:txBody>
          <a:bodyPr>
            <a:spAutoFit/>
          </a:bodyPr>
          <a:lstStyle/>
          <a:p>
            <a:pPr algn="ctr">
              <a:spcBef>
                <a:spcPct val="50000"/>
              </a:spcBef>
            </a:pPr>
            <a:r>
              <a:rPr lang="fr-FR" sz="3200" b="1">
                <a:ea typeface="ＭＳ Ｐゴシック"/>
                <a:cs typeface="ＭＳ Ｐゴシック"/>
              </a:rPr>
              <a:t>Série S-SI</a:t>
            </a:r>
          </a:p>
          <a:p>
            <a:pPr algn="ctr">
              <a:lnSpc>
                <a:spcPct val="125000"/>
              </a:lnSpc>
            </a:pPr>
            <a:r>
              <a:rPr lang="fr-FR">
                <a:ea typeface="ＭＳ Ｐゴシック"/>
                <a:cs typeface="ＭＳ Ｐゴシック"/>
              </a:rPr>
              <a:t>BOEN spécial n°9 du 30 septembre 2010</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u pied de page 2"/>
          <p:cNvSpPr>
            <a:spLocks noGrp="1"/>
          </p:cNvSpPr>
          <p:nvPr>
            <p:ph type="ftr" sz="quarter" idx="10"/>
          </p:nvPr>
        </p:nvSpPr>
        <p:spPr>
          <a:noFill/>
        </p:spPr>
        <p:txBody>
          <a:bodyPr/>
          <a:lstStyle/>
          <a:p>
            <a:pPr algn="ctr"/>
            <a:r>
              <a:rPr lang="fr-FR" smtClean="0"/>
              <a:t>PNF sur l’enseignement spécifique en sciences de l’ingénieur</a:t>
            </a:r>
          </a:p>
        </p:txBody>
      </p:sp>
      <p:sp>
        <p:nvSpPr>
          <p:cNvPr id="20483" name="Espace réservé du numéro de diapositive 3"/>
          <p:cNvSpPr>
            <a:spLocks noGrp="1"/>
          </p:cNvSpPr>
          <p:nvPr>
            <p:ph type="sldNum" sz="quarter" idx="11"/>
          </p:nvPr>
        </p:nvSpPr>
        <p:spPr>
          <a:noFill/>
        </p:spPr>
        <p:txBody>
          <a:bodyPr/>
          <a:lstStyle/>
          <a:p>
            <a:fld id="{91C172A3-5343-4924-B7F8-50A73B12999B}" type="slidenum">
              <a:rPr lang="fr-FR" smtClean="0"/>
              <a:pPr/>
              <a:t>23</a:t>
            </a:fld>
            <a:endParaRPr lang="fr-FR" smtClean="0"/>
          </a:p>
        </p:txBody>
      </p:sp>
      <p:sp>
        <p:nvSpPr>
          <p:cNvPr id="20484" name="ZoneTexte 4"/>
          <p:cNvSpPr txBox="1">
            <a:spLocks noChangeArrowheads="1"/>
          </p:cNvSpPr>
          <p:nvPr/>
        </p:nvSpPr>
        <p:spPr bwMode="auto">
          <a:xfrm>
            <a:off x="1162050" y="1714500"/>
            <a:ext cx="7624763" cy="4400550"/>
          </a:xfrm>
          <a:prstGeom prst="rect">
            <a:avLst/>
          </a:prstGeom>
          <a:noFill/>
          <a:ln w="9525">
            <a:noFill/>
            <a:miter lim="800000"/>
            <a:headEnd/>
            <a:tailEnd/>
          </a:ln>
        </p:spPr>
        <p:txBody>
          <a:bodyPr>
            <a:spAutoFit/>
          </a:bodyPr>
          <a:lstStyle/>
          <a:p>
            <a:pPr algn="just">
              <a:lnSpc>
                <a:spcPct val="125000"/>
              </a:lnSpc>
            </a:pPr>
            <a:r>
              <a:rPr lang="fr-FR" sz="2800">
                <a:solidFill>
                  <a:schemeClr val="accent2"/>
                </a:solidFill>
                <a:ea typeface="ＭＳ Ｐゴシック"/>
                <a:cs typeface="ＭＳ Ｐゴシック"/>
              </a:rPr>
              <a:t>Donner</a:t>
            </a:r>
            <a:r>
              <a:rPr lang="fr-FR"/>
              <a:t> </a:t>
            </a:r>
            <a:r>
              <a:rPr lang="fr-FR" sz="2800">
                <a:solidFill>
                  <a:schemeClr val="accent2"/>
                </a:solidFill>
                <a:ea typeface="ＭＳ Ｐゴシック"/>
                <a:cs typeface="ＭＳ Ｐゴシック"/>
              </a:rPr>
              <a:t>l’envie aux jeunes de poursuivre des études supérieures scientifiques et technologiques.</a:t>
            </a:r>
          </a:p>
          <a:p>
            <a:pPr algn="just">
              <a:lnSpc>
                <a:spcPct val="125000"/>
              </a:lnSpc>
            </a:pPr>
            <a:endParaRPr lang="fr-FR" sz="2800">
              <a:solidFill>
                <a:schemeClr val="accent2"/>
              </a:solidFill>
              <a:ea typeface="ＭＳ Ｐゴシック"/>
              <a:cs typeface="ＭＳ Ｐゴシック"/>
            </a:endParaRPr>
          </a:p>
          <a:p>
            <a:pPr algn="just">
              <a:lnSpc>
                <a:spcPct val="125000"/>
              </a:lnSpc>
            </a:pPr>
            <a:r>
              <a:rPr lang="fr-FR" sz="2800">
                <a:solidFill>
                  <a:schemeClr val="accent2"/>
                </a:solidFill>
                <a:ea typeface="ＭＳ Ｐゴシック"/>
                <a:cs typeface="ＭＳ Ｐゴシック"/>
              </a:rPr>
              <a:t>Participer à l’acquisition de démarches de l’ingénieur.</a:t>
            </a:r>
          </a:p>
          <a:p>
            <a:pPr algn="just">
              <a:lnSpc>
                <a:spcPct val="125000"/>
              </a:lnSpc>
            </a:pPr>
            <a:endParaRPr lang="fr-FR" sz="2800">
              <a:solidFill>
                <a:schemeClr val="accent2"/>
              </a:solidFill>
              <a:ea typeface="ＭＳ Ｐゴシック"/>
              <a:cs typeface="ＭＳ Ｐゴシック"/>
            </a:endParaRPr>
          </a:p>
          <a:p>
            <a:pPr algn="just">
              <a:lnSpc>
                <a:spcPct val="125000"/>
              </a:lnSpc>
            </a:pPr>
            <a:r>
              <a:rPr lang="fr-FR" sz="2800">
                <a:solidFill>
                  <a:schemeClr val="accent2"/>
                </a:solidFill>
                <a:ea typeface="ＭＳ Ｐゴシック"/>
                <a:cs typeface="ＭＳ Ｐゴシック"/>
              </a:rPr>
              <a:t>Favoriser une approche pluri disciplinaire.</a:t>
            </a:r>
            <a:endParaRPr lang="fr-FR"/>
          </a:p>
        </p:txBody>
      </p:sp>
      <p:sp>
        <p:nvSpPr>
          <p:cNvPr id="20485" name="Text Box 5"/>
          <p:cNvSpPr txBox="1">
            <a:spLocks noChangeArrowheads="1"/>
          </p:cNvSpPr>
          <p:nvPr/>
        </p:nvSpPr>
        <p:spPr bwMode="auto">
          <a:xfrm>
            <a:off x="2071688" y="323850"/>
            <a:ext cx="6767512" cy="647700"/>
          </a:xfrm>
          <a:prstGeom prst="rect">
            <a:avLst/>
          </a:prstGeom>
          <a:noFill/>
          <a:ln w="9525">
            <a:noFill/>
            <a:miter lim="800000"/>
            <a:headEnd/>
            <a:tailEnd/>
          </a:ln>
        </p:spPr>
        <p:txBody>
          <a:bodyPr>
            <a:spAutoFit/>
          </a:bodyPr>
          <a:lstStyle/>
          <a:p>
            <a:pPr algn="ctr">
              <a:lnSpc>
                <a:spcPct val="125000"/>
              </a:lnSpc>
            </a:pPr>
            <a:r>
              <a:rPr lang="fr-FR" sz="3200" b="1">
                <a:solidFill>
                  <a:schemeClr val="accent2"/>
                </a:solidFill>
              </a:rPr>
              <a:t>Objectifs du programme de SI</a:t>
            </a:r>
            <a:endParaRPr lang="fr-FR" sz="32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u pied de page 2"/>
          <p:cNvSpPr>
            <a:spLocks noGrp="1"/>
          </p:cNvSpPr>
          <p:nvPr>
            <p:ph type="ftr" sz="quarter" idx="10"/>
          </p:nvPr>
        </p:nvSpPr>
        <p:spPr>
          <a:noFill/>
        </p:spPr>
        <p:txBody>
          <a:bodyPr/>
          <a:lstStyle/>
          <a:p>
            <a:pPr algn="ctr"/>
            <a:r>
              <a:rPr lang="fr-FR" smtClean="0"/>
              <a:t>PNF sur l’enseignement spécifique en sciences de l’ingénieur</a:t>
            </a:r>
          </a:p>
        </p:txBody>
      </p:sp>
      <p:sp>
        <p:nvSpPr>
          <p:cNvPr id="21507" name="Espace réservé du numéro de diapositive 3"/>
          <p:cNvSpPr>
            <a:spLocks noGrp="1"/>
          </p:cNvSpPr>
          <p:nvPr>
            <p:ph type="sldNum" sz="quarter" idx="11"/>
          </p:nvPr>
        </p:nvSpPr>
        <p:spPr>
          <a:noFill/>
        </p:spPr>
        <p:txBody>
          <a:bodyPr/>
          <a:lstStyle/>
          <a:p>
            <a:fld id="{AF8DBE68-3228-4AD2-8990-845A56905D12}" type="slidenum">
              <a:rPr lang="fr-FR" smtClean="0"/>
              <a:pPr/>
              <a:t>24</a:t>
            </a:fld>
            <a:endParaRPr lang="fr-FR" smtClean="0"/>
          </a:p>
        </p:txBody>
      </p:sp>
      <p:sp>
        <p:nvSpPr>
          <p:cNvPr id="21508" name="Text Box 4"/>
          <p:cNvSpPr txBox="1">
            <a:spLocks noChangeArrowheads="1"/>
          </p:cNvSpPr>
          <p:nvPr/>
        </p:nvSpPr>
        <p:spPr bwMode="auto">
          <a:xfrm>
            <a:off x="1257300" y="1952625"/>
            <a:ext cx="7523163" cy="3862388"/>
          </a:xfrm>
          <a:prstGeom prst="rect">
            <a:avLst/>
          </a:prstGeom>
          <a:noFill/>
          <a:ln w="9525">
            <a:noFill/>
            <a:miter lim="800000"/>
            <a:headEnd/>
            <a:tailEnd/>
          </a:ln>
        </p:spPr>
        <p:txBody>
          <a:bodyPr>
            <a:spAutoFit/>
          </a:bodyPr>
          <a:lstStyle/>
          <a:p>
            <a:pPr algn="just">
              <a:lnSpc>
                <a:spcPct val="125000"/>
              </a:lnSpc>
            </a:pPr>
            <a:r>
              <a:rPr lang="fr-FR" sz="2800">
                <a:solidFill>
                  <a:schemeClr val="accent2"/>
                </a:solidFill>
                <a:ea typeface="ＭＳ Ｐゴシック"/>
                <a:cs typeface="ＭＳ Ｐゴシック"/>
              </a:rPr>
              <a:t>Distinguer S-SI de STI2D, le premier étant plus conceptuel.</a:t>
            </a:r>
          </a:p>
          <a:p>
            <a:pPr algn="just">
              <a:lnSpc>
                <a:spcPct val="125000"/>
              </a:lnSpc>
            </a:pPr>
            <a:endParaRPr lang="fr-FR" sz="2800">
              <a:solidFill>
                <a:schemeClr val="accent2"/>
              </a:solidFill>
              <a:ea typeface="ＭＳ Ｐゴシック"/>
              <a:cs typeface="ＭＳ Ｐゴシック"/>
            </a:endParaRPr>
          </a:p>
          <a:p>
            <a:pPr algn="just">
              <a:lnSpc>
                <a:spcPct val="125000"/>
              </a:lnSpc>
            </a:pPr>
            <a:r>
              <a:rPr lang="fr-FR" sz="2800">
                <a:solidFill>
                  <a:schemeClr val="accent2"/>
                </a:solidFill>
                <a:ea typeface="ＭＳ Ｐゴシック"/>
                <a:cs typeface="ＭＳ Ｐゴシック"/>
              </a:rPr>
              <a:t>Ne pas se limiter aux seuls génie électrique et génie mécanique, en s’appuyant sur des systèmes pluri technologiques complexes et non uniquement mécatroniques.</a:t>
            </a:r>
          </a:p>
        </p:txBody>
      </p:sp>
      <p:sp>
        <p:nvSpPr>
          <p:cNvPr id="21509" name="Text Box 5"/>
          <p:cNvSpPr txBox="1">
            <a:spLocks noChangeArrowheads="1"/>
          </p:cNvSpPr>
          <p:nvPr/>
        </p:nvSpPr>
        <p:spPr bwMode="auto">
          <a:xfrm>
            <a:off x="2071688" y="323850"/>
            <a:ext cx="6767512" cy="1323975"/>
          </a:xfrm>
          <a:prstGeom prst="rect">
            <a:avLst/>
          </a:prstGeom>
          <a:noFill/>
          <a:ln w="9525">
            <a:noFill/>
            <a:miter lim="800000"/>
            <a:headEnd/>
            <a:tailEnd/>
          </a:ln>
        </p:spPr>
        <p:txBody>
          <a:bodyPr>
            <a:spAutoFit/>
          </a:bodyPr>
          <a:lstStyle/>
          <a:p>
            <a:pPr algn="ctr">
              <a:lnSpc>
                <a:spcPct val="125000"/>
              </a:lnSpc>
            </a:pPr>
            <a:r>
              <a:rPr lang="fr-FR" sz="3200" b="1">
                <a:solidFill>
                  <a:schemeClr val="accent2"/>
                </a:solidFill>
              </a:rPr>
              <a:t>Principes retenus pour la rénovation du programme de SI</a:t>
            </a:r>
            <a:endParaRPr lang="fr-FR" sz="32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Espace réservé du numéro de diapositive 3"/>
          <p:cNvSpPr>
            <a:spLocks noGrp="1"/>
          </p:cNvSpPr>
          <p:nvPr>
            <p:ph type="sldNum" sz="quarter" idx="11"/>
          </p:nvPr>
        </p:nvSpPr>
        <p:spPr>
          <a:noFill/>
        </p:spPr>
        <p:txBody>
          <a:bodyPr/>
          <a:lstStyle/>
          <a:p>
            <a:fld id="{CADA6270-3F7C-46B7-8C53-C40706A1E95F}" type="slidenum">
              <a:rPr lang="fr-FR" smtClean="0"/>
              <a:pPr/>
              <a:t>25</a:t>
            </a:fld>
            <a:endParaRPr lang="fr-FR" smtClean="0"/>
          </a:p>
        </p:txBody>
      </p:sp>
      <p:sp>
        <p:nvSpPr>
          <p:cNvPr id="22532" name="ZoneTexte 5"/>
          <p:cNvSpPr txBox="1">
            <a:spLocks noChangeArrowheads="1"/>
          </p:cNvSpPr>
          <p:nvPr/>
        </p:nvSpPr>
        <p:spPr bwMode="auto">
          <a:xfrm>
            <a:off x="1009650" y="2171077"/>
            <a:ext cx="7677150" cy="3323987"/>
          </a:xfrm>
          <a:prstGeom prst="rect">
            <a:avLst/>
          </a:prstGeom>
          <a:noFill/>
          <a:ln w="9525">
            <a:noFill/>
            <a:miter lim="800000"/>
            <a:headEnd/>
            <a:tailEnd/>
          </a:ln>
        </p:spPr>
        <p:txBody>
          <a:bodyPr>
            <a:spAutoFit/>
          </a:bodyPr>
          <a:lstStyle/>
          <a:p>
            <a:pPr algn="just">
              <a:lnSpc>
                <a:spcPct val="125000"/>
              </a:lnSpc>
            </a:pPr>
            <a:r>
              <a:rPr lang="fr-FR" sz="2800" dirty="0">
                <a:solidFill>
                  <a:schemeClr val="accent2"/>
                </a:solidFill>
                <a:ea typeface="ＭＳ Ｐゴシック"/>
                <a:cs typeface="ＭＳ Ｐゴシック"/>
              </a:rPr>
              <a:t>Élaborer un programme tel que les activités de TP ne soient plus une finalité mais des modalités pédagogiques.</a:t>
            </a:r>
          </a:p>
          <a:p>
            <a:pPr algn="just">
              <a:lnSpc>
                <a:spcPct val="125000"/>
              </a:lnSpc>
            </a:pPr>
            <a:endParaRPr lang="fr-FR" sz="2800" dirty="0">
              <a:solidFill>
                <a:schemeClr val="accent2"/>
              </a:solidFill>
              <a:ea typeface="ＭＳ Ｐゴシック"/>
              <a:cs typeface="ＭＳ Ｐゴシック"/>
            </a:endParaRPr>
          </a:p>
          <a:p>
            <a:pPr algn="just">
              <a:lnSpc>
                <a:spcPct val="125000"/>
              </a:lnSpc>
            </a:pPr>
            <a:r>
              <a:rPr lang="fr-FR" sz="2800" dirty="0">
                <a:solidFill>
                  <a:schemeClr val="accent2"/>
                </a:solidFill>
                <a:ea typeface="ＭＳ Ｐゴシック"/>
                <a:cs typeface="ＭＳ Ｐゴシック"/>
              </a:rPr>
              <a:t>S’appuyer sur le programme actuel tout en le rénovant dans ses contenus et sa présentation.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Espace réservé du numéro de diapositive 3"/>
          <p:cNvSpPr>
            <a:spLocks noGrp="1"/>
          </p:cNvSpPr>
          <p:nvPr>
            <p:ph type="sldNum" sz="quarter" idx="11"/>
          </p:nvPr>
        </p:nvSpPr>
        <p:spPr>
          <a:noFill/>
        </p:spPr>
        <p:txBody>
          <a:bodyPr/>
          <a:lstStyle/>
          <a:p>
            <a:fld id="{7BEEF1BA-A3B0-4BAE-95DC-144FFBF663DE}" type="slidenum">
              <a:rPr lang="fr-FR" smtClean="0"/>
              <a:pPr/>
              <a:t>26</a:t>
            </a:fld>
            <a:endParaRPr lang="fr-FR" smtClean="0"/>
          </a:p>
        </p:txBody>
      </p:sp>
      <p:pic>
        <p:nvPicPr>
          <p:cNvPr id="23556" name="Image 1" descr="Figure écarts"/>
          <p:cNvPicPr>
            <a:picLocks noChangeAspect="1" noChangeArrowheads="1"/>
          </p:cNvPicPr>
          <p:nvPr/>
        </p:nvPicPr>
        <p:blipFill>
          <a:blip r:embed="rId2" cstate="print"/>
          <a:srcRect/>
          <a:stretch>
            <a:fillRect/>
          </a:stretch>
        </p:blipFill>
        <p:spPr bwMode="auto">
          <a:xfrm>
            <a:off x="1020763" y="1144588"/>
            <a:ext cx="8123237" cy="4124325"/>
          </a:xfrm>
          <a:prstGeom prst="rect">
            <a:avLst/>
          </a:prstGeom>
          <a:noFill/>
          <a:ln w="9525">
            <a:noFill/>
            <a:miter lim="800000"/>
            <a:headEnd/>
            <a:tailEnd/>
          </a:ln>
        </p:spPr>
      </p:pic>
      <p:sp>
        <p:nvSpPr>
          <p:cNvPr id="23557" name="Text Box 6"/>
          <p:cNvSpPr txBox="1">
            <a:spLocks noChangeArrowheads="1"/>
          </p:cNvSpPr>
          <p:nvPr/>
        </p:nvSpPr>
        <p:spPr bwMode="auto">
          <a:xfrm>
            <a:off x="939800" y="6113463"/>
            <a:ext cx="7848600" cy="307975"/>
          </a:xfrm>
          <a:prstGeom prst="rect">
            <a:avLst/>
          </a:prstGeom>
          <a:noFill/>
          <a:ln w="9525">
            <a:noFill/>
            <a:miter lim="800000"/>
            <a:headEnd/>
            <a:tailEnd/>
          </a:ln>
        </p:spPr>
        <p:txBody>
          <a:bodyPr>
            <a:spAutoFit/>
          </a:bodyPr>
          <a:lstStyle/>
          <a:p>
            <a:pPr algn="just"/>
            <a:r>
              <a:rPr lang="fr-FR" sz="1400">
                <a:ea typeface="ＭＳ Ｐゴシック"/>
                <a:cs typeface="ＭＳ Ｐゴシック"/>
              </a:rPr>
              <a:t>Proposer des architectures de solutions, sous forme de schémas ou d’algorigrammes.</a:t>
            </a:r>
          </a:p>
        </p:txBody>
      </p:sp>
      <p:sp>
        <p:nvSpPr>
          <p:cNvPr id="6" name="ZoneTexte 5"/>
          <p:cNvSpPr txBox="1">
            <a:spLocks noChangeArrowheads="1"/>
          </p:cNvSpPr>
          <p:nvPr/>
        </p:nvSpPr>
        <p:spPr bwMode="auto">
          <a:xfrm>
            <a:off x="1073150" y="2030413"/>
            <a:ext cx="6932613" cy="585787"/>
          </a:xfrm>
          <a:prstGeom prst="rect">
            <a:avLst/>
          </a:prstGeom>
          <a:noFill/>
          <a:ln w="9525">
            <a:noFill/>
            <a:miter lim="800000"/>
            <a:headEnd/>
            <a:tailEnd/>
          </a:ln>
        </p:spPr>
        <p:txBody>
          <a:bodyPr>
            <a:spAutoFit/>
          </a:bodyPr>
          <a:lstStyle/>
          <a:p>
            <a:pPr algn="ctr"/>
            <a:r>
              <a:rPr lang="fr-FR" sz="1600" i="1">
                <a:solidFill>
                  <a:srgbClr val="C00000"/>
                </a:solidFill>
              </a:rPr>
              <a:t>Vérifier les performances attendues d’un système, par l’évaluation de l’écart entre un cahier des charges et les réponses expérimentales</a:t>
            </a:r>
          </a:p>
        </p:txBody>
      </p:sp>
      <p:sp>
        <p:nvSpPr>
          <p:cNvPr id="7" name="ZoneTexte 6"/>
          <p:cNvSpPr txBox="1">
            <a:spLocks noChangeArrowheads="1"/>
          </p:cNvSpPr>
          <p:nvPr/>
        </p:nvSpPr>
        <p:spPr bwMode="auto">
          <a:xfrm>
            <a:off x="722313" y="3530600"/>
            <a:ext cx="7550150" cy="830263"/>
          </a:xfrm>
          <a:prstGeom prst="rect">
            <a:avLst/>
          </a:prstGeom>
          <a:noFill/>
          <a:ln w="9525">
            <a:noFill/>
            <a:miter lim="800000"/>
            <a:headEnd/>
            <a:tailEnd/>
          </a:ln>
        </p:spPr>
        <p:txBody>
          <a:bodyPr>
            <a:spAutoFit/>
          </a:bodyPr>
          <a:lstStyle/>
          <a:p>
            <a:pPr algn="ctr"/>
            <a:r>
              <a:rPr lang="fr-FR" sz="1600" i="1">
                <a:solidFill>
                  <a:srgbClr val="C00000"/>
                </a:solidFill>
              </a:rPr>
              <a:t> Proposer et de valider des modèles d’un système à partir d’essais, par l’évaluation de l’écart entre les performances mesurées et les performances simulées</a:t>
            </a:r>
          </a:p>
        </p:txBody>
      </p:sp>
      <p:sp>
        <p:nvSpPr>
          <p:cNvPr id="8" name="ZoneTexte 7"/>
          <p:cNvSpPr txBox="1">
            <a:spLocks noChangeArrowheads="1"/>
          </p:cNvSpPr>
          <p:nvPr/>
        </p:nvSpPr>
        <p:spPr bwMode="auto">
          <a:xfrm>
            <a:off x="1020763" y="5156200"/>
            <a:ext cx="7729537" cy="831850"/>
          </a:xfrm>
          <a:prstGeom prst="rect">
            <a:avLst/>
          </a:prstGeom>
          <a:noFill/>
          <a:ln w="9525">
            <a:noFill/>
            <a:miter lim="800000"/>
            <a:headEnd/>
            <a:tailEnd/>
          </a:ln>
        </p:spPr>
        <p:txBody>
          <a:bodyPr>
            <a:spAutoFit/>
          </a:bodyPr>
          <a:lstStyle/>
          <a:p>
            <a:r>
              <a:rPr lang="fr-FR" sz="1600" i="1">
                <a:solidFill>
                  <a:srgbClr val="C00000"/>
                </a:solidFill>
              </a:rPr>
              <a:t>Prévoir les performances d’un système à partir de modélisations, par l’évaluation de l’écart entre les performances simulées et les performances attendues au cahier des charges</a:t>
            </a:r>
          </a:p>
        </p:txBody>
      </p:sp>
      <p:sp>
        <p:nvSpPr>
          <p:cNvPr id="23561" name="ZoneTexte 8"/>
          <p:cNvSpPr txBox="1">
            <a:spLocks noChangeArrowheads="1"/>
          </p:cNvSpPr>
          <p:nvPr/>
        </p:nvSpPr>
        <p:spPr bwMode="auto">
          <a:xfrm>
            <a:off x="2628900" y="342900"/>
            <a:ext cx="5524500" cy="400050"/>
          </a:xfrm>
          <a:prstGeom prst="rect">
            <a:avLst/>
          </a:prstGeom>
          <a:noFill/>
          <a:ln w="9525">
            <a:noFill/>
            <a:miter lim="800000"/>
            <a:headEnd/>
            <a:tailEnd/>
          </a:ln>
        </p:spPr>
        <p:txBody>
          <a:bodyPr>
            <a:spAutoFit/>
          </a:bodyPr>
          <a:lstStyle/>
          <a:p>
            <a:pPr algn="ctr"/>
            <a:r>
              <a:rPr lang="fr-FR" sz="2000" b="1"/>
              <a:t>Stratégie Pédagogique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Espace réservé du numéro de diapositive 3"/>
          <p:cNvSpPr>
            <a:spLocks noGrp="1"/>
          </p:cNvSpPr>
          <p:nvPr>
            <p:ph type="sldNum" sz="quarter" idx="11"/>
          </p:nvPr>
        </p:nvSpPr>
        <p:spPr>
          <a:noFill/>
        </p:spPr>
        <p:txBody>
          <a:bodyPr/>
          <a:lstStyle/>
          <a:p>
            <a:fld id="{D24AF578-BF9A-4C81-868C-FB2831D83D5A}" type="slidenum">
              <a:rPr lang="fr-FR" smtClean="0"/>
              <a:pPr/>
              <a:t>27</a:t>
            </a:fld>
            <a:endParaRPr lang="fr-FR" smtClean="0"/>
          </a:p>
        </p:txBody>
      </p:sp>
      <p:pic>
        <p:nvPicPr>
          <p:cNvPr id="24580" name="Image 1" descr="Figure écarts"/>
          <p:cNvPicPr>
            <a:picLocks noChangeAspect="1" noChangeArrowheads="1"/>
          </p:cNvPicPr>
          <p:nvPr/>
        </p:nvPicPr>
        <p:blipFill>
          <a:blip r:embed="rId2" cstate="print"/>
          <a:srcRect/>
          <a:stretch>
            <a:fillRect/>
          </a:stretch>
        </p:blipFill>
        <p:spPr bwMode="auto">
          <a:xfrm>
            <a:off x="1020763" y="1352550"/>
            <a:ext cx="8123237" cy="4124325"/>
          </a:xfrm>
          <a:prstGeom prst="rect">
            <a:avLst/>
          </a:prstGeom>
          <a:noFill/>
          <a:ln w="9525">
            <a:noFill/>
            <a:miter lim="800000"/>
            <a:headEnd/>
            <a:tailEnd/>
          </a:ln>
        </p:spPr>
      </p:pic>
      <p:sp>
        <p:nvSpPr>
          <p:cNvPr id="24581" name="ZoneTexte 8"/>
          <p:cNvSpPr txBox="1">
            <a:spLocks noChangeArrowheads="1"/>
          </p:cNvSpPr>
          <p:nvPr/>
        </p:nvSpPr>
        <p:spPr bwMode="auto">
          <a:xfrm>
            <a:off x="214313" y="4500563"/>
            <a:ext cx="2000250" cy="369887"/>
          </a:xfrm>
          <a:prstGeom prst="rect">
            <a:avLst/>
          </a:prstGeom>
          <a:noFill/>
          <a:ln w="9525">
            <a:noFill/>
            <a:miter lim="800000"/>
            <a:headEnd/>
            <a:tailEnd/>
          </a:ln>
        </p:spPr>
        <p:txBody>
          <a:bodyPr>
            <a:spAutoFit/>
          </a:bodyPr>
          <a:lstStyle/>
          <a:p>
            <a:endParaRPr lang="fr-FR"/>
          </a:p>
        </p:txBody>
      </p:sp>
      <p:pic>
        <p:nvPicPr>
          <p:cNvPr id="24582" name="Picture 17"/>
          <p:cNvPicPr>
            <a:picLocks noChangeAspect="1" noChangeArrowheads="1"/>
          </p:cNvPicPr>
          <p:nvPr/>
        </p:nvPicPr>
        <p:blipFill>
          <a:blip r:embed="rId3" cstate="print"/>
          <a:srcRect/>
          <a:stretch>
            <a:fillRect/>
          </a:stretch>
        </p:blipFill>
        <p:spPr bwMode="auto">
          <a:xfrm>
            <a:off x="763588" y="4238625"/>
            <a:ext cx="1905000" cy="1495425"/>
          </a:xfrm>
          <a:prstGeom prst="rect">
            <a:avLst/>
          </a:prstGeom>
          <a:noFill/>
          <a:ln w="9525">
            <a:noFill/>
            <a:round/>
            <a:headEnd/>
            <a:tailEnd/>
          </a:ln>
        </p:spPr>
      </p:pic>
      <p:pic>
        <p:nvPicPr>
          <p:cNvPr id="11" name="Picture 29"/>
          <p:cNvPicPr>
            <a:picLocks noChangeAspect="1" noChangeArrowheads="1"/>
          </p:cNvPicPr>
          <p:nvPr/>
        </p:nvPicPr>
        <p:blipFill>
          <a:blip r:embed="rId4" cstate="print"/>
          <a:srcRect/>
          <a:stretch>
            <a:fillRect/>
          </a:stretch>
        </p:blipFill>
        <p:spPr bwMode="auto">
          <a:xfrm>
            <a:off x="923925" y="4238625"/>
            <a:ext cx="1833563" cy="1504950"/>
          </a:xfrm>
          <a:prstGeom prst="rect">
            <a:avLst/>
          </a:prstGeom>
          <a:noFill/>
          <a:ln w="9525">
            <a:noFill/>
            <a:round/>
            <a:headEnd/>
            <a:tailEnd/>
          </a:ln>
        </p:spPr>
      </p:pic>
      <p:sp>
        <p:nvSpPr>
          <p:cNvPr id="24584" name="ZoneTexte 11"/>
          <p:cNvSpPr txBox="1">
            <a:spLocks noChangeArrowheads="1"/>
          </p:cNvSpPr>
          <p:nvPr/>
        </p:nvSpPr>
        <p:spPr bwMode="auto">
          <a:xfrm>
            <a:off x="0" y="2786063"/>
            <a:ext cx="2643188" cy="369887"/>
          </a:xfrm>
          <a:prstGeom prst="rect">
            <a:avLst/>
          </a:prstGeom>
          <a:noFill/>
          <a:ln w="9525">
            <a:noFill/>
            <a:miter lim="800000"/>
            <a:headEnd/>
            <a:tailEnd/>
          </a:ln>
        </p:spPr>
        <p:txBody>
          <a:bodyPr>
            <a:spAutoFit/>
          </a:bodyPr>
          <a:lstStyle/>
          <a:p>
            <a:endParaRPr lang="fr-FR"/>
          </a:p>
        </p:txBody>
      </p:sp>
      <p:pic>
        <p:nvPicPr>
          <p:cNvPr id="24585" name="Picture 6"/>
          <p:cNvPicPr>
            <a:picLocks noChangeAspect="1" noChangeArrowheads="1"/>
          </p:cNvPicPr>
          <p:nvPr/>
        </p:nvPicPr>
        <p:blipFill>
          <a:blip r:embed="rId5" cstate="print"/>
          <a:srcRect/>
          <a:stretch>
            <a:fillRect/>
          </a:stretch>
        </p:blipFill>
        <p:spPr bwMode="auto">
          <a:xfrm>
            <a:off x="923925" y="2570163"/>
            <a:ext cx="1784350" cy="1371600"/>
          </a:xfrm>
          <a:prstGeom prst="rect">
            <a:avLst/>
          </a:prstGeom>
          <a:noFill/>
          <a:ln w="9525">
            <a:noFill/>
            <a:round/>
            <a:headEnd/>
            <a:tailEnd/>
          </a:ln>
        </p:spPr>
      </p:pic>
      <p:pic>
        <p:nvPicPr>
          <p:cNvPr id="14" name="Picture 28"/>
          <p:cNvPicPr>
            <a:picLocks noChangeAspect="1" noChangeArrowheads="1"/>
          </p:cNvPicPr>
          <p:nvPr/>
        </p:nvPicPr>
        <p:blipFill>
          <a:blip r:embed="rId6" cstate="print"/>
          <a:srcRect/>
          <a:stretch>
            <a:fillRect/>
          </a:stretch>
        </p:blipFill>
        <p:spPr bwMode="auto">
          <a:xfrm>
            <a:off x="923925" y="2498725"/>
            <a:ext cx="1811338" cy="1428750"/>
          </a:xfrm>
          <a:prstGeom prst="rect">
            <a:avLst/>
          </a:prstGeom>
          <a:noFill/>
          <a:ln w="9525">
            <a:noFill/>
            <a:round/>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Espace réservé du numéro de diapositive 2"/>
          <p:cNvSpPr>
            <a:spLocks noGrp="1"/>
          </p:cNvSpPr>
          <p:nvPr>
            <p:ph type="sldNum" sz="quarter" idx="11"/>
          </p:nvPr>
        </p:nvSpPr>
        <p:spPr>
          <a:noFill/>
        </p:spPr>
        <p:txBody>
          <a:bodyPr/>
          <a:lstStyle/>
          <a:p>
            <a:fld id="{897E32E9-5A61-4816-A631-F07764260F96}" type="slidenum">
              <a:rPr lang="fr-FR" smtClean="0"/>
              <a:pPr/>
              <a:t>28</a:t>
            </a:fld>
            <a:endParaRPr lang="fr-FR" smtClean="0"/>
          </a:p>
        </p:txBody>
      </p:sp>
      <p:sp>
        <p:nvSpPr>
          <p:cNvPr id="25604" name="Rectangle 3"/>
          <p:cNvSpPr>
            <a:spLocks noChangeArrowheads="1"/>
          </p:cNvSpPr>
          <p:nvPr/>
        </p:nvSpPr>
        <p:spPr bwMode="auto">
          <a:xfrm>
            <a:off x="857250" y="819150"/>
            <a:ext cx="8286750" cy="5262563"/>
          </a:xfrm>
          <a:prstGeom prst="rect">
            <a:avLst/>
          </a:prstGeom>
          <a:noFill/>
          <a:ln w="9525">
            <a:noFill/>
            <a:miter lim="800000"/>
            <a:headEnd/>
            <a:tailEnd/>
          </a:ln>
        </p:spPr>
        <p:txBody>
          <a:bodyPr>
            <a:spAutoFit/>
          </a:bodyPr>
          <a:lstStyle/>
          <a:p>
            <a:endParaRPr lang="fr-FR" sz="2400"/>
          </a:p>
          <a:p>
            <a:r>
              <a:rPr lang="fr-FR" sz="2400"/>
              <a:t> L’identification et l’analyse de ces écarts peuvent mobiliser des compétences pluridisciplinaires, en particulier celles développées en mathématiques et en sciences physiques-chimiques fondamentales et appliquées. </a:t>
            </a:r>
          </a:p>
          <a:p>
            <a:r>
              <a:rPr lang="fr-FR" sz="2400"/>
              <a:t>Les sciences de l’ingénieur </a:t>
            </a:r>
            <a:r>
              <a:rPr lang="fr-FR" sz="2400" b="1" i="1" u="sng"/>
              <a:t>renforcent les liens entre les disciplines </a:t>
            </a:r>
            <a:r>
              <a:rPr lang="fr-FR" sz="2400"/>
              <a:t>et participent à la poursuite d’études dans l’enseignement supérieur. </a:t>
            </a:r>
          </a:p>
          <a:p>
            <a:r>
              <a:rPr lang="fr-FR" sz="2400"/>
              <a:t>Les sciences de l’ingénieur </a:t>
            </a:r>
            <a:r>
              <a:rPr lang="fr-FR" sz="2400" b="1" i="1" u="sng"/>
              <a:t>développent des démarches pour analyser des systèmes complexes pluri-technologiques</a:t>
            </a:r>
            <a:r>
              <a:rPr lang="fr-FR" sz="2400"/>
              <a:t>. Les compétences acquises sont ainsi transposables à l’ensemble des domaines scientifiques et technologiques, et permettent d’appréhender des situations inédites.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Espace réservé du numéro de diapositive 3"/>
          <p:cNvSpPr>
            <a:spLocks noGrp="1"/>
          </p:cNvSpPr>
          <p:nvPr>
            <p:ph type="sldNum" sz="quarter" idx="11"/>
          </p:nvPr>
        </p:nvSpPr>
        <p:spPr>
          <a:noFill/>
        </p:spPr>
        <p:txBody>
          <a:bodyPr/>
          <a:lstStyle/>
          <a:p>
            <a:fld id="{34AA0431-8535-4409-A2F9-7394983C8070}" type="slidenum">
              <a:rPr lang="fr-FR" smtClean="0"/>
              <a:pPr/>
              <a:t>29</a:t>
            </a:fld>
            <a:endParaRPr lang="fr-FR" smtClean="0"/>
          </a:p>
        </p:txBody>
      </p:sp>
      <p:grpSp>
        <p:nvGrpSpPr>
          <p:cNvPr id="26628" name="Group 15"/>
          <p:cNvGrpSpPr>
            <a:grpSpLocks/>
          </p:cNvGrpSpPr>
          <p:nvPr/>
        </p:nvGrpSpPr>
        <p:grpSpPr bwMode="auto">
          <a:xfrm>
            <a:off x="1295400" y="1520825"/>
            <a:ext cx="7616825" cy="4643438"/>
            <a:chOff x="1545" y="9733"/>
            <a:chExt cx="10305" cy="4842"/>
          </a:xfrm>
        </p:grpSpPr>
        <p:sp>
          <p:nvSpPr>
            <p:cNvPr id="49158" name="Text Box 16"/>
            <p:cNvSpPr txBox="1">
              <a:spLocks noChangeArrowheads="1"/>
            </p:cNvSpPr>
            <p:nvPr/>
          </p:nvSpPr>
          <p:spPr bwMode="auto">
            <a:xfrm>
              <a:off x="7151" y="10627"/>
              <a:ext cx="4699" cy="1842"/>
            </a:xfrm>
            <a:prstGeom prst="rect">
              <a:avLst/>
            </a:prstGeom>
            <a:noFill/>
            <a:ln w="9525">
              <a:noFill/>
              <a:miter lim="800000"/>
              <a:headEnd/>
              <a:tailEnd/>
            </a:ln>
          </p:spPr>
          <p:txBody>
            <a:bodyPr/>
            <a:lstStyle/>
            <a:p>
              <a:pPr>
                <a:spcAft>
                  <a:spcPts val="1000"/>
                </a:spcAft>
                <a:defRPr/>
              </a:pPr>
              <a:r>
                <a:rPr lang="fr-FR" sz="1400" dirty="0">
                  <a:solidFill>
                    <a:schemeClr val="accent6"/>
                  </a:solidFill>
                  <a:latin typeface="+mn-lt"/>
                </a:rPr>
                <a:t>     Identifier et caractériser les grandeurs    agissant sur un système  </a:t>
              </a:r>
            </a:p>
            <a:p>
              <a:pPr>
                <a:spcAft>
                  <a:spcPts val="1000"/>
                </a:spcAft>
                <a:defRPr/>
              </a:pPr>
              <a:r>
                <a:rPr lang="fr-FR" sz="1400" dirty="0">
                  <a:solidFill>
                    <a:schemeClr val="accent6"/>
                  </a:solidFill>
                  <a:latin typeface="+mn-lt"/>
                </a:rPr>
                <a:t>      Proposer ou justifier un modèle</a:t>
              </a:r>
            </a:p>
            <a:p>
              <a:pPr>
                <a:spcAft>
                  <a:spcPts val="1000"/>
                </a:spcAft>
                <a:defRPr/>
              </a:pPr>
              <a:r>
                <a:rPr lang="fr-FR" sz="1400" dirty="0">
                  <a:latin typeface="+mn-lt"/>
                </a:rPr>
                <a:t>     </a:t>
              </a:r>
              <a:r>
                <a:rPr lang="fr-FR" sz="1400" dirty="0">
                  <a:solidFill>
                    <a:schemeClr val="accent6"/>
                  </a:solidFill>
                  <a:latin typeface="+mn-lt"/>
                </a:rPr>
                <a:t>Résoudre et simuler </a:t>
              </a:r>
            </a:p>
            <a:p>
              <a:pPr>
                <a:spcAft>
                  <a:spcPts val="1000"/>
                </a:spcAft>
                <a:defRPr/>
              </a:pPr>
              <a:r>
                <a:rPr lang="fr-FR" sz="1400" dirty="0">
                  <a:solidFill>
                    <a:schemeClr val="accent6"/>
                  </a:solidFill>
                  <a:latin typeface="+mn-lt"/>
                </a:rPr>
                <a:t>      Valider un modèle</a:t>
              </a:r>
            </a:p>
          </p:txBody>
        </p:sp>
        <p:grpSp>
          <p:nvGrpSpPr>
            <p:cNvPr id="26631" name="Group 17"/>
            <p:cNvGrpSpPr>
              <a:grpSpLocks/>
            </p:cNvGrpSpPr>
            <p:nvPr/>
          </p:nvGrpSpPr>
          <p:grpSpPr bwMode="auto">
            <a:xfrm>
              <a:off x="1545" y="9733"/>
              <a:ext cx="9918" cy="4842"/>
              <a:chOff x="1545" y="9733"/>
              <a:chExt cx="9918" cy="4842"/>
            </a:xfrm>
          </p:grpSpPr>
          <p:sp>
            <p:nvSpPr>
              <p:cNvPr id="49160" name="Text Box 18"/>
              <p:cNvSpPr txBox="1">
                <a:spLocks noChangeArrowheads="1"/>
              </p:cNvSpPr>
              <p:nvPr/>
            </p:nvSpPr>
            <p:spPr bwMode="auto">
              <a:xfrm>
                <a:off x="7247" y="12564"/>
                <a:ext cx="4216" cy="1117"/>
              </a:xfrm>
              <a:prstGeom prst="rect">
                <a:avLst/>
              </a:prstGeom>
              <a:noFill/>
              <a:ln w="9525">
                <a:noFill/>
                <a:miter lim="800000"/>
                <a:headEnd/>
                <a:tailEnd/>
              </a:ln>
            </p:spPr>
            <p:txBody>
              <a:bodyPr/>
              <a:lstStyle/>
              <a:p>
                <a:pPr>
                  <a:spcAft>
                    <a:spcPts val="1000"/>
                  </a:spcAft>
                  <a:defRPr/>
                </a:pPr>
                <a:r>
                  <a:rPr lang="fr-FR" sz="1400" dirty="0">
                    <a:solidFill>
                      <a:schemeClr val="accent6"/>
                    </a:solidFill>
                    <a:latin typeface="+mn-lt"/>
                  </a:rPr>
                  <a:t>Justifier le choix d’un protocole expérimental</a:t>
                </a:r>
              </a:p>
              <a:p>
                <a:pPr>
                  <a:spcAft>
                    <a:spcPts val="1000"/>
                  </a:spcAft>
                  <a:defRPr/>
                </a:pPr>
                <a:r>
                  <a:rPr lang="fr-FR" sz="1400" dirty="0">
                    <a:solidFill>
                      <a:schemeClr val="accent6"/>
                    </a:solidFill>
                    <a:latin typeface="+mn-lt"/>
                  </a:rPr>
                  <a:t>   Mettre en œuvre un protocole expérimental</a:t>
                </a:r>
              </a:p>
            </p:txBody>
          </p:sp>
          <p:sp>
            <p:nvSpPr>
              <p:cNvPr id="49161" name="Freeform 19"/>
              <p:cNvSpPr>
                <a:spLocks/>
              </p:cNvSpPr>
              <p:nvPr/>
            </p:nvSpPr>
            <p:spPr bwMode="auto">
              <a:xfrm>
                <a:off x="4303" y="10380"/>
                <a:ext cx="1130" cy="1414"/>
              </a:xfrm>
              <a:custGeom>
                <a:avLst/>
                <a:gdLst>
                  <a:gd name="T0" fmla="*/ 0 w 1155"/>
                  <a:gd name="T1" fmla="*/ 0 h 1455"/>
                  <a:gd name="T2" fmla="*/ 1155 w 1155"/>
                  <a:gd name="T3" fmla="*/ 1455 h 1455"/>
                  <a:gd name="T4" fmla="*/ 0 60000 65536"/>
                  <a:gd name="T5" fmla="*/ 0 60000 65536"/>
                  <a:gd name="T6" fmla="*/ 0 w 1155"/>
                  <a:gd name="T7" fmla="*/ 0 h 1455"/>
                  <a:gd name="T8" fmla="*/ 1155 w 1155"/>
                  <a:gd name="T9" fmla="*/ 1455 h 1455"/>
                </a:gdLst>
                <a:ahLst/>
                <a:cxnLst>
                  <a:cxn ang="T4">
                    <a:pos x="T0" y="T1"/>
                  </a:cxn>
                  <a:cxn ang="T5">
                    <a:pos x="T2" y="T3"/>
                  </a:cxn>
                </a:cxnLst>
                <a:rect l="T6" t="T7" r="T8" b="T9"/>
                <a:pathLst>
                  <a:path w="1155" h="1455">
                    <a:moveTo>
                      <a:pt x="0" y="0"/>
                    </a:moveTo>
                    <a:cubicBezTo>
                      <a:pt x="0" y="0"/>
                      <a:pt x="577" y="727"/>
                      <a:pt x="1155" y="1455"/>
                    </a:cubicBezTo>
                  </a:path>
                </a:pathLst>
              </a:custGeom>
              <a:noFill/>
              <a:ln w="28575">
                <a:solidFill>
                  <a:schemeClr val="accent6"/>
                </a:solidFill>
                <a:round/>
                <a:headEnd/>
                <a:tailEnd/>
              </a:ln>
            </p:spPr>
            <p:txBody>
              <a:bodyPr/>
              <a:lstStyle/>
              <a:p>
                <a:pPr>
                  <a:defRPr/>
                </a:pPr>
                <a:endParaRPr lang="fr-FR"/>
              </a:p>
            </p:txBody>
          </p:sp>
          <p:sp>
            <p:nvSpPr>
              <p:cNvPr id="49162" name="Text Box 20"/>
              <p:cNvSpPr txBox="1">
                <a:spLocks noChangeArrowheads="1"/>
              </p:cNvSpPr>
              <p:nvPr/>
            </p:nvSpPr>
            <p:spPr bwMode="auto">
              <a:xfrm>
                <a:off x="1835" y="10701"/>
                <a:ext cx="3159" cy="1033"/>
              </a:xfrm>
              <a:prstGeom prst="rect">
                <a:avLst/>
              </a:prstGeom>
              <a:noFill/>
              <a:ln w="28575">
                <a:noFill/>
                <a:miter lim="800000"/>
                <a:headEnd/>
                <a:tailEnd/>
              </a:ln>
            </p:spPr>
            <p:txBody>
              <a:bodyPr/>
              <a:lstStyle/>
              <a:p>
                <a:pPr>
                  <a:spcAft>
                    <a:spcPts val="1000"/>
                  </a:spcAft>
                  <a:defRPr/>
                </a:pPr>
                <a:r>
                  <a:rPr lang="fr-FR" sz="1400" dirty="0">
                    <a:solidFill>
                      <a:schemeClr val="accent6"/>
                    </a:solidFill>
                    <a:latin typeface="+mn-lt"/>
                  </a:rPr>
                  <a:t>Analyser le besoin</a:t>
                </a:r>
              </a:p>
              <a:p>
                <a:pPr>
                  <a:spcAft>
                    <a:spcPts val="1000"/>
                  </a:spcAft>
                  <a:defRPr/>
                </a:pPr>
                <a:r>
                  <a:rPr lang="fr-FR" sz="1400" dirty="0">
                    <a:solidFill>
                      <a:schemeClr val="accent6"/>
                    </a:solidFill>
                    <a:latin typeface="+mn-lt"/>
                  </a:rPr>
                  <a:t>Analyser le système</a:t>
                </a:r>
              </a:p>
              <a:p>
                <a:pPr>
                  <a:spcAft>
                    <a:spcPts val="1000"/>
                  </a:spcAft>
                  <a:defRPr/>
                </a:pPr>
                <a:r>
                  <a:rPr lang="fr-FR" sz="1400" dirty="0">
                    <a:solidFill>
                      <a:schemeClr val="accent6"/>
                    </a:solidFill>
                    <a:latin typeface="+mn-lt"/>
                  </a:rPr>
                  <a:t>Caractériser des écarts</a:t>
                </a:r>
              </a:p>
            </p:txBody>
          </p:sp>
          <p:sp>
            <p:nvSpPr>
              <p:cNvPr id="49163" name="Freeform 21"/>
              <p:cNvSpPr>
                <a:spLocks/>
              </p:cNvSpPr>
              <p:nvPr/>
            </p:nvSpPr>
            <p:spPr bwMode="auto">
              <a:xfrm flipH="1">
                <a:off x="6137" y="10380"/>
                <a:ext cx="1130" cy="1414"/>
              </a:xfrm>
              <a:custGeom>
                <a:avLst/>
                <a:gdLst>
                  <a:gd name="T0" fmla="*/ 0 w 1155"/>
                  <a:gd name="T1" fmla="*/ 0 h 1455"/>
                  <a:gd name="T2" fmla="*/ 1155 w 1155"/>
                  <a:gd name="T3" fmla="*/ 1455 h 1455"/>
                  <a:gd name="T4" fmla="*/ 0 60000 65536"/>
                  <a:gd name="T5" fmla="*/ 0 60000 65536"/>
                  <a:gd name="T6" fmla="*/ 0 w 1155"/>
                  <a:gd name="T7" fmla="*/ 0 h 1455"/>
                  <a:gd name="T8" fmla="*/ 1155 w 1155"/>
                  <a:gd name="T9" fmla="*/ 1455 h 1455"/>
                </a:gdLst>
                <a:ahLst/>
                <a:cxnLst>
                  <a:cxn ang="T4">
                    <a:pos x="T0" y="T1"/>
                  </a:cxn>
                  <a:cxn ang="T5">
                    <a:pos x="T2" y="T3"/>
                  </a:cxn>
                </a:cxnLst>
                <a:rect l="T6" t="T7" r="T8" b="T9"/>
                <a:pathLst>
                  <a:path w="1155" h="1455">
                    <a:moveTo>
                      <a:pt x="0" y="0"/>
                    </a:moveTo>
                    <a:cubicBezTo>
                      <a:pt x="0" y="0"/>
                      <a:pt x="577" y="727"/>
                      <a:pt x="1155" y="1455"/>
                    </a:cubicBezTo>
                  </a:path>
                </a:pathLst>
              </a:custGeom>
              <a:noFill/>
              <a:ln w="28575">
                <a:solidFill>
                  <a:schemeClr val="accent6"/>
                </a:solidFill>
                <a:round/>
                <a:headEnd/>
                <a:tailEnd/>
              </a:ln>
            </p:spPr>
            <p:txBody>
              <a:bodyPr/>
              <a:lstStyle/>
              <a:p>
                <a:pPr>
                  <a:defRPr/>
                </a:pPr>
                <a:endParaRPr lang="fr-FR"/>
              </a:p>
            </p:txBody>
          </p:sp>
          <p:sp>
            <p:nvSpPr>
              <p:cNvPr id="49164" name="Freeform 22"/>
              <p:cNvSpPr>
                <a:spLocks/>
              </p:cNvSpPr>
              <p:nvPr/>
            </p:nvSpPr>
            <p:spPr bwMode="auto">
              <a:xfrm flipV="1">
                <a:off x="4610" y="12622"/>
                <a:ext cx="767" cy="1081"/>
              </a:xfrm>
              <a:custGeom>
                <a:avLst/>
                <a:gdLst>
                  <a:gd name="T0" fmla="*/ 0 w 1155"/>
                  <a:gd name="T1" fmla="*/ 0 h 1455"/>
                  <a:gd name="T2" fmla="*/ 1155 w 1155"/>
                  <a:gd name="T3" fmla="*/ 1455 h 1455"/>
                  <a:gd name="T4" fmla="*/ 0 60000 65536"/>
                  <a:gd name="T5" fmla="*/ 0 60000 65536"/>
                  <a:gd name="T6" fmla="*/ 0 w 1155"/>
                  <a:gd name="T7" fmla="*/ 0 h 1455"/>
                  <a:gd name="T8" fmla="*/ 1155 w 1155"/>
                  <a:gd name="T9" fmla="*/ 1455 h 1455"/>
                </a:gdLst>
                <a:ahLst/>
                <a:cxnLst>
                  <a:cxn ang="T4">
                    <a:pos x="T0" y="T1"/>
                  </a:cxn>
                  <a:cxn ang="T5">
                    <a:pos x="T2" y="T3"/>
                  </a:cxn>
                </a:cxnLst>
                <a:rect l="T6" t="T7" r="T8" b="T9"/>
                <a:pathLst>
                  <a:path w="1155" h="1455">
                    <a:moveTo>
                      <a:pt x="0" y="0"/>
                    </a:moveTo>
                    <a:cubicBezTo>
                      <a:pt x="0" y="0"/>
                      <a:pt x="577" y="727"/>
                      <a:pt x="1155" y="1455"/>
                    </a:cubicBezTo>
                  </a:path>
                </a:pathLst>
              </a:custGeom>
              <a:noFill/>
              <a:ln w="28575">
                <a:solidFill>
                  <a:schemeClr val="accent6"/>
                </a:solidFill>
                <a:round/>
                <a:headEnd/>
                <a:tailEnd/>
              </a:ln>
            </p:spPr>
            <p:txBody>
              <a:bodyPr/>
              <a:lstStyle/>
              <a:p>
                <a:pPr>
                  <a:defRPr/>
                </a:pPr>
                <a:endParaRPr lang="fr-FR"/>
              </a:p>
            </p:txBody>
          </p:sp>
          <p:sp>
            <p:nvSpPr>
              <p:cNvPr id="49165" name="Freeform 23"/>
              <p:cNvSpPr>
                <a:spLocks/>
              </p:cNvSpPr>
              <p:nvPr/>
            </p:nvSpPr>
            <p:spPr bwMode="auto">
              <a:xfrm flipH="1" flipV="1">
                <a:off x="6279" y="12602"/>
                <a:ext cx="735" cy="1149"/>
              </a:xfrm>
              <a:custGeom>
                <a:avLst/>
                <a:gdLst>
                  <a:gd name="T0" fmla="*/ 0 w 1155"/>
                  <a:gd name="T1" fmla="*/ 0 h 1455"/>
                  <a:gd name="T2" fmla="*/ 1155 w 1155"/>
                  <a:gd name="T3" fmla="*/ 1455 h 1455"/>
                  <a:gd name="T4" fmla="*/ 0 60000 65536"/>
                  <a:gd name="T5" fmla="*/ 0 60000 65536"/>
                  <a:gd name="T6" fmla="*/ 0 w 1155"/>
                  <a:gd name="T7" fmla="*/ 0 h 1455"/>
                  <a:gd name="T8" fmla="*/ 1155 w 1155"/>
                  <a:gd name="T9" fmla="*/ 1455 h 1455"/>
                </a:gdLst>
                <a:ahLst/>
                <a:cxnLst>
                  <a:cxn ang="T4">
                    <a:pos x="T0" y="T1"/>
                  </a:cxn>
                  <a:cxn ang="T5">
                    <a:pos x="T2" y="T3"/>
                  </a:cxn>
                </a:cxnLst>
                <a:rect l="T6" t="T7" r="T8" b="T9"/>
                <a:pathLst>
                  <a:path w="1155" h="1455">
                    <a:moveTo>
                      <a:pt x="0" y="0"/>
                    </a:moveTo>
                    <a:cubicBezTo>
                      <a:pt x="0" y="0"/>
                      <a:pt x="577" y="727"/>
                      <a:pt x="1155" y="1455"/>
                    </a:cubicBezTo>
                  </a:path>
                </a:pathLst>
              </a:custGeom>
              <a:noFill/>
              <a:ln w="28575">
                <a:solidFill>
                  <a:schemeClr val="accent6"/>
                </a:solidFill>
                <a:round/>
                <a:headEnd/>
                <a:tailEnd/>
              </a:ln>
            </p:spPr>
            <p:txBody>
              <a:bodyPr/>
              <a:lstStyle/>
              <a:p>
                <a:pPr>
                  <a:defRPr/>
                </a:pPr>
                <a:endParaRPr lang="fr-FR"/>
              </a:p>
            </p:txBody>
          </p:sp>
          <p:sp>
            <p:nvSpPr>
              <p:cNvPr id="49166" name="Text Box 24"/>
              <p:cNvSpPr txBox="1">
                <a:spLocks noChangeArrowheads="1"/>
              </p:cNvSpPr>
              <p:nvPr/>
            </p:nvSpPr>
            <p:spPr bwMode="auto">
              <a:xfrm>
                <a:off x="1642" y="12489"/>
                <a:ext cx="3845" cy="1137"/>
              </a:xfrm>
              <a:prstGeom prst="rect">
                <a:avLst/>
              </a:prstGeom>
              <a:noFill/>
              <a:ln w="9525">
                <a:noFill/>
                <a:miter lim="800000"/>
                <a:headEnd/>
                <a:tailEnd/>
              </a:ln>
            </p:spPr>
            <p:txBody>
              <a:bodyPr/>
              <a:lstStyle/>
              <a:p>
                <a:pPr>
                  <a:spcAft>
                    <a:spcPts val="1000"/>
                  </a:spcAft>
                  <a:defRPr/>
                </a:pPr>
                <a:r>
                  <a:rPr lang="fr-FR" sz="1400" dirty="0">
                    <a:solidFill>
                      <a:schemeClr val="accent6"/>
                    </a:solidFill>
                    <a:latin typeface="+mn-lt"/>
                  </a:rPr>
                  <a:t>Rechercher et traiter des informations</a:t>
                </a:r>
              </a:p>
              <a:p>
                <a:pPr>
                  <a:spcAft>
                    <a:spcPts val="1000"/>
                  </a:spcAft>
                  <a:defRPr/>
                </a:pPr>
                <a:r>
                  <a:rPr lang="fr-FR" sz="1400" dirty="0">
                    <a:solidFill>
                      <a:schemeClr val="accent6"/>
                    </a:solidFill>
                    <a:latin typeface="+mn-lt"/>
                  </a:rPr>
                  <a:t>Mettre en œuvre une communication</a:t>
                </a:r>
              </a:p>
            </p:txBody>
          </p:sp>
          <p:sp>
            <p:nvSpPr>
              <p:cNvPr id="49167" name="Oval 25"/>
              <p:cNvSpPr>
                <a:spLocks noChangeArrowheads="1"/>
              </p:cNvSpPr>
              <p:nvPr/>
            </p:nvSpPr>
            <p:spPr bwMode="auto">
              <a:xfrm>
                <a:off x="4329" y="11536"/>
                <a:ext cx="3093" cy="1069"/>
              </a:xfrm>
              <a:prstGeom prst="ellipse">
                <a:avLst/>
              </a:prstGeom>
              <a:gradFill rotWithShape="1">
                <a:gsLst>
                  <a:gs pos="0">
                    <a:srgbClr val="FFFFFF"/>
                  </a:gs>
                  <a:gs pos="100000">
                    <a:srgbClr val="FFFFFF"/>
                  </a:gs>
                </a:gsLst>
                <a:lin ang="5400000" scaled="1"/>
              </a:gradFill>
              <a:ln w="28575">
                <a:solidFill>
                  <a:schemeClr val="accent6"/>
                </a:solidFill>
                <a:round/>
                <a:headEnd/>
                <a:tailEnd/>
              </a:ln>
            </p:spPr>
            <p:txBody>
              <a:bodyPr anchor="ctr"/>
              <a:lstStyle/>
              <a:p>
                <a:pPr algn="ctr">
                  <a:spcBef>
                    <a:spcPts val="600"/>
                  </a:spcBef>
                  <a:spcAft>
                    <a:spcPts val="1000"/>
                  </a:spcAft>
                  <a:defRPr/>
                </a:pPr>
                <a:r>
                  <a:rPr lang="fr-FR" sz="2800" b="1" dirty="0">
                    <a:solidFill>
                      <a:schemeClr val="accent6"/>
                    </a:solidFill>
                    <a:latin typeface="Calibri" pitchFamily="34" charset="0"/>
                  </a:rPr>
                  <a:t>SYSTÈME</a:t>
                </a:r>
                <a:endParaRPr lang="fr-FR" sz="2800" dirty="0">
                  <a:solidFill>
                    <a:schemeClr val="accent6"/>
                  </a:solidFill>
                </a:endParaRPr>
              </a:p>
            </p:txBody>
          </p:sp>
          <p:sp>
            <p:nvSpPr>
              <p:cNvPr id="49168" name="Text Box 26"/>
              <p:cNvSpPr txBox="1">
                <a:spLocks noChangeArrowheads="1"/>
              </p:cNvSpPr>
              <p:nvPr/>
            </p:nvSpPr>
            <p:spPr bwMode="auto">
              <a:xfrm>
                <a:off x="1904" y="9750"/>
                <a:ext cx="2549" cy="828"/>
              </a:xfrm>
              <a:prstGeom prst="rect">
                <a:avLst/>
              </a:prstGeom>
              <a:solidFill>
                <a:srgbClr val="FFFFFF"/>
              </a:solidFill>
              <a:ln w="28575">
                <a:solidFill>
                  <a:schemeClr val="accent6"/>
                </a:solidFill>
                <a:miter lim="800000"/>
                <a:headEnd/>
                <a:tailEnd/>
              </a:ln>
            </p:spPr>
            <p:txBody>
              <a:bodyPr/>
              <a:lstStyle/>
              <a:p>
                <a:pPr algn="ctr">
                  <a:spcBef>
                    <a:spcPts val="800"/>
                  </a:spcBef>
                  <a:spcAft>
                    <a:spcPts val="1000"/>
                  </a:spcAft>
                  <a:defRPr/>
                </a:pPr>
                <a:r>
                  <a:rPr lang="fr-FR" sz="2000" b="1" dirty="0">
                    <a:solidFill>
                      <a:schemeClr val="accent6"/>
                    </a:solidFill>
                    <a:latin typeface="+mn-lt"/>
                  </a:rPr>
                  <a:t>ANALYSER</a:t>
                </a:r>
              </a:p>
              <a:p>
                <a:pPr>
                  <a:defRPr/>
                </a:pPr>
                <a:endParaRPr lang="fr-FR" dirty="0"/>
              </a:p>
            </p:txBody>
          </p:sp>
          <p:sp>
            <p:nvSpPr>
              <p:cNvPr id="49169" name="Text Box 27"/>
              <p:cNvSpPr txBox="1">
                <a:spLocks noChangeArrowheads="1"/>
              </p:cNvSpPr>
              <p:nvPr/>
            </p:nvSpPr>
            <p:spPr bwMode="auto">
              <a:xfrm>
                <a:off x="7116" y="9733"/>
                <a:ext cx="2549" cy="828"/>
              </a:xfrm>
              <a:prstGeom prst="rect">
                <a:avLst/>
              </a:prstGeom>
              <a:solidFill>
                <a:srgbClr val="FFFFFF"/>
              </a:solidFill>
              <a:ln w="28575">
                <a:solidFill>
                  <a:schemeClr val="accent6"/>
                </a:solidFill>
                <a:miter lim="800000"/>
                <a:headEnd/>
                <a:tailEnd/>
              </a:ln>
            </p:spPr>
            <p:txBody>
              <a:bodyPr/>
              <a:lstStyle/>
              <a:p>
                <a:pPr algn="ctr">
                  <a:spcBef>
                    <a:spcPts val="800"/>
                  </a:spcBef>
                  <a:spcAft>
                    <a:spcPts val="1000"/>
                  </a:spcAft>
                  <a:defRPr/>
                </a:pPr>
                <a:r>
                  <a:rPr lang="fr-FR" sz="2000" b="1" dirty="0">
                    <a:solidFill>
                      <a:schemeClr val="accent6"/>
                    </a:solidFill>
                    <a:latin typeface="+mn-lt"/>
                  </a:rPr>
                  <a:t>MODÉLISER</a:t>
                </a:r>
              </a:p>
              <a:p>
                <a:pPr>
                  <a:defRPr/>
                </a:pPr>
                <a:endParaRPr lang="fr-FR" dirty="0"/>
              </a:p>
            </p:txBody>
          </p:sp>
          <p:sp>
            <p:nvSpPr>
              <p:cNvPr id="49170" name="Text Box 28"/>
              <p:cNvSpPr txBox="1">
                <a:spLocks noChangeArrowheads="1"/>
              </p:cNvSpPr>
              <p:nvPr/>
            </p:nvSpPr>
            <p:spPr bwMode="auto">
              <a:xfrm>
                <a:off x="7002" y="13747"/>
                <a:ext cx="3146" cy="828"/>
              </a:xfrm>
              <a:prstGeom prst="rect">
                <a:avLst/>
              </a:prstGeom>
              <a:solidFill>
                <a:srgbClr val="FFFFFF"/>
              </a:solidFill>
              <a:ln w="28575">
                <a:solidFill>
                  <a:schemeClr val="accent6"/>
                </a:solidFill>
                <a:miter lim="800000"/>
                <a:headEnd/>
                <a:tailEnd/>
              </a:ln>
            </p:spPr>
            <p:txBody>
              <a:bodyPr/>
              <a:lstStyle/>
              <a:p>
                <a:pPr algn="ctr">
                  <a:spcBef>
                    <a:spcPts val="800"/>
                  </a:spcBef>
                  <a:spcAft>
                    <a:spcPts val="1000"/>
                  </a:spcAft>
                  <a:defRPr/>
                </a:pPr>
                <a:r>
                  <a:rPr lang="fr-FR" sz="2000" b="1" dirty="0">
                    <a:solidFill>
                      <a:schemeClr val="accent6"/>
                    </a:solidFill>
                    <a:latin typeface="+mn-lt"/>
                  </a:rPr>
                  <a:t>EXPÉRIMENTER</a:t>
                </a:r>
              </a:p>
              <a:p>
                <a:pPr>
                  <a:defRPr/>
                </a:pPr>
                <a:endParaRPr lang="fr-FR" dirty="0"/>
              </a:p>
            </p:txBody>
          </p:sp>
          <p:sp>
            <p:nvSpPr>
              <p:cNvPr id="49171" name="Text Box 29"/>
              <p:cNvSpPr txBox="1">
                <a:spLocks noChangeArrowheads="1"/>
              </p:cNvSpPr>
              <p:nvPr/>
            </p:nvSpPr>
            <p:spPr bwMode="auto">
              <a:xfrm>
                <a:off x="1545" y="13698"/>
                <a:ext cx="3073" cy="828"/>
              </a:xfrm>
              <a:prstGeom prst="rect">
                <a:avLst/>
              </a:prstGeom>
              <a:solidFill>
                <a:srgbClr val="FFFFFF"/>
              </a:solidFill>
              <a:ln w="28575">
                <a:solidFill>
                  <a:schemeClr val="accent6"/>
                </a:solidFill>
                <a:miter lim="800000"/>
                <a:headEnd/>
                <a:tailEnd/>
              </a:ln>
            </p:spPr>
            <p:txBody>
              <a:bodyPr/>
              <a:lstStyle/>
              <a:p>
                <a:pPr algn="ctr">
                  <a:spcBef>
                    <a:spcPts val="800"/>
                  </a:spcBef>
                  <a:spcAft>
                    <a:spcPts val="1000"/>
                  </a:spcAft>
                  <a:defRPr/>
                </a:pPr>
                <a:r>
                  <a:rPr lang="fr-FR" sz="2000" b="1" dirty="0">
                    <a:solidFill>
                      <a:schemeClr val="accent6"/>
                    </a:solidFill>
                    <a:latin typeface="+mn-lt"/>
                  </a:rPr>
                  <a:t>COMMUNIQUER</a:t>
                </a:r>
              </a:p>
              <a:p>
                <a:pPr>
                  <a:defRPr/>
                </a:pPr>
                <a:endParaRPr lang="fr-FR" dirty="0"/>
              </a:p>
            </p:txBody>
          </p:sp>
        </p:grpSp>
      </p:grpSp>
      <p:sp>
        <p:nvSpPr>
          <p:cNvPr id="26629" name="Rectangle 18"/>
          <p:cNvSpPr>
            <a:spLocks noChangeArrowheads="1"/>
          </p:cNvSpPr>
          <p:nvPr/>
        </p:nvSpPr>
        <p:spPr bwMode="auto">
          <a:xfrm>
            <a:off x="977790" y="670406"/>
            <a:ext cx="6762750" cy="800100"/>
          </a:xfrm>
          <a:prstGeom prst="rect">
            <a:avLst/>
          </a:prstGeom>
          <a:noFill/>
          <a:ln w="9525">
            <a:noFill/>
            <a:miter lim="800000"/>
            <a:headEnd/>
            <a:tailEnd/>
          </a:ln>
        </p:spPr>
        <p:txBody>
          <a:bodyPr>
            <a:spAutoFit/>
          </a:bodyPr>
          <a:lstStyle/>
          <a:p>
            <a:r>
              <a:rPr lang="fr-FR" dirty="0"/>
              <a:t>Compétences terminales visées </a:t>
            </a:r>
          </a:p>
          <a:p>
            <a:r>
              <a:rPr lang="fr-FR" sz="1400" dirty="0"/>
              <a:t>L’enseignement des sciences de l’ingénieur a pour objectif de développer les compétences présentées sur la figure 2 ci-dessous :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0"/>
          </p:nvPr>
        </p:nvSpPr>
        <p:spPr/>
        <p:txBody>
          <a:bodyPr/>
          <a:lstStyle/>
          <a:p>
            <a:pPr>
              <a:defRPr/>
            </a:pPr>
            <a:r>
              <a:rPr lang="fr-FR" dirty="0" smtClean="0"/>
              <a:t>Séminaire S SI-24/05/2011-E.Labbé-Douai</a:t>
            </a:r>
            <a:endParaRPr lang="fr-FR" dirty="0"/>
          </a:p>
        </p:txBody>
      </p:sp>
      <p:sp>
        <p:nvSpPr>
          <p:cNvPr id="3" name="Espace réservé du numéro de diapositive 2"/>
          <p:cNvSpPr>
            <a:spLocks noGrp="1"/>
          </p:cNvSpPr>
          <p:nvPr>
            <p:ph type="sldNum" sz="quarter" idx="11"/>
          </p:nvPr>
        </p:nvSpPr>
        <p:spPr/>
        <p:txBody>
          <a:bodyPr/>
          <a:lstStyle/>
          <a:p>
            <a:pPr>
              <a:defRPr/>
            </a:pPr>
            <a:fld id="{D7D6C3ED-35A1-4A68-991D-41862D8278C6}" type="slidenum">
              <a:rPr lang="fr-FR" smtClean="0"/>
              <a:pPr>
                <a:defRPr/>
              </a:pPr>
              <a:t>3</a:t>
            </a:fld>
            <a:endParaRPr lang="fr-FR"/>
          </a:p>
        </p:txBody>
      </p:sp>
      <p:sp>
        <p:nvSpPr>
          <p:cNvPr id="7" name="Rectangle 6"/>
          <p:cNvSpPr/>
          <p:nvPr/>
        </p:nvSpPr>
        <p:spPr>
          <a:xfrm>
            <a:off x="967563" y="580220"/>
            <a:ext cx="7899990" cy="5632311"/>
          </a:xfrm>
          <a:prstGeom prst="rect">
            <a:avLst/>
          </a:prstGeom>
        </p:spPr>
        <p:txBody>
          <a:bodyPr wrap="square">
            <a:spAutoFit/>
          </a:bodyPr>
          <a:lstStyle/>
          <a:p>
            <a:pPr algn="ctr"/>
            <a:r>
              <a:rPr lang="fr-FR" b="1" i="1" dirty="0" smtClean="0">
                <a:solidFill>
                  <a:srgbClr val="FF0000"/>
                </a:solidFill>
              </a:rPr>
              <a:t>Suite</a:t>
            </a:r>
          </a:p>
          <a:p>
            <a:pPr algn="ctr"/>
            <a:endParaRPr lang="fr-FR" b="1" dirty="0" smtClean="0">
              <a:solidFill>
                <a:srgbClr val="FF0000"/>
              </a:solidFill>
            </a:endParaRPr>
          </a:p>
          <a:p>
            <a:pPr algn="ctr"/>
            <a:endParaRPr lang="fr-FR" b="1" dirty="0" smtClean="0">
              <a:solidFill>
                <a:srgbClr val="FF0000"/>
              </a:solidFill>
            </a:endParaRPr>
          </a:p>
          <a:p>
            <a:pPr marL="285750" indent="-285750">
              <a:buFont typeface="Wingdings" pitchFamily="2" charset="2"/>
              <a:buChar char="q"/>
            </a:pPr>
            <a:r>
              <a:rPr lang="fr-FR" b="1" dirty="0" smtClean="0">
                <a:solidFill>
                  <a:srgbClr val="FF0000"/>
                </a:solidFill>
              </a:rPr>
              <a:t>Exemple </a:t>
            </a:r>
            <a:r>
              <a:rPr lang="fr-FR" b="1" dirty="0">
                <a:solidFill>
                  <a:srgbClr val="FF0000"/>
                </a:solidFill>
              </a:rPr>
              <a:t>de séquence </a:t>
            </a:r>
            <a:r>
              <a:rPr lang="fr-FR" b="1" dirty="0" smtClean="0">
                <a:solidFill>
                  <a:srgbClr val="FF0000"/>
                </a:solidFill>
              </a:rPr>
              <a:t>Colbert </a:t>
            </a:r>
            <a:r>
              <a:rPr lang="fr-FR" b="1" dirty="0">
                <a:solidFill>
                  <a:srgbClr val="FF0000"/>
                </a:solidFill>
              </a:rPr>
              <a:t>TOURCOING	</a:t>
            </a:r>
            <a:r>
              <a:rPr lang="fr-FR" b="1" dirty="0" smtClean="0">
                <a:solidFill>
                  <a:srgbClr val="FF0000"/>
                </a:solidFill>
              </a:rPr>
              <a:t>Massimo </a:t>
            </a:r>
            <a:r>
              <a:rPr lang="fr-FR" b="1" dirty="0">
                <a:solidFill>
                  <a:srgbClr val="FF0000"/>
                </a:solidFill>
              </a:rPr>
              <a:t>CRITELLI</a:t>
            </a:r>
          </a:p>
          <a:p>
            <a:r>
              <a:rPr lang="fr-FR" b="1" dirty="0" smtClean="0">
                <a:solidFill>
                  <a:srgbClr val="FF0000"/>
                </a:solidFill>
              </a:rPr>
              <a:t>						Eric </a:t>
            </a:r>
            <a:r>
              <a:rPr lang="fr-FR" b="1" dirty="0">
                <a:solidFill>
                  <a:srgbClr val="FF0000"/>
                </a:solidFill>
              </a:rPr>
              <a:t>DAVID</a:t>
            </a:r>
          </a:p>
          <a:p>
            <a:r>
              <a:rPr lang="fr-FR" b="1" dirty="0" smtClean="0">
                <a:solidFill>
                  <a:srgbClr val="FF0000"/>
                </a:solidFill>
              </a:rPr>
              <a:t>						Alain </a:t>
            </a:r>
            <a:r>
              <a:rPr lang="fr-FR" b="1" dirty="0">
                <a:solidFill>
                  <a:srgbClr val="FF0000"/>
                </a:solidFill>
              </a:rPr>
              <a:t>TROUILLEZ</a:t>
            </a:r>
          </a:p>
          <a:p>
            <a:pPr marL="285750" indent="-285750">
              <a:buFont typeface="Wingdings" pitchFamily="2" charset="2"/>
              <a:buChar char="q"/>
            </a:pPr>
            <a:endParaRPr lang="fr-FR" b="1" dirty="0">
              <a:solidFill>
                <a:srgbClr val="FF0000"/>
              </a:solidFill>
            </a:endParaRPr>
          </a:p>
          <a:p>
            <a:pPr marL="285750" indent="-285750">
              <a:buFont typeface="Wingdings" pitchFamily="2" charset="2"/>
              <a:buChar char="q"/>
            </a:pPr>
            <a:r>
              <a:rPr lang="fr-FR" b="1" dirty="0" smtClean="0">
                <a:solidFill>
                  <a:srgbClr val="FF0000"/>
                </a:solidFill>
              </a:rPr>
              <a:t>Exemple </a:t>
            </a:r>
            <a:r>
              <a:rPr lang="fr-FR" b="1" dirty="0">
                <a:solidFill>
                  <a:srgbClr val="FF0000"/>
                </a:solidFill>
              </a:rPr>
              <a:t>de séquence</a:t>
            </a:r>
            <a:r>
              <a:rPr lang="fr-FR" b="1" dirty="0" smtClean="0">
                <a:solidFill>
                  <a:srgbClr val="FF0000"/>
                </a:solidFill>
              </a:rPr>
              <a:t> </a:t>
            </a:r>
            <a:r>
              <a:rPr lang="fr-FR" b="1" dirty="0" err="1">
                <a:solidFill>
                  <a:srgbClr val="FF0000"/>
                </a:solidFill>
              </a:rPr>
              <a:t>Baggio</a:t>
            </a:r>
            <a:r>
              <a:rPr lang="fr-FR" b="1" dirty="0">
                <a:solidFill>
                  <a:srgbClr val="FF0000"/>
                </a:solidFill>
              </a:rPr>
              <a:t> </a:t>
            </a:r>
            <a:r>
              <a:rPr lang="fr-FR" b="1" dirty="0" smtClean="0">
                <a:solidFill>
                  <a:srgbClr val="FF0000"/>
                </a:solidFill>
              </a:rPr>
              <a:t>LILLE		Stéphane </a:t>
            </a:r>
            <a:r>
              <a:rPr lang="fr-FR" b="1" dirty="0">
                <a:solidFill>
                  <a:srgbClr val="FF0000"/>
                </a:solidFill>
              </a:rPr>
              <a:t>BEAU</a:t>
            </a:r>
          </a:p>
          <a:p>
            <a:r>
              <a:rPr lang="fr-FR" b="1" dirty="0" smtClean="0">
                <a:solidFill>
                  <a:srgbClr val="FF0000"/>
                </a:solidFill>
              </a:rPr>
              <a:t>						Frédéric </a:t>
            </a:r>
            <a:r>
              <a:rPr lang="fr-FR" b="1" dirty="0">
                <a:solidFill>
                  <a:srgbClr val="FF0000"/>
                </a:solidFill>
              </a:rPr>
              <a:t>LAUNAY</a:t>
            </a:r>
          </a:p>
          <a:p>
            <a:pPr marL="285750" indent="-285750">
              <a:buFont typeface="Wingdings" pitchFamily="2" charset="2"/>
              <a:buChar char="q"/>
            </a:pPr>
            <a:endParaRPr lang="fr-FR" b="1" dirty="0" smtClean="0">
              <a:solidFill>
                <a:srgbClr val="FF0000"/>
              </a:solidFill>
            </a:endParaRPr>
          </a:p>
          <a:p>
            <a:pPr marL="285750" indent="-285750">
              <a:buFont typeface="Wingdings" pitchFamily="2" charset="2"/>
              <a:buChar char="q"/>
            </a:pPr>
            <a:r>
              <a:rPr lang="fr-FR" b="1" dirty="0" smtClean="0">
                <a:solidFill>
                  <a:srgbClr val="FF0000"/>
                </a:solidFill>
              </a:rPr>
              <a:t>Exemple de </a:t>
            </a:r>
            <a:r>
              <a:rPr lang="fr-FR" b="1" dirty="0">
                <a:solidFill>
                  <a:srgbClr val="FF0000"/>
                </a:solidFill>
              </a:rPr>
              <a:t>séquence (</a:t>
            </a:r>
            <a:r>
              <a:rPr lang="fr-FR" b="1" dirty="0" smtClean="0">
                <a:solidFill>
                  <a:srgbClr val="FF0000"/>
                </a:solidFill>
              </a:rPr>
              <a:t>architecture) 		Eric </a:t>
            </a:r>
            <a:r>
              <a:rPr lang="fr-FR" b="1" dirty="0">
                <a:solidFill>
                  <a:srgbClr val="FF0000"/>
                </a:solidFill>
              </a:rPr>
              <a:t>LULKA</a:t>
            </a:r>
          </a:p>
          <a:p>
            <a:pPr marL="285750" indent="-285750">
              <a:buFont typeface="Wingdings" pitchFamily="2" charset="2"/>
              <a:buChar char="q"/>
            </a:pPr>
            <a:endParaRPr lang="fr-FR" b="1" dirty="0">
              <a:solidFill>
                <a:srgbClr val="FF0000"/>
              </a:solidFill>
            </a:endParaRPr>
          </a:p>
          <a:p>
            <a:pPr marL="285750" indent="-285750">
              <a:buFont typeface="Wingdings" pitchFamily="2" charset="2"/>
              <a:buChar char="q"/>
            </a:pPr>
            <a:r>
              <a:rPr lang="fr-FR" b="1" dirty="0">
                <a:solidFill>
                  <a:srgbClr val="FF0000"/>
                </a:solidFill>
              </a:rPr>
              <a:t>Exemple de séquence </a:t>
            </a:r>
            <a:r>
              <a:rPr lang="fr-FR" b="1" dirty="0" smtClean="0">
                <a:solidFill>
                  <a:srgbClr val="FF0000"/>
                </a:solidFill>
              </a:rPr>
              <a:t>(</a:t>
            </a:r>
            <a:r>
              <a:rPr lang="fr-FR" b="1" dirty="0">
                <a:solidFill>
                  <a:srgbClr val="FF0000"/>
                </a:solidFill>
              </a:rPr>
              <a:t>mini voiture)	</a:t>
            </a:r>
            <a:r>
              <a:rPr lang="fr-FR" b="1" dirty="0" smtClean="0">
                <a:solidFill>
                  <a:srgbClr val="FF0000"/>
                </a:solidFill>
              </a:rPr>
              <a:t>	Stéphane </a:t>
            </a:r>
            <a:r>
              <a:rPr lang="fr-FR" b="1" dirty="0">
                <a:solidFill>
                  <a:srgbClr val="FF0000"/>
                </a:solidFill>
              </a:rPr>
              <a:t>BEAU</a:t>
            </a:r>
          </a:p>
          <a:p>
            <a:pPr marL="285750" indent="-285750">
              <a:buFont typeface="Wingdings" pitchFamily="2" charset="2"/>
              <a:buChar char="q"/>
            </a:pPr>
            <a:endParaRPr lang="fr-FR" b="1" dirty="0">
              <a:solidFill>
                <a:srgbClr val="FF0000"/>
              </a:solidFill>
            </a:endParaRPr>
          </a:p>
          <a:p>
            <a:pPr marL="285750" indent="-285750">
              <a:buFont typeface="Wingdings" pitchFamily="2" charset="2"/>
              <a:buChar char="q"/>
            </a:pPr>
            <a:r>
              <a:rPr lang="fr-FR" b="1" dirty="0" smtClean="0">
                <a:solidFill>
                  <a:srgbClr val="FF0000"/>
                </a:solidFill>
              </a:rPr>
              <a:t>Le </a:t>
            </a:r>
            <a:r>
              <a:rPr lang="fr-FR" b="1" dirty="0">
                <a:solidFill>
                  <a:srgbClr val="FF0000"/>
                </a:solidFill>
              </a:rPr>
              <a:t>projet </a:t>
            </a:r>
            <a:r>
              <a:rPr lang="fr-FR" b="1" dirty="0" smtClean="0">
                <a:solidFill>
                  <a:srgbClr val="FF0000"/>
                </a:solidFill>
              </a:rPr>
              <a:t>					Virginie </a:t>
            </a:r>
            <a:r>
              <a:rPr lang="fr-FR" b="1" dirty="0">
                <a:solidFill>
                  <a:srgbClr val="FF0000"/>
                </a:solidFill>
              </a:rPr>
              <a:t>DELPLACE</a:t>
            </a:r>
          </a:p>
          <a:p>
            <a:pPr marL="285750" indent="-285750">
              <a:buFont typeface="Wingdings" pitchFamily="2" charset="2"/>
              <a:buChar char="q"/>
            </a:pPr>
            <a:endParaRPr lang="fr-FR" b="1" dirty="0">
              <a:solidFill>
                <a:srgbClr val="FF0000"/>
              </a:solidFill>
            </a:endParaRPr>
          </a:p>
          <a:p>
            <a:pPr marL="285750" indent="-285750">
              <a:buFont typeface="Wingdings" pitchFamily="2" charset="2"/>
              <a:buChar char="q"/>
            </a:pPr>
            <a:r>
              <a:rPr lang="fr-FR" b="1" dirty="0" smtClean="0">
                <a:solidFill>
                  <a:srgbClr val="FF0000"/>
                </a:solidFill>
              </a:rPr>
              <a:t>L’examen </a:t>
            </a:r>
            <a:r>
              <a:rPr lang="fr-FR" b="1" dirty="0">
                <a:solidFill>
                  <a:srgbClr val="FF0000"/>
                </a:solidFill>
              </a:rPr>
              <a:t>du baccalauréat	</a:t>
            </a:r>
            <a:r>
              <a:rPr lang="fr-FR" b="1" dirty="0" smtClean="0">
                <a:solidFill>
                  <a:srgbClr val="FF0000"/>
                </a:solidFill>
              </a:rPr>
              <a:t>		IA-IPR</a:t>
            </a:r>
            <a:endParaRPr lang="fr-FR" b="1" dirty="0">
              <a:solidFill>
                <a:srgbClr val="FF0000"/>
              </a:solidFill>
            </a:endParaRPr>
          </a:p>
          <a:p>
            <a:endParaRPr lang="fr-FR" b="1" dirty="0" smtClean="0">
              <a:solidFill>
                <a:srgbClr val="FF0000"/>
              </a:solidFill>
            </a:endParaRPr>
          </a:p>
          <a:p>
            <a:endParaRPr lang="fr-FR" b="1" dirty="0" smtClean="0">
              <a:solidFill>
                <a:srgbClr val="FF0000"/>
              </a:solidFill>
            </a:endParaRPr>
          </a:p>
          <a:p>
            <a:pPr algn="ctr"/>
            <a:r>
              <a:rPr lang="fr-FR" b="1" i="1" dirty="0" smtClean="0">
                <a:solidFill>
                  <a:srgbClr val="FF0000"/>
                </a:solidFill>
              </a:rPr>
              <a:t>Conclusion</a:t>
            </a:r>
            <a:r>
              <a:rPr lang="fr-FR" b="1" dirty="0">
                <a:solidFill>
                  <a:srgbClr val="FF0000"/>
                </a:solidFill>
              </a:rPr>
              <a:t>	</a:t>
            </a:r>
          </a:p>
        </p:txBody>
      </p:sp>
    </p:spTree>
    <p:extLst>
      <p:ext uri="{BB962C8B-B14F-4D97-AF65-F5344CB8AC3E}">
        <p14:creationId xmlns:p14="http://schemas.microsoft.com/office/powerpoint/2010/main" xmlns="" val="1074865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Espace réservé du numéro de diapositive 3"/>
          <p:cNvSpPr>
            <a:spLocks noGrp="1"/>
          </p:cNvSpPr>
          <p:nvPr>
            <p:ph type="sldNum" sz="quarter" idx="11"/>
          </p:nvPr>
        </p:nvSpPr>
        <p:spPr>
          <a:noFill/>
        </p:spPr>
        <p:txBody>
          <a:bodyPr/>
          <a:lstStyle/>
          <a:p>
            <a:fld id="{F4C3F7C1-4F62-467A-BBC8-17063822C53E}" type="slidenum">
              <a:rPr lang="fr-FR" smtClean="0"/>
              <a:pPr/>
              <a:t>30</a:t>
            </a:fld>
            <a:endParaRPr lang="fr-FR" smtClean="0"/>
          </a:p>
        </p:txBody>
      </p:sp>
      <p:sp>
        <p:nvSpPr>
          <p:cNvPr id="27652" name="Text Box 4"/>
          <p:cNvSpPr txBox="1">
            <a:spLocks noChangeArrowheads="1"/>
          </p:cNvSpPr>
          <p:nvPr/>
        </p:nvSpPr>
        <p:spPr bwMode="auto">
          <a:xfrm>
            <a:off x="1212850" y="1741488"/>
            <a:ext cx="7626350" cy="3216275"/>
          </a:xfrm>
          <a:prstGeom prst="rect">
            <a:avLst/>
          </a:prstGeom>
          <a:noFill/>
          <a:ln w="9525">
            <a:noFill/>
            <a:miter lim="800000"/>
            <a:headEnd/>
            <a:tailEnd/>
          </a:ln>
        </p:spPr>
        <p:txBody>
          <a:bodyPr>
            <a:spAutoFit/>
          </a:bodyPr>
          <a:lstStyle/>
          <a:p>
            <a:pPr algn="just">
              <a:lnSpc>
                <a:spcPct val="125000"/>
              </a:lnSpc>
              <a:spcBef>
                <a:spcPct val="50000"/>
              </a:spcBef>
            </a:pPr>
            <a:r>
              <a:rPr lang="fr-FR" sz="2800" b="1">
                <a:solidFill>
                  <a:schemeClr val="accent2"/>
                </a:solidFill>
                <a:ea typeface="ＭＳ Ｐゴシック"/>
                <a:cs typeface="ＭＳ Ｐゴシック"/>
              </a:rPr>
              <a:t>Horaire élève : </a:t>
            </a:r>
          </a:p>
          <a:p>
            <a:pPr algn="just">
              <a:lnSpc>
                <a:spcPct val="125000"/>
              </a:lnSpc>
              <a:spcBef>
                <a:spcPct val="50000"/>
              </a:spcBef>
            </a:pPr>
            <a:r>
              <a:rPr lang="fr-FR" sz="2800">
                <a:solidFill>
                  <a:schemeClr val="accent2"/>
                </a:solidFill>
                <a:ea typeface="ＭＳ Ｐゴシック"/>
                <a:cs typeface="ＭＳ Ｐゴシック"/>
              </a:rPr>
              <a:t>6 heures  + une heure de TPE pluridisciplinaire en première ;</a:t>
            </a:r>
          </a:p>
          <a:p>
            <a:pPr algn="just">
              <a:lnSpc>
                <a:spcPct val="125000"/>
              </a:lnSpc>
              <a:spcBef>
                <a:spcPct val="50000"/>
              </a:spcBef>
            </a:pPr>
            <a:r>
              <a:rPr lang="fr-FR" sz="2800">
                <a:solidFill>
                  <a:schemeClr val="accent2"/>
                </a:solidFill>
                <a:ea typeface="ＭＳ Ｐゴシック"/>
                <a:cs typeface="ＭＳ Ｐゴシック"/>
              </a:rPr>
              <a:t>6 heures  + 70 heures de projet pluridisciplinaire en terminale.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Espace réservé du numéro de diapositive 3"/>
          <p:cNvSpPr>
            <a:spLocks noGrp="1"/>
          </p:cNvSpPr>
          <p:nvPr>
            <p:ph type="sldNum" sz="quarter" idx="11"/>
          </p:nvPr>
        </p:nvSpPr>
        <p:spPr>
          <a:noFill/>
        </p:spPr>
        <p:txBody>
          <a:bodyPr/>
          <a:lstStyle/>
          <a:p>
            <a:fld id="{7003410F-6951-44A5-B2E3-B8708FDA075F}" type="slidenum">
              <a:rPr lang="fr-FR" smtClean="0"/>
              <a:pPr/>
              <a:t>31</a:t>
            </a:fld>
            <a:endParaRPr lang="fr-FR" smtClean="0"/>
          </a:p>
        </p:txBody>
      </p:sp>
      <p:sp>
        <p:nvSpPr>
          <p:cNvPr id="28676" name="ZoneTexte 4"/>
          <p:cNvSpPr txBox="1">
            <a:spLocks noChangeArrowheads="1"/>
          </p:cNvSpPr>
          <p:nvPr/>
        </p:nvSpPr>
        <p:spPr bwMode="auto">
          <a:xfrm>
            <a:off x="1117600" y="2337201"/>
            <a:ext cx="7740650" cy="2193870"/>
          </a:xfrm>
          <a:prstGeom prst="rect">
            <a:avLst/>
          </a:prstGeom>
          <a:noFill/>
          <a:ln w="9525">
            <a:noFill/>
            <a:miter lim="800000"/>
            <a:headEnd/>
            <a:tailEnd/>
          </a:ln>
        </p:spPr>
        <p:txBody>
          <a:bodyPr>
            <a:spAutoFit/>
          </a:bodyPr>
          <a:lstStyle/>
          <a:p>
            <a:pPr algn="just">
              <a:lnSpc>
                <a:spcPct val="125000"/>
              </a:lnSpc>
              <a:spcBef>
                <a:spcPct val="50000"/>
              </a:spcBef>
            </a:pPr>
            <a:r>
              <a:rPr lang="fr-FR" sz="2800" dirty="0">
                <a:solidFill>
                  <a:schemeClr val="accent2"/>
                </a:solidFill>
                <a:ea typeface="ＭＳ Ｐゴシック"/>
                <a:cs typeface="ＭＳ Ｐゴシック"/>
              </a:rPr>
              <a:t>Aucune préconisation nationale sur le découpage des activités pédagogiques mais celui-ci doit prendre en compte l’enveloppe horaire  accordée à chaque division</a:t>
            </a:r>
            <a:r>
              <a:rPr lang="fr-FR" sz="2800" dirty="0" smtClean="0">
                <a:solidFill>
                  <a:schemeClr val="accent2"/>
                </a:solidFill>
                <a:ea typeface="ＭＳ Ｐゴシック"/>
                <a:cs typeface="ＭＳ Ｐゴシック"/>
              </a:rPr>
              <a:t>.</a:t>
            </a:r>
            <a:endParaRPr lang="fr-FR" sz="2800" dirty="0">
              <a:solidFill>
                <a:schemeClr val="accent2"/>
              </a:solidFill>
              <a:ea typeface="ＭＳ Ｐゴシック"/>
              <a:cs typeface="ＭＳ Ｐゴシック"/>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Espace réservé du numéro de diapositive 3"/>
          <p:cNvSpPr>
            <a:spLocks noGrp="1"/>
          </p:cNvSpPr>
          <p:nvPr>
            <p:ph type="sldNum" sz="quarter" idx="11"/>
          </p:nvPr>
        </p:nvSpPr>
        <p:spPr>
          <a:noFill/>
        </p:spPr>
        <p:txBody>
          <a:bodyPr/>
          <a:lstStyle/>
          <a:p>
            <a:fld id="{BEF14337-EA3E-4852-8116-28510651C377}" type="slidenum">
              <a:rPr lang="fr-FR" smtClean="0"/>
              <a:pPr/>
              <a:t>32</a:t>
            </a:fld>
            <a:endParaRPr lang="fr-FR" smtClean="0"/>
          </a:p>
        </p:txBody>
      </p:sp>
      <p:sp>
        <p:nvSpPr>
          <p:cNvPr id="29700" name="ZoneTexte 4"/>
          <p:cNvSpPr txBox="1">
            <a:spLocks noChangeArrowheads="1"/>
          </p:cNvSpPr>
          <p:nvPr/>
        </p:nvSpPr>
        <p:spPr bwMode="auto">
          <a:xfrm>
            <a:off x="1103313" y="1927225"/>
            <a:ext cx="7437437" cy="3232150"/>
          </a:xfrm>
          <a:prstGeom prst="rect">
            <a:avLst/>
          </a:prstGeom>
          <a:noFill/>
          <a:ln w="9525">
            <a:noFill/>
            <a:miter lim="800000"/>
            <a:headEnd/>
            <a:tailEnd/>
          </a:ln>
        </p:spPr>
        <p:txBody>
          <a:bodyPr>
            <a:spAutoFit/>
          </a:bodyPr>
          <a:lstStyle/>
          <a:p>
            <a:pPr algn="just">
              <a:lnSpc>
                <a:spcPct val="150000"/>
              </a:lnSpc>
            </a:pPr>
            <a:r>
              <a:rPr lang="fr-FR" sz="2800">
                <a:solidFill>
                  <a:schemeClr val="accent2"/>
                </a:solidFill>
                <a:ea typeface="ＭＳ Ｐゴシック"/>
                <a:cs typeface="ＭＳ Ｐゴシック"/>
              </a:rPr>
              <a:t>Le projet mobilise des compétences pluridisciplinaires, et sollicite des démarches de créativité pour imaginer des solutions qui répondent à un besoin.</a:t>
            </a:r>
            <a:endParaRPr lang="fr-FR"/>
          </a:p>
          <a:p>
            <a:pPr algn="just"/>
            <a:r>
              <a:rPr lang="fr-FR"/>
              <a:t>  </a:t>
            </a:r>
          </a:p>
          <a:p>
            <a:pPr algn="just"/>
            <a:endParaRPr lang="fr-FR"/>
          </a:p>
        </p:txBody>
      </p:sp>
      <p:sp>
        <p:nvSpPr>
          <p:cNvPr id="29701" name="Text Box 3"/>
          <p:cNvSpPr txBox="1">
            <a:spLocks noChangeArrowheads="1"/>
          </p:cNvSpPr>
          <p:nvPr/>
        </p:nvSpPr>
        <p:spPr bwMode="auto">
          <a:xfrm>
            <a:off x="4500563" y="357188"/>
            <a:ext cx="2238375" cy="579437"/>
          </a:xfrm>
          <a:prstGeom prst="rect">
            <a:avLst/>
          </a:prstGeom>
          <a:noFill/>
          <a:ln w="9525">
            <a:noFill/>
            <a:miter lim="800000"/>
            <a:headEnd/>
            <a:tailEnd/>
          </a:ln>
        </p:spPr>
        <p:txBody>
          <a:bodyPr>
            <a:spAutoFit/>
          </a:bodyPr>
          <a:lstStyle/>
          <a:p>
            <a:pPr>
              <a:spcBef>
                <a:spcPct val="50000"/>
              </a:spcBef>
            </a:pPr>
            <a:r>
              <a:rPr lang="fr-FR" sz="3200" b="1"/>
              <a:t>Projet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Espace réservé du numéro de diapositive 3"/>
          <p:cNvSpPr>
            <a:spLocks noGrp="1"/>
          </p:cNvSpPr>
          <p:nvPr>
            <p:ph type="sldNum" sz="quarter" idx="11"/>
          </p:nvPr>
        </p:nvSpPr>
        <p:spPr>
          <a:noFill/>
        </p:spPr>
        <p:txBody>
          <a:bodyPr/>
          <a:lstStyle/>
          <a:p>
            <a:fld id="{0B869A44-AD45-4A22-8E52-49F1809A8877}" type="slidenum">
              <a:rPr lang="fr-FR" smtClean="0"/>
              <a:pPr/>
              <a:t>33</a:t>
            </a:fld>
            <a:endParaRPr lang="fr-FR" smtClean="0"/>
          </a:p>
        </p:txBody>
      </p:sp>
      <p:sp>
        <p:nvSpPr>
          <p:cNvPr id="30724" name="ZoneTexte 5"/>
          <p:cNvSpPr txBox="1">
            <a:spLocks noChangeArrowheads="1"/>
          </p:cNvSpPr>
          <p:nvPr/>
        </p:nvSpPr>
        <p:spPr bwMode="auto">
          <a:xfrm>
            <a:off x="1160463" y="1500188"/>
            <a:ext cx="7697787" cy="4616450"/>
          </a:xfrm>
          <a:prstGeom prst="rect">
            <a:avLst/>
          </a:prstGeom>
          <a:noFill/>
          <a:ln w="9525">
            <a:noFill/>
            <a:miter lim="800000"/>
            <a:headEnd/>
            <a:tailEnd/>
          </a:ln>
        </p:spPr>
        <p:txBody>
          <a:bodyPr>
            <a:spAutoFit/>
          </a:bodyPr>
          <a:lstStyle/>
          <a:p>
            <a:pPr algn="just">
              <a:lnSpc>
                <a:spcPct val="150000"/>
              </a:lnSpc>
            </a:pPr>
            <a:r>
              <a:rPr lang="fr-FR" sz="2800" b="1">
                <a:solidFill>
                  <a:schemeClr val="accent2"/>
                </a:solidFill>
                <a:ea typeface="ＭＳ Ｐゴシック"/>
                <a:cs typeface="ＭＳ Ｐゴシック"/>
              </a:rPr>
              <a:t>Productions attendues  :</a:t>
            </a:r>
          </a:p>
          <a:p>
            <a:pPr algn="just">
              <a:lnSpc>
                <a:spcPct val="150000"/>
              </a:lnSpc>
            </a:pPr>
            <a:r>
              <a:rPr lang="fr-FR" sz="2800">
                <a:solidFill>
                  <a:schemeClr val="accent2"/>
                </a:solidFill>
                <a:ea typeface="ＭＳ Ｐゴシック"/>
                <a:cs typeface="ＭＳ Ｐゴシック"/>
              </a:rPr>
              <a:t>   - des justifications scientifiques, technologiques, socio-économiques…validant la solution proposée ;</a:t>
            </a:r>
          </a:p>
          <a:p>
            <a:pPr algn="just">
              <a:lnSpc>
                <a:spcPct val="150000"/>
              </a:lnSpc>
            </a:pPr>
            <a:r>
              <a:rPr lang="fr-FR" sz="2800">
                <a:solidFill>
                  <a:schemeClr val="accent2"/>
                </a:solidFill>
                <a:ea typeface="ＭＳ Ｐゴシック"/>
                <a:cs typeface="ＭＳ Ｐゴシック"/>
              </a:rPr>
              <a:t>   - des architectures de solutions sous forme de schémas, croquis, blocs diagrammes fonctionnels et structurels ou d’algorithmes ;</a:t>
            </a:r>
            <a:endParaRPr lang="fr-F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Espace réservé du numéro de diapositive 3"/>
          <p:cNvSpPr>
            <a:spLocks noGrp="1"/>
          </p:cNvSpPr>
          <p:nvPr>
            <p:ph type="sldNum" sz="quarter" idx="11"/>
          </p:nvPr>
        </p:nvSpPr>
        <p:spPr>
          <a:noFill/>
        </p:spPr>
        <p:txBody>
          <a:bodyPr/>
          <a:lstStyle/>
          <a:p>
            <a:fld id="{3DCFE83F-2797-495B-95AC-624DC427DEA0}" type="slidenum">
              <a:rPr lang="fr-FR" smtClean="0"/>
              <a:pPr/>
              <a:t>34</a:t>
            </a:fld>
            <a:endParaRPr lang="fr-FR" smtClean="0"/>
          </a:p>
        </p:txBody>
      </p:sp>
      <p:sp>
        <p:nvSpPr>
          <p:cNvPr id="31748" name="ZoneTexte 4"/>
          <p:cNvSpPr txBox="1">
            <a:spLocks noChangeArrowheads="1"/>
          </p:cNvSpPr>
          <p:nvPr/>
        </p:nvSpPr>
        <p:spPr bwMode="auto">
          <a:xfrm>
            <a:off x="829340" y="1714500"/>
            <a:ext cx="8155172" cy="3324225"/>
          </a:xfrm>
          <a:prstGeom prst="rect">
            <a:avLst/>
          </a:prstGeom>
          <a:noFill/>
          <a:ln w="9525">
            <a:noFill/>
            <a:miter lim="800000"/>
            <a:headEnd/>
            <a:tailEnd/>
          </a:ln>
        </p:spPr>
        <p:txBody>
          <a:bodyPr wrap="square">
            <a:spAutoFit/>
          </a:bodyPr>
          <a:lstStyle/>
          <a:p>
            <a:pPr algn="just">
              <a:lnSpc>
                <a:spcPct val="150000"/>
              </a:lnSpc>
            </a:pPr>
            <a:r>
              <a:rPr lang="fr-FR" sz="2800" dirty="0">
                <a:solidFill>
                  <a:schemeClr val="accent2"/>
                </a:solidFill>
                <a:ea typeface="ＭＳ Ｐゴシック"/>
                <a:cs typeface="ＭＳ Ｐゴシック"/>
              </a:rPr>
              <a:t>   - des documents de formalisation de la solution imaginée ;</a:t>
            </a:r>
          </a:p>
          <a:p>
            <a:pPr algn="just">
              <a:lnSpc>
                <a:spcPct val="150000"/>
              </a:lnSpc>
            </a:pPr>
            <a:r>
              <a:rPr lang="fr-FR" sz="2800" dirty="0">
                <a:solidFill>
                  <a:schemeClr val="accent2"/>
                </a:solidFill>
                <a:ea typeface="ＭＳ Ｐゴシック"/>
                <a:cs typeface="ＭＳ Ｐゴシック"/>
              </a:rPr>
              <a:t>   - des supports de communication ;</a:t>
            </a:r>
          </a:p>
          <a:p>
            <a:pPr algn="just">
              <a:lnSpc>
                <a:spcPct val="150000"/>
              </a:lnSpc>
            </a:pPr>
            <a:r>
              <a:rPr lang="fr-FR" sz="2800" dirty="0">
                <a:solidFill>
                  <a:schemeClr val="accent2"/>
                </a:solidFill>
                <a:ea typeface="ＭＳ Ｐゴシック"/>
                <a:cs typeface="ＭＳ Ｐゴシック"/>
              </a:rPr>
              <a:t>   - un prototype ou une maquette numérique ou matérielle.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Espace réservé du numéro de diapositive 3"/>
          <p:cNvSpPr>
            <a:spLocks noGrp="1"/>
          </p:cNvSpPr>
          <p:nvPr>
            <p:ph type="sldNum" sz="quarter" idx="11"/>
          </p:nvPr>
        </p:nvSpPr>
        <p:spPr>
          <a:noFill/>
        </p:spPr>
        <p:txBody>
          <a:bodyPr/>
          <a:lstStyle/>
          <a:p>
            <a:fld id="{0CB9F034-D592-43BF-89E2-89681D9333FE}" type="slidenum">
              <a:rPr lang="fr-FR" smtClean="0"/>
              <a:pPr/>
              <a:t>35</a:t>
            </a:fld>
            <a:endParaRPr lang="fr-FR" smtClean="0"/>
          </a:p>
        </p:txBody>
      </p:sp>
      <p:pic>
        <p:nvPicPr>
          <p:cNvPr id="32772" name="Picture 7"/>
          <p:cNvPicPr>
            <a:picLocks noChangeAspect="1" noChangeArrowheads="1"/>
          </p:cNvPicPr>
          <p:nvPr/>
        </p:nvPicPr>
        <p:blipFill>
          <a:blip r:embed="rId2" cstate="print"/>
          <a:srcRect/>
          <a:stretch>
            <a:fillRect/>
          </a:stretch>
        </p:blipFill>
        <p:spPr bwMode="auto">
          <a:xfrm>
            <a:off x="5000625" y="214313"/>
            <a:ext cx="3705225" cy="2733675"/>
          </a:xfrm>
          <a:prstGeom prst="rect">
            <a:avLst/>
          </a:prstGeom>
          <a:noFill/>
          <a:ln w="9525">
            <a:noFill/>
            <a:miter lim="800000"/>
            <a:headEnd/>
            <a:tailEnd/>
          </a:ln>
        </p:spPr>
      </p:pic>
      <p:sp>
        <p:nvSpPr>
          <p:cNvPr id="32773" name="ZoneTexte 9"/>
          <p:cNvSpPr txBox="1">
            <a:spLocks noChangeArrowheads="1"/>
          </p:cNvSpPr>
          <p:nvPr/>
        </p:nvSpPr>
        <p:spPr bwMode="auto">
          <a:xfrm>
            <a:off x="963613" y="1112838"/>
            <a:ext cx="4071937" cy="1938337"/>
          </a:xfrm>
          <a:prstGeom prst="rect">
            <a:avLst/>
          </a:prstGeom>
          <a:noFill/>
          <a:ln w="9525">
            <a:noFill/>
            <a:miter lim="800000"/>
            <a:headEnd/>
            <a:tailEnd/>
          </a:ln>
        </p:spPr>
        <p:txBody>
          <a:bodyPr>
            <a:spAutoFit/>
          </a:bodyPr>
          <a:lstStyle/>
          <a:p>
            <a:pPr algn="just">
              <a:lnSpc>
                <a:spcPct val="150000"/>
              </a:lnSpc>
            </a:pPr>
            <a:r>
              <a:rPr lang="fr-FR" sz="2800" b="1" dirty="0">
                <a:solidFill>
                  <a:schemeClr val="accent2"/>
                </a:solidFill>
                <a:ea typeface="ＭＳ Ｐゴシック"/>
                <a:cs typeface="ＭＳ Ｐゴシック"/>
              </a:rPr>
              <a:t>Un exemple : Robot suiveur de lumière</a:t>
            </a:r>
          </a:p>
          <a:p>
            <a:r>
              <a:rPr lang="fr-FR" dirty="0">
                <a:solidFill>
                  <a:schemeClr val="accent2"/>
                </a:solidFill>
                <a:ea typeface="ＭＳ Ｐゴシック"/>
                <a:cs typeface="ＭＳ Ｐゴシック"/>
              </a:rPr>
              <a:t>.</a:t>
            </a:r>
          </a:p>
          <a:p>
            <a:endParaRPr lang="fr-FR" dirty="0"/>
          </a:p>
        </p:txBody>
      </p:sp>
      <p:sp>
        <p:nvSpPr>
          <p:cNvPr id="32774" name="ZoneTexte 10"/>
          <p:cNvSpPr txBox="1">
            <a:spLocks noChangeArrowheads="1"/>
          </p:cNvSpPr>
          <p:nvPr/>
        </p:nvSpPr>
        <p:spPr bwMode="auto">
          <a:xfrm>
            <a:off x="914400" y="2571750"/>
            <a:ext cx="7943850" cy="3970338"/>
          </a:xfrm>
          <a:prstGeom prst="rect">
            <a:avLst/>
          </a:prstGeom>
          <a:noFill/>
          <a:ln w="9525">
            <a:noFill/>
            <a:miter lim="800000"/>
            <a:headEnd/>
            <a:tailEnd/>
          </a:ln>
        </p:spPr>
        <p:txBody>
          <a:bodyPr>
            <a:spAutoFit/>
          </a:bodyPr>
          <a:lstStyle/>
          <a:p>
            <a:pPr algn="just">
              <a:lnSpc>
                <a:spcPct val="150000"/>
              </a:lnSpc>
            </a:pPr>
            <a:r>
              <a:rPr lang="fr-FR" sz="2800">
                <a:solidFill>
                  <a:schemeClr val="accent2"/>
                </a:solidFill>
                <a:ea typeface="ＭＳ Ｐゴシック"/>
                <a:cs typeface="ＭＳ Ｐゴシック"/>
              </a:rPr>
              <a:t>Problèmes à résoudre :</a:t>
            </a:r>
          </a:p>
          <a:p>
            <a:pPr algn="just">
              <a:lnSpc>
                <a:spcPct val="150000"/>
              </a:lnSpc>
            </a:pPr>
            <a:r>
              <a:rPr lang="fr-FR" sz="2800">
                <a:solidFill>
                  <a:schemeClr val="accent2"/>
                </a:solidFill>
                <a:ea typeface="ＭＳ Ｐゴシック"/>
                <a:cs typeface="ＭＳ Ｐゴシック"/>
              </a:rPr>
              <a:t>   - localisation de la source de lumière (capteurs photo résistifs );</a:t>
            </a:r>
          </a:p>
          <a:p>
            <a:pPr algn="just">
              <a:lnSpc>
                <a:spcPct val="150000"/>
              </a:lnSpc>
            </a:pPr>
            <a:r>
              <a:rPr lang="fr-FR" sz="2800">
                <a:solidFill>
                  <a:schemeClr val="accent2"/>
                </a:solidFill>
                <a:ea typeface="ＭＳ Ｐゴシック"/>
                <a:cs typeface="ＭＳ Ｐゴシック"/>
              </a:rPr>
              <a:t>   - programmation du déplacement  (modules de type Eblocks de la société Matrix Multimedia4) ;</a:t>
            </a:r>
          </a:p>
          <a:p>
            <a:pPr algn="just">
              <a:lnSpc>
                <a:spcPct val="150000"/>
              </a:lnSpc>
            </a:pPr>
            <a:r>
              <a:rPr lang="fr-FR" sz="2800">
                <a:solidFill>
                  <a:schemeClr val="accent2"/>
                </a:solidFill>
                <a:ea typeface="ＭＳ Ｐゴシック"/>
                <a:cs typeface="ＭＳ Ｐゴシック"/>
              </a:rPr>
              <a:t>   -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Espace réservé du numéro de diapositive 3"/>
          <p:cNvSpPr>
            <a:spLocks noGrp="1"/>
          </p:cNvSpPr>
          <p:nvPr>
            <p:ph type="sldNum" sz="quarter" idx="11"/>
          </p:nvPr>
        </p:nvSpPr>
        <p:spPr>
          <a:noFill/>
        </p:spPr>
        <p:txBody>
          <a:bodyPr/>
          <a:lstStyle/>
          <a:p>
            <a:fld id="{91D67DD5-70F2-47C5-AF1E-9210B322135A}" type="slidenum">
              <a:rPr lang="fr-FR" smtClean="0"/>
              <a:pPr/>
              <a:t>36</a:t>
            </a:fld>
            <a:endParaRPr lang="fr-FR" smtClean="0"/>
          </a:p>
        </p:txBody>
      </p:sp>
      <p:sp>
        <p:nvSpPr>
          <p:cNvPr id="33796" name="Text Box 4"/>
          <p:cNvSpPr txBox="1">
            <a:spLocks noChangeArrowheads="1"/>
          </p:cNvSpPr>
          <p:nvPr/>
        </p:nvSpPr>
        <p:spPr bwMode="auto">
          <a:xfrm>
            <a:off x="893484" y="2989742"/>
            <a:ext cx="8096250" cy="1077218"/>
          </a:xfrm>
          <a:prstGeom prst="rect">
            <a:avLst/>
          </a:prstGeom>
          <a:noFill/>
          <a:ln w="9525">
            <a:noFill/>
            <a:miter lim="800000"/>
            <a:headEnd/>
            <a:tailEnd/>
          </a:ln>
        </p:spPr>
        <p:txBody>
          <a:bodyPr>
            <a:spAutoFit/>
          </a:bodyPr>
          <a:lstStyle/>
          <a:p>
            <a:pPr algn="ctr">
              <a:spcBef>
                <a:spcPct val="50000"/>
              </a:spcBef>
            </a:pPr>
            <a:r>
              <a:rPr lang="fr-FR" sz="3200" b="1" dirty="0">
                <a:solidFill>
                  <a:schemeClr val="accent2"/>
                </a:solidFill>
                <a:ea typeface="ＭＳ Ｐゴシック"/>
                <a:cs typeface="Arial" pitchFamily="34" charset="0"/>
              </a:rPr>
              <a:t>Différences </a:t>
            </a:r>
            <a:r>
              <a:rPr lang="fr-FR" sz="3200" b="1" dirty="0" smtClean="0">
                <a:solidFill>
                  <a:schemeClr val="accent2"/>
                </a:solidFill>
                <a:ea typeface="ＭＳ Ｐゴシック"/>
                <a:cs typeface="Arial" pitchFamily="34" charset="0"/>
              </a:rPr>
              <a:t>entre la voie Scientifique S S.I. et la voie Technologique STI2D</a:t>
            </a:r>
            <a:endParaRPr lang="fr-FR" sz="3200" b="1" dirty="0">
              <a:solidFill>
                <a:schemeClr val="accent2"/>
              </a:solidFill>
              <a:ea typeface="ＭＳ Ｐゴシック"/>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rrondir un rectangle avec un coin diagonal 14"/>
          <p:cNvSpPr/>
          <p:nvPr/>
        </p:nvSpPr>
        <p:spPr>
          <a:xfrm>
            <a:off x="2101562" y="4587200"/>
            <a:ext cx="5359111" cy="2400951"/>
          </a:xfrm>
          <a:prstGeom prst="round2DiagRect">
            <a:avLst/>
          </a:prstGeom>
          <a:solidFill>
            <a:schemeClr val="accent1">
              <a:lumMod val="60000"/>
              <a:lumOff val="40000"/>
            </a:schemeClr>
          </a:solidFill>
          <a:ln>
            <a:noFill/>
          </a:ln>
          <a:effectLst/>
          <a:scene3d>
            <a:camera prst="perspectiveRelaxed"/>
            <a:lightRig rig="threePt" dir="t"/>
          </a:scene3d>
          <a:sp3d z="-95250">
            <a:bevelT w="19050" h="50800"/>
          </a:sp3d>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fr-FR" sz="4800" dirty="0">
              <a:solidFill>
                <a:schemeClr val="bg1">
                  <a:lumMod val="50000"/>
                </a:schemeClr>
              </a:solidFill>
            </a:endParaRPr>
          </a:p>
        </p:txBody>
      </p:sp>
      <p:sp>
        <p:nvSpPr>
          <p:cNvPr id="16" name="Arrondir un rectangle avec un coin diagonal 15"/>
          <p:cNvSpPr/>
          <p:nvPr/>
        </p:nvSpPr>
        <p:spPr>
          <a:xfrm>
            <a:off x="6818400" y="1935124"/>
            <a:ext cx="2325600" cy="4922875"/>
          </a:xfrm>
          <a:prstGeom prst="round2DiagRect">
            <a:avLst/>
          </a:prstGeom>
          <a:gradFill flip="none" rotWithShape="1">
            <a:gsLst>
              <a:gs pos="0">
                <a:srgbClr val="5E9EFF"/>
              </a:gs>
              <a:gs pos="39999">
                <a:srgbClr val="85C2FF"/>
              </a:gs>
              <a:gs pos="60000">
                <a:srgbClr val="C4D6EB"/>
              </a:gs>
              <a:gs pos="100000">
                <a:schemeClr val="accent1">
                  <a:lumMod val="40000"/>
                  <a:lumOff val="60000"/>
                </a:schemeClr>
              </a:gs>
            </a:gsLst>
            <a:lin ang="13500000" scaled="1"/>
            <a:tileRect/>
          </a:gradFill>
          <a:ln>
            <a:noFill/>
          </a:ln>
          <a:effectLst/>
          <a:scene3d>
            <a:camera prst="orthographicFront"/>
            <a:lightRig rig="threePt" dir="t"/>
          </a:scene3d>
          <a:sp3d>
            <a:bevelT w="19050" h="508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fr-FR" sz="2800" b="1" i="1" dirty="0">
                <a:solidFill>
                  <a:schemeClr val="tx2"/>
                </a:solidFill>
              </a:rPr>
              <a:t>Bac </a:t>
            </a:r>
            <a:r>
              <a:rPr lang="fr-FR" sz="2800" b="1" i="1" dirty="0" smtClean="0">
                <a:solidFill>
                  <a:schemeClr val="tx2"/>
                </a:solidFill>
              </a:rPr>
              <a:t>SSI</a:t>
            </a:r>
            <a:endParaRPr lang="fr-FR" sz="2800" b="1" i="1" dirty="0">
              <a:solidFill>
                <a:schemeClr val="tx2"/>
              </a:solidFill>
            </a:endParaRPr>
          </a:p>
          <a:p>
            <a:pPr algn="r"/>
            <a:r>
              <a:rPr lang="fr-FR" b="1" i="1" dirty="0" smtClean="0">
                <a:solidFill>
                  <a:schemeClr val="tx2"/>
                </a:solidFill>
              </a:rPr>
              <a:t>Par une approche analytique et conceptuelle </a:t>
            </a:r>
          </a:p>
          <a:p>
            <a:pPr algn="r"/>
            <a:endParaRPr lang="fr-FR" b="1" i="1" dirty="0">
              <a:solidFill>
                <a:schemeClr val="tx2"/>
              </a:solidFill>
            </a:endParaRPr>
          </a:p>
          <a:p>
            <a:pPr algn="r"/>
            <a:r>
              <a:rPr lang="fr-FR" i="1" dirty="0" smtClean="0">
                <a:solidFill>
                  <a:schemeClr val="tx2"/>
                </a:solidFill>
              </a:rPr>
              <a:t>S’appuyer sur les </a:t>
            </a:r>
            <a:r>
              <a:rPr lang="fr-FR" b="1" i="1" dirty="0" smtClean="0">
                <a:solidFill>
                  <a:schemeClr val="tx2"/>
                </a:solidFill>
              </a:rPr>
              <a:t>sciences</a:t>
            </a:r>
            <a:r>
              <a:rPr lang="fr-FR" i="1" dirty="0" smtClean="0">
                <a:solidFill>
                  <a:schemeClr val="tx2"/>
                </a:solidFill>
              </a:rPr>
              <a:t>  pour découvrir et approfondir le </a:t>
            </a:r>
            <a:r>
              <a:rPr lang="fr-FR" i="1" dirty="0" smtClean="0">
                <a:solidFill>
                  <a:srgbClr val="FF0000"/>
                </a:solidFill>
              </a:rPr>
              <a:t>monde technologique qui est associé aux études </a:t>
            </a:r>
            <a:r>
              <a:rPr lang="fr-FR" i="1" dirty="0" smtClean="0">
                <a:solidFill>
                  <a:srgbClr val="FF0000"/>
                </a:solidFill>
              </a:rPr>
              <a:t>supérieures</a:t>
            </a:r>
          </a:p>
          <a:p>
            <a:pPr algn="r"/>
            <a:r>
              <a:rPr lang="fr-FR" i="1" dirty="0" smtClean="0">
                <a:solidFill>
                  <a:srgbClr val="FF0000"/>
                </a:solidFill>
              </a:rPr>
              <a:t>Durée: 7/8h</a:t>
            </a:r>
            <a:endParaRPr lang="fr-FR" i="1" dirty="0">
              <a:solidFill>
                <a:srgbClr val="FF0000"/>
              </a:solidFill>
            </a:endParaRPr>
          </a:p>
        </p:txBody>
      </p:sp>
      <p:sp>
        <p:nvSpPr>
          <p:cNvPr id="3" name="Arrondir un rectangle avec un coin diagonal 2"/>
          <p:cNvSpPr/>
          <p:nvPr/>
        </p:nvSpPr>
        <p:spPr>
          <a:xfrm>
            <a:off x="175347" y="1782577"/>
            <a:ext cx="2355202" cy="4476456"/>
          </a:xfrm>
          <a:prstGeom prst="round2DiagRect">
            <a:avLst/>
          </a:prstGeom>
          <a:gradFill flip="none" rotWithShape="1">
            <a:gsLst>
              <a:gs pos="0">
                <a:srgbClr val="5E9EFF"/>
              </a:gs>
              <a:gs pos="39999">
                <a:srgbClr val="85C2FF"/>
              </a:gs>
              <a:gs pos="60000">
                <a:srgbClr val="C4D6EB"/>
              </a:gs>
              <a:gs pos="100000">
                <a:schemeClr val="accent1">
                  <a:lumMod val="40000"/>
                  <a:lumOff val="60000"/>
                </a:schemeClr>
              </a:gs>
            </a:gsLst>
            <a:lin ang="13500000" scaled="1"/>
            <a:tileRect/>
          </a:gradFill>
          <a:ln>
            <a:noFill/>
          </a:ln>
          <a:effectLst/>
          <a:scene3d>
            <a:camera prst="orthographicFront"/>
            <a:lightRig rig="threePt" dir="t"/>
          </a:scene3d>
          <a:sp3d>
            <a:bevelT w="19050" h="508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2800" b="1" i="1" dirty="0" smtClean="0">
                <a:solidFill>
                  <a:schemeClr val="tx2"/>
                </a:solidFill>
              </a:rPr>
              <a:t>Bac STI2D</a:t>
            </a:r>
          </a:p>
          <a:p>
            <a:r>
              <a:rPr lang="fr-FR" b="1" i="1" dirty="0" smtClean="0">
                <a:solidFill>
                  <a:schemeClr val="tx2"/>
                </a:solidFill>
              </a:rPr>
              <a:t>Par une approche concrète et active </a:t>
            </a:r>
          </a:p>
          <a:p>
            <a:endParaRPr lang="fr-FR" b="1" i="1" dirty="0">
              <a:solidFill>
                <a:schemeClr val="tx2"/>
              </a:solidFill>
            </a:endParaRPr>
          </a:p>
          <a:p>
            <a:r>
              <a:rPr lang="fr-FR" i="1" dirty="0" smtClean="0">
                <a:solidFill>
                  <a:schemeClr val="tx2"/>
                </a:solidFill>
              </a:rPr>
              <a:t>S’appuyer sur la </a:t>
            </a:r>
            <a:r>
              <a:rPr lang="fr-FR" b="1" i="1" dirty="0">
                <a:solidFill>
                  <a:schemeClr val="tx2"/>
                </a:solidFill>
              </a:rPr>
              <a:t>technologie</a:t>
            </a:r>
            <a:r>
              <a:rPr lang="fr-FR" i="1" dirty="0" smtClean="0">
                <a:solidFill>
                  <a:schemeClr val="accent1"/>
                </a:solidFill>
              </a:rPr>
              <a:t> </a:t>
            </a:r>
            <a:r>
              <a:rPr lang="fr-FR" i="1" dirty="0" smtClean="0">
                <a:solidFill>
                  <a:schemeClr val="tx2"/>
                </a:solidFill>
              </a:rPr>
              <a:t>pour acquérir les bases </a:t>
            </a:r>
            <a:r>
              <a:rPr lang="fr-FR" i="1" dirty="0" smtClean="0">
                <a:solidFill>
                  <a:srgbClr val="C00000"/>
                </a:solidFill>
              </a:rPr>
              <a:t>scientifiques nécessaires à la réussite dans l’enseignement </a:t>
            </a:r>
            <a:r>
              <a:rPr lang="fr-FR" i="1" dirty="0" smtClean="0">
                <a:solidFill>
                  <a:srgbClr val="C00000"/>
                </a:solidFill>
              </a:rPr>
              <a:t>supérieur</a:t>
            </a:r>
          </a:p>
          <a:p>
            <a:r>
              <a:rPr lang="fr-FR" i="1" dirty="0" smtClean="0">
                <a:solidFill>
                  <a:srgbClr val="C00000"/>
                </a:solidFill>
              </a:rPr>
              <a:t>Durée 14h</a:t>
            </a:r>
            <a:endParaRPr lang="fr-FR" i="1" dirty="0">
              <a:solidFill>
                <a:schemeClr val="tx1"/>
              </a:solidFill>
            </a:endParaRPr>
          </a:p>
        </p:txBody>
      </p:sp>
      <p:sp>
        <p:nvSpPr>
          <p:cNvPr id="12" name="Flèche vers le haut 11"/>
          <p:cNvSpPr/>
          <p:nvPr/>
        </p:nvSpPr>
        <p:spPr>
          <a:xfrm>
            <a:off x="2123104" y="726199"/>
            <a:ext cx="2867995" cy="5341226"/>
          </a:xfrm>
          <a:prstGeom prst="upArrow">
            <a:avLst/>
          </a:prstGeom>
          <a:solidFill>
            <a:schemeClr val="bg1">
              <a:lumMod val="75000"/>
            </a:schemeClr>
          </a:solidFill>
          <a:ln>
            <a:noFill/>
          </a:ln>
          <a:effectLst>
            <a:softEdge rad="63500"/>
          </a:effectLst>
          <a:scene3d>
            <a:camera prst="isometricOffAxis1Left"/>
            <a:lightRig rig="threePt" dir="t"/>
          </a:scene3d>
          <a:sp3d prstMaterial="dkEdge">
            <a:bevelT/>
            <a:bevelB/>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Organigramme : Disque magnétique 10"/>
          <p:cNvSpPr/>
          <p:nvPr/>
        </p:nvSpPr>
        <p:spPr>
          <a:xfrm>
            <a:off x="2497715" y="1019175"/>
            <a:ext cx="2438400" cy="5615083"/>
          </a:xfrm>
          <a:prstGeom prst="flowChartMagneticDisk">
            <a:avLst/>
          </a:prstGeom>
          <a:solidFill>
            <a:schemeClr val="bg1">
              <a:lumMod val="95000"/>
              <a:alpha val="84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Arrondir un rectangle avec un coin diagonal 33"/>
          <p:cNvSpPr/>
          <p:nvPr/>
        </p:nvSpPr>
        <p:spPr>
          <a:xfrm>
            <a:off x="571472" y="71414"/>
            <a:ext cx="8429683" cy="664310"/>
          </a:xfrm>
          <a:prstGeom prst="round2DiagRect">
            <a:avLst/>
          </a:prstGeom>
          <a:ln/>
        </p:spPr>
        <p:style>
          <a:lnRef idx="1">
            <a:schemeClr val="accent1"/>
          </a:lnRef>
          <a:fillRef idx="3">
            <a:schemeClr val="accent1"/>
          </a:fillRef>
          <a:effectRef idx="2">
            <a:schemeClr val="accent1"/>
          </a:effectRef>
          <a:fontRef idx="minor">
            <a:schemeClr val="lt1"/>
          </a:fontRef>
        </p:style>
        <p:txBody>
          <a:bodyPr rtlCol="0" anchor="b"/>
          <a:lstStyle/>
          <a:p>
            <a:pPr algn="ctr"/>
            <a:r>
              <a:rPr lang="fr-F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Des formations complémentaires</a:t>
            </a:r>
          </a:p>
        </p:txBody>
      </p:sp>
      <p:sp>
        <p:nvSpPr>
          <p:cNvPr id="8" name="Ellipse 7"/>
          <p:cNvSpPr/>
          <p:nvPr/>
        </p:nvSpPr>
        <p:spPr>
          <a:xfrm>
            <a:off x="2659415" y="4808493"/>
            <a:ext cx="2077200" cy="2078082"/>
          </a:xfrm>
          <a:prstGeom prst="ellipse">
            <a:avLst/>
          </a:prstGeom>
          <a:solidFill>
            <a:schemeClr val="accent1"/>
          </a:solid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Techno.</a:t>
            </a:r>
            <a:endParaRPr lang="fr-FR" dirty="0"/>
          </a:p>
        </p:txBody>
      </p:sp>
      <p:sp>
        <p:nvSpPr>
          <p:cNvPr id="14" name="Ellipse 13"/>
          <p:cNvSpPr/>
          <p:nvPr/>
        </p:nvSpPr>
        <p:spPr>
          <a:xfrm>
            <a:off x="2659415" y="2888994"/>
            <a:ext cx="2077200" cy="2077200"/>
          </a:xfrm>
          <a:prstGeom prst="ellipse">
            <a:avLst/>
          </a:prstGeom>
          <a:solidFill>
            <a:srgbClr val="FF0000"/>
          </a:solid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3200" dirty="0" smtClean="0"/>
              <a:t>Sciences</a:t>
            </a:r>
            <a:endParaRPr lang="fr-FR" sz="3200" dirty="0"/>
          </a:p>
        </p:txBody>
      </p:sp>
      <p:sp>
        <p:nvSpPr>
          <p:cNvPr id="17" name="Flèche vers le haut 16"/>
          <p:cNvSpPr/>
          <p:nvPr/>
        </p:nvSpPr>
        <p:spPr>
          <a:xfrm>
            <a:off x="4454786" y="726199"/>
            <a:ext cx="2867995" cy="5341226"/>
          </a:xfrm>
          <a:prstGeom prst="upArrow">
            <a:avLst/>
          </a:prstGeom>
          <a:solidFill>
            <a:schemeClr val="bg1">
              <a:lumMod val="75000"/>
            </a:schemeClr>
          </a:solidFill>
          <a:ln>
            <a:noFill/>
          </a:ln>
          <a:effectLst>
            <a:softEdge rad="63500"/>
          </a:effectLst>
          <a:scene3d>
            <a:camera prst="isometricOffAxis1Left"/>
            <a:lightRig rig="threePt" dir="t"/>
          </a:scene3d>
          <a:sp3d prstMaterial="dkEdge">
            <a:bevelT/>
            <a:bevelB/>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rganigramme : Disque magnétique 17"/>
          <p:cNvSpPr/>
          <p:nvPr/>
        </p:nvSpPr>
        <p:spPr>
          <a:xfrm>
            <a:off x="4834158" y="1028700"/>
            <a:ext cx="2438400" cy="5615083"/>
          </a:xfrm>
          <a:prstGeom prst="flowChartMagneticDisk">
            <a:avLst/>
          </a:prstGeom>
          <a:solidFill>
            <a:schemeClr val="bg1">
              <a:lumMod val="95000"/>
              <a:alpha val="84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Ellipse 8"/>
          <p:cNvSpPr/>
          <p:nvPr/>
        </p:nvSpPr>
        <p:spPr>
          <a:xfrm>
            <a:off x="2659533" y="-56326"/>
            <a:ext cx="4213972" cy="3298561"/>
          </a:xfrm>
          <a:prstGeom prst="ellipse">
            <a:avLst/>
          </a:prstGeom>
          <a:solidFill>
            <a:srgbClr val="00B050"/>
          </a:solidFill>
          <a:ln w="34925">
            <a:solidFill>
              <a:srgbClr val="FFFFFF"/>
            </a:solidFill>
          </a:ln>
          <a:effectLst>
            <a:outerShdw blurRad="317500" dir="2700000" algn="ctr">
              <a:srgbClr val="000000">
                <a:alpha val="43000"/>
              </a:srgbClr>
            </a:outerShdw>
          </a:effectLst>
          <a:scene3d>
            <a:camera prst="isometricOffAxis2Top">
              <a:rot lat="17782001" lon="19996820" rev="1531129"/>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4000" dirty="0" smtClean="0"/>
              <a:t>Enseignement Supérieur</a:t>
            </a:r>
            <a:endParaRPr lang="fr-FR" sz="4000" dirty="0"/>
          </a:p>
        </p:txBody>
      </p:sp>
      <p:sp>
        <p:nvSpPr>
          <p:cNvPr id="19" name="Ellipse 18"/>
          <p:cNvSpPr/>
          <p:nvPr/>
        </p:nvSpPr>
        <p:spPr>
          <a:xfrm>
            <a:off x="5010149" y="2978787"/>
            <a:ext cx="2077200" cy="2078082"/>
          </a:xfrm>
          <a:prstGeom prst="ellipse">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Techno.</a:t>
            </a:r>
            <a:endParaRPr lang="fr-FR" dirty="0"/>
          </a:p>
        </p:txBody>
      </p:sp>
      <p:sp>
        <p:nvSpPr>
          <p:cNvPr id="21" name="Ellipse 20"/>
          <p:cNvSpPr/>
          <p:nvPr/>
        </p:nvSpPr>
        <p:spPr>
          <a:xfrm>
            <a:off x="4993215" y="4821192"/>
            <a:ext cx="2077200" cy="2077200"/>
          </a:xfrm>
          <a:prstGeom prst="ellipse">
            <a:avLst/>
          </a:prstGeom>
          <a:solidFill>
            <a:srgbClr val="FF0000"/>
          </a:solid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3200" dirty="0" smtClean="0"/>
              <a:t>Sciences</a:t>
            </a:r>
            <a:endParaRPr lang="fr-FR" sz="3200" dirty="0"/>
          </a:p>
        </p:txBody>
      </p:sp>
    </p:spTree>
    <p:extLst>
      <p:ext uri="{BB962C8B-B14F-4D97-AF65-F5344CB8AC3E}">
        <p14:creationId xmlns:p14="http://schemas.microsoft.com/office/powerpoint/2010/main" xmlns="" val="172701987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Espace réservé du numéro de diapositive 3"/>
          <p:cNvSpPr>
            <a:spLocks noGrp="1"/>
          </p:cNvSpPr>
          <p:nvPr>
            <p:ph type="sldNum" sz="quarter" idx="11"/>
          </p:nvPr>
        </p:nvSpPr>
        <p:spPr>
          <a:noFill/>
        </p:spPr>
        <p:txBody>
          <a:bodyPr/>
          <a:lstStyle/>
          <a:p>
            <a:fld id="{98B6CE2C-1FB4-44CD-A5B5-3F50D7C0E625}" type="slidenum">
              <a:rPr lang="fr-FR" smtClean="0"/>
              <a:pPr/>
              <a:t>38</a:t>
            </a:fld>
            <a:endParaRPr lang="fr-FR" smtClean="0"/>
          </a:p>
        </p:txBody>
      </p:sp>
      <p:sp>
        <p:nvSpPr>
          <p:cNvPr id="39940" name="ZoneTexte 4"/>
          <p:cNvSpPr txBox="1">
            <a:spLocks noChangeArrowheads="1"/>
          </p:cNvSpPr>
          <p:nvPr/>
        </p:nvSpPr>
        <p:spPr bwMode="auto">
          <a:xfrm>
            <a:off x="1044575" y="1350963"/>
            <a:ext cx="7672388" cy="4938712"/>
          </a:xfrm>
          <a:prstGeom prst="rect">
            <a:avLst/>
          </a:prstGeom>
          <a:noFill/>
          <a:ln w="9525">
            <a:noFill/>
            <a:miter lim="800000"/>
            <a:headEnd/>
            <a:tailEnd/>
          </a:ln>
        </p:spPr>
        <p:txBody>
          <a:bodyPr>
            <a:spAutoFit/>
          </a:bodyPr>
          <a:lstStyle/>
          <a:p>
            <a:pPr algn="just">
              <a:lnSpc>
                <a:spcPct val="125000"/>
              </a:lnSpc>
            </a:pPr>
            <a:r>
              <a:rPr lang="fr-FR" sz="2800">
                <a:solidFill>
                  <a:schemeClr val="accent2"/>
                </a:solidFill>
              </a:rPr>
              <a:t>Les modalités d’accès aux connaissances, qui sont plus progressives, inductives et concrètes en STI2D qu’en S-SI.</a:t>
            </a:r>
            <a:r>
              <a:rPr lang="fr-FR" sz="2800"/>
              <a:t> </a:t>
            </a:r>
            <a:r>
              <a:rPr lang="fr-FR" sz="2800">
                <a:solidFill>
                  <a:schemeClr val="accent2"/>
                </a:solidFill>
              </a:rPr>
              <a:t>Les concepts sont les mêmes, les chemins pour y accéder sont différents.</a:t>
            </a:r>
          </a:p>
          <a:p>
            <a:pPr algn="just">
              <a:lnSpc>
                <a:spcPct val="125000"/>
              </a:lnSpc>
            </a:pPr>
            <a:endParaRPr lang="fr-FR" sz="2800">
              <a:solidFill>
                <a:schemeClr val="accent2"/>
              </a:solidFill>
            </a:endParaRPr>
          </a:p>
          <a:p>
            <a:pPr algn="just">
              <a:lnSpc>
                <a:spcPct val="125000"/>
              </a:lnSpc>
            </a:pPr>
            <a:r>
              <a:rPr lang="fr-FR" sz="2800">
                <a:solidFill>
                  <a:schemeClr val="accent2"/>
                </a:solidFill>
              </a:rPr>
              <a:t>Les durées de formation en SI entre les deux séries et la mise en œuvre d’activités pratiques en STI2D.</a:t>
            </a:r>
            <a:endParaRPr lang="en-GB" sz="2800">
              <a:solidFill>
                <a:schemeClr val="accent2"/>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Espace réservé du numéro de diapositive 3"/>
          <p:cNvSpPr>
            <a:spLocks noGrp="1"/>
          </p:cNvSpPr>
          <p:nvPr>
            <p:ph type="sldNum" sz="quarter" idx="11"/>
          </p:nvPr>
        </p:nvSpPr>
        <p:spPr>
          <a:noFill/>
        </p:spPr>
        <p:txBody>
          <a:bodyPr/>
          <a:lstStyle/>
          <a:p>
            <a:fld id="{ABFC1358-371F-4156-B9C1-39B5A83349BB}" type="slidenum">
              <a:rPr lang="fr-FR" smtClean="0"/>
              <a:pPr/>
              <a:t>39</a:t>
            </a:fld>
            <a:endParaRPr lang="fr-FR" smtClean="0"/>
          </a:p>
        </p:txBody>
      </p:sp>
      <p:sp>
        <p:nvSpPr>
          <p:cNvPr id="40964" name="ZoneTexte 4"/>
          <p:cNvSpPr txBox="1">
            <a:spLocks noChangeArrowheads="1"/>
          </p:cNvSpPr>
          <p:nvPr/>
        </p:nvSpPr>
        <p:spPr bwMode="auto">
          <a:xfrm>
            <a:off x="1001713" y="1295400"/>
            <a:ext cx="7743825" cy="4940300"/>
          </a:xfrm>
          <a:prstGeom prst="rect">
            <a:avLst/>
          </a:prstGeom>
          <a:noFill/>
          <a:ln w="9525">
            <a:noFill/>
            <a:miter lim="800000"/>
            <a:headEnd/>
            <a:tailEnd/>
          </a:ln>
        </p:spPr>
        <p:txBody>
          <a:bodyPr>
            <a:spAutoFit/>
          </a:bodyPr>
          <a:lstStyle/>
          <a:p>
            <a:pPr algn="just">
              <a:lnSpc>
                <a:spcPct val="125000"/>
              </a:lnSpc>
            </a:pPr>
            <a:r>
              <a:rPr lang="fr-FR" sz="2800">
                <a:solidFill>
                  <a:schemeClr val="accent2"/>
                </a:solidFill>
              </a:rPr>
              <a:t>Les enseignements spécifiques de la série STI2D qui permettent aux élèves d’approfondir un domaine concret en s’appuyant sur une pédagogie de projet.</a:t>
            </a:r>
          </a:p>
          <a:p>
            <a:pPr algn="just">
              <a:lnSpc>
                <a:spcPct val="125000"/>
              </a:lnSpc>
            </a:pPr>
            <a:endParaRPr lang="fr-FR" sz="2800">
              <a:solidFill>
                <a:schemeClr val="accent2"/>
              </a:solidFill>
            </a:endParaRPr>
          </a:p>
          <a:p>
            <a:pPr algn="just">
              <a:lnSpc>
                <a:spcPct val="125000"/>
              </a:lnSpc>
            </a:pPr>
            <a:r>
              <a:rPr lang="fr-FR" sz="2800">
                <a:solidFill>
                  <a:schemeClr val="accent2"/>
                </a:solidFill>
              </a:rPr>
              <a:t>Une approche différente de la technologie, qui s’appréhende « parallèlement » aux sciences en S-SI, alors qu’elle est la base d’appui pour mieux comprendre les sciences en STI2D.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Espace réservé du numéro de diapositive 3"/>
          <p:cNvSpPr>
            <a:spLocks noGrp="1"/>
          </p:cNvSpPr>
          <p:nvPr>
            <p:ph type="sldNum" sz="quarter" idx="11"/>
          </p:nvPr>
        </p:nvSpPr>
        <p:spPr>
          <a:noFill/>
        </p:spPr>
        <p:txBody>
          <a:bodyPr/>
          <a:lstStyle/>
          <a:p>
            <a:fld id="{A1871A45-EB08-460A-9286-D69768B20413}" type="slidenum">
              <a:rPr lang="fr-FR" smtClean="0"/>
              <a:pPr/>
              <a:t>4</a:t>
            </a:fld>
            <a:endParaRPr lang="fr-FR" smtClean="0"/>
          </a:p>
        </p:txBody>
      </p:sp>
      <p:sp>
        <p:nvSpPr>
          <p:cNvPr id="6148" name="Text Box 5"/>
          <p:cNvSpPr txBox="1">
            <a:spLocks noChangeArrowheads="1"/>
          </p:cNvSpPr>
          <p:nvPr/>
        </p:nvSpPr>
        <p:spPr bwMode="auto">
          <a:xfrm>
            <a:off x="833552" y="3006252"/>
            <a:ext cx="8186738" cy="1570038"/>
          </a:xfrm>
          <a:prstGeom prst="rect">
            <a:avLst/>
          </a:prstGeom>
          <a:noFill/>
          <a:ln w="9525">
            <a:noFill/>
            <a:miter lim="800000"/>
            <a:headEnd/>
            <a:tailEnd/>
          </a:ln>
        </p:spPr>
        <p:txBody>
          <a:bodyPr>
            <a:spAutoFit/>
          </a:bodyPr>
          <a:lstStyle/>
          <a:p>
            <a:pPr algn="ctr">
              <a:spcBef>
                <a:spcPct val="50000"/>
              </a:spcBef>
            </a:pPr>
            <a:r>
              <a:rPr lang="fr-FR" sz="3200" b="1" dirty="0">
                <a:solidFill>
                  <a:srgbClr val="333399"/>
                </a:solidFill>
                <a:ea typeface="ＭＳ Ｐゴシック"/>
                <a:cs typeface="ＭＳ Ｐゴシック"/>
              </a:rPr>
              <a:t>Constats – Contexte </a:t>
            </a:r>
            <a:r>
              <a:rPr lang="fr-FR" sz="2800" b="1" dirty="0">
                <a:solidFill>
                  <a:srgbClr val="333399"/>
                </a:solidFill>
                <a:ea typeface="ＭＳ Ｐゴシック"/>
                <a:cs typeface="ＭＳ Ｐゴシック"/>
              </a:rPr>
              <a:t>–</a:t>
            </a:r>
            <a:r>
              <a:rPr lang="fr-FR" sz="3200" b="1" dirty="0">
                <a:solidFill>
                  <a:srgbClr val="333399"/>
                </a:solidFill>
                <a:ea typeface="ＭＳ Ｐゴシック"/>
                <a:cs typeface="ＭＳ Ｐゴシック"/>
              </a:rPr>
              <a:t> Quelques chiffres</a:t>
            </a:r>
          </a:p>
          <a:p>
            <a:pPr algn="ctr"/>
            <a:r>
              <a:rPr lang="fr-FR" sz="3200" b="1" dirty="0">
                <a:solidFill>
                  <a:srgbClr val="333399"/>
                </a:solidFill>
                <a:ea typeface="ＭＳ Ｐゴシック"/>
                <a:cs typeface="ＭＳ Ｐゴシック"/>
              </a:rPr>
              <a:t>pour comprendre la réforme de la série S et de la voie technologique industrielle</a:t>
            </a:r>
          </a:p>
        </p:txBody>
      </p:sp>
      <p:sp>
        <p:nvSpPr>
          <p:cNvPr id="4" name="Text Box 5"/>
          <p:cNvSpPr txBox="1">
            <a:spLocks noChangeArrowheads="1"/>
          </p:cNvSpPr>
          <p:nvPr/>
        </p:nvSpPr>
        <p:spPr bwMode="auto">
          <a:xfrm>
            <a:off x="1743771" y="362173"/>
            <a:ext cx="6156285" cy="1323439"/>
          </a:xfrm>
          <a:prstGeom prst="rect">
            <a:avLst/>
          </a:prstGeom>
          <a:noFill/>
          <a:ln w="9525">
            <a:noFill/>
            <a:miter lim="800000"/>
            <a:headEnd/>
            <a:tailEnd/>
          </a:ln>
        </p:spPr>
        <p:txBody>
          <a:bodyPr wrap="square">
            <a:spAutoFit/>
          </a:bodyPr>
          <a:lstStyle/>
          <a:p>
            <a:pPr algn="ctr">
              <a:spcBef>
                <a:spcPct val="50000"/>
              </a:spcBef>
            </a:pPr>
            <a:r>
              <a:rPr lang="fr-FR" sz="4000" b="1" dirty="0" smtClean="0">
                <a:solidFill>
                  <a:srgbClr val="333399"/>
                </a:solidFill>
                <a:ea typeface="ＭＳ Ｐゴシック"/>
                <a:cs typeface="ＭＳ Ｐゴシック"/>
              </a:rPr>
              <a:t>LES AXES DIRECTEURS DE LA RENOVATION</a:t>
            </a:r>
            <a:endParaRPr lang="fr-FR" sz="4000" b="1" dirty="0">
              <a:solidFill>
                <a:srgbClr val="333399"/>
              </a:solidFill>
              <a:ea typeface="ＭＳ Ｐゴシック"/>
              <a:cs typeface="ＭＳ Ｐゴシック"/>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Espace réservé du numéro de diapositive 3"/>
          <p:cNvSpPr>
            <a:spLocks noGrp="1"/>
          </p:cNvSpPr>
          <p:nvPr>
            <p:ph type="sldNum" sz="quarter" idx="11"/>
          </p:nvPr>
        </p:nvSpPr>
        <p:spPr>
          <a:noFill/>
        </p:spPr>
        <p:txBody>
          <a:bodyPr/>
          <a:lstStyle/>
          <a:p>
            <a:fld id="{9F34C534-E1DD-4EDA-B77A-4C810EAA8B2E}" type="slidenum">
              <a:rPr lang="fr-FR" smtClean="0"/>
              <a:pPr/>
              <a:t>5</a:t>
            </a:fld>
            <a:endParaRPr lang="fr-FR" smtClean="0"/>
          </a:p>
        </p:txBody>
      </p:sp>
      <p:sp>
        <p:nvSpPr>
          <p:cNvPr id="7172" name="Text Box 8"/>
          <p:cNvSpPr txBox="1">
            <a:spLocks noChangeArrowheads="1"/>
          </p:cNvSpPr>
          <p:nvPr/>
        </p:nvSpPr>
        <p:spPr bwMode="auto">
          <a:xfrm>
            <a:off x="1028700" y="1238250"/>
            <a:ext cx="7734300" cy="5002213"/>
          </a:xfrm>
          <a:prstGeom prst="rect">
            <a:avLst/>
          </a:prstGeom>
          <a:noFill/>
          <a:ln w="9525">
            <a:noFill/>
            <a:miter lim="800000"/>
            <a:headEnd/>
            <a:tailEnd/>
          </a:ln>
        </p:spPr>
        <p:txBody>
          <a:bodyPr>
            <a:spAutoFit/>
          </a:bodyPr>
          <a:lstStyle/>
          <a:p>
            <a:pPr algn="just">
              <a:lnSpc>
                <a:spcPct val="125000"/>
              </a:lnSpc>
              <a:spcBef>
                <a:spcPct val="50000"/>
              </a:spcBef>
            </a:pPr>
            <a:r>
              <a:rPr lang="fr-FR" sz="2800">
                <a:solidFill>
                  <a:srgbClr val="333399"/>
                </a:solidFill>
                <a:ea typeface="ＭＳ Ｐゴシック"/>
                <a:cs typeface="ＭＳ Ｐゴシック"/>
              </a:rPr>
              <a:t>12 élèves en moyenne nationale pour les divisions de STS industrielles.</a:t>
            </a:r>
          </a:p>
          <a:p>
            <a:pPr algn="just">
              <a:lnSpc>
                <a:spcPct val="125000"/>
              </a:lnSpc>
              <a:spcBef>
                <a:spcPct val="50000"/>
              </a:spcBef>
            </a:pPr>
            <a:r>
              <a:rPr lang="fr-FR" sz="2800">
                <a:solidFill>
                  <a:srgbClr val="333399"/>
                </a:solidFill>
                <a:ea typeface="ＭＳ Ｐゴシック"/>
                <a:cs typeface="ＭＳ Ｐゴシック"/>
              </a:rPr>
              <a:t>20 % des divisions STI industrielles ont moins de 15 élèves.</a:t>
            </a:r>
          </a:p>
          <a:p>
            <a:pPr algn="just">
              <a:lnSpc>
                <a:spcPct val="125000"/>
              </a:lnSpc>
              <a:spcBef>
                <a:spcPct val="50000"/>
              </a:spcBef>
            </a:pPr>
            <a:r>
              <a:rPr lang="fr-FR" sz="2800">
                <a:solidFill>
                  <a:srgbClr val="333399"/>
                </a:solidFill>
                <a:ea typeface="ＭＳ Ｐゴシック"/>
                <a:cs typeface="ＭＳ Ｐゴシック"/>
              </a:rPr>
              <a:t>40 % des divisions STI industrielles ont moins de 20 élèves.</a:t>
            </a:r>
          </a:p>
          <a:p>
            <a:pPr algn="just">
              <a:lnSpc>
                <a:spcPct val="125000"/>
              </a:lnSpc>
              <a:spcBef>
                <a:spcPct val="50000"/>
              </a:spcBef>
            </a:pPr>
            <a:r>
              <a:rPr lang="fr-FR" sz="2800">
                <a:solidFill>
                  <a:srgbClr val="333399"/>
                </a:solidFill>
                <a:ea typeface="ＭＳ Ｐゴシック"/>
                <a:cs typeface="ＭＳ Ｐゴシック"/>
              </a:rPr>
              <a:t>La voie STI industrielle a perdu 20 % de ses effectifs au cours des 8 dernières années.</a:t>
            </a:r>
            <a:r>
              <a:rPr lang="fr-FR" sz="2800">
                <a:ea typeface="ＭＳ Ｐゴシック"/>
                <a:cs typeface="ＭＳ Ｐゴシック"/>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Espace réservé du numéro de diapositive 3"/>
          <p:cNvSpPr>
            <a:spLocks noGrp="1"/>
          </p:cNvSpPr>
          <p:nvPr>
            <p:ph type="sldNum" sz="quarter" idx="11"/>
          </p:nvPr>
        </p:nvSpPr>
        <p:spPr>
          <a:noFill/>
        </p:spPr>
        <p:txBody>
          <a:bodyPr/>
          <a:lstStyle/>
          <a:p>
            <a:fld id="{94937116-63BF-4470-A76A-4CD49AA714B2}" type="slidenum">
              <a:rPr lang="fr-FR" smtClean="0"/>
              <a:pPr/>
              <a:t>6</a:t>
            </a:fld>
            <a:endParaRPr lang="fr-FR" smtClean="0"/>
          </a:p>
        </p:txBody>
      </p:sp>
      <p:sp>
        <p:nvSpPr>
          <p:cNvPr id="8196" name="ZoneTexte 4"/>
          <p:cNvSpPr txBox="1">
            <a:spLocks noChangeArrowheads="1"/>
          </p:cNvSpPr>
          <p:nvPr/>
        </p:nvSpPr>
        <p:spPr bwMode="auto">
          <a:xfrm>
            <a:off x="838200" y="1074738"/>
            <a:ext cx="8305800" cy="5264150"/>
          </a:xfrm>
          <a:prstGeom prst="rect">
            <a:avLst/>
          </a:prstGeom>
          <a:noFill/>
          <a:ln w="9525">
            <a:noFill/>
            <a:miter lim="800000"/>
            <a:headEnd/>
            <a:tailEnd/>
          </a:ln>
        </p:spPr>
        <p:txBody>
          <a:bodyPr>
            <a:spAutoFit/>
          </a:bodyPr>
          <a:lstStyle/>
          <a:p>
            <a:pPr algn="just">
              <a:lnSpc>
                <a:spcPct val="125000"/>
              </a:lnSpc>
              <a:spcBef>
                <a:spcPct val="50000"/>
              </a:spcBef>
            </a:pPr>
            <a:r>
              <a:rPr lang="fr-FR" sz="3200" u="sng" dirty="0">
                <a:solidFill>
                  <a:srgbClr val="333399"/>
                </a:solidFill>
                <a:ea typeface="ＭＳ Ｐゴシック"/>
                <a:cs typeface="ＭＳ Ｐゴシック"/>
              </a:rPr>
              <a:t>40 % environ </a:t>
            </a:r>
            <a:r>
              <a:rPr lang="fr-FR" sz="2800" dirty="0">
                <a:solidFill>
                  <a:srgbClr val="333399"/>
                </a:solidFill>
                <a:ea typeface="ＭＳ Ｐゴシック"/>
                <a:cs typeface="ＭＳ Ｐゴシック"/>
              </a:rPr>
              <a:t>(en 2009 : 11 % en L, 14 % en CPGE, 11% en IUT+STS, 6 % 1</a:t>
            </a:r>
            <a:r>
              <a:rPr lang="fr-FR" sz="2800" baseline="30000" dirty="0">
                <a:solidFill>
                  <a:srgbClr val="333399"/>
                </a:solidFill>
                <a:ea typeface="ＭＳ Ｐゴシック"/>
                <a:cs typeface="ＭＳ Ｐゴシック"/>
              </a:rPr>
              <a:t>er</a:t>
            </a:r>
            <a:r>
              <a:rPr lang="fr-FR" sz="2800" dirty="0">
                <a:solidFill>
                  <a:srgbClr val="333399"/>
                </a:solidFill>
                <a:ea typeface="ＭＳ Ｐゴシック"/>
                <a:cs typeface="ＭＳ Ｐゴシック"/>
              </a:rPr>
              <a:t> cycle GE) </a:t>
            </a:r>
            <a:r>
              <a:rPr lang="fr-FR" sz="3200" dirty="0">
                <a:solidFill>
                  <a:srgbClr val="333399"/>
                </a:solidFill>
                <a:ea typeface="ＭＳ Ｐゴシック"/>
                <a:cs typeface="ＭＳ Ｐゴシック"/>
              </a:rPr>
              <a:t>des bacheliers S qui poursuivent des études scientifiques et technologiques supérieures longues, hors secteurs de la santé, alors qu’ils étaient </a:t>
            </a:r>
            <a:r>
              <a:rPr lang="fr-FR" sz="3200" u="sng" dirty="0">
                <a:solidFill>
                  <a:srgbClr val="333399"/>
                </a:solidFill>
                <a:ea typeface="ＭＳ Ｐゴシック"/>
                <a:cs typeface="ＭＳ Ｐゴシック"/>
              </a:rPr>
              <a:t>60 % en 1996</a:t>
            </a:r>
            <a:r>
              <a:rPr lang="fr-FR" sz="3200" dirty="0">
                <a:solidFill>
                  <a:srgbClr val="333399"/>
                </a:solidFill>
                <a:ea typeface="ＭＳ Ｐゴシック"/>
                <a:cs typeface="ＭＳ Ｐゴシック"/>
              </a:rPr>
              <a:t>.</a:t>
            </a:r>
          </a:p>
          <a:p>
            <a:pPr algn="just">
              <a:lnSpc>
                <a:spcPct val="125000"/>
              </a:lnSpc>
              <a:spcBef>
                <a:spcPct val="50000"/>
              </a:spcBef>
            </a:pPr>
            <a:r>
              <a:rPr lang="fr-FR" sz="3200" dirty="0">
                <a:solidFill>
                  <a:srgbClr val="333399"/>
                </a:solidFill>
                <a:ea typeface="ＭＳ Ｐゴシック"/>
                <a:cs typeface="ＭＳ Ｐゴシック"/>
              </a:rPr>
              <a:t>Il semble difficile d’augmenter le nombre d’élèves dans la série scientifique </a:t>
            </a:r>
            <a:r>
              <a:rPr lang="fr-FR" sz="2800" dirty="0">
                <a:solidFill>
                  <a:srgbClr val="333399"/>
                </a:solidFill>
                <a:ea typeface="ＭＳ Ｐゴシック"/>
                <a:cs typeface="ＭＳ Ｐゴシック"/>
              </a:rPr>
              <a:t>(150 000).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u pied de page 2"/>
          <p:cNvSpPr>
            <a:spLocks noGrp="1"/>
          </p:cNvSpPr>
          <p:nvPr>
            <p:ph type="ftr" sz="quarter" idx="10"/>
          </p:nvPr>
        </p:nvSpPr>
        <p:spPr>
          <a:noFill/>
        </p:spPr>
        <p:txBody>
          <a:bodyPr/>
          <a:lstStyle/>
          <a:p>
            <a:pPr algn="ctr"/>
            <a:r>
              <a:rPr lang="fr-FR" smtClean="0"/>
              <a:t>PNF sur l’enseignement spécifique en sciences de l’ingénieur</a:t>
            </a:r>
          </a:p>
        </p:txBody>
      </p:sp>
      <p:sp>
        <p:nvSpPr>
          <p:cNvPr id="9219" name="Espace réservé du numéro de diapositive 3"/>
          <p:cNvSpPr>
            <a:spLocks noGrp="1"/>
          </p:cNvSpPr>
          <p:nvPr>
            <p:ph type="sldNum" sz="quarter" idx="11"/>
          </p:nvPr>
        </p:nvSpPr>
        <p:spPr>
          <a:noFill/>
        </p:spPr>
        <p:txBody>
          <a:bodyPr/>
          <a:lstStyle/>
          <a:p>
            <a:fld id="{18701AFE-AB8D-4989-8362-552E179A9482}" type="slidenum">
              <a:rPr lang="fr-FR" smtClean="0"/>
              <a:pPr/>
              <a:t>7</a:t>
            </a:fld>
            <a:endParaRPr lang="fr-FR" smtClean="0"/>
          </a:p>
        </p:txBody>
      </p:sp>
      <p:sp>
        <p:nvSpPr>
          <p:cNvPr id="9220" name="Espace réservé du numéro de diapositive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endParaRPr lang="fr-FR" sz="1400">
              <a:ea typeface="ＭＳ Ｐゴシック"/>
              <a:cs typeface="ＭＳ Ｐゴシック"/>
            </a:endParaRPr>
          </a:p>
        </p:txBody>
      </p:sp>
      <p:sp>
        <p:nvSpPr>
          <p:cNvPr id="9221" name="Text Box 4"/>
          <p:cNvSpPr txBox="1">
            <a:spLocks noChangeArrowheads="1"/>
          </p:cNvSpPr>
          <p:nvPr/>
        </p:nvSpPr>
        <p:spPr bwMode="auto">
          <a:xfrm>
            <a:off x="819150" y="1571625"/>
            <a:ext cx="8039100" cy="4573588"/>
          </a:xfrm>
          <a:prstGeom prst="rect">
            <a:avLst/>
          </a:prstGeom>
          <a:noFill/>
          <a:ln w="9525">
            <a:noFill/>
            <a:miter lim="800000"/>
            <a:headEnd/>
            <a:tailEnd/>
          </a:ln>
        </p:spPr>
        <p:txBody>
          <a:bodyPr>
            <a:spAutoFit/>
          </a:bodyPr>
          <a:lstStyle/>
          <a:p>
            <a:pPr algn="just">
              <a:lnSpc>
                <a:spcPct val="125000"/>
              </a:lnSpc>
              <a:spcBef>
                <a:spcPct val="50000"/>
              </a:spcBef>
            </a:pPr>
            <a:r>
              <a:rPr lang="fr-FR" sz="2800">
                <a:solidFill>
                  <a:schemeClr val="accent2"/>
                </a:solidFill>
                <a:ea typeface="ＭＳ Ｐゴシック"/>
                <a:cs typeface="ＭＳ Ｐゴシック"/>
              </a:rPr>
              <a:t>Baisse inquiétante des effectifs dans les universités scientifiques au niveau L et M.</a:t>
            </a:r>
          </a:p>
          <a:p>
            <a:pPr algn="just">
              <a:lnSpc>
                <a:spcPct val="125000"/>
              </a:lnSpc>
              <a:spcBef>
                <a:spcPct val="50000"/>
              </a:spcBef>
            </a:pPr>
            <a:r>
              <a:rPr lang="fr-FR" sz="2800">
                <a:solidFill>
                  <a:schemeClr val="accent2"/>
                </a:solidFill>
                <a:ea typeface="ＭＳ Ｐゴシック"/>
                <a:cs typeface="ＭＳ Ｐゴシック"/>
              </a:rPr>
              <a:t>Le nombre de candidats ayant composé à toutes les épreuves d’admissibilité de l’agrégation en 2010 est toujours faible : 55 en génie civil (12 postes), 113 en génie électrique (13 postes), </a:t>
            </a:r>
            <a:r>
              <a:rPr lang="fr-FR" sz="2800">
                <a:solidFill>
                  <a:schemeClr val="accent2"/>
                </a:solidFill>
              </a:rPr>
              <a:t>109 en génie mécanique (15 postes),</a:t>
            </a:r>
            <a:r>
              <a:rPr lang="fr-FR" sz="2800"/>
              <a:t> </a:t>
            </a:r>
            <a:r>
              <a:rPr lang="fr-FR" sz="2800">
                <a:solidFill>
                  <a:schemeClr val="accent2"/>
                </a:solidFill>
                <a:ea typeface="ＭＳ Ｐゴシック"/>
                <a:cs typeface="ＭＳ Ｐゴシック"/>
              </a:rPr>
              <a:t>80 en mécanique (25 postes).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Espace réservé du numéro de diapositive 3"/>
          <p:cNvSpPr>
            <a:spLocks noGrp="1"/>
          </p:cNvSpPr>
          <p:nvPr>
            <p:ph type="sldNum" sz="quarter" idx="11"/>
          </p:nvPr>
        </p:nvSpPr>
        <p:spPr>
          <a:noFill/>
        </p:spPr>
        <p:txBody>
          <a:bodyPr/>
          <a:lstStyle/>
          <a:p>
            <a:fld id="{440FA009-B0DA-4169-88CF-231BC8D54960}" type="slidenum">
              <a:rPr lang="fr-FR" smtClean="0"/>
              <a:pPr/>
              <a:t>8</a:t>
            </a:fld>
            <a:endParaRPr lang="fr-FR" smtClean="0"/>
          </a:p>
        </p:txBody>
      </p:sp>
      <p:graphicFrame>
        <p:nvGraphicFramePr>
          <p:cNvPr id="1026" name="Object 2"/>
          <p:cNvGraphicFramePr>
            <a:graphicFrameLocks noChangeAspect="1"/>
          </p:cNvGraphicFramePr>
          <p:nvPr/>
        </p:nvGraphicFramePr>
        <p:xfrm>
          <a:off x="701675" y="2243839"/>
          <a:ext cx="8442325" cy="3635375"/>
        </p:xfrm>
        <a:graphic>
          <a:graphicData uri="http://schemas.openxmlformats.org/presentationml/2006/ole">
            <p:oleObj spid="_x0000_s1034" name="Document" r:id="rId3" imgW="5817590" imgH="2503444" progId="Word.Document.12">
              <p:embed/>
            </p:oleObj>
          </a:graphicData>
        </a:graphic>
      </p:graphicFrame>
      <p:sp>
        <p:nvSpPr>
          <p:cNvPr id="1029" name="Text Box 7"/>
          <p:cNvSpPr txBox="1">
            <a:spLocks noChangeArrowheads="1"/>
          </p:cNvSpPr>
          <p:nvPr/>
        </p:nvSpPr>
        <p:spPr bwMode="auto">
          <a:xfrm>
            <a:off x="759231" y="235578"/>
            <a:ext cx="6915150" cy="1800225"/>
          </a:xfrm>
          <a:prstGeom prst="rect">
            <a:avLst/>
          </a:prstGeom>
          <a:noFill/>
          <a:ln w="9525">
            <a:noFill/>
            <a:miter lim="800000"/>
            <a:headEnd/>
            <a:tailEnd/>
          </a:ln>
        </p:spPr>
        <p:txBody>
          <a:bodyPr>
            <a:spAutoFit/>
          </a:bodyPr>
          <a:lstStyle/>
          <a:p>
            <a:pPr algn="just">
              <a:spcBef>
                <a:spcPct val="50000"/>
              </a:spcBef>
            </a:pPr>
            <a:r>
              <a:rPr lang="fr-FR" sz="2800" dirty="0">
                <a:solidFill>
                  <a:schemeClr val="accent2"/>
                </a:solidFill>
                <a:ea typeface="ＭＳ Ｐゴシック"/>
                <a:cs typeface="ＭＳ Ｐゴシック"/>
              </a:rPr>
              <a:t>Malgré une hausse continue (10 % environ en 8 ans) des effectifs en CPGE scientifiques, les grandes écoles n’arrivent pas à pourvoir toutes leurs places.</a:t>
            </a:r>
            <a:endParaRPr lang="fr-FR" dirty="0">
              <a:ea typeface="ＭＳ Ｐゴシック"/>
              <a:cs typeface="ＭＳ Ｐゴシック"/>
            </a:endParaRPr>
          </a:p>
        </p:txBody>
      </p:sp>
      <p:sp>
        <p:nvSpPr>
          <p:cNvPr id="1030" name="Text Box 6"/>
          <p:cNvSpPr txBox="1">
            <a:spLocks noChangeArrowheads="1"/>
          </p:cNvSpPr>
          <p:nvPr/>
        </p:nvSpPr>
        <p:spPr bwMode="auto">
          <a:xfrm>
            <a:off x="2438400" y="5829300"/>
            <a:ext cx="6210300" cy="366713"/>
          </a:xfrm>
          <a:prstGeom prst="rect">
            <a:avLst/>
          </a:prstGeom>
          <a:noFill/>
          <a:ln w="9525">
            <a:noFill/>
            <a:miter lim="800000"/>
            <a:headEnd/>
            <a:tailEnd/>
          </a:ln>
        </p:spPr>
        <p:txBody>
          <a:bodyPr>
            <a:spAutoFit/>
          </a:bodyPr>
          <a:lstStyle/>
          <a:p>
            <a:pPr>
              <a:spcBef>
                <a:spcPct val="50000"/>
              </a:spcBef>
            </a:pPr>
            <a:r>
              <a:rPr lang="fr-FR">
                <a:solidFill>
                  <a:schemeClr val="accent2"/>
                </a:solidFill>
                <a:ea typeface="ＭＳ Ｐゴシック"/>
                <a:cs typeface="ＭＳ Ｐゴシック"/>
              </a:rPr>
              <a:t>http://www.scei-concours.org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294967295"/>
          </p:nvPr>
        </p:nvSpPr>
        <p:spPr>
          <a:xfrm>
            <a:off x="6553200" y="6356350"/>
            <a:ext cx="2133600" cy="365125"/>
          </a:xfrm>
          <a:prstGeom prst="rect">
            <a:avLst/>
          </a:prstGeom>
        </p:spPr>
        <p:txBody>
          <a:bodyPr/>
          <a:lstStyle/>
          <a:p>
            <a:pPr algn="r"/>
            <a:fld id="{B6C42BEA-A4C8-41DC-BB38-6AA9F8180C61}" type="slidenum">
              <a:rPr lang="fr-FR" smtClean="0"/>
              <a:pPr algn="r"/>
              <a:t>9</a:t>
            </a:fld>
            <a:endParaRPr lang="fr-FR" dirty="0"/>
          </a:p>
        </p:txBody>
      </p:sp>
      <p:sp>
        <p:nvSpPr>
          <p:cNvPr id="4" name="Espace réservé du contenu 5"/>
          <p:cNvSpPr txBox="1">
            <a:spLocks/>
          </p:cNvSpPr>
          <p:nvPr/>
        </p:nvSpPr>
        <p:spPr>
          <a:xfrm>
            <a:off x="914399" y="1446028"/>
            <a:ext cx="4603899" cy="4680136"/>
          </a:xfrm>
          <a:prstGeom prst="rect">
            <a:avLst/>
          </a:prstGeom>
        </p:spPr>
        <p:txBody>
          <a:bodyPr/>
          <a:lstStyle/>
          <a:p>
            <a:pPr marL="342900" marR="0" lvl="0" indent="-342900" algn="l" defTabSz="457200" rtl="0" eaLnBrk="1" fontAlgn="base" latinLnBrk="0" hangingPunct="1">
              <a:lnSpc>
                <a:spcPct val="100000"/>
              </a:lnSpc>
              <a:spcBef>
                <a:spcPct val="20000"/>
              </a:spcBef>
              <a:spcAft>
                <a:spcPct val="0"/>
              </a:spcAft>
              <a:buClrTx/>
              <a:buSzTx/>
              <a:buFont typeface="Arial" charset="0"/>
              <a:buNone/>
              <a:tabLst/>
              <a:defRPr/>
            </a:pPr>
            <a:r>
              <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rPr>
              <a:t>	</a:t>
            </a:r>
          </a:p>
          <a:p>
            <a:pPr marL="342900" marR="0" lvl="0" indent="-342900" algn="l" defTabSz="457200" rtl="0" eaLnBrk="1" fontAlgn="base" latinLnBrk="0" hangingPunct="1">
              <a:lnSpc>
                <a:spcPct val="100000"/>
              </a:lnSpc>
              <a:spcBef>
                <a:spcPct val="20000"/>
              </a:spcBef>
              <a:spcAft>
                <a:spcPct val="0"/>
              </a:spcAft>
              <a:buClrTx/>
              <a:buSzTx/>
              <a:buFont typeface="Arial" charset="0"/>
              <a:buNone/>
              <a:tabLst/>
              <a:defRPr/>
            </a:pPr>
            <a:endPar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endParaRP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lang="fr-FR" sz="2000" dirty="0" smtClean="0">
                <a:latin typeface="+mn-lt"/>
              </a:rPr>
              <a:t>Loi de 2005 sur l’avenir de l’école</a:t>
            </a: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lang="fr-FR" sz="2000" dirty="0" smtClean="0">
                <a:latin typeface="+mn-lt"/>
              </a:rPr>
              <a:t>Rénovation des programmes de collège en 2008</a:t>
            </a: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rPr>
              <a:t>Rénovation de la voie professionnelle en 2009</a:t>
            </a: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lang="fr-FR" sz="2000" dirty="0" smtClean="0">
                <a:latin typeface="+mn-lt"/>
              </a:rPr>
              <a:t>Réforme du Lycée en 2010 (seconde)</a:t>
            </a: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rPr>
              <a:t>Réforme du Lycée en 2011 (cycle terminal)</a:t>
            </a:r>
          </a:p>
          <a:p>
            <a:pPr marL="342900" marR="0" lvl="0" indent="-342900" algn="l" defTabSz="457200" rtl="0" eaLnBrk="1" fontAlgn="base" latinLnBrk="0" hangingPunct="1">
              <a:lnSpc>
                <a:spcPct val="100000"/>
              </a:lnSpc>
              <a:spcBef>
                <a:spcPct val="20000"/>
              </a:spcBef>
              <a:spcAft>
                <a:spcPct val="0"/>
              </a:spcAft>
              <a:buClrTx/>
              <a:buSzTx/>
              <a:tabLst/>
              <a:defRPr/>
            </a:pPr>
            <a:endPar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endParaRP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endPar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endParaRP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endParaRPr kumimoji="0" lang="fr-FR" sz="2000" b="0" i="0" u="none" strike="noStrike" kern="1200" cap="none" spc="0" normalizeH="0" baseline="0" noProof="0" dirty="0" smtClean="0">
              <a:ln>
                <a:noFill/>
              </a:ln>
              <a:solidFill>
                <a:schemeClr val="tx1"/>
              </a:solidFill>
              <a:effectLst/>
              <a:uLnTx/>
              <a:uFillTx/>
              <a:latin typeface="+mn-lt"/>
              <a:ea typeface="ＭＳ Ｐゴシック" charset="-128"/>
              <a:cs typeface="+mn-cs"/>
            </a:endParaRP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endParaRPr kumimoji="0" lang="fr-FR" sz="2000" b="0" i="0" u="none" strike="noStrike" kern="1200" cap="none" spc="0" normalizeH="0" baseline="0" noProof="0" dirty="0">
              <a:ln>
                <a:noFill/>
              </a:ln>
              <a:solidFill>
                <a:schemeClr val="tx1"/>
              </a:solidFill>
              <a:effectLst/>
              <a:uLnTx/>
              <a:uFillTx/>
              <a:latin typeface="+mn-lt"/>
              <a:ea typeface="ＭＳ Ｐゴシック" charset="-128"/>
              <a:cs typeface="+mn-cs"/>
            </a:endParaRPr>
          </a:p>
        </p:txBody>
      </p:sp>
      <p:grpSp>
        <p:nvGrpSpPr>
          <p:cNvPr id="10" name="Groupe 9"/>
          <p:cNvGrpSpPr/>
          <p:nvPr/>
        </p:nvGrpSpPr>
        <p:grpSpPr>
          <a:xfrm>
            <a:off x="5396024" y="1577163"/>
            <a:ext cx="3429000" cy="3687762"/>
            <a:chOff x="5715000" y="2438401"/>
            <a:chExt cx="3429000" cy="3687762"/>
          </a:xfrm>
        </p:grpSpPr>
        <p:sp>
          <p:nvSpPr>
            <p:cNvPr id="5" name="Rectangle 4"/>
            <p:cNvSpPr/>
            <p:nvPr/>
          </p:nvSpPr>
          <p:spPr>
            <a:xfrm>
              <a:off x="6858000" y="3356173"/>
              <a:ext cx="2286000" cy="923330"/>
            </a:xfrm>
            <a:prstGeom prst="rect">
              <a:avLst/>
            </a:prstGeom>
            <a:noFill/>
          </p:spPr>
          <p:txBody>
            <a:bodyPr wrap="square" lIns="91440" tIns="45720" rIns="91440" bIns="45720">
              <a:spAutoFit/>
            </a:bodyPr>
            <a:lstStyle/>
            <a:p>
              <a:pPr algn="ctr"/>
              <a:r>
                <a:rPr lang="fr-FR"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50%</a:t>
              </a:r>
              <a:endParaRPr lang="fr-FR"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 name="Rectangle 6"/>
            <p:cNvSpPr/>
            <p:nvPr/>
          </p:nvSpPr>
          <p:spPr>
            <a:xfrm>
              <a:off x="6858000" y="4279503"/>
              <a:ext cx="2286000" cy="923330"/>
            </a:xfrm>
            <a:prstGeom prst="rect">
              <a:avLst/>
            </a:prstGeom>
            <a:noFill/>
          </p:spPr>
          <p:txBody>
            <a:bodyPr wrap="square" lIns="91440" tIns="45720" rIns="91440" bIns="45720">
              <a:spAutoFit/>
            </a:bodyPr>
            <a:lstStyle/>
            <a:p>
              <a:pPr algn="ctr"/>
              <a:r>
                <a:rPr lang="fr-F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80%</a:t>
              </a:r>
              <a:endParaRPr lang="fr-FR"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8" name="Rectangle 7"/>
            <p:cNvSpPr/>
            <p:nvPr/>
          </p:nvSpPr>
          <p:spPr>
            <a:xfrm>
              <a:off x="6858000" y="5202833"/>
              <a:ext cx="2286000" cy="923330"/>
            </a:xfrm>
            <a:prstGeom prst="rect">
              <a:avLst/>
            </a:prstGeom>
            <a:noFill/>
          </p:spPr>
          <p:txBody>
            <a:bodyPr wrap="square" lIns="91440" tIns="45720" rIns="91440" bIns="45720">
              <a:spAutoFit/>
            </a:bodyPr>
            <a:lstStyle/>
            <a:p>
              <a:pPr algn="ctr"/>
              <a:r>
                <a:rPr lang="fr-F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100%</a:t>
              </a:r>
              <a:endParaRPr lang="fr-FR"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9" name="Triangle rectangle 8"/>
            <p:cNvSpPr/>
            <p:nvPr/>
          </p:nvSpPr>
          <p:spPr>
            <a:xfrm flipH="1">
              <a:off x="5715000" y="2438401"/>
              <a:ext cx="1295400" cy="3687762"/>
            </a:xfrm>
            <a:prstGeom prst="rtTriangl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grpSp>
      <p:sp>
        <p:nvSpPr>
          <p:cNvPr id="11" name="ZoneTexte 10"/>
          <p:cNvSpPr txBox="1"/>
          <p:nvPr/>
        </p:nvSpPr>
        <p:spPr>
          <a:xfrm>
            <a:off x="935665" y="552893"/>
            <a:ext cx="6390167" cy="830997"/>
          </a:xfrm>
          <a:prstGeom prst="rect">
            <a:avLst/>
          </a:prstGeom>
          <a:noFill/>
        </p:spPr>
        <p:txBody>
          <a:bodyPr wrap="square" rtlCol="0">
            <a:spAutoFit/>
          </a:bodyPr>
          <a:lstStyle/>
          <a:p>
            <a:pPr algn="ctr"/>
            <a:r>
              <a:rPr lang="fr-FR" sz="2400" b="1" dirty="0">
                <a:ea typeface="ＭＳ Ｐゴシック" charset="-128"/>
              </a:rPr>
              <a:t>Contexte de la rénovation de l’enseignement technologique industriel</a:t>
            </a:r>
            <a:endParaRPr lang="fr-FR" sz="2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3586</TotalTime>
  <Words>1421</Words>
  <Application>Microsoft Office PowerPoint</Application>
  <PresentationFormat>Affichage à l'écran (4:3)</PresentationFormat>
  <Paragraphs>241</Paragraphs>
  <Slides>39</Slides>
  <Notes>4</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39</vt:i4>
      </vt:variant>
    </vt:vector>
  </HeadingPairs>
  <TitlesOfParts>
    <vt:vector size="41" baseType="lpstr">
      <vt:lpstr>Modèle par défaut</vt:lpstr>
      <vt:lpstr>Document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vector>
  </TitlesOfParts>
  <Company>Chaptal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Norbert Perrot</dc:creator>
  <cp:lastModifiedBy>utilisateur</cp:lastModifiedBy>
  <cp:revision>309</cp:revision>
  <dcterms:created xsi:type="dcterms:W3CDTF">2010-06-05T08:03:24Z</dcterms:created>
  <dcterms:modified xsi:type="dcterms:W3CDTF">2011-05-23T17:06:56Z</dcterms:modified>
</cp:coreProperties>
</file>