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7" r:id="rId5"/>
    <p:sldId id="258" r:id="rId6"/>
    <p:sldId id="259" r:id="rId7"/>
    <p:sldId id="260" r:id="rId8"/>
    <p:sldId id="261" r:id="rId9"/>
    <p:sldId id="267" r:id="rId10"/>
    <p:sldId id="262" r:id="rId11"/>
    <p:sldId id="263" r:id="rId12"/>
    <p:sldId id="264" r:id="rId13"/>
    <p:sldId id="265" r:id="rId14"/>
    <p:sldId id="266" r:id="rId15"/>
    <p:sldId id="270" r:id="rId16"/>
    <p:sldId id="271" r:id="rId17"/>
    <p:sldId id="272" r:id="rId18"/>
    <p:sldId id="273" r:id="rId19"/>
    <p:sldId id="274" r:id="rId20"/>
    <p:sldId id="268" r:id="rId21"/>
    <p:sldId id="269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96061" autoAdjust="0"/>
  </p:normalViewPr>
  <p:slideViewPr>
    <p:cSldViewPr>
      <p:cViewPr>
        <p:scale>
          <a:sx n="70" d="100"/>
          <a:sy n="70" d="100"/>
        </p:scale>
        <p:origin x="-1290" y="-3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-1488" y="15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fr-FR" smtClean="0"/>
              <a:pPr/>
              <a:t>16/05/2011</a:t>
            </a:fld>
            <a:endParaRPr lang="fr-FR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fr-FR" smtClean="0"/>
              <a:pPr/>
              <a:t>‹N°›</a:t>
            </a:fld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/>
              <a:pPr/>
              <a:t>9/5/2006</a:t>
            </a:fld>
            <a:endParaRPr lang="fr-FR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20B28-3B89-414E-9AD1-608DBC19D6ED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3 verbes d’action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Proposer</a:t>
            </a:r>
            <a:r>
              <a:rPr lang="fr-FR" dirty="0" smtClean="0"/>
              <a:t> : le modèle n’est pas fourni l’élève formule les hypothèses et met en place un modèle. Celui-ci doit donc être suffisamment simple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Justifier</a:t>
            </a:r>
            <a:r>
              <a:rPr lang="fr-FR" dirty="0" smtClean="0"/>
              <a:t> : le modèle sera-t-il suffisant pour mener l’étude que l’on souhaite (relation entrée sortie, grandeurs, …), la frontière est-elle correctement positionnée,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Associer</a:t>
            </a:r>
            <a:r>
              <a:rPr lang="fr-FR" dirty="0" smtClean="0"/>
              <a:t> : peut être synonyme de proposer ou lié à un choix parmi plusieurs solutions selon le degré de finesse souhaité, au résultat attendu (protocole)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r>
              <a:rPr lang="fr-FR" dirty="0" smtClean="0"/>
              <a:t>Composant de la chaîne d’énergie : auparavant on s’intéresser au modèle associé au mécanisme (liaisons) et aux machines tournantes (MCC,…), inertie</a:t>
            </a:r>
          </a:p>
          <a:p>
            <a:r>
              <a:rPr lang="fr-FR" dirty="0" smtClean="0"/>
              <a:t>On entre dans le contrôle, l’asservissement avec la notion d’ordre du système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63D844-12D2-42BD-BA70-8DC02AAC484A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93E464-D43C-4644-8811-66E7209DF020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 latinLnBrk="0">
              <a:buNone/>
              <a:defRPr lang="fr-FR"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 latinLnBrk="0">
              <a:defRPr lang="fr-FR" sz="40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/>
              <a:t>Cliquer ici pour modifier le style du titre du masque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fld id="{5C14FD69-4A85-4715-A222-ABB225B63BC6}" type="datetimeFigureOut">
              <a:rPr/>
              <a:pPr/>
              <a:t>9/5/2006</a:t>
            </a:fld>
            <a:endParaRPr lang="fr-FR" sz="100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latinLnBrk="0">
              <a:defRPr lang="fr-FR" sz="1000">
                <a:latin typeface="+mn-lt"/>
              </a:defRPr>
            </a:lvl1pPr>
          </a:lstStyle>
          <a:p>
            <a:pPr algn="ctr"/>
            <a:endParaRPr lang="fr-FR" sz="100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pPr algn="r"/>
            <a:fld id="{D4C49B74-5DB2-4B03-B1D2-7F6A3C51C318}" type="slidenum">
              <a:rPr/>
              <a:pPr algn="r"/>
              <a:t>‹N°›</a:t>
            </a:fld>
            <a:endParaRPr lang="fr-FR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lang="fr-FR"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latinLnBrk="0" hangingPunct="1">
        <a:buNone/>
        <a:defRPr lang="fr-FR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latinLnBrk="0" hangingPunct="1">
        <a:buChar char="•"/>
        <a:defRPr lang="fr-FR" sz="2800">
          <a:latin typeface="+mn-lt"/>
        </a:defRPr>
      </a:lvl1pPr>
      <a:lvl2pPr marL="742950" indent="-285750" eaLnBrk="1" hangingPunct="1">
        <a:buChar char="–"/>
        <a:defRPr lang="fr-FR" sz="2400">
          <a:latin typeface="+mn-lt"/>
        </a:defRPr>
      </a:lvl2pPr>
      <a:lvl3pPr marL="1143000" indent="-228600" eaLnBrk="1" hangingPunct="1">
        <a:buChar char="•"/>
        <a:defRPr lang="fr-FR" sz="2400">
          <a:latin typeface="+mn-lt"/>
        </a:defRPr>
      </a:lvl3pPr>
      <a:lvl4pPr marL="1600200" indent="-228600" eaLnBrk="1" hangingPunct="1">
        <a:buChar char="–"/>
        <a:defRPr lang="fr-FR" sz="2000">
          <a:latin typeface="+mn-lt"/>
        </a:defRPr>
      </a:lvl4pPr>
      <a:lvl5pPr marL="2057400" indent="-228600" eaLnBrk="1" hangingPunct="1">
        <a:buChar char="»"/>
        <a:defRPr lang="fr-FR" sz="2000">
          <a:latin typeface="+mn-lt"/>
        </a:defRPr>
      </a:lvl5pPr>
      <a:lvl6pPr marL="2514600" indent="-228600" eaLnBrk="1" hangingPunct="1">
        <a:buChar char="•"/>
        <a:defRPr lang="fr-FR" sz="2000"/>
      </a:lvl6pPr>
      <a:lvl7pPr marL="2971800" indent="-228600" eaLnBrk="1" hangingPunct="1">
        <a:buChar char="•"/>
        <a:defRPr lang="fr-FR" sz="2000"/>
      </a:lvl7pPr>
      <a:lvl8pPr marL="3429000" indent="-228600" eaLnBrk="1" hangingPunct="1">
        <a:buChar char="•"/>
        <a:defRPr lang="fr-FR" sz="2000"/>
      </a:lvl8pPr>
      <a:lvl9pPr marL="3886200" indent="-228600" eaLnBrk="1" hangingPunct="1">
        <a:buChar char="•"/>
        <a:defRPr lang="fr-FR" sz="2000"/>
      </a:lvl9pPr>
    </p:bodyStyle>
    <p:other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0" eaLnBrk="1" latinLnBrk="0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13.gif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gif"/><Relationship Id="rId5" Type="http://schemas.openxmlformats.org/officeDocument/2006/relationships/hyperlink" Target="Ancien%20programme%20comment&#233;.pdf" TargetMode="External"/><Relationship Id="rId4" Type="http://schemas.openxmlformats.org/officeDocument/2006/relationships/image" Target="../media/image20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07720">
            <a:off x="2537787" y="1245609"/>
            <a:ext cx="1769592" cy="1429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-540568" y="0"/>
            <a:ext cx="10215634" cy="2143140"/>
          </a:xfrm>
        </p:spPr>
        <p:txBody>
          <a:bodyPr/>
          <a:lstStyle/>
          <a:p>
            <a:pPr algn="ctr" eaLnBrk="1" hangingPunct="1"/>
            <a:r>
              <a:rPr lang="fr-FR" sz="5400" b="1" dirty="0" smtClean="0">
                <a:latin typeface="Berlin Sans FB Demi" pitchFamily="34" charset="0"/>
              </a:rPr>
              <a:t>ANALYSE  DU  PROGRAMME</a:t>
            </a:r>
            <a:r>
              <a:rPr lang="fr-FR" sz="5400" dirty="0" smtClean="0">
                <a:latin typeface="Berlin Sans FB Demi" pitchFamily="34" charset="0"/>
              </a:rPr>
              <a:t/>
            </a:r>
            <a:br>
              <a:rPr lang="fr-FR" sz="5400" dirty="0" smtClean="0">
                <a:latin typeface="Berlin Sans FB Demi" pitchFamily="34" charset="0"/>
              </a:rPr>
            </a:br>
            <a:endParaRPr lang="fr-FR" sz="5400" dirty="0" smtClean="0">
              <a:latin typeface="Berlin Sans FB Demi" pitchFamily="34" charset="0"/>
            </a:endParaRPr>
          </a:p>
        </p:txBody>
      </p:sp>
      <p:sp>
        <p:nvSpPr>
          <p:cNvPr id="4099" name="Espace réservé de la date 1"/>
          <p:cNvSpPr txBox="1">
            <a:spLocks noGrp="1"/>
          </p:cNvSpPr>
          <p:nvPr/>
        </p:nvSpPr>
        <p:spPr bwMode="auto">
          <a:xfrm>
            <a:off x="1187624" y="6453336"/>
            <a:ext cx="59766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Lycées Carnot </a:t>
            </a:r>
            <a:r>
              <a:rPr lang="fr-FR" sz="1200" dirty="0" err="1" smtClean="0">
                <a:solidFill>
                  <a:schemeClr val="tx1"/>
                </a:solidFill>
                <a:latin typeface="+mn-lt"/>
              </a:rPr>
              <a:t>Bruay</a:t>
            </a: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, Camille Claudel, Pierre Forest, Colbert, </a:t>
            </a:r>
            <a:r>
              <a:rPr lang="fr-FR" sz="1200" dirty="0" err="1" smtClean="0">
                <a:solidFill>
                  <a:schemeClr val="tx1"/>
                </a:solidFill>
                <a:latin typeface="+mn-lt"/>
              </a:rPr>
              <a:t>Baggio</a:t>
            </a: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 et du Pays de Condé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00" name="Espace réservé de la date 1"/>
          <p:cNvSpPr txBox="1">
            <a:spLocks noGrp="1"/>
          </p:cNvSpPr>
          <p:nvPr/>
        </p:nvSpPr>
        <p:spPr bwMode="auto">
          <a:xfrm>
            <a:off x="6217667" y="6616526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  24 Mai 2011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" name="Picture 2" descr="C:\Users\NERIC\AppData\Local\Microsoft\Windows\Temporary Internet Files\Content.IE5\7EO1T13B\j0439363[2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81150" y="1628800"/>
            <a:ext cx="4483137" cy="4793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10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5496" y="3861048"/>
            <a:ext cx="50405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070573"/>
            <a:ext cx="4499991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" y="2953122"/>
            <a:ext cx="233975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2339752" y="4077072"/>
            <a:ext cx="2232248" cy="3600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à coins arrondis 23"/>
          <p:cNvSpPr/>
          <p:nvPr/>
        </p:nvSpPr>
        <p:spPr bwMode="auto">
          <a:xfrm>
            <a:off x="4644008" y="4581128"/>
            <a:ext cx="4680520" cy="151216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Des nouveautés: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Approfondissement dans l’analyse des matériaux.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fr-FR" sz="1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Niveau de</a:t>
            </a:r>
            <a:r>
              <a:rPr kumimoji="0" lang="fr-FR" sz="1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maitrise </a:t>
            </a: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(c) .</a:t>
            </a: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e 18"/>
          <p:cNvGrpSpPr/>
          <p:nvPr/>
        </p:nvGrpSpPr>
        <p:grpSpPr>
          <a:xfrm>
            <a:off x="1907704" y="1340768"/>
            <a:ext cx="6156176" cy="2339056"/>
            <a:chOff x="2915816" y="1268760"/>
            <a:chExt cx="6156176" cy="2339056"/>
          </a:xfrm>
        </p:grpSpPr>
        <p:sp>
          <p:nvSpPr>
            <p:cNvPr id="22" name="Rectangle 21"/>
            <p:cNvSpPr/>
            <p:nvPr/>
          </p:nvSpPr>
          <p:spPr bwMode="auto">
            <a:xfrm>
              <a:off x="3419872" y="2492896"/>
              <a:ext cx="324036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15817" y="2852936"/>
              <a:ext cx="6120680" cy="754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 bwMode="auto">
            <a:xfrm>
              <a:off x="4427984" y="3284984"/>
              <a:ext cx="4536504" cy="28803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" name="Groupe 18"/>
            <p:cNvGrpSpPr/>
            <p:nvPr/>
          </p:nvGrpSpPr>
          <p:grpSpPr>
            <a:xfrm>
              <a:off x="8532440" y="2852936"/>
              <a:ext cx="288033" cy="216024"/>
              <a:chOff x="8532440" y="2852936"/>
              <a:chExt cx="288033" cy="216024"/>
            </a:xfrm>
          </p:grpSpPr>
          <p:sp>
            <p:nvSpPr>
              <p:cNvPr id="26" name="Ellipse 25"/>
              <p:cNvSpPr/>
              <p:nvPr/>
            </p:nvSpPr>
            <p:spPr bwMode="auto">
              <a:xfrm>
                <a:off x="8532440" y="2924944"/>
                <a:ext cx="216024" cy="144016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Connecteur droit avec flèche 27"/>
              <p:cNvCxnSpPr>
                <a:stCxn id="26" idx="7"/>
              </p:cNvCxnSpPr>
              <p:nvPr/>
            </p:nvCxnSpPr>
            <p:spPr bwMode="auto">
              <a:xfrm rot="5400000" flipH="1" flipV="1">
                <a:off x="8722101" y="2847664"/>
                <a:ext cx="93099" cy="1036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1" name="Rectangle 20"/>
            <p:cNvSpPr/>
            <p:nvPr/>
          </p:nvSpPr>
          <p:spPr bwMode="auto">
            <a:xfrm>
              <a:off x="4427984" y="2996952"/>
              <a:ext cx="4104456" cy="13563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915816" y="1268760"/>
              <a:ext cx="6156176" cy="153751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11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5496" y="3861048"/>
            <a:ext cx="50405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sp>
        <p:nvSpPr>
          <p:cNvPr id="24" name="Rectangle à coins arrondis 23"/>
          <p:cNvSpPr/>
          <p:nvPr/>
        </p:nvSpPr>
        <p:spPr bwMode="auto">
          <a:xfrm>
            <a:off x="2915816" y="5013176"/>
            <a:ext cx="4680520" cy="151216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Ces capacités étaient surtout vérifiées au travers du questionnement lors des TP.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L’action de « Quantifier » devient systématique et apparait dans le référentiel.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1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Niveau de</a:t>
            </a:r>
            <a:r>
              <a:rPr kumimoji="0" lang="fr-FR" sz="1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maitrise </a:t>
            </a: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(c) .</a:t>
            </a: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e 14"/>
          <p:cNvGrpSpPr/>
          <p:nvPr/>
        </p:nvGrpSpPr>
        <p:grpSpPr>
          <a:xfrm>
            <a:off x="1619672" y="1484784"/>
            <a:ext cx="6372200" cy="2871978"/>
            <a:chOff x="2699792" y="1340768"/>
            <a:chExt cx="6372200" cy="287197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99792" y="1340768"/>
              <a:ext cx="6372200" cy="28719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grpSp>
          <p:nvGrpSpPr>
            <p:cNvPr id="3" name="Groupe 18"/>
            <p:cNvGrpSpPr/>
            <p:nvPr/>
          </p:nvGrpSpPr>
          <p:grpSpPr>
            <a:xfrm>
              <a:off x="8532440" y="3284984"/>
              <a:ext cx="288033" cy="216024"/>
              <a:chOff x="8532440" y="2852936"/>
              <a:chExt cx="288033" cy="216024"/>
            </a:xfrm>
          </p:grpSpPr>
          <p:sp>
            <p:nvSpPr>
              <p:cNvPr id="26" name="Ellipse 25"/>
              <p:cNvSpPr/>
              <p:nvPr/>
            </p:nvSpPr>
            <p:spPr bwMode="auto">
              <a:xfrm>
                <a:off x="8532440" y="2924944"/>
                <a:ext cx="216024" cy="144016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Connecteur droit avec flèche 27"/>
              <p:cNvCxnSpPr>
                <a:stCxn id="26" idx="7"/>
              </p:cNvCxnSpPr>
              <p:nvPr/>
            </p:nvCxnSpPr>
            <p:spPr bwMode="auto">
              <a:xfrm rot="5400000" flipH="1" flipV="1">
                <a:off x="8722101" y="2847664"/>
                <a:ext cx="93099" cy="1036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1" name="Rectangle 20"/>
            <p:cNvSpPr/>
            <p:nvPr/>
          </p:nvSpPr>
          <p:spPr bwMode="auto">
            <a:xfrm>
              <a:off x="4572000" y="3212976"/>
              <a:ext cx="108012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572000" y="3501008"/>
              <a:ext cx="108012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4572000" y="3789040"/>
              <a:ext cx="108012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016" y="1721043"/>
            <a:ext cx="2267744" cy="113761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155800" y="2924944"/>
            <a:ext cx="2399976" cy="146665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Organigramme : Stockage à accès séquentiel 3"/>
          <p:cNvSpPr/>
          <p:nvPr/>
        </p:nvSpPr>
        <p:spPr bwMode="auto">
          <a:xfrm>
            <a:off x="107950" y="0"/>
            <a:ext cx="1223963" cy="692150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kumimoji="0" lang="fr-FR" sz="1200" b="0" i="0" dirty="0" err="1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 new </a:t>
            </a:r>
          </a:p>
          <a:p>
            <a:pPr algn="ctr" eaLnBrk="0" hangingPunct="0">
              <a:defRPr/>
            </a:pP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fld id="{6BE64FB2-E4C1-4D7D-962D-61094F158D2C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MODELISER</a:t>
            </a: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 » 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 </a:t>
            </a:r>
            <a:endParaRPr lang="fr-FR" sz="4000" i="0" kern="0" dirty="0">
              <a:solidFill>
                <a:schemeClr val="tx1"/>
              </a:solidFill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7" name="Picture 2" descr="C:\Users\NERIC\Desktop\1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-171450"/>
            <a:ext cx="9366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267742" y="1124744"/>
            <a:ext cx="6743902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Rectangle à coins arrondis 9"/>
          <p:cNvSpPr/>
          <p:nvPr/>
        </p:nvSpPr>
        <p:spPr bwMode="auto">
          <a:xfrm>
            <a:off x="2627784" y="4293096"/>
            <a:ext cx="6120680" cy="221913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L’isolement ne concerne pas que la statique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Nouveautés :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Grandeurs thermiques et acoustiques et lumineuses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Identifier les propriétés influentes des matériaux (hors RDM)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Flux de matière</a:t>
            </a: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Forme libre 11"/>
          <p:cNvSpPr/>
          <p:nvPr/>
        </p:nvSpPr>
        <p:spPr>
          <a:xfrm>
            <a:off x="2346996" y="2752353"/>
            <a:ext cx="1668463" cy="276325"/>
          </a:xfrm>
          <a:custGeom>
            <a:avLst/>
            <a:gdLst>
              <a:gd name="connsiteX0" fmla="*/ 132159 w 1787128"/>
              <a:gd name="connsiteY0" fmla="*/ 171450 h 319088"/>
              <a:gd name="connsiteX1" fmla="*/ 927497 w 1787128"/>
              <a:gd name="connsiteY1" fmla="*/ 171450 h 319088"/>
              <a:gd name="connsiteX2" fmla="*/ 929878 w 1787128"/>
              <a:gd name="connsiteY2" fmla="*/ 0 h 319088"/>
              <a:gd name="connsiteX3" fmla="*/ 1784747 w 1787128"/>
              <a:gd name="connsiteY3" fmla="*/ 9525 h 319088"/>
              <a:gd name="connsiteX4" fmla="*/ 1787128 w 1787128"/>
              <a:gd name="connsiteY4" fmla="*/ 319088 h 319088"/>
              <a:gd name="connsiteX5" fmla="*/ 134541 w 1787128"/>
              <a:gd name="connsiteY5" fmla="*/ 316707 h 319088"/>
              <a:gd name="connsiteX6" fmla="*/ 132159 w 1787128"/>
              <a:gd name="connsiteY6" fmla="*/ 171450 h 319088"/>
              <a:gd name="connsiteX0" fmla="*/ 298 w 1655267"/>
              <a:gd name="connsiteY0" fmla="*/ 171450 h 319088"/>
              <a:gd name="connsiteX1" fmla="*/ 795636 w 1655267"/>
              <a:gd name="connsiteY1" fmla="*/ 171450 h 319088"/>
              <a:gd name="connsiteX2" fmla="*/ 798017 w 1655267"/>
              <a:gd name="connsiteY2" fmla="*/ 0 h 319088"/>
              <a:gd name="connsiteX3" fmla="*/ 1652886 w 1655267"/>
              <a:gd name="connsiteY3" fmla="*/ 9525 h 319088"/>
              <a:gd name="connsiteX4" fmla="*/ 1655267 w 1655267"/>
              <a:gd name="connsiteY4" fmla="*/ 319088 h 319088"/>
              <a:gd name="connsiteX5" fmla="*/ 2680 w 1655267"/>
              <a:gd name="connsiteY5" fmla="*/ 316707 h 319088"/>
              <a:gd name="connsiteX6" fmla="*/ 298 w 1655267"/>
              <a:gd name="connsiteY6" fmla="*/ 171450 h 319088"/>
              <a:gd name="connsiteX0" fmla="*/ 298 w 1655267"/>
              <a:gd name="connsiteY0" fmla="*/ 171450 h 319088"/>
              <a:gd name="connsiteX1" fmla="*/ 795636 w 1655267"/>
              <a:gd name="connsiteY1" fmla="*/ 171450 h 319088"/>
              <a:gd name="connsiteX2" fmla="*/ 798017 w 1655267"/>
              <a:gd name="connsiteY2" fmla="*/ 0 h 319088"/>
              <a:gd name="connsiteX3" fmla="*/ 1652886 w 1655267"/>
              <a:gd name="connsiteY3" fmla="*/ 9525 h 319088"/>
              <a:gd name="connsiteX4" fmla="*/ 1655267 w 1655267"/>
              <a:gd name="connsiteY4" fmla="*/ 319088 h 319088"/>
              <a:gd name="connsiteX5" fmla="*/ 2680 w 1655267"/>
              <a:gd name="connsiteY5" fmla="*/ 316707 h 319088"/>
              <a:gd name="connsiteX6" fmla="*/ 298 w 1655267"/>
              <a:gd name="connsiteY6" fmla="*/ 171450 h 319088"/>
              <a:gd name="connsiteX0" fmla="*/ 298 w 1655267"/>
              <a:gd name="connsiteY0" fmla="*/ 171450 h 319088"/>
              <a:gd name="connsiteX1" fmla="*/ 795636 w 1655267"/>
              <a:gd name="connsiteY1" fmla="*/ 171450 h 319088"/>
              <a:gd name="connsiteX2" fmla="*/ 798017 w 1655267"/>
              <a:gd name="connsiteY2" fmla="*/ 0 h 319088"/>
              <a:gd name="connsiteX3" fmla="*/ 1652886 w 1655267"/>
              <a:gd name="connsiteY3" fmla="*/ 9525 h 319088"/>
              <a:gd name="connsiteX4" fmla="*/ 1655267 w 1655267"/>
              <a:gd name="connsiteY4" fmla="*/ 319088 h 319088"/>
              <a:gd name="connsiteX5" fmla="*/ 2680 w 1655267"/>
              <a:gd name="connsiteY5" fmla="*/ 316707 h 319088"/>
              <a:gd name="connsiteX6" fmla="*/ 298 w 1655267"/>
              <a:gd name="connsiteY6" fmla="*/ 171450 h 319088"/>
              <a:gd name="connsiteX0" fmla="*/ 298 w 1655267"/>
              <a:gd name="connsiteY0" fmla="*/ 161925 h 309563"/>
              <a:gd name="connsiteX1" fmla="*/ 795636 w 1655267"/>
              <a:gd name="connsiteY1" fmla="*/ 161925 h 309563"/>
              <a:gd name="connsiteX2" fmla="*/ 697409 w 1655267"/>
              <a:gd name="connsiteY2" fmla="*/ 30857 h 309563"/>
              <a:gd name="connsiteX3" fmla="*/ 1652886 w 1655267"/>
              <a:gd name="connsiteY3" fmla="*/ 0 h 309563"/>
              <a:gd name="connsiteX4" fmla="*/ 1655267 w 1655267"/>
              <a:gd name="connsiteY4" fmla="*/ 309563 h 309563"/>
              <a:gd name="connsiteX5" fmla="*/ 2680 w 1655267"/>
              <a:gd name="connsiteY5" fmla="*/ 307182 h 309563"/>
              <a:gd name="connsiteX6" fmla="*/ 298 w 1655267"/>
              <a:gd name="connsiteY6" fmla="*/ 161925 h 309563"/>
              <a:gd name="connsiteX0" fmla="*/ 298 w 1655267"/>
              <a:gd name="connsiteY0" fmla="*/ 161925 h 309563"/>
              <a:gd name="connsiteX1" fmla="*/ 698203 w 1655267"/>
              <a:gd name="connsiteY1" fmla="*/ 166241 h 309563"/>
              <a:gd name="connsiteX2" fmla="*/ 697409 w 1655267"/>
              <a:gd name="connsiteY2" fmla="*/ 30857 h 309563"/>
              <a:gd name="connsiteX3" fmla="*/ 1652886 w 1655267"/>
              <a:gd name="connsiteY3" fmla="*/ 0 h 309563"/>
              <a:gd name="connsiteX4" fmla="*/ 1655267 w 1655267"/>
              <a:gd name="connsiteY4" fmla="*/ 309563 h 309563"/>
              <a:gd name="connsiteX5" fmla="*/ 2680 w 1655267"/>
              <a:gd name="connsiteY5" fmla="*/ 307182 h 309563"/>
              <a:gd name="connsiteX6" fmla="*/ 298 w 1655267"/>
              <a:gd name="connsiteY6" fmla="*/ 161925 h 309563"/>
              <a:gd name="connsiteX0" fmla="*/ 298 w 1660526"/>
              <a:gd name="connsiteY0" fmla="*/ 131068 h 278706"/>
              <a:gd name="connsiteX1" fmla="*/ 698203 w 1660526"/>
              <a:gd name="connsiteY1" fmla="*/ 135384 h 278706"/>
              <a:gd name="connsiteX2" fmla="*/ 697409 w 1660526"/>
              <a:gd name="connsiteY2" fmla="*/ 0 h 278706"/>
              <a:gd name="connsiteX3" fmla="*/ 1659732 w 1660526"/>
              <a:gd name="connsiteY3" fmla="*/ 12700 h 278706"/>
              <a:gd name="connsiteX4" fmla="*/ 1655267 w 1660526"/>
              <a:gd name="connsiteY4" fmla="*/ 278706 h 278706"/>
              <a:gd name="connsiteX5" fmla="*/ 2680 w 1660526"/>
              <a:gd name="connsiteY5" fmla="*/ 276325 h 278706"/>
              <a:gd name="connsiteX6" fmla="*/ 298 w 1660526"/>
              <a:gd name="connsiteY6" fmla="*/ 131068 h 278706"/>
              <a:gd name="connsiteX0" fmla="*/ 298 w 1667372"/>
              <a:gd name="connsiteY0" fmla="*/ 131068 h 278706"/>
              <a:gd name="connsiteX1" fmla="*/ 698203 w 1667372"/>
              <a:gd name="connsiteY1" fmla="*/ 135384 h 278706"/>
              <a:gd name="connsiteX2" fmla="*/ 697409 w 1667372"/>
              <a:gd name="connsiteY2" fmla="*/ 0 h 278706"/>
              <a:gd name="connsiteX3" fmla="*/ 1666578 w 1667372"/>
              <a:gd name="connsiteY3" fmla="*/ 124 h 278706"/>
              <a:gd name="connsiteX4" fmla="*/ 1655267 w 1667372"/>
              <a:gd name="connsiteY4" fmla="*/ 278706 h 278706"/>
              <a:gd name="connsiteX5" fmla="*/ 2680 w 1667372"/>
              <a:gd name="connsiteY5" fmla="*/ 276325 h 278706"/>
              <a:gd name="connsiteX6" fmla="*/ 298 w 1667372"/>
              <a:gd name="connsiteY6" fmla="*/ 131068 h 278706"/>
              <a:gd name="connsiteX0" fmla="*/ 298 w 1668463"/>
              <a:gd name="connsiteY0" fmla="*/ 131068 h 276325"/>
              <a:gd name="connsiteX1" fmla="*/ 698203 w 1668463"/>
              <a:gd name="connsiteY1" fmla="*/ 135384 h 276325"/>
              <a:gd name="connsiteX2" fmla="*/ 697409 w 1668463"/>
              <a:gd name="connsiteY2" fmla="*/ 0 h 276325"/>
              <a:gd name="connsiteX3" fmla="*/ 1666578 w 1668463"/>
              <a:gd name="connsiteY3" fmla="*/ 124 h 276325"/>
              <a:gd name="connsiteX4" fmla="*/ 1668463 w 1668463"/>
              <a:gd name="connsiteY4" fmla="*/ 263848 h 276325"/>
              <a:gd name="connsiteX5" fmla="*/ 2680 w 1668463"/>
              <a:gd name="connsiteY5" fmla="*/ 276325 h 276325"/>
              <a:gd name="connsiteX6" fmla="*/ 298 w 1668463"/>
              <a:gd name="connsiteY6" fmla="*/ 131068 h 2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463" h="276325">
                <a:moveTo>
                  <a:pt x="298" y="131068"/>
                </a:moveTo>
                <a:lnTo>
                  <a:pt x="698203" y="135384"/>
                </a:lnTo>
                <a:cubicBezTo>
                  <a:pt x="698997" y="78234"/>
                  <a:pt x="696615" y="57150"/>
                  <a:pt x="697409" y="0"/>
                </a:cubicBezTo>
                <a:lnTo>
                  <a:pt x="1666578" y="124"/>
                </a:lnTo>
                <a:cubicBezTo>
                  <a:pt x="1667372" y="103312"/>
                  <a:pt x="1667669" y="160660"/>
                  <a:pt x="1668463" y="263848"/>
                </a:cubicBezTo>
                <a:lnTo>
                  <a:pt x="2680" y="276325"/>
                </a:lnTo>
                <a:cubicBezTo>
                  <a:pt x="3474" y="227906"/>
                  <a:pt x="0" y="174427"/>
                  <a:pt x="298" y="131068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346995" y="3021335"/>
            <a:ext cx="5904656" cy="2636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lum contrast="30000"/>
          </a:blip>
          <a:srcRect/>
          <a:stretch>
            <a:fillRect/>
          </a:stretch>
        </p:blipFill>
        <p:spPr bwMode="auto">
          <a:xfrm>
            <a:off x="179512" y="4509120"/>
            <a:ext cx="2304256" cy="223626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704853"/>
            <a:ext cx="1900281" cy="315314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 t="-5138"/>
          <a:stretch>
            <a:fillRect/>
          </a:stretch>
        </p:blipFill>
        <p:spPr bwMode="auto">
          <a:xfrm>
            <a:off x="2195736" y="1081314"/>
            <a:ext cx="6912768" cy="29994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Organigramme : Stockage à accès séquentiel 3"/>
          <p:cNvSpPr/>
          <p:nvPr/>
        </p:nvSpPr>
        <p:spPr bwMode="auto">
          <a:xfrm>
            <a:off x="107950" y="0"/>
            <a:ext cx="1223963" cy="692150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kumimoji="0" lang="fr-FR" sz="1200" b="0" i="0" dirty="0" err="1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 new </a:t>
            </a:r>
          </a:p>
          <a:p>
            <a:pPr algn="ctr" eaLnBrk="0" hangingPunct="0">
              <a:defRPr/>
            </a:pP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fld id="{6BE64FB2-E4C1-4D7D-962D-61094F158D2C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MODELISER</a:t>
            </a: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 »  </a:t>
            </a:r>
          </a:p>
        </p:txBody>
      </p:sp>
      <p:pic>
        <p:nvPicPr>
          <p:cNvPr id="7" name="Picture 2" descr="C:\Users\NERIC\Desktop\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2988" y="-171450"/>
            <a:ext cx="9366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à coins arrondis 9"/>
          <p:cNvSpPr/>
          <p:nvPr/>
        </p:nvSpPr>
        <p:spPr bwMode="auto">
          <a:xfrm>
            <a:off x="3635896" y="4221088"/>
            <a:ext cx="5328592" cy="2088232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 verbes d’action : Proposer – Justifier - Associer </a:t>
            </a: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Nouveautés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Associer un modèle à un composant de la chaîne d’énergie (uniquement liaison auparavant) ou de la chaîne d’information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Ordre du système (asservissements)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Graphe d’état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Déjà connu :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Déterminer les points de fonctionnement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Système à événements discrets</a:t>
            </a:r>
          </a:p>
          <a:p>
            <a:pPr lvl="1" eaLnBrk="0" hangingPunct="0">
              <a:buFont typeface="Arial" charset="0"/>
              <a:buChar char="•"/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0" hangingPunct="0">
              <a:buFont typeface="Arial" charset="0"/>
              <a:buChar char="•"/>
              <a:defRPr/>
            </a:pP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628800"/>
            <a:ext cx="1876927" cy="218045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7" name="Rectangle à coins arrondis 16"/>
          <p:cNvSpPr/>
          <p:nvPr/>
        </p:nvSpPr>
        <p:spPr>
          <a:xfrm>
            <a:off x="2267744" y="2895600"/>
            <a:ext cx="6038056" cy="4286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2852936"/>
            <a:ext cx="2291128" cy="192042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354" y="1772816"/>
            <a:ext cx="2220838" cy="79950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Organigramme : Stockage à accès séquentiel 3"/>
          <p:cNvSpPr/>
          <p:nvPr/>
        </p:nvSpPr>
        <p:spPr bwMode="auto">
          <a:xfrm>
            <a:off x="107950" y="0"/>
            <a:ext cx="1223963" cy="692150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kumimoji="0" lang="fr-FR" sz="1200" b="0" i="0" dirty="0" err="1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 new </a:t>
            </a:r>
          </a:p>
          <a:p>
            <a:pPr algn="ctr" eaLnBrk="0" hangingPunct="0">
              <a:defRPr/>
            </a:pP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</a:p>
        </p:txBody>
      </p:sp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fld id="{6BE64FB2-E4C1-4D7D-962D-61094F158D2C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MODELISER</a:t>
            </a: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 »  </a:t>
            </a:r>
          </a:p>
        </p:txBody>
      </p:sp>
      <p:pic>
        <p:nvPicPr>
          <p:cNvPr id="7" name="Picture 2" descr="C:\Users\NERIC\Desktop\1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-171450"/>
            <a:ext cx="9366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/>
          <a:srcRect t="-5556" b="-2778"/>
          <a:stretch>
            <a:fillRect/>
          </a:stretch>
        </p:blipFill>
        <p:spPr bwMode="auto">
          <a:xfrm>
            <a:off x="2123728" y="1196752"/>
            <a:ext cx="7004775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Rectangle à coins arrondis 9"/>
          <p:cNvSpPr/>
          <p:nvPr/>
        </p:nvSpPr>
        <p:spPr bwMode="auto">
          <a:xfrm>
            <a:off x="2771800" y="4941168"/>
            <a:ext cx="5328592" cy="1643074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Proche du programme précédent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Nouveautés :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Modèle comportemental d’un matériau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fr-FR" sz="1200" b="1" i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Caractériser</a:t>
            </a: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contraintes, déformations (niveau B)</a:t>
            </a: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596" y="4941168"/>
            <a:ext cx="2378571" cy="130148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884909"/>
            <a:ext cx="2426957" cy="36404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75" y="1628801"/>
            <a:ext cx="2345085" cy="119599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 t="-4879" b="-4879"/>
          <a:stretch>
            <a:fillRect/>
          </a:stretch>
        </p:blipFill>
        <p:spPr bwMode="auto">
          <a:xfrm>
            <a:off x="2234555" y="1124744"/>
            <a:ext cx="6873949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MODELISER</a:t>
            </a: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 »  </a:t>
            </a:r>
          </a:p>
        </p:txBody>
      </p:sp>
      <p:sp>
        <p:nvSpPr>
          <p:cNvPr id="8" name="Rectangle à coins arrondis 7"/>
          <p:cNvSpPr/>
          <p:nvPr/>
        </p:nvSpPr>
        <p:spPr bwMode="auto">
          <a:xfrm>
            <a:off x="3131840" y="4797152"/>
            <a:ext cx="5328592" cy="1643074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PFD, circuits : proches du programme précédent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Simulation : on se rapproche de la notion de protocole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Simulation mécanique de type MEF</a:t>
            </a:r>
            <a:endParaRPr kumimoji="0" lang="fr-FR" sz="12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Nouveautés :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Analyse fréquentielle (simulation)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Le PFS est un cas particulier du PFD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Utilisation possible de l’outil torseur</a:t>
            </a: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07950" y="-171450"/>
            <a:ext cx="1871663" cy="1628775"/>
            <a:chOff x="107950" y="-171450"/>
            <a:chExt cx="1871663" cy="1628775"/>
          </a:xfrm>
        </p:grpSpPr>
        <p:sp>
          <p:nvSpPr>
            <p:cNvPr id="6" name="Organigramme : Stockage à accès séquentiel 5"/>
            <p:cNvSpPr/>
            <p:nvPr/>
          </p:nvSpPr>
          <p:spPr bwMode="auto">
            <a:xfrm>
              <a:off x="107950" y="0"/>
              <a:ext cx="1223963" cy="692150"/>
            </a:xfrm>
            <a:prstGeom prst="flowChartMagneticTape">
              <a:avLst/>
            </a:prstGeom>
            <a:noFill/>
            <a:ln w="9525" cap="flat" cmpd="sng" algn="ctr">
              <a:solidFill>
                <a:schemeClr val="bg2">
                  <a:lumMod val="10000"/>
                  <a:lumOff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r>
                <a:rPr kumimoji="0" lang="fr-FR" sz="1200" b="0" i="0" dirty="0" err="1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Wath’s</a:t>
              </a: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 new </a:t>
              </a:r>
            </a:p>
            <a:p>
              <a:pPr algn="ctr" eaLnBrk="0" hangingPunct="0">
                <a:defRPr/>
              </a:pP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Doc ???</a:t>
              </a:r>
            </a:p>
          </p:txBody>
        </p:sp>
        <p:pic>
          <p:nvPicPr>
            <p:cNvPr id="9" name="Picture 2" descr="C:\Users\NERIC\Desktop\11.gif"/>
            <p:cNvPicPr>
              <a:picLocks noChangeAspect="1" noChangeArrowheads="1" noCrop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042988" y="-171450"/>
              <a:ext cx="93662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à coins arrondis 11"/>
          <p:cNvSpPr/>
          <p:nvPr/>
        </p:nvSpPr>
        <p:spPr>
          <a:xfrm>
            <a:off x="2228850" y="3140968"/>
            <a:ext cx="608756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1" y="1772816"/>
            <a:ext cx="2339752" cy="16945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 t="-2070" b="-3477"/>
          <a:stretch>
            <a:fillRect/>
          </a:stretch>
        </p:blipFill>
        <p:spPr bwMode="auto">
          <a:xfrm>
            <a:off x="2195736" y="1124744"/>
            <a:ext cx="6896417" cy="31265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</a:t>
            </a:r>
            <a:r>
              <a:rPr lang="fr-FR" sz="4000" i="0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MODELISER</a:t>
            </a: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 »  </a:t>
            </a:r>
          </a:p>
        </p:txBody>
      </p:sp>
      <p:sp>
        <p:nvSpPr>
          <p:cNvPr id="4" name="Rectangle à coins arrondis 3"/>
          <p:cNvSpPr/>
          <p:nvPr/>
        </p:nvSpPr>
        <p:spPr bwMode="auto">
          <a:xfrm>
            <a:off x="3203848" y="4581128"/>
            <a:ext cx="5328592" cy="1643074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Interpréter les résultats apporter les corrections nécessaires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Utiliser la modélisation-simulation-calcul pour réduire les écarts 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Nouveautés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Comportements – propriétés des matériaux (encore)</a:t>
            </a:r>
          </a:p>
          <a:p>
            <a:pPr lvl="1" eaLnBrk="0" hangingPunct="0">
              <a:buFont typeface="Arial" charset="0"/>
              <a:buChar char="•"/>
              <a:defRPr/>
            </a:pPr>
            <a:r>
              <a:rPr lang="fr-FR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cite les nano matériaux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107950" y="-171450"/>
            <a:ext cx="1871663" cy="1628775"/>
            <a:chOff x="107950" y="-171450"/>
            <a:chExt cx="1871663" cy="1628775"/>
          </a:xfrm>
        </p:grpSpPr>
        <p:sp>
          <p:nvSpPr>
            <p:cNvPr id="6" name="Organigramme : Stockage à accès séquentiel 5"/>
            <p:cNvSpPr/>
            <p:nvPr/>
          </p:nvSpPr>
          <p:spPr bwMode="auto">
            <a:xfrm>
              <a:off x="107950" y="0"/>
              <a:ext cx="1223963" cy="692150"/>
            </a:xfrm>
            <a:prstGeom prst="flowChartMagneticTape">
              <a:avLst/>
            </a:prstGeom>
            <a:noFill/>
            <a:ln w="9525" cap="flat" cmpd="sng" algn="ctr">
              <a:solidFill>
                <a:schemeClr val="bg2">
                  <a:lumMod val="10000"/>
                  <a:lumOff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r>
                <a:rPr kumimoji="0" lang="fr-FR" sz="1200" b="0" i="0" dirty="0" err="1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Wath’s</a:t>
              </a: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 new </a:t>
              </a:r>
            </a:p>
            <a:p>
              <a:pPr algn="ctr" eaLnBrk="0" hangingPunct="0">
                <a:defRPr/>
              </a:pP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Doc ???</a:t>
              </a:r>
            </a:p>
          </p:txBody>
        </p:sp>
        <p:pic>
          <p:nvPicPr>
            <p:cNvPr id="7" name="Picture 2" descr="C:\Users\NERIC\Desktop\11.gif"/>
            <p:cNvPicPr>
              <a:picLocks noChangeAspect="1" noChangeArrowheads="1" noCrop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042988" y="-171450"/>
              <a:ext cx="93662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672" y="3717032"/>
            <a:ext cx="2114064" cy="22059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ctangle à coins arrondis 9"/>
          <p:cNvSpPr/>
          <p:nvPr/>
        </p:nvSpPr>
        <p:spPr>
          <a:xfrm>
            <a:off x="2228850" y="2996952"/>
            <a:ext cx="6087566" cy="9654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FF0F4-F341-4619-B940-87AA38AD58EB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EXPERIMENTER »  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07950" y="-171450"/>
            <a:ext cx="1871663" cy="1628775"/>
            <a:chOff x="107950" y="-171450"/>
            <a:chExt cx="1871663" cy="1628775"/>
          </a:xfrm>
        </p:grpSpPr>
        <p:sp>
          <p:nvSpPr>
            <p:cNvPr id="14" name="Organigramme : Stockage à accès séquentiel 13"/>
            <p:cNvSpPr/>
            <p:nvPr/>
          </p:nvSpPr>
          <p:spPr bwMode="auto">
            <a:xfrm>
              <a:off x="107950" y="0"/>
              <a:ext cx="1223963" cy="692150"/>
            </a:xfrm>
            <a:prstGeom prst="flowChartMagneticTape">
              <a:avLst/>
            </a:prstGeom>
            <a:noFill/>
            <a:ln w="9525" cap="flat" cmpd="sng" algn="ctr">
              <a:solidFill>
                <a:schemeClr val="bg2">
                  <a:lumMod val="10000"/>
                  <a:lumOff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r>
                <a:rPr kumimoji="0" lang="fr-FR" sz="1200" b="0" i="0" dirty="0" err="1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Wath’s</a:t>
              </a: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 new </a:t>
              </a:r>
            </a:p>
            <a:p>
              <a:pPr algn="ctr" eaLnBrk="0" hangingPunct="0">
                <a:defRPr/>
              </a:pPr>
              <a:r>
                <a:rPr kumimoji="0" lang="fr-FR" sz="1200" b="0" i="0" dirty="0">
                  <a:solidFill>
                    <a:schemeClr val="tx1"/>
                  </a:solidFill>
                  <a:latin typeface="Segoe Script" pitchFamily="34" charset="0"/>
                  <a:cs typeface="Vijaya" pitchFamily="34" charset="0"/>
                </a:rPr>
                <a:t> Doc ???</a:t>
              </a:r>
            </a:p>
          </p:txBody>
        </p:sp>
        <p:pic>
          <p:nvPicPr>
            <p:cNvPr id="12293" name="Picture 2" descr="C:\Users\NERIC\Desktop\11.gif"/>
            <p:cNvPicPr>
              <a:picLocks noChangeAspect="1" noChangeArrowheads="1" noCrop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042988" y="-171450"/>
              <a:ext cx="93662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294" name="ZoneTexte 37"/>
          <p:cNvSpPr txBox="1">
            <a:spLocks noChangeArrowheads="1"/>
          </p:cNvSpPr>
          <p:nvPr/>
        </p:nvSpPr>
        <p:spPr bwMode="auto">
          <a:xfrm>
            <a:off x="250825" y="4724400"/>
            <a:ext cx="1225550" cy="185738"/>
          </a:xfrm>
          <a:prstGeom prst="rect">
            <a:avLst/>
          </a:prstGeom>
          <a:solidFill>
            <a:srgbClr val="FFFF99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r-FR" sz="6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1285860"/>
            <a:ext cx="6743703" cy="43940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6" name="Rectangle à coins arrondis 35"/>
          <p:cNvSpPr/>
          <p:nvPr/>
        </p:nvSpPr>
        <p:spPr bwMode="auto">
          <a:xfrm>
            <a:off x="785786" y="4643446"/>
            <a:ext cx="6185848" cy="1796780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La partie expérimentation apparaissait dans les thèmes de l’ancien référentiel . </a:t>
            </a:r>
          </a:p>
          <a:p>
            <a:pPr eaLnBrk="0" hangingPunct="0">
              <a:defRPr/>
            </a:pP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La justification du protocole est nouvelle.</a:t>
            </a:r>
          </a:p>
          <a:p>
            <a:pPr eaLnBrk="0" hangingPunct="0">
              <a:defRPr/>
            </a:pP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Niveau de maitrise (c) en fin de terminale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950" y="0"/>
            <a:ext cx="1223963" cy="692150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kumimoji="0" lang="fr-FR" sz="1200" b="0" i="0" dirty="0" err="1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 new </a:t>
            </a:r>
          </a:p>
          <a:p>
            <a:pPr algn="ctr" eaLnBrk="0" hangingPunct="0">
              <a:defRPr/>
            </a:pPr>
            <a:r>
              <a:rPr kumimoji="0" lang="fr-FR" sz="1200" b="0" i="0" dirty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</a:p>
        </p:txBody>
      </p:sp>
      <p:sp>
        <p:nvSpPr>
          <p:cNvPr id="1331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E64FB2-E4C1-4D7D-962D-61094F158D2C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i="0" kern="0" dirty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« EXPERIMENTER »  </a:t>
            </a:r>
          </a:p>
        </p:txBody>
      </p:sp>
      <p:pic>
        <p:nvPicPr>
          <p:cNvPr id="13317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-171450"/>
            <a:ext cx="9366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ZoneTexte 37"/>
          <p:cNvSpPr txBox="1">
            <a:spLocks noChangeArrowheads="1"/>
          </p:cNvSpPr>
          <p:nvPr/>
        </p:nvSpPr>
        <p:spPr bwMode="auto">
          <a:xfrm>
            <a:off x="250825" y="4724400"/>
            <a:ext cx="1225550" cy="185738"/>
          </a:xfrm>
          <a:prstGeom prst="rect">
            <a:avLst/>
          </a:prstGeom>
          <a:solidFill>
            <a:srgbClr val="FFFF99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r-FR" sz="6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2438" y="1281113"/>
            <a:ext cx="8239125" cy="4295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6" name="Rectangle à coins arrondis 35"/>
          <p:cNvSpPr/>
          <p:nvPr/>
        </p:nvSpPr>
        <p:spPr bwMode="auto">
          <a:xfrm>
            <a:off x="1643042" y="4500570"/>
            <a:ext cx="5328592" cy="1643074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La mise en œuvre d’un protocole  expérimental fait clairement apparaître des mesures au travers d’un réseau informatique  . </a:t>
            </a:r>
          </a:p>
          <a:p>
            <a:pPr eaLnBrk="0" hangingPunct="0">
              <a:defRPr/>
            </a:pP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Le traitement des mesures mobilisent systématiquement les outils numériques.</a:t>
            </a:r>
          </a:p>
          <a:p>
            <a:pPr eaLnBrk="0" hangingPunct="0">
              <a:defRPr/>
            </a:pPr>
            <a:endParaRPr kumimoji="0" lang="fr-FR" sz="1200" b="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kumimoji="0" lang="fr-FR" sz="1200" b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Niveau de maitrise (c) en fin de terminale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19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Communiquer »  </a:t>
            </a:r>
          </a:p>
        </p:txBody>
      </p:sp>
      <p:pic>
        <p:nvPicPr>
          <p:cNvPr id="21508" name="Picture 4" descr="C:\Users\NERIC\Desktop\A1.JPG"/>
          <p:cNvPicPr>
            <a:picLocks noChangeAspect="1" noChangeArrowheads="1"/>
          </p:cNvPicPr>
          <p:nvPr/>
        </p:nvPicPr>
        <p:blipFill>
          <a:blip r:embed="rId3" cstate="email"/>
          <a:srcRect t="-4040" b="-9734"/>
          <a:stretch>
            <a:fillRect/>
          </a:stretch>
        </p:blipFill>
        <p:spPr bwMode="auto">
          <a:xfrm>
            <a:off x="285720" y="1124744"/>
            <a:ext cx="8733899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8" name="ZoneTexte 37"/>
          <p:cNvSpPr txBox="1"/>
          <p:nvPr/>
        </p:nvSpPr>
        <p:spPr>
          <a:xfrm>
            <a:off x="251520" y="4725144"/>
            <a:ext cx="122413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pic>
        <p:nvPicPr>
          <p:cNvPr id="16" name="Picture 2" descr="C:\Users\NERIC\Desktop\1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-71462"/>
            <a:ext cx="693860" cy="1206713"/>
          </a:xfrm>
          <a:prstGeom prst="rect">
            <a:avLst/>
          </a:prstGeom>
          <a:noFill/>
        </p:spPr>
      </p:pic>
      <p:sp>
        <p:nvSpPr>
          <p:cNvPr id="8" name="Rectangle à coins arrondis 7"/>
          <p:cNvSpPr/>
          <p:nvPr/>
        </p:nvSpPr>
        <p:spPr bwMode="auto">
          <a:xfrm>
            <a:off x="2143108" y="4286256"/>
            <a:ext cx="5643602" cy="185738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Commentaires: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Dossier technique: doit être abordé en 1</a:t>
            </a:r>
            <a:r>
              <a:rPr kumimoji="0" lang="fr-FR" sz="1200" b="0" baseline="30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</a:t>
            </a: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(niveau C en terminale).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fr-FR" sz="12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Analyse de document déjà présente dans le cadre des TPE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Outil de travail collaboratif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 ex: échange d’informations  entre les labos de physique et de SI.</a:t>
            </a:r>
            <a:endParaRPr kumimoji="0" lang="fr-FR" sz="1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1500166" y="2275656"/>
            <a:ext cx="7391400" cy="5257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dirty="0" smtClean="0">
                <a:latin typeface="Georgia" pitchFamily="18" charset="0"/>
              </a:rPr>
              <a:t> </a:t>
            </a:r>
            <a:r>
              <a:rPr lang="fr-FR" b="1" dirty="0" smtClean="0">
                <a:solidFill>
                  <a:sysClr val="windowText" lastClr="000000"/>
                </a:solidFill>
                <a:latin typeface="Georgia" pitchFamily="18" charset="0"/>
              </a:rPr>
              <a:t>Structure de l’ancien Programme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dirty="0" smtClean="0">
                <a:latin typeface="Georgia" pitchFamily="18" charset="0"/>
              </a:rPr>
              <a:t> </a:t>
            </a:r>
            <a:r>
              <a:rPr lang="fr-FR" b="1" dirty="0" smtClean="0">
                <a:latin typeface="Georgia" pitchFamily="18" charset="0"/>
              </a:rPr>
              <a:t>Structure du nouveau Programme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b="1" dirty="0" smtClean="0">
                <a:latin typeface="Georgia" pitchFamily="18" charset="0"/>
              </a:rPr>
              <a:t> Quoi de neuf  ?</a:t>
            </a: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</a:t>
            </a:fld>
            <a:endParaRPr lang="fr-FR" smtClean="0">
              <a:cs typeface="Arial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251520" y="332656"/>
            <a:ext cx="4067943" cy="1066800"/>
          </a:xfrm>
          <a:prstGeom prst="rect">
            <a:avLst/>
          </a:prstGeom>
          <a:ln>
            <a:headEnd/>
            <a:tailEnd/>
          </a:ln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SOMMAIRE</a:t>
            </a: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5877272"/>
            <a:ext cx="791440" cy="720080"/>
          </a:xfrm>
          <a:prstGeom prst="rect">
            <a:avLst/>
          </a:prstGeom>
          <a:noFill/>
        </p:spPr>
      </p:pic>
      <p:pic>
        <p:nvPicPr>
          <p:cNvPr id="15" name="Picture 2" descr="C:\Users\NERIC\AppData\Local\Microsoft\Windows\Temporary Internet Files\Content.IE5\7EO1T13B\j0439363[2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106666"/>
            <a:ext cx="1693012" cy="1810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20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Communiquer »  </a:t>
            </a:r>
          </a:p>
        </p:txBody>
      </p:sp>
      <p:pic>
        <p:nvPicPr>
          <p:cNvPr id="21508" name="Picture 4" descr="C:\Users\NERIC\Desktop\A1.JPG"/>
          <p:cNvPicPr>
            <a:picLocks noChangeAspect="1" noChangeArrowheads="1"/>
          </p:cNvPicPr>
          <p:nvPr/>
        </p:nvPicPr>
        <p:blipFill>
          <a:blip r:embed="rId3" cstate="email"/>
          <a:srcRect t="-7374" b="-7342"/>
          <a:stretch>
            <a:fillRect/>
          </a:stretch>
        </p:blipFill>
        <p:spPr bwMode="auto">
          <a:xfrm>
            <a:off x="357158" y="1412776"/>
            <a:ext cx="8662461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8" name="ZoneTexte 37"/>
          <p:cNvSpPr txBox="1"/>
          <p:nvPr/>
        </p:nvSpPr>
        <p:spPr>
          <a:xfrm>
            <a:off x="251520" y="4725144"/>
            <a:ext cx="122413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pic>
        <p:nvPicPr>
          <p:cNvPr id="16" name="Picture 2" descr="C:\Users\NERIC\Desktop\1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-71462"/>
            <a:ext cx="693860" cy="1206713"/>
          </a:xfrm>
          <a:prstGeom prst="rect">
            <a:avLst/>
          </a:prstGeom>
          <a:noFill/>
        </p:spPr>
      </p:pic>
      <p:pic>
        <p:nvPicPr>
          <p:cNvPr id="8" name="Picture 4" descr="C:\Users\NERIC\Desktop\A1.JPG"/>
          <p:cNvPicPr>
            <a:picLocks noChangeAspect="1" noChangeArrowheads="1"/>
          </p:cNvPicPr>
          <p:nvPr/>
        </p:nvPicPr>
        <p:blipFill>
          <a:blip r:embed="rId5" cstate="email"/>
          <a:srcRect t="-10052" b="-10389"/>
          <a:stretch>
            <a:fillRect/>
          </a:stretch>
        </p:blipFill>
        <p:spPr bwMode="auto">
          <a:xfrm>
            <a:off x="357158" y="4077072"/>
            <a:ext cx="8662461" cy="1728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Rectangle à coins arrondis 8"/>
          <p:cNvSpPr/>
          <p:nvPr/>
        </p:nvSpPr>
        <p:spPr bwMode="auto">
          <a:xfrm>
            <a:off x="1907704" y="5301208"/>
            <a:ext cx="5328592" cy="1368152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Commentaires: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Production de documents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Croquis et schéma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déjà présents dans les PPE.</a:t>
            </a:r>
            <a:endParaRPr kumimoji="0" lang="fr-FR" sz="1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3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1403648" y="1484784"/>
            <a:ext cx="4320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000" b="1" i="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(A) Analyse Fonctionnelle</a:t>
            </a:r>
            <a:endParaRPr lang="fr-FR" sz="2000" b="1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2175643" y="1877923"/>
            <a:ext cx="65008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A1:   Le  Cahier des charges fonctionnel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A2:   L’analyse fonctionnelle interne</a:t>
            </a:r>
          </a:p>
          <a:p>
            <a:pPr algn="just">
              <a:buFont typeface="Arial" pitchFamily="34" charset="0"/>
              <a:buChar char="•"/>
              <a:defRPr/>
            </a:pP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2267744" y="44624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de l’ancien Programme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383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1403648" y="2564904"/>
            <a:ext cx="4320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000" b="1" i="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(B) Fonction du produit</a:t>
            </a:r>
            <a:endParaRPr lang="fr-FR" sz="2000" b="1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2175643" y="2924944"/>
            <a:ext cx="65008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B1:  Convertir et Distribuer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B2:  Transmettre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B3:  Acquérir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B4:  Traiter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B5:  Communiquer l’information</a:t>
            </a:r>
          </a:p>
          <a:p>
            <a:pPr algn="just">
              <a:defRPr/>
            </a:pP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1403648" y="4293096"/>
            <a:ext cx="5040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000" b="1" i="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(C) Principe et comportements</a:t>
            </a:r>
            <a:endParaRPr lang="fr-FR" sz="2000" b="1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175643" y="4653136"/>
            <a:ext cx="65008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C1:   La chaine d’énergie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600" b="1" dirty="0" smtClean="0">
                <a:solidFill>
                  <a:schemeClr val="tx1"/>
                </a:solidFill>
                <a:latin typeface="+mj-lt"/>
              </a:rPr>
              <a:t>C2:   La chaine d’information</a:t>
            </a:r>
          </a:p>
          <a:p>
            <a:pPr algn="just">
              <a:buFont typeface="Arial" pitchFamily="34" charset="0"/>
              <a:buChar char="•"/>
              <a:defRPr/>
            </a:pP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403648" y="5261138"/>
            <a:ext cx="6768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000" b="1" i="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(D) Représentation des produits </a:t>
            </a:r>
            <a:r>
              <a:rPr lang="fr-FR" sz="2000" b="1" i="0" dirty="0" err="1" smtClean="0">
                <a:solidFill>
                  <a:srgbClr val="FF0000"/>
                </a:solidFill>
                <a:latin typeface="Tahoma" pitchFamily="34" charset="0"/>
              </a:rPr>
              <a:t>pluritechniques</a:t>
            </a:r>
            <a:endParaRPr lang="fr-FR" sz="2000" b="1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1403648" y="5765194"/>
            <a:ext cx="6768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000" b="1" i="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(E) Projet </a:t>
            </a:r>
            <a:r>
              <a:rPr lang="fr-FR" sz="2000" b="1" i="0" dirty="0" err="1" smtClean="0">
                <a:solidFill>
                  <a:srgbClr val="FF0000"/>
                </a:solidFill>
                <a:latin typeface="Tahoma" pitchFamily="34" charset="0"/>
              </a:rPr>
              <a:t>Pluritechnique</a:t>
            </a:r>
            <a:r>
              <a:rPr lang="fr-FR" sz="2000" b="1" i="0" dirty="0" smtClean="0">
                <a:solidFill>
                  <a:srgbClr val="FF0000"/>
                </a:solidFill>
                <a:latin typeface="Tahoma" pitchFamily="34" charset="0"/>
              </a:rPr>
              <a:t> Encadré</a:t>
            </a:r>
            <a:endParaRPr lang="fr-FR" sz="2000" b="1" i="0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/>
          <p:cNvSpPr txBox="1">
            <a:spLocks/>
          </p:cNvSpPr>
          <p:nvPr/>
        </p:nvSpPr>
        <p:spPr bwMode="auto">
          <a:xfrm>
            <a:off x="2267744" y="44624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de l’ancien Programme</a:t>
            </a: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4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-180528" y="1239141"/>
            <a:ext cx="4464496" cy="4739759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(A) Analyse Fonctionnelle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A1:   Le  Cahier </a:t>
            </a:r>
            <a:r>
              <a:rPr lang="fr-FR" sz="1400" b="1" dirty="0" smtClean="0">
                <a:solidFill>
                  <a:srgbClr val="00FF00"/>
                </a:solidFill>
              </a:rPr>
              <a:t>des charges fonctionnel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A2:   L’analyse </a:t>
            </a:r>
            <a:r>
              <a:rPr lang="fr-FR" sz="1400" b="1" dirty="0" smtClean="0">
                <a:solidFill>
                  <a:srgbClr val="00FF00"/>
                </a:solidFill>
              </a:rPr>
              <a:t>fonctionnelle interne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8F8F8"/>
                </a:solidFill>
                <a:latin typeface="Tahoma" pitchFamily="34" charset="0"/>
              </a:rPr>
              <a:t> (B) Fonction du produit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B1:  Convertir et Distribuer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B2:  Transmettre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B3:  Acquérir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B4:  Traiter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B5:  Communiquer l’information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8F8F8"/>
                </a:solidFill>
                <a:latin typeface="Tahoma" pitchFamily="34" charset="0"/>
              </a:rPr>
              <a:t>(C) Principe et comportements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C1:   La chaine d’énergie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C2:   La chaine d’information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(D) Représentation des produits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(E) Projet </a:t>
            </a:r>
            <a:r>
              <a:rPr lang="fr-FR" sz="1400" b="1" i="0" dirty="0" err="1" smtClean="0">
                <a:solidFill>
                  <a:srgbClr val="FFFFFF"/>
                </a:solidFill>
                <a:latin typeface="Tahoma" pitchFamily="34" charset="0"/>
              </a:rPr>
              <a:t>Pluritechnique</a:t>
            </a: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Encadré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310" y="0"/>
            <a:ext cx="168437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 descr="C:\Users\NERIC\Desktop\image chaine nrj-inf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1916832"/>
            <a:ext cx="6048672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33000" endPos="28000" dist="5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8" name="Rectangle 17"/>
          <p:cNvSpPr/>
          <p:nvPr/>
        </p:nvSpPr>
        <p:spPr>
          <a:xfrm>
            <a:off x="4798162" y="1916832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B4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92170" y="3645024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399994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B1</a:t>
            </a:r>
            <a:endParaRPr lang="fr-FR" b="1" dirty="0"/>
          </a:p>
        </p:txBody>
      </p:sp>
      <p:sp>
        <p:nvSpPr>
          <p:cNvPr id="28" name="Rectangle 27"/>
          <p:cNvSpPr/>
          <p:nvPr/>
        </p:nvSpPr>
        <p:spPr>
          <a:xfrm>
            <a:off x="5482046" y="3481263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B1</a:t>
            </a:r>
            <a:endParaRPr lang="fr-FR" b="1" dirty="0"/>
          </a:p>
        </p:txBody>
      </p:sp>
      <p:sp>
        <p:nvSpPr>
          <p:cNvPr id="29" name="Rectangle 28"/>
          <p:cNvSpPr/>
          <p:nvPr/>
        </p:nvSpPr>
        <p:spPr>
          <a:xfrm>
            <a:off x="6300192" y="1412776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B5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876256" y="3265239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B2</a:t>
            </a:r>
            <a:endParaRPr lang="fr-FR" b="1" dirty="0"/>
          </a:p>
        </p:txBody>
      </p:sp>
      <p:sp>
        <p:nvSpPr>
          <p:cNvPr id="31" name="Rectangle 30"/>
          <p:cNvSpPr/>
          <p:nvPr/>
        </p:nvSpPr>
        <p:spPr>
          <a:xfrm>
            <a:off x="3635896" y="2329135"/>
            <a:ext cx="421911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B3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25730" y="2761183"/>
            <a:ext cx="418705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C2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37698" y="4581128"/>
            <a:ext cx="418705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C1</a:t>
            </a:r>
            <a:endParaRPr lang="fr-FR" b="1" dirty="0"/>
          </a:p>
        </p:txBody>
      </p:sp>
      <p:sp>
        <p:nvSpPr>
          <p:cNvPr id="34" name="Rectangle 33"/>
          <p:cNvSpPr/>
          <p:nvPr/>
        </p:nvSpPr>
        <p:spPr>
          <a:xfrm>
            <a:off x="7956376" y="3356992"/>
            <a:ext cx="421911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A</a:t>
            </a:r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1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31840" y="5013176"/>
            <a:ext cx="421911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A</a:t>
            </a:r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2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19872" y="3789040"/>
            <a:ext cx="42191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399994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rgbClr val="FF0000"/>
                </a:solidFill>
                <a:latin typeface="Tahoma" pitchFamily="34" charset="0"/>
              </a:rPr>
              <a:t>B1</a:t>
            </a:r>
            <a:endParaRPr lang="fr-FR" b="1" dirty="0"/>
          </a:p>
        </p:txBody>
      </p:sp>
      <p:sp>
        <p:nvSpPr>
          <p:cNvPr id="38" name="ZoneTexte 37"/>
          <p:cNvSpPr txBox="1"/>
          <p:nvPr/>
        </p:nvSpPr>
        <p:spPr>
          <a:xfrm>
            <a:off x="1763688" y="5949280"/>
            <a:ext cx="734481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Le centre d’intérêt, au travers de l’étude des systèmes, génèrent la séquence pédagogique et les compétences associées…</a:t>
            </a:r>
            <a:endParaRPr lang="fr-F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 bwMode="auto">
          <a:xfrm>
            <a:off x="2267744" y="44624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du nouveau Programme</a:t>
            </a: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5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-324544" y="1039086"/>
            <a:ext cx="4680520" cy="5139869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200" i="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(A) Analyser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A1: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besoin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A2: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système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A3:   Caractériser </a:t>
            </a:r>
            <a:r>
              <a:rPr lang="fr-FR" sz="1400" b="1" dirty="0" smtClean="0">
                <a:solidFill>
                  <a:srgbClr val="00FF00"/>
                </a:solidFill>
              </a:rPr>
              <a:t>les écarts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(B) Modéliser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B1:  Identifier </a:t>
            </a:r>
            <a:r>
              <a:rPr lang="fr-FR" sz="1400" b="1" dirty="0" smtClean="0">
                <a:solidFill>
                  <a:srgbClr val="00FF00"/>
                </a:solidFill>
              </a:rPr>
              <a:t>et caractériser les grandeurs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B2:  Proposer </a:t>
            </a:r>
            <a:r>
              <a:rPr lang="fr-FR" sz="1400" b="1" dirty="0" smtClean="0">
                <a:solidFill>
                  <a:srgbClr val="00FF00"/>
                </a:solidFill>
              </a:rPr>
              <a:t>ou justifier un modèle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B3:  Résoudre </a:t>
            </a:r>
            <a:r>
              <a:rPr lang="fr-FR" sz="1400" b="1" dirty="0" smtClean="0">
                <a:solidFill>
                  <a:srgbClr val="00FF00"/>
                </a:solidFill>
              </a:rPr>
              <a:t>et simuler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B4:  Valider </a:t>
            </a:r>
            <a:r>
              <a:rPr lang="fr-FR" sz="1400" b="1" dirty="0" smtClean="0">
                <a:solidFill>
                  <a:srgbClr val="00FF00"/>
                </a:solidFill>
              </a:rPr>
              <a:t>un modèle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(C) Expérimenter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C1:   Justifier  le choix d’un protocole 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C2:   Mettre en œuvre un protocole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(D) Communiquer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D1:   Rechercher et traiter des informations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D2:  Mettre en œuvre une communication</a:t>
            </a:r>
          </a:p>
          <a:p>
            <a:pPr algn="l"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Projet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1656794" cy="10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 descr="C:\Users\NERIC\Desktop\image chaine nrj-inf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1916832"/>
            <a:ext cx="6048672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33000" endPos="28000" dist="5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32" name="Rectangle 31"/>
          <p:cNvSpPr/>
          <p:nvPr/>
        </p:nvSpPr>
        <p:spPr>
          <a:xfrm>
            <a:off x="5580112" y="2780928"/>
            <a:ext cx="308097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chemeClr val="bg1"/>
                </a:solidFill>
                <a:latin typeface="Tahoma" pitchFamily="34" charset="0"/>
              </a:rPr>
              <a:t>B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93002" y="4581128"/>
            <a:ext cx="308097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chemeClr val="bg1"/>
                </a:solidFill>
                <a:latin typeface="Tahoma" pitchFamily="34" charset="0"/>
              </a:rPr>
              <a:t>B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956376" y="3429000"/>
            <a:ext cx="421911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chemeClr val="bg1"/>
                </a:solidFill>
                <a:latin typeface="Tahoma" pitchFamily="34" charset="0"/>
              </a:rPr>
              <a:t>A1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31840" y="5013176"/>
            <a:ext cx="421911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1400" b="1" i="0" dirty="0" smtClean="0">
                <a:solidFill>
                  <a:schemeClr val="bg1"/>
                </a:solidFill>
                <a:latin typeface="Tahoma" pitchFamily="34" charset="0"/>
              </a:rPr>
              <a:t>A2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0152" y="2708920"/>
            <a:ext cx="360040" cy="307777"/>
          </a:xfrm>
          <a:prstGeom prst="rect">
            <a:avLst/>
          </a:prstGeom>
          <a:solidFill>
            <a:schemeClr val="tx1"/>
          </a:solidFill>
          <a:scene3d>
            <a:camera prst="orthographicFront">
              <a:rot lat="0" lon="20400000" rev="0"/>
            </a:camera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1400" b="1" i="0" dirty="0" smtClean="0">
                <a:solidFill>
                  <a:srgbClr val="00FF00"/>
                </a:solidFill>
                <a:latin typeface="Tahoma" pitchFamily="34" charset="0"/>
              </a:rPr>
              <a:t>C</a:t>
            </a:r>
            <a:endParaRPr lang="fr-FR" b="1" dirty="0">
              <a:solidFill>
                <a:srgbClr val="00FF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763688" y="5949280"/>
            <a:ext cx="7344816" cy="64807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L’accent est mis sur  la méthodologie  que doit mettre en œuvre l’élève quelle que soit la partie du  système  qu’il étudiera  …</a:t>
            </a:r>
            <a:endParaRPr lang="fr-F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 bwMode="auto">
          <a:xfrm>
            <a:off x="2267744" y="44624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du nouveau Programme</a:t>
            </a: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6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-324544" y="1039086"/>
            <a:ext cx="4680520" cy="5139869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200" i="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(A) Analyser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A1: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besoin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A2: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système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A3:   Caractériser </a:t>
            </a:r>
            <a:r>
              <a:rPr lang="fr-FR" sz="1400" b="1" dirty="0" smtClean="0">
                <a:solidFill>
                  <a:srgbClr val="00FF00"/>
                </a:solidFill>
              </a:rPr>
              <a:t>les écarts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(B) Modéliser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B1:  Identifier </a:t>
            </a:r>
            <a:r>
              <a:rPr lang="fr-FR" sz="1400" b="1" dirty="0" smtClean="0">
                <a:solidFill>
                  <a:srgbClr val="00FF00"/>
                </a:solidFill>
              </a:rPr>
              <a:t>et caractériser les grandeurs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B2:  Proposer </a:t>
            </a:r>
            <a:r>
              <a:rPr lang="fr-FR" sz="1400" b="1" dirty="0" smtClean="0">
                <a:solidFill>
                  <a:srgbClr val="00FF00"/>
                </a:solidFill>
              </a:rPr>
              <a:t>ou justifier un modèle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B3:  Résoudre </a:t>
            </a:r>
            <a:r>
              <a:rPr lang="fr-FR" sz="1400" b="1" dirty="0" smtClean="0">
                <a:solidFill>
                  <a:srgbClr val="00FF00"/>
                </a:solidFill>
              </a:rPr>
              <a:t>et simuler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B4:  Valider </a:t>
            </a:r>
            <a:r>
              <a:rPr lang="fr-FR" sz="1400" b="1" dirty="0" smtClean="0">
                <a:solidFill>
                  <a:srgbClr val="00FF00"/>
                </a:solidFill>
              </a:rPr>
              <a:t>un modèle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(C) Expérimenter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C1:   Justifier  le choix d’un protocole 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C2:   Mettre en œuvre un protocole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(D) Communiquer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D1:   Rechercher et traiter des informations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D2:  Mettre en œuvre une communication</a:t>
            </a:r>
          </a:p>
          <a:p>
            <a:pPr algn="l"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Projet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1656794" cy="10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ZoneTexte 19"/>
          <p:cNvSpPr txBox="1"/>
          <p:nvPr/>
        </p:nvSpPr>
        <p:spPr>
          <a:xfrm>
            <a:off x="1763688" y="5949280"/>
            <a:ext cx="7344816" cy="64807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L’accent est mis sur  la méthodologie  que doit mettre en œuvre l’élève quelle que soit la partie du  système  qu’il étudiera  …</a:t>
            </a:r>
            <a:endParaRPr lang="fr-FR" dirty="0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4293220" y="2144464"/>
            <a:ext cx="1309688" cy="354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107763" dir="18900000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ANALYSER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7290420" y="2138114"/>
            <a:ext cx="1309688" cy="354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107763" dir="18900000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MODELISER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4210670" y="3979614"/>
            <a:ext cx="1311275" cy="354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107763" dir="18900000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COMMUNIQUER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7311058" y="3979614"/>
            <a:ext cx="1309687" cy="354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107763" dir="18900000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EXPERIMENTER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5582270" y="2492127"/>
            <a:ext cx="415925" cy="54451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>
            <a:off x="6895133" y="3470027"/>
            <a:ext cx="415925" cy="54451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flipH="1">
            <a:off x="6826870" y="2492127"/>
            <a:ext cx="484188" cy="54451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flipH="1">
            <a:off x="5521945" y="3470027"/>
            <a:ext cx="527050" cy="54451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5652120" y="2996952"/>
            <a:ext cx="1570038" cy="5111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107763" dir="18900000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SYSTEME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7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36" name="Rectangle à coins arrondis 35"/>
          <p:cNvSpPr/>
          <p:nvPr/>
        </p:nvSpPr>
        <p:spPr bwMode="auto">
          <a:xfrm>
            <a:off x="3131840" y="4653136"/>
            <a:ext cx="5328592" cy="151216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Très peu de changement: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prise en compte du facteur  environnemental dans les contraintes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fr-FR" sz="1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Niveau de</a:t>
            </a:r>
            <a:r>
              <a:rPr kumimoji="0" lang="fr-FR" sz="1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maîtrise (c)</a:t>
            </a: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dès la fin de première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251520" y="4725144"/>
            <a:ext cx="122413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628800"/>
            <a:ext cx="26955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5"/>
          <p:cNvGrpSpPr/>
          <p:nvPr/>
        </p:nvGrpSpPr>
        <p:grpSpPr>
          <a:xfrm>
            <a:off x="1907704" y="1772816"/>
            <a:ext cx="6069832" cy="2643819"/>
            <a:chOff x="2987824" y="1340768"/>
            <a:chExt cx="6069832" cy="2643819"/>
          </a:xfrm>
        </p:grpSpPr>
        <p:grpSp>
          <p:nvGrpSpPr>
            <p:cNvPr id="3" name="Groupe 33"/>
            <p:cNvGrpSpPr/>
            <p:nvPr/>
          </p:nvGrpSpPr>
          <p:grpSpPr>
            <a:xfrm>
              <a:off x="2987824" y="1340768"/>
              <a:ext cx="6069832" cy="2643819"/>
              <a:chOff x="2195736" y="1196752"/>
              <a:chExt cx="6069832" cy="2643819"/>
            </a:xfrm>
          </p:grpSpPr>
          <p:pic>
            <p:nvPicPr>
              <p:cNvPr id="21508" name="Picture 4" descr="C:\Users\NERIC\Desktop\A1.JPG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2195736" y="1196752"/>
                <a:ext cx="6069832" cy="2643819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292929"/>
                </a:solidFill>
                <a:miter lim="800000"/>
              </a:ln>
              <a:effectLst>
                <a:reflection blurRad="12700" stA="28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>
                <a:bevelT h="38100"/>
                <a:contourClr>
                  <a:srgbClr val="C0C0C0"/>
                </a:contourClr>
              </a:sp3d>
            </p:spPr>
          </p:pic>
          <p:sp>
            <p:nvSpPr>
              <p:cNvPr id="18" name="Rectangle 17"/>
              <p:cNvSpPr/>
              <p:nvPr/>
            </p:nvSpPr>
            <p:spPr bwMode="auto">
              <a:xfrm>
                <a:off x="4067944" y="2924944"/>
                <a:ext cx="1224136" cy="144016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6012160" y="2780928"/>
                <a:ext cx="576064" cy="144016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Ellipse 25"/>
              <p:cNvSpPr/>
              <p:nvPr/>
            </p:nvSpPr>
            <p:spPr bwMode="auto">
              <a:xfrm>
                <a:off x="7740352" y="2780928"/>
                <a:ext cx="216024" cy="144016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Connecteur droit avec flèche 27"/>
              <p:cNvCxnSpPr>
                <a:stCxn id="26" idx="7"/>
              </p:cNvCxnSpPr>
              <p:nvPr/>
            </p:nvCxnSpPr>
            <p:spPr bwMode="auto">
              <a:xfrm rot="5400000" flipH="1" flipV="1">
                <a:off x="7930013" y="2703648"/>
                <a:ext cx="93099" cy="1036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2" name="Rectangle 21"/>
            <p:cNvSpPr/>
            <p:nvPr/>
          </p:nvSpPr>
          <p:spPr bwMode="auto">
            <a:xfrm>
              <a:off x="3491880" y="2060848"/>
              <a:ext cx="1368152" cy="216024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8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sp>
        <p:nvSpPr>
          <p:cNvPr id="36" name="Rectangle à coins arrondis 35"/>
          <p:cNvSpPr/>
          <p:nvPr/>
        </p:nvSpPr>
        <p:spPr bwMode="auto">
          <a:xfrm>
            <a:off x="3707904" y="5373216"/>
            <a:ext cx="4356992" cy="1224136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Peu de changement sur cette partie 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prise en compte du facteur  environnemental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2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et la connaissance des matériaux.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1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Niveau de</a:t>
            </a:r>
            <a:r>
              <a:rPr kumimoji="0" lang="fr-FR" sz="12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maitrise (c)</a:t>
            </a:r>
            <a:r>
              <a:rPr kumimoji="0" lang="fr-FR" sz="1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dès la fin de première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84784"/>
            <a:ext cx="27051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0"/>
          <p:cNvGrpSpPr/>
          <p:nvPr/>
        </p:nvGrpSpPr>
        <p:grpSpPr>
          <a:xfrm>
            <a:off x="1763688" y="1412776"/>
            <a:ext cx="6156176" cy="3816424"/>
            <a:chOff x="2915816" y="1268760"/>
            <a:chExt cx="6156176" cy="3816424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15816" y="1268760"/>
              <a:ext cx="6156176" cy="153751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6590" y="2831980"/>
              <a:ext cx="6079906" cy="225320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22" name="Rectangle 21"/>
            <p:cNvSpPr/>
            <p:nvPr/>
          </p:nvSpPr>
          <p:spPr bwMode="auto">
            <a:xfrm>
              <a:off x="3419872" y="2492896"/>
              <a:ext cx="324036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987824" y="4581128"/>
              <a:ext cx="468052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427984" y="4437112"/>
              <a:ext cx="324036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" name="Groupe 18"/>
            <p:cNvGrpSpPr/>
            <p:nvPr/>
          </p:nvGrpSpPr>
          <p:grpSpPr>
            <a:xfrm>
              <a:off x="8532440" y="3068960"/>
              <a:ext cx="288033" cy="288032"/>
              <a:chOff x="8532440" y="2852936"/>
              <a:chExt cx="288033" cy="216024"/>
            </a:xfrm>
          </p:grpSpPr>
          <p:sp>
            <p:nvSpPr>
              <p:cNvPr id="26" name="Ellipse 25"/>
              <p:cNvSpPr/>
              <p:nvPr/>
            </p:nvSpPr>
            <p:spPr bwMode="auto">
              <a:xfrm>
                <a:off x="8532440" y="2924944"/>
                <a:ext cx="216024" cy="144016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8" name="Connecteur droit avec flèche 27"/>
              <p:cNvCxnSpPr>
                <a:stCxn id="26" idx="7"/>
              </p:cNvCxnSpPr>
              <p:nvPr/>
            </p:nvCxnSpPr>
            <p:spPr bwMode="auto">
              <a:xfrm rot="5400000" flipH="1" flipV="1">
                <a:off x="8722101" y="2847664"/>
                <a:ext cx="93099" cy="1036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4" name="Groupe 23"/>
            <p:cNvGrpSpPr/>
            <p:nvPr/>
          </p:nvGrpSpPr>
          <p:grpSpPr>
            <a:xfrm>
              <a:off x="8532440" y="3789040"/>
              <a:ext cx="288033" cy="288032"/>
              <a:chOff x="8532440" y="2852936"/>
              <a:chExt cx="288033" cy="216024"/>
            </a:xfrm>
          </p:grpSpPr>
          <p:sp>
            <p:nvSpPr>
              <p:cNvPr id="25" name="Ellipse 24"/>
              <p:cNvSpPr/>
              <p:nvPr/>
            </p:nvSpPr>
            <p:spPr bwMode="auto">
              <a:xfrm>
                <a:off x="8532440" y="2924944"/>
                <a:ext cx="216024" cy="144016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7" name="Connecteur droit avec flèche 26"/>
              <p:cNvCxnSpPr>
                <a:stCxn id="25" idx="7"/>
              </p:cNvCxnSpPr>
              <p:nvPr/>
            </p:nvCxnSpPr>
            <p:spPr bwMode="auto">
              <a:xfrm rot="5400000" flipH="1" flipV="1">
                <a:off x="8722101" y="2847664"/>
                <a:ext cx="93099" cy="10364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9" name="Rectangle 28"/>
            <p:cNvSpPr/>
            <p:nvPr/>
          </p:nvSpPr>
          <p:spPr bwMode="auto">
            <a:xfrm>
              <a:off x="3419872" y="2204864"/>
              <a:ext cx="324036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419872" y="2348880"/>
              <a:ext cx="3240360" cy="14401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84784"/>
            <a:ext cx="230126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2564904"/>
            <a:ext cx="216024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9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sp>
        <p:nvSpPr>
          <p:cNvPr id="36" name="Rectangle à coins arrondis 35">
            <a:hlinkClick r:id="rId5" action="ppaction://hlinkfile"/>
          </p:cNvPr>
          <p:cNvSpPr/>
          <p:nvPr/>
        </p:nvSpPr>
        <p:spPr bwMode="auto">
          <a:xfrm>
            <a:off x="107504" y="5805264"/>
            <a:ext cx="792088" cy="79208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Ancien</a:t>
            </a:r>
            <a:r>
              <a:rPr kumimoji="0" lang="fr-FR" sz="10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Réf.</a:t>
            </a:r>
            <a:endParaRPr kumimoji="0" lang="fr-FR" sz="1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5496" y="3861048"/>
            <a:ext cx="504056" cy="184666"/>
          </a:xfrm>
          <a:prstGeom prst="rect">
            <a:avLst/>
          </a:prstGeom>
          <a:solidFill>
            <a:srgbClr val="FFFF99">
              <a:alpha val="29000"/>
            </a:srgbClr>
          </a:solidFill>
        </p:spPr>
        <p:txBody>
          <a:bodyPr wrap="square" rtlCol="0">
            <a:spAutoFit/>
          </a:bodyPr>
          <a:lstStyle/>
          <a:p>
            <a:endParaRPr lang="fr-FR" sz="600" dirty="0"/>
          </a:p>
        </p:txBody>
      </p:sp>
      <p:grpSp>
        <p:nvGrpSpPr>
          <p:cNvPr id="2" name="Groupe 22"/>
          <p:cNvGrpSpPr/>
          <p:nvPr/>
        </p:nvGrpSpPr>
        <p:grpSpPr>
          <a:xfrm>
            <a:off x="2483768" y="1268760"/>
            <a:ext cx="6156176" cy="5472608"/>
            <a:chOff x="2915816" y="1268760"/>
            <a:chExt cx="6156176" cy="5472608"/>
          </a:xfrm>
        </p:grpSpPr>
        <p:grpSp>
          <p:nvGrpSpPr>
            <p:cNvPr id="3" name="Groupe 23"/>
            <p:cNvGrpSpPr/>
            <p:nvPr/>
          </p:nvGrpSpPr>
          <p:grpSpPr>
            <a:xfrm>
              <a:off x="3707904" y="2852935"/>
              <a:ext cx="4392488" cy="3888433"/>
              <a:chOff x="3275856" y="3179092"/>
              <a:chExt cx="4176464" cy="3748321"/>
            </a:xfrm>
          </p:grpSpPr>
          <p:pic>
            <p:nvPicPr>
              <p:cNvPr id="23554" name="Picture 2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3275856" y="3179092"/>
                <a:ext cx="4176464" cy="118601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</p:pic>
          <p:pic>
            <p:nvPicPr>
              <p:cNvPr id="23555" name="Picture 3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275856" y="4420798"/>
                <a:ext cx="4176464" cy="250661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</p:pic>
        </p:grpSp>
        <p:grpSp>
          <p:nvGrpSpPr>
            <p:cNvPr id="4" name="Groupe 20"/>
            <p:cNvGrpSpPr/>
            <p:nvPr/>
          </p:nvGrpSpPr>
          <p:grpSpPr>
            <a:xfrm>
              <a:off x="2915816" y="1268760"/>
              <a:ext cx="6156176" cy="2808312"/>
              <a:chOff x="2915816" y="1268760"/>
              <a:chExt cx="6156176" cy="2808312"/>
            </a:xfrm>
          </p:grpSpPr>
          <p:pic>
            <p:nvPicPr>
              <p:cNvPr id="22530" name="Picture 2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2915816" y="1268760"/>
                <a:ext cx="6156176" cy="1537517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292929"/>
                </a:solidFill>
                <a:miter lim="800000"/>
              </a:ln>
              <a:effectLst>
                <a:reflection blurRad="12700" stA="28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>
                <a:bevelT h="38100"/>
                <a:contourClr>
                  <a:srgbClr val="C0C0C0"/>
                </a:contourClr>
              </a:sp3d>
            </p:spPr>
          </p:pic>
          <p:sp>
            <p:nvSpPr>
              <p:cNvPr id="22" name="Rectangle 21"/>
              <p:cNvSpPr/>
              <p:nvPr/>
            </p:nvSpPr>
            <p:spPr bwMode="auto">
              <a:xfrm>
                <a:off x="3419872" y="2060848"/>
                <a:ext cx="3240360" cy="432048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3707904" y="3987072"/>
                <a:ext cx="4392488" cy="90000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" name="Groupe 18"/>
              <p:cNvGrpSpPr/>
              <p:nvPr/>
            </p:nvGrpSpPr>
            <p:grpSpPr>
              <a:xfrm>
                <a:off x="7740352" y="2996952"/>
                <a:ext cx="288033" cy="216024"/>
                <a:chOff x="8532440" y="2852936"/>
                <a:chExt cx="288033" cy="216024"/>
              </a:xfrm>
            </p:grpSpPr>
            <p:sp>
              <p:nvSpPr>
                <p:cNvPr id="26" name="Ellipse 25"/>
                <p:cNvSpPr/>
                <p:nvPr/>
              </p:nvSpPr>
              <p:spPr bwMode="auto">
                <a:xfrm>
                  <a:off x="8532440" y="2924944"/>
                  <a:ext cx="216024" cy="144016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28" name="Connecteur droit avec flèche 27"/>
                <p:cNvCxnSpPr>
                  <a:stCxn id="26" idx="7"/>
                </p:cNvCxnSpPr>
                <p:nvPr/>
              </p:nvCxnSpPr>
              <p:spPr bwMode="auto">
                <a:xfrm rot="5400000" flipH="1" flipV="1">
                  <a:off x="8722101" y="2847664"/>
                  <a:ext cx="93099" cy="103644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24" ma:contentTypeDescription="Create a new document." ma:contentTypeScope="" ma:versionID="c75408ab4c6dc89a4dbf2c083e12be63"/>
</file>

<file path=customXml/itemProps1.xml><?xml version="1.0" encoding="utf-8"?>
<ds:datastoreItem xmlns:ds="http://schemas.openxmlformats.org/officeDocument/2006/customXml" ds:itemID="{37BB3CC6-D530-401E-B92F-0CA1C401400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EE4DE3-2255-4B87-8719-0AC8F44603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5DF43A-1D01-48F9-BD36-FE370ADCDD43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566</TotalTime>
  <Words>1106</Words>
  <Application>Microsoft Office PowerPoint</Application>
  <PresentationFormat>Affichage à l'écran (4:3)</PresentationFormat>
  <Paragraphs>270</Paragraphs>
  <Slides>20</Slides>
  <Notes>16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DesignTemplate</vt:lpstr>
      <vt:lpstr>ANALYSE  DU  PROGRAMME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 DU  REFERENTIEL</dc:title>
  <dc:creator>HPEric</dc:creator>
  <cp:lastModifiedBy>O. Fort</cp:lastModifiedBy>
  <cp:revision>54</cp:revision>
  <dcterms:created xsi:type="dcterms:W3CDTF">2011-02-02T17:58:11Z</dcterms:created>
  <dcterms:modified xsi:type="dcterms:W3CDTF">2011-05-16T06:22:16Z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