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57" r:id="rId3"/>
    <p:sldId id="258" r:id="rId4"/>
    <p:sldId id="266" r:id="rId5"/>
    <p:sldId id="264" r:id="rId6"/>
    <p:sldId id="267" r:id="rId7"/>
    <p:sldId id="265" r:id="rId8"/>
    <p:sldId id="259" r:id="rId9"/>
    <p:sldId id="263" r:id="rId10"/>
    <p:sldId id="260" r:id="rId11"/>
    <p:sldId id="261" r:id="rId12"/>
    <p:sldId id="262" r:id="rId1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33"/>
    <a:srgbClr val="BC00BC"/>
    <a:srgbClr val="80008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368" autoAdjust="0"/>
    <p:restoredTop sz="94660"/>
  </p:normalViewPr>
  <p:slideViewPr>
    <p:cSldViewPr>
      <p:cViewPr varScale="1">
        <p:scale>
          <a:sx n="82" d="100"/>
          <a:sy n="82" d="100"/>
        </p:scale>
        <p:origin x="-81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6DFECAD-57D2-4883-A539-BAA12FAE807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CA16EF0-15F9-4DE7-A29E-85CC62521E3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CA16EF0-15F9-4DE7-A29E-85CC62521E32}" type="slidenum">
              <a:rPr lang="fr-FR" smtClean="0"/>
              <a:pPr/>
              <a:t>5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CA16EF0-15F9-4DE7-A29E-85CC62521E32}" type="slidenum">
              <a:rPr lang="fr-FR" smtClean="0"/>
              <a:pPr/>
              <a:t>11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FD7662-3D84-4758-9274-73F4D72942BF}" type="datetimeFigureOut">
              <a:rPr lang="fr-FR" smtClean="0"/>
              <a:pPr/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73FBEC-B7FB-4387-BCFC-8BC1BFA7A04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0"/>
          <p:cNvSpPr txBox="1">
            <a:spLocks noChangeArrowheads="1"/>
          </p:cNvSpPr>
          <p:nvPr/>
        </p:nvSpPr>
        <p:spPr>
          <a:xfrm>
            <a:off x="158055" y="1772816"/>
            <a:ext cx="8302377" cy="352752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550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7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	</a:t>
            </a:r>
            <a:r>
              <a:rPr kumimoji="0" lang="fr-FR" sz="131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Laboratoire et supports pédagogiques </a:t>
            </a:r>
            <a:r>
              <a:rPr kumimoji="0" lang="fr-FR" sz="7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/>
            </a:r>
            <a:br>
              <a:rPr kumimoji="0" lang="fr-FR" sz="7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Arial" pitchFamily="34" charset="0"/>
                <a:ea typeface="+mj-ea"/>
                <a:cs typeface="Arial" pitchFamily="34" charset="0"/>
              </a:rPr>
            </a:br>
            <a:r>
              <a:rPr kumimoji="0" lang="fr-FR" sz="7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fr-FR" sz="7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fr-FR" sz="46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pour les Sciences de l’Ingénieur</a:t>
            </a:r>
            <a:endParaRPr kumimoji="0" lang="fr-FR" sz="4600" b="0" i="0" u="none" strike="noStrike" kern="1200" cap="none" spc="0" normalizeH="0" baseline="0" noProof="0" dirty="0" smtClean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Arial" pitchFamily="34" charset="0"/>
              <a:ea typeface="+mj-ea"/>
              <a:cs typeface="Arial" pitchFamily="34" charset="0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1600" y="980728"/>
            <a:ext cx="6182816" cy="4697491"/>
          </a:xfrm>
          <a:prstGeom prst="rect">
            <a:avLst/>
          </a:prstGeom>
        </p:spPr>
      </p:pic>
      <p:sp>
        <p:nvSpPr>
          <p:cNvPr id="3" name="ZoneTexte 2"/>
          <p:cNvSpPr txBox="1"/>
          <p:nvPr/>
        </p:nvSpPr>
        <p:spPr>
          <a:xfrm>
            <a:off x="467544" y="476672"/>
            <a:ext cx="489654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b="1" i="1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Le laboratoire</a:t>
            </a:r>
            <a:endParaRPr lang="fr-FR" sz="3600" b="1" i="1" dirty="0">
              <a:solidFill>
                <a:srgbClr val="333333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2411760" y="5589240"/>
            <a:ext cx="645401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3200" b="1" dirty="0" smtClean="0">
                <a:solidFill>
                  <a:srgbClr val="333333"/>
                </a:solidFill>
              </a:rPr>
              <a:t>Surface : 150 m² minimum et 6 îlots.</a:t>
            </a:r>
            <a:endParaRPr lang="fr-FR" sz="3200" b="1" dirty="0">
              <a:solidFill>
                <a:srgbClr val="333333"/>
              </a:solidFill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395536" y="332656"/>
            <a:ext cx="8496944" cy="4525963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fr-FR" sz="1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fr-FR" sz="36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Les îlots permettent :</a:t>
            </a:r>
          </a:p>
          <a:p>
            <a:pPr marL="742950" marR="0" lvl="1" indent="-28575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r>
              <a:rPr kumimoji="0" lang="fr-FR" sz="28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aux élèves de travailler individuellement ou par équipes, d’avoir accès à un système, de réaliser des mesures et d’utiliser l’outil informatique durant chaque activité ;</a:t>
            </a:r>
          </a:p>
          <a:p>
            <a:pPr marL="742950" marR="0" lvl="1" indent="-28575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r>
              <a:rPr kumimoji="0" lang="fr-FR" sz="28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à l’enseignant d’intervenir occasionnellement face à tous les élèves, par exemple lors des phases d’activation et de restitution.</a:t>
            </a:r>
            <a:endParaRPr lang="fr-FR" sz="2800" b="1" i="1" dirty="0" smtClean="0">
              <a:solidFill>
                <a:srgbClr val="333333"/>
              </a:solidFill>
              <a:latin typeface="Arial" pitchFamily="34" charset="0"/>
              <a:cs typeface="Arial" pitchFamily="34" charset="0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fr-FR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1187624" y="5373216"/>
            <a:ext cx="698477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fr-FR" sz="2800" b="1" i="1" dirty="0" smtClean="0">
                <a:solidFill>
                  <a:srgbClr val="333333"/>
                </a:solidFill>
              </a:rPr>
              <a:t>Chaque îlot </a:t>
            </a:r>
            <a:r>
              <a:rPr lang="fr-FR" sz="2800" b="1" i="1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doit</a:t>
            </a:r>
            <a:r>
              <a:rPr lang="fr-FR" sz="2800" b="1" i="1" dirty="0" smtClean="0">
                <a:solidFill>
                  <a:srgbClr val="333333"/>
                </a:solidFill>
              </a:rPr>
              <a:t> permettre d’accueillir six élèves au maximum</a:t>
            </a:r>
            <a:endParaRPr lang="fr-FR" sz="2800" b="1" i="1" dirty="0">
              <a:solidFill>
                <a:srgbClr val="333333"/>
              </a:solidFill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395536" y="908720"/>
            <a:ext cx="8373616" cy="5328592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fr-FR" sz="36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Equipement d’un ilot :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fr-FR" sz="3200" b="1" i="1" u="none" strike="noStrike" kern="1200" cap="none" spc="0" normalizeH="0" baseline="0" noProof="0" dirty="0" smtClean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Arial" pitchFamily="34" charset="0"/>
              <a:cs typeface="Arial" pitchFamily="34" charset="0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fr-FR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un support d’enseignement (système réel instrumenté ou non, système </a:t>
            </a:r>
            <a:r>
              <a:rPr kumimoji="0" lang="fr-FR" sz="3200" b="1" i="1" u="none" strike="noStrike" kern="1200" cap="none" spc="0" normalizeH="0" baseline="0" noProof="0" dirty="0" err="1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didactisé</a:t>
            </a:r>
            <a:r>
              <a:rPr kumimoji="0" lang="fr-FR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, maquette réelle ou virtuelle) ;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fr-FR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plusieurs postes informatiques (2 à 3);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fr-FR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une gamme d’appareils de mesure permettant aux élèves de mener des investigations sur les systèmes.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fr-FR" sz="3200" b="1" i="1" u="none" strike="noStrike" kern="1200" cap="none" spc="0" normalizeH="0" baseline="0" noProof="0" dirty="0" smtClean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Arial" pitchFamily="34" charset="0"/>
              <a:cs typeface="Arial" pitchFamily="34" charset="0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fr-FR" sz="3200" b="1" i="1" u="none" strike="noStrike" kern="1200" cap="none" spc="0" normalizeH="0" baseline="0" noProof="0" dirty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Ellipse 20"/>
          <p:cNvSpPr/>
          <p:nvPr/>
        </p:nvSpPr>
        <p:spPr>
          <a:xfrm>
            <a:off x="467544" y="1556792"/>
            <a:ext cx="1224136" cy="1296144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Système attendu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22" name="Ellipse 21"/>
          <p:cNvSpPr/>
          <p:nvPr/>
        </p:nvSpPr>
        <p:spPr>
          <a:xfrm>
            <a:off x="467544" y="2996952"/>
            <a:ext cx="1224136" cy="1296144"/>
          </a:xfrm>
          <a:prstGeom prst="ellipse">
            <a:avLst/>
          </a:prstGeom>
          <a:solidFill>
            <a:srgbClr val="BC00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Système réel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23" name="Ellipse 22"/>
          <p:cNvSpPr/>
          <p:nvPr/>
        </p:nvSpPr>
        <p:spPr>
          <a:xfrm>
            <a:off x="467544" y="4437112"/>
            <a:ext cx="1224136" cy="1296144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Système simulé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24" name="Flèche droite 23"/>
          <p:cNvSpPr/>
          <p:nvPr/>
        </p:nvSpPr>
        <p:spPr>
          <a:xfrm>
            <a:off x="1763688" y="1772816"/>
            <a:ext cx="3600400" cy="792088"/>
          </a:xfrm>
          <a:prstGeom prst="rightArrow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Domaine du client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25" name="Flèche droite 24"/>
          <p:cNvSpPr/>
          <p:nvPr/>
        </p:nvSpPr>
        <p:spPr>
          <a:xfrm>
            <a:off x="1763688" y="3284984"/>
            <a:ext cx="3600400" cy="792088"/>
          </a:xfrm>
          <a:prstGeom prst="rightArrow">
            <a:avLst/>
          </a:prstGeom>
          <a:solidFill>
            <a:srgbClr val="BC00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Domaine du laboratoire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26" name="Flèche droite 25"/>
          <p:cNvSpPr/>
          <p:nvPr/>
        </p:nvSpPr>
        <p:spPr>
          <a:xfrm>
            <a:off x="1763688" y="4653136"/>
            <a:ext cx="3600400" cy="792088"/>
          </a:xfrm>
          <a:prstGeom prst="rightArrow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Domaine de la simulation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27" name="Rectangle à coins arrondis 26"/>
          <p:cNvSpPr/>
          <p:nvPr/>
        </p:nvSpPr>
        <p:spPr>
          <a:xfrm>
            <a:off x="5436096" y="1844824"/>
            <a:ext cx="1368152" cy="648072"/>
          </a:xfrm>
          <a:prstGeom prst="round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Performances attendues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28" name="Rectangle à coins arrondis 27"/>
          <p:cNvSpPr/>
          <p:nvPr/>
        </p:nvSpPr>
        <p:spPr>
          <a:xfrm>
            <a:off x="5436096" y="3356992"/>
            <a:ext cx="1368152" cy="648072"/>
          </a:xfrm>
          <a:prstGeom prst="roundRect">
            <a:avLst/>
          </a:prstGeom>
          <a:solidFill>
            <a:srgbClr val="BC00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Performances mesurées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29" name="Rectangle à coins arrondis 28"/>
          <p:cNvSpPr/>
          <p:nvPr/>
        </p:nvSpPr>
        <p:spPr>
          <a:xfrm>
            <a:off x="5436096" y="4725144"/>
            <a:ext cx="1368152" cy="648072"/>
          </a:xfrm>
          <a:prstGeom prst="round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Performances simulées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30" name="Double flèche verticale 29"/>
          <p:cNvSpPr/>
          <p:nvPr/>
        </p:nvSpPr>
        <p:spPr>
          <a:xfrm>
            <a:off x="7020272" y="1988840"/>
            <a:ext cx="720080" cy="1656184"/>
          </a:xfrm>
          <a:prstGeom prst="upDownArrow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ECART</a:t>
            </a:r>
          </a:p>
          <a:p>
            <a:pPr algn="ctr"/>
            <a:r>
              <a:rPr lang="fr-FR" sz="1500" b="1" dirty="0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31" name="Double flèche verticale 30"/>
          <p:cNvSpPr/>
          <p:nvPr/>
        </p:nvSpPr>
        <p:spPr>
          <a:xfrm>
            <a:off x="7020272" y="3645024"/>
            <a:ext cx="720080" cy="1656184"/>
          </a:xfrm>
          <a:prstGeom prst="upDownArrow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ECART 2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32" name="Double flèche verticale 31"/>
          <p:cNvSpPr/>
          <p:nvPr/>
        </p:nvSpPr>
        <p:spPr>
          <a:xfrm>
            <a:off x="7956376" y="1988840"/>
            <a:ext cx="720080" cy="3312368"/>
          </a:xfrm>
          <a:prstGeom prst="upDownArrow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500" b="1" dirty="0" smtClean="0">
                <a:solidFill>
                  <a:schemeClr val="tx1"/>
                </a:solidFill>
              </a:rPr>
              <a:t>ECART 3</a:t>
            </a:r>
            <a:endParaRPr lang="fr-FR" sz="1500" b="1" dirty="0">
              <a:solidFill>
                <a:schemeClr val="tx1"/>
              </a:solidFill>
            </a:endParaRPr>
          </a:p>
        </p:txBody>
      </p:sp>
      <p:sp>
        <p:nvSpPr>
          <p:cNvPr id="36" name="ZoneTexte 35"/>
          <p:cNvSpPr txBox="1"/>
          <p:nvPr/>
        </p:nvSpPr>
        <p:spPr>
          <a:xfrm>
            <a:off x="395536" y="548680"/>
            <a:ext cx="852028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3600" b="1" i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latin typeface="Arial" pitchFamily="34" charset="0"/>
                <a:cs typeface="Arial" pitchFamily="34" charset="0"/>
              </a:rPr>
              <a:t>Une évolution </a:t>
            </a:r>
            <a:r>
              <a:rPr lang="fr-FR" sz="36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latin typeface="Arial" pitchFamily="34" charset="0"/>
                <a:cs typeface="Arial" pitchFamily="34" charset="0"/>
              </a:rPr>
              <a:t>des </a:t>
            </a:r>
            <a:r>
              <a:rPr lang="fr-FR" sz="3600" b="1" i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latin typeface="Arial" pitchFamily="34" charset="0"/>
                <a:cs typeface="Arial" pitchFamily="34" charset="0"/>
              </a:rPr>
              <a:t>systèmes existants</a:t>
            </a:r>
          </a:p>
        </p:txBody>
      </p:sp>
      <p:sp>
        <p:nvSpPr>
          <p:cNvPr id="18" name="Rectangle à coins arrondis 17"/>
          <p:cNvSpPr/>
          <p:nvPr/>
        </p:nvSpPr>
        <p:spPr>
          <a:xfrm>
            <a:off x="3347864" y="5661248"/>
            <a:ext cx="5184576" cy="576064"/>
          </a:xfrm>
          <a:prstGeom prst="wedgeRoundRectCallout">
            <a:avLst>
              <a:gd name="adj1" fmla="val -57597"/>
              <a:gd name="adj2" fmla="val -114057"/>
              <a:gd name="adj3" fmla="val 16667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Les modèles actuels sont souvent </a:t>
            </a:r>
            <a:r>
              <a:rPr lang="fr-FR" dirty="0" smtClean="0"/>
              <a:t>mécaniques</a:t>
            </a:r>
            <a:endParaRPr lang="fr-FR" dirty="0"/>
          </a:p>
        </p:txBody>
      </p:sp>
      <p:sp>
        <p:nvSpPr>
          <p:cNvPr id="16" name="ZoneTexte 15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251520" y="980728"/>
            <a:ext cx="8568952" cy="4525963"/>
          </a:xfrm>
          <a:prstGeom prst="rect">
            <a:avLst/>
          </a:prstGeom>
        </p:spPr>
        <p:txBody>
          <a:bodyPr/>
          <a:lstStyle/>
          <a:p>
            <a:pPr marL="742950" marR="0" lvl="1" indent="-28575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r>
              <a:rPr kumimoji="0" lang="fr-FR" sz="25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Élimination des systèmes </a:t>
            </a:r>
            <a:r>
              <a:rPr kumimoji="0" lang="fr-FR" sz="2500" b="1" i="1" u="none" strike="noStrike" kern="1200" cap="none" spc="0" normalizeH="0" baseline="0" noProof="0" dirty="0" err="1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monotechnologiques</a:t>
            </a:r>
            <a:r>
              <a:rPr kumimoji="0" lang="fr-FR" sz="25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;</a:t>
            </a:r>
          </a:p>
          <a:p>
            <a:pPr marL="742950" marR="0" lvl="1" indent="-28575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endParaRPr kumimoji="0" lang="fr-FR" sz="2500" b="1" i="1" u="none" strike="noStrike" kern="1200" cap="none" spc="0" normalizeH="0" baseline="0" noProof="0" dirty="0" smtClean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Arial" pitchFamily="34" charset="0"/>
              <a:cs typeface="Arial" pitchFamily="34" charset="0"/>
            </a:endParaRPr>
          </a:p>
          <a:p>
            <a:pPr marL="742950" marR="0" lvl="1" indent="-28575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r>
              <a:rPr kumimoji="0" lang="fr-FR" sz="25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Évolution des systèmes </a:t>
            </a:r>
            <a:r>
              <a:rPr kumimoji="0" lang="fr-FR" sz="2500" b="1" i="1" u="none" strike="noStrike" kern="1200" cap="none" spc="0" normalizeH="0" baseline="0" noProof="0" dirty="0" err="1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pluritechnologiques</a:t>
            </a:r>
            <a:r>
              <a:rPr kumimoji="0" lang="fr-FR" sz="25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 (possibilité de caractérisation des 3 erreurs);</a:t>
            </a:r>
          </a:p>
          <a:p>
            <a:pPr marL="742950" marR="0" lvl="1" indent="-28575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endParaRPr kumimoji="0" lang="fr-FR" sz="2500" b="1" i="1" u="none" strike="noStrike" kern="1200" cap="none" spc="0" normalizeH="0" baseline="0" noProof="0" dirty="0" smtClean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Arial" pitchFamily="34" charset="0"/>
              <a:cs typeface="Arial" pitchFamily="34" charset="0"/>
            </a:endParaRPr>
          </a:p>
          <a:p>
            <a:pPr marL="742950" marR="0" lvl="1" indent="-28575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r>
              <a:rPr kumimoji="0" lang="fr-FR" sz="25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Acquisition de nouveaux systèmes (prix &lt; 2000€, durée de vie trois-cinq ans) représentatifs des technologies innovantes, et motivants pour les élèves;</a:t>
            </a:r>
          </a:p>
          <a:p>
            <a:pPr marL="742950" marR="0" lvl="1" indent="-28575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endParaRPr kumimoji="0" lang="fr-FR" sz="2500" b="1" i="1" u="none" strike="noStrike" kern="1200" cap="none" spc="0" normalizeH="0" baseline="0" noProof="0" dirty="0" smtClean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Arial" pitchFamily="34" charset="0"/>
              <a:cs typeface="Arial" pitchFamily="34" charset="0"/>
            </a:endParaRPr>
          </a:p>
          <a:p>
            <a:pPr marL="742950" marR="0" lvl="1" indent="-28575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r>
              <a:rPr kumimoji="0" lang="fr-FR" sz="25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Arial" pitchFamily="34" charset="0"/>
                <a:cs typeface="Arial" pitchFamily="34" charset="0"/>
              </a:rPr>
              <a:t>Introduction de maquettes du domaine « architecture et construction ».</a:t>
            </a:r>
            <a:endParaRPr kumimoji="0" lang="fr-FR" sz="2500" b="1" i="1" u="none" strike="noStrike" kern="1200" cap="none" spc="0" normalizeH="0" baseline="0" noProof="0" dirty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323528" y="548680"/>
            <a:ext cx="8640960" cy="53860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b="1" i="1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Systèmes potentiellement à étudier:</a:t>
            </a:r>
          </a:p>
          <a:p>
            <a:endParaRPr lang="fr-FR" sz="2800" b="1" i="1" dirty="0">
              <a:solidFill>
                <a:srgbClr val="333333"/>
              </a:solidFill>
              <a:latin typeface="Arial" pitchFamily="34" charset="0"/>
              <a:cs typeface="Arial" pitchFamily="34" charset="0"/>
            </a:endParaRPr>
          </a:p>
          <a:p>
            <a:pPr>
              <a:buFontTx/>
              <a:buChar char="-"/>
            </a:pPr>
            <a:r>
              <a:rPr lang="fr-FR" sz="2800" b="1" i="1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Electroménager, audiovisuel, informatique,</a:t>
            </a:r>
          </a:p>
          <a:p>
            <a:pPr>
              <a:buFontTx/>
              <a:buChar char="-"/>
            </a:pPr>
            <a:endParaRPr lang="fr-FR" sz="2800" b="1" i="1" dirty="0" smtClean="0">
              <a:solidFill>
                <a:srgbClr val="333333"/>
              </a:solidFill>
              <a:latin typeface="Arial" pitchFamily="34" charset="0"/>
              <a:cs typeface="Arial" pitchFamily="34" charset="0"/>
            </a:endParaRPr>
          </a:p>
          <a:p>
            <a:pPr>
              <a:buFontTx/>
              <a:buChar char="-"/>
            </a:pPr>
            <a:r>
              <a:rPr lang="fr-FR" sz="2800" b="1" i="1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Habitat, constructions et infrastructures collectives,</a:t>
            </a:r>
          </a:p>
          <a:p>
            <a:pPr>
              <a:buFontTx/>
              <a:buChar char="-"/>
            </a:pPr>
            <a:endParaRPr lang="fr-FR" sz="2800" b="1" i="1" dirty="0" smtClean="0">
              <a:solidFill>
                <a:srgbClr val="333333"/>
              </a:solidFill>
              <a:latin typeface="Arial" pitchFamily="34" charset="0"/>
              <a:cs typeface="Arial" pitchFamily="34" charset="0"/>
            </a:endParaRPr>
          </a:p>
          <a:p>
            <a:pPr>
              <a:buFontTx/>
              <a:buChar char="-"/>
            </a:pPr>
            <a:r>
              <a:rPr lang="fr-FR" sz="2800" b="1" i="1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Moyens de production et de gestion de l’énergie,</a:t>
            </a:r>
          </a:p>
          <a:p>
            <a:pPr>
              <a:buFontTx/>
              <a:buChar char="-"/>
            </a:pPr>
            <a:endParaRPr lang="fr-FR" sz="2800" b="1" i="1" dirty="0" smtClean="0">
              <a:solidFill>
                <a:srgbClr val="333333"/>
              </a:solidFill>
              <a:latin typeface="Arial" pitchFamily="34" charset="0"/>
              <a:cs typeface="Arial" pitchFamily="34" charset="0"/>
            </a:endParaRPr>
          </a:p>
          <a:p>
            <a:pPr>
              <a:buFontTx/>
              <a:buChar char="-"/>
            </a:pPr>
            <a:r>
              <a:rPr lang="fr-FR" sz="2800" b="1" i="1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Moyens de locomotion,</a:t>
            </a:r>
          </a:p>
          <a:p>
            <a:pPr>
              <a:buFontTx/>
              <a:buChar char="-"/>
            </a:pPr>
            <a:endParaRPr lang="fr-FR" sz="2800" b="1" i="1" dirty="0" smtClean="0">
              <a:solidFill>
                <a:srgbClr val="333333"/>
              </a:solidFill>
              <a:latin typeface="Arial" pitchFamily="34" charset="0"/>
              <a:cs typeface="Arial" pitchFamily="34" charset="0"/>
            </a:endParaRPr>
          </a:p>
          <a:p>
            <a:r>
              <a:rPr lang="fr-FR" sz="2800" b="1" i="1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- …</a:t>
            </a:r>
            <a:endParaRPr lang="fr-FR" sz="2800" b="1" i="1" dirty="0">
              <a:solidFill>
                <a:srgbClr val="333333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au 1"/>
          <p:cNvGraphicFramePr>
            <a:graphicFrameLocks noGrp="1"/>
          </p:cNvGraphicFramePr>
          <p:nvPr/>
        </p:nvGraphicFramePr>
        <p:xfrm>
          <a:off x="251522" y="1196752"/>
          <a:ext cx="8712966" cy="511404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4136"/>
                <a:gridCol w="1728192"/>
                <a:gridCol w="1224136"/>
                <a:gridCol w="1632180"/>
                <a:gridCol w="1452161"/>
                <a:gridCol w="1452161"/>
              </a:tblGrid>
              <a:tr h="1152128"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Système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Thème sociétal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Besoin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Indicateurs quantifiés dans le cahier des charges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Grandeurs mesurables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Grandeurs simulées</a:t>
                      </a:r>
                      <a:endParaRPr lang="fr-FR" sz="1600" dirty="0"/>
                    </a:p>
                  </a:txBody>
                  <a:tcPr/>
                </a:tc>
              </a:tr>
              <a:tr h="1083473">
                <a:tc>
                  <a:txBody>
                    <a:bodyPr/>
                    <a:lstStyle/>
                    <a:p>
                      <a:r>
                        <a:rPr lang="fr-FR" dirty="0" err="1" smtClean="0"/>
                        <a:t>Cordeuse</a:t>
                      </a:r>
                      <a:r>
                        <a:rPr lang="fr-FR" dirty="0" smtClean="0"/>
                        <a:t> de raquettes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Confort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Avoir une raquette tendue de façon fiable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Fidélité +/-</a:t>
                      </a:r>
                      <a:r>
                        <a:rPr lang="fr-FR" sz="1400" baseline="0" dirty="0" smtClean="0"/>
                        <a:t> 1%,</a:t>
                      </a:r>
                    </a:p>
                    <a:p>
                      <a:r>
                        <a:rPr lang="fr-FR" sz="1400" baseline="0" dirty="0" smtClean="0"/>
                        <a:t>Déformation du cadre 5 mm/250 N,</a:t>
                      </a:r>
                    </a:p>
                    <a:p>
                      <a:r>
                        <a:rPr lang="fr-FR" sz="1400" baseline="0" dirty="0" smtClean="0"/>
                        <a:t>16 cordes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Tension, courant moteur, effort</a:t>
                      </a:r>
                      <a:r>
                        <a:rPr lang="fr-FR" sz="1400" baseline="0" dirty="0" smtClean="0"/>
                        <a:t>s dans la corde, déplacements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Logiques, </a:t>
                      </a:r>
                    </a:p>
                    <a:p>
                      <a:r>
                        <a:rPr lang="fr-FR" sz="1600" dirty="0" smtClean="0"/>
                        <a:t>Electriques,</a:t>
                      </a:r>
                    </a:p>
                    <a:p>
                      <a:r>
                        <a:rPr lang="fr-FR" sz="1600" dirty="0" smtClean="0"/>
                        <a:t>Mécaniques</a:t>
                      </a:r>
                      <a:endParaRPr lang="fr-FR" sz="1600" dirty="0"/>
                    </a:p>
                  </a:txBody>
                  <a:tcPr/>
                </a:tc>
              </a:tr>
              <a:tr h="1080120">
                <a:tc>
                  <a:txBody>
                    <a:bodyPr/>
                    <a:lstStyle/>
                    <a:p>
                      <a:r>
                        <a:rPr lang="fr-FR" dirty="0" smtClean="0"/>
                        <a:t>Ouvre portail </a:t>
                      </a:r>
                      <a:r>
                        <a:rPr lang="fr-FR" dirty="0" err="1" smtClean="0"/>
                        <a:t>Faac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Confort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Améliorer le confort de vie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Effort 150</a:t>
                      </a:r>
                      <a:r>
                        <a:rPr lang="fr-FR" sz="1400" baseline="0" dirty="0" smtClean="0"/>
                        <a:t> N,</a:t>
                      </a:r>
                    </a:p>
                    <a:p>
                      <a:r>
                        <a:rPr lang="fr-FR" sz="1400" baseline="0" dirty="0" smtClean="0"/>
                        <a:t>Vitesse 0,5 m/s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Tension, courant moteur, efforts, vitesses, déplacements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Logiques, Mécaniques</a:t>
                      </a:r>
                      <a:endParaRPr lang="fr-FR" sz="1600" dirty="0"/>
                    </a:p>
                  </a:txBody>
                  <a:tcPr/>
                </a:tc>
              </a:tr>
              <a:tr h="1145360">
                <a:tc>
                  <a:txBody>
                    <a:bodyPr/>
                    <a:lstStyle/>
                    <a:p>
                      <a:r>
                        <a:rPr lang="fr-FR" dirty="0" smtClean="0"/>
                        <a:t>Sécateur </a:t>
                      </a:r>
                      <a:r>
                        <a:rPr lang="fr-FR" dirty="0" err="1" smtClean="0"/>
                        <a:t>Infaco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Confort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Eviter les troubles</a:t>
                      </a:r>
                      <a:r>
                        <a:rPr lang="fr-FR" sz="1600" baseline="0" dirty="0" smtClean="0"/>
                        <a:t> musculaires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Cadence à vide 100 à 1260 coupes/min,</a:t>
                      </a:r>
                      <a:r>
                        <a:rPr lang="fr-FR" sz="1400" baseline="0" dirty="0" smtClean="0"/>
                        <a:t> effort de coupe 1000 N mini à mi bois, </a:t>
                      </a:r>
                      <a:r>
                        <a:rPr lang="el-GR" sz="1400" baseline="0" dirty="0" smtClean="0"/>
                        <a:t>φ</a:t>
                      </a:r>
                      <a:r>
                        <a:rPr lang="fr-FR" sz="1400" baseline="0" dirty="0" smtClean="0"/>
                        <a:t> coupe 25 mm mini, Imax 20 A, consommation 10 W/h maxi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Electriques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Logiques, </a:t>
                      </a:r>
                    </a:p>
                    <a:p>
                      <a:r>
                        <a:rPr lang="fr-FR" sz="1600" dirty="0" smtClean="0"/>
                        <a:t>Electriques,</a:t>
                      </a:r>
                    </a:p>
                    <a:p>
                      <a:r>
                        <a:rPr lang="fr-FR" sz="1600" dirty="0" smtClean="0"/>
                        <a:t>Mécaniques</a:t>
                      </a:r>
                    </a:p>
                    <a:p>
                      <a:endParaRPr lang="fr-FR" sz="16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395536" y="476672"/>
            <a:ext cx="748883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b="1" i="1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Regard sur les systèmes actuels:</a:t>
            </a:r>
            <a:endParaRPr lang="fr-FR" sz="3600" dirty="0"/>
          </a:p>
        </p:txBody>
      </p:sp>
      <p:sp>
        <p:nvSpPr>
          <p:cNvPr id="4" name="ZoneTexte 3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au 2"/>
          <p:cNvGraphicFramePr>
            <a:graphicFrameLocks noGrp="1"/>
          </p:cNvGraphicFramePr>
          <p:nvPr/>
        </p:nvGraphicFramePr>
        <p:xfrm>
          <a:off x="179512" y="188640"/>
          <a:ext cx="8712966" cy="61336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4136"/>
                <a:gridCol w="1440160"/>
                <a:gridCol w="1440160"/>
                <a:gridCol w="1704188"/>
                <a:gridCol w="1452161"/>
                <a:gridCol w="1452161"/>
              </a:tblGrid>
              <a:tr h="1152128"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Système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Thème sociétal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Besoin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Indicateurs quantifiés dans le cahier des charges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Grandeurs mesurables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Grandeurs simulées</a:t>
                      </a:r>
                      <a:endParaRPr lang="fr-FR" sz="1600" dirty="0"/>
                    </a:p>
                  </a:txBody>
                  <a:tcPr/>
                </a:tc>
              </a:tr>
              <a:tr h="1083473">
                <a:tc>
                  <a:txBody>
                    <a:bodyPr/>
                    <a:lstStyle/>
                    <a:p>
                      <a:r>
                        <a:rPr lang="fr-FR" dirty="0" smtClean="0"/>
                        <a:t>Réseau Caméra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Protection</a:t>
                      </a:r>
                    </a:p>
                    <a:p>
                      <a:r>
                        <a:rPr lang="fr-FR" dirty="0" err="1" smtClean="0"/>
                        <a:t>Communica-tion</a:t>
                      </a:r>
                      <a:endParaRPr lang="fr-FR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Surveiller les habitations à</a:t>
                      </a:r>
                      <a:r>
                        <a:rPr lang="fr-FR" sz="1600" baseline="0" dirty="0" smtClean="0"/>
                        <a:t> distance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Protocole UDP, ports 6620-6612, </a:t>
                      </a:r>
                      <a:r>
                        <a:rPr lang="fr-FR" sz="1400" baseline="0" dirty="0" smtClean="0"/>
                        <a:t> tourelle: </a:t>
                      </a:r>
                      <a:r>
                        <a:rPr lang="fr-FR" sz="1400" baseline="0" dirty="0" err="1" smtClean="0"/>
                        <a:t>mvt</a:t>
                      </a:r>
                      <a:r>
                        <a:rPr lang="fr-FR" sz="1400" baseline="0" dirty="0" smtClean="0"/>
                        <a:t> H 0 à 360° à 6°/s, </a:t>
                      </a:r>
                      <a:r>
                        <a:rPr lang="fr-FR" sz="1400" baseline="0" dirty="0" err="1" smtClean="0"/>
                        <a:t>mvt</a:t>
                      </a:r>
                      <a:r>
                        <a:rPr lang="fr-FR" sz="1400" baseline="0" dirty="0" smtClean="0"/>
                        <a:t> V 0 à 90° à 3°/s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Signal vidéo, grandeurs géométriques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Cinématiques</a:t>
                      </a:r>
                      <a:endParaRPr lang="fr-FR" sz="1600" dirty="0"/>
                    </a:p>
                  </a:txBody>
                  <a:tcPr/>
                </a:tc>
              </a:tr>
              <a:tr h="1080120">
                <a:tc>
                  <a:txBody>
                    <a:bodyPr/>
                    <a:lstStyle/>
                    <a:p>
                      <a:r>
                        <a:rPr lang="fr-FR" dirty="0" smtClean="0"/>
                        <a:t>Bras </a:t>
                      </a:r>
                      <a:r>
                        <a:rPr lang="fr-FR" dirty="0" err="1" smtClean="0"/>
                        <a:t>Schrader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Confort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Eviter</a:t>
                      </a:r>
                      <a:r>
                        <a:rPr lang="fr-FR" sz="1600" baseline="0" dirty="0" smtClean="0"/>
                        <a:t> à l’homme des gestes répétitifs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Courses</a:t>
                      </a:r>
                      <a:r>
                        <a:rPr lang="fr-FR" sz="1400" baseline="0" dirty="0" smtClean="0"/>
                        <a:t> unités linéaires, efforts serrage pince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Efforts dans la pince, courses des vérins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Logiques,</a:t>
                      </a:r>
                    </a:p>
                    <a:p>
                      <a:r>
                        <a:rPr lang="fr-FR" sz="1600" dirty="0" smtClean="0"/>
                        <a:t>Mécaniques</a:t>
                      </a:r>
                      <a:endParaRPr lang="fr-FR" sz="1600" dirty="0"/>
                    </a:p>
                  </a:txBody>
                  <a:tcPr/>
                </a:tc>
              </a:tr>
              <a:tr h="1145360">
                <a:tc>
                  <a:txBody>
                    <a:bodyPr/>
                    <a:lstStyle/>
                    <a:p>
                      <a:r>
                        <a:rPr lang="fr-FR" dirty="0" smtClean="0"/>
                        <a:t>Pousse seringue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Santé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Transmettre</a:t>
                      </a:r>
                      <a:r>
                        <a:rPr lang="fr-FR" sz="1600" baseline="0" dirty="0" smtClean="0"/>
                        <a:t> une dose de produit de façon continue et régulière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Vitesse moteur 0 à 325 pas/s, occlusion 250 N maxi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Temps, intensité dans les afficheurs, signaux de commande du</a:t>
                      </a:r>
                      <a:r>
                        <a:rPr lang="fr-FR" sz="1400" baseline="0" dirty="0" smtClean="0"/>
                        <a:t> moteur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Logiques, </a:t>
                      </a:r>
                    </a:p>
                    <a:p>
                      <a:r>
                        <a:rPr lang="fr-FR" sz="1600" dirty="0" smtClean="0"/>
                        <a:t>Electriques,</a:t>
                      </a:r>
                    </a:p>
                    <a:p>
                      <a:r>
                        <a:rPr lang="fr-FR" sz="1600" dirty="0" smtClean="0"/>
                        <a:t>Mécaniques</a:t>
                      </a:r>
                    </a:p>
                  </a:txBody>
                  <a:tcPr/>
                </a:tc>
              </a:tr>
              <a:tr h="1063663">
                <a:tc>
                  <a:txBody>
                    <a:bodyPr/>
                    <a:lstStyle/>
                    <a:p>
                      <a:r>
                        <a:rPr lang="fr-FR" dirty="0" smtClean="0"/>
                        <a:t>Dérailleur </a:t>
                      </a:r>
                      <a:r>
                        <a:rPr lang="fr-FR" dirty="0" err="1" smtClean="0"/>
                        <a:t>Mektronic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Confort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Remplacer la transmission par câbles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Durée de fonctionnement des piles 2 ans, temps de changement de pignon compris entre 80 et 540 ms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Cinématiques, tension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Cinématiques</a:t>
                      </a:r>
                      <a:endParaRPr lang="fr-FR" sz="16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ZoneTexte 3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au 1"/>
          <p:cNvGraphicFramePr>
            <a:graphicFrameLocks noGrp="1"/>
          </p:cNvGraphicFramePr>
          <p:nvPr/>
        </p:nvGraphicFramePr>
        <p:xfrm>
          <a:off x="179514" y="692696"/>
          <a:ext cx="8712966" cy="48169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8150"/>
                <a:gridCol w="1584176"/>
                <a:gridCol w="1440160"/>
                <a:gridCol w="1464162"/>
                <a:gridCol w="1464162"/>
                <a:gridCol w="1392156"/>
              </a:tblGrid>
              <a:tr h="1152128"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Système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Thème sociétal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Besoin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Indicateurs quantifiés dans le cahier des charges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Grandeurs mesurables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600" dirty="0" smtClean="0"/>
                        <a:t>Grandeurs simulées</a:t>
                      </a:r>
                      <a:endParaRPr lang="fr-FR" sz="1600" dirty="0"/>
                    </a:p>
                  </a:txBody>
                  <a:tcPr/>
                </a:tc>
              </a:tr>
              <a:tr h="921608">
                <a:tc>
                  <a:txBody>
                    <a:bodyPr/>
                    <a:lstStyle/>
                    <a:p>
                      <a:r>
                        <a:rPr lang="fr-FR" dirty="0" smtClean="0"/>
                        <a:t>Epaule </a:t>
                      </a:r>
                      <a:r>
                        <a:rPr lang="fr-FR" dirty="0" err="1" smtClean="0"/>
                        <a:t>Giroticc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Confort</a:t>
                      </a:r>
                    </a:p>
                    <a:p>
                      <a:r>
                        <a:rPr lang="fr-FR" dirty="0" smtClean="0"/>
                        <a:t>Robotique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Assurer des gestes répétitifs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Caractéristique</a:t>
                      </a:r>
                      <a:r>
                        <a:rPr lang="fr-FR" sz="1400" baseline="0" dirty="0" smtClean="0"/>
                        <a:t>s moteur (N= 5000tr/min)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Position,</a:t>
                      </a:r>
                      <a:r>
                        <a:rPr lang="fr-FR" sz="1400" baseline="0" dirty="0" smtClean="0"/>
                        <a:t> vitesse, tension, intensité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Mécaniques</a:t>
                      </a:r>
                      <a:endParaRPr lang="fr-FR" sz="1600" dirty="0"/>
                    </a:p>
                  </a:txBody>
                  <a:tcPr/>
                </a:tc>
              </a:tr>
              <a:tr h="950600">
                <a:tc>
                  <a:txBody>
                    <a:bodyPr/>
                    <a:lstStyle/>
                    <a:p>
                      <a:r>
                        <a:rPr lang="fr-FR" dirty="0" smtClean="0"/>
                        <a:t>Tondeuse</a:t>
                      </a:r>
                    </a:p>
                    <a:p>
                      <a:r>
                        <a:rPr lang="fr-FR" dirty="0" smtClean="0"/>
                        <a:t>Média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Confort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Tondre sans intervention humaine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Vitesse d’avance 0,5 m/s, hauteur de coupe 20 à 76 mm</a:t>
                      </a:r>
                      <a:r>
                        <a:rPr lang="fr-FR" sz="1400" baseline="0" dirty="0" smtClean="0"/>
                        <a:t> par plages de 6 mm, gravir des pentes ≤ 15°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Mécaniques, géométriques, électriques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Logiques, </a:t>
                      </a:r>
                    </a:p>
                    <a:p>
                      <a:r>
                        <a:rPr lang="fr-FR" sz="1600" dirty="0" smtClean="0"/>
                        <a:t>Electriques,</a:t>
                      </a:r>
                    </a:p>
                    <a:p>
                      <a:r>
                        <a:rPr lang="fr-FR" sz="1600" dirty="0" smtClean="0"/>
                        <a:t>Mécaniques</a:t>
                      </a:r>
                    </a:p>
                  </a:txBody>
                  <a:tcPr/>
                </a:tc>
              </a:tr>
              <a:tr h="1080120">
                <a:tc>
                  <a:txBody>
                    <a:bodyPr/>
                    <a:lstStyle/>
                    <a:p>
                      <a:r>
                        <a:rPr lang="fr-FR" dirty="0" smtClean="0"/>
                        <a:t>Store </a:t>
                      </a:r>
                      <a:r>
                        <a:rPr lang="fr-FR" dirty="0" err="1" smtClean="0"/>
                        <a:t>Somfy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Confort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Protéger du soleil automatique -ment</a:t>
                      </a:r>
                      <a:endParaRPr lang="fr-FR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Vitesse du vent 20 à 70 km/h, ensoleillement 0 à 56000</a:t>
                      </a:r>
                      <a:r>
                        <a:rPr lang="fr-FR" sz="1400" baseline="0" dirty="0" smtClean="0"/>
                        <a:t> lux, </a:t>
                      </a:r>
                      <a:r>
                        <a:rPr lang="fr-FR" sz="1400" dirty="0" smtClean="0"/>
                        <a:t> temps de réaction 5 s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400" dirty="0" smtClean="0"/>
                        <a:t>Mécaniques, géométriques, électriques</a:t>
                      </a:r>
                    </a:p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600" dirty="0" smtClean="0"/>
                        <a:t>Logiques,</a:t>
                      </a:r>
                    </a:p>
                    <a:p>
                      <a:r>
                        <a:rPr lang="fr-FR" sz="1600" dirty="0" smtClean="0"/>
                        <a:t>Mécaniques</a:t>
                      </a:r>
                      <a:endParaRPr lang="fr-FR" sz="16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au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557838216"/>
              </p:ext>
            </p:extLst>
          </p:nvPr>
        </p:nvGraphicFramePr>
        <p:xfrm>
          <a:off x="539552" y="868644"/>
          <a:ext cx="7992888" cy="537716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006668"/>
                <a:gridCol w="5986220"/>
              </a:tblGrid>
              <a:tr h="504056">
                <a:tc gridSpan="2"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 smtClean="0">
                          <a:effectLst/>
                        </a:rPr>
                        <a:t>Robot holonome de surveillance </a:t>
                      </a:r>
                    </a:p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 smtClean="0">
                          <a:effectLst/>
                        </a:rPr>
                        <a:t>La Communication, la Domotique, La Mobilité</a:t>
                      </a:r>
                      <a:endParaRPr lang="fr-FR" sz="1300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455579">
                <a:tc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300">
                          <a:effectLst/>
                        </a:rPr>
                        <a:t>Besoin</a:t>
                      </a:r>
                      <a:endParaRPr lang="fr-FR" sz="130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Surveiller des zones d’accès difficiles ou dangereuses et transmettre les images captées</a:t>
                      </a:r>
                      <a:endParaRPr lang="fr-FR" sz="1300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098262">
                <a:tc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Indications quantifiées dans le  cahier des charges</a:t>
                      </a:r>
                      <a:endParaRPr lang="fr-FR" sz="1300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Disposer d’une autonomie suffisante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Sélectionner les paramètres de la webcam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Tourner sur lui-même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Pilotable depuis un navigateur Web à distance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Régler la position de la caméra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Régler la vitesse de translation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Régler la vitesse de rotation du robot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Pouvoir éclairer une zone sombre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Être discret (bruit sonore) ;</a:t>
                      </a:r>
                      <a:endParaRPr lang="fr-FR" sz="1300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394255">
                <a:tc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Grandeurs mesurables</a:t>
                      </a:r>
                      <a:endParaRPr lang="fr-FR" sz="1300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>
                          <a:effectLst/>
                        </a:rPr>
                        <a:t>Courant, tension batterie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>
                          <a:effectLst/>
                        </a:rPr>
                        <a:t>Courant, tension actionneur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>
                          <a:effectLst/>
                        </a:rPr>
                        <a:t>Position angulaire des roues avec 3 codeurs incrémentaux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>
                          <a:effectLst/>
                        </a:rPr>
                        <a:t>Vitesse angulaire des roues ;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>
                          <a:effectLst/>
                        </a:rPr>
                        <a:t>Récupération des images brutes (avi natif) de la webcam.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>
                          <a:effectLst/>
                        </a:rPr>
                        <a:t>Niveau sonore</a:t>
                      </a:r>
                      <a:endParaRPr lang="fr-FR" sz="130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924917">
                <a:tc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Grandeurs simulées </a:t>
                      </a:r>
                      <a:endParaRPr lang="fr-FR" sz="1300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Grandeurs mécaniques et géométriques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Grandeurs acoustiques 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Grandeurs électriques </a:t>
                      </a:r>
                    </a:p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300" dirty="0">
                          <a:effectLst/>
                        </a:rPr>
                        <a:t>Grandeurs logiques</a:t>
                      </a:r>
                      <a:endParaRPr lang="fr-FR" sz="1300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539552" y="260648"/>
            <a:ext cx="756084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b="1" i="1" dirty="0" smtClean="0">
                <a:solidFill>
                  <a:srgbClr val="333333"/>
                </a:solidFill>
              </a:rPr>
              <a:t>Exemple de système à étudier:</a:t>
            </a:r>
            <a:endParaRPr lang="fr-FR" sz="3600" b="1" i="1" dirty="0">
              <a:solidFill>
                <a:srgbClr val="333333"/>
              </a:solidFill>
            </a:endParaRPr>
          </a:p>
        </p:txBody>
      </p:sp>
      <p:sp>
        <p:nvSpPr>
          <p:cNvPr id="6" name="ZoneTexte 5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539552" y="1268760"/>
            <a:ext cx="8208912" cy="3589859"/>
          </a:xfrm>
          <a:prstGeom prst="rect">
            <a:avLst/>
          </a:prstGeom>
        </p:spPr>
        <p:txBody>
          <a:bodyPr/>
          <a:lstStyle/>
          <a:p>
            <a:pPr marL="742950" marR="0" lvl="1" indent="-28575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fr-FR" sz="36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</a:p>
          <a:p>
            <a:pPr marL="742950" marR="0" lvl="1" indent="-2857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r>
              <a:rPr kumimoji="0" lang="fr-FR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un laboratoire de sciences de l’ingénieur d'au moins 150 m² pouvant accueillir au maximum une classe</a:t>
            </a:r>
            <a:r>
              <a:rPr kumimoji="0" lang="fr-FR" sz="3200" b="1" i="1" u="none" strike="noStrike" kern="1200" cap="none" spc="0" normalizeH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entière</a:t>
            </a:r>
            <a:r>
              <a:rPr kumimoji="0" lang="fr-FR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 ;</a:t>
            </a:r>
          </a:p>
          <a:p>
            <a:pPr marL="742950" marR="0" lvl="1" indent="-2857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r>
              <a:rPr kumimoji="0" lang="fr-FR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un espace « enseignants » d’environ 40 m², attenant au laboratoire ;</a:t>
            </a:r>
          </a:p>
          <a:p>
            <a:pPr marL="742950" marR="0" lvl="1" indent="-2857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–"/>
              <a:tabLst/>
              <a:defRPr/>
            </a:pPr>
            <a:r>
              <a:rPr kumimoji="0" lang="fr-FR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une salle banalisée</a:t>
            </a:r>
            <a:r>
              <a:rPr kumimoji="0" lang="fr-FR" sz="3200" b="1" i="1" u="none" strike="noStrike" kern="1200" cap="none" spc="0" normalizeH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fr-FR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équipée des moyens de vidéo projection et située à proximité du laboratoire.</a:t>
            </a:r>
          </a:p>
          <a:p>
            <a:pPr marL="457200" marR="0" lvl="1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fr-FR" sz="2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fr-FR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611560" y="476672"/>
            <a:ext cx="770485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b="1" i="1" dirty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L’espace de formation est composé des</a:t>
            </a:r>
            <a:r>
              <a:rPr lang="fr-FR" sz="3600" b="1" i="1" noProof="0" dirty="0" smtClean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fr-FR" sz="3600" b="1" i="1" dirty="0">
                <a:solidFill>
                  <a:srgbClr val="333333"/>
                </a:solidFill>
                <a:latin typeface="Arial" pitchFamily="34" charset="0"/>
                <a:cs typeface="Arial" pitchFamily="34" charset="0"/>
              </a:rPr>
              <a:t>secteurs suivants :</a:t>
            </a:r>
            <a:endParaRPr lang="fr-FR" sz="3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1475656" y="6381328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Académie de Lille</a:t>
            </a:r>
          </a:p>
          <a:p>
            <a:pPr algn="ctr"/>
            <a:r>
              <a:rPr lang="fr-FR" sz="1200" dirty="0" smtClean="0"/>
              <a:t>Séminaire S SI – 24 mai 2011 – Lycée Edmond LABBE DOUAI</a:t>
            </a:r>
            <a:endParaRPr lang="fr-FR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337</TotalTime>
  <Words>878</Words>
  <Application>Microsoft Office PowerPoint</Application>
  <PresentationFormat>Affichage à l'écran (4:3)</PresentationFormat>
  <Paragraphs>199</Paragraphs>
  <Slides>12</Slides>
  <Notes>2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3" baseType="lpstr">
      <vt:lpstr>Thème Office</vt:lpstr>
      <vt:lpstr>Diapositive 1</vt:lpstr>
      <vt:lpstr>Diapositive 2</vt:lpstr>
      <vt:lpstr>Diapositive 3</vt:lpstr>
      <vt:lpstr>Diapositive 4</vt:lpstr>
      <vt:lpstr>Diapositive 5</vt:lpstr>
      <vt:lpstr>Diapositive 6</vt:lpstr>
      <vt:lpstr>Diapositive 7</vt:lpstr>
      <vt:lpstr>Diapositive 8</vt:lpstr>
      <vt:lpstr>Diapositive 9</vt:lpstr>
      <vt:lpstr>Diapositive 10</vt:lpstr>
      <vt:lpstr>Diapositive 11</vt:lpstr>
      <vt:lpstr>Diapositive 12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causse.yves</dc:creator>
  <cp:lastModifiedBy>Y. Causse</cp:lastModifiedBy>
  <cp:revision>37</cp:revision>
  <dcterms:created xsi:type="dcterms:W3CDTF">2011-04-01T13:07:20Z</dcterms:created>
  <dcterms:modified xsi:type="dcterms:W3CDTF">2011-05-07T09:13:35Z</dcterms:modified>
</cp:coreProperties>
</file>