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activeX/activeX1.xml" ContentType="application/vnd.ms-office.activeX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38"/>
  </p:notesMasterIdLst>
  <p:sldIdLst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95" r:id="rId26"/>
    <p:sldId id="296" r:id="rId27"/>
    <p:sldId id="297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87" autoAdjust="0"/>
  </p:normalViewPr>
  <p:slideViewPr>
    <p:cSldViewPr>
      <p:cViewPr>
        <p:scale>
          <a:sx n="105" d="100"/>
          <a:sy n="105" d="100"/>
        </p:scale>
        <p:origin x="-103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54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C7711-3B9C-4279-88E6-9A61F13DF4CB}" type="doc">
      <dgm:prSet loTypeId="urn:microsoft.com/office/officeart/2005/8/layout/cycle3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BA13DCD-923B-48CA-B046-F76BBB569577}">
      <dgm:prSet phldrT="[Texte]" custT="1"/>
      <dgm:spPr/>
      <dgm:t>
        <a:bodyPr/>
        <a:lstStyle/>
        <a:p>
          <a:r>
            <a:rPr lang="fr-FR" sz="1200" dirty="0" smtClean="0"/>
            <a:t>L’ouvre-portail</a:t>
          </a:r>
        </a:p>
        <a:p>
          <a:r>
            <a:rPr lang="fr-FR" sz="1200" dirty="0" smtClean="0"/>
            <a:t>« chauffe »</a:t>
          </a:r>
          <a:endParaRPr lang="fr-FR" sz="1200" dirty="0"/>
        </a:p>
      </dgm:t>
    </dgm:pt>
    <dgm:pt modelId="{A754E335-7600-452D-A835-E55FC237F800}" type="parTrans" cxnId="{E7A9479D-4268-46C3-8797-9DB019A22D63}">
      <dgm:prSet/>
      <dgm:spPr/>
      <dgm:t>
        <a:bodyPr/>
        <a:lstStyle/>
        <a:p>
          <a:endParaRPr lang="fr-FR"/>
        </a:p>
      </dgm:t>
    </dgm:pt>
    <dgm:pt modelId="{3C206E61-53DC-47F3-BFF2-E204071CB4F3}" type="sibTrans" cxnId="{E7A9479D-4268-46C3-8797-9DB019A22D63}">
      <dgm:prSet/>
      <dgm:spPr/>
      <dgm:t>
        <a:bodyPr/>
        <a:lstStyle/>
        <a:p>
          <a:endParaRPr lang="fr-FR"/>
        </a:p>
      </dgm:t>
    </dgm:pt>
    <dgm:pt modelId="{FB3D8FDD-1278-4D1F-AE3A-D8565D221000}">
      <dgm:prSet phldrT="[Texte]" custT="1"/>
      <dgm:spPr/>
      <dgm:t>
        <a:bodyPr/>
        <a:lstStyle/>
        <a:p>
          <a:r>
            <a:rPr lang="fr-FR" sz="1200" dirty="0" smtClean="0"/>
            <a:t>Le système fait du bruit  en fonctionnant</a:t>
          </a:r>
          <a:endParaRPr lang="fr-FR" sz="1200" dirty="0"/>
        </a:p>
      </dgm:t>
    </dgm:pt>
    <dgm:pt modelId="{C7BF05C8-966A-41D8-A242-1A19AFFBF2C9}" type="parTrans" cxnId="{6CFA6C7F-79D8-46AB-9E1E-1D4CBDF9D7D6}">
      <dgm:prSet/>
      <dgm:spPr/>
      <dgm:t>
        <a:bodyPr/>
        <a:lstStyle/>
        <a:p>
          <a:endParaRPr lang="fr-FR"/>
        </a:p>
      </dgm:t>
    </dgm:pt>
    <dgm:pt modelId="{359BEFFE-3702-4E05-9501-4ABC9ED5509D}" type="sibTrans" cxnId="{6CFA6C7F-79D8-46AB-9E1E-1D4CBDF9D7D6}">
      <dgm:prSet/>
      <dgm:spPr/>
      <dgm:t>
        <a:bodyPr/>
        <a:lstStyle/>
        <a:p>
          <a:endParaRPr lang="fr-FR"/>
        </a:p>
      </dgm:t>
    </dgm:pt>
    <dgm:pt modelId="{B01A5AEB-6E1D-4BC6-9AF5-84D6E8B0949D}">
      <dgm:prSet phldrT="[Texte]" custT="1"/>
      <dgm:spPr/>
      <dgm:t>
        <a:bodyPr/>
        <a:lstStyle/>
        <a:p>
          <a:r>
            <a:rPr lang="fr-FR" sz="1200" dirty="0" smtClean="0"/>
            <a:t>Le portail  du labo est de taille « réduite »</a:t>
          </a:r>
          <a:endParaRPr lang="fr-FR" sz="1200" dirty="0"/>
        </a:p>
      </dgm:t>
    </dgm:pt>
    <dgm:pt modelId="{D42175A6-16FC-4394-A5B6-70CFD536B178}" type="parTrans" cxnId="{7FA678B8-86F5-4BCE-A1B6-2E011D456571}">
      <dgm:prSet/>
      <dgm:spPr/>
      <dgm:t>
        <a:bodyPr/>
        <a:lstStyle/>
        <a:p>
          <a:endParaRPr lang="fr-FR"/>
        </a:p>
      </dgm:t>
    </dgm:pt>
    <dgm:pt modelId="{1BB3D77D-BDF8-45D5-AF6A-B0D73119D85F}" type="sibTrans" cxnId="{7FA678B8-86F5-4BCE-A1B6-2E011D456571}">
      <dgm:prSet/>
      <dgm:spPr/>
      <dgm:t>
        <a:bodyPr/>
        <a:lstStyle/>
        <a:p>
          <a:endParaRPr lang="fr-FR"/>
        </a:p>
      </dgm:t>
    </dgm:pt>
    <dgm:pt modelId="{4F93C7F2-0E97-421D-9000-E0FA0078192D}">
      <dgm:prSet phldrT="[Texte]" custT="1"/>
      <dgm:spPr/>
      <dgm:t>
        <a:bodyPr/>
        <a:lstStyle/>
        <a:p>
          <a:r>
            <a:rPr lang="fr-FR" sz="1200" dirty="0" smtClean="0"/>
            <a:t>On ne peut pas retenir facilement le portail en </a:t>
          </a:r>
          <a:r>
            <a:rPr lang="fr-FR" sz="1200" dirty="0" err="1" smtClean="0"/>
            <a:t>mvt</a:t>
          </a:r>
          <a:endParaRPr lang="fr-FR" sz="1200" dirty="0"/>
        </a:p>
      </dgm:t>
    </dgm:pt>
    <dgm:pt modelId="{BF620903-0735-454D-B675-4516F8936C8F}" type="parTrans" cxnId="{647F4362-959B-458E-937B-54834B259018}">
      <dgm:prSet/>
      <dgm:spPr/>
      <dgm:t>
        <a:bodyPr/>
        <a:lstStyle/>
        <a:p>
          <a:endParaRPr lang="fr-FR"/>
        </a:p>
      </dgm:t>
    </dgm:pt>
    <dgm:pt modelId="{BF5AF8AA-8858-462D-B86A-3B218C6EF848}" type="sibTrans" cxnId="{647F4362-959B-458E-937B-54834B259018}">
      <dgm:prSet/>
      <dgm:spPr/>
      <dgm:t>
        <a:bodyPr/>
        <a:lstStyle/>
        <a:p>
          <a:endParaRPr lang="fr-FR"/>
        </a:p>
      </dgm:t>
    </dgm:pt>
    <dgm:pt modelId="{638A88F5-D30F-4FEA-B931-7BBFFBC359C5}">
      <dgm:prSet phldrT="[Texte]" custT="1"/>
      <dgm:spPr/>
      <dgm:t>
        <a:bodyPr/>
        <a:lstStyle/>
        <a:p>
          <a:r>
            <a:rPr lang="fr-FR" sz="1200" dirty="0" smtClean="0"/>
            <a:t>Le portail semble se fermer à vitesse </a:t>
          </a:r>
          <a:r>
            <a:rPr lang="fr-FR" sz="1200" dirty="0" err="1" smtClean="0"/>
            <a:t>cste</a:t>
          </a:r>
          <a:endParaRPr lang="fr-FR" sz="1200" dirty="0"/>
        </a:p>
      </dgm:t>
    </dgm:pt>
    <dgm:pt modelId="{D0269B67-0315-495A-80B3-D259F04373B9}" type="parTrans" cxnId="{8EBD6145-AC37-46C0-9B85-C993D6E4189F}">
      <dgm:prSet/>
      <dgm:spPr/>
      <dgm:t>
        <a:bodyPr/>
        <a:lstStyle/>
        <a:p>
          <a:endParaRPr lang="fr-FR"/>
        </a:p>
      </dgm:t>
    </dgm:pt>
    <dgm:pt modelId="{74F8F8BD-E430-46D8-8FA0-3DCCD88A3D8D}" type="sibTrans" cxnId="{8EBD6145-AC37-46C0-9B85-C993D6E4189F}">
      <dgm:prSet/>
      <dgm:spPr/>
      <dgm:t>
        <a:bodyPr/>
        <a:lstStyle/>
        <a:p>
          <a:endParaRPr lang="fr-FR"/>
        </a:p>
      </dgm:t>
    </dgm:pt>
    <dgm:pt modelId="{864EDD19-E04C-4C7C-8F02-141AD05EC963}">
      <dgm:prSet phldrT="[Texte]" custT="1"/>
      <dgm:spPr/>
      <dgm:t>
        <a:bodyPr/>
        <a:lstStyle/>
        <a:p>
          <a:r>
            <a:rPr lang="fr-FR" sz="1200" dirty="0" smtClean="0"/>
            <a:t>Le </a:t>
          </a:r>
          <a:r>
            <a:rPr lang="fr-FR" sz="1200" dirty="0" err="1" smtClean="0"/>
            <a:t>mvt</a:t>
          </a:r>
          <a:r>
            <a:rPr lang="fr-FR" sz="1200" dirty="0" smtClean="0"/>
            <a:t> n’est pas immédiat</a:t>
          </a:r>
          <a:endParaRPr lang="fr-FR" sz="1200" dirty="0"/>
        </a:p>
      </dgm:t>
    </dgm:pt>
    <dgm:pt modelId="{9D83FBB2-D667-4631-87B4-7A2337849CA9}" type="parTrans" cxnId="{2E17A0A8-4958-44BC-8688-CB8684325244}">
      <dgm:prSet/>
      <dgm:spPr/>
      <dgm:t>
        <a:bodyPr/>
        <a:lstStyle/>
        <a:p>
          <a:endParaRPr lang="fr-FR"/>
        </a:p>
      </dgm:t>
    </dgm:pt>
    <dgm:pt modelId="{82DF4176-A674-4E02-892E-B9C7C0A31F15}" type="sibTrans" cxnId="{2E17A0A8-4958-44BC-8688-CB8684325244}">
      <dgm:prSet/>
      <dgm:spPr/>
      <dgm:t>
        <a:bodyPr/>
        <a:lstStyle/>
        <a:p>
          <a:endParaRPr lang="fr-FR"/>
        </a:p>
      </dgm:t>
    </dgm:pt>
    <dgm:pt modelId="{A4DD7AA4-22E5-4C02-B40D-B6B359580B94}" type="pres">
      <dgm:prSet presAssocID="{3E5C7711-3B9C-4279-88E6-9A61F13DF4C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CD3B991-B4EB-43C5-AA88-13ADD9331B30}" type="pres">
      <dgm:prSet presAssocID="{3E5C7711-3B9C-4279-88E6-9A61F13DF4CB}" presName="cycle" presStyleCnt="0"/>
      <dgm:spPr/>
    </dgm:pt>
    <dgm:pt modelId="{04B399AD-CCE6-4F2E-85EA-95EEB2570605}" type="pres">
      <dgm:prSet presAssocID="{0BA13DCD-923B-48CA-B046-F76BBB569577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505A46-E11E-42E0-BFCC-2FFF6CB13125}" type="pres">
      <dgm:prSet presAssocID="{3C206E61-53DC-47F3-BFF2-E204071CB4F3}" presName="sibTransFirstNode" presStyleLbl="bgShp" presStyleIdx="0" presStyleCnt="1"/>
      <dgm:spPr/>
      <dgm:t>
        <a:bodyPr/>
        <a:lstStyle/>
        <a:p>
          <a:endParaRPr lang="fr-FR"/>
        </a:p>
      </dgm:t>
    </dgm:pt>
    <dgm:pt modelId="{CB006D38-4597-4922-8ADD-77E15C0CA65C}" type="pres">
      <dgm:prSet presAssocID="{FB3D8FDD-1278-4D1F-AE3A-D8565D221000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B33CFB-CC1D-4999-8AE9-DD8C3C248055}" type="pres">
      <dgm:prSet presAssocID="{B01A5AEB-6E1D-4BC6-9AF5-84D6E8B0949D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791EB2-CD92-4EC4-BE8B-D7748E711EC9}" type="pres">
      <dgm:prSet presAssocID="{4F93C7F2-0E97-421D-9000-E0FA0078192D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AA6E2F-E06F-488D-9697-53C56F5B4837}" type="pres">
      <dgm:prSet presAssocID="{638A88F5-D30F-4FEA-B931-7BBFFBC359C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0062D8-96B2-4299-89AD-D101D1B1F4FD}" type="pres">
      <dgm:prSet presAssocID="{864EDD19-E04C-4C7C-8F02-141AD05EC963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A9EA165-7930-4D79-80F9-48CE4521439E}" type="presOf" srcId="{0BA13DCD-923B-48CA-B046-F76BBB569577}" destId="{04B399AD-CCE6-4F2E-85EA-95EEB2570605}" srcOrd="0" destOrd="0" presId="urn:microsoft.com/office/officeart/2005/8/layout/cycle3"/>
    <dgm:cxn modelId="{647F4362-959B-458E-937B-54834B259018}" srcId="{3E5C7711-3B9C-4279-88E6-9A61F13DF4CB}" destId="{4F93C7F2-0E97-421D-9000-E0FA0078192D}" srcOrd="3" destOrd="0" parTransId="{BF620903-0735-454D-B675-4516F8936C8F}" sibTransId="{BF5AF8AA-8858-462D-B86A-3B218C6EF848}"/>
    <dgm:cxn modelId="{A2E805F1-10C4-4A6A-87B8-ACC4146BEB99}" type="presOf" srcId="{3E5C7711-3B9C-4279-88E6-9A61F13DF4CB}" destId="{A4DD7AA4-22E5-4C02-B40D-B6B359580B94}" srcOrd="0" destOrd="0" presId="urn:microsoft.com/office/officeart/2005/8/layout/cycle3"/>
    <dgm:cxn modelId="{2E17A0A8-4958-44BC-8688-CB8684325244}" srcId="{3E5C7711-3B9C-4279-88E6-9A61F13DF4CB}" destId="{864EDD19-E04C-4C7C-8F02-141AD05EC963}" srcOrd="5" destOrd="0" parTransId="{9D83FBB2-D667-4631-87B4-7A2337849CA9}" sibTransId="{82DF4176-A674-4E02-892E-B9C7C0A31F15}"/>
    <dgm:cxn modelId="{6CFA6C7F-79D8-46AB-9E1E-1D4CBDF9D7D6}" srcId="{3E5C7711-3B9C-4279-88E6-9A61F13DF4CB}" destId="{FB3D8FDD-1278-4D1F-AE3A-D8565D221000}" srcOrd="1" destOrd="0" parTransId="{C7BF05C8-966A-41D8-A242-1A19AFFBF2C9}" sibTransId="{359BEFFE-3702-4E05-9501-4ABC9ED5509D}"/>
    <dgm:cxn modelId="{574071EF-C899-401D-BF82-CF877F0CA040}" type="presOf" srcId="{4F93C7F2-0E97-421D-9000-E0FA0078192D}" destId="{F4791EB2-CD92-4EC4-BE8B-D7748E711EC9}" srcOrd="0" destOrd="0" presId="urn:microsoft.com/office/officeart/2005/8/layout/cycle3"/>
    <dgm:cxn modelId="{8EBD6145-AC37-46C0-9B85-C993D6E4189F}" srcId="{3E5C7711-3B9C-4279-88E6-9A61F13DF4CB}" destId="{638A88F5-D30F-4FEA-B931-7BBFFBC359C5}" srcOrd="4" destOrd="0" parTransId="{D0269B67-0315-495A-80B3-D259F04373B9}" sibTransId="{74F8F8BD-E430-46D8-8FA0-3DCCD88A3D8D}"/>
    <dgm:cxn modelId="{7EFF9561-3B4D-4F6C-8A9C-E6A317D42231}" type="presOf" srcId="{864EDD19-E04C-4C7C-8F02-141AD05EC963}" destId="{D60062D8-96B2-4299-89AD-D101D1B1F4FD}" srcOrd="0" destOrd="0" presId="urn:microsoft.com/office/officeart/2005/8/layout/cycle3"/>
    <dgm:cxn modelId="{E7A9479D-4268-46C3-8797-9DB019A22D63}" srcId="{3E5C7711-3B9C-4279-88E6-9A61F13DF4CB}" destId="{0BA13DCD-923B-48CA-B046-F76BBB569577}" srcOrd="0" destOrd="0" parTransId="{A754E335-7600-452D-A835-E55FC237F800}" sibTransId="{3C206E61-53DC-47F3-BFF2-E204071CB4F3}"/>
    <dgm:cxn modelId="{8AF9FA3B-AB42-4CFB-B7C8-21CC690EB9A7}" type="presOf" srcId="{B01A5AEB-6E1D-4BC6-9AF5-84D6E8B0949D}" destId="{FEB33CFB-CC1D-4999-8AE9-DD8C3C248055}" srcOrd="0" destOrd="0" presId="urn:microsoft.com/office/officeart/2005/8/layout/cycle3"/>
    <dgm:cxn modelId="{1D61A2C3-5807-4F71-B497-F89EB5D58301}" type="presOf" srcId="{638A88F5-D30F-4FEA-B931-7BBFFBC359C5}" destId="{86AA6E2F-E06F-488D-9697-53C56F5B4837}" srcOrd="0" destOrd="0" presId="urn:microsoft.com/office/officeart/2005/8/layout/cycle3"/>
    <dgm:cxn modelId="{6DBD3C2C-379B-4495-B05E-AAFA87CB57D4}" type="presOf" srcId="{3C206E61-53DC-47F3-BFF2-E204071CB4F3}" destId="{DE505A46-E11E-42E0-BFCC-2FFF6CB13125}" srcOrd="0" destOrd="0" presId="urn:microsoft.com/office/officeart/2005/8/layout/cycle3"/>
    <dgm:cxn modelId="{7FA678B8-86F5-4BCE-A1B6-2E011D456571}" srcId="{3E5C7711-3B9C-4279-88E6-9A61F13DF4CB}" destId="{B01A5AEB-6E1D-4BC6-9AF5-84D6E8B0949D}" srcOrd="2" destOrd="0" parTransId="{D42175A6-16FC-4394-A5B6-70CFD536B178}" sibTransId="{1BB3D77D-BDF8-45D5-AF6A-B0D73119D85F}"/>
    <dgm:cxn modelId="{2D9C165D-FF1B-47B1-970C-F6CC1D270A28}" type="presOf" srcId="{FB3D8FDD-1278-4D1F-AE3A-D8565D221000}" destId="{CB006D38-4597-4922-8ADD-77E15C0CA65C}" srcOrd="0" destOrd="0" presId="urn:microsoft.com/office/officeart/2005/8/layout/cycle3"/>
    <dgm:cxn modelId="{DBAFD1D8-4369-49A2-9229-7AFE32F95AA9}" type="presParOf" srcId="{A4DD7AA4-22E5-4C02-B40D-B6B359580B94}" destId="{8CD3B991-B4EB-43C5-AA88-13ADD9331B30}" srcOrd="0" destOrd="0" presId="urn:microsoft.com/office/officeart/2005/8/layout/cycle3"/>
    <dgm:cxn modelId="{6B744D2F-D086-4AD0-8040-AFE70F6F6342}" type="presParOf" srcId="{8CD3B991-B4EB-43C5-AA88-13ADD9331B30}" destId="{04B399AD-CCE6-4F2E-85EA-95EEB2570605}" srcOrd="0" destOrd="0" presId="urn:microsoft.com/office/officeart/2005/8/layout/cycle3"/>
    <dgm:cxn modelId="{ECA1DE58-841A-4B4A-A40A-AB1CD4FEAD8B}" type="presParOf" srcId="{8CD3B991-B4EB-43C5-AA88-13ADD9331B30}" destId="{DE505A46-E11E-42E0-BFCC-2FFF6CB13125}" srcOrd="1" destOrd="0" presId="urn:microsoft.com/office/officeart/2005/8/layout/cycle3"/>
    <dgm:cxn modelId="{9287E4A4-7E28-496E-A32C-2F2E15FA6C54}" type="presParOf" srcId="{8CD3B991-B4EB-43C5-AA88-13ADD9331B30}" destId="{CB006D38-4597-4922-8ADD-77E15C0CA65C}" srcOrd="2" destOrd="0" presId="urn:microsoft.com/office/officeart/2005/8/layout/cycle3"/>
    <dgm:cxn modelId="{92EF1BAD-F9D5-4905-99ED-5D6015F5BF80}" type="presParOf" srcId="{8CD3B991-B4EB-43C5-AA88-13ADD9331B30}" destId="{FEB33CFB-CC1D-4999-8AE9-DD8C3C248055}" srcOrd="3" destOrd="0" presId="urn:microsoft.com/office/officeart/2005/8/layout/cycle3"/>
    <dgm:cxn modelId="{BDCA5B28-E8A4-48F7-8EF1-470942D5E651}" type="presParOf" srcId="{8CD3B991-B4EB-43C5-AA88-13ADD9331B30}" destId="{F4791EB2-CD92-4EC4-BE8B-D7748E711EC9}" srcOrd="4" destOrd="0" presId="urn:microsoft.com/office/officeart/2005/8/layout/cycle3"/>
    <dgm:cxn modelId="{83CBD3F4-D86A-4B7F-B93A-845CCCA809A2}" type="presParOf" srcId="{8CD3B991-B4EB-43C5-AA88-13ADD9331B30}" destId="{86AA6E2F-E06F-488D-9697-53C56F5B4837}" srcOrd="5" destOrd="0" presId="urn:microsoft.com/office/officeart/2005/8/layout/cycle3"/>
    <dgm:cxn modelId="{76635F43-400A-4443-A166-6E46FF8AE780}" type="presParOf" srcId="{8CD3B991-B4EB-43C5-AA88-13ADD9331B30}" destId="{D60062D8-96B2-4299-89AD-D101D1B1F4FD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505A46-E11E-42E0-BFCC-2FFF6CB13125}">
      <dsp:nvSpPr>
        <dsp:cNvPr id="0" name=""/>
        <dsp:cNvSpPr/>
      </dsp:nvSpPr>
      <dsp:spPr>
        <a:xfrm>
          <a:off x="2145931" y="-3215"/>
          <a:ext cx="4637128" cy="4637128"/>
        </a:xfrm>
        <a:prstGeom prst="circularArrow">
          <a:avLst>
            <a:gd name="adj1" fmla="val 5274"/>
            <a:gd name="adj2" fmla="val 312630"/>
            <a:gd name="adj3" fmla="val 14218834"/>
            <a:gd name="adj4" fmla="val 17132461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B399AD-CCE6-4F2E-85EA-95EEB2570605}">
      <dsp:nvSpPr>
        <dsp:cNvPr id="0" name=""/>
        <dsp:cNvSpPr/>
      </dsp:nvSpPr>
      <dsp:spPr>
        <a:xfrm>
          <a:off x="3578354" y="2309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L’ouvre-portail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« chauffe »</a:t>
          </a:r>
          <a:endParaRPr lang="fr-FR" sz="1200" kern="1200" dirty="0"/>
        </a:p>
      </dsp:txBody>
      <dsp:txXfrm>
        <a:off x="3578354" y="2309"/>
        <a:ext cx="1772282" cy="886141"/>
      </dsp:txXfrm>
    </dsp:sp>
    <dsp:sp modelId="{CB006D38-4597-4922-8ADD-77E15C0CA65C}">
      <dsp:nvSpPr>
        <dsp:cNvPr id="0" name=""/>
        <dsp:cNvSpPr/>
      </dsp:nvSpPr>
      <dsp:spPr>
        <a:xfrm>
          <a:off x="5207511" y="942903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Le système fait du bruit  en fonctionnant</a:t>
          </a:r>
          <a:endParaRPr lang="fr-FR" sz="1200" kern="1200" dirty="0"/>
        </a:p>
      </dsp:txBody>
      <dsp:txXfrm>
        <a:off x="5207511" y="942903"/>
        <a:ext cx="1772282" cy="886141"/>
      </dsp:txXfrm>
    </dsp:sp>
    <dsp:sp modelId="{FEB33CFB-CC1D-4999-8AE9-DD8C3C248055}">
      <dsp:nvSpPr>
        <dsp:cNvPr id="0" name=""/>
        <dsp:cNvSpPr/>
      </dsp:nvSpPr>
      <dsp:spPr>
        <a:xfrm>
          <a:off x="5207511" y="2824091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Le portail  du labo est de taille « réduite »</a:t>
          </a:r>
          <a:endParaRPr lang="fr-FR" sz="1200" kern="1200" dirty="0"/>
        </a:p>
      </dsp:txBody>
      <dsp:txXfrm>
        <a:off x="5207511" y="2824091"/>
        <a:ext cx="1772282" cy="886141"/>
      </dsp:txXfrm>
    </dsp:sp>
    <dsp:sp modelId="{F4791EB2-CD92-4EC4-BE8B-D7748E711EC9}">
      <dsp:nvSpPr>
        <dsp:cNvPr id="0" name=""/>
        <dsp:cNvSpPr/>
      </dsp:nvSpPr>
      <dsp:spPr>
        <a:xfrm>
          <a:off x="3578354" y="3764685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On ne peut pas retenir facilement le portail en </a:t>
          </a:r>
          <a:r>
            <a:rPr lang="fr-FR" sz="1200" kern="1200" dirty="0" err="1" smtClean="0"/>
            <a:t>mvt</a:t>
          </a:r>
          <a:endParaRPr lang="fr-FR" sz="1200" kern="1200" dirty="0"/>
        </a:p>
      </dsp:txBody>
      <dsp:txXfrm>
        <a:off x="3578354" y="3764685"/>
        <a:ext cx="1772282" cy="886141"/>
      </dsp:txXfrm>
    </dsp:sp>
    <dsp:sp modelId="{86AA6E2F-E06F-488D-9697-53C56F5B4837}">
      <dsp:nvSpPr>
        <dsp:cNvPr id="0" name=""/>
        <dsp:cNvSpPr/>
      </dsp:nvSpPr>
      <dsp:spPr>
        <a:xfrm>
          <a:off x="1949197" y="2824091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Le portail semble se fermer à vitesse </a:t>
          </a:r>
          <a:r>
            <a:rPr lang="fr-FR" sz="1200" kern="1200" dirty="0" err="1" smtClean="0"/>
            <a:t>cste</a:t>
          </a:r>
          <a:endParaRPr lang="fr-FR" sz="1200" kern="1200" dirty="0"/>
        </a:p>
      </dsp:txBody>
      <dsp:txXfrm>
        <a:off x="1949197" y="2824091"/>
        <a:ext cx="1772282" cy="886141"/>
      </dsp:txXfrm>
    </dsp:sp>
    <dsp:sp modelId="{D60062D8-96B2-4299-89AD-D101D1B1F4FD}">
      <dsp:nvSpPr>
        <dsp:cNvPr id="0" name=""/>
        <dsp:cNvSpPr/>
      </dsp:nvSpPr>
      <dsp:spPr>
        <a:xfrm>
          <a:off x="1949197" y="942903"/>
          <a:ext cx="1772282" cy="8861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Le </a:t>
          </a:r>
          <a:r>
            <a:rPr lang="fr-FR" sz="1200" kern="1200" dirty="0" err="1" smtClean="0"/>
            <a:t>mvt</a:t>
          </a:r>
          <a:r>
            <a:rPr lang="fr-FR" sz="1200" kern="1200" dirty="0" smtClean="0"/>
            <a:t> n’est pas immédiat</a:t>
          </a:r>
          <a:endParaRPr lang="fr-FR" sz="1200" kern="1200" dirty="0"/>
        </a:p>
      </dsp:txBody>
      <dsp:txXfrm>
        <a:off x="1949197" y="942903"/>
        <a:ext cx="1772282" cy="886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fr-FR" sz="1200"/>
            </a:lvl1pPr>
          </a:lstStyle>
          <a:p>
            <a:fld id="{3842907C-D0AA-4C58-9F94-58B40AD65B29}" type="datetimeFigureOut">
              <a:rPr/>
              <a:pPr/>
              <a:t>9/15/2006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fr-FR" sz="1200"/>
            </a:lvl1pPr>
          </a:lstStyle>
          <a:p>
            <a:fld id="{1D76769E-C829-4283-B80E-CB90D995C291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1ere séquence de 1</a:t>
            </a:r>
            <a:r>
              <a:rPr lang="fr-FR" baseline="30000" dirty="0" smtClean="0">
                <a:latin typeface="Arial" charset="0"/>
                <a:cs typeface="Arial" charset="0"/>
              </a:rPr>
              <a:t>ère</a:t>
            </a:r>
            <a:r>
              <a:rPr lang="fr-FR" dirty="0" smtClean="0">
                <a:latin typeface="Arial" charset="0"/>
                <a:cs typeface="Arial" charset="0"/>
              </a:rPr>
              <a:t> SI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1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Restitution.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Synthèse du prof… et document  sur « l’essentiel » à fournir aux élèves 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C’est-à-dire le CDCF et les outils d élaboration. 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Dispo sur Site SSI également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La séquence  traitera de l’énergie et de la puissance d’un point de vue description et modélisation du flux..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L’accent sera mis sur les grandeurs physiques qui composent  le</a:t>
            </a:r>
            <a:r>
              <a:rPr lang="fr-FR" baseline="0" dirty="0" smtClean="0">
                <a:latin typeface="Arial" charset="0"/>
                <a:cs typeface="Arial" charset="0"/>
              </a:rPr>
              <a:t> flux d’</a:t>
            </a:r>
            <a:r>
              <a:rPr lang="fr-FR" baseline="0" dirty="0" err="1" smtClean="0">
                <a:latin typeface="Arial" charset="0"/>
                <a:cs typeface="Arial" charset="0"/>
              </a:rPr>
              <a:t>energie</a:t>
            </a:r>
            <a:r>
              <a:rPr lang="fr-FR" dirty="0" smtClean="0">
                <a:latin typeface="Arial" charset="0"/>
                <a:cs typeface="Arial" charset="0"/>
              </a:rPr>
              <a:t> en vue les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Identifier , les évaluer théoriquement ou pratiquement.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Et donc d’aboutir à la puissance consommée partant de  la puissance utile…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Une cohérence et une certaine continuité sera conservée avec la séquence précédente grâce à la notion d’énergie consommée.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Nous le verrons avec la question sociétale et la phase d‘ activation.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11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Objectif …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2 centres d ’Int  seront abordés…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Et les compétences visées toucheront…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Démarche classique dans laquelle les élèves feront 2 TP sur les 4 proposés.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Au cours des TP, en particulier, les élèves en situation d’apprentissage seront soumis à une évaluation formative au travers 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 type de séquence est  A-R.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Et  3 séances composeront cette séquence.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12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Un lien est donc conservé avec la séquence précédente… ce qui donne une certaine cohérence à la progression.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La problématique  affinera cette question et amènera dans un </a:t>
            </a:r>
            <a:r>
              <a:rPr lang="fr-FR" b="1" dirty="0" smtClean="0">
                <a:latin typeface="Arial" charset="0"/>
                <a:cs typeface="Arial" charset="0"/>
              </a:rPr>
              <a:t>premier temps </a:t>
            </a:r>
            <a:r>
              <a:rPr lang="fr-FR" dirty="0" smtClean="0">
                <a:latin typeface="Arial" charset="0"/>
                <a:cs typeface="Arial" charset="0"/>
              </a:rPr>
              <a:t>à la modélisation de la chaine d’énergie des systèmes étudiés puis dans un </a:t>
            </a:r>
            <a:r>
              <a:rPr lang="fr-FR" b="1" dirty="0" smtClean="0">
                <a:latin typeface="Arial" charset="0"/>
                <a:cs typeface="Arial" charset="0"/>
              </a:rPr>
              <a:t>second temps </a:t>
            </a:r>
            <a:r>
              <a:rPr lang="fr-FR" dirty="0" smtClean="0">
                <a:latin typeface="Arial" charset="0"/>
                <a:cs typeface="Arial" charset="0"/>
              </a:rPr>
              <a:t>d’évaluer ou mesurer les puissances en jeu.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La phase d’activation proposée aux élèves commencera par des rappels basiques 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Voir site </a:t>
            </a:r>
            <a:r>
              <a:rPr lang="fr-FR" dirty="0" err="1" smtClean="0">
                <a:latin typeface="Arial" charset="0"/>
                <a:cs typeface="Arial" charset="0"/>
              </a:rPr>
              <a:t>ssi</a:t>
            </a:r>
            <a:r>
              <a:rPr lang="fr-FR" dirty="0" smtClean="0">
                <a:latin typeface="Arial" charset="0"/>
                <a:cs typeface="Arial" charset="0"/>
              </a:rPr>
              <a:t> en même temps.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Un exemple facilement abordable par les élèves et si possible disponible dans le laboratoire permettra d’amener un début de réponse à la question posée.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Une démonstration sera faite par le professeur dans le labo sur le système considéré afin de mettre en évidence les principaux éléments consommateurs d’énergie…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Une  modélisation sera proposée afin d’amener la notion de pertes ainsi que la nature de ces pertes.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La Problématique</a:t>
            </a:r>
            <a:r>
              <a:rPr lang="fr-FR" baseline="0" dirty="0" smtClean="0">
                <a:latin typeface="Arial" charset="0"/>
                <a:cs typeface="Arial" charset="0"/>
              </a:rPr>
              <a:t> déclenchera le cours;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Car un apport de connaissances sera alors nécessaire afin de mettre en évidence les différentes grandeur intervenant dans la transformation de l’énergie…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Une fois de plus, le cours s’appuiera sur un exemple concret puis les généralités en seront tirées.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L’objectif sera d’amener au moyen de calculer la puissance  absorbée par un système ou composants d’un système..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 cours est bien entendu disponible sur le site et les documents proposés aux élèves seront numériques afin d’y intégrer des animations.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TD informatisés permettront 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Objectif final : maitriser les outils d’analyse fonctionnelle (« classique » !)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Une entrée par l’éco-conception donne une cohérence à la séquence et permet de mettre en évidence l’étroite liaison qui existe entre le CDCF et le Cycle de vie d’un Produit..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 CI abordé lors de la séquence sera… et les compétences visées seront…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La séquence sera amenée de façon Inductive 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Une phase de déclenchement ou d’activation  lancera systématiquement toutes les séquences et devra donner du sens aux futures activités proposées tout en l’impliquant l’élève.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2 Etudes de cas composées de plusieurs études, restitution…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Particularité de cette 1</a:t>
            </a:r>
            <a:r>
              <a:rPr lang="fr-FR" baseline="30000" dirty="0" smtClean="0">
                <a:latin typeface="Arial" charset="0"/>
                <a:cs typeface="Arial" charset="0"/>
              </a:rPr>
              <a:t>ère</a:t>
            </a:r>
            <a:r>
              <a:rPr lang="fr-FR" dirty="0" smtClean="0">
                <a:latin typeface="Arial" charset="0"/>
                <a:cs typeface="Arial" charset="0"/>
              </a:rPr>
              <a:t> séquence : pas de mesure d’écart donc type ZERO ou éventuellement A-R. (sigle) 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3 séances composeront cette séquence 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TP basés sur les systèmes du labos permettront de…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TP basés sur les systèmes du labos permettront de…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TP basés sur les systèmes du labos permettront de…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TP basés sur les systèmes du labos permettront de…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Cette</a:t>
            </a:r>
            <a:r>
              <a:rPr lang="fr-FR" baseline="0" dirty="0" smtClean="0">
                <a:latin typeface="Arial" charset="0"/>
                <a:cs typeface="Arial" charset="0"/>
              </a:rPr>
              <a:t> séquence est appelée 1’ car elle approfondie les connaissances sur l’</a:t>
            </a:r>
            <a:r>
              <a:rPr lang="fr-FR" baseline="0" dirty="0" err="1" smtClean="0">
                <a:latin typeface="Arial" charset="0"/>
                <a:cs typeface="Arial" charset="0"/>
              </a:rPr>
              <a:t>eco</a:t>
            </a:r>
            <a:r>
              <a:rPr lang="fr-FR" baseline="0" dirty="0" smtClean="0">
                <a:latin typeface="Arial" charset="0"/>
                <a:cs typeface="Arial" charset="0"/>
              </a:rPr>
              <a:t>-conception et le développement durable abordées lors de la séance 1.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Sa position dans la progression n’est pas figée et est laissée à l’appréciation de chacun.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Par contre elle est à mon avis incontournable en SI car elle permet d’aborder un point important du Programme : Evaluer l’impact environnemental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Et montre qu’il existe des outils de calcul de cet impact.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25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On choisira ici de </a:t>
            </a:r>
            <a:r>
              <a:rPr lang="fr-FR" baseline="0" dirty="0" smtClean="0">
                <a:latin typeface="Arial" charset="0"/>
                <a:cs typeface="Arial" charset="0"/>
              </a:rPr>
              <a:t>calculer l’empreinte carbone de produits simples à partir d’une méthode simplifiée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Issue de la méthode proposée par l’ADEME.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On retrouvera donc la compétence A2 abordée lors de la séance 1 et qui sera maintenant approfondie</a:t>
            </a:r>
          </a:p>
          <a:p>
            <a:r>
              <a:rPr lang="fr-FR" baseline="0" dirty="0" err="1" smtClean="0">
                <a:latin typeface="Arial" charset="0"/>
                <a:cs typeface="Arial" charset="0"/>
              </a:rPr>
              <a:t>grace</a:t>
            </a:r>
            <a:r>
              <a:rPr lang="fr-FR" baseline="0" dirty="0" smtClean="0">
                <a:latin typeface="Arial" charset="0"/>
                <a:cs typeface="Arial" charset="0"/>
              </a:rPr>
              <a:t> à 2 études de cas développées dans une démarche inductive.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3 séances composeront cette séquence.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26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Donc pas de phase d’activation car déjà évoqué</a:t>
            </a:r>
            <a:r>
              <a:rPr lang="fr-FR" baseline="0" dirty="0" smtClean="0">
                <a:latin typeface="Arial" charset="0"/>
                <a:cs typeface="Arial" charset="0"/>
              </a:rPr>
              <a:t> lors de la séquence1.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Par contre la problématique est, elle, spécifique à cette séquence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Il s’agit ici de montrer, calculs à l’appui, que toutes les étapes du cycle de vie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Ont leur importance dans l’émission de CO2 du produit étudié.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Et</a:t>
            </a:r>
            <a:r>
              <a:rPr lang="fr-FR" baseline="0" dirty="0" smtClean="0">
                <a:latin typeface="Arial" charset="0"/>
                <a:cs typeface="Arial" charset="0"/>
              </a:rPr>
              <a:t> qu’à fonction globale identique 2 produit peuvent avoir des impacts environnementaux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Totalement différents. 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27</a:t>
            </a:fld>
            <a:endParaRPr 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Une présentation de la méthode de calculs choisie</a:t>
            </a:r>
            <a:r>
              <a:rPr lang="fr-FR" baseline="0" dirty="0" smtClean="0">
                <a:latin typeface="Arial" charset="0"/>
                <a:cs typeface="Arial" charset="0"/>
              </a:rPr>
              <a:t> s’impose.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Elle se fera au travers du site SSI et un exemple sera présenté afin 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De mieux comprendre la démarche.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28</a:t>
            </a:fld>
            <a:endParaRPr 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 problème technique va déclencher les études de cas en</a:t>
            </a:r>
            <a:r>
              <a:rPr lang="fr-FR" baseline="0" dirty="0" smtClean="0">
                <a:latin typeface="Arial" charset="0"/>
                <a:cs typeface="Arial" charset="0"/>
              </a:rPr>
              <a:t> amenant la nécessité de 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Définir un outil de calcul de l’impact environnemental.</a:t>
            </a:r>
          </a:p>
          <a:p>
            <a:endParaRPr lang="fr-FR" baseline="0" dirty="0" smtClean="0">
              <a:latin typeface="Arial" charset="0"/>
              <a:cs typeface="Arial" charset="0"/>
            </a:endParaRPr>
          </a:p>
          <a:p>
            <a:r>
              <a:rPr lang="fr-FR" baseline="0" dirty="0" smtClean="0">
                <a:latin typeface="Arial" charset="0"/>
                <a:cs typeface="Arial" charset="0"/>
              </a:rPr>
              <a:t>Celui-ci passera par le calcul de l’empreinte carbone.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29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Donc séance 1 de cette séquence.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Une question sociétale introduira  la phase d’activation afin de susciter interrogation et intérêt auprès de l’élève.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Suivra la problématique  destinée à affiner  la question générale tout en amenant  sens et justification des activités proposées.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Lire les écrits…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Visualiser le site SSI.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30</a:t>
            </a:fld>
            <a:endParaRPr lang="fr-F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31</a:t>
            </a:fld>
            <a:endParaRPr lang="fr-F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</a:t>
            </a:r>
            <a:r>
              <a:rPr lang="fr-FR" baseline="0" dirty="0" smtClean="0">
                <a:latin typeface="Arial" charset="0"/>
                <a:cs typeface="Arial" charset="0"/>
              </a:rPr>
              <a:t> principaux points à aborder pour la restitution sont donnés aux groupes d’élèves.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Tous les groupes préparent mais seuls 2 passeront à l’oral.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Tirage au sort.</a:t>
            </a:r>
          </a:p>
          <a:p>
            <a:r>
              <a:rPr lang="fr-FR" baseline="0" dirty="0" smtClean="0">
                <a:latin typeface="Arial" charset="0"/>
                <a:cs typeface="Arial" charset="0"/>
              </a:rPr>
              <a:t>Les autres amèneront d’éventuelles précisions au moment des prestations.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32</a:t>
            </a:fld>
            <a:endParaRPr lang="fr-F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Phase de restitution 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La synthèse </a:t>
            </a:r>
            <a:r>
              <a:rPr lang="fr-FR" smtClean="0">
                <a:latin typeface="Arial" charset="0"/>
                <a:cs typeface="Arial" charset="0"/>
              </a:rPr>
              <a:t>du prof portera elle sur…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33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Nous nous trouvons donc face aux élèves classe entière et proposons une phase de recherche collective 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Les pôles d’intérêt</a:t>
            </a:r>
            <a:r>
              <a:rPr lang="fr-FR" baseline="0" dirty="0" smtClean="0">
                <a:latin typeface="Arial" charset="0"/>
                <a:cs typeface="Arial" charset="0"/>
              </a:rPr>
              <a:t> sont définis…</a:t>
            </a:r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Mais avant de pouvoir répondre à la question il est nécessaire d’expliciter les besoins de l’homme… après avoir défini les principaux  domaines d’intérêt.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err="1" smtClean="0">
                <a:latin typeface="Arial" charset="0"/>
                <a:cs typeface="Arial" charset="0"/>
              </a:rPr>
              <a:t>QQs</a:t>
            </a:r>
            <a:r>
              <a:rPr lang="fr-FR" dirty="0" smtClean="0">
                <a:latin typeface="Arial" charset="0"/>
                <a:cs typeface="Arial" charset="0"/>
              </a:rPr>
              <a:t> ’ Un des besoins seront développés par les élèves (groupe) ou ensemble  avec le prof afin de déterminer les systèmes existant répondant à ces besoins.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Exemple….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Cela doit amener à des systèmes connus des élèves et ainsi les faire participer activement.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Un début de réponse est alors donnée à  la question sociétale ou plutôt à une partie de la question 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La prise en compte de l’impact environnemental va nécessairement  modifier la manière de répondre aux divers 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besoin évoqués précédemment.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Et obligera les concepteurs</a:t>
            </a:r>
            <a:r>
              <a:rPr lang="fr-FR" baseline="0" dirty="0" smtClean="0">
                <a:latin typeface="Arial" charset="0"/>
                <a:cs typeface="Arial" charset="0"/>
              </a:rPr>
              <a:t> de nouveaux produits à intégrer cette contrainte supplémentaire dans le cahier des charges afin de respecter directives européennes DEEE et </a:t>
            </a:r>
            <a:r>
              <a:rPr lang="fr-FR" baseline="0" dirty="0" err="1" smtClean="0">
                <a:latin typeface="Arial" charset="0"/>
                <a:cs typeface="Arial" charset="0"/>
              </a:rPr>
              <a:t>RoHS</a:t>
            </a:r>
            <a:r>
              <a:rPr lang="fr-FR" baseline="0" dirty="0" smtClean="0">
                <a:latin typeface="Arial" charset="0"/>
                <a:cs typeface="Arial" charset="0"/>
              </a:rPr>
              <a:t> et normes.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Arrive donc la problématique proposée 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2 cas de figures sont alors mis en évidence pour l’étude des systèmes ou produits…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Apparait alors la notion de </a:t>
            </a:r>
            <a:r>
              <a:rPr lang="fr-FR" b="1" dirty="0" smtClean="0">
                <a:latin typeface="Arial" charset="0"/>
                <a:cs typeface="Arial" charset="0"/>
              </a:rPr>
              <a:t>cycle de vie du produit</a:t>
            </a:r>
            <a:r>
              <a:rPr lang="fr-FR" dirty="0" smtClean="0">
                <a:latin typeface="Arial" charset="0"/>
                <a:cs typeface="Arial" charset="0"/>
              </a:rPr>
              <a:t>, incontournable dans l’approche environnementale et l’élaboration du cahier des charges 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 cycle de vie , les normes ou directives environnementales , la notion d’</a:t>
            </a:r>
            <a:r>
              <a:rPr lang="fr-FR" dirty="0" err="1" smtClean="0">
                <a:latin typeface="Arial" charset="0"/>
                <a:cs typeface="Arial" charset="0"/>
              </a:rPr>
              <a:t>eco</a:t>
            </a:r>
            <a:r>
              <a:rPr lang="fr-FR" dirty="0" smtClean="0">
                <a:latin typeface="Arial" charset="0"/>
                <a:cs typeface="Arial" charset="0"/>
              </a:rPr>
              <a:t>-conception nécessiteront un apport de connaissances.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Cela se fera d’une manière inductive devant un PC grâce au Site Ressources des SSI.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Présentation du Site, ENT… différentes rubriques,</a:t>
            </a:r>
            <a:r>
              <a:rPr lang="fr-FR" baseline="0" dirty="0" smtClean="0">
                <a:latin typeface="Arial" charset="0"/>
                <a:cs typeface="Arial" charset="0"/>
              </a:rPr>
              <a:t> intérêt…</a:t>
            </a:r>
            <a:endParaRPr lang="fr-FR" dirty="0" smtClean="0">
              <a:latin typeface="Arial" charset="0"/>
              <a:cs typeface="Arial" charset="0"/>
            </a:endParaRP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Présentation de la page ressource DD.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La séance 2 amènera les études de cas qui  seront lancées par l’énoncé d’un </a:t>
            </a:r>
            <a:r>
              <a:rPr lang="fr-FR" dirty="0" err="1" smtClean="0">
                <a:latin typeface="Arial" charset="0"/>
                <a:cs typeface="Arial" charset="0"/>
              </a:rPr>
              <a:t>pb</a:t>
            </a:r>
            <a:r>
              <a:rPr lang="fr-FR" dirty="0" smtClean="0">
                <a:latin typeface="Arial" charset="0"/>
                <a:cs typeface="Arial" charset="0"/>
              </a:rPr>
              <a:t> technique que devra résoudre l’élève.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Le questionnement « descend » encore d’un niveau pour arriver au système proprement dit.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La réponse est donnée par le professeur et elle justifiera  la nécessité de se documenter sur les outils du CDCF.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Site SSI.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L’étude de cas 1 sera déclinée en TP avec mise en œuvre des systèmes.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Elle sera proposée à la moitié du groupe tandis que l’autre moitié mettra en œuvre ,au travers d’un TD d’autoévaluation  les outils découverts lors de la phase de prise de connaissances.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Rotation  des activités ou pas…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Préparation de la restitution TP(1</a:t>
            </a:r>
            <a:r>
              <a:rPr lang="fr-FR" baseline="30000" dirty="0" smtClean="0">
                <a:latin typeface="Arial" charset="0"/>
                <a:cs typeface="Arial" charset="0"/>
              </a:rPr>
              <a:t>ère</a:t>
            </a:r>
            <a:r>
              <a:rPr lang="fr-FR" dirty="0" smtClean="0">
                <a:latin typeface="Arial" charset="0"/>
                <a:cs typeface="Arial" charset="0"/>
              </a:rPr>
              <a:t>) car les élèves ont découvert des Systèmes différents.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  <a:p>
            <a:r>
              <a:rPr lang="fr-FR" dirty="0" smtClean="0">
                <a:latin typeface="Arial" charset="0"/>
                <a:cs typeface="Arial" charset="0"/>
              </a:rPr>
              <a:t>Prise en main des outils numériques d’élaboration d’une restitution, méthodologie…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Guidance sur les principaux points à aborder lors de la restitution.</a:t>
            </a:r>
          </a:p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defRPr lang="fr-FR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fr-FR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grpSp>
        <p:nvGrpSpPr>
          <p:cNvPr id="2" name="Group 14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hap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fr-FR"/>
            </a:p>
          </p:txBody>
        </p:sp>
        <p:sp>
          <p:nvSpPr>
            <p:cNvPr id="8" name="Shap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fr-FR"/>
            </a:p>
          </p:txBody>
        </p:sp>
        <p:sp>
          <p:nvSpPr>
            <p:cNvPr id="11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fr-FR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fr-FR"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/>
              <a:pPr/>
              <a:t>Vendredi 15 septembre 2006</a:t>
            </a:fld>
            <a:endParaRPr lang="fr-FR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fr-FR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fr-FR"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/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0E14BF-C004-4398-9186-5EE680724D95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92C34-3E5E-4BA5-AF54-F1601B144FB0}" type="slidenum">
              <a:rPr lang="fr-FR" sz="1400">
                <a:solidFill>
                  <a:schemeClr val="tx2">
                    <a:shade val="50000"/>
                  </a:schemeClr>
                </a:solidFill>
              </a:rPr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0E14BF-C004-4398-9186-5EE680724D95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92C34-3E5E-4BA5-AF54-F1601B144FB0}" type="slidenum">
              <a:rPr lang="fr-FR" sz="1400">
                <a:solidFill>
                  <a:schemeClr val="tx2">
                    <a:shade val="50000"/>
                  </a:schemeClr>
                </a:solidFill>
              </a:rPr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EF5B-F2CC-4EC5-8F1F-29A8BF9EFFA9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latinLnBrk="0">
              <a:buNone/>
              <a:defRPr lang="fr-FR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fr-FR" sz="2300">
                <a:solidFill>
                  <a:schemeClr val="tx1"/>
                </a:solidFill>
              </a:defRPr>
            </a:lvl1pPr>
            <a:lvl2pPr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fr-FR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4709C1-563D-4D9C-B702-B64C84A5A174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fr-FR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fr-FR" sz="2800"/>
            </a:lvl1pPr>
            <a:lvl2pPr>
              <a:defRPr lang="fr-FR" sz="2400"/>
            </a:lvl2pPr>
            <a:lvl3pPr>
              <a:defRPr lang="fr-FR" sz="2000"/>
            </a:lvl3pPr>
            <a:lvl4pPr>
              <a:defRPr lang="fr-FR" sz="1800"/>
            </a:lvl4pPr>
            <a:lvl5pPr>
              <a:defRPr lang="fr-FR"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303D9-A6EB-41FB-BF22-3F49E470997E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 latinLnBrk="0">
              <a:defRPr lang="fr-FR"/>
            </a:lvl1pPr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fr-FR" sz="2400" b="0">
                <a:solidFill>
                  <a:schemeClr val="bg1"/>
                </a:solidFill>
              </a:defRPr>
            </a:lvl1pPr>
            <a:lvl2pPr>
              <a:buNone/>
              <a:defRPr lang="fr-FR" sz="2000" b="1"/>
            </a:lvl2pPr>
            <a:lvl3pPr>
              <a:buNone/>
              <a:defRPr lang="fr-FR" sz="1800" b="1"/>
            </a:lvl3pPr>
            <a:lvl4pPr>
              <a:buNone/>
              <a:defRPr lang="fr-FR" sz="1600" b="1"/>
            </a:lvl4pPr>
            <a:lvl5pPr>
              <a:buNone/>
              <a:defRPr lang="fr-FR"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fr-FR" sz="2400" b="0">
                <a:solidFill>
                  <a:schemeClr val="bg1"/>
                </a:solidFill>
              </a:defRPr>
            </a:lvl1pPr>
            <a:lvl2pPr>
              <a:buNone/>
              <a:defRPr lang="fr-FR" sz="2000" b="1"/>
            </a:lvl2pPr>
            <a:lvl3pPr>
              <a:buNone/>
              <a:defRPr lang="fr-FR" sz="1800" b="1"/>
            </a:lvl3pPr>
            <a:lvl4pPr>
              <a:buNone/>
              <a:defRPr lang="fr-FR" sz="1600" b="1"/>
            </a:lvl4pPr>
            <a:lvl5pPr>
              <a:buNone/>
              <a:defRPr lang="fr-FR"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fr-FR" sz="2400"/>
            </a:lvl1pPr>
            <a:lvl2pPr>
              <a:defRPr lang="fr-FR" sz="2000"/>
            </a:lvl2pPr>
            <a:lvl3pPr>
              <a:defRPr lang="fr-FR" sz="1800"/>
            </a:lvl3pPr>
            <a:lvl4pPr>
              <a:defRPr lang="fr-FR" sz="1600"/>
            </a:lvl4pPr>
            <a:lvl5pPr>
              <a:defRPr lang="fr-FR"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B0534-5698-4F62-9CFE-5DE61A073E78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27A3-B249-4F87-AB1A-1E06AC1AA2A4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46142-29B2-49CC-BCC6-A3AD70B4960E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fr-FR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fr-FR" sz="1600"/>
            </a:lvl1pPr>
            <a:lvl2pPr>
              <a:buNone/>
              <a:defRPr lang="fr-FR" sz="1200"/>
            </a:lvl2pPr>
            <a:lvl3pPr>
              <a:buNone/>
              <a:defRPr lang="fr-FR" sz="1000"/>
            </a:lvl3pPr>
            <a:lvl4pPr>
              <a:buNone/>
              <a:defRPr lang="fr-FR" sz="900"/>
            </a:lvl4pPr>
            <a:lvl5pPr>
              <a:buNone/>
              <a:defRPr lang="fr-FR" sz="9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fr-FR" sz="3200"/>
            </a:lvl1pPr>
            <a:lvl2pPr>
              <a:defRPr lang="fr-FR" sz="2800"/>
            </a:lvl2pPr>
            <a:lvl3pPr>
              <a:defRPr lang="fr-FR" sz="2400"/>
            </a:lvl3pPr>
            <a:lvl4pPr>
              <a:defRPr lang="fr-FR" sz="2000"/>
            </a:lvl4pPr>
            <a:lvl5pPr>
              <a:defRPr lang="fr-FR" sz="20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86C4691-4882-40A8-AF62-8CF6A18D40B2}" type="datetime2">
              <a:rPr/>
              <a:pPr/>
              <a:t>Vendredi 15 septembre 2006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fr-FR" sz="1400"/>
            </a:lvl1pPr>
            <a:lvl2pPr>
              <a:defRPr lang="fr-FR" sz="1200"/>
            </a:lvl2pPr>
            <a:lvl3pPr>
              <a:defRPr lang="fr-FR" sz="1000"/>
            </a:lvl3pPr>
            <a:lvl4pPr>
              <a:defRPr lang="fr-FR" sz="900"/>
            </a:lvl4pPr>
            <a:lvl5pPr>
              <a:defRPr lang="fr-FR" sz="9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fr-FR" sz="3200"/>
            </a:lvl1pPr>
            <a:extLst/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/>
              <a:pPr/>
              <a:t>Vendredi 15 septembre 2006</a:t>
            </a:fld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fr-FR"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/>
              <a:pPr/>
              <a:t>‹N°›</a:t>
            </a:fld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fr-FR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fr-FR"/>
          </a:p>
        </p:txBody>
      </p:sp>
      <p:sp>
        <p:nvSpPr>
          <p:cNvPr id="9" name="Shap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fr-FR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fr-FR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fr-FR"/>
          </a:p>
        </p:txBody>
      </p:sp>
      <p:sp>
        <p:nvSpPr>
          <p:cNvPr id="12" name="Shap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fr-FR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/>
              <a:t>Cliquer ici pour modifier le style du titre du masque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  <a:p>
            <a:pPr lvl="5"/>
            <a:r>
              <a:rPr lang="fr-FR"/>
              <a:t>Sixième niveau</a:t>
            </a:r>
          </a:p>
          <a:p>
            <a:pPr lvl="6"/>
            <a:r>
              <a:rPr lang="fr-FR"/>
              <a:t>Septième niveau</a:t>
            </a:r>
          </a:p>
          <a:p>
            <a:pPr lvl="7"/>
            <a:r>
              <a:rPr lang="fr-FR"/>
              <a:t>Huitième niveau</a:t>
            </a:r>
          </a:p>
          <a:p>
            <a:pPr lvl="8"/>
            <a:r>
              <a:rPr lang="fr-FR"/>
              <a:t>Neuvième niveau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latinLnBrk="0">
              <a:defRPr lang="fr-FR" sz="1000">
                <a:solidFill>
                  <a:schemeClr val="tx1"/>
                </a:solidFill>
              </a:defRPr>
            </a:lvl1pPr>
            <a:extLst/>
          </a:lstStyle>
          <a:p>
            <a:fld id="{D10E14BF-C004-4398-9186-5EE680724D95}" type="datetime2">
              <a:rPr/>
              <a:pPr/>
              <a:t>Vendredi 15 septembre 2006</a:t>
            </a:fld>
            <a:endParaRPr lang="fr-FR" sz="100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fr-FR" sz="1000">
                <a:solidFill>
                  <a:schemeClr val="tx1"/>
                </a:solidFill>
              </a:defRPr>
            </a:lvl1pPr>
            <a:extLst/>
          </a:lstStyle>
          <a:p>
            <a:pPr algn="r"/>
            <a:endParaRPr lang="fr-FR" sz="100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latinLnBrk="0">
              <a:defRPr lang="fr-FR" sz="1000" b="0">
                <a:solidFill>
                  <a:schemeClr val="tx1"/>
                </a:solidFill>
              </a:defRPr>
            </a:lvl1pPr>
            <a:extLst/>
          </a:lstStyle>
          <a:p>
            <a:fld id="{45292C34-3E5E-4BA5-AF54-F1601B144FB0}" type="slidenum">
              <a:rPr lang="fr-FR" sz="1400">
                <a:solidFill>
                  <a:schemeClr val="tx2">
                    <a:shade val="50000"/>
                  </a:schemeClr>
                </a:solidFill>
              </a:rPr>
              <a:pPr/>
              <a:t>‹N°›</a:t>
            </a:fld>
            <a:endParaRPr lang="fr-FR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rtl="0" eaLnBrk="1" latinLnBrk="0" hangingPunct="1">
        <a:spcBef>
          <a:spcPct val="0"/>
        </a:spcBef>
        <a:buNone/>
        <a:defRPr lang="fr-FR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5000"/>
        <a:buFont typeface="Wingdings 3"/>
        <a:buChar char=""/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lang="fr-FR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lang="fr-FR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lang="fr-FR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fr-FR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fr-FR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gi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12.gif"/><Relationship Id="rId10" Type="http://schemas.openxmlformats.org/officeDocument/2006/relationships/image" Target="../media/image6.jpeg"/><Relationship Id="rId4" Type="http://schemas.openxmlformats.org/officeDocument/2006/relationships/image" Target="../media/image3.gif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r.wikipedia.org/wiki/%C3%89nergie_thermique" TargetMode="External"/><Relationship Id="rId3" Type="http://schemas.openxmlformats.org/officeDocument/2006/relationships/image" Target="../media/image2.gif"/><Relationship Id="rId7" Type="http://schemas.openxmlformats.org/officeDocument/2006/relationships/hyperlink" Target="http://fr.wikipedia.org/wiki/%C3%89nergie_chimiqu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r.wikipedia.org/wiki/%C3%89nergie_%C3%A9lectrique" TargetMode="External"/><Relationship Id="rId11" Type="http://schemas.openxmlformats.org/officeDocument/2006/relationships/image" Target="../media/image3.gif"/><Relationship Id="rId5" Type="http://schemas.openxmlformats.org/officeDocument/2006/relationships/hyperlink" Target="http://fr.wikipedia.org/wiki/%C3%89nergie_nucl%C3%A9aire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2.jpe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2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2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gi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28.png"/><Relationship Id="rId4" Type="http://schemas.openxmlformats.org/officeDocument/2006/relationships/image" Target="../media/image21.png"/><Relationship Id="rId9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.gif"/><Relationship Id="rId9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.gif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gi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12.gif"/><Relationship Id="rId5" Type="http://schemas.openxmlformats.org/officeDocument/2006/relationships/image" Target="../media/image21.png"/><Relationship Id="rId10" Type="http://schemas.openxmlformats.org/officeDocument/2006/relationships/image" Target="../media/image37.emf"/><Relationship Id="rId4" Type="http://schemas.openxmlformats.org/officeDocument/2006/relationships/image" Target="../media/image3.gif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gi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21.png"/><Relationship Id="rId10" Type="http://schemas.openxmlformats.org/officeDocument/2006/relationships/image" Target="../media/image41.png"/><Relationship Id="rId4" Type="http://schemas.openxmlformats.org/officeDocument/2006/relationships/image" Target="../media/image3.gif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gi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3.gif"/><Relationship Id="rId10" Type="http://schemas.openxmlformats.org/officeDocument/2006/relationships/image" Target="../media/image45.png"/><Relationship Id="rId4" Type="http://schemas.openxmlformats.org/officeDocument/2006/relationships/image" Target="../media/image21.png"/><Relationship Id="rId9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12" Type="http://schemas.openxmlformats.org/officeDocument/2006/relationships/image" Target="../media/image50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gif"/><Relationship Id="rId11" Type="http://schemas.openxmlformats.org/officeDocument/2006/relationships/image" Target="../media/image49.png"/><Relationship Id="rId5" Type="http://schemas.openxmlformats.org/officeDocument/2006/relationships/image" Target="../media/image2.gif"/><Relationship Id="rId10" Type="http://schemas.openxmlformats.org/officeDocument/2006/relationships/image" Target="../media/image48.png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21.pn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10" Type="http://schemas.openxmlformats.org/officeDocument/2006/relationships/image" Target="../media/image12.gif"/><Relationship Id="rId4" Type="http://schemas.openxmlformats.org/officeDocument/2006/relationships/image" Target="../media/image2.gif"/><Relationship Id="rId9" Type="http://schemas.openxmlformats.org/officeDocument/2006/relationships/image" Target="../media/image3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1.pn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gif"/><Relationship Id="rId4" Type="http://schemas.openxmlformats.org/officeDocument/2006/relationships/image" Target="../media/image2.gif"/><Relationship Id="rId9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21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21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3.gif"/><Relationship Id="rId4" Type="http://schemas.openxmlformats.org/officeDocument/2006/relationships/image" Target="../media/image2.gif"/><Relationship Id="rId9" Type="http://schemas.openxmlformats.org/officeDocument/2006/relationships/image" Target="../media/image59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1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3.gif"/><Relationship Id="rId4" Type="http://schemas.openxmlformats.org/officeDocument/2006/relationships/image" Target="../media/image2.gif"/><Relationship Id="rId9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1.pn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3.gif"/><Relationship Id="rId10" Type="http://schemas.openxmlformats.org/officeDocument/2006/relationships/image" Target="../media/image64.png"/><Relationship Id="rId4" Type="http://schemas.openxmlformats.org/officeDocument/2006/relationships/image" Target="../media/image2.gif"/><Relationship Id="rId9" Type="http://schemas.openxmlformats.org/officeDocument/2006/relationships/image" Target="../media/image6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9.gif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7.jpeg"/><Relationship Id="rId10" Type="http://schemas.openxmlformats.org/officeDocument/2006/relationships/image" Target="../media/image6.jpe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14.jpeg"/><Relationship Id="rId4" Type="http://schemas.openxmlformats.org/officeDocument/2006/relationships/image" Target="../media/image10.png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gi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gif"/><Relationship Id="rId4" Type="http://schemas.openxmlformats.org/officeDocument/2006/relationships/image" Target="../media/image3.gif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1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18864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404664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A1-A2-D1-D2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620688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23" name="ZoneTexte 22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2060848"/>
            <a:ext cx="1187624" cy="72008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2627784" y="0"/>
            <a:ext cx="5328592" cy="90872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0" y="3140968"/>
            <a:ext cx="1187624" cy="187220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6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60648"/>
            <a:ext cx="118492" cy="118492"/>
          </a:xfrm>
          <a:prstGeom prst="rect">
            <a:avLst/>
          </a:prstGeom>
          <a:noFill/>
        </p:spPr>
      </p:pic>
      <p:grpSp>
        <p:nvGrpSpPr>
          <p:cNvPr id="32" name="Groupe 31"/>
          <p:cNvGrpSpPr/>
          <p:nvPr/>
        </p:nvGrpSpPr>
        <p:grpSpPr>
          <a:xfrm>
            <a:off x="1331640" y="1412776"/>
            <a:ext cx="7740352" cy="4464496"/>
            <a:chOff x="1331640" y="1412776"/>
            <a:chExt cx="7740352" cy="44644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31640" y="1412776"/>
              <a:ext cx="7740352" cy="4464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à coins arrondis 49"/>
            <p:cNvSpPr/>
            <p:nvPr/>
          </p:nvSpPr>
          <p:spPr>
            <a:xfrm>
              <a:off x="3635896" y="1844824"/>
              <a:ext cx="5328592" cy="2160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pic>
          <p:nvPicPr>
            <p:cNvPr id="47" name="Picture 3" descr="C:\Users\HPEric\Documents\Web Creator\ssiv5New-01112010\emoticones\bouton_09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31640" y="3501008"/>
              <a:ext cx="118492" cy="118492"/>
            </a:xfrm>
            <a:prstGeom prst="rect">
              <a:avLst/>
            </a:prstGeom>
            <a:noFill/>
          </p:spPr>
        </p:pic>
        <p:pic>
          <p:nvPicPr>
            <p:cNvPr id="48" name="Picture 3" descr="C:\Users\HPEric\Documents\Web Creator\ssiv5New-01112010\emoticones\bouton_09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1916832"/>
              <a:ext cx="118492" cy="1184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10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ctangle 38"/>
          <p:cNvSpPr/>
          <p:nvPr/>
        </p:nvSpPr>
        <p:spPr>
          <a:xfrm>
            <a:off x="2699792" y="260648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RESTITUTION  et  SYNTHESE</a:t>
            </a: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20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35" name="ZoneTexte 34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844824"/>
            <a:ext cx="1187624" cy="324036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pic>
        <p:nvPicPr>
          <p:cNvPr id="44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412776"/>
            <a:ext cx="547449" cy="501402"/>
          </a:xfrm>
          <a:prstGeom prst="rect">
            <a:avLst/>
          </a:prstGeom>
          <a:noFill/>
        </p:spPr>
      </p:pic>
      <p:sp>
        <p:nvSpPr>
          <p:cNvPr id="46" name="Espace réservé du contenu 4"/>
          <p:cNvSpPr txBox="1">
            <a:spLocks/>
          </p:cNvSpPr>
          <p:nvPr/>
        </p:nvSpPr>
        <p:spPr>
          <a:xfrm>
            <a:off x="1331640" y="1124744"/>
            <a:ext cx="8820472" cy="1944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16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endParaRPr kumimoji="0" lang="fr-FR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Intervention orale de 10’ par groupe avec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vidéoprojecteur ou en salle pupitre.</a:t>
            </a:r>
          </a:p>
        </p:txBody>
      </p:sp>
      <p:sp>
        <p:nvSpPr>
          <p:cNvPr id="48" name="Espace réservé du contenu 4"/>
          <p:cNvSpPr txBox="1">
            <a:spLocks/>
          </p:cNvSpPr>
          <p:nvPr/>
        </p:nvSpPr>
        <p:spPr>
          <a:xfrm>
            <a:off x="1403648" y="3284984"/>
            <a:ext cx="8820472" cy="1251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Sur le rôle et l’utilisation des outils d’analyse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fonctionnelle dans l’élaboration du cahier des charges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fonctionnel.</a:t>
            </a:r>
          </a:p>
        </p:txBody>
      </p:sp>
      <p:pic>
        <p:nvPicPr>
          <p:cNvPr id="49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758780"/>
            <a:ext cx="118492" cy="118492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2051720" y="1412776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RESTITUTION 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051720" y="2996952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SYNTHESE</a:t>
            </a:r>
          </a:p>
        </p:txBody>
      </p:sp>
      <p:pic>
        <p:nvPicPr>
          <p:cNvPr id="53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556792"/>
            <a:ext cx="118492" cy="118492"/>
          </a:xfrm>
          <a:prstGeom prst="rect">
            <a:avLst/>
          </a:prstGeom>
          <a:noFill/>
        </p:spPr>
      </p:pic>
      <p:pic>
        <p:nvPicPr>
          <p:cNvPr id="54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140968"/>
            <a:ext cx="118492" cy="118492"/>
          </a:xfrm>
          <a:prstGeom prst="rect">
            <a:avLst/>
          </a:prstGeom>
          <a:noFill/>
        </p:spPr>
      </p:pic>
      <p:pic>
        <p:nvPicPr>
          <p:cNvPr id="41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852936"/>
            <a:ext cx="533397" cy="585511"/>
          </a:xfrm>
          <a:prstGeom prst="rect">
            <a:avLst/>
          </a:prstGeom>
          <a:noFill/>
        </p:spPr>
      </p:pic>
      <p:pic>
        <p:nvPicPr>
          <p:cNvPr id="1026" name="Picture 2" descr="C:\Users\HPEric\Desktop\ecran blan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1412776"/>
            <a:ext cx="1629222" cy="1629222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11607" y="4509120"/>
            <a:ext cx="3532393" cy="20882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4581128"/>
            <a:ext cx="3419902" cy="19442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0" name="Rectangle 39"/>
          <p:cNvSpPr/>
          <p:nvPr/>
        </p:nvSpPr>
        <p:spPr>
          <a:xfrm>
            <a:off x="0" y="5733256"/>
            <a:ext cx="1187624" cy="28803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0" y="5445224"/>
            <a:ext cx="1187624" cy="28803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2" grpId="0" animBg="1"/>
      <p:bldP spid="40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11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600943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A2-B1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744959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2060848"/>
            <a:ext cx="1187624" cy="72008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0" y="3140968"/>
            <a:ext cx="1187624" cy="187220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ZoneTexte 100"/>
          <p:cNvSpPr txBox="1"/>
          <p:nvPr/>
        </p:nvSpPr>
        <p:spPr>
          <a:xfrm>
            <a:off x="2555776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55776" y="0"/>
            <a:ext cx="5328592" cy="98072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5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60648"/>
            <a:ext cx="118492" cy="118492"/>
          </a:xfrm>
          <a:prstGeom prst="rect">
            <a:avLst/>
          </a:prstGeom>
          <a:noFill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412776"/>
            <a:ext cx="77403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Rectangle à coins arrondis 55"/>
          <p:cNvSpPr/>
          <p:nvPr/>
        </p:nvSpPr>
        <p:spPr>
          <a:xfrm>
            <a:off x="3635896" y="2132856"/>
            <a:ext cx="5328592" cy="2160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 dirty="0"/>
          </a:p>
        </p:txBody>
      </p:sp>
      <p:pic>
        <p:nvPicPr>
          <p:cNvPr id="59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501008"/>
            <a:ext cx="118492" cy="118492"/>
          </a:xfrm>
          <a:prstGeom prst="rect">
            <a:avLst/>
          </a:prstGeom>
          <a:noFill/>
        </p:spPr>
      </p:pic>
      <p:pic>
        <p:nvPicPr>
          <p:cNvPr id="6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204864"/>
            <a:ext cx="118492" cy="1184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12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600943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A2-B1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744959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2060848"/>
            <a:ext cx="1187624" cy="72008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0" y="260648"/>
            <a:ext cx="2771800" cy="122413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Organisation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de la Séquence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6" name="Titre 1"/>
          <p:cNvSpPr txBox="1">
            <a:spLocks/>
          </p:cNvSpPr>
          <p:nvPr/>
        </p:nvSpPr>
        <p:spPr bwMode="auto">
          <a:xfrm>
            <a:off x="1835696" y="3140968"/>
            <a:ext cx="6840760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Démarche Déductive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0" y="3140968"/>
            <a:ext cx="1187624" cy="187220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à coins arrondis 65"/>
          <p:cNvSpPr/>
          <p:nvPr/>
        </p:nvSpPr>
        <p:spPr>
          <a:xfrm>
            <a:off x="2411760" y="3501008"/>
            <a:ext cx="6048672" cy="1728192"/>
          </a:xfrm>
          <a:prstGeom prst="roundRect">
            <a:avLst>
              <a:gd name="adj" fmla="val 22165"/>
            </a:avLst>
          </a:prstGeom>
          <a:scene3d>
            <a:camera prst="perspectiveRelaxedModerately"/>
            <a:lightRig rig="contrasting" dir="t">
              <a:rot lat="0" lon="0" rev="12000000"/>
            </a:lightRig>
          </a:scene3d>
          <a:sp3d prstMaterial="powder">
            <a:bevelT h="50800" prst="coolSlan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A2 – Analyser le système</a:t>
            </a:r>
            <a:endParaRPr lang="fr-FR" b="1" i="1" dirty="0" smtClean="0">
              <a:solidFill>
                <a:schemeClr val="bg1"/>
              </a:solidFill>
            </a:endParaRPr>
          </a:p>
          <a:p>
            <a:endParaRPr lang="fr-FR" sz="1200" b="1" dirty="0" smtClean="0">
              <a:solidFill>
                <a:schemeClr val="bg1"/>
              </a:solidFill>
            </a:endParaRPr>
          </a:p>
          <a:p>
            <a:endParaRPr lang="fr-FR" sz="1200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B1 – Identifier et caractériser les grandeurs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       agissant sur un système.</a:t>
            </a:r>
          </a:p>
          <a:p>
            <a:endParaRPr lang="fr-FR" sz="1200" b="1" dirty="0" smtClean="0">
              <a:solidFill>
                <a:schemeClr val="bg1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67" name="Titre 1"/>
          <p:cNvSpPr txBox="1">
            <a:spLocks/>
          </p:cNvSpPr>
          <p:nvPr/>
        </p:nvSpPr>
        <p:spPr bwMode="auto">
          <a:xfrm>
            <a:off x="1547664" y="1484784"/>
            <a:ext cx="7128792" cy="1512168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2800" b="1" kern="0" dirty="0" smtClean="0">
                <a:solidFill>
                  <a:srgbClr val="FFFF00"/>
                </a:solidFill>
                <a:latin typeface="Berlin Sans FB Demi" pitchFamily="34" charset="0"/>
                <a:ea typeface="+mj-ea"/>
                <a:cs typeface="+mj-cs"/>
              </a:rPr>
              <a:t>Objectif</a:t>
            </a: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 :  </a:t>
            </a: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Identifier et Modéliser les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         grandeurs physiques associées à la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         transmission de puissance.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2555776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e 99"/>
          <p:cNvGrpSpPr/>
          <p:nvPr/>
        </p:nvGrpSpPr>
        <p:grpSpPr>
          <a:xfrm>
            <a:off x="1403648" y="4005064"/>
            <a:ext cx="7560840" cy="2160240"/>
            <a:chOff x="1403648" y="4005064"/>
            <a:chExt cx="7560840" cy="2160240"/>
          </a:xfrm>
        </p:grpSpPr>
        <p:pic>
          <p:nvPicPr>
            <p:cNvPr id="26" name="Picture 5" descr="C:\Users\NERIC\Desktop\point-interrogation-bonhom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63688" y="4149080"/>
              <a:ext cx="432048" cy="43204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37" name="Rectangle à coins arrondis 36"/>
            <p:cNvSpPr/>
            <p:nvPr/>
          </p:nvSpPr>
          <p:spPr>
            <a:xfrm>
              <a:off x="1403648" y="4653136"/>
              <a:ext cx="1152128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Phase </a:t>
              </a:r>
            </a:p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d’activation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64088" y="4005064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n°1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41" name="Connecteur droit avec flèche 40"/>
            <p:cNvCxnSpPr>
              <a:stCxn id="37" idx="3"/>
              <a:endCxn id="44" idx="2"/>
            </p:cNvCxnSpPr>
            <p:nvPr/>
          </p:nvCxnSpPr>
          <p:spPr>
            <a:xfrm>
              <a:off x="2555776" y="4941168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>
              <a:endCxn id="49" idx="1"/>
            </p:cNvCxnSpPr>
            <p:nvPr/>
          </p:nvCxnSpPr>
          <p:spPr>
            <a:xfrm>
              <a:off x="3707904" y="4941168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 à coins arrondis 48"/>
            <p:cNvSpPr/>
            <p:nvPr/>
          </p:nvSpPr>
          <p:spPr>
            <a:xfrm>
              <a:off x="4067944" y="4653136"/>
              <a:ext cx="936104" cy="57606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Travaux  Dirigés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55" name="Connecteur droit avec flèche 54"/>
            <p:cNvCxnSpPr>
              <a:endCxn id="76" idx="1"/>
            </p:cNvCxnSpPr>
            <p:nvPr/>
          </p:nvCxnSpPr>
          <p:spPr>
            <a:xfrm rot="16200000" flipH="1">
              <a:off x="4806026" y="5139190"/>
              <a:ext cx="756084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endCxn id="75" idx="1"/>
            </p:cNvCxnSpPr>
            <p:nvPr/>
          </p:nvCxnSpPr>
          <p:spPr>
            <a:xfrm>
              <a:off x="5004048" y="4941168"/>
              <a:ext cx="360040" cy="2520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Ellipse 43"/>
            <p:cNvSpPr/>
            <p:nvPr/>
          </p:nvSpPr>
          <p:spPr>
            <a:xfrm>
              <a:off x="2843808" y="4725144"/>
              <a:ext cx="864096" cy="432048"/>
            </a:xfrm>
            <a:prstGeom prst="ellipse">
              <a:avLst/>
            </a:prstGeom>
            <a:solidFill>
              <a:srgbClr val="99FF99"/>
            </a:solidFill>
            <a:ln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Cours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364088" y="4509120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n°2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364088" y="5013176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n°3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364088" y="5517232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n°4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79" name="Connecteur droit avec flèche 78"/>
            <p:cNvCxnSpPr>
              <a:stCxn id="49" idx="3"/>
              <a:endCxn id="73" idx="1"/>
            </p:cNvCxnSpPr>
            <p:nvPr/>
          </p:nvCxnSpPr>
          <p:spPr>
            <a:xfrm flipV="1">
              <a:off x="5004048" y="4689140"/>
              <a:ext cx="360040" cy="2520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49" idx="3"/>
              <a:endCxn id="38" idx="1"/>
            </p:cNvCxnSpPr>
            <p:nvPr/>
          </p:nvCxnSpPr>
          <p:spPr>
            <a:xfrm flipV="1">
              <a:off x="5004048" y="4185084"/>
              <a:ext cx="360040" cy="7560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Rectangle 84"/>
            <p:cNvSpPr/>
            <p:nvPr/>
          </p:nvSpPr>
          <p:spPr>
            <a:xfrm>
              <a:off x="6588224" y="4005064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n°2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86" name="Connecteur droit avec flèche 85"/>
            <p:cNvCxnSpPr>
              <a:stCxn id="76" idx="3"/>
              <a:endCxn id="90" idx="1"/>
            </p:cNvCxnSpPr>
            <p:nvPr/>
          </p:nvCxnSpPr>
          <p:spPr>
            <a:xfrm>
              <a:off x="6228184" y="5697252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>
              <a:stCxn id="75" idx="3"/>
              <a:endCxn id="89" idx="1"/>
            </p:cNvCxnSpPr>
            <p:nvPr/>
          </p:nvCxnSpPr>
          <p:spPr>
            <a:xfrm>
              <a:off x="6228184" y="5193196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6588224" y="4509120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n°4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588224" y="5013176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n°1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588224" y="5517232"/>
              <a:ext cx="86409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TP n°3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91" name="Connecteur droit avec flèche 90"/>
            <p:cNvCxnSpPr>
              <a:stCxn id="73" idx="3"/>
              <a:endCxn id="88" idx="1"/>
            </p:cNvCxnSpPr>
            <p:nvPr/>
          </p:nvCxnSpPr>
          <p:spPr>
            <a:xfrm>
              <a:off x="6228184" y="4689140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>
              <a:stCxn id="38" idx="3"/>
              <a:endCxn id="85" idx="1"/>
            </p:cNvCxnSpPr>
            <p:nvPr/>
          </p:nvCxnSpPr>
          <p:spPr>
            <a:xfrm>
              <a:off x="6228184" y="4185084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Parallélogramme 97"/>
            <p:cNvSpPr/>
            <p:nvPr/>
          </p:nvSpPr>
          <p:spPr>
            <a:xfrm>
              <a:off x="7596336" y="4725144"/>
              <a:ext cx="1368152" cy="576064"/>
            </a:xfrm>
            <a:prstGeom prst="parallelogram">
              <a:avLst/>
            </a:prstGeom>
            <a:solidFill>
              <a:srgbClr val="FF0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Evaluation</a:t>
              </a:r>
            </a:p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sommative 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9" name="Parallélogramme 98"/>
            <p:cNvSpPr/>
            <p:nvPr/>
          </p:nvSpPr>
          <p:spPr>
            <a:xfrm>
              <a:off x="3995936" y="5949280"/>
              <a:ext cx="3456384" cy="216024"/>
            </a:xfrm>
            <a:prstGeom prst="parallelogram">
              <a:avLst/>
            </a:prstGeom>
            <a:solidFill>
              <a:srgbClr val="FF0000"/>
            </a:solidFill>
            <a:ln>
              <a:prstDash val="lgDash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Evaluation Formative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2555776" y="0"/>
            <a:ext cx="5328592" cy="98072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4" grpId="0" animBg="1"/>
      <p:bldP spid="66" grpId="0" animBg="1"/>
      <p:bldP spid="66" grpId="1" animBg="1"/>
      <p:bldP spid="67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1619672" y="2348880"/>
            <a:ext cx="7848872" cy="324036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None/>
            </a:pPr>
            <a:endParaRPr lang="fr-FR" sz="1200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PEUT- ON DIMINUER LA CONSOMMATION ENERGETIQUE DES SYSTEMES ?</a:t>
            </a:r>
          </a:p>
          <a:p>
            <a:pPr>
              <a:buClr>
                <a:schemeClr val="tx1"/>
              </a:buClr>
              <a:buNone/>
            </a:pPr>
            <a:r>
              <a:rPr lang="fr-FR" sz="1900" b="1" dirty="0" smtClean="0">
                <a:latin typeface="Georgia" pitchFamily="18" charset="0"/>
              </a:rPr>
              <a:t> </a:t>
            </a:r>
          </a:p>
          <a:p>
            <a:pPr>
              <a:buClr>
                <a:schemeClr val="tx1"/>
              </a:buClr>
              <a:buNone/>
            </a:pPr>
            <a:endParaRPr lang="fr-FR" sz="19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Comment évaluer la puissance nécessaire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au système pour assurer sa fonction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	globale ?</a:t>
            </a:r>
            <a:r>
              <a:rPr lang="fr-FR" sz="2400" b="1" dirty="0" smtClean="0">
                <a:latin typeface="Georgia" pitchFamily="18" charset="0"/>
              </a:rPr>
              <a:t> </a:t>
            </a: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None/>
            </a:pPr>
            <a:endParaRPr lang="fr-FR" sz="24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2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900" b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13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88840"/>
            <a:ext cx="576064" cy="5760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2" descr="C:\Users\HPEric\Desktop\fa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501008"/>
            <a:ext cx="639637" cy="43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6" name="Rectangle 35"/>
          <p:cNvSpPr/>
          <p:nvPr/>
        </p:nvSpPr>
        <p:spPr>
          <a:xfrm>
            <a:off x="2339752" y="836712"/>
            <a:ext cx="4968552" cy="36933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DONNER UN SENS À LA SÉQUENCE PÉDAGOGIQUE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1979712" y="116632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CI1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0" name="Titre 1"/>
          <p:cNvSpPr txBox="1">
            <a:spLocks/>
          </p:cNvSpPr>
          <p:nvPr/>
        </p:nvSpPr>
        <p:spPr bwMode="auto">
          <a:xfrm>
            <a:off x="2051720" y="1916832"/>
            <a:ext cx="6768752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Question Sociétale</a:t>
            </a:r>
            <a:endParaRPr kumimoji="1" lang="fr-FR" sz="2800" b="1" i="0" u="sng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1" name="Titre 1"/>
          <p:cNvSpPr txBox="1">
            <a:spLocks/>
          </p:cNvSpPr>
          <p:nvPr/>
        </p:nvSpPr>
        <p:spPr bwMode="auto">
          <a:xfrm>
            <a:off x="2051720" y="3284984"/>
            <a:ext cx="6768752" cy="86409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Problématique</a:t>
            </a: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(au niveau des fonctions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service du système):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0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14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ORGANISATION REPERTOIRES\2 PEDAGO\2SSI\Seminaire SI 2011\les energi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268760"/>
            <a:ext cx="4586077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1" name="Rectangle 30"/>
          <p:cNvSpPr/>
          <p:nvPr/>
        </p:nvSpPr>
        <p:spPr>
          <a:xfrm>
            <a:off x="1331640" y="1196752"/>
            <a:ext cx="42484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u="sng" dirty="0" smtClean="0">
                <a:latin typeface="Calibri" pitchFamily="34" charset="0"/>
                <a:cs typeface="Calibri" pitchFamily="34" charset="0"/>
              </a:rPr>
              <a:t>Rappel  aux  élèves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Les principales SOURCES d'énergie :</a:t>
            </a:r>
          </a:p>
          <a:p>
            <a:endParaRPr lang="fr-FR" sz="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*Non renouvelables: 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Pétrole, Gaz naturel, Charbon.</a:t>
            </a: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*Renouvelables: 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Rayonnement solaire, Vent, </a:t>
            </a:r>
          </a:p>
          <a:p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	Cycle de l’eau, Chaleur Interne </a:t>
            </a:r>
          </a:p>
          <a:p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	de la Terre.</a:t>
            </a: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Les principales FORMES d’énergie et ses transformations possibles: </a:t>
            </a: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l’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  <a:hlinkClick r:id="rId5" tooltip="Énergie nucléaire"/>
              </a:rPr>
              <a:t>énergie</a:t>
            </a:r>
            <a:r>
              <a:rPr lang="fr-FR" sz="1400" b="1" dirty="0" smtClean="0">
                <a:latin typeface="Calibri" pitchFamily="34" charset="0"/>
                <a:cs typeface="Calibri" pitchFamily="34" charset="0"/>
                <a:hlinkClick r:id="rId5" tooltip="Énergie nucléaire"/>
              </a:rPr>
              <a:t> </a:t>
            </a:r>
            <a:r>
              <a:rPr lang="fr-FR" sz="1400" b="1" u="sng" dirty="0" smtClean="0">
                <a:solidFill>
                  <a:srgbClr val="FF9900"/>
                </a:solidFill>
                <a:latin typeface="Calibri" pitchFamily="34" charset="0"/>
                <a:cs typeface="Calibri" pitchFamily="34" charset="0"/>
              </a:rPr>
              <a:t>mécanique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, l’</a:t>
            </a:r>
            <a:r>
              <a:rPr lang="fr-FR" sz="1400" b="1" dirty="0" smtClean="0">
                <a:latin typeface="Calibri" pitchFamily="34" charset="0"/>
                <a:cs typeface="Calibri" pitchFamily="34" charset="0"/>
                <a:hlinkClick r:id="rId6" tooltip="Énergie électrique"/>
              </a:rPr>
              <a:t>énergie électrique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l’</a:t>
            </a:r>
            <a:r>
              <a:rPr lang="fr-FR" sz="1400" b="1" dirty="0" smtClean="0">
                <a:latin typeface="Calibri" pitchFamily="34" charset="0"/>
                <a:cs typeface="Calibri" pitchFamily="34" charset="0"/>
                <a:hlinkClick r:id="rId7" tooltip="Énergie chimique"/>
              </a:rPr>
              <a:t>énergie chimique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, l’</a:t>
            </a:r>
            <a:r>
              <a:rPr lang="fr-FR" sz="1400" b="1" dirty="0" smtClean="0">
                <a:latin typeface="Calibri" pitchFamily="34" charset="0"/>
                <a:cs typeface="Calibri" pitchFamily="34" charset="0"/>
                <a:hlinkClick r:id="rId8" tooltip="Énergie thermique"/>
              </a:rPr>
              <a:t>énergie thermique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...</a:t>
            </a: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PEUT-ON DIMINUER LA CONSOMMATION ENERGETIQUE DES SYSTEMES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ZoneTexte 40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3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36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Éclair 30"/>
          <p:cNvSpPr/>
          <p:nvPr/>
        </p:nvSpPr>
        <p:spPr>
          <a:xfrm rot="11642800">
            <a:off x="5706830" y="3041847"/>
            <a:ext cx="432048" cy="504056"/>
          </a:xfrm>
          <a:prstGeom prst="lightningBol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Éclair 23"/>
          <p:cNvSpPr/>
          <p:nvPr/>
        </p:nvSpPr>
        <p:spPr>
          <a:xfrm>
            <a:off x="7596336" y="4941168"/>
            <a:ext cx="432048" cy="504056"/>
          </a:xfrm>
          <a:prstGeom prst="lightningBol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Éclair 21"/>
          <p:cNvSpPr/>
          <p:nvPr/>
        </p:nvSpPr>
        <p:spPr>
          <a:xfrm rot="20321592">
            <a:off x="2776356" y="4120389"/>
            <a:ext cx="303242" cy="34458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Pensées 29"/>
          <p:cNvSpPr/>
          <p:nvPr/>
        </p:nvSpPr>
        <p:spPr>
          <a:xfrm>
            <a:off x="7380312" y="2348880"/>
            <a:ext cx="1440160" cy="1152128"/>
          </a:xfrm>
          <a:prstGeom prst="cloudCallout">
            <a:avLst>
              <a:gd name="adj1" fmla="val -31189"/>
              <a:gd name="adj2" fmla="val 1302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200" i="1" dirty="0">
              <a:solidFill>
                <a:srgbClr val="FF0000"/>
              </a:solidFill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15</a:t>
            </a:fld>
            <a:endParaRPr lang="fr-FR" dirty="0" smtClean="0">
              <a:cs typeface="Arial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4283968" y="2276872"/>
            <a:ext cx="1872208" cy="10081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  <a:scene3d>
            <a:camera prst="perspectiveRelaxedModerately">
              <a:rot lat="1490637" lon="0" rev="0"/>
            </a:camera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Energie  consommée par le système </a:t>
            </a: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7" descr="C:\Users\NERIC\Desktop\image chaine nrj-info.JPG"/>
          <p:cNvPicPr>
            <a:picLocks noChangeAspect="1" noChangeArrowheads="1"/>
          </p:cNvPicPr>
          <p:nvPr/>
        </p:nvPicPr>
        <p:blipFill>
          <a:blip r:embed="rId4" cstate="print"/>
          <a:srcRect l="1156" r="1726"/>
          <a:stretch>
            <a:fillRect/>
          </a:stretch>
        </p:blipFill>
        <p:spPr bwMode="auto">
          <a:xfrm>
            <a:off x="2919329" y="2996952"/>
            <a:ext cx="4605000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33000" endPos="28000" dist="5000" dir="5400000" sy="-100000" algn="bl" rotWithShape="0"/>
          </a:effectLst>
          <a:scene3d>
            <a:camera prst="perspectiveRelaxedModerately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8" name="Ellipse 17"/>
          <p:cNvSpPr/>
          <p:nvPr/>
        </p:nvSpPr>
        <p:spPr>
          <a:xfrm>
            <a:off x="6804248" y="4293096"/>
            <a:ext cx="864096" cy="936104"/>
          </a:xfrm>
          <a:prstGeom prst="ellipse">
            <a:avLst/>
          </a:prstGeom>
          <a:noFill/>
          <a:ln w="19050"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 bwMode="auto">
          <a:xfrm>
            <a:off x="7271792" y="5445224"/>
            <a:ext cx="1872208" cy="12241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  <a:headEnd type="none" w="med" len="med"/>
            <a:tailEnd type="none" w="med" len="med"/>
          </a:ln>
          <a:scene3d>
            <a:camera prst="perspectiveRelaxedModerately">
              <a:rot lat="1490637" lon="0" rev="0"/>
            </a:camera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Energie Utile consommée  par  M.O.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(importante)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03648" y="1124744"/>
            <a:ext cx="110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u="sng" dirty="0" smtClean="0">
                <a:latin typeface="Calibri" pitchFamily="34" charset="0"/>
                <a:cs typeface="Calibri" pitchFamily="34" charset="0"/>
              </a:rPr>
              <a:t>Exemple:</a:t>
            </a:r>
            <a:r>
              <a:rPr lang="fr-FR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07704" y="1340768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Il faut mettre en mouvement, les parties mobiles du Système</a:t>
            </a:r>
            <a:r>
              <a:rPr lang="fr-FR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b="1" i="1" u="sng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la Matière d’Œuvre</a:t>
            </a: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tout en assurant les performances attendues.</a:t>
            </a:r>
            <a:endParaRPr lang="fr-FR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Pensées 24"/>
          <p:cNvSpPr/>
          <p:nvPr/>
        </p:nvSpPr>
        <p:spPr>
          <a:xfrm>
            <a:off x="7236296" y="2348880"/>
            <a:ext cx="1907704" cy="1296144"/>
          </a:xfrm>
          <a:prstGeom prst="cloudCallout">
            <a:avLst>
              <a:gd name="adj1" fmla="val -91005"/>
              <a:gd name="adj2" fmla="val 613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i="1" dirty="0" smtClean="0">
                <a:solidFill>
                  <a:srgbClr val="FF0000"/>
                </a:solidFill>
              </a:rPr>
              <a:t>Pertes Energétiques</a:t>
            </a:r>
          </a:p>
          <a:p>
            <a:pPr algn="ctr"/>
            <a:r>
              <a:rPr lang="fr-FR" sz="1200" i="1" dirty="0" smtClean="0">
                <a:solidFill>
                  <a:srgbClr val="FF0000"/>
                </a:solidFill>
              </a:rPr>
              <a:t>(</a:t>
            </a:r>
            <a:r>
              <a:rPr lang="fr-FR" sz="1200" i="1" dirty="0" err="1" smtClean="0">
                <a:solidFill>
                  <a:srgbClr val="FF0000"/>
                </a:solidFill>
              </a:rPr>
              <a:t>Syst</a:t>
            </a:r>
            <a:r>
              <a:rPr lang="fr-FR" sz="1200" i="1" dirty="0" smtClean="0">
                <a:solidFill>
                  <a:srgbClr val="FF0000"/>
                </a:solidFill>
              </a:rPr>
              <a:t>. et M.O.)</a:t>
            </a:r>
            <a:endParaRPr lang="fr-FR" sz="1200" i="1" dirty="0">
              <a:solidFill>
                <a:srgbClr val="FF0000"/>
              </a:solidFill>
            </a:endParaRPr>
          </a:p>
        </p:txBody>
      </p:sp>
      <p:pic>
        <p:nvPicPr>
          <p:cNvPr id="29" name="Picture 2" descr="C:\Users\HPEric\Documents\Web Creator\site ssi\PHOTOS\gif portail3d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484784"/>
            <a:ext cx="1584175" cy="853659"/>
          </a:xfrm>
          <a:prstGeom prst="rect">
            <a:avLst/>
          </a:prstGeom>
          <a:noFill/>
        </p:spPr>
      </p:pic>
      <p:sp>
        <p:nvSpPr>
          <p:cNvPr id="28" name="Ellipse 27"/>
          <p:cNvSpPr/>
          <p:nvPr/>
        </p:nvSpPr>
        <p:spPr bwMode="auto">
          <a:xfrm>
            <a:off x="1331640" y="3573016"/>
            <a:ext cx="1584176" cy="93610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  <a:scene3d>
            <a:camera prst="perspectiveRelaxedModerately">
              <a:rot lat="1490637" lon="0" rev="0"/>
            </a:camera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Energie Absorbée</a:t>
            </a: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3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5" name="ZoneTexte 44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47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PEUT-ON DIMINUER LA CONSOMMATION ENERGETIQUE DES SYSTEMES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72000" y="5301208"/>
            <a:ext cx="12241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S Y S T E M E</a:t>
            </a:r>
            <a:endParaRPr lang="fr-FR" sz="14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4" grpId="0" animBg="1"/>
      <p:bldP spid="22" grpId="0" animBg="1"/>
      <p:bldP spid="30" grpId="0" animBg="1"/>
      <p:bldP spid="6" grpId="0" animBg="1"/>
      <p:bldP spid="18" grpId="0" animBg="1"/>
      <p:bldP spid="23" grpId="0" animBg="1"/>
      <p:bldP spid="27" grpId="0"/>
      <p:bldP spid="25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Diagramme 32"/>
          <p:cNvGraphicFramePr/>
          <p:nvPr/>
        </p:nvGraphicFramePr>
        <p:xfrm>
          <a:off x="611560" y="1700808"/>
          <a:ext cx="8928992" cy="46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16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Picture 2" descr="C:\Users\HPEric\Documents\Web Creator\site ssi\PHOTOS\gif portail3d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3356992"/>
            <a:ext cx="2672571" cy="144016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1547664" y="620688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b="1" i="1" u="sng" dirty="0" smtClean="0">
              <a:latin typeface="Calibri" pitchFamily="34" charset="0"/>
              <a:cs typeface="Calibri" pitchFamily="34" charset="0"/>
            </a:endParaRPr>
          </a:p>
          <a:p>
            <a:endParaRPr lang="fr-FR" b="1" i="1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b="1" i="1" u="sng" dirty="0" smtClean="0">
                <a:latin typeface="Calibri" pitchFamily="34" charset="0"/>
                <a:cs typeface="Calibri" pitchFamily="34" charset="0"/>
              </a:rPr>
              <a:t>Partons de constatations simples faites avec les élèves sur un système du labo:   </a:t>
            </a:r>
          </a:p>
          <a:p>
            <a:r>
              <a:rPr lang="fr-FR" b="1" i="1" dirty="0" smtClean="0">
                <a:latin typeface="Calibri" pitchFamily="34" charset="0"/>
                <a:cs typeface="Calibri" pitchFamily="34" charset="0"/>
              </a:rPr>
              <a:t>	</a:t>
            </a:r>
            <a:endParaRPr lang="fr-FR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44008" y="270892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(Moteur,…)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452320" y="3645024"/>
            <a:ext cx="147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(Liaisons Mécaniques,…)</a:t>
            </a:r>
            <a:endParaRPr lang="fr-FR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164288" y="551723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(Masses à mettre </a:t>
            </a:r>
          </a:p>
          <a:p>
            <a:r>
              <a:rPr lang="fr-FR" sz="1200" dirty="0" smtClean="0"/>
              <a:t>en </a:t>
            </a:r>
            <a:r>
              <a:rPr lang="fr-FR" sz="1200" dirty="0" err="1" smtClean="0"/>
              <a:t>mvt</a:t>
            </a:r>
            <a:r>
              <a:rPr lang="fr-FR" sz="1200" dirty="0" smtClean="0"/>
              <a:t>…)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788024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(Efforts développés…)</a:t>
            </a:r>
            <a:endParaRPr lang="fr-FR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619672" y="551723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(Performances</a:t>
            </a:r>
          </a:p>
          <a:p>
            <a:r>
              <a:rPr lang="fr-FR" sz="1200" dirty="0" smtClean="0"/>
              <a:t> cinématiques, </a:t>
            </a:r>
          </a:p>
          <a:p>
            <a:r>
              <a:rPr lang="fr-FR" sz="1200" dirty="0" smtClean="0"/>
              <a:t> architecture,…)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187624" y="357301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(Mise en pression</a:t>
            </a:r>
          </a:p>
          <a:p>
            <a:r>
              <a:rPr lang="fr-FR" sz="1200" dirty="0" smtClean="0"/>
              <a:t> circuit hydraulique…)</a:t>
            </a:r>
            <a:endParaRPr lang="fr-FR" sz="1200" dirty="0"/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23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ZoneTexte 36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39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PEUT-ON DIMINUER LA CONSOMMATION ENERGETIQUE DES SYSTEMES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979712" y="2564904"/>
            <a:ext cx="1567100" cy="4901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Pertes par effet  Joule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-Pertes fer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17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181650" y="2754492"/>
            <a:ext cx="4558433" cy="2338221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662956" y="3534110"/>
            <a:ext cx="1587419" cy="646931"/>
          </a:xfrm>
          <a:prstGeom prst="rect">
            <a:avLst/>
          </a:prstGeom>
          <a:solidFill>
            <a:srgbClr val="FBD4B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Chaine d’énergie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806945" y="3638229"/>
            <a:ext cx="1356291" cy="87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Energies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d’entrée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155130" y="3494748"/>
            <a:ext cx="1251521" cy="68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Energies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utiles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810194" y="5518709"/>
            <a:ext cx="1856010" cy="404411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Pertes mécaniques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155130" y="5518709"/>
            <a:ext cx="1835056" cy="386635"/>
          </a:xfrm>
          <a:prstGeom prst="rect">
            <a:avLst/>
          </a:prstGeom>
          <a:solidFill>
            <a:srgbClr val="FF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Pertes thermiques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788024" y="2780928"/>
            <a:ext cx="1656184" cy="36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SYSTEME</a:t>
            </a:r>
            <a:endParaRPr kumimoji="0" lang="fr-FR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83" name="AutoShape 11"/>
          <p:cNvCxnSpPr>
            <a:cxnSpLocks noChangeShapeType="1"/>
          </p:cNvCxnSpPr>
          <p:nvPr/>
        </p:nvCxnSpPr>
        <p:spPr bwMode="auto">
          <a:xfrm rot="16200000" flipV="1">
            <a:off x="3571203" y="2629597"/>
            <a:ext cx="969206" cy="83982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84" name="AutoShape 12"/>
          <p:cNvCxnSpPr>
            <a:cxnSpLocks noChangeShapeType="1"/>
          </p:cNvCxnSpPr>
          <p:nvPr/>
        </p:nvCxnSpPr>
        <p:spPr bwMode="auto">
          <a:xfrm rot="5400000">
            <a:off x="3435107" y="4477467"/>
            <a:ext cx="1337033" cy="74418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960047" y="5965022"/>
            <a:ext cx="1426772" cy="3694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Frottements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87" name="AutoShape 15"/>
          <p:cNvCxnSpPr>
            <a:cxnSpLocks noChangeShapeType="1"/>
          </p:cNvCxnSpPr>
          <p:nvPr/>
        </p:nvCxnSpPr>
        <p:spPr bwMode="auto">
          <a:xfrm rot="16200000" flipH="1">
            <a:off x="4583128" y="4264118"/>
            <a:ext cx="1337033" cy="117024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5250375" y="6029144"/>
            <a:ext cx="1739811" cy="5586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Conduction thermique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-Rayonnement infrarouge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6277118" y="3534110"/>
            <a:ext cx="891495" cy="646931"/>
          </a:xfrm>
          <a:prstGeom prst="rect">
            <a:avLst/>
          </a:prstGeom>
          <a:solidFill>
            <a:srgbClr val="DDD8C2"/>
          </a:solidFill>
          <a:ln w="9525">
            <a:solidFill>
              <a:srgbClr val="C4BC9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ACTION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6656828" y="4181041"/>
            <a:ext cx="164457" cy="1078642"/>
          </a:xfrm>
          <a:prstGeom prst="downArrow">
            <a:avLst>
              <a:gd name="adj1" fmla="val 50000"/>
              <a:gd name="adj2" fmla="val 163996"/>
            </a:avLst>
          </a:prstGeom>
          <a:solidFill>
            <a:srgbClr val="4E612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6656828" y="2551968"/>
            <a:ext cx="164457" cy="982142"/>
          </a:xfrm>
          <a:prstGeom prst="downArrow">
            <a:avLst>
              <a:gd name="adj1" fmla="val 50000"/>
              <a:gd name="adj2" fmla="val 149324"/>
            </a:avLst>
          </a:prstGeom>
          <a:solidFill>
            <a:srgbClr val="4E612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1979712" y="2132856"/>
            <a:ext cx="1856010" cy="408220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cs typeface="Arial" pitchFamily="34" charset="0"/>
              </a:rPr>
              <a:t>Pertes électriques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93" name="AutoShape 21"/>
          <p:cNvCxnSpPr>
            <a:cxnSpLocks noChangeShapeType="1"/>
          </p:cNvCxnSpPr>
          <p:nvPr/>
        </p:nvCxnSpPr>
        <p:spPr bwMode="auto">
          <a:xfrm flipV="1">
            <a:off x="2960047" y="3819801"/>
            <a:ext cx="702909" cy="111737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094" name="AutoShape 22"/>
          <p:cNvCxnSpPr>
            <a:cxnSpLocks noChangeShapeType="1"/>
          </p:cNvCxnSpPr>
          <p:nvPr/>
        </p:nvCxnSpPr>
        <p:spPr bwMode="auto">
          <a:xfrm>
            <a:off x="5250375" y="3776630"/>
            <a:ext cx="1026743" cy="43171"/>
          </a:xfrm>
          <a:prstGeom prst="bentConnector3">
            <a:avLst>
              <a:gd name="adj1" fmla="val 49968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pic>
        <p:nvPicPr>
          <p:cNvPr id="47" name="Picture 2" descr="C:\Users\HPEric\Documents\Web Creator\site ssi\PHOTOS\gif portail3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797152"/>
            <a:ext cx="1603543" cy="864096"/>
          </a:xfrm>
          <a:prstGeom prst="rect">
            <a:avLst/>
          </a:prstGeom>
          <a:noFill/>
        </p:spPr>
      </p:pic>
      <p:pic>
        <p:nvPicPr>
          <p:cNvPr id="30" name="Picture 2" descr="C:\Users\HPEric\Documents\Web Creator\site ssi\PHOTOS\gif portail3d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2276872"/>
            <a:ext cx="1666513" cy="898029"/>
          </a:xfrm>
          <a:prstGeom prst="rect">
            <a:avLst/>
          </a:prstGeom>
          <a:noFill/>
        </p:spPr>
      </p:pic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4644008" y="2060848"/>
            <a:ext cx="1567100" cy="4901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Pertes de charge</a:t>
            </a: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4499992" y="1628800"/>
            <a:ext cx="1856010" cy="40822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Calibri" pitchFamily="34" charset="0"/>
                <a:cs typeface="Arial" pitchFamily="34" charset="0"/>
              </a:rPr>
              <a:t>Pertes hydrauliques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AutoShape 11"/>
          <p:cNvCxnSpPr>
            <a:cxnSpLocks noChangeShapeType="1"/>
          </p:cNvCxnSpPr>
          <p:nvPr/>
        </p:nvCxnSpPr>
        <p:spPr bwMode="auto">
          <a:xfrm rot="16200000" flipV="1">
            <a:off x="3923928" y="2708920"/>
            <a:ext cx="1440160" cy="144016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8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9" name="ZoneTexte 48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51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PEUT-ON DIMINUER LA CONSOMMATION ENERGETIQUE DES SYSTEMES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547664" y="620688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b="1" i="1" u="sng" dirty="0" smtClean="0">
              <a:latin typeface="Calibri" pitchFamily="34" charset="0"/>
              <a:cs typeface="Calibri" pitchFamily="34" charset="0"/>
            </a:endParaRPr>
          </a:p>
          <a:p>
            <a:endParaRPr lang="fr-FR" b="1" i="1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b="1" i="1" u="sng" dirty="0" smtClean="0">
                <a:latin typeface="Calibri" pitchFamily="34" charset="0"/>
                <a:cs typeface="Calibri" pitchFamily="34" charset="0"/>
              </a:rPr>
              <a:t>Sensibilisation aux différentes pertes énergétiques…</a:t>
            </a:r>
          </a:p>
          <a:p>
            <a:r>
              <a:rPr lang="fr-FR" b="1" i="1" dirty="0" smtClean="0">
                <a:latin typeface="Calibri" pitchFamily="34" charset="0"/>
                <a:cs typeface="Calibri" pitchFamily="34" charset="0"/>
              </a:rPr>
              <a:t>	</a:t>
            </a:r>
            <a:endParaRPr lang="fr-FR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18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302396"/>
            <a:ext cx="118492" cy="118492"/>
          </a:xfrm>
          <a:prstGeom prst="rect">
            <a:avLst/>
          </a:prstGeom>
          <a:noFill/>
        </p:spPr>
      </p:pic>
      <p:sp>
        <p:nvSpPr>
          <p:cNvPr id="51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0" y="2492896"/>
            <a:ext cx="1187624" cy="36004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3" name="Picture 2" descr="C:\Users\HPEric\Desktop\fa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64411" y="44624"/>
            <a:ext cx="639637" cy="43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4" name="ZoneTexte 53"/>
          <p:cNvSpPr txBox="1"/>
          <p:nvPr/>
        </p:nvSpPr>
        <p:spPr>
          <a:xfrm>
            <a:off x="2483768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 PROBLEMATIQUE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79712" y="54868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COMMENT  ÉVALUER  LA  PUISSANCE  NECESSAIRE AU SYSTÈME  POUR  ASSURER  SA  FONCTION  GLOBALE ?</a:t>
            </a:r>
            <a:endParaRPr lang="fr-FR" sz="1200" i="1" dirty="0">
              <a:solidFill>
                <a:srgbClr val="FFF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03648" y="1766426"/>
            <a:ext cx="77403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u="sng" dirty="0" smtClean="0">
                <a:latin typeface="Calibri" pitchFamily="34" charset="0"/>
                <a:cs typeface="Calibri" pitchFamily="34" charset="0"/>
              </a:rPr>
              <a:t>Principaux points abordés</a:t>
            </a:r>
            <a:r>
              <a:rPr lang="fr-FR" sz="1600" b="1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pPr>
              <a:buNone/>
            </a:pP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*Modéliser le flux d’énergie dans le système.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*Identifier les grandeurs physiques intervenant dans la chaine d’énergie.</a:t>
            </a:r>
          </a:p>
          <a:p>
            <a:pPr>
              <a:buNone/>
            </a:pP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*Etre capable de </a:t>
            </a:r>
            <a:r>
              <a:rPr lang="fr-FR" b="1" i="1" u="sng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calculer</a:t>
            </a:r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la puissance demandée par la M.O. (fonction globale).</a:t>
            </a:r>
          </a:p>
          <a:p>
            <a:pPr>
              <a:buNone/>
            </a:pPr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27784" y="1190362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COURS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2060848"/>
            <a:ext cx="1187624" cy="2160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9202" y="3068960"/>
            <a:ext cx="374127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C:\Users\HPEric\Documents\Web Creator\ssiv5New-01112010\tp systeme\faac\chaines_portai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3861048"/>
            <a:ext cx="3960440" cy="21461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6" name="Picture 2" descr="C:\Users\HPEric\Documents\Web Creator\site ssi\PHOTOS\gif portail3d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2924944"/>
            <a:ext cx="1666513" cy="898029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20072" y="5589240"/>
            <a:ext cx="3381584" cy="962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8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99593" y="2420889"/>
            <a:ext cx="432048" cy="47426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475656" y="3140968"/>
            <a:ext cx="2372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b="1" u="sng" dirty="0" smtClean="0">
                <a:latin typeface="Calibri" pitchFamily="34" charset="0"/>
                <a:cs typeface="Calibri" pitchFamily="34" charset="0"/>
              </a:rPr>
              <a:t>A partir d’un exemple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: </a:t>
            </a:r>
          </a:p>
        </p:txBody>
      </p:sp>
      <p:pic>
        <p:nvPicPr>
          <p:cNvPr id="30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224" y="1124744"/>
            <a:ext cx="533397" cy="58551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19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212976"/>
            <a:ext cx="118492" cy="118492"/>
          </a:xfrm>
          <a:prstGeom prst="rect">
            <a:avLst/>
          </a:prstGeom>
          <a:noFill/>
        </p:spPr>
      </p:pic>
      <p:sp>
        <p:nvSpPr>
          <p:cNvPr id="52" name="Rectangle 51"/>
          <p:cNvSpPr/>
          <p:nvPr/>
        </p:nvSpPr>
        <p:spPr>
          <a:xfrm>
            <a:off x="0" y="3573016"/>
            <a:ext cx="1187624" cy="25202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403648" y="1340769"/>
            <a:ext cx="77403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u="sng" dirty="0" smtClean="0">
                <a:latin typeface="Calibri" pitchFamily="34" charset="0"/>
                <a:cs typeface="Calibri" pitchFamily="34" charset="0"/>
              </a:rPr>
              <a:t>Objectifs des TD</a:t>
            </a:r>
            <a:r>
              <a:rPr lang="fr-FR" sz="1600" b="1" dirty="0" smtClean="0">
                <a:latin typeface="Calibri" pitchFamily="34" charset="0"/>
                <a:cs typeface="Calibri" pitchFamily="34" charset="0"/>
              </a:rPr>
              <a:t>: (applications du cours )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*Modéliser le flux d’énergie dans le système. 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*Identifier les grandeurs physiques intervenant dans la chaine d’énergie.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8134" y="2780928"/>
            <a:ext cx="537417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2560168"/>
            <a:ext cx="2045318" cy="150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4221088"/>
            <a:ext cx="2376264" cy="14927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5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8" name="Titre 1"/>
          <p:cNvSpPr txBox="1">
            <a:spLocks/>
          </p:cNvSpPr>
          <p:nvPr/>
        </p:nvSpPr>
        <p:spPr bwMode="auto">
          <a:xfrm>
            <a:off x="0" y="260648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051720" y="260648"/>
            <a:ext cx="5328592" cy="504056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3707904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DIRIGES</a:t>
            </a:r>
          </a:p>
        </p:txBody>
      </p:sp>
      <p:pic>
        <p:nvPicPr>
          <p:cNvPr id="58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3356992"/>
            <a:ext cx="547449" cy="5014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18864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404664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A1-A2-D1-D2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620688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18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23" name="ZoneTexte 22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2060848"/>
            <a:ext cx="1187624" cy="72008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0" y="260648"/>
            <a:ext cx="2771800" cy="122413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Organisation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de la Séquence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27784" y="0"/>
            <a:ext cx="5328592" cy="90872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/>
          <p:cNvSpPr txBox="1">
            <a:spLocks/>
          </p:cNvSpPr>
          <p:nvPr/>
        </p:nvSpPr>
        <p:spPr bwMode="auto">
          <a:xfrm>
            <a:off x="1835696" y="3140968"/>
            <a:ext cx="6840760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Démarche Inductive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grpSp>
        <p:nvGrpSpPr>
          <p:cNvPr id="4" name="Groupe 64"/>
          <p:cNvGrpSpPr/>
          <p:nvPr/>
        </p:nvGrpSpPr>
        <p:grpSpPr>
          <a:xfrm>
            <a:off x="2123728" y="4005064"/>
            <a:ext cx="6192688" cy="2088232"/>
            <a:chOff x="2123728" y="2564904"/>
            <a:chExt cx="6192688" cy="2088232"/>
          </a:xfrm>
        </p:grpSpPr>
        <p:pic>
          <p:nvPicPr>
            <p:cNvPr id="26" name="Picture 5" descr="C:\Users\NERIC\Desktop\point-interrogation-bonhomm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2564904"/>
              <a:ext cx="432048" cy="43204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37" name="Rectangle à coins arrondis 36"/>
            <p:cNvSpPr/>
            <p:nvPr/>
          </p:nvSpPr>
          <p:spPr>
            <a:xfrm>
              <a:off x="2123728" y="3140968"/>
              <a:ext cx="1152128" cy="64807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Phase </a:t>
              </a:r>
            </a:p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d’activation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851920" y="2708920"/>
              <a:ext cx="1944216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Etude de cas n°1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51920" y="3933056"/>
              <a:ext cx="2016224" cy="360040"/>
            </a:xfrm>
            <a:prstGeom prst="rect">
              <a:avLst/>
            </a:prstGeom>
            <a:gradFill>
              <a:gsLst>
                <a:gs pos="0">
                  <a:schemeClr val="accent2">
                    <a:tint val="65000"/>
                    <a:satMod val="270000"/>
                    <a:alpha val="78000"/>
                  </a:schemeClr>
                </a:gs>
                <a:gs pos="25000">
                  <a:schemeClr val="accent2">
                    <a:tint val="60000"/>
                    <a:satMod val="300000"/>
                  </a:schemeClr>
                </a:gs>
                <a:gs pos="100000">
                  <a:schemeClr val="accent2">
                    <a:tint val="29000"/>
                    <a:satMod val="40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Etude de cas n°2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41" name="Connecteur droit avec flèche 40"/>
            <p:cNvCxnSpPr>
              <a:stCxn id="37" idx="3"/>
              <a:endCxn id="38" idx="1"/>
            </p:cNvCxnSpPr>
            <p:nvPr/>
          </p:nvCxnSpPr>
          <p:spPr>
            <a:xfrm flipV="1">
              <a:off x="3275856" y="2888940"/>
              <a:ext cx="576064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>
              <a:stCxn id="37" idx="3"/>
              <a:endCxn id="39" idx="1"/>
            </p:cNvCxnSpPr>
            <p:nvPr/>
          </p:nvCxnSpPr>
          <p:spPr>
            <a:xfrm>
              <a:off x="3275856" y="3465004"/>
              <a:ext cx="576064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 à coins arrondis 48"/>
            <p:cNvSpPr/>
            <p:nvPr/>
          </p:nvSpPr>
          <p:spPr>
            <a:xfrm>
              <a:off x="4211960" y="3068960"/>
              <a:ext cx="1584176" cy="36004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Systèmes du labo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Rectangle à coins arrondis 51"/>
            <p:cNvSpPr/>
            <p:nvPr/>
          </p:nvSpPr>
          <p:spPr>
            <a:xfrm>
              <a:off x="4211960" y="4293096"/>
              <a:ext cx="1656184" cy="36004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Produits </a:t>
              </a:r>
            </a:p>
            <a:p>
              <a:pPr algn="ctr"/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« Grand public »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5868144" y="3212976"/>
              <a:ext cx="1440160" cy="720080"/>
            </a:xfrm>
            <a:prstGeom prst="ellipse">
              <a:avLst/>
            </a:prstGeom>
            <a:solidFill>
              <a:srgbClr val="99FF99"/>
            </a:solidFill>
            <a:ln>
              <a:solidFill>
                <a:srgbClr val="66FF6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Restitution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 rot="16200000">
              <a:off x="7128284" y="3248980"/>
              <a:ext cx="1728192" cy="64807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latin typeface="Calibri" pitchFamily="34" charset="0"/>
                  <a:cs typeface="Calibri" pitchFamily="34" charset="0"/>
                </a:rPr>
                <a:t>Synthèse</a:t>
              </a:r>
              <a:endParaRPr lang="fr-FR" sz="14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55" name="Connecteur droit avec flèche 54"/>
            <p:cNvCxnSpPr>
              <a:endCxn id="53" idx="1"/>
            </p:cNvCxnSpPr>
            <p:nvPr/>
          </p:nvCxnSpPr>
          <p:spPr>
            <a:xfrm rot="16200000" flipH="1">
              <a:off x="5776855" y="3016232"/>
              <a:ext cx="321477" cy="2829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endCxn id="53" idx="3"/>
            </p:cNvCxnSpPr>
            <p:nvPr/>
          </p:nvCxnSpPr>
          <p:spPr>
            <a:xfrm rot="5400000" flipH="1" flipV="1">
              <a:off x="5812859" y="3882889"/>
              <a:ext cx="321477" cy="2109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endCxn id="54" idx="0"/>
            </p:cNvCxnSpPr>
            <p:nvPr/>
          </p:nvCxnSpPr>
          <p:spPr>
            <a:xfrm>
              <a:off x="7308304" y="3573016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0" y="3140968"/>
            <a:ext cx="1187624" cy="187220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à coins arrondis 65"/>
          <p:cNvSpPr/>
          <p:nvPr/>
        </p:nvSpPr>
        <p:spPr>
          <a:xfrm>
            <a:off x="2411760" y="3573016"/>
            <a:ext cx="6048672" cy="2160240"/>
          </a:xfrm>
          <a:prstGeom prst="roundRect">
            <a:avLst>
              <a:gd name="adj" fmla="val 22165"/>
            </a:avLst>
          </a:prstGeom>
          <a:scene3d>
            <a:camera prst="perspectiveRelaxedModerately"/>
            <a:lightRig rig="contrasting" dir="t">
              <a:rot lat="0" lon="0" rev="12000000"/>
            </a:lightRig>
          </a:scene3d>
          <a:sp3d prstMaterial="powder">
            <a:bevelT h="50800" prst="coolSlan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A1 – Analyser le besoin</a:t>
            </a:r>
          </a:p>
          <a:p>
            <a:endParaRPr lang="fr-FR" sz="1200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A2 – Analyser le système  (</a:t>
            </a:r>
            <a:r>
              <a:rPr lang="fr-FR" b="1" i="1" dirty="0" smtClean="0">
                <a:solidFill>
                  <a:schemeClr val="bg1"/>
                </a:solidFill>
              </a:rPr>
              <a:t>Pt de vue fonctionnel)</a:t>
            </a:r>
          </a:p>
          <a:p>
            <a:endParaRPr lang="fr-FR" sz="1200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D1 – Rechercher et traiter des informations</a:t>
            </a:r>
          </a:p>
          <a:p>
            <a:endParaRPr lang="fr-FR" sz="1200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D2 – Mettre en œuvre une communication</a:t>
            </a: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b="1" dirty="0" smtClean="0">
              <a:solidFill>
                <a:srgbClr val="0000FF"/>
              </a:solidFill>
            </a:endParaRPr>
          </a:p>
          <a:p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67" name="Titre 1"/>
          <p:cNvSpPr txBox="1">
            <a:spLocks/>
          </p:cNvSpPr>
          <p:nvPr/>
        </p:nvSpPr>
        <p:spPr bwMode="auto">
          <a:xfrm>
            <a:off x="1619672" y="1484784"/>
            <a:ext cx="7128792" cy="1512168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rgbClr val="FFFF00"/>
                </a:solidFill>
                <a:latin typeface="Berlin Sans FB Demi" pitchFamily="34" charset="0"/>
                <a:ea typeface="+mj-ea"/>
                <a:cs typeface="+mj-cs"/>
              </a:rPr>
              <a:t>Objectif</a:t>
            </a: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 : </a:t>
            </a: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Sensibilisation à l’éco-conception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                  au travers de l’utilisation des outils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                  d’analyse fonctionnelle.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026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64" grpId="0" animBg="1"/>
      <p:bldP spid="66" grpId="0" animBg="1"/>
      <p:bldP spid="66" grpId="1" animBg="1"/>
      <p:bldP spid="6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20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212976"/>
            <a:ext cx="118492" cy="118492"/>
          </a:xfrm>
          <a:prstGeom prst="rect">
            <a:avLst/>
          </a:prstGeom>
          <a:noFill/>
        </p:spPr>
      </p:pic>
      <p:sp>
        <p:nvSpPr>
          <p:cNvPr id="51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0" y="3573016"/>
            <a:ext cx="1187624" cy="25202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403648" y="1340769"/>
            <a:ext cx="77403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u="sng" dirty="0" smtClean="0">
                <a:latin typeface="Calibri" pitchFamily="34" charset="0"/>
                <a:cs typeface="Calibri" pitchFamily="34" charset="0"/>
              </a:rPr>
              <a:t>Objectifs des TD</a:t>
            </a:r>
            <a:r>
              <a:rPr lang="fr-FR" sz="1600" b="1" dirty="0" smtClean="0">
                <a:latin typeface="Calibri" pitchFamily="34" charset="0"/>
                <a:cs typeface="Calibri" pitchFamily="34" charset="0"/>
              </a:rPr>
              <a:t>: (applications du cours )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*Modéliser le flux d’énergie dans le système. 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*Identifier les grandeurs physiques intervenant dans la chaine d’énergie.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1902" y="3212976"/>
            <a:ext cx="5543039" cy="2557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2924944"/>
            <a:ext cx="3028290" cy="26969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2" name="Rectangle 31"/>
          <p:cNvSpPr/>
          <p:nvPr/>
        </p:nvSpPr>
        <p:spPr>
          <a:xfrm rot="21421252">
            <a:off x="1475656" y="4653136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51720" y="260648"/>
            <a:ext cx="5328592" cy="504056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3707904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DIRIGES</a:t>
            </a:r>
          </a:p>
        </p:txBody>
      </p:sp>
      <p:pic>
        <p:nvPicPr>
          <p:cNvPr id="33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3356992"/>
            <a:ext cx="547449" cy="5014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21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861048"/>
            <a:ext cx="118492" cy="118492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1403648" y="980729"/>
            <a:ext cx="77403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u="sng" dirty="0" smtClean="0">
                <a:latin typeface="Calibri" pitchFamily="34" charset="0"/>
                <a:cs typeface="Calibri" pitchFamily="34" charset="0"/>
              </a:rPr>
              <a:t>Objectifs des TP</a:t>
            </a:r>
            <a:r>
              <a:rPr lang="fr-FR" sz="16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*Calculer la puissance théorique demandée au système </a:t>
            </a:r>
            <a:r>
              <a:rPr lang="fr-FR" sz="1600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(à partir des</a:t>
            </a:r>
          </a:p>
          <a:p>
            <a:r>
              <a:rPr lang="fr-FR" sz="1600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 performances imposées dans le CDCF : efforts, vitesses,…)</a:t>
            </a:r>
          </a:p>
          <a:p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9912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PRATIQUES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390106"/>
            <a:ext cx="4447915" cy="33512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2323559"/>
            <a:ext cx="4496272" cy="132146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3789040"/>
            <a:ext cx="3651895" cy="2657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4124" y="1916832"/>
            <a:ext cx="2629876" cy="748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2564904"/>
            <a:ext cx="954088" cy="842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Rectangle 46"/>
          <p:cNvSpPr/>
          <p:nvPr/>
        </p:nvSpPr>
        <p:spPr>
          <a:xfrm>
            <a:off x="0" y="2492896"/>
            <a:ext cx="1187624" cy="172819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sp>
        <p:nvSpPr>
          <p:cNvPr id="52" name="Rectangle 51"/>
          <p:cNvSpPr/>
          <p:nvPr/>
        </p:nvSpPr>
        <p:spPr>
          <a:xfrm>
            <a:off x="0" y="4293096"/>
            <a:ext cx="1187624" cy="18002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71600" y="4077072"/>
            <a:ext cx="547449" cy="501402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1403648" y="177281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*Mesurer la puissance réelle absorbée par le système.</a:t>
            </a:r>
          </a:p>
          <a:p>
            <a:r>
              <a:rPr lang="fr-FR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*Comparer  et  analyser les écarts.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23728" y="2636912"/>
            <a:ext cx="1176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b="1" u="sng" dirty="0" smtClean="0">
                <a:latin typeface="Calibri" pitchFamily="34" charset="0"/>
                <a:cs typeface="Calibri" pitchFamily="34" charset="0"/>
              </a:rPr>
              <a:t>Exemple1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22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861048"/>
            <a:ext cx="118492" cy="118492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9912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PRATIQUES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0" y="2492896"/>
            <a:ext cx="1187624" cy="172819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sp>
        <p:nvSpPr>
          <p:cNvPr id="52" name="Rectangle 51"/>
          <p:cNvSpPr/>
          <p:nvPr/>
        </p:nvSpPr>
        <p:spPr>
          <a:xfrm>
            <a:off x="0" y="4293096"/>
            <a:ext cx="1187624" cy="18002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077072"/>
            <a:ext cx="547449" cy="501402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1475656" y="119675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u="sng" dirty="0" smtClean="0">
                <a:latin typeface="Calibri" pitchFamily="34" charset="0"/>
                <a:cs typeface="Calibri" pitchFamily="34" charset="0"/>
              </a:rPr>
              <a:t>Exemple2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:  Installation photovoltaïque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988840"/>
            <a:ext cx="2508118" cy="38164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1988840"/>
            <a:ext cx="2494295" cy="2804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2293" y="1772816"/>
            <a:ext cx="2531707" cy="33101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isometricOffAxis2Left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3024" y="5013176"/>
            <a:ext cx="3041465" cy="18448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23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9912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PRATIQUES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0" y="2492896"/>
            <a:ext cx="1187624" cy="172819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sp>
        <p:nvSpPr>
          <p:cNvPr id="52" name="Rectangle 51"/>
          <p:cNvSpPr/>
          <p:nvPr/>
        </p:nvSpPr>
        <p:spPr>
          <a:xfrm>
            <a:off x="0" y="4293096"/>
            <a:ext cx="1187624" cy="18002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077072"/>
            <a:ext cx="547449" cy="501402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1403648" y="119675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u="sng" dirty="0" smtClean="0">
                <a:latin typeface="Calibri" pitchFamily="34" charset="0"/>
                <a:cs typeface="Calibri" pitchFamily="34" charset="0"/>
              </a:rPr>
              <a:t>Exemple3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: Eolienne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1916832"/>
            <a:ext cx="2615028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2132856"/>
            <a:ext cx="2232248" cy="3252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1412776"/>
            <a:ext cx="2275313" cy="2444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4005064"/>
            <a:ext cx="2139708" cy="2764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861048"/>
            <a:ext cx="118492" cy="1184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24</a:t>
            </a:fld>
            <a:endParaRPr lang="fr-FR" dirty="0" smtClean="0">
              <a:cs typeface="Arial" charset="0"/>
            </a:endParaRP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331640" cy="5182835"/>
            <a:chOff x="-72008" y="980728"/>
            <a:chExt cx="1331640" cy="5182835"/>
          </a:xfrm>
        </p:grpSpPr>
        <p:sp>
          <p:nvSpPr>
            <p:cNvPr id="36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36512" y="206084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*Cours + Site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5517232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*Evaluation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*(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remédiation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)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36512" y="3587532"/>
              <a:ext cx="122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Pratiques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*Travaux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Dirigés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3861048"/>
            <a:ext cx="118492" cy="118492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0" y="1772816"/>
            <a:ext cx="1187624" cy="7200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2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79712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979712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Expérimenter et mesurer sur un système réel pour évaluer ses </a:t>
            </a:r>
          </a:p>
          <a:p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performances.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79912" y="548680"/>
            <a:ext cx="302433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TRAVAUX PRATIQUES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0" y="2492896"/>
            <a:ext cx="1187624" cy="172819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sp>
        <p:nvSpPr>
          <p:cNvPr id="52" name="Rectangle 51"/>
          <p:cNvSpPr/>
          <p:nvPr/>
        </p:nvSpPr>
        <p:spPr>
          <a:xfrm>
            <a:off x="0" y="4293096"/>
            <a:ext cx="1187624" cy="18002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4077072"/>
            <a:ext cx="547449" cy="501402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1403648" y="1124744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u="sng" dirty="0" smtClean="0">
                <a:latin typeface="Calibri" pitchFamily="34" charset="0"/>
                <a:cs typeface="Calibri" pitchFamily="34" charset="0"/>
              </a:rPr>
              <a:t>Exemple3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: Voiture à hydrogène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1802414"/>
            <a:ext cx="2603664" cy="50109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1556792"/>
            <a:ext cx="2255486" cy="1944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27813" y="3645024"/>
            <a:ext cx="2328363" cy="302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1556792"/>
            <a:ext cx="2874426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ontrols>
      <p:control spid="3078" name="ShockwaveFlash1" r:id="rId2" imgW="2916600" imgH="2303543"/>
    </p:controls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5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25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600943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A2-D1-D2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744959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2555776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Analyser des constituants d’un </a:t>
            </a:r>
            <a:r>
              <a:rPr kumimoji="1" lang="fr-FR" sz="1400" b="1" kern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syst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du point de vue </a:t>
            </a:r>
          </a:p>
          <a:p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structurel  et comportemental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55776" y="-27384"/>
            <a:ext cx="5328592" cy="98072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980728"/>
            <a:ext cx="1187624" cy="511256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-72008" y="177281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1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-72008" y="285293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2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72008" y="5229200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3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-36512" y="206084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*Activation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*Ressources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 Site ou ENT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-36512" y="551723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*Restitution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*Synthèse 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2" name="Groupe 31"/>
          <p:cNvGrpSpPr/>
          <p:nvPr/>
        </p:nvGrpSpPr>
        <p:grpSpPr>
          <a:xfrm>
            <a:off x="-36512" y="3212976"/>
            <a:ext cx="1368152" cy="1542366"/>
            <a:chOff x="-36512" y="2982436"/>
            <a:chExt cx="1368152" cy="1542366"/>
          </a:xfrm>
        </p:grpSpPr>
        <p:sp>
          <p:nvSpPr>
            <p:cNvPr id="52" name="ZoneTexte 51"/>
            <p:cNvSpPr txBox="1"/>
            <p:nvPr/>
          </p:nvSpPr>
          <p:spPr>
            <a:xfrm>
              <a:off x="-36512" y="3016697"/>
              <a:ext cx="122413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 Antenne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 Portail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*Elaboration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restitution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-36512" y="2982436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1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-36512" y="3486492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2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0" y="2060848"/>
            <a:ext cx="1187624" cy="64807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0" y="3284984"/>
            <a:ext cx="1187624" cy="136815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73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60648"/>
            <a:ext cx="118492" cy="118492"/>
          </a:xfrm>
          <a:prstGeom prst="rect">
            <a:avLst/>
          </a:prstGeom>
          <a:noFill/>
        </p:spPr>
      </p:pic>
      <p:grpSp>
        <p:nvGrpSpPr>
          <p:cNvPr id="32" name="Groupe 31"/>
          <p:cNvGrpSpPr/>
          <p:nvPr/>
        </p:nvGrpSpPr>
        <p:grpSpPr>
          <a:xfrm>
            <a:off x="1259632" y="1484784"/>
            <a:ext cx="7740352" cy="4464496"/>
            <a:chOff x="1331640" y="1412776"/>
            <a:chExt cx="7740352" cy="4464496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31640" y="1412776"/>
              <a:ext cx="7740352" cy="4464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à coins arrondis 34"/>
            <p:cNvSpPr/>
            <p:nvPr/>
          </p:nvSpPr>
          <p:spPr>
            <a:xfrm>
              <a:off x="3635896" y="1844824"/>
              <a:ext cx="5328592" cy="2160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pic>
          <p:nvPicPr>
            <p:cNvPr id="36" name="Picture 3" descr="C:\Users\HPEric\Documents\Web Creator\ssiv5New-01112010\emoticones\bouton_09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31640" y="3501008"/>
              <a:ext cx="118492" cy="118492"/>
            </a:xfrm>
            <a:prstGeom prst="rect">
              <a:avLst/>
            </a:prstGeom>
            <a:noFill/>
          </p:spPr>
        </p:pic>
        <p:pic>
          <p:nvPicPr>
            <p:cNvPr id="37" name="Picture 3" descr="C:\Users\HPEric\Documents\Web Creator\ssiv5New-01112010\emoticones\bouton_09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1916832"/>
              <a:ext cx="118492" cy="118492"/>
            </a:xfrm>
            <a:prstGeom prst="rect">
              <a:avLst/>
            </a:prstGeom>
            <a:noFill/>
          </p:spPr>
        </p:pic>
      </p:grpSp>
      <p:sp>
        <p:nvSpPr>
          <p:cNvPr id="63" name="Rectangle à coins arrondis 62"/>
          <p:cNvSpPr/>
          <p:nvPr/>
        </p:nvSpPr>
        <p:spPr>
          <a:xfrm>
            <a:off x="3563888" y="2276872"/>
            <a:ext cx="4104456" cy="1944216"/>
          </a:xfrm>
          <a:prstGeom prst="roundRect">
            <a:avLst>
              <a:gd name="adj" fmla="val 22165"/>
            </a:avLst>
          </a:prstGeom>
          <a:scene3d>
            <a:camera prst="perspectiveRelaxedModerately"/>
            <a:lightRig rig="contrasting" dir="t">
              <a:rot lat="0" lon="0" rev="12000000"/>
            </a:lightRig>
          </a:scene3d>
          <a:sp3d prstMaterial="powder">
            <a:bevelT h="50800" prst="coolSlan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A23 – Evaluer l’impact environnemental (matériaux, énergie, fabrication…)</a:t>
            </a:r>
            <a:endParaRPr lang="fr-FR" b="1" i="1" dirty="0" smtClean="0">
              <a:solidFill>
                <a:schemeClr val="bg1"/>
              </a:solidFill>
            </a:endParaRPr>
          </a:p>
          <a:p>
            <a:endParaRPr lang="fr-FR" b="1" dirty="0" smtClean="0">
              <a:solidFill>
                <a:schemeClr val="bg1"/>
              </a:solidFill>
            </a:endParaRPr>
          </a:p>
          <a:p>
            <a:endParaRPr lang="fr-FR" b="1" dirty="0" smtClean="0">
              <a:solidFill>
                <a:schemeClr val="bg1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62" name="Flèche courbée vers la gauche 61"/>
          <p:cNvSpPr/>
          <p:nvPr/>
        </p:nvSpPr>
        <p:spPr>
          <a:xfrm>
            <a:off x="7668344" y="1916832"/>
            <a:ext cx="648072" cy="1728192"/>
          </a:xfrm>
          <a:prstGeom prst="curvedLeftArrow">
            <a:avLst>
              <a:gd name="adj1" fmla="val 25000"/>
              <a:gd name="adj2" fmla="val 5134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26</a:t>
            </a:fld>
            <a:endParaRPr lang="fr-FR" dirty="0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555776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843808" y="600943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Compétences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A2-D1-D2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419872" y="744959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Capacités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(voir tableaux  des séances)</a:t>
            </a:r>
            <a:endParaRPr lang="fr-FR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6" name="Titre 1"/>
          <p:cNvSpPr txBox="1">
            <a:spLocks/>
          </p:cNvSpPr>
          <p:nvPr/>
        </p:nvSpPr>
        <p:spPr bwMode="auto">
          <a:xfrm>
            <a:off x="1835696" y="3140968"/>
            <a:ext cx="6840760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Démarche Inductive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7" name="Titre 1"/>
          <p:cNvSpPr txBox="1">
            <a:spLocks/>
          </p:cNvSpPr>
          <p:nvPr/>
        </p:nvSpPr>
        <p:spPr bwMode="auto">
          <a:xfrm>
            <a:off x="1619672" y="1484784"/>
            <a:ext cx="7128792" cy="1512168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2800" b="1" kern="0" dirty="0" smtClean="0">
                <a:solidFill>
                  <a:srgbClr val="FFFF00"/>
                </a:solidFill>
                <a:latin typeface="Berlin Sans FB Demi" pitchFamily="34" charset="0"/>
                <a:ea typeface="+mj-ea"/>
                <a:cs typeface="+mj-cs"/>
              </a:rPr>
              <a:t>Objectif</a:t>
            </a: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 :  </a:t>
            </a:r>
            <a:r>
              <a:rPr kumimoji="1" lang="fr-FR" sz="28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Sensibilisation au calcul de l’impact environnemental (empreinte carbone)</a:t>
            </a:r>
          </a:p>
        </p:txBody>
      </p:sp>
      <p:sp>
        <p:nvSpPr>
          <p:cNvPr id="101" name="ZoneTexte 100"/>
          <p:cNvSpPr txBox="1"/>
          <p:nvPr/>
        </p:nvSpPr>
        <p:spPr>
          <a:xfrm>
            <a:off x="2555776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Analyser des constituants d’un </a:t>
            </a:r>
            <a:r>
              <a:rPr kumimoji="1" lang="fr-FR" sz="1400" b="1" kern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syst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du point de vue </a:t>
            </a:r>
          </a:p>
          <a:p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structurel  et comportemental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55776" y="-27384"/>
            <a:ext cx="5328592" cy="100811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à coins arrondis 52"/>
          <p:cNvSpPr/>
          <p:nvPr/>
        </p:nvSpPr>
        <p:spPr>
          <a:xfrm>
            <a:off x="2483768" y="3140968"/>
            <a:ext cx="5328592" cy="2016224"/>
          </a:xfrm>
          <a:prstGeom prst="roundRect">
            <a:avLst>
              <a:gd name="adj" fmla="val 22165"/>
            </a:avLst>
          </a:prstGeom>
          <a:scene3d>
            <a:camera prst="perspectiveRelaxedModerately"/>
            <a:lightRig rig="contrasting" dir="t">
              <a:rot lat="0" lon="0" rev="12000000"/>
            </a:lightRig>
          </a:scene3d>
          <a:sp3d prstMaterial="powder">
            <a:bevelT h="50800" prst="coolSlan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A2 – Analyser le système</a:t>
            </a:r>
            <a:endParaRPr lang="fr-FR" b="1" i="1" dirty="0" smtClean="0">
              <a:solidFill>
                <a:schemeClr val="bg1"/>
              </a:solidFill>
            </a:endParaRPr>
          </a:p>
          <a:p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D1 – Rechercher et traiter des informations</a:t>
            </a:r>
          </a:p>
          <a:p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D2 – Mettre en œuvre une communication</a:t>
            </a: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b="1" dirty="0" smtClean="0">
              <a:solidFill>
                <a:srgbClr val="0000FF"/>
              </a:solidFill>
            </a:endParaRPr>
          </a:p>
          <a:p>
            <a:endParaRPr lang="fr-FR" sz="1400" dirty="0">
              <a:solidFill>
                <a:srgbClr val="0000FF"/>
              </a:solidFill>
            </a:endParaRPr>
          </a:p>
        </p:txBody>
      </p:sp>
      <p:grpSp>
        <p:nvGrpSpPr>
          <p:cNvPr id="2" name="Groupe 79"/>
          <p:cNvGrpSpPr/>
          <p:nvPr/>
        </p:nvGrpSpPr>
        <p:grpSpPr>
          <a:xfrm>
            <a:off x="2051720" y="4005064"/>
            <a:ext cx="6264696" cy="2088232"/>
            <a:chOff x="2051720" y="4005064"/>
            <a:chExt cx="6264696" cy="2088232"/>
          </a:xfrm>
        </p:grpSpPr>
        <p:grpSp>
          <p:nvGrpSpPr>
            <p:cNvPr id="3" name="Groupe 53"/>
            <p:cNvGrpSpPr/>
            <p:nvPr/>
          </p:nvGrpSpPr>
          <p:grpSpPr>
            <a:xfrm>
              <a:off x="2123728" y="4005064"/>
              <a:ext cx="6192688" cy="2088232"/>
              <a:chOff x="2123728" y="2564904"/>
              <a:chExt cx="6192688" cy="2088232"/>
            </a:xfrm>
          </p:grpSpPr>
          <p:pic>
            <p:nvPicPr>
              <p:cNvPr id="56" name="Picture 5" descr="C:\Users\NERIC\Desktop\point-interrogation-bonhomme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55776" y="2564904"/>
                <a:ext cx="432048" cy="432048"/>
              </a:xfrm>
              <a:prstGeom prst="rect">
                <a:avLst/>
              </a:prstGeom>
              <a:ln>
                <a:noFill/>
              </a:ln>
              <a:effectLst>
                <a:reflection blurRad="12700" stA="30000" endPos="30000" dist="5000" dir="5400000" sy="-100000" algn="bl" rotWithShape="0"/>
              </a:effectLst>
              <a:scene3d>
                <a:camera prst="perspectiveContrastingLeftFacing">
                  <a:rot lat="300000" lon="19800000" rev="0"/>
                </a:camera>
                <a:lightRig rig="threePt" dir="t">
                  <a:rot lat="0" lon="0" rev="2700000"/>
                </a:lightRig>
              </a:scene3d>
              <a:sp3d>
                <a:bevelT w="63500" h="50800"/>
              </a:sp3d>
            </p:spPr>
          </p:pic>
          <p:sp>
            <p:nvSpPr>
              <p:cNvPr id="58" name="Rectangle à coins arrondis 57"/>
              <p:cNvSpPr/>
              <p:nvPr/>
            </p:nvSpPr>
            <p:spPr>
              <a:xfrm>
                <a:off x="2123728" y="3140968"/>
                <a:ext cx="1152128" cy="64807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Phase </a:t>
                </a:r>
              </a:p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d’activation</a:t>
                </a:r>
                <a:endParaRPr lang="fr-FR" sz="14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851920" y="2708920"/>
                <a:ext cx="1944216" cy="36004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tint val="65000"/>
                      <a:satMod val="270000"/>
                      <a:alpha val="78000"/>
                    </a:schemeClr>
                  </a:gs>
                  <a:gs pos="25000">
                    <a:schemeClr val="accent2">
                      <a:tint val="60000"/>
                      <a:satMod val="300000"/>
                    </a:schemeClr>
                  </a:gs>
                  <a:gs pos="100000">
                    <a:schemeClr val="accent2">
                      <a:tint val="29000"/>
                      <a:satMod val="400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Etude de cas n°1</a:t>
                </a:r>
                <a:endParaRPr lang="fr-FR" sz="14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851920" y="3933056"/>
                <a:ext cx="2016224" cy="36004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tint val="65000"/>
                      <a:satMod val="270000"/>
                      <a:alpha val="78000"/>
                    </a:schemeClr>
                  </a:gs>
                  <a:gs pos="25000">
                    <a:schemeClr val="accent2">
                      <a:tint val="60000"/>
                      <a:satMod val="300000"/>
                    </a:schemeClr>
                  </a:gs>
                  <a:gs pos="100000">
                    <a:schemeClr val="accent2">
                      <a:tint val="29000"/>
                      <a:satMod val="400000"/>
                    </a:schemeClr>
                  </a:gs>
                </a:gsLst>
              </a:gradFill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Etude de cas n°2</a:t>
                </a:r>
                <a:endParaRPr lang="fr-FR" sz="14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61" name="Connecteur droit avec flèche 60"/>
              <p:cNvCxnSpPr>
                <a:stCxn id="58" idx="3"/>
                <a:endCxn id="59" idx="1"/>
              </p:cNvCxnSpPr>
              <p:nvPr/>
            </p:nvCxnSpPr>
            <p:spPr>
              <a:xfrm flipV="1">
                <a:off x="3275856" y="2888940"/>
                <a:ext cx="576064" cy="57606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avec flèche 64"/>
              <p:cNvCxnSpPr>
                <a:stCxn id="58" idx="3"/>
                <a:endCxn id="60" idx="1"/>
              </p:cNvCxnSpPr>
              <p:nvPr/>
            </p:nvCxnSpPr>
            <p:spPr>
              <a:xfrm>
                <a:off x="3275856" y="3465004"/>
                <a:ext cx="576064" cy="64807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Rectangle à coins arrondis 67"/>
              <p:cNvSpPr/>
              <p:nvPr/>
            </p:nvSpPr>
            <p:spPr>
              <a:xfrm>
                <a:off x="4211960" y="3068960"/>
                <a:ext cx="1584176" cy="36004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« Antenne  p. »</a:t>
                </a:r>
                <a:endParaRPr lang="fr-F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9" name="Rectangle à coins arrondis 68"/>
              <p:cNvSpPr/>
              <p:nvPr/>
            </p:nvSpPr>
            <p:spPr>
              <a:xfrm>
                <a:off x="4211960" y="4293096"/>
                <a:ext cx="1656184" cy="36004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« Ouvre-Portail »</a:t>
                </a:r>
                <a:endParaRPr lang="fr-F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0" name="Ellipse 69"/>
              <p:cNvSpPr/>
              <p:nvPr/>
            </p:nvSpPr>
            <p:spPr>
              <a:xfrm>
                <a:off x="5868144" y="3212976"/>
                <a:ext cx="1440160" cy="720080"/>
              </a:xfrm>
              <a:prstGeom prst="ellipse">
                <a:avLst/>
              </a:prstGeom>
              <a:solidFill>
                <a:srgbClr val="99FF99"/>
              </a:solidFill>
              <a:ln>
                <a:solidFill>
                  <a:srgbClr val="66FF6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Restitution</a:t>
                </a:r>
                <a:endParaRPr lang="fr-FR" sz="14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1" name="Rectangle à coins arrondis 70"/>
              <p:cNvSpPr/>
              <p:nvPr/>
            </p:nvSpPr>
            <p:spPr>
              <a:xfrm rot="16200000">
                <a:off x="7128284" y="3248980"/>
                <a:ext cx="1728192" cy="64807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latin typeface="Calibri" pitchFamily="34" charset="0"/>
                    <a:cs typeface="Calibri" pitchFamily="34" charset="0"/>
                  </a:rPr>
                  <a:t>Synthèse</a:t>
                </a:r>
                <a:endParaRPr lang="fr-FR" sz="14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72" name="Connecteur droit avec flèche 71"/>
              <p:cNvCxnSpPr>
                <a:endCxn id="70" idx="1"/>
              </p:cNvCxnSpPr>
              <p:nvPr/>
            </p:nvCxnSpPr>
            <p:spPr>
              <a:xfrm rot="16200000" flipH="1">
                <a:off x="5776855" y="3016232"/>
                <a:ext cx="321477" cy="28291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avec flèche 73"/>
              <p:cNvCxnSpPr>
                <a:endCxn id="70" idx="3"/>
              </p:cNvCxnSpPr>
              <p:nvPr/>
            </p:nvCxnSpPr>
            <p:spPr>
              <a:xfrm rot="5400000" flipH="1" flipV="1">
                <a:off x="5812859" y="3882889"/>
                <a:ext cx="321477" cy="21090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avec flèche 76"/>
              <p:cNvCxnSpPr>
                <a:endCxn id="71" idx="0"/>
              </p:cNvCxnSpPr>
              <p:nvPr/>
            </p:nvCxnSpPr>
            <p:spPr>
              <a:xfrm>
                <a:off x="7308304" y="3573016"/>
                <a:ext cx="36004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ZoneTexte 77"/>
            <p:cNvSpPr txBox="1"/>
            <p:nvPr/>
          </p:nvSpPr>
          <p:spPr>
            <a:xfrm>
              <a:off x="2051720" y="5301208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Calibri" pitchFamily="34" charset="0"/>
                  <a:cs typeface="Calibri" pitchFamily="34" charset="0"/>
                </a:rPr>
                <a:t>(Voir Séquence 1)</a:t>
              </a:r>
              <a:endParaRPr lang="fr-FR" sz="1200" b="1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5" name="Titre 1"/>
          <p:cNvSpPr txBox="1">
            <a:spLocks/>
          </p:cNvSpPr>
          <p:nvPr/>
        </p:nvSpPr>
        <p:spPr bwMode="auto">
          <a:xfrm>
            <a:off x="0" y="980728"/>
            <a:ext cx="1187624" cy="511256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-72008" y="177281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1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-72008" y="285293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2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72008" y="5229200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3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-36512" y="206084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*Activation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*Ressources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 Site ou ENT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-36512" y="551723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*Restitution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*Synthèse 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4" name="Groupe 31"/>
          <p:cNvGrpSpPr/>
          <p:nvPr/>
        </p:nvGrpSpPr>
        <p:grpSpPr>
          <a:xfrm>
            <a:off x="-36512" y="3212976"/>
            <a:ext cx="1368152" cy="1542366"/>
            <a:chOff x="-36512" y="2982436"/>
            <a:chExt cx="1368152" cy="1542366"/>
          </a:xfrm>
        </p:grpSpPr>
        <p:sp>
          <p:nvSpPr>
            <p:cNvPr id="52" name="ZoneTexte 51"/>
            <p:cNvSpPr txBox="1"/>
            <p:nvPr/>
          </p:nvSpPr>
          <p:spPr>
            <a:xfrm>
              <a:off x="-36512" y="3016697"/>
              <a:ext cx="122413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 Antenne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 Portail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*Elaboration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restitution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-36512" y="2982436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1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-36512" y="3486492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2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0" y="2060848"/>
            <a:ext cx="1187624" cy="64807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0" y="3284984"/>
            <a:ext cx="1187624" cy="136815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>
            <a:off x="0" y="5517232"/>
            <a:ext cx="1187624" cy="57606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0" y="1700808"/>
            <a:ext cx="1187624" cy="439248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0" y="260648"/>
            <a:ext cx="2771800" cy="122413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Organisation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de la Séquence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bg1"/>
                </a:solidFill>
                <a:latin typeface="Berlin Sans FB Demi" pitchFamily="34" charset="0"/>
                <a:ea typeface="+mj-ea"/>
                <a:cs typeface="+mj-cs"/>
              </a:rPr>
              <a:t>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7" grpId="0" animBg="1"/>
      <p:bldP spid="34" grpId="0" animBg="1"/>
      <p:bldP spid="53" grpId="0" animBg="1"/>
      <p:bldP spid="53" grpId="1" animBg="1"/>
      <p:bldP spid="6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1619672" y="2204864"/>
            <a:ext cx="7848872" cy="295232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Domaine ou </a:t>
            </a:r>
            <a:r>
              <a:rPr lang="fr-FR" sz="2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Sociétale</a:t>
            </a: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Clr>
                <a:schemeClr val="tx1"/>
              </a:buClr>
              <a:buNone/>
            </a:pPr>
            <a:r>
              <a:rPr lang="fr-FR" sz="1200" dirty="0" smtClean="0">
                <a:latin typeface="Georgia" pitchFamily="18" charset="0"/>
              </a:rPr>
              <a:t>	</a:t>
            </a:r>
            <a:r>
              <a:rPr lang="fr-FR" sz="2400" b="1" dirty="0" smtClean="0">
                <a:latin typeface="Georgia" pitchFamily="18" charset="0"/>
              </a:rPr>
              <a:t> </a:t>
            </a:r>
            <a:r>
              <a:rPr lang="fr-FR" sz="2400" b="1" dirty="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fr-FR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COMMENT L’HOMME REPOND-IL A SES PROPRES </a:t>
            </a:r>
          </a:p>
          <a:p>
            <a:pPr>
              <a:buClr>
                <a:schemeClr val="tx1"/>
              </a:buClr>
              <a:buNone/>
            </a:pPr>
            <a:r>
              <a:rPr lang="fr-FR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	  BESOINS TOUT  EN RESPECTANT L’ENVIRONNEMENT?</a:t>
            </a:r>
          </a:p>
          <a:p>
            <a:pPr>
              <a:buClr>
                <a:schemeClr val="tx1"/>
              </a:buClr>
              <a:buNone/>
            </a:pPr>
            <a:r>
              <a:rPr lang="fr-FR" sz="1900" b="1" dirty="0" smtClean="0">
                <a:latin typeface="Georgia" pitchFamily="18" charset="0"/>
              </a:rPr>
              <a:t> </a:t>
            </a:r>
            <a:endParaRPr lang="fr-FR" sz="1900" dirty="0" smtClean="0">
              <a:solidFill>
                <a:srgbClr val="FF0000"/>
              </a:solidFill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200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Etablir une </a:t>
            </a:r>
            <a:r>
              <a:rPr lang="fr-FR" sz="2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problématique</a:t>
            </a: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au niveau des fonctions de 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service du système: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latin typeface="Georgia" pitchFamily="18" charset="0"/>
              </a:rPr>
              <a:t>	 </a:t>
            </a: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Comment évaluer l’impact environnemental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d’un système ou produit ?</a:t>
            </a:r>
            <a:r>
              <a:rPr lang="fr-FR" sz="2400" b="1" dirty="0" smtClean="0">
                <a:latin typeface="Georgia" pitchFamily="18" charset="0"/>
              </a:rPr>
              <a:t> </a:t>
            </a: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None/>
            </a:pPr>
            <a:endParaRPr lang="fr-FR" sz="24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2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900" b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27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88840"/>
            <a:ext cx="576064" cy="5760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2" descr="C:\Users\HPEric\Desktop\fa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501008"/>
            <a:ext cx="639637" cy="43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6" name="Rectangle 35"/>
          <p:cNvSpPr/>
          <p:nvPr/>
        </p:nvSpPr>
        <p:spPr>
          <a:xfrm>
            <a:off x="2339752" y="836712"/>
            <a:ext cx="4968552" cy="36933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DONNER UN SENS À LA SÉQUENCE PÉDAGOGIQUE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49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57" name="ZoneTexte 5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48" name="Rectangle 47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0" name="Titre 1"/>
          <p:cNvSpPr txBox="1">
            <a:spLocks/>
          </p:cNvSpPr>
          <p:nvPr/>
        </p:nvSpPr>
        <p:spPr bwMode="auto">
          <a:xfrm>
            <a:off x="2051720" y="1916832"/>
            <a:ext cx="6768752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Question Sociétale </a:t>
            </a:r>
            <a:r>
              <a:rPr kumimoji="1" lang="fr-FR" sz="2400" b="1" u="sng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(voir Séquence 1)</a:t>
            </a:r>
            <a:endParaRPr kumimoji="1" lang="fr-FR" sz="2800" b="1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1" name="Titre 1"/>
          <p:cNvSpPr txBox="1">
            <a:spLocks/>
          </p:cNvSpPr>
          <p:nvPr/>
        </p:nvSpPr>
        <p:spPr bwMode="auto">
          <a:xfrm>
            <a:off x="2051720" y="3284984"/>
            <a:ext cx="6768752" cy="86409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Problématique</a:t>
            </a: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(au niveau des fonctions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service du système):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pic>
        <p:nvPicPr>
          <p:cNvPr id="29" name="Picture 2" descr="C:\Users\NERIC\Desktop\cycledevi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4606088"/>
            <a:ext cx="2389551" cy="206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Ellipse 29"/>
          <p:cNvSpPr/>
          <p:nvPr/>
        </p:nvSpPr>
        <p:spPr>
          <a:xfrm>
            <a:off x="7524328" y="4625752"/>
            <a:ext cx="864096" cy="891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7956376" y="5157192"/>
            <a:ext cx="864096" cy="891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7812360" y="5805264"/>
            <a:ext cx="864096" cy="891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7020272" y="5949280"/>
            <a:ext cx="864096" cy="891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6660232" y="4725144"/>
            <a:ext cx="864096" cy="891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2555776" y="0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555776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C.I.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: 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Analyser des constituants d’un </a:t>
            </a:r>
            <a:r>
              <a:rPr kumimoji="1" lang="fr-FR" sz="1400" b="1" kern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syst</a:t>
            </a:r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du point de vue </a:t>
            </a:r>
          </a:p>
          <a:p>
            <a:r>
              <a:rPr kumimoji="1" lang="fr-FR" sz="1400" b="1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structurel  et comportemental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28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ctangle 38"/>
          <p:cNvSpPr/>
          <p:nvPr/>
        </p:nvSpPr>
        <p:spPr>
          <a:xfrm>
            <a:off x="3563888" y="548680"/>
            <a:ext cx="2232248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   Site Ressources 	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691680" y="1556792"/>
            <a:ext cx="3779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400" b="1" i="1" dirty="0" smtClean="0"/>
              <a:t>La méthode de calcul de 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i="1" dirty="0" smtClean="0"/>
              <a:t>l’empreinte carbone: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i="1" dirty="0" smtClean="0">
                <a:solidFill>
                  <a:srgbClr val="0000FF"/>
                </a:solidFill>
              </a:rPr>
              <a:t>   </a:t>
            </a:r>
            <a:endParaRPr lang="fr-FR" sz="14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Flèche droite 49"/>
          <p:cNvSpPr/>
          <p:nvPr/>
        </p:nvSpPr>
        <p:spPr>
          <a:xfrm>
            <a:off x="1475656" y="3717032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50"/>
          <p:cNvSpPr/>
          <p:nvPr/>
        </p:nvSpPr>
        <p:spPr>
          <a:xfrm>
            <a:off x="1475656" y="1647384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1691680" y="3645024"/>
            <a:ext cx="3779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400" b="1" i="1" dirty="0" smtClean="0"/>
              <a:t>Un exemple de calcul: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i="1" dirty="0" smtClean="0">
                <a:solidFill>
                  <a:srgbClr val="0000FF"/>
                </a:solidFill>
              </a:rPr>
              <a:t>   </a:t>
            </a:r>
            <a:endParaRPr lang="fr-FR" sz="14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9" name="Picture 3" descr="C:\Users\HPEric\Documents\Web Creator\ssiv5New-01112010\ressources\cours\Impact_Environnement\empreinte-ecologique-avenir-investi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988840"/>
            <a:ext cx="1296144" cy="9905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HPEric\Documents\Web Creator\ssiv5New-01112010\ressources\cours\Impact_Environnement\Compteur carbo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25899" y="1268760"/>
            <a:ext cx="4194573" cy="2652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 descr="C:\Users\HPEric\Documents\Web Creator\ssiv5New-01112010\ressources\cours\Impact_Environnement\Etape carbo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645024"/>
            <a:ext cx="4283968" cy="2788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C:\Users\HPEric\Documents\Web Creator\ssiv5New-01112010\ressources\cours\Impact_Environnement\Volant F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4005064"/>
            <a:ext cx="3039814" cy="2168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5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2302396"/>
            <a:ext cx="118492" cy="118492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0" y="2924944"/>
            <a:ext cx="1187624" cy="316835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1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3609" y="2495550"/>
            <a:ext cx="468828" cy="429394"/>
          </a:xfrm>
          <a:prstGeom prst="rect">
            <a:avLst/>
          </a:prstGeom>
          <a:noFill/>
        </p:spPr>
      </p:pic>
      <p:sp>
        <p:nvSpPr>
          <p:cNvPr id="67" name="Rectangle 66"/>
          <p:cNvSpPr/>
          <p:nvPr/>
        </p:nvSpPr>
        <p:spPr>
          <a:xfrm>
            <a:off x="0" y="2060848"/>
            <a:ext cx="1187624" cy="22440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1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548680"/>
            <a:ext cx="468828" cy="4293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0" grpId="0" animBg="1"/>
      <p:bldP spid="51" grpId="0" animBg="1"/>
      <p:bldP spid="51" grpId="1" animBg="1"/>
      <p:bldP spid="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29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5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950468"/>
            <a:ext cx="118492" cy="118492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0" y="3212976"/>
            <a:ext cx="1187624" cy="28803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0" y="1844824"/>
            <a:ext cx="1187624" cy="79208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99792" y="260648"/>
            <a:ext cx="4355976" cy="646331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LES  ETUDES  DE  CAS:</a:t>
            </a:r>
          </a:p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Enoncé du Problème(s) technique(s)</a:t>
            </a:r>
          </a:p>
        </p:txBody>
      </p:sp>
      <p:sp>
        <p:nvSpPr>
          <p:cNvPr id="32" name="Espace réservé du contenu 4"/>
          <p:cNvSpPr>
            <a:spLocks noGrp="1"/>
          </p:cNvSpPr>
          <p:nvPr>
            <p:ph idx="1"/>
          </p:nvPr>
        </p:nvSpPr>
        <p:spPr>
          <a:xfrm>
            <a:off x="1187624" y="1844824"/>
            <a:ext cx="8280920" cy="2160240"/>
          </a:xfrm>
        </p:spPr>
        <p:txBody>
          <a:bodyPr>
            <a:noAutofit/>
          </a:bodyPr>
          <a:lstStyle/>
          <a:p>
            <a:pPr eaLnBrk="1" hangingPunct="1">
              <a:buClr>
                <a:schemeClr val="tx1"/>
              </a:buClr>
              <a:buNone/>
            </a:pPr>
            <a:r>
              <a:rPr lang="fr-FR" sz="2000" b="1" u="sng" dirty="0" smtClean="0">
                <a:latin typeface="Georgia" pitchFamily="18" charset="0"/>
              </a:rPr>
              <a:t>Problème technique posé:</a:t>
            </a:r>
            <a:endParaRPr lang="fr-FR" sz="20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Quelles étapes du cycle de vie d’un</a:t>
            </a:r>
          </a:p>
          <a:p>
            <a:pPr eaLnBrk="1" hangingPunct="1">
              <a:buClr>
                <a:schemeClr val="tx1"/>
              </a:buClr>
              <a:buNone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    produit seront prépondérantes  afin</a:t>
            </a:r>
          </a:p>
          <a:p>
            <a:pPr eaLnBrk="1" hangingPunct="1">
              <a:buClr>
                <a:schemeClr val="tx1"/>
              </a:buClr>
              <a:buNone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    de  réduire  l’impact environnemental ?</a:t>
            </a:r>
            <a:endParaRPr lang="fr-FR" sz="2000" i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000" b="1" i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000" b="1" i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000" b="1" i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fr-FR" sz="2000" i="1" dirty="0" smtClean="0">
                <a:latin typeface="Georgia" pitchFamily="18" charset="0"/>
              </a:rPr>
              <a:t>	</a:t>
            </a:r>
            <a:r>
              <a:rPr lang="fr-FR" sz="2000" i="1" u="sng" dirty="0" smtClean="0">
                <a:latin typeface="Georgia" pitchFamily="18" charset="0"/>
              </a:rPr>
              <a:t>Réponse</a:t>
            </a:r>
            <a:r>
              <a:rPr lang="fr-FR" sz="2000" i="1" dirty="0" smtClean="0">
                <a:latin typeface="Georgia" pitchFamily="18" charset="0"/>
              </a:rPr>
              <a:t> :</a:t>
            </a:r>
            <a:r>
              <a:rPr lang="fr-FR" sz="2000" b="1" dirty="0" smtClean="0">
                <a:latin typeface="Georgia" pitchFamily="18" charset="0"/>
              </a:rPr>
              <a:t>   </a:t>
            </a: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Définir une unité de mesure  de l’impact 		            utilisable à chaque étapes du cycle de vie.</a:t>
            </a:r>
            <a:endParaRPr lang="fr-FR" sz="2000" b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		            Calculer  l’«Empreinte  Carbone »</a:t>
            </a:r>
          </a:p>
          <a:p>
            <a:pPr>
              <a:buClr>
                <a:schemeClr val="tx1"/>
              </a:buClr>
              <a:buNone/>
            </a:pP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		            du produit à toutes les étapes </a:t>
            </a:r>
          </a:p>
          <a:p>
            <a:pPr>
              <a:buClr>
                <a:schemeClr val="tx1"/>
              </a:buClr>
              <a:buNone/>
            </a:pP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		            de son cycle de vie et analyser.</a:t>
            </a:r>
            <a:endParaRPr lang="fr-FR" sz="2000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33" name="Picture 2" descr="C:\Users\NERIC\Desktop\cycledevi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3005" y="2060848"/>
            <a:ext cx="2001483" cy="1728192"/>
          </a:xfrm>
          <a:prstGeom prst="round2DiagRect">
            <a:avLst>
              <a:gd name="adj1" fmla="val 0"/>
              <a:gd name="adj2" fmla="val 2565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2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1340768"/>
            <a:ext cx="524791" cy="57606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1700808"/>
            <a:ext cx="533829" cy="63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C:\Users\HPEric\Documents\Web Creator\ssiv5New-01112010\ressources\cours\Impact_Environnement\empreinte-ecologique-avenir-investi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68344" y="5229200"/>
            <a:ext cx="1296144" cy="9905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1619672" y="2204864"/>
            <a:ext cx="7848872" cy="295232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Domaine ou </a:t>
            </a:r>
            <a:r>
              <a:rPr lang="fr-FR" sz="2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Sociétale</a:t>
            </a: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Clr>
                <a:schemeClr val="tx1"/>
              </a:buClr>
              <a:buNone/>
            </a:pPr>
            <a:r>
              <a:rPr lang="fr-FR" sz="1200" dirty="0" smtClean="0">
                <a:latin typeface="Georgia" pitchFamily="18" charset="0"/>
              </a:rPr>
              <a:t>	</a:t>
            </a:r>
            <a:r>
              <a:rPr lang="fr-FR" sz="2400" b="1" dirty="0" smtClean="0">
                <a:latin typeface="Georgia" pitchFamily="18" charset="0"/>
              </a:rPr>
              <a:t> </a:t>
            </a:r>
            <a:r>
              <a:rPr lang="fr-FR" sz="2400" b="1" dirty="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fr-FR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COMMENT L’HOMME REPOND-IL A SES PROPRES </a:t>
            </a:r>
          </a:p>
          <a:p>
            <a:pPr>
              <a:buClr>
                <a:schemeClr val="tx1"/>
              </a:buClr>
              <a:buNone/>
            </a:pPr>
            <a:r>
              <a:rPr lang="fr-FR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	  BESOINS TOUT  EN RESPECTANT L’ENVIRONNEMENT?</a:t>
            </a:r>
          </a:p>
          <a:p>
            <a:pPr>
              <a:buClr>
                <a:schemeClr val="tx1"/>
              </a:buClr>
              <a:buNone/>
            </a:pPr>
            <a:r>
              <a:rPr lang="fr-FR" sz="1900" b="1" dirty="0" smtClean="0">
                <a:latin typeface="Georgia" pitchFamily="18" charset="0"/>
              </a:rPr>
              <a:t> </a:t>
            </a:r>
            <a:endParaRPr lang="fr-FR" sz="1900" dirty="0" smtClean="0">
              <a:solidFill>
                <a:srgbClr val="FF0000"/>
              </a:solidFill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200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Etablir une </a:t>
            </a:r>
            <a:r>
              <a:rPr lang="fr-FR" sz="2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problématique</a:t>
            </a: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au niveau des fonctions de 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service du système: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latin typeface="Georgia" pitchFamily="18" charset="0"/>
              </a:rPr>
              <a:t>	 </a:t>
            </a: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Comment s’assurer qu’un système réponde</a:t>
            </a:r>
          </a:p>
          <a:p>
            <a:pPr>
              <a:buClr>
                <a:schemeClr val="tx1"/>
              </a:buClr>
              <a:buNone/>
            </a:pP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aux nouvelles normes environnementales ?</a:t>
            </a:r>
            <a:r>
              <a:rPr lang="fr-FR" sz="2400" b="1" dirty="0" smtClean="0">
                <a:latin typeface="Georgia" pitchFamily="18" charset="0"/>
              </a:rPr>
              <a:t> </a:t>
            </a: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None/>
            </a:pPr>
            <a:endParaRPr lang="fr-FR" sz="24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2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sz="1900" b="1" dirty="0" smtClean="0">
              <a:latin typeface="Georgia" pitchFamily="18" charset="0"/>
            </a:endParaRPr>
          </a:p>
          <a:p>
            <a:pPr>
              <a:buClr>
                <a:schemeClr val="tx1"/>
              </a:buClr>
              <a:buNone/>
            </a:pPr>
            <a:endParaRPr lang="fr-FR" sz="24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3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88840"/>
            <a:ext cx="576064" cy="5760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2" descr="C:\Users\HPEric\Desktop\fa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501008"/>
            <a:ext cx="639637" cy="43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6" name="Rectangle 35"/>
          <p:cNvSpPr/>
          <p:nvPr/>
        </p:nvSpPr>
        <p:spPr>
          <a:xfrm>
            <a:off x="2339752" y="836712"/>
            <a:ext cx="4968552" cy="36933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DONNER UN SENS À LA SÉQUENCE PÉDAGOGIQUE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1979712" y="116632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/>
                </a:solidFill>
              </a:rPr>
              <a:t> 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CI1 : Analyser un système fonctionnellement et structurellement </a:t>
            </a:r>
            <a:endParaRPr lang="fr-FR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49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57" name="ZoneTexte 56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56" name="ZoneTexte 55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0" name="Titre 1"/>
          <p:cNvSpPr txBox="1">
            <a:spLocks/>
          </p:cNvSpPr>
          <p:nvPr/>
        </p:nvSpPr>
        <p:spPr bwMode="auto">
          <a:xfrm>
            <a:off x="2051720" y="1916832"/>
            <a:ext cx="6768752" cy="576064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Question Sociétale</a:t>
            </a:r>
            <a:endParaRPr kumimoji="1" lang="fr-FR" sz="2800" b="1" i="0" u="sng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1" name="Titre 1"/>
          <p:cNvSpPr txBox="1">
            <a:spLocks/>
          </p:cNvSpPr>
          <p:nvPr/>
        </p:nvSpPr>
        <p:spPr bwMode="auto">
          <a:xfrm>
            <a:off x="2051720" y="3284984"/>
            <a:ext cx="6768752" cy="864096"/>
          </a:xfrm>
          <a:prstGeom prst="rect">
            <a:avLst/>
          </a:prstGeom>
          <a:ln w="34925">
            <a:solidFill>
              <a:srgbClr val="FFFFFF"/>
            </a:solidFill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u="sng" kern="0" dirty="0" smtClean="0">
                <a:solidFill>
                  <a:srgbClr val="FFFF00"/>
                </a:solidFill>
                <a:latin typeface="Calibri" pitchFamily="34" charset="0"/>
                <a:ea typeface="+mj-ea"/>
                <a:cs typeface="Calibri" pitchFamily="34" charset="0"/>
              </a:rPr>
              <a:t>Problématique</a:t>
            </a: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 (au niveau des fonctions de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service du système):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pic>
        <p:nvPicPr>
          <p:cNvPr id="29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30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5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501008"/>
            <a:ext cx="118492" cy="118492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0" y="3789040"/>
            <a:ext cx="1187624" cy="2304256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0" y="1844824"/>
            <a:ext cx="1187624" cy="79208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0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196752"/>
            <a:ext cx="547449" cy="501402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2051720" y="1196752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ETUDE  DE  CAS 1</a:t>
            </a:r>
          </a:p>
        </p:txBody>
      </p:sp>
      <p:sp>
        <p:nvSpPr>
          <p:cNvPr id="39" name="Espace réservé du contenu 4"/>
          <p:cNvSpPr txBox="1">
            <a:spLocks/>
          </p:cNvSpPr>
          <p:nvPr/>
        </p:nvSpPr>
        <p:spPr>
          <a:xfrm>
            <a:off x="1115616" y="1916832"/>
            <a:ext cx="9001000" cy="388843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Au travers d’une étude comparative (TP) liée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,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au besoin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: 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« </a:t>
            </a:r>
            <a:r>
              <a:rPr kumimoji="0" lang="fr-FR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Se divertir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 »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r>
              <a:rPr lang="fr-FR" sz="2000" b="1" dirty="0" smtClean="0">
                <a:latin typeface="Georgia" pitchFamily="18" charset="0"/>
              </a:rPr>
              <a:t>à l’une des réponses proposées </a:t>
            </a:r>
            <a:r>
              <a:rPr lang="fr-FR" sz="1700" b="1" dirty="0" smtClean="0">
                <a:latin typeface="Georgia" pitchFamily="18" charset="0"/>
              </a:rPr>
              <a:t>: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700" b="1" dirty="0" smtClean="0">
                <a:solidFill>
                  <a:srgbClr val="0000FF"/>
                </a:solidFill>
                <a:latin typeface="Georgia" pitchFamily="18" charset="0"/>
              </a:rPr>
              <a:t>             « </a:t>
            </a:r>
            <a:r>
              <a:rPr lang="fr-FR" sz="2300" b="1" dirty="0" smtClean="0">
                <a:solidFill>
                  <a:srgbClr val="0000FF"/>
                </a:solidFill>
                <a:latin typeface="Georgia" pitchFamily="18" charset="0"/>
              </a:rPr>
              <a:t>Regarder la TV </a:t>
            </a:r>
            <a:r>
              <a:rPr lang="fr-FR" sz="1700" b="1" dirty="0" smtClean="0">
                <a:solidFill>
                  <a:srgbClr val="0000FF"/>
                </a:solidFill>
                <a:latin typeface="Georgia" pitchFamily="18" charset="0"/>
              </a:rPr>
              <a:t>»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endParaRPr lang="fr-FR" sz="17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17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</a:t>
            </a:r>
            <a:r>
              <a:rPr lang="fr-FR" sz="2300" b="1" dirty="0" smtClean="0">
                <a:latin typeface="Georgia" pitchFamily="18" charset="0"/>
              </a:rPr>
              <a:t>un calcul (logiciel) de l’Empreinte Carbone est proposé aux élèves,</a:t>
            </a:r>
            <a:endParaRPr lang="fr-FR" sz="20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</a:t>
            </a:r>
            <a:r>
              <a:rPr lang="fr-FR" sz="2300" b="1" dirty="0" smtClean="0">
                <a:latin typeface="Georgia" pitchFamily="18" charset="0"/>
              </a:rPr>
              <a:t>puis une comparaison entre les 2 systèmes assurant une même fonction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11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i="1" dirty="0" smtClean="0">
                <a:latin typeface="Georgia" pitchFamily="18" charset="0"/>
              </a:rPr>
              <a:t>    (Recyclage des composants, Pollution, Rendement écologique ,  Energie consommée,…)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2000" i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20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</a:t>
            </a:r>
            <a:r>
              <a:rPr lang="fr-FR" sz="2300" b="1" dirty="0" smtClean="0">
                <a:latin typeface="Georgia" pitchFamily="18" charset="0"/>
              </a:rPr>
              <a:t>pour enfin critiquer et proposer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300" b="1" dirty="0" smtClean="0">
                <a:latin typeface="Georgia" pitchFamily="18" charset="0"/>
              </a:rPr>
              <a:t>     des  améliorations limitées au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300" b="1" dirty="0" smtClean="0">
                <a:latin typeface="Georgia" pitchFamily="18" charset="0"/>
              </a:rPr>
              <a:t>     étapes du cycle de vie…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43" name="Picture 2" descr="C:\Users\HPEric\Documents\Web Creator\ssiv5New-01112010\ressources\cours\Impact_Environnement\Positionneur\cycle vi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340768"/>
            <a:ext cx="2755364" cy="1986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5" name="Picture 4" descr="C:\Users\HPEric\Desktop\bilan carbon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4505882"/>
            <a:ext cx="3816424" cy="21360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6" name="Rectangle 45"/>
          <p:cNvSpPr/>
          <p:nvPr/>
        </p:nvSpPr>
        <p:spPr>
          <a:xfrm>
            <a:off x="2699792" y="404664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LES  ETUDES  DE  CAS:</a:t>
            </a:r>
          </a:p>
        </p:txBody>
      </p:sp>
      <p:pic>
        <p:nvPicPr>
          <p:cNvPr id="27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340768"/>
            <a:ext cx="118492" cy="1184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31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5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005064"/>
            <a:ext cx="118492" cy="118492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0" y="4221088"/>
            <a:ext cx="1187624" cy="187220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0" y="1844824"/>
            <a:ext cx="1187624" cy="79208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0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196752"/>
            <a:ext cx="547449" cy="501402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2051720" y="1196752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ETUDE  DE  CAS 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699792" y="404664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LES  ETUDES  DE  CAS:</a:t>
            </a:r>
          </a:p>
        </p:txBody>
      </p:sp>
      <p:sp>
        <p:nvSpPr>
          <p:cNvPr id="27" name="Espace réservé du contenu 4"/>
          <p:cNvSpPr txBox="1">
            <a:spLocks/>
          </p:cNvSpPr>
          <p:nvPr/>
        </p:nvSpPr>
        <p:spPr>
          <a:xfrm>
            <a:off x="1331640" y="1844824"/>
            <a:ext cx="9001000" cy="381642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Au travers de l’étude technique (TP) liée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,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au besoin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: 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« </a:t>
            </a:r>
            <a:r>
              <a:rPr lang="fr-FR" sz="2100" b="1" dirty="0" smtClean="0">
                <a:solidFill>
                  <a:srgbClr val="0000FF"/>
                </a:solidFill>
                <a:latin typeface="Georgia" pitchFamily="18" charset="0"/>
              </a:rPr>
              <a:t>Améliorer son habitat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 »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r>
              <a:rPr lang="fr-FR" b="1" dirty="0" smtClean="0">
                <a:latin typeface="Georgia" pitchFamily="18" charset="0"/>
              </a:rPr>
              <a:t>à l’une des réponses proposées</a:t>
            </a:r>
            <a:r>
              <a:rPr lang="fr-FR" sz="1700" b="1" dirty="0" smtClean="0">
                <a:latin typeface="Georgia" pitchFamily="18" charset="0"/>
              </a:rPr>
              <a:t> : 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700" b="1" dirty="0" smtClean="0">
                <a:solidFill>
                  <a:srgbClr val="0000FF"/>
                </a:solidFill>
                <a:latin typeface="Georgia" pitchFamily="18" charset="0"/>
              </a:rPr>
              <a:t>     « </a:t>
            </a:r>
            <a:r>
              <a:rPr lang="fr-FR" sz="2100" b="1" dirty="0" smtClean="0">
                <a:solidFill>
                  <a:srgbClr val="0000FF"/>
                </a:solidFill>
                <a:latin typeface="Georgia" pitchFamily="18" charset="0"/>
              </a:rPr>
              <a:t>Automatiser</a:t>
            </a:r>
            <a:r>
              <a:rPr lang="fr-FR" sz="2300" b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r>
              <a:rPr lang="fr-FR" sz="2100" b="1" dirty="0" smtClean="0">
                <a:solidFill>
                  <a:srgbClr val="0000FF"/>
                </a:solidFill>
                <a:latin typeface="Georgia" pitchFamily="18" charset="0"/>
              </a:rPr>
              <a:t>son portail d’entrée »</a:t>
            </a:r>
          </a:p>
          <a:p>
            <a:pPr marL="822960" lvl="1" indent="-256032">
              <a:spcBef>
                <a:spcPts val="400"/>
              </a:spcBef>
              <a:buClr>
                <a:schemeClr val="tx1"/>
              </a:buClr>
              <a:buSzPct val="68000"/>
              <a:buFont typeface="Courier New" pitchFamily="49" charset="0"/>
              <a:buChar char="o"/>
              <a:defRPr/>
            </a:pPr>
            <a:endParaRPr lang="fr-FR" sz="1700" b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</a:t>
            </a:r>
            <a:r>
              <a:rPr lang="fr-FR" sz="2300" b="1" dirty="0" smtClean="0">
                <a:latin typeface="Georgia" pitchFamily="18" charset="0"/>
              </a:rPr>
              <a:t>un calcul (logiciel) de l’Empreinte Carbone est proposé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300" b="1" dirty="0" smtClean="0">
                <a:latin typeface="Georgia" pitchFamily="18" charset="0"/>
              </a:rPr>
              <a:t>	aux élèves, à partir des documents complets du système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i="1" dirty="0" smtClean="0">
                <a:latin typeface="Georgia" pitchFamily="18" charset="0"/>
              </a:rPr>
              <a:t>	(Recyclage des composants, Pollution, Rendement écologique ,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i="1" dirty="0" smtClean="0">
                <a:latin typeface="Georgia" pitchFamily="18" charset="0"/>
              </a:rPr>
              <a:t>	Energie consommée,…)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20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pour enfin mettre en évidence les points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du cycle de vie à améliorer…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2000" i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2000" b="1" dirty="0" smtClean="0">
                <a:latin typeface="Georgia" pitchFamily="18" charset="0"/>
              </a:rPr>
              <a:t>	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28" name="Picture 4" descr="C:\Users\HPEric\Desktop\bilan carbo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4581128"/>
            <a:ext cx="4067944" cy="227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9" name="Picture 3" descr="C:\Users\HPEric\Documents\Web Creator\ssiv5New-01112010\ressources\cours\Impact_Environnement\Portail Somfy\3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1628800"/>
            <a:ext cx="2496996" cy="1505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1" name="Picture 4" descr="C:\Users\HPEric\Documents\Web Creator\ssiv5-01112010\emoticones\00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1124744"/>
            <a:ext cx="1047750" cy="771525"/>
          </a:xfrm>
          <a:prstGeom prst="rect">
            <a:avLst/>
          </a:prstGeom>
          <a:noFill/>
        </p:spPr>
      </p:pic>
      <p:pic>
        <p:nvPicPr>
          <p:cNvPr id="3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340768"/>
            <a:ext cx="118492" cy="1184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32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52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365104"/>
            <a:ext cx="118492" cy="118492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0" y="4725144"/>
            <a:ext cx="1187624" cy="136815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0" y="1844824"/>
            <a:ext cx="1187624" cy="79208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0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196752"/>
            <a:ext cx="547449" cy="501402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2051720" y="1196752"/>
            <a:ext cx="360040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ELABORATION  de la RESTITUTION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47664" y="1772816"/>
            <a:ext cx="7596336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Préparation d’une intervention orale de 10’</a:t>
            </a:r>
            <a:endParaRPr lang="fr-FR" sz="12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Arial Black" pitchFamily="34" charset="0"/>
              </a:rPr>
              <a:t>		</a:t>
            </a: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Présentation « fonctionnelle » du système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Résultats des calculs de l’empreinte carbone des produits étudiés </a:t>
            </a:r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Etude critique et propositions d’améliorations pour diminuer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  l’empreinte carbone du produit.</a:t>
            </a:r>
            <a:endParaRPr lang="fr-FR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3645024"/>
            <a:ext cx="4680520" cy="188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r="13352"/>
          <a:stretch>
            <a:fillRect/>
          </a:stretch>
        </p:blipFill>
        <p:spPr bwMode="auto">
          <a:xfrm>
            <a:off x="1331640" y="4509120"/>
            <a:ext cx="3240360" cy="22446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3284984"/>
            <a:ext cx="2088232" cy="12964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224" y="116632"/>
            <a:ext cx="1306279" cy="792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33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3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212976"/>
              <a:ext cx="1368152" cy="1542366"/>
              <a:chOff x="-36512" y="2982436"/>
              <a:chExt cx="1368152" cy="1542366"/>
            </a:xfrm>
          </p:grpSpPr>
          <p:sp>
            <p:nvSpPr>
              <p:cNvPr id="47" name="ZoneTexte 46"/>
              <p:cNvSpPr txBox="1"/>
              <p:nvPr/>
            </p:nvSpPr>
            <p:spPr>
              <a:xfrm>
                <a:off x="-36512" y="3016697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Antenne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 Portail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-36512" y="2982436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-36512" y="3486492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64" name="Rectangle 63"/>
          <p:cNvSpPr/>
          <p:nvPr/>
        </p:nvSpPr>
        <p:spPr>
          <a:xfrm>
            <a:off x="0" y="5733256"/>
            <a:ext cx="1187624" cy="36004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0" y="1844824"/>
            <a:ext cx="1187624" cy="280831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1’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99792" y="260648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RESTITUTION  et  SYNTHESE</a:t>
            </a:r>
          </a:p>
        </p:txBody>
      </p:sp>
      <p:pic>
        <p:nvPicPr>
          <p:cNvPr id="27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5589240"/>
            <a:ext cx="118492" cy="118492"/>
          </a:xfrm>
          <a:prstGeom prst="rect">
            <a:avLst/>
          </a:prstGeom>
          <a:noFill/>
        </p:spPr>
      </p:pic>
      <p:sp>
        <p:nvSpPr>
          <p:cNvPr id="28" name="Espace réservé du contenu 4"/>
          <p:cNvSpPr txBox="1">
            <a:spLocks/>
          </p:cNvSpPr>
          <p:nvPr/>
        </p:nvSpPr>
        <p:spPr>
          <a:xfrm>
            <a:off x="1331640" y="836712"/>
            <a:ext cx="8820472" cy="1944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16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endParaRPr kumimoji="0" lang="fr-FR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Intervention orale de 10’ par groupe avec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vidéoprojecteur ou salle pupitre.</a:t>
            </a:r>
          </a:p>
        </p:txBody>
      </p:sp>
      <p:sp>
        <p:nvSpPr>
          <p:cNvPr id="29" name="Espace réservé du contenu 4"/>
          <p:cNvSpPr txBox="1">
            <a:spLocks/>
          </p:cNvSpPr>
          <p:nvPr/>
        </p:nvSpPr>
        <p:spPr>
          <a:xfrm>
            <a:off x="1403648" y="3041576"/>
            <a:ext cx="8820472" cy="1251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Sur les directives et normes liées au développement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durable ainsi que sur les critères à prendre en compte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   dans l’éco-conception .</a:t>
            </a:r>
          </a:p>
        </p:txBody>
      </p:sp>
      <p:pic>
        <p:nvPicPr>
          <p:cNvPr id="31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5758780"/>
            <a:ext cx="118492" cy="118492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2051720" y="1268760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RESTITUTION  </a:t>
            </a:r>
          </a:p>
        </p:txBody>
      </p:sp>
      <p:pic>
        <p:nvPicPr>
          <p:cNvPr id="34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412776"/>
            <a:ext cx="118492" cy="118492"/>
          </a:xfrm>
          <a:prstGeom prst="rect">
            <a:avLst/>
          </a:prstGeom>
          <a:noFill/>
        </p:spPr>
      </p:pic>
      <p:pic>
        <p:nvPicPr>
          <p:cNvPr id="42" name="Picture 2" descr="C:\Users\HPEric\Desktop\ecran blan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1268760"/>
            <a:ext cx="1629222" cy="1629222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2051720" y="2852936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SYNTHESE</a:t>
            </a:r>
          </a:p>
        </p:txBody>
      </p:sp>
      <p:pic>
        <p:nvPicPr>
          <p:cNvPr id="45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996952"/>
            <a:ext cx="118492" cy="118492"/>
          </a:xfrm>
          <a:prstGeom prst="rect">
            <a:avLst/>
          </a:prstGeom>
          <a:noFill/>
        </p:spPr>
      </p:pic>
      <p:pic>
        <p:nvPicPr>
          <p:cNvPr id="46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2708920"/>
            <a:ext cx="533397" cy="585511"/>
          </a:xfrm>
          <a:prstGeom prst="rect">
            <a:avLst/>
          </a:prstGeom>
          <a:noFill/>
        </p:spPr>
      </p:pic>
      <p:pic>
        <p:nvPicPr>
          <p:cNvPr id="50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1052736"/>
            <a:ext cx="547449" cy="501402"/>
          </a:xfrm>
          <a:prstGeom prst="rect">
            <a:avLst/>
          </a:prstGeom>
          <a:noFill/>
        </p:spPr>
      </p:pic>
      <p:pic>
        <p:nvPicPr>
          <p:cNvPr id="2050" name="Picture 2" descr="C:\Users\HPEric\Documents\Web Creator\ssiv5New-01112010\ressources\cours\Impact_Environnement\Ecoconception\integrer ecoconceptio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3717032"/>
            <a:ext cx="3923928" cy="3068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4005064"/>
            <a:ext cx="3600400" cy="26636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8" name="Rectangle 37"/>
          <p:cNvSpPr/>
          <p:nvPr/>
        </p:nvSpPr>
        <p:spPr>
          <a:xfrm>
            <a:off x="0" y="5517232"/>
            <a:ext cx="1187624" cy="22440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8" grpId="0"/>
      <p:bldP spid="29" grpId="0"/>
      <p:bldP spid="33" grpId="0" animBg="1"/>
      <p:bldP spid="43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COMMENT  L’HOMME  REPOND-IL  A  </a:t>
            </a:r>
            <a:r>
              <a:rPr lang="fr-FR" sz="1200" b="1" i="1" u="sng" dirty="0" smtClean="0">
                <a:solidFill>
                  <a:srgbClr val="FF0000"/>
                </a:solidFill>
                <a:latin typeface="Arial Black" pitchFamily="34" charset="0"/>
              </a:rPr>
              <a:t>SES  PROPRES  BESOINS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  TOUT   EN  RESPECTANT  L’ENVIRONNEMENT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4</a:t>
            </a:fld>
            <a:endParaRPr lang="fr-FR" dirty="0" smtClean="0">
              <a:cs typeface="Arial" charset="0"/>
            </a:endParaRPr>
          </a:p>
        </p:txBody>
      </p:sp>
      <p:cxnSp>
        <p:nvCxnSpPr>
          <p:cNvPr id="35" name="Connecteur en arc 34"/>
          <p:cNvCxnSpPr>
            <a:endCxn id="9" idx="0"/>
          </p:cNvCxnSpPr>
          <p:nvPr/>
        </p:nvCxnSpPr>
        <p:spPr bwMode="auto">
          <a:xfrm rot="16200000" flipH="1">
            <a:off x="4427984" y="4293096"/>
            <a:ext cx="1872208" cy="57606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en arc 36"/>
          <p:cNvCxnSpPr/>
          <p:nvPr/>
        </p:nvCxnSpPr>
        <p:spPr bwMode="auto">
          <a:xfrm flipV="1">
            <a:off x="2267744" y="3356992"/>
            <a:ext cx="1944216" cy="93610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Ellipse 7"/>
          <p:cNvSpPr/>
          <p:nvPr/>
        </p:nvSpPr>
        <p:spPr bwMode="auto">
          <a:xfrm>
            <a:off x="1259632" y="4149080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isometricOffAxis1Righ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Activités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dirty="0" smtClean="0">
                <a:solidFill>
                  <a:schemeClr val="tx1"/>
                </a:solidFill>
                <a:latin typeface="Times New Roman" pitchFamily="18" charset="0"/>
              </a:rPr>
              <a:t>Loisirs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9" name="Connecteur en arc 38"/>
          <p:cNvCxnSpPr>
            <a:stCxn id="6" idx="2"/>
          </p:cNvCxnSpPr>
          <p:nvPr/>
        </p:nvCxnSpPr>
        <p:spPr bwMode="auto">
          <a:xfrm rot="10800000" flipV="1">
            <a:off x="5148064" y="1592796"/>
            <a:ext cx="1728192" cy="126014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Connecteur en arc 42"/>
          <p:cNvCxnSpPr>
            <a:endCxn id="11" idx="0"/>
          </p:cNvCxnSpPr>
          <p:nvPr/>
        </p:nvCxnSpPr>
        <p:spPr bwMode="auto">
          <a:xfrm>
            <a:off x="6444208" y="3068960"/>
            <a:ext cx="1872208" cy="1296144"/>
          </a:xfrm>
          <a:prstGeom prst="curved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Ellipse 8"/>
          <p:cNvSpPr/>
          <p:nvPr/>
        </p:nvSpPr>
        <p:spPr bwMode="auto">
          <a:xfrm>
            <a:off x="4932040" y="5517232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perspectiveAbove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Confort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7596336" y="4365104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isometricOffAxis2Lef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Relations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dirty="0" smtClean="0">
                <a:solidFill>
                  <a:schemeClr val="tx1"/>
                </a:solidFill>
                <a:latin typeface="Times New Roman" pitchFamily="18" charset="0"/>
              </a:rPr>
              <a:t>Sociales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 descr="C:\Users\HPEric\Desktop\Gifs%20Anim%E9s%20Hommes%20%2817%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780928"/>
            <a:ext cx="2237441" cy="8359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graphicFrame>
        <p:nvGraphicFramePr>
          <p:cNvPr id="53" name="Tableau 52"/>
          <p:cNvGraphicFramePr>
            <a:graphicFrameLocks noGrp="1"/>
          </p:cNvGraphicFramePr>
          <p:nvPr/>
        </p:nvGraphicFramePr>
        <p:xfrm>
          <a:off x="2123728" y="2924944"/>
          <a:ext cx="1656184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56184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Pratiquer un sport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cultiver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 divertir  (TV,…)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…</a:t>
                      </a:r>
                      <a:endParaRPr lang="fr-FR" sz="1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Tableau 54"/>
          <p:cNvGraphicFramePr>
            <a:graphicFrameLocks noGrp="1"/>
          </p:cNvGraphicFramePr>
          <p:nvPr/>
        </p:nvGraphicFramePr>
        <p:xfrm>
          <a:off x="7092280" y="2924944"/>
          <a:ext cx="1656184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56184"/>
              </a:tblGrid>
              <a:tr h="202312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Travailler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Communiquer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S’intégrer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Tableau 55"/>
          <p:cNvGraphicFramePr>
            <a:graphicFrameLocks noGrp="1"/>
          </p:cNvGraphicFramePr>
          <p:nvPr/>
        </p:nvGraphicFramePr>
        <p:xfrm>
          <a:off x="4644008" y="1700808"/>
          <a:ext cx="2016224" cy="822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16224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Rester autonome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Protéger sa santé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i="1" dirty="0" smtClean="0"/>
                        <a:t>…</a:t>
                      </a:r>
                      <a:endParaRPr lang="fr-FR" sz="12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Tableau 56"/>
          <p:cNvGraphicFramePr>
            <a:graphicFrameLocks noGrp="1"/>
          </p:cNvGraphicFramePr>
          <p:nvPr/>
        </p:nvGraphicFramePr>
        <p:xfrm>
          <a:off x="4067944" y="4221088"/>
          <a:ext cx="2952328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52328"/>
              </a:tblGrid>
              <a:tr h="202312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Soulager des tâches domestiques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Soulager des tâches professionnelles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Améliorer son habitat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Ellipse 5"/>
          <p:cNvSpPr/>
          <p:nvPr/>
        </p:nvSpPr>
        <p:spPr bwMode="auto">
          <a:xfrm>
            <a:off x="6876256" y="1268760"/>
            <a:ext cx="1440160" cy="648072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perspectiveRelaxedModerately">
              <a:rot lat="1490637" lon="0" rev="0"/>
            </a:camera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Santé</a:t>
            </a:r>
          </a:p>
        </p:txBody>
      </p:sp>
      <p:pic>
        <p:nvPicPr>
          <p:cNvPr id="19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2" name="Connecteur en arc 21"/>
          <p:cNvCxnSpPr/>
          <p:nvPr/>
        </p:nvCxnSpPr>
        <p:spPr bwMode="auto">
          <a:xfrm rot="5400000">
            <a:off x="2699792" y="3717032"/>
            <a:ext cx="1656184" cy="1512168"/>
          </a:xfrm>
          <a:prstGeom prst="curvedConnector3">
            <a:avLst>
              <a:gd name="adj1" fmla="val 43612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Ellipse 26"/>
          <p:cNvSpPr/>
          <p:nvPr/>
        </p:nvSpPr>
        <p:spPr bwMode="auto">
          <a:xfrm>
            <a:off x="2195736" y="5229200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perspectiveAbove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(…)</a:t>
            </a:r>
          </a:p>
        </p:txBody>
      </p:sp>
      <p:pic>
        <p:nvPicPr>
          <p:cNvPr id="44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ZoneTexte 40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65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73" name="ZoneTexte 72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ZoneTexte 73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75" name="ZoneTexte 74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72" name="ZoneTexte 71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6" name="Rectangle 75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1027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pic>
        <p:nvPicPr>
          <p:cNvPr id="40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fr-FR" sz="1200" b="1" i="1" u="sng" dirty="0" smtClean="0">
                <a:solidFill>
                  <a:srgbClr val="FF0000"/>
                </a:solidFill>
                <a:latin typeface="Arial Black" pitchFamily="34" charset="0"/>
              </a:rPr>
              <a:t>COMMENT  L’HOMME  REPOND-IL  A  SES  PROPRES  BESOINS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 TOUT   EN  RESPECTANT  L’ENVIRONNEMENT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pic>
        <p:nvPicPr>
          <p:cNvPr id="36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5</a:t>
            </a:fld>
            <a:endParaRPr lang="fr-FR" dirty="0" smtClean="0">
              <a:cs typeface="Arial" charset="0"/>
            </a:endParaRPr>
          </a:p>
        </p:txBody>
      </p:sp>
      <p:pic>
        <p:nvPicPr>
          <p:cNvPr id="21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093296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Flèche courbée vers la droite 7"/>
          <p:cNvSpPr/>
          <p:nvPr/>
        </p:nvSpPr>
        <p:spPr>
          <a:xfrm>
            <a:off x="1259632" y="1988840"/>
            <a:ext cx="360040" cy="648072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 bwMode="auto">
          <a:xfrm>
            <a:off x="1475656" y="1268760"/>
            <a:ext cx="3312368" cy="864096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Tout d’abord, </a:t>
            </a:r>
            <a:r>
              <a:rPr kumimoji="0" lang="fr-FR" sz="1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comment l’Homme </a:t>
            </a:r>
            <a:r>
              <a:rPr lang="fr-FR" sz="14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a-t-il répondu à ses propres besoins</a:t>
            </a:r>
            <a:r>
              <a:rPr kumimoji="0" lang="fr-FR" sz="1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?</a:t>
            </a:r>
            <a:endParaRPr kumimoji="0" lang="fr-FR" sz="12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87624" y="3861048"/>
            <a:ext cx="1408683" cy="10081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SOULAGER DES TACHES  DOMESTIQUES EXT.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Flèche droite rayée 18"/>
          <p:cNvSpPr/>
          <p:nvPr/>
        </p:nvSpPr>
        <p:spPr>
          <a:xfrm>
            <a:off x="2627784" y="4005064"/>
            <a:ext cx="288032" cy="288032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2699792" y="3789040"/>
            <a:ext cx="2160240" cy="57606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lang="fr-FR" sz="16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LESQUELLES ?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699792" y="4365104"/>
          <a:ext cx="2088232" cy="21031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88232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Entretenir  le  gazon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Entretenir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 les arbustes, arbres,…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Entretenir le potager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Arroser,…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Désherber,…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Entretenir les boiseries,…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Flèche droite rayée 22"/>
          <p:cNvSpPr/>
          <p:nvPr/>
        </p:nvSpPr>
        <p:spPr>
          <a:xfrm>
            <a:off x="4572000" y="4005064"/>
            <a:ext cx="648072" cy="288032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space réservé du contenu 4"/>
          <p:cNvSpPr txBox="1">
            <a:spLocks/>
          </p:cNvSpPr>
          <p:nvPr/>
        </p:nvSpPr>
        <p:spPr>
          <a:xfrm>
            <a:off x="5148064" y="3789040"/>
            <a:ext cx="2160240" cy="57606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lang="fr-FR" sz="16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COMMENT ?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6" name="Espace réservé du contenu 4"/>
          <p:cNvSpPr txBox="1">
            <a:spLocks/>
          </p:cNvSpPr>
          <p:nvPr/>
        </p:nvSpPr>
        <p:spPr>
          <a:xfrm>
            <a:off x="1763688" y="2564904"/>
            <a:ext cx="8064896" cy="11521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Les élèves</a:t>
            </a:r>
            <a:r>
              <a:rPr lang="fr-FR" sz="1900" b="1" dirty="0" smtClean="0">
                <a:latin typeface="Georgia" pitchFamily="18" charset="0"/>
              </a:rPr>
              <a:t> </a:t>
            </a:r>
            <a:r>
              <a:rPr kumimoji="0" lang="fr-F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développent l’un des «besoins» et proposent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tabLst/>
              <a:defRPr/>
            </a:pPr>
            <a:r>
              <a:rPr lang="fr-FR" sz="1900" b="1" dirty="0" smtClean="0">
                <a:latin typeface="Georgia" pitchFamily="18" charset="0"/>
              </a:rPr>
              <a:t>	</a:t>
            </a:r>
            <a:r>
              <a:rPr kumimoji="0" lang="fr-FR" sz="1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les systèmes connus</a:t>
            </a:r>
            <a:r>
              <a:rPr kumimoji="0" lang="fr-FR" sz="19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correspondants…</a:t>
            </a:r>
            <a:endParaRPr kumimoji="0" lang="fr-FR" sz="19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27" name="Flèche droite rayée 26"/>
          <p:cNvSpPr/>
          <p:nvPr/>
        </p:nvSpPr>
        <p:spPr>
          <a:xfrm>
            <a:off x="6804248" y="4005064"/>
            <a:ext cx="648072" cy="288032"/>
          </a:xfrm>
          <a:prstGeom prst="strip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contenu 4"/>
          <p:cNvSpPr txBox="1">
            <a:spLocks/>
          </p:cNvSpPr>
          <p:nvPr/>
        </p:nvSpPr>
        <p:spPr>
          <a:xfrm>
            <a:off x="7380312" y="3789040"/>
            <a:ext cx="2160240" cy="57606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lang="fr-FR" sz="16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SYSTEMES ?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graphicFrame>
        <p:nvGraphicFramePr>
          <p:cNvPr id="30" name="Tableau 29"/>
          <p:cNvGraphicFramePr>
            <a:graphicFrameLocks noGrp="1"/>
          </p:cNvGraphicFramePr>
          <p:nvPr/>
        </p:nvGraphicFramePr>
        <p:xfrm>
          <a:off x="5148064" y="4365104"/>
          <a:ext cx="1728192" cy="21031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28192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Tondre,…,aérer,…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Tailler, couper,…, ramasser ,évacuer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Travailler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la terre,…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Humidifier  la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terre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Arracher, traiter,…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Lasurer</a:t>
                      </a: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peindre,…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Tableau 30"/>
          <p:cNvGraphicFramePr>
            <a:graphicFrameLocks noGrp="1"/>
          </p:cNvGraphicFramePr>
          <p:nvPr/>
        </p:nvGraphicFramePr>
        <p:xfrm>
          <a:off x="7164288" y="4365104"/>
          <a:ext cx="1944216" cy="21031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944216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rgbClr val="FF0000"/>
                          </a:solidFill>
                        </a:rPr>
                        <a:t>Tondeuse</a:t>
                      </a: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Scarificateur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rgbClr val="FF0000"/>
                          </a:solidFill>
                        </a:rPr>
                        <a:t>Sécateur</a:t>
                      </a: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Tronçonneuse,…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Motoculteur,…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Arroseur auto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Pulvérisateur,…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Pistolet électrique, …</a:t>
                      </a:r>
                      <a:endParaRPr lang="fr-FR" sz="1200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Espace réservé du contenu 4"/>
          <p:cNvSpPr txBox="1">
            <a:spLocks/>
          </p:cNvSpPr>
          <p:nvPr/>
        </p:nvSpPr>
        <p:spPr>
          <a:xfrm>
            <a:off x="971600" y="2132856"/>
            <a:ext cx="8172400" cy="864096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       </a:t>
            </a:r>
            <a:r>
              <a:rPr lang="fr-FR" sz="17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VERS LES  SOLUTIONS (SYSTÈMES )REPONDANT AUX  BESOINS …</a:t>
            </a:r>
            <a:endParaRPr kumimoji="0" lang="fr-FR" sz="17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49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196752"/>
            <a:ext cx="655989" cy="720080"/>
          </a:xfrm>
          <a:prstGeom prst="rect">
            <a:avLst/>
          </a:prstGeom>
          <a:noFill/>
        </p:spPr>
      </p:pic>
      <p:sp>
        <p:nvSpPr>
          <p:cNvPr id="50" name="ZoneTexte 49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1187624" y="3573016"/>
            <a:ext cx="103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Exemple :</a:t>
            </a:r>
            <a:endParaRPr lang="fr-FR" sz="1400" dirty="0"/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54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62" name="ZoneTexte 61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4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pic>
        <p:nvPicPr>
          <p:cNvPr id="41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195736" y="54868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COMMENT  L’HOMME  REPOND-IL  A  SES  PROPRES  BESOINS  TOUT   EN  RESPECTANT  </a:t>
            </a:r>
            <a:r>
              <a:rPr lang="fr-FR" sz="1200" b="1" i="1" u="sng" dirty="0" smtClean="0">
                <a:solidFill>
                  <a:srgbClr val="FF0000"/>
                </a:solidFill>
                <a:latin typeface="Arial Black" pitchFamily="34" charset="0"/>
              </a:rPr>
              <a:t>L’ENVIRONNEMENT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pic>
        <p:nvPicPr>
          <p:cNvPr id="41" name="Picture 5" descr="C:\Users\NERIC\Desktop\point-interrogation-bonhom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576064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6</a:t>
            </a:fld>
            <a:endParaRPr lang="fr-FR" dirty="0" smtClean="0">
              <a:cs typeface="Arial" charset="0"/>
            </a:endParaRPr>
          </a:p>
        </p:txBody>
      </p:sp>
      <p:pic>
        <p:nvPicPr>
          <p:cNvPr id="1026" name="Picture 2" descr="C:\Users\HPEric\Desktop\Gifs%20Anim%E9s%20Hommes%20%2817%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924944"/>
            <a:ext cx="2237441" cy="8359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Forme libre 46"/>
          <p:cNvSpPr/>
          <p:nvPr/>
        </p:nvSpPr>
        <p:spPr>
          <a:xfrm>
            <a:off x="4786386" y="1700809"/>
            <a:ext cx="2881957" cy="1706888"/>
          </a:xfrm>
          <a:custGeom>
            <a:avLst/>
            <a:gdLst>
              <a:gd name="connsiteX0" fmla="*/ 0 w 3015253"/>
              <a:gd name="connsiteY0" fmla="*/ 249382 h 1253207"/>
              <a:gd name="connsiteX1" fmla="*/ 219153 w 3015253"/>
              <a:gd name="connsiteY1" fmla="*/ 680133 h 1253207"/>
              <a:gd name="connsiteX2" fmla="*/ 1110882 w 3015253"/>
              <a:gd name="connsiteY2" fmla="*/ 1080655 h 1253207"/>
              <a:gd name="connsiteX3" fmla="*/ 2418248 w 3015253"/>
              <a:gd name="connsiteY3" fmla="*/ 1073098 h 1253207"/>
              <a:gd name="connsiteX4" fmla="*/ 3015253 w 3015253"/>
              <a:gd name="connsiteY4" fmla="*/ 0 h 1253207"/>
              <a:gd name="connsiteX0" fmla="*/ 124842 w 3140095"/>
              <a:gd name="connsiteY0" fmla="*/ 249382 h 1253207"/>
              <a:gd name="connsiteX1" fmla="*/ 185147 w 3140095"/>
              <a:gd name="connsiteY1" fmla="*/ 911423 h 1253207"/>
              <a:gd name="connsiteX2" fmla="*/ 1235724 w 3140095"/>
              <a:gd name="connsiteY2" fmla="*/ 1080655 h 1253207"/>
              <a:gd name="connsiteX3" fmla="*/ 2543090 w 3140095"/>
              <a:gd name="connsiteY3" fmla="*/ 1073098 h 1253207"/>
              <a:gd name="connsiteX4" fmla="*/ 3140095 w 3140095"/>
              <a:gd name="connsiteY4" fmla="*/ 0 h 1253207"/>
              <a:gd name="connsiteX0" fmla="*/ 70356 w 3085609"/>
              <a:gd name="connsiteY0" fmla="*/ 249382 h 1281966"/>
              <a:gd name="connsiteX1" fmla="*/ 130661 w 3085609"/>
              <a:gd name="connsiteY1" fmla="*/ 911423 h 1281966"/>
              <a:gd name="connsiteX2" fmla="*/ 854323 w 3085609"/>
              <a:gd name="connsiteY2" fmla="*/ 1253207 h 1281966"/>
              <a:gd name="connsiteX3" fmla="*/ 2488604 w 3085609"/>
              <a:gd name="connsiteY3" fmla="*/ 1073098 h 1281966"/>
              <a:gd name="connsiteX4" fmla="*/ 3085609 w 3085609"/>
              <a:gd name="connsiteY4" fmla="*/ 0 h 1281966"/>
              <a:gd name="connsiteX0" fmla="*/ 492491 w 3507744"/>
              <a:gd name="connsiteY0" fmla="*/ 249382 h 1281966"/>
              <a:gd name="connsiteX1" fmla="*/ 10051 w 3507744"/>
              <a:gd name="connsiteY1" fmla="*/ 284820 h 1281966"/>
              <a:gd name="connsiteX2" fmla="*/ 552796 w 3507744"/>
              <a:gd name="connsiteY2" fmla="*/ 911423 h 1281966"/>
              <a:gd name="connsiteX3" fmla="*/ 1276458 w 3507744"/>
              <a:gd name="connsiteY3" fmla="*/ 1253207 h 1281966"/>
              <a:gd name="connsiteX4" fmla="*/ 2910739 w 3507744"/>
              <a:gd name="connsiteY4" fmla="*/ 1073098 h 1281966"/>
              <a:gd name="connsiteX5" fmla="*/ 3507744 w 3507744"/>
              <a:gd name="connsiteY5" fmla="*/ 0 h 1281966"/>
              <a:gd name="connsiteX0" fmla="*/ 552796 w 3568049"/>
              <a:gd name="connsiteY0" fmla="*/ 249382 h 1281966"/>
              <a:gd name="connsiteX1" fmla="*/ 190966 w 3568049"/>
              <a:gd name="connsiteY1" fmla="*/ 284820 h 1281966"/>
              <a:gd name="connsiteX2" fmla="*/ 70356 w 3568049"/>
              <a:gd name="connsiteY2" fmla="*/ 284820 h 1281966"/>
              <a:gd name="connsiteX3" fmla="*/ 613101 w 3568049"/>
              <a:gd name="connsiteY3" fmla="*/ 911423 h 1281966"/>
              <a:gd name="connsiteX4" fmla="*/ 1336763 w 3568049"/>
              <a:gd name="connsiteY4" fmla="*/ 1253207 h 1281966"/>
              <a:gd name="connsiteX5" fmla="*/ 2971044 w 3568049"/>
              <a:gd name="connsiteY5" fmla="*/ 1073098 h 1281966"/>
              <a:gd name="connsiteX6" fmla="*/ 3568049 w 3568049"/>
              <a:gd name="connsiteY6" fmla="*/ 0 h 1281966"/>
              <a:gd name="connsiteX0" fmla="*/ 552796 w 3568049"/>
              <a:gd name="connsiteY0" fmla="*/ 249382 h 1262978"/>
              <a:gd name="connsiteX1" fmla="*/ 190966 w 3568049"/>
              <a:gd name="connsiteY1" fmla="*/ 284820 h 1262978"/>
              <a:gd name="connsiteX2" fmla="*/ 70356 w 3568049"/>
              <a:gd name="connsiteY2" fmla="*/ 284820 h 1262978"/>
              <a:gd name="connsiteX3" fmla="*/ 613101 w 3568049"/>
              <a:gd name="connsiteY3" fmla="*/ 911423 h 1262978"/>
              <a:gd name="connsiteX4" fmla="*/ 1397067 w 3568049"/>
              <a:gd name="connsiteY4" fmla="*/ 1139279 h 1262978"/>
              <a:gd name="connsiteX5" fmla="*/ 2971044 w 3568049"/>
              <a:gd name="connsiteY5" fmla="*/ 1073098 h 1262978"/>
              <a:gd name="connsiteX6" fmla="*/ 3568049 w 3568049"/>
              <a:gd name="connsiteY6" fmla="*/ 0 h 1262978"/>
              <a:gd name="connsiteX0" fmla="*/ 582949 w 3598202"/>
              <a:gd name="connsiteY0" fmla="*/ 249382 h 1262978"/>
              <a:gd name="connsiteX1" fmla="*/ 221119 w 3598202"/>
              <a:gd name="connsiteY1" fmla="*/ 284820 h 1262978"/>
              <a:gd name="connsiteX2" fmla="*/ 100509 w 3598202"/>
              <a:gd name="connsiteY2" fmla="*/ 284820 h 1262978"/>
              <a:gd name="connsiteX3" fmla="*/ 824170 w 3598202"/>
              <a:gd name="connsiteY3" fmla="*/ 797496 h 1262978"/>
              <a:gd name="connsiteX4" fmla="*/ 1427220 w 3598202"/>
              <a:gd name="connsiteY4" fmla="*/ 1139279 h 1262978"/>
              <a:gd name="connsiteX5" fmla="*/ 3001197 w 3598202"/>
              <a:gd name="connsiteY5" fmla="*/ 1073098 h 1262978"/>
              <a:gd name="connsiteX6" fmla="*/ 3598202 w 3598202"/>
              <a:gd name="connsiteY6" fmla="*/ 0 h 1262978"/>
              <a:gd name="connsiteX0" fmla="*/ 381931 w 3397184"/>
              <a:gd name="connsiteY0" fmla="*/ 249382 h 1262978"/>
              <a:gd name="connsiteX1" fmla="*/ 20101 w 3397184"/>
              <a:gd name="connsiteY1" fmla="*/ 284820 h 1262978"/>
              <a:gd name="connsiteX2" fmla="*/ 261322 w 3397184"/>
              <a:gd name="connsiteY2" fmla="*/ 284821 h 1262978"/>
              <a:gd name="connsiteX3" fmla="*/ 623152 w 3397184"/>
              <a:gd name="connsiteY3" fmla="*/ 797496 h 1262978"/>
              <a:gd name="connsiteX4" fmla="*/ 1226202 w 3397184"/>
              <a:gd name="connsiteY4" fmla="*/ 1139279 h 1262978"/>
              <a:gd name="connsiteX5" fmla="*/ 2800179 w 3397184"/>
              <a:gd name="connsiteY5" fmla="*/ 1073098 h 1262978"/>
              <a:gd name="connsiteX6" fmla="*/ 3397184 w 3397184"/>
              <a:gd name="connsiteY6" fmla="*/ 0 h 1262978"/>
              <a:gd name="connsiteX0" fmla="*/ 190965 w 3206218"/>
              <a:gd name="connsiteY0" fmla="*/ 249382 h 1262978"/>
              <a:gd name="connsiteX1" fmla="*/ 854322 w 3206218"/>
              <a:gd name="connsiteY1" fmla="*/ 209002 h 1262978"/>
              <a:gd name="connsiteX2" fmla="*/ 70356 w 3206218"/>
              <a:gd name="connsiteY2" fmla="*/ 284821 h 1262978"/>
              <a:gd name="connsiteX3" fmla="*/ 432186 w 3206218"/>
              <a:gd name="connsiteY3" fmla="*/ 797496 h 1262978"/>
              <a:gd name="connsiteX4" fmla="*/ 1035236 w 3206218"/>
              <a:gd name="connsiteY4" fmla="*/ 1139279 h 1262978"/>
              <a:gd name="connsiteX5" fmla="*/ 2609213 w 3206218"/>
              <a:gd name="connsiteY5" fmla="*/ 1073098 h 1262978"/>
              <a:gd name="connsiteX6" fmla="*/ 3206218 w 3206218"/>
              <a:gd name="connsiteY6" fmla="*/ 0 h 1262978"/>
              <a:gd name="connsiteX0" fmla="*/ 1371 w 3016624"/>
              <a:gd name="connsiteY0" fmla="*/ 249382 h 1262978"/>
              <a:gd name="connsiteX1" fmla="*/ 664728 w 3016624"/>
              <a:gd name="connsiteY1" fmla="*/ 209002 h 1262978"/>
              <a:gd name="connsiteX2" fmla="*/ 544117 w 3016624"/>
              <a:gd name="connsiteY2" fmla="*/ 261253 h 1262978"/>
              <a:gd name="connsiteX3" fmla="*/ 242592 w 3016624"/>
              <a:gd name="connsiteY3" fmla="*/ 797496 h 1262978"/>
              <a:gd name="connsiteX4" fmla="*/ 845642 w 3016624"/>
              <a:gd name="connsiteY4" fmla="*/ 1139279 h 1262978"/>
              <a:gd name="connsiteX5" fmla="*/ 2419619 w 3016624"/>
              <a:gd name="connsiteY5" fmla="*/ 1073098 h 1262978"/>
              <a:gd name="connsiteX6" fmla="*/ 3016624 w 3016624"/>
              <a:gd name="connsiteY6" fmla="*/ 0 h 1262978"/>
              <a:gd name="connsiteX0" fmla="*/ 1371 w 3016624"/>
              <a:gd name="connsiteY0" fmla="*/ 249382 h 1262978"/>
              <a:gd name="connsiteX1" fmla="*/ 664728 w 3016624"/>
              <a:gd name="connsiteY1" fmla="*/ 209002 h 1262978"/>
              <a:gd name="connsiteX2" fmla="*/ 544117 w 3016624"/>
              <a:gd name="connsiteY2" fmla="*/ 261253 h 1262978"/>
              <a:gd name="connsiteX3" fmla="*/ 845643 w 3016624"/>
              <a:gd name="connsiteY3" fmla="*/ 679258 h 1262978"/>
              <a:gd name="connsiteX4" fmla="*/ 845642 w 3016624"/>
              <a:gd name="connsiteY4" fmla="*/ 1139279 h 1262978"/>
              <a:gd name="connsiteX5" fmla="*/ 2419619 w 3016624"/>
              <a:gd name="connsiteY5" fmla="*/ 1073098 h 1262978"/>
              <a:gd name="connsiteX6" fmla="*/ 3016624 w 3016624"/>
              <a:gd name="connsiteY6" fmla="*/ 0 h 1262978"/>
              <a:gd name="connsiteX0" fmla="*/ 1371 w 3016624"/>
              <a:gd name="connsiteY0" fmla="*/ 249382 h 1238558"/>
              <a:gd name="connsiteX1" fmla="*/ 664728 w 3016624"/>
              <a:gd name="connsiteY1" fmla="*/ 209002 h 1238558"/>
              <a:gd name="connsiteX2" fmla="*/ 544117 w 3016624"/>
              <a:gd name="connsiteY2" fmla="*/ 261253 h 1238558"/>
              <a:gd name="connsiteX3" fmla="*/ 845643 w 3016624"/>
              <a:gd name="connsiteY3" fmla="*/ 679258 h 1238558"/>
              <a:gd name="connsiteX4" fmla="*/ 1629608 w 3016624"/>
              <a:gd name="connsiteY4" fmla="*/ 992762 h 1238558"/>
              <a:gd name="connsiteX5" fmla="*/ 2419619 w 3016624"/>
              <a:gd name="connsiteY5" fmla="*/ 1073098 h 1238558"/>
              <a:gd name="connsiteX6" fmla="*/ 3016624 w 3016624"/>
              <a:gd name="connsiteY6" fmla="*/ 0 h 1238558"/>
              <a:gd name="connsiteX0" fmla="*/ 90457 w 2502659"/>
              <a:gd name="connsiteY0" fmla="*/ 52250 h 1238558"/>
              <a:gd name="connsiteX1" fmla="*/ 150763 w 2502659"/>
              <a:gd name="connsiteY1" fmla="*/ 209002 h 1238558"/>
              <a:gd name="connsiteX2" fmla="*/ 30152 w 2502659"/>
              <a:gd name="connsiteY2" fmla="*/ 261253 h 1238558"/>
              <a:gd name="connsiteX3" fmla="*/ 331678 w 2502659"/>
              <a:gd name="connsiteY3" fmla="*/ 679258 h 1238558"/>
              <a:gd name="connsiteX4" fmla="*/ 1115643 w 2502659"/>
              <a:gd name="connsiteY4" fmla="*/ 992762 h 1238558"/>
              <a:gd name="connsiteX5" fmla="*/ 1905654 w 2502659"/>
              <a:gd name="connsiteY5" fmla="*/ 1073098 h 1238558"/>
              <a:gd name="connsiteX6" fmla="*/ 2502659 w 2502659"/>
              <a:gd name="connsiteY6" fmla="*/ 0 h 1238558"/>
              <a:gd name="connsiteX0" fmla="*/ 1371 w 2413573"/>
              <a:gd name="connsiteY0" fmla="*/ 52250 h 1238558"/>
              <a:gd name="connsiteX1" fmla="*/ 61677 w 2413573"/>
              <a:gd name="connsiteY1" fmla="*/ 209002 h 1238558"/>
              <a:gd name="connsiteX2" fmla="*/ 363202 w 2413573"/>
              <a:gd name="connsiteY2" fmla="*/ 209002 h 1238558"/>
              <a:gd name="connsiteX3" fmla="*/ 242592 w 2413573"/>
              <a:gd name="connsiteY3" fmla="*/ 679258 h 1238558"/>
              <a:gd name="connsiteX4" fmla="*/ 1026557 w 2413573"/>
              <a:gd name="connsiteY4" fmla="*/ 992762 h 1238558"/>
              <a:gd name="connsiteX5" fmla="*/ 1816568 w 2413573"/>
              <a:gd name="connsiteY5" fmla="*/ 1073098 h 1238558"/>
              <a:gd name="connsiteX6" fmla="*/ 2413573 w 2413573"/>
              <a:gd name="connsiteY6" fmla="*/ 0 h 1238558"/>
              <a:gd name="connsiteX0" fmla="*/ 1371 w 2413573"/>
              <a:gd name="connsiteY0" fmla="*/ 52250 h 1238558"/>
              <a:gd name="connsiteX1" fmla="*/ 61677 w 2413573"/>
              <a:gd name="connsiteY1" fmla="*/ 209002 h 1238558"/>
              <a:gd name="connsiteX2" fmla="*/ 363202 w 2413573"/>
              <a:gd name="connsiteY2" fmla="*/ 209002 h 1238558"/>
              <a:gd name="connsiteX3" fmla="*/ 544117 w 2413573"/>
              <a:gd name="connsiteY3" fmla="*/ 627008 h 1238558"/>
              <a:gd name="connsiteX4" fmla="*/ 1026557 w 2413573"/>
              <a:gd name="connsiteY4" fmla="*/ 992762 h 1238558"/>
              <a:gd name="connsiteX5" fmla="*/ 1816568 w 2413573"/>
              <a:gd name="connsiteY5" fmla="*/ 1073098 h 1238558"/>
              <a:gd name="connsiteX6" fmla="*/ 2413573 w 2413573"/>
              <a:gd name="connsiteY6" fmla="*/ 0 h 123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73" h="1238558">
                <a:moveTo>
                  <a:pt x="1371" y="52250"/>
                </a:moveTo>
                <a:cubicBezTo>
                  <a:pt x="0" y="52414"/>
                  <a:pt x="1372" y="182877"/>
                  <a:pt x="61677" y="209002"/>
                </a:cubicBezTo>
                <a:cubicBezTo>
                  <a:pt x="121982" y="235127"/>
                  <a:pt x="282795" y="139334"/>
                  <a:pt x="363202" y="209002"/>
                </a:cubicBezTo>
                <a:cubicBezTo>
                  <a:pt x="443609" y="278670"/>
                  <a:pt x="433558" y="496381"/>
                  <a:pt x="544117" y="627008"/>
                </a:cubicBezTo>
                <a:cubicBezTo>
                  <a:pt x="654676" y="757635"/>
                  <a:pt x="814482" y="918414"/>
                  <a:pt x="1026557" y="992762"/>
                </a:cubicBezTo>
                <a:cubicBezTo>
                  <a:pt x="1238632" y="1067110"/>
                  <a:pt x="1585399" y="1238558"/>
                  <a:pt x="1816568" y="1073098"/>
                </a:cubicBezTo>
                <a:cubicBezTo>
                  <a:pt x="2047737" y="907638"/>
                  <a:pt x="2336743" y="175071"/>
                  <a:pt x="2413573" y="0"/>
                </a:cubicBezTo>
              </a:path>
            </a:pathLst>
          </a:cu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6" name="Tableau 55"/>
          <p:cNvGraphicFramePr>
            <a:graphicFrameLocks noGrp="1"/>
          </p:cNvGraphicFramePr>
          <p:nvPr/>
        </p:nvGraphicFramePr>
        <p:xfrm>
          <a:off x="6948264" y="2060848"/>
          <a:ext cx="2016224" cy="822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16224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Rester autonome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Protéger sa santé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" name="Forme libre 72"/>
          <p:cNvSpPr/>
          <p:nvPr/>
        </p:nvSpPr>
        <p:spPr>
          <a:xfrm>
            <a:off x="4211961" y="1916831"/>
            <a:ext cx="3816424" cy="3240359"/>
          </a:xfrm>
          <a:custGeom>
            <a:avLst/>
            <a:gdLst>
              <a:gd name="connsiteX0" fmla="*/ 0 w 3015253"/>
              <a:gd name="connsiteY0" fmla="*/ 249382 h 1253207"/>
              <a:gd name="connsiteX1" fmla="*/ 219153 w 3015253"/>
              <a:gd name="connsiteY1" fmla="*/ 680133 h 1253207"/>
              <a:gd name="connsiteX2" fmla="*/ 1110882 w 3015253"/>
              <a:gd name="connsiteY2" fmla="*/ 1080655 h 1253207"/>
              <a:gd name="connsiteX3" fmla="*/ 2418248 w 3015253"/>
              <a:gd name="connsiteY3" fmla="*/ 1073098 h 1253207"/>
              <a:gd name="connsiteX4" fmla="*/ 3015253 w 3015253"/>
              <a:gd name="connsiteY4" fmla="*/ 0 h 1253207"/>
              <a:gd name="connsiteX0" fmla="*/ 124842 w 3140095"/>
              <a:gd name="connsiteY0" fmla="*/ 249382 h 1253207"/>
              <a:gd name="connsiteX1" fmla="*/ 185147 w 3140095"/>
              <a:gd name="connsiteY1" fmla="*/ 911423 h 1253207"/>
              <a:gd name="connsiteX2" fmla="*/ 1235724 w 3140095"/>
              <a:gd name="connsiteY2" fmla="*/ 1080655 h 1253207"/>
              <a:gd name="connsiteX3" fmla="*/ 2543090 w 3140095"/>
              <a:gd name="connsiteY3" fmla="*/ 1073098 h 1253207"/>
              <a:gd name="connsiteX4" fmla="*/ 3140095 w 3140095"/>
              <a:gd name="connsiteY4" fmla="*/ 0 h 1253207"/>
              <a:gd name="connsiteX0" fmla="*/ 70356 w 3085609"/>
              <a:gd name="connsiteY0" fmla="*/ 249382 h 1281966"/>
              <a:gd name="connsiteX1" fmla="*/ 130661 w 3085609"/>
              <a:gd name="connsiteY1" fmla="*/ 911423 h 1281966"/>
              <a:gd name="connsiteX2" fmla="*/ 854323 w 3085609"/>
              <a:gd name="connsiteY2" fmla="*/ 1253207 h 1281966"/>
              <a:gd name="connsiteX3" fmla="*/ 2488604 w 3085609"/>
              <a:gd name="connsiteY3" fmla="*/ 1073098 h 1281966"/>
              <a:gd name="connsiteX4" fmla="*/ 3085609 w 3085609"/>
              <a:gd name="connsiteY4" fmla="*/ 0 h 1281966"/>
              <a:gd name="connsiteX0" fmla="*/ 492491 w 3507744"/>
              <a:gd name="connsiteY0" fmla="*/ 249382 h 1281966"/>
              <a:gd name="connsiteX1" fmla="*/ 10051 w 3507744"/>
              <a:gd name="connsiteY1" fmla="*/ 284820 h 1281966"/>
              <a:gd name="connsiteX2" fmla="*/ 552796 w 3507744"/>
              <a:gd name="connsiteY2" fmla="*/ 911423 h 1281966"/>
              <a:gd name="connsiteX3" fmla="*/ 1276458 w 3507744"/>
              <a:gd name="connsiteY3" fmla="*/ 1253207 h 1281966"/>
              <a:gd name="connsiteX4" fmla="*/ 2910739 w 3507744"/>
              <a:gd name="connsiteY4" fmla="*/ 1073098 h 1281966"/>
              <a:gd name="connsiteX5" fmla="*/ 3507744 w 3507744"/>
              <a:gd name="connsiteY5" fmla="*/ 0 h 1281966"/>
              <a:gd name="connsiteX0" fmla="*/ 552796 w 3568049"/>
              <a:gd name="connsiteY0" fmla="*/ 249382 h 1281966"/>
              <a:gd name="connsiteX1" fmla="*/ 190966 w 3568049"/>
              <a:gd name="connsiteY1" fmla="*/ 284820 h 1281966"/>
              <a:gd name="connsiteX2" fmla="*/ 70356 w 3568049"/>
              <a:gd name="connsiteY2" fmla="*/ 284820 h 1281966"/>
              <a:gd name="connsiteX3" fmla="*/ 613101 w 3568049"/>
              <a:gd name="connsiteY3" fmla="*/ 911423 h 1281966"/>
              <a:gd name="connsiteX4" fmla="*/ 1336763 w 3568049"/>
              <a:gd name="connsiteY4" fmla="*/ 1253207 h 1281966"/>
              <a:gd name="connsiteX5" fmla="*/ 2971044 w 3568049"/>
              <a:gd name="connsiteY5" fmla="*/ 1073098 h 1281966"/>
              <a:gd name="connsiteX6" fmla="*/ 3568049 w 3568049"/>
              <a:gd name="connsiteY6" fmla="*/ 0 h 1281966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915998 w 4413691"/>
              <a:gd name="connsiteY2" fmla="*/ 398748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207473 w 4413691"/>
              <a:gd name="connsiteY3" fmla="*/ 1196243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016028"/>
              <a:gd name="connsiteY0" fmla="*/ 0 h 2282738"/>
              <a:gd name="connsiteX1" fmla="*/ 242592 w 4016028"/>
              <a:gd name="connsiteY1" fmla="*/ 398748 h 2282738"/>
              <a:gd name="connsiteX2" fmla="*/ 544117 w 4016028"/>
              <a:gd name="connsiteY2" fmla="*/ 797495 h 2282738"/>
              <a:gd name="connsiteX3" fmla="*/ 1207473 w 4016028"/>
              <a:gd name="connsiteY3" fmla="*/ 1196243 h 2282738"/>
              <a:gd name="connsiteX4" fmla="*/ 2182405 w 4016028"/>
              <a:gd name="connsiteY4" fmla="*/ 1367135 h 2282738"/>
              <a:gd name="connsiteX5" fmla="*/ 3816686 w 4016028"/>
              <a:gd name="connsiteY5" fmla="*/ 1187026 h 2282738"/>
              <a:gd name="connsiteX6" fmla="*/ 3378456 w 4016028"/>
              <a:gd name="connsiteY6" fmla="*/ 2107667 h 2282738"/>
              <a:gd name="connsiteX0" fmla="*/ 1371 w 3378456"/>
              <a:gd name="connsiteY0" fmla="*/ 0 h 2282738"/>
              <a:gd name="connsiteX1" fmla="*/ 242592 w 3378456"/>
              <a:gd name="connsiteY1" fmla="*/ 398748 h 2282738"/>
              <a:gd name="connsiteX2" fmla="*/ 544117 w 3378456"/>
              <a:gd name="connsiteY2" fmla="*/ 797495 h 2282738"/>
              <a:gd name="connsiteX3" fmla="*/ 1207473 w 3378456"/>
              <a:gd name="connsiteY3" fmla="*/ 1196243 h 2282738"/>
              <a:gd name="connsiteX4" fmla="*/ 2182405 w 3378456"/>
              <a:gd name="connsiteY4" fmla="*/ 1367135 h 2282738"/>
              <a:gd name="connsiteX5" fmla="*/ 2956320 w 3378456"/>
              <a:gd name="connsiteY5" fmla="*/ 1879811 h 2282738"/>
              <a:gd name="connsiteX6" fmla="*/ 3378456 w 3378456"/>
              <a:gd name="connsiteY6" fmla="*/ 2107667 h 2282738"/>
              <a:gd name="connsiteX0" fmla="*/ 0 w 3377085"/>
              <a:gd name="connsiteY0" fmla="*/ 10781 h 2293519"/>
              <a:gd name="connsiteX1" fmla="*/ 406374 w 3377085"/>
              <a:gd name="connsiteY1" fmla="*/ 66458 h 2293519"/>
              <a:gd name="connsiteX2" fmla="*/ 241221 w 3377085"/>
              <a:gd name="connsiteY2" fmla="*/ 409529 h 2293519"/>
              <a:gd name="connsiteX3" fmla="*/ 542746 w 3377085"/>
              <a:gd name="connsiteY3" fmla="*/ 808276 h 2293519"/>
              <a:gd name="connsiteX4" fmla="*/ 1206102 w 3377085"/>
              <a:gd name="connsiteY4" fmla="*/ 1207024 h 2293519"/>
              <a:gd name="connsiteX5" fmla="*/ 2181034 w 3377085"/>
              <a:gd name="connsiteY5" fmla="*/ 1377916 h 2293519"/>
              <a:gd name="connsiteX6" fmla="*/ 2954949 w 3377085"/>
              <a:gd name="connsiteY6" fmla="*/ 1890592 h 2293519"/>
              <a:gd name="connsiteX7" fmla="*/ 3377085 w 3377085"/>
              <a:gd name="connsiteY7" fmla="*/ 2118448 h 2293519"/>
              <a:gd name="connsiteX0" fmla="*/ 0 w 3377085"/>
              <a:gd name="connsiteY0" fmla="*/ 176308 h 2459046"/>
              <a:gd name="connsiteX1" fmla="*/ 406374 w 3377085"/>
              <a:gd name="connsiteY1" fmla="*/ 9279 h 2459046"/>
              <a:gd name="connsiteX2" fmla="*/ 406374 w 3377085"/>
              <a:gd name="connsiteY2" fmla="*/ 231985 h 2459046"/>
              <a:gd name="connsiteX3" fmla="*/ 241221 w 3377085"/>
              <a:gd name="connsiteY3" fmla="*/ 575056 h 2459046"/>
              <a:gd name="connsiteX4" fmla="*/ 542746 w 3377085"/>
              <a:gd name="connsiteY4" fmla="*/ 973803 h 2459046"/>
              <a:gd name="connsiteX5" fmla="*/ 1206102 w 3377085"/>
              <a:gd name="connsiteY5" fmla="*/ 1372551 h 2459046"/>
              <a:gd name="connsiteX6" fmla="*/ 2181034 w 3377085"/>
              <a:gd name="connsiteY6" fmla="*/ 1543443 h 2459046"/>
              <a:gd name="connsiteX7" fmla="*/ 2954949 w 3377085"/>
              <a:gd name="connsiteY7" fmla="*/ 2056119 h 2459046"/>
              <a:gd name="connsiteX8" fmla="*/ 3377085 w 3377085"/>
              <a:gd name="connsiteY8" fmla="*/ 2283975 h 2459046"/>
              <a:gd name="connsiteX0" fmla="*/ 71383 w 3158593"/>
              <a:gd name="connsiteY0" fmla="*/ 0 h 2505443"/>
              <a:gd name="connsiteX1" fmla="*/ 187882 w 3158593"/>
              <a:gd name="connsiteY1" fmla="*/ 55676 h 2505443"/>
              <a:gd name="connsiteX2" fmla="*/ 187882 w 3158593"/>
              <a:gd name="connsiteY2" fmla="*/ 278382 h 2505443"/>
              <a:gd name="connsiteX3" fmla="*/ 22729 w 3158593"/>
              <a:gd name="connsiteY3" fmla="*/ 621453 h 2505443"/>
              <a:gd name="connsiteX4" fmla="*/ 324254 w 3158593"/>
              <a:gd name="connsiteY4" fmla="*/ 1020200 h 2505443"/>
              <a:gd name="connsiteX5" fmla="*/ 987610 w 3158593"/>
              <a:gd name="connsiteY5" fmla="*/ 1418948 h 2505443"/>
              <a:gd name="connsiteX6" fmla="*/ 1962542 w 3158593"/>
              <a:gd name="connsiteY6" fmla="*/ 1589840 h 2505443"/>
              <a:gd name="connsiteX7" fmla="*/ 2736457 w 3158593"/>
              <a:gd name="connsiteY7" fmla="*/ 2102516 h 2505443"/>
              <a:gd name="connsiteX8" fmla="*/ 3158593 w 3158593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252871 w 3087210"/>
              <a:gd name="connsiteY4" fmla="*/ 1020200 h 2505443"/>
              <a:gd name="connsiteX5" fmla="*/ 916227 w 3087210"/>
              <a:gd name="connsiteY5" fmla="*/ 1418948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815489 w 3087210"/>
              <a:gd name="connsiteY4" fmla="*/ 1002178 h 2505443"/>
              <a:gd name="connsiteX5" fmla="*/ 916227 w 3087210"/>
              <a:gd name="connsiteY5" fmla="*/ 1418948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815489 w 3087210"/>
              <a:gd name="connsiteY4" fmla="*/ 1002178 h 2505443"/>
              <a:gd name="connsiteX5" fmla="*/ 1339732 w 3087210"/>
              <a:gd name="connsiteY5" fmla="*/ 1336237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757239 w 3087210"/>
              <a:gd name="connsiteY3" fmla="*/ 389736 h 2505443"/>
              <a:gd name="connsiteX4" fmla="*/ 815489 w 3087210"/>
              <a:gd name="connsiteY4" fmla="*/ 1002178 h 2505443"/>
              <a:gd name="connsiteX5" fmla="*/ 1339732 w 3087210"/>
              <a:gd name="connsiteY5" fmla="*/ 1336237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757239 w 3087210"/>
              <a:gd name="connsiteY3" fmla="*/ 389736 h 2505443"/>
              <a:gd name="connsiteX4" fmla="*/ 1048486 w 3087210"/>
              <a:gd name="connsiteY4" fmla="*/ 946502 h 2505443"/>
              <a:gd name="connsiteX5" fmla="*/ 1339732 w 3087210"/>
              <a:gd name="connsiteY5" fmla="*/ 1336237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757239 w 3087210"/>
              <a:gd name="connsiteY3" fmla="*/ 389736 h 2505443"/>
              <a:gd name="connsiteX4" fmla="*/ 1048486 w 3087210"/>
              <a:gd name="connsiteY4" fmla="*/ 946502 h 2505443"/>
              <a:gd name="connsiteX5" fmla="*/ 1514480 w 3087210"/>
              <a:gd name="connsiteY5" fmla="*/ 1224884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291245 w 3087210"/>
              <a:gd name="connsiteY2" fmla="*/ 167030 h 2505443"/>
              <a:gd name="connsiteX3" fmla="*/ 757239 w 3087210"/>
              <a:gd name="connsiteY3" fmla="*/ 389736 h 2505443"/>
              <a:gd name="connsiteX4" fmla="*/ 1048486 w 3087210"/>
              <a:gd name="connsiteY4" fmla="*/ 946502 h 2505443"/>
              <a:gd name="connsiteX5" fmla="*/ 1514480 w 3087210"/>
              <a:gd name="connsiteY5" fmla="*/ 1224884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87210" h="2505443">
                <a:moveTo>
                  <a:pt x="0" y="0"/>
                </a:moveTo>
                <a:cubicBezTo>
                  <a:pt x="1082" y="2178"/>
                  <a:pt x="67958" y="27838"/>
                  <a:pt x="116499" y="55676"/>
                </a:cubicBezTo>
                <a:cubicBezTo>
                  <a:pt x="165040" y="83514"/>
                  <a:pt x="184455" y="111353"/>
                  <a:pt x="291245" y="167030"/>
                </a:cubicBezTo>
                <a:cubicBezTo>
                  <a:pt x="398035" y="222707"/>
                  <a:pt x="631032" y="259824"/>
                  <a:pt x="757239" y="389736"/>
                </a:cubicBezTo>
                <a:cubicBezTo>
                  <a:pt x="883446" y="519648"/>
                  <a:pt x="922279" y="807311"/>
                  <a:pt x="1048486" y="946502"/>
                </a:cubicBezTo>
                <a:cubicBezTo>
                  <a:pt x="1174693" y="1085693"/>
                  <a:pt x="1374035" y="1117661"/>
                  <a:pt x="1514480" y="1224884"/>
                </a:cubicBezTo>
                <a:cubicBezTo>
                  <a:pt x="1654925" y="1332107"/>
                  <a:pt x="1699393" y="1443568"/>
                  <a:pt x="1891159" y="1589840"/>
                </a:cubicBezTo>
                <a:cubicBezTo>
                  <a:pt x="2082925" y="1736112"/>
                  <a:pt x="2465732" y="1979094"/>
                  <a:pt x="2665074" y="2102516"/>
                </a:cubicBezTo>
                <a:cubicBezTo>
                  <a:pt x="2864416" y="2225938"/>
                  <a:pt x="3010380" y="2505443"/>
                  <a:pt x="3087210" y="2330372"/>
                </a:cubicBezTo>
              </a:path>
            </a:pathLst>
          </a:cu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5" name="Tableau 54"/>
          <p:cNvGraphicFramePr>
            <a:graphicFrameLocks noGrp="1"/>
          </p:cNvGraphicFramePr>
          <p:nvPr/>
        </p:nvGraphicFramePr>
        <p:xfrm>
          <a:off x="6732240" y="3573016"/>
          <a:ext cx="1656184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56184"/>
              </a:tblGrid>
              <a:tr h="202312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Travailler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Communiquer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S’intégrer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…</a:t>
                      </a:r>
                      <a:endParaRPr lang="fr-FR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Forme libre 29"/>
          <p:cNvSpPr/>
          <p:nvPr/>
        </p:nvSpPr>
        <p:spPr>
          <a:xfrm flipV="1">
            <a:off x="1979712" y="1700808"/>
            <a:ext cx="2640294" cy="2808310"/>
          </a:xfrm>
          <a:custGeom>
            <a:avLst/>
            <a:gdLst>
              <a:gd name="connsiteX0" fmla="*/ 0 w 3015253"/>
              <a:gd name="connsiteY0" fmla="*/ 249382 h 1253207"/>
              <a:gd name="connsiteX1" fmla="*/ 219153 w 3015253"/>
              <a:gd name="connsiteY1" fmla="*/ 680133 h 1253207"/>
              <a:gd name="connsiteX2" fmla="*/ 1110882 w 3015253"/>
              <a:gd name="connsiteY2" fmla="*/ 1080655 h 1253207"/>
              <a:gd name="connsiteX3" fmla="*/ 2418248 w 3015253"/>
              <a:gd name="connsiteY3" fmla="*/ 1073098 h 1253207"/>
              <a:gd name="connsiteX4" fmla="*/ 3015253 w 3015253"/>
              <a:gd name="connsiteY4" fmla="*/ 0 h 1253207"/>
              <a:gd name="connsiteX0" fmla="*/ 124842 w 3140095"/>
              <a:gd name="connsiteY0" fmla="*/ 249382 h 1253207"/>
              <a:gd name="connsiteX1" fmla="*/ 185147 w 3140095"/>
              <a:gd name="connsiteY1" fmla="*/ 911423 h 1253207"/>
              <a:gd name="connsiteX2" fmla="*/ 1235724 w 3140095"/>
              <a:gd name="connsiteY2" fmla="*/ 1080655 h 1253207"/>
              <a:gd name="connsiteX3" fmla="*/ 2543090 w 3140095"/>
              <a:gd name="connsiteY3" fmla="*/ 1073098 h 1253207"/>
              <a:gd name="connsiteX4" fmla="*/ 3140095 w 3140095"/>
              <a:gd name="connsiteY4" fmla="*/ 0 h 1253207"/>
              <a:gd name="connsiteX0" fmla="*/ 70356 w 3085609"/>
              <a:gd name="connsiteY0" fmla="*/ 249382 h 1281966"/>
              <a:gd name="connsiteX1" fmla="*/ 130661 w 3085609"/>
              <a:gd name="connsiteY1" fmla="*/ 911423 h 1281966"/>
              <a:gd name="connsiteX2" fmla="*/ 854323 w 3085609"/>
              <a:gd name="connsiteY2" fmla="*/ 1253207 h 1281966"/>
              <a:gd name="connsiteX3" fmla="*/ 2488604 w 3085609"/>
              <a:gd name="connsiteY3" fmla="*/ 1073098 h 1281966"/>
              <a:gd name="connsiteX4" fmla="*/ 3085609 w 3085609"/>
              <a:gd name="connsiteY4" fmla="*/ 0 h 1281966"/>
              <a:gd name="connsiteX0" fmla="*/ 492491 w 3507744"/>
              <a:gd name="connsiteY0" fmla="*/ 249382 h 1281966"/>
              <a:gd name="connsiteX1" fmla="*/ 10051 w 3507744"/>
              <a:gd name="connsiteY1" fmla="*/ 284820 h 1281966"/>
              <a:gd name="connsiteX2" fmla="*/ 552796 w 3507744"/>
              <a:gd name="connsiteY2" fmla="*/ 911423 h 1281966"/>
              <a:gd name="connsiteX3" fmla="*/ 1276458 w 3507744"/>
              <a:gd name="connsiteY3" fmla="*/ 1253207 h 1281966"/>
              <a:gd name="connsiteX4" fmla="*/ 2910739 w 3507744"/>
              <a:gd name="connsiteY4" fmla="*/ 1073098 h 1281966"/>
              <a:gd name="connsiteX5" fmla="*/ 3507744 w 3507744"/>
              <a:gd name="connsiteY5" fmla="*/ 0 h 1281966"/>
              <a:gd name="connsiteX0" fmla="*/ 552796 w 3568049"/>
              <a:gd name="connsiteY0" fmla="*/ 249382 h 1281966"/>
              <a:gd name="connsiteX1" fmla="*/ 190966 w 3568049"/>
              <a:gd name="connsiteY1" fmla="*/ 284820 h 1281966"/>
              <a:gd name="connsiteX2" fmla="*/ 70356 w 3568049"/>
              <a:gd name="connsiteY2" fmla="*/ 284820 h 1281966"/>
              <a:gd name="connsiteX3" fmla="*/ 613101 w 3568049"/>
              <a:gd name="connsiteY3" fmla="*/ 911423 h 1281966"/>
              <a:gd name="connsiteX4" fmla="*/ 1336763 w 3568049"/>
              <a:gd name="connsiteY4" fmla="*/ 1253207 h 1281966"/>
              <a:gd name="connsiteX5" fmla="*/ 2971044 w 3568049"/>
              <a:gd name="connsiteY5" fmla="*/ 1073098 h 1281966"/>
              <a:gd name="connsiteX6" fmla="*/ 3568049 w 3568049"/>
              <a:gd name="connsiteY6" fmla="*/ 0 h 1281966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915998 w 4413691"/>
              <a:gd name="connsiteY2" fmla="*/ 398748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207473 w 4413691"/>
              <a:gd name="connsiteY3" fmla="*/ 1196243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016028"/>
              <a:gd name="connsiteY0" fmla="*/ 0 h 2282738"/>
              <a:gd name="connsiteX1" fmla="*/ 242592 w 4016028"/>
              <a:gd name="connsiteY1" fmla="*/ 398748 h 2282738"/>
              <a:gd name="connsiteX2" fmla="*/ 544117 w 4016028"/>
              <a:gd name="connsiteY2" fmla="*/ 797495 h 2282738"/>
              <a:gd name="connsiteX3" fmla="*/ 1207473 w 4016028"/>
              <a:gd name="connsiteY3" fmla="*/ 1196243 h 2282738"/>
              <a:gd name="connsiteX4" fmla="*/ 2182405 w 4016028"/>
              <a:gd name="connsiteY4" fmla="*/ 1367135 h 2282738"/>
              <a:gd name="connsiteX5" fmla="*/ 3816686 w 4016028"/>
              <a:gd name="connsiteY5" fmla="*/ 1187026 h 2282738"/>
              <a:gd name="connsiteX6" fmla="*/ 3378456 w 4016028"/>
              <a:gd name="connsiteY6" fmla="*/ 2107667 h 2282738"/>
              <a:gd name="connsiteX0" fmla="*/ 1371 w 3378456"/>
              <a:gd name="connsiteY0" fmla="*/ 0 h 2282738"/>
              <a:gd name="connsiteX1" fmla="*/ 242592 w 3378456"/>
              <a:gd name="connsiteY1" fmla="*/ 398748 h 2282738"/>
              <a:gd name="connsiteX2" fmla="*/ 544117 w 3378456"/>
              <a:gd name="connsiteY2" fmla="*/ 797495 h 2282738"/>
              <a:gd name="connsiteX3" fmla="*/ 1207473 w 3378456"/>
              <a:gd name="connsiteY3" fmla="*/ 1196243 h 2282738"/>
              <a:gd name="connsiteX4" fmla="*/ 2182405 w 3378456"/>
              <a:gd name="connsiteY4" fmla="*/ 1367135 h 2282738"/>
              <a:gd name="connsiteX5" fmla="*/ 2956320 w 3378456"/>
              <a:gd name="connsiteY5" fmla="*/ 1879811 h 2282738"/>
              <a:gd name="connsiteX6" fmla="*/ 3378456 w 3378456"/>
              <a:gd name="connsiteY6" fmla="*/ 2107667 h 2282738"/>
              <a:gd name="connsiteX0" fmla="*/ 1371 w 3589610"/>
              <a:gd name="connsiteY0" fmla="*/ 0 h 2267581"/>
              <a:gd name="connsiteX1" fmla="*/ 242592 w 3589610"/>
              <a:gd name="connsiteY1" fmla="*/ 398748 h 2267581"/>
              <a:gd name="connsiteX2" fmla="*/ 544117 w 3589610"/>
              <a:gd name="connsiteY2" fmla="*/ 797495 h 2267581"/>
              <a:gd name="connsiteX3" fmla="*/ 1207473 w 3589610"/>
              <a:gd name="connsiteY3" fmla="*/ 1196243 h 2267581"/>
              <a:gd name="connsiteX4" fmla="*/ 2182405 w 3589610"/>
              <a:gd name="connsiteY4" fmla="*/ 1367135 h 2267581"/>
              <a:gd name="connsiteX5" fmla="*/ 2956320 w 3589610"/>
              <a:gd name="connsiteY5" fmla="*/ 1879811 h 2267581"/>
              <a:gd name="connsiteX6" fmla="*/ 3589610 w 3589610"/>
              <a:gd name="connsiteY6" fmla="*/ 2092510 h 2267581"/>
              <a:gd name="connsiteX0" fmla="*/ 1371 w 3589610"/>
              <a:gd name="connsiteY0" fmla="*/ 0 h 2267581"/>
              <a:gd name="connsiteX1" fmla="*/ 242592 w 3589610"/>
              <a:gd name="connsiteY1" fmla="*/ 398748 h 2267581"/>
              <a:gd name="connsiteX2" fmla="*/ 544117 w 3589610"/>
              <a:gd name="connsiteY2" fmla="*/ 797495 h 2267581"/>
              <a:gd name="connsiteX3" fmla="*/ 1207473 w 3589610"/>
              <a:gd name="connsiteY3" fmla="*/ 1196243 h 2267581"/>
              <a:gd name="connsiteX4" fmla="*/ 2182405 w 3589610"/>
              <a:gd name="connsiteY4" fmla="*/ 1367135 h 2267581"/>
              <a:gd name="connsiteX5" fmla="*/ 3167303 w 3589610"/>
              <a:gd name="connsiteY5" fmla="*/ 1712054 h 2267581"/>
              <a:gd name="connsiteX6" fmla="*/ 3589610 w 3589610"/>
              <a:gd name="connsiteY6" fmla="*/ 2092510 h 2267581"/>
              <a:gd name="connsiteX0" fmla="*/ 1371 w 7294705"/>
              <a:gd name="connsiteY0" fmla="*/ 0 h 2267581"/>
              <a:gd name="connsiteX1" fmla="*/ 242592 w 7294705"/>
              <a:gd name="connsiteY1" fmla="*/ 398748 h 2267581"/>
              <a:gd name="connsiteX2" fmla="*/ 544117 w 7294705"/>
              <a:gd name="connsiteY2" fmla="*/ 797495 h 2267581"/>
              <a:gd name="connsiteX3" fmla="*/ 1207473 w 7294705"/>
              <a:gd name="connsiteY3" fmla="*/ 1196243 h 2267581"/>
              <a:gd name="connsiteX4" fmla="*/ 6968066 w 7294705"/>
              <a:gd name="connsiteY4" fmla="*/ 380456 h 2267581"/>
              <a:gd name="connsiteX5" fmla="*/ 3167303 w 7294705"/>
              <a:gd name="connsiteY5" fmla="*/ 1712054 h 2267581"/>
              <a:gd name="connsiteX6" fmla="*/ 3589610 w 7294705"/>
              <a:gd name="connsiteY6" fmla="*/ 2092510 h 2267581"/>
              <a:gd name="connsiteX0" fmla="*/ 1371 w 7576241"/>
              <a:gd name="connsiteY0" fmla="*/ 0 h 2267581"/>
              <a:gd name="connsiteX1" fmla="*/ 242592 w 7576241"/>
              <a:gd name="connsiteY1" fmla="*/ 398748 h 2267581"/>
              <a:gd name="connsiteX2" fmla="*/ 544117 w 7576241"/>
              <a:gd name="connsiteY2" fmla="*/ 797495 h 2267581"/>
              <a:gd name="connsiteX3" fmla="*/ 1207473 w 7576241"/>
              <a:gd name="connsiteY3" fmla="*/ 1196243 h 2267581"/>
              <a:gd name="connsiteX4" fmla="*/ 6968066 w 7576241"/>
              <a:gd name="connsiteY4" fmla="*/ 380456 h 2267581"/>
              <a:gd name="connsiteX5" fmla="*/ 4856531 w 7576241"/>
              <a:gd name="connsiteY5" fmla="*/ 1141369 h 2267581"/>
              <a:gd name="connsiteX6" fmla="*/ 3589610 w 7576241"/>
              <a:gd name="connsiteY6" fmla="*/ 2092510 h 2267581"/>
              <a:gd name="connsiteX0" fmla="*/ 1371 w 7576241"/>
              <a:gd name="connsiteY0" fmla="*/ 0 h 2267581"/>
              <a:gd name="connsiteX1" fmla="*/ 242592 w 7576241"/>
              <a:gd name="connsiteY1" fmla="*/ 398748 h 2267581"/>
              <a:gd name="connsiteX2" fmla="*/ 544117 w 7576241"/>
              <a:gd name="connsiteY2" fmla="*/ 797495 h 2267581"/>
              <a:gd name="connsiteX3" fmla="*/ 1207473 w 7576241"/>
              <a:gd name="connsiteY3" fmla="*/ 1196243 h 2267581"/>
              <a:gd name="connsiteX4" fmla="*/ 6968066 w 7576241"/>
              <a:gd name="connsiteY4" fmla="*/ 380456 h 2267581"/>
              <a:gd name="connsiteX5" fmla="*/ 4856531 w 7576241"/>
              <a:gd name="connsiteY5" fmla="*/ 1141369 h 2267581"/>
              <a:gd name="connsiteX6" fmla="*/ 3589610 w 7576241"/>
              <a:gd name="connsiteY6" fmla="*/ 2092510 h 2267581"/>
              <a:gd name="connsiteX0" fmla="*/ 1371 w 7541050"/>
              <a:gd name="connsiteY0" fmla="*/ 0 h 2267581"/>
              <a:gd name="connsiteX1" fmla="*/ 242592 w 7541050"/>
              <a:gd name="connsiteY1" fmla="*/ 398748 h 2267581"/>
              <a:gd name="connsiteX2" fmla="*/ 544117 w 7541050"/>
              <a:gd name="connsiteY2" fmla="*/ 797495 h 2267581"/>
              <a:gd name="connsiteX3" fmla="*/ 1207473 w 7541050"/>
              <a:gd name="connsiteY3" fmla="*/ 1196243 h 2267581"/>
              <a:gd name="connsiteX4" fmla="*/ 6968066 w 7541050"/>
              <a:gd name="connsiteY4" fmla="*/ 380456 h 2267581"/>
              <a:gd name="connsiteX5" fmla="*/ 4645377 w 7541050"/>
              <a:gd name="connsiteY5" fmla="*/ 1126212 h 2267581"/>
              <a:gd name="connsiteX6" fmla="*/ 3589610 w 7541050"/>
              <a:gd name="connsiteY6" fmla="*/ 2092510 h 2267581"/>
              <a:gd name="connsiteX0" fmla="*/ 85474 w 7157746"/>
              <a:gd name="connsiteY0" fmla="*/ 0 h 2267581"/>
              <a:gd name="connsiteX1" fmla="*/ 326695 w 7157746"/>
              <a:gd name="connsiteY1" fmla="*/ 398748 h 2267581"/>
              <a:gd name="connsiteX2" fmla="*/ 628220 w 7157746"/>
              <a:gd name="connsiteY2" fmla="*/ 797495 h 2267581"/>
              <a:gd name="connsiteX3" fmla="*/ 4096020 w 7157746"/>
              <a:gd name="connsiteY3" fmla="*/ 555527 h 2267581"/>
              <a:gd name="connsiteX4" fmla="*/ 7052169 w 7157746"/>
              <a:gd name="connsiteY4" fmla="*/ 380456 h 2267581"/>
              <a:gd name="connsiteX5" fmla="*/ 4729480 w 7157746"/>
              <a:gd name="connsiteY5" fmla="*/ 1126212 h 2267581"/>
              <a:gd name="connsiteX6" fmla="*/ 3673713 w 7157746"/>
              <a:gd name="connsiteY6" fmla="*/ 2092510 h 2267581"/>
              <a:gd name="connsiteX0" fmla="*/ 180858 w 7253130"/>
              <a:gd name="connsiteY0" fmla="*/ 0 h 2267581"/>
              <a:gd name="connsiteX1" fmla="*/ 422079 w 7253130"/>
              <a:gd name="connsiteY1" fmla="*/ 398748 h 2267581"/>
              <a:gd name="connsiteX2" fmla="*/ 2713332 w 7253130"/>
              <a:gd name="connsiteY2" fmla="*/ 365299 h 2267581"/>
              <a:gd name="connsiteX3" fmla="*/ 4191404 w 7253130"/>
              <a:gd name="connsiteY3" fmla="*/ 555527 h 2267581"/>
              <a:gd name="connsiteX4" fmla="*/ 7147553 w 7253130"/>
              <a:gd name="connsiteY4" fmla="*/ 380456 h 2267581"/>
              <a:gd name="connsiteX5" fmla="*/ 4824864 w 7253130"/>
              <a:gd name="connsiteY5" fmla="*/ 1126212 h 2267581"/>
              <a:gd name="connsiteX6" fmla="*/ 3769097 w 7253130"/>
              <a:gd name="connsiteY6" fmla="*/ 2092510 h 2267581"/>
              <a:gd name="connsiteX0" fmla="*/ 1371 w 7073643"/>
              <a:gd name="connsiteY0" fmla="*/ 76041 h 2343622"/>
              <a:gd name="connsiteX1" fmla="*/ 1055770 w 7073643"/>
              <a:gd name="connsiteY1" fmla="*/ 60884 h 2343622"/>
              <a:gd name="connsiteX2" fmla="*/ 2533845 w 7073643"/>
              <a:gd name="connsiteY2" fmla="*/ 441340 h 2343622"/>
              <a:gd name="connsiteX3" fmla="*/ 4011917 w 7073643"/>
              <a:gd name="connsiteY3" fmla="*/ 631568 h 2343622"/>
              <a:gd name="connsiteX4" fmla="*/ 6968066 w 7073643"/>
              <a:gd name="connsiteY4" fmla="*/ 456497 h 2343622"/>
              <a:gd name="connsiteX5" fmla="*/ 4645377 w 7073643"/>
              <a:gd name="connsiteY5" fmla="*/ 1202253 h 2343622"/>
              <a:gd name="connsiteX6" fmla="*/ 3589610 w 7073643"/>
              <a:gd name="connsiteY6" fmla="*/ 2168551 h 2343622"/>
              <a:gd name="connsiteX0" fmla="*/ 1370 w 6863859"/>
              <a:gd name="connsiteY0" fmla="*/ 0 h 2472967"/>
              <a:gd name="connsiteX1" fmla="*/ 845986 w 6863859"/>
              <a:gd name="connsiteY1" fmla="*/ 190229 h 2472967"/>
              <a:gd name="connsiteX2" fmla="*/ 2324061 w 6863859"/>
              <a:gd name="connsiteY2" fmla="*/ 570685 h 2472967"/>
              <a:gd name="connsiteX3" fmla="*/ 3802133 w 6863859"/>
              <a:gd name="connsiteY3" fmla="*/ 760913 h 2472967"/>
              <a:gd name="connsiteX4" fmla="*/ 6758282 w 6863859"/>
              <a:gd name="connsiteY4" fmla="*/ 585842 h 2472967"/>
              <a:gd name="connsiteX5" fmla="*/ 4435593 w 6863859"/>
              <a:gd name="connsiteY5" fmla="*/ 1331598 h 2472967"/>
              <a:gd name="connsiteX6" fmla="*/ 3379826 w 6863859"/>
              <a:gd name="connsiteY6" fmla="*/ 2297896 h 2472967"/>
              <a:gd name="connsiteX0" fmla="*/ 1370 w 6412907"/>
              <a:gd name="connsiteY0" fmla="*/ 0 h 2472967"/>
              <a:gd name="connsiteX1" fmla="*/ 845986 w 6412907"/>
              <a:gd name="connsiteY1" fmla="*/ 190229 h 2472967"/>
              <a:gd name="connsiteX2" fmla="*/ 2324061 w 6412907"/>
              <a:gd name="connsiteY2" fmla="*/ 570685 h 2472967"/>
              <a:gd name="connsiteX3" fmla="*/ 3802133 w 6412907"/>
              <a:gd name="connsiteY3" fmla="*/ 760913 h 2472967"/>
              <a:gd name="connsiteX4" fmla="*/ 6307330 w 6412907"/>
              <a:gd name="connsiteY4" fmla="*/ 601530 h 2472967"/>
              <a:gd name="connsiteX5" fmla="*/ 4435593 w 6412907"/>
              <a:gd name="connsiteY5" fmla="*/ 1331598 h 2472967"/>
              <a:gd name="connsiteX6" fmla="*/ 3379826 w 6412907"/>
              <a:gd name="connsiteY6" fmla="*/ 2297896 h 2472967"/>
              <a:gd name="connsiteX0" fmla="*/ 1370 w 6415679"/>
              <a:gd name="connsiteY0" fmla="*/ 0 h 2472967"/>
              <a:gd name="connsiteX1" fmla="*/ 845986 w 6415679"/>
              <a:gd name="connsiteY1" fmla="*/ 190229 h 2472967"/>
              <a:gd name="connsiteX2" fmla="*/ 2324061 w 6415679"/>
              <a:gd name="connsiteY2" fmla="*/ 570685 h 2472967"/>
              <a:gd name="connsiteX3" fmla="*/ 3802133 w 6415679"/>
              <a:gd name="connsiteY3" fmla="*/ 760913 h 2472967"/>
              <a:gd name="connsiteX4" fmla="*/ 6307330 w 6415679"/>
              <a:gd name="connsiteY4" fmla="*/ 601530 h 2472967"/>
              <a:gd name="connsiteX5" fmla="*/ 4452236 w 6415679"/>
              <a:gd name="connsiteY5" fmla="*/ 1203063 h 2472967"/>
              <a:gd name="connsiteX6" fmla="*/ 3379826 w 6415679"/>
              <a:gd name="connsiteY6" fmla="*/ 2297896 h 2472967"/>
              <a:gd name="connsiteX0" fmla="*/ 1370 w 6230172"/>
              <a:gd name="connsiteY0" fmla="*/ 0 h 2472967"/>
              <a:gd name="connsiteX1" fmla="*/ 845986 w 6230172"/>
              <a:gd name="connsiteY1" fmla="*/ 190229 h 2472967"/>
              <a:gd name="connsiteX2" fmla="*/ 2324061 w 6230172"/>
              <a:gd name="connsiteY2" fmla="*/ 570685 h 2472967"/>
              <a:gd name="connsiteX3" fmla="*/ 3802133 w 6230172"/>
              <a:gd name="connsiteY3" fmla="*/ 760913 h 2472967"/>
              <a:gd name="connsiteX4" fmla="*/ 6121823 w 6230172"/>
              <a:gd name="connsiteY4" fmla="*/ 1002552 h 2472967"/>
              <a:gd name="connsiteX5" fmla="*/ 4452236 w 6230172"/>
              <a:gd name="connsiteY5" fmla="*/ 1203063 h 2472967"/>
              <a:gd name="connsiteX6" fmla="*/ 3379826 w 6230172"/>
              <a:gd name="connsiteY6" fmla="*/ 2297896 h 2472967"/>
              <a:gd name="connsiteX0" fmla="*/ 1370 w 6230172"/>
              <a:gd name="connsiteY0" fmla="*/ 0 h 2297896"/>
              <a:gd name="connsiteX1" fmla="*/ 845986 w 6230172"/>
              <a:gd name="connsiteY1" fmla="*/ 190229 h 2297896"/>
              <a:gd name="connsiteX2" fmla="*/ 2324061 w 6230172"/>
              <a:gd name="connsiteY2" fmla="*/ 570685 h 2297896"/>
              <a:gd name="connsiteX3" fmla="*/ 3802133 w 6230172"/>
              <a:gd name="connsiteY3" fmla="*/ 760913 h 2297896"/>
              <a:gd name="connsiteX4" fmla="*/ 6121823 w 6230172"/>
              <a:gd name="connsiteY4" fmla="*/ 1002552 h 2297896"/>
              <a:gd name="connsiteX5" fmla="*/ 4452236 w 6230172"/>
              <a:gd name="connsiteY5" fmla="*/ 1203063 h 2297896"/>
              <a:gd name="connsiteX6" fmla="*/ 4225298 w 6230172"/>
              <a:gd name="connsiteY6" fmla="*/ 1281372 h 2297896"/>
              <a:gd name="connsiteX7" fmla="*/ 3379826 w 6230172"/>
              <a:gd name="connsiteY7" fmla="*/ 2297896 h 2297896"/>
              <a:gd name="connsiteX0" fmla="*/ 1370 w 6384764"/>
              <a:gd name="connsiteY0" fmla="*/ 0 h 2297896"/>
              <a:gd name="connsiteX1" fmla="*/ 845986 w 6384764"/>
              <a:gd name="connsiteY1" fmla="*/ 190229 h 2297896"/>
              <a:gd name="connsiteX2" fmla="*/ 2324061 w 6384764"/>
              <a:gd name="connsiteY2" fmla="*/ 570685 h 2297896"/>
              <a:gd name="connsiteX3" fmla="*/ 3802133 w 6384764"/>
              <a:gd name="connsiteY3" fmla="*/ 760913 h 2297896"/>
              <a:gd name="connsiteX4" fmla="*/ 6121823 w 6384764"/>
              <a:gd name="connsiteY4" fmla="*/ 1002552 h 2297896"/>
              <a:gd name="connsiteX5" fmla="*/ 5379784 w 6384764"/>
              <a:gd name="connsiteY5" fmla="*/ 1069389 h 2297896"/>
              <a:gd name="connsiteX6" fmla="*/ 4225298 w 6384764"/>
              <a:gd name="connsiteY6" fmla="*/ 1281372 h 2297896"/>
              <a:gd name="connsiteX7" fmla="*/ 3379826 w 6384764"/>
              <a:gd name="connsiteY7" fmla="*/ 2297896 h 2297896"/>
              <a:gd name="connsiteX0" fmla="*/ 1370 w 6384764"/>
              <a:gd name="connsiteY0" fmla="*/ 0 h 2297896"/>
              <a:gd name="connsiteX1" fmla="*/ 845986 w 6384764"/>
              <a:gd name="connsiteY1" fmla="*/ 190229 h 2297896"/>
              <a:gd name="connsiteX2" fmla="*/ 2324061 w 6384764"/>
              <a:gd name="connsiteY2" fmla="*/ 570685 h 2297896"/>
              <a:gd name="connsiteX3" fmla="*/ 3802133 w 6384764"/>
              <a:gd name="connsiteY3" fmla="*/ 760913 h 2297896"/>
              <a:gd name="connsiteX4" fmla="*/ 6121823 w 6384764"/>
              <a:gd name="connsiteY4" fmla="*/ 1002552 h 2297896"/>
              <a:gd name="connsiteX5" fmla="*/ 5379784 w 6384764"/>
              <a:gd name="connsiteY5" fmla="*/ 1069389 h 2297896"/>
              <a:gd name="connsiteX6" fmla="*/ 3710197 w 6384764"/>
              <a:gd name="connsiteY6" fmla="*/ 1269900 h 2297896"/>
              <a:gd name="connsiteX7" fmla="*/ 3379826 w 6384764"/>
              <a:gd name="connsiteY7" fmla="*/ 2297896 h 2297896"/>
              <a:gd name="connsiteX0" fmla="*/ 1370 w 6384764"/>
              <a:gd name="connsiteY0" fmla="*/ 0 h 2339290"/>
              <a:gd name="connsiteX1" fmla="*/ 845986 w 6384764"/>
              <a:gd name="connsiteY1" fmla="*/ 190229 h 2339290"/>
              <a:gd name="connsiteX2" fmla="*/ 2324061 w 6384764"/>
              <a:gd name="connsiteY2" fmla="*/ 570685 h 2339290"/>
              <a:gd name="connsiteX3" fmla="*/ 3802133 w 6384764"/>
              <a:gd name="connsiteY3" fmla="*/ 760913 h 2339290"/>
              <a:gd name="connsiteX4" fmla="*/ 6121823 w 6384764"/>
              <a:gd name="connsiteY4" fmla="*/ 1002552 h 2339290"/>
              <a:gd name="connsiteX5" fmla="*/ 5379784 w 6384764"/>
              <a:gd name="connsiteY5" fmla="*/ 1069389 h 2339290"/>
              <a:gd name="connsiteX6" fmla="*/ 3710197 w 6384764"/>
              <a:gd name="connsiteY6" fmla="*/ 1269900 h 2339290"/>
              <a:gd name="connsiteX7" fmla="*/ 2968158 w 6384764"/>
              <a:gd name="connsiteY7" fmla="*/ 2339290 h 2339290"/>
              <a:gd name="connsiteX0" fmla="*/ 1370 w 6384764"/>
              <a:gd name="connsiteY0" fmla="*/ 0 h 2606638"/>
              <a:gd name="connsiteX1" fmla="*/ 845986 w 6384764"/>
              <a:gd name="connsiteY1" fmla="*/ 190229 h 2606638"/>
              <a:gd name="connsiteX2" fmla="*/ 2324061 w 6384764"/>
              <a:gd name="connsiteY2" fmla="*/ 570685 h 2606638"/>
              <a:gd name="connsiteX3" fmla="*/ 3802133 w 6384764"/>
              <a:gd name="connsiteY3" fmla="*/ 760913 h 2606638"/>
              <a:gd name="connsiteX4" fmla="*/ 6121823 w 6384764"/>
              <a:gd name="connsiteY4" fmla="*/ 1002552 h 2606638"/>
              <a:gd name="connsiteX5" fmla="*/ 5379784 w 6384764"/>
              <a:gd name="connsiteY5" fmla="*/ 1069389 h 2606638"/>
              <a:gd name="connsiteX6" fmla="*/ 3710197 w 6384764"/>
              <a:gd name="connsiteY6" fmla="*/ 1269900 h 2606638"/>
              <a:gd name="connsiteX7" fmla="*/ 3524687 w 6384764"/>
              <a:gd name="connsiteY7" fmla="*/ 2606638 h 2606638"/>
              <a:gd name="connsiteX0" fmla="*/ 1370 w 6384764"/>
              <a:gd name="connsiteY0" fmla="*/ 0 h 2606638"/>
              <a:gd name="connsiteX1" fmla="*/ 845986 w 6384764"/>
              <a:gd name="connsiteY1" fmla="*/ 190229 h 2606638"/>
              <a:gd name="connsiteX2" fmla="*/ 2324061 w 6384764"/>
              <a:gd name="connsiteY2" fmla="*/ 570685 h 2606638"/>
              <a:gd name="connsiteX3" fmla="*/ 3802133 w 6384764"/>
              <a:gd name="connsiteY3" fmla="*/ 760913 h 2606638"/>
              <a:gd name="connsiteX4" fmla="*/ 6121823 w 6384764"/>
              <a:gd name="connsiteY4" fmla="*/ 1002552 h 2606638"/>
              <a:gd name="connsiteX5" fmla="*/ 5379784 w 6384764"/>
              <a:gd name="connsiteY5" fmla="*/ 1069389 h 2606638"/>
              <a:gd name="connsiteX6" fmla="*/ 4823255 w 6384764"/>
              <a:gd name="connsiteY6" fmla="*/ 1336737 h 2606638"/>
              <a:gd name="connsiteX7" fmla="*/ 3524687 w 6384764"/>
              <a:gd name="connsiteY7" fmla="*/ 2606638 h 2606638"/>
              <a:gd name="connsiteX0" fmla="*/ 1370 w 6616517"/>
              <a:gd name="connsiteY0" fmla="*/ 0 h 2606638"/>
              <a:gd name="connsiteX1" fmla="*/ 845986 w 6616517"/>
              <a:gd name="connsiteY1" fmla="*/ 190229 h 2606638"/>
              <a:gd name="connsiteX2" fmla="*/ 2324061 w 6616517"/>
              <a:gd name="connsiteY2" fmla="*/ 570685 h 2606638"/>
              <a:gd name="connsiteX3" fmla="*/ 3802133 w 6616517"/>
              <a:gd name="connsiteY3" fmla="*/ 760913 h 2606638"/>
              <a:gd name="connsiteX4" fmla="*/ 6121823 w 6616517"/>
              <a:gd name="connsiteY4" fmla="*/ 1002552 h 2606638"/>
              <a:gd name="connsiteX5" fmla="*/ 5379784 w 6616517"/>
              <a:gd name="connsiteY5" fmla="*/ 1069389 h 2606638"/>
              <a:gd name="connsiteX6" fmla="*/ 6307333 w 6616517"/>
              <a:gd name="connsiteY6" fmla="*/ 1336737 h 2606638"/>
              <a:gd name="connsiteX7" fmla="*/ 3524687 w 6616517"/>
              <a:gd name="connsiteY7" fmla="*/ 2606638 h 2606638"/>
              <a:gd name="connsiteX0" fmla="*/ 1370 w 6802024"/>
              <a:gd name="connsiteY0" fmla="*/ 0 h 2606638"/>
              <a:gd name="connsiteX1" fmla="*/ 845986 w 6802024"/>
              <a:gd name="connsiteY1" fmla="*/ 190229 h 2606638"/>
              <a:gd name="connsiteX2" fmla="*/ 2324061 w 6802024"/>
              <a:gd name="connsiteY2" fmla="*/ 570685 h 2606638"/>
              <a:gd name="connsiteX3" fmla="*/ 3802133 w 6802024"/>
              <a:gd name="connsiteY3" fmla="*/ 760913 h 2606638"/>
              <a:gd name="connsiteX4" fmla="*/ 6121823 w 6802024"/>
              <a:gd name="connsiteY4" fmla="*/ 1002552 h 2606638"/>
              <a:gd name="connsiteX5" fmla="*/ 6492842 w 6802024"/>
              <a:gd name="connsiteY5" fmla="*/ 1069389 h 2606638"/>
              <a:gd name="connsiteX6" fmla="*/ 6307333 w 6802024"/>
              <a:gd name="connsiteY6" fmla="*/ 1336737 h 2606638"/>
              <a:gd name="connsiteX7" fmla="*/ 3524687 w 6802024"/>
              <a:gd name="connsiteY7" fmla="*/ 2606638 h 2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2024" h="2606638">
                <a:moveTo>
                  <a:pt x="1370" y="0"/>
                </a:moveTo>
                <a:cubicBezTo>
                  <a:pt x="-1" y="164"/>
                  <a:pt x="458871" y="95115"/>
                  <a:pt x="845986" y="190229"/>
                </a:cubicBezTo>
                <a:cubicBezTo>
                  <a:pt x="1233101" y="285343"/>
                  <a:pt x="1831370" y="475571"/>
                  <a:pt x="2324061" y="570685"/>
                </a:cubicBezTo>
                <a:cubicBezTo>
                  <a:pt x="2816752" y="665799"/>
                  <a:pt x="3169173" y="688935"/>
                  <a:pt x="3802133" y="760913"/>
                </a:cubicBezTo>
                <a:lnTo>
                  <a:pt x="6121823" y="1002552"/>
                </a:lnTo>
                <a:cubicBezTo>
                  <a:pt x="6570274" y="1053965"/>
                  <a:pt x="6461924" y="1013692"/>
                  <a:pt x="6492842" y="1069389"/>
                </a:cubicBezTo>
                <a:cubicBezTo>
                  <a:pt x="6523760" y="1125086"/>
                  <a:pt x="6802025" y="1080529"/>
                  <a:pt x="6307333" y="1336737"/>
                </a:cubicBezTo>
                <a:cubicBezTo>
                  <a:pt x="5812641" y="1592945"/>
                  <a:pt x="3665599" y="2437217"/>
                  <a:pt x="3524687" y="2606638"/>
                </a:cubicBezTo>
              </a:path>
            </a:pathLst>
          </a:cu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3" name="Tableau 52"/>
          <p:cNvGraphicFramePr>
            <a:graphicFrameLocks noGrp="1"/>
          </p:cNvGraphicFramePr>
          <p:nvPr/>
        </p:nvGraphicFramePr>
        <p:xfrm>
          <a:off x="2267744" y="3284984"/>
          <a:ext cx="1656184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56184"/>
              </a:tblGrid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Pratiquer un sport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</a:t>
                      </a:r>
                      <a:r>
                        <a:rPr lang="fr-FR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cultiver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 détendre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Ellipse 7"/>
          <p:cNvSpPr/>
          <p:nvPr/>
        </p:nvSpPr>
        <p:spPr bwMode="auto">
          <a:xfrm>
            <a:off x="1259632" y="4509120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isometricOffAxis1Righ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Activités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dirty="0" smtClean="0">
                <a:solidFill>
                  <a:schemeClr val="tx1"/>
                </a:solidFill>
                <a:latin typeface="Times New Roman" pitchFamily="18" charset="0"/>
              </a:rPr>
              <a:t>Loisirs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7452320" y="1340768"/>
            <a:ext cx="1440160" cy="648072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perspectiveRelaxedModerately">
              <a:rot lat="1490637" lon="0" rev="0"/>
            </a:camera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Santé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7703840" y="4797152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isometricOffAxis2Lef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Relations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dirty="0" smtClean="0">
                <a:solidFill>
                  <a:schemeClr val="tx1"/>
                </a:solidFill>
                <a:latin typeface="Times New Roman" pitchFamily="18" charset="0"/>
              </a:rPr>
              <a:t>Sociales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Forme libre 47"/>
          <p:cNvSpPr/>
          <p:nvPr/>
        </p:nvSpPr>
        <p:spPr>
          <a:xfrm>
            <a:off x="3983935" y="1844823"/>
            <a:ext cx="1608178" cy="4402889"/>
          </a:xfrm>
          <a:custGeom>
            <a:avLst/>
            <a:gdLst>
              <a:gd name="connsiteX0" fmla="*/ 0 w 3015253"/>
              <a:gd name="connsiteY0" fmla="*/ 249382 h 1253207"/>
              <a:gd name="connsiteX1" fmla="*/ 219153 w 3015253"/>
              <a:gd name="connsiteY1" fmla="*/ 680133 h 1253207"/>
              <a:gd name="connsiteX2" fmla="*/ 1110882 w 3015253"/>
              <a:gd name="connsiteY2" fmla="*/ 1080655 h 1253207"/>
              <a:gd name="connsiteX3" fmla="*/ 2418248 w 3015253"/>
              <a:gd name="connsiteY3" fmla="*/ 1073098 h 1253207"/>
              <a:gd name="connsiteX4" fmla="*/ 3015253 w 3015253"/>
              <a:gd name="connsiteY4" fmla="*/ 0 h 1253207"/>
              <a:gd name="connsiteX0" fmla="*/ 124842 w 3140095"/>
              <a:gd name="connsiteY0" fmla="*/ 249382 h 1253207"/>
              <a:gd name="connsiteX1" fmla="*/ 185147 w 3140095"/>
              <a:gd name="connsiteY1" fmla="*/ 911423 h 1253207"/>
              <a:gd name="connsiteX2" fmla="*/ 1235724 w 3140095"/>
              <a:gd name="connsiteY2" fmla="*/ 1080655 h 1253207"/>
              <a:gd name="connsiteX3" fmla="*/ 2543090 w 3140095"/>
              <a:gd name="connsiteY3" fmla="*/ 1073098 h 1253207"/>
              <a:gd name="connsiteX4" fmla="*/ 3140095 w 3140095"/>
              <a:gd name="connsiteY4" fmla="*/ 0 h 1253207"/>
              <a:gd name="connsiteX0" fmla="*/ 70356 w 3085609"/>
              <a:gd name="connsiteY0" fmla="*/ 249382 h 1281966"/>
              <a:gd name="connsiteX1" fmla="*/ 130661 w 3085609"/>
              <a:gd name="connsiteY1" fmla="*/ 911423 h 1281966"/>
              <a:gd name="connsiteX2" fmla="*/ 854323 w 3085609"/>
              <a:gd name="connsiteY2" fmla="*/ 1253207 h 1281966"/>
              <a:gd name="connsiteX3" fmla="*/ 2488604 w 3085609"/>
              <a:gd name="connsiteY3" fmla="*/ 1073098 h 1281966"/>
              <a:gd name="connsiteX4" fmla="*/ 3085609 w 3085609"/>
              <a:gd name="connsiteY4" fmla="*/ 0 h 1281966"/>
              <a:gd name="connsiteX0" fmla="*/ 492491 w 3507744"/>
              <a:gd name="connsiteY0" fmla="*/ 249382 h 1281966"/>
              <a:gd name="connsiteX1" fmla="*/ 10051 w 3507744"/>
              <a:gd name="connsiteY1" fmla="*/ 284820 h 1281966"/>
              <a:gd name="connsiteX2" fmla="*/ 552796 w 3507744"/>
              <a:gd name="connsiteY2" fmla="*/ 911423 h 1281966"/>
              <a:gd name="connsiteX3" fmla="*/ 1276458 w 3507744"/>
              <a:gd name="connsiteY3" fmla="*/ 1253207 h 1281966"/>
              <a:gd name="connsiteX4" fmla="*/ 2910739 w 3507744"/>
              <a:gd name="connsiteY4" fmla="*/ 1073098 h 1281966"/>
              <a:gd name="connsiteX5" fmla="*/ 3507744 w 3507744"/>
              <a:gd name="connsiteY5" fmla="*/ 0 h 1281966"/>
              <a:gd name="connsiteX0" fmla="*/ 552796 w 3568049"/>
              <a:gd name="connsiteY0" fmla="*/ 249382 h 1281966"/>
              <a:gd name="connsiteX1" fmla="*/ 190966 w 3568049"/>
              <a:gd name="connsiteY1" fmla="*/ 284820 h 1281966"/>
              <a:gd name="connsiteX2" fmla="*/ 70356 w 3568049"/>
              <a:gd name="connsiteY2" fmla="*/ 284820 h 1281966"/>
              <a:gd name="connsiteX3" fmla="*/ 613101 w 3568049"/>
              <a:gd name="connsiteY3" fmla="*/ 911423 h 1281966"/>
              <a:gd name="connsiteX4" fmla="*/ 1336763 w 3568049"/>
              <a:gd name="connsiteY4" fmla="*/ 1253207 h 1281966"/>
              <a:gd name="connsiteX5" fmla="*/ 2971044 w 3568049"/>
              <a:gd name="connsiteY5" fmla="*/ 1073098 h 1281966"/>
              <a:gd name="connsiteX6" fmla="*/ 3568049 w 3568049"/>
              <a:gd name="connsiteY6" fmla="*/ 0 h 1281966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915998 w 4413691"/>
              <a:gd name="connsiteY2" fmla="*/ 398748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1036608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626604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458743 w 4413691"/>
              <a:gd name="connsiteY3" fmla="*/ 1025351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413691"/>
              <a:gd name="connsiteY0" fmla="*/ 0 h 1395894"/>
              <a:gd name="connsiteX1" fmla="*/ 242592 w 4413691"/>
              <a:gd name="connsiteY1" fmla="*/ 398748 h 1395894"/>
              <a:gd name="connsiteX2" fmla="*/ 544117 w 4413691"/>
              <a:gd name="connsiteY2" fmla="*/ 797495 h 1395894"/>
              <a:gd name="connsiteX3" fmla="*/ 1207473 w 4413691"/>
              <a:gd name="connsiteY3" fmla="*/ 1196243 h 1395894"/>
              <a:gd name="connsiteX4" fmla="*/ 2182405 w 4413691"/>
              <a:gd name="connsiteY4" fmla="*/ 1367135 h 1395894"/>
              <a:gd name="connsiteX5" fmla="*/ 3816686 w 4413691"/>
              <a:gd name="connsiteY5" fmla="*/ 1187026 h 1395894"/>
              <a:gd name="connsiteX6" fmla="*/ 4413691 w 4413691"/>
              <a:gd name="connsiteY6" fmla="*/ 113928 h 1395894"/>
              <a:gd name="connsiteX0" fmla="*/ 1371 w 4016028"/>
              <a:gd name="connsiteY0" fmla="*/ 0 h 2282738"/>
              <a:gd name="connsiteX1" fmla="*/ 242592 w 4016028"/>
              <a:gd name="connsiteY1" fmla="*/ 398748 h 2282738"/>
              <a:gd name="connsiteX2" fmla="*/ 544117 w 4016028"/>
              <a:gd name="connsiteY2" fmla="*/ 797495 h 2282738"/>
              <a:gd name="connsiteX3" fmla="*/ 1207473 w 4016028"/>
              <a:gd name="connsiteY3" fmla="*/ 1196243 h 2282738"/>
              <a:gd name="connsiteX4" fmla="*/ 2182405 w 4016028"/>
              <a:gd name="connsiteY4" fmla="*/ 1367135 h 2282738"/>
              <a:gd name="connsiteX5" fmla="*/ 3816686 w 4016028"/>
              <a:gd name="connsiteY5" fmla="*/ 1187026 h 2282738"/>
              <a:gd name="connsiteX6" fmla="*/ 3378456 w 4016028"/>
              <a:gd name="connsiteY6" fmla="*/ 2107667 h 2282738"/>
              <a:gd name="connsiteX0" fmla="*/ 1371 w 3378456"/>
              <a:gd name="connsiteY0" fmla="*/ 0 h 2282738"/>
              <a:gd name="connsiteX1" fmla="*/ 242592 w 3378456"/>
              <a:gd name="connsiteY1" fmla="*/ 398748 h 2282738"/>
              <a:gd name="connsiteX2" fmla="*/ 544117 w 3378456"/>
              <a:gd name="connsiteY2" fmla="*/ 797495 h 2282738"/>
              <a:gd name="connsiteX3" fmla="*/ 1207473 w 3378456"/>
              <a:gd name="connsiteY3" fmla="*/ 1196243 h 2282738"/>
              <a:gd name="connsiteX4" fmla="*/ 2182405 w 3378456"/>
              <a:gd name="connsiteY4" fmla="*/ 1367135 h 2282738"/>
              <a:gd name="connsiteX5" fmla="*/ 2956320 w 3378456"/>
              <a:gd name="connsiteY5" fmla="*/ 1879811 h 2282738"/>
              <a:gd name="connsiteX6" fmla="*/ 3378456 w 3378456"/>
              <a:gd name="connsiteY6" fmla="*/ 2107667 h 2282738"/>
              <a:gd name="connsiteX0" fmla="*/ 0 w 3377085"/>
              <a:gd name="connsiteY0" fmla="*/ 10781 h 2293519"/>
              <a:gd name="connsiteX1" fmla="*/ 406374 w 3377085"/>
              <a:gd name="connsiteY1" fmla="*/ 66458 h 2293519"/>
              <a:gd name="connsiteX2" fmla="*/ 241221 w 3377085"/>
              <a:gd name="connsiteY2" fmla="*/ 409529 h 2293519"/>
              <a:gd name="connsiteX3" fmla="*/ 542746 w 3377085"/>
              <a:gd name="connsiteY3" fmla="*/ 808276 h 2293519"/>
              <a:gd name="connsiteX4" fmla="*/ 1206102 w 3377085"/>
              <a:gd name="connsiteY4" fmla="*/ 1207024 h 2293519"/>
              <a:gd name="connsiteX5" fmla="*/ 2181034 w 3377085"/>
              <a:gd name="connsiteY5" fmla="*/ 1377916 h 2293519"/>
              <a:gd name="connsiteX6" fmla="*/ 2954949 w 3377085"/>
              <a:gd name="connsiteY6" fmla="*/ 1890592 h 2293519"/>
              <a:gd name="connsiteX7" fmla="*/ 3377085 w 3377085"/>
              <a:gd name="connsiteY7" fmla="*/ 2118448 h 2293519"/>
              <a:gd name="connsiteX0" fmla="*/ 0 w 3377085"/>
              <a:gd name="connsiteY0" fmla="*/ 176308 h 2459046"/>
              <a:gd name="connsiteX1" fmla="*/ 406374 w 3377085"/>
              <a:gd name="connsiteY1" fmla="*/ 9279 h 2459046"/>
              <a:gd name="connsiteX2" fmla="*/ 406374 w 3377085"/>
              <a:gd name="connsiteY2" fmla="*/ 231985 h 2459046"/>
              <a:gd name="connsiteX3" fmla="*/ 241221 w 3377085"/>
              <a:gd name="connsiteY3" fmla="*/ 575056 h 2459046"/>
              <a:gd name="connsiteX4" fmla="*/ 542746 w 3377085"/>
              <a:gd name="connsiteY4" fmla="*/ 973803 h 2459046"/>
              <a:gd name="connsiteX5" fmla="*/ 1206102 w 3377085"/>
              <a:gd name="connsiteY5" fmla="*/ 1372551 h 2459046"/>
              <a:gd name="connsiteX6" fmla="*/ 2181034 w 3377085"/>
              <a:gd name="connsiteY6" fmla="*/ 1543443 h 2459046"/>
              <a:gd name="connsiteX7" fmla="*/ 2954949 w 3377085"/>
              <a:gd name="connsiteY7" fmla="*/ 2056119 h 2459046"/>
              <a:gd name="connsiteX8" fmla="*/ 3377085 w 3377085"/>
              <a:gd name="connsiteY8" fmla="*/ 2283975 h 2459046"/>
              <a:gd name="connsiteX0" fmla="*/ 71383 w 3158593"/>
              <a:gd name="connsiteY0" fmla="*/ 0 h 2505443"/>
              <a:gd name="connsiteX1" fmla="*/ 187882 w 3158593"/>
              <a:gd name="connsiteY1" fmla="*/ 55676 h 2505443"/>
              <a:gd name="connsiteX2" fmla="*/ 187882 w 3158593"/>
              <a:gd name="connsiteY2" fmla="*/ 278382 h 2505443"/>
              <a:gd name="connsiteX3" fmla="*/ 22729 w 3158593"/>
              <a:gd name="connsiteY3" fmla="*/ 621453 h 2505443"/>
              <a:gd name="connsiteX4" fmla="*/ 324254 w 3158593"/>
              <a:gd name="connsiteY4" fmla="*/ 1020200 h 2505443"/>
              <a:gd name="connsiteX5" fmla="*/ 987610 w 3158593"/>
              <a:gd name="connsiteY5" fmla="*/ 1418948 h 2505443"/>
              <a:gd name="connsiteX6" fmla="*/ 1962542 w 3158593"/>
              <a:gd name="connsiteY6" fmla="*/ 1589840 h 2505443"/>
              <a:gd name="connsiteX7" fmla="*/ 2736457 w 3158593"/>
              <a:gd name="connsiteY7" fmla="*/ 2102516 h 2505443"/>
              <a:gd name="connsiteX8" fmla="*/ 3158593 w 3158593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252871 w 3087210"/>
              <a:gd name="connsiteY4" fmla="*/ 1020200 h 2505443"/>
              <a:gd name="connsiteX5" fmla="*/ 916227 w 3087210"/>
              <a:gd name="connsiteY5" fmla="*/ 1418948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815489 w 3087210"/>
              <a:gd name="connsiteY4" fmla="*/ 1002178 h 2505443"/>
              <a:gd name="connsiteX5" fmla="*/ 916227 w 3087210"/>
              <a:gd name="connsiteY5" fmla="*/ 1418948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3087210"/>
              <a:gd name="connsiteY0" fmla="*/ 0 h 2505443"/>
              <a:gd name="connsiteX1" fmla="*/ 116499 w 3087210"/>
              <a:gd name="connsiteY1" fmla="*/ 55676 h 2505443"/>
              <a:gd name="connsiteX2" fmla="*/ 116499 w 3087210"/>
              <a:gd name="connsiteY2" fmla="*/ 278382 h 2505443"/>
              <a:gd name="connsiteX3" fmla="*/ 524242 w 3087210"/>
              <a:gd name="connsiteY3" fmla="*/ 612443 h 2505443"/>
              <a:gd name="connsiteX4" fmla="*/ 815489 w 3087210"/>
              <a:gd name="connsiteY4" fmla="*/ 1002178 h 2505443"/>
              <a:gd name="connsiteX5" fmla="*/ 1339732 w 3087210"/>
              <a:gd name="connsiteY5" fmla="*/ 1336237 h 2505443"/>
              <a:gd name="connsiteX6" fmla="*/ 1891159 w 3087210"/>
              <a:gd name="connsiteY6" fmla="*/ 1589840 h 2505443"/>
              <a:gd name="connsiteX7" fmla="*/ 2665074 w 3087210"/>
              <a:gd name="connsiteY7" fmla="*/ 2102516 h 2505443"/>
              <a:gd name="connsiteX8" fmla="*/ 3087210 w 3087210"/>
              <a:gd name="connsiteY8" fmla="*/ 2330372 h 2505443"/>
              <a:gd name="connsiteX0" fmla="*/ 0 w 2776395"/>
              <a:gd name="connsiteY0" fmla="*/ 0 h 3237280"/>
              <a:gd name="connsiteX1" fmla="*/ 116499 w 2776395"/>
              <a:gd name="connsiteY1" fmla="*/ 55676 h 3237280"/>
              <a:gd name="connsiteX2" fmla="*/ 116499 w 2776395"/>
              <a:gd name="connsiteY2" fmla="*/ 278382 h 3237280"/>
              <a:gd name="connsiteX3" fmla="*/ 524242 w 2776395"/>
              <a:gd name="connsiteY3" fmla="*/ 612443 h 3237280"/>
              <a:gd name="connsiteX4" fmla="*/ 815489 w 2776395"/>
              <a:gd name="connsiteY4" fmla="*/ 1002178 h 3237280"/>
              <a:gd name="connsiteX5" fmla="*/ 1339732 w 2776395"/>
              <a:gd name="connsiteY5" fmla="*/ 1336237 h 3237280"/>
              <a:gd name="connsiteX6" fmla="*/ 1891159 w 2776395"/>
              <a:gd name="connsiteY6" fmla="*/ 1589840 h 3237280"/>
              <a:gd name="connsiteX7" fmla="*/ 2665074 w 2776395"/>
              <a:gd name="connsiteY7" fmla="*/ 2102516 h 3237280"/>
              <a:gd name="connsiteX8" fmla="*/ 1223234 w 2776395"/>
              <a:gd name="connsiteY8" fmla="*/ 3062209 h 3237280"/>
              <a:gd name="connsiteX0" fmla="*/ 0 w 1920283"/>
              <a:gd name="connsiteY0" fmla="*/ 0 h 3237280"/>
              <a:gd name="connsiteX1" fmla="*/ 116499 w 1920283"/>
              <a:gd name="connsiteY1" fmla="*/ 55676 h 3237280"/>
              <a:gd name="connsiteX2" fmla="*/ 116499 w 1920283"/>
              <a:gd name="connsiteY2" fmla="*/ 278382 h 3237280"/>
              <a:gd name="connsiteX3" fmla="*/ 524242 w 1920283"/>
              <a:gd name="connsiteY3" fmla="*/ 612443 h 3237280"/>
              <a:gd name="connsiteX4" fmla="*/ 815489 w 1920283"/>
              <a:gd name="connsiteY4" fmla="*/ 1002178 h 3237280"/>
              <a:gd name="connsiteX5" fmla="*/ 1339732 w 1920283"/>
              <a:gd name="connsiteY5" fmla="*/ 1336237 h 3237280"/>
              <a:gd name="connsiteX6" fmla="*/ 1891159 w 1920283"/>
              <a:gd name="connsiteY6" fmla="*/ 1589840 h 3237280"/>
              <a:gd name="connsiteX7" fmla="*/ 1164986 w 1920283"/>
              <a:gd name="connsiteY7" fmla="*/ 1781648 h 3237280"/>
              <a:gd name="connsiteX8" fmla="*/ 1223234 w 1920283"/>
              <a:gd name="connsiteY8" fmla="*/ 3062209 h 3237280"/>
              <a:gd name="connsiteX0" fmla="*/ 0 w 1378565"/>
              <a:gd name="connsiteY0" fmla="*/ 0 h 3237280"/>
              <a:gd name="connsiteX1" fmla="*/ 116499 w 1378565"/>
              <a:gd name="connsiteY1" fmla="*/ 55676 h 3237280"/>
              <a:gd name="connsiteX2" fmla="*/ 116499 w 1378565"/>
              <a:gd name="connsiteY2" fmla="*/ 278382 h 3237280"/>
              <a:gd name="connsiteX3" fmla="*/ 524242 w 1378565"/>
              <a:gd name="connsiteY3" fmla="*/ 612443 h 3237280"/>
              <a:gd name="connsiteX4" fmla="*/ 815489 w 1378565"/>
              <a:gd name="connsiteY4" fmla="*/ 1002178 h 3237280"/>
              <a:gd name="connsiteX5" fmla="*/ 1339732 w 1378565"/>
              <a:gd name="connsiteY5" fmla="*/ 1336237 h 3237280"/>
              <a:gd name="connsiteX6" fmla="*/ 1048487 w 1378565"/>
              <a:gd name="connsiteY6" fmla="*/ 1391912 h 3237280"/>
              <a:gd name="connsiteX7" fmla="*/ 1164986 w 1378565"/>
              <a:gd name="connsiteY7" fmla="*/ 1781648 h 3237280"/>
              <a:gd name="connsiteX8" fmla="*/ 1223234 w 1378565"/>
              <a:gd name="connsiteY8" fmla="*/ 3062209 h 3237280"/>
              <a:gd name="connsiteX0" fmla="*/ 0 w 1223234"/>
              <a:gd name="connsiteY0" fmla="*/ 0 h 3237280"/>
              <a:gd name="connsiteX1" fmla="*/ 116499 w 1223234"/>
              <a:gd name="connsiteY1" fmla="*/ 55676 h 3237280"/>
              <a:gd name="connsiteX2" fmla="*/ 116499 w 1223234"/>
              <a:gd name="connsiteY2" fmla="*/ 278382 h 3237280"/>
              <a:gd name="connsiteX3" fmla="*/ 524242 w 1223234"/>
              <a:gd name="connsiteY3" fmla="*/ 612443 h 3237280"/>
              <a:gd name="connsiteX4" fmla="*/ 815489 w 1223234"/>
              <a:gd name="connsiteY4" fmla="*/ 1002178 h 3237280"/>
              <a:gd name="connsiteX5" fmla="*/ 757241 w 1223234"/>
              <a:gd name="connsiteY5" fmla="*/ 946500 h 3237280"/>
              <a:gd name="connsiteX6" fmla="*/ 1048487 w 1223234"/>
              <a:gd name="connsiteY6" fmla="*/ 1391912 h 3237280"/>
              <a:gd name="connsiteX7" fmla="*/ 1164986 w 1223234"/>
              <a:gd name="connsiteY7" fmla="*/ 1781648 h 3237280"/>
              <a:gd name="connsiteX8" fmla="*/ 1223234 w 1223234"/>
              <a:gd name="connsiteY8" fmla="*/ 3062209 h 3237280"/>
              <a:gd name="connsiteX0" fmla="*/ 9708 w 1174692"/>
              <a:gd name="connsiteY0" fmla="*/ 0 h 3404310"/>
              <a:gd name="connsiteX1" fmla="*/ 67957 w 1174692"/>
              <a:gd name="connsiteY1" fmla="*/ 222706 h 3404310"/>
              <a:gd name="connsiteX2" fmla="*/ 67957 w 1174692"/>
              <a:gd name="connsiteY2" fmla="*/ 445412 h 3404310"/>
              <a:gd name="connsiteX3" fmla="*/ 475700 w 1174692"/>
              <a:gd name="connsiteY3" fmla="*/ 779473 h 3404310"/>
              <a:gd name="connsiteX4" fmla="*/ 766947 w 1174692"/>
              <a:gd name="connsiteY4" fmla="*/ 1169208 h 3404310"/>
              <a:gd name="connsiteX5" fmla="*/ 708699 w 1174692"/>
              <a:gd name="connsiteY5" fmla="*/ 1113530 h 3404310"/>
              <a:gd name="connsiteX6" fmla="*/ 999945 w 1174692"/>
              <a:gd name="connsiteY6" fmla="*/ 1558942 h 3404310"/>
              <a:gd name="connsiteX7" fmla="*/ 1116444 w 1174692"/>
              <a:gd name="connsiteY7" fmla="*/ 1948678 h 3404310"/>
              <a:gd name="connsiteX8" fmla="*/ 1174692 w 1174692"/>
              <a:gd name="connsiteY8" fmla="*/ 3229239 h 3404310"/>
              <a:gd name="connsiteX0" fmla="*/ 9708 w 1174692"/>
              <a:gd name="connsiteY0" fmla="*/ 0 h 3404310"/>
              <a:gd name="connsiteX1" fmla="*/ 67957 w 1174692"/>
              <a:gd name="connsiteY1" fmla="*/ 222706 h 3404310"/>
              <a:gd name="connsiteX2" fmla="*/ 417453 w 1174692"/>
              <a:gd name="connsiteY2" fmla="*/ 445413 h 3404310"/>
              <a:gd name="connsiteX3" fmla="*/ 475700 w 1174692"/>
              <a:gd name="connsiteY3" fmla="*/ 779473 h 3404310"/>
              <a:gd name="connsiteX4" fmla="*/ 766947 w 1174692"/>
              <a:gd name="connsiteY4" fmla="*/ 1169208 h 3404310"/>
              <a:gd name="connsiteX5" fmla="*/ 708699 w 1174692"/>
              <a:gd name="connsiteY5" fmla="*/ 1113530 h 3404310"/>
              <a:gd name="connsiteX6" fmla="*/ 999945 w 1174692"/>
              <a:gd name="connsiteY6" fmla="*/ 1558942 h 3404310"/>
              <a:gd name="connsiteX7" fmla="*/ 1116444 w 1174692"/>
              <a:gd name="connsiteY7" fmla="*/ 1948678 h 3404310"/>
              <a:gd name="connsiteX8" fmla="*/ 1174692 w 1174692"/>
              <a:gd name="connsiteY8" fmla="*/ 3229239 h 3404310"/>
              <a:gd name="connsiteX0" fmla="*/ 9708 w 1174692"/>
              <a:gd name="connsiteY0" fmla="*/ 0 h 3404310"/>
              <a:gd name="connsiteX1" fmla="*/ 67957 w 1174692"/>
              <a:gd name="connsiteY1" fmla="*/ 222706 h 3404310"/>
              <a:gd name="connsiteX2" fmla="*/ 417453 w 1174692"/>
              <a:gd name="connsiteY2" fmla="*/ 445413 h 3404310"/>
              <a:gd name="connsiteX3" fmla="*/ 708699 w 1174692"/>
              <a:gd name="connsiteY3" fmla="*/ 723796 h 3404310"/>
              <a:gd name="connsiteX4" fmla="*/ 766947 w 1174692"/>
              <a:gd name="connsiteY4" fmla="*/ 1169208 h 3404310"/>
              <a:gd name="connsiteX5" fmla="*/ 708699 w 1174692"/>
              <a:gd name="connsiteY5" fmla="*/ 1113530 h 3404310"/>
              <a:gd name="connsiteX6" fmla="*/ 999945 w 1174692"/>
              <a:gd name="connsiteY6" fmla="*/ 1558942 h 3404310"/>
              <a:gd name="connsiteX7" fmla="*/ 1116444 w 1174692"/>
              <a:gd name="connsiteY7" fmla="*/ 1948678 h 3404310"/>
              <a:gd name="connsiteX8" fmla="*/ 1174692 w 1174692"/>
              <a:gd name="connsiteY8" fmla="*/ 3229239 h 3404310"/>
              <a:gd name="connsiteX0" fmla="*/ 9708 w 1174692"/>
              <a:gd name="connsiteY0" fmla="*/ 0 h 3404310"/>
              <a:gd name="connsiteX1" fmla="*/ 67957 w 1174692"/>
              <a:gd name="connsiteY1" fmla="*/ 222706 h 3404310"/>
              <a:gd name="connsiteX2" fmla="*/ 417453 w 1174692"/>
              <a:gd name="connsiteY2" fmla="*/ 445413 h 3404310"/>
              <a:gd name="connsiteX3" fmla="*/ 708699 w 1174692"/>
              <a:gd name="connsiteY3" fmla="*/ 723796 h 3404310"/>
              <a:gd name="connsiteX4" fmla="*/ 766947 w 1174692"/>
              <a:gd name="connsiteY4" fmla="*/ 1169208 h 3404310"/>
              <a:gd name="connsiteX5" fmla="*/ 883447 w 1174692"/>
              <a:gd name="connsiteY5" fmla="*/ 1280561 h 3404310"/>
              <a:gd name="connsiteX6" fmla="*/ 999945 w 1174692"/>
              <a:gd name="connsiteY6" fmla="*/ 1558942 h 3404310"/>
              <a:gd name="connsiteX7" fmla="*/ 1116444 w 1174692"/>
              <a:gd name="connsiteY7" fmla="*/ 1948678 h 3404310"/>
              <a:gd name="connsiteX8" fmla="*/ 1174692 w 1174692"/>
              <a:gd name="connsiteY8" fmla="*/ 3229239 h 3404310"/>
              <a:gd name="connsiteX0" fmla="*/ 9708 w 1330024"/>
              <a:gd name="connsiteY0" fmla="*/ 0 h 3404310"/>
              <a:gd name="connsiteX1" fmla="*/ 67957 w 1330024"/>
              <a:gd name="connsiteY1" fmla="*/ 222706 h 3404310"/>
              <a:gd name="connsiteX2" fmla="*/ 417453 w 1330024"/>
              <a:gd name="connsiteY2" fmla="*/ 445413 h 3404310"/>
              <a:gd name="connsiteX3" fmla="*/ 708699 w 1330024"/>
              <a:gd name="connsiteY3" fmla="*/ 723796 h 3404310"/>
              <a:gd name="connsiteX4" fmla="*/ 766947 w 1330024"/>
              <a:gd name="connsiteY4" fmla="*/ 1169208 h 3404310"/>
              <a:gd name="connsiteX5" fmla="*/ 883447 w 1330024"/>
              <a:gd name="connsiteY5" fmla="*/ 1280561 h 3404310"/>
              <a:gd name="connsiteX6" fmla="*/ 1291191 w 1330024"/>
              <a:gd name="connsiteY6" fmla="*/ 1558943 h 3404310"/>
              <a:gd name="connsiteX7" fmla="*/ 1116444 w 1330024"/>
              <a:gd name="connsiteY7" fmla="*/ 1948678 h 3404310"/>
              <a:gd name="connsiteX8" fmla="*/ 1174692 w 1330024"/>
              <a:gd name="connsiteY8" fmla="*/ 3229239 h 3404310"/>
              <a:gd name="connsiteX0" fmla="*/ 9708 w 1330024"/>
              <a:gd name="connsiteY0" fmla="*/ 0 h 3404310"/>
              <a:gd name="connsiteX1" fmla="*/ 67957 w 1330024"/>
              <a:gd name="connsiteY1" fmla="*/ 222706 h 3404310"/>
              <a:gd name="connsiteX2" fmla="*/ 417453 w 1330024"/>
              <a:gd name="connsiteY2" fmla="*/ 445413 h 3404310"/>
              <a:gd name="connsiteX3" fmla="*/ 708699 w 1330024"/>
              <a:gd name="connsiteY3" fmla="*/ 723796 h 3404310"/>
              <a:gd name="connsiteX4" fmla="*/ 883447 w 1330024"/>
              <a:gd name="connsiteY4" fmla="*/ 1002178 h 3404310"/>
              <a:gd name="connsiteX5" fmla="*/ 883447 w 1330024"/>
              <a:gd name="connsiteY5" fmla="*/ 1280561 h 3404310"/>
              <a:gd name="connsiteX6" fmla="*/ 1291191 w 1330024"/>
              <a:gd name="connsiteY6" fmla="*/ 1558943 h 3404310"/>
              <a:gd name="connsiteX7" fmla="*/ 1116444 w 1330024"/>
              <a:gd name="connsiteY7" fmla="*/ 1948678 h 3404310"/>
              <a:gd name="connsiteX8" fmla="*/ 1174692 w 1330024"/>
              <a:gd name="connsiteY8" fmla="*/ 3229239 h 3404310"/>
              <a:gd name="connsiteX0" fmla="*/ 9708 w 1300899"/>
              <a:gd name="connsiteY0" fmla="*/ 0 h 3404310"/>
              <a:gd name="connsiteX1" fmla="*/ 67957 w 1300899"/>
              <a:gd name="connsiteY1" fmla="*/ 222706 h 3404310"/>
              <a:gd name="connsiteX2" fmla="*/ 417453 w 1300899"/>
              <a:gd name="connsiteY2" fmla="*/ 445413 h 3404310"/>
              <a:gd name="connsiteX3" fmla="*/ 708699 w 1300899"/>
              <a:gd name="connsiteY3" fmla="*/ 723796 h 3404310"/>
              <a:gd name="connsiteX4" fmla="*/ 883447 w 1300899"/>
              <a:gd name="connsiteY4" fmla="*/ 1002178 h 3404310"/>
              <a:gd name="connsiteX5" fmla="*/ 1058194 w 1300899"/>
              <a:gd name="connsiteY5" fmla="*/ 1224884 h 3404310"/>
              <a:gd name="connsiteX6" fmla="*/ 1291191 w 1300899"/>
              <a:gd name="connsiteY6" fmla="*/ 1558943 h 3404310"/>
              <a:gd name="connsiteX7" fmla="*/ 1116444 w 1300899"/>
              <a:gd name="connsiteY7" fmla="*/ 1948678 h 3404310"/>
              <a:gd name="connsiteX8" fmla="*/ 1174692 w 1300899"/>
              <a:gd name="connsiteY8" fmla="*/ 3229239 h 3404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0899" h="3404310">
                <a:moveTo>
                  <a:pt x="9708" y="0"/>
                </a:moveTo>
                <a:cubicBezTo>
                  <a:pt x="10790" y="2178"/>
                  <a:pt x="0" y="148471"/>
                  <a:pt x="67957" y="222706"/>
                </a:cubicBezTo>
                <a:cubicBezTo>
                  <a:pt x="135914" y="296941"/>
                  <a:pt x="310663" y="361898"/>
                  <a:pt x="417453" y="445413"/>
                </a:cubicBezTo>
                <a:cubicBezTo>
                  <a:pt x="524243" y="528928"/>
                  <a:pt x="631033" y="631002"/>
                  <a:pt x="708699" y="723796"/>
                </a:cubicBezTo>
                <a:cubicBezTo>
                  <a:pt x="786365" y="816590"/>
                  <a:pt x="825198" y="918663"/>
                  <a:pt x="883447" y="1002178"/>
                </a:cubicBezTo>
                <a:cubicBezTo>
                  <a:pt x="941696" y="1085693"/>
                  <a:pt x="990237" y="1132090"/>
                  <a:pt x="1058194" y="1224884"/>
                </a:cubicBezTo>
                <a:cubicBezTo>
                  <a:pt x="1126151" y="1317678"/>
                  <a:pt x="1281483" y="1438311"/>
                  <a:pt x="1291191" y="1558943"/>
                </a:cubicBezTo>
                <a:cubicBezTo>
                  <a:pt x="1300899" y="1679575"/>
                  <a:pt x="1135860" y="1670295"/>
                  <a:pt x="1116444" y="1948678"/>
                </a:cubicBezTo>
                <a:cubicBezTo>
                  <a:pt x="1097028" y="2227061"/>
                  <a:pt x="1097862" y="3404310"/>
                  <a:pt x="1174692" y="3229239"/>
                </a:cubicBezTo>
              </a:path>
            </a:pathLst>
          </a:cu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2" name="Tableau 91"/>
          <p:cNvGraphicFramePr>
            <a:graphicFrameLocks noGrp="1"/>
          </p:cNvGraphicFramePr>
          <p:nvPr/>
        </p:nvGraphicFramePr>
        <p:xfrm>
          <a:off x="3707904" y="2060848"/>
          <a:ext cx="1872208" cy="274320"/>
        </p:xfrm>
        <a:graphic>
          <a:graphicData uri="http://schemas.openxmlformats.org/drawingml/2006/table">
            <a:tbl>
              <a:tblPr firstRow="1" bandRow="1">
                <a:solidFill>
                  <a:srgbClr val="92D050"/>
                </a:solidFill>
                <a:tableStyleId>{0505E3EF-67EA-436B-97B2-0124C06EBD24}</a:tableStyleId>
              </a:tblPr>
              <a:tblGrid>
                <a:gridCol w="1872208"/>
              </a:tblGrid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Préserver</a:t>
                      </a:r>
                      <a:endParaRPr lang="fr-FR" sz="1200" b="1" dirty="0"/>
                    </a:p>
                  </a:txBody>
                  <a:tcPr>
                    <a:solidFill>
                      <a:srgbClr val="B7FAA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Tableau 49"/>
          <p:cNvGraphicFramePr>
            <a:graphicFrameLocks noGrp="1"/>
          </p:cNvGraphicFramePr>
          <p:nvPr/>
        </p:nvGraphicFramePr>
        <p:xfrm>
          <a:off x="3707904" y="2348880"/>
          <a:ext cx="1872208" cy="274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872208"/>
              </a:tblGrid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Exploiter</a:t>
                      </a:r>
                      <a:endParaRPr lang="fr-FR" sz="1200" b="1" dirty="0"/>
                    </a:p>
                  </a:txBody>
                  <a:tcPr>
                    <a:solidFill>
                      <a:srgbClr val="B7FAAC"/>
                    </a:solidFill>
                  </a:tcPr>
                </a:tc>
              </a:tr>
            </a:tbl>
          </a:graphicData>
        </a:graphic>
      </p:graphicFrame>
      <p:sp>
        <p:nvSpPr>
          <p:cNvPr id="59" name="Organigramme : Connecteur 58"/>
          <p:cNvSpPr/>
          <p:nvPr/>
        </p:nvSpPr>
        <p:spPr bwMode="auto">
          <a:xfrm>
            <a:off x="2987824" y="1124744"/>
            <a:ext cx="2592288" cy="792088"/>
          </a:xfrm>
          <a:prstGeom prst="flowChartConnector">
            <a:avLst/>
          </a:prstGeom>
          <a:solidFill>
            <a:srgbClr val="00FF00">
              <a:shade val="30000"/>
              <a:satMod val="115000"/>
            </a:srgbClr>
          </a:soli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ENVIRONNEMENT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4644008" y="5949280"/>
            <a:ext cx="1440160" cy="7200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 type="none" w="med" len="med"/>
            <a:tailEnd type="none" w="med" len="med"/>
          </a:ln>
          <a:scene3d>
            <a:camera prst="perspectiveAbove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Confort</a:t>
            </a:r>
          </a:p>
        </p:txBody>
      </p:sp>
      <p:graphicFrame>
        <p:nvGraphicFramePr>
          <p:cNvPr id="57" name="Tableau 56"/>
          <p:cNvGraphicFramePr>
            <a:graphicFrameLocks noGrp="1"/>
          </p:cNvGraphicFramePr>
          <p:nvPr/>
        </p:nvGraphicFramePr>
        <p:xfrm>
          <a:off x="4355976" y="4365104"/>
          <a:ext cx="2160240" cy="1463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160240"/>
              </a:tblGrid>
              <a:tr h="202312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Soulager des tâches domestiques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Soulager des tâches professionnelles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Améliorer son habitat</a:t>
                      </a:r>
                      <a:endParaRPr lang="fr-FR" sz="1200" b="1" i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…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ZoneTexte 48"/>
          <p:cNvSpPr txBox="1"/>
          <p:nvPr/>
        </p:nvSpPr>
        <p:spPr>
          <a:xfrm>
            <a:off x="3131840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QUESTION </a:t>
            </a: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SOCIETALE 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43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61" name="ZoneTexte 60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60" name="ZoneTexte 59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Rectangle 63"/>
          <p:cNvSpPr/>
          <p:nvPr/>
        </p:nvSpPr>
        <p:spPr>
          <a:xfrm>
            <a:off x="0" y="2276872"/>
            <a:ext cx="1187624" cy="3816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39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pic>
        <p:nvPicPr>
          <p:cNvPr id="42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051720" y="54868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COMMENT  S’ASSURER  QU’UN  SYSTÈME  RÉPONDE</a:t>
            </a:r>
          </a:p>
          <a:p>
            <a:pPr>
              <a:buClr>
                <a:schemeClr val="tx1"/>
              </a:buClr>
              <a:buNone/>
            </a:pPr>
            <a:r>
              <a:rPr lang="fr-FR" sz="1200" b="1" i="1" dirty="0" smtClean="0">
                <a:solidFill>
                  <a:srgbClr val="FFFF00"/>
                </a:solidFill>
                <a:latin typeface="Arial Black" pitchFamily="34" charset="0"/>
              </a:rPr>
              <a:t>              AUX  NOUVELLES  NORMES  ENVIRONNEMENTALES ?</a:t>
            </a:r>
            <a:endParaRPr lang="fr-FR" sz="1400" b="1" dirty="0">
              <a:solidFill>
                <a:srgbClr val="FFFF00"/>
              </a:solidFill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7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Users\NERIC\Desktop\cycledevi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852936"/>
            <a:ext cx="3441642" cy="3043714"/>
          </a:xfrm>
          <a:prstGeom prst="round2DiagRect">
            <a:avLst>
              <a:gd name="adj1" fmla="val 0"/>
              <a:gd name="adj2" fmla="val 2565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Ellipse 16"/>
          <p:cNvSpPr/>
          <p:nvPr/>
        </p:nvSpPr>
        <p:spPr>
          <a:xfrm>
            <a:off x="1547664" y="4005064"/>
            <a:ext cx="950057" cy="194421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38" name="Picture 2" descr="C:\Users\HPEric\Desktop\fa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4411" y="44624"/>
            <a:ext cx="639637" cy="43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2" name="Groupe 44"/>
          <p:cNvGrpSpPr/>
          <p:nvPr/>
        </p:nvGrpSpPr>
        <p:grpSpPr>
          <a:xfrm>
            <a:off x="3203848" y="1196752"/>
            <a:ext cx="3096344" cy="504429"/>
            <a:chOff x="3203848" y="1196752"/>
            <a:chExt cx="3096344" cy="504429"/>
          </a:xfrm>
        </p:grpSpPr>
        <p:sp>
          <p:nvSpPr>
            <p:cNvPr id="39" name="Rectangle 38"/>
            <p:cNvSpPr/>
            <p:nvPr/>
          </p:nvSpPr>
          <p:spPr>
            <a:xfrm>
              <a:off x="3203848" y="1268760"/>
              <a:ext cx="3096344" cy="369332"/>
            </a:xfrm>
            <a:prstGeom prst="rect">
              <a:avLst/>
            </a:prstGeom>
            <a:effectLst>
              <a:glow rad="139700">
                <a:schemeClr val="accent3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fr-FR" b="1" dirty="0" smtClean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rPr>
                <a:t>Deux cas de figure :	</a:t>
              </a:r>
            </a:p>
          </p:txBody>
        </p:sp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2120" y="1196752"/>
              <a:ext cx="576064" cy="5044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41" name="ZoneTexte 40"/>
          <p:cNvSpPr txBox="1"/>
          <p:nvPr/>
        </p:nvSpPr>
        <p:spPr>
          <a:xfrm>
            <a:off x="1475656" y="1988840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/>
              <a:t> </a:t>
            </a:r>
            <a:r>
              <a:rPr lang="fr-FR" sz="1400" b="1" i="1" dirty="0" smtClean="0"/>
              <a:t>* Le système  est  à concevoir :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i="1" dirty="0" smtClean="0">
                <a:solidFill>
                  <a:srgbClr val="0000FF"/>
                </a:solidFill>
              </a:rPr>
              <a:t>   </a:t>
            </a:r>
            <a:r>
              <a:rPr lang="fr-FR" sz="1400" b="1" dirty="0" smtClean="0">
                <a:solidFill>
                  <a:srgbClr val="0000FF"/>
                </a:solidFill>
              </a:rPr>
              <a:t>Intégrer  les contraintes liées au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dirty="0" smtClean="0">
                <a:solidFill>
                  <a:srgbClr val="0000FF"/>
                </a:solidFill>
              </a:rPr>
              <a:t>  cycle  de vie dès la conception.</a:t>
            </a:r>
            <a:endParaRPr lang="fr-FR" sz="14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4" name="Picture 2" descr="C:\Users\NERIC\Desktop\cycledevi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576" y="2852936"/>
            <a:ext cx="3529880" cy="3047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6" name="Ellipse 45"/>
          <p:cNvSpPr/>
          <p:nvPr/>
        </p:nvSpPr>
        <p:spPr>
          <a:xfrm>
            <a:off x="7343800" y="2708920"/>
            <a:ext cx="1296144" cy="12241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7847856" y="3717032"/>
            <a:ext cx="1296144" cy="12241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7631832" y="4725144"/>
            <a:ext cx="1296144" cy="12241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6479704" y="4869160"/>
            <a:ext cx="1296144" cy="12241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2483768" y="11663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 PROBLEMATIQUE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5364088" y="1988840"/>
            <a:ext cx="3779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None/>
            </a:pPr>
            <a:r>
              <a:rPr lang="fr-FR" sz="1200" b="1" i="1" dirty="0" smtClean="0"/>
              <a:t> </a:t>
            </a:r>
            <a:r>
              <a:rPr lang="fr-FR" sz="1400" b="1" i="1" dirty="0" smtClean="0"/>
              <a:t>* Le système existe déjà :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i="1" dirty="0" smtClean="0">
                <a:solidFill>
                  <a:srgbClr val="0000FF"/>
                </a:solidFill>
              </a:rPr>
              <a:t>   </a:t>
            </a:r>
            <a:r>
              <a:rPr lang="fr-FR" sz="1400" b="1" dirty="0" smtClean="0">
                <a:solidFill>
                  <a:srgbClr val="0000FF"/>
                </a:solidFill>
              </a:rPr>
              <a:t>Intervenir sur les étapes du cycle de</a:t>
            </a:r>
          </a:p>
          <a:p>
            <a:pPr>
              <a:buClr>
                <a:schemeClr val="tx1"/>
              </a:buClr>
              <a:buNone/>
            </a:pPr>
            <a:r>
              <a:rPr lang="fr-FR" sz="1400" b="1" dirty="0" smtClean="0">
                <a:solidFill>
                  <a:srgbClr val="0000FF"/>
                </a:solidFill>
              </a:rPr>
              <a:t>   vie d’un  système, ou reconcevoir…</a:t>
            </a:r>
            <a:endParaRPr lang="fr-FR" sz="14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Flèche droite 49"/>
          <p:cNvSpPr/>
          <p:nvPr/>
        </p:nvSpPr>
        <p:spPr>
          <a:xfrm>
            <a:off x="5364088" y="2276872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50"/>
          <p:cNvSpPr/>
          <p:nvPr/>
        </p:nvSpPr>
        <p:spPr>
          <a:xfrm>
            <a:off x="1475656" y="2276872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Titre 1"/>
          <p:cNvSpPr txBox="1">
            <a:spLocks/>
          </p:cNvSpPr>
          <p:nvPr/>
        </p:nvSpPr>
        <p:spPr bwMode="auto">
          <a:xfrm>
            <a:off x="0" y="980728"/>
            <a:ext cx="1187624" cy="511256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-72008" y="177281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SEANCE 1</a:t>
            </a:r>
            <a:endParaRPr lang="fr-FR" sz="1400" b="1" u="sng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-72008" y="2852936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SEANCE 2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-72008" y="5229200"/>
            <a:ext cx="1043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SEANCE 3</a:t>
            </a:r>
            <a:endParaRPr lang="fr-FR" sz="1400" b="1" u="sng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-36512" y="206084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*Activation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*Ressources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 Site ou ENT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-36512" y="551723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*Restitution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*Synthèse 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3" name="Groupe 31"/>
          <p:cNvGrpSpPr/>
          <p:nvPr/>
        </p:nvGrpSpPr>
        <p:grpSpPr>
          <a:xfrm>
            <a:off x="-36512" y="3553271"/>
            <a:ext cx="1368152" cy="1542366"/>
            <a:chOff x="-36512" y="3322731"/>
            <a:chExt cx="1368152" cy="1542366"/>
          </a:xfrm>
        </p:grpSpPr>
        <p:sp>
          <p:nvSpPr>
            <p:cNvPr id="61" name="ZoneTexte 60"/>
            <p:cNvSpPr txBox="1"/>
            <p:nvPr/>
          </p:nvSpPr>
          <p:spPr>
            <a:xfrm>
              <a:off x="-36512" y="3356992"/>
              <a:ext cx="122413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endParaRPr lang="fr-FR" sz="8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*TP </a:t>
              </a:r>
              <a:r>
                <a:rPr lang="fr-FR" sz="1200" b="1" dirty="0" err="1" smtClean="0">
                  <a:solidFill>
                    <a:schemeClr val="bg1"/>
                  </a:solidFill>
                </a:rPr>
                <a:t>autoéval</a:t>
              </a:r>
              <a:r>
                <a:rPr lang="fr-FR" sz="1200" b="1" dirty="0" smtClean="0">
                  <a:solidFill>
                    <a:schemeClr val="bg1"/>
                  </a:solidFill>
                </a:rPr>
                <a:t>.</a:t>
              </a:r>
            </a:p>
            <a:p>
              <a:endParaRPr lang="fr-FR" sz="1200" b="1" dirty="0" smtClean="0">
                <a:solidFill>
                  <a:schemeClr val="bg1"/>
                </a:solidFill>
              </a:endParaRP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*Elaboration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restitution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-36512" y="3322731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1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-36512" y="3826787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rPr>
                <a:t>Etude de cas  2</a:t>
              </a:r>
              <a:endParaRPr lang="fr-FR" sz="1400" dirty="0">
                <a:solidFill>
                  <a:srgbClr val="B7FAAC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60" name="ZoneTexte 59"/>
          <p:cNvSpPr txBox="1"/>
          <p:nvPr/>
        </p:nvSpPr>
        <p:spPr>
          <a:xfrm>
            <a:off x="-36512" y="314096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*Ressources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 Site ou ENT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0" y="2276872"/>
            <a:ext cx="1187624" cy="57606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5940152" y="3140968"/>
            <a:ext cx="1296144" cy="12241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0" y="2852936"/>
            <a:ext cx="1187624" cy="324036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9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302396"/>
            <a:ext cx="118492" cy="118492"/>
          </a:xfrm>
          <a:prstGeom prst="rect">
            <a:avLst/>
          </a:prstGeom>
          <a:noFill/>
        </p:spPr>
      </p:pic>
      <p:pic>
        <p:nvPicPr>
          <p:cNvPr id="7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132856"/>
            <a:ext cx="118492" cy="118492"/>
          </a:xfrm>
          <a:prstGeom prst="rect">
            <a:avLst/>
          </a:prstGeom>
          <a:noFill/>
        </p:spPr>
      </p:pic>
      <p:sp>
        <p:nvSpPr>
          <p:cNvPr id="68" name="Rectangle 67"/>
          <p:cNvSpPr/>
          <p:nvPr/>
        </p:nvSpPr>
        <p:spPr>
          <a:xfrm>
            <a:off x="35496" y="2060848"/>
            <a:ext cx="1152128" cy="2160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1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2564904"/>
            <a:ext cx="547449" cy="501402"/>
          </a:xfrm>
          <a:prstGeom prst="rect">
            <a:avLst/>
          </a:prstGeom>
          <a:noFill/>
        </p:spPr>
      </p:pic>
      <p:sp>
        <p:nvSpPr>
          <p:cNvPr id="67" name="Ellipse 66"/>
          <p:cNvSpPr/>
          <p:nvPr/>
        </p:nvSpPr>
        <p:spPr>
          <a:xfrm>
            <a:off x="5220072" y="4077072"/>
            <a:ext cx="1440160" cy="18722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Amélioration</a:t>
            </a:r>
          </a:p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</a:p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Tout ou Partie </a:t>
            </a:r>
          </a:p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du</a:t>
            </a:r>
          </a:p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Système</a:t>
            </a:r>
            <a:endParaRPr lang="fr-FR" sz="11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t="3171"/>
          <a:stretch>
            <a:fillRect/>
          </a:stretch>
        </p:blipFill>
        <p:spPr bwMode="auto">
          <a:xfrm>
            <a:off x="1475656" y="1988840"/>
            <a:ext cx="3643938" cy="4541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3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41" grpId="0"/>
      <p:bldP spid="41" grpId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43" grpId="0"/>
      <p:bldP spid="50" grpId="0" animBg="1"/>
      <p:bldP spid="51" grpId="0" animBg="1"/>
      <p:bldP spid="51" grpId="1" animBg="1"/>
      <p:bldP spid="52" grpId="0" animBg="1"/>
      <p:bldP spid="64" grpId="0" animBg="1"/>
      <p:bldP spid="64" grpId="1" animBg="1"/>
      <p:bldP spid="68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8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Espace réservé du contenu 4"/>
          <p:cNvSpPr>
            <a:spLocks noGrp="1"/>
          </p:cNvSpPr>
          <p:nvPr>
            <p:ph idx="1"/>
          </p:nvPr>
        </p:nvSpPr>
        <p:spPr>
          <a:xfrm>
            <a:off x="1331640" y="1844824"/>
            <a:ext cx="8280920" cy="2160240"/>
          </a:xfrm>
        </p:spPr>
        <p:txBody>
          <a:bodyPr>
            <a:noAutofit/>
          </a:bodyPr>
          <a:lstStyle/>
          <a:p>
            <a:pPr eaLnBrk="1" hangingPunct="1">
              <a:buClr>
                <a:schemeClr val="tx1"/>
              </a:buClr>
              <a:buNone/>
            </a:pPr>
            <a:r>
              <a:rPr lang="fr-FR" sz="2000" b="1" u="sng" dirty="0" smtClean="0">
                <a:latin typeface="Georgia" pitchFamily="18" charset="0"/>
              </a:rPr>
              <a:t>Problème technique posé:</a:t>
            </a:r>
            <a:endParaRPr lang="fr-FR" sz="2000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Comment adapter un système </a:t>
            </a:r>
          </a:p>
          <a:p>
            <a:pPr eaLnBrk="1" hangingPunct="1">
              <a:buClr>
                <a:schemeClr val="tx1"/>
              </a:buClr>
              <a:buNone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    existant  au nouvelles normes </a:t>
            </a:r>
          </a:p>
          <a:p>
            <a:pPr eaLnBrk="1" hangingPunct="1">
              <a:buClr>
                <a:schemeClr val="tx1"/>
              </a:buClr>
              <a:buNone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	environnementales ?</a:t>
            </a:r>
          </a:p>
          <a:p>
            <a:pPr eaLnBrk="1" hangingPunct="1">
              <a:buClr>
                <a:schemeClr val="tx1"/>
              </a:buClr>
              <a:buNone/>
            </a:pP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     (</a:t>
            </a:r>
            <a:r>
              <a:rPr lang="fr-FR" sz="2000" b="1" i="1" dirty="0" err="1" smtClean="0">
                <a:solidFill>
                  <a:srgbClr val="0000FF"/>
                </a:solidFill>
                <a:latin typeface="Georgia" pitchFamily="18" charset="0"/>
              </a:rPr>
              <a:t>re</a:t>
            </a:r>
            <a:r>
              <a:rPr lang="fr-FR" sz="2000" b="1" i="1" dirty="0" smtClean="0">
                <a:solidFill>
                  <a:srgbClr val="0000FF"/>
                </a:solidFill>
                <a:latin typeface="Georgia" pitchFamily="18" charset="0"/>
              </a:rPr>
              <a:t>-conception ou amélioration)</a:t>
            </a:r>
          </a:p>
          <a:p>
            <a:pPr>
              <a:buClr>
                <a:schemeClr val="tx1"/>
              </a:buClr>
              <a:buNone/>
            </a:pPr>
            <a:r>
              <a:rPr lang="fr-FR" sz="2000" i="1" dirty="0" smtClean="0">
                <a:latin typeface="Georgia" pitchFamily="18" charset="0"/>
              </a:rPr>
              <a:t>	</a:t>
            </a:r>
          </a:p>
          <a:p>
            <a:pPr>
              <a:buClr>
                <a:schemeClr val="tx1"/>
              </a:buClr>
              <a:buNone/>
            </a:pPr>
            <a:r>
              <a:rPr lang="fr-FR" sz="2000" i="1" dirty="0" smtClean="0">
                <a:latin typeface="Georgia" pitchFamily="18" charset="0"/>
              </a:rPr>
              <a:t>	</a:t>
            </a:r>
            <a:r>
              <a:rPr lang="fr-FR" sz="2000" i="1" u="sng" dirty="0" smtClean="0">
                <a:latin typeface="Georgia" pitchFamily="18" charset="0"/>
              </a:rPr>
              <a:t>Réponse</a:t>
            </a:r>
            <a:r>
              <a:rPr lang="fr-FR" sz="2000" i="1" dirty="0" smtClean="0">
                <a:latin typeface="Georgia" pitchFamily="18" charset="0"/>
              </a:rPr>
              <a:t> :</a:t>
            </a:r>
            <a:r>
              <a:rPr lang="fr-FR" sz="2000" b="1" dirty="0" smtClean="0">
                <a:latin typeface="Georgia" pitchFamily="18" charset="0"/>
              </a:rPr>
              <a:t> </a:t>
            </a: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En  redéfinissant le cahier des charges fonctionnel  du système pour y intégrer les contraintes</a:t>
            </a:r>
          </a:p>
          <a:p>
            <a:pPr>
              <a:buClr>
                <a:schemeClr val="tx1"/>
              </a:buClr>
              <a:buNone/>
            </a:pPr>
            <a:r>
              <a:rPr lang="fr-FR" sz="2000" b="1" dirty="0" smtClean="0">
                <a:solidFill>
                  <a:srgbClr val="0000FF"/>
                </a:solidFill>
                <a:latin typeface="Georgia" pitchFamily="18" charset="0"/>
              </a:rPr>
              <a:t>    environnementales…</a:t>
            </a:r>
            <a:endParaRPr lang="fr-FR" sz="2000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16" name="Picture 2" descr="C:\Users\NERIC\Desktop\cycledevi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988840"/>
            <a:ext cx="1569434" cy="1355137"/>
          </a:xfrm>
          <a:prstGeom prst="round2DiagRect">
            <a:avLst>
              <a:gd name="adj1" fmla="val 0"/>
              <a:gd name="adj2" fmla="val 2565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Ellipse 16"/>
          <p:cNvSpPr/>
          <p:nvPr/>
        </p:nvSpPr>
        <p:spPr>
          <a:xfrm>
            <a:off x="6718287" y="2636912"/>
            <a:ext cx="734033" cy="792088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2" descr="C:\Users\HPEric\Desktop\fa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4725144"/>
            <a:ext cx="1095036" cy="7396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9" name="Rectangle 38"/>
          <p:cNvSpPr/>
          <p:nvPr/>
        </p:nvSpPr>
        <p:spPr>
          <a:xfrm>
            <a:off x="2699792" y="260648"/>
            <a:ext cx="4355976" cy="646331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LES  ETUDES  DE  CAS:</a:t>
            </a:r>
          </a:p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Enoncé du Problème(s) technique(s)</a:t>
            </a:r>
          </a:p>
        </p:txBody>
      </p:sp>
      <p:pic>
        <p:nvPicPr>
          <p:cNvPr id="23" name="Picture 3" descr="C:\Users\HPEric\Desktop\ecole2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340768"/>
            <a:ext cx="524791" cy="576064"/>
          </a:xfrm>
          <a:prstGeom prst="rect">
            <a:avLst/>
          </a:prstGeom>
          <a:noFill/>
        </p:spPr>
      </p:pic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20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35" name="ZoneTexte 34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0" y="3573016"/>
            <a:ext cx="1187624" cy="252028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844824"/>
            <a:ext cx="1187624" cy="100811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0" y="3140968"/>
            <a:ext cx="1187624" cy="36004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950468"/>
            <a:ext cx="118492" cy="118492"/>
          </a:xfrm>
          <a:prstGeom prst="rect">
            <a:avLst/>
          </a:prstGeom>
          <a:noFill/>
        </p:spPr>
      </p:pic>
      <p:pic>
        <p:nvPicPr>
          <p:cNvPr id="3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3212976"/>
            <a:ext cx="118492" cy="118492"/>
          </a:xfrm>
          <a:prstGeom prst="rect">
            <a:avLst/>
          </a:prstGeom>
          <a:noFill/>
        </p:spPr>
      </p:pic>
      <p:sp>
        <p:nvSpPr>
          <p:cNvPr id="41" name="Flèche vers le bas 40"/>
          <p:cNvSpPr/>
          <p:nvPr/>
        </p:nvSpPr>
        <p:spPr>
          <a:xfrm>
            <a:off x="5148064" y="4797152"/>
            <a:ext cx="576064" cy="64807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2987824" y="5517232"/>
            <a:ext cx="5256584" cy="10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Georgia" pitchFamily="18" charset="0"/>
              </a:rPr>
              <a:t>Nécessité d’une prise de connaissance des ressources sur le site SSI (ou l’ENT)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Georgia" pitchFamily="18" charset="0"/>
              </a:rPr>
              <a:t>	« </a:t>
            </a:r>
            <a:r>
              <a:rPr lang="fr-FR" b="1" dirty="0" smtClean="0">
                <a:solidFill>
                  <a:srgbClr val="FF0000"/>
                </a:solidFill>
                <a:latin typeface="Georgia" pitchFamily="18" charset="0"/>
              </a:rPr>
              <a:t>Les outils d’élaboration du CDCF</a:t>
            </a:r>
            <a:r>
              <a:rPr lang="fr-FR" b="1" dirty="0" smtClean="0">
                <a:latin typeface="Georgia" pitchFamily="18" charset="0"/>
              </a:rPr>
              <a:t> »</a:t>
            </a:r>
            <a:r>
              <a:rPr lang="fr-FR" sz="2000" b="1" dirty="0" smtClean="0">
                <a:latin typeface="Georgia" pitchFamily="18" charset="0"/>
              </a:rPr>
              <a:t> </a:t>
            </a:r>
            <a:endParaRPr lang="fr-FR" dirty="0"/>
          </a:p>
        </p:txBody>
      </p:sp>
      <p:pic>
        <p:nvPicPr>
          <p:cNvPr id="44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5733256"/>
            <a:ext cx="547449" cy="501402"/>
          </a:xfrm>
          <a:prstGeom prst="rect">
            <a:avLst/>
          </a:prstGeom>
          <a:noFill/>
        </p:spPr>
      </p:pic>
      <p:pic>
        <p:nvPicPr>
          <p:cNvPr id="45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41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1"/>
          <p:cNvSpPr txBox="1">
            <a:spLocks/>
          </p:cNvSpPr>
          <p:nvPr/>
        </p:nvSpPr>
        <p:spPr bwMode="auto">
          <a:xfrm>
            <a:off x="1008112" y="0"/>
            <a:ext cx="6948264" cy="9807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fr-FR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9</a:t>
            </a:fld>
            <a:endParaRPr lang="fr-FR" smtClean="0">
              <a:cs typeface="Arial" charset="0"/>
            </a:endParaRP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170550"/>
            <a:ext cx="755576" cy="68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ctangle 38"/>
          <p:cNvSpPr/>
          <p:nvPr/>
        </p:nvSpPr>
        <p:spPr>
          <a:xfrm>
            <a:off x="2699792" y="260648"/>
            <a:ext cx="4355976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LES  ETUDES  DE  CAS</a:t>
            </a:r>
          </a:p>
        </p:txBody>
      </p:sp>
      <p:grpSp>
        <p:nvGrpSpPr>
          <p:cNvPr id="2" name="Groupe 24"/>
          <p:cNvGrpSpPr/>
          <p:nvPr/>
        </p:nvGrpSpPr>
        <p:grpSpPr>
          <a:xfrm>
            <a:off x="-72008" y="980728"/>
            <a:ext cx="1403648" cy="5182835"/>
            <a:chOff x="-72008" y="980728"/>
            <a:chExt cx="1403648" cy="5182835"/>
          </a:xfrm>
        </p:grpSpPr>
        <p:sp>
          <p:nvSpPr>
            <p:cNvPr id="20" name="Titre 1"/>
            <p:cNvSpPr txBox="1">
              <a:spLocks/>
            </p:cNvSpPr>
            <p:nvPr/>
          </p:nvSpPr>
          <p:spPr bwMode="auto">
            <a:xfrm>
              <a:off x="0" y="980728"/>
              <a:ext cx="1187624" cy="5112568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65500" dist="38100" dir="5400000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-72008" y="177281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1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-72008" y="2852936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rgbClr val="FFFF00"/>
                  </a:solidFill>
                  <a:latin typeface="Calibri" pitchFamily="34" charset="0"/>
                  <a:cs typeface="Calibri" pitchFamily="34" charset="0"/>
                </a:rPr>
                <a:t>SEANCE 2</a:t>
              </a:r>
              <a:endParaRPr lang="fr-FR" sz="1400" b="1" u="sng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-72008" y="5229200"/>
              <a:ext cx="10436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u="sng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SEANCE 3</a:t>
              </a:r>
              <a:endParaRPr lang="fr-FR" sz="1400" b="1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-36512" y="2060848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*Activation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36512" y="5517232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*Restitution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*Synthèse 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</a:t>
              </a:r>
            </a:p>
          </p:txBody>
        </p:sp>
        <p:grpSp>
          <p:nvGrpSpPr>
            <p:cNvPr id="3" name="Groupe 31"/>
            <p:cNvGrpSpPr/>
            <p:nvPr/>
          </p:nvGrpSpPr>
          <p:grpSpPr>
            <a:xfrm>
              <a:off x="-36512" y="3553271"/>
              <a:ext cx="1368152" cy="1542366"/>
              <a:chOff x="-36512" y="3322731"/>
              <a:chExt cx="1368152" cy="1542366"/>
            </a:xfrm>
          </p:grpSpPr>
          <p:sp>
            <p:nvSpPr>
              <p:cNvPr id="35" name="ZoneTexte 34"/>
              <p:cNvSpPr txBox="1"/>
              <p:nvPr/>
            </p:nvSpPr>
            <p:spPr>
              <a:xfrm>
                <a:off x="-36512" y="3356992"/>
                <a:ext cx="1224136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endParaRPr lang="fr-FR" sz="8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*TP </a:t>
                </a:r>
                <a:r>
                  <a:rPr lang="fr-FR" sz="1200" b="1" dirty="0" err="1" smtClean="0">
                    <a:solidFill>
                      <a:schemeClr val="bg1"/>
                    </a:solidFill>
                  </a:rPr>
                  <a:t>autoéval</a:t>
                </a:r>
                <a:r>
                  <a:rPr lang="fr-FR" sz="1200" b="1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endParaRPr lang="fr-FR" sz="1200" b="1" dirty="0" smtClean="0">
                  <a:solidFill>
                    <a:schemeClr val="bg1"/>
                  </a:solidFill>
                </a:endParaRP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*Elaboration</a:t>
                </a:r>
              </a:p>
              <a:p>
                <a:r>
                  <a:rPr lang="fr-FR" sz="1200" b="1" dirty="0" smtClean="0">
                    <a:solidFill>
                      <a:schemeClr val="bg1"/>
                    </a:solidFill>
                  </a:rPr>
                  <a:t>  restitution</a:t>
                </a:r>
                <a:endParaRPr lang="fr-F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-36512" y="3322731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1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-36512" y="3826787"/>
                <a:ext cx="1368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B7FAAC"/>
                    </a:solidFill>
                    <a:latin typeface="Calibri" pitchFamily="34" charset="0"/>
                    <a:cs typeface="Calibri" pitchFamily="34" charset="0"/>
                  </a:rPr>
                  <a:t>Etude de cas  2</a:t>
                </a:r>
                <a:endParaRPr lang="fr-FR" sz="1400" dirty="0">
                  <a:solidFill>
                    <a:srgbClr val="B7FAAC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-36512" y="3140968"/>
              <a:ext cx="1152128" cy="461665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bg1"/>
                  </a:solidFill>
                </a:rPr>
                <a:t>*Ressources</a:t>
              </a:r>
            </a:p>
            <a:p>
              <a:r>
                <a:rPr lang="fr-FR" sz="1200" b="1" dirty="0" smtClean="0">
                  <a:solidFill>
                    <a:schemeClr val="bg1"/>
                  </a:solidFill>
                </a:rPr>
                <a:t>  Site ou ENT</a:t>
              </a:r>
              <a:endParaRPr lang="fr-F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0" y="5085184"/>
            <a:ext cx="1187624" cy="100811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Titre 1"/>
          <p:cNvSpPr txBox="1">
            <a:spLocks/>
          </p:cNvSpPr>
          <p:nvPr/>
        </p:nvSpPr>
        <p:spPr bwMode="auto">
          <a:xfrm>
            <a:off x="0" y="116632"/>
            <a:ext cx="2267743" cy="93610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2800" b="1" kern="0" dirty="0" smtClean="0">
                <a:solidFill>
                  <a:schemeClr val="tx1"/>
                </a:solidFill>
                <a:latin typeface="Berlin Sans FB Demi" pitchFamily="34" charset="0"/>
                <a:ea typeface="+mj-ea"/>
                <a:cs typeface="+mj-cs"/>
              </a:rPr>
              <a:t>SEQUENCE 1</a:t>
            </a:r>
            <a:endParaRPr kumimoji="1" lang="fr-F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844824"/>
            <a:ext cx="1187624" cy="100811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789040"/>
            <a:ext cx="118492" cy="118492"/>
          </a:xfrm>
          <a:prstGeom prst="rect">
            <a:avLst/>
          </a:prstGeom>
          <a:noFill/>
        </p:spPr>
      </p:pic>
      <p:pic>
        <p:nvPicPr>
          <p:cNvPr id="44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196752"/>
            <a:ext cx="547449" cy="501402"/>
          </a:xfrm>
          <a:prstGeom prst="rect">
            <a:avLst/>
          </a:prstGeom>
          <a:noFill/>
        </p:spPr>
      </p:pic>
      <p:sp>
        <p:nvSpPr>
          <p:cNvPr id="46" name="Espace réservé du contenu 4"/>
          <p:cNvSpPr txBox="1">
            <a:spLocks/>
          </p:cNvSpPr>
          <p:nvPr/>
        </p:nvSpPr>
        <p:spPr>
          <a:xfrm>
            <a:off x="1331640" y="836712"/>
            <a:ext cx="8820472" cy="1944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endParaRPr lang="fr-FR" sz="1600" b="1" dirty="0" smtClean="0">
              <a:latin typeface="Georgia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endParaRPr kumimoji="0" lang="fr-FR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Analyse fonctionnelle d’un des systèmes du labo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</a:t>
            </a:r>
            <a:r>
              <a:rPr lang="fr-FR" b="1" u="sng" dirty="0" smtClean="0">
                <a:latin typeface="Arial Black" pitchFamily="34" charset="0"/>
              </a:rPr>
              <a:t>avec protocole de mise en œuvre </a:t>
            </a:r>
            <a:r>
              <a:rPr lang="fr-FR" b="1" dirty="0" smtClean="0">
                <a:latin typeface="Arial Black" pitchFamily="34" charset="0"/>
              </a:rPr>
              <a:t>.</a:t>
            </a:r>
            <a:endParaRPr lang="fr-FR" b="1" dirty="0" smtClean="0">
              <a:latin typeface="Georgia" pitchFamily="18" charset="0"/>
            </a:endParaRPr>
          </a:p>
        </p:txBody>
      </p:sp>
      <p:pic>
        <p:nvPicPr>
          <p:cNvPr id="47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780928"/>
            <a:ext cx="547449" cy="501402"/>
          </a:xfrm>
          <a:prstGeom prst="rect">
            <a:avLst/>
          </a:prstGeom>
          <a:noFill/>
        </p:spPr>
      </p:pic>
      <p:sp>
        <p:nvSpPr>
          <p:cNvPr id="48" name="Espace réservé du contenu 4"/>
          <p:cNvSpPr txBox="1">
            <a:spLocks/>
          </p:cNvSpPr>
          <p:nvPr/>
        </p:nvSpPr>
        <p:spPr>
          <a:xfrm>
            <a:off x="1403648" y="2996952"/>
            <a:ext cx="8820472" cy="1251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68000"/>
              <a:buFont typeface="Wingdings 3"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TP  </a:t>
            </a:r>
            <a:r>
              <a:rPr kumimoji="0" lang="fr-FR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autoévalué</a:t>
            </a:r>
            <a:r>
              <a:rPr kumimoji="0" lang="fr-FR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sur</a:t>
            </a:r>
            <a:r>
              <a:rPr lang="fr-FR" b="1" dirty="0" smtClean="0">
                <a:latin typeface="Arial Black" pitchFamily="34" charset="0"/>
              </a:rPr>
              <a:t> l’utilisation des outils d’analyse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latin typeface="Arial Black" pitchFamily="34" charset="0"/>
              </a:rPr>
              <a:t>	du besoin à partir de systèmes virtuels.</a:t>
            </a:r>
            <a:endParaRPr kumimoji="0" lang="fr-FR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49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318620"/>
            <a:ext cx="118492" cy="118492"/>
          </a:xfrm>
          <a:prstGeom prst="rect">
            <a:avLst/>
          </a:prstGeom>
          <a:noFill/>
        </p:spPr>
      </p:pic>
      <p:pic>
        <p:nvPicPr>
          <p:cNvPr id="50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678660"/>
            <a:ext cx="118492" cy="118492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2051720" y="1196752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ETUDE  DE  CAS 1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051720" y="2780928"/>
            <a:ext cx="2520280" cy="369332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fr-FR" b="1" dirty="0" smtClean="0">
                <a:solidFill>
                  <a:sysClr val="windowText" lastClr="000000"/>
                </a:solidFill>
                <a:latin typeface="Calibri" pitchFamily="34" charset="0"/>
                <a:cs typeface="Calibri" pitchFamily="34" charset="0"/>
              </a:rPr>
              <a:t>ETUDE  DE  CAS 2</a:t>
            </a:r>
          </a:p>
        </p:txBody>
      </p:sp>
      <p:pic>
        <p:nvPicPr>
          <p:cNvPr id="53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340768"/>
            <a:ext cx="118492" cy="118492"/>
          </a:xfrm>
          <a:prstGeom prst="rect">
            <a:avLst/>
          </a:prstGeom>
          <a:noFill/>
        </p:spPr>
      </p:pic>
      <p:pic>
        <p:nvPicPr>
          <p:cNvPr id="54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924944"/>
            <a:ext cx="118492" cy="118492"/>
          </a:xfrm>
          <a:prstGeom prst="rect">
            <a:avLst/>
          </a:prstGeom>
          <a:noFill/>
        </p:spPr>
      </p:pic>
      <p:sp>
        <p:nvSpPr>
          <p:cNvPr id="55" name="Rectangle 54"/>
          <p:cNvSpPr/>
          <p:nvPr/>
        </p:nvSpPr>
        <p:spPr>
          <a:xfrm>
            <a:off x="1475656" y="4266768"/>
            <a:ext cx="6912768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 Black" pitchFamily="34" charset="0"/>
              </a:rPr>
              <a:t>Préparation d’une intervention orale de 10’</a:t>
            </a:r>
            <a:endParaRPr lang="fr-FR" sz="12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Arial Black" pitchFamily="34" charset="0"/>
              </a:rPr>
              <a:t>		</a:t>
            </a: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Présentation du besoin 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Décomposition fonctionnelle du système étudié</a:t>
            </a:r>
            <a:endParaRPr lang="fr-FR" b="1" i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* </a:t>
            </a: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Propositions d’intégration  des contraintes</a:t>
            </a:r>
          </a:p>
          <a:p>
            <a:pPr marL="365760" lvl="0" indent="-256032">
              <a:spcBef>
                <a:spcPts val="400"/>
              </a:spcBef>
              <a:buClr>
                <a:schemeClr val="tx1"/>
              </a:buClr>
              <a:buSzPct val="68000"/>
              <a:defRPr/>
            </a:pPr>
            <a:r>
              <a:rPr lang="fr-FR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	  environnementales (au niveau fonctionnel uniquement)</a:t>
            </a:r>
            <a:endParaRPr lang="fr-FR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6" name="Picture 3" descr="C:\Users\HPEric\Documents\Web Creator\ssiv5New-01112010\emoticones\bouton_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365104"/>
            <a:ext cx="118492" cy="118492"/>
          </a:xfrm>
          <a:prstGeom prst="rect">
            <a:avLst/>
          </a:prstGeom>
          <a:noFill/>
        </p:spPr>
      </p:pic>
      <p:pic>
        <p:nvPicPr>
          <p:cNvPr id="57" name="Picture 4" descr="C:\Users\HPEric\Desktop\pc00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653136"/>
            <a:ext cx="547449" cy="50140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645024"/>
            <a:ext cx="4382631" cy="3140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2564904"/>
            <a:ext cx="3688719" cy="3436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456131"/>
            <a:ext cx="4032448" cy="3925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1" name="Rectangle 40"/>
          <p:cNvSpPr/>
          <p:nvPr/>
        </p:nvSpPr>
        <p:spPr>
          <a:xfrm>
            <a:off x="0" y="3140968"/>
            <a:ext cx="1187624" cy="44043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0" y="4149080"/>
            <a:ext cx="1187624" cy="368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0" y="4653136"/>
            <a:ext cx="1187624" cy="36842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Picture 2" descr="D:\ORGANISATION REPERTOIRES\2 PEDAGO\2SSI\Seminaire SI 2011\Derniers jets\logos\seq 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88640"/>
            <a:ext cx="1316831" cy="751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1" grpId="0" animBg="1"/>
      <p:bldP spid="52" grpId="0" animBg="1"/>
      <p:bldP spid="55" grpId="0"/>
      <p:bldP spid="43" grpId="0" animBg="1"/>
      <p:bldP spid="4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167123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28" ma:contentTypeDescription="Create a new document." ma:contentTypeScope="" ma:versionID="3734922cae638a1d4f2b3c9f45d0aea3"/>
</file>

<file path=customXml/itemProps1.xml><?xml version="1.0" encoding="utf-8"?>
<ds:datastoreItem xmlns:ds="http://schemas.openxmlformats.org/officeDocument/2006/customXml" ds:itemID="{2EDF70C9-FEC0-418D-93E5-BAE93466ADB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9C73088-B109-45CE-B753-7F1578639E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B65DCB-67F7-459F-82EF-797EFB16DFB8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TS010167123</Template>
  <TotalTime>0</TotalTime>
  <Words>4043</Words>
  <Application>Microsoft Office PowerPoint</Application>
  <PresentationFormat>Affichage à l'écran (4:3)</PresentationFormat>
  <Paragraphs>1320</Paragraphs>
  <Slides>33</Slides>
  <Notes>33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TS010167123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2011-05-13T17:06:15Z</dcterms:created>
  <dcterms:modified xsi:type="dcterms:W3CDTF">2011-05-23T20:06:44Z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