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620" r:id="rId3"/>
    <p:sldId id="612" r:id="rId4"/>
    <p:sldId id="615" r:id="rId5"/>
    <p:sldId id="617" r:id="rId6"/>
    <p:sldId id="628" r:id="rId7"/>
    <p:sldId id="627" r:id="rId8"/>
    <p:sldId id="619" r:id="rId9"/>
    <p:sldId id="618" r:id="rId10"/>
    <p:sldId id="624" r:id="rId11"/>
    <p:sldId id="614" r:id="rId12"/>
    <p:sldId id="623" r:id="rId13"/>
    <p:sldId id="626" r:id="rId14"/>
    <p:sldId id="625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58" autoAdjust="0"/>
  </p:normalViewPr>
  <p:slideViewPr>
    <p:cSldViewPr snapToGrid="0">
      <p:cViewPr>
        <p:scale>
          <a:sx n="90" d="100"/>
          <a:sy n="90" d="100"/>
        </p:scale>
        <p:origin x="-6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293CA52-6E58-4BCE-8E34-1F8FE74E5C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4927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compétence « résoudre et simuler</a:t>
            </a:r>
            <a:r>
              <a:rPr lang="fr-FR" baseline="0" dirty="0" smtClean="0"/>
              <a:t> est évaluable en partie à l’écrit et en partie à l’orale</a:t>
            </a:r>
            <a:endParaRPr lang="fr-FR" dirty="0" smtClean="0"/>
          </a:p>
          <a:p>
            <a:r>
              <a:rPr lang="fr-FR" dirty="0" smtClean="0"/>
              <a:t>Certaines compétences sont de fait mises</a:t>
            </a:r>
            <a:r>
              <a:rPr lang="fr-FR" baseline="0" dirty="0" smtClean="0"/>
              <a:t> en œuvre lors du projet (</a:t>
            </a:r>
            <a:r>
              <a:rPr lang="fr-FR" baseline="0" dirty="0" err="1" smtClean="0"/>
              <a:t>exp</a:t>
            </a:r>
            <a:r>
              <a:rPr lang="fr-FR" baseline="0" dirty="0" smtClean="0"/>
              <a:t> Analyser le besoin pour la participation à la rédaction du </a:t>
            </a:r>
            <a:r>
              <a:rPr lang="fr-FR" baseline="0" dirty="0" err="1" smtClean="0"/>
              <a:t>cdc</a:t>
            </a:r>
            <a:r>
              <a:rPr lang="fr-FR" baseline="0" dirty="0" smtClean="0"/>
              <a:t>) mais évaluées à l’écrit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93CA52-6E58-4BCE-8E34-1F8FE74E5C0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93CA52-6E58-4BCE-8E34-1F8FE74E5C0E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32B88-59D5-4DD5-9D8A-AC14532D15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C81D8-9CFA-4292-AE16-51A6E840C6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AFC3E-F05A-4FE5-BD37-9F87E4BCD0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53188"/>
            <a:ext cx="1785938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381750"/>
            <a:ext cx="435768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4FD75-2E5E-4139-AB09-C6D4E826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2D9DB-E57F-4567-8370-975010734E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14998-7FC4-4BD0-B165-C155D334A6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78C04-AAF0-4E39-9F6B-8ECD68FAF6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2A562-9152-4F7B-AA5E-A8C8714B01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6"/>
          <p:cNvSpPr txBox="1"/>
          <p:nvPr userDrawn="1"/>
        </p:nvSpPr>
        <p:spPr>
          <a:xfrm>
            <a:off x="0" y="0"/>
            <a:ext cx="73866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60000"/>
                  <a:lumOff val="40000"/>
                  <a:alpha val="65000"/>
                </a:schemeClr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vert270" lIns="0" tIns="0" rIns="0" bIns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</a:rPr>
              <a:t>Rénovation de l’enseignement spécifique</a:t>
            </a:r>
          </a:p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</a:rPr>
              <a:t> des sciences de l’ingénieur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r-FR" dirty="0" smtClean="0"/>
              <a:t>Séminaire S SI-24/05/2011-</a:t>
            </a:r>
            <a:r>
              <a:rPr lang="fr-FR" dirty="0" err="1" smtClean="0"/>
              <a:t>E.Labbé-Douai</a:t>
            </a:r>
            <a:endParaRPr lang="fr-F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6C3ED-35A1-4A68-991D-41862D8278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6" name="Image 5" descr="image_logo_aca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2"/>
            <a:ext cx="1143000" cy="1253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B674F-3800-4AC1-A39B-EE43F13A8F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CBAC1-2A61-4BBF-8D66-B10C1BEB7B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53188"/>
            <a:ext cx="1162050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/>
              <a:t>31 mars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381750"/>
            <a:ext cx="4032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/>
              <a:t>PNF sur l’enseignement spécifique en sciences de l’ingénieur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8A3D129-BD2E-4675-8E12-FC7B3585DD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8" r:id="rId2"/>
    <p:sldLayoutId id="2147484150" r:id="rId3"/>
    <p:sldLayoutId id="2147484151" r:id="rId4"/>
    <p:sldLayoutId id="2147484152" r:id="rId5"/>
    <p:sldLayoutId id="2147484153" r:id="rId6"/>
    <p:sldLayoutId id="2147484159" r:id="rId7"/>
    <p:sldLayoutId id="2147484154" r:id="rId8"/>
    <p:sldLayoutId id="2147484155" r:id="rId9"/>
    <p:sldLayoutId id="2147484156" r:id="rId10"/>
    <p:sldLayoutId id="214748415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Grille%20&#233;valuation%20SSI%20Ecrit%20V2.xl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Grille%20&#233;valuation%20SSI%20projet%20V2.xl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010400" y="6596063"/>
            <a:ext cx="2133600" cy="261937"/>
          </a:xfrm>
          <a:noFill/>
        </p:spPr>
        <p:txBody>
          <a:bodyPr/>
          <a:lstStyle/>
          <a:p>
            <a:fld id="{FB5C20BB-5237-492E-912A-E41429E8CB98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904284" y="2046167"/>
            <a:ext cx="7864475" cy="441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6"/>
                </a:solidFill>
                <a:ea typeface="ＭＳ Ｐゴシック"/>
                <a:cs typeface="ＭＳ Ｐゴシック"/>
              </a:rPr>
              <a:t>Règlement d’examen et programme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6"/>
                </a:solidFill>
                <a:ea typeface="ＭＳ Ｐゴシック"/>
                <a:cs typeface="ＭＳ Ｐゴシック"/>
              </a:rPr>
              <a:t>Principes de la certification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6"/>
                </a:solidFill>
                <a:ea typeface="ＭＳ Ｐゴシック"/>
                <a:cs typeface="ＭＳ Ｐゴシック"/>
              </a:rPr>
              <a:t>Grilles d’évaluation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6"/>
                </a:solidFill>
                <a:ea typeface="ＭＳ Ｐゴシック"/>
                <a:cs typeface="ＭＳ Ｐゴシック"/>
              </a:rPr>
              <a:t>Conclusion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endParaRPr lang="fr-FR" sz="2400" b="1" dirty="0" smtClean="0">
              <a:solidFill>
                <a:srgbClr val="333399"/>
              </a:solidFill>
              <a:ea typeface="ＭＳ Ｐゴシック"/>
              <a:cs typeface="ＭＳ Ｐゴシック"/>
            </a:endParaRP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endParaRPr lang="fr-FR" sz="28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43771" y="362173"/>
            <a:ext cx="615628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0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La certification</a:t>
            </a:r>
            <a:endParaRPr lang="fr-FR" sz="40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33678" y="362173"/>
            <a:ext cx="7006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Principes de la certification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297098" y="2264735"/>
            <a:ext cx="7241065" cy="3912782"/>
            <a:chOff x="1064" y="9733"/>
            <a:chExt cx="10820" cy="4842"/>
          </a:xfrm>
        </p:grpSpPr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7185" y="10288"/>
              <a:ext cx="4699" cy="128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Identifier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et caractériser </a:t>
              </a: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les grandeurs   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agissant sur un </a:t>
              </a: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système  </a:t>
              </a:r>
              <a:endParaRPr lang="fr-FR" sz="1600" dirty="0">
                <a:solidFill>
                  <a:schemeClr val="accent6"/>
                </a:solidFill>
                <a:latin typeface="+mn-lt"/>
              </a:endParaRPr>
            </a:p>
            <a:p>
              <a:pPr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Proposer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ou justifier un </a:t>
              </a: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modèle</a:t>
              </a:r>
              <a:endParaRPr lang="fr-FR" sz="1600" dirty="0">
                <a:solidFill>
                  <a:schemeClr val="accent6"/>
                </a:solidFill>
                <a:latin typeface="+mn-lt"/>
              </a:endParaRPr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1064" y="9733"/>
              <a:ext cx="10788" cy="4842"/>
              <a:chOff x="1064" y="9733"/>
              <a:chExt cx="10788" cy="4842"/>
            </a:xfrm>
          </p:grpSpPr>
          <p:sp>
            <p:nvSpPr>
              <p:cNvPr id="9" name="Text Box 18"/>
              <p:cNvSpPr txBox="1">
                <a:spLocks noChangeArrowheads="1"/>
              </p:cNvSpPr>
              <p:nvPr/>
            </p:nvSpPr>
            <p:spPr bwMode="auto">
              <a:xfrm>
                <a:off x="7113" y="12699"/>
                <a:ext cx="4739" cy="1323"/>
              </a:xfrm>
              <a:prstGeom prst="rect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 smtClean="0">
                    <a:solidFill>
                      <a:schemeClr val="accent6"/>
                    </a:solidFill>
                    <a:latin typeface="+mn-lt"/>
                  </a:rPr>
                  <a:t>Justifier </a:t>
                </a: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le choix d’un </a:t>
                </a:r>
                <a:r>
                  <a:rPr lang="fr-FR" sz="1600" dirty="0" smtClean="0">
                    <a:solidFill>
                      <a:schemeClr val="accent6"/>
                    </a:solidFill>
                    <a:latin typeface="+mn-lt"/>
                  </a:rPr>
                  <a:t>   protocole </a:t>
                </a: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expérimental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 smtClean="0">
                    <a:solidFill>
                      <a:schemeClr val="accent6"/>
                    </a:solidFill>
                    <a:latin typeface="+mn-lt"/>
                  </a:rPr>
                  <a:t>Mettre </a:t>
                </a: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en œuvre un protocole expérimental</a:t>
                </a:r>
              </a:p>
            </p:txBody>
          </p:sp>
          <p:sp>
            <p:nvSpPr>
              <p:cNvPr id="10" name="Freeform 19"/>
              <p:cNvSpPr>
                <a:spLocks/>
              </p:cNvSpPr>
              <p:nvPr/>
            </p:nvSpPr>
            <p:spPr bwMode="auto">
              <a:xfrm>
                <a:off x="4436" y="10259"/>
                <a:ext cx="997" cy="1535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Text Box 20"/>
              <p:cNvSpPr txBox="1">
                <a:spLocks noChangeArrowheads="1"/>
              </p:cNvSpPr>
              <p:nvPr/>
            </p:nvSpPr>
            <p:spPr bwMode="auto">
              <a:xfrm>
                <a:off x="1191" y="10360"/>
                <a:ext cx="3305" cy="1402"/>
              </a:xfrm>
              <a:prstGeom prst="rect">
                <a:avLst/>
              </a:prstGeom>
              <a:solidFill>
                <a:srgbClr val="FFC000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Analyser le besoin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Analyser le système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Caractériser des écarts</a:t>
                </a:r>
              </a:p>
            </p:txBody>
          </p:sp>
          <p:sp>
            <p:nvSpPr>
              <p:cNvPr id="12" name="Freeform 21"/>
              <p:cNvSpPr>
                <a:spLocks/>
              </p:cNvSpPr>
              <p:nvPr/>
            </p:nvSpPr>
            <p:spPr bwMode="auto">
              <a:xfrm flipH="1">
                <a:off x="6137" y="10220"/>
                <a:ext cx="981" cy="1574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Freeform 23"/>
              <p:cNvSpPr>
                <a:spLocks/>
              </p:cNvSpPr>
              <p:nvPr/>
            </p:nvSpPr>
            <p:spPr bwMode="auto">
              <a:xfrm flipH="1" flipV="1">
                <a:off x="6279" y="12602"/>
                <a:ext cx="735" cy="1420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1064" y="12626"/>
                <a:ext cx="3813" cy="1304"/>
              </a:xfrm>
              <a:prstGeom prst="rect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Rechercher et traiter des informations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Mettre en œuvre une communication</a:t>
                </a:r>
              </a:p>
            </p:txBody>
          </p:sp>
          <p:sp>
            <p:nvSpPr>
              <p:cNvPr id="16" name="Oval 25"/>
              <p:cNvSpPr>
                <a:spLocks noChangeArrowheads="1"/>
              </p:cNvSpPr>
              <p:nvPr/>
            </p:nvSpPr>
            <p:spPr bwMode="auto">
              <a:xfrm>
                <a:off x="4329" y="11536"/>
                <a:ext cx="3258" cy="106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ts val="600"/>
                  </a:spcBef>
                  <a:spcAft>
                    <a:spcPts val="1000"/>
                  </a:spcAft>
                  <a:defRPr/>
                </a:pPr>
                <a:r>
                  <a:rPr lang="fr-FR" sz="2400" b="1" dirty="0">
                    <a:solidFill>
                      <a:schemeClr val="accent6"/>
                    </a:solidFill>
                    <a:latin typeface="Calibri" pitchFamily="34" charset="0"/>
                  </a:rPr>
                  <a:t>SYSTÈME</a:t>
                </a:r>
                <a:endParaRPr lang="fr-FR" sz="2400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" name="Text Box 26"/>
              <p:cNvSpPr txBox="1">
                <a:spLocks noChangeArrowheads="1"/>
              </p:cNvSpPr>
              <p:nvPr/>
            </p:nvSpPr>
            <p:spPr bwMode="auto">
              <a:xfrm>
                <a:off x="1904" y="9750"/>
                <a:ext cx="2549" cy="53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ANALYSER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8" name="Text Box 27"/>
              <p:cNvSpPr txBox="1">
                <a:spLocks noChangeArrowheads="1"/>
              </p:cNvSpPr>
              <p:nvPr/>
            </p:nvSpPr>
            <p:spPr bwMode="auto">
              <a:xfrm>
                <a:off x="7116" y="9733"/>
                <a:ext cx="2882" cy="461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MODÉLISER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9" name="Text Box 28"/>
              <p:cNvSpPr txBox="1">
                <a:spLocks noChangeArrowheads="1"/>
              </p:cNvSpPr>
              <p:nvPr/>
            </p:nvSpPr>
            <p:spPr bwMode="auto">
              <a:xfrm>
                <a:off x="7002" y="14049"/>
                <a:ext cx="3599" cy="52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EXPÉRIMENTER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20" name="Text Box 29"/>
              <p:cNvSpPr txBox="1">
                <a:spLocks noChangeArrowheads="1"/>
              </p:cNvSpPr>
              <p:nvPr/>
            </p:nvSpPr>
            <p:spPr bwMode="auto">
              <a:xfrm>
                <a:off x="1080" y="14009"/>
                <a:ext cx="3538" cy="51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COMMUNIQUER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3" name="Freeform 22"/>
              <p:cNvSpPr>
                <a:spLocks/>
              </p:cNvSpPr>
              <p:nvPr/>
            </p:nvSpPr>
            <p:spPr bwMode="auto">
              <a:xfrm flipV="1">
                <a:off x="4626" y="12562"/>
                <a:ext cx="775" cy="1421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21" name="ZoneTexte 9"/>
          <p:cNvSpPr txBox="1">
            <a:spLocks noChangeArrowheads="1"/>
          </p:cNvSpPr>
          <p:nvPr/>
        </p:nvSpPr>
        <p:spPr bwMode="auto">
          <a:xfrm>
            <a:off x="1978654" y="1213661"/>
            <a:ext cx="183843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 smtClean="0"/>
              <a:t>Partie écrite </a:t>
            </a:r>
          </a:p>
        </p:txBody>
      </p:sp>
      <p:sp>
        <p:nvSpPr>
          <p:cNvPr id="23" name="ZoneTexte 9"/>
          <p:cNvSpPr txBox="1">
            <a:spLocks noChangeArrowheads="1"/>
          </p:cNvSpPr>
          <p:nvPr/>
        </p:nvSpPr>
        <p:spPr bwMode="auto">
          <a:xfrm>
            <a:off x="5129435" y="1206573"/>
            <a:ext cx="2263737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 smtClean="0"/>
              <a:t>Partie orale</a:t>
            </a:r>
            <a:endParaRPr lang="fr-FR" sz="2400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980240" y="3996734"/>
            <a:ext cx="2563685" cy="26581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 anchorCtr="0"/>
          <a:lstStyle/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chemeClr val="accent6"/>
                </a:solidFill>
                <a:latin typeface="+mn-lt"/>
              </a:rPr>
              <a:t>Valider </a:t>
            </a:r>
            <a:r>
              <a:rPr lang="fr-FR" sz="1600" dirty="0">
                <a:solidFill>
                  <a:schemeClr val="accent6"/>
                </a:solidFill>
                <a:latin typeface="+mn-lt"/>
              </a:rPr>
              <a:t>un modèle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5975497" y="3753293"/>
            <a:ext cx="2563666" cy="255182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80000">
                <a:srgbClr val="92D05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anchor="ctr" anchorCtr="0"/>
          <a:lstStyle/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chemeClr val="accent6"/>
                </a:solidFill>
                <a:latin typeface="+mn-lt"/>
              </a:rPr>
              <a:t>Résoudre </a:t>
            </a:r>
            <a:r>
              <a:rPr lang="fr-FR" sz="1600" dirty="0">
                <a:solidFill>
                  <a:schemeClr val="accent6"/>
                </a:solidFill>
                <a:latin typeface="+mn-lt"/>
              </a:rPr>
              <a:t>et </a:t>
            </a:r>
            <a:r>
              <a:rPr lang="fr-FR" sz="1600" dirty="0" smtClean="0">
                <a:solidFill>
                  <a:schemeClr val="accent6"/>
                </a:solidFill>
                <a:latin typeface="+mn-lt"/>
              </a:rPr>
              <a:t>simuler</a:t>
            </a:r>
            <a:endParaRPr lang="fr-FR" sz="160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33678" y="362173"/>
            <a:ext cx="7006824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Grilles d’évaluation </a:t>
            </a:r>
          </a:p>
          <a:p>
            <a:pPr algn="ctr">
              <a:spcBef>
                <a:spcPct val="50000"/>
              </a:spcBef>
            </a:pPr>
            <a:r>
              <a:rPr lang="fr-FR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BO N°18 du 3 mai 2012</a:t>
            </a:r>
            <a:endParaRPr lang="fr-FR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2" name="ZoneTexte 9"/>
          <p:cNvSpPr txBox="1">
            <a:spLocks noChangeArrowheads="1"/>
          </p:cNvSpPr>
          <p:nvPr/>
        </p:nvSpPr>
        <p:spPr bwMode="auto">
          <a:xfrm>
            <a:off x="1042988" y="1724025"/>
            <a:ext cx="77771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dirty="0" smtClean="0">
                <a:solidFill>
                  <a:schemeClr val="accent6"/>
                </a:solidFill>
              </a:rPr>
              <a:t>Elles sont nationales et fixent :</a:t>
            </a:r>
          </a:p>
          <a:p>
            <a:endParaRPr lang="fr-FR" sz="2800" dirty="0" smtClean="0">
              <a:solidFill>
                <a:schemeClr val="accent6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Les compétences évaluées dans chaque partie de l’épreuve 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Les indicateurs de performance associés à chaque compétence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Le poids relatif de chaque indicateur 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Un minimum de 50% d’indicateurs évaluables pour chaque partie d’épreuve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 cstate="print"/>
          <a:srcRect l="1459" t="5543" r="2512" b="26386"/>
          <a:stretch>
            <a:fillRect/>
          </a:stretch>
        </p:blipFill>
        <p:spPr bwMode="auto">
          <a:xfrm>
            <a:off x="720279" y="2604977"/>
            <a:ext cx="8423721" cy="373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33678" y="362173"/>
            <a:ext cx="7006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Grilles d’évaluation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41544" y="1765004"/>
            <a:ext cx="2604977" cy="4073242"/>
            <a:chOff x="765544" y="935665"/>
            <a:chExt cx="2604977" cy="4061637"/>
          </a:xfrm>
        </p:grpSpPr>
        <p:sp>
          <p:nvSpPr>
            <p:cNvPr id="6" name="Rectangle 5"/>
            <p:cNvSpPr/>
            <p:nvPr/>
          </p:nvSpPr>
          <p:spPr>
            <a:xfrm>
              <a:off x="765544" y="1818167"/>
              <a:ext cx="2604977" cy="317913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avec flèche vers le bas 6"/>
            <p:cNvSpPr/>
            <p:nvPr/>
          </p:nvSpPr>
          <p:spPr>
            <a:xfrm>
              <a:off x="1116419" y="935665"/>
              <a:ext cx="1839432" cy="893135"/>
            </a:xfrm>
            <a:prstGeom prst="downArrowCallou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Compétences évaluées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6692234" y="1740195"/>
            <a:ext cx="1839432" cy="4083906"/>
            <a:chOff x="3317359" y="925032"/>
            <a:chExt cx="1839432" cy="4072270"/>
          </a:xfrm>
        </p:grpSpPr>
        <p:sp>
          <p:nvSpPr>
            <p:cNvPr id="13" name="Rectangle 12"/>
            <p:cNvSpPr/>
            <p:nvPr/>
          </p:nvSpPr>
          <p:spPr>
            <a:xfrm>
              <a:off x="3980120" y="1818167"/>
              <a:ext cx="588335" cy="3179135"/>
            </a:xfrm>
            <a:prstGeom prst="rect">
              <a:avLst/>
            </a:prstGeom>
            <a:noFill/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avec flèche vers le bas 13"/>
            <p:cNvSpPr/>
            <p:nvPr/>
          </p:nvSpPr>
          <p:spPr>
            <a:xfrm>
              <a:off x="3317359" y="925032"/>
              <a:ext cx="1839432" cy="893135"/>
            </a:xfrm>
            <a:prstGeom prst="downArrowCallou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Niveaux de performance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396141" y="1750828"/>
            <a:ext cx="3802911" cy="4073243"/>
            <a:chOff x="765544" y="935664"/>
            <a:chExt cx="3802911" cy="4061638"/>
          </a:xfrm>
        </p:grpSpPr>
        <p:sp>
          <p:nvSpPr>
            <p:cNvPr id="16" name="Rectangle 15"/>
            <p:cNvSpPr/>
            <p:nvPr/>
          </p:nvSpPr>
          <p:spPr>
            <a:xfrm>
              <a:off x="765544" y="1818167"/>
              <a:ext cx="3802911" cy="317913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avec flèche vers le bas 16"/>
            <p:cNvSpPr/>
            <p:nvPr/>
          </p:nvSpPr>
          <p:spPr>
            <a:xfrm>
              <a:off x="1828801" y="935664"/>
              <a:ext cx="1839432" cy="893135"/>
            </a:xfrm>
            <a:prstGeom prst="downArrowCallou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Indicateurs de performance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7424261" y="1509823"/>
            <a:ext cx="1719739" cy="4278966"/>
            <a:chOff x="7400261" y="1467293"/>
            <a:chExt cx="1719739" cy="4278966"/>
          </a:xfrm>
        </p:grpSpPr>
        <p:sp>
          <p:nvSpPr>
            <p:cNvPr id="10" name="Rectangle 9"/>
            <p:cNvSpPr/>
            <p:nvPr/>
          </p:nvSpPr>
          <p:spPr>
            <a:xfrm>
              <a:off x="8843553" y="2558040"/>
              <a:ext cx="276447" cy="3188219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400261" y="1467293"/>
              <a:ext cx="1424762" cy="893137"/>
            </a:xfrm>
            <a:prstGeom prst="wedgeRectCallout">
              <a:avLst>
                <a:gd name="adj1" fmla="val 48570"/>
                <a:gd name="adj2" fmla="val 74335"/>
              </a:avLst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Poids de l’indicateur en %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6344905" y="1754372"/>
            <a:ext cx="1839432" cy="4094538"/>
            <a:chOff x="3519378" y="914430"/>
            <a:chExt cx="1839432" cy="4082872"/>
          </a:xfrm>
        </p:grpSpPr>
        <p:sp>
          <p:nvSpPr>
            <p:cNvPr id="21" name="Rectangle 20"/>
            <p:cNvSpPr/>
            <p:nvPr/>
          </p:nvSpPr>
          <p:spPr>
            <a:xfrm>
              <a:off x="4362082" y="1818167"/>
              <a:ext cx="206373" cy="3179135"/>
            </a:xfrm>
            <a:prstGeom prst="rect">
              <a:avLst/>
            </a:prstGeom>
            <a:noFill/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avec flèche vers le bas 21"/>
            <p:cNvSpPr/>
            <p:nvPr/>
          </p:nvSpPr>
          <p:spPr>
            <a:xfrm>
              <a:off x="3519378" y="914430"/>
              <a:ext cx="1839432" cy="893135"/>
            </a:xfrm>
            <a:prstGeom prst="downArrowCallou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Indicateurs non évaluables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7140726" y="1524000"/>
            <a:ext cx="1719739" cy="4278966"/>
            <a:chOff x="7400261" y="1467293"/>
            <a:chExt cx="1719739" cy="4278966"/>
          </a:xfrm>
        </p:grpSpPr>
        <p:sp>
          <p:nvSpPr>
            <p:cNvPr id="24" name="Rectangle 23"/>
            <p:cNvSpPr/>
            <p:nvPr/>
          </p:nvSpPr>
          <p:spPr>
            <a:xfrm>
              <a:off x="8329647" y="2558040"/>
              <a:ext cx="790353" cy="3188219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00261" y="1467293"/>
              <a:ext cx="1424762" cy="893137"/>
            </a:xfrm>
            <a:prstGeom prst="wedgeRectCallout">
              <a:avLst>
                <a:gd name="adj1" fmla="val 48570"/>
                <a:gd name="adj2" fmla="val 74335"/>
              </a:avLst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Profil du candidat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5917982" y="4745665"/>
            <a:ext cx="2049351" cy="1282996"/>
            <a:chOff x="7081283" y="4476307"/>
            <a:chExt cx="2049351" cy="1282996"/>
          </a:xfrm>
        </p:grpSpPr>
        <p:sp>
          <p:nvSpPr>
            <p:cNvPr id="27" name="Rectangle 26"/>
            <p:cNvSpPr/>
            <p:nvPr/>
          </p:nvSpPr>
          <p:spPr>
            <a:xfrm>
              <a:off x="8552930" y="5610447"/>
              <a:ext cx="577704" cy="148856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081283" y="4476307"/>
              <a:ext cx="1492911" cy="893137"/>
            </a:xfrm>
            <a:prstGeom prst="wedgeRectCallout">
              <a:avLst>
                <a:gd name="adj1" fmla="val 48570"/>
                <a:gd name="adj2" fmla="val 74335"/>
              </a:avLst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Calcul automatique de la note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5549385" y="5833730"/>
            <a:ext cx="2410858" cy="893137"/>
            <a:chOff x="7081283" y="4476307"/>
            <a:chExt cx="2410858" cy="893137"/>
          </a:xfrm>
        </p:grpSpPr>
        <p:sp>
          <p:nvSpPr>
            <p:cNvPr id="30" name="Rectangle 29"/>
            <p:cNvSpPr/>
            <p:nvPr/>
          </p:nvSpPr>
          <p:spPr>
            <a:xfrm>
              <a:off x="8914437" y="4632251"/>
              <a:ext cx="577704" cy="148856"/>
            </a:xfrm>
            <a:prstGeom prst="rect">
              <a:avLst/>
            </a:prstGeom>
            <a:noFill/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81283" y="4476307"/>
              <a:ext cx="1492911" cy="893137"/>
            </a:xfrm>
            <a:prstGeom prst="wedgeRectCallout">
              <a:avLst>
                <a:gd name="adj1" fmla="val 72073"/>
                <a:gd name="adj2" fmla="val -24475"/>
              </a:avLst>
            </a:prstGeom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Proposition de note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33678" y="362173"/>
            <a:ext cx="7006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Grilles d’évaluation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2" name="ZoneTexte 9"/>
          <p:cNvSpPr txBox="1">
            <a:spLocks noChangeArrowheads="1"/>
          </p:cNvSpPr>
          <p:nvPr/>
        </p:nvSpPr>
        <p:spPr bwMode="auto">
          <a:xfrm>
            <a:off x="1042988" y="1724025"/>
            <a:ext cx="77771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dirty="0" smtClean="0">
                <a:solidFill>
                  <a:schemeClr val="accent6"/>
                </a:solidFill>
              </a:rPr>
              <a:t>Démonstration :</a:t>
            </a:r>
          </a:p>
          <a:p>
            <a:endParaRPr lang="fr-FR" sz="2800" dirty="0" smtClean="0"/>
          </a:p>
          <a:p>
            <a:endParaRPr lang="fr-FR" sz="2800" dirty="0" smtClean="0"/>
          </a:p>
        </p:txBody>
      </p:sp>
      <p:pic>
        <p:nvPicPr>
          <p:cNvPr id="69636" name="Picture 4" descr="http://www.school-clipart.com/_small/0511-0909-0910-3059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8683" y="2939903"/>
            <a:ext cx="2078286" cy="2238154"/>
          </a:xfrm>
          <a:prstGeom prst="rect">
            <a:avLst/>
          </a:prstGeom>
          <a:noFill/>
        </p:spPr>
      </p:pic>
      <p:pic>
        <p:nvPicPr>
          <p:cNvPr id="69638" name="Picture 6" descr="http://t3.gstatic.com/images?q=tbn:ANd9GcSApdRR2HQxZlW3urd-_MrZ4-wEum58QQbdb0Z_tds8VHYd6gIv3UQI4oU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942" y="3327991"/>
            <a:ext cx="2746129" cy="16741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33678" y="362173"/>
            <a:ext cx="7006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Conclusions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2" name="ZoneTexte 9"/>
          <p:cNvSpPr txBox="1">
            <a:spLocks noChangeArrowheads="1"/>
          </p:cNvSpPr>
          <p:nvPr/>
        </p:nvSpPr>
        <p:spPr bwMode="auto">
          <a:xfrm>
            <a:off x="797442" y="1351885"/>
            <a:ext cx="834655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6"/>
                </a:solidFill>
              </a:rPr>
              <a:t>Au cours de la formation, il convient de tenir compte de cette évaluation par compétences.  </a:t>
            </a:r>
          </a:p>
          <a:p>
            <a:pPr>
              <a:buFont typeface="Arial" pitchFamily="34" charset="0"/>
              <a:buChar char="•"/>
            </a:pPr>
            <a:endParaRPr lang="fr-FR" sz="2400" dirty="0" smtClean="0">
              <a:solidFill>
                <a:schemeClr val="accent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6"/>
                </a:solidFill>
              </a:rPr>
              <a:t>L’évaluation formative des connaissances et de savoir-faire est sans doute nécessaire mais ne suffit pas. </a:t>
            </a:r>
          </a:p>
          <a:p>
            <a:pPr lvl="1">
              <a:buFont typeface="Arial" pitchFamily="34" charset="0"/>
              <a:buChar char="•"/>
            </a:pPr>
            <a:endParaRPr lang="fr-FR" sz="2400" dirty="0" smtClean="0">
              <a:solidFill>
                <a:schemeClr val="accent6"/>
              </a:solidFill>
            </a:endParaRPr>
          </a:p>
          <a:p>
            <a:pPr lvl="1"/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 </a:t>
            </a: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88828" y="1290673"/>
          <a:ext cx="7761767" cy="5368016"/>
        </p:xfrm>
        <a:graphic>
          <a:graphicData uri="http://schemas.openxmlformats.org/drawingml/2006/table">
            <a:tbl>
              <a:tblPr/>
              <a:tblGrid>
                <a:gridCol w="6134986"/>
                <a:gridCol w="1626781"/>
              </a:tblGrid>
              <a:tr h="261026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>
                          <a:solidFill>
                            <a:schemeClr val="accent2"/>
                          </a:solidFill>
                        </a:rPr>
                        <a:t>Épreuves anticipées</a:t>
                      </a:r>
                      <a:endParaRPr lang="fr-FR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accent2"/>
                          </a:solidFill>
                        </a:rPr>
                        <a:t>Coefficients</a:t>
                      </a:r>
                      <a:endParaRPr lang="fr-FR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1 - Français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2 - Français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3 - Histoire-géographie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Travaux personnels encadrés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>
                          <a:solidFill>
                            <a:schemeClr val="accent2"/>
                          </a:solidFill>
                        </a:rPr>
                        <a:t>Épreuves terminales</a:t>
                      </a:r>
                      <a:endParaRPr lang="fr-FR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4 - Mathématiques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7 ou 7+2 </a:t>
                      </a:r>
                      <a:r>
                        <a:rPr lang="fr-FR" sz="1800" dirty="0" smtClean="0">
                          <a:solidFill>
                            <a:schemeClr val="accent2"/>
                          </a:solidFill>
                        </a:rPr>
                        <a:t>(1)</a:t>
                      </a:r>
                      <a:endParaRPr lang="fr-FR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2288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5 - Physique-chimie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6 ou 6+2 </a:t>
                      </a:r>
                      <a:r>
                        <a:rPr lang="fr-FR" sz="1800" dirty="0" smtClean="0">
                          <a:solidFill>
                            <a:schemeClr val="accent2"/>
                          </a:solidFill>
                        </a:rPr>
                        <a:t>(1)</a:t>
                      </a:r>
                      <a:endParaRPr lang="fr-FR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2288">
                <a:tc>
                  <a:txBody>
                    <a:bodyPr/>
                    <a:lstStyle/>
                    <a:p>
                      <a:pPr lvl="1"/>
                      <a:r>
                        <a:rPr lang="fr-FR" sz="1800" b="1" dirty="0">
                          <a:solidFill>
                            <a:srgbClr val="C00000"/>
                          </a:solidFill>
                        </a:rPr>
                        <a:t>6 - </a:t>
                      </a:r>
                      <a:r>
                        <a:rPr lang="fr-FR" sz="1800" b="1" dirty="0" smtClean="0">
                          <a:solidFill>
                            <a:srgbClr val="C00000"/>
                          </a:solidFill>
                        </a:rPr>
                        <a:t>sciences de l'ingénieur</a:t>
                      </a:r>
                      <a:endParaRPr lang="fr-FR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fr-FR" sz="18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sz="1800" dirty="0">
                          <a:solidFill>
                            <a:srgbClr val="008000"/>
                          </a:solidFill>
                        </a:rPr>
                        <a:t>ou 6+2 (1)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7 - Langue vivante 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8 - Langue vivante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9 - Philosophie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chemeClr val="accent2"/>
                          </a:solidFill>
                        </a:rPr>
                        <a:t>10 - Éducation physique et sportive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05132">
                <a:tc>
                  <a:txBody>
                    <a:bodyPr/>
                    <a:lstStyle/>
                    <a:p>
                      <a:pPr lvl="1"/>
                      <a:r>
                        <a:rPr lang="fr-FR" sz="1800" dirty="0">
                          <a:solidFill>
                            <a:srgbClr val="008000"/>
                          </a:solidFill>
                        </a:rPr>
                        <a:t>11 </a:t>
                      </a:r>
                      <a:r>
                        <a:rPr lang="fr-FR" sz="1800" dirty="0" smtClean="0">
                          <a:solidFill>
                            <a:srgbClr val="008000"/>
                          </a:solidFill>
                        </a:rPr>
                        <a:t>– (1) Épreuve </a:t>
                      </a:r>
                      <a:r>
                        <a:rPr lang="fr-FR" sz="1800" dirty="0">
                          <a:solidFill>
                            <a:srgbClr val="008000"/>
                          </a:solidFill>
                        </a:rPr>
                        <a:t>de spécialité (une au choix du candidat, facultative pour les élèves ayant choisi les sciences de l'ingénieur à l'épreuve n° 6</a:t>
                      </a:r>
                      <a:r>
                        <a:rPr lang="fr-FR" sz="1800" dirty="0" smtClean="0">
                          <a:solidFill>
                            <a:srgbClr val="008000"/>
                          </a:solidFill>
                        </a:rPr>
                        <a:t>)</a:t>
                      </a:r>
                      <a:r>
                        <a:rPr lang="fr-FR" sz="1800" baseline="0" dirty="0" smtClean="0">
                          <a:solidFill>
                            <a:srgbClr val="008000"/>
                          </a:solidFill>
                        </a:rPr>
                        <a:t> : </a:t>
                      </a:r>
                      <a:r>
                        <a:rPr lang="fr-FR" sz="1800" dirty="0" smtClean="0">
                          <a:solidFill>
                            <a:schemeClr val="accent2"/>
                          </a:solidFill>
                        </a:rPr>
                        <a:t>Mathématiques ou physique-chimie ou informatique et sciences du numérique </a:t>
                      </a:r>
                      <a:endParaRPr lang="fr-FR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008000"/>
                          </a:solidFill>
                        </a:rPr>
                        <a:t>2</a:t>
                      </a:r>
                      <a:endParaRPr lang="fr-FR" sz="1800" dirty="0">
                        <a:solidFill>
                          <a:srgbClr val="008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61026">
                <a:tc>
                  <a:txBody>
                    <a:bodyPr/>
                    <a:lstStyle/>
                    <a:p>
                      <a:r>
                        <a:rPr lang="fr-FR" sz="1800" b="1" dirty="0" smtClean="0">
                          <a:solidFill>
                            <a:srgbClr val="C00000"/>
                          </a:solidFill>
                        </a:rPr>
                        <a:t>TOTAL</a:t>
                      </a:r>
                      <a:endParaRPr lang="fr-FR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C00000"/>
                          </a:solidFill>
                        </a:rPr>
                        <a:t>42</a:t>
                      </a:r>
                      <a:r>
                        <a:rPr lang="fr-FR" sz="1800" baseline="0" dirty="0" smtClean="0">
                          <a:solidFill>
                            <a:srgbClr val="C00000"/>
                          </a:solidFill>
                        </a:rPr>
                        <a:t> coefficients</a:t>
                      </a:r>
                      <a:endParaRPr lang="fr-F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43771" y="362173"/>
            <a:ext cx="615628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0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Règlement d’examen</a:t>
            </a:r>
            <a:endParaRPr lang="fr-FR" sz="40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80389" y="1297172"/>
            <a:ext cx="818673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BO n°7 du 6 octobre 2011 </a:t>
            </a:r>
            <a:r>
              <a:rPr lang="fr-FR" sz="32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fr-FR" sz="28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Une épreuve écrite et orale :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Coefficient 6, ou 8 si le candidat a choisi la spécialité Si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Une note sur 20 :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8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Partie écrite 15 points sur 20 (75%)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800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Partie orale 5 points sur 20 (25%)</a:t>
            </a:r>
            <a:endParaRPr lang="fr-FR" sz="2800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43771" y="362173"/>
            <a:ext cx="615628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0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Règlement d’examen</a:t>
            </a:r>
            <a:endParaRPr lang="fr-FR" sz="40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33647" y="362173"/>
            <a:ext cx="7166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Rappel sur l’écriture du programme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286540" y="2456121"/>
            <a:ext cx="7230357" cy="3912782"/>
            <a:chOff x="1080" y="9733"/>
            <a:chExt cx="10804" cy="4842"/>
          </a:xfrm>
        </p:grpSpPr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7185" y="10288"/>
              <a:ext cx="4699" cy="1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Identifier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et caractériser </a:t>
              </a: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les grandeurs   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agissant sur un </a:t>
              </a: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système  </a:t>
              </a:r>
              <a:endParaRPr lang="fr-FR" sz="1600" dirty="0">
                <a:solidFill>
                  <a:schemeClr val="accent6"/>
                </a:solidFill>
                <a:latin typeface="+mn-lt"/>
              </a:endParaRPr>
            </a:p>
            <a:p>
              <a:pPr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Proposer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ou justifier un modèle</a:t>
              </a:r>
            </a:p>
            <a:p>
              <a:pPr lvl="1"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Résoudre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et simuler </a:t>
              </a:r>
            </a:p>
            <a:p>
              <a:pPr lvl="1">
                <a:spcAft>
                  <a:spcPts val="1000"/>
                </a:spcAft>
                <a:buFont typeface="Arial" pitchFamily="34" charset="0"/>
                <a:buChar char="•"/>
                <a:defRPr/>
              </a:pP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 </a:t>
              </a:r>
              <a:r>
                <a:rPr lang="fr-FR" sz="1600" dirty="0" smtClean="0">
                  <a:solidFill>
                    <a:schemeClr val="accent6"/>
                  </a:solidFill>
                  <a:latin typeface="+mn-lt"/>
                </a:rPr>
                <a:t>Valider </a:t>
              </a:r>
              <a:r>
                <a:rPr lang="fr-FR" sz="1600" dirty="0">
                  <a:solidFill>
                    <a:schemeClr val="accent6"/>
                  </a:solidFill>
                  <a:latin typeface="+mn-lt"/>
                </a:rPr>
                <a:t>un modèle</a:t>
              </a:r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080" y="9733"/>
              <a:ext cx="10772" cy="4842"/>
              <a:chOff x="1080" y="9733"/>
              <a:chExt cx="10772" cy="4842"/>
            </a:xfrm>
          </p:grpSpPr>
          <p:sp>
            <p:nvSpPr>
              <p:cNvPr id="9" name="Text Box 18"/>
              <p:cNvSpPr txBox="1">
                <a:spLocks noChangeArrowheads="1"/>
              </p:cNvSpPr>
              <p:nvPr/>
            </p:nvSpPr>
            <p:spPr bwMode="auto">
              <a:xfrm>
                <a:off x="7113" y="12699"/>
                <a:ext cx="4739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 smtClean="0">
                    <a:solidFill>
                      <a:schemeClr val="accent6"/>
                    </a:solidFill>
                    <a:latin typeface="+mn-lt"/>
                  </a:rPr>
                  <a:t>Justifier </a:t>
                </a: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le choix d’un </a:t>
                </a:r>
                <a:r>
                  <a:rPr lang="fr-FR" sz="1600" dirty="0" smtClean="0">
                    <a:solidFill>
                      <a:schemeClr val="accent6"/>
                    </a:solidFill>
                    <a:latin typeface="+mn-lt"/>
                  </a:rPr>
                  <a:t>   protocole </a:t>
                </a: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expérimental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 smtClean="0">
                    <a:solidFill>
                      <a:schemeClr val="accent6"/>
                    </a:solidFill>
                    <a:latin typeface="+mn-lt"/>
                  </a:rPr>
                  <a:t>Mettre </a:t>
                </a: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en œuvre un protocole expérimental</a:t>
                </a:r>
              </a:p>
            </p:txBody>
          </p:sp>
          <p:sp>
            <p:nvSpPr>
              <p:cNvPr id="10" name="Freeform 19"/>
              <p:cNvSpPr>
                <a:spLocks/>
              </p:cNvSpPr>
              <p:nvPr/>
            </p:nvSpPr>
            <p:spPr bwMode="auto">
              <a:xfrm>
                <a:off x="4436" y="10259"/>
                <a:ext cx="997" cy="1535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Text Box 20"/>
              <p:cNvSpPr txBox="1">
                <a:spLocks noChangeArrowheads="1"/>
              </p:cNvSpPr>
              <p:nvPr/>
            </p:nvSpPr>
            <p:spPr bwMode="auto">
              <a:xfrm>
                <a:off x="1461" y="10321"/>
                <a:ext cx="3387" cy="140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Analyser le besoin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Analyser le système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Caractériser des écarts</a:t>
                </a:r>
              </a:p>
            </p:txBody>
          </p:sp>
          <p:sp>
            <p:nvSpPr>
              <p:cNvPr id="12" name="Freeform 21"/>
              <p:cNvSpPr>
                <a:spLocks/>
              </p:cNvSpPr>
              <p:nvPr/>
            </p:nvSpPr>
            <p:spPr bwMode="auto">
              <a:xfrm flipH="1">
                <a:off x="6137" y="10220"/>
                <a:ext cx="981" cy="1574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Freeform 22"/>
              <p:cNvSpPr>
                <a:spLocks/>
              </p:cNvSpPr>
              <p:nvPr/>
            </p:nvSpPr>
            <p:spPr bwMode="auto">
              <a:xfrm flipV="1">
                <a:off x="4626" y="12562"/>
                <a:ext cx="775" cy="1421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Freeform 23"/>
              <p:cNvSpPr>
                <a:spLocks/>
              </p:cNvSpPr>
              <p:nvPr/>
            </p:nvSpPr>
            <p:spPr bwMode="auto">
              <a:xfrm flipH="1" flipV="1">
                <a:off x="6279" y="12602"/>
                <a:ext cx="735" cy="1420"/>
              </a:xfrm>
              <a:custGeom>
                <a:avLst/>
                <a:gdLst>
                  <a:gd name="T0" fmla="*/ 0 w 1155"/>
                  <a:gd name="T1" fmla="*/ 0 h 1455"/>
                  <a:gd name="T2" fmla="*/ 1155 w 1155"/>
                  <a:gd name="T3" fmla="*/ 1455 h 1455"/>
                  <a:gd name="T4" fmla="*/ 0 60000 65536"/>
                  <a:gd name="T5" fmla="*/ 0 60000 65536"/>
                  <a:gd name="T6" fmla="*/ 0 w 1155"/>
                  <a:gd name="T7" fmla="*/ 0 h 1455"/>
                  <a:gd name="T8" fmla="*/ 1155 w 1155"/>
                  <a:gd name="T9" fmla="*/ 1455 h 14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5" h="1455">
                    <a:moveTo>
                      <a:pt x="0" y="0"/>
                    </a:moveTo>
                    <a:cubicBezTo>
                      <a:pt x="0" y="0"/>
                      <a:pt x="577" y="727"/>
                      <a:pt x="1155" y="1455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1445" y="12639"/>
                <a:ext cx="4560" cy="1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Rechercher et traiter des informations</a:t>
                </a:r>
              </a:p>
              <a:p>
                <a:pPr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fr-FR" sz="1600" dirty="0">
                    <a:solidFill>
                      <a:schemeClr val="accent6"/>
                    </a:solidFill>
                    <a:latin typeface="+mn-lt"/>
                  </a:rPr>
                  <a:t>Mettre en œuvre une communication</a:t>
                </a:r>
              </a:p>
            </p:txBody>
          </p:sp>
          <p:sp>
            <p:nvSpPr>
              <p:cNvPr id="16" name="Oval 25"/>
              <p:cNvSpPr>
                <a:spLocks noChangeArrowheads="1"/>
              </p:cNvSpPr>
              <p:nvPr/>
            </p:nvSpPr>
            <p:spPr bwMode="auto">
              <a:xfrm>
                <a:off x="4329" y="11536"/>
                <a:ext cx="3258" cy="106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28575">
                <a:solidFill>
                  <a:schemeClr val="accent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ts val="600"/>
                  </a:spcBef>
                  <a:spcAft>
                    <a:spcPts val="1000"/>
                  </a:spcAft>
                  <a:defRPr/>
                </a:pPr>
                <a:r>
                  <a:rPr lang="fr-FR" sz="2400" b="1" dirty="0">
                    <a:solidFill>
                      <a:schemeClr val="accent6"/>
                    </a:solidFill>
                    <a:latin typeface="Calibri" pitchFamily="34" charset="0"/>
                  </a:rPr>
                  <a:t>SYSTÈME</a:t>
                </a:r>
                <a:endParaRPr lang="fr-FR" sz="2400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" name="Text Box 26"/>
              <p:cNvSpPr txBox="1">
                <a:spLocks noChangeArrowheads="1"/>
              </p:cNvSpPr>
              <p:nvPr/>
            </p:nvSpPr>
            <p:spPr bwMode="auto">
              <a:xfrm>
                <a:off x="1904" y="9750"/>
                <a:ext cx="2549" cy="53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ANALYSER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8" name="Text Box 27"/>
              <p:cNvSpPr txBox="1">
                <a:spLocks noChangeArrowheads="1"/>
              </p:cNvSpPr>
              <p:nvPr/>
            </p:nvSpPr>
            <p:spPr bwMode="auto">
              <a:xfrm>
                <a:off x="7116" y="9733"/>
                <a:ext cx="2882" cy="461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MODÉLISER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9" name="Text Box 28"/>
              <p:cNvSpPr txBox="1">
                <a:spLocks noChangeArrowheads="1"/>
              </p:cNvSpPr>
              <p:nvPr/>
            </p:nvSpPr>
            <p:spPr bwMode="auto">
              <a:xfrm>
                <a:off x="7002" y="14049"/>
                <a:ext cx="3599" cy="52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EXPÉRIMENTER</a:t>
                </a:r>
              </a:p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20" name="Text Box 29"/>
              <p:cNvSpPr txBox="1">
                <a:spLocks noChangeArrowheads="1"/>
              </p:cNvSpPr>
              <p:nvPr/>
            </p:nvSpPr>
            <p:spPr bwMode="auto">
              <a:xfrm>
                <a:off x="1080" y="14009"/>
                <a:ext cx="3538" cy="51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800"/>
                  </a:spcBef>
                  <a:spcAft>
                    <a:spcPts val="1000"/>
                  </a:spcAft>
                  <a:defRPr/>
                </a:pPr>
                <a:r>
                  <a:rPr lang="fr-FR" b="1" dirty="0">
                    <a:solidFill>
                      <a:schemeClr val="accent6"/>
                    </a:solidFill>
                    <a:latin typeface="+mn-lt"/>
                  </a:rPr>
                  <a:t>COMMUNIQUER</a:t>
                </a:r>
              </a:p>
              <a:p>
                <a:pPr>
                  <a:defRPr/>
                </a:pPr>
                <a:endParaRPr lang="fr-FR" dirty="0"/>
              </a:p>
            </p:txBody>
          </p:sp>
        </p:grpSp>
      </p:grp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28933" y="1127608"/>
            <a:ext cx="7847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« L’enseignement </a:t>
            </a:r>
            <a:r>
              <a:rPr lang="fr-FR" sz="2400" dirty="0">
                <a:solidFill>
                  <a:srgbClr val="C00000"/>
                </a:solidFill>
              </a:rPr>
              <a:t>des sciences de l’ingénieur a pour </a:t>
            </a:r>
            <a:r>
              <a:rPr lang="fr-FR" sz="2400" b="1" dirty="0">
                <a:solidFill>
                  <a:srgbClr val="C00000"/>
                </a:solidFill>
              </a:rPr>
              <a:t>objectif de développer les compétences </a:t>
            </a:r>
            <a:r>
              <a:rPr lang="fr-FR" sz="2400" dirty="0">
                <a:solidFill>
                  <a:srgbClr val="C00000"/>
                </a:solidFill>
              </a:rPr>
              <a:t>présentées sur la figure 2 </a:t>
            </a:r>
            <a:r>
              <a:rPr lang="fr-FR" sz="2400" dirty="0" smtClean="0">
                <a:solidFill>
                  <a:srgbClr val="C00000"/>
                </a:solidFill>
              </a:rPr>
              <a:t>ci-dessous : »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2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39565" y="1212668"/>
            <a:ext cx="78472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« Chaque compétence est présentée avec les </a:t>
            </a:r>
            <a:r>
              <a:rPr lang="fr-FR" sz="2400" b="1" dirty="0" smtClean="0">
                <a:solidFill>
                  <a:srgbClr val="C00000"/>
                </a:solidFill>
              </a:rPr>
              <a:t>connaissances et les capacités associées </a:t>
            </a:r>
            <a:r>
              <a:rPr lang="fr-FR" sz="2400" dirty="0" smtClean="0">
                <a:solidFill>
                  <a:srgbClr val="C00000"/>
                </a:solidFill>
              </a:rPr>
              <a:t>: »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733647" y="362173"/>
            <a:ext cx="7166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Rappel sur l’écriture du programme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 l="9741" t="17955" r="6982" b="15661"/>
          <a:stretch>
            <a:fillRect/>
          </a:stretch>
        </p:blipFill>
        <p:spPr bwMode="auto">
          <a:xfrm>
            <a:off x="786809" y="2145145"/>
            <a:ext cx="8093533" cy="40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39565" y="1212668"/>
            <a:ext cx="784723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La maîtrise des capacités est définie selon 3 niveaux A, B, C.</a:t>
            </a:r>
          </a:p>
          <a:p>
            <a:endParaRPr lang="fr-FR" sz="2800" dirty="0" smtClean="0">
              <a:solidFill>
                <a:schemeClr val="accent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La majorité sont à maitriser au niveau C :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C00000"/>
                </a:solidFill>
              </a:rPr>
              <a:t>« Les situations proposées exigent la mise en œuvre de démarches mobilisant des outils et des méthodes dans un </a:t>
            </a:r>
            <a:r>
              <a:rPr lang="fr-FR" sz="2800" b="1" dirty="0" smtClean="0">
                <a:solidFill>
                  <a:srgbClr val="C00000"/>
                </a:solidFill>
              </a:rPr>
              <a:t>contexte nouveau</a:t>
            </a:r>
            <a:r>
              <a:rPr lang="fr-FR" sz="2800" dirty="0" smtClean="0">
                <a:solidFill>
                  <a:srgbClr val="C00000"/>
                </a:solidFill>
              </a:rPr>
              <a:t>. Les élèves doivent pouvoir </a:t>
            </a:r>
            <a:r>
              <a:rPr lang="fr-FR" sz="2800" b="1" dirty="0" smtClean="0">
                <a:solidFill>
                  <a:srgbClr val="C00000"/>
                </a:solidFill>
              </a:rPr>
              <a:t>justifier ces démarches </a:t>
            </a:r>
            <a:r>
              <a:rPr lang="fr-FR" sz="2800" dirty="0" smtClean="0">
                <a:solidFill>
                  <a:srgbClr val="C00000"/>
                </a:solidFill>
              </a:rPr>
              <a:t>et </a:t>
            </a:r>
            <a:r>
              <a:rPr lang="fr-FR" sz="2800" b="1" dirty="0" smtClean="0">
                <a:solidFill>
                  <a:srgbClr val="C00000"/>
                </a:solidFill>
              </a:rPr>
              <a:t>interpréter tout ou partie des résultats </a:t>
            </a:r>
            <a:r>
              <a:rPr lang="fr-FR" sz="2800" dirty="0" smtClean="0">
                <a:solidFill>
                  <a:srgbClr val="C00000"/>
                </a:solidFill>
              </a:rPr>
              <a:t>obtenus par rapport au problème posé. »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733647" y="362173"/>
            <a:ext cx="7166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Rappel sur l’écriture du programme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25" name="ZoneTexte 9"/>
          <p:cNvSpPr txBox="1">
            <a:spLocks noChangeArrowheads="1"/>
          </p:cNvSpPr>
          <p:nvPr/>
        </p:nvSpPr>
        <p:spPr bwMode="auto">
          <a:xfrm>
            <a:off x="1011088" y="1158949"/>
            <a:ext cx="77771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chemeClr val="accent6"/>
                </a:solidFill>
              </a:rPr>
              <a:t>Rappel :</a:t>
            </a:r>
          </a:p>
          <a:p>
            <a:endParaRPr lang="fr-FR" sz="2800" dirty="0" smtClean="0">
              <a:solidFill>
                <a:schemeClr val="accent6"/>
              </a:solidFill>
            </a:endParaRPr>
          </a:p>
          <a:p>
            <a:r>
              <a:rPr lang="fr-FR" sz="2800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Une </a:t>
            </a:r>
            <a:r>
              <a:rPr 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compétence</a:t>
            </a:r>
            <a:r>
              <a:rPr lang="fr-FR" sz="2800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 est une combinaison de </a:t>
            </a:r>
            <a:r>
              <a:rPr 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connaissances, d</a:t>
            </a:r>
            <a:r>
              <a:rPr lang="ja-JP" alt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’</a:t>
            </a:r>
            <a:r>
              <a:rPr 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aptitudes </a:t>
            </a:r>
            <a:r>
              <a:rPr lang="fr-FR" sz="2800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(</a:t>
            </a:r>
            <a:r>
              <a:rPr lang="fr-FR" sz="2800" i="1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ou capacités</a:t>
            </a:r>
            <a:r>
              <a:rPr lang="fr-FR" sz="2800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) et </a:t>
            </a:r>
            <a:r>
              <a:rPr 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d</a:t>
            </a:r>
            <a:r>
              <a:rPr lang="ja-JP" alt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’</a:t>
            </a:r>
            <a:r>
              <a:rPr lang="fr-FR" sz="2800" b="1" dirty="0" smtClean="0">
                <a:solidFill>
                  <a:srgbClr val="C00000"/>
                </a:solidFill>
                <a:latin typeface="Arial"/>
                <a:ea typeface="ＭＳ Ｐゴシック" charset="0"/>
                <a:cs typeface="Arial"/>
              </a:rPr>
              <a:t>attitudes </a:t>
            </a:r>
            <a:r>
              <a:rPr lang="fr-FR" sz="2800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appropriées à une </a:t>
            </a:r>
            <a:r>
              <a:rPr lang="fr-FR" sz="2800" b="1" dirty="0" smtClean="0">
                <a:solidFill>
                  <a:schemeClr val="accent6"/>
                </a:solidFill>
                <a:latin typeface="Arial"/>
                <a:ea typeface="ＭＳ Ｐゴシック" charset="0"/>
                <a:cs typeface="Arial"/>
              </a:rPr>
              <a:t>situation donnée</a:t>
            </a:r>
            <a:endParaRPr lang="fr-FR" sz="2800" b="1" dirty="0" smtClean="0">
              <a:solidFill>
                <a:schemeClr val="accent6"/>
              </a:solidFill>
            </a:endParaRPr>
          </a:p>
        </p:txBody>
      </p:sp>
      <p:sp>
        <p:nvSpPr>
          <p:cNvPr id="7" name="ZoneTexte 9"/>
          <p:cNvSpPr txBox="1">
            <a:spLocks noChangeArrowheads="1"/>
          </p:cNvSpPr>
          <p:nvPr/>
        </p:nvSpPr>
        <p:spPr bwMode="auto">
          <a:xfrm>
            <a:off x="1042988" y="3953170"/>
            <a:ext cx="81010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dirty="0" smtClean="0">
                <a:solidFill>
                  <a:schemeClr val="accent6"/>
                </a:solidFill>
              </a:rPr>
              <a:t>Pour évaluer une compétence il faut lui associer des </a:t>
            </a:r>
            <a:r>
              <a:rPr lang="fr-FR" sz="2800" b="1" dirty="0" smtClean="0">
                <a:solidFill>
                  <a:srgbClr val="C00000"/>
                </a:solidFill>
              </a:rPr>
              <a:t>Indicateurs et des niveaux de performance</a:t>
            </a:r>
            <a:r>
              <a:rPr lang="fr-FR" sz="2800" b="1" dirty="0" smtClean="0">
                <a:solidFill>
                  <a:schemeClr val="accent6"/>
                </a:solidFill>
              </a:rPr>
              <a:t>.</a:t>
            </a:r>
            <a:endParaRPr lang="fr-FR" sz="2800" dirty="0">
              <a:solidFill>
                <a:schemeClr val="accent6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33647" y="362173"/>
            <a:ext cx="7166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Principes  de la certification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8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704850" y="6381750"/>
            <a:ext cx="5010150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733647" y="362173"/>
            <a:ext cx="7166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Principes  de la certification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5" name="ZoneTexte 9"/>
          <p:cNvSpPr txBox="1">
            <a:spLocks noChangeArrowheads="1"/>
          </p:cNvSpPr>
          <p:nvPr/>
        </p:nvSpPr>
        <p:spPr bwMode="auto">
          <a:xfrm>
            <a:off x="1064253" y="1383783"/>
            <a:ext cx="777716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/>
            <a:r>
              <a:rPr lang="fr-FR" sz="2800" b="1" dirty="0" smtClean="0">
                <a:solidFill>
                  <a:srgbClr val="C00000"/>
                </a:solidFill>
              </a:rPr>
              <a:t>Ce sont les compétences qui doivent être la base de la certification, et rien d’autre.</a:t>
            </a:r>
          </a:p>
          <a:p>
            <a:pPr marL="177800" indent="-177800"/>
            <a:endParaRPr lang="fr-FR" sz="2800" b="1" dirty="0" smtClean="0">
              <a:solidFill>
                <a:schemeClr val="folHlink"/>
              </a:solidFill>
            </a:endParaRPr>
          </a:p>
          <a:p>
            <a:r>
              <a:rPr lang="fr-FR" sz="2800" dirty="0" smtClean="0">
                <a:solidFill>
                  <a:schemeClr val="accent6"/>
                </a:solidFill>
              </a:rPr>
              <a:t>Même si dans la formation, pour permettre aux élèves d’atteindre le niveau de compétence attendu, il faut leur transmettre des connaissances et développer leurs capacités.</a:t>
            </a:r>
            <a:endParaRPr lang="fr-FR" sz="28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Séminaire S SI -11 mai 2012 - Colbert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6C3ED-35A1-4A68-991D-41862D8278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733647" y="362173"/>
            <a:ext cx="7166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Principes  de la certification</a:t>
            </a:r>
            <a:endParaRPr lang="fr-FR" sz="3200" b="1" dirty="0">
              <a:solidFill>
                <a:srgbClr val="33339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5" name="ZoneTexte 9"/>
          <p:cNvSpPr txBox="1">
            <a:spLocks noChangeArrowheads="1"/>
          </p:cNvSpPr>
          <p:nvPr/>
        </p:nvSpPr>
        <p:spPr bwMode="auto">
          <a:xfrm>
            <a:off x="1064253" y="1383783"/>
            <a:ext cx="777716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FR" sz="2800" b="1" dirty="0" smtClean="0">
                <a:solidFill>
                  <a:srgbClr val="C00000"/>
                </a:solidFill>
              </a:rPr>
              <a:t>Chaque compétence n’est évaluée qu’une fois.</a:t>
            </a:r>
          </a:p>
          <a:p>
            <a:pPr marL="177800" indent="-177800">
              <a:buFont typeface="Arial" pitchFamily="34" charset="0"/>
              <a:buChar char="•"/>
            </a:pPr>
            <a:endParaRPr lang="fr-FR" sz="2800" b="1" dirty="0" smtClean="0">
              <a:solidFill>
                <a:schemeClr val="folHlink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6"/>
                </a:solidFill>
              </a:rPr>
              <a:t>Toutes les compétences et/ou tous les indicateurs ne sont pas évaluables dans les situations proposées, c’est le principe </a:t>
            </a:r>
            <a:r>
              <a:rPr lang="fr-FR" sz="2800" b="1" dirty="0" smtClean="0">
                <a:solidFill>
                  <a:srgbClr val="C00000"/>
                </a:solidFill>
              </a:rPr>
              <a:t>d’évaluation par prélèvement.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28575">
          <a:noFill/>
          <a:miter lim="800000"/>
          <a:headEnd/>
          <a:tailEnd/>
        </a:ln>
      </a:spPr>
      <a:bodyPr/>
      <a:lstStyle>
        <a:defPPr>
          <a:spcAft>
            <a:spcPts val="1000"/>
          </a:spcAft>
          <a:defRPr sz="1200" dirty="0">
            <a:solidFill>
              <a:schemeClr val="accent6"/>
            </a:solidFill>
            <a:latin typeface="+mn-lt"/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4494</TotalTime>
  <Words>693</Words>
  <Application>Microsoft Office PowerPoint</Application>
  <PresentationFormat>Affichage à l'écran (4:3)</PresentationFormat>
  <Paragraphs>156</Paragraphs>
  <Slides>14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Chaptal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Norbert Perrot</dc:creator>
  <cp:lastModifiedBy>Lenovo User</cp:lastModifiedBy>
  <cp:revision>363</cp:revision>
  <dcterms:created xsi:type="dcterms:W3CDTF">2010-06-05T08:03:24Z</dcterms:created>
  <dcterms:modified xsi:type="dcterms:W3CDTF">2012-05-29T20:12:56Z</dcterms:modified>
</cp:coreProperties>
</file>