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sto MT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sto MT"/>
              </a:defRPr>
            </a:lvl1pPr>
          </a:lstStyle>
          <a:p>
            <a:fld id="{1E93CDB6-E8BC-4C4D-B316-DE505C7967AA}" type="datetimeFigureOut">
              <a:rPr lang="fr-FR" smtClean="0"/>
              <a:pPr/>
              <a:t>24/05/12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sto MT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sto MT"/>
              </a:defRPr>
            </a:lvl1pPr>
          </a:lstStyle>
          <a:p>
            <a:fld id="{CB2CFEA8-5BE1-964B-B5CE-3B187B1659EE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819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Calisto M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Calisto M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Calisto M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Calisto M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Calisto M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Même si beaucoup ont expérimenté des formes</a:t>
            </a:r>
            <a:r>
              <a:rPr lang="fr-FR" baseline="0" dirty="0" smtClean="0"/>
              <a:t> de projet en STI ces dernières années, qu’il existait un « projet » en génie électronique, l’institutionnalisation d’un projet </a:t>
            </a:r>
            <a:r>
              <a:rPr lang="fr-FR" baseline="0" dirty="0" err="1" smtClean="0"/>
              <a:t>dasn</a:t>
            </a:r>
            <a:r>
              <a:rPr lang="fr-FR" baseline="0" dirty="0" smtClean="0"/>
              <a:t> toute section ST2ID et avec une dimension créative est une nouveauté dans le cycle technologique</a:t>
            </a:r>
          </a:p>
          <a:p>
            <a:endParaRPr lang="fr-FR" baseline="0" dirty="0" smtClean="0"/>
          </a:p>
          <a:p>
            <a:r>
              <a:rPr lang="fr-FR" baseline="0" dirty="0" smtClean="0"/>
              <a:t>Le projet peut être formatif mais est également support d’évaluation certificative en terminale, les grilles d’évaluation valent copies d’examen</a:t>
            </a:r>
          </a:p>
          <a:p>
            <a:endParaRPr lang="fr-FR" baseline="0" dirty="0" smtClean="0"/>
          </a:p>
          <a:p>
            <a:r>
              <a:rPr lang="fr-FR" baseline="0" dirty="0" smtClean="0"/>
              <a:t>Le BO n’impose aucune validation des projets retenus par les équipes (contrairement aux commission académiques en BTS par exemple)</a:t>
            </a:r>
          </a:p>
          <a:p>
            <a:endParaRPr lang="fr-FR" baseline="0" dirty="0" smtClean="0"/>
          </a:p>
          <a:p>
            <a:r>
              <a:rPr lang="fr-FR" baseline="0" dirty="0" smtClean="0"/>
              <a:t>Parfois les mêmes professeurs sont amenés à intervenir en SSI et STI2D, et donc à mettre en œuvre des projets en terminale</a:t>
            </a:r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19AF-813C-D04C-B95F-67B53C41288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44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dirty="0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24/05/12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000" dirty="0" smtClean="0">
                <a:latin typeface="+mn-lt"/>
              </a:rPr>
              <a:t>Proposition d’outil académique de « validation » du projet</a:t>
            </a:r>
            <a:endParaRPr lang="fr-FR" sz="2000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Séminaire national STI2D</a:t>
            </a:r>
          </a:p>
          <a:p>
            <a:r>
              <a:rPr lang="fr-FR" dirty="0" smtClean="0"/>
              <a:t>21-22 mai 2012 – Lycée Diderot, Paris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09222" y="1721554"/>
            <a:ext cx="40075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Projet de terminale</a:t>
            </a:r>
            <a:endParaRPr lang="fr-FR" sz="3600" dirty="0">
              <a:solidFill>
                <a:schemeClr val="bg1"/>
              </a:solidFill>
            </a:endParaRPr>
          </a:p>
        </p:txBody>
      </p:sp>
      <p:pic>
        <p:nvPicPr>
          <p:cNvPr id="5" name="Image 4" descr="acad_lil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22" y="4691514"/>
            <a:ext cx="1201593" cy="871085"/>
          </a:xfrm>
          <a:prstGeom prst="rect">
            <a:avLst/>
          </a:prstGeom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353514" y="5647265"/>
            <a:ext cx="2514601" cy="494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0" dirty="0" smtClean="0"/>
              <a:t>Groupe IA-IPR </a:t>
            </a:r>
            <a:r>
              <a:rPr lang="fr-FR" sz="1050" dirty="0" smtClean="0"/>
              <a:t>STI</a:t>
            </a:r>
          </a:p>
          <a:p>
            <a:r>
              <a:rPr lang="fr-FR" sz="1050" dirty="0" smtClean="0"/>
              <a:t>Federico Berera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419701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contexte</a:t>
            </a:r>
            <a:endParaRPr lang="fr-FR" dirty="0"/>
          </a:p>
        </p:txBody>
      </p:sp>
      <p:sp>
        <p:nvSpPr>
          <p:cNvPr id="20483" name="Espace réservé du contenu 1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+mj-lt"/>
              </a:rPr>
              <a:t>Le projet est support de l’évaluation certificative</a:t>
            </a:r>
          </a:p>
          <a:p>
            <a:r>
              <a:rPr lang="fr-FR" sz="2400" dirty="0" smtClean="0">
                <a:latin typeface="+mj-lt"/>
              </a:rPr>
              <a:t>Pas de validation institutionnelle du choix des projets prévue dans les textes publiés au BOEN</a:t>
            </a:r>
          </a:p>
          <a:p>
            <a:r>
              <a:rPr lang="fr-FR" sz="2400" dirty="0" smtClean="0">
                <a:latin typeface="+mj-lt"/>
              </a:rPr>
              <a:t>Des projets à la fois en S-SI et STI2D</a:t>
            </a:r>
          </a:p>
          <a:p>
            <a:r>
              <a:rPr lang="fr-FR" sz="2400" dirty="0">
                <a:latin typeface="+mj-lt"/>
              </a:rPr>
              <a:t>Le projet est une « nouveauté </a:t>
            </a:r>
            <a:r>
              <a:rPr lang="fr-FR" sz="2400" dirty="0" smtClean="0">
                <a:latin typeface="+mj-lt"/>
              </a:rPr>
              <a:t>» en cycle terminal pré-bac</a:t>
            </a:r>
            <a:endParaRPr lang="fr-FR" sz="2400" dirty="0">
              <a:latin typeface="+mj-lt"/>
            </a:endParaRPr>
          </a:p>
          <a:p>
            <a:endParaRPr lang="fr-F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9439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L’enjeu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S’assurer que les projets mis en œuvre à travers l’académie permettront une évaluation conforme aux textes et équitable pour tous les élèves</a:t>
            </a:r>
          </a:p>
          <a:p>
            <a:r>
              <a:rPr lang="fr-FR" sz="2400" dirty="0" smtClean="0"/>
              <a:t>Ne pas « formater » les projets suivant un cadre trop strict, risquant ainsi de perdre la motivation des élèves, de restreindre la part d’autonomie et de créativité qui peut s’exprimer au travers du projet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9621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contraintes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Pas ou peu d’expérience des équipes, de références antérieures en cycle pré-bac</a:t>
            </a:r>
          </a:p>
          <a:p>
            <a:r>
              <a:rPr lang="fr-FR" sz="2400" dirty="0" smtClean="0"/>
              <a:t>Un nombre très important de projets mis en œuvre à travers l’académie</a:t>
            </a:r>
          </a:p>
          <a:p>
            <a:r>
              <a:rPr lang="fr-FR" sz="2400" dirty="0" smtClean="0"/>
              <a:t>Pas de moyens pour réunir des commissions d’harmonisation, de validation…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8241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stratégie académique retenue</a:t>
            </a:r>
            <a:endParaRPr lang="fr-FR" dirty="0"/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+mj-lt"/>
              </a:rPr>
              <a:t>Utiliser un outil de type « tableau de bord » du projet permettant de s’assurer de sa compatibilité avec les exigences de l’évaluation certificative :</a:t>
            </a:r>
          </a:p>
          <a:p>
            <a:pPr lvl="1"/>
            <a:r>
              <a:rPr lang="fr-FR" sz="2000" dirty="0">
                <a:latin typeface="+mj-lt"/>
              </a:rPr>
              <a:t>La charge de travail </a:t>
            </a:r>
            <a:r>
              <a:rPr lang="fr-FR" sz="2000" dirty="0" smtClean="0">
                <a:latin typeface="+mj-lt"/>
              </a:rPr>
              <a:t>individuelle doit </a:t>
            </a:r>
            <a:r>
              <a:rPr lang="fr-FR" sz="2000" dirty="0">
                <a:latin typeface="+mj-lt"/>
              </a:rPr>
              <a:t>être équilibrée et respecter la recommandation de 70h</a:t>
            </a:r>
          </a:p>
          <a:p>
            <a:pPr lvl="1"/>
            <a:r>
              <a:rPr lang="fr-FR" sz="2000" dirty="0" smtClean="0">
                <a:latin typeface="+mj-lt"/>
              </a:rPr>
              <a:t>Le projet, collectif par définition, doit permettre d’identifier certaines tâches propres à chaque élève et donc permettre une évaluation individuelle</a:t>
            </a:r>
          </a:p>
          <a:p>
            <a:pPr lvl="1"/>
            <a:r>
              <a:rPr lang="fr-FR" sz="2000" dirty="0" smtClean="0">
                <a:latin typeface="+mj-lt"/>
              </a:rPr>
              <a:t>Le travail réalisé par chaque élève doit être de nature à permettre l’évaluation de compétences définies pour l’épreuve de projet (en qualité et en quantité)</a:t>
            </a:r>
          </a:p>
        </p:txBody>
      </p:sp>
    </p:spTree>
    <p:extLst>
      <p:ext uri="{BB962C8B-B14F-4D97-AF65-F5344CB8AC3E}">
        <p14:creationId xmlns:p14="http://schemas.microsoft.com/office/powerpoint/2010/main" val="315120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9300"/>
            <a:ext cx="9144000" cy="533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017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précautions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Ce qu’est cet outil</a:t>
            </a:r>
          </a:p>
          <a:p>
            <a:pPr marL="6350" indent="0">
              <a:buNone/>
            </a:pPr>
            <a:r>
              <a:rPr lang="fr-FR" b="1" dirty="0" smtClean="0"/>
              <a:t>Un tableau de bord pour la vérification « à priori » du projet</a:t>
            </a:r>
          </a:p>
          <a:p>
            <a:pPr marL="577850" lvl="1" indent="-342900"/>
            <a:r>
              <a:rPr lang="fr-FR" dirty="0" smtClean="0"/>
              <a:t>vis-à-vis des recommandations pédagogiques</a:t>
            </a:r>
          </a:p>
          <a:p>
            <a:pPr marL="577850" lvl="1" indent="-342900"/>
            <a:r>
              <a:rPr lang="fr-FR" dirty="0"/>
              <a:t>v</a:t>
            </a:r>
            <a:r>
              <a:rPr lang="fr-FR" dirty="0" smtClean="0"/>
              <a:t>is-à-vis des conditions d’évaluation certificative définies au BOEN</a:t>
            </a:r>
          </a:p>
          <a:p>
            <a:pPr marL="6350" indent="0">
              <a:buNone/>
            </a:pPr>
            <a:r>
              <a:rPr lang="fr-FR" dirty="0" smtClean="0"/>
              <a:t>Il peut être utilisé comme une aide au pilotage du projet</a:t>
            </a:r>
          </a:p>
          <a:p>
            <a:pPr marL="6350" indent="0">
              <a:buNone/>
            </a:pPr>
            <a:r>
              <a:rPr lang="fr-FR" dirty="0" smtClean="0"/>
              <a:t>Un outil évolutif…</a:t>
            </a:r>
          </a:p>
          <a:p>
            <a:pPr marL="6350" indent="0">
              <a:buNone/>
            </a:pPr>
            <a:r>
              <a:rPr lang="fr-FR" dirty="0" smtClean="0"/>
              <a:t>Un outil pour partager, mutualiser les idées de projet</a:t>
            </a:r>
          </a:p>
          <a:p>
            <a:r>
              <a:rPr lang="fr-FR" dirty="0" smtClean="0"/>
              <a:t>Ce qu’il n’est surtout pas</a:t>
            </a:r>
          </a:p>
          <a:p>
            <a:pPr marL="0" indent="0">
              <a:buNone/>
            </a:pPr>
            <a:r>
              <a:rPr lang="fr-FR" dirty="0" smtClean="0"/>
              <a:t>Un document contractuel et définitif qui contraindrait toute évolution de la déclinaison du projet en cours de route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1908710"/>
      </p:ext>
    </p:extLst>
  </p:cSld>
  <p:clrMapOvr>
    <a:masterClrMapping/>
  </p:clrMapOvr>
</p:sld>
</file>

<file path=ppt/theme/theme1.xml><?xml version="1.0" encoding="utf-8"?>
<a:theme xmlns:a="http://schemas.openxmlformats.org/drawingml/2006/main" name="A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45</TotalTime>
  <Words>179</Words>
  <Application>Microsoft Macintosh PowerPoint</Application>
  <PresentationFormat>Présentation à l'écran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Avantage</vt:lpstr>
      <vt:lpstr>Proposition d’outil académique de « validation » du projet</vt:lpstr>
      <vt:lpstr>Le contexte</vt:lpstr>
      <vt:lpstr>L’enjeu</vt:lpstr>
      <vt:lpstr>Les contraintes</vt:lpstr>
      <vt:lpstr>La stratégie académique retenue</vt:lpstr>
      <vt:lpstr>Présentation PowerPoint</vt:lpstr>
      <vt:lpstr>Quelques précautions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de projet</dc:title>
  <dc:creator>Federico Berera</dc:creator>
  <cp:lastModifiedBy>Federico Berera</cp:lastModifiedBy>
  <cp:revision>11</cp:revision>
  <dcterms:created xsi:type="dcterms:W3CDTF">2012-05-10T19:35:13Z</dcterms:created>
  <dcterms:modified xsi:type="dcterms:W3CDTF">2012-05-24T11:05:21Z</dcterms:modified>
</cp:coreProperties>
</file>