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9"/>
  </p:notesMasterIdLst>
  <p:handoutMasterIdLst>
    <p:handoutMasterId r:id="rId60"/>
  </p:handoutMasterIdLst>
  <p:sldIdLst>
    <p:sldId id="265" r:id="rId5"/>
    <p:sldId id="338" r:id="rId6"/>
    <p:sldId id="339" r:id="rId7"/>
    <p:sldId id="348" r:id="rId8"/>
    <p:sldId id="359" r:id="rId9"/>
    <p:sldId id="387" r:id="rId10"/>
    <p:sldId id="368" r:id="rId11"/>
    <p:sldId id="424" r:id="rId12"/>
    <p:sldId id="386" r:id="rId13"/>
    <p:sldId id="396" r:id="rId14"/>
    <p:sldId id="414" r:id="rId15"/>
    <p:sldId id="415" r:id="rId16"/>
    <p:sldId id="399" r:id="rId17"/>
    <p:sldId id="427" r:id="rId18"/>
    <p:sldId id="398" r:id="rId19"/>
    <p:sldId id="397" r:id="rId20"/>
    <p:sldId id="402" r:id="rId21"/>
    <p:sldId id="390" r:id="rId22"/>
    <p:sldId id="391" r:id="rId23"/>
    <p:sldId id="392" r:id="rId24"/>
    <p:sldId id="393" r:id="rId25"/>
    <p:sldId id="299" r:id="rId26"/>
    <p:sldId id="352" r:id="rId27"/>
    <p:sldId id="425" r:id="rId28"/>
    <p:sldId id="422" r:id="rId29"/>
    <p:sldId id="301" r:id="rId30"/>
    <p:sldId id="296" r:id="rId31"/>
    <p:sldId id="353" r:id="rId32"/>
    <p:sldId id="302" r:id="rId33"/>
    <p:sldId id="375" r:id="rId34"/>
    <p:sldId id="305" r:id="rId35"/>
    <p:sldId id="303" r:id="rId36"/>
    <p:sldId id="376" r:id="rId37"/>
    <p:sldId id="337" r:id="rId38"/>
    <p:sldId id="354" r:id="rId39"/>
    <p:sldId id="304" r:id="rId40"/>
    <p:sldId id="412" r:id="rId41"/>
    <p:sldId id="413" r:id="rId42"/>
    <p:sldId id="315" r:id="rId43"/>
    <p:sldId id="410" r:id="rId44"/>
    <p:sldId id="306" r:id="rId45"/>
    <p:sldId id="335" r:id="rId46"/>
    <p:sldId id="317" r:id="rId47"/>
    <p:sldId id="357" r:id="rId48"/>
    <p:sldId id="417" r:id="rId49"/>
    <p:sldId id="418" r:id="rId50"/>
    <p:sldId id="307" r:id="rId51"/>
    <p:sldId id="320" r:id="rId52"/>
    <p:sldId id="358" r:id="rId53"/>
    <p:sldId id="334" r:id="rId54"/>
    <p:sldId id="426" r:id="rId55"/>
    <p:sldId id="408" r:id="rId56"/>
    <p:sldId id="409" r:id="rId57"/>
    <p:sldId id="336" r:id="rId5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03C18"/>
    <a:srgbClr val="FF0000"/>
    <a:srgbClr val="0070C0"/>
    <a:srgbClr val="C40E5C"/>
    <a:srgbClr val="6C0833"/>
    <a:srgbClr val="C70F5E"/>
    <a:srgbClr val="37CBFF"/>
    <a:srgbClr val="572A05"/>
    <a:srgbClr val="3BD16D"/>
  </p:clrMru>
</p:presentationPr>
</file>

<file path=ppt/tableStyles.xml><?xml version="1.0" encoding="utf-8"?>
<a:tblStyleLst xmlns:a="http://schemas.openxmlformats.org/drawingml/2006/main" def="{0FF1CE12-B100-0000-0000-000000000002}">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63" autoAdjust="0"/>
    <p:restoredTop sz="97360" autoAdjust="0"/>
  </p:normalViewPr>
  <p:slideViewPr>
    <p:cSldViewPr>
      <p:cViewPr varScale="1">
        <p:scale>
          <a:sx n="71" d="100"/>
          <a:sy n="71" d="100"/>
        </p:scale>
        <p:origin x="-522" y="-9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3076363" cy="511731"/>
          </a:xfrm>
          <a:prstGeom prst="rect">
            <a:avLst/>
          </a:prstGeom>
        </p:spPr>
        <p:txBody>
          <a:bodyPr lIns="99048" tIns="49524" rIns="99048" bIns="49524"/>
          <a:lstStyle/>
          <a:p>
            <a:endParaRPr lang="fr-FR" smtClean="0"/>
          </a:p>
        </p:txBody>
      </p:sp>
      <p:sp>
        <p:nvSpPr>
          <p:cNvPr id="24" name="Rectangle 24"/>
          <p:cNvSpPr>
            <a:spLocks noGrp="1"/>
          </p:cNvSpPr>
          <p:nvPr>
            <p:ph type="dt" sz="quarter" idx="1"/>
          </p:nvPr>
        </p:nvSpPr>
        <p:spPr>
          <a:xfrm>
            <a:off x="4021294" y="0"/>
            <a:ext cx="3076363" cy="511731"/>
          </a:xfrm>
          <a:prstGeom prst="rect">
            <a:avLst/>
          </a:prstGeom>
        </p:spPr>
        <p:txBody>
          <a:bodyPr lIns="99048" tIns="49524" rIns="99048" bIns="49524"/>
          <a:lstStyle/>
          <a:p>
            <a:fld id="{A849C5AD-4428-4E9C-9C84-11B72C9365FB}" type="datetimeFigureOut">
              <a:rPr lang="fr-FR" smtClean="0"/>
              <a:pPr/>
              <a:t>11/05/2012</a:t>
            </a:fld>
            <a:endParaRPr lang="fr-FR" smtClean="0"/>
          </a:p>
        </p:txBody>
      </p:sp>
      <p:sp>
        <p:nvSpPr>
          <p:cNvPr id="30" name="Rectangle 30"/>
          <p:cNvSpPr>
            <a:spLocks noGrp="1"/>
          </p:cNvSpPr>
          <p:nvPr>
            <p:ph type="ftr" sz="quarter" idx="2"/>
          </p:nvPr>
        </p:nvSpPr>
        <p:spPr>
          <a:xfrm>
            <a:off x="0" y="9721106"/>
            <a:ext cx="3076363" cy="511731"/>
          </a:xfrm>
          <a:prstGeom prst="rect">
            <a:avLst/>
          </a:prstGeom>
        </p:spPr>
        <p:txBody>
          <a:bodyPr lIns="99048" tIns="49524" rIns="99048" bIns="49524"/>
          <a:lstStyle/>
          <a:p>
            <a:endParaRPr lang="fr-FR" smtClean="0"/>
          </a:p>
        </p:txBody>
      </p:sp>
      <p:sp>
        <p:nvSpPr>
          <p:cNvPr id="18" name="Rectangle 18"/>
          <p:cNvSpPr>
            <a:spLocks noGrp="1"/>
          </p:cNvSpPr>
          <p:nvPr>
            <p:ph type="sldNum" sz="quarter" idx="3"/>
          </p:nvPr>
        </p:nvSpPr>
        <p:spPr>
          <a:xfrm>
            <a:off x="4021294" y="9721106"/>
            <a:ext cx="3076363" cy="511731"/>
          </a:xfrm>
          <a:prstGeom prst="rect">
            <a:avLst/>
          </a:prstGeom>
        </p:spPr>
        <p:txBody>
          <a:bodyPr lIns="99048" tIns="49524" rIns="99048" bIns="49524"/>
          <a:lstStyle/>
          <a:p>
            <a:fld id="{8C596567-A38F-4CEF-B37F-9B9D120D62CE}" type="slidenum">
              <a:rPr lang="fr-FR" smtClean="0"/>
              <a:pPr/>
              <a:t>‹N°›</a:t>
            </a:fld>
            <a:endParaRPr lang="fr-FR"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3076363" cy="511731"/>
          </a:xfrm>
          <a:prstGeom prst="rect">
            <a:avLst/>
          </a:prstGeom>
        </p:spPr>
        <p:txBody>
          <a:bodyPr lIns="99048" tIns="49524" rIns="99048" bIns="49524"/>
          <a:lstStyle/>
          <a:p>
            <a:endParaRPr lang="fr-FR"/>
          </a:p>
        </p:txBody>
      </p:sp>
      <p:sp>
        <p:nvSpPr>
          <p:cNvPr id="15" name="Rectangle 15"/>
          <p:cNvSpPr>
            <a:spLocks noGrp="1"/>
          </p:cNvSpPr>
          <p:nvPr>
            <p:ph type="dt" idx="1"/>
          </p:nvPr>
        </p:nvSpPr>
        <p:spPr>
          <a:xfrm>
            <a:off x="4021294" y="0"/>
            <a:ext cx="3076363" cy="511731"/>
          </a:xfrm>
          <a:prstGeom prst="rect">
            <a:avLst/>
          </a:prstGeom>
        </p:spPr>
        <p:txBody>
          <a:bodyPr lIns="99048" tIns="49524" rIns="99048" bIns="49524"/>
          <a:lstStyle/>
          <a:p>
            <a:fld id="{D7547E60-4BE7-4E4E-9AAA-5EE35AEC995C}" type="datetimeFigureOut">
              <a:rPr/>
              <a:pPr/>
              <a:t>9/5/2006</a:t>
            </a:fld>
            <a:endParaRPr lang="fr-FR"/>
          </a:p>
        </p:txBody>
      </p:sp>
      <p:sp>
        <p:nvSpPr>
          <p:cNvPr id="23" name="Rectangle 2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lIns="99048" tIns="49524" rIns="99048" bIns="49524" anchor="ctr"/>
          <a:lstStyle/>
          <a:p>
            <a:endParaRPr lang="fr-FR"/>
          </a:p>
        </p:txBody>
      </p:sp>
      <p:sp>
        <p:nvSpPr>
          <p:cNvPr id="5" name="Rectangle 5"/>
          <p:cNvSpPr>
            <a:spLocks noGrp="1"/>
          </p:cNvSpPr>
          <p:nvPr>
            <p:ph type="body" sz="quarter" idx="3"/>
          </p:nvPr>
        </p:nvSpPr>
        <p:spPr>
          <a:xfrm>
            <a:off x="709930" y="4861441"/>
            <a:ext cx="5679440" cy="4605576"/>
          </a:xfrm>
          <a:prstGeom prst="rect">
            <a:avLst/>
          </a:prstGeom>
        </p:spPr>
        <p:txBody>
          <a:bodyPr lIns="99048" tIns="49524" rIns="99048" bIns="49524"/>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Rectangle 18"/>
          <p:cNvSpPr>
            <a:spLocks noGrp="1"/>
          </p:cNvSpPr>
          <p:nvPr>
            <p:ph type="ftr" sz="quarter" idx="4"/>
          </p:nvPr>
        </p:nvSpPr>
        <p:spPr>
          <a:xfrm>
            <a:off x="0" y="9721106"/>
            <a:ext cx="3076363" cy="511731"/>
          </a:xfrm>
          <a:prstGeom prst="rect">
            <a:avLst/>
          </a:prstGeom>
        </p:spPr>
        <p:txBody>
          <a:bodyPr lIns="99048" tIns="49524" rIns="99048" bIns="49524"/>
          <a:lstStyle/>
          <a:p>
            <a:endParaRPr lang="fr-FR"/>
          </a:p>
        </p:txBody>
      </p:sp>
      <p:sp>
        <p:nvSpPr>
          <p:cNvPr id="28" name="Rectangle 28"/>
          <p:cNvSpPr>
            <a:spLocks noGrp="1"/>
          </p:cNvSpPr>
          <p:nvPr>
            <p:ph type="sldNum" sz="quarter" idx="5"/>
          </p:nvPr>
        </p:nvSpPr>
        <p:spPr>
          <a:xfrm>
            <a:off x="4021294" y="9721106"/>
            <a:ext cx="3076363" cy="511731"/>
          </a:xfrm>
          <a:prstGeom prst="rect">
            <a:avLst/>
          </a:prstGeom>
        </p:spPr>
        <p:txBody>
          <a:bodyPr lIns="99048" tIns="49524" rIns="99048" bIns="49524"/>
          <a:lstStyle/>
          <a:p>
            <a:fld id="{CA077768-21C8-4125-A345-258E48D2EED0}" type="slidenum">
              <a:rPr/>
              <a:pPr/>
              <a:t>‹N°›</a:t>
            </a:fld>
            <a:endParaRPr lang="fr-FR"/>
          </a:p>
        </p:txBody>
      </p:sp>
    </p:spTree>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p:spPr>
        <p:txBody>
          <a:bodyPr/>
          <a:lstStyle/>
          <a:p>
            <a:endParaRPr lang="fr-FR" smtClean="0">
              <a:latin typeface="Arial" charset="0"/>
              <a:cs typeface="Arial" charset="0"/>
            </a:endParaRPr>
          </a:p>
        </p:txBody>
      </p:sp>
      <p:sp>
        <p:nvSpPr>
          <p:cNvPr id="7172" name="Espace réservé du numéro de diapositive 3"/>
          <p:cNvSpPr>
            <a:spLocks noGrp="1"/>
          </p:cNvSpPr>
          <p:nvPr>
            <p:ph type="sldNum" sz="quarter" idx="5"/>
          </p:nvPr>
        </p:nvSpPr>
        <p:spPr>
          <a:noFill/>
        </p:spPr>
        <p:txBody>
          <a:bodyPr/>
          <a:lstStyle/>
          <a:p>
            <a:fld id="{4B820B28-3B89-414E-9AD1-608DBC19D6ED}" type="slidenum">
              <a:rPr lang="fr-FR" smtClean="0"/>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22</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23</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5</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25</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26</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27</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32</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33</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35</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36</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37</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38</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Mettre au courant tous les acteurs </a:t>
            </a:r>
            <a:r>
              <a:rPr lang="fr-FR" smtClean="0"/>
              <a:t>du projet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39</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41</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42</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Mettre au courant tous les acteurs </a:t>
            </a:r>
            <a:r>
              <a:rPr lang="fr-FR" smtClean="0"/>
              <a:t>du projet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43</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Mettre au courant tous les acteurs </a:t>
            </a:r>
            <a:r>
              <a:rPr lang="fr-FR" smtClean="0"/>
              <a:t>du projet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44</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7</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46</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47</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Mettre au courant tous les acteurs </a:t>
            </a:r>
            <a:r>
              <a:rPr lang="fr-FR" smtClean="0"/>
              <a:t>du projet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48</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Mettre au courant tous les acteurs </a:t>
            </a:r>
            <a:r>
              <a:rPr lang="fr-FR" smtClean="0"/>
              <a:t>du projet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49</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Mettre au courant tous les acteurs du projet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50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fr-F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fr-FR"/>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fr-FR" sz="4000"/>
            </a:lvl1pPr>
          </a:lstStyle>
          <a:p>
            <a:r>
              <a:rPr lang="fr-FR" smtClean="0"/>
              <a:t>Cliquez pour modifier le style du titre</a:t>
            </a:r>
            <a:endParaRPr lang="fr-FR"/>
          </a:p>
        </p:txBody>
      </p:sp>
      <p:sp>
        <p:nvSpPr>
          <p:cNvPr id="10" name="Date Placeholder 9"/>
          <p:cNvSpPr>
            <a:spLocks noGrp="1"/>
          </p:cNvSpPr>
          <p:nvPr>
            <p:ph type="dt" sz="half" idx="10"/>
          </p:nvPr>
        </p:nvSpPr>
        <p:spPr/>
        <p:txBody>
          <a:bodyPr/>
          <a:lstStyle/>
          <a:p>
            <a:fld id="{5C14FD69-4A85-4715-A222-ABB225B63BC6}" type="datetimeFigureOut">
              <a:rPr/>
              <a:pPr/>
              <a:t>9/5/2006</a:t>
            </a:fld>
            <a:endParaRPr lang="fr-FR"/>
          </a:p>
        </p:txBody>
      </p:sp>
      <p:sp>
        <p:nvSpPr>
          <p:cNvPr id="11" name="Slide Number Placeholder 10"/>
          <p:cNvSpPr>
            <a:spLocks noGrp="1"/>
          </p:cNvSpPr>
          <p:nvPr>
            <p:ph type="sldNum" sz="quarter" idx="11"/>
          </p:nvPr>
        </p:nvSpPr>
        <p:spPr/>
        <p:txBody>
          <a:bodyPr/>
          <a:lstStyle/>
          <a:p>
            <a:pPr algn="r"/>
            <a:fld id="{D4C49B74-5DB2-4B03-B1D2-7F6A3C51C318}" type="slidenum">
              <a:rPr/>
              <a:pPr algn="r"/>
              <a:t>‹N°›</a:t>
            </a:fld>
            <a:endParaRPr lang="fr-FR"/>
          </a:p>
        </p:txBody>
      </p:sp>
      <p:sp>
        <p:nvSpPr>
          <p:cNvPr id="12" name="Footer Placeholder 11"/>
          <p:cNvSpPr>
            <a:spLocks noGrp="1"/>
          </p:cNvSpPr>
          <p:nvPr>
            <p:ph type="ftr" sz="quarter" idx="12"/>
          </p:nvPr>
        </p:nvSpPr>
        <p:spPr/>
        <p:txBody>
          <a:body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texte">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Cliquez pour modifier le style du titre</a:t>
            </a:r>
            <a:endParaRPr lang="fr-FR"/>
          </a:p>
        </p:txBody>
      </p:sp>
      <p:sp>
        <p:nvSpPr>
          <p:cNvPr id="8" name="Date Placeholder 7"/>
          <p:cNvSpPr>
            <a:spLocks noGrp="1"/>
          </p:cNvSpPr>
          <p:nvPr>
            <p:ph type="dt" sz="half" idx="10"/>
          </p:nvPr>
        </p:nvSpPr>
        <p:spPr/>
        <p:txBody>
          <a:bodyPr/>
          <a:lstStyle/>
          <a:p>
            <a:fld id="{5C14FD69-4A85-4715-A222-ABB225B63BC6}" type="datetimeFigureOut">
              <a:rPr/>
              <a:pPr/>
              <a:t>9/5/2006</a:t>
            </a:fld>
            <a:endParaRPr lang="fr-FR"/>
          </a:p>
        </p:txBody>
      </p:sp>
      <p:sp>
        <p:nvSpPr>
          <p:cNvPr id="10" name="Slide Number Placeholder 9"/>
          <p:cNvSpPr>
            <a:spLocks noGrp="1"/>
          </p:cNvSpPr>
          <p:nvPr>
            <p:ph type="sldNum" sz="quarter" idx="11"/>
          </p:nvPr>
        </p:nvSpPr>
        <p:spPr/>
        <p:txBody>
          <a:bodyPr/>
          <a:lstStyle/>
          <a:p>
            <a:pPr algn="r"/>
            <a:fld id="{D4C49B74-5DB2-4B03-B1D2-7F6A3C51C318}" type="slidenum">
              <a:rPr/>
              <a:pPr algn="r"/>
              <a:t>‹N°›</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Cliquez pour modifier le style du titre</a:t>
            </a:r>
            <a:endParaRPr lang="fr-FR"/>
          </a:p>
        </p:txBody>
      </p:sp>
      <p:sp>
        <p:nvSpPr>
          <p:cNvPr id="7" name="Date Placeholder 6"/>
          <p:cNvSpPr>
            <a:spLocks noGrp="1"/>
          </p:cNvSpPr>
          <p:nvPr>
            <p:ph type="dt" sz="half" idx="10"/>
          </p:nvPr>
        </p:nvSpPr>
        <p:spPr/>
        <p:txBody>
          <a:bodyPr/>
          <a:lstStyle/>
          <a:p>
            <a:fld id="{5C14FD69-4A85-4715-A222-ABB225B63BC6}" type="datetimeFigureOut">
              <a:rPr/>
              <a:pPr/>
              <a:t>9/5/2006</a:t>
            </a:fld>
            <a:endParaRPr lang="fr-FR"/>
          </a:p>
        </p:txBody>
      </p:sp>
      <p:sp>
        <p:nvSpPr>
          <p:cNvPr id="8" name="Slide Number Placeholder 7"/>
          <p:cNvSpPr>
            <a:spLocks noGrp="1"/>
          </p:cNvSpPr>
          <p:nvPr>
            <p:ph type="sldNum" sz="quarter" idx="11"/>
          </p:nvPr>
        </p:nvSpPr>
        <p:spPr/>
        <p:txBody>
          <a:bodyPr/>
          <a:lstStyle/>
          <a:p>
            <a:pPr algn="r"/>
            <a:fld id="{D4C49B74-5DB2-4B03-B1D2-7F6A3C51C318}" type="slidenum">
              <a:rPr/>
              <a:pPr algn="r"/>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a:pPr/>
              <a:t>9/5/2006</a:t>
            </a:fld>
            <a:endParaRPr lang="fr-FR"/>
          </a:p>
        </p:txBody>
      </p:sp>
      <p:sp>
        <p:nvSpPr>
          <p:cNvPr id="6" name="Slide Number Placeholder 5"/>
          <p:cNvSpPr>
            <a:spLocks noGrp="1"/>
          </p:cNvSpPr>
          <p:nvPr>
            <p:ph type="sldNum" sz="quarter" idx="11"/>
          </p:nvPr>
        </p:nvSpPr>
        <p:spPr/>
        <p:txBody>
          <a:bodyPr/>
          <a:lstStyle/>
          <a:p>
            <a:pPr algn="r"/>
            <a:fld id="{D4C49B74-5DB2-4B03-B1D2-7F6A3C51C318}" type="slidenum">
              <a:rPr/>
              <a:pPr algn="r"/>
              <a:t>‹N°›</a:t>
            </a:fld>
            <a:endParaRPr lang="fr-FR"/>
          </a:p>
        </p:txBody>
      </p:sp>
      <p:sp>
        <p:nvSpPr>
          <p:cNvPr id="8" name="Footer Placeholder 7"/>
          <p:cNvSpPr>
            <a:spLocks noGrp="1"/>
          </p:cNvSpPr>
          <p:nvPr>
            <p:ph type="ftr" sz="quarter" idx="12"/>
          </p:nvPr>
        </p:nvSpPr>
        <p:spPr/>
        <p:txBody>
          <a:bodyPr/>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 sur 2 colonne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1"/>
          <p:cNvSpPr>
            <a:spLocks noGrp="1"/>
          </p:cNvSpPr>
          <p:nvPr>
            <p:ph type="body"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Cliquez pour modifier le style du titre</a:t>
            </a:r>
            <a:endParaRPr lang="fr-FR"/>
          </a:p>
        </p:txBody>
      </p:sp>
      <p:sp>
        <p:nvSpPr>
          <p:cNvPr id="10" name="Date Placeholder 9"/>
          <p:cNvSpPr>
            <a:spLocks noGrp="1"/>
          </p:cNvSpPr>
          <p:nvPr>
            <p:ph type="dt" sz="half" idx="10"/>
          </p:nvPr>
        </p:nvSpPr>
        <p:spPr/>
        <p:txBody>
          <a:bodyPr/>
          <a:lstStyle/>
          <a:p>
            <a:fld id="{5C14FD69-4A85-4715-A222-ABB225B63BC6}" type="datetimeFigureOut">
              <a:rPr/>
              <a:pPr/>
              <a:t>9/5/2006</a:t>
            </a:fld>
            <a:endParaRPr lang="fr-FR"/>
          </a:p>
        </p:txBody>
      </p:sp>
      <p:sp>
        <p:nvSpPr>
          <p:cNvPr id="12" name="Slide Number Placeholder 11"/>
          <p:cNvSpPr>
            <a:spLocks noGrp="1"/>
          </p:cNvSpPr>
          <p:nvPr>
            <p:ph type="sldNum" sz="quarter" idx="11"/>
          </p:nvPr>
        </p:nvSpPr>
        <p:spPr/>
        <p:txBody>
          <a:bodyPr/>
          <a:lstStyle/>
          <a:p>
            <a:pPr algn="r"/>
            <a:fld id="{D4C49B74-5DB2-4B03-B1D2-7F6A3C51C318}" type="slidenum">
              <a:rPr/>
              <a:pPr algn="r"/>
              <a:t>‹N°›</a:t>
            </a:fld>
            <a:endParaRPr lang="fr-FR"/>
          </a:p>
        </p:txBody>
      </p:sp>
      <p:sp>
        <p:nvSpPr>
          <p:cNvPr id="13" name="Footer Placeholder 12"/>
          <p:cNvSpPr>
            <a:spLocks noGrp="1"/>
          </p:cNvSpPr>
          <p:nvPr>
            <p:ph type="ftr" sz="quarter" idx="12"/>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Cliquez pour modifier le style du titre</a:t>
            </a:r>
            <a:endParaRPr lang="fr-FR"/>
          </a:p>
        </p:txBody>
      </p:sp>
      <p:sp>
        <p:nvSpPr>
          <p:cNvPr id="8" name="Date Placeholder 7"/>
          <p:cNvSpPr>
            <a:spLocks noGrp="1"/>
          </p:cNvSpPr>
          <p:nvPr>
            <p:ph type="dt" sz="half" idx="10"/>
          </p:nvPr>
        </p:nvSpPr>
        <p:spPr/>
        <p:txBody>
          <a:bodyPr/>
          <a:lstStyle/>
          <a:p>
            <a:fld id="{5C14FD69-4A85-4715-A222-ABB225B63BC6}" type="datetimeFigureOut">
              <a:rPr/>
              <a:pPr/>
              <a:t>9/5/2006</a:t>
            </a:fld>
            <a:endParaRPr lang="fr-FR"/>
          </a:p>
        </p:txBody>
      </p:sp>
      <p:sp>
        <p:nvSpPr>
          <p:cNvPr id="9" name="Slide Number Placeholder 8"/>
          <p:cNvSpPr>
            <a:spLocks noGrp="1"/>
          </p:cNvSpPr>
          <p:nvPr>
            <p:ph type="sldNum" sz="quarter" idx="11"/>
          </p:nvPr>
        </p:nvSpPr>
        <p:spPr/>
        <p:txBody>
          <a:bodyPr/>
          <a:lstStyle/>
          <a:p>
            <a:pPr algn="r"/>
            <a:fld id="{D4C49B74-5DB2-4B03-B1D2-7F6A3C51C318}" type="slidenum">
              <a:rPr/>
              <a:pPr algn="r"/>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Rectangle 17"/>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Cliquez pour modifier le style du titre</a:t>
            </a:r>
            <a:endParaRPr lang="fr-FR"/>
          </a:p>
        </p:txBody>
      </p:sp>
      <p:sp>
        <p:nvSpPr>
          <p:cNvPr id="9" name="Date Placeholder 8"/>
          <p:cNvSpPr>
            <a:spLocks noGrp="1"/>
          </p:cNvSpPr>
          <p:nvPr>
            <p:ph type="dt" sz="half" idx="10"/>
          </p:nvPr>
        </p:nvSpPr>
        <p:spPr/>
        <p:txBody>
          <a:bodyPr/>
          <a:lstStyle/>
          <a:p>
            <a:fld id="{5C14FD69-4A85-4715-A222-ABB225B63BC6}" type="datetimeFigureOut">
              <a:rPr/>
              <a:pPr/>
              <a:t>9/5/2006</a:t>
            </a:fld>
            <a:endParaRPr lang="fr-FR"/>
          </a:p>
        </p:txBody>
      </p:sp>
      <p:sp>
        <p:nvSpPr>
          <p:cNvPr id="10" name="Slide Number Placeholder 9"/>
          <p:cNvSpPr>
            <a:spLocks noGrp="1"/>
          </p:cNvSpPr>
          <p:nvPr>
            <p:ph type="sldNum" sz="quarter" idx="11"/>
          </p:nvPr>
        </p:nvSpPr>
        <p:spPr/>
        <p:txBody>
          <a:bodyPr/>
          <a:lstStyle/>
          <a:p>
            <a:pPr algn="r"/>
            <a:fld id="{D4C49B74-5DB2-4B03-B1D2-7F6A3C51C318}" type="slidenum">
              <a:rPr/>
              <a:pPr algn="r"/>
              <a:t>‹N°›</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fr-FR"/>
              <a:t>Cliquer ici pour modifier le style du titre du masque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fr-FR" sz="1000">
                <a:latin typeface="+mn-lt"/>
              </a:defRPr>
            </a:lvl1pPr>
          </a:lstStyle>
          <a:p>
            <a:fld id="{5C14FD69-4A85-4715-A222-ABB225B63BC6}" type="datetimeFigureOut">
              <a:rPr/>
              <a:pPr/>
              <a:t>9/5/2006</a:t>
            </a:fld>
            <a:endParaRPr lang="fr-FR" sz="100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fr-FR" sz="1000">
                <a:latin typeface="+mn-lt"/>
              </a:defRPr>
            </a:lvl1pPr>
          </a:lstStyle>
          <a:p>
            <a:pPr algn="ctr"/>
            <a:endParaRPr lang="fr-FR"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latinLnBrk="0">
              <a:defRPr lang="fr-FR" sz="1000">
                <a:latin typeface="+mn-lt"/>
              </a:defRPr>
            </a:lvl1pPr>
          </a:lstStyle>
          <a:p>
            <a:pPr algn="r"/>
            <a:fld id="{D4C49B74-5DB2-4B03-B1D2-7F6A3C51C318}" type="slidenum">
              <a:rPr/>
              <a:pPr algn="r"/>
              <a:t>‹N°›</a:t>
            </a:fld>
            <a:endParaRPr lang="fr-FR"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lang="fr-FR" sz="4400">
          <a:solidFill>
            <a:schemeClr val="tx1"/>
          </a:solidFill>
          <a:latin typeface="+mj-lt"/>
          <a:ea typeface="+mj-ea"/>
          <a:cs typeface="+mj-cs"/>
        </a:defRPr>
      </a:defPPr>
      <a:lvl1pPr algn="l" eaLnBrk="1" latinLnBrk="0" hangingPunct="1">
        <a:buNone/>
        <a:defRPr lang="fr-FR" sz="3600">
          <a:solidFill>
            <a:schemeClr val="tx1">
              <a:alpha val="100000"/>
            </a:schemeClr>
          </a:solidFill>
          <a:latin typeface="+mj-lt"/>
        </a:defRPr>
      </a:lvl1pPr>
    </p:titleStyle>
    <p:bodyStyle>
      <a:defPPr>
        <a:defRPr lang="fr-FR">
          <a:solidFill>
            <a:schemeClr val="tx1"/>
          </a:solidFill>
          <a:latin typeface="+mn-lt"/>
          <a:ea typeface="+mn-ea"/>
          <a:cs typeface="+mn-cs"/>
        </a:defRPr>
      </a:defPPr>
      <a:lvl1pPr marL="342900" indent="-342900" eaLnBrk="1" latinLnBrk="0" hangingPunct="1">
        <a:buChar char="•"/>
        <a:defRPr lang="fr-FR" sz="2800">
          <a:latin typeface="+mn-lt"/>
        </a:defRPr>
      </a:lvl1pPr>
      <a:lvl2pPr marL="742950" indent="-285750" eaLnBrk="1" hangingPunct="1">
        <a:buChar char="–"/>
        <a:defRPr lang="fr-FR" sz="2400">
          <a:latin typeface="+mn-lt"/>
        </a:defRPr>
      </a:lvl2pPr>
      <a:lvl3pPr marL="1143000" indent="-228600" eaLnBrk="1" hangingPunct="1">
        <a:buChar char="•"/>
        <a:defRPr lang="fr-FR" sz="2400">
          <a:latin typeface="+mn-lt"/>
        </a:defRPr>
      </a:lvl3pPr>
      <a:lvl4pPr marL="1600200" indent="-228600" eaLnBrk="1" hangingPunct="1">
        <a:buChar char="–"/>
        <a:defRPr lang="fr-FR" sz="2000">
          <a:latin typeface="+mn-lt"/>
        </a:defRPr>
      </a:lvl4pPr>
      <a:lvl5pPr marL="2057400" indent="-228600" eaLnBrk="1" hangingPunct="1">
        <a:buChar char="»"/>
        <a:defRPr lang="fr-FR" sz="2000">
          <a:latin typeface="+mn-lt"/>
        </a:defRPr>
      </a:lvl5pPr>
      <a:lvl6pPr marL="2514600" indent="-228600" eaLnBrk="1" hangingPunct="1">
        <a:buChar char="•"/>
        <a:defRPr lang="fr-FR" sz="2000"/>
      </a:lvl6pPr>
      <a:lvl7pPr marL="2971800" indent="-228600" eaLnBrk="1" hangingPunct="1">
        <a:buChar char="•"/>
        <a:defRPr lang="fr-FR" sz="2000"/>
      </a:lvl7pPr>
      <a:lvl8pPr marL="3429000" indent="-228600" eaLnBrk="1" hangingPunct="1">
        <a:buChar char="•"/>
        <a:defRPr lang="fr-FR" sz="2000"/>
      </a:lvl8pPr>
      <a:lvl9pPr marL="3886200" indent="-228600" eaLnBrk="1" hangingPunct="1">
        <a:buChar char="•"/>
        <a:defRPr lang="fr-FR" sz="2000"/>
      </a:lvl9pPr>
    </p:bodyStyle>
    <p:otherStyle>
      <a:defPPr>
        <a:defRPr lang="fr-FR">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3-montagesi&#232;gempeg.mpg"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18.gif"/><Relationship Id="rId10" Type="http://schemas.openxmlformats.org/officeDocument/2006/relationships/image" Target="../media/image29.jpeg"/><Relationship Id="rId4" Type="http://schemas.openxmlformats.org/officeDocument/2006/relationships/image" Target="../media/image25.jpe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4-Grille%20&#233;valuation%20siege.xl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15.png"/><Relationship Id="rId5" Type="http://schemas.openxmlformats.org/officeDocument/2006/relationships/image" Target="../media/image33.png"/><Relationship Id="rId10" Type="http://schemas.openxmlformats.org/officeDocument/2006/relationships/hyperlink" Target="5-dossier%20de%20validation.pdf" TargetMode="External"/><Relationship Id="rId4" Type="http://schemas.openxmlformats.org/officeDocument/2006/relationships/image" Target="../media/image32.png"/><Relationship Id="rId9"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3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7.png"/><Relationship Id="rId7"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4.emf"/><Relationship Id="rId11" Type="http://schemas.openxmlformats.org/officeDocument/2006/relationships/image" Target="../media/image18.gif"/><Relationship Id="rId5" Type="http://schemas.openxmlformats.org/officeDocument/2006/relationships/image" Target="../media/image43.emf"/><Relationship Id="rId10" Type="http://schemas.openxmlformats.org/officeDocument/2006/relationships/image" Target="../media/image48.png"/><Relationship Id="rId4" Type="http://schemas.openxmlformats.org/officeDocument/2006/relationships/image" Target="../media/image42.emf"/><Relationship Id="rId9" Type="http://schemas.openxmlformats.org/officeDocument/2006/relationships/image" Target="../media/image47.emf"/></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43.emf"/><Relationship Id="rId10" Type="http://schemas.openxmlformats.org/officeDocument/2006/relationships/image" Target="../media/image49.png"/><Relationship Id="rId4" Type="http://schemas.openxmlformats.org/officeDocument/2006/relationships/image" Target="../media/image42.emf"/><Relationship Id="rId9" Type="http://schemas.openxmlformats.org/officeDocument/2006/relationships/image" Target="../media/image18.gif"/></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2.jpeg"/><Relationship Id="rId5" Type="http://schemas.openxmlformats.org/officeDocument/2006/relationships/oleObject" Target="../embeddings/oleObject1.bin"/><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4-Grille%20&#233;valuation%20siege.xls" TargetMode="Externa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4-Grille%20&#233;valuation%20siege.xl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72.jpeg"/><Relationship Id="rId4" Type="http://schemas.openxmlformats.org/officeDocument/2006/relationships/image" Target="../media/image71.jpeg"/></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4-Grille%20&#233;valuation%20siege.x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2-ZOOM%20grille%20evaluation.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4-Grille%20&#233;valuation%20siege.xls"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hyperlink" Target="http://www.google.fr/imgres?q=maquette+pont&amp;um=1&amp;hl=fr&amp;biw=1603&amp;bih=856&amp;tbm=isch&amp;tbnid=taoLAIbf_H_FCM:&amp;imgrefurl=http://prof.maquaire.free.fr/ressources/tpeppe/tpeppe_0910.html&amp;docid=gLYOyQKQ4iFvzM&amp;imgurl=http://prof.maquaire.free.fr/ressources/tpeppe/0910/0910_pont_levant_01.jpeg&amp;w=640&amp;h=480&amp;ei=oOmOT8fLGMOr0QXGq7zYDA&amp;zoom=1&amp;iact=hc&amp;vpx=869&amp;vpy=214&amp;dur=7271&amp;hovh=194&amp;hovw=259&amp;tx=151&amp;ty=72&amp;sig=106546393110316190234&amp;page=2&amp;tbnh=148&amp;tbnw=216&amp;start=28&amp;ndsp=32&amp;ved=1t:429,r:23,s:28,i:231" TargetMode="Externa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2-ZOOM%20grille%20evaluation.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ORGANISATION REPERTOIRES\0 A PREPARER\Flash seminaire si 2011\logo.gif"/>
          <p:cNvPicPr>
            <a:picLocks noChangeAspect="1" noChangeArrowheads="1" noCrop="1"/>
          </p:cNvPicPr>
          <p:nvPr/>
        </p:nvPicPr>
        <p:blipFill>
          <a:blip r:embed="rId3" cstate="print"/>
          <a:srcRect/>
          <a:stretch>
            <a:fillRect/>
          </a:stretch>
        </p:blipFill>
        <p:spPr bwMode="auto">
          <a:xfrm rot="20707720">
            <a:off x="333268" y="1471907"/>
            <a:ext cx="1769592" cy="1429130"/>
          </a:xfrm>
          <a:prstGeom prst="ellipse">
            <a:avLst/>
          </a:prstGeom>
          <a:ln>
            <a:noFill/>
          </a:ln>
          <a:effectLst>
            <a:softEdge rad="112500"/>
          </a:effectLst>
        </p:spPr>
      </p:pic>
      <p:sp>
        <p:nvSpPr>
          <p:cNvPr id="3074" name="Titre 1"/>
          <p:cNvSpPr>
            <a:spLocks noGrp="1"/>
          </p:cNvSpPr>
          <p:nvPr>
            <p:ph type="ctrTitle"/>
          </p:nvPr>
        </p:nvSpPr>
        <p:spPr>
          <a:xfrm>
            <a:off x="-540568" y="-459432"/>
            <a:ext cx="10215634" cy="2143140"/>
          </a:xfrm>
        </p:spPr>
        <p:txBody>
          <a:bodyPr>
            <a:normAutofit/>
          </a:bodyPr>
          <a:lstStyle/>
          <a:p>
            <a:pPr algn="ctr" eaLnBrk="1" hangingPunct="1"/>
            <a:r>
              <a:rPr lang="fr-FR" sz="4400" b="1" dirty="0" smtClean="0">
                <a:latin typeface="Berlin Sans FB Demi" pitchFamily="34" charset="0"/>
              </a:rPr>
              <a:t>LE PROJET PLURIDISCIPLINAIRE</a:t>
            </a:r>
            <a:r>
              <a:rPr lang="fr-FR" sz="4400" dirty="0" smtClean="0">
                <a:latin typeface="Berlin Sans FB Demi" pitchFamily="34" charset="0"/>
              </a:rPr>
              <a:t/>
            </a:r>
            <a:br>
              <a:rPr lang="fr-FR" sz="4400" dirty="0" smtClean="0">
                <a:latin typeface="Berlin Sans FB Demi" pitchFamily="34" charset="0"/>
              </a:rPr>
            </a:br>
            <a:endParaRPr lang="fr-FR" sz="4400" dirty="0" smtClean="0">
              <a:latin typeface="Berlin Sans FB Demi" pitchFamily="34" charset="0"/>
            </a:endParaRPr>
          </a:p>
        </p:txBody>
      </p:sp>
      <p:pic>
        <p:nvPicPr>
          <p:cNvPr id="111618" name="Picture 2" descr="http://www.urban.youvox.fr/IMG/jpg/4EMECOUVCOULEUR2.jpg"/>
          <p:cNvPicPr>
            <a:picLocks noChangeAspect="1" noChangeArrowheads="1"/>
          </p:cNvPicPr>
          <p:nvPr/>
        </p:nvPicPr>
        <p:blipFill>
          <a:blip r:embed="rId4" cstate="print"/>
          <a:srcRect/>
          <a:stretch>
            <a:fillRect/>
          </a:stretch>
        </p:blipFill>
        <p:spPr bwMode="auto">
          <a:xfrm>
            <a:off x="971600" y="1772816"/>
            <a:ext cx="7391547" cy="4464496"/>
          </a:xfrm>
          <a:prstGeom prst="ellipse">
            <a:avLst/>
          </a:prstGeom>
          <a:ln>
            <a:noFill/>
          </a:ln>
          <a:effectLst>
            <a:softEdge rad="112500"/>
          </a:effectLst>
        </p:spPr>
      </p:pic>
      <p:sp>
        <p:nvSpPr>
          <p:cNvPr id="5" name="ZoneTexte 3"/>
          <p:cNvSpPr txBox="1">
            <a:spLocks noChangeArrowheads="1"/>
          </p:cNvSpPr>
          <p:nvPr/>
        </p:nvSpPr>
        <p:spPr bwMode="auto">
          <a:xfrm>
            <a:off x="395536" y="6396037"/>
            <a:ext cx="8740307" cy="369332"/>
          </a:xfrm>
          <a:prstGeom prst="rect">
            <a:avLst/>
          </a:prstGeom>
          <a:noFill/>
          <a:ln w="9525">
            <a:noFill/>
            <a:miter lim="800000"/>
            <a:headEnd/>
            <a:tailEnd/>
          </a:ln>
        </p:spPr>
        <p:txBody>
          <a:bodyPr wrap="square">
            <a:spAutoFit/>
          </a:bodyPr>
          <a:lstStyle/>
          <a:p>
            <a:pPr marL="514350" indent="-514350" algn="r"/>
            <a:r>
              <a:rPr lang="fr-FR" b="1" dirty="0" smtClean="0">
                <a:latin typeface="Calibri" pitchFamily="34" charset="0"/>
              </a:rPr>
              <a:t> Séminaire SI du 11 mai 2012 -  Lycée CARNOT de Bruay-La Buissière</a:t>
            </a:r>
            <a:endParaRPr lang="fr-FR" b="1" dirty="0">
              <a:latin typeface="Calibri" pitchFamily="34" charset="0"/>
            </a:endParaRPr>
          </a:p>
        </p:txBody>
      </p:sp>
      <p:pic>
        <p:nvPicPr>
          <p:cNvPr id="208897" name="Picture 1" descr="I:\Séquence 4 Le grafcet\Grafcet\TPs Grafcet sous automgen\TP Grafcet Automgen - Portail FAAC\fichiers AGN\IMAGES\images_site\acad_lille_logo.png"/>
          <p:cNvPicPr>
            <a:picLocks noChangeAspect="1" noChangeArrowheads="1"/>
          </p:cNvPicPr>
          <p:nvPr/>
        </p:nvPicPr>
        <p:blipFill>
          <a:blip r:embed="rId5" cstate="print"/>
          <a:srcRect/>
          <a:stretch>
            <a:fillRect/>
          </a:stretch>
        </p:blipFill>
        <p:spPr bwMode="auto">
          <a:xfrm>
            <a:off x="179512" y="5949280"/>
            <a:ext cx="1138378" cy="778378"/>
          </a:xfrm>
          <a:prstGeom prst="rect">
            <a:avLst/>
          </a:prstGeom>
          <a:ln>
            <a:noFill/>
          </a:ln>
          <a:effectLst>
            <a:outerShdw blurRad="292100" dist="139700" dir="2700000" algn="tl" rotWithShape="0">
              <a:srgbClr val="333333">
                <a:alpha val="65000"/>
              </a:srgbClr>
            </a:outerShdw>
          </a:effectLst>
        </p:spPr>
      </p:pic>
      <p:pic>
        <p:nvPicPr>
          <p:cNvPr id="208899" name="Picture 3" descr="http://lpo.lycee-carnot-bruay.com:8080/site.sti/images/logo0.jpg"/>
          <p:cNvPicPr>
            <a:picLocks noChangeAspect="1" noChangeArrowheads="1"/>
          </p:cNvPicPr>
          <p:nvPr/>
        </p:nvPicPr>
        <p:blipFill>
          <a:blip r:embed="rId6" cstate="print"/>
          <a:srcRect/>
          <a:stretch>
            <a:fillRect/>
          </a:stretch>
        </p:blipFill>
        <p:spPr bwMode="auto">
          <a:xfrm>
            <a:off x="1403649" y="5897067"/>
            <a:ext cx="1241248" cy="8443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1691680"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8" name="ZoneTexte 37"/>
          <p:cNvSpPr txBox="1"/>
          <p:nvPr/>
        </p:nvSpPr>
        <p:spPr>
          <a:xfrm>
            <a:off x="1691680" y="1484784"/>
            <a:ext cx="7452320" cy="5170646"/>
          </a:xfrm>
          <a:prstGeom prst="rect">
            <a:avLst/>
          </a:prstGeom>
          <a:noFill/>
        </p:spPr>
        <p:txBody>
          <a:bodyPr wrap="square" rtlCol="0">
            <a:spAutoFit/>
          </a:bodyPr>
          <a:lstStyle/>
          <a:p>
            <a:pPr marL="628650" indent="-266700" fontAlgn="auto">
              <a:spcBef>
                <a:spcPts val="0"/>
              </a:spcBef>
              <a:spcAft>
                <a:spcPts val="0"/>
              </a:spcAft>
              <a:defRPr/>
            </a:pPr>
            <a:r>
              <a:rPr lang="fr-FR" sz="2400" b="1" dirty="0" smtClean="0">
                <a:solidFill>
                  <a:srgbClr val="0070C0"/>
                </a:solidFill>
              </a:rPr>
              <a:t>Favoriser l’émergence de l’intérêt des élèves </a:t>
            </a:r>
            <a:r>
              <a:rPr lang="fr-FR" sz="2400" dirty="0" smtClean="0"/>
              <a:t>en</a:t>
            </a:r>
          </a:p>
          <a:p>
            <a:pPr marL="628650" indent="-266700" fontAlgn="auto">
              <a:spcBef>
                <a:spcPts val="0"/>
              </a:spcBef>
              <a:spcAft>
                <a:spcPts val="0"/>
              </a:spcAft>
              <a:defRPr/>
            </a:pPr>
            <a:r>
              <a:rPr lang="fr-FR" sz="2400" dirty="0" smtClean="0"/>
              <a:t>les associant à  la recherche du support d’étude.</a:t>
            </a:r>
          </a:p>
          <a:p>
            <a:pPr marL="628650" indent="-266700"/>
            <a:endParaRPr lang="fr-FR" sz="800" b="1" i="1" dirty="0" smtClean="0">
              <a:solidFill>
                <a:srgbClr val="0070C0"/>
              </a:solidFill>
            </a:endParaRPr>
          </a:p>
          <a:p>
            <a:pPr marL="628650" indent="-266700">
              <a:buFont typeface="Calibri" pitchFamily="34" charset="0"/>
              <a:buChar char="‐"/>
            </a:pPr>
            <a:r>
              <a:rPr lang="fr-FR" dirty="0" smtClean="0"/>
              <a:t>questions liées aux enjeux scientifiques du monde contemporain (habitat, énergie, transport, santé, alimentation…)</a:t>
            </a:r>
          </a:p>
          <a:p>
            <a:pPr marL="628650" indent="-266700">
              <a:buFont typeface="Calibri" pitchFamily="34" charset="0"/>
              <a:buChar char="‐"/>
            </a:pPr>
            <a:r>
              <a:rPr lang="fr-FR" dirty="0" smtClean="0"/>
              <a:t>intégration des autres disciplines scientifiques dans cette recherche</a:t>
            </a:r>
          </a:p>
          <a:p>
            <a:pPr marL="628650" indent="-266700">
              <a:buFont typeface="Wingdings" pitchFamily="2" charset="2"/>
              <a:buChar char="ü"/>
            </a:pPr>
            <a:endParaRPr lang="fr-FR" sz="1400" i="1" dirty="0" smtClean="0"/>
          </a:p>
          <a:p>
            <a:pPr marL="628650" indent="-266700">
              <a:buFont typeface="Wingdings" pitchFamily="2" charset="2"/>
              <a:buChar char="ü"/>
            </a:pPr>
            <a:endParaRPr lang="fr-FR" sz="1400" i="1" dirty="0" smtClean="0"/>
          </a:p>
          <a:p>
            <a:pPr marL="628650" indent="-266700" fontAlgn="auto">
              <a:spcBef>
                <a:spcPts val="0"/>
              </a:spcBef>
              <a:spcAft>
                <a:spcPts val="0"/>
              </a:spcAft>
              <a:defRPr/>
            </a:pPr>
            <a:r>
              <a:rPr lang="fr-FR" sz="2400" b="1" dirty="0" smtClean="0">
                <a:solidFill>
                  <a:srgbClr val="0070C0"/>
                </a:solidFill>
              </a:rPr>
              <a:t>Maîtriser le périmètre de l’étude </a:t>
            </a:r>
            <a:r>
              <a:rPr lang="fr-FR" sz="2400" dirty="0" smtClean="0"/>
              <a:t>de façon à </a:t>
            </a:r>
          </a:p>
          <a:p>
            <a:pPr marL="628650" indent="-266700" fontAlgn="auto">
              <a:spcBef>
                <a:spcPts val="0"/>
              </a:spcBef>
              <a:spcAft>
                <a:spcPts val="0"/>
              </a:spcAft>
              <a:defRPr/>
            </a:pPr>
            <a:r>
              <a:rPr lang="fr-FR" sz="2400" dirty="0" smtClean="0"/>
              <a:t>préserver une relative autonomie des élèves. </a:t>
            </a:r>
          </a:p>
          <a:p>
            <a:pPr marL="628650" indent="-266700"/>
            <a:endParaRPr lang="fr-FR" sz="800" b="1" i="1" dirty="0" smtClean="0">
              <a:solidFill>
                <a:srgbClr val="0070C0"/>
              </a:solidFill>
            </a:endParaRPr>
          </a:p>
          <a:p>
            <a:pPr marL="628650" indent="-266700">
              <a:buFont typeface="Calibri" pitchFamily="34" charset="0"/>
              <a:buChar char="‐"/>
            </a:pPr>
            <a:r>
              <a:rPr lang="fr-FR" dirty="0" smtClean="0"/>
              <a:t>les champs d’investigation sont identifiés au préalable</a:t>
            </a:r>
          </a:p>
          <a:p>
            <a:pPr marL="628650" indent="-266700">
              <a:buFont typeface="Calibri" pitchFamily="34" charset="0"/>
              <a:buChar char="‐"/>
            </a:pPr>
            <a:r>
              <a:rPr lang="fr-FR" dirty="0" smtClean="0"/>
              <a:t>les attentes sont limitées en raison même du temps consacré au projet</a:t>
            </a:r>
          </a:p>
          <a:p>
            <a:pPr marL="628650" indent="-266700">
              <a:buFont typeface="Calibri" pitchFamily="34" charset="0"/>
              <a:buChar char="‐"/>
            </a:pPr>
            <a:r>
              <a:rPr lang="fr-FR" dirty="0" smtClean="0"/>
              <a:t>le rôle de chaque élève au sein du groupe est clairement défini</a:t>
            </a:r>
          </a:p>
          <a:p>
            <a:pPr marL="628650" indent="-266700">
              <a:buFont typeface="Calibri" pitchFamily="34" charset="0"/>
              <a:buChar char="‐"/>
            </a:pPr>
            <a:r>
              <a:rPr lang="fr-FR" dirty="0" smtClean="0"/>
              <a:t>les moyens nécessaires au déroulement du projet sont évalués (matériels, ressources,…)</a:t>
            </a:r>
          </a:p>
          <a:p>
            <a:pPr marL="628650" indent="-266700">
              <a:buFont typeface="Calibri" pitchFamily="34" charset="0"/>
              <a:buChar char="‐"/>
            </a:pPr>
            <a:r>
              <a:rPr lang="fr-FR" dirty="0" smtClean="0"/>
              <a:t>les contraintes sont identifiées (coûts, temps, environnement,…)</a:t>
            </a:r>
          </a:p>
          <a:p>
            <a:pPr marL="514350" indent="-514350" fontAlgn="auto">
              <a:spcBef>
                <a:spcPts val="0"/>
              </a:spcBef>
              <a:spcAft>
                <a:spcPts val="0"/>
              </a:spcAft>
              <a:defRPr/>
            </a:pPr>
            <a:endParaRPr lang="fr-FR" baseline="30000" dirty="0" smtClean="0"/>
          </a:p>
          <a:p>
            <a:pPr marL="342900" indent="-342900"/>
            <a:endParaRPr lang="fr-FR" sz="1600" dirty="0"/>
          </a:p>
        </p:txBody>
      </p:sp>
      <p:sp>
        <p:nvSpPr>
          <p:cNvPr id="45" name="Rectangle 44"/>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p:cNvSpPr txBox="1"/>
          <p:nvPr/>
        </p:nvSpPr>
        <p:spPr>
          <a:xfrm>
            <a:off x="2195736" y="2420888"/>
            <a:ext cx="6732240" cy="882293"/>
          </a:xfrm>
          <a:prstGeom prst="rect">
            <a:avLst/>
          </a:prstGeom>
          <a:noFill/>
        </p:spPr>
        <p:txBody>
          <a:bodyPr wrap="square" rtlCol="0">
            <a:spAutoFit/>
          </a:bodyPr>
          <a:lstStyle/>
          <a:p>
            <a:pPr marL="342900" indent="-342900">
              <a:buFont typeface="Wingdings" pitchFamily="2" charset="2"/>
              <a:buChar char="Ø"/>
            </a:pPr>
            <a:r>
              <a:rPr lang="fr-FR" sz="2000" dirty="0" smtClean="0"/>
              <a:t>Choix issus de la réflexion des élèves actuellement en 1</a:t>
            </a:r>
            <a:r>
              <a:rPr lang="fr-FR" sz="2000" baseline="30000" dirty="0" smtClean="0"/>
              <a:t>ère</a:t>
            </a:r>
            <a:r>
              <a:rPr lang="fr-FR" sz="2000" dirty="0" smtClean="0"/>
              <a:t>SI.</a:t>
            </a:r>
          </a:p>
          <a:p>
            <a:pPr marL="342900" indent="-342900">
              <a:buAutoNum type="arabicParenR"/>
            </a:pPr>
            <a:endParaRPr lang="fr-FR" sz="2000" baseline="30000" dirty="0" smtClean="0"/>
          </a:p>
          <a:p>
            <a:pPr marL="342900" indent="-342900"/>
            <a:endParaRPr lang="fr-FR" dirty="0"/>
          </a:p>
        </p:txBody>
      </p:sp>
      <p:sp>
        <p:nvSpPr>
          <p:cNvPr id="39" name="ZoneTexte 38"/>
          <p:cNvSpPr txBox="1"/>
          <p:nvPr/>
        </p:nvSpPr>
        <p:spPr>
          <a:xfrm>
            <a:off x="3851920" y="1484784"/>
            <a:ext cx="3384376" cy="861774"/>
          </a:xfrm>
          <a:prstGeom prst="rect">
            <a:avLst/>
          </a:prstGeom>
          <a:noFill/>
        </p:spPr>
        <p:txBody>
          <a:bodyPr wrap="square" rtlCol="0">
            <a:spAutoFit/>
          </a:bodyPr>
          <a:lstStyle/>
          <a:p>
            <a:pPr marL="342900" indent="-342900"/>
            <a:r>
              <a:rPr lang="fr-FR" sz="3200" b="1" dirty="0" smtClean="0"/>
              <a:t>Trois  possibilités :</a:t>
            </a:r>
          </a:p>
          <a:p>
            <a:pPr marL="342900" indent="-342900">
              <a:buAutoNum type="arabicParenR"/>
            </a:pPr>
            <a:endParaRPr lang="fr-FR" dirty="0"/>
          </a:p>
        </p:txBody>
      </p:sp>
      <p:sp>
        <p:nvSpPr>
          <p:cNvPr id="40" name="ZoneTexte 39"/>
          <p:cNvSpPr txBox="1"/>
          <p:nvPr/>
        </p:nvSpPr>
        <p:spPr>
          <a:xfrm>
            <a:off x="2195736" y="4221088"/>
            <a:ext cx="6732240" cy="984885"/>
          </a:xfrm>
          <a:prstGeom prst="rect">
            <a:avLst/>
          </a:prstGeom>
          <a:noFill/>
        </p:spPr>
        <p:txBody>
          <a:bodyPr wrap="square" rtlCol="0">
            <a:spAutoFit/>
          </a:bodyPr>
          <a:lstStyle/>
          <a:p>
            <a:pPr marL="342900" indent="-342900">
              <a:buFont typeface="Wingdings" pitchFamily="2" charset="2"/>
              <a:buChar char="Ø"/>
            </a:pPr>
            <a:r>
              <a:rPr lang="fr-FR" sz="2000" dirty="0" smtClean="0"/>
              <a:t>Proposition de l’équipe pédagogique basée sur un thème de PPE  réadapté.</a:t>
            </a:r>
            <a:endParaRPr lang="fr-FR" dirty="0" smtClean="0"/>
          </a:p>
          <a:p>
            <a:pPr marL="342900" indent="-342900">
              <a:buAutoNum type="arabicParenR"/>
            </a:pPr>
            <a:endParaRPr lang="fr-FR" dirty="0"/>
          </a:p>
        </p:txBody>
      </p:sp>
      <p:sp>
        <p:nvSpPr>
          <p:cNvPr id="41" name="ZoneTexte 40"/>
          <p:cNvSpPr txBox="1"/>
          <p:nvPr/>
        </p:nvSpPr>
        <p:spPr>
          <a:xfrm>
            <a:off x="2195736" y="3284984"/>
            <a:ext cx="6732240" cy="882293"/>
          </a:xfrm>
          <a:prstGeom prst="rect">
            <a:avLst/>
          </a:prstGeom>
          <a:noFill/>
        </p:spPr>
        <p:txBody>
          <a:bodyPr wrap="square" rtlCol="0">
            <a:spAutoFit/>
          </a:bodyPr>
          <a:lstStyle/>
          <a:p>
            <a:pPr marL="342900" indent="-342900">
              <a:buFont typeface="Wingdings" pitchFamily="2" charset="2"/>
              <a:buChar char="Ø"/>
            </a:pPr>
            <a:r>
              <a:rPr lang="fr-FR" sz="2000" dirty="0" smtClean="0"/>
              <a:t>Propositions de l’équipe pédagogique.</a:t>
            </a:r>
          </a:p>
          <a:p>
            <a:pPr marL="342900" indent="-342900">
              <a:buAutoNum type="arabicParenR"/>
            </a:pPr>
            <a:endParaRPr lang="fr-FR" sz="2000" baseline="30000" dirty="0" smtClean="0"/>
          </a:p>
          <a:p>
            <a:pPr marL="342900" indent="-342900"/>
            <a:endParaRPr lang="fr-FR" dirty="0"/>
          </a:p>
        </p:txBody>
      </p:sp>
      <p:sp>
        <p:nvSpPr>
          <p:cNvPr id="45" name="Rectangle 44"/>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9" name="Titre 1"/>
          <p:cNvSpPr txBox="1">
            <a:spLocks/>
          </p:cNvSpPr>
          <p:nvPr/>
        </p:nvSpPr>
        <p:spPr>
          <a:xfrm>
            <a:off x="1691680"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smtClean="0">
                <a:ln w="0"/>
                <a:solidFill>
                  <a:schemeClr val="bg1"/>
                </a:solidFill>
                <a:effectLst>
                  <a:reflection blurRad="12700" stA="50000" endPos="50000" dist="5000" dir="5400000" sy="-100000" rotWithShape="0"/>
                </a:effectLst>
                <a:latin typeface="Berlin Sans FB Demi" pitchFamily="34" charset="0"/>
              </a:rPr>
              <a:t>interdisciplinaire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9" name="Titre 1"/>
          <p:cNvSpPr txBox="1">
            <a:spLocks/>
          </p:cNvSpPr>
          <p:nvPr/>
        </p:nvSpPr>
        <p:spPr>
          <a:xfrm>
            <a:off x="1691680"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a:t>
            </a: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0" name="ZoneTexte 9"/>
          <p:cNvSpPr txBox="1"/>
          <p:nvPr/>
        </p:nvSpPr>
        <p:spPr>
          <a:xfrm>
            <a:off x="1907704" y="1412776"/>
            <a:ext cx="7560840" cy="1815882"/>
          </a:xfrm>
          <a:prstGeom prst="rect">
            <a:avLst/>
          </a:prstGeom>
          <a:noFill/>
        </p:spPr>
        <p:txBody>
          <a:bodyPr wrap="square" rtlCol="0">
            <a:spAutoFit/>
          </a:bodyPr>
          <a:lstStyle/>
          <a:p>
            <a:pPr marL="342900" indent="-342900"/>
            <a:r>
              <a:rPr lang="fr-FR" b="1" dirty="0" smtClean="0">
                <a:solidFill>
                  <a:srgbClr val="0000CC"/>
                </a:solidFill>
              </a:rPr>
              <a:t>Dans l’exemple développé, nous avons opté pour le 3</a:t>
            </a:r>
            <a:r>
              <a:rPr lang="fr-FR" b="1" baseline="30000" dirty="0" smtClean="0">
                <a:solidFill>
                  <a:srgbClr val="0000CC"/>
                </a:solidFill>
              </a:rPr>
              <a:t>ème </a:t>
            </a:r>
            <a:r>
              <a:rPr lang="fr-FR" b="1" dirty="0" smtClean="0">
                <a:solidFill>
                  <a:srgbClr val="0000CC"/>
                </a:solidFill>
              </a:rPr>
              <a:t> cas de figure .</a:t>
            </a:r>
          </a:p>
          <a:p>
            <a:pPr marL="342900" indent="-342900"/>
            <a:r>
              <a:rPr lang="fr-FR" b="1" dirty="0" smtClean="0">
                <a:solidFill>
                  <a:srgbClr val="0000CC"/>
                </a:solidFill>
              </a:rPr>
              <a:t>Le  support présenté dans la suite du diaporama a donc déjà fait l’objet</a:t>
            </a:r>
          </a:p>
          <a:p>
            <a:pPr marL="342900" indent="-342900"/>
            <a:r>
              <a:rPr lang="fr-FR" b="1" dirty="0" smtClean="0">
                <a:solidFill>
                  <a:srgbClr val="0000CC"/>
                </a:solidFill>
              </a:rPr>
              <a:t>d’un PPE au lycée CARNOT de Bruay-La Buissière.</a:t>
            </a:r>
            <a:r>
              <a:rPr lang="fr-FR" dirty="0" smtClean="0"/>
              <a:t> </a:t>
            </a:r>
          </a:p>
          <a:p>
            <a:pPr marL="342900" indent="-342900"/>
            <a:endParaRPr lang="fr-FR" dirty="0" smtClean="0"/>
          </a:p>
          <a:p>
            <a:pPr marL="342900" indent="-342900"/>
            <a:r>
              <a:rPr lang="fr-FR" sz="2000" dirty="0" smtClean="0"/>
              <a:t>Notre choix a tenu compte des éléments suivants :</a:t>
            </a:r>
            <a:r>
              <a:rPr lang="fr-FR" dirty="0" smtClean="0"/>
              <a:t>                </a:t>
            </a:r>
          </a:p>
          <a:p>
            <a:pPr marL="342900" indent="-342900"/>
            <a:r>
              <a:rPr lang="fr-FR" sz="2000" dirty="0" smtClean="0"/>
              <a:t>                                 </a:t>
            </a:r>
            <a:endParaRPr lang="fr-FR" sz="2000" b="1" dirty="0" smtClean="0">
              <a:solidFill>
                <a:srgbClr val="0000CC"/>
              </a:solidFill>
            </a:endParaRPr>
          </a:p>
        </p:txBody>
      </p:sp>
      <p:sp>
        <p:nvSpPr>
          <p:cNvPr id="12" name="Rectangle 11"/>
          <p:cNvSpPr/>
          <p:nvPr/>
        </p:nvSpPr>
        <p:spPr>
          <a:xfrm>
            <a:off x="1907704" y="4941168"/>
            <a:ext cx="7704856" cy="646331"/>
          </a:xfrm>
          <a:prstGeom prst="rect">
            <a:avLst/>
          </a:prstGeom>
        </p:spPr>
        <p:txBody>
          <a:bodyPr wrap="square">
            <a:spAutoFit/>
          </a:bodyPr>
          <a:lstStyle/>
          <a:p>
            <a:pPr marL="342900" indent="-342900"/>
            <a:r>
              <a:rPr lang="fr-FR" dirty="0" smtClean="0"/>
              <a:t>Et dans un second temps nous avons vérifié l’adéquation des tâches </a:t>
            </a:r>
          </a:p>
          <a:p>
            <a:pPr marL="342900" indent="-342900"/>
            <a:r>
              <a:rPr lang="fr-FR" dirty="0" smtClean="0"/>
              <a:t>envisagées avec les compétences et indicateurs de performance à évaluer</a:t>
            </a:r>
          </a:p>
        </p:txBody>
      </p:sp>
      <p:sp>
        <p:nvSpPr>
          <p:cNvPr id="14" name="ZoneTexte 13"/>
          <p:cNvSpPr txBox="1"/>
          <p:nvPr/>
        </p:nvSpPr>
        <p:spPr>
          <a:xfrm>
            <a:off x="1907704" y="3356992"/>
            <a:ext cx="7056784" cy="1200329"/>
          </a:xfrm>
          <a:prstGeom prst="rect">
            <a:avLst/>
          </a:prstGeom>
          <a:noFill/>
        </p:spPr>
        <p:txBody>
          <a:bodyPr wrap="square" rtlCol="0">
            <a:spAutoFit/>
          </a:bodyPr>
          <a:lstStyle/>
          <a:p>
            <a:pPr marL="342900" indent="-342900"/>
            <a:r>
              <a:rPr lang="fr-FR" dirty="0" smtClean="0"/>
              <a:t>Avant de choisir ce support, l’équipe pédagogique a dû s’assurer</a:t>
            </a:r>
          </a:p>
          <a:p>
            <a:pPr marL="342900" indent="-342900"/>
            <a:r>
              <a:rPr lang="fr-FR" dirty="0" smtClean="0"/>
              <a:t>que l’adaptation permettrait de répondre aux exigences du </a:t>
            </a:r>
          </a:p>
          <a:p>
            <a:pPr marL="342900" indent="-342900"/>
            <a:r>
              <a:rPr lang="fr-FR" dirty="0" smtClean="0"/>
              <a:t>nouveau référentiel…(durée, </a:t>
            </a:r>
            <a:r>
              <a:rPr lang="fr-FR" dirty="0" err="1" smtClean="0"/>
              <a:t>nbre</a:t>
            </a:r>
            <a:r>
              <a:rPr lang="fr-FR" dirty="0" smtClean="0"/>
              <a:t> d’élèves, phase de modélisation,…)</a:t>
            </a:r>
          </a:p>
          <a:p>
            <a:pPr marL="342900" indent="-342900"/>
            <a:endParaRPr lang="fr-FR" dirty="0" smtClean="0"/>
          </a:p>
        </p:txBody>
      </p:sp>
      <p:sp>
        <p:nvSpPr>
          <p:cNvPr id="15" name="Rectangle 14"/>
          <p:cNvSpPr/>
          <p:nvPr/>
        </p:nvSpPr>
        <p:spPr>
          <a:xfrm>
            <a:off x="1907704" y="5518973"/>
            <a:ext cx="7236296" cy="646331"/>
          </a:xfrm>
          <a:prstGeom prst="rect">
            <a:avLst/>
          </a:prstGeom>
        </p:spPr>
        <p:txBody>
          <a:bodyPr wrap="square">
            <a:spAutoFit/>
          </a:bodyPr>
          <a:lstStyle/>
          <a:p>
            <a:pPr marL="342900" indent="-342900"/>
            <a:r>
              <a:rPr lang="fr-FR" dirty="0" smtClean="0"/>
              <a:t>en vue de constituer le « </a:t>
            </a:r>
            <a:r>
              <a:rPr lang="fr-FR" b="1" dirty="0" smtClean="0"/>
              <a:t>dossier de validation » </a:t>
            </a:r>
            <a:r>
              <a:rPr lang="fr-FR" dirty="0" smtClean="0"/>
              <a:t>nécessaire à l’approbation</a:t>
            </a:r>
          </a:p>
          <a:p>
            <a:pPr marL="342900" indent="-342900"/>
            <a:r>
              <a:rPr lang="fr-FR" dirty="0" smtClean="0"/>
              <a:t>institutionnelle. </a:t>
            </a:r>
          </a:p>
        </p:txBody>
      </p:sp>
      <p:sp>
        <p:nvSpPr>
          <p:cNvPr id="16" name="Rectangle 4"/>
          <p:cNvSpPr>
            <a:spLocks noChangeArrowheads="1"/>
          </p:cNvSpPr>
          <p:nvPr/>
        </p:nvSpPr>
        <p:spPr bwMode="auto">
          <a:xfrm>
            <a:off x="1835696" y="2996952"/>
            <a:ext cx="316835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Validation pédagogique</a:t>
            </a:r>
            <a:endParaRPr kumimoji="0" lang="fr-FR" sz="2400" b="1" i="0" u="none" strike="noStrike" cap="none" normalizeH="0" baseline="0" dirty="0" smtClean="0">
              <a:ln>
                <a:noFill/>
              </a:ln>
              <a:solidFill>
                <a:schemeClr val="bg1"/>
              </a:solidFill>
              <a:effectLst/>
              <a:latin typeface="Arial" pitchFamily="34" charset="0"/>
            </a:endParaRPr>
          </a:p>
        </p:txBody>
      </p:sp>
      <p:sp>
        <p:nvSpPr>
          <p:cNvPr id="17" name="Rectangle 4"/>
          <p:cNvSpPr>
            <a:spLocks noChangeArrowheads="1"/>
          </p:cNvSpPr>
          <p:nvPr/>
        </p:nvSpPr>
        <p:spPr bwMode="auto">
          <a:xfrm>
            <a:off x="1835696" y="4509120"/>
            <a:ext cx="316835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Validation institutionnelle</a:t>
            </a:r>
            <a:endParaRPr kumimoji="0" lang="fr-FR" sz="2400" b="1" i="0" u="none" strike="noStrike" cap="none" normalizeH="0" baseline="0" dirty="0" smtClean="0">
              <a:ln>
                <a:noFill/>
              </a:ln>
              <a:solidFill>
                <a:schemeClr val="bg1"/>
              </a:solidFill>
              <a:effectLst/>
              <a:latin typeface="Arial" pitchFamily="34" charset="0"/>
            </a:endParaRPr>
          </a:p>
        </p:txBody>
      </p:sp>
      <p:sp>
        <p:nvSpPr>
          <p:cNvPr id="11" name="Titre 1"/>
          <p:cNvSpPr txBox="1">
            <a:spLocks/>
          </p:cNvSpPr>
          <p:nvPr/>
        </p:nvSpPr>
        <p:spPr>
          <a:xfrm>
            <a:off x="2339752" y="836712"/>
            <a:ext cx="6572296" cy="1357298"/>
          </a:xfrm>
          <a:prstGeom prst="rect">
            <a:avLst/>
          </a:prstGeom>
        </p:spPr>
        <p:txBody>
          <a:bodyPr anchor="b" anchorCtr="0">
            <a:normAutofit fontScale="6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Indissociable  de La validation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2339752" y="836712"/>
            <a:ext cx="6572296" cy="1357298"/>
          </a:xfrm>
          <a:prstGeom prst="rect">
            <a:avLst/>
          </a:prstGeom>
        </p:spPr>
        <p:txBody>
          <a:bodyPr anchor="b" anchorCtr="0">
            <a:normAutofit fontScale="6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Indissociable  de La validation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0" name="Rectangle 39"/>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5"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9" name="ZoneTexte 8"/>
          <p:cNvSpPr txBox="1"/>
          <p:nvPr/>
        </p:nvSpPr>
        <p:spPr>
          <a:xfrm>
            <a:off x="1763688" y="1556792"/>
            <a:ext cx="7705725" cy="5816977"/>
          </a:xfrm>
          <a:prstGeom prst="rect">
            <a:avLst/>
          </a:prstGeom>
          <a:noFill/>
        </p:spPr>
        <p:txBody>
          <a:bodyPr>
            <a:spAutoFit/>
          </a:bodyPr>
          <a:lstStyle/>
          <a:p>
            <a:pPr marL="714375" indent="-352425" fontAlgn="auto">
              <a:spcBef>
                <a:spcPts val="0"/>
              </a:spcBef>
              <a:spcAft>
                <a:spcPts val="0"/>
              </a:spcAft>
              <a:defRPr/>
            </a:pPr>
            <a:r>
              <a:rPr lang="fr-FR" sz="2400" b="1" dirty="0">
                <a:latin typeface="+mn-lt"/>
              </a:rPr>
              <a:t>La validation </a:t>
            </a:r>
            <a:r>
              <a:rPr lang="fr-FR" sz="2400" b="1" dirty="0" smtClean="0">
                <a:latin typeface="+mn-lt"/>
              </a:rPr>
              <a:t>du projet revêt </a:t>
            </a:r>
            <a:r>
              <a:rPr lang="fr-FR" sz="2400" b="1" dirty="0">
                <a:latin typeface="+mn-lt"/>
              </a:rPr>
              <a:t>deux </a:t>
            </a:r>
            <a:r>
              <a:rPr lang="fr-FR" sz="2400" b="1" dirty="0" smtClean="0">
                <a:latin typeface="+mn-lt"/>
              </a:rPr>
              <a:t>aspects :</a:t>
            </a:r>
            <a:endParaRPr lang="fr-FR" sz="2400" b="1" dirty="0">
              <a:latin typeface="+mn-lt"/>
            </a:endParaRPr>
          </a:p>
          <a:p>
            <a:pPr marL="628650" indent="-266700" fontAlgn="auto">
              <a:spcBef>
                <a:spcPts val="0"/>
              </a:spcBef>
              <a:spcAft>
                <a:spcPts val="0"/>
              </a:spcAft>
              <a:buFont typeface="Wingdings" pitchFamily="2" charset="2"/>
              <a:buChar char="§"/>
              <a:defRPr/>
            </a:pPr>
            <a:endParaRPr lang="fr-FR" dirty="0" smtClean="0">
              <a:latin typeface="+mn-lt"/>
            </a:endParaRPr>
          </a:p>
          <a:p>
            <a:pPr marL="628650" indent="-266700" fontAlgn="auto">
              <a:spcBef>
                <a:spcPts val="0"/>
              </a:spcBef>
              <a:spcAft>
                <a:spcPts val="0"/>
              </a:spcAft>
              <a:buFont typeface="Wingdings" pitchFamily="2" charset="2"/>
              <a:buChar char="§"/>
              <a:defRPr/>
            </a:pPr>
            <a:endParaRPr lang="fr-FR" dirty="0">
              <a:latin typeface="+mn-lt"/>
            </a:endParaRPr>
          </a:p>
          <a:p>
            <a:pPr marL="628650" indent="-266700" fontAlgn="auto">
              <a:spcBef>
                <a:spcPts val="0"/>
              </a:spcBef>
              <a:spcAft>
                <a:spcPts val="0"/>
              </a:spcAft>
              <a:buFont typeface="Wingdings" pitchFamily="2" charset="2"/>
              <a:buChar char="§"/>
              <a:defRPr/>
            </a:pPr>
            <a:r>
              <a:rPr lang="fr-FR" b="1" dirty="0">
                <a:latin typeface="+mn-lt"/>
              </a:rPr>
              <a:t>Celui de la conduite du projet</a:t>
            </a:r>
          </a:p>
          <a:p>
            <a:pPr marL="1162050" indent="-266700" fontAlgn="auto">
              <a:spcBef>
                <a:spcPts val="0"/>
              </a:spcBef>
              <a:spcAft>
                <a:spcPts val="0"/>
              </a:spcAft>
              <a:buFont typeface="Calibri" pitchFamily="34" charset="0"/>
              <a:buChar char="‐"/>
              <a:defRPr/>
            </a:pPr>
            <a:r>
              <a:rPr lang="fr-FR" sz="1600" dirty="0">
                <a:latin typeface="+mn-lt"/>
              </a:rPr>
              <a:t>les tâches sont-elles clairement identifiées? </a:t>
            </a:r>
          </a:p>
          <a:p>
            <a:pPr marL="1162050" indent="-266700" fontAlgn="auto">
              <a:spcBef>
                <a:spcPts val="0"/>
              </a:spcBef>
              <a:spcAft>
                <a:spcPts val="0"/>
              </a:spcAft>
              <a:buFont typeface="Calibri" pitchFamily="34" charset="0"/>
              <a:buChar char="‐"/>
              <a:defRPr/>
            </a:pPr>
            <a:r>
              <a:rPr lang="fr-FR" sz="1600" dirty="0">
                <a:latin typeface="+mn-lt"/>
              </a:rPr>
              <a:t>les tâches sont-elles réalisables avec les moyens à disposition?</a:t>
            </a:r>
          </a:p>
          <a:p>
            <a:pPr marL="1162050" indent="-266700" fontAlgn="auto">
              <a:spcBef>
                <a:spcPts val="0"/>
              </a:spcBef>
              <a:spcAft>
                <a:spcPts val="0"/>
              </a:spcAft>
              <a:buFont typeface="Calibri" pitchFamily="34" charset="0"/>
              <a:buChar char="‐"/>
              <a:defRPr/>
            </a:pPr>
            <a:r>
              <a:rPr lang="fr-FR" sz="1600" dirty="0">
                <a:latin typeface="+mn-lt"/>
              </a:rPr>
              <a:t>les tâches sont-elles planifiables dans le calendrier? (</a:t>
            </a:r>
            <a:r>
              <a:rPr lang="fr-FR" sz="1600" dirty="0">
                <a:solidFill>
                  <a:srgbClr val="FF0000"/>
                </a:solidFill>
                <a:latin typeface="+mn-lt"/>
              </a:rPr>
              <a:t>70 heures</a:t>
            </a:r>
            <a:r>
              <a:rPr lang="fr-FR" sz="1600" dirty="0" smtClean="0">
                <a:latin typeface="+mn-lt"/>
              </a:rPr>
              <a:t>)</a:t>
            </a:r>
          </a:p>
          <a:p>
            <a:pPr marL="1162050" indent="-266700" fontAlgn="auto">
              <a:spcBef>
                <a:spcPts val="0"/>
              </a:spcBef>
              <a:spcAft>
                <a:spcPts val="0"/>
              </a:spcAft>
              <a:buFont typeface="Calibri" pitchFamily="34" charset="0"/>
              <a:buChar char="‐"/>
              <a:defRPr/>
            </a:pPr>
            <a:endParaRPr lang="fr-FR" dirty="0">
              <a:latin typeface="+mn-lt"/>
            </a:endParaRPr>
          </a:p>
          <a:p>
            <a:pPr marL="1162050" indent="-266700" fontAlgn="auto">
              <a:spcBef>
                <a:spcPts val="0"/>
              </a:spcBef>
              <a:spcAft>
                <a:spcPts val="0"/>
              </a:spcAft>
              <a:buFont typeface="Calibri" pitchFamily="34" charset="0"/>
              <a:buChar char="‐"/>
              <a:defRPr/>
            </a:pPr>
            <a:endParaRPr lang="fr-FR" dirty="0">
              <a:latin typeface="+mn-lt"/>
            </a:endParaRPr>
          </a:p>
          <a:p>
            <a:pPr marL="628650" indent="-266700" fontAlgn="auto">
              <a:spcBef>
                <a:spcPts val="0"/>
              </a:spcBef>
              <a:spcAft>
                <a:spcPts val="0"/>
              </a:spcAft>
              <a:buFont typeface="Wingdings" pitchFamily="2" charset="2"/>
              <a:buChar char="§"/>
              <a:defRPr/>
            </a:pPr>
            <a:r>
              <a:rPr lang="fr-FR" b="1" dirty="0">
                <a:latin typeface="+mn-lt"/>
              </a:rPr>
              <a:t>Celui de l’évaluation pour chaque phase du projet</a:t>
            </a:r>
          </a:p>
          <a:p>
            <a:pPr marL="1162050" indent="-266700" fontAlgn="auto">
              <a:spcBef>
                <a:spcPts val="0"/>
              </a:spcBef>
              <a:spcAft>
                <a:spcPts val="0"/>
              </a:spcAft>
              <a:buFont typeface="Calibri" pitchFamily="34" charset="0"/>
              <a:buChar char="‐"/>
              <a:defRPr/>
            </a:pPr>
            <a:r>
              <a:rPr lang="fr-FR" sz="1600" dirty="0">
                <a:latin typeface="+mn-lt"/>
              </a:rPr>
              <a:t>les </a:t>
            </a:r>
            <a:r>
              <a:rPr lang="fr-FR" sz="1600" dirty="0" smtClean="0"/>
              <a:t>compétences sont-elles évaluables au travers des indicateurs de performance?</a:t>
            </a:r>
            <a:endParaRPr lang="fr-FR" sz="1600" dirty="0">
              <a:latin typeface="+mn-lt"/>
            </a:endParaRPr>
          </a:p>
          <a:p>
            <a:pPr marL="1162050" indent="-266700" fontAlgn="auto">
              <a:spcBef>
                <a:spcPts val="0"/>
              </a:spcBef>
              <a:spcAft>
                <a:spcPts val="0"/>
              </a:spcAft>
              <a:buFont typeface="Calibri" pitchFamily="34" charset="0"/>
              <a:buChar char="‐"/>
              <a:defRPr/>
            </a:pPr>
            <a:r>
              <a:rPr lang="fr-FR" sz="1600" dirty="0" smtClean="0">
                <a:latin typeface="+mn-lt"/>
              </a:rPr>
              <a:t>50% au moins des indicateurs sont-ils appréhendables pour chaque</a:t>
            </a:r>
          </a:p>
          <a:p>
            <a:pPr marL="1162050" indent="-266700" fontAlgn="auto">
              <a:spcBef>
                <a:spcPts val="0"/>
              </a:spcBef>
              <a:spcAft>
                <a:spcPts val="0"/>
              </a:spcAft>
              <a:defRPr/>
            </a:pPr>
            <a:r>
              <a:rPr lang="fr-FR" sz="1600" dirty="0" smtClean="0"/>
              <a:t>	</a:t>
            </a:r>
            <a:r>
              <a:rPr lang="fr-FR" sz="1600" dirty="0" smtClean="0">
                <a:latin typeface="+mn-lt"/>
              </a:rPr>
              <a:t>tâche?</a:t>
            </a:r>
            <a:endParaRPr lang="fr-FR" sz="1600" dirty="0">
              <a:latin typeface="+mn-lt"/>
            </a:endParaRPr>
          </a:p>
          <a:p>
            <a:pPr marL="361950" algn="ctr" fontAlgn="auto">
              <a:spcBef>
                <a:spcPts val="0"/>
              </a:spcBef>
              <a:spcAft>
                <a:spcPts val="0"/>
              </a:spcAft>
              <a:defRPr/>
            </a:pPr>
            <a:endParaRPr lang="fr-FR" sz="1400" dirty="0" smtClean="0">
              <a:solidFill>
                <a:srgbClr val="00B0F0"/>
              </a:solidFill>
            </a:endParaRPr>
          </a:p>
          <a:p>
            <a:pPr marL="361950" fontAlgn="auto">
              <a:spcBef>
                <a:spcPts val="0"/>
              </a:spcBef>
              <a:spcAft>
                <a:spcPts val="0"/>
              </a:spcAft>
              <a:defRPr/>
            </a:pPr>
            <a:r>
              <a:rPr lang="fr-FR" dirty="0" smtClean="0">
                <a:latin typeface="+mn-lt"/>
              </a:rPr>
              <a:t>	Cette </a:t>
            </a:r>
            <a:r>
              <a:rPr lang="fr-FR" dirty="0">
                <a:latin typeface="+mn-lt"/>
              </a:rPr>
              <a:t>validation </a:t>
            </a:r>
            <a:r>
              <a:rPr lang="fr-FR" dirty="0" smtClean="0">
                <a:latin typeface="+mn-lt"/>
              </a:rPr>
              <a:t> </a:t>
            </a:r>
            <a:r>
              <a:rPr lang="fr-FR" dirty="0" smtClean="0"/>
              <a:t>s’appuie sur le « </a:t>
            </a:r>
            <a:r>
              <a:rPr lang="fr-FR" b="1" dirty="0" smtClean="0">
                <a:solidFill>
                  <a:srgbClr val="FF0000"/>
                </a:solidFill>
              </a:rPr>
              <a:t>Dossier de validation</a:t>
            </a:r>
            <a:r>
              <a:rPr lang="fr-FR" b="1" dirty="0" smtClean="0"/>
              <a:t> » </a:t>
            </a:r>
            <a:r>
              <a:rPr lang="fr-FR" dirty="0" smtClean="0"/>
              <a:t>qui </a:t>
            </a:r>
          </a:p>
          <a:p>
            <a:pPr marL="361950" fontAlgn="auto">
              <a:spcBef>
                <a:spcPts val="0"/>
              </a:spcBef>
              <a:spcAft>
                <a:spcPts val="0"/>
              </a:spcAft>
              <a:defRPr/>
            </a:pPr>
            <a:r>
              <a:rPr lang="fr-FR" dirty="0" smtClean="0"/>
              <a:t>	est rédigé </a:t>
            </a:r>
            <a:r>
              <a:rPr lang="fr-FR" dirty="0" smtClean="0">
                <a:latin typeface="+mn-lt"/>
              </a:rPr>
              <a:t>par </a:t>
            </a:r>
            <a:r>
              <a:rPr lang="fr-FR" dirty="0">
                <a:latin typeface="+mn-lt"/>
              </a:rPr>
              <a:t>les </a:t>
            </a:r>
            <a:r>
              <a:rPr lang="fr-FR" dirty="0" smtClean="0">
                <a:latin typeface="+mn-lt"/>
              </a:rPr>
              <a:t>professeurs et envoyé à une commission de</a:t>
            </a:r>
          </a:p>
          <a:p>
            <a:pPr marL="361950" fontAlgn="auto">
              <a:spcBef>
                <a:spcPts val="0"/>
              </a:spcBef>
              <a:spcAft>
                <a:spcPts val="0"/>
              </a:spcAft>
              <a:defRPr/>
            </a:pPr>
            <a:r>
              <a:rPr lang="fr-FR" dirty="0" smtClean="0">
                <a:latin typeface="+mn-lt"/>
              </a:rPr>
              <a:t>	validation académique.</a:t>
            </a:r>
          </a:p>
          <a:p>
            <a:pPr marL="361950" fontAlgn="auto">
              <a:spcBef>
                <a:spcPts val="0"/>
              </a:spcBef>
              <a:spcAft>
                <a:spcPts val="0"/>
              </a:spcAft>
              <a:defRPr/>
            </a:pPr>
            <a:r>
              <a:rPr lang="fr-FR" b="1" dirty="0" smtClean="0">
                <a:solidFill>
                  <a:srgbClr val="FF0000"/>
                </a:solidFill>
              </a:rPr>
              <a:t>	</a:t>
            </a:r>
            <a:endParaRPr lang="fr-FR" b="1" dirty="0" smtClean="0">
              <a:latin typeface="+mn-lt"/>
            </a:endParaRPr>
          </a:p>
          <a:p>
            <a:pPr marL="361950" fontAlgn="auto">
              <a:spcBef>
                <a:spcPts val="0"/>
              </a:spcBef>
              <a:spcAft>
                <a:spcPts val="0"/>
              </a:spcAft>
              <a:defRPr/>
            </a:pPr>
            <a:endParaRPr lang="fr-FR" dirty="0" smtClean="0"/>
          </a:p>
          <a:p>
            <a:pPr marL="628650" indent="-266700" fontAlgn="auto">
              <a:spcBef>
                <a:spcPts val="0"/>
              </a:spcBef>
              <a:spcAft>
                <a:spcPts val="0"/>
              </a:spcAft>
              <a:defRPr/>
            </a:pPr>
            <a:endParaRPr lang="fr-FR" sz="2400" dirty="0">
              <a:latin typeface="+mn-lt"/>
            </a:endParaRPr>
          </a:p>
        </p:txBody>
      </p:sp>
      <p:sp>
        <p:nvSpPr>
          <p:cNvPr id="6" name="Titre 1"/>
          <p:cNvSpPr txBox="1">
            <a:spLocks/>
          </p:cNvSpPr>
          <p:nvPr/>
        </p:nvSpPr>
        <p:spPr>
          <a:xfrm>
            <a:off x="1691680"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a:t>
            </a: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Rectangle 4"/>
          <p:cNvSpPr>
            <a:spLocks noChangeArrowheads="1"/>
          </p:cNvSpPr>
          <p:nvPr/>
        </p:nvSpPr>
        <p:spPr bwMode="auto">
          <a:xfrm>
            <a:off x="1835696" y="2132856"/>
            <a:ext cx="316835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Validation pédagogique</a:t>
            </a:r>
            <a:endParaRPr kumimoji="0" lang="fr-FR" sz="2400" b="1" i="0" u="none" strike="noStrike" cap="none" normalizeH="0" baseline="0" dirty="0" smtClean="0">
              <a:ln>
                <a:noFill/>
              </a:ln>
              <a:solidFill>
                <a:schemeClr val="bg1"/>
              </a:solidFill>
              <a:effectLst/>
              <a:latin typeface="Arial" pitchFamily="34" charset="0"/>
            </a:endParaRPr>
          </a:p>
        </p:txBody>
      </p:sp>
      <p:sp>
        <p:nvSpPr>
          <p:cNvPr id="8" name="Rectangle 4"/>
          <p:cNvSpPr>
            <a:spLocks noChangeArrowheads="1"/>
          </p:cNvSpPr>
          <p:nvPr/>
        </p:nvSpPr>
        <p:spPr bwMode="auto">
          <a:xfrm>
            <a:off x="1835696" y="3717032"/>
            <a:ext cx="316835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Validation institutionnelle</a:t>
            </a:r>
            <a:endParaRPr kumimoji="0" lang="fr-FR" sz="24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1835696" y="2852936"/>
            <a:ext cx="7488832" cy="2448272"/>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déroulement du projet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Au travers d’un </a:t>
            </a:r>
          </a:p>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exemple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395536" y="-88538"/>
            <a:ext cx="9144000"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Les  ETAPES DU PROJET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55" name="ZoneTexte 3"/>
          <p:cNvSpPr txBox="1">
            <a:spLocks noChangeArrowheads="1"/>
          </p:cNvSpPr>
          <p:nvPr/>
        </p:nvSpPr>
        <p:spPr bwMode="auto">
          <a:xfrm>
            <a:off x="827584" y="404664"/>
            <a:ext cx="6632575" cy="461963"/>
          </a:xfrm>
          <a:prstGeom prst="rect">
            <a:avLst/>
          </a:prstGeom>
          <a:noFill/>
          <a:ln w="9525">
            <a:noFill/>
            <a:miter lim="800000"/>
            <a:headEnd/>
            <a:tailEnd/>
          </a:ln>
        </p:spPr>
        <p:txBody>
          <a:bodyPr wrap="none">
            <a:spAutoFit/>
          </a:bodyPr>
          <a:lstStyle/>
          <a:p>
            <a:pPr marL="514350" indent="-514350" algn="ctr"/>
            <a:r>
              <a:rPr lang="fr-FR" sz="2400" dirty="0" smtClean="0">
                <a:latin typeface="Calibri" pitchFamily="34" charset="0"/>
              </a:rPr>
              <a:t> </a:t>
            </a:r>
            <a:r>
              <a:rPr lang="fr-FR" sz="2400" dirty="0">
                <a:latin typeface="Calibri" pitchFamily="34" charset="0"/>
              </a:rPr>
              <a:t>Déroulement du projet, calendrier et Olympiades</a:t>
            </a:r>
          </a:p>
        </p:txBody>
      </p:sp>
      <p:sp>
        <p:nvSpPr>
          <p:cNvPr id="57" name="Rectangle 2"/>
          <p:cNvSpPr>
            <a:spLocks noChangeArrowheads="1"/>
          </p:cNvSpPr>
          <p:nvPr/>
        </p:nvSpPr>
        <p:spPr bwMode="auto">
          <a:xfrm>
            <a:off x="3333031" y="1329779"/>
            <a:ext cx="1455737" cy="246063"/>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a:lstStyle/>
          <a:p>
            <a:pPr>
              <a:spcAft>
                <a:spcPts val="1000"/>
              </a:spcAft>
              <a:defRPr/>
            </a:pPr>
            <a:r>
              <a:rPr lang="fr-FR" sz="1100" b="1" dirty="0">
                <a:latin typeface="Arial" pitchFamily="34" charset="0"/>
              </a:rPr>
              <a:t>Début Septembre</a:t>
            </a:r>
            <a:endParaRPr lang="fr-FR" dirty="0">
              <a:latin typeface="Arial" pitchFamily="34" charset="0"/>
            </a:endParaRPr>
          </a:p>
        </p:txBody>
      </p:sp>
      <p:sp>
        <p:nvSpPr>
          <p:cNvPr id="58" name="Rectangle 3"/>
          <p:cNvSpPr>
            <a:spLocks noChangeArrowheads="1"/>
          </p:cNvSpPr>
          <p:nvPr/>
        </p:nvSpPr>
        <p:spPr bwMode="auto">
          <a:xfrm>
            <a:off x="3404462" y="2995067"/>
            <a:ext cx="1335121" cy="2795603"/>
          </a:xfrm>
          <a:prstGeom prst="rect">
            <a:avLst/>
          </a:prstGeom>
          <a:solidFill>
            <a:srgbClr val="FF2F2F"/>
          </a:solidFill>
          <a:ln w="12700">
            <a:solidFill>
              <a:srgbClr val="FABF8F"/>
            </a:solidFill>
            <a:miter lim="800000"/>
            <a:headEnd/>
            <a:tailEnd/>
          </a:ln>
          <a:effectLst>
            <a:outerShdw dist="28398" dir="3806097" algn="ctr" rotWithShape="0">
              <a:srgbClr val="974706">
                <a:alpha val="50000"/>
              </a:srgbClr>
            </a:outerShdw>
          </a:effectLst>
          <a:scene3d>
            <a:camera prst="orthographicFront"/>
            <a:lightRig rig="threePt" dir="t"/>
          </a:scene3d>
          <a:sp3d>
            <a:bevelT/>
          </a:sp3d>
        </p:spPr>
        <p:txBody>
          <a:bodyPr/>
          <a:lstStyle/>
          <a:p>
            <a:pPr>
              <a:spcAft>
                <a:spcPts val="1000"/>
              </a:spcAft>
              <a:defRPr/>
            </a:pPr>
            <a:endParaRPr lang="fr-FR" sz="1100" b="1" dirty="0">
              <a:latin typeface="Arial" pitchFamily="34" charset="0"/>
            </a:endParaRPr>
          </a:p>
          <a:p>
            <a:pPr>
              <a:spcAft>
                <a:spcPts val="1000"/>
              </a:spcAft>
              <a:defRPr/>
            </a:pPr>
            <a:endParaRPr lang="fr-FR" sz="1100" b="1" dirty="0">
              <a:latin typeface="Arial" pitchFamily="34" charset="0"/>
            </a:endParaRPr>
          </a:p>
          <a:p>
            <a:pPr>
              <a:spcAft>
                <a:spcPts val="1000"/>
              </a:spcAft>
              <a:defRPr/>
            </a:pPr>
            <a:endParaRPr lang="fr-FR" sz="1100" b="1" dirty="0">
              <a:latin typeface="Arial" pitchFamily="34" charset="0"/>
            </a:endParaRPr>
          </a:p>
          <a:p>
            <a:pPr algn="ctr">
              <a:spcAft>
                <a:spcPts val="1000"/>
              </a:spcAft>
              <a:defRPr/>
            </a:pPr>
            <a:r>
              <a:rPr lang="fr-FR" sz="1400" b="1" dirty="0">
                <a:latin typeface="Arial" pitchFamily="34" charset="0"/>
              </a:rPr>
              <a:t>Novembre </a:t>
            </a:r>
          </a:p>
          <a:p>
            <a:pPr algn="ctr">
              <a:spcAft>
                <a:spcPts val="1000"/>
              </a:spcAft>
              <a:defRPr/>
            </a:pPr>
            <a:r>
              <a:rPr lang="fr-FR" sz="1400" b="1" dirty="0">
                <a:latin typeface="Arial" pitchFamily="34" charset="0"/>
              </a:rPr>
              <a:t>à mi Avril</a:t>
            </a:r>
          </a:p>
        </p:txBody>
      </p:sp>
      <p:sp>
        <p:nvSpPr>
          <p:cNvPr id="59" name="Rectangle 4"/>
          <p:cNvSpPr>
            <a:spLocks noChangeArrowheads="1"/>
          </p:cNvSpPr>
          <p:nvPr/>
        </p:nvSpPr>
        <p:spPr bwMode="auto">
          <a:xfrm>
            <a:off x="3547343" y="5933529"/>
            <a:ext cx="1042988" cy="428625"/>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a:lstStyle/>
          <a:p>
            <a:pPr algn="ctr">
              <a:spcAft>
                <a:spcPts val="1000"/>
              </a:spcAft>
              <a:defRPr/>
            </a:pPr>
            <a:r>
              <a:rPr lang="fr-FR" sz="1100" b="1" dirty="0">
                <a:latin typeface="Arial" pitchFamily="34" charset="0"/>
              </a:rPr>
              <a:t> Avril Mai</a:t>
            </a:r>
            <a:endParaRPr lang="fr-FR" dirty="0">
              <a:latin typeface="Arial" pitchFamily="34" charset="0"/>
            </a:endParaRPr>
          </a:p>
        </p:txBody>
      </p:sp>
      <p:sp>
        <p:nvSpPr>
          <p:cNvPr id="60" name="Text Box 5"/>
          <p:cNvSpPr txBox="1">
            <a:spLocks noChangeArrowheads="1"/>
          </p:cNvSpPr>
          <p:nvPr/>
        </p:nvSpPr>
        <p:spPr bwMode="auto">
          <a:xfrm>
            <a:off x="4833218" y="1004342"/>
            <a:ext cx="3500438" cy="565150"/>
          </a:xfrm>
          <a:prstGeom prst="rect">
            <a:avLst/>
          </a:prstGeom>
          <a:solidFill>
            <a:srgbClr val="FFFFFF"/>
          </a:solidFill>
          <a:ln w="9525">
            <a:solidFill>
              <a:srgbClr val="000000"/>
            </a:solidFill>
            <a:miter lim="800000"/>
            <a:headEnd/>
            <a:tailEnd/>
          </a:ln>
        </p:spPr>
        <p:txBody>
          <a:bodyPr lIns="18000" tIns="36000" rIns="18000" bIns="36000" anchor="ctr">
            <a:spAutoFit/>
          </a:bodyPr>
          <a:lstStyle/>
          <a:p>
            <a:pPr algn="ctr">
              <a:spcAft>
                <a:spcPts val="1000"/>
              </a:spcAft>
              <a:defRPr/>
            </a:pPr>
            <a:r>
              <a:rPr lang="fr-FR" sz="1000" dirty="0">
                <a:latin typeface="Arial" pitchFamily="34" charset="0"/>
              </a:rPr>
              <a:t>Recherche de thèmes de projets et appel à projets auprès des élèves. Cette phase peut commencer en fin de première. Elle n’est pas comptabilisée dans les </a:t>
            </a:r>
            <a:r>
              <a:rPr lang="fr-FR" sz="1200" b="1" dirty="0">
                <a:solidFill>
                  <a:srgbClr val="FF0000"/>
                </a:solidFill>
                <a:effectLst>
                  <a:outerShdw blurRad="38100" dist="38100" dir="2700000" algn="tl">
                    <a:srgbClr val="000000">
                      <a:alpha val="43137"/>
                    </a:srgbClr>
                  </a:outerShdw>
                </a:effectLst>
                <a:latin typeface="Arial" pitchFamily="34" charset="0"/>
              </a:rPr>
              <a:t>70 heures</a:t>
            </a:r>
            <a:r>
              <a:rPr lang="fr-FR" sz="1000" dirty="0">
                <a:effectLst>
                  <a:outerShdw blurRad="38100" dist="38100" dir="2700000" algn="tl">
                    <a:srgbClr val="000000">
                      <a:alpha val="43137"/>
                    </a:srgbClr>
                  </a:outerShdw>
                </a:effectLst>
                <a:latin typeface="Arial" pitchFamily="34" charset="0"/>
              </a:rPr>
              <a:t>.</a:t>
            </a:r>
            <a:endParaRPr lang="fr-FR" dirty="0">
              <a:effectLst>
                <a:outerShdw blurRad="38100" dist="38100" dir="2700000" algn="tl">
                  <a:srgbClr val="000000">
                    <a:alpha val="43137"/>
                  </a:srgbClr>
                </a:outerShdw>
              </a:effectLst>
              <a:latin typeface="Arial" pitchFamily="34" charset="0"/>
            </a:endParaRPr>
          </a:p>
        </p:txBody>
      </p:sp>
      <p:grpSp>
        <p:nvGrpSpPr>
          <p:cNvPr id="2" name="Group 6"/>
          <p:cNvGrpSpPr>
            <a:grpSpLocks/>
          </p:cNvGrpSpPr>
          <p:nvPr/>
        </p:nvGrpSpPr>
        <p:grpSpPr bwMode="auto">
          <a:xfrm>
            <a:off x="1547093" y="1147217"/>
            <a:ext cx="1539875" cy="1428750"/>
            <a:chOff x="938" y="2276"/>
            <a:chExt cx="2424" cy="2250"/>
          </a:xfrm>
        </p:grpSpPr>
        <p:sp>
          <p:nvSpPr>
            <p:cNvPr id="62" name="AutoShape 2743"/>
            <p:cNvSpPr>
              <a:spLocks noChangeArrowheads="1"/>
            </p:cNvSpPr>
            <p:nvPr/>
          </p:nvSpPr>
          <p:spPr bwMode="auto">
            <a:xfrm>
              <a:off x="1287" y="4136"/>
              <a:ext cx="213" cy="390"/>
            </a:xfrm>
            <a:prstGeom prst="downArrow">
              <a:avLst>
                <a:gd name="adj1" fmla="val 50000"/>
                <a:gd name="adj2" fmla="val 117649"/>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63" name="AutoShape 2745"/>
            <p:cNvSpPr>
              <a:spLocks noChangeArrowheads="1"/>
            </p:cNvSpPr>
            <p:nvPr/>
          </p:nvSpPr>
          <p:spPr bwMode="auto">
            <a:xfrm>
              <a:off x="1915" y="3253"/>
              <a:ext cx="206" cy="143"/>
            </a:xfrm>
            <a:prstGeom prst="downArrow">
              <a:avLst>
                <a:gd name="adj1" fmla="val 50000"/>
                <a:gd name="adj2" fmla="val 25000"/>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64" name="AutoShape 2746"/>
            <p:cNvSpPr>
              <a:spLocks noChangeArrowheads="1"/>
            </p:cNvSpPr>
            <p:nvPr/>
          </p:nvSpPr>
          <p:spPr bwMode="auto">
            <a:xfrm>
              <a:off x="1243" y="3689"/>
              <a:ext cx="207" cy="184"/>
            </a:xfrm>
            <a:prstGeom prst="downArrow">
              <a:avLst>
                <a:gd name="adj1" fmla="val 50000"/>
                <a:gd name="adj2" fmla="val 25000"/>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65" name="AutoShape 2747"/>
            <p:cNvSpPr>
              <a:spLocks noChangeArrowheads="1"/>
            </p:cNvSpPr>
            <p:nvPr/>
          </p:nvSpPr>
          <p:spPr bwMode="auto">
            <a:xfrm>
              <a:off x="2349" y="3683"/>
              <a:ext cx="207" cy="184"/>
            </a:xfrm>
            <a:prstGeom prst="downArrow">
              <a:avLst>
                <a:gd name="adj1" fmla="val 50000"/>
                <a:gd name="adj2" fmla="val 25000"/>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66" name="Freeform 2748"/>
            <p:cNvSpPr>
              <a:spLocks/>
            </p:cNvSpPr>
            <p:nvPr/>
          </p:nvSpPr>
          <p:spPr bwMode="auto">
            <a:xfrm>
              <a:off x="2424" y="2547"/>
              <a:ext cx="938" cy="1758"/>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D8D8D8"/>
            </a:solidFill>
            <a:ln w="9525">
              <a:solidFill>
                <a:srgbClr val="000000"/>
              </a:solidFill>
              <a:round/>
              <a:headEnd/>
              <a:tailEnd/>
            </a:ln>
          </p:spPr>
          <p:txBody>
            <a:bodyPr/>
            <a:lstStyle/>
            <a:p>
              <a:endParaRPr lang="fr-FR"/>
            </a:p>
          </p:txBody>
        </p:sp>
        <p:sp>
          <p:nvSpPr>
            <p:cNvPr id="67" name="Text Box 2749"/>
            <p:cNvSpPr txBox="1">
              <a:spLocks noChangeArrowheads="1"/>
            </p:cNvSpPr>
            <p:nvPr/>
          </p:nvSpPr>
          <p:spPr bwMode="auto">
            <a:xfrm>
              <a:off x="944" y="2276"/>
              <a:ext cx="2141" cy="508"/>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Recherche d’un thème de projet</a:t>
              </a:r>
              <a:endParaRPr lang="fr-FR"/>
            </a:p>
          </p:txBody>
        </p:sp>
        <p:sp>
          <p:nvSpPr>
            <p:cNvPr id="68" name="AutoShape 2750"/>
            <p:cNvSpPr>
              <a:spLocks noChangeArrowheads="1"/>
            </p:cNvSpPr>
            <p:nvPr/>
          </p:nvSpPr>
          <p:spPr bwMode="auto">
            <a:xfrm>
              <a:off x="1896" y="2814"/>
              <a:ext cx="206" cy="109"/>
            </a:xfrm>
            <a:prstGeom prst="downArrow">
              <a:avLst>
                <a:gd name="adj1" fmla="val 50000"/>
                <a:gd name="adj2" fmla="val 25000"/>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69" name="Text Box 2751"/>
            <p:cNvSpPr txBox="1">
              <a:spLocks noChangeArrowheads="1"/>
            </p:cNvSpPr>
            <p:nvPr/>
          </p:nvSpPr>
          <p:spPr bwMode="auto">
            <a:xfrm>
              <a:off x="962" y="2962"/>
              <a:ext cx="2103" cy="264"/>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70" name="Text Box 2752"/>
            <p:cNvSpPr txBox="1">
              <a:spLocks noChangeArrowheads="1"/>
            </p:cNvSpPr>
            <p:nvPr/>
          </p:nvSpPr>
          <p:spPr bwMode="auto">
            <a:xfrm>
              <a:off x="1228" y="3411"/>
              <a:ext cx="1602" cy="256"/>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71" name="Text Box 2753"/>
            <p:cNvSpPr txBox="1">
              <a:spLocks noChangeArrowheads="1"/>
            </p:cNvSpPr>
            <p:nvPr/>
          </p:nvSpPr>
          <p:spPr bwMode="auto">
            <a:xfrm>
              <a:off x="938" y="3900"/>
              <a:ext cx="674" cy="225"/>
            </a:xfrm>
            <a:prstGeom prst="rect">
              <a:avLst/>
            </a:prstGeom>
            <a:solidFill>
              <a:srgbClr val="FBD4B4"/>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72" name="Text Box 2754"/>
            <p:cNvSpPr txBox="1">
              <a:spLocks noChangeArrowheads="1"/>
            </p:cNvSpPr>
            <p:nvPr/>
          </p:nvSpPr>
          <p:spPr bwMode="auto">
            <a:xfrm>
              <a:off x="1825" y="3891"/>
              <a:ext cx="1150" cy="232"/>
            </a:xfrm>
            <a:prstGeom prst="rect">
              <a:avLst/>
            </a:prstGeom>
            <a:solidFill>
              <a:srgbClr val="FBD4B4"/>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grpSp>
      <p:sp>
        <p:nvSpPr>
          <p:cNvPr id="73" name="Text Box 18"/>
          <p:cNvSpPr txBox="1">
            <a:spLocks noChangeArrowheads="1"/>
          </p:cNvSpPr>
          <p:nvPr/>
        </p:nvSpPr>
        <p:spPr bwMode="auto">
          <a:xfrm>
            <a:off x="4932040" y="1672679"/>
            <a:ext cx="3313112" cy="688975"/>
          </a:xfrm>
          <a:prstGeom prst="rect">
            <a:avLst/>
          </a:prstGeom>
          <a:solidFill>
            <a:srgbClr val="FFFFFF"/>
          </a:solidFill>
          <a:ln w="9525">
            <a:solidFill>
              <a:srgbClr val="000000"/>
            </a:solidFill>
            <a:miter lim="800000"/>
            <a:headEnd/>
            <a:tailEnd/>
          </a:ln>
        </p:spPr>
        <p:txBody>
          <a:bodyPr lIns="18000" tIns="36000" rIns="18000" bIns="36000" anchor="ctr">
            <a:spAutoFit/>
          </a:bodyPr>
          <a:lstStyle/>
          <a:p>
            <a:pPr algn="ctr">
              <a:spcAft>
                <a:spcPts val="1000"/>
              </a:spcAft>
            </a:pPr>
            <a:r>
              <a:rPr lang="fr-FR" sz="1000"/>
              <a:t>Etude de faisabilité. Les élèves y sont associés, cela est comptabilisé dans le temps de projet, six à huit heures. Rédaction par les enseignants des notes de cadrage. Validation pédagogique.</a:t>
            </a:r>
            <a:endParaRPr lang="fr-FR"/>
          </a:p>
        </p:txBody>
      </p:sp>
      <p:sp>
        <p:nvSpPr>
          <p:cNvPr id="74" name="Rectangle 19"/>
          <p:cNvSpPr>
            <a:spLocks noChangeArrowheads="1"/>
          </p:cNvSpPr>
          <p:nvPr/>
        </p:nvSpPr>
        <p:spPr bwMode="auto">
          <a:xfrm>
            <a:off x="3475900" y="2075894"/>
            <a:ext cx="1228725" cy="247650"/>
          </a:xfrm>
          <a:prstGeom prst="rect">
            <a:avLst/>
          </a:prstGeom>
          <a:solidFill>
            <a:srgbClr val="FF2F2F"/>
          </a:solidFill>
          <a:ln w="12700">
            <a:solidFill>
              <a:srgbClr val="FABF8F"/>
            </a:solidFill>
            <a:miter lim="800000"/>
            <a:headEnd/>
            <a:tailEnd/>
          </a:ln>
          <a:effectLst>
            <a:outerShdw dist="28398" dir="3806097" algn="ctr" rotWithShape="0">
              <a:srgbClr val="974706">
                <a:alpha val="50000"/>
              </a:srgbClr>
            </a:outerShdw>
          </a:effectLst>
          <a:scene3d>
            <a:camera prst="orthographicFront"/>
            <a:lightRig rig="threePt" dir="t"/>
          </a:scene3d>
          <a:sp3d>
            <a:bevelT/>
          </a:sp3d>
        </p:spPr>
        <p:txBody>
          <a:bodyPr/>
          <a:lstStyle/>
          <a:p>
            <a:pPr>
              <a:spcAft>
                <a:spcPts val="1000"/>
              </a:spcAft>
              <a:defRPr/>
            </a:pPr>
            <a:r>
              <a:rPr lang="fr-FR" sz="1100" b="1" dirty="0">
                <a:latin typeface="Arial" pitchFamily="34" charset="0"/>
              </a:rPr>
              <a:t>Fin Septembre</a:t>
            </a:r>
          </a:p>
          <a:p>
            <a:pPr>
              <a:defRPr/>
            </a:pPr>
            <a:endParaRPr lang="fr-FR" dirty="0">
              <a:latin typeface="Arial" pitchFamily="34" charset="0"/>
            </a:endParaRPr>
          </a:p>
        </p:txBody>
      </p:sp>
      <p:sp>
        <p:nvSpPr>
          <p:cNvPr id="75" name="Rectangle 20"/>
          <p:cNvSpPr>
            <a:spLocks noChangeArrowheads="1"/>
          </p:cNvSpPr>
          <p:nvPr/>
        </p:nvSpPr>
        <p:spPr bwMode="auto">
          <a:xfrm>
            <a:off x="3461618" y="1685379"/>
            <a:ext cx="1228725" cy="24765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a:lstStyle/>
          <a:p>
            <a:pPr>
              <a:spcAft>
                <a:spcPts val="1000"/>
              </a:spcAft>
              <a:defRPr/>
            </a:pPr>
            <a:r>
              <a:rPr lang="fr-FR" sz="1100" b="1">
                <a:latin typeface="Arial" pitchFamily="34" charset="0"/>
              </a:rPr>
              <a:t>Septembre</a:t>
            </a:r>
            <a:endParaRPr lang="fr-FR">
              <a:latin typeface="Arial" pitchFamily="34" charset="0"/>
            </a:endParaRPr>
          </a:p>
        </p:txBody>
      </p:sp>
      <p:sp>
        <p:nvSpPr>
          <p:cNvPr id="76" name="Text Box 2722"/>
          <p:cNvSpPr txBox="1">
            <a:spLocks noChangeArrowheads="1"/>
          </p:cNvSpPr>
          <p:nvPr/>
        </p:nvSpPr>
        <p:spPr bwMode="auto">
          <a:xfrm>
            <a:off x="1615356" y="2585492"/>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77" name="Text Box 2723"/>
          <p:cNvSpPr txBox="1">
            <a:spLocks noChangeArrowheads="1"/>
          </p:cNvSpPr>
          <p:nvPr/>
        </p:nvSpPr>
        <p:spPr bwMode="auto">
          <a:xfrm>
            <a:off x="1513756" y="3147467"/>
            <a:ext cx="1419225" cy="500062"/>
          </a:xfrm>
          <a:prstGeom prst="rect">
            <a:avLst/>
          </a:prstGeom>
          <a:solidFill>
            <a:srgbClr val="15D2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78" name="AutoShape 2724"/>
          <p:cNvSpPr>
            <a:spLocks noChangeArrowheads="1"/>
          </p:cNvSpPr>
          <p:nvPr/>
        </p:nvSpPr>
        <p:spPr bwMode="auto">
          <a:xfrm>
            <a:off x="2129706" y="2958554"/>
            <a:ext cx="117475" cy="117475"/>
          </a:xfrm>
          <a:prstGeom prst="downArrow">
            <a:avLst>
              <a:gd name="adj1" fmla="val 50000"/>
              <a:gd name="adj2" fmla="val 25000"/>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79" name="AutoShape 2728"/>
          <p:cNvSpPr>
            <a:spLocks noChangeArrowheads="1"/>
          </p:cNvSpPr>
          <p:nvPr/>
        </p:nvSpPr>
        <p:spPr bwMode="auto">
          <a:xfrm>
            <a:off x="2145581" y="3647529"/>
            <a:ext cx="115887" cy="214313"/>
          </a:xfrm>
          <a:prstGeom prst="downArrow">
            <a:avLst>
              <a:gd name="adj1" fmla="val 50000"/>
              <a:gd name="adj2" fmla="val 102107"/>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80" name="Text Box 2731"/>
          <p:cNvSpPr txBox="1">
            <a:spLocks noChangeArrowheads="1"/>
          </p:cNvSpPr>
          <p:nvPr/>
        </p:nvSpPr>
        <p:spPr bwMode="auto">
          <a:xfrm>
            <a:off x="2345606" y="5533479"/>
            <a:ext cx="777875" cy="404813"/>
          </a:xfrm>
          <a:prstGeom prst="rect">
            <a:avLst/>
          </a:prstGeom>
          <a:solidFill>
            <a:srgbClr val="91FD91"/>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81" name="Text Box 2732"/>
          <p:cNvSpPr txBox="1">
            <a:spLocks noChangeArrowheads="1"/>
          </p:cNvSpPr>
          <p:nvPr/>
        </p:nvSpPr>
        <p:spPr bwMode="auto">
          <a:xfrm>
            <a:off x="1475656" y="6165304"/>
            <a:ext cx="1419225" cy="411163"/>
          </a:xfrm>
          <a:prstGeom prst="rect">
            <a:avLst/>
          </a:prstGeom>
          <a:solidFill>
            <a:srgbClr val="91FD91"/>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82" name="Text Box 2733"/>
          <p:cNvSpPr txBox="1">
            <a:spLocks noChangeArrowheads="1"/>
          </p:cNvSpPr>
          <p:nvPr/>
        </p:nvSpPr>
        <p:spPr bwMode="auto">
          <a:xfrm>
            <a:off x="1399456" y="5538242"/>
            <a:ext cx="806450" cy="409575"/>
          </a:xfrm>
          <a:prstGeom prst="rect">
            <a:avLst/>
          </a:prstGeom>
          <a:solidFill>
            <a:srgbClr val="91FD91"/>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83" name="Freeform 2744"/>
          <p:cNvSpPr>
            <a:spLocks/>
          </p:cNvSpPr>
          <p:nvPr/>
        </p:nvSpPr>
        <p:spPr bwMode="auto">
          <a:xfrm>
            <a:off x="1196256" y="3171279"/>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D8D8D8"/>
          </a:solidFill>
          <a:ln w="9525">
            <a:solidFill>
              <a:srgbClr val="000000"/>
            </a:solidFill>
            <a:round/>
            <a:headEnd/>
            <a:tailEnd/>
          </a:ln>
        </p:spPr>
        <p:txBody>
          <a:bodyPr/>
          <a:lstStyle/>
          <a:p>
            <a:endParaRPr lang="fr-FR"/>
          </a:p>
        </p:txBody>
      </p:sp>
      <p:sp>
        <p:nvSpPr>
          <p:cNvPr id="84" name="Text Box 2755"/>
          <p:cNvSpPr txBox="1">
            <a:spLocks noChangeArrowheads="1"/>
          </p:cNvSpPr>
          <p:nvPr/>
        </p:nvSpPr>
        <p:spPr bwMode="auto">
          <a:xfrm>
            <a:off x="1637581" y="3861842"/>
            <a:ext cx="1123950" cy="214312"/>
          </a:xfrm>
          <a:prstGeom prst="rect">
            <a:avLst/>
          </a:prstGeom>
          <a:solidFill>
            <a:srgbClr val="F8CCF2"/>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Choix d’une solution </a:t>
            </a:r>
            <a:endParaRPr lang="fr-FR"/>
          </a:p>
        </p:txBody>
      </p:sp>
      <p:sp>
        <p:nvSpPr>
          <p:cNvPr id="85" name="AutoShape 2756"/>
          <p:cNvSpPr>
            <a:spLocks noChangeArrowheads="1"/>
          </p:cNvSpPr>
          <p:nvPr/>
        </p:nvSpPr>
        <p:spPr bwMode="auto">
          <a:xfrm>
            <a:off x="2140818" y="4076154"/>
            <a:ext cx="117475" cy="117475"/>
          </a:xfrm>
          <a:prstGeom prst="downArrow">
            <a:avLst>
              <a:gd name="adj1" fmla="val 50000"/>
              <a:gd name="adj2" fmla="val 25000"/>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86" name="AutoShape 2757"/>
          <p:cNvSpPr>
            <a:spLocks noChangeArrowheads="1"/>
          </p:cNvSpPr>
          <p:nvPr/>
        </p:nvSpPr>
        <p:spPr bwMode="auto">
          <a:xfrm>
            <a:off x="2615481" y="5947817"/>
            <a:ext cx="96837" cy="155575"/>
          </a:xfrm>
          <a:prstGeom prst="downArrow">
            <a:avLst>
              <a:gd name="adj1" fmla="val 50000"/>
              <a:gd name="adj2" fmla="val 40164"/>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87" name="AutoShape 2760"/>
          <p:cNvSpPr>
            <a:spLocks noChangeArrowheads="1"/>
          </p:cNvSpPr>
          <p:nvPr/>
        </p:nvSpPr>
        <p:spPr bwMode="auto">
          <a:xfrm>
            <a:off x="1699493" y="5108029"/>
            <a:ext cx="92075" cy="436563"/>
          </a:xfrm>
          <a:prstGeom prst="downArrow">
            <a:avLst>
              <a:gd name="adj1" fmla="val 50000"/>
              <a:gd name="adj2" fmla="val 118535"/>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88" name="AutoShape 2761"/>
          <p:cNvSpPr>
            <a:spLocks noChangeArrowheads="1"/>
          </p:cNvSpPr>
          <p:nvPr/>
        </p:nvSpPr>
        <p:spPr bwMode="auto">
          <a:xfrm>
            <a:off x="2517056" y="5100092"/>
            <a:ext cx="98425" cy="423862"/>
          </a:xfrm>
          <a:prstGeom prst="downArrow">
            <a:avLst>
              <a:gd name="adj1" fmla="val 50000"/>
              <a:gd name="adj2" fmla="val 107661"/>
            </a:avLst>
          </a:prstGeom>
          <a:solidFill>
            <a:srgbClr val="D8D8D8"/>
          </a:solidFill>
          <a:ln w="9525">
            <a:solidFill>
              <a:srgbClr val="000000"/>
            </a:solidFill>
            <a:miter lim="800000"/>
            <a:headEnd/>
            <a:tailEnd/>
          </a:ln>
        </p:spPr>
        <p:txBody>
          <a:bodyPr/>
          <a:lstStyle/>
          <a:p>
            <a:endParaRPr lang="fr-FR">
              <a:latin typeface="Calibri" pitchFamily="34" charset="0"/>
            </a:endParaRPr>
          </a:p>
        </p:txBody>
      </p:sp>
      <p:sp>
        <p:nvSpPr>
          <p:cNvPr id="89" name="Text Box 2762"/>
          <p:cNvSpPr txBox="1">
            <a:spLocks noChangeArrowheads="1"/>
          </p:cNvSpPr>
          <p:nvPr/>
        </p:nvSpPr>
        <p:spPr bwMode="auto">
          <a:xfrm>
            <a:off x="1547093" y="4219029"/>
            <a:ext cx="1420813" cy="1071563"/>
          </a:xfrm>
          <a:prstGeom prst="rect">
            <a:avLst/>
          </a:prstGeom>
          <a:solidFill>
            <a:srgbClr val="F8CCF2"/>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90" name="Text Box 35"/>
          <p:cNvSpPr txBox="1">
            <a:spLocks noChangeArrowheads="1"/>
          </p:cNvSpPr>
          <p:nvPr/>
        </p:nvSpPr>
        <p:spPr bwMode="auto">
          <a:xfrm>
            <a:off x="5292006" y="2433092"/>
            <a:ext cx="2541587" cy="228600"/>
          </a:xfrm>
          <a:prstGeom prst="rect">
            <a:avLst/>
          </a:prstGeom>
          <a:solidFill>
            <a:srgbClr val="FFFFFF"/>
          </a:solidFill>
          <a:ln w="9525">
            <a:solidFill>
              <a:srgbClr val="000000"/>
            </a:solidFill>
            <a:miter lim="800000"/>
            <a:headEnd/>
            <a:tailEnd/>
          </a:ln>
        </p:spPr>
        <p:txBody>
          <a:bodyPr lIns="18000" tIns="36000" rIns="18000" bIns="36000" anchor="ctr">
            <a:spAutoFit/>
          </a:bodyPr>
          <a:lstStyle/>
          <a:p>
            <a:pPr>
              <a:spcAft>
                <a:spcPts val="1000"/>
              </a:spcAft>
            </a:pPr>
            <a:r>
              <a:rPr lang="fr-FR" sz="1000"/>
              <a:t>Validation institutionnelle par les IA-IPR</a:t>
            </a:r>
            <a:endParaRPr lang="fr-FR"/>
          </a:p>
        </p:txBody>
      </p:sp>
      <p:sp>
        <p:nvSpPr>
          <p:cNvPr id="91" name="Rectangle 36"/>
          <p:cNvSpPr>
            <a:spLocks noChangeArrowheads="1"/>
          </p:cNvSpPr>
          <p:nvPr/>
        </p:nvSpPr>
        <p:spPr bwMode="auto">
          <a:xfrm>
            <a:off x="3475901" y="2585492"/>
            <a:ext cx="1197008" cy="276220"/>
          </a:xfrm>
          <a:prstGeom prst="rect">
            <a:avLst/>
          </a:prstGeom>
          <a:solidFill>
            <a:srgbClr val="FF2F2F"/>
          </a:solidFill>
          <a:ln w="12700">
            <a:solidFill>
              <a:srgbClr val="FABF8F"/>
            </a:solidFill>
            <a:miter lim="800000"/>
            <a:headEnd/>
            <a:tailEnd/>
          </a:ln>
          <a:effectLst>
            <a:outerShdw dist="28398" dir="3806097" algn="ctr" rotWithShape="0">
              <a:srgbClr val="974706">
                <a:alpha val="50000"/>
              </a:srgbClr>
            </a:outerShdw>
          </a:effectLst>
          <a:scene3d>
            <a:camera prst="orthographicFront"/>
            <a:lightRig rig="threePt" dir="t"/>
          </a:scene3d>
          <a:sp3d>
            <a:bevelT/>
          </a:sp3d>
        </p:spPr>
        <p:txBody>
          <a:bodyPr/>
          <a:lstStyle/>
          <a:p>
            <a:pPr algn="ctr">
              <a:spcAft>
                <a:spcPts val="1000"/>
              </a:spcAft>
              <a:defRPr/>
            </a:pPr>
            <a:r>
              <a:rPr lang="fr-FR" sz="1100" b="1" dirty="0">
                <a:latin typeface="Arial" pitchFamily="34" charset="0"/>
              </a:rPr>
              <a:t>Fin Octobre</a:t>
            </a:r>
          </a:p>
        </p:txBody>
      </p:sp>
      <p:sp>
        <p:nvSpPr>
          <p:cNvPr id="92" name="Text Box 37"/>
          <p:cNvSpPr txBox="1">
            <a:spLocks noChangeArrowheads="1"/>
          </p:cNvSpPr>
          <p:nvPr/>
        </p:nvSpPr>
        <p:spPr bwMode="auto">
          <a:xfrm>
            <a:off x="5333281" y="2775992"/>
            <a:ext cx="2541587" cy="228600"/>
          </a:xfrm>
          <a:prstGeom prst="rect">
            <a:avLst/>
          </a:prstGeom>
          <a:solidFill>
            <a:srgbClr val="FFFFFF"/>
          </a:solidFill>
          <a:ln w="9525">
            <a:solidFill>
              <a:srgbClr val="000000"/>
            </a:solidFill>
            <a:miter lim="800000"/>
            <a:headEnd/>
            <a:tailEnd/>
          </a:ln>
        </p:spPr>
        <p:txBody>
          <a:bodyPr lIns="18000" tIns="36000" rIns="18000" bIns="36000" anchor="ctr">
            <a:spAutoFit/>
          </a:bodyPr>
          <a:lstStyle/>
          <a:p>
            <a:pPr>
              <a:spcAft>
                <a:spcPts val="1000"/>
              </a:spcAft>
            </a:pPr>
            <a:r>
              <a:rPr lang="fr-FR" sz="1000"/>
              <a:t>Organisation matérielle par les enseignants</a:t>
            </a:r>
            <a:endParaRPr lang="fr-FR"/>
          </a:p>
        </p:txBody>
      </p:sp>
      <p:sp>
        <p:nvSpPr>
          <p:cNvPr id="93" name="Rectangle 38"/>
          <p:cNvSpPr>
            <a:spLocks noChangeArrowheads="1"/>
          </p:cNvSpPr>
          <p:nvPr/>
        </p:nvSpPr>
        <p:spPr bwMode="auto">
          <a:xfrm>
            <a:off x="3475906" y="971004"/>
            <a:ext cx="1228725" cy="24765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a:lstStyle/>
          <a:p>
            <a:pPr>
              <a:spcAft>
                <a:spcPts val="1000"/>
              </a:spcAft>
              <a:defRPr/>
            </a:pPr>
            <a:r>
              <a:rPr lang="fr-FR" sz="1100" b="1" dirty="0">
                <a:latin typeface="Arial" pitchFamily="34" charset="0"/>
              </a:rPr>
              <a:t>mi-juin N-1</a:t>
            </a:r>
            <a:endParaRPr lang="fr-FR" dirty="0">
              <a:latin typeface="Arial" pitchFamily="34" charset="0"/>
            </a:endParaRPr>
          </a:p>
        </p:txBody>
      </p:sp>
      <p:sp>
        <p:nvSpPr>
          <p:cNvPr id="94" name="Text Box 39"/>
          <p:cNvSpPr txBox="1">
            <a:spLocks noChangeArrowheads="1"/>
          </p:cNvSpPr>
          <p:nvPr/>
        </p:nvSpPr>
        <p:spPr bwMode="auto">
          <a:xfrm>
            <a:off x="5034831" y="3068092"/>
            <a:ext cx="3028950" cy="2936875"/>
          </a:xfrm>
          <a:prstGeom prst="rect">
            <a:avLst/>
          </a:prstGeom>
          <a:solidFill>
            <a:srgbClr val="FFFFFF"/>
          </a:solidFill>
          <a:ln w="9525">
            <a:solidFill>
              <a:srgbClr val="000000"/>
            </a:solidFill>
            <a:miter lim="800000"/>
            <a:headEnd/>
            <a:tailEnd/>
          </a:ln>
        </p:spPr>
        <p:txBody>
          <a:bodyPr lIns="18000" tIns="36000" rIns="18000" bIns="36000"/>
          <a:lstStyle/>
          <a:p>
            <a:pPr>
              <a:spcAft>
                <a:spcPts val="1000"/>
              </a:spcAft>
            </a:pPr>
            <a:r>
              <a:rPr lang="fr-FR" sz="1000" dirty="0"/>
              <a:t>Déroulement du projet  sur 62 à 64 heures pendant  16 à 20 semaines environ</a:t>
            </a:r>
            <a:endParaRPr lang="fr-FR" dirty="0"/>
          </a:p>
        </p:txBody>
      </p:sp>
      <p:sp>
        <p:nvSpPr>
          <p:cNvPr id="95" name="Text Box 2735"/>
          <p:cNvSpPr txBox="1">
            <a:spLocks noChangeArrowheads="1"/>
          </p:cNvSpPr>
          <p:nvPr/>
        </p:nvSpPr>
        <p:spPr bwMode="auto">
          <a:xfrm>
            <a:off x="4904656" y="3647529"/>
            <a:ext cx="3260725" cy="431800"/>
          </a:xfrm>
          <a:prstGeom prst="rect">
            <a:avLst/>
          </a:prstGeom>
          <a:noFill/>
          <a:ln w="25400">
            <a:noFill/>
            <a:miter lim="800000"/>
            <a:headEnd/>
            <a:tailEnd/>
          </a:ln>
        </p:spPr>
        <p:txBody>
          <a:bodyPr lIns="18000" tIns="10800" rIns="18000" bIns="10800" anchor="ctr"/>
          <a:lstStyle/>
          <a:p>
            <a:pPr algn="ctr">
              <a:spcAft>
                <a:spcPts val="1000"/>
              </a:spcAft>
            </a:pPr>
            <a:r>
              <a:rPr lang="fr-FR" sz="1200" b="1" dirty="0">
                <a:solidFill>
                  <a:srgbClr val="0070C0"/>
                </a:solidFill>
                <a:latin typeface="Calibri" pitchFamily="34" charset="0"/>
              </a:rPr>
              <a:t>Revue de projet de la phase de préparation</a:t>
            </a:r>
          </a:p>
          <a:p>
            <a:pPr algn="ctr">
              <a:spcAft>
                <a:spcPts val="1000"/>
              </a:spcAft>
            </a:pPr>
            <a:r>
              <a:rPr lang="fr-FR" sz="1200" b="1" dirty="0">
                <a:solidFill>
                  <a:srgbClr val="0070C0"/>
                </a:solidFill>
                <a:latin typeface="Calibri" pitchFamily="34" charset="0"/>
              </a:rPr>
              <a:t>Compétences B32 et B4 évaluées sur 5 points </a:t>
            </a:r>
            <a:endParaRPr lang="fr-FR" dirty="0"/>
          </a:p>
        </p:txBody>
      </p:sp>
      <p:sp>
        <p:nvSpPr>
          <p:cNvPr id="96" name="Text Box 2738"/>
          <p:cNvSpPr txBox="1">
            <a:spLocks noChangeArrowheads="1"/>
          </p:cNvSpPr>
          <p:nvPr/>
        </p:nvSpPr>
        <p:spPr bwMode="auto">
          <a:xfrm>
            <a:off x="5047531" y="4647654"/>
            <a:ext cx="3098800" cy="528638"/>
          </a:xfrm>
          <a:prstGeom prst="rect">
            <a:avLst/>
          </a:prstGeom>
          <a:noFill/>
          <a:ln w="25400">
            <a:noFill/>
            <a:miter lim="800000"/>
            <a:headEnd/>
            <a:tailEnd/>
          </a:ln>
        </p:spPr>
        <p:txBody>
          <a:bodyPr lIns="18000" tIns="10800" rIns="18000" bIns="10800" anchor="ctr"/>
          <a:lstStyle/>
          <a:p>
            <a:pPr algn="ctr">
              <a:spcAft>
                <a:spcPts val="1000"/>
              </a:spcAft>
            </a:pPr>
            <a:r>
              <a:rPr lang="fr-FR" sz="1200" b="1">
                <a:solidFill>
                  <a:srgbClr val="FF3399"/>
                </a:solidFill>
                <a:latin typeface="Calibri" pitchFamily="34" charset="0"/>
              </a:rPr>
              <a:t>Revue de projet de la Phase de réalisation</a:t>
            </a:r>
          </a:p>
          <a:p>
            <a:pPr algn="ctr">
              <a:spcAft>
                <a:spcPts val="1000"/>
              </a:spcAft>
            </a:pPr>
            <a:r>
              <a:rPr lang="fr-FR" sz="1200" b="1">
                <a:solidFill>
                  <a:srgbClr val="FF3399"/>
                </a:solidFill>
                <a:latin typeface="Calibri" pitchFamily="34" charset="0"/>
              </a:rPr>
              <a:t>Compétences C1 et C2 évaluées sur 5 points </a:t>
            </a:r>
          </a:p>
          <a:p>
            <a:pPr algn="ctr"/>
            <a:endParaRPr lang="fr-FR"/>
          </a:p>
        </p:txBody>
      </p:sp>
      <p:sp>
        <p:nvSpPr>
          <p:cNvPr id="97" name="Text Box 2740"/>
          <p:cNvSpPr txBox="1">
            <a:spLocks noChangeArrowheads="1"/>
          </p:cNvSpPr>
          <p:nvPr/>
        </p:nvSpPr>
        <p:spPr bwMode="auto">
          <a:xfrm>
            <a:off x="4976093" y="5433467"/>
            <a:ext cx="3028950" cy="500062"/>
          </a:xfrm>
          <a:prstGeom prst="rect">
            <a:avLst/>
          </a:prstGeom>
          <a:noFill/>
          <a:ln w="12700">
            <a:noFill/>
            <a:miter lim="800000"/>
            <a:headEnd/>
            <a:tailEnd/>
          </a:ln>
        </p:spPr>
        <p:txBody>
          <a:bodyPr lIns="18000" tIns="10800" rIns="18000" bIns="10800"/>
          <a:lstStyle/>
          <a:p>
            <a:pPr algn="ctr">
              <a:spcAft>
                <a:spcPts val="1000"/>
              </a:spcAft>
            </a:pPr>
            <a:r>
              <a:rPr lang="fr-FR" sz="1200" b="1">
                <a:solidFill>
                  <a:srgbClr val="33CC33"/>
                </a:solidFill>
                <a:latin typeface="Calibri" pitchFamily="34" charset="0"/>
              </a:rPr>
              <a:t>Revue de projet de la Phase de clôture</a:t>
            </a:r>
          </a:p>
          <a:p>
            <a:pPr algn="ctr">
              <a:spcAft>
                <a:spcPts val="1000"/>
              </a:spcAft>
            </a:pPr>
            <a:r>
              <a:rPr lang="fr-FR" sz="1200" b="1">
                <a:solidFill>
                  <a:srgbClr val="33CC33"/>
                </a:solidFill>
                <a:latin typeface="Calibri" pitchFamily="34" charset="0"/>
              </a:rPr>
              <a:t>Compétences D1 et D2 évaluées sur 10 points</a:t>
            </a:r>
            <a:endParaRPr lang="fr-FR"/>
          </a:p>
        </p:txBody>
      </p:sp>
      <p:sp>
        <p:nvSpPr>
          <p:cNvPr id="98" name="Text Box 43"/>
          <p:cNvSpPr txBox="1">
            <a:spLocks noChangeArrowheads="1"/>
          </p:cNvSpPr>
          <p:nvPr/>
        </p:nvSpPr>
        <p:spPr bwMode="auto">
          <a:xfrm>
            <a:off x="5076056" y="6076404"/>
            <a:ext cx="3027362" cy="520700"/>
          </a:xfrm>
          <a:prstGeom prst="rect">
            <a:avLst/>
          </a:prstGeom>
          <a:solidFill>
            <a:srgbClr val="FFFFFF"/>
          </a:solidFill>
          <a:ln w="9525">
            <a:solidFill>
              <a:srgbClr val="000000"/>
            </a:solidFill>
            <a:miter lim="800000"/>
            <a:headEnd/>
            <a:tailEnd/>
          </a:ln>
        </p:spPr>
        <p:txBody>
          <a:bodyPr lIns="18000" tIns="36000" rIns="18000" bIns="36000" anchor="ctr">
            <a:spAutoFit/>
          </a:bodyPr>
          <a:lstStyle/>
          <a:p>
            <a:pPr>
              <a:spcAft>
                <a:spcPts val="1000"/>
              </a:spcAft>
            </a:pPr>
            <a:r>
              <a:rPr lang="fr-FR" sz="1000" dirty="0"/>
              <a:t>La date d’achèvement des projets doit être compatible avec le calendrier des Olympiades de Sciences de l’ingénieur</a:t>
            </a:r>
            <a:endParaRPr lang="fr-FR" dirty="0"/>
          </a:p>
        </p:txBody>
      </p:sp>
      <p:pic>
        <p:nvPicPr>
          <p:cNvPr id="187393" name="Picture 1"/>
          <p:cNvPicPr>
            <a:picLocks noChangeAspect="1" noChangeArrowheads="1"/>
          </p:cNvPicPr>
          <p:nvPr/>
        </p:nvPicPr>
        <p:blipFill>
          <a:blip r:embed="rId3" cstate="print"/>
          <a:srcRect/>
          <a:stretch>
            <a:fillRect/>
          </a:stretch>
        </p:blipFill>
        <p:spPr bwMode="auto">
          <a:xfrm>
            <a:off x="1475656" y="6667500"/>
            <a:ext cx="6324600" cy="190500"/>
          </a:xfrm>
          <a:prstGeom prst="rect">
            <a:avLst/>
          </a:prstGeom>
          <a:noFill/>
          <a:ln w="9525">
            <a:noFill/>
            <a:miter lim="800000"/>
            <a:headEnd/>
            <a:tailEnd/>
          </a:ln>
        </p:spPr>
      </p:pic>
      <p:sp>
        <p:nvSpPr>
          <p:cNvPr id="47" name="Rectangle 46"/>
          <p:cNvSpPr/>
          <p:nvPr/>
        </p:nvSpPr>
        <p:spPr>
          <a:xfrm>
            <a:off x="5076056" y="6093296"/>
            <a:ext cx="302433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20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20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200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2000"/>
                                        <p:tgtEl>
                                          <p:spTgt spid="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0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2000"/>
                                        <p:tgtEl>
                                          <p:spTgt spid="5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20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20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20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2000"/>
                                        <p:tgtEl>
                                          <p:spTgt spid="9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2000"/>
                                        <p:tgtEl>
                                          <p:spTgt spid="9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fade">
                                      <p:cBhvr>
                                        <p:cTn id="48" dur="2000"/>
                                        <p:tgtEl>
                                          <p:spTgt spid="9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2000"/>
                                        <p:tgtEl>
                                          <p:spTgt spid="9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2000"/>
                                        <p:tgtEl>
                                          <p:spTgt spid="9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2000"/>
                                        <p:tgtEl>
                                          <p:spTgt spid="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73" grpId="0" animBg="1"/>
      <p:bldP spid="74" grpId="0" animBg="1"/>
      <p:bldP spid="75" grpId="0" animBg="1"/>
      <p:bldP spid="90" grpId="0" animBg="1"/>
      <p:bldP spid="91" grpId="0" animBg="1"/>
      <p:bldP spid="92" grpId="0" animBg="1"/>
      <p:bldP spid="93" grpId="0" animBg="1"/>
      <p:bldP spid="94" grpId="0" animBg="1"/>
      <p:bldP spid="95" grpId="0"/>
      <p:bldP spid="96" grpId="0"/>
      <p:bldP spid="97" grpId="0"/>
      <p:bldP spid="98"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051720" y="0"/>
            <a:ext cx="6912768" cy="1357298"/>
          </a:xfrm>
          <a:prstGeom prst="rect">
            <a:avLst/>
          </a:prstGeom>
        </p:spPr>
        <p:txBody>
          <a:bodyPr anchor="b" anchorCtr="0">
            <a:normAutofit fontScale="92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DEROULEMENT D’un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5"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6" name="Espace réservé du contenu 3"/>
          <p:cNvPicPr>
            <a:picLocks noGrp="1"/>
          </p:cNvPicPr>
          <p:nvPr>
            <p:ph idx="1"/>
          </p:nvPr>
        </p:nvPicPr>
        <p:blipFill>
          <a:blip r:embed="rId3" cstate="print">
            <a:lum bright="47000"/>
          </a:blip>
          <a:srcRect/>
          <a:stretch>
            <a:fillRect/>
          </a:stretch>
        </p:blipFill>
        <p:spPr bwMode="auto">
          <a:xfrm>
            <a:off x="1871192" y="1700808"/>
            <a:ext cx="7272808" cy="4741987"/>
          </a:xfrm>
          <a:prstGeom prst="rect">
            <a:avLst/>
          </a:prstGeom>
          <a:ln>
            <a:noFill/>
          </a:ln>
          <a:effectLst>
            <a:softEdge rad="112500"/>
          </a:effectLst>
        </p:spPr>
      </p:pic>
      <p:sp>
        <p:nvSpPr>
          <p:cNvPr id="7" name="ZoneTexte 6"/>
          <p:cNvSpPr txBox="1"/>
          <p:nvPr/>
        </p:nvSpPr>
        <p:spPr>
          <a:xfrm rot="20379027">
            <a:off x="4001216" y="3389135"/>
            <a:ext cx="3696846" cy="110799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6600" dirty="0" smtClean="0">
                <a:solidFill>
                  <a:srgbClr val="FF0000"/>
                </a:solidFill>
              </a:rPr>
              <a:t>EXEMPLE</a:t>
            </a:r>
            <a:endParaRPr lang="fr-FR" sz="6600" dirty="0">
              <a:solidFill>
                <a:srgbClr val="FF0000"/>
              </a:solidFill>
            </a:endParaRPr>
          </a:p>
        </p:txBody>
      </p:sp>
      <p:pic>
        <p:nvPicPr>
          <p:cNvPr id="8" name="Picture 3" descr="http://lpo.lycee-carnot-bruay.com:8080/site.sti/images/logo0.jpg"/>
          <p:cNvPicPr>
            <a:picLocks noChangeAspect="1" noChangeArrowheads="1"/>
          </p:cNvPicPr>
          <p:nvPr/>
        </p:nvPicPr>
        <p:blipFill>
          <a:blip r:embed="rId4" cstate="print"/>
          <a:srcRect/>
          <a:stretch>
            <a:fillRect/>
          </a:stretch>
        </p:blipFill>
        <p:spPr bwMode="auto">
          <a:xfrm>
            <a:off x="1907704" y="5927379"/>
            <a:ext cx="1368152" cy="9306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oneTexte 48"/>
          <p:cNvSpPr txBox="1"/>
          <p:nvPr/>
        </p:nvSpPr>
        <p:spPr>
          <a:xfrm>
            <a:off x="2843808" y="1556792"/>
            <a:ext cx="5429288" cy="400110"/>
          </a:xfrm>
          <a:prstGeom prst="rect">
            <a:avLst/>
          </a:prstGeom>
          <a:noFill/>
        </p:spPr>
        <p:txBody>
          <a:bodyPr wrap="square" rtlCol="0">
            <a:spAutoFit/>
          </a:bodyPr>
          <a:lstStyle/>
          <a:p>
            <a:pPr algn="ctr"/>
            <a:r>
              <a:rPr lang="fr-FR" sz="2000" b="1" i="1" dirty="0" smtClean="0">
                <a:effectLst>
                  <a:outerShdw blurRad="38100" dist="38100" dir="2700000" algn="tl">
                    <a:srgbClr val="000000">
                      <a:alpha val="43137"/>
                    </a:srgbClr>
                  </a:outerShdw>
                </a:effectLst>
              </a:rPr>
              <a:t>Thème sociétal retenu:   </a:t>
            </a:r>
            <a:r>
              <a:rPr lang="fr-FR" sz="2000" b="1" dirty="0" smtClean="0">
                <a:solidFill>
                  <a:srgbClr val="FF0000"/>
                </a:solidFill>
                <a:effectLst>
                  <a:outerShdw blurRad="38100" dist="38100" dir="2700000" algn="tl">
                    <a:srgbClr val="000000">
                      <a:alpha val="43137"/>
                    </a:srgbClr>
                  </a:outerShdw>
                </a:effectLst>
              </a:rPr>
              <a:t>CONFORT ET LOISIRS</a:t>
            </a:r>
            <a:endParaRPr lang="fr-FR" sz="1600" dirty="0">
              <a:solidFill>
                <a:srgbClr val="FF0000"/>
              </a:solidFill>
            </a:endParaRPr>
          </a:p>
        </p:txBody>
      </p:sp>
      <p:sp>
        <p:nvSpPr>
          <p:cNvPr id="40" name="ZoneTexte 39"/>
          <p:cNvSpPr txBox="1"/>
          <p:nvPr/>
        </p:nvSpPr>
        <p:spPr>
          <a:xfrm>
            <a:off x="2843808" y="1988840"/>
            <a:ext cx="5429288" cy="400110"/>
          </a:xfrm>
          <a:prstGeom prst="rect">
            <a:avLst/>
          </a:prstGeom>
          <a:noFill/>
        </p:spPr>
        <p:txBody>
          <a:bodyPr wrap="square" rtlCol="0">
            <a:spAutoFit/>
          </a:bodyPr>
          <a:lstStyle/>
          <a:p>
            <a:pPr algn="ctr"/>
            <a:r>
              <a:rPr lang="fr-FR" sz="2000" b="1" i="1" dirty="0" smtClean="0">
                <a:effectLst>
                  <a:outerShdw blurRad="38100" dist="38100" dir="2700000" algn="tl">
                    <a:srgbClr val="000000">
                      <a:alpha val="43137"/>
                    </a:srgbClr>
                  </a:outerShdw>
                </a:effectLst>
              </a:rPr>
              <a:t>Support existant:   </a:t>
            </a:r>
            <a:r>
              <a:rPr lang="fr-FR" sz="2000" b="1" dirty="0" smtClean="0">
                <a:solidFill>
                  <a:srgbClr val="FF0000"/>
                </a:solidFill>
                <a:effectLst>
                  <a:outerShdw blurRad="38100" dist="38100" dir="2700000" algn="tl">
                    <a:srgbClr val="000000">
                      <a:alpha val="43137"/>
                    </a:srgbClr>
                  </a:outerShdw>
                </a:effectLst>
              </a:rPr>
              <a:t>Siège de pilotage dynamique</a:t>
            </a:r>
            <a:endParaRPr lang="fr-FR" sz="1600" dirty="0">
              <a:solidFill>
                <a:srgbClr val="FF0000"/>
              </a:solidFill>
            </a:endParaRPr>
          </a:p>
        </p:txBody>
      </p:sp>
      <p:sp>
        <p:nvSpPr>
          <p:cNvPr id="38"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9" name="ZoneTexte 38"/>
          <p:cNvSpPr txBox="1"/>
          <p:nvPr/>
        </p:nvSpPr>
        <p:spPr>
          <a:xfrm>
            <a:off x="2303240" y="836712"/>
            <a:ext cx="6840760" cy="584775"/>
          </a:xfrm>
          <a:prstGeom prst="rect">
            <a:avLst/>
          </a:prstGeom>
          <a:noFill/>
        </p:spPr>
        <p:txBody>
          <a:bodyPr wrap="square" rtlCol="0">
            <a:spAutoFit/>
          </a:bodyPr>
          <a:lstStyle/>
          <a:p>
            <a:pPr algn="ctr"/>
            <a:r>
              <a:rPr lang="fr-FR" sz="3200" b="1" i="1" dirty="0" smtClean="0">
                <a:effectLst>
                  <a:outerShdw blurRad="38100" dist="38100" dir="2700000" algn="tl">
                    <a:srgbClr val="000000">
                      <a:alpha val="43137"/>
                    </a:srgbClr>
                  </a:outerShdw>
                </a:effectLst>
              </a:rPr>
              <a:t>à partir d’un PPE</a:t>
            </a:r>
            <a:endParaRPr lang="fr-FR" sz="2400" dirty="0">
              <a:solidFill>
                <a:srgbClr val="FF0000"/>
              </a:solidFill>
            </a:endParaRPr>
          </a:p>
        </p:txBody>
      </p:sp>
      <p:sp>
        <p:nvSpPr>
          <p:cNvPr id="11" name="Rectangle 10"/>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2"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3"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5"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6"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D8D8D8">
              <a:alpha val="25000"/>
            </a:srgbClr>
          </a:solidFill>
          <a:ln w="9525">
            <a:solidFill>
              <a:srgbClr val="000000"/>
            </a:solidFill>
            <a:round/>
            <a:headEnd/>
            <a:tailEnd/>
          </a:ln>
        </p:spPr>
        <p:txBody>
          <a:bodyPr/>
          <a:lstStyle/>
          <a:p>
            <a:endParaRPr lang="fr-FR"/>
          </a:p>
        </p:txBody>
      </p:sp>
      <p:sp>
        <p:nvSpPr>
          <p:cNvPr id="18"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9" name="Text Box 2751"/>
          <p:cNvSpPr txBox="1">
            <a:spLocks noChangeArrowheads="1"/>
          </p:cNvSpPr>
          <p:nvPr/>
        </p:nvSpPr>
        <p:spPr bwMode="auto">
          <a:xfrm>
            <a:off x="539552" y="908720"/>
            <a:ext cx="1335956" cy="36004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smtClean="0">
                <a:latin typeface="Calibri" pitchFamily="34" charset="0"/>
              </a:rPr>
              <a:t>Recherche d’un thème de projet</a:t>
            </a:r>
            <a:endParaRPr lang="fr-FR" dirty="0"/>
          </a:p>
        </p:txBody>
      </p:sp>
      <p:sp>
        <p:nvSpPr>
          <p:cNvPr id="20" name="Text Box 2752"/>
          <p:cNvSpPr txBox="1">
            <a:spLocks noChangeArrowheads="1"/>
          </p:cNvSpPr>
          <p:nvPr/>
        </p:nvSpPr>
        <p:spPr bwMode="auto">
          <a:xfrm>
            <a:off x="714575" y="1629445"/>
            <a:ext cx="1017690" cy="162560"/>
          </a:xfrm>
          <a:prstGeom prst="rect">
            <a:avLst/>
          </a:prstGeom>
          <a:solidFill>
            <a:schemeClr val="tx1">
              <a:lumMod val="65000"/>
              <a:lumOff val="3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21" name="Text Box 2753"/>
          <p:cNvSpPr txBox="1">
            <a:spLocks noChangeArrowheads="1"/>
          </p:cNvSpPr>
          <p:nvPr/>
        </p:nvSpPr>
        <p:spPr bwMode="auto">
          <a:xfrm>
            <a:off x="530349" y="1939960"/>
            <a:ext cx="428167" cy="1428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22" name="Text Box 2754"/>
          <p:cNvSpPr txBox="1">
            <a:spLocks noChangeArrowheads="1"/>
          </p:cNvSpPr>
          <p:nvPr/>
        </p:nvSpPr>
        <p:spPr bwMode="auto">
          <a:xfrm>
            <a:off x="1093826" y="1934245"/>
            <a:ext cx="730551" cy="147320"/>
          </a:xfrm>
          <a:prstGeom prst="rect">
            <a:avLst/>
          </a:prstGeom>
          <a:solidFill>
            <a:schemeClr val="accent1">
              <a:alpha val="24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23"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24"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5"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6"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7"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8"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9"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30"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31"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2"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7"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44"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5" name="Flèche vers le bas 44"/>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6" name="Organigramme : Connecteur 45"/>
          <p:cNvSpPr/>
          <p:nvPr/>
        </p:nvSpPr>
        <p:spPr>
          <a:xfrm>
            <a:off x="1907704" y="836712"/>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Juin</a:t>
            </a:r>
            <a:endParaRPr lang="fr-FR" sz="1000" b="1" dirty="0">
              <a:solidFill>
                <a:schemeClr val="tx1"/>
              </a:solidFill>
            </a:endParaRPr>
          </a:p>
        </p:txBody>
      </p:sp>
      <p:pic>
        <p:nvPicPr>
          <p:cNvPr id="47" name="Picture 1" descr="C:\Users\HPEric\Documents\Web Creator\ssiv5New-26082011\emoticones\bouton_09.gif"/>
          <p:cNvPicPr>
            <a:picLocks noChangeAspect="1" noChangeArrowheads="1" noCrop="1"/>
          </p:cNvPicPr>
          <p:nvPr/>
        </p:nvPicPr>
        <p:blipFill>
          <a:blip r:embed="rId3" cstate="print"/>
          <a:srcRect/>
          <a:stretch>
            <a:fillRect/>
          </a:stretch>
        </p:blipFill>
        <p:spPr bwMode="auto">
          <a:xfrm>
            <a:off x="179512" y="980728"/>
            <a:ext cx="190500" cy="190500"/>
          </a:xfrm>
          <a:prstGeom prst="rect">
            <a:avLst/>
          </a:prstGeom>
          <a:noFill/>
        </p:spPr>
      </p:pic>
      <p:sp>
        <p:nvSpPr>
          <p:cNvPr id="48" name="Text Box 2752"/>
          <p:cNvSpPr txBox="1">
            <a:spLocks noChangeArrowheads="1"/>
          </p:cNvSpPr>
          <p:nvPr/>
        </p:nvSpPr>
        <p:spPr bwMode="auto">
          <a:xfrm>
            <a:off x="539552" y="1340768"/>
            <a:ext cx="1368152" cy="216024"/>
          </a:xfrm>
          <a:prstGeom prst="rect">
            <a:avLst/>
          </a:prstGeom>
          <a:solidFill>
            <a:schemeClr val="tx1">
              <a:lumMod val="65000"/>
              <a:lumOff val="3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smtClean="0">
                <a:latin typeface="Calibri" pitchFamily="34" charset="0"/>
              </a:rPr>
              <a:t>Identification d’un besoin</a:t>
            </a:r>
            <a:endParaRPr lang="fr-FR" dirty="0"/>
          </a:p>
        </p:txBody>
      </p:sp>
      <p:pic>
        <p:nvPicPr>
          <p:cNvPr id="182274" name="Picture 2"/>
          <p:cNvPicPr>
            <a:picLocks noChangeAspect="1" noChangeArrowheads="1"/>
          </p:cNvPicPr>
          <p:nvPr/>
        </p:nvPicPr>
        <p:blipFill>
          <a:blip r:embed="rId4" cstate="print"/>
          <a:srcRect/>
          <a:stretch>
            <a:fillRect/>
          </a:stretch>
        </p:blipFill>
        <p:spPr bwMode="auto">
          <a:xfrm>
            <a:off x="3347864" y="2500226"/>
            <a:ext cx="5354588" cy="37514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4034" name="Picture 2" descr="PB123029"/>
          <p:cNvPicPr>
            <a:picLocks noChangeAspect="1" noChangeArrowheads="1"/>
          </p:cNvPicPr>
          <p:nvPr/>
        </p:nvPicPr>
        <p:blipFill>
          <a:blip r:embed="rId5" cstate="print"/>
          <a:srcRect/>
          <a:stretch>
            <a:fillRect/>
          </a:stretch>
        </p:blipFill>
        <p:spPr bwMode="auto">
          <a:xfrm>
            <a:off x="2915816" y="3212976"/>
            <a:ext cx="1252629" cy="936104"/>
          </a:xfrm>
          <a:prstGeom prst="ellipse">
            <a:avLst/>
          </a:prstGeom>
          <a:ln>
            <a:noFill/>
          </a:ln>
          <a:effectLst>
            <a:softEdge rad="112500"/>
          </a:effectLst>
        </p:spPr>
      </p:pic>
      <p:pic>
        <p:nvPicPr>
          <p:cNvPr id="43" name="Picture 3" descr="http://lpo.lycee-carnot-bruay.com:8080/site.sti/images/logo0.jpg"/>
          <p:cNvPicPr>
            <a:picLocks noChangeAspect="1" noChangeArrowheads="1"/>
          </p:cNvPicPr>
          <p:nvPr/>
        </p:nvPicPr>
        <p:blipFill>
          <a:blip r:embed="rId6" cstate="print"/>
          <a:srcRect/>
          <a:stretch>
            <a:fillRect/>
          </a:stretch>
        </p:blipFill>
        <p:spPr bwMode="auto">
          <a:xfrm>
            <a:off x="2195736" y="6074319"/>
            <a:ext cx="1152128" cy="78368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4034"/>
                                        </p:tgtEl>
                                        <p:attrNameLst>
                                          <p:attrName>style.visibility</p:attrName>
                                        </p:attrNameLst>
                                      </p:cBhvr>
                                      <p:to>
                                        <p:strVal val="visible"/>
                                      </p:to>
                                    </p:set>
                                    <p:anim calcmode="lin" valueType="num">
                                      <p:cBhvr additive="base">
                                        <p:cTn id="22" dur="500" fill="hold"/>
                                        <p:tgtEl>
                                          <p:spTgt spid="44034"/>
                                        </p:tgtEl>
                                        <p:attrNameLst>
                                          <p:attrName>ppt_x</p:attrName>
                                        </p:attrNameLst>
                                      </p:cBhvr>
                                      <p:tavLst>
                                        <p:tav tm="0">
                                          <p:val>
                                            <p:strVal val="#ppt_x"/>
                                          </p:val>
                                        </p:tav>
                                        <p:tav tm="100000">
                                          <p:val>
                                            <p:strVal val="#ppt_x"/>
                                          </p:val>
                                        </p:tav>
                                      </p:tavLst>
                                    </p:anim>
                                    <p:anim calcmode="lin" valueType="num">
                                      <p:cBhvr additive="base">
                                        <p:cTn id="23" dur="500" fill="hold"/>
                                        <p:tgtEl>
                                          <p:spTgt spid="44034"/>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2274"/>
                                        </p:tgtEl>
                                        <p:attrNameLst>
                                          <p:attrName>style.visibility</p:attrName>
                                        </p:attrNameLst>
                                      </p:cBhvr>
                                      <p:to>
                                        <p:strVal val="visible"/>
                                      </p:to>
                                    </p:set>
                                    <p:animEffect transition="in" filter="fade">
                                      <p:cBhvr>
                                        <p:cTn id="26" dur="1000"/>
                                        <p:tgtEl>
                                          <p:spTgt spid="182274"/>
                                        </p:tgtEl>
                                      </p:cBhvr>
                                    </p:animEffect>
                                    <p:anim calcmode="lin" valueType="num">
                                      <p:cBhvr>
                                        <p:cTn id="27" dur="1000" fill="hold"/>
                                        <p:tgtEl>
                                          <p:spTgt spid="182274"/>
                                        </p:tgtEl>
                                        <p:attrNameLst>
                                          <p:attrName>ppt_x</p:attrName>
                                        </p:attrNameLst>
                                      </p:cBhvr>
                                      <p:tavLst>
                                        <p:tav tm="0">
                                          <p:val>
                                            <p:strVal val="#ppt_x"/>
                                          </p:val>
                                        </p:tav>
                                        <p:tav tm="100000">
                                          <p:val>
                                            <p:strVal val="#ppt_x"/>
                                          </p:val>
                                        </p:tav>
                                      </p:tavLst>
                                    </p:anim>
                                    <p:anim calcmode="lin" valueType="num">
                                      <p:cBhvr>
                                        <p:cTn id="28" dur="1000" fill="hold"/>
                                        <p:tgtEl>
                                          <p:spTgt spid="182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0"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oneTexte 48"/>
          <p:cNvSpPr txBox="1"/>
          <p:nvPr/>
        </p:nvSpPr>
        <p:spPr>
          <a:xfrm>
            <a:off x="2699792" y="1196752"/>
            <a:ext cx="5429288" cy="400110"/>
          </a:xfrm>
          <a:prstGeom prst="rect">
            <a:avLst/>
          </a:prstGeom>
          <a:noFill/>
        </p:spPr>
        <p:txBody>
          <a:bodyPr wrap="square" rtlCol="0">
            <a:spAutoFit/>
          </a:bodyPr>
          <a:lstStyle/>
          <a:p>
            <a:pPr algn="ctr"/>
            <a:r>
              <a:rPr lang="fr-FR" sz="2000" b="1" i="1" dirty="0" smtClean="0">
                <a:effectLst>
                  <a:outerShdw blurRad="38100" dist="38100" dir="2700000" algn="tl">
                    <a:srgbClr val="000000">
                      <a:alpha val="43137"/>
                    </a:srgbClr>
                  </a:outerShdw>
                </a:effectLst>
              </a:rPr>
              <a:t>Thème sociétal retenu:   </a:t>
            </a:r>
            <a:r>
              <a:rPr lang="fr-FR" sz="2000" b="1" dirty="0" smtClean="0">
                <a:solidFill>
                  <a:srgbClr val="FF0000"/>
                </a:solidFill>
                <a:effectLst>
                  <a:outerShdw blurRad="38100" dist="38100" dir="2700000" algn="tl">
                    <a:srgbClr val="000000">
                      <a:alpha val="43137"/>
                    </a:srgbClr>
                  </a:outerShdw>
                </a:effectLst>
              </a:rPr>
              <a:t>CONFORT ET LOISIRS</a:t>
            </a:r>
            <a:endParaRPr lang="fr-FR" sz="1600" dirty="0">
              <a:solidFill>
                <a:srgbClr val="FF0000"/>
              </a:solidFill>
            </a:endParaRPr>
          </a:p>
        </p:txBody>
      </p:sp>
      <p:pic>
        <p:nvPicPr>
          <p:cNvPr id="36" name="Espace réservé du contenu 3"/>
          <p:cNvPicPr>
            <a:picLocks noGrp="1"/>
          </p:cNvPicPr>
          <p:nvPr>
            <p:ph idx="1"/>
          </p:nvPr>
        </p:nvPicPr>
        <p:blipFill>
          <a:blip r:embed="rId3" cstate="print"/>
          <a:srcRect/>
          <a:stretch>
            <a:fillRect/>
          </a:stretch>
        </p:blipFill>
        <p:spPr bwMode="auto">
          <a:xfrm>
            <a:off x="2920527" y="2132856"/>
            <a:ext cx="5683921" cy="45259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0" name="ZoneTexte 39"/>
          <p:cNvSpPr txBox="1"/>
          <p:nvPr/>
        </p:nvSpPr>
        <p:spPr>
          <a:xfrm>
            <a:off x="2771800" y="1628800"/>
            <a:ext cx="5429288" cy="400110"/>
          </a:xfrm>
          <a:prstGeom prst="rect">
            <a:avLst/>
          </a:prstGeom>
          <a:noFill/>
        </p:spPr>
        <p:txBody>
          <a:bodyPr wrap="square" rtlCol="0">
            <a:spAutoFit/>
          </a:bodyPr>
          <a:lstStyle/>
          <a:p>
            <a:pPr algn="ctr"/>
            <a:r>
              <a:rPr lang="fr-FR" sz="2000" b="1" i="1" dirty="0" smtClean="0">
                <a:effectLst>
                  <a:outerShdw blurRad="38100" dist="38100" dir="2700000" algn="tl">
                    <a:srgbClr val="000000">
                      <a:alpha val="43137"/>
                    </a:srgbClr>
                  </a:outerShdw>
                </a:effectLst>
              </a:rPr>
              <a:t>Support existant:   </a:t>
            </a:r>
            <a:r>
              <a:rPr lang="fr-FR" sz="2000" b="1" dirty="0" smtClean="0">
                <a:solidFill>
                  <a:srgbClr val="FF0000"/>
                </a:solidFill>
                <a:effectLst>
                  <a:outerShdw blurRad="38100" dist="38100" dir="2700000" algn="tl">
                    <a:srgbClr val="000000">
                      <a:alpha val="43137"/>
                    </a:srgbClr>
                  </a:outerShdw>
                </a:effectLst>
              </a:rPr>
              <a:t>Siège de pilotage dynamique</a:t>
            </a:r>
            <a:endParaRPr lang="fr-FR" sz="1600" dirty="0">
              <a:solidFill>
                <a:srgbClr val="FF0000"/>
              </a:solidFill>
            </a:endParaRPr>
          </a:p>
        </p:txBody>
      </p:sp>
      <p:pic>
        <p:nvPicPr>
          <p:cNvPr id="44034" name="Picture 2" descr="PB123029"/>
          <p:cNvPicPr>
            <a:picLocks noChangeAspect="1" noChangeArrowheads="1"/>
          </p:cNvPicPr>
          <p:nvPr/>
        </p:nvPicPr>
        <p:blipFill>
          <a:blip r:embed="rId4" cstate="print">
            <a:lum/>
          </a:blip>
          <a:srcRect/>
          <a:stretch>
            <a:fillRect/>
          </a:stretch>
        </p:blipFill>
        <p:spPr bwMode="auto">
          <a:xfrm>
            <a:off x="2572076" y="2060849"/>
            <a:ext cx="1541697" cy="1152128"/>
          </a:xfrm>
          <a:prstGeom prst="ellipse">
            <a:avLst/>
          </a:prstGeom>
          <a:ln>
            <a:noFill/>
          </a:ln>
          <a:effectLst>
            <a:softEdge rad="112500"/>
          </a:effectLst>
        </p:spPr>
      </p:pic>
      <p:pic>
        <p:nvPicPr>
          <p:cNvPr id="42" name="Picture 2" descr="PB123029"/>
          <p:cNvPicPr>
            <a:picLocks noChangeAspect="1" noChangeArrowheads="1"/>
          </p:cNvPicPr>
          <p:nvPr/>
        </p:nvPicPr>
        <p:blipFill>
          <a:blip r:embed="rId5" cstate="print"/>
          <a:srcRect/>
          <a:stretch>
            <a:fillRect/>
          </a:stretch>
        </p:blipFill>
        <p:spPr bwMode="auto">
          <a:xfrm>
            <a:off x="4572000" y="2636912"/>
            <a:ext cx="396644" cy="296417"/>
          </a:xfrm>
          <a:prstGeom prst="ellipse">
            <a:avLst/>
          </a:prstGeom>
          <a:ln>
            <a:noFill/>
          </a:ln>
          <a:effectLst>
            <a:softEdge rad="112500"/>
          </a:effectLst>
        </p:spPr>
      </p:pic>
      <p:sp>
        <p:nvSpPr>
          <p:cNvPr id="30" name="Titre 1">
            <a:hlinkClick r:id="rId6" action="ppaction://hlinkfile"/>
          </p:cNvPr>
          <p:cNvSpPr txBox="1">
            <a:spLocks/>
          </p:cNvSpPr>
          <p:nvPr/>
        </p:nvSpPr>
        <p:spPr>
          <a:xfrm rot="20424529">
            <a:off x="3659565" y="3505481"/>
            <a:ext cx="4556072" cy="13572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b" anchorCtr="0">
            <a:normAutofit fontScale="7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VIDEO MONTRANT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Système existant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8"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9" name="Rectangle 38"/>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1"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12" name="Picture 3" descr="http://lpo.lycee-carnot-bruay.com:8080/site.sti/images/logo0.jpg"/>
          <p:cNvPicPr>
            <a:picLocks noChangeAspect="1" noChangeArrowheads="1"/>
          </p:cNvPicPr>
          <p:nvPr/>
        </p:nvPicPr>
        <p:blipFill>
          <a:blip r:embed="rId7" cstate="print"/>
          <a:srcRect/>
          <a:stretch>
            <a:fillRect/>
          </a:stretch>
        </p:blipFill>
        <p:spPr bwMode="auto">
          <a:xfrm>
            <a:off x="1763688" y="6101703"/>
            <a:ext cx="1152128" cy="7836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Espace réservé du contenu 3"/>
          <p:cNvPicPr>
            <a:picLocks noGrp="1"/>
          </p:cNvPicPr>
          <p:nvPr>
            <p:ph idx="1"/>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339752"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IDENTIFICATION DU BESOIN</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D8D8D8">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15" name="Text Box 2752"/>
          <p:cNvSpPr txBox="1">
            <a:spLocks noChangeArrowheads="1"/>
          </p:cNvSpPr>
          <p:nvPr/>
        </p:nvSpPr>
        <p:spPr bwMode="auto">
          <a:xfrm>
            <a:off x="714575" y="1629445"/>
            <a:ext cx="1017690" cy="162560"/>
          </a:xfrm>
          <a:prstGeom prst="rect">
            <a:avLst/>
          </a:prstGeom>
          <a:solidFill>
            <a:schemeClr val="tx1">
              <a:lumMod val="65000"/>
              <a:lumOff val="3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16" name="Text Box 2753"/>
          <p:cNvSpPr txBox="1">
            <a:spLocks noChangeArrowheads="1"/>
          </p:cNvSpPr>
          <p:nvPr/>
        </p:nvSpPr>
        <p:spPr bwMode="auto">
          <a:xfrm>
            <a:off x="530349" y="1939960"/>
            <a:ext cx="428167" cy="1428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chemeClr val="accent1">
              <a:alpha val="24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36"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Flèche vers le bas 36"/>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134076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54"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79512" y="1340768"/>
            <a:ext cx="190500" cy="190500"/>
          </a:xfrm>
          <a:prstGeom prst="rect">
            <a:avLst/>
          </a:prstGeom>
          <a:noFill/>
        </p:spPr>
      </p:pic>
      <p:sp>
        <p:nvSpPr>
          <p:cNvPr id="39" name="ZoneTexte 38"/>
          <p:cNvSpPr txBox="1"/>
          <p:nvPr/>
        </p:nvSpPr>
        <p:spPr>
          <a:xfrm>
            <a:off x="2339752" y="1772816"/>
            <a:ext cx="6804248" cy="4478149"/>
          </a:xfrm>
          <a:prstGeom prst="rect">
            <a:avLst/>
          </a:prstGeom>
          <a:noFill/>
        </p:spPr>
        <p:txBody>
          <a:bodyPr wrap="square" rtlCol="0">
            <a:spAutoFit/>
          </a:bodyPr>
          <a:lstStyle/>
          <a:p>
            <a:pPr marL="342900" indent="-342900"/>
            <a:endParaRPr lang="fr-FR" sz="1900" b="1" dirty="0" smtClean="0"/>
          </a:p>
          <a:p>
            <a:pPr marL="342900" indent="-342900"/>
            <a:endParaRPr lang="fr-FR" sz="1900" b="1" dirty="0" smtClean="0"/>
          </a:p>
          <a:p>
            <a:pPr marL="342900" indent="-342900"/>
            <a:r>
              <a:rPr lang="fr-FR" sz="2000" b="1" dirty="0" smtClean="0"/>
              <a:t>Après une démonstration du fonctionnement, le professeur </a:t>
            </a:r>
          </a:p>
          <a:p>
            <a:pPr marL="342900" indent="-342900"/>
            <a:r>
              <a:rPr lang="fr-FR" sz="2000" b="1" dirty="0" smtClean="0"/>
              <a:t>interpelle les élèves afin qu’ils constatent que:</a:t>
            </a:r>
          </a:p>
          <a:p>
            <a:pPr marL="342900" indent="-342900"/>
            <a:endParaRPr lang="fr-FR" sz="1900" b="1" dirty="0" smtClean="0"/>
          </a:p>
          <a:p>
            <a:pPr marL="342900" indent="-342900">
              <a:buFont typeface="Arial" charset="0"/>
              <a:buChar char="•"/>
            </a:pPr>
            <a:r>
              <a:rPr lang="fr-FR" sz="1900" b="1" dirty="0" smtClean="0"/>
              <a:t>Le siège n’a pas de pédale de frein.</a:t>
            </a:r>
          </a:p>
          <a:p>
            <a:pPr marL="342900" indent="-342900"/>
            <a:endParaRPr lang="fr-FR" sz="1900" b="1" dirty="0" smtClean="0"/>
          </a:p>
          <a:p>
            <a:pPr marL="342900" indent="-342900">
              <a:buFont typeface="Arial" charset="0"/>
              <a:buChar char="•"/>
            </a:pPr>
            <a:r>
              <a:rPr lang="fr-FR" sz="1900" b="1" dirty="0" smtClean="0"/>
              <a:t>Le tableau de bord n’est pas instrumenté et n’est pas très </a:t>
            </a:r>
          </a:p>
          <a:p>
            <a:pPr marL="342900" indent="-342900"/>
            <a:r>
              <a:rPr lang="fr-FR" sz="1900" b="1" dirty="0" smtClean="0"/>
              <a:t>       réaliste (simple tôle d’aluminium).</a:t>
            </a:r>
          </a:p>
          <a:p>
            <a:pPr marL="342900" indent="-342900"/>
            <a:endParaRPr lang="fr-FR" sz="1900" b="1" dirty="0" smtClean="0"/>
          </a:p>
          <a:p>
            <a:pPr marL="342900" indent="-342900">
              <a:buFont typeface="Arial" charset="0"/>
              <a:buChar char="•"/>
            </a:pPr>
            <a:r>
              <a:rPr lang="fr-FR" sz="1900" b="1" dirty="0" smtClean="0"/>
              <a:t>Le pilote n’a pas de retour sonore du moteur et n’est pas soumis aux vibrations qu’il ressentirait à bord d’une voiture réelle.</a:t>
            </a:r>
          </a:p>
          <a:p>
            <a:pPr marL="342900" indent="-342900"/>
            <a:endParaRPr lang="fr-FR" sz="1900" b="1" dirty="0" smtClean="0"/>
          </a:p>
          <a:p>
            <a:pPr marL="342900" indent="-342900">
              <a:buFont typeface="Arial" charset="0"/>
              <a:buChar char="•"/>
            </a:pPr>
            <a:endParaRPr lang="fr-FR" sz="1900" b="1" dirty="0" smtClean="0"/>
          </a:p>
        </p:txBody>
      </p:sp>
      <p:pic>
        <p:nvPicPr>
          <p:cNvPr id="40" name="Picture 2" descr="PB123029"/>
          <p:cNvPicPr>
            <a:picLocks noChangeAspect="1" noChangeArrowheads="1"/>
          </p:cNvPicPr>
          <p:nvPr/>
        </p:nvPicPr>
        <p:blipFill>
          <a:blip r:embed="rId5" cstate="print">
            <a:lum bright="40000"/>
          </a:blip>
          <a:srcRect/>
          <a:stretch>
            <a:fillRect/>
          </a:stretch>
        </p:blipFill>
        <p:spPr bwMode="auto">
          <a:xfrm>
            <a:off x="8306082" y="836712"/>
            <a:ext cx="837918" cy="62618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sommaire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7" name="Picture 2" descr="http://www.urban.youvox.fr/IMG/jpg/4EMECOUVCOULEUR2.jpg"/>
          <p:cNvPicPr>
            <a:picLocks noChangeAspect="1" noChangeArrowheads="1"/>
          </p:cNvPicPr>
          <p:nvPr/>
        </p:nvPicPr>
        <p:blipFill>
          <a:blip r:embed="rId2" cstate="print"/>
          <a:srcRect/>
          <a:stretch>
            <a:fillRect/>
          </a:stretch>
        </p:blipFill>
        <p:spPr bwMode="auto">
          <a:xfrm>
            <a:off x="7626110" y="3284984"/>
            <a:ext cx="1517890" cy="916806"/>
          </a:xfrm>
          <a:prstGeom prst="ellipse">
            <a:avLst/>
          </a:prstGeom>
          <a:ln>
            <a:noFill/>
          </a:ln>
          <a:effectLst>
            <a:softEdge rad="112500"/>
          </a:effectLst>
        </p:spPr>
      </p:pic>
      <p:pic>
        <p:nvPicPr>
          <p:cNvPr id="9" name="Picture 1"/>
          <p:cNvPicPr>
            <a:picLocks noChangeAspect="1" noChangeArrowheads="1"/>
          </p:cNvPicPr>
          <p:nvPr/>
        </p:nvPicPr>
        <p:blipFill>
          <a:blip r:embed="rId3" cstate="print"/>
          <a:srcRect/>
          <a:stretch>
            <a:fillRect/>
          </a:stretch>
        </p:blipFill>
        <p:spPr bwMode="auto">
          <a:xfrm rot="961085">
            <a:off x="8066202" y="5354353"/>
            <a:ext cx="1003116" cy="682426"/>
          </a:xfrm>
          <a:prstGeom prst="rect">
            <a:avLst/>
          </a:prstGeom>
          <a:noFill/>
          <a:ln w="9525">
            <a:noFill/>
            <a:miter lim="800000"/>
            <a:headEnd/>
            <a:tailEnd/>
          </a:ln>
        </p:spPr>
      </p:pic>
      <p:sp>
        <p:nvSpPr>
          <p:cNvPr id="11" name="Rectangle 10"/>
          <p:cNvSpPr>
            <a:spLocks noChangeArrowheads="1"/>
          </p:cNvSpPr>
          <p:nvPr/>
        </p:nvSpPr>
        <p:spPr bwMode="auto">
          <a:xfrm>
            <a:off x="1547664" y="1700808"/>
            <a:ext cx="7488832" cy="5632311"/>
          </a:xfrm>
          <a:prstGeom prst="rect">
            <a:avLst/>
          </a:prstGeom>
          <a:noFill/>
          <a:ln w="9525">
            <a:noFill/>
            <a:miter lim="800000"/>
            <a:headEnd/>
            <a:tailEnd/>
          </a:ln>
        </p:spPr>
        <p:txBody>
          <a:bodyPr wrap="square">
            <a:spAutoFit/>
          </a:bodyPr>
          <a:lstStyle/>
          <a:p>
            <a:pPr marL="628650" indent="-266700">
              <a:buFont typeface="Arial" pitchFamily="34" charset="0"/>
              <a:buChar char="•"/>
            </a:pPr>
            <a:r>
              <a:rPr lang="fr-FR" sz="2400" b="1" i="1" dirty="0" smtClean="0"/>
              <a:t>Les objectifs du projet</a:t>
            </a:r>
          </a:p>
          <a:p>
            <a:pPr marL="628650" indent="-266700">
              <a:buFont typeface="Arial" pitchFamily="34" charset="0"/>
              <a:buChar char="•"/>
            </a:pPr>
            <a:endParaRPr lang="fr-FR" b="1" i="1" dirty="0" smtClean="0"/>
          </a:p>
          <a:p>
            <a:pPr marL="628650" indent="-266700">
              <a:buFont typeface="Arial" pitchFamily="34" charset="0"/>
              <a:buChar char="•"/>
            </a:pPr>
            <a:r>
              <a:rPr lang="fr-FR" sz="2400" b="1" i="1" dirty="0" smtClean="0"/>
              <a:t>Le choix du projet et sa validation institutionnelle</a:t>
            </a:r>
          </a:p>
          <a:p>
            <a:pPr marL="628650" indent="-266700">
              <a:buFont typeface="Arial" pitchFamily="34" charset="0"/>
              <a:buChar char="•"/>
            </a:pPr>
            <a:endParaRPr lang="fr-FR" b="1" i="1" dirty="0" smtClean="0"/>
          </a:p>
          <a:p>
            <a:pPr marL="628650" indent="-266700">
              <a:buFont typeface="Arial" pitchFamily="34" charset="0"/>
              <a:buChar char="•"/>
            </a:pPr>
            <a:r>
              <a:rPr lang="fr-FR" sz="2400" b="1" i="1" dirty="0" smtClean="0"/>
              <a:t>Le déroulement du projet – Exemple à partir </a:t>
            </a:r>
          </a:p>
          <a:p>
            <a:pPr marL="628650" indent="-266700"/>
            <a:r>
              <a:rPr lang="fr-FR" sz="2400" b="1" i="1" dirty="0" smtClean="0"/>
              <a:t>    d’un PPE</a:t>
            </a:r>
          </a:p>
          <a:p>
            <a:pPr marL="628650" indent="-266700">
              <a:buFont typeface="Arial" pitchFamily="34" charset="0"/>
              <a:buChar char="•"/>
            </a:pPr>
            <a:endParaRPr lang="fr-FR" b="1" i="1" dirty="0" smtClean="0"/>
          </a:p>
          <a:p>
            <a:pPr marL="1085850" lvl="1" indent="-266700">
              <a:buFont typeface="Wingdings" pitchFamily="2" charset="2"/>
              <a:buChar char="ü"/>
            </a:pPr>
            <a:r>
              <a:rPr lang="fr-FR" b="1" i="1" dirty="0" smtClean="0"/>
              <a:t>Le choix du projet et l’identification du besoin</a:t>
            </a:r>
          </a:p>
          <a:p>
            <a:pPr marL="1085850" lvl="1" indent="-266700">
              <a:buFont typeface="Wingdings" pitchFamily="2" charset="2"/>
              <a:buChar char="ü"/>
            </a:pPr>
            <a:r>
              <a:rPr lang="fr-FR" b="1" i="1" dirty="0" smtClean="0"/>
              <a:t>Etude de faisabilité et validation : « Dossier de projet »</a:t>
            </a:r>
          </a:p>
          <a:p>
            <a:pPr marL="1085850" lvl="1" indent="-266700">
              <a:buFont typeface="Wingdings" pitchFamily="2" charset="2"/>
              <a:buChar char="ü"/>
            </a:pPr>
            <a:r>
              <a:rPr lang="fr-FR" b="1" i="1" dirty="0" smtClean="0"/>
              <a:t>L’élaboration du CDCF</a:t>
            </a:r>
          </a:p>
          <a:p>
            <a:pPr marL="1085850" lvl="1" indent="-266700">
              <a:buFont typeface="Wingdings" pitchFamily="2" charset="2"/>
              <a:buChar char="ü"/>
            </a:pPr>
            <a:r>
              <a:rPr lang="fr-FR" b="1" i="1" dirty="0" smtClean="0"/>
              <a:t>Les étapes du projet</a:t>
            </a:r>
          </a:p>
          <a:p>
            <a:pPr marL="1085850" lvl="1" indent="-266700">
              <a:buFont typeface="Wingdings" pitchFamily="2" charset="2"/>
              <a:buChar char="ü"/>
            </a:pPr>
            <a:r>
              <a:rPr lang="fr-FR" b="1" i="1" dirty="0" smtClean="0"/>
              <a:t>Les évaluations au cours du projet</a:t>
            </a:r>
          </a:p>
          <a:p>
            <a:pPr marL="1085850" lvl="1" indent="-266700">
              <a:buFont typeface="Wingdings" pitchFamily="2" charset="2"/>
              <a:buChar char="ü"/>
            </a:pPr>
            <a:endParaRPr lang="fr-FR" b="1" i="1" dirty="0" smtClean="0"/>
          </a:p>
          <a:p>
            <a:pPr marL="628650" indent="-266700">
              <a:buFont typeface="Arial" pitchFamily="34" charset="0"/>
              <a:buChar char="•"/>
            </a:pPr>
            <a:r>
              <a:rPr lang="fr-FR" sz="2400" b="1" i="1" dirty="0" smtClean="0"/>
              <a:t>Remarques</a:t>
            </a:r>
          </a:p>
          <a:p>
            <a:pPr marL="1085850" lvl="1" indent="-266700">
              <a:buFont typeface="Wingdings" pitchFamily="2" charset="2"/>
              <a:buChar char="ü"/>
            </a:pPr>
            <a:r>
              <a:rPr lang="fr-FR" b="1" i="1" dirty="0" smtClean="0"/>
              <a:t>Rappel sur les productions attendues</a:t>
            </a:r>
          </a:p>
          <a:p>
            <a:pPr marL="1085850" lvl="1" indent="-266700">
              <a:buFont typeface="Wingdings" pitchFamily="2" charset="2"/>
              <a:buChar char="ü"/>
            </a:pPr>
            <a:r>
              <a:rPr lang="fr-FR" b="1" i="1" dirty="0" smtClean="0"/>
              <a:t>Avantages du Projet </a:t>
            </a:r>
            <a:r>
              <a:rPr lang="fr-FR" b="1" i="1" dirty="0" smtClean="0"/>
              <a:t>pluridisciplinaire </a:t>
            </a:r>
            <a:r>
              <a:rPr lang="fr-FR" b="1" i="1" dirty="0" smtClean="0"/>
              <a:t>par rapport au PPE</a:t>
            </a:r>
          </a:p>
          <a:p>
            <a:pPr marL="628650" indent="-266700">
              <a:buFont typeface="Arial" charset="0"/>
              <a:buChar char="•"/>
            </a:pPr>
            <a:endParaRPr lang="fr-FR" b="1" i="1" dirty="0" smtClean="0"/>
          </a:p>
          <a:p>
            <a:pPr marL="628650" indent="-266700"/>
            <a:endParaRPr lang="fr-FR" sz="2400" b="1" i="1" dirty="0" smtClean="0">
              <a:solidFill>
                <a:srgbClr val="00B0F0"/>
              </a:solidFill>
            </a:endParaRPr>
          </a:p>
        </p:txBody>
      </p:sp>
      <p:pic>
        <p:nvPicPr>
          <p:cNvPr id="26" name="Picture 1"/>
          <p:cNvPicPr>
            <a:picLocks noChangeAspect="1" noChangeArrowheads="1"/>
          </p:cNvPicPr>
          <p:nvPr/>
        </p:nvPicPr>
        <p:blipFill>
          <a:blip r:embed="rId4" cstate="print"/>
          <a:srcRect/>
          <a:stretch>
            <a:fillRect/>
          </a:stretch>
        </p:blipFill>
        <p:spPr bwMode="auto">
          <a:xfrm rot="20674279">
            <a:off x="8169995" y="4173293"/>
            <a:ext cx="780540" cy="874525"/>
          </a:xfrm>
          <a:prstGeom prst="rect">
            <a:avLst/>
          </a:prstGeom>
          <a:noFill/>
          <a:ln w="9525">
            <a:noFill/>
            <a:miter lim="800000"/>
            <a:headEnd/>
            <a:tailEnd/>
          </a:ln>
        </p:spPr>
      </p:pic>
      <p:sp>
        <p:nvSpPr>
          <p:cNvPr id="27" name="ZoneTexte 26"/>
          <p:cNvSpPr txBox="1"/>
          <p:nvPr/>
        </p:nvSpPr>
        <p:spPr>
          <a:xfrm rot="20466908">
            <a:off x="8295197" y="4569098"/>
            <a:ext cx="610034" cy="20005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fr-FR" sz="700" b="1" dirty="0" smtClean="0">
                <a:solidFill>
                  <a:schemeClr val="tx1"/>
                </a:solidFill>
              </a:rPr>
              <a:t>VALIDEE</a:t>
            </a:r>
            <a:endParaRPr lang="fr-FR" sz="7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267744"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IDENTIFICATION DU BESOIN</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D8D8D8">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15" name="Text Box 2752"/>
          <p:cNvSpPr txBox="1">
            <a:spLocks noChangeArrowheads="1"/>
          </p:cNvSpPr>
          <p:nvPr/>
        </p:nvSpPr>
        <p:spPr bwMode="auto">
          <a:xfrm>
            <a:off x="714575" y="1629445"/>
            <a:ext cx="1017690" cy="162560"/>
          </a:xfrm>
          <a:prstGeom prst="rect">
            <a:avLst/>
          </a:prstGeom>
          <a:solidFill>
            <a:schemeClr val="tx1">
              <a:lumMod val="65000"/>
              <a:lumOff val="3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16" name="Text Box 2753"/>
          <p:cNvSpPr txBox="1">
            <a:spLocks noChangeArrowheads="1"/>
          </p:cNvSpPr>
          <p:nvPr/>
        </p:nvSpPr>
        <p:spPr bwMode="auto">
          <a:xfrm>
            <a:off x="530349" y="1939960"/>
            <a:ext cx="428167" cy="1428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chemeClr val="accent1">
              <a:alpha val="24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36"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Flèche vers le bas 36"/>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134076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40" name="Espace réservé du contenu 3"/>
          <p:cNvPicPr>
            <a:picLocks noGrp="1"/>
          </p:cNvPicPr>
          <p:nvPr>
            <p:ph idx="1"/>
          </p:nvPr>
        </p:nvPicPr>
        <p:blipFill>
          <a:blip r:embed="rId3" cstate="print">
            <a:duotone>
              <a:schemeClr val="bg2">
                <a:shade val="45000"/>
                <a:satMod val="135000"/>
              </a:schemeClr>
              <a:prstClr val="white"/>
            </a:duotone>
            <a:lum bright="10000"/>
          </a:blip>
          <a:srcRect/>
          <a:stretch>
            <a:fillRect/>
          </a:stretch>
        </p:blipFill>
        <p:spPr bwMode="auto">
          <a:xfrm>
            <a:off x="2411760" y="1988840"/>
            <a:ext cx="6480720" cy="4608512"/>
          </a:xfrm>
          <a:prstGeom prst="rect">
            <a:avLst/>
          </a:prstGeom>
          <a:ln>
            <a:noFill/>
          </a:ln>
          <a:effectLst>
            <a:softEdge rad="112500"/>
          </a:effectLst>
        </p:spPr>
      </p:pic>
      <p:pic>
        <p:nvPicPr>
          <p:cNvPr id="42" name="Picture 2"/>
          <p:cNvPicPr>
            <a:picLocks noChangeAspect="1" noChangeArrowheads="1"/>
          </p:cNvPicPr>
          <p:nvPr/>
        </p:nvPicPr>
        <p:blipFill>
          <a:blip r:embed="rId4" cstate="print"/>
          <a:srcRect/>
          <a:stretch>
            <a:fillRect/>
          </a:stretch>
        </p:blipFill>
        <p:spPr bwMode="auto">
          <a:xfrm>
            <a:off x="2339752" y="3717032"/>
            <a:ext cx="1720878" cy="1383730"/>
          </a:xfrm>
          <a:prstGeom prst="ellipse">
            <a:avLst/>
          </a:prstGeom>
          <a:ln>
            <a:noFill/>
          </a:ln>
          <a:effectLst>
            <a:softEdge rad="112500"/>
          </a:effectLst>
        </p:spPr>
      </p:pic>
      <p:sp>
        <p:nvSpPr>
          <p:cNvPr id="45" name="ZoneTexte 44"/>
          <p:cNvSpPr txBox="1"/>
          <p:nvPr/>
        </p:nvSpPr>
        <p:spPr>
          <a:xfrm>
            <a:off x="2303240" y="908720"/>
            <a:ext cx="6840760" cy="707886"/>
          </a:xfrm>
          <a:prstGeom prst="rect">
            <a:avLst/>
          </a:prstGeom>
          <a:noFill/>
        </p:spPr>
        <p:txBody>
          <a:bodyPr wrap="square" rtlCol="0">
            <a:spAutoFit/>
          </a:bodyPr>
          <a:lstStyle/>
          <a:p>
            <a:pPr algn="ctr"/>
            <a:r>
              <a:rPr lang="fr-FR" sz="2000" b="1" i="1" dirty="0" smtClean="0">
                <a:effectLst>
                  <a:outerShdw blurRad="38100" dist="38100" dir="2700000" algn="tl">
                    <a:srgbClr val="000000">
                      <a:alpha val="43137"/>
                    </a:srgbClr>
                  </a:outerShdw>
                </a:effectLst>
              </a:rPr>
              <a:t>Enoncé général du besoin:  </a:t>
            </a:r>
          </a:p>
          <a:p>
            <a:pPr algn="ctr"/>
            <a:r>
              <a:rPr lang="fr-FR" sz="2000" b="1" i="1" dirty="0" smtClean="0">
                <a:effectLst>
                  <a:outerShdw blurRad="38100" dist="38100" dir="2700000" algn="tl">
                    <a:srgbClr val="000000">
                      <a:alpha val="43137"/>
                    </a:srgbClr>
                  </a:outerShdw>
                </a:effectLst>
              </a:rPr>
              <a:t> </a:t>
            </a:r>
            <a:r>
              <a:rPr lang="fr-FR" sz="2000" b="1" dirty="0" smtClean="0">
                <a:solidFill>
                  <a:srgbClr val="FF0000"/>
                </a:solidFill>
                <a:effectLst>
                  <a:outerShdw blurRad="38100" dist="38100" dir="2700000" algn="tl">
                    <a:srgbClr val="000000">
                      <a:alpha val="43137"/>
                    </a:srgbClr>
                  </a:outerShdw>
                </a:effectLst>
              </a:rPr>
              <a:t>Amélioration du siège dynamique</a:t>
            </a:r>
            <a:endParaRPr lang="fr-FR" sz="1600" dirty="0">
              <a:solidFill>
                <a:srgbClr val="FF0000"/>
              </a:solidFill>
            </a:endParaRPr>
          </a:p>
        </p:txBody>
      </p:sp>
      <p:pic>
        <p:nvPicPr>
          <p:cNvPr id="41988" name="Picture 4" descr="http://www.megamos-racing.fr/37641-41380-large/compteur-compte-tour-koso-db-02r.jpg"/>
          <p:cNvPicPr>
            <a:picLocks noChangeAspect="1" noChangeArrowheads="1"/>
          </p:cNvPicPr>
          <p:nvPr/>
        </p:nvPicPr>
        <p:blipFill>
          <a:blip r:embed="rId5" cstate="print"/>
          <a:srcRect/>
          <a:stretch>
            <a:fillRect/>
          </a:stretch>
        </p:blipFill>
        <p:spPr bwMode="auto">
          <a:xfrm>
            <a:off x="2483768" y="2564904"/>
            <a:ext cx="1201316" cy="1201316"/>
          </a:xfrm>
          <a:prstGeom prst="ellipse">
            <a:avLst/>
          </a:prstGeom>
          <a:ln>
            <a:noFill/>
          </a:ln>
          <a:effectLst>
            <a:softEdge rad="112500"/>
          </a:effectLst>
        </p:spPr>
      </p:pic>
      <p:sp>
        <p:nvSpPr>
          <p:cNvPr id="47" name="Rectangle 46"/>
          <p:cNvSpPr/>
          <p:nvPr/>
        </p:nvSpPr>
        <p:spPr>
          <a:xfrm>
            <a:off x="3995936" y="2924944"/>
            <a:ext cx="4613764" cy="369332"/>
          </a:xfrm>
          <a:prstGeom prst="rect">
            <a:avLst/>
          </a:prstGeom>
        </p:spPr>
        <p:txBody>
          <a:bodyPr wrap="none">
            <a:spAutoFit/>
          </a:bodyPr>
          <a:lstStyle/>
          <a:p>
            <a:r>
              <a:rPr lang="fr-FR" b="1" dirty="0" smtClean="0">
                <a:solidFill>
                  <a:srgbClr val="FF0000"/>
                </a:solidFill>
                <a:effectLst>
                  <a:outerShdw blurRad="38100" dist="38100" dir="2700000" algn="tl">
                    <a:srgbClr val="000000">
                      <a:alpha val="43137"/>
                    </a:srgbClr>
                  </a:outerShdw>
                </a:effectLst>
              </a:rPr>
              <a:t>Afficher la vitesse de la voiture en temps réel</a:t>
            </a:r>
            <a:endParaRPr lang="fr-FR" dirty="0"/>
          </a:p>
        </p:txBody>
      </p:sp>
      <p:sp>
        <p:nvSpPr>
          <p:cNvPr id="48" name="Rectangle 47"/>
          <p:cNvSpPr/>
          <p:nvPr/>
        </p:nvSpPr>
        <p:spPr>
          <a:xfrm>
            <a:off x="3995936" y="4149080"/>
            <a:ext cx="4708340" cy="369332"/>
          </a:xfrm>
          <a:prstGeom prst="rect">
            <a:avLst/>
          </a:prstGeom>
        </p:spPr>
        <p:txBody>
          <a:bodyPr wrap="none">
            <a:spAutoFit/>
          </a:bodyPr>
          <a:lstStyle/>
          <a:p>
            <a:r>
              <a:rPr lang="fr-FR" b="1" dirty="0" smtClean="0">
                <a:solidFill>
                  <a:srgbClr val="FF0000"/>
                </a:solidFill>
                <a:effectLst>
                  <a:outerShdw blurRad="38100" dist="38100" dir="2700000" algn="tl">
                    <a:srgbClr val="000000">
                      <a:alpha val="43137"/>
                    </a:srgbClr>
                  </a:outerShdw>
                </a:effectLst>
              </a:rPr>
              <a:t>Adapter un dispositif de freinage de la voiture</a:t>
            </a:r>
            <a:endParaRPr lang="fr-FR" dirty="0"/>
          </a:p>
        </p:txBody>
      </p:sp>
      <p:pic>
        <p:nvPicPr>
          <p:cNvPr id="51" name="Picture 2" descr="PB123029"/>
          <p:cNvPicPr>
            <a:picLocks noChangeAspect="1" noChangeArrowheads="1"/>
          </p:cNvPicPr>
          <p:nvPr/>
        </p:nvPicPr>
        <p:blipFill>
          <a:blip r:embed="rId6" cstate="print">
            <a:lum bright="40000"/>
          </a:blip>
          <a:srcRect/>
          <a:stretch>
            <a:fillRect/>
          </a:stretch>
        </p:blipFill>
        <p:spPr bwMode="auto">
          <a:xfrm>
            <a:off x="8306082" y="1268760"/>
            <a:ext cx="837918" cy="626186"/>
          </a:xfrm>
          <a:prstGeom prst="ellipse">
            <a:avLst/>
          </a:prstGeom>
          <a:ln>
            <a:noFill/>
          </a:ln>
          <a:effectLst>
            <a:softEdge rad="112500"/>
          </a:effectLst>
        </p:spPr>
      </p:pic>
      <p:pic>
        <p:nvPicPr>
          <p:cNvPr id="54" name="Picture 1" descr="C:\Users\HPEric\Documents\Web Creator\ssiv5New-26082011\emoticones\bouton_09.gif"/>
          <p:cNvPicPr>
            <a:picLocks noChangeAspect="1" noChangeArrowheads="1" noCrop="1"/>
          </p:cNvPicPr>
          <p:nvPr/>
        </p:nvPicPr>
        <p:blipFill>
          <a:blip r:embed="rId7" cstate="print"/>
          <a:srcRect/>
          <a:stretch>
            <a:fillRect/>
          </a:stretch>
        </p:blipFill>
        <p:spPr bwMode="auto">
          <a:xfrm>
            <a:off x="179512" y="1340768"/>
            <a:ext cx="190500" cy="190500"/>
          </a:xfrm>
          <a:prstGeom prst="rect">
            <a:avLst/>
          </a:prstGeom>
          <a:noFill/>
        </p:spPr>
      </p:pic>
      <p:pic>
        <p:nvPicPr>
          <p:cNvPr id="46084" name="Picture 4" descr="SIEGE DE MASSAGE 3 TYPES MASSAGE - LANAFORM HOME MASS"/>
          <p:cNvPicPr>
            <a:picLocks noChangeAspect="1" noChangeArrowheads="1"/>
          </p:cNvPicPr>
          <p:nvPr/>
        </p:nvPicPr>
        <p:blipFill>
          <a:blip r:embed="rId8" cstate="print"/>
          <a:srcRect r="19361"/>
          <a:stretch>
            <a:fillRect/>
          </a:stretch>
        </p:blipFill>
        <p:spPr bwMode="auto">
          <a:xfrm>
            <a:off x="2915816" y="5445224"/>
            <a:ext cx="870996" cy="1080120"/>
          </a:xfrm>
          <a:prstGeom prst="rect">
            <a:avLst/>
          </a:prstGeom>
          <a:noFill/>
        </p:spPr>
      </p:pic>
      <p:sp>
        <p:nvSpPr>
          <p:cNvPr id="53" name="Rectangle 52"/>
          <p:cNvSpPr/>
          <p:nvPr/>
        </p:nvSpPr>
        <p:spPr>
          <a:xfrm>
            <a:off x="3995936" y="5589240"/>
            <a:ext cx="5163914" cy="646331"/>
          </a:xfrm>
          <a:prstGeom prst="rect">
            <a:avLst/>
          </a:prstGeom>
        </p:spPr>
        <p:txBody>
          <a:bodyPr wrap="none">
            <a:spAutoFit/>
          </a:bodyPr>
          <a:lstStyle/>
          <a:p>
            <a:r>
              <a:rPr lang="fr-FR" b="1" dirty="0" smtClean="0">
                <a:solidFill>
                  <a:srgbClr val="FF0000"/>
                </a:solidFill>
                <a:effectLst>
                  <a:outerShdw blurRad="38100" dist="38100" dir="2700000" algn="tl">
                    <a:srgbClr val="000000">
                      <a:alpha val="43137"/>
                    </a:srgbClr>
                  </a:outerShdw>
                </a:effectLst>
              </a:rPr>
              <a:t>Faire ressentir les vibrations liées au déplacement </a:t>
            </a:r>
          </a:p>
          <a:p>
            <a:r>
              <a:rPr lang="fr-FR" b="1" dirty="0" smtClean="0">
                <a:solidFill>
                  <a:srgbClr val="FF0000"/>
                </a:solidFill>
                <a:effectLst>
                  <a:outerShdw blurRad="38100" dist="38100" dir="2700000" algn="tl">
                    <a:srgbClr val="000000">
                      <a:alpha val="43137"/>
                    </a:srgbClr>
                  </a:outerShdw>
                </a:effectLst>
              </a:rPr>
              <a:t>d’une vraie voiture</a:t>
            </a:r>
            <a:endParaRPr lang="fr-FR" dirty="0"/>
          </a:p>
        </p:txBody>
      </p:sp>
      <p:sp>
        <p:nvSpPr>
          <p:cNvPr id="55" name="ZoneTexte 54"/>
          <p:cNvSpPr txBox="1"/>
          <p:nvPr/>
        </p:nvSpPr>
        <p:spPr>
          <a:xfrm>
            <a:off x="2483768" y="1916832"/>
            <a:ext cx="6804248" cy="954107"/>
          </a:xfrm>
          <a:prstGeom prst="rect">
            <a:avLst/>
          </a:prstGeom>
          <a:noFill/>
        </p:spPr>
        <p:txBody>
          <a:bodyPr wrap="square" rtlCol="0">
            <a:spAutoFit/>
          </a:bodyPr>
          <a:lstStyle/>
          <a:p>
            <a:pPr marL="342900" indent="-342900"/>
            <a:r>
              <a:rPr lang="fr-FR" sz="2000" b="1" dirty="0" smtClean="0"/>
              <a:t>Nous allons donc tout naturellement proposer à un groupe </a:t>
            </a:r>
          </a:p>
          <a:p>
            <a:pPr marL="342900" indent="-342900"/>
            <a:r>
              <a:rPr lang="fr-FR" sz="2000" b="1" dirty="0" smtClean="0"/>
              <a:t>de trois élèves diverses améliorations sur ce poste:</a:t>
            </a:r>
          </a:p>
          <a:p>
            <a:pPr marL="342900" indent="-342900" algn="ctr"/>
            <a:endParaRPr lang="fr-FR" sz="1600" b="1"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linds(horizontal)">
                                      <p:cBhvr>
                                        <p:cTn id="7" dur="500"/>
                                        <p:tgtEl>
                                          <p:spTgt spid="419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linds(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linds(horizontal)">
                                      <p:cBhvr>
                                        <p:cTn id="23" dur="500"/>
                                        <p:tgtEl>
                                          <p:spTgt spid="53"/>
                                        </p:tgtEl>
                                      </p:cBhvr>
                                    </p:animEffect>
                                  </p:childTnLst>
                                </p:cTn>
                              </p:par>
                              <p:par>
                                <p:cTn id="24" presetID="3" presetClass="entr" presetSubtype="10" fill="hold" nodeType="withEffect">
                                  <p:stCondLst>
                                    <p:cond delay="0"/>
                                  </p:stCondLst>
                                  <p:childTnLst>
                                    <p:set>
                                      <p:cBhvr>
                                        <p:cTn id="25" dur="1" fill="hold">
                                          <p:stCondLst>
                                            <p:cond delay="0"/>
                                          </p:stCondLst>
                                        </p:cTn>
                                        <p:tgtEl>
                                          <p:spTgt spid="46084"/>
                                        </p:tgtEl>
                                        <p:attrNameLst>
                                          <p:attrName>style.visibility</p:attrName>
                                        </p:attrNameLst>
                                      </p:cBhvr>
                                      <p:to>
                                        <p:strVal val="visible"/>
                                      </p:to>
                                    </p:set>
                                    <p:animEffect transition="in" filter="blinds(horizontal)">
                                      <p:cBhvr>
                                        <p:cTn id="26"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267744"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IDENTIFICATION DU BESOIN</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D8D8D8">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15" name="Text Box 2752"/>
          <p:cNvSpPr txBox="1">
            <a:spLocks noChangeArrowheads="1"/>
          </p:cNvSpPr>
          <p:nvPr/>
        </p:nvSpPr>
        <p:spPr bwMode="auto">
          <a:xfrm>
            <a:off x="714575" y="1629445"/>
            <a:ext cx="1017690" cy="162560"/>
          </a:xfrm>
          <a:prstGeom prst="rect">
            <a:avLst/>
          </a:prstGeom>
          <a:solidFill>
            <a:schemeClr val="tx1">
              <a:lumMod val="65000"/>
              <a:lumOff val="3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16" name="Text Box 2753"/>
          <p:cNvSpPr txBox="1">
            <a:spLocks noChangeArrowheads="1"/>
          </p:cNvSpPr>
          <p:nvPr/>
        </p:nvSpPr>
        <p:spPr bwMode="auto">
          <a:xfrm>
            <a:off x="530349" y="1939960"/>
            <a:ext cx="428167" cy="1428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chemeClr val="accent1">
              <a:alpha val="24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36"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Flèche vers le bas 36"/>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134076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42" name="Picture 2"/>
          <p:cNvPicPr>
            <a:picLocks noChangeAspect="1" noChangeArrowheads="1"/>
          </p:cNvPicPr>
          <p:nvPr/>
        </p:nvPicPr>
        <p:blipFill>
          <a:blip r:embed="rId3" cstate="print"/>
          <a:srcRect/>
          <a:stretch>
            <a:fillRect/>
          </a:stretch>
        </p:blipFill>
        <p:spPr bwMode="auto">
          <a:xfrm>
            <a:off x="2267744" y="4221088"/>
            <a:ext cx="1720878" cy="1383730"/>
          </a:xfrm>
          <a:prstGeom prst="ellipse">
            <a:avLst/>
          </a:prstGeom>
          <a:ln>
            <a:noFill/>
          </a:ln>
          <a:effectLst>
            <a:softEdge rad="112500"/>
          </a:effectLst>
        </p:spPr>
      </p:pic>
      <p:pic>
        <p:nvPicPr>
          <p:cNvPr id="41988" name="Picture 4" descr="http://www.megamos-racing.fr/37641-41380-large/compteur-compte-tour-koso-db-02r.jpg"/>
          <p:cNvPicPr>
            <a:picLocks noChangeAspect="1" noChangeArrowheads="1"/>
          </p:cNvPicPr>
          <p:nvPr/>
        </p:nvPicPr>
        <p:blipFill>
          <a:blip r:embed="rId4" cstate="print"/>
          <a:srcRect/>
          <a:stretch>
            <a:fillRect/>
          </a:stretch>
        </p:blipFill>
        <p:spPr bwMode="auto">
          <a:xfrm>
            <a:off x="2411760" y="3212976"/>
            <a:ext cx="1201316" cy="1201316"/>
          </a:xfrm>
          <a:prstGeom prst="ellipse">
            <a:avLst/>
          </a:prstGeom>
          <a:ln>
            <a:noFill/>
          </a:ln>
          <a:effectLst>
            <a:softEdge rad="112500"/>
          </a:effectLst>
        </p:spPr>
      </p:pic>
      <p:pic>
        <p:nvPicPr>
          <p:cNvPr id="54" name="Picture 1" descr="C:\Users\HPEric\Documents\Web Creator\ssiv5New-26082011\emoticones\bouton_09.gif"/>
          <p:cNvPicPr>
            <a:picLocks noChangeAspect="1" noChangeArrowheads="1" noCrop="1"/>
          </p:cNvPicPr>
          <p:nvPr/>
        </p:nvPicPr>
        <p:blipFill>
          <a:blip r:embed="rId5" cstate="print"/>
          <a:srcRect/>
          <a:stretch>
            <a:fillRect/>
          </a:stretch>
        </p:blipFill>
        <p:spPr bwMode="auto">
          <a:xfrm>
            <a:off x="179512" y="1340768"/>
            <a:ext cx="190500" cy="190500"/>
          </a:xfrm>
          <a:prstGeom prst="rect">
            <a:avLst/>
          </a:prstGeom>
          <a:noFill/>
        </p:spPr>
      </p:pic>
      <p:pic>
        <p:nvPicPr>
          <p:cNvPr id="46084" name="Picture 4" descr="SIEGE DE MASSAGE 3 TYPES MASSAGE - LANAFORM HOME MASS"/>
          <p:cNvPicPr>
            <a:picLocks noChangeAspect="1" noChangeArrowheads="1"/>
          </p:cNvPicPr>
          <p:nvPr/>
        </p:nvPicPr>
        <p:blipFill>
          <a:blip r:embed="rId6" cstate="print"/>
          <a:srcRect r="19361"/>
          <a:stretch>
            <a:fillRect/>
          </a:stretch>
        </p:blipFill>
        <p:spPr bwMode="auto">
          <a:xfrm>
            <a:off x="2771800" y="5661248"/>
            <a:ext cx="870996" cy="1080120"/>
          </a:xfrm>
          <a:prstGeom prst="rect">
            <a:avLst/>
          </a:prstGeom>
          <a:noFill/>
        </p:spPr>
      </p:pic>
      <p:sp>
        <p:nvSpPr>
          <p:cNvPr id="55" name="ZoneTexte 54"/>
          <p:cNvSpPr txBox="1"/>
          <p:nvPr/>
        </p:nvSpPr>
        <p:spPr>
          <a:xfrm>
            <a:off x="2915816" y="980728"/>
            <a:ext cx="5957034" cy="646331"/>
          </a:xfrm>
          <a:prstGeom prst="rect">
            <a:avLst/>
          </a:prstGeom>
          <a:noFill/>
        </p:spPr>
        <p:txBody>
          <a:bodyPr wrap="square" rtlCol="0">
            <a:spAutoFit/>
          </a:bodyPr>
          <a:lstStyle/>
          <a:p>
            <a:pPr marL="342900" indent="-342900" algn="ctr"/>
            <a:r>
              <a:rPr lang="fr-FR" b="1" dirty="0" smtClean="0">
                <a:solidFill>
                  <a:srgbClr val="FF0000"/>
                </a:solidFill>
              </a:rPr>
              <a:t>Rôle des professeurs de l’enseignement général</a:t>
            </a:r>
          </a:p>
          <a:p>
            <a:pPr marL="342900" indent="-342900">
              <a:buFont typeface="Arial" charset="0"/>
              <a:buChar char="•"/>
            </a:pPr>
            <a:endParaRPr lang="fr-FR" b="1" dirty="0" smtClean="0">
              <a:solidFill>
                <a:srgbClr val="FF0000"/>
              </a:solidFill>
            </a:endParaRPr>
          </a:p>
        </p:txBody>
      </p:sp>
      <p:sp>
        <p:nvSpPr>
          <p:cNvPr id="49" name="ZoneTexte 48"/>
          <p:cNvSpPr txBox="1"/>
          <p:nvPr/>
        </p:nvSpPr>
        <p:spPr>
          <a:xfrm>
            <a:off x="3923928" y="4725144"/>
            <a:ext cx="465337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fr-FR" sz="1200" b="1" dirty="0" smtClean="0"/>
              <a:t>Le professeur de PCFA interviendra pour expliquer les deux </a:t>
            </a:r>
          </a:p>
          <a:p>
            <a:pPr marL="342900" indent="-342900"/>
            <a:r>
              <a:rPr lang="fr-FR" sz="1200" b="1" dirty="0" smtClean="0"/>
              <a:t>principes de freinage d’un moteur à courant continu (court-circuit ou </a:t>
            </a:r>
          </a:p>
          <a:p>
            <a:pPr marL="342900" indent="-342900"/>
            <a:r>
              <a:rPr lang="fr-FR" sz="1200" b="1" dirty="0" smtClean="0"/>
              <a:t>alimentation en tension inversée).</a:t>
            </a:r>
          </a:p>
        </p:txBody>
      </p:sp>
      <p:sp>
        <p:nvSpPr>
          <p:cNvPr id="50" name="ZoneTexte 49"/>
          <p:cNvSpPr txBox="1"/>
          <p:nvPr/>
        </p:nvSpPr>
        <p:spPr>
          <a:xfrm>
            <a:off x="3923928" y="5949280"/>
            <a:ext cx="465337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fr-FR" sz="1200" b="1" dirty="0" smtClean="0"/>
              <a:t>Le professeur de PCFA interviendra pour expliquer les phénomènes</a:t>
            </a:r>
          </a:p>
          <a:p>
            <a:pPr marL="342900" indent="-342900"/>
            <a:r>
              <a:rPr lang="fr-FR" sz="1200" b="1" dirty="0" smtClean="0"/>
              <a:t>vibratoires  et guidera les élèves dans le principe de mesure de ces </a:t>
            </a:r>
          </a:p>
          <a:p>
            <a:pPr marL="342900" indent="-342900"/>
            <a:r>
              <a:rPr lang="fr-FR" sz="1200" b="1" dirty="0" smtClean="0"/>
              <a:t>phénomènes.</a:t>
            </a:r>
          </a:p>
        </p:txBody>
      </p:sp>
      <p:sp>
        <p:nvSpPr>
          <p:cNvPr id="52" name="ZoneTexte 51"/>
          <p:cNvSpPr txBox="1"/>
          <p:nvPr/>
        </p:nvSpPr>
        <p:spPr>
          <a:xfrm>
            <a:off x="3923928" y="3501008"/>
            <a:ext cx="465337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fr-FR" sz="1200" b="1" dirty="0" smtClean="0"/>
              <a:t>Le professeur de mathématiques guidera les élèves afin qu’ils </a:t>
            </a:r>
          </a:p>
          <a:p>
            <a:pPr marL="342900" indent="-342900"/>
            <a:r>
              <a:rPr lang="fr-FR" sz="1200" b="1" dirty="0" smtClean="0"/>
              <a:t>trouvent  l’équation de la vitesse en fonction de la tension de </a:t>
            </a:r>
          </a:p>
          <a:p>
            <a:pPr marL="342900" indent="-342900"/>
            <a:r>
              <a:rPr lang="fr-FR" sz="1200" b="1" dirty="0" smtClean="0"/>
              <a:t>consigne de l’accélération (travail sur le modèle).</a:t>
            </a:r>
          </a:p>
        </p:txBody>
      </p:sp>
      <p:pic>
        <p:nvPicPr>
          <p:cNvPr id="202754" name="Picture 2" descr="http://clg-montresor.tice.ac-orleans-tours.fr/eva/sites/clg-montresor/IMG/arton128.jpg"/>
          <p:cNvPicPr>
            <a:picLocks noGrp="1" noChangeAspect="1" noChangeArrowheads="1"/>
          </p:cNvPicPr>
          <p:nvPr>
            <p:ph idx="1"/>
          </p:nvPr>
        </p:nvPicPr>
        <p:blipFill>
          <a:blip r:embed="rId7" cstate="print"/>
          <a:srcRect/>
          <a:stretch>
            <a:fillRect/>
          </a:stretch>
        </p:blipFill>
        <p:spPr bwMode="auto">
          <a:xfrm>
            <a:off x="8052678" y="5013176"/>
            <a:ext cx="1091322" cy="1091322"/>
          </a:xfrm>
          <a:prstGeom prst="ellipse">
            <a:avLst/>
          </a:prstGeom>
          <a:ln>
            <a:noFill/>
          </a:ln>
          <a:effectLst>
            <a:softEdge rad="112500"/>
          </a:effectLst>
        </p:spPr>
      </p:pic>
      <p:pic>
        <p:nvPicPr>
          <p:cNvPr id="202756" name="Picture 4" descr="http://fasomaths.net/wp-content/uploads/2012/01/professeur-de-math.jpg"/>
          <p:cNvPicPr>
            <a:picLocks noChangeAspect="1" noChangeArrowheads="1"/>
          </p:cNvPicPr>
          <p:nvPr/>
        </p:nvPicPr>
        <p:blipFill>
          <a:blip r:embed="rId8" cstate="print"/>
          <a:srcRect/>
          <a:stretch>
            <a:fillRect/>
          </a:stretch>
        </p:blipFill>
        <p:spPr bwMode="auto">
          <a:xfrm>
            <a:off x="7797431" y="3645024"/>
            <a:ext cx="1346569" cy="1023393"/>
          </a:xfrm>
          <a:prstGeom prst="ellipse">
            <a:avLst/>
          </a:prstGeom>
          <a:ln>
            <a:noFill/>
          </a:ln>
          <a:effectLst>
            <a:softEdge rad="112500"/>
          </a:effectLst>
        </p:spPr>
      </p:pic>
      <p:pic>
        <p:nvPicPr>
          <p:cNvPr id="59" name="Espace réservé du contenu 3"/>
          <p:cNvPicPr>
            <a:picLocks/>
          </p:cNvPicPr>
          <p:nvPr/>
        </p:nvPicPr>
        <p:blipFill>
          <a:blip r:embed="rId9" cstate="print">
            <a:duotone>
              <a:schemeClr val="bg2">
                <a:shade val="45000"/>
                <a:satMod val="135000"/>
              </a:schemeClr>
              <a:prstClr val="white"/>
            </a:duotone>
            <a:lum bright="10000"/>
          </a:blip>
          <a:srcRect/>
          <a:stretch>
            <a:fillRect/>
          </a:stretch>
        </p:blipFill>
        <p:spPr bwMode="auto">
          <a:xfrm>
            <a:off x="3995936" y="1772816"/>
            <a:ext cx="3600400" cy="1728192"/>
          </a:xfrm>
          <a:prstGeom prst="rect">
            <a:avLst/>
          </a:prstGeom>
          <a:ln>
            <a:noFill/>
          </a:ln>
          <a:effectLst>
            <a:softEdge rad="112500"/>
          </a:effectLst>
        </p:spPr>
      </p:pic>
      <p:grpSp>
        <p:nvGrpSpPr>
          <p:cNvPr id="2" name="Groupe 32"/>
          <p:cNvGrpSpPr/>
          <p:nvPr/>
        </p:nvGrpSpPr>
        <p:grpSpPr>
          <a:xfrm>
            <a:off x="4572000" y="1700808"/>
            <a:ext cx="2203178" cy="1431049"/>
            <a:chOff x="3510635" y="1104888"/>
            <a:chExt cx="4160783" cy="2985634"/>
          </a:xfrm>
        </p:grpSpPr>
        <p:grpSp>
          <p:nvGrpSpPr>
            <p:cNvPr id="3" name="Groupe 20"/>
            <p:cNvGrpSpPr/>
            <p:nvPr/>
          </p:nvGrpSpPr>
          <p:grpSpPr>
            <a:xfrm>
              <a:off x="6049677" y="2885381"/>
              <a:ext cx="1609734" cy="1205141"/>
              <a:chOff x="6049677" y="2885381"/>
              <a:chExt cx="1609734" cy="1205141"/>
            </a:xfrm>
          </p:grpSpPr>
          <p:sp>
            <p:nvSpPr>
              <p:cNvPr id="70" name="Ellipse 69"/>
              <p:cNvSpPr/>
              <p:nvPr/>
            </p:nvSpPr>
            <p:spPr>
              <a:xfrm>
                <a:off x="6201845" y="2885381"/>
                <a:ext cx="1227675" cy="1134139"/>
              </a:xfrm>
              <a:prstGeom prst="ellipse">
                <a:avLst/>
              </a:prstGeom>
              <a:gradFill flip="none" rotWithShape="1">
                <a:gsLst>
                  <a:gs pos="100000">
                    <a:srgbClr val="FF0000">
                      <a:alpha val="70000"/>
                    </a:srgb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1" name="ZoneTexte 70"/>
              <p:cNvSpPr txBox="1"/>
              <p:nvPr/>
            </p:nvSpPr>
            <p:spPr>
              <a:xfrm>
                <a:off x="6049677" y="3229129"/>
                <a:ext cx="1609734" cy="861393"/>
              </a:xfrm>
              <a:prstGeom prst="rect">
                <a:avLst/>
              </a:prstGeom>
              <a:noFill/>
            </p:spPr>
            <p:txBody>
              <a:bodyPr wrap="square" rtlCol="0">
                <a:spAutoFit/>
              </a:bodyPr>
              <a:lstStyle/>
              <a:p>
                <a:pPr algn="ctr"/>
                <a:r>
                  <a:rPr lang="fr-FR" sz="900" b="1" dirty="0" smtClean="0">
                    <a:solidFill>
                      <a:srgbClr val="FF0000"/>
                    </a:solidFill>
                  </a:rPr>
                  <a:t>SVT</a:t>
                </a:r>
                <a:endParaRPr lang="fr-FR" sz="900" b="1" dirty="0">
                  <a:solidFill>
                    <a:srgbClr val="FF0000"/>
                  </a:solidFill>
                </a:endParaRPr>
              </a:p>
            </p:txBody>
          </p:sp>
        </p:grpSp>
        <p:grpSp>
          <p:nvGrpSpPr>
            <p:cNvPr id="4" name="Groupe 24"/>
            <p:cNvGrpSpPr/>
            <p:nvPr/>
          </p:nvGrpSpPr>
          <p:grpSpPr>
            <a:xfrm>
              <a:off x="3510635" y="1104888"/>
              <a:ext cx="4160783" cy="2971620"/>
              <a:chOff x="3510635" y="1104888"/>
              <a:chExt cx="4160783" cy="2971620"/>
            </a:xfrm>
          </p:grpSpPr>
          <p:grpSp>
            <p:nvGrpSpPr>
              <p:cNvPr id="5" name="Groupe 21"/>
              <p:cNvGrpSpPr/>
              <p:nvPr/>
            </p:nvGrpSpPr>
            <p:grpSpPr>
              <a:xfrm>
                <a:off x="4885106" y="1369645"/>
                <a:ext cx="1513481" cy="1152916"/>
                <a:chOff x="4885106" y="1369645"/>
                <a:chExt cx="1513481" cy="1152916"/>
              </a:xfrm>
            </p:grpSpPr>
            <p:sp>
              <p:nvSpPr>
                <p:cNvPr id="68" name="Ellipse 67"/>
                <p:cNvSpPr/>
                <p:nvPr/>
              </p:nvSpPr>
              <p:spPr>
                <a:xfrm>
                  <a:off x="5016503" y="1428736"/>
                  <a:ext cx="1185342" cy="1093825"/>
                </a:xfrm>
                <a:prstGeom prst="ellipse">
                  <a:avLst/>
                </a:prstGeom>
                <a:gradFill flip="none" rotWithShape="1">
                  <a:gsLst>
                    <a:gs pos="100000">
                      <a:srgbClr val="00B050"/>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9" name="ZoneTexte 68"/>
                <p:cNvSpPr txBox="1"/>
                <p:nvPr/>
              </p:nvSpPr>
              <p:spPr>
                <a:xfrm>
                  <a:off x="4885106" y="1369645"/>
                  <a:ext cx="1513481" cy="803970"/>
                </a:xfrm>
                <a:prstGeom prst="rect">
                  <a:avLst/>
                </a:prstGeom>
                <a:noFill/>
              </p:spPr>
              <p:txBody>
                <a:bodyPr wrap="square" rtlCol="0">
                  <a:spAutoFit/>
                </a:bodyPr>
                <a:lstStyle/>
                <a:p>
                  <a:pPr algn="ctr"/>
                  <a:r>
                    <a:rPr lang="fr-FR" sz="800" b="1" dirty="0" smtClean="0">
                      <a:solidFill>
                        <a:srgbClr val="007E39"/>
                      </a:solidFill>
                    </a:rPr>
                    <a:t>Ma</a:t>
                  </a:r>
                  <a:r>
                    <a:rPr lang="fr-FR" sz="600" b="1" dirty="0" smtClean="0">
                      <a:solidFill>
                        <a:srgbClr val="007E39"/>
                      </a:solidFill>
                    </a:rPr>
                    <a:t>th</a:t>
                  </a:r>
                  <a:endParaRPr lang="fr-FR" sz="600" b="1" dirty="0">
                    <a:solidFill>
                      <a:srgbClr val="007E39"/>
                    </a:solidFill>
                  </a:endParaRPr>
                </a:p>
              </p:txBody>
            </p:sp>
          </p:grpSp>
          <p:grpSp>
            <p:nvGrpSpPr>
              <p:cNvPr id="6" name="Groupe 22"/>
              <p:cNvGrpSpPr/>
              <p:nvPr/>
            </p:nvGrpSpPr>
            <p:grpSpPr>
              <a:xfrm>
                <a:off x="3667223" y="2966008"/>
                <a:ext cx="1758742" cy="1110500"/>
                <a:chOff x="3667223" y="2966008"/>
                <a:chExt cx="1758742" cy="1110500"/>
              </a:xfrm>
            </p:grpSpPr>
            <p:sp>
              <p:nvSpPr>
                <p:cNvPr id="66" name="Ellipse 65"/>
                <p:cNvSpPr/>
                <p:nvPr/>
              </p:nvSpPr>
              <p:spPr>
                <a:xfrm>
                  <a:off x="4000496" y="2966008"/>
                  <a:ext cx="1143008" cy="1053512"/>
                </a:xfrm>
                <a:prstGeom prst="ellipse">
                  <a:avLst/>
                </a:prstGeom>
                <a:gradFill flip="none" rotWithShape="1">
                  <a:gsLst>
                    <a:gs pos="100000">
                      <a:schemeClr val="accent1">
                        <a:lumMod val="75000"/>
                      </a:scheme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7" name="ZoneTexte 66"/>
                <p:cNvSpPr txBox="1"/>
                <p:nvPr/>
              </p:nvSpPr>
              <p:spPr>
                <a:xfrm>
                  <a:off x="3667223" y="3215116"/>
                  <a:ext cx="1758742" cy="861392"/>
                </a:xfrm>
                <a:prstGeom prst="rect">
                  <a:avLst/>
                </a:prstGeom>
                <a:noFill/>
              </p:spPr>
              <p:txBody>
                <a:bodyPr wrap="square" rtlCol="0">
                  <a:spAutoFit/>
                </a:bodyPr>
                <a:lstStyle/>
                <a:p>
                  <a:pPr algn="ctr"/>
                  <a:r>
                    <a:rPr lang="fr-FR" sz="900" b="1" dirty="0" smtClean="0">
                      <a:solidFill>
                        <a:schemeClr val="tx2">
                          <a:lumMod val="20000"/>
                          <a:lumOff val="80000"/>
                        </a:schemeClr>
                      </a:solidFill>
                    </a:rPr>
                    <a:t>SPCA</a:t>
                  </a:r>
                  <a:endParaRPr lang="fr-FR" sz="900" b="1" dirty="0">
                    <a:solidFill>
                      <a:schemeClr val="tx2">
                        <a:lumMod val="20000"/>
                        <a:lumOff val="80000"/>
                      </a:schemeClr>
                    </a:solidFill>
                  </a:endParaRPr>
                </a:p>
              </p:txBody>
            </p:sp>
          </p:grpSp>
          <p:sp>
            <p:nvSpPr>
              <p:cNvPr id="61" name="Ellipse 60"/>
              <p:cNvSpPr/>
              <p:nvPr/>
            </p:nvSpPr>
            <p:spPr>
              <a:xfrm>
                <a:off x="4635500" y="2159741"/>
                <a:ext cx="1989681" cy="1814100"/>
              </a:xfrm>
              <a:prstGeom prst="ellipse">
                <a:avLst/>
              </a:prstGeom>
              <a:gradFill flip="none" rotWithShape="1">
                <a:gsLst>
                  <a:gs pos="100000">
                    <a:srgbClr val="13ABB3">
                      <a:alpha val="61000"/>
                    </a:srgb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grpSp>
            <p:nvGrpSpPr>
              <p:cNvPr id="21" name="Groupe 23"/>
              <p:cNvGrpSpPr/>
              <p:nvPr/>
            </p:nvGrpSpPr>
            <p:grpSpPr>
              <a:xfrm>
                <a:off x="5058837" y="2522561"/>
                <a:ext cx="1185341" cy="1107996"/>
                <a:chOff x="5058837" y="2522561"/>
                <a:chExt cx="1185341" cy="1107996"/>
              </a:xfrm>
            </p:grpSpPr>
            <p:sp>
              <p:nvSpPr>
                <p:cNvPr id="64" name="Ellipse 63"/>
                <p:cNvSpPr/>
                <p:nvPr/>
              </p:nvSpPr>
              <p:spPr>
                <a:xfrm>
                  <a:off x="5058837" y="2522561"/>
                  <a:ext cx="1185341" cy="1093825"/>
                </a:xfrm>
                <a:prstGeom prst="ellipse">
                  <a:avLst/>
                </a:prstGeom>
                <a:gradFill flip="none" rotWithShape="1">
                  <a:gsLst>
                    <a:gs pos="100000">
                      <a:schemeClr val="tx1">
                        <a:lumMod val="65000"/>
                        <a:lumOff val="35000"/>
                      </a:scheme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5" name="ZoneTexte 64"/>
                <p:cNvSpPr txBox="1"/>
                <p:nvPr/>
              </p:nvSpPr>
              <p:spPr>
                <a:xfrm>
                  <a:off x="5059045" y="2596885"/>
                  <a:ext cx="1173034" cy="1033672"/>
                </a:xfrm>
                <a:prstGeom prst="rect">
                  <a:avLst/>
                </a:prstGeom>
                <a:noFill/>
              </p:spPr>
              <p:txBody>
                <a:bodyPr wrap="square" rtlCol="0">
                  <a:spAutoFit/>
                </a:bodyPr>
                <a:lstStyle/>
                <a:p>
                  <a:pPr algn="ctr"/>
                  <a:r>
                    <a:rPr lang="fr-FR" sz="1200" b="1" dirty="0" smtClean="0">
                      <a:solidFill>
                        <a:schemeClr val="bg1"/>
                      </a:solidFill>
                    </a:rPr>
                    <a:t>SI</a:t>
                  </a:r>
                  <a:endParaRPr lang="fr-FR" sz="1200" b="1" dirty="0">
                    <a:solidFill>
                      <a:schemeClr val="bg1"/>
                    </a:solidFill>
                  </a:endParaRPr>
                </a:p>
              </p:txBody>
            </p:sp>
          </p:grpSp>
          <p:sp>
            <p:nvSpPr>
              <p:cNvPr id="63" name="WordArt 6"/>
              <p:cNvSpPr>
                <a:spLocks noChangeArrowheads="1" noChangeShapeType="1" noTextEdit="1"/>
              </p:cNvSpPr>
              <p:nvPr/>
            </p:nvSpPr>
            <p:spPr bwMode="auto">
              <a:xfrm>
                <a:off x="3510635" y="1104888"/>
                <a:ext cx="4160783" cy="2279699"/>
              </a:xfrm>
              <a:prstGeom prst="rect">
                <a:avLst/>
              </a:prstGeom>
            </p:spPr>
            <p:txBody>
              <a:bodyPr wrap="none" fromWordArt="1">
                <a:prstTxWarp prst="textArchUp">
                  <a:avLst>
                    <a:gd name="adj" fmla="val 10800000"/>
                  </a:avLst>
                </a:prstTxWarp>
              </a:bodyPr>
              <a:lstStyle/>
              <a:p>
                <a:pPr algn="ctr" rtl="0"/>
                <a:r>
                  <a:rPr lang="fr-FR" sz="4400" kern="10" spc="0" dirty="0" smtClean="0">
                    <a:ln w="9525">
                      <a:solidFill>
                        <a:srgbClr val="548DD4"/>
                      </a:solidFill>
                      <a:round/>
                      <a:headEnd/>
                      <a:tailEnd/>
                    </a:ln>
                    <a:solidFill>
                      <a:srgbClr val="2839D8"/>
                    </a:solidFill>
                    <a:effectLst/>
                    <a:latin typeface="Arial Black"/>
                  </a:rPr>
                  <a:t>Projet Pluridisciplinaire</a:t>
                </a:r>
                <a:endParaRPr lang="fr-FR" sz="4400" kern="10" spc="0" dirty="0">
                  <a:ln w="9525">
                    <a:solidFill>
                      <a:srgbClr val="548DD4"/>
                    </a:solidFill>
                    <a:round/>
                    <a:headEnd/>
                    <a:tailEnd/>
                  </a:ln>
                  <a:solidFill>
                    <a:srgbClr val="2839D8"/>
                  </a:solidFill>
                  <a:effectLst/>
                  <a:latin typeface="Arial Black"/>
                </a:endParaRPr>
              </a:p>
            </p:txBody>
          </p:sp>
        </p:grpSp>
      </p:grpSp>
      <p:pic>
        <p:nvPicPr>
          <p:cNvPr id="51" name="Picture 2" descr="PB123029"/>
          <p:cNvPicPr>
            <a:picLocks noChangeAspect="1" noChangeArrowheads="1"/>
          </p:cNvPicPr>
          <p:nvPr/>
        </p:nvPicPr>
        <p:blipFill>
          <a:blip r:embed="rId10" cstate="print">
            <a:lum bright="40000"/>
          </a:blip>
          <a:srcRect/>
          <a:stretch>
            <a:fillRect/>
          </a:stretch>
        </p:blipFill>
        <p:spPr bwMode="auto">
          <a:xfrm>
            <a:off x="3779912" y="2132856"/>
            <a:ext cx="645206" cy="48217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nodeType="withEffect">
                                  <p:stCondLst>
                                    <p:cond delay="0"/>
                                  </p:stCondLst>
                                  <p:childTnLst>
                                    <p:set>
                                      <p:cBhvr>
                                        <p:cTn id="9" dur="1" fill="hold">
                                          <p:stCondLst>
                                            <p:cond delay="0"/>
                                          </p:stCondLst>
                                        </p:cTn>
                                        <p:tgtEl>
                                          <p:spTgt spid="202756"/>
                                        </p:tgtEl>
                                        <p:attrNameLst>
                                          <p:attrName>style.visibility</p:attrName>
                                        </p:attrNameLst>
                                      </p:cBhvr>
                                      <p:to>
                                        <p:strVal val="visible"/>
                                      </p:to>
                                    </p:set>
                                    <p:animEffect transition="in" filter="blinds(horizontal)">
                                      <p:cBhvr>
                                        <p:cTn id="10" dur="500"/>
                                        <p:tgtEl>
                                          <p:spTgt spid="202756"/>
                                        </p:tgtEl>
                                      </p:cBhvr>
                                    </p:animEffect>
                                  </p:childTnLst>
                                </p:cTn>
                              </p:par>
                              <p:par>
                                <p:cTn id="11" presetID="3" presetClass="entr" presetSubtype="10" fill="hold" nodeType="with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blinds(horizontal)">
                                      <p:cBhvr>
                                        <p:cTn id="13" dur="500"/>
                                        <p:tgtEl>
                                          <p:spTgt spid="4198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6084"/>
                                        </p:tgtEl>
                                        <p:attrNameLst>
                                          <p:attrName>style.visibility</p:attrName>
                                        </p:attrNameLst>
                                      </p:cBhvr>
                                      <p:to>
                                        <p:strVal val="visible"/>
                                      </p:to>
                                    </p:set>
                                    <p:animEffect transition="in" filter="blinds(horizontal)">
                                      <p:cBhvr>
                                        <p:cTn id="18" dur="500"/>
                                        <p:tgtEl>
                                          <p:spTgt spid="4608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linds(horizontal)">
                                      <p:cBhvr>
                                        <p:cTn id="21" dur="500"/>
                                        <p:tgtEl>
                                          <p:spTgt spid="4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linds(horizontal)">
                                      <p:cBhvr>
                                        <p:cTn id="24" dur="500"/>
                                        <p:tgtEl>
                                          <p:spTgt spid="50"/>
                                        </p:tgtEl>
                                      </p:cBhvr>
                                    </p:animEffect>
                                  </p:childTnLst>
                                </p:cTn>
                              </p:par>
                              <p:par>
                                <p:cTn id="25" presetID="3" presetClass="entr" presetSubtype="10" fill="hold" nodeType="withEffect">
                                  <p:stCondLst>
                                    <p:cond delay="0"/>
                                  </p:stCondLst>
                                  <p:childTnLst>
                                    <p:set>
                                      <p:cBhvr>
                                        <p:cTn id="26" dur="1" fill="hold">
                                          <p:stCondLst>
                                            <p:cond delay="0"/>
                                          </p:stCondLst>
                                        </p:cTn>
                                        <p:tgtEl>
                                          <p:spTgt spid="202754"/>
                                        </p:tgtEl>
                                        <p:attrNameLst>
                                          <p:attrName>style.visibility</p:attrName>
                                        </p:attrNameLst>
                                      </p:cBhvr>
                                      <p:to>
                                        <p:strVal val="visible"/>
                                      </p:to>
                                    </p:set>
                                    <p:animEffect transition="in" filter="blinds(horizontal)">
                                      <p:cBhvr>
                                        <p:cTn id="27" dur="500"/>
                                        <p:tgtEl>
                                          <p:spTgt spid="202754"/>
                                        </p:tgtEl>
                                      </p:cBhvr>
                                    </p:animEffect>
                                  </p:childTnLst>
                                </p:cTn>
                              </p:par>
                              <p:par>
                                <p:cTn id="28" presetID="3" presetClass="entr" presetSubtype="1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linds(horizontal)">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Espace réservé du contenu 3"/>
          <p:cNvPicPr>
            <a:picLocks noGrp="1"/>
          </p:cNvPicPr>
          <p:nvPr>
            <p:ph idx="1"/>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464200" y="2996952"/>
            <a:ext cx="6572296" cy="1728192"/>
          </a:xfrm>
          <a:prstGeom prst="rect">
            <a:avLst/>
          </a:prstGeom>
        </p:spPr>
        <p:txBody>
          <a:bodyPr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ETUDE  DE  FAISABILITE</a:t>
            </a:r>
          </a:p>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validation</a:t>
            </a:r>
            <a:r>
              <a:rPr kumimoji="0" lang="fr-FR" sz="4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4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4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chemeClr val="accent6">
              <a:lumMod val="40000"/>
              <a:lumOff val="60000"/>
            </a:scheme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chemeClr val="bg1">
              <a:lumMod val="65000"/>
              <a:alpha val="2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chemeClr val="bg1">
              <a:lumMod val="50000"/>
            </a:schemeClr>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15" name="Text Box 2752"/>
          <p:cNvSpPr txBox="1">
            <a:spLocks noChangeArrowheads="1"/>
          </p:cNvSpPr>
          <p:nvPr/>
        </p:nvSpPr>
        <p:spPr bwMode="auto">
          <a:xfrm>
            <a:off x="714575" y="1629445"/>
            <a:ext cx="1017690" cy="16256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16" name="Text Box 2753"/>
          <p:cNvSpPr txBox="1">
            <a:spLocks noChangeArrowheads="1"/>
          </p:cNvSpPr>
          <p:nvPr/>
        </p:nvSpPr>
        <p:spPr bwMode="auto">
          <a:xfrm>
            <a:off x="530349" y="1939960"/>
            <a:ext cx="428167" cy="142875"/>
          </a:xfrm>
          <a:prstGeom prst="rect">
            <a:avLst/>
          </a:prstGeom>
          <a:solidFill>
            <a:schemeClr val="accent6">
              <a:lumMod val="40000"/>
              <a:lumOff val="60000"/>
            </a:schemeClr>
          </a:solidFill>
          <a:ln w="12700">
            <a:solidFill>
              <a:srgbClr val="000000"/>
            </a:solidFill>
            <a:miter lim="800000"/>
            <a:headEnd/>
            <a:tailEnd/>
          </a:ln>
        </p:spPr>
        <p:txBody>
          <a:bodyPr lIns="18000" tIns="10800" rIns="18000" bIns="10800" anchor="ctr"/>
          <a:lstStyle/>
          <a:p>
            <a:pPr>
              <a:spcAft>
                <a:spcPts val="1000"/>
              </a:spcAft>
            </a:pPr>
            <a:r>
              <a:rPr lang="fr-FR" sz="900" b="1" dirty="0">
                <a:latin typeface="Calibri" pitchFamily="34" charset="0"/>
              </a:rPr>
              <a:t>Validée</a:t>
            </a:r>
            <a:endParaRPr lang="fr-FR" dirty="0"/>
          </a:p>
        </p:txBody>
      </p:sp>
      <p:sp>
        <p:nvSpPr>
          <p:cNvPr id="17" name="Text Box 2754"/>
          <p:cNvSpPr txBox="1">
            <a:spLocks noChangeArrowheads="1"/>
          </p:cNvSpPr>
          <p:nvPr/>
        </p:nvSpPr>
        <p:spPr bwMode="auto">
          <a:xfrm>
            <a:off x="1093826" y="1934245"/>
            <a:ext cx="730551" cy="147320"/>
          </a:xfrm>
          <a:prstGeom prst="rect">
            <a:avLst/>
          </a:prstGeom>
          <a:solidFill>
            <a:schemeClr val="accent6">
              <a:lumMod val="40000"/>
              <a:lumOff val="60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36"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Flèche vers le bas 36"/>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1556792"/>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43"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79512" y="1654324"/>
            <a:ext cx="190500" cy="190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ETUDE  DE  FAISABILITE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chemeClr val="accent6">
              <a:lumMod val="40000"/>
              <a:lumOff val="60000"/>
            </a:scheme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chemeClr val="bg1">
              <a:lumMod val="65000"/>
              <a:alpha val="2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chemeClr val="bg1">
              <a:lumMod val="50000"/>
            </a:schemeClr>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15" name="Text Box 2752"/>
          <p:cNvSpPr txBox="1">
            <a:spLocks noChangeArrowheads="1"/>
          </p:cNvSpPr>
          <p:nvPr/>
        </p:nvSpPr>
        <p:spPr bwMode="auto">
          <a:xfrm>
            <a:off x="714575" y="1629445"/>
            <a:ext cx="1017690" cy="16256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16" name="Text Box 2753"/>
          <p:cNvSpPr txBox="1">
            <a:spLocks noChangeArrowheads="1"/>
          </p:cNvSpPr>
          <p:nvPr/>
        </p:nvSpPr>
        <p:spPr bwMode="auto">
          <a:xfrm>
            <a:off x="530349" y="1939960"/>
            <a:ext cx="428167" cy="142875"/>
          </a:xfrm>
          <a:prstGeom prst="rect">
            <a:avLst/>
          </a:prstGeom>
          <a:solidFill>
            <a:schemeClr val="accent6">
              <a:lumMod val="40000"/>
              <a:lumOff val="60000"/>
            </a:scheme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chemeClr val="accent6">
              <a:lumMod val="40000"/>
              <a:lumOff val="60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36"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Flèche vers le bas 36"/>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1556792"/>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43" name="Picture 1" descr="C:\Users\HPEric\Documents\Web Creator\ssiv5New-26082011\emoticones\bouton_09.gif"/>
          <p:cNvPicPr>
            <a:picLocks noChangeAspect="1" noChangeArrowheads="1" noCrop="1"/>
          </p:cNvPicPr>
          <p:nvPr/>
        </p:nvPicPr>
        <p:blipFill>
          <a:blip r:embed="rId3" cstate="print"/>
          <a:srcRect/>
          <a:stretch>
            <a:fillRect/>
          </a:stretch>
        </p:blipFill>
        <p:spPr bwMode="auto">
          <a:xfrm>
            <a:off x="179512" y="1654324"/>
            <a:ext cx="190500" cy="190500"/>
          </a:xfrm>
          <a:prstGeom prst="rect">
            <a:avLst/>
          </a:prstGeom>
          <a:noFill/>
        </p:spPr>
      </p:pic>
      <p:sp>
        <p:nvSpPr>
          <p:cNvPr id="44" name="ZoneTexte 43"/>
          <p:cNvSpPr txBox="1"/>
          <p:nvPr/>
        </p:nvSpPr>
        <p:spPr>
          <a:xfrm>
            <a:off x="2303240" y="1916832"/>
            <a:ext cx="6840760" cy="3600986"/>
          </a:xfrm>
          <a:prstGeom prst="rect">
            <a:avLst/>
          </a:prstGeom>
          <a:noFill/>
        </p:spPr>
        <p:txBody>
          <a:bodyPr wrap="square" rtlCol="0">
            <a:spAutoFit/>
          </a:bodyPr>
          <a:lstStyle/>
          <a:p>
            <a:r>
              <a:rPr lang="fr-FR" sz="2000" b="1" i="1" dirty="0" smtClean="0">
                <a:effectLst>
                  <a:outerShdw blurRad="38100" dist="38100" dir="2700000" algn="tl">
                    <a:srgbClr val="000000">
                      <a:alpha val="43137"/>
                    </a:srgbClr>
                  </a:outerShdw>
                </a:effectLst>
              </a:rPr>
              <a:t>Réflexion du groupe d’élèves… </a:t>
            </a:r>
          </a:p>
          <a:p>
            <a:r>
              <a:rPr lang="fr-FR" sz="2000" b="1" i="1" dirty="0" smtClean="0">
                <a:effectLst>
                  <a:outerShdw blurRad="38100" dist="38100" dir="2700000" algn="tl">
                    <a:srgbClr val="000000">
                      <a:alpha val="43137"/>
                    </a:srgbClr>
                  </a:outerShdw>
                </a:effectLst>
              </a:rPr>
              <a:t>et rôle essentiel du professeur qui utilisera son expérience et son esprit critique afin de :</a:t>
            </a:r>
          </a:p>
          <a:p>
            <a:endParaRPr lang="fr-FR" sz="800" b="1" i="1" dirty="0" smtClean="0">
              <a:effectLst>
                <a:outerShdw blurRad="38100" dist="38100" dir="2700000" algn="tl">
                  <a:srgbClr val="000000">
                    <a:alpha val="43137"/>
                  </a:srgbClr>
                </a:outerShdw>
              </a:effectLst>
            </a:endParaRPr>
          </a:p>
          <a:p>
            <a:pPr>
              <a:buFont typeface="Wingdings" pitchFamily="2" charset="2"/>
              <a:buChar char="Ø"/>
            </a:pPr>
            <a:r>
              <a:rPr lang="fr-FR" sz="2000" b="1" i="1" dirty="0" smtClean="0">
                <a:solidFill>
                  <a:srgbClr val="FF0000"/>
                </a:solidFill>
                <a:effectLst>
                  <a:outerShdw blurRad="38100" dist="38100" dir="2700000" algn="tl">
                    <a:srgbClr val="000000">
                      <a:alpha val="43137"/>
                    </a:srgbClr>
                  </a:outerShdw>
                </a:effectLst>
              </a:rPr>
              <a:t> Effectuer le découpage horaire du projet (</a:t>
            </a:r>
            <a:r>
              <a:rPr lang="fr-FR" sz="2000" b="1" i="1" dirty="0" smtClean="0">
                <a:solidFill>
                  <a:srgbClr val="FF0000"/>
                </a:solidFill>
                <a:effectLst>
                  <a:outerShdw blurRad="38100" dist="38100" dir="2700000" algn="tl">
                    <a:srgbClr val="000000">
                      <a:alpha val="43137"/>
                    </a:srgbClr>
                  </a:outerShdw>
                </a:effectLst>
                <a:cs typeface="Aharoni" pitchFamily="2" charset="-79"/>
              </a:rPr>
              <a:t>62 à 64h)</a:t>
            </a:r>
          </a:p>
          <a:p>
            <a:endParaRPr lang="fr-FR" sz="2000" b="1" i="1" dirty="0" smtClean="0">
              <a:solidFill>
                <a:srgbClr val="FF0000"/>
              </a:solidFill>
              <a:effectLst>
                <a:outerShdw blurRad="38100" dist="38100" dir="2700000" algn="tl">
                  <a:srgbClr val="000000">
                    <a:alpha val="43137"/>
                  </a:srgbClr>
                </a:outerShdw>
              </a:effectLst>
              <a:latin typeface="Arial Black" pitchFamily="34" charset="0"/>
            </a:endParaRPr>
          </a:p>
          <a:p>
            <a:pPr>
              <a:buFont typeface="Wingdings" pitchFamily="2" charset="2"/>
              <a:buChar char="Ø"/>
            </a:pPr>
            <a:r>
              <a:rPr lang="fr-FR" sz="2000" b="1" i="1" dirty="0" smtClean="0">
                <a:solidFill>
                  <a:srgbClr val="FF0000"/>
                </a:solidFill>
                <a:effectLst>
                  <a:outerShdw blurRad="38100" dist="38100" dir="2700000" algn="tl">
                    <a:srgbClr val="000000">
                      <a:alpha val="43137"/>
                    </a:srgbClr>
                  </a:outerShdw>
                </a:effectLst>
              </a:rPr>
              <a:t> Envisager les moyens à mettre en œuvre pour aboutir</a:t>
            </a:r>
          </a:p>
          <a:p>
            <a:endParaRPr lang="fr-FR" sz="2000" b="1" i="1" dirty="0" smtClean="0">
              <a:solidFill>
                <a:srgbClr val="FF0000"/>
              </a:solidFill>
              <a:effectLst>
                <a:outerShdw blurRad="38100" dist="38100" dir="2700000" algn="tl">
                  <a:srgbClr val="000000">
                    <a:alpha val="43137"/>
                  </a:srgbClr>
                </a:outerShdw>
              </a:effectLst>
            </a:endParaRPr>
          </a:p>
          <a:p>
            <a:pPr>
              <a:buFont typeface="Wingdings" pitchFamily="2" charset="2"/>
              <a:buChar char="Ø"/>
            </a:pPr>
            <a:r>
              <a:rPr lang="fr-FR" sz="2000" b="1" i="1" dirty="0" smtClean="0">
                <a:solidFill>
                  <a:srgbClr val="FF0000"/>
                </a:solidFill>
                <a:effectLst>
                  <a:outerShdw blurRad="38100" dist="38100" dir="2700000" algn="tl">
                    <a:srgbClr val="000000">
                      <a:alpha val="43137"/>
                    </a:srgbClr>
                  </a:outerShdw>
                </a:effectLst>
              </a:rPr>
              <a:t> Définir  clairement la production finale attendue</a:t>
            </a:r>
          </a:p>
          <a:p>
            <a:pPr>
              <a:buFont typeface="Wingdings" pitchFamily="2" charset="2"/>
              <a:buChar char="Ø"/>
            </a:pPr>
            <a:endParaRPr lang="fr-FR" sz="2000" b="1" i="1" dirty="0" smtClean="0">
              <a:solidFill>
                <a:srgbClr val="FF0000"/>
              </a:solidFill>
              <a:effectLst>
                <a:outerShdw blurRad="38100" dist="38100" dir="2700000" algn="tl">
                  <a:srgbClr val="000000">
                    <a:alpha val="43137"/>
                  </a:srgbClr>
                </a:outerShdw>
              </a:effectLst>
            </a:endParaRPr>
          </a:p>
          <a:p>
            <a:pPr>
              <a:buFont typeface="Wingdings" pitchFamily="2" charset="2"/>
              <a:buChar char="Ø"/>
            </a:pPr>
            <a:r>
              <a:rPr lang="fr-FR" sz="2000" b="1" i="1" dirty="0" smtClean="0">
                <a:solidFill>
                  <a:srgbClr val="FF0000"/>
                </a:solidFill>
                <a:effectLst>
                  <a:outerShdw blurRad="38100" dist="38100" dir="2700000" algn="tl">
                    <a:srgbClr val="000000">
                      <a:alpha val="43137"/>
                    </a:srgbClr>
                  </a:outerShdw>
                </a:effectLst>
              </a:rPr>
              <a:t> Vérifier la cohérence du sujet au regard des compétences à</a:t>
            </a:r>
          </a:p>
          <a:p>
            <a:r>
              <a:rPr lang="fr-FR" sz="2000" b="1" i="1" dirty="0" smtClean="0">
                <a:solidFill>
                  <a:srgbClr val="FF0000"/>
                </a:solidFill>
                <a:effectLst>
                  <a:outerShdw blurRad="38100" dist="38100" dir="2700000" algn="tl">
                    <a:srgbClr val="000000">
                      <a:alpha val="43137"/>
                    </a:srgbClr>
                  </a:outerShdw>
                </a:effectLst>
              </a:rPr>
              <a:t>     évaluer (voir </a:t>
            </a:r>
            <a:r>
              <a:rPr lang="fr-FR" sz="2000" b="1" i="1" u="sng" dirty="0" smtClean="0">
                <a:solidFill>
                  <a:srgbClr val="FF0000"/>
                </a:solidFill>
                <a:effectLst>
                  <a:outerShdw blurRad="38100" dist="38100" dir="2700000" algn="tl">
                    <a:srgbClr val="000000">
                      <a:alpha val="43137"/>
                    </a:srgbClr>
                  </a:outerShdw>
                </a:effectLst>
              </a:rPr>
              <a:t>grilles d’évaluation</a:t>
            </a:r>
            <a:r>
              <a:rPr lang="fr-FR" sz="2000" b="1" i="1" dirty="0" smtClean="0">
                <a:solidFill>
                  <a:srgbClr val="FF0000"/>
                </a:solidFill>
                <a:effectLst>
                  <a:outerShdw blurRad="38100" dist="38100" dir="2700000" algn="tl">
                    <a:srgbClr val="000000">
                      <a:alpha val="43137"/>
                    </a:srgbClr>
                  </a:outerShdw>
                </a:effectLst>
              </a:rPr>
              <a:t>).</a:t>
            </a:r>
            <a:endParaRPr lang="fr-FR" sz="1600" dirty="0">
              <a:solidFill>
                <a:srgbClr val="FF0000"/>
              </a:solidFill>
            </a:endParaRPr>
          </a:p>
        </p:txBody>
      </p:sp>
      <p:sp>
        <p:nvSpPr>
          <p:cNvPr id="52" name="Flèche droite rayée 51"/>
          <p:cNvSpPr/>
          <p:nvPr/>
        </p:nvSpPr>
        <p:spPr>
          <a:xfrm>
            <a:off x="2627784" y="6093296"/>
            <a:ext cx="864096" cy="360040"/>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54" name="Rectangle 53"/>
          <p:cNvSpPr/>
          <p:nvPr/>
        </p:nvSpPr>
        <p:spPr>
          <a:xfrm>
            <a:off x="3485015" y="6093296"/>
            <a:ext cx="4959627" cy="400110"/>
          </a:xfrm>
          <a:prstGeom prst="rect">
            <a:avLst/>
          </a:prstGeom>
        </p:spPr>
        <p:txBody>
          <a:bodyPr wrap="none">
            <a:spAutoFit/>
          </a:bodyPr>
          <a:lstStyle/>
          <a:p>
            <a:r>
              <a:rPr lang="fr-FR" sz="2000" b="1" dirty="0" smtClean="0">
                <a:effectLst>
                  <a:outerShdw blurRad="38100" dist="38100" dir="2700000" algn="tl">
                    <a:srgbClr val="000000">
                      <a:alpha val="43137"/>
                    </a:srgbClr>
                  </a:outerShdw>
                </a:effectLst>
              </a:rPr>
              <a:t>Rédaction du « DOSSIER DE VALIDATION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par>
                          <p:cTn id="8" fill="hold">
                            <p:stCondLst>
                              <p:cond delay="70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1"/>
          <p:cNvPicPr>
            <a:picLocks noChangeAspect="1" noChangeArrowheads="1"/>
          </p:cNvPicPr>
          <p:nvPr/>
        </p:nvPicPr>
        <p:blipFill>
          <a:blip r:embed="rId3" cstate="print"/>
          <a:srcRect/>
          <a:stretch>
            <a:fillRect/>
          </a:stretch>
        </p:blipFill>
        <p:spPr bwMode="auto">
          <a:xfrm>
            <a:off x="25011" y="2492896"/>
            <a:ext cx="9083493" cy="4032448"/>
          </a:xfrm>
          <a:prstGeom prst="rect">
            <a:avLst/>
          </a:prstGeom>
          <a:noFill/>
          <a:ln w="9525">
            <a:noFill/>
            <a:miter lim="800000"/>
            <a:headEnd/>
            <a:tailEnd/>
          </a:ln>
        </p:spPr>
      </p:pic>
      <p:sp>
        <p:nvSpPr>
          <p:cNvPr id="9" name="Ellipse 8"/>
          <p:cNvSpPr/>
          <p:nvPr/>
        </p:nvSpPr>
        <p:spPr>
          <a:xfrm>
            <a:off x="7092280" y="2852936"/>
            <a:ext cx="1008112" cy="33843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796136" y="1556792"/>
            <a:ext cx="3419872" cy="1077218"/>
          </a:xfrm>
          <a:prstGeom prst="rect">
            <a:avLst/>
          </a:prstGeom>
          <a:noFill/>
        </p:spPr>
        <p:txBody>
          <a:bodyPr wrap="square" rtlCol="0">
            <a:spAutoFit/>
          </a:bodyPr>
          <a:lstStyle/>
          <a:p>
            <a:pPr marL="342900" indent="-342900"/>
            <a:r>
              <a:rPr lang="fr-FR" sz="1600" b="1" dirty="0" smtClean="0">
                <a:solidFill>
                  <a:srgbClr val="FF0000"/>
                </a:solidFill>
                <a:sym typeface="Wingdings" pitchFamily="2" charset="2"/>
              </a:rPr>
              <a:t>	Ici 96% des indicateurs seront évaluables au cours du projet , lors des 2 revues de projet et de la soutenance</a:t>
            </a:r>
            <a:endParaRPr lang="fr-FR" sz="1600" b="1" dirty="0" smtClean="0">
              <a:solidFill>
                <a:srgbClr val="FF0000"/>
              </a:solidFill>
            </a:endParaRPr>
          </a:p>
        </p:txBody>
      </p:sp>
      <p:cxnSp>
        <p:nvCxnSpPr>
          <p:cNvPr id="12" name="Connecteur droit avec flèche 11"/>
          <p:cNvCxnSpPr>
            <a:stCxn id="9" idx="0"/>
          </p:cNvCxnSpPr>
          <p:nvPr/>
        </p:nvCxnSpPr>
        <p:spPr>
          <a:xfrm flipV="1">
            <a:off x="7596336" y="2420888"/>
            <a:ext cx="72008" cy="432048"/>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0" y="1412776"/>
            <a:ext cx="6552728" cy="677108"/>
          </a:xfrm>
          <a:prstGeom prst="rect">
            <a:avLst/>
          </a:prstGeom>
          <a:noFill/>
        </p:spPr>
        <p:txBody>
          <a:bodyPr wrap="square" rtlCol="0">
            <a:spAutoFit/>
          </a:bodyPr>
          <a:lstStyle/>
          <a:p>
            <a:pPr marL="342900" indent="-342900"/>
            <a:r>
              <a:rPr lang="fr-FR" sz="2000" dirty="0" smtClean="0"/>
              <a:t>Prenons le cas de </a:t>
            </a:r>
            <a:r>
              <a:rPr lang="fr-FR" sz="2000" b="1" dirty="0" smtClean="0">
                <a:solidFill>
                  <a:srgbClr val="FF0000"/>
                </a:solidFill>
              </a:rPr>
              <a:t>l’élève A</a:t>
            </a:r>
            <a:r>
              <a:rPr lang="fr-FR" sz="2000" dirty="0" smtClean="0"/>
              <a:t> qui devra réaliser la fonction</a:t>
            </a:r>
            <a:r>
              <a:rPr lang="fr-FR" sz="2000" b="1" dirty="0" smtClean="0"/>
              <a:t> </a:t>
            </a:r>
          </a:p>
          <a:p>
            <a:pPr marL="342900" indent="-342900"/>
            <a:endParaRPr lang="fr-FR" dirty="0"/>
          </a:p>
        </p:txBody>
      </p:sp>
      <p:sp>
        <p:nvSpPr>
          <p:cNvPr id="14" name="Titre 1"/>
          <p:cNvSpPr txBox="1">
            <a:spLocks/>
          </p:cNvSpPr>
          <p:nvPr/>
        </p:nvSpPr>
        <p:spPr>
          <a:xfrm>
            <a:off x="899592" y="404664"/>
            <a:ext cx="7416824" cy="781234"/>
          </a:xfrm>
          <a:prstGeom prst="rect">
            <a:avLst/>
          </a:prstGeom>
        </p:spPr>
        <p:txBody>
          <a:bodyPr anchor="b" anchorCtr="0">
            <a:normAutofit fontScale="7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32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VERIFICATION DES indicateurs EVALUABLES au regard de la tache confiée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32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15" name="Picture 1">
            <a:hlinkClick r:id="rId4" action="ppaction://hlinkfile"/>
          </p:cNvPr>
          <p:cNvPicPr>
            <a:picLocks noChangeAspect="1" noChangeArrowheads="1"/>
          </p:cNvPicPr>
          <p:nvPr/>
        </p:nvPicPr>
        <p:blipFill>
          <a:blip r:embed="rId5" cstate="print">
            <a:clrChange>
              <a:clrFrom>
                <a:srgbClr val="54656C"/>
              </a:clrFrom>
              <a:clrTo>
                <a:srgbClr val="54656C">
                  <a:alpha val="0"/>
                </a:srgbClr>
              </a:clrTo>
            </a:clrChange>
          </a:blip>
          <a:srcRect/>
          <a:stretch>
            <a:fillRect/>
          </a:stretch>
        </p:blipFill>
        <p:spPr bwMode="auto">
          <a:xfrm>
            <a:off x="6084168" y="4293096"/>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611560" y="1772816"/>
            <a:ext cx="435597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b="1" dirty="0" smtClean="0">
                <a:solidFill>
                  <a:srgbClr val="0000CC"/>
                </a:solidFill>
                <a:effectLst>
                  <a:outerShdw blurRad="38100" dist="38100" dir="2700000" algn="tl">
                    <a:srgbClr val="000000">
                      <a:alpha val="43137"/>
                    </a:srgbClr>
                  </a:outerShdw>
                </a:effectLst>
              </a:rPr>
              <a:t>Afficher la vitesse de la voiture en  temps réel </a:t>
            </a:r>
            <a:endParaRPr lang="fr-FR" sz="1600" dirty="0">
              <a:solidFill>
                <a:srgbClr val="0000CC"/>
              </a:solidFill>
            </a:endParaRPr>
          </a:p>
        </p:txBody>
      </p:sp>
      <p:sp>
        <p:nvSpPr>
          <p:cNvPr id="16" name="Rectangle 15"/>
          <p:cNvSpPr/>
          <p:nvPr/>
        </p:nvSpPr>
        <p:spPr>
          <a:xfrm>
            <a:off x="2411760" y="908720"/>
            <a:ext cx="4645824" cy="369332"/>
          </a:xfrm>
          <a:prstGeom prst="rect">
            <a:avLst/>
          </a:prstGeom>
        </p:spPr>
        <p:txBody>
          <a:bodyPr wrap="none">
            <a:spAutoFit/>
          </a:bodyPr>
          <a:lstStyle/>
          <a:p>
            <a:pPr lvl="0">
              <a:defRPr/>
            </a:pPr>
            <a:r>
              <a:rPr lang="fr-FR" b="1" kern="0" cap="all" dirty="0" err="1" smtClean="0">
                <a:ln w="0"/>
                <a:solidFill>
                  <a:srgbClr val="FF0000"/>
                </a:solidFill>
                <a:effectLst>
                  <a:reflection blurRad="12700" stA="50000" endPos="50000" dist="5000" dir="5400000" sy="-100000" rotWithShape="0"/>
                </a:effectLst>
                <a:latin typeface="Berlin Sans FB Demi" pitchFamily="34" charset="0"/>
              </a:rPr>
              <a:t>lA</a:t>
            </a:r>
            <a:r>
              <a:rPr lang="fr-FR" b="1" kern="0" cap="all" dirty="0" smtClean="0">
                <a:ln w="0"/>
                <a:solidFill>
                  <a:srgbClr val="FF0000"/>
                </a:solidFill>
                <a:effectLst>
                  <a:reflection blurRad="12700" stA="50000" endPos="50000" dist="5000" dir="5400000" sy="-100000" rotWithShape="0"/>
                </a:effectLst>
                <a:latin typeface="Berlin Sans FB Demi" pitchFamily="34" charset="0"/>
              </a:rPr>
              <a:t> « grille d’</a:t>
            </a:r>
            <a:r>
              <a:rPr lang="fr-FR" b="1" kern="0" cap="all" dirty="0" err="1" smtClean="0">
                <a:ln w="0"/>
                <a:solidFill>
                  <a:srgbClr val="FF0000"/>
                </a:solidFill>
                <a:effectLst>
                  <a:reflection blurRad="12700" stA="50000" endPos="50000" dist="5000" dir="5400000" sy="-100000" rotWithShape="0"/>
                </a:effectLst>
                <a:latin typeface="Berlin Sans FB Demi" pitchFamily="34" charset="0"/>
              </a:rPr>
              <a:t>evaluation</a:t>
            </a:r>
            <a:r>
              <a:rPr lang="fr-FR" b="1" kern="0" cap="all" dirty="0" smtClean="0">
                <a:ln w="0"/>
                <a:solidFill>
                  <a:srgbClr val="FF0000"/>
                </a:solidFill>
                <a:effectLst>
                  <a:reflection blurRad="12700" stA="50000" endPos="50000" dist="5000" dir="5400000" sy="-100000" rotWithShape="0"/>
                </a:effectLst>
                <a:latin typeface="Berlin Sans FB Demi" pitchFamily="34" charset="0"/>
              </a:rPr>
              <a:t> de l’</a:t>
            </a:r>
            <a:r>
              <a:rPr lang="fr-FR" b="1" kern="0" cap="all" dirty="0" err="1" smtClean="0">
                <a:ln w="0"/>
                <a:solidFill>
                  <a:srgbClr val="FF0000"/>
                </a:solidFill>
                <a:effectLst>
                  <a:reflection blurRad="12700" stA="50000" endPos="50000" dist="5000" dir="5400000" sy="-100000" rotWithShape="0"/>
                </a:effectLst>
                <a:latin typeface="Berlin Sans FB Demi" pitchFamily="34" charset="0"/>
              </a:rPr>
              <a:t>eleve</a:t>
            </a:r>
            <a:r>
              <a:rPr lang="fr-FR" b="1" kern="0" cap="all" dirty="0" smtClean="0">
                <a:ln w="0"/>
                <a:solidFill>
                  <a:srgbClr val="FF0000"/>
                </a:solidFill>
                <a:effectLst>
                  <a:reflection blurRad="12700" stA="50000" endPos="50000" dist="5000" dir="5400000" sy="-100000" rotWithShape="0"/>
                </a:effectLst>
                <a:latin typeface="Berlin Sans FB Dem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339752" y="2708920"/>
            <a:ext cx="6696744" cy="40324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 name="Espace réservé du numéro de diapositive 4"/>
          <p:cNvSpPr>
            <a:spLocks noGrp="1"/>
          </p:cNvSpPr>
          <p:nvPr>
            <p:ph type="sldNum" sz="quarter" idx="12"/>
          </p:nvPr>
        </p:nvSpPr>
        <p:spPr bwMode="auto">
          <a:xfrm>
            <a:off x="8999538" y="6716415"/>
            <a:ext cx="442912"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7B68033-6721-42A6-9BD9-86BA91FF6A75}" type="slidenum">
              <a:rPr lang="fr-FR"/>
              <a:pPr fontAlgn="base">
                <a:spcBef>
                  <a:spcPct val="0"/>
                </a:spcBef>
                <a:spcAft>
                  <a:spcPct val="0"/>
                </a:spcAft>
              </a:pPr>
              <a:t>25</a:t>
            </a:fld>
            <a:endParaRPr lang="fr-FR"/>
          </a:p>
        </p:txBody>
      </p:sp>
      <p:sp>
        <p:nvSpPr>
          <p:cNvPr id="8" name="ZoneTexte 7"/>
          <p:cNvSpPr txBox="1"/>
          <p:nvPr/>
        </p:nvSpPr>
        <p:spPr>
          <a:xfrm>
            <a:off x="2411760" y="1700808"/>
            <a:ext cx="7129462" cy="1846659"/>
          </a:xfrm>
          <a:prstGeom prst="rect">
            <a:avLst/>
          </a:prstGeom>
          <a:noFill/>
        </p:spPr>
        <p:txBody>
          <a:bodyPr wrap="square">
            <a:spAutoFit/>
          </a:bodyPr>
          <a:lstStyle/>
          <a:p>
            <a:pPr fontAlgn="auto">
              <a:spcBef>
                <a:spcPts val="0"/>
              </a:spcBef>
              <a:spcAft>
                <a:spcPts val="0"/>
              </a:spcAft>
              <a:defRPr/>
            </a:pPr>
            <a:r>
              <a:rPr lang="fr-FR" sz="2000" dirty="0">
                <a:latin typeface="+mn-lt"/>
              </a:rPr>
              <a:t>C’est un document contractuel </a:t>
            </a:r>
            <a:r>
              <a:rPr lang="fr-FR" sz="2000" dirty="0" smtClean="0">
                <a:latin typeface="+mn-lt"/>
              </a:rPr>
              <a:t>rédigé par l’équipe pédagogique</a:t>
            </a:r>
          </a:p>
          <a:p>
            <a:pPr fontAlgn="auto">
              <a:spcBef>
                <a:spcPts val="0"/>
              </a:spcBef>
              <a:spcAft>
                <a:spcPts val="0"/>
              </a:spcAft>
              <a:defRPr/>
            </a:pPr>
            <a:r>
              <a:rPr lang="fr-FR" sz="2000" dirty="0" smtClean="0">
                <a:latin typeface="+mn-lt"/>
              </a:rPr>
              <a:t>qui synthétisera le projet  et permettra à </a:t>
            </a:r>
            <a:r>
              <a:rPr lang="fr-FR" sz="2000" dirty="0" smtClean="0"/>
              <a:t>la commission académique de valider (ou non) </a:t>
            </a:r>
            <a:r>
              <a:rPr lang="fr-FR" sz="2000" dirty="0" smtClean="0">
                <a:latin typeface="+mn-lt"/>
              </a:rPr>
              <a:t>officiellement le projet</a:t>
            </a:r>
            <a:r>
              <a:rPr lang="fr-FR" sz="2000" dirty="0" smtClean="0"/>
              <a:t>.</a:t>
            </a:r>
            <a:endParaRPr lang="fr-FR" sz="2000" dirty="0">
              <a:latin typeface="+mn-lt"/>
            </a:endParaRPr>
          </a:p>
          <a:p>
            <a:pPr fontAlgn="auto">
              <a:spcBef>
                <a:spcPts val="0"/>
              </a:spcBef>
              <a:spcAft>
                <a:spcPts val="0"/>
              </a:spcAft>
              <a:defRPr/>
            </a:pPr>
            <a:endParaRPr lang="fr-FR" dirty="0">
              <a:latin typeface="+mn-lt"/>
            </a:endParaRPr>
          </a:p>
          <a:p>
            <a:pPr marL="1076325" indent="-180975" fontAlgn="auto">
              <a:spcBef>
                <a:spcPts val="0"/>
              </a:spcBef>
              <a:spcAft>
                <a:spcPts val="0"/>
              </a:spcAft>
              <a:buFont typeface="Calibri" pitchFamily="34" charset="0"/>
              <a:buChar char="‐"/>
              <a:defRPr/>
            </a:pPr>
            <a:endParaRPr lang="fr-FR" dirty="0" smtClean="0">
              <a:latin typeface="+mn-lt"/>
            </a:endParaRPr>
          </a:p>
          <a:p>
            <a:pPr marL="1076325" indent="-180975" fontAlgn="auto">
              <a:spcBef>
                <a:spcPts val="0"/>
              </a:spcBef>
              <a:spcAft>
                <a:spcPts val="0"/>
              </a:spcAft>
              <a:defRPr/>
            </a:pPr>
            <a:endParaRPr lang="fr-FR" dirty="0" smtClean="0">
              <a:solidFill>
                <a:srgbClr val="FF0000"/>
              </a:solidFill>
              <a:latin typeface="+mn-lt"/>
            </a:endParaRPr>
          </a:p>
        </p:txBody>
      </p:sp>
      <p:sp>
        <p:nvSpPr>
          <p:cNvPr id="9" name="Titre 1"/>
          <p:cNvSpPr txBox="1">
            <a:spLocks/>
          </p:cNvSpPr>
          <p:nvPr/>
        </p:nvSpPr>
        <p:spPr>
          <a:xfrm>
            <a:off x="3059832" y="116632"/>
            <a:ext cx="7416824" cy="1357298"/>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800" b="1" kern="0" cap="all" noProof="0" dirty="0" smtClean="0">
                <a:ln w="0"/>
                <a:solidFill>
                  <a:srgbClr val="FF0000"/>
                </a:solidFill>
                <a:effectLst>
                  <a:reflection blurRad="12700" stA="50000" endPos="50000" dist="5000" dir="5400000" sy="-100000" rotWithShape="0"/>
                </a:effectLst>
                <a:latin typeface="Berlin Sans FB Demi" pitchFamily="34" charset="0"/>
              </a:rPr>
              <a:t>le « dossier de VALIDATION »</a:t>
            </a:r>
            <a:endParaRPr kumimoji="0" lang="fr-FR" sz="2800" b="1" i="0" u="none" strike="noStrike" kern="0" cap="all" normalizeH="0" baseline="0" noProof="0" dirty="0" smtClean="0">
              <a:ln w="0"/>
              <a:solidFill>
                <a:srgbClr val="FF0000"/>
              </a:solidFill>
              <a:effectLst>
                <a:reflection blurRad="12700" stA="50000" endPos="50000" dist="5000" dir="5400000" sy="-100000" rotWithShape="0"/>
              </a:effectLst>
              <a:uLnTx/>
              <a:uFillTx/>
              <a:latin typeface="Berlin Sans FB Demi" pitchFamily="34" charset="0"/>
            </a:endParaRPr>
          </a:p>
        </p:txBody>
      </p:sp>
      <p:pic>
        <p:nvPicPr>
          <p:cNvPr id="167937" name="Picture 1"/>
          <p:cNvPicPr>
            <a:picLocks noChangeAspect="1" noChangeArrowheads="1"/>
          </p:cNvPicPr>
          <p:nvPr/>
        </p:nvPicPr>
        <p:blipFill>
          <a:blip r:embed="rId3" cstate="print"/>
          <a:srcRect t="6634"/>
          <a:stretch>
            <a:fillRect/>
          </a:stretch>
        </p:blipFill>
        <p:spPr bwMode="auto">
          <a:xfrm>
            <a:off x="2411760" y="2852936"/>
            <a:ext cx="2093998" cy="1656184"/>
          </a:xfrm>
          <a:prstGeom prst="rect">
            <a:avLst/>
          </a:prstGeom>
          <a:noFill/>
          <a:ln w="9525">
            <a:noFill/>
            <a:miter lim="800000"/>
            <a:headEnd/>
            <a:tailEnd/>
          </a:ln>
        </p:spPr>
      </p:pic>
      <p:pic>
        <p:nvPicPr>
          <p:cNvPr id="167938" name="Picture 2"/>
          <p:cNvPicPr>
            <a:picLocks noChangeAspect="1" noChangeArrowheads="1"/>
          </p:cNvPicPr>
          <p:nvPr/>
        </p:nvPicPr>
        <p:blipFill>
          <a:blip r:embed="rId4" cstate="print"/>
          <a:srcRect t="10524"/>
          <a:stretch>
            <a:fillRect/>
          </a:stretch>
        </p:blipFill>
        <p:spPr bwMode="auto">
          <a:xfrm>
            <a:off x="4625318" y="3089671"/>
            <a:ext cx="2106922" cy="1563465"/>
          </a:xfrm>
          <a:prstGeom prst="rect">
            <a:avLst/>
          </a:prstGeom>
          <a:noFill/>
          <a:ln w="9525">
            <a:noFill/>
            <a:miter lim="800000"/>
            <a:headEnd/>
            <a:tailEnd/>
          </a:ln>
        </p:spPr>
      </p:pic>
      <p:pic>
        <p:nvPicPr>
          <p:cNvPr id="167939" name="Picture 3"/>
          <p:cNvPicPr>
            <a:picLocks noChangeAspect="1" noChangeArrowheads="1"/>
          </p:cNvPicPr>
          <p:nvPr/>
        </p:nvPicPr>
        <p:blipFill>
          <a:blip r:embed="rId5" cstate="print"/>
          <a:srcRect t="10715"/>
          <a:stretch>
            <a:fillRect/>
          </a:stretch>
        </p:blipFill>
        <p:spPr bwMode="auto">
          <a:xfrm>
            <a:off x="6804248" y="3284984"/>
            <a:ext cx="2133744" cy="1597373"/>
          </a:xfrm>
          <a:prstGeom prst="rect">
            <a:avLst/>
          </a:prstGeom>
          <a:noFill/>
          <a:ln w="9525">
            <a:noFill/>
            <a:miter lim="800000"/>
            <a:headEnd/>
            <a:tailEnd/>
          </a:ln>
        </p:spPr>
      </p:pic>
      <p:pic>
        <p:nvPicPr>
          <p:cNvPr id="167940" name="Picture 4"/>
          <p:cNvPicPr>
            <a:picLocks noChangeAspect="1" noChangeArrowheads="1"/>
          </p:cNvPicPr>
          <p:nvPr/>
        </p:nvPicPr>
        <p:blipFill>
          <a:blip r:embed="rId6" cstate="print"/>
          <a:srcRect t="11105"/>
          <a:stretch>
            <a:fillRect/>
          </a:stretch>
        </p:blipFill>
        <p:spPr bwMode="auto">
          <a:xfrm>
            <a:off x="2393295" y="4725144"/>
            <a:ext cx="2106697" cy="1601446"/>
          </a:xfrm>
          <a:prstGeom prst="rect">
            <a:avLst/>
          </a:prstGeom>
          <a:noFill/>
          <a:ln w="9525">
            <a:noFill/>
            <a:miter lim="800000"/>
            <a:headEnd/>
            <a:tailEnd/>
          </a:ln>
        </p:spPr>
      </p:pic>
      <p:pic>
        <p:nvPicPr>
          <p:cNvPr id="167941" name="Picture 5"/>
          <p:cNvPicPr>
            <a:picLocks noChangeAspect="1" noChangeArrowheads="1"/>
          </p:cNvPicPr>
          <p:nvPr/>
        </p:nvPicPr>
        <p:blipFill>
          <a:blip r:embed="rId7" cstate="print"/>
          <a:srcRect t="9464"/>
          <a:stretch>
            <a:fillRect/>
          </a:stretch>
        </p:blipFill>
        <p:spPr bwMode="auto">
          <a:xfrm>
            <a:off x="4644008" y="4869160"/>
            <a:ext cx="2088232" cy="1602174"/>
          </a:xfrm>
          <a:prstGeom prst="rect">
            <a:avLst/>
          </a:prstGeom>
          <a:noFill/>
          <a:ln w="9525">
            <a:noFill/>
            <a:miter lim="800000"/>
            <a:headEnd/>
            <a:tailEnd/>
          </a:ln>
        </p:spPr>
      </p:pic>
      <p:pic>
        <p:nvPicPr>
          <p:cNvPr id="167942" name="Picture 6"/>
          <p:cNvPicPr>
            <a:picLocks noChangeAspect="1" noChangeArrowheads="1"/>
          </p:cNvPicPr>
          <p:nvPr/>
        </p:nvPicPr>
        <p:blipFill>
          <a:blip r:embed="rId8" cstate="print"/>
          <a:srcRect t="11289"/>
          <a:stretch>
            <a:fillRect/>
          </a:stretch>
        </p:blipFill>
        <p:spPr bwMode="auto">
          <a:xfrm>
            <a:off x="6874080" y="5119416"/>
            <a:ext cx="2018400" cy="1513932"/>
          </a:xfrm>
          <a:prstGeom prst="rect">
            <a:avLst/>
          </a:prstGeom>
          <a:noFill/>
          <a:ln w="9525">
            <a:noFill/>
            <a:miter lim="800000"/>
            <a:headEnd/>
            <a:tailEnd/>
          </a:ln>
        </p:spPr>
      </p:pic>
      <p:sp>
        <p:nvSpPr>
          <p:cNvPr id="14" name="Titre 1"/>
          <p:cNvSpPr txBox="1">
            <a:spLocks/>
          </p:cNvSpPr>
          <p:nvPr/>
        </p:nvSpPr>
        <p:spPr>
          <a:xfrm>
            <a:off x="2536208" y="0"/>
            <a:ext cx="6572296" cy="1357298"/>
          </a:xfrm>
          <a:prstGeom prst="rect">
            <a:avLst/>
          </a:prstGeom>
        </p:spPr>
        <p:txBody>
          <a:bodyPr anchor="b" anchorCtr="0">
            <a:normAutofit fontScale="7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VALIDATION INSTITUTIONNELLE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5" name="Rectangle 14"/>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6"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7"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8"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9"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20"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chemeClr val="accent6">
              <a:lumMod val="40000"/>
              <a:lumOff val="60000"/>
            </a:schemeClr>
          </a:solidFill>
          <a:ln w="9525">
            <a:solidFill>
              <a:srgbClr val="000000"/>
            </a:solidFill>
            <a:round/>
            <a:headEnd/>
            <a:tailEnd/>
          </a:ln>
        </p:spPr>
        <p:txBody>
          <a:bodyPr/>
          <a:lstStyle/>
          <a:p>
            <a:endParaRPr lang="fr-FR"/>
          </a:p>
        </p:txBody>
      </p:sp>
      <p:sp>
        <p:nvSpPr>
          <p:cNvPr id="21" name="Text Box 2749"/>
          <p:cNvSpPr txBox="1">
            <a:spLocks noChangeArrowheads="1"/>
          </p:cNvSpPr>
          <p:nvPr/>
        </p:nvSpPr>
        <p:spPr bwMode="auto">
          <a:xfrm>
            <a:off x="534161" y="908720"/>
            <a:ext cx="1360096" cy="322580"/>
          </a:xfrm>
          <a:prstGeom prst="rect">
            <a:avLst/>
          </a:prstGeom>
          <a:solidFill>
            <a:schemeClr val="bg1">
              <a:lumMod val="65000"/>
              <a:alpha val="2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22"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Text Box 2751"/>
          <p:cNvSpPr txBox="1">
            <a:spLocks noChangeArrowheads="1"/>
          </p:cNvSpPr>
          <p:nvPr/>
        </p:nvSpPr>
        <p:spPr bwMode="auto">
          <a:xfrm>
            <a:off x="545595" y="1344330"/>
            <a:ext cx="1335956" cy="167640"/>
          </a:xfrm>
          <a:prstGeom prst="rect">
            <a:avLst/>
          </a:prstGeom>
          <a:solidFill>
            <a:schemeClr val="bg1">
              <a:lumMod val="50000"/>
            </a:schemeClr>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24" name="Text Box 2752"/>
          <p:cNvSpPr txBox="1">
            <a:spLocks noChangeArrowheads="1"/>
          </p:cNvSpPr>
          <p:nvPr/>
        </p:nvSpPr>
        <p:spPr bwMode="auto">
          <a:xfrm>
            <a:off x="714575" y="1629445"/>
            <a:ext cx="1017690" cy="162560"/>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25" name="Text Box 2753"/>
          <p:cNvSpPr txBox="1">
            <a:spLocks noChangeArrowheads="1"/>
          </p:cNvSpPr>
          <p:nvPr/>
        </p:nvSpPr>
        <p:spPr bwMode="auto">
          <a:xfrm>
            <a:off x="530349" y="1939960"/>
            <a:ext cx="428167" cy="142875"/>
          </a:xfrm>
          <a:prstGeom prst="rect">
            <a:avLst/>
          </a:prstGeom>
          <a:solidFill>
            <a:schemeClr val="accent6">
              <a:lumMod val="40000"/>
              <a:lumOff val="60000"/>
            </a:scheme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26" name="Text Box 2754"/>
          <p:cNvSpPr txBox="1">
            <a:spLocks noChangeArrowheads="1"/>
          </p:cNvSpPr>
          <p:nvPr/>
        </p:nvSpPr>
        <p:spPr bwMode="auto">
          <a:xfrm>
            <a:off x="1093826" y="1934245"/>
            <a:ext cx="730551" cy="147320"/>
          </a:xfrm>
          <a:prstGeom prst="rect">
            <a:avLst/>
          </a:prstGeom>
          <a:solidFill>
            <a:schemeClr val="accent6">
              <a:lumMod val="40000"/>
              <a:lumOff val="60000"/>
            </a:scheme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27"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28"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9"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0"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1"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32"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33"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34"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35"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6"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7"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8"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9"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41"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42"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3" name="Flèche vers le bas 42"/>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4" name="Organigramme : Connecteur 43"/>
          <p:cNvSpPr/>
          <p:nvPr/>
        </p:nvSpPr>
        <p:spPr>
          <a:xfrm>
            <a:off x="1907704" y="1556792"/>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46" name="Picture 1" descr="C:\Users\HPEric\Documents\Web Creator\ssiv5New-26082011\emoticones\bouton_09.gif"/>
          <p:cNvPicPr>
            <a:picLocks noChangeAspect="1" noChangeArrowheads="1" noCrop="1"/>
          </p:cNvPicPr>
          <p:nvPr/>
        </p:nvPicPr>
        <p:blipFill>
          <a:blip r:embed="rId9" cstate="print"/>
          <a:srcRect/>
          <a:stretch>
            <a:fillRect/>
          </a:stretch>
        </p:blipFill>
        <p:spPr bwMode="auto">
          <a:xfrm>
            <a:off x="179512" y="1916832"/>
            <a:ext cx="190500" cy="190500"/>
          </a:xfrm>
          <a:prstGeom prst="rect">
            <a:avLst/>
          </a:prstGeom>
          <a:noFill/>
        </p:spPr>
      </p:pic>
      <p:pic>
        <p:nvPicPr>
          <p:cNvPr id="10" name="Picture 1">
            <a:hlinkClick r:id="rId10" action="ppaction://hlinkfile"/>
          </p:cNvPr>
          <p:cNvPicPr>
            <a:picLocks noChangeAspect="1" noChangeArrowheads="1"/>
          </p:cNvPicPr>
          <p:nvPr/>
        </p:nvPicPr>
        <p:blipFill>
          <a:blip r:embed="rId11" cstate="print">
            <a:clrChange>
              <a:clrFrom>
                <a:srgbClr val="54656C"/>
              </a:clrFrom>
              <a:clrTo>
                <a:srgbClr val="54656C">
                  <a:alpha val="0"/>
                </a:srgbClr>
              </a:clrTo>
            </a:clrChange>
          </a:blip>
          <a:srcRect/>
          <a:stretch>
            <a:fillRect/>
          </a:stretch>
        </p:blipFill>
        <p:spPr bwMode="auto">
          <a:xfrm>
            <a:off x="1979712" y="2708920"/>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 name="ZoneTexte 44"/>
          <p:cNvSpPr txBox="1"/>
          <p:nvPr/>
        </p:nvSpPr>
        <p:spPr>
          <a:xfrm rot="20379027">
            <a:off x="3865046" y="4840244"/>
            <a:ext cx="2837636" cy="58477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PROPOSITION</a:t>
            </a:r>
            <a:endParaRPr lang="fr-F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937"/>
                                        </p:tgtEl>
                                        <p:attrNameLst>
                                          <p:attrName>style.visibility</p:attrName>
                                        </p:attrNameLst>
                                      </p:cBhvr>
                                      <p:to>
                                        <p:strVal val="visible"/>
                                      </p:to>
                                    </p:set>
                                    <p:animEffect transition="in" filter="fade">
                                      <p:cBhvr>
                                        <p:cTn id="7" dur="2000"/>
                                        <p:tgtEl>
                                          <p:spTgt spid="1679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7938"/>
                                        </p:tgtEl>
                                        <p:attrNameLst>
                                          <p:attrName>style.visibility</p:attrName>
                                        </p:attrNameLst>
                                      </p:cBhvr>
                                      <p:to>
                                        <p:strVal val="visible"/>
                                      </p:to>
                                    </p:set>
                                    <p:animEffect transition="in" filter="fade">
                                      <p:cBhvr>
                                        <p:cTn id="11" dur="2000"/>
                                        <p:tgtEl>
                                          <p:spTgt spid="1679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7939"/>
                                        </p:tgtEl>
                                        <p:attrNameLst>
                                          <p:attrName>style.visibility</p:attrName>
                                        </p:attrNameLst>
                                      </p:cBhvr>
                                      <p:to>
                                        <p:strVal val="visible"/>
                                      </p:to>
                                    </p:set>
                                    <p:animEffect transition="in" filter="fade">
                                      <p:cBhvr>
                                        <p:cTn id="15" dur="2000"/>
                                        <p:tgtEl>
                                          <p:spTgt spid="16793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67940"/>
                                        </p:tgtEl>
                                        <p:attrNameLst>
                                          <p:attrName>style.visibility</p:attrName>
                                        </p:attrNameLst>
                                      </p:cBhvr>
                                      <p:to>
                                        <p:strVal val="visible"/>
                                      </p:to>
                                    </p:set>
                                    <p:animEffect transition="in" filter="fade">
                                      <p:cBhvr>
                                        <p:cTn id="19" dur="2000"/>
                                        <p:tgtEl>
                                          <p:spTgt spid="16794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67941"/>
                                        </p:tgtEl>
                                        <p:attrNameLst>
                                          <p:attrName>style.visibility</p:attrName>
                                        </p:attrNameLst>
                                      </p:cBhvr>
                                      <p:to>
                                        <p:strVal val="visible"/>
                                      </p:to>
                                    </p:set>
                                    <p:animEffect transition="in" filter="fade">
                                      <p:cBhvr>
                                        <p:cTn id="23" dur="2000"/>
                                        <p:tgtEl>
                                          <p:spTgt spid="167941"/>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7942"/>
                                        </p:tgtEl>
                                        <p:attrNameLst>
                                          <p:attrName>style.visibility</p:attrName>
                                        </p:attrNameLst>
                                      </p:cBhvr>
                                      <p:to>
                                        <p:strVal val="visible"/>
                                      </p:to>
                                    </p:set>
                                    <p:animEffect transition="in" filter="fade">
                                      <p:cBhvr>
                                        <p:cTn id="27" dur="2000"/>
                                        <p:tgtEl>
                                          <p:spTgt spid="167942"/>
                                        </p:tgtEl>
                                      </p:cBhvr>
                                    </p:animEffect>
                                  </p:childTnLst>
                                </p:cTn>
                              </p:par>
                            </p:childTnLst>
                          </p:cTn>
                        </p:par>
                        <p:par>
                          <p:cTn id="28" fill="hold">
                            <p:stCondLst>
                              <p:cond delay="12000"/>
                            </p:stCondLst>
                            <p:childTnLst>
                              <p:par>
                                <p:cTn id="29" presetID="3"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par>
                          <p:cTn id="32" fill="hold">
                            <p:stCondLst>
                              <p:cond delay="12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3275856" y="260648"/>
            <a:ext cx="3856512"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kern="0" cap="all" normalizeH="0" baseline="0" noProof="0" dirty="0" smtClean="0">
                <a:ln w="0"/>
                <a:effectLst>
                  <a:reflection blurRad="12700" stA="50000" endPos="50000" dist="5000" dir="5400000" sy="-100000" rotWithShape="0"/>
                </a:effectLst>
                <a:uLnTx/>
                <a:uFillTx/>
                <a:latin typeface="Berlin Sans FB Demi" pitchFamily="34" charset="0"/>
              </a:rPr>
              <a:t>validation</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chemeClr val="accent6">
              <a:lumMod val="40000"/>
              <a:lumOff val="60000"/>
            </a:scheme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chemeClr val="accent6">
              <a:lumMod val="40000"/>
              <a:lumOff val="60000"/>
            </a:scheme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chemeClr val="bg1">
              <a:lumMod val="65000"/>
              <a:alpha val="25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D8D8D8">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chemeClr val="bg1">
              <a:lumMod val="50000"/>
            </a:schemeClr>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Identification d’un besoin</a:t>
            </a:r>
            <a:endParaRPr lang="fr-FR" dirty="0"/>
          </a:p>
        </p:txBody>
      </p:sp>
      <p:sp>
        <p:nvSpPr>
          <p:cNvPr id="15" name="Text Box 2752"/>
          <p:cNvSpPr txBox="1">
            <a:spLocks noChangeArrowheads="1"/>
          </p:cNvSpPr>
          <p:nvPr/>
        </p:nvSpPr>
        <p:spPr bwMode="auto">
          <a:xfrm>
            <a:off x="714575" y="1629445"/>
            <a:ext cx="1017690" cy="162560"/>
          </a:xfrm>
          <a:prstGeom prst="rect">
            <a:avLst/>
          </a:prstGeom>
          <a:solidFill>
            <a:schemeClr val="accent6">
              <a:lumMod val="40000"/>
              <a:lumOff val="60000"/>
            </a:schemeClr>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18000" tIns="10800" rIns="18000" bIns="10800" anchor="ctr"/>
          <a:lstStyle/>
          <a:p>
            <a:pPr algn="ctr">
              <a:spcAft>
                <a:spcPts val="1000"/>
              </a:spcAft>
            </a:pPr>
            <a:r>
              <a:rPr lang="fr-FR" sz="900" b="1" dirty="0">
                <a:latin typeface="Calibri" pitchFamily="34" charset="0"/>
              </a:rPr>
              <a:t>Étude de faisabilité</a:t>
            </a:r>
            <a:endParaRPr lang="fr-FR" dirty="0"/>
          </a:p>
        </p:txBody>
      </p:sp>
      <p:sp>
        <p:nvSpPr>
          <p:cNvPr id="16" name="Text Box 2753"/>
          <p:cNvSpPr txBox="1">
            <a:spLocks noChangeArrowheads="1"/>
          </p:cNvSpPr>
          <p:nvPr/>
        </p:nvSpPr>
        <p:spPr bwMode="auto">
          <a:xfrm>
            <a:off x="530349" y="1939960"/>
            <a:ext cx="428167" cy="142875"/>
          </a:xfrm>
          <a:prstGeom prst="rect">
            <a:avLst/>
          </a:prstGeom>
          <a:solidFill>
            <a:schemeClr val="accent6">
              <a:lumMod val="40000"/>
              <a:lumOff val="60000"/>
            </a:schemeClr>
          </a:solidFill>
          <a:ln w="12700">
            <a:solidFill>
              <a:srgbClr val="000000"/>
            </a:solidFill>
            <a:miter lim="800000"/>
            <a:headEnd/>
            <a:tailEnd/>
          </a:ln>
        </p:spPr>
        <p:txBody>
          <a:bodyPr lIns="18000" tIns="10800" rIns="18000" bIns="10800" anchor="ctr"/>
          <a:lstStyle/>
          <a:p>
            <a:pPr>
              <a:spcAft>
                <a:spcPts val="1000"/>
              </a:spcAft>
            </a:pPr>
            <a:r>
              <a:rPr lang="fr-FR" sz="900" b="1" dirty="0">
                <a:latin typeface="Calibri" pitchFamily="34" charset="0"/>
              </a:rPr>
              <a:t>Validée</a:t>
            </a:r>
            <a:endParaRPr lang="fr-FR" dirty="0"/>
          </a:p>
        </p:txBody>
      </p:sp>
      <p:sp>
        <p:nvSpPr>
          <p:cNvPr id="17" name="Text Box 2754"/>
          <p:cNvSpPr txBox="1">
            <a:spLocks noChangeArrowheads="1"/>
          </p:cNvSpPr>
          <p:nvPr/>
        </p:nvSpPr>
        <p:spPr bwMode="auto">
          <a:xfrm>
            <a:off x="1093826" y="1934245"/>
            <a:ext cx="730551" cy="147320"/>
          </a:xfrm>
          <a:prstGeom prst="rect">
            <a:avLst/>
          </a:prstGeom>
          <a:solidFill>
            <a:schemeClr val="accent6">
              <a:lumMod val="40000"/>
              <a:lumOff val="60000"/>
            </a:schemeClr>
          </a:solidFill>
          <a:ln w="12700">
            <a:solidFill>
              <a:srgbClr val="000000"/>
            </a:solidFill>
            <a:miter lim="800000"/>
            <a:headEnd/>
            <a:tailEnd/>
          </a:ln>
        </p:spPr>
        <p:txBody>
          <a:bodyPr lIns="54000" tIns="10800" rIns="54000" bIns="10800" anchor="ctr"/>
          <a:lstStyle/>
          <a:p>
            <a:pPr algn="ctr">
              <a:spcAft>
                <a:spcPts val="1000"/>
              </a:spcAft>
            </a:pPr>
            <a:r>
              <a:rPr lang="fr-FR" sz="900" b="1" dirty="0">
                <a:latin typeface="Calibri" pitchFamily="34" charset="0"/>
              </a:rPr>
              <a:t>Non validée</a:t>
            </a:r>
            <a:endParaRPr lang="fr-FR" dirty="0"/>
          </a:p>
        </p:txBody>
      </p:sp>
      <p:sp>
        <p:nvSpPr>
          <p:cNvPr id="18" name="Text Box 2722"/>
          <p:cNvSpPr txBox="1">
            <a:spLocks noChangeArrowheads="1"/>
          </p:cNvSpPr>
          <p:nvPr/>
        </p:nvSpPr>
        <p:spPr bwMode="auto">
          <a:xfrm>
            <a:off x="598612" y="2346995"/>
            <a:ext cx="1289050" cy="336550"/>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Modélisation (Calculs, simulations, prototype)</a:t>
            </a:r>
            <a:endParaRPr lang="fr-FR"/>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chemeClr val="accent1">
              <a:alpha val="24000"/>
            </a:scheme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47664" y="5013176"/>
            <a:ext cx="119360" cy="272281"/>
          </a:xfrm>
          <a:prstGeom prst="downArrow">
            <a:avLst>
              <a:gd name="adj1" fmla="val 50000"/>
              <a:gd name="adj2" fmla="val 107661"/>
            </a:avLst>
          </a:prstGeom>
          <a:solidFill>
            <a:schemeClr val="accent1">
              <a:alpha val="24000"/>
            </a:scheme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chemeClr val="accent1">
              <a:alpha val="24000"/>
            </a:scheme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36" name="Titre 1"/>
          <p:cNvSpPr txBox="1">
            <a:spLocks/>
          </p:cNvSpPr>
          <p:nvPr/>
        </p:nvSpPr>
        <p:spPr>
          <a:xfrm>
            <a:off x="107504" y="116632"/>
            <a:ext cx="1891776" cy="576064"/>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a:t>
            </a:r>
            <a:endParaRPr kumimoji="0" lang="fr-FR" sz="2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Flèche vers le bas 36"/>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1556792"/>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Sept</a:t>
            </a:r>
            <a:endParaRPr lang="fr-FR" sz="1000" b="1" dirty="0">
              <a:solidFill>
                <a:schemeClr val="tx1"/>
              </a:solidFill>
            </a:endParaRPr>
          </a:p>
        </p:txBody>
      </p:sp>
      <p:pic>
        <p:nvPicPr>
          <p:cNvPr id="43" name="Picture 1" descr="C:\Users\HPEric\Documents\Web Creator\ssiv5New-26082011\emoticones\bouton_09.gif"/>
          <p:cNvPicPr>
            <a:picLocks noChangeAspect="1" noChangeArrowheads="1" noCrop="1"/>
          </p:cNvPicPr>
          <p:nvPr/>
        </p:nvPicPr>
        <p:blipFill>
          <a:blip r:embed="rId3" cstate="print"/>
          <a:srcRect/>
          <a:stretch>
            <a:fillRect/>
          </a:stretch>
        </p:blipFill>
        <p:spPr bwMode="auto">
          <a:xfrm>
            <a:off x="107504" y="1916832"/>
            <a:ext cx="190500" cy="190500"/>
          </a:xfrm>
          <a:prstGeom prst="rect">
            <a:avLst/>
          </a:prstGeom>
          <a:noFill/>
        </p:spPr>
      </p:pic>
      <p:sp>
        <p:nvSpPr>
          <p:cNvPr id="39" name="Rectangle 38"/>
          <p:cNvSpPr/>
          <p:nvPr/>
        </p:nvSpPr>
        <p:spPr>
          <a:xfrm>
            <a:off x="3203848" y="2132856"/>
            <a:ext cx="6022803" cy="830997"/>
          </a:xfrm>
          <a:prstGeom prst="rect">
            <a:avLst/>
          </a:prstGeom>
        </p:spPr>
        <p:txBody>
          <a:bodyPr wrap="none">
            <a:spAutoFit/>
          </a:bodyPr>
          <a:lstStyle/>
          <a:p>
            <a:r>
              <a:rPr lang="fr-FR" sz="2400" b="1" dirty="0" smtClean="0">
                <a:effectLst>
                  <a:outerShdw blurRad="38100" dist="38100" dir="2700000" algn="tl">
                    <a:srgbClr val="000000">
                      <a:alpha val="43137"/>
                    </a:srgbClr>
                  </a:outerShdw>
                </a:effectLst>
              </a:rPr>
              <a:t>Attente de l’approbation institutionnelle</a:t>
            </a:r>
          </a:p>
          <a:p>
            <a:r>
              <a:rPr lang="fr-FR" sz="2400" b="1" dirty="0" smtClean="0">
                <a:effectLst>
                  <a:outerShdw blurRad="38100" dist="38100" dir="2700000" algn="tl">
                    <a:srgbClr val="000000">
                      <a:alpha val="43137"/>
                    </a:srgbClr>
                  </a:outerShdw>
                </a:effectLst>
              </a:rPr>
              <a:t>suite à la lecture du « Dossier de validation »</a:t>
            </a:r>
          </a:p>
        </p:txBody>
      </p:sp>
      <p:sp>
        <p:nvSpPr>
          <p:cNvPr id="52" name="Organigramme : Connecteur 51"/>
          <p:cNvSpPr/>
          <p:nvPr/>
        </p:nvSpPr>
        <p:spPr>
          <a:xfrm>
            <a:off x="1907704" y="2204864"/>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pic>
        <p:nvPicPr>
          <p:cNvPr id="95233" name="Picture 1"/>
          <p:cNvPicPr>
            <a:picLocks noChangeAspect="1" noChangeArrowheads="1"/>
          </p:cNvPicPr>
          <p:nvPr/>
        </p:nvPicPr>
        <p:blipFill>
          <a:blip r:embed="rId4" cstate="print"/>
          <a:srcRect/>
          <a:stretch>
            <a:fillRect/>
          </a:stretch>
        </p:blipFill>
        <p:spPr bwMode="auto">
          <a:xfrm>
            <a:off x="2771800" y="2132856"/>
            <a:ext cx="432387" cy="576064"/>
          </a:xfrm>
          <a:prstGeom prst="rect">
            <a:avLst/>
          </a:prstGeom>
          <a:ln>
            <a:noFill/>
          </a:ln>
          <a:effectLst>
            <a:softEdge rad="112500"/>
          </a:effectLst>
        </p:spPr>
      </p:pic>
      <p:pic>
        <p:nvPicPr>
          <p:cNvPr id="95234" name="Picture 2" descr="http://experts-entreprises.ifgcnof.com/wp-content/uploads/2011/01/facteur-cle-succes-projet.jpg"/>
          <p:cNvPicPr>
            <a:picLocks noChangeAspect="1" noChangeArrowheads="1"/>
          </p:cNvPicPr>
          <p:nvPr/>
        </p:nvPicPr>
        <p:blipFill>
          <a:blip r:embed="rId5" cstate="print"/>
          <a:srcRect/>
          <a:stretch>
            <a:fillRect/>
          </a:stretch>
        </p:blipFill>
        <p:spPr bwMode="auto">
          <a:xfrm>
            <a:off x="3707904" y="2996952"/>
            <a:ext cx="4248472" cy="339740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Espace réservé du contenu 3"/>
          <p:cNvPicPr>
            <a:picLocks noGrp="1"/>
          </p:cNvPicPr>
          <p:nvPr>
            <p:ph idx="1"/>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411760" y="3645024"/>
            <a:ext cx="6572296" cy="1357298"/>
          </a:xfrm>
          <a:prstGeom prst="rect">
            <a:avLst/>
          </a:prstGeom>
        </p:spPr>
        <p:txBody>
          <a:bodyPr anchor="b" anchorCtr="0">
            <a:normAutofit fontScale="7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Phase de spécification du CDCF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par les élèves</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4869532"/>
            <a:ext cx="92075" cy="436563"/>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00312" y="4861595"/>
            <a:ext cx="98425" cy="423862"/>
          </a:xfrm>
          <a:prstGeom prst="downArrow">
            <a:avLst>
              <a:gd name="adj1" fmla="val 50000"/>
              <a:gd name="adj2" fmla="val 107661"/>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Réalisation d’un prototype d’une maquette, d’un programme </a:t>
            </a:r>
          </a:p>
          <a:p>
            <a:pPr algn="ctr">
              <a:spcAft>
                <a:spcPts val="1000"/>
              </a:spcAft>
            </a:pPr>
            <a:r>
              <a:rPr lang="fr-FR" sz="900" b="1">
                <a:latin typeface="Calibri" pitchFamily="34" charset="0"/>
              </a:rPr>
              <a:t>Essais, mise au point, évaluation des performances </a:t>
            </a: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66" name="Flèche droite rayée 65"/>
          <p:cNvSpPr/>
          <p:nvPr/>
        </p:nvSpPr>
        <p:spPr>
          <a:xfrm rot="5400000">
            <a:off x="5256076" y="2744924"/>
            <a:ext cx="720080" cy="504056"/>
          </a:xfrm>
          <a:prstGeom prst="stripedRightArrow">
            <a:avLst>
              <a:gd name="adj1" fmla="val 39003"/>
              <a:gd name="adj2" fmla="val 5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dirty="0">
              <a:solidFill>
                <a:schemeClr val="bg1"/>
              </a:solidFill>
            </a:endParaRPr>
          </a:p>
        </p:txBody>
      </p:sp>
      <p:pic>
        <p:nvPicPr>
          <p:cNvPr id="37"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07504" y="2420888"/>
            <a:ext cx="190500" cy="190500"/>
          </a:xfrm>
          <a:prstGeom prst="rect">
            <a:avLst/>
          </a:prstGeom>
          <a:noFill/>
        </p:spPr>
      </p:pic>
      <p:pic>
        <p:nvPicPr>
          <p:cNvPr id="154625" name="Picture 1"/>
          <p:cNvPicPr>
            <a:picLocks noChangeAspect="1" noChangeArrowheads="1"/>
          </p:cNvPicPr>
          <p:nvPr/>
        </p:nvPicPr>
        <p:blipFill>
          <a:blip r:embed="rId5" cstate="print"/>
          <a:srcRect/>
          <a:stretch>
            <a:fillRect/>
          </a:stretch>
        </p:blipFill>
        <p:spPr bwMode="auto">
          <a:xfrm>
            <a:off x="3851920" y="404664"/>
            <a:ext cx="3600649" cy="2155463"/>
          </a:xfrm>
          <a:prstGeom prst="rect">
            <a:avLst/>
          </a:prstGeom>
          <a:noFill/>
          <a:ln w="9525">
            <a:noFill/>
            <a:miter lim="800000"/>
            <a:headEnd/>
            <a:tailEnd/>
          </a:ln>
        </p:spPr>
      </p:pic>
      <p:sp>
        <p:nvSpPr>
          <p:cNvPr id="61" name="ZoneTexte 60"/>
          <p:cNvSpPr txBox="1"/>
          <p:nvPr/>
        </p:nvSpPr>
        <p:spPr>
          <a:xfrm rot="19763485">
            <a:off x="5022303" y="1576540"/>
            <a:ext cx="1087615" cy="40011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VALIDE</a:t>
            </a:r>
            <a:endParaRPr lang="fr-FR"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6"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Espace réservé du contenu 3"/>
          <p:cNvPicPr>
            <a:picLocks noGrp="1"/>
          </p:cNvPicPr>
          <p:nvPr>
            <p:ph idx="1"/>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76368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ELABORATION du CDCF</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4869532"/>
            <a:ext cx="92075" cy="436563"/>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00312" y="4861595"/>
            <a:ext cx="98425" cy="423862"/>
          </a:xfrm>
          <a:prstGeom prst="downArrow">
            <a:avLst>
              <a:gd name="adj1" fmla="val 50000"/>
              <a:gd name="adj2" fmla="val 107661"/>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Réalisation d’un prototype d’une maquette, d’un programme </a:t>
            </a:r>
          </a:p>
          <a:p>
            <a:pPr algn="ctr">
              <a:spcAft>
                <a:spcPts val="1000"/>
              </a:spcAft>
            </a:pPr>
            <a:r>
              <a:rPr lang="fr-FR" sz="900" b="1">
                <a:latin typeface="Calibri" pitchFamily="34" charset="0"/>
              </a:rPr>
              <a:t>Essais, mise au point, évaluation des performances </a:t>
            </a: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39" name="Rectangle 38"/>
          <p:cNvSpPr/>
          <p:nvPr/>
        </p:nvSpPr>
        <p:spPr>
          <a:xfrm>
            <a:off x="2987824" y="1700809"/>
            <a:ext cx="6137706" cy="5201424"/>
          </a:xfrm>
          <a:prstGeom prst="rect">
            <a:avLst/>
          </a:prstGeom>
        </p:spPr>
        <p:txBody>
          <a:bodyPr wrap="square">
            <a:spAutoFit/>
          </a:bodyPr>
          <a:lstStyle/>
          <a:p>
            <a:pPr lvl="0" fontAlgn="base">
              <a:spcBef>
                <a:spcPct val="0"/>
              </a:spcBef>
              <a:spcAft>
                <a:spcPct val="0"/>
              </a:spcAft>
            </a:pPr>
            <a:r>
              <a:rPr lang="fr-FR" b="1" dirty="0" smtClean="0">
                <a:latin typeface="Calibri" pitchFamily="34" charset="0"/>
                <a:cs typeface="Calibri" pitchFamily="34" charset="0"/>
              </a:rPr>
              <a:t>Les élèves sont associés à l’élaboration du cahier des </a:t>
            </a:r>
          </a:p>
          <a:p>
            <a:pPr lvl="0" fontAlgn="base">
              <a:spcBef>
                <a:spcPct val="0"/>
              </a:spcBef>
              <a:spcAft>
                <a:spcPct val="0"/>
              </a:spcAft>
            </a:pPr>
            <a:r>
              <a:rPr lang="fr-FR" b="1" dirty="0" smtClean="0">
                <a:latin typeface="Calibri" pitchFamily="34" charset="0"/>
                <a:cs typeface="Calibri" pitchFamily="34" charset="0"/>
              </a:rPr>
              <a:t>charges fonctionnel sous la responsabilité des professeurs. </a:t>
            </a:r>
          </a:p>
          <a:p>
            <a:pPr lvl="0" fontAlgn="base">
              <a:spcBef>
                <a:spcPct val="0"/>
              </a:spcBef>
              <a:spcAft>
                <a:spcPct val="0"/>
              </a:spcAft>
            </a:pPr>
            <a:endParaRPr lang="fr-FR" sz="800" b="1" dirty="0" smtClean="0">
              <a:latin typeface="Calibri" pitchFamily="34" charset="0"/>
              <a:cs typeface="Calibri" pitchFamily="34" charset="0"/>
            </a:endParaRPr>
          </a:p>
          <a:p>
            <a:pPr lvl="0" fontAlgn="base">
              <a:spcBef>
                <a:spcPct val="0"/>
              </a:spcBef>
              <a:spcAft>
                <a:spcPct val="0"/>
              </a:spcAft>
            </a:pPr>
            <a:r>
              <a:rPr lang="fr-FR" b="1" dirty="0" smtClean="0">
                <a:latin typeface="Calibri" pitchFamily="34" charset="0"/>
                <a:cs typeface="Calibri" pitchFamily="34" charset="0"/>
              </a:rPr>
              <a:t>Les fonctions à assurer sont identifiées et définies.</a:t>
            </a:r>
          </a:p>
          <a:p>
            <a:pPr lvl="0" fontAlgn="base">
              <a:spcBef>
                <a:spcPct val="0"/>
              </a:spcBef>
              <a:spcAft>
                <a:spcPct val="0"/>
              </a:spcAft>
            </a:pPr>
            <a:r>
              <a:rPr lang="fr-FR" b="1" dirty="0" smtClean="0">
                <a:latin typeface="Calibri" pitchFamily="34" charset="0"/>
                <a:cs typeface="Calibri" pitchFamily="34" charset="0"/>
              </a:rPr>
              <a:t>Les contraintes sont identifiées et les performances attendues</a:t>
            </a:r>
          </a:p>
          <a:p>
            <a:pPr lvl="0" fontAlgn="base">
              <a:spcBef>
                <a:spcPct val="0"/>
              </a:spcBef>
              <a:spcAft>
                <a:spcPct val="0"/>
              </a:spcAft>
            </a:pPr>
            <a:r>
              <a:rPr lang="fr-FR" b="1" dirty="0" smtClean="0">
                <a:latin typeface="Calibri" pitchFamily="34" charset="0"/>
                <a:cs typeface="Calibri" pitchFamily="34" charset="0"/>
              </a:rPr>
              <a:t>sont clairement établies .</a:t>
            </a:r>
          </a:p>
          <a:p>
            <a:pPr lvl="0" fontAlgn="base">
              <a:spcBef>
                <a:spcPct val="0"/>
              </a:spcBef>
              <a:spcAft>
                <a:spcPct val="0"/>
              </a:spcAft>
            </a:pPr>
            <a:endParaRPr lang="fr-FR" b="1" dirty="0" smtClean="0">
              <a:latin typeface="Calibri" pitchFamily="34" charset="0"/>
              <a:cs typeface="Calibri" pitchFamily="34" charset="0"/>
            </a:endParaRPr>
          </a:p>
          <a:p>
            <a:pPr lvl="0" fontAlgn="base">
              <a:spcBef>
                <a:spcPct val="0"/>
              </a:spcBef>
              <a:spcAft>
                <a:spcPct val="0"/>
              </a:spcAft>
            </a:pPr>
            <a:r>
              <a:rPr lang="fr-FR" b="1" dirty="0" smtClean="0">
                <a:solidFill>
                  <a:srgbClr val="FF0000"/>
                </a:solidFill>
                <a:latin typeface="Calibri" pitchFamily="34" charset="0"/>
                <a:cs typeface="Calibri" pitchFamily="34" charset="0"/>
              </a:rPr>
              <a:t>Les élèves s’attacheront à développer et spécifier la fonction qui leur a été attribuée.</a:t>
            </a:r>
          </a:p>
          <a:p>
            <a:pPr lvl="0" fontAlgn="base">
              <a:spcBef>
                <a:spcPct val="0"/>
              </a:spcBef>
              <a:spcAft>
                <a:spcPct val="0"/>
              </a:spcAft>
            </a:pPr>
            <a:endParaRPr lang="fr-FR" b="1" dirty="0" smtClean="0">
              <a:latin typeface="Calibri" pitchFamily="34" charset="0"/>
              <a:cs typeface="Calibri" pitchFamily="34" charset="0"/>
            </a:endParaRPr>
          </a:p>
          <a:p>
            <a:pPr lvl="0" fontAlgn="base">
              <a:spcBef>
                <a:spcPct val="0"/>
              </a:spcBef>
              <a:spcAft>
                <a:spcPct val="0"/>
              </a:spcAft>
            </a:pPr>
            <a:r>
              <a:rPr lang="fr-FR" b="1" dirty="0" smtClean="0">
                <a:latin typeface="Calibri" pitchFamily="34" charset="0"/>
                <a:cs typeface="Calibri" pitchFamily="34" charset="0"/>
              </a:rPr>
              <a:t> </a:t>
            </a:r>
          </a:p>
          <a:p>
            <a:pPr fontAlgn="base">
              <a:spcBef>
                <a:spcPct val="0"/>
              </a:spcBef>
              <a:spcAft>
                <a:spcPct val="0"/>
              </a:spcAft>
            </a:pPr>
            <a:r>
              <a:rPr lang="fr-FR" b="1" dirty="0" smtClean="0">
                <a:latin typeface="Calibri" pitchFamily="34" charset="0"/>
                <a:cs typeface="Calibri" pitchFamily="34" charset="0"/>
              </a:rPr>
              <a:t>Organisation matérielle par l’équipe pédagogique: </a:t>
            </a:r>
          </a:p>
          <a:p>
            <a:pPr fontAlgn="base">
              <a:spcBef>
                <a:spcPct val="0"/>
              </a:spcBef>
              <a:spcAft>
                <a:spcPct val="0"/>
              </a:spcAft>
            </a:pPr>
            <a:r>
              <a:rPr lang="fr-FR" b="1" dirty="0" smtClean="0">
                <a:latin typeface="Calibri" pitchFamily="34" charset="0"/>
                <a:cs typeface="Calibri" pitchFamily="34" charset="0"/>
              </a:rPr>
              <a:t>les professeurs préparent la phase suivante en s’assurant</a:t>
            </a:r>
          </a:p>
          <a:p>
            <a:pPr lvl="0" fontAlgn="base">
              <a:spcBef>
                <a:spcPct val="0"/>
              </a:spcBef>
              <a:spcAft>
                <a:spcPct val="0"/>
              </a:spcAft>
            </a:pPr>
            <a:r>
              <a:rPr lang="fr-FR" b="1" dirty="0" smtClean="0">
                <a:latin typeface="Calibri" pitchFamily="34" charset="0"/>
                <a:cs typeface="Calibri" pitchFamily="34" charset="0"/>
              </a:rPr>
              <a:t>de disposer des moyens nécessaires pour aboutir.</a:t>
            </a:r>
          </a:p>
          <a:p>
            <a:pPr lvl="0" fontAlgn="base">
              <a:spcBef>
                <a:spcPct val="0"/>
              </a:spcBef>
              <a:spcAft>
                <a:spcPct val="0"/>
              </a:spcAft>
            </a:pPr>
            <a:r>
              <a:rPr lang="fr-FR" b="1" dirty="0" smtClean="0">
                <a:latin typeface="Calibri" pitchFamily="34" charset="0"/>
                <a:cs typeface="Calibri" pitchFamily="34" charset="0"/>
              </a:rPr>
              <a:t>(préparation des modèles,…)</a:t>
            </a:r>
          </a:p>
          <a:p>
            <a:pPr lvl="0" fontAlgn="base">
              <a:spcBef>
                <a:spcPct val="0"/>
              </a:spcBef>
              <a:spcAft>
                <a:spcPct val="0"/>
              </a:spcAft>
            </a:pPr>
            <a:endParaRPr lang="fr-FR" b="1" dirty="0" smtClean="0">
              <a:latin typeface="Calibri" pitchFamily="34" charset="0"/>
              <a:cs typeface="Calibri" pitchFamily="34" charset="0"/>
            </a:endParaRPr>
          </a:p>
          <a:p>
            <a:pPr lvl="0" fontAlgn="base">
              <a:spcBef>
                <a:spcPct val="0"/>
              </a:spcBef>
              <a:spcAft>
                <a:spcPct val="0"/>
              </a:spcAft>
            </a:pPr>
            <a:endParaRPr lang="fr-FR" dirty="0" smtClean="0">
              <a:solidFill>
                <a:srgbClr val="0070C0"/>
              </a:solidFill>
              <a:latin typeface="Calibri" pitchFamily="34" charset="0"/>
              <a:cs typeface="Calibri" pitchFamily="34" charset="0"/>
            </a:endParaRPr>
          </a:p>
          <a:p>
            <a:pPr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grpSp>
        <p:nvGrpSpPr>
          <p:cNvPr id="2" name="Groupe 32"/>
          <p:cNvGrpSpPr/>
          <p:nvPr/>
        </p:nvGrpSpPr>
        <p:grpSpPr>
          <a:xfrm>
            <a:off x="7092280" y="5445224"/>
            <a:ext cx="1771130" cy="1224136"/>
            <a:chOff x="3510635" y="1104888"/>
            <a:chExt cx="4160783" cy="2985634"/>
          </a:xfrm>
        </p:grpSpPr>
        <p:grpSp>
          <p:nvGrpSpPr>
            <p:cNvPr id="3" name="Groupe 20"/>
            <p:cNvGrpSpPr/>
            <p:nvPr/>
          </p:nvGrpSpPr>
          <p:grpSpPr>
            <a:xfrm>
              <a:off x="6049677" y="2885381"/>
              <a:ext cx="1609734" cy="1205141"/>
              <a:chOff x="6049677" y="2885381"/>
              <a:chExt cx="1609734" cy="1205141"/>
            </a:xfrm>
          </p:grpSpPr>
          <p:sp>
            <p:nvSpPr>
              <p:cNvPr id="55" name="Ellipse 54"/>
              <p:cNvSpPr/>
              <p:nvPr/>
            </p:nvSpPr>
            <p:spPr>
              <a:xfrm>
                <a:off x="6201845" y="2885381"/>
                <a:ext cx="1227675" cy="1134139"/>
              </a:xfrm>
              <a:prstGeom prst="ellipse">
                <a:avLst/>
              </a:prstGeom>
              <a:gradFill flip="none" rotWithShape="1">
                <a:gsLst>
                  <a:gs pos="100000">
                    <a:srgbClr val="FF0000">
                      <a:alpha val="70000"/>
                    </a:srgb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6" name="ZoneTexte 55"/>
              <p:cNvSpPr txBox="1"/>
              <p:nvPr/>
            </p:nvSpPr>
            <p:spPr>
              <a:xfrm>
                <a:off x="6049677" y="3229129"/>
                <a:ext cx="1609734" cy="861393"/>
              </a:xfrm>
              <a:prstGeom prst="rect">
                <a:avLst/>
              </a:prstGeom>
              <a:noFill/>
            </p:spPr>
            <p:txBody>
              <a:bodyPr wrap="square" rtlCol="0">
                <a:spAutoFit/>
              </a:bodyPr>
              <a:lstStyle/>
              <a:p>
                <a:pPr algn="ctr"/>
                <a:r>
                  <a:rPr lang="fr-FR" sz="900" b="1" dirty="0" smtClean="0">
                    <a:solidFill>
                      <a:srgbClr val="FF0000"/>
                    </a:solidFill>
                  </a:rPr>
                  <a:t>SVT</a:t>
                </a:r>
                <a:endParaRPr lang="fr-FR" sz="900" b="1" dirty="0">
                  <a:solidFill>
                    <a:srgbClr val="FF0000"/>
                  </a:solidFill>
                </a:endParaRPr>
              </a:p>
            </p:txBody>
          </p:sp>
        </p:grpSp>
        <p:grpSp>
          <p:nvGrpSpPr>
            <p:cNvPr id="4" name="Groupe 24"/>
            <p:cNvGrpSpPr/>
            <p:nvPr/>
          </p:nvGrpSpPr>
          <p:grpSpPr>
            <a:xfrm>
              <a:off x="3510635" y="1104888"/>
              <a:ext cx="4160783" cy="2971620"/>
              <a:chOff x="3510635" y="1104888"/>
              <a:chExt cx="4160783" cy="2971620"/>
            </a:xfrm>
          </p:grpSpPr>
          <p:grpSp>
            <p:nvGrpSpPr>
              <p:cNvPr id="5" name="Groupe 21"/>
              <p:cNvGrpSpPr/>
              <p:nvPr/>
            </p:nvGrpSpPr>
            <p:grpSpPr>
              <a:xfrm>
                <a:off x="4885106" y="1369645"/>
                <a:ext cx="1513481" cy="1152916"/>
                <a:chOff x="4885106" y="1369645"/>
                <a:chExt cx="1513481" cy="1152916"/>
              </a:xfrm>
            </p:grpSpPr>
            <p:sp>
              <p:nvSpPr>
                <p:cNvPr id="53" name="Ellipse 52"/>
                <p:cNvSpPr/>
                <p:nvPr/>
              </p:nvSpPr>
              <p:spPr>
                <a:xfrm>
                  <a:off x="5016503" y="1428736"/>
                  <a:ext cx="1185342" cy="1093825"/>
                </a:xfrm>
                <a:prstGeom prst="ellipse">
                  <a:avLst/>
                </a:prstGeom>
                <a:gradFill flip="none" rotWithShape="1">
                  <a:gsLst>
                    <a:gs pos="100000">
                      <a:srgbClr val="00B050"/>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4" name="ZoneTexte 53"/>
                <p:cNvSpPr txBox="1"/>
                <p:nvPr/>
              </p:nvSpPr>
              <p:spPr>
                <a:xfrm>
                  <a:off x="4885106" y="1369645"/>
                  <a:ext cx="1513481" cy="803970"/>
                </a:xfrm>
                <a:prstGeom prst="rect">
                  <a:avLst/>
                </a:prstGeom>
                <a:noFill/>
              </p:spPr>
              <p:txBody>
                <a:bodyPr wrap="square" rtlCol="0">
                  <a:spAutoFit/>
                </a:bodyPr>
                <a:lstStyle/>
                <a:p>
                  <a:pPr algn="ctr"/>
                  <a:r>
                    <a:rPr lang="fr-FR" sz="800" b="1" dirty="0" smtClean="0">
                      <a:solidFill>
                        <a:srgbClr val="007E39"/>
                      </a:solidFill>
                    </a:rPr>
                    <a:t>Ma</a:t>
                  </a:r>
                  <a:r>
                    <a:rPr lang="fr-FR" sz="600" b="1" dirty="0" smtClean="0">
                      <a:solidFill>
                        <a:srgbClr val="007E39"/>
                      </a:solidFill>
                    </a:rPr>
                    <a:t>th</a:t>
                  </a:r>
                  <a:endParaRPr lang="fr-FR" sz="600" b="1" dirty="0">
                    <a:solidFill>
                      <a:srgbClr val="007E39"/>
                    </a:solidFill>
                  </a:endParaRPr>
                </a:p>
              </p:txBody>
            </p:sp>
          </p:grpSp>
          <p:grpSp>
            <p:nvGrpSpPr>
              <p:cNvPr id="6" name="Groupe 22"/>
              <p:cNvGrpSpPr/>
              <p:nvPr/>
            </p:nvGrpSpPr>
            <p:grpSpPr>
              <a:xfrm>
                <a:off x="3667223" y="2966008"/>
                <a:ext cx="1758742" cy="1110500"/>
                <a:chOff x="3667223" y="2966008"/>
                <a:chExt cx="1758742" cy="1110500"/>
              </a:xfrm>
            </p:grpSpPr>
            <p:sp>
              <p:nvSpPr>
                <p:cNvPr id="51" name="Ellipse 50"/>
                <p:cNvSpPr/>
                <p:nvPr/>
              </p:nvSpPr>
              <p:spPr>
                <a:xfrm>
                  <a:off x="4000496" y="2966008"/>
                  <a:ext cx="1143008" cy="1053512"/>
                </a:xfrm>
                <a:prstGeom prst="ellipse">
                  <a:avLst/>
                </a:prstGeom>
                <a:gradFill flip="none" rotWithShape="1">
                  <a:gsLst>
                    <a:gs pos="100000">
                      <a:schemeClr val="accent1">
                        <a:lumMod val="75000"/>
                      </a:scheme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2" name="ZoneTexte 51"/>
                <p:cNvSpPr txBox="1"/>
                <p:nvPr/>
              </p:nvSpPr>
              <p:spPr>
                <a:xfrm>
                  <a:off x="3667223" y="3215116"/>
                  <a:ext cx="1758742" cy="861392"/>
                </a:xfrm>
                <a:prstGeom prst="rect">
                  <a:avLst/>
                </a:prstGeom>
                <a:noFill/>
              </p:spPr>
              <p:txBody>
                <a:bodyPr wrap="square" rtlCol="0">
                  <a:spAutoFit/>
                </a:bodyPr>
                <a:lstStyle/>
                <a:p>
                  <a:pPr algn="ctr"/>
                  <a:r>
                    <a:rPr lang="fr-FR" sz="900" b="1" dirty="0" smtClean="0">
                      <a:solidFill>
                        <a:schemeClr val="tx2">
                          <a:lumMod val="20000"/>
                          <a:lumOff val="80000"/>
                        </a:schemeClr>
                      </a:solidFill>
                    </a:rPr>
                    <a:t>SPCA</a:t>
                  </a:r>
                  <a:endParaRPr lang="fr-FR" sz="900" b="1" dirty="0">
                    <a:solidFill>
                      <a:schemeClr val="tx2">
                        <a:lumMod val="20000"/>
                        <a:lumOff val="80000"/>
                      </a:schemeClr>
                    </a:solidFill>
                  </a:endParaRPr>
                </a:p>
              </p:txBody>
            </p:sp>
          </p:grpSp>
          <p:sp>
            <p:nvSpPr>
              <p:cNvPr id="46" name="Ellipse 45"/>
              <p:cNvSpPr/>
              <p:nvPr/>
            </p:nvSpPr>
            <p:spPr>
              <a:xfrm>
                <a:off x="4635500" y="2159741"/>
                <a:ext cx="1989681" cy="1814100"/>
              </a:xfrm>
              <a:prstGeom prst="ellipse">
                <a:avLst/>
              </a:prstGeom>
              <a:gradFill flip="none" rotWithShape="1">
                <a:gsLst>
                  <a:gs pos="100000">
                    <a:srgbClr val="13ABB3">
                      <a:alpha val="61000"/>
                    </a:srgb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grpSp>
            <p:nvGrpSpPr>
              <p:cNvPr id="21" name="Groupe 23"/>
              <p:cNvGrpSpPr/>
              <p:nvPr/>
            </p:nvGrpSpPr>
            <p:grpSpPr>
              <a:xfrm>
                <a:off x="5058837" y="2522561"/>
                <a:ext cx="1185341" cy="1107996"/>
                <a:chOff x="5058837" y="2522561"/>
                <a:chExt cx="1185341" cy="1107996"/>
              </a:xfrm>
            </p:grpSpPr>
            <p:sp>
              <p:nvSpPr>
                <p:cNvPr id="49" name="Ellipse 48"/>
                <p:cNvSpPr/>
                <p:nvPr/>
              </p:nvSpPr>
              <p:spPr>
                <a:xfrm>
                  <a:off x="5058837" y="2522561"/>
                  <a:ext cx="1185341" cy="1093825"/>
                </a:xfrm>
                <a:prstGeom prst="ellipse">
                  <a:avLst/>
                </a:prstGeom>
                <a:gradFill flip="none" rotWithShape="1">
                  <a:gsLst>
                    <a:gs pos="100000">
                      <a:schemeClr val="tx1">
                        <a:lumMod val="65000"/>
                        <a:lumOff val="35000"/>
                      </a:schemeClr>
                    </a:gs>
                    <a:gs pos="17000">
                      <a:schemeClr val="bg1"/>
                    </a:gs>
                    <a:gs pos="0">
                      <a:srgbClr val="92D050"/>
                    </a:gs>
                  </a:gsLst>
                  <a:path path="circle">
                    <a:fillToRect l="100000" b="100000"/>
                  </a:path>
                  <a:tileRect t="-100000" r="-100000"/>
                </a:gradFill>
                <a:ln>
                  <a:noFill/>
                </a:ln>
                <a:scene3d>
                  <a:camera prst="orthographicFront"/>
                  <a:lightRig rig="threePt" dir="t"/>
                </a:scene3d>
                <a:sp3d prstMaterial="matte">
                  <a:bevelT w="933450" h="469900"/>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0" name="ZoneTexte 49"/>
                <p:cNvSpPr txBox="1"/>
                <p:nvPr/>
              </p:nvSpPr>
              <p:spPr>
                <a:xfrm>
                  <a:off x="5059045" y="2596885"/>
                  <a:ext cx="1173034" cy="1033672"/>
                </a:xfrm>
                <a:prstGeom prst="rect">
                  <a:avLst/>
                </a:prstGeom>
                <a:noFill/>
              </p:spPr>
              <p:txBody>
                <a:bodyPr wrap="square" rtlCol="0">
                  <a:spAutoFit/>
                </a:bodyPr>
                <a:lstStyle/>
                <a:p>
                  <a:pPr algn="ctr"/>
                  <a:r>
                    <a:rPr lang="fr-FR" sz="1200" b="1" dirty="0" smtClean="0">
                      <a:solidFill>
                        <a:schemeClr val="bg1"/>
                      </a:solidFill>
                    </a:rPr>
                    <a:t>SI</a:t>
                  </a:r>
                  <a:endParaRPr lang="fr-FR" sz="1200" b="1" dirty="0">
                    <a:solidFill>
                      <a:schemeClr val="bg1"/>
                    </a:solidFill>
                  </a:endParaRPr>
                </a:p>
              </p:txBody>
            </p:sp>
          </p:grpSp>
          <p:sp>
            <p:nvSpPr>
              <p:cNvPr id="48" name="WordArt 6"/>
              <p:cNvSpPr>
                <a:spLocks noChangeArrowheads="1" noChangeShapeType="1" noTextEdit="1"/>
              </p:cNvSpPr>
              <p:nvPr/>
            </p:nvSpPr>
            <p:spPr bwMode="auto">
              <a:xfrm>
                <a:off x="3510635" y="1104888"/>
                <a:ext cx="4160783" cy="2279699"/>
              </a:xfrm>
              <a:prstGeom prst="rect">
                <a:avLst/>
              </a:prstGeom>
            </p:spPr>
            <p:txBody>
              <a:bodyPr wrap="none" fromWordArt="1">
                <a:prstTxWarp prst="textArchUp">
                  <a:avLst>
                    <a:gd name="adj" fmla="val 10800000"/>
                  </a:avLst>
                </a:prstTxWarp>
              </a:bodyPr>
              <a:lstStyle/>
              <a:p>
                <a:pPr algn="ctr" rtl="0"/>
                <a:r>
                  <a:rPr lang="fr-FR" sz="4400" kern="10" spc="0" dirty="0" smtClean="0">
                    <a:ln w="9525">
                      <a:solidFill>
                        <a:srgbClr val="548DD4"/>
                      </a:solidFill>
                      <a:round/>
                      <a:headEnd/>
                      <a:tailEnd/>
                    </a:ln>
                    <a:solidFill>
                      <a:srgbClr val="2839D8"/>
                    </a:solidFill>
                    <a:effectLst/>
                    <a:latin typeface="Arial Black"/>
                  </a:rPr>
                  <a:t>Projet Interdisciplinaire</a:t>
                </a:r>
                <a:endParaRPr lang="fr-FR" sz="4400" kern="10" spc="0" dirty="0">
                  <a:ln w="9525">
                    <a:solidFill>
                      <a:srgbClr val="548DD4"/>
                    </a:solidFill>
                    <a:round/>
                    <a:headEnd/>
                    <a:tailEnd/>
                  </a:ln>
                  <a:solidFill>
                    <a:srgbClr val="2839D8"/>
                  </a:solidFill>
                  <a:effectLst/>
                  <a:latin typeface="Arial Black"/>
                </a:endParaRPr>
              </a:p>
            </p:txBody>
          </p:sp>
        </p:grpSp>
      </p:grpSp>
      <p:sp>
        <p:nvSpPr>
          <p:cNvPr id="57" name="Rectangle 56"/>
          <p:cNvSpPr/>
          <p:nvPr/>
        </p:nvSpPr>
        <p:spPr>
          <a:xfrm>
            <a:off x="2555776" y="1412776"/>
            <a:ext cx="1258614" cy="369332"/>
          </a:xfrm>
          <a:prstGeom prst="rect">
            <a:avLst/>
          </a:prstGeom>
        </p:spPr>
        <p:txBody>
          <a:bodyPr wrap="none">
            <a:spAutoFit/>
          </a:bodyPr>
          <a:lstStyle/>
          <a:p>
            <a:r>
              <a:rPr lang="fr-FR" b="1" u="sng" dirty="0" smtClean="0">
                <a:latin typeface="Calibri" pitchFamily="34" charset="0"/>
                <a:cs typeface="Calibri" pitchFamily="34" charset="0"/>
              </a:rPr>
              <a:t>Les élèves </a:t>
            </a:r>
            <a:r>
              <a:rPr lang="fr-FR" b="1" dirty="0" smtClean="0">
                <a:latin typeface="Calibri" pitchFamily="34" charset="0"/>
                <a:cs typeface="Calibri" pitchFamily="34" charset="0"/>
              </a:rPr>
              <a:t>:</a:t>
            </a:r>
            <a:endParaRPr lang="fr-FR" dirty="0"/>
          </a:p>
        </p:txBody>
      </p:sp>
      <p:sp>
        <p:nvSpPr>
          <p:cNvPr id="58" name="Rectangle 57"/>
          <p:cNvSpPr/>
          <p:nvPr/>
        </p:nvSpPr>
        <p:spPr>
          <a:xfrm>
            <a:off x="2627784" y="3934797"/>
            <a:ext cx="1761957" cy="646331"/>
          </a:xfrm>
          <a:prstGeom prst="rect">
            <a:avLst/>
          </a:prstGeom>
        </p:spPr>
        <p:txBody>
          <a:bodyPr wrap="none">
            <a:spAutoFit/>
          </a:bodyPr>
          <a:lstStyle/>
          <a:p>
            <a:endParaRPr lang="fr-FR" b="1" dirty="0" smtClean="0">
              <a:solidFill>
                <a:srgbClr val="FF0000"/>
              </a:solidFill>
              <a:latin typeface="Calibri" pitchFamily="34" charset="0"/>
              <a:cs typeface="Calibri" pitchFamily="34" charset="0"/>
            </a:endParaRPr>
          </a:p>
          <a:p>
            <a:r>
              <a:rPr lang="fr-FR" b="1" u="sng" dirty="0" smtClean="0">
                <a:latin typeface="Calibri" pitchFamily="34" charset="0"/>
                <a:cs typeface="Calibri" pitchFamily="34" charset="0"/>
              </a:rPr>
              <a:t>Les professeurs </a:t>
            </a:r>
            <a:r>
              <a:rPr lang="fr-FR" b="1" dirty="0" smtClean="0">
                <a:latin typeface="Calibri" pitchFamily="34" charset="0"/>
                <a:cs typeface="Calibri" pitchFamily="34" charset="0"/>
              </a:rPr>
              <a:t>:</a:t>
            </a:r>
            <a:endParaRPr lang="fr-FR" b="1" dirty="0"/>
          </a:p>
        </p:txBody>
      </p:sp>
      <p:pic>
        <p:nvPicPr>
          <p:cNvPr id="60"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07504" y="2420888"/>
            <a:ext cx="190500" cy="190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Espace réservé du contenu 3"/>
          <p:cNvPicPr>
            <a:picLocks/>
          </p:cNvPicPr>
          <p:nvPr/>
        </p:nvPicPr>
        <p:blipFill>
          <a:blip r:embed="rId3" cstate="print">
            <a:duotone>
              <a:schemeClr val="bg2">
                <a:shade val="45000"/>
                <a:satMod val="135000"/>
              </a:schemeClr>
              <a:prstClr val="white"/>
            </a:duotone>
            <a:lum bright="2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76368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ELABORATION du CDCF</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58" name="Rectangle 4"/>
          <p:cNvSpPr>
            <a:spLocks noChangeArrowheads="1"/>
          </p:cNvSpPr>
          <p:nvPr/>
        </p:nvSpPr>
        <p:spPr bwMode="auto">
          <a:xfrm>
            <a:off x="2627784" y="6226860"/>
            <a:ext cx="65162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400" b="0" i="0" u="none" strike="noStrike" cap="none" normalizeH="0" dirty="0" smtClean="0">
                <a:ln>
                  <a:noFill/>
                </a:ln>
                <a:solidFill>
                  <a:srgbClr val="303C18"/>
                </a:solidFill>
                <a:effectLst/>
                <a:latin typeface="Arial" pitchFamily="34" charset="0"/>
                <a:ea typeface="Times New Roman" pitchFamily="18" charset="0"/>
              </a:rPr>
              <a:t>- - - - </a:t>
            </a:r>
            <a:r>
              <a:rPr kumimoji="0" lang="fr-FR" sz="1600" b="1" i="0" u="none" strike="noStrike" cap="none" normalizeH="0" dirty="0" smtClean="0">
                <a:ln>
                  <a:noFill/>
                </a:ln>
                <a:solidFill>
                  <a:srgbClr val="303C18"/>
                </a:solidFill>
                <a:effectLst/>
                <a:latin typeface="Arial" pitchFamily="34" charset="0"/>
                <a:ea typeface="Times New Roman" pitchFamily="18" charset="0"/>
              </a:rPr>
              <a:t>Contraintes nouvelles liées aux améliorations envisagées </a:t>
            </a:r>
            <a:endParaRPr kumimoji="0" lang="fr-FR" sz="2400" b="1" i="0" u="none" strike="noStrike" cap="none" normalizeH="0" dirty="0" smtClean="0">
              <a:ln>
                <a:noFill/>
              </a:ln>
              <a:solidFill>
                <a:srgbClr val="303C18"/>
              </a:solidFill>
              <a:effectLst/>
              <a:latin typeface="Arial" pitchFamily="34" charset="0"/>
            </a:endParaRPr>
          </a:p>
        </p:txBody>
      </p:sp>
      <p:sp>
        <p:nvSpPr>
          <p:cNvPr id="60" name="Rectangle 4"/>
          <p:cNvSpPr>
            <a:spLocks noChangeArrowheads="1"/>
          </p:cNvSpPr>
          <p:nvPr/>
        </p:nvSpPr>
        <p:spPr bwMode="auto">
          <a:xfrm>
            <a:off x="3059832" y="980728"/>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rPr>
              <a:t>Intégration de l’évolution envisagée</a:t>
            </a:r>
            <a:r>
              <a:rPr kumimoji="0" lang="fr-FR" sz="1400" b="1" i="0" u="none" strike="noStrike" cap="none" normalizeH="0" dirty="0" smtClean="0">
                <a:ln>
                  <a:noFill/>
                </a:ln>
                <a:solidFill>
                  <a:schemeClr val="bg1"/>
                </a:solidFill>
                <a:effectLst/>
                <a:latin typeface="Arial" pitchFamily="34" charset="0"/>
                <a:ea typeface="Times New Roman" pitchFamily="18" charset="0"/>
              </a:rPr>
              <a:t> dans le </a:t>
            </a:r>
            <a:r>
              <a:rPr kumimoji="0" lang="fr-FR" sz="1400" b="1" i="0" u="none" strike="noStrike" cap="none" normalizeH="0" baseline="0" dirty="0" smtClean="0">
                <a:ln>
                  <a:noFill/>
                </a:ln>
                <a:solidFill>
                  <a:schemeClr val="bg1"/>
                </a:solidFill>
                <a:effectLst/>
                <a:latin typeface="Arial" pitchFamily="34" charset="0"/>
                <a:ea typeface="Times New Roman" pitchFamily="18" charset="0"/>
              </a:rPr>
              <a:t> CDCF </a:t>
            </a:r>
            <a:r>
              <a:rPr lang="fr-FR" sz="1400" b="1" dirty="0" smtClean="0">
                <a:solidFill>
                  <a:schemeClr val="bg1"/>
                </a:solidFill>
                <a:latin typeface="Arial" pitchFamily="34" charset="0"/>
              </a:rPr>
              <a:t>d’origine</a:t>
            </a:r>
            <a:endParaRPr kumimoji="0" lang="fr-FR" sz="2400" b="1" i="0" u="none" strike="noStrike" cap="none" normalizeH="0" baseline="0" dirty="0" smtClean="0">
              <a:ln>
                <a:noFill/>
              </a:ln>
              <a:solidFill>
                <a:schemeClr val="bg1"/>
              </a:solidFill>
              <a:effectLst/>
              <a:latin typeface="Arial"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64" name="AutoShape 2760"/>
          <p:cNvSpPr>
            <a:spLocks noChangeArrowheads="1"/>
          </p:cNvSpPr>
          <p:nvPr/>
        </p:nvSpPr>
        <p:spPr bwMode="auto">
          <a:xfrm>
            <a:off x="1547664" y="5085184"/>
            <a:ext cx="72827" cy="220911"/>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pic>
        <p:nvPicPr>
          <p:cNvPr id="156" name="Image 155" descr="Image1.png"/>
          <p:cNvPicPr>
            <a:picLocks noChangeAspect="1"/>
          </p:cNvPicPr>
          <p:nvPr/>
        </p:nvPicPr>
        <p:blipFill>
          <a:blip r:embed="rId4" cstate="print"/>
          <a:stretch>
            <a:fillRect/>
          </a:stretch>
        </p:blipFill>
        <p:spPr>
          <a:xfrm>
            <a:off x="2737372" y="1700808"/>
            <a:ext cx="5939084" cy="4320480"/>
          </a:xfrm>
          <a:prstGeom prst="rect">
            <a:avLst/>
          </a:prstGeom>
        </p:spPr>
      </p:pic>
      <p:pic>
        <p:nvPicPr>
          <p:cNvPr id="262" name="Image 261" descr="Image2.png"/>
          <p:cNvPicPr>
            <a:picLocks noChangeAspect="1"/>
          </p:cNvPicPr>
          <p:nvPr/>
        </p:nvPicPr>
        <p:blipFill>
          <a:blip r:embed="rId5" cstate="print">
            <a:lum bright="-32000"/>
          </a:blip>
          <a:stretch>
            <a:fillRect/>
          </a:stretch>
        </p:blipFill>
        <p:spPr>
          <a:xfrm>
            <a:off x="5868144" y="1988840"/>
            <a:ext cx="2448272" cy="1987571"/>
          </a:xfrm>
          <a:prstGeom prst="rect">
            <a:avLst/>
          </a:prstGeom>
        </p:spPr>
      </p:pic>
      <p:pic>
        <p:nvPicPr>
          <p:cNvPr id="39" name="Picture 1" descr="C:\Users\HPEric\Documents\Web Creator\ssiv5New-26082011\emoticones\bouton_09.gif"/>
          <p:cNvPicPr>
            <a:picLocks noChangeAspect="1" noChangeArrowheads="1" noCrop="1"/>
          </p:cNvPicPr>
          <p:nvPr/>
        </p:nvPicPr>
        <p:blipFill>
          <a:blip r:embed="rId6" cstate="print"/>
          <a:srcRect/>
          <a:stretch>
            <a:fillRect/>
          </a:stretch>
        </p:blipFill>
        <p:spPr bwMode="auto">
          <a:xfrm>
            <a:off x="107504" y="2420888"/>
            <a:ext cx="190500" cy="19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diamond(in)">
                                      <p:cBhvr>
                                        <p:cTn id="7" dur="2000"/>
                                        <p:tgtEl>
                                          <p:spTgt spid="26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amond(in)">
                                      <p:cBhvr>
                                        <p:cTn id="10"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1835696" y="2852936"/>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err="1" smtClean="0">
                <a:ln w="0"/>
                <a:solidFill>
                  <a:sysClr val="windowText" lastClr="000000"/>
                </a:solidFill>
                <a:effectLst>
                  <a:reflection blurRad="12700" stA="50000" endPos="50000" dist="5000" dir="5400000" sy="-100000" rotWithShape="0"/>
                </a:effectLst>
                <a:uLnTx/>
                <a:uFillTx/>
                <a:latin typeface="Berlin Sans FB Demi" pitchFamily="34" charset="0"/>
              </a:rPr>
              <a:t>LEs</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OBJECTIFS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Espace réservé du contenu 3"/>
          <p:cNvPicPr>
            <a:picLocks/>
          </p:cNvPicPr>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76368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ELABORATION du CDCF</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60" name="Rectangle 4"/>
          <p:cNvSpPr>
            <a:spLocks noChangeArrowheads="1"/>
          </p:cNvSpPr>
          <p:nvPr/>
        </p:nvSpPr>
        <p:spPr bwMode="auto">
          <a:xfrm>
            <a:off x="3059832" y="980728"/>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Approche fonctionnelle</a:t>
            </a:r>
            <a:endParaRPr kumimoji="0" lang="fr-FR" sz="2400" b="1" i="0" u="none" strike="noStrike" cap="none" normalizeH="0" baseline="0" dirty="0" smtClean="0">
              <a:ln>
                <a:noFill/>
              </a:ln>
              <a:solidFill>
                <a:schemeClr val="bg1"/>
              </a:solidFill>
              <a:effectLst/>
              <a:latin typeface="Arial"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64" name="AutoShape 2760"/>
          <p:cNvSpPr>
            <a:spLocks noChangeArrowheads="1"/>
          </p:cNvSpPr>
          <p:nvPr/>
        </p:nvSpPr>
        <p:spPr bwMode="auto">
          <a:xfrm>
            <a:off x="1547664" y="5085184"/>
            <a:ext cx="72827" cy="220911"/>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graphicFrame>
        <p:nvGraphicFramePr>
          <p:cNvPr id="230" name="Tableau 229"/>
          <p:cNvGraphicFramePr>
            <a:graphicFrameLocks noGrp="1"/>
          </p:cNvGraphicFramePr>
          <p:nvPr/>
        </p:nvGraphicFramePr>
        <p:xfrm>
          <a:off x="3059832" y="1628800"/>
          <a:ext cx="5544616" cy="2088232"/>
        </p:xfrm>
        <a:graphic>
          <a:graphicData uri="http://schemas.openxmlformats.org/drawingml/2006/table">
            <a:tbl>
              <a:tblPr/>
              <a:tblGrid>
                <a:gridCol w="510047"/>
                <a:gridCol w="5034569"/>
              </a:tblGrid>
              <a:tr h="261029">
                <a:tc>
                  <a:txBody>
                    <a:bodyPr/>
                    <a:lstStyle/>
                    <a:p>
                      <a:pPr algn="l">
                        <a:spcAft>
                          <a:spcPts val="0"/>
                        </a:spcAft>
                      </a:pPr>
                      <a:r>
                        <a:rPr lang="fr-FR" sz="1400" b="1" dirty="0">
                          <a:solidFill>
                            <a:srgbClr val="FF0000"/>
                          </a:solidFill>
                          <a:latin typeface="Times New Roman"/>
                          <a:ea typeface="Times New Roman"/>
                          <a:cs typeface="Times New Roman"/>
                        </a:rPr>
                        <a:t>FP1</a:t>
                      </a:r>
                      <a:endParaRPr lang="fr-FR" sz="1400" dirty="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rgbClr val="FF0000"/>
                          </a:solidFill>
                          <a:latin typeface="Times New Roman"/>
                          <a:ea typeface="Times New Roman"/>
                          <a:cs typeface="Times New Roman"/>
                        </a:rPr>
                        <a:t>Commander à distance la voiture radiocommandée</a:t>
                      </a:r>
                      <a:endParaRPr lang="fr-FR" sz="1400" dirty="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FF0000"/>
                          </a:solidFill>
                          <a:latin typeface="Times New Roman"/>
                          <a:ea typeface="Times New Roman"/>
                          <a:cs typeface="Times New Roman"/>
                        </a:rPr>
                        <a:t>FP2</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rgbClr val="FF0000"/>
                          </a:solidFill>
                          <a:latin typeface="Times New Roman"/>
                          <a:ea typeface="Times New Roman"/>
                          <a:cs typeface="Times New Roman"/>
                        </a:rPr>
                        <a:t>Visualiser en temps réel la portion de circuit abordée par la voiture </a:t>
                      </a:r>
                      <a:endParaRPr lang="fr-FR" sz="1400" dirty="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0000FF"/>
                          </a:solidFill>
                          <a:latin typeface="Times New Roman"/>
                          <a:ea typeface="Times New Roman"/>
                          <a:cs typeface="Times New Roman"/>
                        </a:rPr>
                        <a:t>FC1</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rgbClr val="0000FF"/>
                          </a:solidFill>
                          <a:latin typeface="Times New Roman"/>
                          <a:ea typeface="Times New Roman"/>
                          <a:cs typeface="Times New Roman"/>
                        </a:rPr>
                        <a:t>Communiquer avec le poste de conduite</a:t>
                      </a:r>
                      <a:endParaRPr lang="fr-FR" sz="1400" dirty="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0000FF"/>
                          </a:solidFill>
                          <a:latin typeface="Times New Roman"/>
                          <a:ea typeface="Times New Roman"/>
                          <a:cs typeface="Times New Roman"/>
                        </a:rPr>
                        <a:t>FC2</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a:solidFill>
                            <a:srgbClr val="0000FF"/>
                          </a:solidFill>
                          <a:latin typeface="Times New Roman"/>
                          <a:ea typeface="Times New Roman"/>
                          <a:cs typeface="Times New Roman"/>
                        </a:rPr>
                        <a:t>S’adapter à la morphologie du pilote</a:t>
                      </a:r>
                      <a:endParaRPr lang="fr-FR" sz="140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0000FF"/>
                          </a:solidFill>
                          <a:latin typeface="Times New Roman"/>
                          <a:ea typeface="Times New Roman"/>
                          <a:cs typeface="Times New Roman"/>
                        </a:rPr>
                        <a:t>FC3</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a:solidFill>
                            <a:srgbClr val="0000FF"/>
                          </a:solidFill>
                          <a:latin typeface="Times New Roman"/>
                          <a:ea typeface="Times New Roman"/>
                          <a:cs typeface="Times New Roman"/>
                        </a:rPr>
                        <a:t>Ressentir les effets dynamiques de la conduite </a:t>
                      </a:r>
                      <a:endParaRPr lang="fr-FR" sz="140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0000FF"/>
                          </a:solidFill>
                          <a:latin typeface="Times New Roman"/>
                          <a:ea typeface="Times New Roman"/>
                          <a:cs typeface="Times New Roman"/>
                        </a:rPr>
                        <a:t>FC4</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a:solidFill>
                            <a:srgbClr val="0000FF"/>
                          </a:solidFill>
                          <a:latin typeface="Times New Roman"/>
                          <a:ea typeface="Times New Roman"/>
                          <a:cs typeface="Times New Roman"/>
                        </a:rPr>
                        <a:t>Être insensible aux perturbations extérieures</a:t>
                      </a:r>
                      <a:endParaRPr lang="fr-FR" sz="140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0000FF"/>
                          </a:solidFill>
                          <a:latin typeface="Times New Roman"/>
                          <a:ea typeface="Times New Roman"/>
                          <a:cs typeface="Times New Roman"/>
                        </a:rPr>
                        <a:t>FC5</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a:solidFill>
                            <a:srgbClr val="0000FF"/>
                          </a:solidFill>
                          <a:latin typeface="Times New Roman"/>
                          <a:ea typeface="Times New Roman"/>
                          <a:cs typeface="Times New Roman"/>
                        </a:rPr>
                        <a:t>Adapter aux énergies disponibles</a:t>
                      </a:r>
                      <a:endParaRPr lang="fr-FR" sz="140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l">
                        <a:spcAft>
                          <a:spcPts val="0"/>
                        </a:spcAft>
                      </a:pPr>
                      <a:r>
                        <a:rPr lang="fr-FR" sz="1400" b="1">
                          <a:solidFill>
                            <a:srgbClr val="0000FF"/>
                          </a:solidFill>
                          <a:latin typeface="Times New Roman"/>
                          <a:ea typeface="Times New Roman"/>
                          <a:cs typeface="Times New Roman"/>
                        </a:rPr>
                        <a:t>FC6</a:t>
                      </a:r>
                      <a:endParaRPr lang="fr-FR" sz="1400">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rgbClr val="0000FF"/>
                          </a:solidFill>
                          <a:latin typeface="Times New Roman"/>
                          <a:ea typeface="Times New Roman"/>
                          <a:cs typeface="Times New Roman"/>
                        </a:rPr>
                        <a:t>Être facilement stockable dans un réduit en cas de non utilisation</a:t>
                      </a:r>
                      <a:endParaRPr lang="fr-FR" sz="1400" dirty="0">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1" name="Tableau 230"/>
          <p:cNvGraphicFramePr>
            <a:graphicFrameLocks noGrp="1"/>
          </p:cNvGraphicFramePr>
          <p:nvPr/>
        </p:nvGraphicFramePr>
        <p:xfrm>
          <a:off x="3059832" y="3789040"/>
          <a:ext cx="5544616" cy="2810330"/>
        </p:xfrm>
        <a:graphic>
          <a:graphicData uri="http://schemas.openxmlformats.org/drawingml/2006/table">
            <a:tbl>
              <a:tblPr/>
              <a:tblGrid>
                <a:gridCol w="510047"/>
                <a:gridCol w="5034569"/>
              </a:tblGrid>
              <a:tr h="306034">
                <a:tc>
                  <a:txBody>
                    <a:bodyPr/>
                    <a:lstStyle/>
                    <a:p>
                      <a:pPr algn="l">
                        <a:spcAft>
                          <a:spcPts val="0"/>
                        </a:spcAft>
                      </a:pPr>
                      <a:r>
                        <a:rPr lang="fr-FR" sz="1400" b="1" dirty="0">
                          <a:solidFill>
                            <a:schemeClr val="accent3">
                              <a:lumMod val="50000"/>
                            </a:schemeClr>
                          </a:solidFill>
                          <a:latin typeface="Times New Roman"/>
                          <a:ea typeface="Times New Roman"/>
                          <a:cs typeface="Times New Roman"/>
                        </a:rPr>
                        <a:t>FC7</a:t>
                      </a:r>
                      <a:endParaRPr lang="fr-FR" sz="1400" dirty="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b="1" dirty="0">
                          <a:solidFill>
                            <a:schemeClr val="accent3">
                              <a:lumMod val="50000"/>
                            </a:schemeClr>
                          </a:solidFill>
                          <a:latin typeface="Times New Roman"/>
                          <a:ea typeface="Times New Roman"/>
                          <a:cs typeface="Times New Roman"/>
                        </a:rPr>
                        <a:t>Ressentir les vibrations liées au déplacement du véhicule</a:t>
                      </a:r>
                      <a:endParaRPr lang="fr-FR" sz="1400" dirty="0">
                        <a:solidFill>
                          <a:schemeClr val="accent3">
                            <a:lumMod val="50000"/>
                          </a:schemeClr>
                        </a:solidFill>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spcAft>
                          <a:spcPts val="0"/>
                        </a:spcAft>
                      </a:pPr>
                      <a:r>
                        <a:rPr lang="fr-FR" sz="1400" b="1">
                          <a:solidFill>
                            <a:schemeClr val="accent3">
                              <a:lumMod val="50000"/>
                            </a:schemeClr>
                          </a:solidFill>
                          <a:latin typeface="Times New Roman"/>
                          <a:ea typeface="Times New Roman"/>
                          <a:cs typeface="Times New Roman"/>
                        </a:rPr>
                        <a:t>FC8</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b="1" dirty="0">
                          <a:solidFill>
                            <a:schemeClr val="accent3">
                              <a:lumMod val="50000"/>
                            </a:schemeClr>
                          </a:solidFill>
                          <a:latin typeface="Times New Roman"/>
                          <a:ea typeface="Times New Roman"/>
                          <a:cs typeface="Times New Roman"/>
                        </a:rPr>
                        <a:t>Etre informé de la vitesse réelle de la voiture </a:t>
                      </a:r>
                      <a:endParaRPr lang="fr-FR" sz="1400" dirty="0">
                        <a:solidFill>
                          <a:schemeClr val="accent3">
                            <a:lumMod val="50000"/>
                          </a:schemeClr>
                        </a:solidFill>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
                <a:tc>
                  <a:txBody>
                    <a:bodyPr/>
                    <a:lstStyle/>
                    <a:p>
                      <a:pPr algn="l">
                        <a:spcAft>
                          <a:spcPts val="0"/>
                        </a:spcAft>
                      </a:pPr>
                      <a:r>
                        <a:rPr lang="fr-FR" sz="1400" b="1">
                          <a:solidFill>
                            <a:schemeClr val="accent3">
                              <a:lumMod val="50000"/>
                            </a:schemeClr>
                          </a:solidFill>
                          <a:latin typeface="Times New Roman"/>
                          <a:ea typeface="Times New Roman"/>
                          <a:cs typeface="Times New Roman"/>
                        </a:rPr>
                        <a:t>FC9</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chemeClr val="accent3">
                              <a:lumMod val="50000"/>
                            </a:schemeClr>
                          </a:solidFill>
                          <a:latin typeface="Times New Roman"/>
                          <a:ea typeface="Times New Roman"/>
                          <a:cs typeface="Times New Roman"/>
                        </a:rPr>
                        <a:t>Commander la mise sous tension des composants en étant assis au volant</a:t>
                      </a: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spcAft>
                          <a:spcPts val="0"/>
                        </a:spcAft>
                      </a:pPr>
                      <a:r>
                        <a:rPr lang="fr-FR" sz="1400" b="1">
                          <a:solidFill>
                            <a:schemeClr val="accent3">
                              <a:lumMod val="50000"/>
                            </a:schemeClr>
                          </a:solidFill>
                          <a:latin typeface="Times New Roman"/>
                          <a:ea typeface="Times New Roman"/>
                          <a:cs typeface="Times New Roman"/>
                        </a:rPr>
                        <a:t>FC10</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a:solidFill>
                            <a:schemeClr val="accent3">
                              <a:lumMod val="50000"/>
                            </a:schemeClr>
                          </a:solidFill>
                          <a:latin typeface="Times New Roman"/>
                          <a:ea typeface="Times New Roman"/>
                          <a:cs typeface="Times New Roman"/>
                        </a:rPr>
                        <a:t>Commander  la marche arrière de la voiture en étant assis au volant</a:t>
                      </a: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spcAft>
                          <a:spcPts val="0"/>
                        </a:spcAft>
                      </a:pPr>
                      <a:r>
                        <a:rPr lang="fr-FR" sz="1400" b="1">
                          <a:solidFill>
                            <a:schemeClr val="accent3">
                              <a:lumMod val="50000"/>
                            </a:schemeClr>
                          </a:solidFill>
                          <a:latin typeface="Times New Roman"/>
                          <a:ea typeface="Times New Roman"/>
                          <a:cs typeface="Times New Roman"/>
                        </a:rPr>
                        <a:t>FC11</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b="1">
                          <a:solidFill>
                            <a:schemeClr val="accent3">
                              <a:lumMod val="50000"/>
                            </a:schemeClr>
                          </a:solidFill>
                          <a:latin typeface="Times New Roman"/>
                          <a:ea typeface="Times New Roman"/>
                          <a:cs typeface="Times New Roman"/>
                        </a:rPr>
                        <a:t>Freiner « rapidement » la voiture</a:t>
                      </a:r>
                      <a:endParaRPr lang="fr-FR" sz="1400">
                        <a:solidFill>
                          <a:schemeClr val="accent3">
                            <a:lumMod val="50000"/>
                          </a:schemeClr>
                        </a:solidFill>
                        <a:latin typeface="Times New Roman"/>
                        <a:ea typeface="Times New Roman"/>
                        <a:cs typeface="Times New Roman"/>
                      </a:endParaRP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spcAft>
                          <a:spcPts val="0"/>
                        </a:spcAft>
                      </a:pPr>
                      <a:r>
                        <a:rPr lang="fr-FR" sz="1400" b="1">
                          <a:solidFill>
                            <a:schemeClr val="accent3">
                              <a:lumMod val="50000"/>
                            </a:schemeClr>
                          </a:solidFill>
                          <a:latin typeface="Times New Roman"/>
                          <a:ea typeface="Times New Roman"/>
                          <a:cs typeface="Times New Roman"/>
                        </a:rPr>
                        <a:t>FC12</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chemeClr val="accent3">
                              <a:lumMod val="50000"/>
                            </a:schemeClr>
                          </a:solidFill>
                          <a:latin typeface="Times New Roman"/>
                          <a:ea typeface="Times New Roman"/>
                          <a:cs typeface="Times New Roman"/>
                        </a:rPr>
                        <a:t>Empêcher le pilote de détériorer involontairement les composants « fragiles »</a:t>
                      </a: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spcAft>
                          <a:spcPts val="0"/>
                        </a:spcAft>
                      </a:pPr>
                      <a:r>
                        <a:rPr lang="fr-FR" sz="1400" b="1">
                          <a:solidFill>
                            <a:schemeClr val="accent3">
                              <a:lumMod val="50000"/>
                            </a:schemeClr>
                          </a:solidFill>
                          <a:latin typeface="Times New Roman"/>
                          <a:ea typeface="Times New Roman"/>
                          <a:cs typeface="Times New Roman"/>
                        </a:rPr>
                        <a:t>FC13</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chemeClr val="accent3">
                              <a:lumMod val="50000"/>
                            </a:schemeClr>
                          </a:solidFill>
                          <a:latin typeface="Times New Roman"/>
                          <a:ea typeface="Times New Roman"/>
                          <a:cs typeface="Times New Roman"/>
                        </a:rPr>
                        <a:t>Etre informé par effets sonores, des états de la voiture (démarrage et accélération)</a:t>
                      </a: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spcAft>
                          <a:spcPts val="0"/>
                        </a:spcAft>
                      </a:pPr>
                      <a:r>
                        <a:rPr lang="fr-FR" sz="1400" b="1">
                          <a:solidFill>
                            <a:schemeClr val="accent3">
                              <a:lumMod val="50000"/>
                            </a:schemeClr>
                          </a:solidFill>
                          <a:latin typeface="Times New Roman"/>
                          <a:ea typeface="Times New Roman"/>
                          <a:cs typeface="Times New Roman"/>
                        </a:rPr>
                        <a:t>FC14</a:t>
                      </a:r>
                      <a:endParaRPr lang="fr-FR" sz="1400">
                        <a:solidFill>
                          <a:schemeClr val="accent3">
                            <a:lumMod val="50000"/>
                          </a:schemeClr>
                        </a:solidFill>
                        <a:latin typeface="Times New Roman"/>
                        <a:ea typeface="Times New Roman"/>
                        <a:cs typeface="Times New Roman"/>
                      </a:endParaRPr>
                    </a:p>
                  </a:txBody>
                  <a:tcPr marL="42651" marR="426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fr-FR" sz="1400" dirty="0">
                          <a:solidFill>
                            <a:schemeClr val="accent3">
                              <a:lumMod val="50000"/>
                            </a:schemeClr>
                          </a:solidFill>
                          <a:latin typeface="Times New Roman"/>
                          <a:ea typeface="Times New Roman"/>
                          <a:cs typeface="Times New Roman"/>
                        </a:rPr>
                        <a:t>Reposer le pied gauche</a:t>
                      </a:r>
                    </a:p>
                  </a:txBody>
                  <a:tcPr marL="42651" marR="426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39"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07504" y="2420888"/>
            <a:ext cx="190500" cy="190500"/>
          </a:xfrm>
          <a:prstGeom prst="rect">
            <a:avLst/>
          </a:prstGeom>
          <a:noFill/>
        </p:spPr>
      </p:pic>
      <p:sp>
        <p:nvSpPr>
          <p:cNvPr id="40" name="Rectangle à coins arrondis 39"/>
          <p:cNvSpPr/>
          <p:nvPr/>
        </p:nvSpPr>
        <p:spPr>
          <a:xfrm>
            <a:off x="3059832" y="3789040"/>
            <a:ext cx="554461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3059832" y="5157192"/>
            <a:ext cx="554461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3059832" y="4077072"/>
            <a:ext cx="554461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diamond(in)">
                                      <p:cBhvr>
                                        <p:cTn id="7" dur="2000"/>
                                        <p:tgtEl>
                                          <p:spTgt spid="23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20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Espace réservé du contenu 3"/>
          <p:cNvPicPr>
            <a:picLocks/>
          </p:cNvPicPr>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76368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ELABORATION du CDCF</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5085184"/>
            <a:ext cx="72827" cy="220911"/>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dirty="0">
                <a:latin typeface="Calibri" pitchFamily="34" charset="0"/>
              </a:rPr>
              <a:t>Réalisation d’un prototype d’une maquette, d’un programme </a:t>
            </a:r>
          </a:p>
          <a:p>
            <a:pPr algn="ctr">
              <a:spcAft>
                <a:spcPts val="1000"/>
              </a:spcAft>
            </a:pPr>
            <a:r>
              <a:rPr lang="fr-FR" sz="900" b="1" dirty="0">
                <a:latin typeface="Calibri" pitchFamily="34" charset="0"/>
              </a:rPr>
              <a:t>Essais, mise au point, évaluation des performances </a:t>
            </a:r>
          </a:p>
        </p:txBody>
      </p:sp>
      <p:sp>
        <p:nvSpPr>
          <p:cNvPr id="64" name="AutoShape 2760"/>
          <p:cNvSpPr>
            <a:spLocks noChangeArrowheads="1"/>
          </p:cNvSpPr>
          <p:nvPr/>
        </p:nvSpPr>
        <p:spPr bwMode="auto">
          <a:xfrm>
            <a:off x="1547664" y="5085184"/>
            <a:ext cx="72827" cy="220911"/>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41" name="Rectangle 4"/>
          <p:cNvSpPr>
            <a:spLocks noChangeArrowheads="1"/>
          </p:cNvSpPr>
          <p:nvPr/>
        </p:nvSpPr>
        <p:spPr bwMode="auto">
          <a:xfrm>
            <a:off x="2915816" y="1124744"/>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rPr>
              <a:t>Caractérisation des fonctions à réaliser…</a:t>
            </a:r>
            <a:endParaRPr kumimoji="0" lang="fr-FR" sz="2400" b="1" i="0" u="none" strike="noStrike" cap="none" normalizeH="0" baseline="0" dirty="0" smtClean="0">
              <a:ln>
                <a:noFill/>
              </a:ln>
              <a:solidFill>
                <a:schemeClr val="bg1"/>
              </a:solidFill>
              <a:effectLst/>
              <a:latin typeface="Arial" pitchFamily="34" charset="0"/>
            </a:endParaRPr>
          </a:p>
        </p:txBody>
      </p:sp>
      <p:graphicFrame>
        <p:nvGraphicFramePr>
          <p:cNvPr id="34" name="Tableau 33"/>
          <p:cNvGraphicFramePr>
            <a:graphicFrameLocks noGrp="1"/>
          </p:cNvGraphicFramePr>
          <p:nvPr/>
        </p:nvGraphicFramePr>
        <p:xfrm>
          <a:off x="3779912" y="1700808"/>
          <a:ext cx="4320480" cy="4968552"/>
        </p:xfrm>
        <a:graphic>
          <a:graphicData uri="http://schemas.openxmlformats.org/drawingml/2006/table">
            <a:tbl>
              <a:tblPr/>
              <a:tblGrid>
                <a:gridCol w="1189999"/>
                <a:gridCol w="1627745"/>
                <a:gridCol w="876817"/>
                <a:gridCol w="625919"/>
              </a:tblGrid>
              <a:tr h="110412">
                <a:tc>
                  <a:txBody>
                    <a:bodyPr/>
                    <a:lstStyle/>
                    <a:p>
                      <a:pPr algn="ctr">
                        <a:spcAft>
                          <a:spcPts val="0"/>
                        </a:spcAft>
                      </a:pPr>
                      <a:r>
                        <a:rPr lang="fr-FR" sz="700" b="1" dirty="0">
                          <a:latin typeface="Times New Roman"/>
                          <a:ea typeface="Times New Roman"/>
                          <a:cs typeface="Times New Roman"/>
                        </a:rPr>
                        <a:t>Fonctions</a:t>
                      </a:r>
                      <a:endParaRPr lang="fr-FR" sz="800" b="1" dirty="0">
                        <a:latin typeface="Times New Roman"/>
                        <a:ea typeface="Times New Roman"/>
                        <a:cs typeface="Times New Roman"/>
                      </a:endParaRPr>
                    </a:p>
                  </a:txBody>
                  <a:tcPr marL="25601" marR="25601"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r>
                        <a:rPr lang="fr-FR" sz="700" b="1">
                          <a:latin typeface="Times New Roman"/>
                          <a:ea typeface="Times New Roman"/>
                          <a:cs typeface="Times New Roman"/>
                        </a:rPr>
                        <a:t>Critères</a:t>
                      </a:r>
                      <a:endParaRPr lang="fr-FR" sz="800" b="1">
                        <a:latin typeface="Times New Roman"/>
                        <a:ea typeface="Times New Roman"/>
                        <a:cs typeface="Times New Roman"/>
                      </a:endParaRPr>
                    </a:p>
                  </a:txBody>
                  <a:tcPr marL="25601" marR="25601"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r>
                        <a:rPr lang="fr-FR" sz="700" b="1">
                          <a:latin typeface="Times New Roman"/>
                          <a:ea typeface="Times New Roman"/>
                          <a:cs typeface="Times New Roman"/>
                        </a:rPr>
                        <a:t>Niveaux</a:t>
                      </a:r>
                      <a:endParaRPr lang="fr-FR" sz="800" b="1">
                        <a:latin typeface="Times New Roman"/>
                        <a:ea typeface="Times New Roman"/>
                        <a:cs typeface="Times New Roman"/>
                      </a:endParaRPr>
                    </a:p>
                  </a:txBody>
                  <a:tcPr marL="25601" marR="25601"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r>
                        <a:rPr lang="fr-FR" sz="700" b="1">
                          <a:latin typeface="Times New Roman"/>
                          <a:ea typeface="Times New Roman"/>
                          <a:cs typeface="Times New Roman"/>
                        </a:rPr>
                        <a:t>Flexibilité</a:t>
                      </a:r>
                      <a:endParaRPr lang="fr-FR" sz="800" b="1">
                        <a:latin typeface="Times New Roman"/>
                        <a:ea typeface="Times New Roman"/>
                        <a:cs typeface="Times New Roman"/>
                      </a:endParaRPr>
                    </a:p>
                  </a:txBody>
                  <a:tcPr marL="25601" marR="25601"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141959">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FC7</a:t>
                      </a:r>
                      <a:endParaRPr lang="fr-FR" sz="1050" b="1" dirty="0">
                        <a:solidFill>
                          <a:schemeClr val="accent3">
                            <a:lumMod val="50000"/>
                          </a:schemeClr>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spcAft>
                          <a:spcPts val="0"/>
                        </a:spcAft>
                      </a:pPr>
                      <a:endParaRPr lang="fr-FR" sz="9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spcAft>
                          <a:spcPts val="0"/>
                        </a:spcAft>
                      </a:pPr>
                      <a:endParaRPr lang="fr-FR" sz="9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spcAft>
                          <a:spcPts val="0"/>
                        </a:spcAft>
                      </a:pPr>
                      <a:endParaRPr lang="fr-FR" sz="9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r>
              <a:tr h="378556">
                <a:tc>
                  <a:txBody>
                    <a:bodyPr/>
                    <a:lstStyle/>
                    <a:p>
                      <a:pPr algn="just">
                        <a:spcAft>
                          <a:spcPts val="0"/>
                        </a:spcAft>
                      </a:pPr>
                      <a:r>
                        <a:rPr lang="fr-FR" sz="800" b="1" dirty="0">
                          <a:solidFill>
                            <a:schemeClr val="accent3">
                              <a:lumMod val="50000"/>
                            </a:schemeClr>
                          </a:solidFill>
                          <a:latin typeface="Times New Roman"/>
                          <a:ea typeface="Times New Roman"/>
                          <a:cs typeface="Times New Roman"/>
                        </a:rPr>
                        <a:t>Ressentir les vibrations liées au déplacement du véhicule</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r>
                        <a:rPr lang="fr-FR" sz="700" b="1">
                          <a:latin typeface="Times New Roman"/>
                          <a:ea typeface="Times New Roman"/>
                          <a:cs typeface="Times New Roman"/>
                        </a:rPr>
                        <a:t>- Amplitude des vibrations</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 Fréquences des vibrations </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 </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r>
                        <a:rPr lang="fr-FR" sz="700" b="1">
                          <a:latin typeface="Times New Roman"/>
                          <a:ea typeface="Times New Roman"/>
                          <a:cs typeface="Times New Roman"/>
                        </a:rPr>
                        <a:t>Micro-déplacements</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Réglable</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r>
                        <a:rPr lang="en-GB" sz="700" b="1">
                          <a:latin typeface="Times New Roman"/>
                          <a:ea typeface="Times New Roman"/>
                          <a:cs typeface="Times New Roman"/>
                        </a:rPr>
                        <a:t>F3</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F1</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520515">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FC8</a:t>
                      </a:r>
                      <a:endParaRPr lang="fr-FR" sz="1050" b="1" dirty="0">
                        <a:solidFill>
                          <a:schemeClr val="accent3">
                            <a:lumMod val="50000"/>
                          </a:schemeClr>
                        </a:solidFill>
                        <a:latin typeface="Times New Roman"/>
                        <a:ea typeface="Times New Roman"/>
                        <a:cs typeface="Times New Roman"/>
                      </a:endParaRPr>
                    </a:p>
                    <a:p>
                      <a:pPr>
                        <a:spcAft>
                          <a:spcPts val="0"/>
                        </a:spcAft>
                      </a:pPr>
                      <a:r>
                        <a:rPr lang="fr-FR" sz="800" b="1" dirty="0">
                          <a:solidFill>
                            <a:schemeClr val="accent3">
                              <a:lumMod val="50000"/>
                            </a:schemeClr>
                          </a:solidFill>
                          <a:latin typeface="Times New Roman"/>
                          <a:ea typeface="Times New Roman"/>
                          <a:cs typeface="Times New Roman"/>
                        </a:rPr>
                        <a:t>Etre informé de la vitesse réelle de la voiture</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spcAft>
                          <a:spcPts val="0"/>
                        </a:spcAft>
                      </a:pPr>
                      <a:r>
                        <a:rPr lang="fr-FR" sz="700" b="1" dirty="0">
                          <a:latin typeface="Times New Roman"/>
                          <a:ea typeface="Times New Roman"/>
                          <a:cs typeface="Times New Roman"/>
                        </a:rPr>
                        <a:t>- Ergonomie et esthétisme</a:t>
                      </a:r>
                      <a:endParaRPr lang="fr-FR" sz="800" b="1" dirty="0">
                        <a:latin typeface="Times New Roman"/>
                        <a:ea typeface="Times New Roman"/>
                        <a:cs typeface="Times New Roman"/>
                      </a:endParaRPr>
                    </a:p>
                    <a:p>
                      <a:pPr>
                        <a:spcAft>
                          <a:spcPts val="0"/>
                        </a:spcAft>
                      </a:pPr>
                      <a:r>
                        <a:rPr lang="fr-FR" sz="700" b="1" dirty="0">
                          <a:latin typeface="Times New Roman"/>
                          <a:ea typeface="Times New Roman"/>
                          <a:cs typeface="Times New Roman"/>
                        </a:rPr>
                        <a:t>- Lisibilité</a:t>
                      </a:r>
                      <a:endParaRPr lang="fr-FR" sz="800" b="1" dirty="0">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spcAft>
                          <a:spcPts val="0"/>
                        </a:spcAft>
                      </a:pPr>
                      <a:r>
                        <a:rPr lang="fr-FR" sz="700" b="1">
                          <a:latin typeface="Times New Roman"/>
                          <a:ea typeface="Times New Roman"/>
                          <a:cs typeface="Times New Roman"/>
                        </a:rPr>
                        <a:t>Intégré au tableau de bord.</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Graduations 1 km/h</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lgn="ctr">
                        <a:spcAft>
                          <a:spcPts val="0"/>
                        </a:spcAft>
                      </a:pPr>
                      <a:r>
                        <a:rPr lang="fr-FR" sz="700" b="1">
                          <a:solidFill>
                            <a:srgbClr val="000000"/>
                          </a:solidFill>
                          <a:latin typeface="Times New Roman"/>
                          <a:ea typeface="Times New Roman"/>
                          <a:cs typeface="Times New Roman"/>
                        </a:rPr>
                        <a:t>F2</a:t>
                      </a:r>
                      <a:endParaRPr lang="fr-FR" sz="1050" b="1">
                        <a:solidFill>
                          <a:srgbClr val="000000"/>
                        </a:solidFill>
                        <a:latin typeface="Times New Roman"/>
                        <a:ea typeface="Times New Roman"/>
                        <a:cs typeface="Times New Roman"/>
                      </a:endParaRPr>
                    </a:p>
                    <a:p>
                      <a:pPr algn="ctr">
                        <a:spcAft>
                          <a:spcPts val="0"/>
                        </a:spcAft>
                      </a:pPr>
                      <a:r>
                        <a:rPr lang="fr-FR" sz="700" b="1">
                          <a:solidFill>
                            <a:srgbClr val="000000"/>
                          </a:solidFill>
                          <a:latin typeface="Times New Roman"/>
                          <a:ea typeface="Times New Roman"/>
                          <a:cs typeface="Times New Roman"/>
                        </a:rPr>
                        <a:t>F1</a:t>
                      </a:r>
                      <a:endParaRPr lang="fr-FR" sz="1050" b="1">
                        <a:solidFill>
                          <a:srgbClr val="000000"/>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r>
              <a:tr h="220825">
                <a:tc>
                  <a:txBody>
                    <a:bodyPr/>
                    <a:lstStyle/>
                    <a:p>
                      <a:pPr>
                        <a:spcAft>
                          <a:spcPts val="0"/>
                        </a:spcAft>
                      </a:pPr>
                      <a:endParaRPr lang="fr-FR" sz="700" b="1" dirty="0">
                        <a:solidFill>
                          <a:schemeClr val="accent3">
                            <a:lumMod val="50000"/>
                          </a:schemeClr>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r>
                        <a:rPr lang="fr-FR" sz="700" b="1">
                          <a:latin typeface="Times New Roman"/>
                          <a:ea typeface="Times New Roman"/>
                          <a:cs typeface="Times New Roman"/>
                        </a:rPr>
                        <a:t>- Précision</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 Vitesse maxi</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r>
                        <a:rPr lang="fr-FR" sz="700" b="1">
                          <a:latin typeface="Times New Roman"/>
                          <a:ea typeface="Times New Roman"/>
                          <a:cs typeface="Times New Roman"/>
                        </a:rPr>
                        <a:t>+/- 2 km/h</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40 km/h</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r>
                        <a:rPr lang="fr-FR" sz="700" b="1">
                          <a:latin typeface="Times New Roman"/>
                          <a:ea typeface="Times New Roman"/>
                          <a:cs typeface="Times New Roman"/>
                        </a:rPr>
                        <a:t>F1</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F2</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141959">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FC9</a:t>
                      </a:r>
                      <a:endParaRPr lang="fr-FR" sz="1050" b="1" dirty="0">
                        <a:solidFill>
                          <a:schemeClr val="accent3">
                            <a:lumMod val="50000"/>
                          </a:schemeClr>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lgn="ctr">
                        <a:spcAft>
                          <a:spcPts val="0"/>
                        </a:spcAft>
                      </a:pPr>
                      <a:endParaRPr lang="fr-FR" sz="900" b="1">
                        <a:solidFill>
                          <a:srgbClr val="000000"/>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lgn="ctr">
                        <a:spcAft>
                          <a:spcPts val="0"/>
                        </a:spcAft>
                      </a:pPr>
                      <a:endParaRPr lang="fr-FR" sz="900" b="1">
                        <a:solidFill>
                          <a:srgbClr val="000000"/>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c>
                  <a:txBody>
                    <a:bodyPr/>
                    <a:lstStyle/>
                    <a:p>
                      <a:pPr algn="ctr">
                        <a:spcAft>
                          <a:spcPts val="0"/>
                        </a:spcAft>
                      </a:pPr>
                      <a:endParaRPr lang="fr-FR" sz="900" b="1">
                        <a:solidFill>
                          <a:srgbClr val="000000"/>
                        </a:solidFill>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tint val="100000"/>
                        <a:shade val="100000"/>
                        <a:satMod val="100000"/>
                      </a:schemeClr>
                    </a:solidFill>
                  </a:tcPr>
                </a:tc>
              </a:tr>
              <a:tr h="504742">
                <a:tc>
                  <a:txBody>
                    <a:bodyPr/>
                    <a:lstStyle/>
                    <a:p>
                      <a:pPr>
                        <a:spcAft>
                          <a:spcPts val="0"/>
                        </a:spcAft>
                      </a:pPr>
                      <a:r>
                        <a:rPr lang="fr-FR" sz="800" b="1" dirty="0">
                          <a:solidFill>
                            <a:schemeClr val="accent3">
                              <a:lumMod val="50000"/>
                            </a:schemeClr>
                          </a:solidFill>
                          <a:latin typeface="Times New Roman"/>
                          <a:ea typeface="Times New Roman"/>
                          <a:cs typeface="Times New Roman"/>
                        </a:rPr>
                        <a:t>Commander la mise sous tension des composants en étant assis au volant</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l">
                        <a:spcAft>
                          <a:spcPts val="0"/>
                        </a:spcAft>
                      </a:pPr>
                      <a:r>
                        <a:rPr lang="fr-FR" sz="700" b="1" i="0">
                          <a:solidFill>
                            <a:srgbClr val="FF0000"/>
                          </a:solidFill>
                          <a:latin typeface="Times New Roman"/>
                          <a:ea typeface="Times New Roman"/>
                          <a:cs typeface="Times New Roman"/>
                        </a:rPr>
                        <a:t>- Ergonomie</a:t>
                      </a:r>
                      <a:endParaRPr lang="fr-FR" sz="800" b="1" i="1">
                        <a:solidFill>
                          <a:srgbClr val="FF0000"/>
                        </a:solidFill>
                        <a:latin typeface="Times New Roman"/>
                        <a:ea typeface="Times New Roman"/>
                        <a:cs typeface="Times New Roman"/>
                      </a:endParaRPr>
                    </a:p>
                    <a:p>
                      <a:pPr>
                        <a:spcAft>
                          <a:spcPts val="0"/>
                        </a:spcAft>
                      </a:pPr>
                      <a:r>
                        <a:rPr lang="fr-FR" sz="700" b="1">
                          <a:latin typeface="Times New Roman"/>
                          <a:ea typeface="Times New Roman"/>
                          <a:cs typeface="Times New Roman"/>
                        </a:rPr>
                        <a:t>- Intégration au système</a:t>
                      </a:r>
                      <a:endParaRPr lang="fr-FR" sz="800" b="1">
                        <a:latin typeface="Times New Roman"/>
                        <a:ea typeface="Times New Roman"/>
                        <a:cs typeface="Times New Roman"/>
                      </a:endParaRPr>
                    </a:p>
                    <a:p>
                      <a:pPr>
                        <a:spcAft>
                          <a:spcPts val="0"/>
                        </a:spcAft>
                      </a:pPr>
                      <a:r>
                        <a:rPr lang="fr-FR" sz="700" b="1">
                          <a:latin typeface="Times New Roman"/>
                          <a:ea typeface="Times New Roman"/>
                          <a:cs typeface="Times New Roman"/>
                        </a:rPr>
                        <a:t>- Information  « en tension »</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r>
                        <a:rPr lang="nl-NL" sz="700" b="1">
                          <a:latin typeface="Times New Roman"/>
                          <a:ea typeface="Times New Roman"/>
                          <a:cs typeface="Times New Roman"/>
                        </a:rPr>
                        <a:t>Au tableau de bord</a:t>
                      </a:r>
                      <a:endParaRPr lang="fr-FR" sz="800" b="1">
                        <a:latin typeface="Times New Roman"/>
                        <a:ea typeface="Times New Roman"/>
                        <a:cs typeface="Times New Roman"/>
                      </a:endParaRPr>
                    </a:p>
                    <a:p>
                      <a:pPr>
                        <a:spcAft>
                          <a:spcPts val="0"/>
                        </a:spcAft>
                      </a:pPr>
                      <a:r>
                        <a:rPr lang="nl-NL" sz="700" b="1">
                          <a:latin typeface="Times New Roman"/>
                          <a:ea typeface="Times New Roman"/>
                          <a:cs typeface="Times New Roman"/>
                        </a:rPr>
                        <a:t>Similitude clé voiture</a:t>
                      </a:r>
                      <a:endParaRPr lang="fr-FR" sz="800" b="1">
                        <a:latin typeface="Times New Roman"/>
                        <a:ea typeface="Times New Roman"/>
                        <a:cs typeface="Times New Roman"/>
                      </a:endParaRPr>
                    </a:p>
                    <a:p>
                      <a:pPr>
                        <a:spcAft>
                          <a:spcPts val="0"/>
                        </a:spcAft>
                      </a:pPr>
                      <a:r>
                        <a:rPr lang="nl-NL" sz="700" b="1">
                          <a:latin typeface="Times New Roman"/>
                          <a:ea typeface="Times New Roman"/>
                          <a:cs typeface="Times New Roman"/>
                        </a:rPr>
                        <a:t>Visuelle</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r>
                        <a:rPr lang="fr-FR" sz="700" b="1">
                          <a:latin typeface="Times New Roman"/>
                          <a:ea typeface="Times New Roman"/>
                          <a:cs typeface="Times New Roman"/>
                        </a:rPr>
                        <a:t>F1</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F3</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F1</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520515">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FC10</a:t>
                      </a:r>
                      <a:endParaRPr lang="fr-FR" sz="800" b="1" dirty="0">
                        <a:solidFill>
                          <a:schemeClr val="accent3">
                            <a:lumMod val="50000"/>
                          </a:schemeClr>
                        </a:solidFill>
                        <a:latin typeface="Times New Roman"/>
                        <a:ea typeface="Times New Roman"/>
                        <a:cs typeface="Times New Roman"/>
                      </a:endParaRPr>
                    </a:p>
                    <a:p>
                      <a:pPr>
                        <a:spcAft>
                          <a:spcPts val="0"/>
                        </a:spcAft>
                      </a:pPr>
                      <a:r>
                        <a:rPr lang="fr-FR" sz="800" b="1" dirty="0">
                          <a:solidFill>
                            <a:schemeClr val="accent3">
                              <a:lumMod val="50000"/>
                            </a:schemeClr>
                          </a:solidFill>
                          <a:latin typeface="Times New Roman"/>
                          <a:ea typeface="Times New Roman"/>
                          <a:cs typeface="Times New Roman"/>
                        </a:rPr>
                        <a:t>Commander  la marche arrière de la voiture en étant assis au volant </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endParaRPr lang="fr-FR" sz="800" b="1" i="1">
                        <a:solidFill>
                          <a:srgbClr val="FF0000"/>
                        </a:solidFill>
                        <a:latin typeface="Times New Roman"/>
                        <a:ea typeface="Times New Roman"/>
                        <a:cs typeface="Times New Roman"/>
                      </a:endParaRPr>
                    </a:p>
                    <a:p>
                      <a:pPr>
                        <a:spcAft>
                          <a:spcPts val="0"/>
                        </a:spcAft>
                      </a:pPr>
                      <a:r>
                        <a:rPr lang="fr-FR" sz="800" b="1">
                          <a:latin typeface="Times New Roman"/>
                          <a:ea typeface="Times New Roman"/>
                          <a:cs typeface="Times New Roman"/>
                        </a:rPr>
                        <a:t>- Ergonomie</a:t>
                      </a:r>
                    </a:p>
                    <a:p>
                      <a:pPr>
                        <a:spcAft>
                          <a:spcPts val="0"/>
                        </a:spcAft>
                      </a:pPr>
                      <a:r>
                        <a:rPr lang="fr-FR" sz="800" b="1">
                          <a:latin typeface="Times New Roman"/>
                          <a:ea typeface="Times New Roman"/>
                          <a:cs typeface="Times New Roman"/>
                        </a:rPr>
                        <a:t>- Monostable</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700" b="1">
                        <a:latin typeface="Times New Roman"/>
                        <a:ea typeface="Times New Roman"/>
                        <a:cs typeface="Times New Roman"/>
                      </a:endParaRPr>
                    </a:p>
                    <a:p>
                      <a:pPr>
                        <a:spcAft>
                          <a:spcPts val="0"/>
                        </a:spcAft>
                      </a:pPr>
                      <a:r>
                        <a:rPr lang="nl-NL" sz="700" b="1">
                          <a:latin typeface="Times New Roman"/>
                          <a:ea typeface="Times New Roman"/>
                          <a:cs typeface="Times New Roman"/>
                        </a:rPr>
                        <a:t>Au pied</a:t>
                      </a:r>
                      <a:endParaRPr lang="fr-FR" sz="800" b="1">
                        <a:latin typeface="Times New Roman"/>
                        <a:ea typeface="Times New Roman"/>
                        <a:cs typeface="Times New Roman"/>
                      </a:endParaRPr>
                    </a:p>
                    <a:p>
                      <a:pPr>
                        <a:spcAft>
                          <a:spcPts val="0"/>
                        </a:spcAft>
                      </a:pPr>
                      <a:r>
                        <a:rPr lang="nl-NL" sz="700" b="1">
                          <a:latin typeface="Times New Roman"/>
                          <a:ea typeface="Times New Roman"/>
                          <a:cs typeface="Times New Roman"/>
                        </a:rPr>
                        <a:t>Impulsion  mécanique</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endParaRPr lang="fr-FR" sz="700" b="1">
                        <a:latin typeface="Times New Roman"/>
                        <a:ea typeface="Times New Roman"/>
                        <a:cs typeface="Times New Roman"/>
                      </a:endParaRPr>
                    </a:p>
                    <a:p>
                      <a:pPr algn="ctr">
                        <a:spcAft>
                          <a:spcPts val="0"/>
                        </a:spcAft>
                      </a:pPr>
                      <a:r>
                        <a:rPr lang="fr-FR" sz="700" b="1">
                          <a:latin typeface="Times New Roman"/>
                          <a:ea typeface="Times New Roman"/>
                          <a:cs typeface="Times New Roman"/>
                        </a:rPr>
                        <a:t>F0</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F0</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630927">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FC11</a:t>
                      </a:r>
                      <a:endParaRPr lang="fr-FR" sz="800" b="1" dirty="0">
                        <a:solidFill>
                          <a:schemeClr val="accent3">
                            <a:lumMod val="50000"/>
                          </a:schemeClr>
                        </a:solidFill>
                        <a:latin typeface="Times New Roman"/>
                        <a:ea typeface="Times New Roman"/>
                        <a:cs typeface="Times New Roman"/>
                      </a:endParaRPr>
                    </a:p>
                    <a:p>
                      <a:pPr>
                        <a:spcAft>
                          <a:spcPts val="0"/>
                        </a:spcAft>
                      </a:pPr>
                      <a:r>
                        <a:rPr lang="fr-FR" sz="800" b="1" dirty="0">
                          <a:solidFill>
                            <a:schemeClr val="accent3">
                              <a:lumMod val="50000"/>
                            </a:schemeClr>
                          </a:solidFill>
                          <a:latin typeface="Times New Roman"/>
                          <a:ea typeface="Times New Roman"/>
                          <a:cs typeface="Times New Roman"/>
                        </a:rPr>
                        <a:t>Freiner « rapidement » la voiture </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endParaRPr lang="fr-FR" sz="800" b="1" i="1">
                        <a:solidFill>
                          <a:srgbClr val="FF0000"/>
                        </a:solidFill>
                        <a:latin typeface="Times New Roman"/>
                        <a:ea typeface="Times New Roman"/>
                        <a:cs typeface="Times New Roman"/>
                      </a:endParaRPr>
                    </a:p>
                    <a:p>
                      <a:pPr>
                        <a:spcAft>
                          <a:spcPts val="0"/>
                        </a:spcAft>
                      </a:pPr>
                      <a:r>
                        <a:rPr lang="fr-FR" sz="800" b="1">
                          <a:latin typeface="Times New Roman"/>
                          <a:ea typeface="Times New Roman"/>
                          <a:cs typeface="Times New Roman"/>
                        </a:rPr>
                        <a:t>- Ergonomie</a:t>
                      </a:r>
                    </a:p>
                    <a:p>
                      <a:pPr>
                        <a:spcAft>
                          <a:spcPts val="0"/>
                        </a:spcAft>
                      </a:pPr>
                      <a:r>
                        <a:rPr lang="fr-FR" sz="800" b="1">
                          <a:latin typeface="Times New Roman"/>
                          <a:ea typeface="Times New Roman"/>
                          <a:cs typeface="Times New Roman"/>
                        </a:rPr>
                        <a:t>- Temps de réponse </a:t>
                      </a:r>
                    </a:p>
                    <a:p>
                      <a:pPr>
                        <a:spcAft>
                          <a:spcPts val="0"/>
                        </a:spcAft>
                      </a:pPr>
                      <a:r>
                        <a:rPr lang="fr-FR" sz="800" b="1">
                          <a:latin typeface="Times New Roman"/>
                          <a:ea typeface="Times New Roman"/>
                          <a:cs typeface="Times New Roman"/>
                        </a:rPr>
                        <a:t>- Amplitude commande mécanique</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700" b="1">
                        <a:latin typeface="Times New Roman"/>
                        <a:ea typeface="Times New Roman"/>
                        <a:cs typeface="Times New Roman"/>
                      </a:endParaRPr>
                    </a:p>
                    <a:p>
                      <a:pPr>
                        <a:spcAft>
                          <a:spcPts val="0"/>
                        </a:spcAft>
                      </a:pPr>
                      <a:r>
                        <a:rPr lang="nl-NL" sz="700" b="1">
                          <a:latin typeface="Times New Roman"/>
                          <a:ea typeface="Times New Roman"/>
                          <a:cs typeface="Times New Roman"/>
                        </a:rPr>
                        <a:t>Au pied</a:t>
                      </a:r>
                      <a:endParaRPr lang="fr-FR" sz="800" b="1">
                        <a:latin typeface="Times New Roman"/>
                        <a:ea typeface="Times New Roman"/>
                        <a:cs typeface="Times New Roman"/>
                      </a:endParaRPr>
                    </a:p>
                    <a:p>
                      <a:pPr>
                        <a:spcAft>
                          <a:spcPts val="0"/>
                        </a:spcAft>
                      </a:pPr>
                      <a:r>
                        <a:rPr lang="fr-FR" sz="800" b="1">
                          <a:latin typeface="Times New Roman"/>
                          <a:ea typeface="Times New Roman"/>
                          <a:cs typeface="Times New Roman"/>
                        </a:rPr>
                        <a:t>« Instantané »</a:t>
                      </a:r>
                    </a:p>
                    <a:p>
                      <a:pPr>
                        <a:spcAft>
                          <a:spcPts val="0"/>
                        </a:spcAft>
                      </a:pPr>
                      <a:r>
                        <a:rPr lang="fr-FR" sz="800" b="1">
                          <a:latin typeface="Times New Roman"/>
                          <a:ea typeface="Times New Roman"/>
                          <a:cs typeface="Times New Roman"/>
                        </a:rPr>
                        <a:t>20mm maxi ou 10°maxi</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lgn="ctr">
                        <a:spcAft>
                          <a:spcPts val="0"/>
                        </a:spcAft>
                      </a:pPr>
                      <a:endParaRPr lang="fr-FR" sz="700" b="1">
                        <a:latin typeface="Times New Roman"/>
                        <a:ea typeface="Times New Roman"/>
                        <a:cs typeface="Times New Roman"/>
                      </a:endParaRPr>
                    </a:p>
                    <a:p>
                      <a:pPr algn="ctr">
                        <a:spcAft>
                          <a:spcPts val="0"/>
                        </a:spcAft>
                      </a:pPr>
                      <a:r>
                        <a:rPr lang="fr-FR" sz="700" b="1">
                          <a:latin typeface="Times New Roman"/>
                          <a:ea typeface="Times New Roman"/>
                          <a:cs typeface="Times New Roman"/>
                        </a:rPr>
                        <a:t>F0</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F1</a:t>
                      </a:r>
                      <a:endParaRPr lang="fr-FR" sz="800" b="1">
                        <a:latin typeface="Times New Roman"/>
                        <a:ea typeface="Times New Roman"/>
                        <a:cs typeface="Times New Roman"/>
                      </a:endParaRPr>
                    </a:p>
                    <a:p>
                      <a:pPr algn="ctr">
                        <a:spcAft>
                          <a:spcPts val="0"/>
                        </a:spcAft>
                      </a:pPr>
                      <a:r>
                        <a:rPr lang="fr-FR" sz="700" b="1">
                          <a:latin typeface="Times New Roman"/>
                          <a:ea typeface="Times New Roman"/>
                          <a:cs typeface="Times New Roman"/>
                        </a:rPr>
                        <a:t>F2</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646700">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FC12</a:t>
                      </a:r>
                      <a:endParaRPr lang="fr-FR" sz="800" b="1" dirty="0">
                        <a:solidFill>
                          <a:schemeClr val="accent3">
                            <a:lumMod val="50000"/>
                          </a:schemeClr>
                        </a:solidFill>
                        <a:latin typeface="Times New Roman"/>
                        <a:ea typeface="Times New Roman"/>
                        <a:cs typeface="Times New Roman"/>
                      </a:endParaRPr>
                    </a:p>
                    <a:p>
                      <a:pPr>
                        <a:spcAft>
                          <a:spcPts val="0"/>
                        </a:spcAft>
                      </a:pPr>
                      <a:r>
                        <a:rPr lang="fr-FR" sz="800" b="1" dirty="0">
                          <a:solidFill>
                            <a:schemeClr val="accent3">
                              <a:lumMod val="50000"/>
                            </a:schemeClr>
                          </a:solidFill>
                          <a:latin typeface="Times New Roman"/>
                          <a:ea typeface="Times New Roman"/>
                          <a:cs typeface="Times New Roman"/>
                        </a:rPr>
                        <a:t>Empêcher le pilote de détériorer involontairement les composants « fragiles »</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fr-FR" sz="800" b="1">
                        <a:latin typeface="Times New Roman"/>
                        <a:ea typeface="Times New Roman"/>
                        <a:cs typeface="Times New Roman"/>
                      </a:endParaRPr>
                    </a:p>
                    <a:p>
                      <a:pPr>
                        <a:spcAft>
                          <a:spcPts val="0"/>
                        </a:spcAft>
                      </a:pPr>
                      <a:r>
                        <a:rPr lang="fr-FR" sz="800" b="1">
                          <a:latin typeface="Times New Roman"/>
                          <a:ea typeface="Times New Roman"/>
                          <a:cs typeface="Times New Roman"/>
                        </a:rPr>
                        <a:t>- Cartérisation</a:t>
                      </a:r>
                    </a:p>
                    <a:p>
                      <a:pPr>
                        <a:spcAft>
                          <a:spcPts val="0"/>
                        </a:spcAft>
                      </a:pPr>
                      <a:r>
                        <a:rPr lang="fr-FR" sz="800" b="1">
                          <a:latin typeface="Times New Roman"/>
                          <a:ea typeface="Times New Roman"/>
                          <a:cs typeface="Times New Roman"/>
                        </a:rPr>
                        <a:t>-Visibilité des composants préservée</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700" b="1">
                        <a:latin typeface="Times New Roman"/>
                        <a:ea typeface="Times New Roman"/>
                        <a:cs typeface="Times New Roman"/>
                      </a:endParaRPr>
                    </a:p>
                    <a:p>
                      <a:pPr>
                        <a:spcAft>
                          <a:spcPts val="0"/>
                        </a:spcAft>
                      </a:pPr>
                      <a:r>
                        <a:rPr lang="nl-NL" sz="800" b="1">
                          <a:latin typeface="Times New Roman"/>
                          <a:ea typeface="Times New Roman"/>
                          <a:cs typeface="Times New Roman"/>
                        </a:rPr>
                        <a:t>Aucun contact</a:t>
                      </a:r>
                      <a:endParaRPr lang="fr-FR" sz="800" b="1">
                        <a:latin typeface="Times New Roman"/>
                        <a:ea typeface="Times New Roman"/>
                        <a:cs typeface="Times New Roman"/>
                      </a:endParaRPr>
                    </a:p>
                    <a:p>
                      <a:pPr>
                        <a:spcAft>
                          <a:spcPts val="0"/>
                        </a:spcAft>
                      </a:pPr>
                      <a:r>
                        <a:rPr lang="nl-NL" sz="800" b="1">
                          <a:latin typeface="Times New Roman"/>
                          <a:ea typeface="Times New Roman"/>
                          <a:cs typeface="Times New Roman"/>
                        </a:rPr>
                        <a:t>90%</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800" b="1">
                        <a:latin typeface="Times New Roman"/>
                        <a:ea typeface="Times New Roman"/>
                        <a:cs typeface="Times New Roman"/>
                      </a:endParaRPr>
                    </a:p>
                    <a:p>
                      <a:pPr algn="ctr">
                        <a:spcAft>
                          <a:spcPts val="0"/>
                        </a:spcAft>
                      </a:pPr>
                      <a:r>
                        <a:rPr lang="nl-NL" sz="800" b="1">
                          <a:latin typeface="Times New Roman"/>
                          <a:ea typeface="Times New Roman"/>
                          <a:cs typeface="Times New Roman"/>
                        </a:rPr>
                        <a:t>F0</a:t>
                      </a:r>
                      <a:endParaRPr lang="fr-FR" sz="800" b="1">
                        <a:latin typeface="Times New Roman"/>
                        <a:ea typeface="Times New Roman"/>
                        <a:cs typeface="Times New Roman"/>
                      </a:endParaRPr>
                    </a:p>
                    <a:p>
                      <a:pPr algn="ctr">
                        <a:spcAft>
                          <a:spcPts val="0"/>
                        </a:spcAft>
                      </a:pPr>
                      <a:r>
                        <a:rPr lang="nl-NL" sz="800" b="1">
                          <a:latin typeface="Times New Roman"/>
                          <a:ea typeface="Times New Roman"/>
                          <a:cs typeface="Times New Roman"/>
                        </a:rPr>
                        <a:t>F0</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646700">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FC13</a:t>
                      </a:r>
                      <a:endParaRPr lang="fr-FR" sz="800" b="1" dirty="0">
                        <a:solidFill>
                          <a:schemeClr val="accent3">
                            <a:lumMod val="50000"/>
                          </a:schemeClr>
                        </a:solidFill>
                        <a:latin typeface="Times New Roman"/>
                        <a:ea typeface="Times New Roman"/>
                        <a:cs typeface="Times New Roman"/>
                      </a:endParaRPr>
                    </a:p>
                    <a:p>
                      <a:pPr>
                        <a:spcAft>
                          <a:spcPts val="0"/>
                        </a:spcAft>
                      </a:pPr>
                      <a:r>
                        <a:rPr lang="fr-FR" sz="800" b="1" dirty="0">
                          <a:solidFill>
                            <a:schemeClr val="accent3">
                              <a:lumMod val="50000"/>
                            </a:schemeClr>
                          </a:solidFill>
                          <a:latin typeface="Times New Roman"/>
                          <a:ea typeface="Times New Roman"/>
                          <a:cs typeface="Times New Roman"/>
                        </a:rPr>
                        <a:t>Etre informé par effets sonores, des états de la voiture (démarrage et accélération)</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fr-FR" sz="800" b="1">
                        <a:latin typeface="Times New Roman"/>
                        <a:ea typeface="Times New Roman"/>
                        <a:cs typeface="Times New Roman"/>
                      </a:endParaRPr>
                    </a:p>
                    <a:p>
                      <a:pPr>
                        <a:spcAft>
                          <a:spcPts val="0"/>
                        </a:spcAft>
                      </a:pPr>
                      <a:r>
                        <a:rPr lang="fr-FR" sz="800" b="1">
                          <a:latin typeface="Times New Roman"/>
                          <a:ea typeface="Times New Roman"/>
                          <a:cs typeface="Times New Roman"/>
                        </a:rPr>
                        <a:t>-Durée « Effet mise en route »</a:t>
                      </a:r>
                    </a:p>
                    <a:p>
                      <a:pPr>
                        <a:spcAft>
                          <a:spcPts val="0"/>
                        </a:spcAft>
                      </a:pPr>
                      <a:r>
                        <a:rPr lang="fr-FR" sz="800" b="1">
                          <a:latin typeface="Times New Roman"/>
                          <a:ea typeface="Times New Roman"/>
                          <a:cs typeface="Times New Roman"/>
                        </a:rPr>
                        <a:t>- Effet accélération</a:t>
                      </a:r>
                    </a:p>
                    <a:p>
                      <a:pPr>
                        <a:spcAft>
                          <a:spcPts val="0"/>
                        </a:spcAft>
                      </a:pPr>
                      <a:r>
                        <a:rPr lang="fr-FR" sz="800" b="1">
                          <a:latin typeface="Times New Roman"/>
                          <a:ea typeface="Times New Roman"/>
                          <a:cs typeface="Times New Roman"/>
                        </a:rPr>
                        <a:t> </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700" b="1">
                        <a:latin typeface="Times New Roman"/>
                        <a:ea typeface="Times New Roman"/>
                        <a:cs typeface="Times New Roman"/>
                      </a:endParaRPr>
                    </a:p>
                    <a:p>
                      <a:pPr>
                        <a:spcAft>
                          <a:spcPts val="0"/>
                        </a:spcAft>
                      </a:pPr>
                      <a:r>
                        <a:rPr lang="nl-NL" sz="800" b="1">
                          <a:latin typeface="Times New Roman"/>
                          <a:ea typeface="Times New Roman"/>
                          <a:cs typeface="Times New Roman"/>
                        </a:rPr>
                        <a:t>2s maxi</a:t>
                      </a:r>
                      <a:endParaRPr lang="fr-FR" sz="800" b="1">
                        <a:latin typeface="Times New Roman"/>
                        <a:ea typeface="Times New Roman"/>
                        <a:cs typeface="Times New Roman"/>
                      </a:endParaRPr>
                    </a:p>
                    <a:p>
                      <a:pPr>
                        <a:spcAft>
                          <a:spcPts val="0"/>
                        </a:spcAft>
                      </a:pPr>
                      <a:r>
                        <a:rPr lang="nl-NL" sz="800" b="1">
                          <a:latin typeface="Times New Roman"/>
                          <a:ea typeface="Times New Roman"/>
                          <a:cs typeface="Times New Roman"/>
                        </a:rPr>
                        <a:t>Variations</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800" b="1">
                        <a:latin typeface="Times New Roman"/>
                        <a:ea typeface="Times New Roman"/>
                        <a:cs typeface="Times New Roman"/>
                      </a:endParaRPr>
                    </a:p>
                    <a:p>
                      <a:pPr algn="ctr">
                        <a:spcAft>
                          <a:spcPts val="0"/>
                        </a:spcAft>
                      </a:pPr>
                      <a:r>
                        <a:rPr lang="nl-NL" sz="800" b="1">
                          <a:latin typeface="Times New Roman"/>
                          <a:ea typeface="Times New Roman"/>
                          <a:cs typeface="Times New Roman"/>
                        </a:rPr>
                        <a:t>F3</a:t>
                      </a:r>
                      <a:endParaRPr lang="fr-FR" sz="800" b="1">
                        <a:latin typeface="Times New Roman"/>
                        <a:ea typeface="Times New Roman"/>
                        <a:cs typeface="Times New Roman"/>
                      </a:endParaRPr>
                    </a:p>
                    <a:p>
                      <a:pPr algn="ctr">
                        <a:spcAft>
                          <a:spcPts val="0"/>
                        </a:spcAft>
                      </a:pPr>
                      <a:r>
                        <a:rPr lang="nl-NL" sz="800" b="1">
                          <a:latin typeface="Times New Roman"/>
                          <a:ea typeface="Times New Roman"/>
                          <a:cs typeface="Times New Roman"/>
                        </a:rPr>
                        <a:t>F3</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r h="504742">
                <a:tc>
                  <a:txBody>
                    <a:bodyPr/>
                    <a:lstStyle/>
                    <a:p>
                      <a:pPr algn="ctr">
                        <a:spcAft>
                          <a:spcPts val="0"/>
                        </a:spcAft>
                      </a:pPr>
                      <a:r>
                        <a:rPr lang="fr-FR" sz="900" b="1" dirty="0">
                          <a:solidFill>
                            <a:schemeClr val="accent3">
                              <a:lumMod val="50000"/>
                            </a:schemeClr>
                          </a:solidFill>
                          <a:latin typeface="Times New Roman"/>
                          <a:ea typeface="Times New Roman"/>
                          <a:cs typeface="Times New Roman"/>
                        </a:rPr>
                        <a:t>FC14</a:t>
                      </a:r>
                      <a:endParaRPr lang="fr-FR" sz="800" b="1" dirty="0">
                        <a:solidFill>
                          <a:schemeClr val="accent3">
                            <a:lumMod val="50000"/>
                          </a:schemeClr>
                        </a:solidFill>
                        <a:latin typeface="Times New Roman"/>
                        <a:ea typeface="Times New Roman"/>
                        <a:cs typeface="Times New Roman"/>
                      </a:endParaRPr>
                    </a:p>
                    <a:p>
                      <a:pPr algn="ctr">
                        <a:spcAft>
                          <a:spcPts val="0"/>
                        </a:spcAft>
                      </a:pPr>
                      <a:r>
                        <a:rPr lang="fr-FR" sz="800" b="1" dirty="0">
                          <a:solidFill>
                            <a:schemeClr val="accent3">
                              <a:lumMod val="50000"/>
                            </a:schemeClr>
                          </a:solidFill>
                          <a:latin typeface="Times New Roman"/>
                          <a:ea typeface="Times New Roman"/>
                          <a:cs typeface="Times New Roman"/>
                        </a:rPr>
                        <a:t>Reposer le pied gauche</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fr-FR" sz="800" b="1">
                        <a:latin typeface="Times New Roman"/>
                        <a:ea typeface="Times New Roman"/>
                        <a:cs typeface="Times New Roman"/>
                      </a:endParaRPr>
                    </a:p>
                    <a:p>
                      <a:pPr>
                        <a:spcAft>
                          <a:spcPts val="0"/>
                        </a:spcAft>
                      </a:pPr>
                      <a:r>
                        <a:rPr lang="fr-FR" sz="800" b="1">
                          <a:latin typeface="Times New Roman"/>
                          <a:ea typeface="Times New Roman"/>
                          <a:cs typeface="Times New Roman"/>
                        </a:rPr>
                        <a:t>-Ergonomie</a:t>
                      </a:r>
                    </a:p>
                    <a:p>
                      <a:pPr>
                        <a:spcAft>
                          <a:spcPts val="0"/>
                        </a:spcAft>
                      </a:pPr>
                      <a:r>
                        <a:rPr lang="fr-FR" sz="800" b="1">
                          <a:latin typeface="Times New Roman"/>
                          <a:ea typeface="Times New Roman"/>
                          <a:cs typeface="Times New Roman"/>
                        </a:rPr>
                        <a:t>-Intégration au système</a:t>
                      </a:r>
                    </a:p>
                    <a:p>
                      <a:pPr>
                        <a:spcAft>
                          <a:spcPts val="0"/>
                        </a:spcAft>
                      </a:pPr>
                      <a:r>
                        <a:rPr lang="fr-FR" sz="800" b="1">
                          <a:latin typeface="Times New Roman"/>
                          <a:ea typeface="Times New Roman"/>
                          <a:cs typeface="Times New Roman"/>
                        </a:rPr>
                        <a:t> </a:t>
                      </a: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700" b="1">
                        <a:latin typeface="Times New Roman"/>
                        <a:ea typeface="Times New Roman"/>
                        <a:cs typeface="Times New Roman"/>
                      </a:endParaRPr>
                    </a:p>
                    <a:p>
                      <a:pPr>
                        <a:spcAft>
                          <a:spcPts val="0"/>
                        </a:spcAft>
                      </a:pPr>
                      <a:r>
                        <a:rPr lang="nl-NL" sz="800" b="1">
                          <a:latin typeface="Times New Roman"/>
                          <a:ea typeface="Times New Roman"/>
                          <a:cs typeface="Times New Roman"/>
                        </a:rPr>
                        <a:t>Plan incliné amovible</a:t>
                      </a:r>
                      <a:endParaRPr lang="fr-FR" sz="800" b="1">
                        <a:latin typeface="Times New Roman"/>
                        <a:ea typeface="Times New Roman"/>
                        <a:cs typeface="Times New Roman"/>
                      </a:endParaRPr>
                    </a:p>
                    <a:p>
                      <a:pPr>
                        <a:spcAft>
                          <a:spcPts val="0"/>
                        </a:spcAft>
                      </a:pPr>
                      <a:r>
                        <a:rPr lang="nl-NL" sz="800" b="1">
                          <a:latin typeface="Times New Roman"/>
                          <a:ea typeface="Times New Roman"/>
                          <a:cs typeface="Times New Roman"/>
                        </a:rPr>
                        <a:t>Tole “larmée”</a:t>
                      </a:r>
                      <a:endParaRPr lang="fr-FR" sz="800" b="1">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c>
                  <a:txBody>
                    <a:bodyPr/>
                    <a:lstStyle/>
                    <a:p>
                      <a:pPr>
                        <a:spcAft>
                          <a:spcPts val="0"/>
                        </a:spcAft>
                      </a:pPr>
                      <a:endParaRPr lang="nl-NL" sz="800" b="1" dirty="0">
                        <a:latin typeface="Times New Roman"/>
                        <a:ea typeface="Times New Roman"/>
                        <a:cs typeface="Times New Roman"/>
                      </a:endParaRPr>
                    </a:p>
                    <a:p>
                      <a:pPr algn="ctr">
                        <a:spcAft>
                          <a:spcPts val="0"/>
                        </a:spcAft>
                      </a:pPr>
                      <a:r>
                        <a:rPr lang="nl-NL" sz="800" b="1" dirty="0">
                          <a:latin typeface="Times New Roman"/>
                          <a:ea typeface="Times New Roman"/>
                          <a:cs typeface="Times New Roman"/>
                        </a:rPr>
                        <a:t>F0</a:t>
                      </a:r>
                      <a:endParaRPr lang="fr-FR" sz="800" b="1" dirty="0">
                        <a:latin typeface="Times New Roman"/>
                        <a:ea typeface="Times New Roman"/>
                        <a:cs typeface="Times New Roman"/>
                      </a:endParaRPr>
                    </a:p>
                    <a:p>
                      <a:pPr algn="ctr">
                        <a:spcAft>
                          <a:spcPts val="0"/>
                        </a:spcAft>
                      </a:pPr>
                      <a:r>
                        <a:rPr lang="nl-NL" sz="800" b="1" dirty="0">
                          <a:latin typeface="Times New Roman"/>
                          <a:ea typeface="Times New Roman"/>
                          <a:cs typeface="Times New Roman"/>
                        </a:rPr>
                        <a:t>F1</a:t>
                      </a:r>
                      <a:endParaRPr lang="fr-FR" sz="800" b="1" dirty="0">
                        <a:latin typeface="Times New Roman"/>
                        <a:ea typeface="Times New Roman"/>
                        <a:cs typeface="Times New Roman"/>
                      </a:endParaRPr>
                    </a:p>
                  </a:txBody>
                  <a:tcPr marL="25601" marR="25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tint val="100000"/>
                        <a:shade val="100000"/>
                        <a:satMod val="100000"/>
                      </a:schemeClr>
                    </a:solidFill>
                  </a:tcPr>
                </a:tc>
              </a:tr>
            </a:tbl>
          </a:graphicData>
        </a:graphic>
      </p:graphicFrame>
      <p:pic>
        <p:nvPicPr>
          <p:cNvPr id="37"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07504" y="2420888"/>
            <a:ext cx="190500" cy="190500"/>
          </a:xfrm>
          <a:prstGeom prst="rect">
            <a:avLst/>
          </a:prstGeom>
          <a:noFill/>
        </p:spPr>
      </p:pic>
      <p:sp>
        <p:nvSpPr>
          <p:cNvPr id="40" name="Rectangle à coins arrondis 39"/>
          <p:cNvSpPr/>
          <p:nvPr/>
        </p:nvSpPr>
        <p:spPr>
          <a:xfrm>
            <a:off x="3779912" y="1772816"/>
            <a:ext cx="4320480"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3779912" y="4221088"/>
            <a:ext cx="4320480"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3779912" y="2348880"/>
            <a:ext cx="4320480"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Espace réservé du contenu 3"/>
          <p:cNvPicPr>
            <a:picLocks/>
          </p:cNvPicPr>
          <p:nvPr/>
        </p:nvPicPr>
        <p:blipFill>
          <a:blip r:embed="rId3" cstate="print"/>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76368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ELABORATION du CDCF</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4869532"/>
            <a:ext cx="92075" cy="436563"/>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00312" y="4861595"/>
            <a:ext cx="98425" cy="423862"/>
          </a:xfrm>
          <a:prstGeom prst="downArrow">
            <a:avLst>
              <a:gd name="adj1" fmla="val 50000"/>
              <a:gd name="adj2" fmla="val 107661"/>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Réalisation d’un prototype d’une maquette, d’un programme </a:t>
            </a:r>
          </a:p>
          <a:p>
            <a:pPr algn="ctr">
              <a:spcAft>
                <a:spcPts val="1000"/>
              </a:spcAft>
            </a:pPr>
            <a:r>
              <a:rPr lang="fr-FR" sz="900" b="1">
                <a:latin typeface="Calibri" pitchFamily="34" charset="0"/>
              </a:rPr>
              <a:t>Essais, mise au point, évaluation des performances </a:t>
            </a: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74" name="Rectangle 4"/>
          <p:cNvSpPr>
            <a:spLocks noChangeArrowheads="1"/>
          </p:cNvSpPr>
          <p:nvPr/>
        </p:nvSpPr>
        <p:spPr bwMode="auto">
          <a:xfrm>
            <a:off x="2987824" y="1196752"/>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rPr>
              <a:t>Décomposition  fonctionnelle  </a:t>
            </a:r>
            <a:endParaRPr kumimoji="0" lang="fr-FR" sz="2400" b="1" i="0" u="none" strike="noStrike" cap="none" normalizeH="0" baseline="0" dirty="0" smtClean="0">
              <a:ln>
                <a:noFill/>
              </a:ln>
              <a:solidFill>
                <a:schemeClr val="bg1"/>
              </a:solidFill>
              <a:effectLst/>
              <a:latin typeface="Arial" pitchFamily="34" charset="0"/>
            </a:endParaRPr>
          </a:p>
        </p:txBody>
      </p:sp>
      <p:grpSp>
        <p:nvGrpSpPr>
          <p:cNvPr id="140" name="Groupe 139"/>
          <p:cNvGrpSpPr/>
          <p:nvPr/>
        </p:nvGrpSpPr>
        <p:grpSpPr>
          <a:xfrm>
            <a:off x="2411760" y="1628800"/>
            <a:ext cx="3267915" cy="1849388"/>
            <a:chOff x="2411760" y="3861048"/>
            <a:chExt cx="3267915" cy="1849388"/>
          </a:xfrm>
        </p:grpSpPr>
        <p:grpSp>
          <p:nvGrpSpPr>
            <p:cNvPr id="92357" name="Group 197"/>
            <p:cNvGrpSpPr>
              <a:grpSpLocks/>
            </p:cNvGrpSpPr>
            <p:nvPr/>
          </p:nvGrpSpPr>
          <p:grpSpPr bwMode="auto">
            <a:xfrm>
              <a:off x="2411760" y="3861048"/>
              <a:ext cx="3267915" cy="1656184"/>
              <a:chOff x="6321" y="1351"/>
              <a:chExt cx="4070" cy="1885"/>
            </a:xfrm>
          </p:grpSpPr>
          <p:sp>
            <p:nvSpPr>
              <p:cNvPr id="92358" name="Rectangle 198"/>
              <p:cNvSpPr>
                <a:spLocks noChangeArrowheads="1"/>
              </p:cNvSpPr>
              <p:nvPr/>
            </p:nvSpPr>
            <p:spPr bwMode="auto">
              <a:xfrm>
                <a:off x="6321" y="1351"/>
                <a:ext cx="1774"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359" name="Picture 199"/>
              <p:cNvPicPr>
                <a:picLocks noChangeAspect="1" noChangeArrowheads="1"/>
              </p:cNvPicPr>
              <p:nvPr/>
            </p:nvPicPr>
            <p:blipFill>
              <a:blip r:embed="rId4" cstate="print"/>
              <a:srcRect/>
              <a:stretch>
                <a:fillRect/>
              </a:stretch>
            </p:blipFill>
            <p:spPr bwMode="auto">
              <a:xfrm>
                <a:off x="6326" y="1362"/>
                <a:ext cx="1763" cy="789"/>
              </a:xfrm>
              <a:prstGeom prst="rect">
                <a:avLst/>
              </a:prstGeom>
              <a:noFill/>
            </p:spPr>
          </p:pic>
          <p:sp>
            <p:nvSpPr>
              <p:cNvPr id="92360" name="Rectangle 200"/>
              <p:cNvSpPr>
                <a:spLocks noChangeArrowheads="1"/>
              </p:cNvSpPr>
              <p:nvPr/>
            </p:nvSpPr>
            <p:spPr bwMode="auto">
              <a:xfrm>
                <a:off x="6321" y="1351"/>
                <a:ext cx="1774"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61" name="Rectangle 201"/>
              <p:cNvSpPr>
                <a:spLocks noChangeArrowheads="1"/>
              </p:cNvSpPr>
              <p:nvPr/>
            </p:nvSpPr>
            <p:spPr bwMode="auto">
              <a:xfrm>
                <a:off x="6326" y="1362"/>
                <a:ext cx="1763" cy="789"/>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62" name="Rectangle 202"/>
              <p:cNvSpPr>
                <a:spLocks noChangeArrowheads="1"/>
              </p:cNvSpPr>
              <p:nvPr/>
            </p:nvSpPr>
            <p:spPr bwMode="auto">
              <a:xfrm>
                <a:off x="6491" y="1468"/>
                <a:ext cx="1650"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ETRE INFORME  SUR LA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63" name="Rectangle 203"/>
              <p:cNvSpPr>
                <a:spLocks noChangeArrowheads="1"/>
              </p:cNvSpPr>
              <p:nvPr/>
            </p:nvSpPr>
            <p:spPr bwMode="auto">
              <a:xfrm>
                <a:off x="6429" y="1614"/>
                <a:ext cx="1588"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VITESSE REELLE DE LA</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64" name="Rectangle 204"/>
              <p:cNvSpPr>
                <a:spLocks noChangeArrowheads="1"/>
              </p:cNvSpPr>
              <p:nvPr/>
            </p:nvSpPr>
            <p:spPr bwMode="auto">
              <a:xfrm>
                <a:off x="6769" y="1760"/>
                <a:ext cx="611"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VOITURE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65" name="Rectangle 205"/>
              <p:cNvSpPr>
                <a:spLocks noChangeArrowheads="1"/>
              </p:cNvSpPr>
              <p:nvPr/>
            </p:nvSpPr>
            <p:spPr bwMode="auto">
              <a:xfrm>
                <a:off x="7524" y="1907"/>
                <a:ext cx="182"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66" name="Rectangle 206"/>
              <p:cNvSpPr>
                <a:spLocks noChangeArrowheads="1"/>
              </p:cNvSpPr>
              <p:nvPr/>
            </p:nvSpPr>
            <p:spPr bwMode="auto">
              <a:xfrm>
                <a:off x="7694" y="1907"/>
                <a:ext cx="7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67" name="Rectangle 207"/>
              <p:cNvSpPr>
                <a:spLocks noChangeArrowheads="1"/>
              </p:cNvSpPr>
              <p:nvPr/>
            </p:nvSpPr>
            <p:spPr bwMode="auto">
              <a:xfrm>
                <a:off x="8527" y="1351"/>
                <a:ext cx="1727"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368" name="Picture 208"/>
              <p:cNvPicPr>
                <a:picLocks noChangeAspect="1" noChangeArrowheads="1"/>
              </p:cNvPicPr>
              <p:nvPr/>
            </p:nvPicPr>
            <p:blipFill>
              <a:blip r:embed="rId5" cstate="print"/>
              <a:srcRect/>
              <a:stretch>
                <a:fillRect/>
              </a:stretch>
            </p:blipFill>
            <p:spPr bwMode="auto">
              <a:xfrm>
                <a:off x="8529" y="1362"/>
                <a:ext cx="1714" cy="789"/>
              </a:xfrm>
              <a:prstGeom prst="rect">
                <a:avLst/>
              </a:prstGeom>
              <a:noFill/>
            </p:spPr>
          </p:pic>
          <p:sp>
            <p:nvSpPr>
              <p:cNvPr id="92369" name="Rectangle 209"/>
              <p:cNvSpPr>
                <a:spLocks noChangeArrowheads="1"/>
              </p:cNvSpPr>
              <p:nvPr/>
            </p:nvSpPr>
            <p:spPr bwMode="auto">
              <a:xfrm>
                <a:off x="8527" y="1351"/>
                <a:ext cx="1727"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70" name="Rectangle 210"/>
              <p:cNvSpPr>
                <a:spLocks noChangeArrowheads="1"/>
              </p:cNvSpPr>
              <p:nvPr/>
            </p:nvSpPr>
            <p:spPr bwMode="auto">
              <a:xfrm>
                <a:off x="8529" y="1362"/>
                <a:ext cx="1714" cy="789"/>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71" name="Rectangle 211"/>
              <p:cNvSpPr>
                <a:spLocks noChangeArrowheads="1"/>
              </p:cNvSpPr>
              <p:nvPr/>
            </p:nvSpPr>
            <p:spPr bwMode="auto">
              <a:xfrm>
                <a:off x="8912" y="1483"/>
                <a:ext cx="99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ACQUERIR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72" name="Rectangle 212"/>
              <p:cNvSpPr>
                <a:spLocks noChangeArrowheads="1"/>
              </p:cNvSpPr>
              <p:nvPr/>
            </p:nvSpPr>
            <p:spPr bwMode="auto">
              <a:xfrm>
                <a:off x="8775" y="1606"/>
                <a:ext cx="1061"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ET CONVERTIR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73" name="Rectangle 213"/>
              <p:cNvSpPr>
                <a:spLocks noChangeArrowheads="1"/>
              </p:cNvSpPr>
              <p:nvPr/>
            </p:nvSpPr>
            <p:spPr bwMode="auto">
              <a:xfrm>
                <a:off x="8653" y="1761"/>
                <a:ext cx="1738" cy="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L’INFORMATION DE VITESSE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74" name="Rectangle 214"/>
              <p:cNvSpPr>
                <a:spLocks noChangeArrowheads="1"/>
              </p:cNvSpPr>
              <p:nvPr/>
            </p:nvSpPr>
            <p:spPr bwMode="auto">
              <a:xfrm>
                <a:off x="9668" y="1907"/>
                <a:ext cx="182"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75" name="Rectangle 215"/>
              <p:cNvSpPr>
                <a:spLocks noChangeArrowheads="1"/>
              </p:cNvSpPr>
              <p:nvPr/>
            </p:nvSpPr>
            <p:spPr bwMode="auto">
              <a:xfrm>
                <a:off x="9837" y="1907"/>
                <a:ext cx="15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81</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76" name="Line 216"/>
              <p:cNvSpPr>
                <a:spLocks noChangeShapeType="1"/>
              </p:cNvSpPr>
              <p:nvPr/>
            </p:nvSpPr>
            <p:spPr bwMode="auto">
              <a:xfrm>
                <a:off x="8089" y="1756"/>
                <a:ext cx="440" cy="1"/>
              </a:xfrm>
              <a:prstGeom prst="line">
                <a:avLst/>
              </a:pr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77" name="Freeform 217"/>
              <p:cNvSpPr>
                <a:spLocks/>
              </p:cNvSpPr>
              <p:nvPr/>
            </p:nvSpPr>
            <p:spPr bwMode="auto">
              <a:xfrm>
                <a:off x="8285" y="1756"/>
                <a:ext cx="244" cy="1069"/>
              </a:xfrm>
              <a:custGeom>
                <a:avLst/>
                <a:gdLst/>
                <a:ahLst/>
                <a:cxnLst>
                  <a:cxn ang="0">
                    <a:pos x="244" y="1069"/>
                  </a:cxn>
                  <a:cxn ang="0">
                    <a:pos x="0" y="1069"/>
                  </a:cxn>
                  <a:cxn ang="0">
                    <a:pos x="0" y="0"/>
                  </a:cxn>
                </a:cxnLst>
                <a:rect l="0" t="0" r="r" b="b"/>
                <a:pathLst>
                  <a:path w="244" h="1069">
                    <a:moveTo>
                      <a:pt x="244" y="1069"/>
                    </a:moveTo>
                    <a:lnTo>
                      <a:pt x="0" y="1069"/>
                    </a:lnTo>
                    <a:lnTo>
                      <a:pt x="0" y="0"/>
                    </a:lnTo>
                  </a:path>
                </a:pathLst>
              </a:cu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78" name="Rectangle 218"/>
              <p:cNvSpPr>
                <a:spLocks noChangeArrowheads="1"/>
              </p:cNvSpPr>
              <p:nvPr/>
            </p:nvSpPr>
            <p:spPr bwMode="auto">
              <a:xfrm>
                <a:off x="8527" y="2403"/>
                <a:ext cx="1727" cy="83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379" name="Picture 219"/>
              <p:cNvPicPr>
                <a:picLocks noChangeAspect="1" noChangeArrowheads="1"/>
              </p:cNvPicPr>
              <p:nvPr/>
            </p:nvPicPr>
            <p:blipFill>
              <a:blip r:embed="rId6" cstate="print"/>
              <a:srcRect/>
              <a:stretch>
                <a:fillRect/>
              </a:stretch>
            </p:blipFill>
            <p:spPr bwMode="auto">
              <a:xfrm>
                <a:off x="8529" y="2413"/>
                <a:ext cx="1714" cy="823"/>
              </a:xfrm>
              <a:prstGeom prst="rect">
                <a:avLst/>
              </a:prstGeom>
              <a:noFill/>
            </p:spPr>
          </p:pic>
          <p:sp>
            <p:nvSpPr>
              <p:cNvPr id="92380" name="Rectangle 220"/>
              <p:cNvSpPr>
                <a:spLocks noChangeArrowheads="1"/>
              </p:cNvSpPr>
              <p:nvPr/>
            </p:nvSpPr>
            <p:spPr bwMode="auto">
              <a:xfrm>
                <a:off x="8527" y="2403"/>
                <a:ext cx="1727" cy="83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81" name="Rectangle 221"/>
              <p:cNvSpPr>
                <a:spLocks noChangeArrowheads="1"/>
              </p:cNvSpPr>
              <p:nvPr/>
            </p:nvSpPr>
            <p:spPr bwMode="auto">
              <a:xfrm>
                <a:off x="8529" y="2413"/>
                <a:ext cx="1714" cy="823"/>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82" name="Rectangle 222"/>
              <p:cNvSpPr>
                <a:spLocks noChangeArrowheads="1"/>
              </p:cNvSpPr>
              <p:nvPr/>
            </p:nvSpPr>
            <p:spPr bwMode="auto">
              <a:xfrm>
                <a:off x="8665" y="2549"/>
                <a:ext cx="1521"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AFFICHER LA VALEUR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83" name="Rectangle 223"/>
              <p:cNvSpPr>
                <a:spLocks noChangeArrowheads="1"/>
              </p:cNvSpPr>
              <p:nvPr/>
            </p:nvSpPr>
            <p:spPr bwMode="auto">
              <a:xfrm>
                <a:off x="8928" y="2681"/>
                <a:ext cx="110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NUMERIQUE DE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84" name="Rectangle 224"/>
              <p:cNvSpPr>
                <a:spLocks noChangeArrowheads="1"/>
              </p:cNvSpPr>
              <p:nvPr/>
            </p:nvSpPr>
            <p:spPr bwMode="auto">
              <a:xfrm>
                <a:off x="9020" y="2827"/>
                <a:ext cx="791"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LA VITESSE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85" name="Rectangle 225"/>
              <p:cNvSpPr>
                <a:spLocks noChangeArrowheads="1"/>
              </p:cNvSpPr>
              <p:nvPr/>
            </p:nvSpPr>
            <p:spPr bwMode="auto">
              <a:xfrm>
                <a:off x="9853" y="2973"/>
                <a:ext cx="182"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86" name="Rectangle 226"/>
              <p:cNvSpPr>
                <a:spLocks noChangeArrowheads="1"/>
              </p:cNvSpPr>
              <p:nvPr/>
            </p:nvSpPr>
            <p:spPr bwMode="auto">
              <a:xfrm>
                <a:off x="10022" y="2973"/>
                <a:ext cx="15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82</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05" name="Picture 4" descr="http://www.megamos-racing.fr/37641-41380-large/compteur-compte-tour-koso-db-02r.jpg"/>
            <p:cNvPicPr>
              <a:picLocks noChangeAspect="1" noChangeArrowheads="1"/>
            </p:cNvPicPr>
            <p:nvPr/>
          </p:nvPicPr>
          <p:blipFill>
            <a:blip r:embed="rId7" cstate="print"/>
            <a:srcRect/>
            <a:stretch>
              <a:fillRect/>
            </a:stretch>
          </p:blipFill>
          <p:spPr bwMode="auto">
            <a:xfrm>
              <a:off x="2771800" y="4725144"/>
              <a:ext cx="985292" cy="985292"/>
            </a:xfrm>
            <a:prstGeom prst="ellipse">
              <a:avLst/>
            </a:prstGeom>
            <a:ln>
              <a:noFill/>
            </a:ln>
            <a:effectLst>
              <a:softEdge rad="112500"/>
            </a:effectLst>
          </p:spPr>
        </p:pic>
      </p:grpSp>
      <p:grpSp>
        <p:nvGrpSpPr>
          <p:cNvPr id="142" name="Groupe 141"/>
          <p:cNvGrpSpPr/>
          <p:nvPr/>
        </p:nvGrpSpPr>
        <p:grpSpPr>
          <a:xfrm>
            <a:off x="6012160" y="2204864"/>
            <a:ext cx="3131840" cy="1656184"/>
            <a:chOff x="9144000" y="1556792"/>
            <a:chExt cx="3197628" cy="1656184"/>
          </a:xfrm>
        </p:grpSpPr>
        <p:grpSp>
          <p:nvGrpSpPr>
            <p:cNvPr id="92325" name="Group 165"/>
            <p:cNvGrpSpPr>
              <a:grpSpLocks/>
            </p:cNvGrpSpPr>
            <p:nvPr/>
          </p:nvGrpSpPr>
          <p:grpSpPr bwMode="auto">
            <a:xfrm>
              <a:off x="9144000" y="1556792"/>
              <a:ext cx="3197628" cy="1656184"/>
              <a:chOff x="1051" y="1291"/>
              <a:chExt cx="3972" cy="1885"/>
            </a:xfrm>
          </p:grpSpPr>
          <p:sp>
            <p:nvSpPr>
              <p:cNvPr id="92326" name="Rectangle 166"/>
              <p:cNvSpPr>
                <a:spLocks noChangeArrowheads="1"/>
              </p:cNvSpPr>
              <p:nvPr/>
            </p:nvSpPr>
            <p:spPr bwMode="auto">
              <a:xfrm>
                <a:off x="1051" y="1291"/>
                <a:ext cx="1774"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327" name="Picture 167"/>
              <p:cNvPicPr>
                <a:picLocks noChangeAspect="1" noChangeArrowheads="1"/>
              </p:cNvPicPr>
              <p:nvPr/>
            </p:nvPicPr>
            <p:blipFill>
              <a:blip r:embed="rId4" cstate="print"/>
              <a:srcRect/>
              <a:stretch>
                <a:fillRect/>
              </a:stretch>
            </p:blipFill>
            <p:spPr bwMode="auto">
              <a:xfrm>
                <a:off x="1056" y="1302"/>
                <a:ext cx="1763" cy="789"/>
              </a:xfrm>
              <a:prstGeom prst="rect">
                <a:avLst/>
              </a:prstGeom>
              <a:noFill/>
            </p:spPr>
          </p:pic>
          <p:sp>
            <p:nvSpPr>
              <p:cNvPr id="92328" name="Rectangle 168"/>
              <p:cNvSpPr>
                <a:spLocks noChangeArrowheads="1"/>
              </p:cNvSpPr>
              <p:nvPr/>
            </p:nvSpPr>
            <p:spPr bwMode="auto">
              <a:xfrm>
                <a:off x="1051" y="1291"/>
                <a:ext cx="1774"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29" name="Rectangle 169"/>
              <p:cNvSpPr>
                <a:spLocks noChangeArrowheads="1"/>
              </p:cNvSpPr>
              <p:nvPr/>
            </p:nvSpPr>
            <p:spPr bwMode="auto">
              <a:xfrm>
                <a:off x="1056" y="1302"/>
                <a:ext cx="1763" cy="789"/>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30" name="Rectangle 170"/>
              <p:cNvSpPr>
                <a:spLocks noChangeArrowheads="1"/>
              </p:cNvSpPr>
              <p:nvPr/>
            </p:nvSpPr>
            <p:spPr bwMode="auto">
              <a:xfrm>
                <a:off x="1452" y="1335"/>
                <a:ext cx="1121"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RESSENTIR LES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31" name="Rectangle 171"/>
              <p:cNvSpPr>
                <a:spLocks noChangeArrowheads="1"/>
              </p:cNvSpPr>
              <p:nvPr/>
            </p:nvSpPr>
            <p:spPr bwMode="auto">
              <a:xfrm>
                <a:off x="1267" y="1481"/>
                <a:ext cx="1527"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VIBRATIONS LIÉES AU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32" name="Rectangle 172"/>
              <p:cNvSpPr>
                <a:spLocks noChangeArrowheads="1"/>
              </p:cNvSpPr>
              <p:nvPr/>
            </p:nvSpPr>
            <p:spPr bwMode="auto">
              <a:xfrm>
                <a:off x="1283" y="1613"/>
                <a:ext cx="1501"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DÉPLACEMENT DE LA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33" name="Rectangle 173"/>
              <p:cNvSpPr>
                <a:spLocks noChangeArrowheads="1"/>
              </p:cNvSpPr>
              <p:nvPr/>
            </p:nvSpPr>
            <p:spPr bwMode="auto">
              <a:xfrm>
                <a:off x="1499" y="1773"/>
                <a:ext cx="609"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VOITURE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34" name="Rectangle 174"/>
              <p:cNvSpPr>
                <a:spLocks noChangeArrowheads="1"/>
              </p:cNvSpPr>
              <p:nvPr/>
            </p:nvSpPr>
            <p:spPr bwMode="auto">
              <a:xfrm>
                <a:off x="2254" y="1920"/>
                <a:ext cx="182"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FC</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35" name="Rectangle 175"/>
              <p:cNvSpPr>
                <a:spLocks noChangeArrowheads="1"/>
              </p:cNvSpPr>
              <p:nvPr/>
            </p:nvSpPr>
            <p:spPr bwMode="auto">
              <a:xfrm>
                <a:off x="2424" y="1920"/>
                <a:ext cx="77"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36" name="Rectangle 176"/>
              <p:cNvSpPr>
                <a:spLocks noChangeArrowheads="1"/>
              </p:cNvSpPr>
              <p:nvPr/>
            </p:nvSpPr>
            <p:spPr bwMode="auto">
              <a:xfrm>
                <a:off x="3257" y="1291"/>
                <a:ext cx="1727"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337" name="Picture 177"/>
              <p:cNvPicPr>
                <a:picLocks noChangeAspect="1" noChangeArrowheads="1"/>
              </p:cNvPicPr>
              <p:nvPr/>
            </p:nvPicPr>
            <p:blipFill>
              <a:blip r:embed="rId5" cstate="print"/>
              <a:srcRect/>
              <a:stretch>
                <a:fillRect/>
              </a:stretch>
            </p:blipFill>
            <p:spPr bwMode="auto">
              <a:xfrm>
                <a:off x="3259" y="1302"/>
                <a:ext cx="1714" cy="789"/>
              </a:xfrm>
              <a:prstGeom prst="rect">
                <a:avLst/>
              </a:prstGeom>
              <a:noFill/>
            </p:spPr>
          </p:pic>
          <p:sp>
            <p:nvSpPr>
              <p:cNvPr id="92338" name="Rectangle 178"/>
              <p:cNvSpPr>
                <a:spLocks noChangeArrowheads="1"/>
              </p:cNvSpPr>
              <p:nvPr/>
            </p:nvSpPr>
            <p:spPr bwMode="auto">
              <a:xfrm>
                <a:off x="3257" y="1291"/>
                <a:ext cx="1727" cy="78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39" name="Rectangle 179"/>
              <p:cNvSpPr>
                <a:spLocks noChangeArrowheads="1"/>
              </p:cNvSpPr>
              <p:nvPr/>
            </p:nvSpPr>
            <p:spPr bwMode="auto">
              <a:xfrm>
                <a:off x="3259" y="1302"/>
                <a:ext cx="1714" cy="789"/>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40" name="Rectangle 180"/>
              <p:cNvSpPr>
                <a:spLocks noChangeArrowheads="1"/>
              </p:cNvSpPr>
              <p:nvPr/>
            </p:nvSpPr>
            <p:spPr bwMode="auto">
              <a:xfrm>
                <a:off x="3519" y="1423"/>
                <a:ext cx="1292"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CRÉER DES MICRO</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41" name="Rectangle 181"/>
              <p:cNvSpPr>
                <a:spLocks noChangeArrowheads="1"/>
              </p:cNvSpPr>
              <p:nvPr/>
            </p:nvSpPr>
            <p:spPr bwMode="auto">
              <a:xfrm>
                <a:off x="4675" y="1423"/>
                <a:ext cx="45"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42" name="Rectangle 182"/>
              <p:cNvSpPr>
                <a:spLocks noChangeArrowheads="1"/>
              </p:cNvSpPr>
              <p:nvPr/>
            </p:nvSpPr>
            <p:spPr bwMode="auto">
              <a:xfrm>
                <a:off x="3503" y="1554"/>
                <a:ext cx="1392"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DEPLACEMENTS DU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43" name="Rectangle 183"/>
              <p:cNvSpPr>
                <a:spLocks noChangeArrowheads="1"/>
              </p:cNvSpPr>
              <p:nvPr/>
            </p:nvSpPr>
            <p:spPr bwMode="auto">
              <a:xfrm>
                <a:off x="3920" y="1700"/>
                <a:ext cx="421"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SIEGE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44" name="Rectangle 184"/>
              <p:cNvSpPr>
                <a:spLocks noChangeArrowheads="1"/>
              </p:cNvSpPr>
              <p:nvPr/>
            </p:nvSpPr>
            <p:spPr bwMode="auto">
              <a:xfrm>
                <a:off x="4398" y="1847"/>
                <a:ext cx="182"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FC</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45" name="Rectangle 185"/>
              <p:cNvSpPr>
                <a:spLocks noChangeArrowheads="1"/>
              </p:cNvSpPr>
              <p:nvPr/>
            </p:nvSpPr>
            <p:spPr bwMode="auto">
              <a:xfrm>
                <a:off x="4567" y="1847"/>
                <a:ext cx="154"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71</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46" name="Line 186"/>
              <p:cNvSpPr>
                <a:spLocks noChangeShapeType="1"/>
              </p:cNvSpPr>
              <p:nvPr/>
            </p:nvSpPr>
            <p:spPr bwMode="auto">
              <a:xfrm>
                <a:off x="2819" y="1696"/>
                <a:ext cx="440" cy="1"/>
              </a:xfrm>
              <a:prstGeom prst="line">
                <a:avLst/>
              </a:pr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47" name="Freeform 187"/>
              <p:cNvSpPr>
                <a:spLocks/>
              </p:cNvSpPr>
              <p:nvPr/>
            </p:nvSpPr>
            <p:spPr bwMode="auto">
              <a:xfrm>
                <a:off x="3015" y="1696"/>
                <a:ext cx="244" cy="1069"/>
              </a:xfrm>
              <a:custGeom>
                <a:avLst/>
                <a:gdLst/>
                <a:ahLst/>
                <a:cxnLst>
                  <a:cxn ang="0">
                    <a:pos x="244" y="1069"/>
                  </a:cxn>
                  <a:cxn ang="0">
                    <a:pos x="0" y="1069"/>
                  </a:cxn>
                  <a:cxn ang="0">
                    <a:pos x="0" y="0"/>
                  </a:cxn>
                </a:cxnLst>
                <a:rect l="0" t="0" r="r" b="b"/>
                <a:pathLst>
                  <a:path w="244" h="1069">
                    <a:moveTo>
                      <a:pt x="244" y="1069"/>
                    </a:moveTo>
                    <a:lnTo>
                      <a:pt x="0" y="1069"/>
                    </a:lnTo>
                    <a:lnTo>
                      <a:pt x="0" y="0"/>
                    </a:lnTo>
                  </a:path>
                </a:pathLst>
              </a:cu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48" name="Rectangle 188"/>
              <p:cNvSpPr>
                <a:spLocks noChangeArrowheads="1"/>
              </p:cNvSpPr>
              <p:nvPr/>
            </p:nvSpPr>
            <p:spPr bwMode="auto">
              <a:xfrm>
                <a:off x="3257" y="2343"/>
                <a:ext cx="1727" cy="83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349" name="Picture 189"/>
              <p:cNvPicPr>
                <a:picLocks noChangeAspect="1" noChangeArrowheads="1"/>
              </p:cNvPicPr>
              <p:nvPr/>
            </p:nvPicPr>
            <p:blipFill>
              <a:blip r:embed="rId6" cstate="print"/>
              <a:srcRect/>
              <a:stretch>
                <a:fillRect/>
              </a:stretch>
            </p:blipFill>
            <p:spPr bwMode="auto">
              <a:xfrm>
                <a:off x="3259" y="2353"/>
                <a:ext cx="1714" cy="823"/>
              </a:xfrm>
              <a:prstGeom prst="rect">
                <a:avLst/>
              </a:prstGeom>
              <a:noFill/>
            </p:spPr>
          </p:pic>
          <p:sp>
            <p:nvSpPr>
              <p:cNvPr id="92350" name="Rectangle 190"/>
              <p:cNvSpPr>
                <a:spLocks noChangeArrowheads="1"/>
              </p:cNvSpPr>
              <p:nvPr/>
            </p:nvSpPr>
            <p:spPr bwMode="auto">
              <a:xfrm>
                <a:off x="3257" y="2343"/>
                <a:ext cx="1727" cy="83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51" name="Rectangle 191"/>
              <p:cNvSpPr>
                <a:spLocks noChangeArrowheads="1"/>
              </p:cNvSpPr>
              <p:nvPr/>
            </p:nvSpPr>
            <p:spPr bwMode="auto">
              <a:xfrm>
                <a:off x="3259" y="2353"/>
                <a:ext cx="1714" cy="823"/>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352" name="Rectangle 192"/>
              <p:cNvSpPr>
                <a:spLocks noChangeArrowheads="1"/>
              </p:cNvSpPr>
              <p:nvPr/>
            </p:nvSpPr>
            <p:spPr bwMode="auto">
              <a:xfrm>
                <a:off x="3411" y="2489"/>
                <a:ext cx="1612"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SYNCHRONISER EFFET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53" name="Rectangle 193"/>
              <p:cNvSpPr>
                <a:spLocks noChangeArrowheads="1"/>
              </p:cNvSpPr>
              <p:nvPr/>
            </p:nvSpPr>
            <p:spPr bwMode="auto">
              <a:xfrm>
                <a:off x="3411" y="2621"/>
                <a:ext cx="1591"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ET COMMANDES DE LA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54" name="Rectangle 194"/>
              <p:cNvSpPr>
                <a:spLocks noChangeArrowheads="1"/>
              </p:cNvSpPr>
              <p:nvPr/>
            </p:nvSpPr>
            <p:spPr bwMode="auto">
              <a:xfrm>
                <a:off x="3843" y="2767"/>
                <a:ext cx="609"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VOITURE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55" name="Rectangle 195"/>
              <p:cNvSpPr>
                <a:spLocks noChangeArrowheads="1"/>
              </p:cNvSpPr>
              <p:nvPr/>
            </p:nvSpPr>
            <p:spPr bwMode="auto">
              <a:xfrm>
                <a:off x="4583" y="2913"/>
                <a:ext cx="182"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356" name="Rectangle 196"/>
              <p:cNvSpPr>
                <a:spLocks noChangeArrowheads="1"/>
              </p:cNvSpPr>
              <p:nvPr/>
            </p:nvSpPr>
            <p:spPr bwMode="auto">
              <a:xfrm>
                <a:off x="4752" y="2913"/>
                <a:ext cx="154" cy="1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72</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06" name="Picture 4" descr="SIEGE DE MASSAGE 3 TYPES MASSAGE - LANAFORM HOME MASS"/>
            <p:cNvPicPr>
              <a:picLocks noChangeAspect="1" noChangeArrowheads="1"/>
            </p:cNvPicPr>
            <p:nvPr/>
          </p:nvPicPr>
          <p:blipFill>
            <a:blip r:embed="rId8" cstate="print"/>
            <a:srcRect r="19361"/>
            <a:stretch>
              <a:fillRect/>
            </a:stretch>
          </p:blipFill>
          <p:spPr bwMode="auto">
            <a:xfrm>
              <a:off x="9720064" y="2348880"/>
              <a:ext cx="696797" cy="864096"/>
            </a:xfrm>
            <a:prstGeom prst="rect">
              <a:avLst/>
            </a:prstGeom>
            <a:noFill/>
          </p:spPr>
        </p:pic>
      </p:grpSp>
      <p:grpSp>
        <p:nvGrpSpPr>
          <p:cNvPr id="92455" name="Group 295"/>
          <p:cNvGrpSpPr>
            <a:grpSpLocks/>
          </p:cNvGrpSpPr>
          <p:nvPr/>
        </p:nvGrpSpPr>
        <p:grpSpPr bwMode="auto">
          <a:xfrm>
            <a:off x="2537949" y="3645024"/>
            <a:ext cx="3077659" cy="2466206"/>
            <a:chOff x="1027" y="7949"/>
            <a:chExt cx="3798" cy="3092"/>
          </a:xfrm>
        </p:grpSpPr>
        <p:sp>
          <p:nvSpPr>
            <p:cNvPr id="92456" name="Rectangle 296"/>
            <p:cNvSpPr>
              <a:spLocks noChangeArrowheads="1"/>
            </p:cNvSpPr>
            <p:nvPr/>
          </p:nvSpPr>
          <p:spPr bwMode="auto">
            <a:xfrm>
              <a:off x="1027" y="7949"/>
              <a:ext cx="1703"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457" name="Picture 297"/>
            <p:cNvPicPr>
              <a:picLocks noChangeAspect="1" noChangeArrowheads="1"/>
            </p:cNvPicPr>
            <p:nvPr/>
          </p:nvPicPr>
          <p:blipFill>
            <a:blip r:embed="rId4" cstate="print"/>
            <a:srcRect/>
            <a:stretch>
              <a:fillRect/>
            </a:stretch>
          </p:blipFill>
          <p:spPr bwMode="auto">
            <a:xfrm>
              <a:off x="1032" y="7960"/>
              <a:ext cx="1692" cy="800"/>
            </a:xfrm>
            <a:prstGeom prst="rect">
              <a:avLst/>
            </a:prstGeom>
            <a:noFill/>
          </p:spPr>
        </p:pic>
        <p:sp>
          <p:nvSpPr>
            <p:cNvPr id="92458" name="Rectangle 298"/>
            <p:cNvSpPr>
              <a:spLocks noChangeArrowheads="1"/>
            </p:cNvSpPr>
            <p:nvPr/>
          </p:nvSpPr>
          <p:spPr bwMode="auto">
            <a:xfrm>
              <a:off x="1027" y="7949"/>
              <a:ext cx="1703"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59" name="Rectangle 299"/>
            <p:cNvSpPr>
              <a:spLocks noChangeArrowheads="1"/>
            </p:cNvSpPr>
            <p:nvPr/>
          </p:nvSpPr>
          <p:spPr bwMode="auto">
            <a:xfrm>
              <a:off x="1032" y="7960"/>
              <a:ext cx="1692" cy="800"/>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60" name="Rectangle 300"/>
            <p:cNvSpPr>
              <a:spLocks noChangeArrowheads="1"/>
            </p:cNvSpPr>
            <p:nvPr/>
          </p:nvSpPr>
          <p:spPr bwMode="auto">
            <a:xfrm>
              <a:off x="1116" y="8156"/>
              <a:ext cx="663"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FREINER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61" name="Rectangle 301"/>
            <p:cNvSpPr>
              <a:spLocks noChangeArrowheads="1"/>
            </p:cNvSpPr>
            <p:nvPr/>
          </p:nvSpPr>
          <p:spPr bwMode="auto">
            <a:xfrm>
              <a:off x="1768" y="8156"/>
              <a:ext cx="83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RAPIDEMENT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462" name="Rectangle 302"/>
            <p:cNvSpPr>
              <a:spLocks noChangeArrowheads="1"/>
            </p:cNvSpPr>
            <p:nvPr/>
          </p:nvSpPr>
          <p:spPr bwMode="auto">
            <a:xfrm>
              <a:off x="2582" y="8156"/>
              <a:ext cx="107"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63" name="Rectangle 303"/>
            <p:cNvSpPr>
              <a:spLocks noChangeArrowheads="1"/>
            </p:cNvSpPr>
            <p:nvPr/>
          </p:nvSpPr>
          <p:spPr bwMode="auto">
            <a:xfrm>
              <a:off x="1457" y="8290"/>
              <a:ext cx="756"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LA VOITURE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64" name="Rectangle 304"/>
            <p:cNvSpPr>
              <a:spLocks noChangeArrowheads="1"/>
            </p:cNvSpPr>
            <p:nvPr/>
          </p:nvSpPr>
          <p:spPr bwMode="auto">
            <a:xfrm>
              <a:off x="2153" y="8438"/>
              <a:ext cx="168"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65" name="Rectangle 305"/>
            <p:cNvSpPr>
              <a:spLocks noChangeArrowheads="1"/>
            </p:cNvSpPr>
            <p:nvPr/>
          </p:nvSpPr>
          <p:spPr bwMode="auto">
            <a:xfrm>
              <a:off x="2315" y="8438"/>
              <a:ext cx="142"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11</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466" name="Rectangle 306"/>
            <p:cNvSpPr>
              <a:spLocks noChangeArrowheads="1"/>
            </p:cNvSpPr>
            <p:nvPr/>
          </p:nvSpPr>
          <p:spPr bwMode="auto">
            <a:xfrm>
              <a:off x="3145" y="7949"/>
              <a:ext cx="1658"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467" name="Picture 307"/>
            <p:cNvPicPr>
              <a:picLocks noChangeAspect="1" noChangeArrowheads="1"/>
            </p:cNvPicPr>
            <p:nvPr/>
          </p:nvPicPr>
          <p:blipFill>
            <a:blip r:embed="rId5" cstate="print"/>
            <a:srcRect/>
            <a:stretch>
              <a:fillRect/>
            </a:stretch>
          </p:blipFill>
          <p:spPr bwMode="auto">
            <a:xfrm>
              <a:off x="3147" y="7960"/>
              <a:ext cx="1646" cy="800"/>
            </a:xfrm>
            <a:prstGeom prst="rect">
              <a:avLst/>
            </a:prstGeom>
            <a:noFill/>
          </p:spPr>
        </p:pic>
        <p:sp>
          <p:nvSpPr>
            <p:cNvPr id="92468" name="Rectangle 308"/>
            <p:cNvSpPr>
              <a:spLocks noChangeArrowheads="1"/>
            </p:cNvSpPr>
            <p:nvPr/>
          </p:nvSpPr>
          <p:spPr bwMode="auto">
            <a:xfrm>
              <a:off x="3145" y="7949"/>
              <a:ext cx="1658"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69" name="Rectangle 309"/>
            <p:cNvSpPr>
              <a:spLocks noChangeArrowheads="1"/>
            </p:cNvSpPr>
            <p:nvPr/>
          </p:nvSpPr>
          <p:spPr bwMode="auto">
            <a:xfrm>
              <a:off x="3147" y="7960"/>
              <a:ext cx="1646" cy="800"/>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70" name="Rectangle 310"/>
            <p:cNvSpPr>
              <a:spLocks noChangeArrowheads="1"/>
            </p:cNvSpPr>
            <p:nvPr/>
          </p:nvSpPr>
          <p:spPr bwMode="auto">
            <a:xfrm>
              <a:off x="3530" y="8082"/>
              <a:ext cx="96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ORDONNER LE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71" name="Rectangle 311"/>
            <p:cNvSpPr>
              <a:spLocks noChangeArrowheads="1"/>
            </p:cNvSpPr>
            <p:nvPr/>
          </p:nvSpPr>
          <p:spPr bwMode="auto">
            <a:xfrm>
              <a:off x="3663" y="8215"/>
              <a:ext cx="684"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FREINAGE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72" name="Rectangle 312"/>
            <p:cNvSpPr>
              <a:spLocks noChangeArrowheads="1"/>
            </p:cNvSpPr>
            <p:nvPr/>
          </p:nvSpPr>
          <p:spPr bwMode="auto">
            <a:xfrm>
              <a:off x="4211" y="8512"/>
              <a:ext cx="168"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73" name="Rectangle 313"/>
            <p:cNvSpPr>
              <a:spLocks noChangeArrowheads="1"/>
            </p:cNvSpPr>
            <p:nvPr/>
          </p:nvSpPr>
          <p:spPr bwMode="auto">
            <a:xfrm>
              <a:off x="4373" y="8512"/>
              <a:ext cx="214"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111</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74" name="Line 314"/>
            <p:cNvSpPr>
              <a:spLocks noChangeShapeType="1"/>
            </p:cNvSpPr>
            <p:nvPr/>
          </p:nvSpPr>
          <p:spPr bwMode="auto">
            <a:xfrm>
              <a:off x="2724" y="8360"/>
              <a:ext cx="423" cy="1"/>
            </a:xfrm>
            <a:prstGeom prst="line">
              <a:avLst/>
            </a:pr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75" name="Freeform 315"/>
            <p:cNvSpPr>
              <a:spLocks/>
            </p:cNvSpPr>
            <p:nvPr/>
          </p:nvSpPr>
          <p:spPr bwMode="auto">
            <a:xfrm>
              <a:off x="2912" y="8360"/>
              <a:ext cx="235" cy="1084"/>
            </a:xfrm>
            <a:custGeom>
              <a:avLst/>
              <a:gdLst/>
              <a:ahLst/>
              <a:cxnLst>
                <a:cxn ang="0">
                  <a:pos x="235" y="1084"/>
                </a:cxn>
                <a:cxn ang="0">
                  <a:pos x="0" y="1084"/>
                </a:cxn>
                <a:cxn ang="0">
                  <a:pos x="0" y="0"/>
                </a:cxn>
              </a:cxnLst>
              <a:rect l="0" t="0" r="r" b="b"/>
              <a:pathLst>
                <a:path w="235" h="1084">
                  <a:moveTo>
                    <a:pt x="235" y="1084"/>
                  </a:moveTo>
                  <a:lnTo>
                    <a:pt x="0" y="1084"/>
                  </a:lnTo>
                  <a:lnTo>
                    <a:pt x="0" y="0"/>
                  </a:lnTo>
                </a:path>
              </a:pathLst>
            </a:cu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76" name="Rectangle 316"/>
            <p:cNvSpPr>
              <a:spLocks noChangeArrowheads="1"/>
            </p:cNvSpPr>
            <p:nvPr/>
          </p:nvSpPr>
          <p:spPr bwMode="auto">
            <a:xfrm>
              <a:off x="3145" y="9016"/>
              <a:ext cx="1658" cy="845"/>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477" name="Picture 317"/>
            <p:cNvPicPr>
              <a:picLocks noChangeAspect="1" noChangeArrowheads="1"/>
            </p:cNvPicPr>
            <p:nvPr/>
          </p:nvPicPr>
          <p:blipFill>
            <a:blip r:embed="rId6" cstate="print"/>
            <a:srcRect/>
            <a:stretch>
              <a:fillRect/>
            </a:stretch>
          </p:blipFill>
          <p:spPr bwMode="auto">
            <a:xfrm>
              <a:off x="3147" y="9026"/>
              <a:ext cx="1646" cy="835"/>
            </a:xfrm>
            <a:prstGeom prst="rect">
              <a:avLst/>
            </a:prstGeom>
            <a:noFill/>
          </p:spPr>
        </p:pic>
        <p:sp>
          <p:nvSpPr>
            <p:cNvPr id="92478" name="Rectangle 318"/>
            <p:cNvSpPr>
              <a:spLocks noChangeArrowheads="1"/>
            </p:cNvSpPr>
            <p:nvPr/>
          </p:nvSpPr>
          <p:spPr bwMode="auto">
            <a:xfrm>
              <a:off x="3145" y="9016"/>
              <a:ext cx="1658" cy="845"/>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79" name="Rectangle 319"/>
            <p:cNvSpPr>
              <a:spLocks noChangeArrowheads="1"/>
            </p:cNvSpPr>
            <p:nvPr/>
          </p:nvSpPr>
          <p:spPr bwMode="auto">
            <a:xfrm>
              <a:off x="3147" y="9026"/>
              <a:ext cx="1646" cy="835"/>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80" name="Rectangle 320"/>
            <p:cNvSpPr>
              <a:spLocks noChangeArrowheads="1"/>
            </p:cNvSpPr>
            <p:nvPr/>
          </p:nvSpPr>
          <p:spPr bwMode="auto">
            <a:xfrm>
              <a:off x="3248" y="9164"/>
              <a:ext cx="1577"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TRANSMETTRE L’ORDRE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481" name="Rectangle 321"/>
            <p:cNvSpPr>
              <a:spLocks noChangeArrowheads="1"/>
            </p:cNvSpPr>
            <p:nvPr/>
          </p:nvSpPr>
          <p:spPr bwMode="auto">
            <a:xfrm>
              <a:off x="3248" y="9297"/>
              <a:ext cx="155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 LA PARTIE COMMANDE</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82" name="Rectangle 322"/>
            <p:cNvSpPr>
              <a:spLocks noChangeArrowheads="1"/>
            </p:cNvSpPr>
            <p:nvPr/>
          </p:nvSpPr>
          <p:spPr bwMode="auto">
            <a:xfrm>
              <a:off x="4359" y="9594"/>
              <a:ext cx="168"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83" name="Rectangle 323"/>
            <p:cNvSpPr>
              <a:spLocks noChangeArrowheads="1"/>
            </p:cNvSpPr>
            <p:nvPr/>
          </p:nvSpPr>
          <p:spPr bwMode="auto">
            <a:xfrm>
              <a:off x="4521" y="9594"/>
              <a:ext cx="214"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112</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84" name="Rectangle 324"/>
            <p:cNvSpPr>
              <a:spLocks noChangeArrowheads="1"/>
            </p:cNvSpPr>
            <p:nvPr/>
          </p:nvSpPr>
          <p:spPr bwMode="auto">
            <a:xfrm>
              <a:off x="3145" y="10231"/>
              <a:ext cx="1658" cy="801"/>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pic>
          <p:nvPicPr>
            <p:cNvPr id="92485" name="Picture 325"/>
            <p:cNvPicPr>
              <a:picLocks noChangeAspect="1" noChangeArrowheads="1"/>
            </p:cNvPicPr>
            <p:nvPr/>
          </p:nvPicPr>
          <p:blipFill>
            <a:blip r:embed="rId9" cstate="print"/>
            <a:srcRect/>
            <a:stretch>
              <a:fillRect/>
            </a:stretch>
          </p:blipFill>
          <p:spPr bwMode="auto">
            <a:xfrm>
              <a:off x="3147" y="10242"/>
              <a:ext cx="1646" cy="799"/>
            </a:xfrm>
            <a:prstGeom prst="rect">
              <a:avLst/>
            </a:prstGeom>
            <a:noFill/>
          </p:spPr>
        </p:pic>
        <p:sp>
          <p:nvSpPr>
            <p:cNvPr id="92486" name="Rectangle 326"/>
            <p:cNvSpPr>
              <a:spLocks noChangeArrowheads="1"/>
            </p:cNvSpPr>
            <p:nvPr/>
          </p:nvSpPr>
          <p:spPr bwMode="auto">
            <a:xfrm>
              <a:off x="3145" y="10231"/>
              <a:ext cx="1658" cy="801"/>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87" name="Rectangle 327"/>
            <p:cNvSpPr>
              <a:spLocks noChangeArrowheads="1"/>
            </p:cNvSpPr>
            <p:nvPr/>
          </p:nvSpPr>
          <p:spPr bwMode="auto">
            <a:xfrm>
              <a:off x="3147" y="10242"/>
              <a:ext cx="1646" cy="799"/>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92488" name="Rectangle 328"/>
            <p:cNvSpPr>
              <a:spLocks noChangeArrowheads="1"/>
            </p:cNvSpPr>
            <p:nvPr/>
          </p:nvSpPr>
          <p:spPr bwMode="auto">
            <a:xfrm>
              <a:off x="3278" y="10290"/>
              <a:ext cx="15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RALENTIR RAPIDEMENT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89" name="Rectangle 329"/>
            <p:cNvSpPr>
              <a:spLocks noChangeArrowheads="1"/>
            </p:cNvSpPr>
            <p:nvPr/>
          </p:nvSpPr>
          <p:spPr bwMode="auto">
            <a:xfrm>
              <a:off x="3441" y="10424"/>
              <a:ext cx="117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LA ROTATION DES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90" name="Rectangle 330"/>
            <p:cNvSpPr>
              <a:spLocks noChangeArrowheads="1"/>
            </p:cNvSpPr>
            <p:nvPr/>
          </p:nvSpPr>
          <p:spPr bwMode="auto">
            <a:xfrm>
              <a:off x="3752" y="10572"/>
              <a:ext cx="487"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ROUES </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91" name="Rectangle 331"/>
            <p:cNvSpPr>
              <a:spLocks noChangeArrowheads="1"/>
            </p:cNvSpPr>
            <p:nvPr/>
          </p:nvSpPr>
          <p:spPr bwMode="auto">
            <a:xfrm>
              <a:off x="4211" y="10854"/>
              <a:ext cx="168"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FC</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92" name="Rectangle 332"/>
            <p:cNvSpPr>
              <a:spLocks noChangeArrowheads="1"/>
            </p:cNvSpPr>
            <p:nvPr/>
          </p:nvSpPr>
          <p:spPr bwMode="auto">
            <a:xfrm>
              <a:off x="4373" y="10854"/>
              <a:ext cx="214"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113</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92493" name="Freeform 333"/>
            <p:cNvSpPr>
              <a:spLocks/>
            </p:cNvSpPr>
            <p:nvPr/>
          </p:nvSpPr>
          <p:spPr bwMode="auto">
            <a:xfrm>
              <a:off x="2912" y="9444"/>
              <a:ext cx="235" cy="1197"/>
            </a:xfrm>
            <a:custGeom>
              <a:avLst/>
              <a:gdLst/>
              <a:ahLst/>
              <a:cxnLst>
                <a:cxn ang="0">
                  <a:pos x="235" y="1197"/>
                </a:cxn>
                <a:cxn ang="0">
                  <a:pos x="0" y="1197"/>
                </a:cxn>
                <a:cxn ang="0">
                  <a:pos x="0" y="0"/>
                </a:cxn>
              </a:cxnLst>
              <a:rect l="0" t="0" r="r" b="b"/>
              <a:pathLst>
                <a:path w="235" h="1197">
                  <a:moveTo>
                    <a:pt x="235" y="1197"/>
                  </a:moveTo>
                  <a:lnTo>
                    <a:pt x="0" y="1197"/>
                  </a:lnTo>
                  <a:lnTo>
                    <a:pt x="0" y="0"/>
                  </a:lnTo>
                </a:path>
              </a:pathLst>
            </a:cu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2400"/>
            </a:p>
          </p:txBody>
        </p:sp>
      </p:grpSp>
      <p:pic>
        <p:nvPicPr>
          <p:cNvPr id="204" name="Picture 2"/>
          <p:cNvPicPr>
            <a:picLocks noChangeAspect="1" noChangeArrowheads="1"/>
          </p:cNvPicPr>
          <p:nvPr/>
        </p:nvPicPr>
        <p:blipFill>
          <a:blip r:embed="rId10" cstate="print"/>
          <a:srcRect/>
          <a:stretch>
            <a:fillRect/>
          </a:stretch>
        </p:blipFill>
        <p:spPr bwMode="auto">
          <a:xfrm>
            <a:off x="2771800" y="4941168"/>
            <a:ext cx="1152128" cy="926407"/>
          </a:xfrm>
          <a:prstGeom prst="ellipse">
            <a:avLst/>
          </a:prstGeom>
          <a:ln>
            <a:noFill/>
          </a:ln>
          <a:effectLst>
            <a:softEdge rad="112500"/>
          </a:effectLst>
        </p:spPr>
      </p:pic>
      <p:pic>
        <p:nvPicPr>
          <p:cNvPr id="143" name="Picture 1" descr="C:\Users\HPEric\Documents\Web Creator\ssiv5New-26082011\emoticones\bouton_09.gif"/>
          <p:cNvPicPr>
            <a:picLocks noChangeAspect="1" noChangeArrowheads="1" noCrop="1"/>
          </p:cNvPicPr>
          <p:nvPr/>
        </p:nvPicPr>
        <p:blipFill>
          <a:blip r:embed="rId11" cstate="print"/>
          <a:srcRect/>
          <a:stretch>
            <a:fillRect/>
          </a:stretch>
        </p:blipFill>
        <p:spPr bwMode="auto">
          <a:xfrm>
            <a:off x="107504" y="2420888"/>
            <a:ext cx="190500" cy="190500"/>
          </a:xfrm>
          <a:prstGeom prst="rect">
            <a:avLst/>
          </a:prstGeom>
          <a:noFill/>
        </p:spPr>
      </p:pic>
      <p:sp>
        <p:nvSpPr>
          <p:cNvPr id="144" name="Rectangle à coins arrondis 143"/>
          <p:cNvSpPr/>
          <p:nvPr/>
        </p:nvSpPr>
        <p:spPr>
          <a:xfrm>
            <a:off x="2411760" y="3573016"/>
            <a:ext cx="3384376" cy="25202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2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Espace réservé du contenu 3"/>
          <p:cNvPicPr>
            <a:picLocks/>
          </p:cNvPicPr>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76368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ELABORATION du CDCF</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Élaboration du cahier des charges fonctionnel</a:t>
            </a:r>
            <a:endParaRPr lang="fr-FR"/>
          </a:p>
        </p:txBody>
      </p:sp>
      <p:sp>
        <p:nvSpPr>
          <p:cNvPr id="19" name="Text Box 2723"/>
          <p:cNvSpPr txBox="1">
            <a:spLocks noChangeArrowheads="1"/>
          </p:cNvSpPr>
          <p:nvPr/>
        </p:nvSpPr>
        <p:spPr bwMode="auto">
          <a:xfrm>
            <a:off x="497012" y="2908970"/>
            <a:ext cx="1419225" cy="50006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alpha val="25000"/>
            </a:srgbClr>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4869532"/>
            <a:ext cx="92075" cy="436563"/>
          </a:xfrm>
          <a:prstGeom prst="downArrow">
            <a:avLst>
              <a:gd name="adj1" fmla="val 50000"/>
              <a:gd name="adj2" fmla="val 118535"/>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00312" y="4861595"/>
            <a:ext cx="98425" cy="423862"/>
          </a:xfrm>
          <a:prstGeom prst="downArrow">
            <a:avLst>
              <a:gd name="adj1" fmla="val 50000"/>
              <a:gd name="adj2" fmla="val 107661"/>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Réalisation d’un prototype d’une maquette, d’un programme </a:t>
            </a:r>
          </a:p>
          <a:p>
            <a:pPr algn="ctr">
              <a:spcAft>
                <a:spcPts val="1000"/>
              </a:spcAft>
            </a:pPr>
            <a:r>
              <a:rPr lang="fr-FR" sz="900" b="1">
                <a:latin typeface="Calibri" pitchFamily="34" charset="0"/>
              </a:rPr>
              <a:t>Essais, mise au point, évaluation des performances </a:t>
            </a: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420888"/>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err="1" smtClean="0">
                <a:solidFill>
                  <a:schemeClr val="tx1"/>
                </a:solidFill>
              </a:rPr>
              <a:t>Oct</a:t>
            </a:r>
            <a:endParaRPr lang="fr-FR" sz="1000" b="1" dirty="0">
              <a:solidFill>
                <a:schemeClr val="tx1"/>
              </a:solidFill>
            </a:endParaRPr>
          </a:p>
        </p:txBody>
      </p:sp>
      <p:sp>
        <p:nvSpPr>
          <p:cNvPr id="77" name="Rectangle 76"/>
          <p:cNvSpPr/>
          <p:nvPr/>
        </p:nvSpPr>
        <p:spPr>
          <a:xfrm>
            <a:off x="2771800" y="1340768"/>
            <a:ext cx="6048672"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solidFill>
                  <a:schemeClr val="bg1"/>
                </a:solidFill>
                <a:effectLst>
                  <a:outerShdw blurRad="38100" dist="38100" dir="2700000" algn="tl">
                    <a:srgbClr val="000000">
                      <a:alpha val="43137"/>
                    </a:srgbClr>
                  </a:outerShdw>
                </a:effectLst>
              </a:rPr>
              <a:t>L’élève affine la fonction sur laquelle il a été positionné. </a:t>
            </a:r>
          </a:p>
        </p:txBody>
      </p:sp>
      <p:grpSp>
        <p:nvGrpSpPr>
          <p:cNvPr id="6" name="Group 295"/>
          <p:cNvGrpSpPr>
            <a:grpSpLocks/>
          </p:cNvGrpSpPr>
          <p:nvPr/>
        </p:nvGrpSpPr>
        <p:grpSpPr bwMode="auto">
          <a:xfrm>
            <a:off x="3419872" y="1916832"/>
            <a:ext cx="4464496" cy="3672408"/>
            <a:chOff x="1027" y="7949"/>
            <a:chExt cx="3776" cy="3092"/>
          </a:xfrm>
        </p:grpSpPr>
        <p:sp>
          <p:nvSpPr>
            <p:cNvPr id="92456" name="Rectangle 296"/>
            <p:cNvSpPr>
              <a:spLocks noChangeArrowheads="1"/>
            </p:cNvSpPr>
            <p:nvPr/>
          </p:nvSpPr>
          <p:spPr bwMode="auto">
            <a:xfrm>
              <a:off x="1027" y="7949"/>
              <a:ext cx="1703"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pic>
          <p:nvPicPr>
            <p:cNvPr id="92457" name="Picture 297"/>
            <p:cNvPicPr>
              <a:picLocks noChangeAspect="1" noChangeArrowheads="1"/>
            </p:cNvPicPr>
            <p:nvPr/>
          </p:nvPicPr>
          <p:blipFill>
            <a:blip r:embed="rId4" cstate="print"/>
            <a:srcRect/>
            <a:stretch>
              <a:fillRect/>
            </a:stretch>
          </p:blipFill>
          <p:spPr bwMode="auto">
            <a:xfrm>
              <a:off x="1032" y="7960"/>
              <a:ext cx="1692" cy="800"/>
            </a:xfrm>
            <a:prstGeom prst="rect">
              <a:avLst/>
            </a:prstGeom>
            <a:noFill/>
          </p:spPr>
        </p:pic>
        <p:sp>
          <p:nvSpPr>
            <p:cNvPr id="92458" name="Rectangle 298"/>
            <p:cNvSpPr>
              <a:spLocks noChangeArrowheads="1"/>
            </p:cNvSpPr>
            <p:nvPr/>
          </p:nvSpPr>
          <p:spPr bwMode="auto">
            <a:xfrm>
              <a:off x="1027" y="7949"/>
              <a:ext cx="1703"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59" name="Rectangle 299"/>
            <p:cNvSpPr>
              <a:spLocks noChangeArrowheads="1"/>
            </p:cNvSpPr>
            <p:nvPr/>
          </p:nvSpPr>
          <p:spPr bwMode="auto">
            <a:xfrm>
              <a:off x="1032" y="7960"/>
              <a:ext cx="1692" cy="800"/>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60" name="Rectangle 300"/>
            <p:cNvSpPr>
              <a:spLocks noChangeArrowheads="1"/>
            </p:cNvSpPr>
            <p:nvPr/>
          </p:nvSpPr>
          <p:spPr bwMode="auto">
            <a:xfrm>
              <a:off x="1116" y="8156"/>
              <a:ext cx="625"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FREINER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61" name="Rectangle 301"/>
            <p:cNvSpPr>
              <a:spLocks noChangeArrowheads="1"/>
            </p:cNvSpPr>
            <p:nvPr/>
          </p:nvSpPr>
          <p:spPr bwMode="auto">
            <a:xfrm>
              <a:off x="1768" y="8156"/>
              <a:ext cx="785"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RAPIDEMENT</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62" name="Rectangle 302"/>
            <p:cNvSpPr>
              <a:spLocks noChangeArrowheads="1"/>
            </p:cNvSpPr>
            <p:nvPr/>
          </p:nvSpPr>
          <p:spPr bwMode="auto">
            <a:xfrm>
              <a:off x="2582" y="8156"/>
              <a:ext cx="99"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63" name="Rectangle 303"/>
            <p:cNvSpPr>
              <a:spLocks noChangeArrowheads="1"/>
            </p:cNvSpPr>
            <p:nvPr/>
          </p:nvSpPr>
          <p:spPr bwMode="auto">
            <a:xfrm>
              <a:off x="1457" y="8290"/>
              <a:ext cx="724"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LA VOITURE</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64" name="Rectangle 304"/>
            <p:cNvSpPr>
              <a:spLocks noChangeArrowheads="1"/>
            </p:cNvSpPr>
            <p:nvPr/>
          </p:nvSpPr>
          <p:spPr bwMode="auto">
            <a:xfrm>
              <a:off x="2153" y="8438"/>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FC</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65" name="Rectangle 305"/>
            <p:cNvSpPr>
              <a:spLocks noChangeArrowheads="1"/>
            </p:cNvSpPr>
            <p:nvPr/>
          </p:nvSpPr>
          <p:spPr bwMode="auto">
            <a:xfrm>
              <a:off x="2315" y="8438"/>
              <a:ext cx="133"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11</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66" name="Rectangle 306"/>
            <p:cNvSpPr>
              <a:spLocks noChangeArrowheads="1"/>
            </p:cNvSpPr>
            <p:nvPr/>
          </p:nvSpPr>
          <p:spPr bwMode="auto">
            <a:xfrm>
              <a:off x="3145" y="7949"/>
              <a:ext cx="1658"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pic>
          <p:nvPicPr>
            <p:cNvPr id="92467" name="Picture 307"/>
            <p:cNvPicPr>
              <a:picLocks noChangeAspect="1" noChangeArrowheads="1"/>
            </p:cNvPicPr>
            <p:nvPr/>
          </p:nvPicPr>
          <p:blipFill>
            <a:blip r:embed="rId5" cstate="print"/>
            <a:srcRect/>
            <a:stretch>
              <a:fillRect/>
            </a:stretch>
          </p:blipFill>
          <p:spPr bwMode="auto">
            <a:xfrm>
              <a:off x="3147" y="7960"/>
              <a:ext cx="1646" cy="800"/>
            </a:xfrm>
            <a:prstGeom prst="rect">
              <a:avLst/>
            </a:prstGeom>
            <a:noFill/>
          </p:spPr>
        </p:pic>
        <p:sp>
          <p:nvSpPr>
            <p:cNvPr id="92468" name="Rectangle 308"/>
            <p:cNvSpPr>
              <a:spLocks noChangeArrowheads="1"/>
            </p:cNvSpPr>
            <p:nvPr/>
          </p:nvSpPr>
          <p:spPr bwMode="auto">
            <a:xfrm>
              <a:off x="3145" y="7949"/>
              <a:ext cx="1658" cy="8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69" name="Rectangle 309"/>
            <p:cNvSpPr>
              <a:spLocks noChangeArrowheads="1"/>
            </p:cNvSpPr>
            <p:nvPr/>
          </p:nvSpPr>
          <p:spPr bwMode="auto">
            <a:xfrm>
              <a:off x="3147" y="7960"/>
              <a:ext cx="1646" cy="800"/>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70" name="Rectangle 310"/>
            <p:cNvSpPr>
              <a:spLocks noChangeArrowheads="1"/>
            </p:cNvSpPr>
            <p:nvPr/>
          </p:nvSpPr>
          <p:spPr bwMode="auto">
            <a:xfrm>
              <a:off x="3530" y="8082"/>
              <a:ext cx="91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ORDONNER LE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71" name="Rectangle 311"/>
            <p:cNvSpPr>
              <a:spLocks noChangeArrowheads="1"/>
            </p:cNvSpPr>
            <p:nvPr/>
          </p:nvSpPr>
          <p:spPr bwMode="auto">
            <a:xfrm>
              <a:off x="3663" y="8215"/>
              <a:ext cx="651"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FREINAGE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72" name="Rectangle 312"/>
            <p:cNvSpPr>
              <a:spLocks noChangeArrowheads="1"/>
            </p:cNvSpPr>
            <p:nvPr/>
          </p:nvSpPr>
          <p:spPr bwMode="auto">
            <a:xfrm>
              <a:off x="4211" y="8512"/>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FC</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73" name="Rectangle 313"/>
            <p:cNvSpPr>
              <a:spLocks noChangeArrowheads="1"/>
            </p:cNvSpPr>
            <p:nvPr/>
          </p:nvSpPr>
          <p:spPr bwMode="auto">
            <a:xfrm>
              <a:off x="4373" y="8512"/>
              <a:ext cx="199"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111</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74" name="Line 314"/>
            <p:cNvSpPr>
              <a:spLocks noChangeShapeType="1"/>
            </p:cNvSpPr>
            <p:nvPr/>
          </p:nvSpPr>
          <p:spPr bwMode="auto">
            <a:xfrm>
              <a:off x="2724" y="8360"/>
              <a:ext cx="423" cy="1"/>
            </a:xfrm>
            <a:prstGeom prst="line">
              <a:avLst/>
            </a:pr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75" name="Freeform 315"/>
            <p:cNvSpPr>
              <a:spLocks/>
            </p:cNvSpPr>
            <p:nvPr/>
          </p:nvSpPr>
          <p:spPr bwMode="auto">
            <a:xfrm>
              <a:off x="2912" y="8360"/>
              <a:ext cx="235" cy="1084"/>
            </a:xfrm>
            <a:custGeom>
              <a:avLst/>
              <a:gdLst/>
              <a:ahLst/>
              <a:cxnLst>
                <a:cxn ang="0">
                  <a:pos x="235" y="1084"/>
                </a:cxn>
                <a:cxn ang="0">
                  <a:pos x="0" y="1084"/>
                </a:cxn>
                <a:cxn ang="0">
                  <a:pos x="0" y="0"/>
                </a:cxn>
              </a:cxnLst>
              <a:rect l="0" t="0" r="r" b="b"/>
              <a:pathLst>
                <a:path w="235" h="1084">
                  <a:moveTo>
                    <a:pt x="235" y="1084"/>
                  </a:moveTo>
                  <a:lnTo>
                    <a:pt x="0" y="1084"/>
                  </a:lnTo>
                  <a:lnTo>
                    <a:pt x="0" y="0"/>
                  </a:lnTo>
                </a:path>
              </a:pathLst>
            </a:cu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76" name="Rectangle 316"/>
            <p:cNvSpPr>
              <a:spLocks noChangeArrowheads="1"/>
            </p:cNvSpPr>
            <p:nvPr/>
          </p:nvSpPr>
          <p:spPr bwMode="auto">
            <a:xfrm>
              <a:off x="3145" y="9016"/>
              <a:ext cx="1658" cy="845"/>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pic>
          <p:nvPicPr>
            <p:cNvPr id="92477" name="Picture 317"/>
            <p:cNvPicPr>
              <a:picLocks noChangeAspect="1" noChangeArrowheads="1"/>
            </p:cNvPicPr>
            <p:nvPr/>
          </p:nvPicPr>
          <p:blipFill>
            <a:blip r:embed="rId6" cstate="print"/>
            <a:srcRect/>
            <a:stretch>
              <a:fillRect/>
            </a:stretch>
          </p:blipFill>
          <p:spPr bwMode="auto">
            <a:xfrm>
              <a:off x="3147" y="9026"/>
              <a:ext cx="1646" cy="835"/>
            </a:xfrm>
            <a:prstGeom prst="rect">
              <a:avLst/>
            </a:prstGeom>
            <a:noFill/>
          </p:spPr>
        </p:pic>
        <p:sp>
          <p:nvSpPr>
            <p:cNvPr id="92478" name="Rectangle 318"/>
            <p:cNvSpPr>
              <a:spLocks noChangeArrowheads="1"/>
            </p:cNvSpPr>
            <p:nvPr/>
          </p:nvSpPr>
          <p:spPr bwMode="auto">
            <a:xfrm>
              <a:off x="3145" y="9016"/>
              <a:ext cx="1658" cy="845"/>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79" name="Rectangle 319"/>
            <p:cNvSpPr>
              <a:spLocks noChangeArrowheads="1"/>
            </p:cNvSpPr>
            <p:nvPr/>
          </p:nvSpPr>
          <p:spPr bwMode="auto">
            <a:xfrm>
              <a:off x="3147" y="9026"/>
              <a:ext cx="1646" cy="835"/>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80" name="Rectangle 320"/>
            <p:cNvSpPr>
              <a:spLocks noChangeArrowheads="1"/>
            </p:cNvSpPr>
            <p:nvPr/>
          </p:nvSpPr>
          <p:spPr bwMode="auto">
            <a:xfrm>
              <a:off x="3248" y="9164"/>
              <a:ext cx="1509"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TRANSMETTRE L’ORDRE </a:t>
              </a:r>
              <a:endParaRPr kumimoji="0" lang="fr-F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92481" name="Rectangle 321"/>
            <p:cNvSpPr>
              <a:spLocks noChangeArrowheads="1"/>
            </p:cNvSpPr>
            <p:nvPr/>
          </p:nvSpPr>
          <p:spPr bwMode="auto">
            <a:xfrm>
              <a:off x="3248" y="9297"/>
              <a:ext cx="1501"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A LA PARTIE COMMANDE</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82" name="Rectangle 322"/>
            <p:cNvSpPr>
              <a:spLocks noChangeArrowheads="1"/>
            </p:cNvSpPr>
            <p:nvPr/>
          </p:nvSpPr>
          <p:spPr bwMode="auto">
            <a:xfrm>
              <a:off x="4359" y="9594"/>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FC</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83" name="Rectangle 323"/>
            <p:cNvSpPr>
              <a:spLocks noChangeArrowheads="1"/>
            </p:cNvSpPr>
            <p:nvPr/>
          </p:nvSpPr>
          <p:spPr bwMode="auto">
            <a:xfrm>
              <a:off x="4521" y="9594"/>
              <a:ext cx="199"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112</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84" name="Rectangle 324"/>
            <p:cNvSpPr>
              <a:spLocks noChangeArrowheads="1"/>
            </p:cNvSpPr>
            <p:nvPr/>
          </p:nvSpPr>
          <p:spPr bwMode="auto">
            <a:xfrm>
              <a:off x="3145" y="10231"/>
              <a:ext cx="1658" cy="801"/>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pic>
          <p:nvPicPr>
            <p:cNvPr id="92485" name="Picture 325"/>
            <p:cNvPicPr>
              <a:picLocks noChangeAspect="1" noChangeArrowheads="1"/>
            </p:cNvPicPr>
            <p:nvPr/>
          </p:nvPicPr>
          <p:blipFill>
            <a:blip r:embed="rId7" cstate="print"/>
            <a:srcRect/>
            <a:stretch>
              <a:fillRect/>
            </a:stretch>
          </p:blipFill>
          <p:spPr bwMode="auto">
            <a:xfrm>
              <a:off x="3147" y="10242"/>
              <a:ext cx="1646" cy="799"/>
            </a:xfrm>
            <a:prstGeom prst="rect">
              <a:avLst/>
            </a:prstGeom>
            <a:noFill/>
          </p:spPr>
        </p:pic>
        <p:sp>
          <p:nvSpPr>
            <p:cNvPr id="92486" name="Rectangle 326"/>
            <p:cNvSpPr>
              <a:spLocks noChangeArrowheads="1"/>
            </p:cNvSpPr>
            <p:nvPr/>
          </p:nvSpPr>
          <p:spPr bwMode="auto">
            <a:xfrm>
              <a:off x="3145" y="10231"/>
              <a:ext cx="1658" cy="801"/>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87" name="Rectangle 327"/>
            <p:cNvSpPr>
              <a:spLocks noChangeArrowheads="1"/>
            </p:cNvSpPr>
            <p:nvPr/>
          </p:nvSpPr>
          <p:spPr bwMode="auto">
            <a:xfrm>
              <a:off x="3147" y="10242"/>
              <a:ext cx="1646" cy="799"/>
            </a:xfrm>
            <a:prstGeom prst="rect">
              <a:avLst/>
            </a:prstGeom>
            <a:no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4000" b="1"/>
            </a:p>
          </p:txBody>
        </p:sp>
        <p:sp>
          <p:nvSpPr>
            <p:cNvPr id="92488" name="Rectangle 328"/>
            <p:cNvSpPr>
              <a:spLocks noChangeArrowheads="1"/>
            </p:cNvSpPr>
            <p:nvPr/>
          </p:nvSpPr>
          <p:spPr bwMode="auto">
            <a:xfrm>
              <a:off x="3278" y="10290"/>
              <a:ext cx="1463"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RALENTIR RAPIDEMENT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89" name="Rectangle 329"/>
            <p:cNvSpPr>
              <a:spLocks noChangeArrowheads="1"/>
            </p:cNvSpPr>
            <p:nvPr/>
          </p:nvSpPr>
          <p:spPr bwMode="auto">
            <a:xfrm>
              <a:off x="3441" y="10424"/>
              <a:ext cx="1128"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LA ROTATION DES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90" name="Rectangle 330"/>
            <p:cNvSpPr>
              <a:spLocks noChangeArrowheads="1"/>
            </p:cNvSpPr>
            <p:nvPr/>
          </p:nvSpPr>
          <p:spPr bwMode="auto">
            <a:xfrm>
              <a:off x="3752" y="10572"/>
              <a:ext cx="458"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ROUES </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91" name="Rectangle 331"/>
            <p:cNvSpPr>
              <a:spLocks noChangeArrowheads="1"/>
            </p:cNvSpPr>
            <p:nvPr/>
          </p:nvSpPr>
          <p:spPr bwMode="auto">
            <a:xfrm>
              <a:off x="4211" y="10854"/>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FC</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92" name="Rectangle 332"/>
            <p:cNvSpPr>
              <a:spLocks noChangeArrowheads="1"/>
            </p:cNvSpPr>
            <p:nvPr/>
          </p:nvSpPr>
          <p:spPr bwMode="auto">
            <a:xfrm>
              <a:off x="4373" y="10854"/>
              <a:ext cx="199"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113</a:t>
              </a:r>
              <a:endParaRPr kumimoji="0" lang="fr-FR" sz="4000" b="1" i="0" u="none" strike="noStrike" cap="none" normalizeH="0" baseline="0" smtClean="0">
                <a:ln>
                  <a:noFill/>
                </a:ln>
                <a:solidFill>
                  <a:schemeClr val="tx1"/>
                </a:solidFill>
                <a:effectLst/>
                <a:latin typeface="Arial" pitchFamily="34" charset="0"/>
                <a:cs typeface="Arial" pitchFamily="34" charset="0"/>
              </a:endParaRPr>
            </a:p>
          </p:txBody>
        </p:sp>
        <p:sp>
          <p:nvSpPr>
            <p:cNvPr id="92493" name="Freeform 333"/>
            <p:cNvSpPr>
              <a:spLocks/>
            </p:cNvSpPr>
            <p:nvPr/>
          </p:nvSpPr>
          <p:spPr bwMode="auto">
            <a:xfrm>
              <a:off x="2912" y="9444"/>
              <a:ext cx="235" cy="1197"/>
            </a:xfrm>
            <a:custGeom>
              <a:avLst/>
              <a:gdLst/>
              <a:ahLst/>
              <a:cxnLst>
                <a:cxn ang="0">
                  <a:pos x="235" y="1197"/>
                </a:cxn>
                <a:cxn ang="0">
                  <a:pos x="0" y="1197"/>
                </a:cxn>
                <a:cxn ang="0">
                  <a:pos x="0" y="0"/>
                </a:cxn>
              </a:cxnLst>
              <a:rect l="0" t="0" r="r" b="b"/>
              <a:pathLst>
                <a:path w="235" h="1197">
                  <a:moveTo>
                    <a:pt x="235" y="1197"/>
                  </a:moveTo>
                  <a:lnTo>
                    <a:pt x="0" y="1197"/>
                  </a:lnTo>
                  <a:lnTo>
                    <a:pt x="0" y="0"/>
                  </a:lnTo>
                </a:path>
              </a:pathLst>
            </a:custGeom>
            <a:noFill/>
            <a:ln w="8890" cap="rnd">
              <a:solidFill>
                <a:srgbClr val="4677BF"/>
              </a:solidFill>
              <a:round/>
              <a:headEnd/>
              <a:tailEnd/>
            </a:ln>
          </p:spPr>
          <p:txBody>
            <a:bodyPr vert="horz" wrap="square" lIns="91440" tIns="45720" rIns="91440" bIns="45720" numCol="1" anchor="t" anchorCtr="0" compatLnSpc="1">
              <a:prstTxWarp prst="textNoShape">
                <a:avLst/>
              </a:prstTxWarp>
            </a:bodyPr>
            <a:lstStyle/>
            <a:p>
              <a:endParaRPr lang="fr-FR" sz="4000" b="1"/>
            </a:p>
          </p:txBody>
        </p:sp>
      </p:grpSp>
      <p:pic>
        <p:nvPicPr>
          <p:cNvPr id="204" name="Picture 2"/>
          <p:cNvPicPr>
            <a:picLocks noChangeAspect="1" noChangeArrowheads="1"/>
          </p:cNvPicPr>
          <p:nvPr/>
        </p:nvPicPr>
        <p:blipFill>
          <a:blip r:embed="rId8" cstate="print"/>
          <a:srcRect/>
          <a:stretch>
            <a:fillRect/>
          </a:stretch>
        </p:blipFill>
        <p:spPr bwMode="auto">
          <a:xfrm>
            <a:off x="2915816" y="4293096"/>
            <a:ext cx="1720878" cy="1383730"/>
          </a:xfrm>
          <a:prstGeom prst="ellipse">
            <a:avLst/>
          </a:prstGeom>
          <a:ln>
            <a:noFill/>
          </a:ln>
          <a:effectLst>
            <a:softEdge rad="112500"/>
          </a:effectLst>
        </p:spPr>
      </p:pic>
      <p:sp>
        <p:nvSpPr>
          <p:cNvPr id="205" name="Rectangle 204"/>
          <p:cNvSpPr/>
          <p:nvPr/>
        </p:nvSpPr>
        <p:spPr>
          <a:xfrm>
            <a:off x="2555776" y="3717032"/>
            <a:ext cx="2630848" cy="646331"/>
          </a:xfrm>
          <a:prstGeom prst="rect">
            <a:avLst/>
          </a:prstGeom>
        </p:spPr>
        <p:txBody>
          <a:bodyPr wrap="none">
            <a:spAutoFit/>
          </a:bodyPr>
          <a:lstStyle/>
          <a:p>
            <a:pPr algn="ctr"/>
            <a:r>
              <a:rPr lang="fr-FR" b="1" dirty="0" smtClean="0">
                <a:solidFill>
                  <a:srgbClr val="0000CC"/>
                </a:solidFill>
                <a:effectLst>
                  <a:outerShdw blurRad="38100" dist="38100" dir="2700000" algn="tl">
                    <a:srgbClr val="000000">
                      <a:alpha val="43137"/>
                    </a:srgbClr>
                  </a:outerShdw>
                </a:effectLst>
              </a:rPr>
              <a:t>Adapter un dispositif</a:t>
            </a:r>
          </a:p>
          <a:p>
            <a:pPr algn="ctr"/>
            <a:r>
              <a:rPr lang="fr-FR" b="1" dirty="0" smtClean="0">
                <a:solidFill>
                  <a:srgbClr val="0000CC"/>
                </a:solidFill>
                <a:effectLst>
                  <a:outerShdw blurRad="38100" dist="38100" dir="2700000" algn="tl">
                    <a:srgbClr val="000000">
                      <a:alpha val="43137"/>
                    </a:srgbClr>
                  </a:outerShdw>
                </a:effectLst>
              </a:rPr>
              <a:t> de freinage de la voiture</a:t>
            </a:r>
            <a:endParaRPr lang="fr-FR" dirty="0">
              <a:solidFill>
                <a:srgbClr val="0000CC"/>
              </a:solidFill>
            </a:endParaRPr>
          </a:p>
        </p:txBody>
      </p:sp>
      <p:sp>
        <p:nvSpPr>
          <p:cNvPr id="74" name="Rectangle 73"/>
          <p:cNvSpPr/>
          <p:nvPr/>
        </p:nvSpPr>
        <p:spPr>
          <a:xfrm>
            <a:off x="2483768" y="5877272"/>
            <a:ext cx="6192688" cy="830997"/>
          </a:xfrm>
          <a:prstGeom prst="rect">
            <a:avLst/>
          </a:prstGeom>
        </p:spPr>
        <p:txBody>
          <a:bodyPr wrap="square">
            <a:spAutoFit/>
          </a:bodyPr>
          <a:lstStyle/>
          <a:p>
            <a:pPr lvl="0" fontAlgn="base">
              <a:spcBef>
                <a:spcPct val="0"/>
              </a:spcBef>
              <a:spcAft>
                <a:spcPct val="0"/>
              </a:spcAft>
            </a:pPr>
            <a:r>
              <a:rPr lang="fr-FR" sz="2400" b="1" dirty="0" smtClean="0">
                <a:latin typeface="Calibri" pitchFamily="34" charset="0"/>
                <a:cs typeface="Calibri" pitchFamily="34" charset="0"/>
              </a:rPr>
              <a:t>Les productions attendues devront être clairement identifiées pour chaque élève.</a:t>
            </a:r>
            <a:endParaRPr lang="fr-FR" sz="2400" b="1" dirty="0" smtClean="0">
              <a:latin typeface="Times New Roman" pitchFamily="18" charset="0"/>
            </a:endParaRPr>
          </a:p>
        </p:txBody>
      </p:sp>
      <p:pic>
        <p:nvPicPr>
          <p:cNvPr id="79" name="Picture 1" descr="C:\Users\HPEric\Documents\Web Creator\ssiv5New-26082011\emoticones\bouton_09.gif"/>
          <p:cNvPicPr>
            <a:picLocks noChangeAspect="1" noChangeArrowheads="1" noCrop="1"/>
          </p:cNvPicPr>
          <p:nvPr/>
        </p:nvPicPr>
        <p:blipFill>
          <a:blip r:embed="rId9" cstate="print"/>
          <a:srcRect/>
          <a:stretch>
            <a:fillRect/>
          </a:stretch>
        </p:blipFill>
        <p:spPr bwMode="auto">
          <a:xfrm>
            <a:off x="107504" y="2420888"/>
            <a:ext cx="190500" cy="190500"/>
          </a:xfrm>
          <a:prstGeom prst="rect">
            <a:avLst/>
          </a:prstGeom>
          <a:noFill/>
        </p:spPr>
      </p:pic>
      <p:pic>
        <p:nvPicPr>
          <p:cNvPr id="142337" name="Picture 1"/>
          <p:cNvPicPr>
            <a:picLocks noChangeAspect="1" noChangeArrowheads="1"/>
          </p:cNvPicPr>
          <p:nvPr/>
        </p:nvPicPr>
        <p:blipFill>
          <a:blip r:embed="rId10" cstate="print"/>
          <a:srcRect l="16009" r="27959"/>
          <a:stretch>
            <a:fillRect/>
          </a:stretch>
        </p:blipFill>
        <p:spPr bwMode="auto">
          <a:xfrm>
            <a:off x="8460432" y="1844824"/>
            <a:ext cx="504056" cy="899592"/>
          </a:xfrm>
          <a:prstGeom prst="rect">
            <a:avLst/>
          </a:prstGeom>
          <a:ln>
            <a:noFill/>
          </a:ln>
          <a:effectLst>
            <a:softEdge rad="112500"/>
          </a:effectLst>
        </p:spPr>
      </p:pic>
      <p:cxnSp>
        <p:nvCxnSpPr>
          <p:cNvPr id="76" name="Connecteur droit 75"/>
          <p:cNvCxnSpPr>
            <a:stCxn id="92469" idx="3"/>
          </p:cNvCxnSpPr>
          <p:nvPr/>
        </p:nvCxnSpPr>
        <p:spPr>
          <a:xfrm>
            <a:off x="7872545" y="2404982"/>
            <a:ext cx="731903" cy="15906"/>
          </a:xfrm>
          <a:prstGeom prst="line">
            <a:avLst/>
          </a:prstGeom>
          <a:ln w="254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2" name="Picture 1"/>
          <p:cNvPicPr>
            <a:picLocks noChangeAspect="1" noChangeArrowheads="1"/>
          </p:cNvPicPr>
          <p:nvPr/>
        </p:nvPicPr>
        <p:blipFill>
          <a:blip r:embed="rId10" cstate="print"/>
          <a:srcRect l="16009" r="27959"/>
          <a:stretch>
            <a:fillRect/>
          </a:stretch>
        </p:blipFill>
        <p:spPr bwMode="auto">
          <a:xfrm>
            <a:off x="8460432" y="3140968"/>
            <a:ext cx="504056" cy="899592"/>
          </a:xfrm>
          <a:prstGeom prst="rect">
            <a:avLst/>
          </a:prstGeom>
          <a:ln>
            <a:noFill/>
          </a:ln>
          <a:effectLst>
            <a:softEdge rad="112500"/>
          </a:effectLst>
        </p:spPr>
      </p:pic>
      <p:pic>
        <p:nvPicPr>
          <p:cNvPr id="83" name="Picture 1"/>
          <p:cNvPicPr>
            <a:picLocks noChangeAspect="1" noChangeArrowheads="1"/>
          </p:cNvPicPr>
          <p:nvPr/>
        </p:nvPicPr>
        <p:blipFill>
          <a:blip r:embed="rId10" cstate="print"/>
          <a:srcRect l="16009" r="27959"/>
          <a:stretch>
            <a:fillRect/>
          </a:stretch>
        </p:blipFill>
        <p:spPr bwMode="auto">
          <a:xfrm>
            <a:off x="8532440" y="4581128"/>
            <a:ext cx="504056" cy="899592"/>
          </a:xfrm>
          <a:prstGeom prst="rect">
            <a:avLst/>
          </a:prstGeom>
          <a:ln>
            <a:noFill/>
          </a:ln>
          <a:effectLst>
            <a:softEdge rad="112500"/>
          </a:effectLst>
        </p:spPr>
      </p:pic>
      <p:cxnSp>
        <p:nvCxnSpPr>
          <p:cNvPr id="81" name="Connecteur droit 80"/>
          <p:cNvCxnSpPr/>
          <p:nvPr/>
        </p:nvCxnSpPr>
        <p:spPr>
          <a:xfrm>
            <a:off x="7884368" y="5157192"/>
            <a:ext cx="731903" cy="15906"/>
          </a:xfrm>
          <a:prstGeom prst="line">
            <a:avLst/>
          </a:prstGeom>
          <a:ln w="254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7884368" y="3717032"/>
            <a:ext cx="731903" cy="15906"/>
          </a:xfrm>
          <a:prstGeom prst="line">
            <a:avLst/>
          </a:prstGeom>
          <a:ln w="254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wipe(down)">
                                      <p:cBhvr>
                                        <p:cTn id="7" dur="500"/>
                                        <p:tgtEl>
                                          <p:spTgt spid="2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2337"/>
                                        </p:tgtEl>
                                        <p:attrNameLst>
                                          <p:attrName>style.visibility</p:attrName>
                                        </p:attrNameLst>
                                      </p:cBhvr>
                                      <p:to>
                                        <p:strVal val="visible"/>
                                      </p:to>
                                    </p:set>
                                    <p:animEffect transition="in" filter="fade">
                                      <p:cBhvr>
                                        <p:cTn id="11" dur="2000"/>
                                        <p:tgtEl>
                                          <p:spTgt spid="142337"/>
                                        </p:tgtEl>
                                      </p:cBhvr>
                                    </p:animEffect>
                                  </p:childTnLst>
                                </p:cTn>
                              </p:par>
                              <p:par>
                                <p:cTn id="12" presetID="10" presetClass="entr" presetSubtype="0" fill="hold"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2000"/>
                                        <p:tgtEl>
                                          <p:spTgt spid="82"/>
                                        </p:tgtEl>
                                      </p:cBhvr>
                                    </p:animEffect>
                                  </p:childTnLst>
                                </p:cTn>
                              </p:par>
                              <p:par>
                                <p:cTn id="15" presetID="10"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Espace réservé du contenu 3"/>
          <p:cNvPicPr>
            <a:picLocks/>
          </p:cNvPicPr>
          <p:nvPr/>
        </p:nvPicPr>
        <p:blipFill>
          <a:blip r:embed="rId3" cstate="print">
            <a:duotone>
              <a:schemeClr val="bg2">
                <a:shade val="45000"/>
                <a:satMod val="135000"/>
              </a:schemeClr>
              <a:prstClr val="white"/>
            </a:duotone>
            <a:lum bright="10000"/>
          </a:blip>
          <a:srcRect/>
          <a:stretch>
            <a:fillRect/>
          </a:stretch>
        </p:blipFill>
        <p:spPr bwMode="auto">
          <a:xfrm>
            <a:off x="2267744" y="1916832"/>
            <a:ext cx="6876256" cy="4941168"/>
          </a:xfrm>
          <a:prstGeom prst="rect">
            <a:avLst/>
          </a:prstGeom>
          <a:ln>
            <a:noFill/>
          </a:ln>
          <a:effectLst>
            <a:softEdge rad="112500"/>
          </a:effectLst>
        </p:spPr>
      </p:pic>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1619672" y="2132856"/>
            <a:ext cx="7308304" cy="1357298"/>
          </a:xfrm>
          <a:prstGeom prst="rect">
            <a:avLst/>
          </a:prstGeom>
        </p:spPr>
        <p:txBody>
          <a:bodyPr anchor="b" anchorCtr="0">
            <a:normAutofit fontScale="9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       </a:t>
            </a:r>
            <a:r>
              <a:rPr lang="fr-FR" sz="4600" b="1" kern="0" cap="all" dirty="0" err="1" smtClean="0">
                <a:ln w="0"/>
                <a:solidFill>
                  <a:sysClr val="windowText" lastClr="000000"/>
                </a:solidFill>
                <a:effectLst>
                  <a:reflection blurRad="12700" stA="50000" endPos="50000" dist="5000" dir="5400000" sy="-100000" rotWithShape="0"/>
                </a:effectLst>
                <a:latin typeface="Berlin Sans FB Demi" pitchFamily="34" charset="0"/>
              </a:rPr>
              <a:t>LeS</a:t>
            </a:r>
            <a:r>
              <a:rPr lang="fr-FR" sz="4600" b="1" kern="0" cap="all" dirty="0" smtClean="0">
                <a:ln w="0"/>
                <a:solidFill>
                  <a:sysClr val="windowText" lastClr="000000"/>
                </a:solidFill>
                <a:effectLst>
                  <a:reflection blurRad="12700" stA="50000" endPos="50000" dist="5000" dir="5400000" sy="-100000" rotWithShape="0"/>
                </a:effectLst>
                <a:latin typeface="Berlin Sans FB Demi" pitchFamily="34" charset="0"/>
              </a:rPr>
              <a:t> ETAPES du projet</a:t>
            </a:r>
            <a:r>
              <a:rPr kumimoji="0" lang="fr-FR" sz="46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AutoShape 2743"/>
          <p:cNvSpPr>
            <a:spLocks noChangeArrowheads="1"/>
          </p:cNvSpPr>
          <p:nvPr/>
        </p:nvSpPr>
        <p:spPr bwMode="auto">
          <a:xfrm>
            <a:off x="752055" y="2089820"/>
            <a:ext cx="135311" cy="247650"/>
          </a:xfrm>
          <a:prstGeom prst="downArrow">
            <a:avLst>
              <a:gd name="adj1" fmla="val 50000"/>
              <a:gd name="adj2" fmla="val 117649"/>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8" name="AutoShape 2745"/>
          <p:cNvSpPr>
            <a:spLocks noChangeArrowheads="1"/>
          </p:cNvSpPr>
          <p:nvPr/>
        </p:nvSpPr>
        <p:spPr bwMode="auto">
          <a:xfrm>
            <a:off x="1151000" y="1529115"/>
            <a:ext cx="130864" cy="9080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9" name="AutoShape 2746"/>
          <p:cNvSpPr>
            <a:spLocks noChangeArrowheads="1"/>
          </p:cNvSpPr>
          <p:nvPr/>
        </p:nvSpPr>
        <p:spPr bwMode="auto">
          <a:xfrm>
            <a:off x="724104" y="180597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0" name="AutoShape 2747"/>
          <p:cNvSpPr>
            <a:spLocks noChangeArrowheads="1"/>
          </p:cNvSpPr>
          <p:nvPr/>
        </p:nvSpPr>
        <p:spPr bwMode="auto">
          <a:xfrm>
            <a:off x="1426704" y="1802165"/>
            <a:ext cx="131499" cy="116840"/>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1" name="Freeform 2748"/>
          <p:cNvSpPr>
            <a:spLocks/>
          </p:cNvSpPr>
          <p:nvPr/>
        </p:nvSpPr>
        <p:spPr bwMode="auto">
          <a:xfrm>
            <a:off x="1474348" y="1080805"/>
            <a:ext cx="595876" cy="1116330"/>
          </a:xfrm>
          <a:custGeom>
            <a:avLst/>
            <a:gdLst>
              <a:gd name="T0" fmla="*/ 0 w 633"/>
              <a:gd name="T1" fmla="*/ 1442121 h 1205"/>
              <a:gd name="T2" fmla="*/ 0 w 633"/>
              <a:gd name="T3" fmla="*/ 1628638 h 1205"/>
              <a:gd name="T4" fmla="*/ 882624 w 633"/>
              <a:gd name="T5" fmla="*/ 1628638 h 1205"/>
              <a:gd name="T6" fmla="*/ 882624 w 633"/>
              <a:gd name="T7" fmla="*/ 54063 h 1205"/>
              <a:gd name="T8" fmla="*/ 769681 w 633"/>
              <a:gd name="T9" fmla="*/ 54063 h 1205"/>
              <a:gd name="T10" fmla="*/ 769681 w 633"/>
              <a:gd name="T11" fmla="*/ 0 h 1205"/>
              <a:gd name="T12" fmla="*/ 605148 w 633"/>
              <a:gd name="T13" fmla="*/ 71633 h 1205"/>
              <a:gd name="T14" fmla="*/ 762709 w 633"/>
              <a:gd name="T15" fmla="*/ 158134 h 1205"/>
              <a:gd name="T16" fmla="*/ 762709 w 633"/>
              <a:gd name="T17" fmla="*/ 109477 h 1205"/>
              <a:gd name="T18" fmla="*/ 803146 w 633"/>
              <a:gd name="T19" fmla="*/ 109477 h 1205"/>
              <a:gd name="T20" fmla="*/ 814301 w 633"/>
              <a:gd name="T21" fmla="*/ 1551598 h 1205"/>
              <a:gd name="T22" fmla="*/ 61351 w 633"/>
              <a:gd name="T23" fmla="*/ 1551598 h 1205"/>
              <a:gd name="T24" fmla="*/ 61351 w 633"/>
              <a:gd name="T25" fmla="*/ 1442121 h 1205"/>
              <a:gd name="T26" fmla="*/ 0 w 633"/>
              <a:gd name="T27" fmla="*/ 1442121 h 1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205"/>
              <a:gd name="T44" fmla="*/ 633 w 633"/>
              <a:gd name="T45" fmla="*/ 1205 h 1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205">
                <a:moveTo>
                  <a:pt x="0" y="1067"/>
                </a:moveTo>
                <a:lnTo>
                  <a:pt x="0" y="1205"/>
                </a:lnTo>
                <a:lnTo>
                  <a:pt x="633" y="1205"/>
                </a:lnTo>
                <a:lnTo>
                  <a:pt x="633" y="40"/>
                </a:lnTo>
                <a:lnTo>
                  <a:pt x="552" y="40"/>
                </a:lnTo>
                <a:lnTo>
                  <a:pt x="552" y="0"/>
                </a:lnTo>
                <a:lnTo>
                  <a:pt x="434" y="53"/>
                </a:lnTo>
                <a:lnTo>
                  <a:pt x="547" y="117"/>
                </a:lnTo>
                <a:lnTo>
                  <a:pt x="547" y="81"/>
                </a:lnTo>
                <a:lnTo>
                  <a:pt x="576" y="81"/>
                </a:lnTo>
                <a:lnTo>
                  <a:pt x="584" y="1148"/>
                </a:lnTo>
                <a:lnTo>
                  <a:pt x="44" y="1148"/>
                </a:lnTo>
                <a:lnTo>
                  <a:pt x="44" y="1067"/>
                </a:lnTo>
                <a:lnTo>
                  <a:pt x="0" y="1067"/>
                </a:lnTo>
                <a:close/>
              </a:path>
            </a:pathLst>
          </a:custGeom>
          <a:solidFill>
            <a:srgbClr val="FBD4B4">
              <a:alpha val="25000"/>
            </a:srgbClr>
          </a:solidFill>
          <a:ln w="9525">
            <a:solidFill>
              <a:srgbClr val="000000"/>
            </a:solidFill>
            <a:round/>
            <a:headEnd/>
            <a:tailEnd/>
          </a:ln>
        </p:spPr>
        <p:txBody>
          <a:bodyPr/>
          <a:lstStyle/>
          <a:p>
            <a:endParaRPr lang="fr-FR"/>
          </a:p>
        </p:txBody>
      </p:sp>
      <p:sp>
        <p:nvSpPr>
          <p:cNvPr id="12" name="Text Box 2749"/>
          <p:cNvSpPr txBox="1">
            <a:spLocks noChangeArrowheads="1"/>
          </p:cNvSpPr>
          <p:nvPr/>
        </p:nvSpPr>
        <p:spPr bwMode="auto">
          <a:xfrm>
            <a:off x="534161" y="908720"/>
            <a:ext cx="1360096" cy="32258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Recherche d’un thème de projet</a:t>
            </a:r>
            <a:endParaRPr lang="fr-FR" dirty="0"/>
          </a:p>
        </p:txBody>
      </p:sp>
      <p:sp>
        <p:nvSpPr>
          <p:cNvPr id="13" name="AutoShape 2750"/>
          <p:cNvSpPr>
            <a:spLocks noChangeArrowheads="1"/>
          </p:cNvSpPr>
          <p:nvPr/>
        </p:nvSpPr>
        <p:spPr bwMode="auto">
          <a:xfrm>
            <a:off x="1138930" y="1250350"/>
            <a:ext cx="130864" cy="69215"/>
          </a:xfrm>
          <a:prstGeom prst="downArrow">
            <a:avLst>
              <a:gd name="adj1" fmla="val 50000"/>
              <a:gd name="adj2" fmla="val 25000"/>
            </a:avLst>
          </a:prstGeom>
          <a:solidFill>
            <a:srgbClr val="FBD4B4">
              <a:alpha val="25000"/>
            </a:srgbClr>
          </a:solidFill>
          <a:ln w="9525">
            <a:solidFill>
              <a:srgbClr val="000000"/>
            </a:solidFill>
            <a:miter lim="800000"/>
            <a:headEnd/>
            <a:tailEnd/>
          </a:ln>
        </p:spPr>
        <p:txBody>
          <a:bodyPr/>
          <a:lstStyle/>
          <a:p>
            <a:endParaRPr lang="fr-FR">
              <a:latin typeface="Calibri" pitchFamily="34" charset="0"/>
            </a:endParaRPr>
          </a:p>
        </p:txBody>
      </p:sp>
      <p:sp>
        <p:nvSpPr>
          <p:cNvPr id="14" name="Text Box 2751"/>
          <p:cNvSpPr txBox="1">
            <a:spLocks noChangeArrowheads="1"/>
          </p:cNvSpPr>
          <p:nvPr/>
        </p:nvSpPr>
        <p:spPr bwMode="auto">
          <a:xfrm>
            <a:off x="545595" y="1344330"/>
            <a:ext cx="1335956" cy="16764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Identification d’un besoin</a:t>
            </a:r>
            <a:endParaRPr lang="fr-FR"/>
          </a:p>
        </p:txBody>
      </p:sp>
      <p:sp>
        <p:nvSpPr>
          <p:cNvPr id="15" name="Text Box 2752"/>
          <p:cNvSpPr txBox="1">
            <a:spLocks noChangeArrowheads="1"/>
          </p:cNvSpPr>
          <p:nvPr/>
        </p:nvSpPr>
        <p:spPr bwMode="auto">
          <a:xfrm>
            <a:off x="714575" y="1629445"/>
            <a:ext cx="1017690" cy="162560"/>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Étude de faisabilité</a:t>
            </a:r>
            <a:endParaRPr lang="fr-FR"/>
          </a:p>
        </p:txBody>
      </p:sp>
      <p:sp>
        <p:nvSpPr>
          <p:cNvPr id="16" name="Text Box 2753"/>
          <p:cNvSpPr txBox="1">
            <a:spLocks noChangeArrowheads="1"/>
          </p:cNvSpPr>
          <p:nvPr/>
        </p:nvSpPr>
        <p:spPr bwMode="auto">
          <a:xfrm>
            <a:off x="530349" y="1939960"/>
            <a:ext cx="428167" cy="142875"/>
          </a:xfrm>
          <a:prstGeom prst="rect">
            <a:avLst/>
          </a:prstGeom>
          <a:solidFill>
            <a:srgbClr val="FBD4B4">
              <a:alpha val="25000"/>
            </a:srgbClr>
          </a:solidFill>
          <a:ln w="12700">
            <a:solidFill>
              <a:srgbClr val="000000"/>
            </a:solidFill>
            <a:miter lim="800000"/>
            <a:headEnd/>
            <a:tailEnd/>
          </a:ln>
        </p:spPr>
        <p:txBody>
          <a:bodyPr lIns="18000" tIns="10800" rIns="18000" bIns="10800" anchor="ctr"/>
          <a:lstStyle/>
          <a:p>
            <a:pPr>
              <a:spcAft>
                <a:spcPts val="1000"/>
              </a:spcAft>
            </a:pPr>
            <a:r>
              <a:rPr lang="fr-FR" sz="900" b="1">
                <a:latin typeface="Calibri" pitchFamily="34" charset="0"/>
              </a:rPr>
              <a:t>Validée</a:t>
            </a:r>
            <a:endParaRPr lang="fr-FR"/>
          </a:p>
        </p:txBody>
      </p:sp>
      <p:sp>
        <p:nvSpPr>
          <p:cNvPr id="17" name="Text Box 2754"/>
          <p:cNvSpPr txBox="1">
            <a:spLocks noChangeArrowheads="1"/>
          </p:cNvSpPr>
          <p:nvPr/>
        </p:nvSpPr>
        <p:spPr bwMode="auto">
          <a:xfrm>
            <a:off x="1093826" y="1934245"/>
            <a:ext cx="730551" cy="147320"/>
          </a:xfrm>
          <a:prstGeom prst="rect">
            <a:avLst/>
          </a:prstGeom>
          <a:solidFill>
            <a:srgbClr val="FBD4B4">
              <a:alpha val="25000"/>
            </a:srgbClr>
          </a:solidFill>
          <a:ln w="12700">
            <a:solidFill>
              <a:srgbClr val="000000"/>
            </a:solidFill>
            <a:miter lim="800000"/>
            <a:headEnd/>
            <a:tailEnd/>
          </a:ln>
        </p:spPr>
        <p:txBody>
          <a:bodyPr lIns="54000" tIns="10800" rIns="54000" bIns="10800" anchor="ctr"/>
          <a:lstStyle/>
          <a:p>
            <a:pPr algn="ctr">
              <a:spcAft>
                <a:spcPts val="1000"/>
              </a:spcAft>
            </a:pPr>
            <a:r>
              <a:rPr lang="fr-FR" sz="900" b="1">
                <a:latin typeface="Calibri" pitchFamily="34" charset="0"/>
              </a:rPr>
              <a:t>Non validée</a:t>
            </a:r>
            <a:endParaRPr lang="fr-FR"/>
          </a:p>
        </p:txBody>
      </p:sp>
      <p:sp>
        <p:nvSpPr>
          <p:cNvPr id="18" name="Text Box 2722"/>
          <p:cNvSpPr txBox="1">
            <a:spLocks noChangeArrowheads="1"/>
          </p:cNvSpPr>
          <p:nvPr/>
        </p:nvSpPr>
        <p:spPr bwMode="auto">
          <a:xfrm>
            <a:off x="598612" y="2346995"/>
            <a:ext cx="1289050" cy="336550"/>
          </a:xfrm>
          <a:prstGeom prst="rect">
            <a:avLst/>
          </a:prstGeom>
          <a:solidFill>
            <a:srgbClr val="37CBFF">
              <a:alpha val="25000"/>
            </a:srgbClr>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Élaboration du cahier des charges fonctionnel</a:t>
            </a:r>
            <a:endParaRPr lang="fr-FR" dirty="0"/>
          </a:p>
        </p:txBody>
      </p:sp>
      <p:sp>
        <p:nvSpPr>
          <p:cNvPr id="19" name="Text Box 2723"/>
          <p:cNvSpPr txBox="1">
            <a:spLocks noChangeArrowheads="1"/>
          </p:cNvSpPr>
          <p:nvPr/>
        </p:nvSpPr>
        <p:spPr bwMode="auto">
          <a:xfrm>
            <a:off x="497012" y="2908970"/>
            <a:ext cx="1419225" cy="500062"/>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Modélisation (Calculs, simulations, prototype)</a:t>
            </a:r>
            <a:endParaRPr lang="fr-FR" dirty="0"/>
          </a:p>
        </p:txBody>
      </p:sp>
      <p:sp>
        <p:nvSpPr>
          <p:cNvPr id="20" name="AutoShape 2724"/>
          <p:cNvSpPr>
            <a:spLocks noChangeArrowheads="1"/>
          </p:cNvSpPr>
          <p:nvPr/>
        </p:nvSpPr>
        <p:spPr bwMode="auto">
          <a:xfrm>
            <a:off x="1112962" y="2720057"/>
            <a:ext cx="117475" cy="117475"/>
          </a:xfrm>
          <a:prstGeom prst="downArrow">
            <a:avLst>
              <a:gd name="adj1" fmla="val 50000"/>
              <a:gd name="adj2" fmla="val 25000"/>
            </a:avLst>
          </a:prstGeom>
          <a:solidFill>
            <a:srgbClr val="FBD4B4"/>
          </a:solidFill>
          <a:ln w="9525">
            <a:solidFill>
              <a:srgbClr val="000000"/>
            </a:solidFill>
            <a:miter lim="800000"/>
            <a:headEnd/>
            <a:tailEnd/>
          </a:ln>
        </p:spPr>
        <p:txBody>
          <a:bodyPr/>
          <a:lstStyle/>
          <a:p>
            <a:endParaRPr lang="fr-FR">
              <a:latin typeface="Calibri" pitchFamily="34" charset="0"/>
            </a:endParaRPr>
          </a:p>
        </p:txBody>
      </p:sp>
      <p:sp>
        <p:nvSpPr>
          <p:cNvPr id="23" name="AutoShape 2728"/>
          <p:cNvSpPr>
            <a:spLocks noChangeArrowheads="1"/>
          </p:cNvSpPr>
          <p:nvPr/>
        </p:nvSpPr>
        <p:spPr bwMode="auto">
          <a:xfrm>
            <a:off x="1128837" y="3409032"/>
            <a:ext cx="115887" cy="214313"/>
          </a:xfrm>
          <a:prstGeom prst="downArrow">
            <a:avLst>
              <a:gd name="adj1" fmla="val 50000"/>
              <a:gd name="adj2" fmla="val 102107"/>
            </a:avLst>
          </a:prstGeom>
          <a:solidFill>
            <a:srgbClr val="FBD4B4"/>
          </a:solidFill>
          <a:ln w="9525">
            <a:solidFill>
              <a:srgbClr val="000000"/>
            </a:solidFill>
            <a:miter lim="800000"/>
            <a:headEnd/>
            <a:tailEnd/>
          </a:ln>
        </p:spPr>
        <p:txBody>
          <a:bodyPr/>
          <a:lstStyle/>
          <a:p>
            <a:endParaRPr lang="fr-FR">
              <a:latin typeface="Calibri" pitchFamily="34" charset="0"/>
            </a:endParaRPr>
          </a:p>
        </p:txBody>
      </p:sp>
      <p:sp>
        <p:nvSpPr>
          <p:cNvPr id="24" name="Text Box 2731"/>
          <p:cNvSpPr txBox="1">
            <a:spLocks noChangeArrowheads="1"/>
          </p:cNvSpPr>
          <p:nvPr/>
        </p:nvSpPr>
        <p:spPr bwMode="auto">
          <a:xfrm>
            <a:off x="1328862" y="5294982"/>
            <a:ext cx="777875" cy="404813"/>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validées</a:t>
            </a:r>
            <a:endParaRPr lang="fr-FR"/>
          </a:p>
        </p:txBody>
      </p:sp>
      <p:sp>
        <p:nvSpPr>
          <p:cNvPr id="25" name="Text Box 2732"/>
          <p:cNvSpPr txBox="1">
            <a:spLocks noChangeArrowheads="1"/>
          </p:cNvSpPr>
          <p:nvPr/>
        </p:nvSpPr>
        <p:spPr bwMode="auto">
          <a:xfrm>
            <a:off x="458912" y="5926807"/>
            <a:ext cx="1419225" cy="411163"/>
          </a:xfrm>
          <a:prstGeom prst="rect">
            <a:avLst/>
          </a:prstGeom>
          <a:solidFill>
            <a:srgbClr val="FBD4B4"/>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Communication : présentation du projet</a:t>
            </a:r>
            <a:endParaRPr lang="fr-FR"/>
          </a:p>
        </p:txBody>
      </p:sp>
      <p:sp>
        <p:nvSpPr>
          <p:cNvPr id="27" name="Text Box 2733"/>
          <p:cNvSpPr txBox="1">
            <a:spLocks noChangeArrowheads="1"/>
          </p:cNvSpPr>
          <p:nvPr/>
        </p:nvSpPr>
        <p:spPr bwMode="auto">
          <a:xfrm>
            <a:off x="382712" y="5299745"/>
            <a:ext cx="806450" cy="409575"/>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a:latin typeface="Calibri" pitchFamily="34" charset="0"/>
              </a:rPr>
              <a:t>Performances non validées</a:t>
            </a:r>
            <a:endParaRPr lang="fr-FR"/>
          </a:p>
        </p:txBody>
      </p:sp>
      <p:sp>
        <p:nvSpPr>
          <p:cNvPr id="28" name="Freeform 2744"/>
          <p:cNvSpPr>
            <a:spLocks/>
          </p:cNvSpPr>
          <p:nvPr/>
        </p:nvSpPr>
        <p:spPr bwMode="auto">
          <a:xfrm>
            <a:off x="179512" y="2932782"/>
            <a:ext cx="552450" cy="2881313"/>
          </a:xfrm>
          <a:custGeom>
            <a:avLst/>
            <a:gdLst>
              <a:gd name="T0" fmla="*/ 318547740 w 870"/>
              <a:gd name="T1" fmla="*/ 1773688397 h 4537"/>
              <a:gd name="T2" fmla="*/ 317985130 w 870"/>
              <a:gd name="T3" fmla="*/ 1821164946 h 4537"/>
              <a:gd name="T4" fmla="*/ 0 w 870"/>
              <a:gd name="T5" fmla="*/ 1821164946 h 4537"/>
              <a:gd name="T6" fmla="*/ 5060950 w 870"/>
              <a:gd name="T7" fmla="*/ 29152255 h 4537"/>
              <a:gd name="T8" fmla="*/ 106838760 w 870"/>
              <a:gd name="T9" fmla="*/ 29152255 h 4537"/>
              <a:gd name="T10" fmla="*/ 106838760 w 870"/>
              <a:gd name="T11" fmla="*/ 0 h 4537"/>
              <a:gd name="T12" fmla="*/ 165599738 w 870"/>
              <a:gd name="T13" fmla="*/ 37897801 h 4537"/>
              <a:gd name="T14" fmla="*/ 109369234 w 870"/>
              <a:gd name="T15" fmla="*/ 88288716 h 4537"/>
              <a:gd name="T16" fmla="*/ 109931209 w 870"/>
              <a:gd name="T17" fmla="*/ 58720480 h 4537"/>
              <a:gd name="T18" fmla="*/ 24741508 w 870"/>
              <a:gd name="T19" fmla="*/ 58720480 h 4537"/>
              <a:gd name="T20" fmla="*/ 14900911 w 870"/>
              <a:gd name="T21" fmla="*/ 1795344278 h 4537"/>
              <a:gd name="T22" fmla="*/ 293243632 w 870"/>
              <a:gd name="T23" fmla="*/ 1795344278 h 4537"/>
              <a:gd name="T24" fmla="*/ 293243632 w 870"/>
              <a:gd name="T25" fmla="*/ 1773271791 h 4537"/>
              <a:gd name="T26" fmla="*/ 318547740 w 870"/>
              <a:gd name="T27" fmla="*/ 1773688397 h 4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0"/>
              <a:gd name="T43" fmla="*/ 0 h 4537"/>
              <a:gd name="T44" fmla="*/ 870 w 870"/>
              <a:gd name="T45" fmla="*/ 4537 h 4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0" h="4537">
                <a:moveTo>
                  <a:pt x="870" y="4387"/>
                </a:moveTo>
                <a:lnTo>
                  <a:pt x="870" y="4537"/>
                </a:lnTo>
                <a:lnTo>
                  <a:pt x="0" y="4537"/>
                </a:lnTo>
                <a:lnTo>
                  <a:pt x="15" y="67"/>
                </a:lnTo>
                <a:lnTo>
                  <a:pt x="311" y="72"/>
                </a:lnTo>
                <a:lnTo>
                  <a:pt x="311" y="0"/>
                </a:lnTo>
                <a:lnTo>
                  <a:pt x="457" y="94"/>
                </a:lnTo>
                <a:lnTo>
                  <a:pt x="317" y="219"/>
                </a:lnTo>
                <a:lnTo>
                  <a:pt x="319" y="146"/>
                </a:lnTo>
                <a:lnTo>
                  <a:pt x="107" y="146"/>
                </a:lnTo>
                <a:lnTo>
                  <a:pt x="83" y="4452"/>
                </a:lnTo>
                <a:lnTo>
                  <a:pt x="773" y="4452"/>
                </a:lnTo>
                <a:lnTo>
                  <a:pt x="780" y="4387"/>
                </a:lnTo>
                <a:lnTo>
                  <a:pt x="870" y="4387"/>
                </a:lnTo>
                <a:close/>
              </a:path>
            </a:pathLst>
          </a:custGeom>
          <a:solidFill>
            <a:srgbClr val="FBD4B4"/>
          </a:solidFill>
          <a:ln w="9525">
            <a:solidFill>
              <a:srgbClr val="000000"/>
            </a:solidFill>
            <a:round/>
            <a:headEnd/>
            <a:tailEnd/>
          </a:ln>
        </p:spPr>
        <p:txBody>
          <a:bodyPr/>
          <a:lstStyle/>
          <a:p>
            <a:endParaRPr lang="fr-FR"/>
          </a:p>
        </p:txBody>
      </p:sp>
      <p:sp>
        <p:nvSpPr>
          <p:cNvPr id="29" name="Text Box 2755"/>
          <p:cNvSpPr txBox="1">
            <a:spLocks noChangeArrowheads="1"/>
          </p:cNvSpPr>
          <p:nvPr/>
        </p:nvSpPr>
        <p:spPr bwMode="auto">
          <a:xfrm>
            <a:off x="620837" y="3623345"/>
            <a:ext cx="1123950" cy="214312"/>
          </a:xfrm>
          <a:prstGeom prst="rect">
            <a:avLst/>
          </a:prstGeom>
          <a:solidFill>
            <a:srgbClr val="FBD4B4"/>
          </a:solidFill>
          <a:ln w="12700">
            <a:solidFill>
              <a:srgbClr val="000000"/>
            </a:solidFill>
            <a:miter lim="800000"/>
            <a:headEnd/>
            <a:tailEnd/>
          </a:ln>
        </p:spPr>
        <p:txBody>
          <a:bodyPr lIns="18000" tIns="10800" rIns="18000" bIns="10800" anchor="ctr"/>
          <a:lstStyle/>
          <a:p>
            <a:pPr algn="ctr">
              <a:spcAft>
                <a:spcPts val="1000"/>
              </a:spcAft>
            </a:pPr>
            <a:r>
              <a:rPr lang="fr-FR" sz="900" b="1" dirty="0">
                <a:latin typeface="Calibri" pitchFamily="34" charset="0"/>
              </a:rPr>
              <a:t>Choix d’une solution </a:t>
            </a:r>
            <a:endParaRPr lang="fr-FR" dirty="0"/>
          </a:p>
        </p:txBody>
      </p:sp>
      <p:sp>
        <p:nvSpPr>
          <p:cNvPr id="31" name="AutoShape 2756"/>
          <p:cNvSpPr>
            <a:spLocks noChangeArrowheads="1"/>
          </p:cNvSpPr>
          <p:nvPr/>
        </p:nvSpPr>
        <p:spPr bwMode="auto">
          <a:xfrm>
            <a:off x="1124074" y="3837657"/>
            <a:ext cx="117475" cy="117475"/>
          </a:xfrm>
          <a:prstGeom prst="downArrow">
            <a:avLst>
              <a:gd name="adj1" fmla="val 50000"/>
              <a:gd name="adj2" fmla="val 25000"/>
            </a:avLst>
          </a:prstGeom>
          <a:solidFill>
            <a:srgbClr val="FBD4B4"/>
          </a:solidFill>
          <a:ln w="9525">
            <a:solidFill>
              <a:srgbClr val="000000"/>
            </a:solidFill>
            <a:miter lim="800000"/>
            <a:headEnd/>
            <a:tailEnd/>
          </a:ln>
        </p:spPr>
        <p:txBody>
          <a:bodyPr/>
          <a:lstStyle/>
          <a:p>
            <a:endParaRPr lang="fr-FR">
              <a:latin typeface="Calibri" pitchFamily="34" charset="0"/>
            </a:endParaRPr>
          </a:p>
        </p:txBody>
      </p:sp>
      <p:sp>
        <p:nvSpPr>
          <p:cNvPr id="32" name="AutoShape 2757"/>
          <p:cNvSpPr>
            <a:spLocks noChangeArrowheads="1"/>
          </p:cNvSpPr>
          <p:nvPr/>
        </p:nvSpPr>
        <p:spPr bwMode="auto">
          <a:xfrm>
            <a:off x="1598737" y="5709320"/>
            <a:ext cx="96837" cy="155575"/>
          </a:xfrm>
          <a:prstGeom prst="downArrow">
            <a:avLst>
              <a:gd name="adj1" fmla="val 50000"/>
              <a:gd name="adj2" fmla="val 40164"/>
            </a:avLst>
          </a:prstGeom>
          <a:solidFill>
            <a:srgbClr val="FBD4B4"/>
          </a:solidFill>
          <a:ln w="9525">
            <a:solidFill>
              <a:srgbClr val="000000"/>
            </a:solidFill>
            <a:miter lim="800000"/>
            <a:headEnd/>
            <a:tailEnd/>
          </a:ln>
        </p:spPr>
        <p:txBody>
          <a:bodyPr/>
          <a:lstStyle/>
          <a:p>
            <a:endParaRPr lang="fr-FR">
              <a:latin typeface="Calibri" pitchFamily="34" charset="0"/>
            </a:endParaRPr>
          </a:p>
        </p:txBody>
      </p:sp>
      <p:sp>
        <p:nvSpPr>
          <p:cNvPr id="33" name="AutoShape 2760"/>
          <p:cNvSpPr>
            <a:spLocks noChangeArrowheads="1"/>
          </p:cNvSpPr>
          <p:nvPr/>
        </p:nvSpPr>
        <p:spPr bwMode="auto">
          <a:xfrm>
            <a:off x="682749" y="4869532"/>
            <a:ext cx="92075" cy="436563"/>
          </a:xfrm>
          <a:prstGeom prst="downArrow">
            <a:avLst>
              <a:gd name="adj1" fmla="val 50000"/>
              <a:gd name="adj2" fmla="val 118535"/>
            </a:avLst>
          </a:prstGeom>
          <a:solidFill>
            <a:srgbClr val="FBD4B4"/>
          </a:solidFill>
          <a:ln w="9525">
            <a:solidFill>
              <a:srgbClr val="000000"/>
            </a:solidFill>
            <a:miter lim="800000"/>
            <a:headEnd/>
            <a:tailEnd/>
          </a:ln>
        </p:spPr>
        <p:txBody>
          <a:bodyPr/>
          <a:lstStyle/>
          <a:p>
            <a:endParaRPr lang="fr-FR">
              <a:latin typeface="Calibri" pitchFamily="34" charset="0"/>
            </a:endParaRPr>
          </a:p>
        </p:txBody>
      </p:sp>
      <p:sp>
        <p:nvSpPr>
          <p:cNvPr id="34" name="AutoShape 2761"/>
          <p:cNvSpPr>
            <a:spLocks noChangeArrowheads="1"/>
          </p:cNvSpPr>
          <p:nvPr/>
        </p:nvSpPr>
        <p:spPr bwMode="auto">
          <a:xfrm>
            <a:off x="1500312" y="4861595"/>
            <a:ext cx="98425" cy="423862"/>
          </a:xfrm>
          <a:prstGeom prst="downArrow">
            <a:avLst>
              <a:gd name="adj1" fmla="val 50000"/>
              <a:gd name="adj2" fmla="val 107661"/>
            </a:avLst>
          </a:prstGeom>
          <a:solidFill>
            <a:srgbClr val="FBD4B4"/>
          </a:solidFill>
          <a:ln w="9525">
            <a:solidFill>
              <a:srgbClr val="000000"/>
            </a:solidFill>
            <a:miter lim="800000"/>
            <a:headEnd/>
            <a:tailEnd/>
          </a:ln>
        </p:spPr>
        <p:txBody>
          <a:bodyPr/>
          <a:lstStyle/>
          <a:p>
            <a:endParaRPr lang="fr-FR">
              <a:latin typeface="Calibri" pitchFamily="34" charset="0"/>
            </a:endParaRPr>
          </a:p>
        </p:txBody>
      </p:sp>
      <p:sp>
        <p:nvSpPr>
          <p:cNvPr id="35" name="Text Box 2762"/>
          <p:cNvSpPr txBox="1">
            <a:spLocks noChangeArrowheads="1"/>
          </p:cNvSpPr>
          <p:nvPr/>
        </p:nvSpPr>
        <p:spPr bwMode="auto">
          <a:xfrm>
            <a:off x="530349" y="3980532"/>
            <a:ext cx="1420813" cy="1071563"/>
          </a:xfrm>
          <a:prstGeom prst="rect">
            <a:avLst/>
          </a:prstGeom>
          <a:solidFill>
            <a:srgbClr val="FBD4B4"/>
          </a:solidFill>
          <a:ln w="12700">
            <a:solidFill>
              <a:srgbClr val="000000"/>
            </a:solidFill>
            <a:miter lim="800000"/>
            <a:headEnd/>
            <a:tailEnd/>
          </a:ln>
        </p:spPr>
        <p:txBody>
          <a:bodyPr lIns="18000" tIns="10800" rIns="18000" bIns="10800" anchor="ctr"/>
          <a:lstStyle/>
          <a:p>
            <a:pPr algn="ctr"/>
            <a:r>
              <a:rPr lang="fr-FR" sz="900" b="1">
                <a:latin typeface="Calibri" pitchFamily="34" charset="0"/>
              </a:rPr>
              <a:t>Réalisation d’un prototype d’une maquette, d’un programme </a:t>
            </a:r>
          </a:p>
          <a:p>
            <a:pPr algn="ctr">
              <a:spcAft>
                <a:spcPts val="1000"/>
              </a:spcAft>
            </a:pPr>
            <a:r>
              <a:rPr lang="fr-FR" sz="900" b="1">
                <a:latin typeface="Calibri" pitchFamily="34" charset="0"/>
              </a:rPr>
              <a:t>Essais, mise au point, évaluation des performances </a:t>
            </a:r>
          </a:p>
        </p:txBody>
      </p:sp>
      <p:sp>
        <p:nvSpPr>
          <p:cNvPr id="36" name="Flèche vers le bas 35"/>
          <p:cNvSpPr/>
          <p:nvPr/>
        </p:nvSpPr>
        <p:spPr>
          <a:xfrm>
            <a:off x="2123728" y="836712"/>
            <a:ext cx="144016" cy="56886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Organigramme : Connecteur 37"/>
          <p:cNvSpPr/>
          <p:nvPr/>
        </p:nvSpPr>
        <p:spPr>
          <a:xfrm>
            <a:off x="1907704" y="2924944"/>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NOV</a:t>
            </a:r>
            <a:endParaRPr lang="fr-FR" sz="1000" b="1" dirty="0">
              <a:solidFill>
                <a:schemeClr val="tx1"/>
              </a:solidFill>
            </a:endParaRPr>
          </a:p>
        </p:txBody>
      </p:sp>
      <p:sp>
        <p:nvSpPr>
          <p:cNvPr id="67" name="Organigramme : Connecteur 66"/>
          <p:cNvSpPr/>
          <p:nvPr/>
        </p:nvSpPr>
        <p:spPr>
          <a:xfrm>
            <a:off x="1835696" y="6165304"/>
            <a:ext cx="648072" cy="21602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b="1" dirty="0" smtClean="0">
                <a:solidFill>
                  <a:schemeClr val="tx1"/>
                </a:solidFill>
              </a:rPr>
              <a:t>Mai</a:t>
            </a:r>
            <a:endParaRPr lang="fr-FR" sz="1000" b="1" dirty="0">
              <a:solidFill>
                <a:schemeClr val="tx1"/>
              </a:solidFill>
            </a:endParaRPr>
          </a:p>
        </p:txBody>
      </p:sp>
      <p:sp>
        <p:nvSpPr>
          <p:cNvPr id="37" name="Rectangle 36"/>
          <p:cNvSpPr/>
          <p:nvPr/>
        </p:nvSpPr>
        <p:spPr>
          <a:xfrm>
            <a:off x="2627784" y="3573016"/>
            <a:ext cx="6516216" cy="2585323"/>
          </a:xfrm>
          <a:prstGeom prst="rect">
            <a:avLst/>
          </a:prstGeom>
        </p:spPr>
        <p:txBody>
          <a:bodyPr wrap="square">
            <a:spAutoFit/>
          </a:bodyPr>
          <a:lstStyle/>
          <a:p>
            <a:pPr lvl="0" fontAlgn="base">
              <a:spcBef>
                <a:spcPct val="0"/>
              </a:spcBef>
              <a:spcAft>
                <a:spcPct val="0"/>
              </a:spcAft>
            </a:pPr>
            <a:r>
              <a:rPr lang="fr-FR" b="1" dirty="0" smtClean="0">
                <a:latin typeface="Calibri" pitchFamily="34" charset="0"/>
                <a:cs typeface="Calibri" pitchFamily="34" charset="0"/>
              </a:rPr>
              <a:t>Nous allons ici entrer dans le déroulement classique d’un projet de type « mécatronique ».</a:t>
            </a:r>
          </a:p>
          <a:p>
            <a:pPr lvl="0" fontAlgn="base">
              <a:spcBef>
                <a:spcPct val="0"/>
              </a:spcBef>
              <a:spcAft>
                <a:spcPct val="0"/>
              </a:spcAft>
            </a:pPr>
            <a:endParaRPr lang="fr-FR" b="1" dirty="0" smtClean="0">
              <a:latin typeface="Calibri" pitchFamily="34" charset="0"/>
              <a:cs typeface="Calibri" pitchFamily="34" charset="0"/>
            </a:endParaRPr>
          </a:p>
          <a:p>
            <a:pPr lvl="0" fontAlgn="base">
              <a:spcBef>
                <a:spcPct val="0"/>
              </a:spcBef>
              <a:spcAft>
                <a:spcPct val="0"/>
              </a:spcAft>
            </a:pPr>
            <a:r>
              <a:rPr lang="fr-FR" b="1" dirty="0" smtClean="0">
                <a:latin typeface="Calibri" pitchFamily="34" charset="0"/>
                <a:cs typeface="Calibri" pitchFamily="34" charset="0"/>
              </a:rPr>
              <a:t>Chaque équipe pédagogique peut, bien entendu, choisir d’autres </a:t>
            </a:r>
            <a:r>
              <a:rPr lang="fr-FR" b="1" dirty="0" smtClean="0"/>
              <a:t>types de projets dès lors qu’ils répondent aux exigences de l’évaluation.</a:t>
            </a:r>
            <a:endParaRPr lang="fr-FR" b="1" dirty="0" smtClean="0">
              <a:latin typeface="Calibri" pitchFamily="34" charset="0"/>
              <a:cs typeface="Calibri" pitchFamily="34" charset="0"/>
            </a:endParaRPr>
          </a:p>
          <a:p>
            <a:pPr lvl="0" fontAlgn="base">
              <a:spcBef>
                <a:spcPct val="0"/>
              </a:spcBef>
              <a:spcAft>
                <a:spcPct val="0"/>
              </a:spcAft>
            </a:pPr>
            <a:endParaRPr lang="fr-FR" b="1" dirty="0" smtClean="0">
              <a:latin typeface="Calibri" pitchFamily="34" charset="0"/>
              <a:cs typeface="Calibri" pitchFamily="34" charset="0"/>
            </a:endParaRPr>
          </a:p>
          <a:p>
            <a:pPr lvl="0" fontAlgn="base">
              <a:spcBef>
                <a:spcPct val="0"/>
              </a:spcBef>
              <a:spcAft>
                <a:spcPct val="0"/>
              </a:spcAft>
            </a:pPr>
            <a:r>
              <a:rPr lang="fr-FR" b="1" dirty="0" smtClean="0">
                <a:solidFill>
                  <a:srgbClr val="FF0000"/>
                </a:solidFill>
              </a:rPr>
              <a:t>Les durées retenues dans l’exemple suivant devront être adaptées à chaque tâche élève.</a:t>
            </a:r>
          </a:p>
        </p:txBody>
      </p:sp>
      <p:pic>
        <p:nvPicPr>
          <p:cNvPr id="39" name="Picture 1" descr="C:\Users\HPEric\Documents\Web Creator\ssiv5New-26082011\emoticones\bouton_09.gif"/>
          <p:cNvPicPr>
            <a:picLocks noChangeAspect="1" noChangeArrowheads="1" noCrop="1"/>
          </p:cNvPicPr>
          <p:nvPr/>
        </p:nvPicPr>
        <p:blipFill>
          <a:blip r:embed="rId4" cstate="print"/>
          <a:srcRect/>
          <a:stretch>
            <a:fillRect/>
          </a:stretch>
        </p:blipFill>
        <p:spPr bwMode="auto">
          <a:xfrm>
            <a:off x="107504" y="2924944"/>
            <a:ext cx="190500" cy="190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lèche vers le bas 57"/>
          <p:cNvSpPr/>
          <p:nvPr/>
        </p:nvSpPr>
        <p:spPr>
          <a:xfrm>
            <a:off x="899592"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0" name="Titre 1"/>
          <p:cNvSpPr txBox="1">
            <a:spLocks/>
          </p:cNvSpPr>
          <p:nvPr/>
        </p:nvSpPr>
        <p:spPr>
          <a:xfrm>
            <a:off x="2555776" y="0"/>
            <a:ext cx="6408712" cy="1285290"/>
          </a:xfrm>
          <a:prstGeom prst="rect">
            <a:avLst/>
          </a:prstGeom>
        </p:spPr>
        <p:txBody>
          <a:bodyPr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800" b="1" kern="0" cap="all" dirty="0" smtClean="0">
                <a:ln w="0"/>
                <a:solidFill>
                  <a:sysClr val="windowText" lastClr="000000"/>
                </a:solidFill>
                <a:effectLst>
                  <a:reflection blurRad="12700" stA="50000" endPos="50000" dist="5000" dir="5400000" sy="-100000" rotWithShape="0"/>
                </a:effectLst>
                <a:latin typeface="Berlin Sans FB Demi" pitchFamily="34" charset="0"/>
              </a:rPr>
              <a:t>LES étapes du projet</a:t>
            </a:r>
            <a:r>
              <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01" name="Rectangle à coins arrondis 100"/>
          <p:cNvSpPr/>
          <p:nvPr/>
        </p:nvSpPr>
        <p:spPr>
          <a:xfrm>
            <a:off x="467544" y="260648"/>
            <a:ext cx="1656184" cy="576064"/>
          </a:xfrm>
          <a:prstGeom prst="roundRect">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103" name="Rectangle à coins arrondis 102"/>
          <p:cNvSpPr/>
          <p:nvPr/>
        </p:nvSpPr>
        <p:spPr>
          <a:xfrm>
            <a:off x="467544" y="1196752"/>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104" name="Rectangle à coins arrondis 103"/>
          <p:cNvSpPr/>
          <p:nvPr/>
        </p:nvSpPr>
        <p:spPr>
          <a:xfrm>
            <a:off x="467544" y="3068960"/>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105" name="Rectangle à coins arrondis 104"/>
          <p:cNvSpPr/>
          <p:nvPr/>
        </p:nvSpPr>
        <p:spPr>
          <a:xfrm>
            <a:off x="467544" y="2132856"/>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106" name="Rectangle à coins arrondis 105"/>
          <p:cNvSpPr/>
          <p:nvPr/>
        </p:nvSpPr>
        <p:spPr>
          <a:xfrm>
            <a:off x="467544" y="5733256"/>
            <a:ext cx="1584176" cy="576064"/>
          </a:xfrm>
          <a:prstGeom prst="roundRect">
            <a:avLst/>
          </a:prstGeom>
          <a:solidFill>
            <a:schemeClr val="accent6">
              <a:lumMod val="20000"/>
              <a:lumOff val="8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107" name="Rectangle à coins arrondis 106"/>
          <p:cNvSpPr/>
          <p:nvPr/>
        </p:nvSpPr>
        <p:spPr>
          <a:xfrm>
            <a:off x="467544" y="4941168"/>
            <a:ext cx="1584176" cy="576064"/>
          </a:xfrm>
          <a:prstGeom prst="roundRect">
            <a:avLst/>
          </a:prstGeom>
          <a:solidFill>
            <a:schemeClr val="accent6">
              <a:lumMod val="20000"/>
              <a:lumOff val="8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108" name="Rectangle à coins arrondis 107"/>
          <p:cNvSpPr/>
          <p:nvPr/>
        </p:nvSpPr>
        <p:spPr>
          <a:xfrm>
            <a:off x="467544" y="4077072"/>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sp>
        <p:nvSpPr>
          <p:cNvPr id="54" name="Rectangle 4"/>
          <p:cNvSpPr>
            <a:spLocks noChangeArrowheads="1"/>
          </p:cNvSpPr>
          <p:nvPr/>
        </p:nvSpPr>
        <p:spPr bwMode="auto">
          <a:xfrm>
            <a:off x="2915816" y="1688178"/>
            <a:ext cx="1872208" cy="430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1ère Revue de projet</a:t>
            </a:r>
          </a:p>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1</a:t>
            </a:r>
            <a:r>
              <a:rPr lang="fr-FR" sz="1100" b="1" baseline="30000" dirty="0" smtClean="0">
                <a:solidFill>
                  <a:schemeClr val="bg1"/>
                </a:solidFill>
                <a:latin typeface="Arial" pitchFamily="34" charset="0"/>
                <a:ea typeface="Times New Roman" pitchFamily="18" charset="0"/>
              </a:rPr>
              <a:t>ère</a:t>
            </a:r>
            <a:r>
              <a:rPr lang="fr-FR" sz="1100" b="1" dirty="0" smtClean="0">
                <a:solidFill>
                  <a:schemeClr val="bg1"/>
                </a:solidFill>
                <a:latin typeface="Arial" pitchFamily="34" charset="0"/>
                <a:ea typeface="Times New Roman" pitchFamily="18" charset="0"/>
              </a:rPr>
              <a:t> évaluation </a:t>
            </a:r>
            <a:r>
              <a:rPr kumimoji="0" lang="fr-FR" sz="1100" b="1" i="0" u="none" strike="noStrike" cap="none" normalizeH="0" baseline="0" dirty="0" smtClean="0">
                <a:ln>
                  <a:noFill/>
                </a:ln>
                <a:solidFill>
                  <a:schemeClr val="bg1"/>
                </a:solidFill>
                <a:effectLst/>
                <a:latin typeface="Arial" pitchFamily="34" charset="0"/>
                <a:ea typeface="Times New Roman" pitchFamily="18" charset="0"/>
              </a:rPr>
              <a:t> </a:t>
            </a:r>
            <a:endParaRPr kumimoji="0" lang="fr-FR" b="1" i="0" u="none" strike="noStrike" cap="none" normalizeH="0" baseline="0" dirty="0" smtClean="0">
              <a:ln>
                <a:noFill/>
              </a:ln>
              <a:solidFill>
                <a:schemeClr val="bg1"/>
              </a:solidFill>
              <a:effectLst/>
              <a:latin typeface="Arial" pitchFamily="34" charset="0"/>
            </a:endParaRPr>
          </a:p>
        </p:txBody>
      </p:sp>
      <p:sp>
        <p:nvSpPr>
          <p:cNvPr id="57" name="Rectangle 4"/>
          <p:cNvSpPr>
            <a:spLocks noChangeArrowheads="1"/>
          </p:cNvSpPr>
          <p:nvPr/>
        </p:nvSpPr>
        <p:spPr bwMode="auto">
          <a:xfrm rot="20361760">
            <a:off x="2013157" y="2165180"/>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25H</a:t>
            </a:r>
            <a:endParaRPr kumimoji="0" lang="fr-FR" sz="2400" b="1" i="0" u="none" strike="noStrike" cap="none" normalizeH="0" baseline="0" dirty="0" smtClean="0">
              <a:ln>
                <a:noFill/>
              </a:ln>
              <a:solidFill>
                <a:schemeClr val="bg1"/>
              </a:solidFill>
              <a:effectLst/>
              <a:latin typeface="Arial" pitchFamily="34" charset="0"/>
            </a:endParaRPr>
          </a:p>
        </p:txBody>
      </p:sp>
      <p:sp>
        <p:nvSpPr>
          <p:cNvPr id="62" name="Rectangle 4"/>
          <p:cNvSpPr>
            <a:spLocks noChangeArrowheads="1"/>
          </p:cNvSpPr>
          <p:nvPr/>
        </p:nvSpPr>
        <p:spPr bwMode="auto">
          <a:xfrm rot="20361760">
            <a:off x="2013157" y="3101285"/>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10H</a:t>
            </a:r>
            <a:endParaRPr kumimoji="0" lang="fr-FR" sz="2400" b="1" i="0" u="none" strike="noStrike" cap="none" normalizeH="0" baseline="0" dirty="0" smtClean="0">
              <a:ln>
                <a:noFill/>
              </a:ln>
              <a:solidFill>
                <a:schemeClr val="bg1"/>
              </a:solidFill>
              <a:effectLst/>
              <a:latin typeface="Arial" pitchFamily="34" charset="0"/>
            </a:endParaRPr>
          </a:p>
        </p:txBody>
      </p:sp>
      <p:sp>
        <p:nvSpPr>
          <p:cNvPr id="63" name="Rectangle 4"/>
          <p:cNvSpPr>
            <a:spLocks noChangeArrowheads="1"/>
          </p:cNvSpPr>
          <p:nvPr/>
        </p:nvSpPr>
        <p:spPr bwMode="auto">
          <a:xfrm rot="20361760">
            <a:off x="2013157" y="4037389"/>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4H</a:t>
            </a:r>
            <a:endParaRPr kumimoji="0" lang="fr-FR" sz="2400" b="1" i="0" u="none" strike="noStrike" cap="none" normalizeH="0" baseline="0" dirty="0" smtClean="0">
              <a:ln>
                <a:noFill/>
              </a:ln>
              <a:solidFill>
                <a:schemeClr val="bg1"/>
              </a:solidFill>
              <a:effectLst/>
              <a:latin typeface="Arial" pitchFamily="34" charset="0"/>
            </a:endParaRPr>
          </a:p>
        </p:txBody>
      </p:sp>
      <p:sp>
        <p:nvSpPr>
          <p:cNvPr id="64" name="Rectangle 4"/>
          <p:cNvSpPr>
            <a:spLocks noChangeArrowheads="1"/>
          </p:cNvSpPr>
          <p:nvPr/>
        </p:nvSpPr>
        <p:spPr bwMode="auto">
          <a:xfrm rot="20361760">
            <a:off x="2013157" y="4901483"/>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4H</a:t>
            </a:r>
            <a:endParaRPr kumimoji="0" lang="fr-FR" sz="2400" b="1" i="0" u="none" strike="noStrike" cap="none" normalizeH="0" baseline="0" dirty="0" smtClean="0">
              <a:ln>
                <a:noFill/>
              </a:ln>
              <a:solidFill>
                <a:schemeClr val="bg1"/>
              </a:solidFill>
              <a:effectLst/>
              <a:latin typeface="Arial" pitchFamily="34" charset="0"/>
            </a:endParaRPr>
          </a:p>
        </p:txBody>
      </p:sp>
      <p:sp>
        <p:nvSpPr>
          <p:cNvPr id="65" name="Rectangle 4"/>
          <p:cNvSpPr>
            <a:spLocks noChangeArrowheads="1"/>
          </p:cNvSpPr>
          <p:nvPr/>
        </p:nvSpPr>
        <p:spPr bwMode="auto">
          <a:xfrm rot="20361760">
            <a:off x="2013157" y="5765581"/>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5H</a:t>
            </a:r>
            <a:endParaRPr kumimoji="0" lang="fr-FR" sz="2400" b="1" i="0" u="none" strike="noStrike" cap="none" normalizeH="0" baseline="0" dirty="0" smtClean="0">
              <a:ln>
                <a:noFill/>
              </a:ln>
              <a:solidFill>
                <a:schemeClr val="bg1"/>
              </a:solidFill>
              <a:effectLst/>
              <a:latin typeface="Arial" pitchFamily="34" charset="0"/>
            </a:endParaRPr>
          </a:p>
        </p:txBody>
      </p:sp>
      <p:sp>
        <p:nvSpPr>
          <p:cNvPr id="66" name="Rectangle 4"/>
          <p:cNvSpPr>
            <a:spLocks noChangeArrowheads="1"/>
          </p:cNvSpPr>
          <p:nvPr/>
        </p:nvSpPr>
        <p:spPr bwMode="auto">
          <a:xfrm rot="20361760">
            <a:off x="2013157" y="1301085"/>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16H</a:t>
            </a:r>
            <a:endParaRPr kumimoji="0" lang="fr-FR" sz="2400" b="1" i="0" u="none" strike="noStrike" cap="none" normalizeH="0" baseline="0" dirty="0" smtClean="0">
              <a:ln>
                <a:noFill/>
              </a:ln>
              <a:solidFill>
                <a:schemeClr val="bg1"/>
              </a:solidFill>
              <a:effectLst/>
              <a:latin typeface="Arial" pitchFamily="34" charset="0"/>
            </a:endParaRPr>
          </a:p>
        </p:txBody>
      </p:sp>
      <p:sp>
        <p:nvSpPr>
          <p:cNvPr id="56" name="Rectangle 4"/>
          <p:cNvSpPr>
            <a:spLocks noChangeArrowheads="1"/>
          </p:cNvSpPr>
          <p:nvPr/>
        </p:nvSpPr>
        <p:spPr bwMode="auto">
          <a:xfrm rot="20361760">
            <a:off x="2085165" y="292973"/>
            <a:ext cx="64807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6H</a:t>
            </a:r>
            <a:endParaRPr kumimoji="0" lang="fr-FR" sz="2400" b="1" i="0" u="none" strike="noStrike" cap="none" normalizeH="0" baseline="0" dirty="0" smtClean="0">
              <a:ln>
                <a:noFill/>
              </a:ln>
              <a:solidFill>
                <a:schemeClr val="bg1"/>
              </a:solidFill>
              <a:effectLst/>
              <a:latin typeface="Arial" pitchFamily="34" charset="0"/>
            </a:endParaRPr>
          </a:p>
        </p:txBody>
      </p:sp>
      <p:sp>
        <p:nvSpPr>
          <p:cNvPr id="59" name="Rectangle 4"/>
          <p:cNvSpPr>
            <a:spLocks noChangeArrowheads="1"/>
          </p:cNvSpPr>
          <p:nvPr/>
        </p:nvSpPr>
        <p:spPr bwMode="auto">
          <a:xfrm>
            <a:off x="2915816" y="824082"/>
            <a:ext cx="1872208" cy="4308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Validation institutionnelle</a:t>
            </a:r>
            <a:endParaRPr kumimoji="0" lang="fr-FR" b="1" i="0" u="none" strike="noStrike" cap="none" normalizeH="0" baseline="0" dirty="0" smtClean="0">
              <a:ln>
                <a:noFill/>
              </a:ln>
              <a:solidFill>
                <a:schemeClr val="bg1"/>
              </a:solidFill>
              <a:effectLst/>
              <a:latin typeface="Arial" pitchFamily="34" charset="0"/>
            </a:endParaRPr>
          </a:p>
        </p:txBody>
      </p:sp>
      <p:sp>
        <p:nvSpPr>
          <p:cNvPr id="60" name="Flèche vers le bas 59"/>
          <p:cNvSpPr/>
          <p:nvPr/>
        </p:nvSpPr>
        <p:spPr>
          <a:xfrm rot="16200000">
            <a:off x="1997968" y="314400"/>
            <a:ext cx="288032" cy="147667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61" name="Flèche vers le bas 60"/>
          <p:cNvSpPr/>
          <p:nvPr/>
        </p:nvSpPr>
        <p:spPr>
          <a:xfrm rot="16200000">
            <a:off x="1997968" y="1178496"/>
            <a:ext cx="288032" cy="147667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8" name="Flèche vers le bas 67"/>
          <p:cNvSpPr/>
          <p:nvPr/>
        </p:nvSpPr>
        <p:spPr>
          <a:xfrm rot="16200000">
            <a:off x="1997968" y="3050704"/>
            <a:ext cx="288032" cy="147667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9" name="Flèche vers le bas 68"/>
          <p:cNvSpPr/>
          <p:nvPr/>
        </p:nvSpPr>
        <p:spPr>
          <a:xfrm rot="16200000">
            <a:off x="2069976" y="5787008"/>
            <a:ext cx="288032" cy="147667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0" name="Rectangle 4"/>
          <p:cNvSpPr>
            <a:spLocks noChangeArrowheads="1"/>
          </p:cNvSpPr>
          <p:nvPr/>
        </p:nvSpPr>
        <p:spPr bwMode="auto">
          <a:xfrm>
            <a:off x="6228184" y="2276872"/>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novembre</a:t>
            </a:r>
            <a:endParaRPr kumimoji="0" lang="fr-FR" sz="4800" b="1" i="0" u="none" strike="noStrike" cap="none" normalizeH="0" baseline="0" dirty="0" smtClean="0">
              <a:ln>
                <a:noFill/>
              </a:ln>
              <a:solidFill>
                <a:schemeClr val="bg1"/>
              </a:solidFill>
              <a:effectLst/>
              <a:latin typeface="Arial" pitchFamily="34" charset="0"/>
            </a:endParaRPr>
          </a:p>
        </p:txBody>
      </p:sp>
      <p:sp>
        <p:nvSpPr>
          <p:cNvPr id="77" name="Rectangle 4"/>
          <p:cNvSpPr>
            <a:spLocks noChangeArrowheads="1"/>
          </p:cNvSpPr>
          <p:nvPr/>
        </p:nvSpPr>
        <p:spPr bwMode="auto">
          <a:xfrm>
            <a:off x="6228184" y="2852936"/>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décembre</a:t>
            </a:r>
            <a:endParaRPr kumimoji="0" lang="fr-FR" sz="4800" b="1" i="0" u="none" strike="noStrike" cap="none" normalizeH="0" baseline="0" dirty="0" smtClean="0">
              <a:ln>
                <a:noFill/>
              </a:ln>
              <a:solidFill>
                <a:schemeClr val="bg1"/>
              </a:solidFill>
              <a:effectLst/>
              <a:latin typeface="Arial" pitchFamily="34" charset="0"/>
            </a:endParaRPr>
          </a:p>
        </p:txBody>
      </p:sp>
      <p:sp>
        <p:nvSpPr>
          <p:cNvPr id="79" name="Rectangle 4"/>
          <p:cNvSpPr>
            <a:spLocks noChangeArrowheads="1"/>
          </p:cNvSpPr>
          <p:nvPr/>
        </p:nvSpPr>
        <p:spPr bwMode="auto">
          <a:xfrm>
            <a:off x="6228184" y="1700808"/>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octobre</a:t>
            </a:r>
            <a:endParaRPr kumimoji="0" lang="fr-FR" sz="4800" b="1" i="0" u="none" strike="noStrike" cap="none" normalizeH="0" baseline="0" dirty="0" smtClean="0">
              <a:ln>
                <a:noFill/>
              </a:ln>
              <a:solidFill>
                <a:schemeClr val="bg1"/>
              </a:solidFill>
              <a:effectLst/>
              <a:latin typeface="Arial" pitchFamily="34" charset="0"/>
            </a:endParaRPr>
          </a:p>
        </p:txBody>
      </p:sp>
      <p:sp>
        <p:nvSpPr>
          <p:cNvPr id="80" name="Rectangle 4"/>
          <p:cNvSpPr>
            <a:spLocks noChangeArrowheads="1"/>
          </p:cNvSpPr>
          <p:nvPr/>
        </p:nvSpPr>
        <p:spPr bwMode="auto">
          <a:xfrm>
            <a:off x="6228184" y="3429000"/>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janvier</a:t>
            </a:r>
            <a:endParaRPr kumimoji="0" lang="fr-FR" sz="4800" b="1" i="0" u="none" strike="noStrike" cap="none" normalizeH="0" baseline="0" dirty="0" smtClean="0">
              <a:ln>
                <a:noFill/>
              </a:ln>
              <a:solidFill>
                <a:schemeClr val="bg1"/>
              </a:solidFill>
              <a:effectLst/>
              <a:latin typeface="Arial" pitchFamily="34" charset="0"/>
            </a:endParaRPr>
          </a:p>
        </p:txBody>
      </p:sp>
      <p:sp>
        <p:nvSpPr>
          <p:cNvPr id="81" name="Rectangle 4"/>
          <p:cNvSpPr>
            <a:spLocks noChangeArrowheads="1"/>
          </p:cNvSpPr>
          <p:nvPr/>
        </p:nvSpPr>
        <p:spPr bwMode="auto">
          <a:xfrm>
            <a:off x="6228184" y="4005064"/>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février</a:t>
            </a:r>
            <a:endParaRPr kumimoji="0" lang="fr-FR" sz="4800" b="1" i="0" u="none" strike="noStrike" cap="none" normalizeH="0" baseline="0" dirty="0" smtClean="0">
              <a:ln>
                <a:noFill/>
              </a:ln>
              <a:solidFill>
                <a:schemeClr val="bg1"/>
              </a:solidFill>
              <a:effectLst/>
              <a:latin typeface="Arial" pitchFamily="34" charset="0"/>
            </a:endParaRPr>
          </a:p>
        </p:txBody>
      </p:sp>
      <p:sp>
        <p:nvSpPr>
          <p:cNvPr id="82" name="Rectangle 4"/>
          <p:cNvSpPr>
            <a:spLocks noChangeArrowheads="1"/>
          </p:cNvSpPr>
          <p:nvPr/>
        </p:nvSpPr>
        <p:spPr bwMode="auto">
          <a:xfrm>
            <a:off x="6228184" y="1124744"/>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septembre</a:t>
            </a:r>
            <a:endParaRPr kumimoji="0" lang="fr-FR" sz="4800" b="1" i="0" u="none" strike="noStrike" cap="none" normalizeH="0" baseline="0" dirty="0" smtClean="0">
              <a:ln>
                <a:noFill/>
              </a:ln>
              <a:solidFill>
                <a:schemeClr val="bg1"/>
              </a:solidFill>
              <a:effectLst/>
              <a:latin typeface="Arial" pitchFamily="34" charset="0"/>
            </a:endParaRPr>
          </a:p>
        </p:txBody>
      </p:sp>
      <p:sp>
        <p:nvSpPr>
          <p:cNvPr id="83" name="Rectangle 4"/>
          <p:cNvSpPr>
            <a:spLocks noChangeArrowheads="1"/>
          </p:cNvSpPr>
          <p:nvPr/>
        </p:nvSpPr>
        <p:spPr bwMode="auto">
          <a:xfrm>
            <a:off x="6228184" y="5733256"/>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mai</a:t>
            </a:r>
            <a:endParaRPr kumimoji="0" lang="fr-FR" sz="4800" b="1" i="0" u="none" strike="noStrike" cap="none" normalizeH="0" baseline="0" dirty="0" smtClean="0">
              <a:ln>
                <a:noFill/>
              </a:ln>
              <a:solidFill>
                <a:schemeClr val="bg1"/>
              </a:solidFill>
              <a:effectLst/>
              <a:latin typeface="Arial" pitchFamily="34" charset="0"/>
            </a:endParaRPr>
          </a:p>
        </p:txBody>
      </p:sp>
      <p:sp>
        <p:nvSpPr>
          <p:cNvPr id="84" name="Rectangle 4"/>
          <p:cNvSpPr>
            <a:spLocks noChangeArrowheads="1"/>
          </p:cNvSpPr>
          <p:nvPr/>
        </p:nvSpPr>
        <p:spPr bwMode="auto">
          <a:xfrm>
            <a:off x="6228184" y="5157192"/>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avril</a:t>
            </a:r>
            <a:endParaRPr kumimoji="0" lang="fr-FR" sz="4800" b="1" i="0" u="none" strike="noStrike" cap="none" normalizeH="0" baseline="0" dirty="0" smtClean="0">
              <a:ln>
                <a:noFill/>
              </a:ln>
              <a:solidFill>
                <a:schemeClr val="bg1"/>
              </a:solidFill>
              <a:effectLst/>
              <a:latin typeface="Arial" pitchFamily="34" charset="0"/>
            </a:endParaRPr>
          </a:p>
        </p:txBody>
      </p:sp>
      <p:sp>
        <p:nvSpPr>
          <p:cNvPr id="85" name="Rectangle 4"/>
          <p:cNvSpPr>
            <a:spLocks noChangeArrowheads="1"/>
          </p:cNvSpPr>
          <p:nvPr/>
        </p:nvSpPr>
        <p:spPr bwMode="auto">
          <a:xfrm>
            <a:off x="6228184" y="4581128"/>
            <a:ext cx="2520280" cy="584775"/>
          </a:xfrm>
          <a:prstGeom prst="rect">
            <a:avLst/>
          </a:prstGeom>
          <a:gradFill>
            <a:gsLst>
              <a:gs pos="0">
                <a:schemeClr val="accent3">
                  <a:lumMod val="50000"/>
                </a:schemeClr>
              </a:gs>
              <a:gs pos="62000">
                <a:schemeClr val="accent3">
                  <a:tint val="100000"/>
                  <a:shade val="100000"/>
                  <a:satMod val="125000"/>
                </a:schemeClr>
              </a:gs>
              <a:gs pos="100000">
                <a:schemeClr val="accent3">
                  <a:tint val="80000"/>
                  <a:shade val="100000"/>
                  <a:satMod val="140000"/>
                </a:schemeClr>
              </a:gs>
            </a:gsLs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3200" b="1" dirty="0" smtClean="0">
                <a:solidFill>
                  <a:schemeClr val="bg1"/>
                </a:solidFill>
                <a:latin typeface="Arial" pitchFamily="34" charset="0"/>
              </a:rPr>
              <a:t> mars</a:t>
            </a:r>
            <a:endParaRPr kumimoji="0" lang="fr-FR" sz="4800" b="1" i="0" u="none" strike="noStrike" cap="none" normalizeH="0" baseline="0" dirty="0" smtClean="0">
              <a:ln>
                <a:noFill/>
              </a:ln>
              <a:solidFill>
                <a:schemeClr val="bg1"/>
              </a:solidFill>
              <a:effectLst/>
              <a:latin typeface="Arial" pitchFamily="34" charset="0"/>
            </a:endParaRPr>
          </a:p>
        </p:txBody>
      </p:sp>
      <p:cxnSp>
        <p:nvCxnSpPr>
          <p:cNvPr id="87" name="Connecteur en angle 86"/>
          <p:cNvCxnSpPr/>
          <p:nvPr/>
        </p:nvCxnSpPr>
        <p:spPr>
          <a:xfrm>
            <a:off x="4788024" y="1052736"/>
            <a:ext cx="1440160" cy="1224136"/>
          </a:xfrm>
          <a:prstGeom prst="bentConnector3">
            <a:avLst>
              <a:gd name="adj1" fmla="val 67115"/>
            </a:avLst>
          </a:prstGeom>
          <a:ln w="444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en angle 87"/>
          <p:cNvCxnSpPr>
            <a:endCxn id="77" idx="1"/>
          </p:cNvCxnSpPr>
          <p:nvPr/>
        </p:nvCxnSpPr>
        <p:spPr>
          <a:xfrm>
            <a:off x="4788024" y="1916832"/>
            <a:ext cx="1440160" cy="1228492"/>
          </a:xfrm>
          <a:prstGeom prst="bentConnector3">
            <a:avLst>
              <a:gd name="adj1" fmla="val 3454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en angle 89"/>
          <p:cNvCxnSpPr/>
          <p:nvPr/>
        </p:nvCxnSpPr>
        <p:spPr>
          <a:xfrm flipV="1">
            <a:off x="4860032" y="5852160"/>
            <a:ext cx="1381742" cy="673184"/>
          </a:xfrm>
          <a:prstGeom prst="bentConnector3">
            <a:avLst>
              <a:gd name="adj1" fmla="val 50000"/>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en angle 90"/>
          <p:cNvCxnSpPr/>
          <p:nvPr/>
        </p:nvCxnSpPr>
        <p:spPr>
          <a:xfrm>
            <a:off x="4788024" y="3789040"/>
            <a:ext cx="1440160" cy="1368152"/>
          </a:xfrm>
          <a:prstGeom prst="bentConnector3">
            <a:avLst>
              <a:gd name="adj1" fmla="val 33437"/>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4"/>
          <p:cNvSpPr>
            <a:spLocks noChangeArrowheads="1"/>
          </p:cNvSpPr>
          <p:nvPr/>
        </p:nvSpPr>
        <p:spPr bwMode="auto">
          <a:xfrm>
            <a:off x="2915816" y="3573016"/>
            <a:ext cx="1872208" cy="430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2ème Revue de projet</a:t>
            </a:r>
          </a:p>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2</a:t>
            </a:r>
            <a:r>
              <a:rPr lang="fr-FR" sz="1100" b="1" baseline="30000" dirty="0" smtClean="0">
                <a:solidFill>
                  <a:schemeClr val="bg1"/>
                </a:solidFill>
                <a:latin typeface="Arial" pitchFamily="34" charset="0"/>
                <a:ea typeface="Times New Roman" pitchFamily="18" charset="0"/>
              </a:rPr>
              <a:t>ème</a:t>
            </a:r>
            <a:r>
              <a:rPr lang="fr-FR" sz="1100" b="1" dirty="0" smtClean="0">
                <a:solidFill>
                  <a:schemeClr val="bg1"/>
                </a:solidFill>
                <a:latin typeface="Arial" pitchFamily="34" charset="0"/>
                <a:ea typeface="Times New Roman" pitchFamily="18" charset="0"/>
              </a:rPr>
              <a:t> évaluation </a:t>
            </a:r>
            <a:r>
              <a:rPr kumimoji="0" lang="fr-FR" sz="1100" b="1" i="0" u="none" strike="noStrike" cap="none" normalizeH="0" baseline="0" dirty="0" smtClean="0">
                <a:ln>
                  <a:noFill/>
                </a:ln>
                <a:solidFill>
                  <a:schemeClr val="bg1"/>
                </a:solidFill>
                <a:effectLst/>
                <a:latin typeface="Arial" pitchFamily="34" charset="0"/>
                <a:ea typeface="Times New Roman" pitchFamily="18" charset="0"/>
              </a:rPr>
              <a:t> </a:t>
            </a:r>
            <a:endParaRPr kumimoji="0" lang="fr-FR" b="1" i="0" u="none" strike="noStrike" cap="none" normalizeH="0" baseline="0" dirty="0" smtClean="0">
              <a:ln>
                <a:noFill/>
              </a:ln>
              <a:solidFill>
                <a:schemeClr val="bg1"/>
              </a:solidFill>
              <a:effectLst/>
              <a:latin typeface="Arial" pitchFamily="34" charset="0"/>
            </a:endParaRPr>
          </a:p>
        </p:txBody>
      </p:sp>
      <p:sp>
        <p:nvSpPr>
          <p:cNvPr id="116" name="Rectangle 4"/>
          <p:cNvSpPr>
            <a:spLocks noChangeArrowheads="1"/>
          </p:cNvSpPr>
          <p:nvPr/>
        </p:nvSpPr>
        <p:spPr bwMode="auto">
          <a:xfrm>
            <a:off x="2987824" y="6309320"/>
            <a:ext cx="1872208" cy="430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SOUTENANCE</a:t>
            </a:r>
          </a:p>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3</a:t>
            </a:r>
            <a:r>
              <a:rPr lang="fr-FR" sz="1100" b="1" baseline="30000" dirty="0" smtClean="0">
                <a:solidFill>
                  <a:schemeClr val="bg1"/>
                </a:solidFill>
                <a:latin typeface="Arial" pitchFamily="34" charset="0"/>
                <a:ea typeface="Times New Roman" pitchFamily="18" charset="0"/>
              </a:rPr>
              <a:t>ème</a:t>
            </a:r>
            <a:r>
              <a:rPr lang="fr-FR" sz="1100" b="1" dirty="0" smtClean="0">
                <a:solidFill>
                  <a:schemeClr val="bg1"/>
                </a:solidFill>
                <a:latin typeface="Arial" pitchFamily="34" charset="0"/>
                <a:ea typeface="Times New Roman" pitchFamily="18" charset="0"/>
              </a:rPr>
              <a:t> évaluation </a:t>
            </a:r>
            <a:r>
              <a:rPr kumimoji="0" lang="fr-FR" sz="1100" b="1" i="0" u="none" strike="noStrike" cap="none" normalizeH="0" baseline="0" dirty="0" smtClean="0">
                <a:ln>
                  <a:noFill/>
                </a:ln>
                <a:solidFill>
                  <a:schemeClr val="bg1"/>
                </a:solidFill>
                <a:effectLst/>
                <a:latin typeface="Arial" pitchFamily="34" charset="0"/>
                <a:ea typeface="Times New Roman" pitchFamily="18" charset="0"/>
              </a:rPr>
              <a:t> </a:t>
            </a:r>
            <a:endParaRPr kumimoji="0" lang="fr-FR" b="1" i="0" u="none" strike="noStrike" cap="none" normalizeH="0" baseline="0" dirty="0" smtClean="0">
              <a:ln>
                <a:noFill/>
              </a:ln>
              <a:solidFill>
                <a:schemeClr val="bg1"/>
              </a:solidFill>
              <a:effectLst/>
              <a:latin typeface="Arial" pitchFamily="34" charset="0"/>
            </a:endParaRPr>
          </a:p>
        </p:txBody>
      </p:sp>
      <p:pic>
        <p:nvPicPr>
          <p:cNvPr id="39" name="Picture 1"/>
          <p:cNvPicPr>
            <a:picLocks noChangeAspect="1" noChangeArrowheads="1"/>
          </p:cNvPicPr>
          <p:nvPr/>
        </p:nvPicPr>
        <p:blipFill>
          <a:blip r:embed="rId3" cstate="print"/>
          <a:srcRect l="16009" r="27959"/>
          <a:stretch>
            <a:fillRect/>
          </a:stretch>
        </p:blipFill>
        <p:spPr bwMode="auto">
          <a:xfrm>
            <a:off x="2771800" y="4653136"/>
            <a:ext cx="504056" cy="12241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blinds(horizontal)">
                                      <p:cBhvr>
                                        <p:cTn id="10" dur="500"/>
                                        <p:tgtEl>
                                          <p:spTgt spid="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linds(horizontal)">
                                      <p:cBhvr>
                                        <p:cTn id="13" dur="500"/>
                                        <p:tgtEl>
                                          <p:spTgt spid="7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linds(horizontal)">
                                      <p:cBhvr>
                                        <p:cTn id="19" dur="500"/>
                                        <p:tgtEl>
                                          <p:spTgt spid="7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linds(horizontal)">
                                      <p:cBhvr>
                                        <p:cTn id="22" dur="500"/>
                                        <p:tgtEl>
                                          <p:spTgt spid="8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linds(horizontal)">
                                      <p:cBhvr>
                                        <p:cTn id="25" dur="500"/>
                                        <p:tgtEl>
                                          <p:spTgt spid="8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blinds(horizontal)">
                                      <p:cBhvr>
                                        <p:cTn id="28" dur="500"/>
                                        <p:tgtEl>
                                          <p:spTgt spid="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blinds(horizontal)">
                                      <p:cBhvr>
                                        <p:cTn id="31" dur="500"/>
                                        <p:tgtEl>
                                          <p:spTgt spid="8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linds(horizontal)">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ppt_x"/>
                                          </p:val>
                                        </p:tav>
                                        <p:tav tm="100000">
                                          <p:val>
                                            <p:strVal val="#ppt_x"/>
                                          </p:val>
                                        </p:tav>
                                      </p:tavLst>
                                    </p:anim>
                                    <p:anim calcmode="lin" valueType="num">
                                      <p:cBhvr additive="base">
                                        <p:cTn id="40" dur="500" fill="hold"/>
                                        <p:tgtEl>
                                          <p:spTgt spid="10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ppt_x"/>
                                          </p:val>
                                        </p:tav>
                                        <p:tav tm="100000">
                                          <p:val>
                                            <p:strVal val="#ppt_x"/>
                                          </p:val>
                                        </p:tav>
                                      </p:tavLst>
                                    </p:anim>
                                    <p:anim calcmode="lin" valueType="num">
                                      <p:cBhvr additive="base">
                                        <p:cTn id="5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500" fill="hold"/>
                                        <p:tgtEl>
                                          <p:spTgt spid="103"/>
                                        </p:tgtEl>
                                        <p:attrNameLst>
                                          <p:attrName>ppt_x</p:attrName>
                                        </p:attrNameLst>
                                      </p:cBhvr>
                                      <p:tavLst>
                                        <p:tav tm="0">
                                          <p:val>
                                            <p:strVal val="#ppt_x"/>
                                          </p:val>
                                        </p:tav>
                                        <p:tav tm="100000">
                                          <p:val>
                                            <p:strVal val="#ppt_x"/>
                                          </p:val>
                                        </p:tav>
                                      </p:tavLst>
                                    </p:anim>
                                    <p:anim calcmode="lin" valueType="num">
                                      <p:cBhvr additive="base">
                                        <p:cTn id="64" dur="500" fill="hold"/>
                                        <p:tgtEl>
                                          <p:spTgt spid="10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fill="hold"/>
                                        <p:tgtEl>
                                          <p:spTgt spid="61"/>
                                        </p:tgtEl>
                                        <p:attrNameLst>
                                          <p:attrName>ppt_x</p:attrName>
                                        </p:attrNameLst>
                                      </p:cBhvr>
                                      <p:tavLst>
                                        <p:tav tm="0">
                                          <p:val>
                                            <p:strVal val="#ppt_x"/>
                                          </p:val>
                                        </p:tav>
                                        <p:tav tm="100000">
                                          <p:val>
                                            <p:strVal val="#ppt_x"/>
                                          </p:val>
                                        </p:tav>
                                      </p:tavLst>
                                    </p:anim>
                                    <p:anim calcmode="lin" valueType="num">
                                      <p:cBhvr additive="base">
                                        <p:cTn id="74" dur="500" fill="hold"/>
                                        <p:tgtEl>
                                          <p:spTgt spid="6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additive="base">
                                        <p:cTn id="91" dur="500" fill="hold"/>
                                        <p:tgtEl>
                                          <p:spTgt spid="105"/>
                                        </p:tgtEl>
                                        <p:attrNameLst>
                                          <p:attrName>ppt_x</p:attrName>
                                        </p:attrNameLst>
                                      </p:cBhvr>
                                      <p:tavLst>
                                        <p:tav tm="0">
                                          <p:val>
                                            <p:strVal val="#ppt_x"/>
                                          </p:val>
                                        </p:tav>
                                        <p:tav tm="100000">
                                          <p:val>
                                            <p:strVal val="#ppt_x"/>
                                          </p:val>
                                        </p:tav>
                                      </p:tavLst>
                                    </p:anim>
                                    <p:anim calcmode="lin" valueType="num">
                                      <p:cBhvr additive="base">
                                        <p:cTn id="9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 calcmode="lin" valueType="num">
                                      <p:cBhvr additive="base">
                                        <p:cTn id="97" dur="500" fill="hold"/>
                                        <p:tgtEl>
                                          <p:spTgt spid="104"/>
                                        </p:tgtEl>
                                        <p:attrNameLst>
                                          <p:attrName>ppt_x</p:attrName>
                                        </p:attrNameLst>
                                      </p:cBhvr>
                                      <p:tavLst>
                                        <p:tav tm="0">
                                          <p:val>
                                            <p:strVal val="#ppt_x"/>
                                          </p:val>
                                        </p:tav>
                                        <p:tav tm="100000">
                                          <p:val>
                                            <p:strVal val="#ppt_x"/>
                                          </p:val>
                                        </p:tav>
                                      </p:tavLst>
                                    </p:anim>
                                    <p:anim calcmode="lin" valueType="num">
                                      <p:cBhvr additive="base">
                                        <p:cTn id="98" dur="500" fill="hold"/>
                                        <p:tgtEl>
                                          <p:spTgt spid="10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additive="base">
                                        <p:cTn id="101" dur="500" fill="hold"/>
                                        <p:tgtEl>
                                          <p:spTgt spid="62"/>
                                        </p:tgtEl>
                                        <p:attrNameLst>
                                          <p:attrName>ppt_x</p:attrName>
                                        </p:attrNameLst>
                                      </p:cBhvr>
                                      <p:tavLst>
                                        <p:tav tm="0">
                                          <p:val>
                                            <p:strVal val="#ppt_x"/>
                                          </p:val>
                                        </p:tav>
                                        <p:tav tm="100000">
                                          <p:val>
                                            <p:strVal val="#ppt_x"/>
                                          </p:val>
                                        </p:tav>
                                      </p:tavLst>
                                    </p:anim>
                                    <p:anim calcmode="lin" valueType="num">
                                      <p:cBhvr additive="base">
                                        <p:cTn id="10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15"/>
                                        </p:tgtEl>
                                        <p:attrNameLst>
                                          <p:attrName>style.visibility</p:attrName>
                                        </p:attrNameLst>
                                      </p:cBhvr>
                                      <p:to>
                                        <p:strVal val="visible"/>
                                      </p:to>
                                    </p:set>
                                    <p:anim calcmode="lin" valueType="num">
                                      <p:cBhvr additive="base">
                                        <p:cTn id="107" dur="500" fill="hold"/>
                                        <p:tgtEl>
                                          <p:spTgt spid="115"/>
                                        </p:tgtEl>
                                        <p:attrNameLst>
                                          <p:attrName>ppt_x</p:attrName>
                                        </p:attrNameLst>
                                      </p:cBhvr>
                                      <p:tavLst>
                                        <p:tav tm="0">
                                          <p:val>
                                            <p:strVal val="#ppt_x"/>
                                          </p:val>
                                        </p:tav>
                                        <p:tav tm="100000">
                                          <p:val>
                                            <p:strVal val="#ppt_x"/>
                                          </p:val>
                                        </p:tav>
                                      </p:tavLst>
                                    </p:anim>
                                    <p:anim calcmode="lin" valueType="num">
                                      <p:cBhvr additive="base">
                                        <p:cTn id="108" dur="500" fill="hold"/>
                                        <p:tgtEl>
                                          <p:spTgt spid="11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500" fill="hold"/>
                                        <p:tgtEl>
                                          <p:spTgt spid="91"/>
                                        </p:tgtEl>
                                        <p:attrNameLst>
                                          <p:attrName>ppt_x</p:attrName>
                                        </p:attrNameLst>
                                      </p:cBhvr>
                                      <p:tavLst>
                                        <p:tav tm="0">
                                          <p:val>
                                            <p:strVal val="#ppt_x"/>
                                          </p:val>
                                        </p:tav>
                                        <p:tav tm="100000">
                                          <p:val>
                                            <p:strVal val="#ppt_x"/>
                                          </p:val>
                                        </p:tav>
                                      </p:tavLst>
                                    </p:anim>
                                    <p:anim calcmode="lin" valueType="num">
                                      <p:cBhvr additive="base">
                                        <p:cTn id="112" dur="500" fill="hold"/>
                                        <p:tgtEl>
                                          <p:spTgt spid="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 calcmode="lin" valueType="num">
                                      <p:cBhvr additive="base">
                                        <p:cTn id="115" dur="500" fill="hold"/>
                                        <p:tgtEl>
                                          <p:spTgt spid="68"/>
                                        </p:tgtEl>
                                        <p:attrNameLst>
                                          <p:attrName>ppt_x</p:attrName>
                                        </p:attrNameLst>
                                      </p:cBhvr>
                                      <p:tavLst>
                                        <p:tav tm="0">
                                          <p:val>
                                            <p:strVal val="#ppt_x"/>
                                          </p:val>
                                        </p:tav>
                                        <p:tav tm="100000">
                                          <p:val>
                                            <p:strVal val="#ppt_x"/>
                                          </p:val>
                                        </p:tav>
                                      </p:tavLst>
                                    </p:anim>
                                    <p:anim calcmode="lin" valueType="num">
                                      <p:cBhvr additive="base">
                                        <p:cTn id="11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8"/>
                                        </p:tgtEl>
                                        <p:attrNameLst>
                                          <p:attrName>style.visibility</p:attrName>
                                        </p:attrNameLst>
                                      </p:cBhvr>
                                      <p:to>
                                        <p:strVal val="visible"/>
                                      </p:to>
                                    </p:set>
                                    <p:anim calcmode="lin" valueType="num">
                                      <p:cBhvr additive="base">
                                        <p:cTn id="121" dur="500" fill="hold"/>
                                        <p:tgtEl>
                                          <p:spTgt spid="108"/>
                                        </p:tgtEl>
                                        <p:attrNameLst>
                                          <p:attrName>ppt_x</p:attrName>
                                        </p:attrNameLst>
                                      </p:cBhvr>
                                      <p:tavLst>
                                        <p:tav tm="0">
                                          <p:val>
                                            <p:strVal val="#ppt_x"/>
                                          </p:val>
                                        </p:tav>
                                        <p:tav tm="100000">
                                          <p:val>
                                            <p:strVal val="#ppt_x"/>
                                          </p:val>
                                        </p:tav>
                                      </p:tavLst>
                                    </p:anim>
                                    <p:anim calcmode="lin" valueType="num">
                                      <p:cBhvr additive="base">
                                        <p:cTn id="122" dur="500" fill="hold"/>
                                        <p:tgtEl>
                                          <p:spTgt spid="10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 calcmode="lin" valueType="num">
                                      <p:cBhvr additive="base">
                                        <p:cTn id="125" dur="500" fill="hold"/>
                                        <p:tgtEl>
                                          <p:spTgt spid="63"/>
                                        </p:tgtEl>
                                        <p:attrNameLst>
                                          <p:attrName>ppt_x</p:attrName>
                                        </p:attrNameLst>
                                      </p:cBhvr>
                                      <p:tavLst>
                                        <p:tav tm="0">
                                          <p:val>
                                            <p:strVal val="#ppt_x"/>
                                          </p:val>
                                        </p:tav>
                                        <p:tav tm="100000">
                                          <p:val>
                                            <p:strVal val="#ppt_x"/>
                                          </p:val>
                                        </p:tav>
                                      </p:tavLst>
                                    </p:anim>
                                    <p:anim calcmode="lin" valueType="num">
                                      <p:cBhvr additive="base">
                                        <p:cTn id="1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500" fill="hold"/>
                                        <p:tgtEl>
                                          <p:spTgt spid="107"/>
                                        </p:tgtEl>
                                        <p:attrNameLst>
                                          <p:attrName>ppt_x</p:attrName>
                                        </p:attrNameLst>
                                      </p:cBhvr>
                                      <p:tavLst>
                                        <p:tav tm="0">
                                          <p:val>
                                            <p:strVal val="#ppt_x"/>
                                          </p:val>
                                        </p:tav>
                                        <p:tav tm="100000">
                                          <p:val>
                                            <p:strVal val="#ppt_x"/>
                                          </p:val>
                                        </p:tav>
                                      </p:tavLst>
                                    </p:anim>
                                    <p:anim calcmode="lin" valueType="num">
                                      <p:cBhvr additive="base">
                                        <p:cTn id="132" dur="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 calcmode="lin" valueType="num">
                                      <p:cBhvr additive="base">
                                        <p:cTn id="135" dur="500" fill="hold"/>
                                        <p:tgtEl>
                                          <p:spTgt spid="64"/>
                                        </p:tgtEl>
                                        <p:attrNameLst>
                                          <p:attrName>ppt_x</p:attrName>
                                        </p:attrNameLst>
                                      </p:cBhvr>
                                      <p:tavLst>
                                        <p:tav tm="0">
                                          <p:val>
                                            <p:strVal val="#ppt_x"/>
                                          </p:val>
                                        </p:tav>
                                        <p:tav tm="100000">
                                          <p:val>
                                            <p:strVal val="#ppt_x"/>
                                          </p:val>
                                        </p:tav>
                                      </p:tavLst>
                                    </p:anim>
                                    <p:anim calcmode="lin" valueType="num">
                                      <p:cBhvr additive="base">
                                        <p:cTn id="13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500" fill="hold"/>
                                        <p:tgtEl>
                                          <p:spTgt spid="65"/>
                                        </p:tgtEl>
                                        <p:attrNameLst>
                                          <p:attrName>ppt_x</p:attrName>
                                        </p:attrNameLst>
                                      </p:cBhvr>
                                      <p:tavLst>
                                        <p:tav tm="0">
                                          <p:val>
                                            <p:strVal val="#ppt_x"/>
                                          </p:val>
                                        </p:tav>
                                        <p:tav tm="100000">
                                          <p:val>
                                            <p:strVal val="#ppt_x"/>
                                          </p:val>
                                        </p:tav>
                                      </p:tavLst>
                                    </p:anim>
                                    <p:anim calcmode="lin" valueType="num">
                                      <p:cBhvr additive="base">
                                        <p:cTn id="142" dur="500" fill="hold"/>
                                        <p:tgtEl>
                                          <p:spTgt spid="65"/>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06"/>
                                        </p:tgtEl>
                                        <p:attrNameLst>
                                          <p:attrName>style.visibility</p:attrName>
                                        </p:attrNameLst>
                                      </p:cBhvr>
                                      <p:to>
                                        <p:strVal val="visible"/>
                                      </p:to>
                                    </p:set>
                                    <p:anim calcmode="lin" valueType="num">
                                      <p:cBhvr additive="base">
                                        <p:cTn id="145" dur="500" fill="hold"/>
                                        <p:tgtEl>
                                          <p:spTgt spid="106"/>
                                        </p:tgtEl>
                                        <p:attrNameLst>
                                          <p:attrName>ppt_x</p:attrName>
                                        </p:attrNameLst>
                                      </p:cBhvr>
                                      <p:tavLst>
                                        <p:tav tm="0">
                                          <p:val>
                                            <p:strVal val="#ppt_x"/>
                                          </p:val>
                                        </p:tav>
                                        <p:tav tm="100000">
                                          <p:val>
                                            <p:strVal val="#ppt_x"/>
                                          </p:val>
                                        </p:tav>
                                      </p:tavLst>
                                    </p:anim>
                                    <p:anim calcmode="lin" valueType="num">
                                      <p:cBhvr additive="base">
                                        <p:cTn id="146" dur="500" fill="hold"/>
                                        <p:tgtEl>
                                          <p:spTgt spid="106"/>
                                        </p:tgtEl>
                                        <p:attrNameLst>
                                          <p:attrName>ppt_y</p:attrName>
                                        </p:attrNameLst>
                                      </p:cBhvr>
                                      <p:tavLst>
                                        <p:tav tm="0">
                                          <p:val>
                                            <p:strVal val="1+#ppt_h/2"/>
                                          </p:val>
                                        </p:tav>
                                        <p:tav tm="100000">
                                          <p:val>
                                            <p:strVal val="#ppt_y"/>
                                          </p:val>
                                        </p:tav>
                                      </p:tavLst>
                                    </p:anim>
                                  </p:childTnLst>
                                </p:cTn>
                              </p:par>
                              <p:par>
                                <p:cTn id="147" presetID="10" presetClass="entr" presetSubtype="0" fill="hold"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2000"/>
                                        <p:tgtEl>
                                          <p:spTgt spid="39"/>
                                        </p:tgtEl>
                                      </p:cBhvr>
                                    </p:animEffect>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69"/>
                                        </p:tgtEl>
                                        <p:attrNameLst>
                                          <p:attrName>style.visibility</p:attrName>
                                        </p:attrNameLst>
                                      </p:cBhvr>
                                      <p:to>
                                        <p:strVal val="visible"/>
                                      </p:to>
                                    </p:set>
                                    <p:anim calcmode="lin" valueType="num">
                                      <p:cBhvr additive="base">
                                        <p:cTn id="154" dur="500" fill="hold"/>
                                        <p:tgtEl>
                                          <p:spTgt spid="69"/>
                                        </p:tgtEl>
                                        <p:attrNameLst>
                                          <p:attrName>ppt_x</p:attrName>
                                        </p:attrNameLst>
                                      </p:cBhvr>
                                      <p:tavLst>
                                        <p:tav tm="0">
                                          <p:val>
                                            <p:strVal val="#ppt_x"/>
                                          </p:val>
                                        </p:tav>
                                        <p:tav tm="100000">
                                          <p:val>
                                            <p:strVal val="#ppt_x"/>
                                          </p:val>
                                        </p:tav>
                                      </p:tavLst>
                                    </p:anim>
                                    <p:anim calcmode="lin" valueType="num">
                                      <p:cBhvr additive="base">
                                        <p:cTn id="155" dur="500" fill="hold"/>
                                        <p:tgtEl>
                                          <p:spTgt spid="69"/>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16"/>
                                        </p:tgtEl>
                                        <p:attrNameLst>
                                          <p:attrName>style.visibility</p:attrName>
                                        </p:attrNameLst>
                                      </p:cBhvr>
                                      <p:to>
                                        <p:strVal val="visible"/>
                                      </p:to>
                                    </p:set>
                                    <p:anim calcmode="lin" valueType="num">
                                      <p:cBhvr additive="base">
                                        <p:cTn id="158" dur="500" fill="hold"/>
                                        <p:tgtEl>
                                          <p:spTgt spid="116"/>
                                        </p:tgtEl>
                                        <p:attrNameLst>
                                          <p:attrName>ppt_x</p:attrName>
                                        </p:attrNameLst>
                                      </p:cBhvr>
                                      <p:tavLst>
                                        <p:tav tm="0">
                                          <p:val>
                                            <p:strVal val="#ppt_x"/>
                                          </p:val>
                                        </p:tav>
                                        <p:tav tm="100000">
                                          <p:val>
                                            <p:strVal val="#ppt_x"/>
                                          </p:val>
                                        </p:tav>
                                      </p:tavLst>
                                    </p:anim>
                                    <p:anim calcmode="lin" valueType="num">
                                      <p:cBhvr additive="base">
                                        <p:cTn id="159" dur="500" fill="hold"/>
                                        <p:tgtEl>
                                          <p:spTgt spid="116"/>
                                        </p:tgtEl>
                                        <p:attrNameLst>
                                          <p:attrName>ppt_y</p:attrName>
                                        </p:attrNameLst>
                                      </p:cBhvr>
                                      <p:tavLst>
                                        <p:tav tm="0">
                                          <p:val>
                                            <p:strVal val="1+#ppt_h/2"/>
                                          </p:val>
                                        </p:tav>
                                        <p:tav tm="100000">
                                          <p:val>
                                            <p:strVal val="#ppt_y"/>
                                          </p:val>
                                        </p:tav>
                                      </p:tavLst>
                                    </p:anim>
                                  </p:childTnLst>
                                </p:cTn>
                              </p:par>
                              <p:par>
                                <p:cTn id="160" presetID="2" presetClass="entr" presetSubtype="4" fill="hold"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1" grpId="0" animBg="1"/>
      <p:bldP spid="103" grpId="0" animBg="1"/>
      <p:bldP spid="104" grpId="0" animBg="1"/>
      <p:bldP spid="105" grpId="0" animBg="1"/>
      <p:bldP spid="106" grpId="0" animBg="1"/>
      <p:bldP spid="107" grpId="0" animBg="1"/>
      <p:bldP spid="108" grpId="0" animBg="1"/>
      <p:bldP spid="54" grpId="0" animBg="1"/>
      <p:bldP spid="57" grpId="0" animBg="1"/>
      <p:bldP spid="62" grpId="0" animBg="1"/>
      <p:bldP spid="63" grpId="0" animBg="1"/>
      <p:bldP spid="64" grpId="0" animBg="1"/>
      <p:bldP spid="65" grpId="0" animBg="1"/>
      <p:bldP spid="66" grpId="0" animBg="1"/>
      <p:bldP spid="56" grpId="0" animBg="1"/>
      <p:bldP spid="59" grpId="0" animBg="1"/>
      <p:bldP spid="60" grpId="0" animBg="1"/>
      <p:bldP spid="61" grpId="0" animBg="1"/>
      <p:bldP spid="68" grpId="0" animBg="1"/>
      <p:bldP spid="69" grpId="0" animBg="1"/>
      <p:bldP spid="70" grpId="0" animBg="1"/>
      <p:bldP spid="77" grpId="0" animBg="1"/>
      <p:bldP spid="79" grpId="0" animBg="1"/>
      <p:bldP spid="80" grpId="0" animBg="1"/>
      <p:bldP spid="81" grpId="0" animBg="1"/>
      <p:bldP spid="82" grpId="0" animBg="1"/>
      <p:bldP spid="83" grpId="0" animBg="1"/>
      <p:bldP spid="84" grpId="0" animBg="1"/>
      <p:bldP spid="85" grpId="0" animBg="1"/>
      <p:bldP spid="115" grpId="0" animBg="1"/>
      <p:bldP spid="1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123728" y="260648"/>
            <a:ext cx="6768752"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CONCEPTION PRELIMINAIRE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7" name="ZoneTexte 36"/>
          <p:cNvSpPr txBox="1"/>
          <p:nvPr/>
        </p:nvSpPr>
        <p:spPr>
          <a:xfrm rot="21600000">
            <a:off x="2699792" y="2160585"/>
            <a:ext cx="6444208" cy="4801314"/>
          </a:xfrm>
          <a:prstGeom prst="rect">
            <a:avLst/>
          </a:prstGeom>
          <a:noFill/>
        </p:spPr>
        <p:txBody>
          <a:bodyPr wrap="square" rtlCol="0">
            <a:spAutoFit/>
          </a:bodyPr>
          <a:lstStyle/>
          <a:p>
            <a:pPr lvl="0" fontAlgn="base">
              <a:spcBef>
                <a:spcPct val="0"/>
              </a:spcBef>
              <a:spcAft>
                <a:spcPct val="0"/>
              </a:spcAft>
            </a:pPr>
            <a:r>
              <a:rPr lang="fr-FR" dirty="0" smtClean="0">
                <a:solidFill>
                  <a:srgbClr val="000000"/>
                </a:solidFill>
              </a:rPr>
              <a:t>Le groupe d’élèves recherche des</a:t>
            </a:r>
          </a:p>
          <a:p>
            <a:pPr lvl="0" fontAlgn="base">
              <a:spcBef>
                <a:spcPct val="0"/>
              </a:spcBef>
              <a:spcAft>
                <a:spcPct val="0"/>
              </a:spcAft>
            </a:pPr>
            <a:r>
              <a:rPr lang="fr-FR" dirty="0" smtClean="0">
                <a:solidFill>
                  <a:srgbClr val="000000"/>
                </a:solidFill>
              </a:rPr>
              <a:t>familles de solutions répondant</a:t>
            </a:r>
          </a:p>
          <a:p>
            <a:pPr lvl="0" fontAlgn="base">
              <a:spcBef>
                <a:spcPct val="0"/>
              </a:spcBef>
              <a:spcAft>
                <a:spcPct val="0"/>
              </a:spcAft>
            </a:pPr>
            <a:r>
              <a:rPr lang="fr-FR" dirty="0" smtClean="0">
                <a:solidFill>
                  <a:srgbClr val="000000"/>
                </a:solidFill>
              </a:rPr>
              <a:t>aux fonctions à assurer.</a:t>
            </a:r>
          </a:p>
          <a:p>
            <a:pPr lvl="0" fontAlgn="base">
              <a:spcBef>
                <a:spcPct val="0"/>
              </a:spcBef>
              <a:spcAft>
                <a:spcPct val="0"/>
              </a:spcAft>
            </a:pPr>
            <a:endParaRPr lang="fr-FR" b="1" dirty="0" smtClean="0">
              <a:solidFill>
                <a:srgbClr val="000000"/>
              </a:solidFill>
            </a:endParaRPr>
          </a:p>
          <a:p>
            <a:pPr lvl="0" fontAlgn="base">
              <a:spcBef>
                <a:spcPct val="0"/>
              </a:spcBef>
              <a:spcAft>
                <a:spcPct val="0"/>
              </a:spcAft>
            </a:pPr>
            <a:endParaRPr lang="fr-FR" b="1" dirty="0" smtClean="0">
              <a:solidFill>
                <a:srgbClr val="000000"/>
              </a:solidFill>
            </a:endParaRPr>
          </a:p>
          <a:p>
            <a:r>
              <a:rPr lang="fr-FR" b="1" dirty="0" smtClean="0">
                <a:solidFill>
                  <a:srgbClr val="000000"/>
                </a:solidFill>
              </a:rPr>
              <a:t>		</a:t>
            </a:r>
            <a:r>
              <a:rPr lang="fr-FR" dirty="0" smtClean="0"/>
              <a:t>Il réalise des simulations à l’aide d’outils  </a:t>
            </a:r>
          </a:p>
          <a:p>
            <a:r>
              <a:rPr lang="fr-FR" dirty="0" smtClean="0"/>
              <a:t>                                      informatiques permettant l’intégration de </a:t>
            </a:r>
          </a:p>
          <a:p>
            <a:r>
              <a:rPr lang="fr-FR" dirty="0" smtClean="0"/>
              <a:t>                                      modèles (ex : utilisation de </a:t>
            </a:r>
            <a:r>
              <a:rPr lang="fr-FR" dirty="0" err="1" smtClean="0"/>
              <a:t>matlab,sinus</a:t>
            </a:r>
            <a:r>
              <a:rPr lang="fr-FR" dirty="0" err="1" smtClean="0">
                <a:latin typeface="Symbol" pitchFamily="18" charset="2"/>
              </a:rPr>
              <a:t>j</a:t>
            </a:r>
            <a:r>
              <a:rPr lang="fr-FR" dirty="0" smtClean="0">
                <a:latin typeface="Symbol" pitchFamily="18" charset="2"/>
              </a:rPr>
              <a:t>,</a:t>
            </a:r>
            <a:r>
              <a:rPr lang="fr-FR" dirty="0" smtClean="0">
                <a:latin typeface="+mj-lt"/>
              </a:rPr>
              <a:t>…</a:t>
            </a:r>
            <a:r>
              <a:rPr lang="fr-FR" dirty="0" smtClean="0"/>
              <a:t>)</a:t>
            </a:r>
          </a:p>
          <a:p>
            <a:pPr lvl="0" fontAlgn="base">
              <a:spcBef>
                <a:spcPct val="0"/>
              </a:spcBef>
              <a:spcAft>
                <a:spcPct val="0"/>
              </a:spcAft>
            </a:pPr>
            <a:endParaRPr lang="fr-FR" b="1" dirty="0" smtClean="0">
              <a:solidFill>
                <a:srgbClr val="0070C0"/>
              </a:solidFill>
              <a:sym typeface="Wingdings" pitchFamily="2" charset="2"/>
            </a:endParaRPr>
          </a:p>
          <a:p>
            <a:pPr lvl="0" fontAlgn="base">
              <a:spcBef>
                <a:spcPct val="0"/>
              </a:spcBef>
              <a:spcAft>
                <a:spcPct val="0"/>
              </a:spcAft>
            </a:pPr>
            <a:r>
              <a:rPr lang="fr-FR" b="1" dirty="0" smtClean="0">
                <a:solidFill>
                  <a:srgbClr val="0070C0"/>
                </a:solidFill>
                <a:sym typeface="Wingdings" pitchFamily="2" charset="2"/>
              </a:rPr>
              <a:t>	</a:t>
            </a:r>
          </a:p>
          <a:p>
            <a:pPr lvl="0" fontAlgn="base">
              <a:spcBef>
                <a:spcPct val="0"/>
              </a:spcBef>
              <a:spcAft>
                <a:spcPct val="0"/>
              </a:spcAft>
            </a:pPr>
            <a:r>
              <a:rPr lang="fr-FR" b="1" dirty="0" smtClean="0">
                <a:solidFill>
                  <a:srgbClr val="0070C0"/>
                </a:solidFill>
                <a:sym typeface="Wingdings" pitchFamily="2" charset="2"/>
              </a:rPr>
              <a:t>		 L’équipe pédagogique suit et recadre le</a:t>
            </a:r>
          </a:p>
          <a:p>
            <a:pPr lvl="0" fontAlgn="base">
              <a:spcBef>
                <a:spcPct val="0"/>
              </a:spcBef>
              <a:spcAft>
                <a:spcPct val="0"/>
              </a:spcAft>
            </a:pPr>
            <a:r>
              <a:rPr lang="fr-FR" b="1" dirty="0" smtClean="0">
                <a:solidFill>
                  <a:srgbClr val="0070C0"/>
                </a:solidFill>
                <a:sym typeface="Wingdings" pitchFamily="2" charset="2"/>
              </a:rPr>
              <a:t>		      groupe si nécessaire .</a:t>
            </a:r>
            <a:endParaRPr lang="fr-FR" b="1" dirty="0" smtClean="0">
              <a:solidFill>
                <a:srgbClr val="0070C0"/>
              </a:solidFill>
            </a:endParaRPr>
          </a:p>
          <a:p>
            <a:pPr lvl="0" algn="just" fontAlgn="base">
              <a:spcBef>
                <a:spcPct val="0"/>
              </a:spcBef>
              <a:spcAft>
                <a:spcPct val="0"/>
              </a:spcAft>
            </a:pPr>
            <a:endParaRPr lang="fr-FR" b="1" dirty="0" smtClean="0">
              <a:solidFill>
                <a:srgbClr val="000000"/>
              </a:solidFill>
            </a:endParaRPr>
          </a:p>
          <a:p>
            <a:pPr lvl="0" fontAlgn="base">
              <a:spcBef>
                <a:spcPct val="0"/>
              </a:spcBef>
              <a:spcAft>
                <a:spcPct val="0"/>
              </a:spcAft>
            </a:pPr>
            <a:r>
              <a:rPr lang="fr-FR" b="1" dirty="0" smtClean="0">
                <a:solidFill>
                  <a:srgbClr val="000000"/>
                </a:solidFill>
              </a:rPr>
              <a:t>		</a:t>
            </a:r>
            <a:r>
              <a:rPr lang="fr-FR" dirty="0" smtClean="0">
                <a:solidFill>
                  <a:srgbClr val="000000"/>
                </a:solidFill>
              </a:rPr>
              <a:t>Le groupe hiérarchise ensuite les solutions en  </a:t>
            </a:r>
          </a:p>
          <a:p>
            <a:pPr lvl="0" fontAlgn="base">
              <a:spcBef>
                <a:spcPct val="0"/>
              </a:spcBef>
              <a:spcAft>
                <a:spcPct val="0"/>
              </a:spcAft>
            </a:pPr>
            <a:r>
              <a:rPr lang="fr-FR" dirty="0" smtClean="0">
                <a:solidFill>
                  <a:srgbClr val="000000"/>
                </a:solidFill>
              </a:rPr>
              <a:t>                    	fonction des résultats obtenus  en vue de la  </a:t>
            </a:r>
          </a:p>
          <a:p>
            <a:pPr lvl="0" fontAlgn="base">
              <a:spcBef>
                <a:spcPct val="0"/>
              </a:spcBef>
              <a:spcAft>
                <a:spcPct val="0"/>
              </a:spcAft>
            </a:pPr>
            <a:r>
              <a:rPr lang="fr-FR" dirty="0" smtClean="0">
                <a:solidFill>
                  <a:srgbClr val="000000"/>
                </a:solidFill>
              </a:rPr>
              <a:t>                    	première revue de projet.</a:t>
            </a:r>
          </a:p>
          <a:p>
            <a:pPr lvl="0" algn="just" fontAlgn="base">
              <a:spcBef>
                <a:spcPct val="0"/>
              </a:spcBef>
              <a:spcAft>
                <a:spcPct val="0"/>
              </a:spcAft>
            </a:pPr>
            <a:endParaRPr lang="fr-FR" b="1" dirty="0" smtClean="0">
              <a:solidFill>
                <a:srgbClr val="000000"/>
              </a:solidFill>
            </a:endParaRPr>
          </a:p>
        </p:txBody>
      </p:sp>
      <p:sp>
        <p:nvSpPr>
          <p:cNvPr id="49" name="Rectangle 4"/>
          <p:cNvSpPr>
            <a:spLocks noChangeArrowheads="1"/>
          </p:cNvSpPr>
          <p:nvPr/>
        </p:nvSpPr>
        <p:spPr bwMode="auto">
          <a:xfrm>
            <a:off x="2987824" y="1196752"/>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Recherche de solutions / Modélisation</a:t>
            </a:r>
            <a:endParaRPr kumimoji="0" lang="fr-FR" sz="2400" b="1" i="0" u="none" strike="noStrike" cap="none" normalizeH="0" baseline="0" dirty="0" smtClean="0">
              <a:ln>
                <a:noFill/>
              </a:ln>
              <a:solidFill>
                <a:schemeClr val="bg1"/>
              </a:solidFill>
              <a:effectLst/>
              <a:latin typeface="Arial" pitchFamily="34" charset="0"/>
            </a:endParaRPr>
          </a:p>
        </p:txBody>
      </p:sp>
      <p:pic>
        <p:nvPicPr>
          <p:cNvPr id="155649" name="Picture 1"/>
          <p:cNvPicPr>
            <a:picLocks noChangeAspect="1" noChangeArrowheads="1"/>
          </p:cNvPicPr>
          <p:nvPr/>
        </p:nvPicPr>
        <p:blipFill>
          <a:blip r:embed="rId4" cstate="print">
            <a:lum bright="10000"/>
          </a:blip>
          <a:srcRect/>
          <a:stretch>
            <a:fillRect/>
          </a:stretch>
        </p:blipFill>
        <p:spPr bwMode="auto">
          <a:xfrm>
            <a:off x="2555776" y="3068960"/>
            <a:ext cx="1998276" cy="1406047"/>
          </a:xfrm>
          <a:prstGeom prst="rect">
            <a:avLst/>
          </a:prstGeom>
          <a:ln>
            <a:noFill/>
          </a:ln>
          <a:effectLst>
            <a:softEdge rad="112500"/>
          </a:effectLst>
        </p:spPr>
      </p:pic>
      <p:graphicFrame>
        <p:nvGraphicFramePr>
          <p:cNvPr id="46" name="Object 27"/>
          <p:cNvGraphicFramePr>
            <a:graphicFrameLocks noChangeAspect="1"/>
          </p:cNvGraphicFramePr>
          <p:nvPr/>
        </p:nvGraphicFramePr>
        <p:xfrm>
          <a:off x="6660232" y="1772816"/>
          <a:ext cx="2030775" cy="1595884"/>
        </p:xfrm>
        <a:graphic>
          <a:graphicData uri="http://schemas.openxmlformats.org/presentationml/2006/ole">
            <p:oleObj spid="_x0000_s136194" name="Photo Editor Photo" r:id="rId5" imgW="5161905" imgH="4057143" progId="">
              <p:embed/>
            </p:oleObj>
          </a:graphicData>
        </a:graphic>
      </p:graphicFrame>
      <p:sp>
        <p:nvSpPr>
          <p:cNvPr id="84" name="Flèche vers le bas 83"/>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85" name="Rectangle à coins arrondis 84"/>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86" name="Rectangle à coins arrondis 85"/>
          <p:cNvSpPr/>
          <p:nvPr/>
        </p:nvSpPr>
        <p:spPr>
          <a:xfrm>
            <a:off x="323528" y="1196752"/>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87" name="Rectangle à coins arrondis 86"/>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88" name="Rectangle à coins arrondis 87"/>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89" name="Rectangle à coins arrondis 88"/>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90" name="Rectangle à coins arrondis 89"/>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91" name="Rectangle à coins arrondis 90"/>
          <p:cNvSpPr/>
          <p:nvPr/>
        </p:nvSpPr>
        <p:spPr>
          <a:xfrm>
            <a:off x="323528" y="39330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grpSp>
        <p:nvGrpSpPr>
          <p:cNvPr id="29" name="Groupe 28"/>
          <p:cNvGrpSpPr/>
          <p:nvPr/>
        </p:nvGrpSpPr>
        <p:grpSpPr>
          <a:xfrm>
            <a:off x="2267744" y="4509120"/>
            <a:ext cx="1248394" cy="1712802"/>
            <a:chOff x="2339752" y="5013176"/>
            <a:chExt cx="1248394" cy="1712802"/>
          </a:xfrm>
        </p:grpSpPr>
        <p:sp>
          <p:nvSpPr>
            <p:cNvPr id="121" name="AutoShape 6"/>
            <p:cNvSpPr>
              <a:spLocks noChangeArrowheads="1"/>
            </p:cNvSpPr>
            <p:nvPr/>
          </p:nvSpPr>
          <p:spPr bwMode="auto">
            <a:xfrm>
              <a:off x="2981327" y="5013176"/>
              <a:ext cx="606819" cy="805221"/>
            </a:xfrm>
            <a:prstGeom prst="roundRect">
              <a:avLst>
                <a:gd name="adj" fmla="val 17412"/>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122" name="Text Box 2"/>
            <p:cNvSpPr txBox="1">
              <a:spLocks noChangeArrowheads="1"/>
            </p:cNvSpPr>
            <p:nvPr/>
          </p:nvSpPr>
          <p:spPr bwMode="auto">
            <a:xfrm>
              <a:off x="2981327" y="5013176"/>
              <a:ext cx="606819" cy="214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du client</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Oval 4"/>
            <p:cNvSpPr>
              <a:spLocks noChangeArrowheads="1"/>
            </p:cNvSpPr>
            <p:nvPr/>
          </p:nvSpPr>
          <p:spPr bwMode="auto">
            <a:xfrm>
              <a:off x="3042498" y="5151351"/>
              <a:ext cx="482069" cy="43673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124" name="Text Box 5"/>
            <p:cNvSpPr txBox="1">
              <a:spLocks noChangeArrowheads="1"/>
            </p:cNvSpPr>
            <p:nvPr/>
          </p:nvSpPr>
          <p:spPr bwMode="auto">
            <a:xfrm>
              <a:off x="3042498" y="5229827"/>
              <a:ext cx="482069" cy="260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5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Attendu</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125" name="Text Box 11"/>
            <p:cNvSpPr txBox="1">
              <a:spLocks noChangeArrowheads="1"/>
            </p:cNvSpPr>
            <p:nvPr/>
          </p:nvSpPr>
          <p:spPr bwMode="auto">
            <a:xfrm>
              <a:off x="3204172" y="5536907"/>
              <a:ext cx="130987" cy="20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tx2">
                      <a:lumMod val="50000"/>
                    </a:schemeClr>
                  </a:solidFill>
                  <a:effectLst>
                    <a:outerShdw blurRad="76200" dist="50800" dir="5400000" algn="tl" rotWithShape="0">
                      <a:srgbClr val="000000">
                        <a:alpha val="65000"/>
                      </a:srgbClr>
                    </a:outerShdw>
                  </a:effectLst>
                  <a:latin typeface="Calibri" pitchFamily="34" charset="0"/>
                  <a:cs typeface="Arial" pitchFamily="34" charset="0"/>
                </a:rPr>
                <a:t>A</a:t>
              </a:r>
              <a:endParaRPr kumimoji="0" lang="fr-FR" sz="800" b="1" i="0" u="none" strike="noStrike" spc="50" normalizeH="0" baseline="0" dirty="0" smtClean="0">
                <a:ln w="11430"/>
                <a:solidFill>
                  <a:schemeClr val="tx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6" name="Freeform 15"/>
            <p:cNvSpPr>
              <a:spLocks/>
            </p:cNvSpPr>
            <p:nvPr/>
          </p:nvSpPr>
          <p:spPr bwMode="auto">
            <a:xfrm>
              <a:off x="2657521" y="5255417"/>
              <a:ext cx="324350" cy="666839"/>
            </a:xfrm>
            <a:custGeom>
              <a:avLst/>
              <a:gdLst/>
              <a:ahLst/>
              <a:cxnLst>
                <a:cxn ang="0">
                  <a:pos x="1820" y="0"/>
                </a:cxn>
                <a:cxn ang="0">
                  <a:pos x="1200" y="540"/>
                </a:cxn>
                <a:cxn ang="0">
                  <a:pos x="630" y="1350"/>
                </a:cxn>
                <a:cxn ang="0">
                  <a:pos x="255" y="2130"/>
                </a:cxn>
                <a:cxn ang="0">
                  <a:pos x="0" y="2955"/>
                </a:cxn>
              </a:cxnLst>
              <a:rect l="0" t="0" r="r" b="b"/>
              <a:pathLst>
                <a:path w="1820" h="2955">
                  <a:moveTo>
                    <a:pt x="1820" y="0"/>
                  </a:moveTo>
                  <a:cubicBezTo>
                    <a:pt x="1717" y="90"/>
                    <a:pt x="1398" y="315"/>
                    <a:pt x="1200" y="540"/>
                  </a:cubicBezTo>
                  <a:cubicBezTo>
                    <a:pt x="1002" y="765"/>
                    <a:pt x="787" y="1085"/>
                    <a:pt x="630" y="1350"/>
                  </a:cubicBezTo>
                  <a:cubicBezTo>
                    <a:pt x="473" y="1615"/>
                    <a:pt x="360" y="1862"/>
                    <a:pt x="255" y="2130"/>
                  </a:cubicBezTo>
                  <a:cubicBezTo>
                    <a:pt x="150" y="2398"/>
                    <a:pt x="53" y="2783"/>
                    <a:pt x="0" y="2955"/>
                  </a:cubicBezTo>
                </a:path>
              </a:pathLst>
            </a:cu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sz="400"/>
            </a:p>
          </p:txBody>
        </p:sp>
        <p:sp>
          <p:nvSpPr>
            <p:cNvPr id="127" name="Text Box 14"/>
            <p:cNvSpPr txBox="1">
              <a:spLocks noChangeArrowheads="1"/>
            </p:cNvSpPr>
            <p:nvPr/>
          </p:nvSpPr>
          <p:spPr bwMode="auto">
            <a:xfrm rot="17970327">
              <a:off x="2494088" y="5528064"/>
              <a:ext cx="652416" cy="1216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Ecart S</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Times New Roman" pitchFamily="18" charset="0"/>
                  <a:cs typeface="Arial" pitchFamily="34" charset="0"/>
                </a:rPr>
                <a:t>-</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a:t>
              </a:r>
              <a:endPar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129" name="AutoShape 6"/>
            <p:cNvSpPr>
              <a:spLocks noChangeArrowheads="1"/>
            </p:cNvSpPr>
            <p:nvPr/>
          </p:nvSpPr>
          <p:spPr bwMode="auto">
            <a:xfrm>
              <a:off x="2375594" y="5920757"/>
              <a:ext cx="606819" cy="805221"/>
            </a:xfrm>
            <a:prstGeom prst="roundRect">
              <a:avLst>
                <a:gd name="adj" fmla="val 17412"/>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130" name="Text Box 2"/>
            <p:cNvSpPr txBox="1">
              <a:spLocks noChangeArrowheads="1"/>
            </p:cNvSpPr>
            <p:nvPr/>
          </p:nvSpPr>
          <p:spPr bwMode="auto">
            <a:xfrm>
              <a:off x="2375594" y="5920757"/>
              <a:ext cx="606819" cy="214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de</a:t>
              </a:r>
              <a:r>
                <a:rPr kumimoji="0" lang="fr-FR" sz="300" b="0" i="0" u="none" strike="noStrike" cap="none" normalizeH="0" dirty="0" smtClean="0">
                  <a:ln>
                    <a:noFill/>
                  </a:ln>
                  <a:solidFill>
                    <a:schemeClr val="tx1"/>
                  </a:solidFill>
                  <a:effectLst/>
                  <a:latin typeface="Calibri" pitchFamily="34" charset="0"/>
                  <a:cs typeface="Arial" pitchFamily="34" charset="0"/>
                </a:rPr>
                <a:t> la simulation</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Oval 4"/>
            <p:cNvSpPr>
              <a:spLocks noChangeArrowheads="1"/>
            </p:cNvSpPr>
            <p:nvPr/>
          </p:nvSpPr>
          <p:spPr bwMode="auto">
            <a:xfrm>
              <a:off x="2436765" y="6099887"/>
              <a:ext cx="482069" cy="43673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132" name="Text Box 5"/>
            <p:cNvSpPr txBox="1">
              <a:spLocks noChangeArrowheads="1"/>
            </p:cNvSpPr>
            <p:nvPr/>
          </p:nvSpPr>
          <p:spPr bwMode="auto">
            <a:xfrm>
              <a:off x="2436765" y="6188588"/>
              <a:ext cx="482069" cy="260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Simulé</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133" name="Text Box 11"/>
            <p:cNvSpPr txBox="1">
              <a:spLocks noChangeArrowheads="1"/>
            </p:cNvSpPr>
            <p:nvPr/>
          </p:nvSpPr>
          <p:spPr bwMode="auto">
            <a:xfrm>
              <a:off x="2598439" y="6444488"/>
              <a:ext cx="130987" cy="20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accent3">
                      <a:lumMod val="50000"/>
                    </a:schemeClr>
                  </a:solidFill>
                  <a:effectLst>
                    <a:outerShdw blurRad="76200" dist="50800" dir="5400000" algn="tl" rotWithShape="0">
                      <a:srgbClr val="000000">
                        <a:alpha val="65000"/>
                      </a:srgbClr>
                    </a:outerShdw>
                  </a:effectLst>
                  <a:latin typeface="Calibri" pitchFamily="34" charset="0"/>
                  <a:cs typeface="Arial" pitchFamily="34" charset="0"/>
                </a:rPr>
                <a:t>S</a:t>
              </a:r>
              <a:endParaRPr kumimoji="0" lang="fr-FR" sz="800" b="1" i="0" u="none" strike="noStrike" spc="50" normalizeH="0" baseline="0" dirty="0" smtClean="0">
                <a:ln w="11430"/>
                <a:solidFill>
                  <a:schemeClr val="accent3">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41" name="Rectangle 140"/>
            <p:cNvSpPr/>
            <p:nvPr/>
          </p:nvSpPr>
          <p:spPr>
            <a:xfrm>
              <a:off x="2339752" y="5368600"/>
              <a:ext cx="461132" cy="276999"/>
            </a:xfrm>
            <a:prstGeom prst="rect">
              <a:avLst/>
            </a:prstGeom>
          </p:spPr>
          <p:txBody>
            <a:bodyPr wrap="square">
              <a:spAutoFit/>
            </a:bodyPr>
            <a:lstStyle/>
            <a:p>
              <a:pPr algn="ctr"/>
              <a:r>
                <a:rPr lang="fr-FR" sz="400" dirty="0" smtClean="0">
                  <a:effectLst>
                    <a:outerShdw blurRad="38100" dist="38100" dir="2700000" algn="tl">
                      <a:srgbClr val="000000">
                        <a:alpha val="43137"/>
                      </a:srgbClr>
                    </a:outerShdw>
                  </a:effectLst>
                </a:rPr>
                <a:t>Prédire le comportement</a:t>
              </a:r>
              <a:endParaRPr lang="fr-FR" sz="400" dirty="0">
                <a:effectLst>
                  <a:outerShdw blurRad="38100" dist="38100" dir="2700000" algn="tl">
                    <a:srgbClr val="000000">
                      <a:alpha val="43137"/>
                    </a:srgbClr>
                  </a:outerShdw>
                </a:effectLst>
              </a:endParaRPr>
            </a:p>
          </p:txBody>
        </p:sp>
      </p:grpSp>
      <p:pic>
        <p:nvPicPr>
          <p:cNvPr id="31" name="Picture 4" descr="http://fasomaths.net/wp-content/uploads/2012/01/professeur-de-math.jpg"/>
          <p:cNvPicPr>
            <a:picLocks noChangeAspect="1" noChangeArrowheads="1"/>
          </p:cNvPicPr>
          <p:nvPr/>
        </p:nvPicPr>
        <p:blipFill>
          <a:blip r:embed="rId6" cstate="print"/>
          <a:srcRect/>
          <a:stretch>
            <a:fillRect/>
          </a:stretch>
        </p:blipFill>
        <p:spPr bwMode="auto">
          <a:xfrm>
            <a:off x="3851920" y="5157192"/>
            <a:ext cx="971600" cy="73841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2123728" y="260648"/>
            <a:ext cx="6768752"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CONCEPTION PRELIMINAIRE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9" name="Rectangle 4"/>
          <p:cNvSpPr>
            <a:spLocks noChangeArrowheads="1"/>
          </p:cNvSpPr>
          <p:nvPr/>
        </p:nvSpPr>
        <p:spPr bwMode="auto">
          <a:xfrm>
            <a:off x="2987824" y="1196752"/>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Recherche de solutions / Modélisation</a:t>
            </a:r>
            <a:endParaRPr kumimoji="0" lang="fr-FR" sz="2400" b="1" i="0" u="none" strike="noStrike" cap="none" normalizeH="0" baseline="0" dirty="0" smtClean="0">
              <a:ln>
                <a:noFill/>
              </a:ln>
              <a:solidFill>
                <a:schemeClr val="bg1"/>
              </a:solidFill>
              <a:effectLst/>
              <a:latin typeface="Arial" pitchFamily="34" charset="0"/>
            </a:endParaRPr>
          </a:p>
        </p:txBody>
      </p:sp>
      <p:pic>
        <p:nvPicPr>
          <p:cNvPr id="51" name="Image 50" descr="modèle.png"/>
          <p:cNvPicPr>
            <a:picLocks noChangeAspect="1"/>
          </p:cNvPicPr>
          <p:nvPr/>
        </p:nvPicPr>
        <p:blipFill>
          <a:blip r:embed="rId3" cstate="print"/>
          <a:stretch>
            <a:fillRect/>
          </a:stretch>
        </p:blipFill>
        <p:spPr>
          <a:xfrm>
            <a:off x="2771800" y="2592288"/>
            <a:ext cx="6228252" cy="3168352"/>
          </a:xfrm>
          <a:prstGeom prst="rect">
            <a:avLst/>
          </a:prstGeom>
        </p:spPr>
      </p:pic>
      <p:sp>
        <p:nvSpPr>
          <p:cNvPr id="52" name="ZoneTexte 51"/>
          <p:cNvSpPr txBox="1"/>
          <p:nvPr/>
        </p:nvSpPr>
        <p:spPr>
          <a:xfrm>
            <a:off x="2195736" y="2276872"/>
            <a:ext cx="7416824" cy="307777"/>
          </a:xfrm>
          <a:prstGeom prst="rect">
            <a:avLst/>
          </a:prstGeom>
          <a:noFill/>
        </p:spPr>
        <p:txBody>
          <a:bodyPr wrap="square" rtlCol="0">
            <a:spAutoFit/>
          </a:bodyPr>
          <a:lstStyle/>
          <a:p>
            <a:pPr marL="342900" indent="-342900" algn="ctr"/>
            <a:r>
              <a:rPr lang="fr-FR" sz="1400" b="1" dirty="0" smtClean="0"/>
              <a:t>Modèle fourni de la carte de commande marche avant/arrière et accélération</a:t>
            </a:r>
          </a:p>
        </p:txBody>
      </p:sp>
      <p:pic>
        <p:nvPicPr>
          <p:cNvPr id="53" name="Picture 4" descr="http://www.megamos-racing.fr/37641-41380-large/compteur-compte-tour-koso-db-02r.jpg"/>
          <p:cNvPicPr>
            <a:picLocks noChangeAspect="1" noChangeArrowheads="1"/>
          </p:cNvPicPr>
          <p:nvPr/>
        </p:nvPicPr>
        <p:blipFill>
          <a:blip r:embed="rId4" cstate="print"/>
          <a:srcRect/>
          <a:stretch>
            <a:fillRect/>
          </a:stretch>
        </p:blipFill>
        <p:spPr bwMode="auto">
          <a:xfrm>
            <a:off x="4427984" y="5688632"/>
            <a:ext cx="836712" cy="836712"/>
          </a:xfrm>
          <a:prstGeom prst="ellipse">
            <a:avLst/>
          </a:prstGeom>
          <a:ln>
            <a:noFill/>
          </a:ln>
          <a:effectLst>
            <a:softEdge rad="112500"/>
          </a:effectLst>
        </p:spPr>
      </p:pic>
      <p:sp>
        <p:nvSpPr>
          <p:cNvPr id="54" name="ZoneTexte 53"/>
          <p:cNvSpPr txBox="1"/>
          <p:nvPr/>
        </p:nvSpPr>
        <p:spPr>
          <a:xfrm rot="20175129">
            <a:off x="5434549" y="3958324"/>
            <a:ext cx="2232248" cy="461665"/>
          </a:xfrm>
          <a:prstGeom prst="rect">
            <a:avLst/>
          </a:prstGeom>
          <a:solidFill>
            <a:schemeClr val="bg1"/>
          </a:solidFill>
        </p:spPr>
        <p:txBody>
          <a:bodyPr wrap="square" rtlCol="0">
            <a:spAutoFit/>
          </a:bodyPr>
          <a:lstStyle/>
          <a:p>
            <a:pPr marL="342900" indent="-342900" algn="ctr"/>
            <a:r>
              <a:rPr lang="fr-FR" sz="2400" b="1" dirty="0" smtClean="0">
                <a:solidFill>
                  <a:srgbClr val="FF0000"/>
                </a:solidFill>
              </a:rPr>
              <a:t>Modèle fourni </a:t>
            </a:r>
          </a:p>
        </p:txBody>
      </p:sp>
      <p:sp>
        <p:nvSpPr>
          <p:cNvPr id="31" name="Rectangle 30"/>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2" name="Flèche vers le bas 31"/>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 name="Rectangle à coins arrondis 32"/>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34" name="Rectangle à coins arrondis 33"/>
          <p:cNvSpPr/>
          <p:nvPr/>
        </p:nvSpPr>
        <p:spPr>
          <a:xfrm>
            <a:off x="323528" y="1196752"/>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35" name="Rectangle à coins arrondis 34"/>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36" name="Rectangle à coins arrondis 35"/>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37" name="Rectangle à coins arrondis 36"/>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38" name="Rectangle à coins arrondis 37"/>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39" name="Rectangle à coins arrondis 38"/>
          <p:cNvSpPr/>
          <p:nvPr/>
        </p:nvSpPr>
        <p:spPr>
          <a:xfrm>
            <a:off x="323528" y="39330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grpSp>
        <p:nvGrpSpPr>
          <p:cNvPr id="40" name="Groupe 39"/>
          <p:cNvGrpSpPr/>
          <p:nvPr/>
        </p:nvGrpSpPr>
        <p:grpSpPr>
          <a:xfrm>
            <a:off x="2267744" y="5013176"/>
            <a:ext cx="1248394" cy="1712802"/>
            <a:chOff x="2339752" y="5013176"/>
            <a:chExt cx="1248394" cy="1712802"/>
          </a:xfrm>
        </p:grpSpPr>
        <p:sp>
          <p:nvSpPr>
            <p:cNvPr id="41" name="AutoShape 6"/>
            <p:cNvSpPr>
              <a:spLocks noChangeArrowheads="1"/>
            </p:cNvSpPr>
            <p:nvPr/>
          </p:nvSpPr>
          <p:spPr bwMode="auto">
            <a:xfrm>
              <a:off x="2981327" y="5013176"/>
              <a:ext cx="606819" cy="805221"/>
            </a:xfrm>
            <a:prstGeom prst="roundRect">
              <a:avLst>
                <a:gd name="adj" fmla="val 17412"/>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42" name="Text Box 2"/>
            <p:cNvSpPr txBox="1">
              <a:spLocks noChangeArrowheads="1"/>
            </p:cNvSpPr>
            <p:nvPr/>
          </p:nvSpPr>
          <p:spPr bwMode="auto">
            <a:xfrm>
              <a:off x="2981327" y="5013176"/>
              <a:ext cx="606819" cy="214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du client</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Oval 4"/>
            <p:cNvSpPr>
              <a:spLocks noChangeArrowheads="1"/>
            </p:cNvSpPr>
            <p:nvPr/>
          </p:nvSpPr>
          <p:spPr bwMode="auto">
            <a:xfrm>
              <a:off x="3042498" y="5151351"/>
              <a:ext cx="482069" cy="43673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44" name="Text Box 5"/>
            <p:cNvSpPr txBox="1">
              <a:spLocks noChangeArrowheads="1"/>
            </p:cNvSpPr>
            <p:nvPr/>
          </p:nvSpPr>
          <p:spPr bwMode="auto">
            <a:xfrm>
              <a:off x="3042498" y="5229827"/>
              <a:ext cx="482069" cy="260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5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Attendu</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45" name="Text Box 11"/>
            <p:cNvSpPr txBox="1">
              <a:spLocks noChangeArrowheads="1"/>
            </p:cNvSpPr>
            <p:nvPr/>
          </p:nvSpPr>
          <p:spPr bwMode="auto">
            <a:xfrm>
              <a:off x="3204172" y="5536907"/>
              <a:ext cx="130987" cy="20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tx2">
                      <a:lumMod val="50000"/>
                    </a:schemeClr>
                  </a:solidFill>
                  <a:effectLst>
                    <a:outerShdw blurRad="76200" dist="50800" dir="5400000" algn="tl" rotWithShape="0">
                      <a:srgbClr val="000000">
                        <a:alpha val="65000"/>
                      </a:srgbClr>
                    </a:outerShdw>
                  </a:effectLst>
                  <a:latin typeface="Calibri" pitchFamily="34" charset="0"/>
                  <a:cs typeface="Arial" pitchFamily="34" charset="0"/>
                </a:rPr>
                <a:t>A</a:t>
              </a:r>
              <a:endParaRPr kumimoji="0" lang="fr-FR" sz="800" b="1" i="0" u="none" strike="noStrike" spc="50" normalizeH="0" baseline="0" dirty="0" smtClean="0">
                <a:ln w="11430"/>
                <a:solidFill>
                  <a:schemeClr val="tx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6" name="Freeform 15"/>
            <p:cNvSpPr>
              <a:spLocks/>
            </p:cNvSpPr>
            <p:nvPr/>
          </p:nvSpPr>
          <p:spPr bwMode="auto">
            <a:xfrm>
              <a:off x="2657521" y="5255417"/>
              <a:ext cx="324350" cy="666839"/>
            </a:xfrm>
            <a:custGeom>
              <a:avLst/>
              <a:gdLst/>
              <a:ahLst/>
              <a:cxnLst>
                <a:cxn ang="0">
                  <a:pos x="1820" y="0"/>
                </a:cxn>
                <a:cxn ang="0">
                  <a:pos x="1200" y="540"/>
                </a:cxn>
                <a:cxn ang="0">
                  <a:pos x="630" y="1350"/>
                </a:cxn>
                <a:cxn ang="0">
                  <a:pos x="255" y="2130"/>
                </a:cxn>
                <a:cxn ang="0">
                  <a:pos x="0" y="2955"/>
                </a:cxn>
              </a:cxnLst>
              <a:rect l="0" t="0" r="r" b="b"/>
              <a:pathLst>
                <a:path w="1820" h="2955">
                  <a:moveTo>
                    <a:pt x="1820" y="0"/>
                  </a:moveTo>
                  <a:cubicBezTo>
                    <a:pt x="1717" y="90"/>
                    <a:pt x="1398" y="315"/>
                    <a:pt x="1200" y="540"/>
                  </a:cubicBezTo>
                  <a:cubicBezTo>
                    <a:pt x="1002" y="765"/>
                    <a:pt x="787" y="1085"/>
                    <a:pt x="630" y="1350"/>
                  </a:cubicBezTo>
                  <a:cubicBezTo>
                    <a:pt x="473" y="1615"/>
                    <a:pt x="360" y="1862"/>
                    <a:pt x="255" y="2130"/>
                  </a:cubicBezTo>
                  <a:cubicBezTo>
                    <a:pt x="150" y="2398"/>
                    <a:pt x="53" y="2783"/>
                    <a:pt x="0" y="2955"/>
                  </a:cubicBezTo>
                </a:path>
              </a:pathLst>
            </a:cu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sz="400"/>
            </a:p>
          </p:txBody>
        </p:sp>
        <p:sp>
          <p:nvSpPr>
            <p:cNvPr id="47" name="Text Box 14"/>
            <p:cNvSpPr txBox="1">
              <a:spLocks noChangeArrowheads="1"/>
            </p:cNvSpPr>
            <p:nvPr/>
          </p:nvSpPr>
          <p:spPr bwMode="auto">
            <a:xfrm rot="17970327">
              <a:off x="2494088" y="5528064"/>
              <a:ext cx="652416" cy="1216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Ecart S</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Times New Roman" pitchFamily="18" charset="0"/>
                  <a:cs typeface="Arial" pitchFamily="34" charset="0"/>
                </a:rPr>
                <a:t>-</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a:t>
              </a:r>
              <a:endPar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48" name="AutoShape 6"/>
            <p:cNvSpPr>
              <a:spLocks noChangeArrowheads="1"/>
            </p:cNvSpPr>
            <p:nvPr/>
          </p:nvSpPr>
          <p:spPr bwMode="auto">
            <a:xfrm>
              <a:off x="2375594" y="5920757"/>
              <a:ext cx="606819" cy="805221"/>
            </a:xfrm>
            <a:prstGeom prst="roundRect">
              <a:avLst>
                <a:gd name="adj" fmla="val 17412"/>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50" name="Text Box 2"/>
            <p:cNvSpPr txBox="1">
              <a:spLocks noChangeArrowheads="1"/>
            </p:cNvSpPr>
            <p:nvPr/>
          </p:nvSpPr>
          <p:spPr bwMode="auto">
            <a:xfrm>
              <a:off x="2375594" y="5920757"/>
              <a:ext cx="606819" cy="214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de</a:t>
              </a:r>
              <a:r>
                <a:rPr kumimoji="0" lang="fr-FR" sz="300" b="0" i="0" u="none" strike="noStrike" cap="none" normalizeH="0" dirty="0" smtClean="0">
                  <a:ln>
                    <a:noFill/>
                  </a:ln>
                  <a:solidFill>
                    <a:schemeClr val="tx1"/>
                  </a:solidFill>
                  <a:effectLst/>
                  <a:latin typeface="Calibri" pitchFamily="34" charset="0"/>
                  <a:cs typeface="Arial" pitchFamily="34" charset="0"/>
                </a:rPr>
                <a:t> la simulation</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Oval 4"/>
            <p:cNvSpPr>
              <a:spLocks noChangeArrowheads="1"/>
            </p:cNvSpPr>
            <p:nvPr/>
          </p:nvSpPr>
          <p:spPr bwMode="auto">
            <a:xfrm>
              <a:off x="2436765" y="6099887"/>
              <a:ext cx="482069" cy="43673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56" name="Text Box 5"/>
            <p:cNvSpPr txBox="1">
              <a:spLocks noChangeArrowheads="1"/>
            </p:cNvSpPr>
            <p:nvPr/>
          </p:nvSpPr>
          <p:spPr bwMode="auto">
            <a:xfrm>
              <a:off x="2436765" y="6188588"/>
              <a:ext cx="482069" cy="260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Simulé</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57" name="Text Box 11"/>
            <p:cNvSpPr txBox="1">
              <a:spLocks noChangeArrowheads="1"/>
            </p:cNvSpPr>
            <p:nvPr/>
          </p:nvSpPr>
          <p:spPr bwMode="auto">
            <a:xfrm>
              <a:off x="2598439" y="6444488"/>
              <a:ext cx="130987" cy="20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accent3">
                      <a:lumMod val="50000"/>
                    </a:schemeClr>
                  </a:solidFill>
                  <a:effectLst>
                    <a:outerShdw blurRad="76200" dist="50800" dir="5400000" algn="tl" rotWithShape="0">
                      <a:srgbClr val="000000">
                        <a:alpha val="65000"/>
                      </a:srgbClr>
                    </a:outerShdw>
                  </a:effectLst>
                  <a:latin typeface="Calibri" pitchFamily="34" charset="0"/>
                  <a:cs typeface="Arial" pitchFamily="34" charset="0"/>
                </a:rPr>
                <a:t>S</a:t>
              </a:r>
              <a:endParaRPr kumimoji="0" lang="fr-FR" sz="800" b="1" i="0" u="none" strike="noStrike" spc="50" normalizeH="0" baseline="0" dirty="0" smtClean="0">
                <a:ln w="11430"/>
                <a:solidFill>
                  <a:schemeClr val="accent3">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58" name="Rectangle 57"/>
            <p:cNvSpPr/>
            <p:nvPr/>
          </p:nvSpPr>
          <p:spPr>
            <a:xfrm>
              <a:off x="2339752" y="5368600"/>
              <a:ext cx="461132" cy="276999"/>
            </a:xfrm>
            <a:prstGeom prst="rect">
              <a:avLst/>
            </a:prstGeom>
          </p:spPr>
          <p:txBody>
            <a:bodyPr wrap="square">
              <a:spAutoFit/>
            </a:bodyPr>
            <a:lstStyle/>
            <a:p>
              <a:pPr algn="ctr"/>
              <a:r>
                <a:rPr lang="fr-FR" sz="400" dirty="0" smtClean="0">
                  <a:effectLst>
                    <a:outerShdw blurRad="38100" dist="38100" dir="2700000" algn="tl">
                      <a:srgbClr val="000000">
                        <a:alpha val="43137"/>
                      </a:srgbClr>
                    </a:outerShdw>
                  </a:effectLst>
                </a:rPr>
                <a:t>Prédire le comportement</a:t>
              </a:r>
              <a:endParaRPr lang="fr-FR" sz="400" dirty="0">
                <a:effectLst>
                  <a:outerShdw blurRad="38100" dist="38100" dir="2700000" algn="tl">
                    <a:srgbClr val="000000">
                      <a:alpha val="43137"/>
                    </a:srgbClr>
                  </a:outerShdw>
                </a:effectLst>
              </a:endParaRPr>
            </a:p>
          </p:txBody>
        </p:sp>
      </p:grpSp>
      <p:sp>
        <p:nvSpPr>
          <p:cNvPr id="60" name="Rectangle 59"/>
          <p:cNvSpPr/>
          <p:nvPr/>
        </p:nvSpPr>
        <p:spPr>
          <a:xfrm>
            <a:off x="2267744" y="1772816"/>
            <a:ext cx="579613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dirty="0" smtClean="0">
                <a:solidFill>
                  <a:schemeClr val="tx1"/>
                </a:solidFill>
                <a:effectLst>
                  <a:outerShdw blurRad="38100" dist="38100" dir="2700000" algn="tl">
                    <a:srgbClr val="000000">
                      <a:alpha val="43137"/>
                    </a:srgbClr>
                  </a:outerShdw>
                </a:effectLst>
              </a:rPr>
              <a:t>Exemple</a:t>
            </a:r>
            <a:r>
              <a:rPr lang="fr-FR" sz="1600" b="1" dirty="0" smtClean="0">
                <a:solidFill>
                  <a:srgbClr val="0000CC"/>
                </a:solidFill>
                <a:effectLst>
                  <a:outerShdw blurRad="38100" dist="38100" dir="2700000" algn="tl">
                    <a:srgbClr val="000000">
                      <a:alpha val="43137"/>
                    </a:srgbClr>
                  </a:outerShdw>
                </a:effectLst>
              </a:rPr>
              <a:t> : Afficher la vitesse de la voiture en  temps réel </a:t>
            </a:r>
            <a:endParaRPr lang="fr-FR" sz="1600" dirty="0">
              <a:solidFill>
                <a:srgbClr val="0000CC"/>
              </a:solidFill>
            </a:endParaRPr>
          </a:p>
        </p:txBody>
      </p:sp>
      <p:grpSp>
        <p:nvGrpSpPr>
          <p:cNvPr id="61" name="Groupe 60"/>
          <p:cNvGrpSpPr/>
          <p:nvPr/>
        </p:nvGrpSpPr>
        <p:grpSpPr>
          <a:xfrm>
            <a:off x="7596336" y="1628800"/>
            <a:ext cx="697260" cy="841276"/>
            <a:chOff x="7956376" y="2276872"/>
            <a:chExt cx="1057300" cy="1129308"/>
          </a:xfrm>
        </p:grpSpPr>
        <p:pic>
          <p:nvPicPr>
            <p:cNvPr id="62" name="Picture 4" descr="http://www.megamos-racing.fr/37641-41380-large/compteur-compte-tour-koso-db-02r.jpg"/>
            <p:cNvPicPr>
              <a:picLocks noChangeAspect="1" noChangeArrowheads="1"/>
            </p:cNvPicPr>
            <p:nvPr/>
          </p:nvPicPr>
          <p:blipFill>
            <a:blip r:embed="rId5" cstate="print"/>
            <a:srcRect/>
            <a:stretch>
              <a:fillRect/>
            </a:stretch>
          </p:blipFill>
          <p:spPr bwMode="auto">
            <a:xfrm>
              <a:off x="8172400" y="2564904"/>
              <a:ext cx="841276" cy="841276"/>
            </a:xfrm>
            <a:prstGeom prst="ellipse">
              <a:avLst/>
            </a:prstGeom>
            <a:ln>
              <a:noFill/>
            </a:ln>
            <a:effectLst>
              <a:softEdge rad="112500"/>
            </a:effectLst>
          </p:spPr>
        </p:pic>
        <p:pic>
          <p:nvPicPr>
            <p:cNvPr id="63" name="Picture 2" descr="PB123029"/>
            <p:cNvPicPr>
              <a:picLocks noChangeAspect="1" noChangeArrowheads="1"/>
            </p:cNvPicPr>
            <p:nvPr/>
          </p:nvPicPr>
          <p:blipFill>
            <a:blip r:embed="rId6" cstate="print">
              <a:lum bright="40000"/>
            </a:blip>
            <a:srcRect/>
            <a:stretch>
              <a:fillRect/>
            </a:stretch>
          </p:blipFill>
          <p:spPr bwMode="auto">
            <a:xfrm>
              <a:off x="7956376" y="2276872"/>
              <a:ext cx="837918" cy="626186"/>
            </a:xfrm>
            <a:prstGeom prst="ellipse">
              <a:avLst/>
            </a:prstGeom>
            <a:ln>
              <a:noFill/>
            </a:ln>
            <a:effectLst>
              <a:softEdge rad="112500"/>
            </a:effectLst>
          </p:spPr>
        </p:pic>
      </p:grpSp>
      <p:sp>
        <p:nvSpPr>
          <p:cNvPr id="59" name="ZoneTexte 58"/>
          <p:cNvSpPr txBox="1"/>
          <p:nvPr/>
        </p:nvSpPr>
        <p:spPr>
          <a:xfrm>
            <a:off x="5508104" y="5589240"/>
            <a:ext cx="2088232" cy="369332"/>
          </a:xfrm>
          <a:prstGeom prst="rect">
            <a:avLst/>
          </a:prstGeom>
          <a:solidFill>
            <a:schemeClr val="bg1"/>
          </a:solidFill>
        </p:spPr>
        <p:txBody>
          <a:bodyPr wrap="square" rtlCol="0">
            <a:spAutoFit/>
          </a:bodyPr>
          <a:lstStyle/>
          <a:p>
            <a:pPr marL="342900" indent="-342900" algn="ctr"/>
            <a:r>
              <a:rPr lang="fr-FR" b="1" dirty="0" smtClean="0">
                <a:solidFill>
                  <a:srgbClr val="0000CC"/>
                </a:solidFill>
              </a:rPr>
              <a:t>MULTISIM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2123728" y="260648"/>
            <a:ext cx="6768752"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CONCEPTION PRELIMINAIRE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9" name="Rectangle 4"/>
          <p:cNvSpPr>
            <a:spLocks noChangeArrowheads="1"/>
          </p:cNvSpPr>
          <p:nvPr/>
        </p:nvSpPr>
        <p:spPr bwMode="auto">
          <a:xfrm>
            <a:off x="2987824" y="1165974"/>
            <a:ext cx="5688632" cy="369332"/>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b="1" dirty="0" smtClean="0"/>
              <a:t>Fin de la conception préliminaire</a:t>
            </a:r>
            <a:endParaRPr kumimoji="0" lang="fr-FR" b="1" i="0" u="none" strike="noStrike" cap="none" normalizeH="0" baseline="0" dirty="0" smtClean="0">
              <a:ln>
                <a:noFill/>
              </a:ln>
              <a:solidFill>
                <a:schemeClr val="bg1"/>
              </a:solidFill>
              <a:effectLst/>
              <a:latin typeface="Arial" pitchFamily="34" charset="0"/>
            </a:endParaRPr>
          </a:p>
        </p:txBody>
      </p:sp>
      <p:sp>
        <p:nvSpPr>
          <p:cNvPr id="31" name="ZoneTexte 30"/>
          <p:cNvSpPr txBox="1"/>
          <p:nvPr/>
        </p:nvSpPr>
        <p:spPr>
          <a:xfrm>
            <a:off x="2267744" y="1844824"/>
            <a:ext cx="6876256" cy="3908762"/>
          </a:xfrm>
          <a:prstGeom prst="rect">
            <a:avLst/>
          </a:prstGeom>
          <a:noFill/>
        </p:spPr>
        <p:txBody>
          <a:bodyPr wrap="square" rtlCol="0">
            <a:spAutoFit/>
          </a:bodyPr>
          <a:lstStyle/>
          <a:p>
            <a:pPr marL="342900" indent="-342900"/>
            <a:r>
              <a:rPr lang="fr-FR" sz="1600" b="1" dirty="0" smtClean="0"/>
              <a:t>La première évaluation </a:t>
            </a:r>
            <a:r>
              <a:rPr lang="fr-FR" sz="1600" dirty="0" smtClean="0"/>
              <a:t>portera sur la compétence</a:t>
            </a:r>
            <a:r>
              <a:rPr lang="fr-FR" sz="1600" dirty="0" smtClean="0">
                <a:solidFill>
                  <a:schemeClr val="tx2">
                    <a:lumMod val="75000"/>
                  </a:schemeClr>
                </a:solidFill>
              </a:rPr>
              <a:t> </a:t>
            </a:r>
            <a:r>
              <a:rPr lang="fr-FR" sz="1600" b="1" dirty="0" smtClean="0">
                <a:solidFill>
                  <a:srgbClr val="FF0000"/>
                </a:solidFill>
              </a:rPr>
              <a:t>B3.2: Résoudre et Simuler</a:t>
            </a:r>
          </a:p>
          <a:p>
            <a:pPr marL="342900" indent="-342900"/>
            <a:endParaRPr lang="fr-FR" sz="1600" b="1" dirty="0" smtClean="0"/>
          </a:p>
          <a:p>
            <a:pPr marL="342900" indent="-342900"/>
            <a:r>
              <a:rPr lang="fr-FR" sz="1600" dirty="0" smtClean="0"/>
              <a:t>En résumé, pour une tâche donnée,</a:t>
            </a:r>
          </a:p>
          <a:p>
            <a:pPr marL="342900" indent="-342900"/>
            <a:endParaRPr lang="fr-FR" sz="800" dirty="0" smtClean="0"/>
          </a:p>
          <a:p>
            <a:pPr marL="342900" indent="-342900"/>
            <a:endParaRPr lang="fr-FR" sz="800" dirty="0" smtClean="0"/>
          </a:p>
          <a:p>
            <a:pPr marL="342900" indent="-342900"/>
            <a:endParaRPr lang="fr-FR" sz="800" dirty="0" smtClean="0"/>
          </a:p>
          <a:p>
            <a:pPr marL="342900" indent="-342900"/>
            <a:r>
              <a:rPr lang="fr-FR" sz="1600" dirty="0" smtClean="0"/>
              <a:t> l’élève a dû:</a:t>
            </a:r>
          </a:p>
          <a:p>
            <a:pPr marL="342900" indent="-342900"/>
            <a:endParaRPr lang="fr-FR" sz="1600" b="1" dirty="0" smtClean="0"/>
          </a:p>
          <a:p>
            <a:pPr marL="342900" indent="-342900">
              <a:buFont typeface="Arial" charset="0"/>
              <a:buChar char="•"/>
            </a:pPr>
            <a:r>
              <a:rPr lang="fr-FR" sz="1600" b="1" dirty="0" smtClean="0">
                <a:solidFill>
                  <a:srgbClr val="0000CC"/>
                </a:solidFill>
              </a:rPr>
              <a:t>Simuler</a:t>
            </a:r>
            <a:r>
              <a:rPr lang="fr-FR" sz="1600" b="1" dirty="0" smtClean="0">
                <a:solidFill>
                  <a:schemeClr val="tx2">
                    <a:lumMod val="75000"/>
                  </a:schemeClr>
                </a:solidFill>
              </a:rPr>
              <a:t> </a:t>
            </a:r>
            <a:r>
              <a:rPr lang="fr-FR" sz="1600" dirty="0" smtClean="0"/>
              <a:t>le fonctionnement de la carte accélération en utilisant </a:t>
            </a:r>
            <a:r>
              <a:rPr lang="fr-FR" sz="1600" b="1" dirty="0" smtClean="0"/>
              <a:t>le modèle fourni </a:t>
            </a:r>
            <a:r>
              <a:rPr lang="fr-FR" sz="1600" dirty="0" smtClean="0"/>
              <a:t>(MULTISIM).</a:t>
            </a:r>
          </a:p>
          <a:p>
            <a:pPr marL="342900" indent="-342900"/>
            <a:endParaRPr lang="fr-FR" sz="800" b="1" dirty="0" smtClean="0"/>
          </a:p>
          <a:p>
            <a:pPr marL="342900" indent="-342900">
              <a:buFont typeface="Arial" charset="0"/>
              <a:buChar char="•"/>
            </a:pPr>
            <a:r>
              <a:rPr lang="fr-FR" sz="1600" b="1" dirty="0" smtClean="0">
                <a:solidFill>
                  <a:srgbClr val="0000CC"/>
                </a:solidFill>
              </a:rPr>
              <a:t>Identifier les paramètres influents </a:t>
            </a:r>
            <a:r>
              <a:rPr lang="fr-FR" sz="1600" dirty="0" smtClean="0"/>
              <a:t>(accélération, sensibilité de l’accélérateur, plage de la tension d’entrée de la télécommande pour la marche avant). </a:t>
            </a:r>
          </a:p>
          <a:p>
            <a:pPr marL="342900" indent="-342900"/>
            <a:endParaRPr lang="fr-FR" sz="800" b="1" dirty="0" smtClean="0"/>
          </a:p>
          <a:p>
            <a:pPr marL="342900" indent="-342900">
              <a:buFont typeface="Arial" charset="0"/>
              <a:buChar char="•"/>
            </a:pPr>
            <a:r>
              <a:rPr lang="fr-FR" sz="1600" b="1" dirty="0" smtClean="0">
                <a:solidFill>
                  <a:srgbClr val="0000CC"/>
                </a:solidFill>
              </a:rPr>
              <a:t>Définir les limites de simulation </a:t>
            </a:r>
            <a:r>
              <a:rPr lang="fr-FR" sz="1600" dirty="0" smtClean="0"/>
              <a:t>(valeur atteinte par le potentiomètre d’accélération lors de la sensibilité la plus faible)</a:t>
            </a:r>
          </a:p>
          <a:p>
            <a:pPr marL="342900" indent="-342900">
              <a:buFont typeface="Arial" charset="0"/>
              <a:buChar char="•"/>
            </a:pPr>
            <a:endParaRPr lang="fr-FR" sz="1600" b="1" dirty="0" smtClean="0"/>
          </a:p>
        </p:txBody>
      </p:sp>
      <p:sp>
        <p:nvSpPr>
          <p:cNvPr id="17" name="Rectangle 16"/>
          <p:cNvSpPr/>
          <p:nvPr/>
        </p:nvSpPr>
        <p:spPr>
          <a:xfrm>
            <a:off x="2699792" y="2627620"/>
            <a:ext cx="579613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dirty="0" smtClean="0">
                <a:solidFill>
                  <a:schemeClr val="tx1"/>
                </a:solidFill>
                <a:effectLst>
                  <a:outerShdw blurRad="38100" dist="38100" dir="2700000" algn="tl">
                    <a:srgbClr val="000000">
                      <a:alpha val="43137"/>
                    </a:srgbClr>
                  </a:outerShdw>
                </a:effectLst>
              </a:rPr>
              <a:t>Exemple</a:t>
            </a:r>
            <a:r>
              <a:rPr lang="fr-FR" sz="1600" b="1" dirty="0" smtClean="0">
                <a:solidFill>
                  <a:srgbClr val="0000CC"/>
                </a:solidFill>
                <a:effectLst>
                  <a:outerShdw blurRad="38100" dist="38100" dir="2700000" algn="tl">
                    <a:srgbClr val="000000">
                      <a:alpha val="43137"/>
                    </a:srgbClr>
                  </a:outerShdw>
                </a:effectLst>
              </a:rPr>
              <a:t> : Afficher la vitesse de la voiture en  temps réel </a:t>
            </a:r>
            <a:endParaRPr lang="fr-FR" sz="1600" dirty="0">
              <a:solidFill>
                <a:srgbClr val="0000CC"/>
              </a:solidFill>
            </a:endParaRPr>
          </a:p>
        </p:txBody>
      </p:sp>
      <p:sp>
        <p:nvSpPr>
          <p:cNvPr id="18" name="Rectangle 17"/>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9" name="Flèche vers le bas 18"/>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0" name="Rectangle à coins arrondis 19"/>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21" name="Rectangle à coins arrondis 20"/>
          <p:cNvSpPr/>
          <p:nvPr/>
        </p:nvSpPr>
        <p:spPr>
          <a:xfrm>
            <a:off x="323528" y="1196752"/>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23" name="Rectangle à coins arrondis 22"/>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24" name="Rectangle à coins arrondis 23"/>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25" name="Rectangle à coins arrondis 24"/>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26" name="Rectangle à coins arrondis 25"/>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27" name="Rectangle à coins arrondis 26"/>
          <p:cNvSpPr/>
          <p:nvPr/>
        </p:nvSpPr>
        <p:spPr>
          <a:xfrm>
            <a:off x="323528" y="39330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sp>
        <p:nvSpPr>
          <p:cNvPr id="22" name="Rectangle 21"/>
          <p:cNvSpPr/>
          <p:nvPr/>
        </p:nvSpPr>
        <p:spPr>
          <a:xfrm>
            <a:off x="2411760" y="5877272"/>
            <a:ext cx="6573403" cy="646331"/>
          </a:xfrm>
          <a:prstGeom prst="rect">
            <a:avLst/>
          </a:prstGeom>
        </p:spPr>
        <p:txBody>
          <a:bodyPr wrap="none">
            <a:spAutoFit/>
          </a:bodyPr>
          <a:lstStyle/>
          <a:p>
            <a:pPr marL="342900" indent="-342900"/>
            <a:r>
              <a:rPr lang="fr-FR" u="sng" dirty="0" smtClean="0"/>
              <a:t>Remarque</a:t>
            </a:r>
            <a:r>
              <a:rPr lang="fr-FR" b="1" dirty="0" smtClean="0">
                <a:solidFill>
                  <a:srgbClr val="FF0000"/>
                </a:solidFill>
              </a:rPr>
              <a:t>: La </a:t>
            </a:r>
            <a:r>
              <a:rPr lang="fr-FR" b="1" u="sng" dirty="0" smtClean="0">
                <a:solidFill>
                  <a:srgbClr val="FF0000"/>
                </a:solidFill>
              </a:rPr>
              <a:t>validation définitive du modèle </a:t>
            </a:r>
            <a:r>
              <a:rPr lang="fr-FR" b="1" dirty="0" smtClean="0">
                <a:solidFill>
                  <a:srgbClr val="FF0000"/>
                </a:solidFill>
              </a:rPr>
              <a:t>sera présentée par</a:t>
            </a:r>
          </a:p>
          <a:p>
            <a:pPr marL="342900" indent="-342900"/>
            <a:r>
              <a:rPr lang="fr-FR" b="1" dirty="0" smtClean="0">
                <a:solidFill>
                  <a:srgbClr val="FF0000"/>
                </a:solidFill>
              </a:rPr>
              <a:t>		    l’élève lors  de la soutenance (3</a:t>
            </a:r>
            <a:r>
              <a:rPr lang="fr-FR" b="1" baseline="30000" dirty="0" smtClean="0">
                <a:solidFill>
                  <a:srgbClr val="FF0000"/>
                </a:solidFill>
              </a:rPr>
              <a:t>ème</a:t>
            </a:r>
            <a:r>
              <a:rPr lang="fr-FR" b="1" dirty="0" smtClean="0">
                <a:solidFill>
                  <a:srgbClr val="FF0000"/>
                </a:solidFill>
              </a:rPr>
              <a:t> évaluation).</a:t>
            </a:r>
          </a:p>
        </p:txBody>
      </p:sp>
      <p:grpSp>
        <p:nvGrpSpPr>
          <p:cNvPr id="29" name="Groupe 28"/>
          <p:cNvGrpSpPr/>
          <p:nvPr/>
        </p:nvGrpSpPr>
        <p:grpSpPr>
          <a:xfrm>
            <a:off x="7956376" y="2348880"/>
            <a:ext cx="1080120" cy="1057300"/>
            <a:chOff x="7956376" y="2276872"/>
            <a:chExt cx="1057300" cy="1129308"/>
          </a:xfrm>
        </p:grpSpPr>
        <p:pic>
          <p:nvPicPr>
            <p:cNvPr id="32" name="Picture 4" descr="http://www.megamos-racing.fr/37641-41380-large/compteur-compte-tour-koso-db-02r.jpg"/>
            <p:cNvPicPr>
              <a:picLocks noChangeAspect="1" noChangeArrowheads="1"/>
            </p:cNvPicPr>
            <p:nvPr/>
          </p:nvPicPr>
          <p:blipFill>
            <a:blip r:embed="rId3" cstate="print"/>
            <a:srcRect/>
            <a:stretch>
              <a:fillRect/>
            </a:stretch>
          </p:blipFill>
          <p:spPr bwMode="auto">
            <a:xfrm>
              <a:off x="8172400" y="2564904"/>
              <a:ext cx="841276" cy="841276"/>
            </a:xfrm>
            <a:prstGeom prst="ellipse">
              <a:avLst/>
            </a:prstGeom>
            <a:ln>
              <a:noFill/>
            </a:ln>
            <a:effectLst>
              <a:softEdge rad="112500"/>
            </a:effectLst>
          </p:spPr>
        </p:pic>
        <p:pic>
          <p:nvPicPr>
            <p:cNvPr id="28" name="Picture 2" descr="PB123029"/>
            <p:cNvPicPr>
              <a:picLocks noChangeAspect="1" noChangeArrowheads="1"/>
            </p:cNvPicPr>
            <p:nvPr/>
          </p:nvPicPr>
          <p:blipFill>
            <a:blip r:embed="rId4" cstate="print">
              <a:lum bright="40000"/>
            </a:blip>
            <a:srcRect/>
            <a:stretch>
              <a:fillRect/>
            </a:stretch>
          </p:blipFill>
          <p:spPr bwMode="auto">
            <a:xfrm>
              <a:off x="7956376" y="2276872"/>
              <a:ext cx="837918" cy="626186"/>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pic>
        <p:nvPicPr>
          <p:cNvPr id="140290" name="Picture 2" descr="http://www.espace-center.com/Home/1/Redaction/Image/salle_reunion_prestige.jpg.limit.800x600.jpg"/>
          <p:cNvPicPr>
            <a:picLocks noChangeAspect="1" noChangeArrowheads="1"/>
          </p:cNvPicPr>
          <p:nvPr/>
        </p:nvPicPr>
        <p:blipFill>
          <a:blip r:embed="rId3" cstate="print">
            <a:lum bright="20000"/>
          </a:blip>
          <a:srcRect/>
          <a:stretch>
            <a:fillRect/>
          </a:stretch>
        </p:blipFill>
        <p:spPr bwMode="auto">
          <a:xfrm>
            <a:off x="2483768" y="1196752"/>
            <a:ext cx="2688299" cy="2016224"/>
          </a:xfrm>
          <a:prstGeom prst="ellipse">
            <a:avLst/>
          </a:prstGeom>
          <a:ln>
            <a:noFill/>
          </a:ln>
          <a:effectLst>
            <a:softEdge rad="112500"/>
          </a:effectLst>
        </p:spPr>
      </p:pic>
      <p:sp>
        <p:nvSpPr>
          <p:cNvPr id="46" name="Rectangle 45"/>
          <p:cNvSpPr/>
          <p:nvPr/>
        </p:nvSpPr>
        <p:spPr>
          <a:xfrm>
            <a:off x="5292080" y="1628800"/>
            <a:ext cx="3995936" cy="1077218"/>
          </a:xfrm>
          <a:prstGeom prst="rect">
            <a:avLst/>
          </a:prstGeom>
        </p:spPr>
        <p:txBody>
          <a:bodyPr wrap="square">
            <a:spAutoFit/>
          </a:bodyPr>
          <a:lstStyle/>
          <a:p>
            <a:r>
              <a:rPr lang="fr-FR" sz="1600" b="1" dirty="0" smtClean="0">
                <a:effectLst>
                  <a:outerShdw blurRad="38100" dist="38100" dir="2700000" algn="tl">
                    <a:srgbClr val="000000">
                      <a:alpha val="43137"/>
                    </a:srgbClr>
                  </a:outerShdw>
                </a:effectLst>
              </a:rPr>
              <a:t>Chaque élève prépare une intervention </a:t>
            </a:r>
          </a:p>
          <a:p>
            <a:r>
              <a:rPr lang="fr-FR" sz="1600" b="1" dirty="0" smtClean="0">
                <a:effectLst>
                  <a:outerShdw blurRad="38100" dist="38100" dir="2700000" algn="tl">
                    <a:srgbClr val="000000">
                      <a:alpha val="43137"/>
                    </a:srgbClr>
                  </a:outerShdw>
                </a:effectLst>
              </a:rPr>
              <a:t>orale afin de présenter la synthèse de</a:t>
            </a:r>
          </a:p>
          <a:p>
            <a:r>
              <a:rPr lang="fr-FR" sz="1600" b="1" dirty="0" smtClean="0">
                <a:effectLst>
                  <a:outerShdw blurRad="38100" dist="38100" dir="2700000" algn="tl">
                    <a:srgbClr val="000000">
                      <a:alpha val="43137"/>
                    </a:srgbClr>
                  </a:outerShdw>
                </a:effectLst>
              </a:rPr>
              <a:t>ses travaux de recherches.</a:t>
            </a:r>
          </a:p>
          <a:p>
            <a:endParaRPr lang="fr-FR" sz="1600" b="1" dirty="0" smtClean="0">
              <a:effectLst>
                <a:outerShdw blurRad="38100" dist="38100" dir="2700000" algn="tl">
                  <a:srgbClr val="000000">
                    <a:alpha val="43137"/>
                  </a:srgbClr>
                </a:outerShdw>
              </a:effectLst>
            </a:endParaRPr>
          </a:p>
        </p:txBody>
      </p:sp>
      <p:sp>
        <p:nvSpPr>
          <p:cNvPr id="48" name="Rectangle 47"/>
          <p:cNvSpPr/>
          <p:nvPr/>
        </p:nvSpPr>
        <p:spPr>
          <a:xfrm>
            <a:off x="2627784" y="3212976"/>
            <a:ext cx="6516216" cy="4339650"/>
          </a:xfrm>
          <a:prstGeom prst="rect">
            <a:avLst/>
          </a:prstGeom>
        </p:spPr>
        <p:txBody>
          <a:bodyPr wrap="square">
            <a:spAutoFit/>
          </a:bodyPr>
          <a:lstStyle/>
          <a:p>
            <a:r>
              <a:rPr lang="fr-FR" sz="1600" b="1" dirty="0" smtClean="0">
                <a:effectLst>
                  <a:outerShdw blurRad="38100" dist="38100" dir="2700000" algn="tl">
                    <a:srgbClr val="000000">
                      <a:alpha val="43137"/>
                    </a:srgbClr>
                  </a:outerShdw>
                </a:effectLst>
              </a:rPr>
              <a:t>Cette revue de projet est aussi un moment </a:t>
            </a:r>
            <a:r>
              <a:rPr lang="fr-FR" sz="1600" b="1" u="sng" dirty="0" smtClean="0">
                <a:effectLst>
                  <a:outerShdw blurRad="38100" dist="38100" dir="2700000" algn="tl">
                    <a:srgbClr val="000000">
                      <a:alpha val="43137"/>
                    </a:srgbClr>
                  </a:outerShdw>
                </a:effectLst>
              </a:rPr>
              <a:t>essentiel</a:t>
            </a:r>
            <a:r>
              <a:rPr lang="fr-FR" sz="1600" b="1" dirty="0" smtClean="0">
                <a:effectLst>
                  <a:outerShdw blurRad="38100" dist="38100" dir="2700000" algn="tl">
                    <a:srgbClr val="000000">
                      <a:alpha val="43137"/>
                    </a:srgbClr>
                  </a:outerShdw>
                </a:effectLst>
              </a:rPr>
              <a:t> pour:</a:t>
            </a:r>
          </a:p>
          <a:p>
            <a:endParaRPr lang="fr-FR" sz="1600" b="1" dirty="0" smtClean="0">
              <a:effectLst>
                <a:outerShdw blurRad="38100" dist="38100" dir="2700000" algn="tl">
                  <a:srgbClr val="000000">
                    <a:alpha val="43137"/>
                  </a:srgbClr>
                </a:outerShdw>
              </a:effectLst>
            </a:endParaRPr>
          </a:p>
          <a:p>
            <a:pPr>
              <a:buFont typeface="Arial" pitchFamily="34" charset="0"/>
              <a:buChar char="•"/>
            </a:pPr>
            <a:r>
              <a:rPr lang="fr-FR" sz="1600" b="1" dirty="0" smtClean="0">
                <a:effectLst>
                  <a:outerShdw blurRad="38100" dist="38100" dir="2700000" algn="tl">
                    <a:srgbClr val="000000">
                      <a:alpha val="43137"/>
                    </a:srgbClr>
                  </a:outerShdw>
                </a:effectLst>
              </a:rPr>
              <a:t> informer  tous les membres du groupe projet des orientations</a:t>
            </a:r>
          </a:p>
          <a:p>
            <a:pPr>
              <a:buFont typeface="Arial" pitchFamily="34" charset="0"/>
              <a:buChar char="•"/>
            </a:pPr>
            <a:r>
              <a:rPr lang="fr-FR" sz="1600" b="1" dirty="0" smtClean="0">
                <a:effectLst>
                  <a:outerShdw blurRad="38100" dist="38100" dir="2700000" algn="tl">
                    <a:srgbClr val="000000">
                      <a:alpha val="43137"/>
                    </a:srgbClr>
                  </a:outerShdw>
                </a:effectLst>
              </a:rPr>
              <a:t> voir l’interdépendance des solutions envisagées</a:t>
            </a:r>
          </a:p>
          <a:p>
            <a:pPr>
              <a:buFont typeface="Arial" pitchFamily="34" charset="0"/>
              <a:buChar char="•"/>
            </a:pPr>
            <a:r>
              <a:rPr lang="fr-FR" sz="1600" b="1" dirty="0" smtClean="0">
                <a:effectLst>
                  <a:outerShdw blurRad="38100" dist="38100" dir="2700000" algn="tl">
                    <a:srgbClr val="000000">
                      <a:alpha val="43137"/>
                    </a:srgbClr>
                  </a:outerShdw>
                </a:effectLst>
              </a:rPr>
              <a:t> recadrer éventuellement  le groupe</a:t>
            </a:r>
          </a:p>
          <a:p>
            <a:pPr>
              <a:buFont typeface="Arial" pitchFamily="34" charset="0"/>
              <a:buChar char="•"/>
            </a:pPr>
            <a:r>
              <a:rPr lang="fr-FR" sz="1600" b="1" dirty="0" smtClean="0">
                <a:effectLst>
                  <a:outerShdw blurRad="38100" dist="38100" dir="2700000" algn="tl">
                    <a:srgbClr val="000000">
                      <a:alpha val="43137"/>
                    </a:srgbClr>
                  </a:outerShdw>
                </a:effectLst>
              </a:rPr>
              <a:t> valider les solutions à développer</a:t>
            </a:r>
          </a:p>
          <a:p>
            <a:pPr>
              <a:buFont typeface="Arial" pitchFamily="34" charset="0"/>
              <a:buChar char="•"/>
            </a:pPr>
            <a:endParaRPr lang="fr-FR" sz="1600" b="1" dirty="0" smtClean="0">
              <a:effectLst>
                <a:outerShdw blurRad="38100" dist="38100" dir="2700000" algn="tl">
                  <a:srgbClr val="000000">
                    <a:alpha val="43137"/>
                  </a:srgbClr>
                </a:outerShdw>
              </a:effectLst>
            </a:endParaRPr>
          </a:p>
          <a:p>
            <a:r>
              <a:rPr lang="fr-FR" sz="1600" b="1" dirty="0" smtClean="0">
                <a:solidFill>
                  <a:srgbClr val="FF0000"/>
                </a:solidFill>
                <a:effectLst>
                  <a:outerShdw blurRad="38100" dist="38100" dir="2700000" algn="tl">
                    <a:srgbClr val="000000">
                      <a:alpha val="43137"/>
                    </a:srgbClr>
                  </a:outerShdw>
                </a:effectLst>
              </a:rPr>
              <a:t>L’équipe pédagogique évaluera certaines des compétences de l’élève grâce à la grille d’évaluation (voir diapo suivante).</a:t>
            </a:r>
          </a:p>
          <a:p>
            <a:r>
              <a:rPr lang="fr-FR" sz="1600" b="1" dirty="0" smtClean="0">
                <a:solidFill>
                  <a:srgbClr val="FF0000"/>
                </a:solidFill>
                <a:effectLst>
                  <a:outerShdw blurRad="38100" dist="38100" dir="2700000" algn="tl">
                    <a:srgbClr val="000000">
                      <a:alpha val="43137"/>
                    </a:srgbClr>
                  </a:outerShdw>
                </a:effectLst>
              </a:rPr>
              <a:t>Il sera demandé à chaque élève d’insister particulièrement  sur les compétences  qui seront évaluées pendant cette phase.</a:t>
            </a:r>
          </a:p>
          <a:p>
            <a:r>
              <a:rPr lang="fr-FR" sz="1600" b="1" dirty="0" smtClean="0">
                <a:solidFill>
                  <a:srgbClr val="FF0000"/>
                </a:solidFill>
                <a:effectLst>
                  <a:outerShdw blurRad="38100" dist="38100" dir="2700000" algn="tl">
                    <a:srgbClr val="000000">
                      <a:alpha val="43137"/>
                    </a:srgbClr>
                  </a:outerShdw>
                </a:effectLst>
              </a:rPr>
              <a:t>    </a:t>
            </a:r>
          </a:p>
          <a:p>
            <a:r>
              <a:rPr lang="fr-FR" b="1" dirty="0" smtClean="0">
                <a:solidFill>
                  <a:srgbClr val="FF0000"/>
                </a:solidFill>
                <a:effectLst>
                  <a:outerShdw blurRad="38100" dist="38100" dir="2700000" algn="tl">
                    <a:srgbClr val="000000">
                      <a:alpha val="43137"/>
                    </a:srgbClr>
                  </a:outerShdw>
                </a:effectLst>
                <a:sym typeface="Wingdings" pitchFamily="2" charset="2"/>
              </a:rPr>
              <a:t></a:t>
            </a:r>
            <a:r>
              <a:rPr lang="fr-FR" b="1" dirty="0" smtClean="0">
                <a:solidFill>
                  <a:srgbClr val="FF0000"/>
                </a:solidFill>
                <a:effectLst>
                  <a:outerShdw blurRad="38100" dist="38100" dir="2700000" algn="tl">
                    <a:srgbClr val="000000">
                      <a:alpha val="43137"/>
                    </a:srgbClr>
                  </a:outerShdw>
                </a:effectLst>
              </a:rPr>
              <a:t>cette première évaluation compte pour</a:t>
            </a:r>
            <a:r>
              <a:rPr lang="fr-FR" b="1" dirty="0" smtClean="0">
                <a:solidFill>
                  <a:srgbClr val="FF0000"/>
                </a:solidFill>
                <a:effectLst>
                  <a:outerShdw blurRad="38100" dist="38100" dir="2700000" algn="tl">
                    <a:srgbClr val="000000">
                      <a:alpha val="43137"/>
                    </a:srgbClr>
                  </a:outerShdw>
                </a:effectLst>
                <a:sym typeface="Wingdings" pitchFamily="2" charset="2"/>
              </a:rPr>
              <a:t> </a:t>
            </a:r>
            <a:r>
              <a:rPr lang="fr-FR" sz="2000" b="1" u="sng" dirty="0" smtClean="0">
                <a:solidFill>
                  <a:srgbClr val="FF0000"/>
                </a:solidFill>
                <a:effectLst>
                  <a:outerShdw blurRad="38100" dist="38100" dir="2700000" algn="tl">
                    <a:srgbClr val="000000">
                      <a:alpha val="43137"/>
                    </a:srgbClr>
                  </a:outerShdw>
                </a:effectLst>
              </a:rPr>
              <a:t>16%</a:t>
            </a:r>
            <a:r>
              <a:rPr lang="fr-FR" b="1" u="sng" dirty="0" smtClean="0">
                <a:solidFill>
                  <a:srgbClr val="FF0000"/>
                </a:solidFill>
                <a:effectLst>
                  <a:outerShdw blurRad="38100" dist="38100" dir="2700000" algn="tl">
                    <a:srgbClr val="000000">
                      <a:alpha val="43137"/>
                    </a:srgbClr>
                  </a:outerShdw>
                </a:effectLst>
              </a:rPr>
              <a:t> de la note finale</a:t>
            </a:r>
          </a:p>
          <a:p>
            <a:r>
              <a:rPr lang="fr-FR" sz="1600" b="1" dirty="0" smtClean="0">
                <a:effectLst>
                  <a:outerShdw blurRad="38100" dist="38100" dir="2700000" algn="tl">
                    <a:srgbClr val="000000">
                      <a:alpha val="43137"/>
                    </a:srgbClr>
                  </a:outerShdw>
                </a:effectLst>
              </a:rPr>
              <a:t>	</a:t>
            </a:r>
          </a:p>
          <a:p>
            <a:endParaRPr lang="fr-FR" sz="1600" b="1" dirty="0" smtClean="0">
              <a:effectLst>
                <a:outerShdw blurRad="38100" dist="38100" dir="2700000" algn="tl">
                  <a:srgbClr val="000000">
                    <a:alpha val="43137"/>
                  </a:srgbClr>
                </a:outerShdw>
              </a:effectLst>
            </a:endParaRPr>
          </a:p>
          <a:p>
            <a:endParaRPr lang="fr-FR" sz="1600" b="1" dirty="0" smtClean="0">
              <a:effectLst>
                <a:outerShdw blurRad="38100" dist="38100" dir="2700000" algn="tl">
                  <a:srgbClr val="000000">
                    <a:alpha val="43137"/>
                  </a:srgbClr>
                </a:outerShdw>
              </a:effectLst>
            </a:endParaRPr>
          </a:p>
          <a:p>
            <a:r>
              <a:rPr lang="fr-FR" sz="1600" b="1" dirty="0" smtClean="0">
                <a:effectLst>
                  <a:outerShdw blurRad="38100" dist="38100" dir="2700000" algn="tl">
                    <a:srgbClr val="000000">
                      <a:alpha val="43137"/>
                    </a:srgbClr>
                  </a:outerShdw>
                </a:effectLst>
              </a:rPr>
              <a:t>			</a:t>
            </a:r>
          </a:p>
        </p:txBody>
      </p:sp>
      <p:sp>
        <p:nvSpPr>
          <p:cNvPr id="47" name="Rectangle 4"/>
          <p:cNvSpPr>
            <a:spLocks noChangeArrowheads="1"/>
          </p:cNvSpPr>
          <p:nvPr/>
        </p:nvSpPr>
        <p:spPr bwMode="auto">
          <a:xfrm>
            <a:off x="3203848" y="908720"/>
            <a:ext cx="5688632" cy="400110"/>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000" b="1" kern="0" cap="all" dirty="0" smtClean="0">
                <a:ln w="0"/>
                <a:solidFill>
                  <a:srgbClr val="FF0000"/>
                </a:solidFill>
                <a:effectLst>
                  <a:reflection blurRad="12700" stA="50000" endPos="50000" dist="5000" dir="5400000" sy="-100000" rotWithShape="0"/>
                </a:effectLst>
              </a:rPr>
              <a:t>1</a:t>
            </a:r>
            <a:r>
              <a:rPr lang="fr-FR" sz="2000" b="1" kern="0" cap="all" baseline="30000" dirty="0" smtClean="0">
                <a:ln w="0"/>
                <a:solidFill>
                  <a:srgbClr val="FF0000"/>
                </a:solidFill>
                <a:effectLst>
                  <a:reflection blurRad="12700" stA="50000" endPos="50000" dist="5000" dir="5400000" sy="-100000" rotWithShape="0"/>
                </a:effectLst>
              </a:rPr>
              <a:t>ère</a:t>
            </a:r>
            <a:r>
              <a:rPr lang="fr-FR" sz="2000" b="1" kern="0" cap="all" dirty="0" smtClean="0">
                <a:ln w="0"/>
                <a:solidFill>
                  <a:srgbClr val="FF0000"/>
                </a:solidFill>
                <a:effectLst>
                  <a:reflection blurRad="12700" stA="50000" endPos="50000" dist="5000" dir="5400000" sy="-100000" rotWithShape="0"/>
                </a:effectLst>
              </a:rPr>
              <a:t> revue de projet</a:t>
            </a:r>
            <a:endParaRPr kumimoji="0" lang="fr-FR" sz="2000" b="1" i="0" u="none" strike="noStrike" cap="none" normalizeH="0" baseline="0" dirty="0" smtClean="0">
              <a:ln>
                <a:noFill/>
              </a:ln>
              <a:solidFill>
                <a:schemeClr val="bg1"/>
              </a:solidFill>
              <a:effectLst/>
            </a:endParaRPr>
          </a:p>
        </p:txBody>
      </p:sp>
      <p:sp>
        <p:nvSpPr>
          <p:cNvPr id="39" name="Flèche vers le bas 38"/>
          <p:cNvSpPr/>
          <p:nvPr/>
        </p:nvSpPr>
        <p:spPr>
          <a:xfrm>
            <a:off x="755576" y="116632"/>
            <a:ext cx="648072" cy="6597352"/>
          </a:xfrm>
          <a:prstGeom prst="downArrow">
            <a:avLst/>
          </a:prstGeom>
          <a:solidFill>
            <a:schemeClr val="tx1">
              <a:lumMod val="65000"/>
              <a:lumOff val="3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0" name="Rectangle à coins arrondis 39"/>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41" name="Rectangle à coins arrondis 40"/>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42" name="Rectangle à coins arrondis 41"/>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43" name="Rectangle à coins arrondis 42"/>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44" name="Rectangle à coins arrondis 43"/>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45" name="Rectangle à coins arrondis 44"/>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49" name="Rectangle à coins arrondis 48"/>
          <p:cNvSpPr/>
          <p:nvPr/>
        </p:nvSpPr>
        <p:spPr>
          <a:xfrm>
            <a:off x="323528" y="4005064"/>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sp>
        <p:nvSpPr>
          <p:cNvPr id="16" name="Rectangle 4"/>
          <p:cNvSpPr>
            <a:spLocks noChangeArrowheads="1"/>
          </p:cNvSpPr>
          <p:nvPr/>
        </p:nvSpPr>
        <p:spPr bwMode="auto">
          <a:xfrm>
            <a:off x="179512" y="1772816"/>
            <a:ext cx="1872208" cy="430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1</a:t>
            </a:r>
            <a:r>
              <a:rPr lang="fr-FR" sz="1100" b="1" baseline="30000" dirty="0" smtClean="0">
                <a:solidFill>
                  <a:schemeClr val="bg1"/>
                </a:solidFill>
                <a:latin typeface="Arial" pitchFamily="34" charset="0"/>
                <a:ea typeface="Times New Roman" pitchFamily="18" charset="0"/>
              </a:rPr>
              <a:t>ère</a:t>
            </a:r>
            <a:r>
              <a:rPr lang="fr-FR" sz="1100" b="1" dirty="0" smtClean="0">
                <a:solidFill>
                  <a:schemeClr val="bg1"/>
                </a:solidFill>
                <a:latin typeface="Arial" pitchFamily="34" charset="0"/>
                <a:ea typeface="Times New Roman" pitchFamily="18" charset="0"/>
              </a:rPr>
              <a:t> revue de projet</a:t>
            </a:r>
          </a:p>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1</a:t>
            </a:r>
            <a:r>
              <a:rPr lang="fr-FR" sz="1100" b="1" baseline="30000" dirty="0" smtClean="0">
                <a:solidFill>
                  <a:schemeClr val="bg1"/>
                </a:solidFill>
                <a:latin typeface="Arial" pitchFamily="34" charset="0"/>
                <a:ea typeface="Times New Roman" pitchFamily="18" charset="0"/>
              </a:rPr>
              <a:t>ère</a:t>
            </a:r>
            <a:r>
              <a:rPr lang="fr-FR" sz="1100" b="1" dirty="0" smtClean="0">
                <a:solidFill>
                  <a:schemeClr val="bg1"/>
                </a:solidFill>
                <a:latin typeface="Arial" pitchFamily="34" charset="0"/>
                <a:ea typeface="Times New Roman" pitchFamily="18" charset="0"/>
              </a:rPr>
              <a:t> évaluation </a:t>
            </a:r>
            <a:r>
              <a:rPr kumimoji="0" lang="fr-FR" sz="1100" b="1" i="0" u="none" strike="noStrike" cap="none" normalizeH="0" baseline="0" dirty="0" smtClean="0">
                <a:ln>
                  <a:noFill/>
                </a:ln>
                <a:solidFill>
                  <a:schemeClr val="bg1"/>
                </a:solidFill>
                <a:effectLst/>
                <a:latin typeface="Arial" pitchFamily="34" charset="0"/>
                <a:ea typeface="Times New Roman" pitchFamily="18" charset="0"/>
              </a:rPr>
              <a:t> </a:t>
            </a:r>
            <a:endParaRPr kumimoji="0" lang="fr-FR" b="1" i="0" u="none" strike="noStrike" cap="none" normalizeH="0" baseline="0" dirty="0" smtClean="0">
              <a:ln>
                <a:noFill/>
              </a:ln>
              <a:solidFill>
                <a:schemeClr val="bg1"/>
              </a:solidFill>
              <a:effectLst/>
              <a:latin typeface="Arial" pitchFamily="34" charset="0"/>
            </a:endParaRPr>
          </a:p>
        </p:txBody>
      </p:sp>
      <p:sp>
        <p:nvSpPr>
          <p:cNvPr id="17" name="Rectangle 4"/>
          <p:cNvSpPr>
            <a:spLocks noChangeArrowheads="1"/>
          </p:cNvSpPr>
          <p:nvPr/>
        </p:nvSpPr>
        <p:spPr bwMode="auto">
          <a:xfrm rot="20456695">
            <a:off x="2208141" y="1168637"/>
            <a:ext cx="1197618" cy="276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200" b="1" dirty="0" smtClean="0">
                <a:solidFill>
                  <a:schemeClr val="bg1"/>
                </a:solidFill>
                <a:latin typeface="Arial" pitchFamily="34" charset="0"/>
                <a:ea typeface="Times New Roman" pitchFamily="18" charset="0"/>
              </a:rPr>
              <a:t>mi-décembre</a:t>
            </a:r>
            <a:endParaRPr kumimoji="0" lang="fr-FR" sz="2000" b="1" i="0" u="none" strike="noStrike" cap="none" normalizeH="0" baseline="0" dirty="0" smtClean="0">
              <a:ln>
                <a:noFill/>
              </a:ln>
              <a:solidFill>
                <a:schemeClr val="bg1"/>
              </a:solidFill>
              <a:effectLst/>
              <a:latin typeface="Arial" pitchFamily="34" charset="0"/>
            </a:endParaRPr>
          </a:p>
        </p:txBody>
      </p:sp>
      <p:sp>
        <p:nvSpPr>
          <p:cNvPr id="18" name="Titre 1"/>
          <p:cNvSpPr txBox="1">
            <a:spLocks/>
          </p:cNvSpPr>
          <p:nvPr/>
        </p:nvSpPr>
        <p:spPr>
          <a:xfrm>
            <a:off x="2123728" y="260648"/>
            <a:ext cx="6768752"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CONCEPTION PRELIMINAIRE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err="1" smtClean="0">
                <a:ln w="0"/>
                <a:solidFill>
                  <a:sysClr val="windowText" lastClr="000000"/>
                </a:solidFill>
                <a:effectLst>
                  <a:reflection blurRad="12700" stA="50000" endPos="50000" dist="5000" dir="5400000" sy="-100000" rotWithShape="0"/>
                </a:effectLst>
                <a:uLnTx/>
                <a:uFillTx/>
                <a:latin typeface="Berlin Sans FB Demi" pitchFamily="34" charset="0"/>
              </a:rPr>
              <a:t>LEs</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OBJECTIFS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Rectangle 5"/>
          <p:cNvSpPr>
            <a:spLocks noChangeArrowheads="1"/>
          </p:cNvSpPr>
          <p:nvPr/>
        </p:nvSpPr>
        <p:spPr bwMode="auto">
          <a:xfrm>
            <a:off x="1763688" y="1556792"/>
            <a:ext cx="7380312" cy="4493538"/>
          </a:xfrm>
          <a:prstGeom prst="rect">
            <a:avLst/>
          </a:prstGeom>
          <a:noFill/>
          <a:ln w="9525">
            <a:noFill/>
            <a:miter lim="800000"/>
            <a:headEnd/>
            <a:tailEnd/>
          </a:ln>
        </p:spPr>
        <p:txBody>
          <a:bodyPr wrap="square">
            <a:spAutoFit/>
          </a:bodyPr>
          <a:lstStyle/>
          <a:p>
            <a:pPr marL="628650" indent="-266700">
              <a:buFont typeface="Wingdings" pitchFamily="2" charset="2"/>
              <a:buChar char="ü"/>
            </a:pPr>
            <a:r>
              <a:rPr lang="fr-FR" sz="2800" b="1" i="1" dirty="0" smtClean="0">
                <a:solidFill>
                  <a:srgbClr val="0070C0"/>
                </a:solidFill>
              </a:rPr>
              <a:t>Rappels </a:t>
            </a:r>
            <a:r>
              <a:rPr lang="fr-FR" sz="2800" b="1" i="1" dirty="0">
                <a:solidFill>
                  <a:srgbClr val="0070C0"/>
                </a:solidFill>
              </a:rPr>
              <a:t>sur le projet</a:t>
            </a:r>
          </a:p>
          <a:p>
            <a:pPr marL="628650" indent="-266700">
              <a:buFont typeface="Calibri" pitchFamily="34" charset="0"/>
              <a:buChar char="‐"/>
            </a:pPr>
            <a:r>
              <a:rPr lang="fr-FR" sz="2000" dirty="0"/>
              <a:t>Mobiliser des compétences pluridisciplinaires </a:t>
            </a:r>
            <a:r>
              <a:rPr lang="fr-FR" sz="2000" dirty="0" smtClean="0"/>
              <a:t>scientifiques </a:t>
            </a:r>
            <a:endParaRPr lang="fr-FR" sz="2000" dirty="0"/>
          </a:p>
          <a:p>
            <a:pPr marL="628650" indent="-266700">
              <a:buFont typeface="Calibri" pitchFamily="34" charset="0"/>
              <a:buChar char="‐"/>
            </a:pPr>
            <a:r>
              <a:rPr lang="fr-FR" sz="2000" dirty="0"/>
              <a:t>Solliciter des démarches de </a:t>
            </a:r>
            <a:r>
              <a:rPr lang="fr-FR" sz="2000" dirty="0" smtClean="0"/>
              <a:t>créativité </a:t>
            </a:r>
            <a:endParaRPr lang="fr-FR" sz="2000" dirty="0"/>
          </a:p>
          <a:p>
            <a:pPr marL="628650" indent="-266700">
              <a:buFont typeface="Calibri" pitchFamily="34" charset="0"/>
              <a:buChar char="‐"/>
            </a:pPr>
            <a:r>
              <a:rPr lang="fr-FR" sz="2000" dirty="0"/>
              <a:t>Favoriser le travail en </a:t>
            </a:r>
            <a:r>
              <a:rPr lang="fr-FR" sz="2000" dirty="0" smtClean="0"/>
              <a:t>groupe </a:t>
            </a:r>
            <a:endParaRPr lang="fr-FR" sz="2000" dirty="0"/>
          </a:p>
          <a:p>
            <a:pPr marL="628650" indent="-266700">
              <a:buFont typeface="Wingdings" pitchFamily="2" charset="2"/>
              <a:buChar char="ü"/>
            </a:pPr>
            <a:endParaRPr lang="fr-FR" sz="1600" i="1" dirty="0"/>
          </a:p>
          <a:p>
            <a:pPr marL="628650" indent="-266700">
              <a:buFont typeface="Wingdings" pitchFamily="2" charset="2"/>
              <a:buChar char="ü"/>
            </a:pPr>
            <a:r>
              <a:rPr lang="fr-FR" sz="2800" b="1" i="1" dirty="0">
                <a:solidFill>
                  <a:srgbClr val="0070C0"/>
                </a:solidFill>
              </a:rPr>
              <a:t>Activités proposées</a:t>
            </a:r>
          </a:p>
          <a:p>
            <a:pPr marL="628650" indent="-266700">
              <a:buFont typeface="Calibri" pitchFamily="34" charset="0"/>
              <a:buChar char="‐"/>
            </a:pPr>
            <a:r>
              <a:rPr lang="fr-FR" sz="2000" dirty="0" smtClean="0"/>
              <a:t>Analyser </a:t>
            </a:r>
            <a:r>
              <a:rPr lang="fr-FR" sz="2000" dirty="0"/>
              <a:t>un </a:t>
            </a:r>
            <a:r>
              <a:rPr lang="fr-FR" sz="2000" dirty="0" smtClean="0"/>
              <a:t>problème à résoudre </a:t>
            </a:r>
            <a:endParaRPr lang="fr-FR" sz="2000" dirty="0"/>
          </a:p>
          <a:p>
            <a:pPr marL="628650" indent="-266700">
              <a:buFont typeface="Calibri" pitchFamily="34" charset="0"/>
              <a:buChar char="‐"/>
            </a:pPr>
            <a:r>
              <a:rPr lang="fr-FR" sz="2000" dirty="0"/>
              <a:t>Imaginer des </a:t>
            </a:r>
            <a:r>
              <a:rPr lang="fr-FR" sz="2000" dirty="0" smtClean="0"/>
              <a:t>solutions </a:t>
            </a:r>
            <a:endParaRPr lang="fr-FR" sz="2000" dirty="0"/>
          </a:p>
          <a:p>
            <a:pPr marL="628650" indent="-266700">
              <a:buFont typeface="Calibri" pitchFamily="34" charset="0"/>
              <a:buChar char="‐"/>
            </a:pPr>
            <a:r>
              <a:rPr lang="fr-FR" sz="2000" dirty="0"/>
              <a:t>Choisir, formaliser et </a:t>
            </a:r>
            <a:r>
              <a:rPr lang="fr-FR" sz="2000" dirty="0" smtClean="0"/>
              <a:t>réaliser </a:t>
            </a:r>
            <a:r>
              <a:rPr lang="fr-FR" sz="2000" dirty="0" smtClean="0">
                <a:solidFill>
                  <a:srgbClr val="FF0000"/>
                </a:solidFill>
              </a:rPr>
              <a:t>(en tout ou partie) </a:t>
            </a:r>
            <a:r>
              <a:rPr lang="fr-FR" sz="2000" dirty="0"/>
              <a:t>une </a:t>
            </a:r>
            <a:r>
              <a:rPr lang="fr-FR" sz="2000" dirty="0" smtClean="0"/>
              <a:t>solution </a:t>
            </a:r>
          </a:p>
          <a:p>
            <a:pPr marL="628650" lvl="0" indent="-266700">
              <a:buFont typeface="Calibri" pitchFamily="34" charset="0"/>
              <a:buChar char="‐"/>
            </a:pPr>
            <a:r>
              <a:rPr lang="fr-FR" sz="2000" dirty="0" smtClean="0"/>
              <a:t>Justifier un choix d’un point de vue scientifique, technologique ou socio-économique afin de valider une solution</a:t>
            </a:r>
            <a:endParaRPr lang="fr-FR" sz="2000" dirty="0"/>
          </a:p>
          <a:p>
            <a:pPr marL="628650" indent="-266700">
              <a:buFont typeface="Calibri" pitchFamily="34" charset="0"/>
              <a:buChar char="‐"/>
            </a:pPr>
            <a:r>
              <a:rPr lang="fr-FR" sz="2000" dirty="0"/>
              <a:t>Évaluer des </a:t>
            </a:r>
            <a:r>
              <a:rPr lang="fr-FR" sz="2000" dirty="0" smtClean="0"/>
              <a:t>performances d’une solution </a:t>
            </a:r>
            <a:endParaRPr lang="fr-FR" sz="2000" dirty="0"/>
          </a:p>
          <a:p>
            <a:pPr marL="628650" indent="-266700">
              <a:buFont typeface="Calibri" pitchFamily="34" charset="0"/>
              <a:buChar char="‐"/>
            </a:pPr>
            <a:r>
              <a:rPr lang="fr-FR" sz="2000" dirty="0" smtClean="0"/>
              <a:t>Communiquer  une solution et présenter la démarche suivie </a:t>
            </a:r>
            <a:endParaRPr lang="fr-FR" sz="2000" dirty="0"/>
          </a:p>
          <a:p>
            <a:pPr marL="628650" indent="-266700">
              <a:buFont typeface="Calibri" pitchFamily="34" charset="0"/>
              <a:buChar char="‐"/>
            </a:pPr>
            <a:endParaRPr lang="fr-FR" sz="1400" i="1" dirty="0">
              <a:solidFill>
                <a:srgbClr val="00B0F0"/>
              </a:solidFill>
            </a:endParaRPr>
          </a:p>
        </p:txBody>
      </p:sp>
      <p:sp>
        <p:nvSpPr>
          <p:cNvPr id="8"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7" name="Titre 1"/>
          <p:cNvSpPr txBox="1">
            <a:spLocks/>
          </p:cNvSpPr>
          <p:nvPr/>
        </p:nvSpPr>
        <p:spPr>
          <a:xfrm>
            <a:off x="3347864" y="764704"/>
            <a:ext cx="4608512" cy="792088"/>
          </a:xfrm>
          <a:prstGeom prst="rect">
            <a:avLst/>
          </a:prstGeom>
        </p:spPr>
        <p:txBody>
          <a:bodyPr anchor="b" anchorCtr="0">
            <a:normAutofit fontScale="4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D’UN POINT DE VUE PEDAGOGIQUE…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429000"/>
            <a:ext cx="8712968" cy="1569660"/>
          </a:xfrm>
          <a:prstGeom prst="rect">
            <a:avLst/>
          </a:prstGeom>
          <a:noFill/>
        </p:spPr>
        <p:txBody>
          <a:bodyPr wrap="square" rtlCol="0">
            <a:spAutoFit/>
          </a:bodyPr>
          <a:lstStyle/>
          <a:p>
            <a:pPr marL="342900" indent="-342900"/>
            <a:r>
              <a:rPr lang="fr-FR" sz="1600" b="1" dirty="0" smtClean="0">
                <a:solidFill>
                  <a:srgbClr val="FF0000"/>
                </a:solidFill>
              </a:rPr>
              <a:t>				B3.2 –Résoudre et simuler </a:t>
            </a:r>
            <a:r>
              <a:rPr lang="fr-FR" sz="1600" b="1" dirty="0" smtClean="0"/>
              <a:t>est la seule compétence qui sera </a:t>
            </a:r>
          </a:p>
          <a:p>
            <a:pPr marL="342900" indent="-342900"/>
            <a:r>
              <a:rPr lang="fr-FR" sz="1600" b="1" dirty="0" smtClean="0"/>
              <a:t>				            évaluée lors de la première revue  de projet. </a:t>
            </a:r>
          </a:p>
          <a:p>
            <a:pPr marL="342900" indent="-342900"/>
            <a:endParaRPr lang="fr-FR" sz="1600" b="1" dirty="0" smtClean="0"/>
          </a:p>
          <a:p>
            <a:pPr marL="342900" indent="-342900"/>
            <a:r>
              <a:rPr lang="fr-FR" sz="1600" u="sng" dirty="0" smtClean="0"/>
              <a:t>Rappel</a:t>
            </a:r>
            <a:r>
              <a:rPr lang="fr-FR" sz="1600" dirty="0" smtClean="0"/>
              <a:t> : Ce qui implique que l’équipe pédagogique aura obligatoirement </a:t>
            </a:r>
            <a:r>
              <a:rPr lang="fr-FR" sz="1600" b="1" dirty="0" smtClean="0">
                <a:solidFill>
                  <a:srgbClr val="FF0000"/>
                </a:solidFill>
              </a:rPr>
              <a:t>fourni  un modèle à chaque </a:t>
            </a:r>
          </a:p>
          <a:p>
            <a:pPr marL="342900" indent="-342900"/>
            <a:r>
              <a:rPr lang="fr-FR" sz="1600" b="1" dirty="0" smtClean="0">
                <a:solidFill>
                  <a:srgbClr val="FF0000"/>
                </a:solidFill>
              </a:rPr>
              <a:t>	        élève </a:t>
            </a:r>
            <a:r>
              <a:rPr lang="fr-FR" sz="1600" dirty="0" smtClean="0"/>
              <a:t>afin qu’il simule le fonctionnement de tout ou partie d’un système.</a:t>
            </a:r>
          </a:p>
          <a:p>
            <a:pPr marL="342900" indent="-342900"/>
            <a:r>
              <a:rPr lang="fr-FR" sz="1600" b="1" dirty="0" smtClean="0"/>
              <a:t>	        Ce point essentiel devra apparaitre dans le « dossier de validation ».</a:t>
            </a:r>
          </a:p>
        </p:txBody>
      </p:sp>
      <p:pic>
        <p:nvPicPr>
          <p:cNvPr id="6" name="Picture 2"/>
          <p:cNvPicPr>
            <a:picLocks noChangeAspect="1" noChangeArrowheads="1"/>
          </p:cNvPicPr>
          <p:nvPr/>
        </p:nvPicPr>
        <p:blipFill>
          <a:blip r:embed="rId2" cstate="print"/>
          <a:srcRect t="4508" b="75875"/>
          <a:stretch>
            <a:fillRect/>
          </a:stretch>
        </p:blipFill>
        <p:spPr bwMode="auto">
          <a:xfrm>
            <a:off x="0" y="836712"/>
            <a:ext cx="9144000" cy="1296144"/>
          </a:xfrm>
          <a:prstGeom prst="rect">
            <a:avLst/>
          </a:prstGeom>
          <a:noFill/>
          <a:ln w="9525">
            <a:noFill/>
            <a:miter lim="800000"/>
            <a:headEnd/>
            <a:tailEnd/>
          </a:ln>
        </p:spPr>
      </p:pic>
      <p:sp>
        <p:nvSpPr>
          <p:cNvPr id="7" name="ZoneTexte 6"/>
          <p:cNvSpPr txBox="1"/>
          <p:nvPr/>
        </p:nvSpPr>
        <p:spPr>
          <a:xfrm>
            <a:off x="179512" y="5069502"/>
            <a:ext cx="8496944" cy="1815882"/>
          </a:xfrm>
          <a:prstGeom prst="rect">
            <a:avLst/>
          </a:prstGeom>
          <a:noFill/>
        </p:spPr>
        <p:txBody>
          <a:bodyPr wrap="square" rtlCol="0">
            <a:spAutoFit/>
          </a:bodyPr>
          <a:lstStyle/>
          <a:p>
            <a:pPr marL="342900" indent="-342900"/>
            <a:endParaRPr lang="fr-FR" sz="1600" b="1" dirty="0" smtClean="0"/>
          </a:p>
          <a:p>
            <a:pPr marL="342900" indent="-342900"/>
            <a:endParaRPr lang="fr-FR" sz="1600" b="1" dirty="0" smtClean="0"/>
          </a:p>
          <a:p>
            <a:pPr marL="342900" indent="-342900"/>
            <a:endParaRPr lang="fr-FR" sz="1600" b="1" dirty="0" smtClean="0"/>
          </a:p>
          <a:p>
            <a:pPr marL="342900" indent="-342900"/>
            <a:r>
              <a:rPr lang="fr-FR" sz="1600" b="1" dirty="0" smtClean="0"/>
              <a:t>L’ élève simulera le fonctionnement de la carte « accélération » en utilisant le modèle fourni</a:t>
            </a:r>
          </a:p>
          <a:p>
            <a:pPr marL="342900" indent="-342900"/>
            <a:r>
              <a:rPr lang="fr-FR" sz="1600" b="1" dirty="0" smtClean="0"/>
              <a:t>de la carte présente dans le siège actuel.</a:t>
            </a:r>
          </a:p>
          <a:p>
            <a:pPr marL="342900" indent="-342900"/>
            <a:endParaRPr lang="fr-FR" sz="1600" b="1" dirty="0" smtClean="0"/>
          </a:p>
          <a:p>
            <a:pPr marL="342900" indent="-342900"/>
            <a:endParaRPr lang="fr-FR" sz="1600" b="1" dirty="0" smtClean="0"/>
          </a:p>
        </p:txBody>
      </p:sp>
      <p:sp>
        <p:nvSpPr>
          <p:cNvPr id="8" name="ZoneTexte 7"/>
          <p:cNvSpPr txBox="1"/>
          <p:nvPr/>
        </p:nvSpPr>
        <p:spPr>
          <a:xfrm>
            <a:off x="251520" y="116632"/>
            <a:ext cx="8712968" cy="584775"/>
          </a:xfrm>
          <a:prstGeom prst="rect">
            <a:avLst/>
          </a:prstGeom>
          <a:noFill/>
        </p:spPr>
        <p:txBody>
          <a:bodyPr wrap="square" rtlCol="0">
            <a:spAutoFit/>
          </a:bodyPr>
          <a:lstStyle/>
          <a:p>
            <a:pPr marL="342900" indent="-342900" algn="ctr"/>
            <a:r>
              <a:rPr lang="fr-FR" sz="3200" b="1" dirty="0" smtClean="0">
                <a:solidFill>
                  <a:srgbClr val="FF0000"/>
                </a:solidFill>
              </a:rPr>
              <a:t>1ère évaluation </a:t>
            </a:r>
            <a:r>
              <a:rPr lang="fr-FR" sz="3200" b="1" dirty="0" smtClean="0"/>
              <a:t>– Les compétences à évaluer</a:t>
            </a:r>
          </a:p>
        </p:txBody>
      </p:sp>
      <p:sp>
        <p:nvSpPr>
          <p:cNvPr id="10" name="Rectangle 9"/>
          <p:cNvSpPr/>
          <p:nvPr/>
        </p:nvSpPr>
        <p:spPr>
          <a:xfrm>
            <a:off x="2699792" y="2348880"/>
            <a:ext cx="4896544" cy="1080120"/>
          </a:xfrm>
          <a:prstGeom prst="wedgeRectCallout">
            <a:avLst>
              <a:gd name="adj1" fmla="val 13796"/>
              <a:gd name="adj2" fmla="val -74507"/>
            </a:avLst>
          </a:prstGeom>
        </p:spPr>
        <p:style>
          <a:lnRef idx="2">
            <a:schemeClr val="accent5"/>
          </a:lnRef>
          <a:fillRef idx="1">
            <a:schemeClr val="lt1"/>
          </a:fillRef>
          <a:effectRef idx="0">
            <a:schemeClr val="accent5"/>
          </a:effectRef>
          <a:fontRef idx="minor">
            <a:schemeClr val="dk1"/>
          </a:fontRef>
        </p:style>
        <p:txBody>
          <a:bodyPr anchor="ctr"/>
          <a:lstStyle/>
          <a:p>
            <a:pPr fontAlgn="auto">
              <a:spcBef>
                <a:spcPts val="0"/>
              </a:spcBef>
              <a:spcAft>
                <a:spcPts val="0"/>
              </a:spcAft>
              <a:defRPr/>
            </a:pPr>
            <a:r>
              <a:rPr lang="fr-FR" sz="1400" b="1" i="1" dirty="0"/>
              <a:t>La </a:t>
            </a:r>
            <a:r>
              <a:rPr lang="fr-FR" sz="1400" b="1" i="1" dirty="0" smtClean="0"/>
              <a:t>première </a:t>
            </a:r>
            <a:r>
              <a:rPr lang="fr-FR" sz="1400" b="1" i="1" dirty="0"/>
              <a:t>revue de projet évalue </a:t>
            </a:r>
            <a:r>
              <a:rPr lang="fr-FR" sz="1400" b="1" i="1" dirty="0" smtClean="0"/>
              <a:t>la </a:t>
            </a:r>
            <a:r>
              <a:rPr lang="fr-FR" sz="1400" b="1" i="1" dirty="0"/>
              <a:t>compétences </a:t>
            </a:r>
            <a:r>
              <a:rPr lang="fr-FR" sz="1400" b="1" i="1" dirty="0">
                <a:solidFill>
                  <a:srgbClr val="FF0000"/>
                </a:solidFill>
              </a:rPr>
              <a:t>B32</a:t>
            </a:r>
            <a:r>
              <a:rPr lang="fr-FR" sz="1400" b="1" i="1" dirty="0"/>
              <a:t> </a:t>
            </a:r>
            <a:r>
              <a:rPr lang="fr-FR" sz="1400" b="1" i="1" dirty="0" smtClean="0"/>
              <a:t> </a:t>
            </a:r>
            <a:r>
              <a:rPr lang="fr-FR" sz="1400" b="1" i="1" dirty="0" smtClean="0">
                <a:solidFill>
                  <a:srgbClr val="FF0000"/>
                </a:solidFill>
              </a:rPr>
              <a:t>à travers un ou les deux indicateurs de performance </a:t>
            </a:r>
            <a:r>
              <a:rPr lang="fr-FR" sz="1400" b="1" i="1" dirty="0" smtClean="0"/>
              <a:t>(soit </a:t>
            </a:r>
            <a:r>
              <a:rPr lang="fr-FR" sz="1400" b="1" i="1" dirty="0"/>
              <a:t>16% de la note </a:t>
            </a:r>
            <a:r>
              <a:rPr lang="fr-FR" sz="1400" b="1" i="1" dirty="0" smtClean="0"/>
              <a:t>totale </a:t>
            </a:r>
            <a:r>
              <a:rPr lang="fr-FR" sz="1400" b="1" i="1" dirty="0" smtClean="0">
                <a:solidFill>
                  <a:srgbClr val="FF0000"/>
                </a:solidFill>
              </a:rPr>
              <a:t>au maximum</a:t>
            </a:r>
            <a:r>
              <a:rPr lang="fr-FR" sz="1400" dirty="0" smtClean="0"/>
              <a:t>)</a:t>
            </a:r>
            <a:endParaRPr lang="fr-FR" sz="1400" dirty="0"/>
          </a:p>
        </p:txBody>
      </p:sp>
      <p:sp>
        <p:nvSpPr>
          <p:cNvPr id="9" name="Rectangle 8"/>
          <p:cNvSpPr/>
          <p:nvPr/>
        </p:nvSpPr>
        <p:spPr>
          <a:xfrm>
            <a:off x="251520" y="5358789"/>
            <a:ext cx="579613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dirty="0" smtClean="0">
                <a:solidFill>
                  <a:schemeClr val="tx1"/>
                </a:solidFill>
                <a:effectLst>
                  <a:outerShdw blurRad="38100" dist="38100" dir="2700000" algn="tl">
                    <a:srgbClr val="000000">
                      <a:alpha val="43137"/>
                    </a:srgbClr>
                  </a:outerShdw>
                </a:effectLst>
              </a:rPr>
              <a:t>Exemple</a:t>
            </a:r>
            <a:r>
              <a:rPr lang="fr-FR" sz="1600" b="1" dirty="0" smtClean="0">
                <a:solidFill>
                  <a:srgbClr val="0000CC"/>
                </a:solidFill>
                <a:effectLst>
                  <a:outerShdw blurRad="38100" dist="38100" dir="2700000" algn="tl">
                    <a:srgbClr val="000000">
                      <a:alpha val="43137"/>
                    </a:srgbClr>
                  </a:outerShdw>
                </a:effectLst>
              </a:rPr>
              <a:t> : Afficher la vitesse de la voiture en  temps réel </a:t>
            </a:r>
            <a:endParaRPr lang="fr-FR" sz="1600" dirty="0">
              <a:solidFill>
                <a:srgbClr val="0000CC"/>
              </a:solidFill>
            </a:endParaRPr>
          </a:p>
        </p:txBody>
      </p:sp>
      <p:grpSp>
        <p:nvGrpSpPr>
          <p:cNvPr id="11" name="Groupe 10"/>
          <p:cNvGrpSpPr/>
          <p:nvPr/>
        </p:nvGrpSpPr>
        <p:grpSpPr>
          <a:xfrm>
            <a:off x="5724128" y="4998749"/>
            <a:ext cx="1008112" cy="1008112"/>
            <a:chOff x="7956376" y="2276872"/>
            <a:chExt cx="1057300" cy="1129308"/>
          </a:xfrm>
        </p:grpSpPr>
        <p:pic>
          <p:nvPicPr>
            <p:cNvPr id="12" name="Picture 4" descr="http://www.megamos-racing.fr/37641-41380-large/compteur-compte-tour-koso-db-02r.jpg"/>
            <p:cNvPicPr>
              <a:picLocks noChangeAspect="1" noChangeArrowheads="1"/>
            </p:cNvPicPr>
            <p:nvPr/>
          </p:nvPicPr>
          <p:blipFill>
            <a:blip r:embed="rId3" cstate="print"/>
            <a:srcRect/>
            <a:stretch>
              <a:fillRect/>
            </a:stretch>
          </p:blipFill>
          <p:spPr bwMode="auto">
            <a:xfrm>
              <a:off x="8172400" y="2564904"/>
              <a:ext cx="841276" cy="841276"/>
            </a:xfrm>
            <a:prstGeom prst="ellipse">
              <a:avLst/>
            </a:prstGeom>
            <a:ln>
              <a:noFill/>
            </a:ln>
            <a:effectLst>
              <a:softEdge rad="112500"/>
            </a:effectLst>
          </p:spPr>
        </p:pic>
        <p:pic>
          <p:nvPicPr>
            <p:cNvPr id="13" name="Picture 2" descr="PB123029"/>
            <p:cNvPicPr>
              <a:picLocks noChangeAspect="1" noChangeArrowheads="1"/>
            </p:cNvPicPr>
            <p:nvPr/>
          </p:nvPicPr>
          <p:blipFill>
            <a:blip r:embed="rId4" cstate="print">
              <a:lum bright="40000"/>
            </a:blip>
            <a:srcRect/>
            <a:stretch>
              <a:fillRect/>
            </a:stretch>
          </p:blipFill>
          <p:spPr bwMode="auto">
            <a:xfrm>
              <a:off x="7956376" y="2276872"/>
              <a:ext cx="837918" cy="626186"/>
            </a:xfrm>
            <a:prstGeom prst="ellipse">
              <a:avLst/>
            </a:prstGeom>
            <a:ln>
              <a:noFill/>
            </a:ln>
            <a:effectLst>
              <a:softEdge rad="112500"/>
            </a:effectLst>
          </p:spPr>
        </p:pic>
      </p:grpSp>
      <p:sp>
        <p:nvSpPr>
          <p:cNvPr id="14" name="Rectangle 4"/>
          <p:cNvSpPr>
            <a:spLocks noChangeArrowheads="1"/>
          </p:cNvSpPr>
          <p:nvPr/>
        </p:nvSpPr>
        <p:spPr bwMode="auto">
          <a:xfrm>
            <a:off x="971600" y="692696"/>
            <a:ext cx="1872208" cy="2616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1</a:t>
            </a:r>
            <a:r>
              <a:rPr lang="fr-FR" sz="1100" b="1" baseline="30000" dirty="0" smtClean="0">
                <a:solidFill>
                  <a:schemeClr val="bg1"/>
                </a:solidFill>
                <a:latin typeface="Arial" pitchFamily="34" charset="0"/>
                <a:ea typeface="Times New Roman" pitchFamily="18" charset="0"/>
              </a:rPr>
              <a:t>ère</a:t>
            </a:r>
            <a:r>
              <a:rPr lang="fr-FR" sz="1100" b="1" dirty="0" smtClean="0">
                <a:solidFill>
                  <a:schemeClr val="bg1"/>
                </a:solidFill>
                <a:latin typeface="Arial" pitchFamily="34" charset="0"/>
                <a:ea typeface="Times New Roman" pitchFamily="18" charset="0"/>
              </a:rPr>
              <a:t> revue de projet</a:t>
            </a:r>
          </a:p>
        </p:txBody>
      </p:sp>
      <p:pic>
        <p:nvPicPr>
          <p:cNvPr id="15" name="Picture 1">
            <a:hlinkClick r:id="rId5" action="ppaction://hlinkfile"/>
          </p:cNvPr>
          <p:cNvPicPr>
            <a:picLocks noChangeAspect="1" noChangeArrowheads="1"/>
          </p:cNvPicPr>
          <p:nvPr/>
        </p:nvPicPr>
        <p:blipFill>
          <a:blip r:embed="rId6" cstate="print">
            <a:clrChange>
              <a:clrFrom>
                <a:srgbClr val="54656C"/>
              </a:clrFrom>
              <a:clrTo>
                <a:srgbClr val="54656C">
                  <a:alpha val="0"/>
                </a:srgbClr>
              </a:clrTo>
            </a:clrChange>
          </a:blip>
          <a:srcRect/>
          <a:stretch>
            <a:fillRect/>
          </a:stretch>
        </p:blipFill>
        <p:spPr bwMode="auto">
          <a:xfrm>
            <a:off x="1763688" y="2780928"/>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76" name="Rectangle 75"/>
          <p:cNvSpPr/>
          <p:nvPr/>
        </p:nvSpPr>
        <p:spPr>
          <a:xfrm>
            <a:off x="2915816" y="3113584"/>
            <a:ext cx="184731" cy="646331"/>
          </a:xfrm>
          <a:prstGeom prst="rect">
            <a:avLst/>
          </a:prstGeom>
        </p:spPr>
        <p:txBody>
          <a:bodyPr wrap="none">
            <a:spAutoFit/>
          </a:bodyPr>
          <a:lstStyle/>
          <a:p>
            <a:pPr lvl="0"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sp>
        <p:nvSpPr>
          <p:cNvPr id="39" name="Rectangle 38"/>
          <p:cNvSpPr/>
          <p:nvPr/>
        </p:nvSpPr>
        <p:spPr>
          <a:xfrm>
            <a:off x="2699792" y="1412776"/>
            <a:ext cx="6120680" cy="1477328"/>
          </a:xfrm>
          <a:prstGeom prst="rect">
            <a:avLst/>
          </a:prstGeom>
        </p:spPr>
        <p:txBody>
          <a:bodyPr wrap="square">
            <a:spAutoFit/>
          </a:bodyPr>
          <a:lstStyle/>
          <a:p>
            <a:pPr lvl="0" fontAlgn="base">
              <a:spcBef>
                <a:spcPct val="0"/>
              </a:spcBef>
              <a:spcAft>
                <a:spcPct val="0"/>
              </a:spcAft>
            </a:pPr>
            <a:r>
              <a:rPr lang="fr-FR" b="1" dirty="0" smtClean="0">
                <a:latin typeface="Calibri" pitchFamily="34" charset="0"/>
              </a:rPr>
              <a:t>La réalisation par les élèves du programme, du prototype ou du modèle numérique peut être complète ou partielle.</a:t>
            </a:r>
          </a:p>
          <a:p>
            <a:pPr lvl="0" fontAlgn="base">
              <a:spcBef>
                <a:spcPct val="0"/>
              </a:spcBef>
              <a:spcAft>
                <a:spcPct val="0"/>
              </a:spcAft>
            </a:pPr>
            <a:r>
              <a:rPr lang="fr-FR" b="1" dirty="0" smtClean="0">
                <a:latin typeface="Calibri" pitchFamily="34" charset="0"/>
              </a:rPr>
              <a:t>Elle permettra d’évaluer tout ou partie des PERFORMANCES ATTENDUES.</a:t>
            </a:r>
          </a:p>
          <a:p>
            <a:pPr lvl="0" fontAlgn="base">
              <a:spcBef>
                <a:spcPct val="0"/>
              </a:spcBef>
              <a:spcAft>
                <a:spcPct val="0"/>
              </a:spcAft>
            </a:pPr>
            <a:endParaRPr lang="fr-FR" b="1" dirty="0" smtClean="0">
              <a:latin typeface="Calibri" pitchFamily="34" charset="0"/>
            </a:endParaRPr>
          </a:p>
        </p:txBody>
      </p:sp>
      <p:sp>
        <p:nvSpPr>
          <p:cNvPr id="37" name="Titre 1"/>
          <p:cNvSpPr txBox="1">
            <a:spLocks/>
          </p:cNvSpPr>
          <p:nvPr/>
        </p:nvSpPr>
        <p:spPr>
          <a:xfrm>
            <a:off x="2231232" y="-531440"/>
            <a:ext cx="6912768" cy="1357298"/>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32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PHASE DE CONCEPTION </a:t>
            </a:r>
            <a:r>
              <a:rPr lang="fr-FR" sz="3200" b="1" kern="0" cap="all" noProof="0" dirty="0" err="1" smtClean="0">
                <a:ln w="0"/>
                <a:solidFill>
                  <a:sysClr val="windowText" lastClr="000000"/>
                </a:solidFill>
                <a:effectLst>
                  <a:reflection blurRad="12700" stA="50000" endPos="50000" dist="5000" dir="5400000" sy="-100000" rotWithShape="0"/>
                </a:effectLst>
                <a:latin typeface="Berlin Sans FB Demi" pitchFamily="34" charset="0"/>
              </a:rPr>
              <a:t>detaillee</a:t>
            </a:r>
            <a:endParaRPr kumimoji="0" lang="fr-FR" sz="32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0" name="Rectangle 4"/>
          <p:cNvSpPr>
            <a:spLocks noChangeArrowheads="1"/>
          </p:cNvSpPr>
          <p:nvPr/>
        </p:nvSpPr>
        <p:spPr bwMode="auto">
          <a:xfrm>
            <a:off x="2843808" y="980728"/>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DEVELOPPEMENT  DE LA SOLUTION RETENUE</a:t>
            </a:r>
            <a:endParaRPr kumimoji="0" lang="fr-FR" sz="2400" b="1" i="0" u="none" strike="noStrike" cap="none" normalizeH="0" baseline="0" dirty="0" smtClean="0">
              <a:ln>
                <a:noFill/>
              </a:ln>
              <a:solidFill>
                <a:schemeClr val="bg1"/>
              </a:solidFill>
              <a:effectLst/>
              <a:latin typeface="Arial" pitchFamily="34" charset="0"/>
            </a:endParaRPr>
          </a:p>
        </p:txBody>
      </p:sp>
      <p:pic>
        <p:nvPicPr>
          <p:cNvPr id="141314" name="Picture 2"/>
          <p:cNvPicPr>
            <a:picLocks noChangeAspect="1" noChangeArrowheads="1"/>
          </p:cNvPicPr>
          <p:nvPr/>
        </p:nvPicPr>
        <p:blipFill>
          <a:blip r:embed="rId3" cstate="print"/>
          <a:srcRect/>
          <a:stretch>
            <a:fillRect/>
          </a:stretch>
        </p:blipFill>
        <p:spPr bwMode="auto">
          <a:xfrm>
            <a:off x="6948264" y="3761656"/>
            <a:ext cx="2018408" cy="1923999"/>
          </a:xfrm>
          <a:prstGeom prst="rect">
            <a:avLst/>
          </a:prstGeom>
          <a:ln>
            <a:noFill/>
          </a:ln>
          <a:effectLst>
            <a:softEdge rad="112500"/>
          </a:effectLst>
        </p:spPr>
      </p:pic>
      <p:pic>
        <p:nvPicPr>
          <p:cNvPr id="141316" name="Picture 4" descr="http://www.config-racing.com/picture/320/compteurs-vitesse-80mm-200kmh-noir-noir.jpg"/>
          <p:cNvPicPr>
            <a:picLocks noChangeAspect="1" noChangeArrowheads="1"/>
          </p:cNvPicPr>
          <p:nvPr/>
        </p:nvPicPr>
        <p:blipFill>
          <a:blip r:embed="rId4" cstate="print">
            <a:lum bright="10000"/>
          </a:blip>
          <a:srcRect/>
          <a:stretch>
            <a:fillRect/>
          </a:stretch>
        </p:blipFill>
        <p:spPr bwMode="auto">
          <a:xfrm>
            <a:off x="5292080" y="4049688"/>
            <a:ext cx="1152128" cy="1152129"/>
          </a:xfrm>
          <a:prstGeom prst="rect">
            <a:avLst/>
          </a:prstGeom>
          <a:ln>
            <a:noFill/>
          </a:ln>
          <a:effectLst>
            <a:softEdge rad="112500"/>
          </a:effectLst>
        </p:spPr>
      </p:pic>
      <p:pic>
        <p:nvPicPr>
          <p:cNvPr id="53" name="Image 52" descr="_MG_7563.JPG"/>
          <p:cNvPicPr>
            <a:picLocks noChangeAspect="1"/>
          </p:cNvPicPr>
          <p:nvPr/>
        </p:nvPicPr>
        <p:blipFill>
          <a:blip r:embed="rId5" cstate="print">
            <a:lum bright="10000"/>
          </a:blip>
          <a:srcRect l="24120" r="5711"/>
          <a:stretch>
            <a:fillRect/>
          </a:stretch>
        </p:blipFill>
        <p:spPr>
          <a:xfrm>
            <a:off x="2195736" y="3573016"/>
            <a:ext cx="2808312" cy="2545033"/>
          </a:xfrm>
          <a:prstGeom prst="ellipse">
            <a:avLst/>
          </a:prstGeom>
          <a:ln>
            <a:noFill/>
          </a:ln>
          <a:effectLst>
            <a:softEdge rad="112500"/>
          </a:effectLst>
        </p:spPr>
      </p:pic>
      <p:pic>
        <p:nvPicPr>
          <p:cNvPr id="58"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48064" y="5301208"/>
            <a:ext cx="2233121"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Flèche vers le bas 53"/>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 name="Rectangle à coins arrondis 55"/>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57" name="Rectangle à coins arrondis 56"/>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59" name="Rectangle à coins arrondis 58"/>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60" name="Rectangle à coins arrondis 59"/>
          <p:cNvSpPr/>
          <p:nvPr/>
        </p:nvSpPr>
        <p:spPr>
          <a:xfrm>
            <a:off x="323528" y="2132856"/>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61" name="Rectangle à coins arrondis 60"/>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62" name="Rectangle à coins arrondis 61"/>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63" name="Rectangle à coins arrondis 62"/>
          <p:cNvSpPr/>
          <p:nvPr/>
        </p:nvSpPr>
        <p:spPr>
          <a:xfrm>
            <a:off x="323528" y="4005064"/>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grpSp>
        <p:nvGrpSpPr>
          <p:cNvPr id="21" name="Groupe 20"/>
          <p:cNvGrpSpPr/>
          <p:nvPr/>
        </p:nvGrpSpPr>
        <p:grpSpPr>
          <a:xfrm>
            <a:off x="4572000" y="2897560"/>
            <a:ext cx="4572000" cy="626586"/>
            <a:chOff x="4572000" y="2420888"/>
            <a:chExt cx="4572000" cy="626586"/>
          </a:xfrm>
        </p:grpSpPr>
        <p:sp>
          <p:nvSpPr>
            <p:cNvPr id="55" name="Rectangle 54"/>
            <p:cNvSpPr/>
            <p:nvPr/>
          </p:nvSpPr>
          <p:spPr>
            <a:xfrm>
              <a:off x="4572000" y="2420888"/>
              <a:ext cx="4572000" cy="369332"/>
            </a:xfrm>
            <a:prstGeom prst="rect">
              <a:avLst/>
            </a:prstGeom>
          </p:spPr>
          <p:txBody>
            <a:bodyPr>
              <a:spAutoFit/>
            </a:bodyPr>
            <a:lstStyle/>
            <a:p>
              <a:pPr algn="ctr"/>
              <a:r>
                <a:rPr lang="fr-FR" b="1" dirty="0" smtClean="0">
                  <a:solidFill>
                    <a:srgbClr val="0000CC"/>
                  </a:solidFill>
                  <a:effectLst>
                    <a:outerShdw blurRad="38100" dist="38100" dir="2700000" algn="tl">
                      <a:srgbClr val="000000">
                        <a:alpha val="43137"/>
                      </a:srgbClr>
                    </a:outerShdw>
                  </a:effectLst>
                </a:rPr>
                <a:t>ELEVE  A</a:t>
              </a:r>
            </a:p>
          </p:txBody>
        </p:sp>
        <p:sp>
          <p:nvSpPr>
            <p:cNvPr id="20" name="Rectangle 19"/>
            <p:cNvSpPr/>
            <p:nvPr/>
          </p:nvSpPr>
          <p:spPr>
            <a:xfrm>
              <a:off x="4788024" y="2708920"/>
              <a:ext cx="4248472"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b="1" dirty="0" smtClean="0">
                  <a:solidFill>
                    <a:srgbClr val="0000CC"/>
                  </a:solidFill>
                  <a:effectLst>
                    <a:outerShdw blurRad="38100" dist="38100" dir="2700000" algn="tl">
                      <a:srgbClr val="000000">
                        <a:alpha val="43137"/>
                      </a:srgbClr>
                    </a:outerShdw>
                  </a:effectLst>
                </a:rPr>
                <a:t>Afficher la vitesse de la voiture en  temps  réel</a:t>
              </a:r>
              <a:endParaRPr lang="fr-FR" sz="1600" dirty="0">
                <a:solidFill>
                  <a:srgbClr val="0000CC"/>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76" name="Rectangle 75"/>
          <p:cNvSpPr/>
          <p:nvPr/>
        </p:nvSpPr>
        <p:spPr>
          <a:xfrm>
            <a:off x="2915816" y="2636912"/>
            <a:ext cx="184731" cy="646331"/>
          </a:xfrm>
          <a:prstGeom prst="rect">
            <a:avLst/>
          </a:prstGeom>
        </p:spPr>
        <p:txBody>
          <a:bodyPr wrap="none">
            <a:spAutoFit/>
          </a:bodyPr>
          <a:lstStyle/>
          <a:p>
            <a:pPr lvl="0"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sp>
        <p:nvSpPr>
          <p:cNvPr id="39" name="Rectangle 38"/>
          <p:cNvSpPr/>
          <p:nvPr/>
        </p:nvSpPr>
        <p:spPr>
          <a:xfrm>
            <a:off x="2699792" y="1340768"/>
            <a:ext cx="6120680" cy="923330"/>
          </a:xfrm>
          <a:prstGeom prst="rect">
            <a:avLst/>
          </a:prstGeom>
        </p:spPr>
        <p:txBody>
          <a:bodyPr wrap="square">
            <a:spAutoFit/>
          </a:bodyPr>
          <a:lstStyle/>
          <a:p>
            <a:pPr lvl="0" fontAlgn="base">
              <a:spcBef>
                <a:spcPct val="0"/>
              </a:spcBef>
              <a:spcAft>
                <a:spcPct val="0"/>
              </a:spcAft>
            </a:pPr>
            <a:r>
              <a:rPr lang="fr-FR" b="1" dirty="0" smtClean="0">
                <a:latin typeface="Calibri" pitchFamily="34" charset="0"/>
              </a:rPr>
              <a:t>Chaque élève élabore un protocole expérimental qui permettra ultérieurement de caractériser les écarts avec les exigences du CDCF. </a:t>
            </a:r>
          </a:p>
        </p:txBody>
      </p:sp>
      <p:pic>
        <p:nvPicPr>
          <p:cNvPr id="68" name="Image 8" descr="24032011004"/>
          <p:cNvPicPr>
            <a:picLocks noChangeAspect="1" noChangeArrowheads="1"/>
          </p:cNvPicPr>
          <p:nvPr/>
        </p:nvPicPr>
        <p:blipFill>
          <a:blip r:embed="rId3" cstate="print">
            <a:lum contrast="20000"/>
          </a:blip>
          <a:srcRect/>
          <a:stretch>
            <a:fillRect/>
          </a:stretch>
        </p:blipFill>
        <p:spPr bwMode="auto">
          <a:xfrm>
            <a:off x="6156176" y="3068960"/>
            <a:ext cx="2493840" cy="1872208"/>
          </a:xfrm>
          <a:prstGeom prst="ellipse">
            <a:avLst/>
          </a:prstGeom>
          <a:ln>
            <a:noFill/>
          </a:ln>
          <a:effectLst>
            <a:softEdge rad="112500"/>
          </a:effectLst>
        </p:spPr>
      </p:pic>
      <p:sp>
        <p:nvSpPr>
          <p:cNvPr id="49" name="Titre 1"/>
          <p:cNvSpPr txBox="1">
            <a:spLocks/>
          </p:cNvSpPr>
          <p:nvPr/>
        </p:nvSpPr>
        <p:spPr>
          <a:xfrm>
            <a:off x="2231232" y="-531440"/>
            <a:ext cx="6912768" cy="1357298"/>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32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PHASE DE CONCEPTION </a:t>
            </a:r>
            <a:r>
              <a:rPr lang="fr-FR" sz="3200" b="1" kern="0" cap="all" noProof="0" dirty="0" err="1" smtClean="0">
                <a:ln w="0"/>
                <a:solidFill>
                  <a:sysClr val="windowText" lastClr="000000"/>
                </a:solidFill>
                <a:effectLst>
                  <a:reflection blurRad="12700" stA="50000" endPos="50000" dist="5000" dir="5400000" sy="-100000" rotWithShape="0"/>
                </a:effectLst>
                <a:latin typeface="Berlin Sans FB Demi" pitchFamily="34" charset="0"/>
              </a:rPr>
              <a:t>detaillee</a:t>
            </a:r>
            <a:endParaRPr kumimoji="0" lang="fr-FR" sz="32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50" name="Rectangle 4"/>
          <p:cNvSpPr>
            <a:spLocks noChangeArrowheads="1"/>
          </p:cNvSpPr>
          <p:nvPr/>
        </p:nvSpPr>
        <p:spPr bwMode="auto">
          <a:xfrm>
            <a:off x="2843808" y="980728"/>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PROTOTYPAGE DE LA SOLUTION RETENUE</a:t>
            </a:r>
            <a:endParaRPr kumimoji="0" lang="fr-FR" sz="2400" b="1" i="0" u="none" strike="noStrike" cap="none" normalizeH="0" baseline="0" dirty="0" smtClean="0">
              <a:ln>
                <a:noFill/>
              </a:ln>
              <a:solidFill>
                <a:schemeClr val="bg1"/>
              </a:solidFill>
              <a:effectLst/>
              <a:latin typeface="Arial" pitchFamily="34" charset="0"/>
            </a:endParaRPr>
          </a:p>
        </p:txBody>
      </p:sp>
      <p:pic>
        <p:nvPicPr>
          <p:cNvPr id="52" name="Picture 4" descr="http://www.config-racing.com/picture/320/compteurs-vitesse-80mm-200kmh-noir-noir.jpg"/>
          <p:cNvPicPr>
            <a:picLocks noChangeAspect="1" noChangeArrowheads="1"/>
          </p:cNvPicPr>
          <p:nvPr/>
        </p:nvPicPr>
        <p:blipFill>
          <a:blip r:embed="rId4" cstate="print"/>
          <a:srcRect/>
          <a:stretch>
            <a:fillRect/>
          </a:stretch>
        </p:blipFill>
        <p:spPr bwMode="auto">
          <a:xfrm>
            <a:off x="7884368" y="2636912"/>
            <a:ext cx="1152128" cy="1152129"/>
          </a:xfrm>
          <a:prstGeom prst="rect">
            <a:avLst/>
          </a:prstGeom>
          <a:ln>
            <a:noFill/>
          </a:ln>
          <a:effectLst>
            <a:softEdge rad="112500"/>
          </a:effectLst>
        </p:spPr>
      </p:pic>
      <p:pic>
        <p:nvPicPr>
          <p:cNvPr id="140290" name="Picture 2" descr="C:\Users\HPEric\Documents\Web Creator\ssiv5New-26082011\tp systeme\tondeuse\Photos tondeuse cordeuse\mesure vitesse rotation roue.jpg"/>
          <p:cNvPicPr>
            <a:picLocks noChangeAspect="1" noChangeArrowheads="1"/>
          </p:cNvPicPr>
          <p:nvPr/>
        </p:nvPicPr>
        <p:blipFill>
          <a:blip r:embed="rId5" cstate="print">
            <a:lum bright="10000"/>
          </a:blip>
          <a:srcRect l="23758" t="35564" r="12277" b="-1949"/>
          <a:stretch>
            <a:fillRect/>
          </a:stretch>
        </p:blipFill>
        <p:spPr bwMode="auto">
          <a:xfrm>
            <a:off x="7524328" y="4643726"/>
            <a:ext cx="1541933" cy="1233546"/>
          </a:xfrm>
          <a:prstGeom prst="rect">
            <a:avLst/>
          </a:prstGeom>
          <a:ln>
            <a:noFill/>
          </a:ln>
          <a:effectLst>
            <a:softEdge rad="112500"/>
          </a:effectLst>
        </p:spPr>
      </p:pic>
      <p:sp>
        <p:nvSpPr>
          <p:cNvPr id="53" name="Rectangle 52"/>
          <p:cNvSpPr/>
          <p:nvPr/>
        </p:nvSpPr>
        <p:spPr>
          <a:xfrm>
            <a:off x="3563888" y="5877272"/>
            <a:ext cx="5760640" cy="369332"/>
          </a:xfrm>
          <a:prstGeom prst="rect">
            <a:avLst/>
          </a:prstGeom>
        </p:spPr>
        <p:txBody>
          <a:bodyPr wrap="square">
            <a:spAutoFit/>
          </a:bodyPr>
          <a:lstStyle/>
          <a:p>
            <a:pPr lvl="0" fontAlgn="base">
              <a:spcBef>
                <a:spcPct val="0"/>
              </a:spcBef>
              <a:spcAft>
                <a:spcPct val="0"/>
              </a:spcAft>
            </a:pPr>
            <a:r>
              <a:rPr lang="fr-FR" b="1" i="1" dirty="0" smtClean="0">
                <a:latin typeface="Calibri" pitchFamily="34" charset="0"/>
              </a:rPr>
              <a:t>Ex: Etalonnage de la vitesse à partir de la carte prototype</a:t>
            </a:r>
          </a:p>
        </p:txBody>
      </p:sp>
      <p:sp>
        <p:nvSpPr>
          <p:cNvPr id="58" name="Flèche vers le bas 57"/>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9" name="Rectangle à coins arrondis 68"/>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70" name="Rectangle à coins arrondis 69"/>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71" name="Rectangle à coins arrondis 70"/>
          <p:cNvSpPr/>
          <p:nvPr/>
        </p:nvSpPr>
        <p:spPr>
          <a:xfrm>
            <a:off x="323528" y="3068960"/>
            <a:ext cx="1584176" cy="576064"/>
          </a:xfrm>
          <a:prstGeom prst="roundRect">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72" name="Rectangle à coins arrondis 71"/>
          <p:cNvSpPr/>
          <p:nvPr/>
        </p:nvSpPr>
        <p:spPr>
          <a:xfrm>
            <a:off x="323528" y="2132856"/>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73" name="Rectangle à coins arrondis 72"/>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74" name="Rectangle à coins arrondis 73"/>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75" name="Rectangle à coins arrondis 74"/>
          <p:cNvSpPr/>
          <p:nvPr/>
        </p:nvSpPr>
        <p:spPr>
          <a:xfrm>
            <a:off x="323528" y="4005064"/>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grpSp>
        <p:nvGrpSpPr>
          <p:cNvPr id="23" name="Groupe 22"/>
          <p:cNvGrpSpPr/>
          <p:nvPr/>
        </p:nvGrpSpPr>
        <p:grpSpPr>
          <a:xfrm>
            <a:off x="2051720" y="2204864"/>
            <a:ext cx="4572000" cy="626586"/>
            <a:chOff x="4572000" y="2420888"/>
            <a:chExt cx="4572000" cy="626586"/>
          </a:xfrm>
        </p:grpSpPr>
        <p:sp>
          <p:nvSpPr>
            <p:cNvPr id="24" name="Rectangle 23"/>
            <p:cNvSpPr/>
            <p:nvPr/>
          </p:nvSpPr>
          <p:spPr>
            <a:xfrm>
              <a:off x="4572000" y="2420888"/>
              <a:ext cx="4572000" cy="369332"/>
            </a:xfrm>
            <a:prstGeom prst="rect">
              <a:avLst/>
            </a:prstGeom>
          </p:spPr>
          <p:txBody>
            <a:bodyPr>
              <a:spAutoFit/>
            </a:bodyPr>
            <a:lstStyle/>
            <a:p>
              <a:pPr algn="ctr"/>
              <a:r>
                <a:rPr lang="fr-FR" b="1" dirty="0" smtClean="0">
                  <a:solidFill>
                    <a:srgbClr val="0000CC"/>
                  </a:solidFill>
                  <a:effectLst>
                    <a:outerShdw blurRad="38100" dist="38100" dir="2700000" algn="tl">
                      <a:srgbClr val="000000">
                        <a:alpha val="43137"/>
                      </a:srgbClr>
                    </a:outerShdw>
                  </a:effectLst>
                </a:rPr>
                <a:t>ELEVE  A</a:t>
              </a:r>
            </a:p>
          </p:txBody>
        </p:sp>
        <p:sp>
          <p:nvSpPr>
            <p:cNvPr id="25" name="Rectangle 24"/>
            <p:cNvSpPr/>
            <p:nvPr/>
          </p:nvSpPr>
          <p:spPr>
            <a:xfrm>
              <a:off x="4788024" y="2708920"/>
              <a:ext cx="4248472"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b="1" dirty="0" smtClean="0">
                  <a:solidFill>
                    <a:srgbClr val="0000CC"/>
                  </a:solidFill>
                  <a:effectLst>
                    <a:outerShdw blurRad="38100" dist="38100" dir="2700000" algn="tl">
                      <a:srgbClr val="000000">
                        <a:alpha val="43137"/>
                      </a:srgbClr>
                    </a:outerShdw>
                  </a:effectLst>
                </a:rPr>
                <a:t>Afficher la vitesse de la voiture en  temps  réel</a:t>
              </a:r>
              <a:endParaRPr lang="fr-FR" sz="1600" dirty="0">
                <a:solidFill>
                  <a:srgbClr val="0000CC"/>
                </a:solidFill>
              </a:endParaRPr>
            </a:p>
          </p:txBody>
        </p:sp>
      </p:grpSp>
      <p:pic>
        <p:nvPicPr>
          <p:cNvPr id="211970" name="Picture 2"/>
          <p:cNvPicPr>
            <a:picLocks noChangeAspect="1" noChangeArrowheads="1"/>
          </p:cNvPicPr>
          <p:nvPr/>
        </p:nvPicPr>
        <p:blipFill>
          <a:blip r:embed="rId6" cstate="print"/>
          <a:srcRect t="22438" r="20159"/>
          <a:stretch>
            <a:fillRect/>
          </a:stretch>
        </p:blipFill>
        <p:spPr bwMode="auto">
          <a:xfrm>
            <a:off x="2207718" y="2924944"/>
            <a:ext cx="3617358" cy="1972816"/>
          </a:xfrm>
          <a:prstGeom prst="rect">
            <a:avLst/>
          </a:prstGeom>
          <a:noFill/>
          <a:ln w="9525">
            <a:noFill/>
            <a:miter lim="800000"/>
            <a:headEnd/>
            <a:tailEnd/>
          </a:ln>
        </p:spPr>
      </p:pic>
      <p:pic>
        <p:nvPicPr>
          <p:cNvPr id="51" name="Picture 1"/>
          <p:cNvPicPr>
            <a:picLocks noChangeAspect="1" noChangeArrowheads="1"/>
          </p:cNvPicPr>
          <p:nvPr/>
        </p:nvPicPr>
        <p:blipFill>
          <a:blip r:embed="rId7" cstate="print">
            <a:lum bright="10000"/>
          </a:blip>
          <a:srcRect/>
          <a:stretch>
            <a:fillRect/>
          </a:stretch>
        </p:blipFill>
        <p:spPr bwMode="auto">
          <a:xfrm>
            <a:off x="5580112" y="4509120"/>
            <a:ext cx="1998276" cy="1406047"/>
          </a:xfrm>
          <a:prstGeom prst="rect">
            <a:avLst/>
          </a:prstGeom>
          <a:ln>
            <a:noFill/>
          </a:ln>
          <a:effectLst>
            <a:softEdge rad="112500"/>
          </a:effectLst>
        </p:spPr>
      </p:pic>
      <p:sp>
        <p:nvSpPr>
          <p:cNvPr id="27" name="Rectangle à coins arrondis 26"/>
          <p:cNvSpPr/>
          <p:nvPr/>
        </p:nvSpPr>
        <p:spPr>
          <a:xfrm>
            <a:off x="3347864" y="4005064"/>
            <a:ext cx="244827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pic>
        <p:nvPicPr>
          <p:cNvPr id="140290" name="Picture 2" descr="http://www.espace-center.com/Home/1/Redaction/Image/salle_reunion_prestige.jpg.limit.800x600.jpg"/>
          <p:cNvPicPr>
            <a:picLocks noChangeAspect="1" noChangeArrowheads="1"/>
          </p:cNvPicPr>
          <p:nvPr/>
        </p:nvPicPr>
        <p:blipFill>
          <a:blip r:embed="rId3" cstate="print">
            <a:lum bright="10000"/>
          </a:blip>
          <a:srcRect/>
          <a:stretch>
            <a:fillRect/>
          </a:stretch>
        </p:blipFill>
        <p:spPr bwMode="auto">
          <a:xfrm>
            <a:off x="2411761" y="1340768"/>
            <a:ext cx="2592288" cy="1944216"/>
          </a:xfrm>
          <a:prstGeom prst="ellipse">
            <a:avLst/>
          </a:prstGeom>
          <a:ln>
            <a:noFill/>
          </a:ln>
          <a:effectLst>
            <a:softEdge rad="112500"/>
          </a:effectLst>
        </p:spPr>
      </p:pic>
      <p:sp>
        <p:nvSpPr>
          <p:cNvPr id="46" name="Rectangle 45"/>
          <p:cNvSpPr/>
          <p:nvPr/>
        </p:nvSpPr>
        <p:spPr>
          <a:xfrm>
            <a:off x="5148064" y="1628800"/>
            <a:ext cx="3995936" cy="1815882"/>
          </a:xfrm>
          <a:prstGeom prst="rect">
            <a:avLst/>
          </a:prstGeom>
        </p:spPr>
        <p:txBody>
          <a:bodyPr wrap="square">
            <a:spAutoFit/>
          </a:bodyPr>
          <a:lstStyle/>
          <a:p>
            <a:r>
              <a:rPr lang="fr-FR" sz="1600" b="1" dirty="0" smtClean="0">
                <a:effectLst>
                  <a:outerShdw blurRad="38100" dist="38100" dir="2700000" algn="tl">
                    <a:srgbClr val="000000">
                      <a:alpha val="43137"/>
                    </a:srgbClr>
                  </a:outerShdw>
                </a:effectLst>
              </a:rPr>
              <a:t>Chaque groupe prépare une intervention </a:t>
            </a:r>
          </a:p>
          <a:p>
            <a:r>
              <a:rPr lang="fr-FR" sz="1600" b="1" dirty="0" smtClean="0">
                <a:effectLst>
                  <a:outerShdw blurRad="38100" dist="38100" dir="2700000" algn="tl">
                    <a:srgbClr val="000000">
                      <a:alpha val="43137"/>
                    </a:srgbClr>
                  </a:outerShdw>
                </a:effectLst>
              </a:rPr>
              <a:t>orale afin de présenter la synthèse de leur réalisation </a:t>
            </a:r>
          </a:p>
          <a:p>
            <a:r>
              <a:rPr lang="fr-FR" sz="1600" dirty="0" smtClean="0">
                <a:effectLst>
                  <a:outerShdw blurRad="38100" dist="38100" dir="2700000" algn="tl">
                    <a:srgbClr val="000000">
                      <a:alpha val="43137"/>
                    </a:srgbClr>
                  </a:outerShdw>
                </a:effectLst>
              </a:rPr>
              <a:t>(prototype de la carte du compteur de vitesse, câblage d’une structure  électronique, </a:t>
            </a:r>
            <a:r>
              <a:rPr lang="fr-FR" sz="1600" dirty="0" err="1" smtClean="0">
                <a:effectLst>
                  <a:outerShdw blurRad="38100" dist="38100" dir="2700000" algn="tl">
                    <a:srgbClr val="000000">
                      <a:alpha val="43137"/>
                    </a:srgbClr>
                  </a:outerShdw>
                </a:effectLst>
              </a:rPr>
              <a:t>etc</a:t>
            </a:r>
            <a:r>
              <a:rPr lang="fr-FR" sz="1600" dirty="0" smtClean="0">
                <a:effectLst>
                  <a:outerShdw blurRad="38100" dist="38100" dir="2700000" algn="tl">
                    <a:srgbClr val="000000">
                      <a:alpha val="43137"/>
                    </a:srgbClr>
                  </a:outerShdw>
                </a:effectLst>
              </a:rPr>
              <a:t>…)</a:t>
            </a:r>
          </a:p>
          <a:p>
            <a:endParaRPr lang="fr-FR" sz="1600" b="1" dirty="0" smtClean="0">
              <a:effectLst>
                <a:outerShdw blurRad="38100" dist="38100" dir="2700000" algn="tl">
                  <a:srgbClr val="000000">
                    <a:alpha val="43137"/>
                  </a:srgbClr>
                </a:outerShdw>
              </a:effectLst>
            </a:endParaRPr>
          </a:p>
        </p:txBody>
      </p:sp>
      <p:sp>
        <p:nvSpPr>
          <p:cNvPr id="48" name="Rectangle 47"/>
          <p:cNvSpPr/>
          <p:nvPr/>
        </p:nvSpPr>
        <p:spPr>
          <a:xfrm>
            <a:off x="2555776" y="3356992"/>
            <a:ext cx="6192688" cy="4093428"/>
          </a:xfrm>
          <a:prstGeom prst="rect">
            <a:avLst/>
          </a:prstGeom>
        </p:spPr>
        <p:txBody>
          <a:bodyPr wrap="square">
            <a:spAutoFit/>
          </a:bodyPr>
          <a:lstStyle/>
          <a:p>
            <a:r>
              <a:rPr lang="fr-FR" sz="1600" b="1" dirty="0" smtClean="0">
                <a:effectLst>
                  <a:outerShdw blurRad="38100" dist="38100" dir="2700000" algn="tl">
                    <a:srgbClr val="000000">
                      <a:alpha val="43137"/>
                    </a:srgbClr>
                  </a:outerShdw>
                </a:effectLst>
              </a:rPr>
              <a:t>Cette revue de projet est aussi un moment essentiel pour:</a:t>
            </a:r>
          </a:p>
          <a:p>
            <a:endParaRPr lang="fr-FR" sz="1600" b="1" dirty="0" smtClean="0">
              <a:effectLst>
                <a:outerShdw blurRad="38100" dist="38100" dir="2700000" algn="tl">
                  <a:srgbClr val="000000">
                    <a:alpha val="43137"/>
                  </a:srgbClr>
                </a:outerShdw>
              </a:effectLst>
            </a:endParaRPr>
          </a:p>
          <a:p>
            <a:pPr>
              <a:buFont typeface="Arial" charset="0"/>
              <a:buChar char="•"/>
            </a:pPr>
            <a:r>
              <a:rPr lang="fr-FR" sz="1600" b="1" dirty="0" smtClean="0">
                <a:effectLst>
                  <a:outerShdw blurRad="38100" dist="38100" dir="2700000" algn="tl">
                    <a:srgbClr val="000000">
                      <a:alpha val="43137"/>
                    </a:srgbClr>
                  </a:outerShdw>
                </a:effectLst>
              </a:rPr>
              <a:t>Développer le sens critique</a:t>
            </a:r>
          </a:p>
          <a:p>
            <a:pPr>
              <a:buFont typeface="Arial" charset="0"/>
              <a:buChar char="•"/>
            </a:pPr>
            <a:r>
              <a:rPr lang="fr-FR" sz="1600" b="1" dirty="0" smtClean="0">
                <a:effectLst>
                  <a:outerShdw blurRad="38100" dist="38100" dir="2700000" algn="tl">
                    <a:srgbClr val="000000">
                      <a:alpha val="43137"/>
                    </a:srgbClr>
                  </a:outerShdw>
                </a:effectLst>
              </a:rPr>
              <a:t>Vérifier qu’il n’y a pas incompatibilité des solutions envisagées</a:t>
            </a:r>
          </a:p>
          <a:p>
            <a:pPr>
              <a:buFont typeface="Arial" charset="0"/>
              <a:buChar char="•"/>
            </a:pPr>
            <a:r>
              <a:rPr lang="fr-FR" sz="1600" b="1" dirty="0" smtClean="0">
                <a:effectLst>
                  <a:outerShdw blurRad="38100" dist="38100" dir="2700000" algn="tl">
                    <a:srgbClr val="000000">
                      <a:alpha val="43137"/>
                    </a:srgbClr>
                  </a:outerShdw>
                </a:effectLst>
              </a:rPr>
              <a:t>Faire le point et repréciser le planning des étapes à venir</a:t>
            </a:r>
          </a:p>
          <a:p>
            <a:pPr>
              <a:buFont typeface="Arial" charset="0"/>
              <a:buChar char="•"/>
            </a:pPr>
            <a:endParaRPr lang="fr-FR" sz="1600" b="1" dirty="0" smtClean="0">
              <a:effectLst>
                <a:outerShdw blurRad="38100" dist="38100" dir="2700000" algn="tl">
                  <a:srgbClr val="000000">
                    <a:alpha val="43137"/>
                  </a:srgbClr>
                </a:outerShdw>
              </a:effectLst>
            </a:endParaRPr>
          </a:p>
          <a:p>
            <a:r>
              <a:rPr lang="fr-FR" sz="1600" b="1" dirty="0" smtClean="0">
                <a:solidFill>
                  <a:srgbClr val="FF0000"/>
                </a:solidFill>
                <a:effectLst>
                  <a:outerShdw blurRad="38100" dist="38100" dir="2700000" algn="tl">
                    <a:srgbClr val="000000">
                      <a:alpha val="43137"/>
                    </a:srgbClr>
                  </a:outerShdw>
                </a:effectLst>
              </a:rPr>
              <a:t>L’équipe pédagogique évaluera certaines compétences de chaque élève grâce à la grille d’évaluation (voir diapo suivante).</a:t>
            </a:r>
          </a:p>
          <a:p>
            <a:r>
              <a:rPr lang="fr-FR" sz="1600" b="1" dirty="0" smtClean="0">
                <a:solidFill>
                  <a:srgbClr val="FF0000"/>
                </a:solidFill>
                <a:effectLst>
                  <a:outerShdw blurRad="38100" dist="38100" dir="2700000" algn="tl">
                    <a:srgbClr val="000000">
                      <a:alpha val="43137"/>
                    </a:srgbClr>
                  </a:outerShdw>
                </a:effectLst>
              </a:rPr>
              <a:t>Il sera demandé à chaque élève d’insister particulièrement  sur les compétences  qui seront évaluées pendant cette phase.</a:t>
            </a:r>
          </a:p>
          <a:p>
            <a:r>
              <a:rPr lang="fr-FR" sz="1600" b="1" dirty="0" smtClean="0">
                <a:solidFill>
                  <a:srgbClr val="FF0000"/>
                </a:solidFill>
                <a:effectLst>
                  <a:outerShdw blurRad="38100" dist="38100" dir="2700000" algn="tl">
                    <a:srgbClr val="000000">
                      <a:alpha val="43137"/>
                    </a:srgbClr>
                  </a:outerShdw>
                </a:effectLst>
              </a:rPr>
              <a:t>    </a:t>
            </a:r>
          </a:p>
          <a:p>
            <a:r>
              <a:rPr lang="fr-FR" sz="1600" b="1" dirty="0" smtClean="0">
                <a:solidFill>
                  <a:srgbClr val="FF0000"/>
                </a:solidFill>
                <a:effectLst>
                  <a:outerShdw blurRad="38100" dist="38100" dir="2700000" algn="tl">
                    <a:srgbClr val="000000">
                      <a:alpha val="43137"/>
                    </a:srgbClr>
                  </a:outerShdw>
                </a:effectLst>
                <a:sym typeface="Wingdings" pitchFamily="2" charset="2"/>
              </a:rPr>
              <a:t></a:t>
            </a:r>
            <a:r>
              <a:rPr lang="fr-FR" sz="1600" b="1" dirty="0" smtClean="0">
                <a:solidFill>
                  <a:srgbClr val="FF0000"/>
                </a:solidFill>
                <a:effectLst>
                  <a:outerShdw blurRad="38100" dist="38100" dir="2700000" algn="tl">
                    <a:srgbClr val="000000">
                      <a:alpha val="43137"/>
                    </a:srgbClr>
                  </a:outerShdw>
                </a:effectLst>
              </a:rPr>
              <a:t>cette deuxième évaluation compte pour</a:t>
            </a:r>
            <a:r>
              <a:rPr lang="fr-FR" sz="1600" b="1" dirty="0" smtClean="0">
                <a:solidFill>
                  <a:srgbClr val="FF0000"/>
                </a:solidFill>
                <a:effectLst>
                  <a:outerShdw blurRad="38100" dist="38100" dir="2700000" algn="tl">
                    <a:srgbClr val="000000">
                      <a:alpha val="43137"/>
                    </a:srgbClr>
                  </a:outerShdw>
                </a:effectLst>
                <a:sym typeface="Wingdings" pitchFamily="2" charset="2"/>
              </a:rPr>
              <a:t> </a:t>
            </a:r>
            <a:r>
              <a:rPr lang="fr-FR" sz="2000" b="1" dirty="0" smtClean="0">
                <a:solidFill>
                  <a:srgbClr val="FF0000"/>
                </a:solidFill>
                <a:effectLst>
                  <a:outerShdw blurRad="38100" dist="38100" dir="2700000" algn="tl">
                    <a:srgbClr val="000000">
                      <a:alpha val="43137"/>
                    </a:srgbClr>
                  </a:outerShdw>
                </a:effectLst>
                <a:sym typeface="Wingdings" pitchFamily="2" charset="2"/>
              </a:rPr>
              <a:t>34</a:t>
            </a:r>
            <a:r>
              <a:rPr lang="fr-FR" sz="2000" b="1" dirty="0" smtClean="0">
                <a:solidFill>
                  <a:srgbClr val="FF0000"/>
                </a:solidFill>
                <a:effectLst>
                  <a:outerShdw blurRad="38100" dist="38100" dir="2700000" algn="tl">
                    <a:srgbClr val="000000">
                      <a:alpha val="43137"/>
                    </a:srgbClr>
                  </a:outerShdw>
                </a:effectLst>
              </a:rPr>
              <a:t>% de la note finale</a:t>
            </a:r>
          </a:p>
          <a:p>
            <a:r>
              <a:rPr lang="fr-FR" sz="1600" b="1" dirty="0" smtClean="0">
                <a:effectLst>
                  <a:outerShdw blurRad="38100" dist="38100" dir="2700000" algn="tl">
                    <a:srgbClr val="000000">
                      <a:alpha val="43137"/>
                    </a:srgbClr>
                  </a:outerShdw>
                </a:effectLst>
              </a:rPr>
              <a:t>	</a:t>
            </a:r>
          </a:p>
          <a:p>
            <a:endParaRPr lang="fr-FR" sz="1600" b="1" dirty="0" smtClean="0">
              <a:effectLst>
                <a:outerShdw blurRad="38100" dist="38100" dir="2700000" algn="tl">
                  <a:srgbClr val="000000">
                    <a:alpha val="43137"/>
                  </a:srgbClr>
                </a:outerShdw>
              </a:effectLst>
            </a:endParaRPr>
          </a:p>
          <a:p>
            <a:endParaRPr lang="fr-FR" sz="1600" b="1" dirty="0" smtClean="0">
              <a:effectLst>
                <a:outerShdw blurRad="38100" dist="38100" dir="2700000" algn="tl">
                  <a:srgbClr val="000000">
                    <a:alpha val="43137"/>
                  </a:srgbClr>
                </a:outerShdw>
              </a:effectLst>
            </a:endParaRPr>
          </a:p>
          <a:p>
            <a:r>
              <a:rPr lang="fr-FR" sz="1600" b="1" dirty="0" smtClean="0">
                <a:effectLst>
                  <a:outerShdw blurRad="38100" dist="38100" dir="2700000" algn="tl">
                    <a:srgbClr val="000000">
                      <a:alpha val="43137"/>
                    </a:srgbClr>
                  </a:outerShdw>
                </a:effectLst>
              </a:rPr>
              <a:t>			</a:t>
            </a:r>
          </a:p>
        </p:txBody>
      </p:sp>
      <p:sp>
        <p:nvSpPr>
          <p:cNvPr id="54" name="Rectangle 4"/>
          <p:cNvSpPr>
            <a:spLocks noChangeArrowheads="1"/>
          </p:cNvSpPr>
          <p:nvPr/>
        </p:nvSpPr>
        <p:spPr bwMode="auto">
          <a:xfrm>
            <a:off x="2987824" y="949950"/>
            <a:ext cx="5688632" cy="369332"/>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b="1" kern="0" cap="all" dirty="0" smtClean="0">
                <a:ln w="0"/>
                <a:solidFill>
                  <a:srgbClr val="FF0000"/>
                </a:solidFill>
                <a:effectLst>
                  <a:reflection blurRad="12700" stA="50000" endPos="50000" dist="5000" dir="5400000" sy="-100000" rotWithShape="0"/>
                </a:effectLst>
                <a:latin typeface="Berlin Sans FB Demi" pitchFamily="34" charset="0"/>
              </a:rPr>
              <a:t>2</a:t>
            </a:r>
            <a:r>
              <a:rPr lang="fr-FR" b="1" kern="0" cap="all" baseline="30000" dirty="0" smtClean="0">
                <a:ln w="0"/>
                <a:solidFill>
                  <a:srgbClr val="FF0000"/>
                </a:solidFill>
                <a:effectLst>
                  <a:reflection blurRad="12700" stA="50000" endPos="50000" dist="5000" dir="5400000" sy="-100000" rotWithShape="0"/>
                </a:effectLst>
                <a:latin typeface="Berlin Sans FB Demi" pitchFamily="34" charset="0"/>
              </a:rPr>
              <a:t>ème</a:t>
            </a:r>
            <a:r>
              <a:rPr lang="fr-FR" b="1" kern="0" cap="all" dirty="0" smtClean="0">
                <a:ln w="0"/>
                <a:solidFill>
                  <a:srgbClr val="FF0000"/>
                </a:solidFill>
                <a:effectLst>
                  <a:reflection blurRad="12700" stA="50000" endPos="50000" dist="5000" dir="5400000" sy="-100000" rotWithShape="0"/>
                </a:effectLst>
                <a:latin typeface="Berlin Sans FB Demi" pitchFamily="34" charset="0"/>
              </a:rPr>
              <a:t> revue de projet</a:t>
            </a:r>
            <a:endParaRPr kumimoji="0" lang="fr-FR" b="1" i="0" u="none" strike="noStrike" cap="none" normalizeH="0" baseline="0" dirty="0" smtClean="0">
              <a:ln>
                <a:noFill/>
              </a:ln>
              <a:solidFill>
                <a:schemeClr val="bg1"/>
              </a:solidFill>
              <a:effectLst/>
              <a:latin typeface="Arial" pitchFamily="34" charset="0"/>
            </a:endParaRPr>
          </a:p>
        </p:txBody>
      </p:sp>
      <p:sp>
        <p:nvSpPr>
          <p:cNvPr id="51" name="Flèche vers le bas 50"/>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5" name="Rectangle à coins arrondis 54"/>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56" name="Rectangle à coins arrondis 55"/>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57" name="Rectangle à coins arrondis 56"/>
          <p:cNvSpPr/>
          <p:nvPr/>
        </p:nvSpPr>
        <p:spPr>
          <a:xfrm>
            <a:off x="323528" y="3068960"/>
            <a:ext cx="1584176" cy="576064"/>
          </a:xfrm>
          <a:prstGeom prst="roundRect">
            <a:avLst/>
          </a:prstGeom>
          <a:solidFill>
            <a:schemeClr val="accent6">
              <a:lumMod val="20000"/>
              <a:lumOff val="80000"/>
              <a:alpha val="6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58" name="Rectangle à coins arrondis 57"/>
          <p:cNvSpPr/>
          <p:nvPr/>
        </p:nvSpPr>
        <p:spPr>
          <a:xfrm>
            <a:off x="323528" y="2132856"/>
            <a:ext cx="1584176" cy="576064"/>
          </a:xfrm>
          <a:prstGeom prst="roundRect">
            <a:avLst/>
          </a:prstGeom>
          <a:solidFill>
            <a:schemeClr val="accent6">
              <a:lumMod val="20000"/>
              <a:lumOff val="80000"/>
              <a:alpha val="6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59" name="Rectangle à coins arrondis 58"/>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60" name="Rectangle à coins arrondis 59"/>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71" name="Rectangle à coins arrondis 70"/>
          <p:cNvSpPr/>
          <p:nvPr/>
        </p:nvSpPr>
        <p:spPr>
          <a:xfrm>
            <a:off x="323528" y="4005064"/>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sp>
        <p:nvSpPr>
          <p:cNvPr id="16" name="Rectangle 4"/>
          <p:cNvSpPr>
            <a:spLocks noChangeArrowheads="1"/>
          </p:cNvSpPr>
          <p:nvPr/>
        </p:nvSpPr>
        <p:spPr bwMode="auto">
          <a:xfrm>
            <a:off x="179512" y="3645024"/>
            <a:ext cx="1872208" cy="430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2</a:t>
            </a:r>
            <a:r>
              <a:rPr lang="fr-FR" sz="1100" b="1" baseline="30000" dirty="0" smtClean="0">
                <a:solidFill>
                  <a:schemeClr val="bg1"/>
                </a:solidFill>
                <a:latin typeface="Arial" pitchFamily="34" charset="0"/>
                <a:ea typeface="Times New Roman" pitchFamily="18" charset="0"/>
              </a:rPr>
              <a:t>ème</a:t>
            </a:r>
            <a:r>
              <a:rPr lang="fr-FR" sz="1100" b="1" dirty="0" smtClean="0">
                <a:solidFill>
                  <a:schemeClr val="bg1"/>
                </a:solidFill>
                <a:latin typeface="Arial" pitchFamily="34" charset="0"/>
                <a:ea typeface="Times New Roman" pitchFamily="18" charset="0"/>
              </a:rPr>
              <a:t> revue de projet</a:t>
            </a:r>
          </a:p>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2</a:t>
            </a:r>
            <a:r>
              <a:rPr lang="fr-FR" sz="1100" b="1" baseline="30000" dirty="0" smtClean="0">
                <a:solidFill>
                  <a:schemeClr val="bg1"/>
                </a:solidFill>
                <a:latin typeface="Arial" pitchFamily="34" charset="0"/>
                <a:ea typeface="Times New Roman" pitchFamily="18" charset="0"/>
              </a:rPr>
              <a:t>ème</a:t>
            </a:r>
            <a:r>
              <a:rPr lang="fr-FR" sz="1100" b="1" dirty="0" smtClean="0">
                <a:solidFill>
                  <a:schemeClr val="bg1"/>
                </a:solidFill>
                <a:latin typeface="Arial" pitchFamily="34" charset="0"/>
                <a:ea typeface="Times New Roman" pitchFamily="18" charset="0"/>
              </a:rPr>
              <a:t> évaluation </a:t>
            </a:r>
            <a:r>
              <a:rPr kumimoji="0" lang="fr-FR" sz="1100" b="1" i="0" u="none" strike="noStrike" cap="none" normalizeH="0" baseline="0" dirty="0" smtClean="0">
                <a:ln>
                  <a:noFill/>
                </a:ln>
                <a:solidFill>
                  <a:schemeClr val="bg1"/>
                </a:solidFill>
                <a:effectLst/>
                <a:latin typeface="Arial" pitchFamily="34" charset="0"/>
                <a:ea typeface="Times New Roman" pitchFamily="18" charset="0"/>
              </a:rPr>
              <a:t> </a:t>
            </a:r>
            <a:endParaRPr kumimoji="0" lang="fr-FR" b="1" i="0" u="none" strike="noStrike" cap="none" normalizeH="0" baseline="0" dirty="0" smtClean="0">
              <a:ln>
                <a:noFill/>
              </a:ln>
              <a:solidFill>
                <a:schemeClr val="bg1"/>
              </a:solidFill>
              <a:effectLst/>
              <a:latin typeface="Arial" pitchFamily="34" charset="0"/>
            </a:endParaRPr>
          </a:p>
        </p:txBody>
      </p:sp>
      <p:sp>
        <p:nvSpPr>
          <p:cNvPr id="17" name="Rectangle 4"/>
          <p:cNvSpPr>
            <a:spLocks noChangeArrowheads="1"/>
          </p:cNvSpPr>
          <p:nvPr/>
        </p:nvSpPr>
        <p:spPr bwMode="auto">
          <a:xfrm rot="20456695">
            <a:off x="2280150" y="1096628"/>
            <a:ext cx="1197618" cy="276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200" b="1" dirty="0" smtClean="0">
                <a:solidFill>
                  <a:schemeClr val="bg1"/>
                </a:solidFill>
                <a:latin typeface="Arial" pitchFamily="34" charset="0"/>
              </a:rPr>
              <a:t>Fin mars</a:t>
            </a:r>
            <a:endParaRPr kumimoji="0" lang="fr-FR" sz="2000" b="1" i="0" u="none" strike="noStrike" cap="none" normalizeH="0" baseline="0" dirty="0" smtClean="0">
              <a:ln>
                <a:noFill/>
              </a:ln>
              <a:solidFill>
                <a:schemeClr val="bg1"/>
              </a:solidFill>
              <a:effectLst/>
              <a:latin typeface="Arial" pitchFamily="34" charset="0"/>
            </a:endParaRPr>
          </a:p>
        </p:txBody>
      </p:sp>
      <p:sp>
        <p:nvSpPr>
          <p:cNvPr id="18" name="Titre 1"/>
          <p:cNvSpPr txBox="1">
            <a:spLocks/>
          </p:cNvSpPr>
          <p:nvPr/>
        </p:nvSpPr>
        <p:spPr>
          <a:xfrm>
            <a:off x="2231232" y="-531440"/>
            <a:ext cx="6912768" cy="1357298"/>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32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PHASE DE CONCEPTION </a:t>
            </a:r>
            <a:r>
              <a:rPr lang="fr-FR" sz="3200" b="1" kern="0" cap="all" noProof="0" dirty="0" err="1" smtClean="0">
                <a:ln w="0"/>
                <a:solidFill>
                  <a:sysClr val="windowText" lastClr="000000"/>
                </a:solidFill>
                <a:effectLst>
                  <a:reflection blurRad="12700" stA="50000" endPos="50000" dist="5000" dir="5400000" sy="-100000" rotWithShape="0"/>
                </a:effectLst>
                <a:latin typeface="Berlin Sans FB Demi" pitchFamily="34" charset="0"/>
              </a:rPr>
              <a:t>detaillee</a:t>
            </a:r>
            <a:endParaRPr kumimoji="0" lang="fr-FR" sz="32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3" cstate="print"/>
          <a:srcRect/>
          <a:stretch>
            <a:fillRect/>
          </a:stretch>
        </p:blipFill>
        <p:spPr bwMode="auto">
          <a:xfrm>
            <a:off x="0" y="404664"/>
            <a:ext cx="9144000" cy="6607147"/>
          </a:xfrm>
          <a:prstGeom prst="rect">
            <a:avLst/>
          </a:prstGeom>
          <a:noFill/>
          <a:ln w="9525">
            <a:noFill/>
            <a:miter lim="800000"/>
            <a:headEnd/>
            <a:tailEnd/>
          </a:ln>
        </p:spPr>
      </p:pic>
      <p:sp>
        <p:nvSpPr>
          <p:cNvPr id="53" name="Rectangle 52"/>
          <p:cNvSpPr/>
          <p:nvPr/>
        </p:nvSpPr>
        <p:spPr>
          <a:xfrm>
            <a:off x="7956376" y="1422571"/>
            <a:ext cx="304892" cy="369332"/>
          </a:xfrm>
          <a:prstGeom prst="rect">
            <a:avLst/>
          </a:prstGeom>
        </p:spPr>
        <p:txBody>
          <a:bodyPr wrap="none">
            <a:spAutoFit/>
          </a:bodyPr>
          <a:lstStyle/>
          <a:p>
            <a:pPr lvl="0" algn="ctr">
              <a:defRPr/>
            </a:pPr>
            <a:r>
              <a:rPr lang="fr-FR" b="1" dirty="0" smtClean="0"/>
              <a:t>x</a:t>
            </a:r>
            <a:endParaRPr lang="fr-FR" b="1" dirty="0"/>
          </a:p>
        </p:txBody>
      </p:sp>
      <p:sp>
        <p:nvSpPr>
          <p:cNvPr id="54" name="Rectangle 53"/>
          <p:cNvSpPr/>
          <p:nvPr/>
        </p:nvSpPr>
        <p:spPr>
          <a:xfrm>
            <a:off x="7956376" y="1638595"/>
            <a:ext cx="304892" cy="369332"/>
          </a:xfrm>
          <a:prstGeom prst="rect">
            <a:avLst/>
          </a:prstGeom>
        </p:spPr>
        <p:txBody>
          <a:bodyPr wrap="none">
            <a:spAutoFit/>
          </a:bodyPr>
          <a:lstStyle/>
          <a:p>
            <a:pPr lvl="0" algn="ctr">
              <a:defRPr/>
            </a:pPr>
            <a:r>
              <a:rPr lang="fr-FR" b="1" dirty="0" smtClean="0"/>
              <a:t>x</a:t>
            </a:r>
            <a:endParaRPr lang="fr-FR" b="1" dirty="0"/>
          </a:p>
        </p:txBody>
      </p:sp>
      <p:sp>
        <p:nvSpPr>
          <p:cNvPr id="42" name="Rectangle 41"/>
          <p:cNvSpPr/>
          <p:nvPr/>
        </p:nvSpPr>
        <p:spPr>
          <a:xfrm>
            <a:off x="0" y="1350563"/>
            <a:ext cx="9144000" cy="1368152"/>
          </a:xfrm>
          <a:prstGeom prst="rect">
            <a:avLst/>
          </a:prstGeom>
          <a:solidFill>
            <a:schemeClr val="bg1">
              <a:alpha val="81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 name="Rectangle 47"/>
          <p:cNvSpPr/>
          <p:nvPr/>
        </p:nvSpPr>
        <p:spPr>
          <a:xfrm>
            <a:off x="0" y="5383011"/>
            <a:ext cx="9144000" cy="1628800"/>
          </a:xfrm>
          <a:prstGeom prst="rect">
            <a:avLst/>
          </a:prstGeom>
          <a:solidFill>
            <a:schemeClr val="bg1">
              <a:alpha val="81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9" name="Rectangle 48"/>
          <p:cNvSpPr/>
          <p:nvPr/>
        </p:nvSpPr>
        <p:spPr>
          <a:xfrm>
            <a:off x="3419872" y="3654819"/>
            <a:ext cx="5832648" cy="144016"/>
          </a:xfrm>
          <a:prstGeom prst="rect">
            <a:avLst/>
          </a:prstGeom>
          <a:solidFill>
            <a:schemeClr val="bg1">
              <a:alpha val="81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 name="Rectangle 49"/>
          <p:cNvSpPr/>
          <p:nvPr/>
        </p:nvSpPr>
        <p:spPr>
          <a:xfrm>
            <a:off x="3419872" y="5022971"/>
            <a:ext cx="5760640" cy="144016"/>
          </a:xfrm>
          <a:prstGeom prst="rect">
            <a:avLst/>
          </a:prstGeom>
          <a:solidFill>
            <a:schemeClr val="bg1">
              <a:alpha val="81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6" name="Rectangle 65"/>
          <p:cNvSpPr/>
          <p:nvPr/>
        </p:nvSpPr>
        <p:spPr>
          <a:xfrm>
            <a:off x="2699792" y="918515"/>
            <a:ext cx="4666378" cy="1135365"/>
          </a:xfrm>
          <a:prstGeom prst="wedgeRectCallout">
            <a:avLst>
              <a:gd name="adj1" fmla="val -23608"/>
              <a:gd name="adj2" fmla="val 111368"/>
            </a:avLst>
          </a:prstGeom>
        </p:spPr>
        <p:style>
          <a:lnRef idx="2">
            <a:schemeClr val="accent5"/>
          </a:lnRef>
          <a:fillRef idx="1">
            <a:schemeClr val="lt1"/>
          </a:fillRef>
          <a:effectRef idx="0">
            <a:schemeClr val="accent5"/>
          </a:effectRef>
          <a:fontRef idx="minor">
            <a:schemeClr val="dk1"/>
          </a:fontRef>
        </p:style>
        <p:txBody>
          <a:bodyPr anchor="ctr"/>
          <a:lstStyle/>
          <a:p>
            <a:pPr fontAlgn="auto">
              <a:spcBef>
                <a:spcPts val="0"/>
              </a:spcBef>
              <a:spcAft>
                <a:spcPts val="0"/>
              </a:spcAft>
              <a:defRPr/>
            </a:pPr>
            <a:r>
              <a:rPr lang="fr-FR" sz="1400" b="1" i="1" dirty="0"/>
              <a:t>La seconde revue de projet évalue </a:t>
            </a:r>
            <a:r>
              <a:rPr lang="fr-FR" sz="1400" b="1" i="1" dirty="0" smtClean="0"/>
              <a:t>les compétences </a:t>
            </a:r>
            <a:r>
              <a:rPr lang="fr-FR" sz="1400" b="1" i="1" dirty="0"/>
              <a:t>C1 et C2 </a:t>
            </a:r>
            <a:r>
              <a:rPr lang="fr-FR" sz="1400" b="1" i="1" dirty="0" smtClean="0">
                <a:solidFill>
                  <a:srgbClr val="FF0000"/>
                </a:solidFill>
              </a:rPr>
              <a:t>sur tout ou partie des indicateurs de performance </a:t>
            </a:r>
            <a:r>
              <a:rPr lang="fr-FR" sz="1400" b="1" i="1" dirty="0" smtClean="0"/>
              <a:t>:</a:t>
            </a:r>
            <a:endParaRPr lang="fr-FR" sz="1400" b="1" i="1" dirty="0"/>
          </a:p>
          <a:p>
            <a:pPr fontAlgn="auto">
              <a:spcBef>
                <a:spcPts val="0"/>
              </a:spcBef>
              <a:spcAft>
                <a:spcPts val="0"/>
              </a:spcAft>
              <a:defRPr/>
            </a:pPr>
            <a:r>
              <a:rPr lang="fr-FR" sz="1200" b="1" i="1" dirty="0" smtClean="0"/>
              <a:t>Sauf  les critères </a:t>
            </a:r>
            <a:r>
              <a:rPr lang="fr-FR" sz="1200" b="1" i="1" dirty="0"/>
              <a:t>15 (le comportement est précisément décrit ) et 22 (les résultats sont correctement analysés)</a:t>
            </a:r>
          </a:p>
          <a:p>
            <a:pPr fontAlgn="auto">
              <a:spcBef>
                <a:spcPts val="0"/>
              </a:spcBef>
              <a:spcAft>
                <a:spcPts val="0"/>
              </a:spcAft>
              <a:defRPr/>
            </a:pPr>
            <a:r>
              <a:rPr lang="fr-FR" sz="1400" b="1" i="1" dirty="0"/>
              <a:t>(soit 34% </a:t>
            </a:r>
            <a:r>
              <a:rPr lang="fr-FR" sz="1400" b="1" i="1" dirty="0" smtClean="0">
                <a:solidFill>
                  <a:srgbClr val="FF0000"/>
                </a:solidFill>
              </a:rPr>
              <a:t> maximum </a:t>
            </a:r>
            <a:r>
              <a:rPr lang="fr-FR" sz="1400" b="1" i="1" dirty="0" smtClean="0"/>
              <a:t>de </a:t>
            </a:r>
            <a:r>
              <a:rPr lang="fr-FR" sz="1400" b="1" i="1" dirty="0"/>
              <a:t>la note totale)</a:t>
            </a:r>
            <a:endParaRPr lang="fr-FR" sz="1400" dirty="0"/>
          </a:p>
        </p:txBody>
      </p:sp>
      <p:sp>
        <p:nvSpPr>
          <p:cNvPr id="57" name="Rectangle 56"/>
          <p:cNvSpPr/>
          <p:nvPr/>
        </p:nvSpPr>
        <p:spPr>
          <a:xfrm>
            <a:off x="7956376" y="2862731"/>
            <a:ext cx="304892" cy="369332"/>
          </a:xfrm>
          <a:prstGeom prst="rect">
            <a:avLst/>
          </a:prstGeom>
        </p:spPr>
        <p:txBody>
          <a:bodyPr wrap="none">
            <a:spAutoFit/>
          </a:bodyPr>
          <a:lstStyle/>
          <a:p>
            <a:pPr lvl="0" algn="ctr">
              <a:defRPr/>
            </a:pPr>
            <a:r>
              <a:rPr lang="fr-FR" b="1" dirty="0" smtClean="0"/>
              <a:t>x</a:t>
            </a:r>
            <a:endParaRPr lang="fr-FR" b="1" dirty="0"/>
          </a:p>
        </p:txBody>
      </p:sp>
      <p:sp>
        <p:nvSpPr>
          <p:cNvPr id="58" name="Rectangle 57"/>
          <p:cNvSpPr/>
          <p:nvPr/>
        </p:nvSpPr>
        <p:spPr>
          <a:xfrm>
            <a:off x="7956376" y="3078755"/>
            <a:ext cx="304892" cy="369332"/>
          </a:xfrm>
          <a:prstGeom prst="rect">
            <a:avLst/>
          </a:prstGeom>
        </p:spPr>
        <p:txBody>
          <a:bodyPr wrap="none">
            <a:spAutoFit/>
          </a:bodyPr>
          <a:lstStyle/>
          <a:p>
            <a:pPr lvl="0" algn="ctr">
              <a:defRPr/>
            </a:pPr>
            <a:r>
              <a:rPr lang="fr-FR" b="1" dirty="0" smtClean="0"/>
              <a:t>x</a:t>
            </a:r>
            <a:endParaRPr lang="fr-FR" b="1" dirty="0"/>
          </a:p>
        </p:txBody>
      </p:sp>
      <p:sp>
        <p:nvSpPr>
          <p:cNvPr id="59" name="Rectangle 58"/>
          <p:cNvSpPr/>
          <p:nvPr/>
        </p:nvSpPr>
        <p:spPr>
          <a:xfrm>
            <a:off x="7956376" y="5022971"/>
            <a:ext cx="304892" cy="369332"/>
          </a:xfrm>
          <a:prstGeom prst="rect">
            <a:avLst/>
          </a:prstGeom>
        </p:spPr>
        <p:txBody>
          <a:bodyPr wrap="none">
            <a:spAutoFit/>
          </a:bodyPr>
          <a:lstStyle/>
          <a:p>
            <a:pPr lvl="0" algn="ctr">
              <a:defRPr/>
            </a:pPr>
            <a:r>
              <a:rPr lang="fr-FR" b="1" dirty="0" smtClean="0"/>
              <a:t>x</a:t>
            </a:r>
            <a:endParaRPr lang="fr-FR" b="1" dirty="0"/>
          </a:p>
        </p:txBody>
      </p:sp>
      <p:sp>
        <p:nvSpPr>
          <p:cNvPr id="60" name="Rectangle 59"/>
          <p:cNvSpPr/>
          <p:nvPr/>
        </p:nvSpPr>
        <p:spPr>
          <a:xfrm>
            <a:off x="8100392" y="3294779"/>
            <a:ext cx="304892" cy="369332"/>
          </a:xfrm>
          <a:prstGeom prst="rect">
            <a:avLst/>
          </a:prstGeom>
        </p:spPr>
        <p:txBody>
          <a:bodyPr wrap="none">
            <a:spAutoFit/>
          </a:bodyPr>
          <a:lstStyle/>
          <a:p>
            <a:pPr lvl="0" algn="ctr">
              <a:defRPr/>
            </a:pPr>
            <a:r>
              <a:rPr lang="fr-FR" b="1" dirty="0" smtClean="0"/>
              <a:t>x</a:t>
            </a:r>
            <a:endParaRPr lang="fr-FR" b="1" dirty="0"/>
          </a:p>
        </p:txBody>
      </p:sp>
      <p:sp>
        <p:nvSpPr>
          <p:cNvPr id="61" name="Rectangle 60"/>
          <p:cNvSpPr/>
          <p:nvPr/>
        </p:nvSpPr>
        <p:spPr>
          <a:xfrm>
            <a:off x="8100392" y="3798835"/>
            <a:ext cx="304892" cy="369332"/>
          </a:xfrm>
          <a:prstGeom prst="rect">
            <a:avLst/>
          </a:prstGeom>
        </p:spPr>
        <p:txBody>
          <a:bodyPr wrap="none">
            <a:spAutoFit/>
          </a:bodyPr>
          <a:lstStyle/>
          <a:p>
            <a:pPr lvl="0" algn="ctr">
              <a:defRPr/>
            </a:pPr>
            <a:r>
              <a:rPr lang="fr-FR" b="1" dirty="0" smtClean="0"/>
              <a:t>x</a:t>
            </a:r>
            <a:endParaRPr lang="fr-FR" b="1" dirty="0"/>
          </a:p>
        </p:txBody>
      </p:sp>
      <p:sp>
        <p:nvSpPr>
          <p:cNvPr id="62" name="Rectangle 61"/>
          <p:cNvSpPr/>
          <p:nvPr/>
        </p:nvSpPr>
        <p:spPr>
          <a:xfrm>
            <a:off x="7956376" y="4014859"/>
            <a:ext cx="304892" cy="369332"/>
          </a:xfrm>
          <a:prstGeom prst="rect">
            <a:avLst/>
          </a:prstGeom>
        </p:spPr>
        <p:txBody>
          <a:bodyPr wrap="none">
            <a:spAutoFit/>
          </a:bodyPr>
          <a:lstStyle/>
          <a:p>
            <a:pPr lvl="0" algn="ctr">
              <a:defRPr/>
            </a:pPr>
            <a:r>
              <a:rPr lang="fr-FR" b="1" dirty="0" smtClean="0"/>
              <a:t>x</a:t>
            </a:r>
            <a:endParaRPr lang="fr-FR" b="1" dirty="0"/>
          </a:p>
        </p:txBody>
      </p:sp>
      <p:sp>
        <p:nvSpPr>
          <p:cNvPr id="63" name="Rectangle 62"/>
          <p:cNvSpPr/>
          <p:nvPr/>
        </p:nvSpPr>
        <p:spPr>
          <a:xfrm>
            <a:off x="7956376" y="4158875"/>
            <a:ext cx="304892" cy="369332"/>
          </a:xfrm>
          <a:prstGeom prst="rect">
            <a:avLst/>
          </a:prstGeom>
        </p:spPr>
        <p:txBody>
          <a:bodyPr wrap="none">
            <a:spAutoFit/>
          </a:bodyPr>
          <a:lstStyle/>
          <a:p>
            <a:pPr lvl="0" algn="ctr">
              <a:defRPr/>
            </a:pPr>
            <a:r>
              <a:rPr lang="fr-FR" b="1" dirty="0" smtClean="0"/>
              <a:t>x</a:t>
            </a:r>
            <a:endParaRPr lang="fr-FR" b="1" dirty="0"/>
          </a:p>
        </p:txBody>
      </p:sp>
      <p:sp>
        <p:nvSpPr>
          <p:cNvPr id="64" name="Rectangle 63"/>
          <p:cNvSpPr/>
          <p:nvPr/>
        </p:nvSpPr>
        <p:spPr>
          <a:xfrm>
            <a:off x="7651484" y="4374899"/>
            <a:ext cx="232884" cy="369332"/>
          </a:xfrm>
          <a:prstGeom prst="rect">
            <a:avLst/>
          </a:prstGeom>
        </p:spPr>
        <p:txBody>
          <a:bodyPr wrap="square">
            <a:spAutoFit/>
          </a:bodyPr>
          <a:lstStyle/>
          <a:p>
            <a:pPr lvl="0" algn="ctr">
              <a:defRPr/>
            </a:pPr>
            <a:r>
              <a:rPr lang="fr-FR" b="1" dirty="0" smtClean="0"/>
              <a:t>x</a:t>
            </a:r>
            <a:endParaRPr lang="fr-FR" b="1" dirty="0"/>
          </a:p>
        </p:txBody>
      </p:sp>
      <p:sp>
        <p:nvSpPr>
          <p:cNvPr id="67" name="Rectangle 66"/>
          <p:cNvSpPr/>
          <p:nvPr/>
        </p:nvSpPr>
        <p:spPr>
          <a:xfrm>
            <a:off x="7956376" y="4518915"/>
            <a:ext cx="304892" cy="369332"/>
          </a:xfrm>
          <a:prstGeom prst="rect">
            <a:avLst/>
          </a:prstGeom>
        </p:spPr>
        <p:txBody>
          <a:bodyPr wrap="none">
            <a:spAutoFit/>
          </a:bodyPr>
          <a:lstStyle/>
          <a:p>
            <a:pPr lvl="0" algn="ctr">
              <a:defRPr/>
            </a:pPr>
            <a:r>
              <a:rPr lang="fr-FR" b="1" dirty="0" smtClean="0"/>
              <a:t>x</a:t>
            </a:r>
            <a:endParaRPr lang="fr-FR" b="1" dirty="0"/>
          </a:p>
        </p:txBody>
      </p:sp>
      <p:sp>
        <p:nvSpPr>
          <p:cNvPr id="68" name="Rectangle 67"/>
          <p:cNvSpPr/>
          <p:nvPr/>
        </p:nvSpPr>
        <p:spPr>
          <a:xfrm>
            <a:off x="8100392" y="4734939"/>
            <a:ext cx="304892" cy="369332"/>
          </a:xfrm>
          <a:prstGeom prst="rect">
            <a:avLst/>
          </a:prstGeom>
        </p:spPr>
        <p:txBody>
          <a:bodyPr wrap="none">
            <a:spAutoFit/>
          </a:bodyPr>
          <a:lstStyle/>
          <a:p>
            <a:pPr lvl="0" algn="ctr">
              <a:defRPr/>
            </a:pPr>
            <a:r>
              <a:rPr lang="fr-FR" b="1" dirty="0" smtClean="0"/>
              <a:t>x</a:t>
            </a:r>
            <a:endParaRPr lang="fr-FR" b="1" dirty="0"/>
          </a:p>
        </p:txBody>
      </p:sp>
      <p:sp>
        <p:nvSpPr>
          <p:cNvPr id="21" name="Rectangle 4"/>
          <p:cNvSpPr>
            <a:spLocks noChangeArrowheads="1"/>
          </p:cNvSpPr>
          <p:nvPr/>
        </p:nvSpPr>
        <p:spPr bwMode="auto">
          <a:xfrm>
            <a:off x="4139952" y="404664"/>
            <a:ext cx="1872208" cy="2616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2</a:t>
            </a:r>
            <a:r>
              <a:rPr lang="fr-FR" sz="1100" b="1" baseline="30000" dirty="0" smtClean="0">
                <a:solidFill>
                  <a:schemeClr val="bg1"/>
                </a:solidFill>
                <a:latin typeface="Arial" pitchFamily="34" charset="0"/>
                <a:ea typeface="Times New Roman" pitchFamily="18" charset="0"/>
              </a:rPr>
              <a:t>ème</a:t>
            </a:r>
            <a:r>
              <a:rPr lang="fr-FR" sz="1100" b="1" dirty="0" smtClean="0">
                <a:solidFill>
                  <a:schemeClr val="bg1"/>
                </a:solidFill>
                <a:latin typeface="Arial" pitchFamily="34" charset="0"/>
                <a:ea typeface="Times New Roman" pitchFamily="18" charset="0"/>
              </a:rPr>
              <a:t> revue de projet</a:t>
            </a:r>
          </a:p>
        </p:txBody>
      </p:sp>
      <p:sp>
        <p:nvSpPr>
          <p:cNvPr id="22" name="ZoneTexte 21"/>
          <p:cNvSpPr txBox="1"/>
          <p:nvPr/>
        </p:nvSpPr>
        <p:spPr>
          <a:xfrm>
            <a:off x="251520" y="-99392"/>
            <a:ext cx="8712968" cy="523220"/>
          </a:xfrm>
          <a:prstGeom prst="rect">
            <a:avLst/>
          </a:prstGeom>
          <a:noFill/>
        </p:spPr>
        <p:txBody>
          <a:bodyPr wrap="square" rtlCol="0">
            <a:spAutoFit/>
          </a:bodyPr>
          <a:lstStyle/>
          <a:p>
            <a:pPr marL="342900" indent="-342900" algn="ctr"/>
            <a:r>
              <a:rPr lang="fr-FR" sz="2800" b="1" dirty="0" smtClean="0">
                <a:solidFill>
                  <a:srgbClr val="FF0000"/>
                </a:solidFill>
              </a:rPr>
              <a:t>2ème évaluation </a:t>
            </a:r>
            <a:r>
              <a:rPr lang="fr-FR" sz="2800" b="1" dirty="0" smtClean="0"/>
              <a:t>– Les compétences à évaluer</a:t>
            </a:r>
          </a:p>
        </p:txBody>
      </p:sp>
      <p:pic>
        <p:nvPicPr>
          <p:cNvPr id="23" name="Picture 1">
            <a:hlinkClick r:id="rId4" action="ppaction://hlinkfile"/>
          </p:cNvPr>
          <p:cNvPicPr>
            <a:picLocks noChangeAspect="1" noChangeArrowheads="1"/>
          </p:cNvPicPr>
          <p:nvPr/>
        </p:nvPicPr>
        <p:blipFill>
          <a:blip r:embed="rId5" cstate="print">
            <a:clrChange>
              <a:clrFrom>
                <a:srgbClr val="54656C"/>
              </a:clrFrom>
              <a:clrTo>
                <a:srgbClr val="54656C">
                  <a:alpha val="0"/>
                </a:srgbClr>
              </a:clrTo>
            </a:clrChange>
          </a:blip>
          <a:srcRect/>
          <a:stretch>
            <a:fillRect/>
          </a:stretch>
        </p:blipFill>
        <p:spPr bwMode="auto">
          <a:xfrm>
            <a:off x="1835696" y="1700808"/>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2000"/>
                            </p:stCondLst>
                            <p:childTnLst>
                              <p:par>
                                <p:cTn id="13" presetID="2" presetClass="entr" presetSubtype="12" fill="hold" nodeType="after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anim calcmode="lin" valueType="num">
                                      <p:cBhvr additive="base">
                                        <p:cTn id="15"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12" fill="hold" nodeType="afterEffect">
                                  <p:stCondLst>
                                    <p:cond delay="0"/>
                                  </p:stCondLst>
                                  <p:childTnLst>
                                    <p:set>
                                      <p:cBhvr>
                                        <p:cTn id="19" dur="1" fill="hold">
                                          <p:stCondLst>
                                            <p:cond delay="0"/>
                                          </p:stCondLst>
                                        </p:cTn>
                                        <p:tgtEl>
                                          <p:spTgt spid="60">
                                            <p:txEl>
                                              <p:pRg st="0" end="0"/>
                                            </p:txEl>
                                          </p:spTgt>
                                        </p:tgtEl>
                                        <p:attrNameLst>
                                          <p:attrName>style.visibility</p:attrName>
                                        </p:attrNameLst>
                                      </p:cBhvr>
                                      <p:to>
                                        <p:strVal val="visible"/>
                                      </p:to>
                                    </p:set>
                                    <p:anim calcmode="lin" valueType="num">
                                      <p:cBhvr additive="base">
                                        <p:cTn id="20"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2"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0-#ppt_w/2"/>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1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0-#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12"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0-#ppt_w/2"/>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12"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500" fill="hold"/>
                                        <p:tgtEl>
                                          <p:spTgt spid="64"/>
                                        </p:tgtEl>
                                        <p:attrNameLst>
                                          <p:attrName>ppt_x</p:attrName>
                                        </p:attrNameLst>
                                      </p:cBhvr>
                                      <p:tavLst>
                                        <p:tav tm="0">
                                          <p:val>
                                            <p:strVal val="0-#ppt_w/2"/>
                                          </p:val>
                                        </p:tav>
                                        <p:tav tm="100000">
                                          <p:val>
                                            <p:strVal val="#ppt_x"/>
                                          </p:val>
                                        </p:tav>
                                      </p:tavLst>
                                    </p:anim>
                                    <p:anim calcmode="lin" valueType="num">
                                      <p:cBhvr additive="base">
                                        <p:cTn id="41" dur="500" fill="hold"/>
                                        <p:tgtEl>
                                          <p:spTgt spid="64"/>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12"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0-#ppt_w/2"/>
                                          </p:val>
                                        </p:tav>
                                        <p:tav tm="100000">
                                          <p:val>
                                            <p:strVal val="#ppt_x"/>
                                          </p:val>
                                        </p:tav>
                                      </p:tavLst>
                                    </p:anim>
                                    <p:anim calcmode="lin" valueType="num">
                                      <p:cBhvr additive="base">
                                        <p:cTn id="46" dur="500" fill="hold"/>
                                        <p:tgtEl>
                                          <p:spTgt spid="67"/>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12"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fill="hold"/>
                                        <p:tgtEl>
                                          <p:spTgt spid="68"/>
                                        </p:tgtEl>
                                        <p:attrNameLst>
                                          <p:attrName>ppt_x</p:attrName>
                                        </p:attrNameLst>
                                      </p:cBhvr>
                                      <p:tavLst>
                                        <p:tav tm="0">
                                          <p:val>
                                            <p:strVal val="0-#ppt_w/2"/>
                                          </p:val>
                                        </p:tav>
                                        <p:tav tm="100000">
                                          <p:val>
                                            <p:strVal val="#ppt_x"/>
                                          </p:val>
                                        </p:tav>
                                      </p:tavLst>
                                    </p:anim>
                                    <p:anim calcmode="lin" valueType="num">
                                      <p:cBhvr additive="base">
                                        <p:cTn id="5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P spid="62" grpId="0"/>
      <p:bldP spid="63" grpId="0"/>
      <p:bldP spid="64" grpId="0"/>
      <p:bldP spid="67" grpId="0"/>
      <p:bldP spid="6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76" name="Rectangle 75"/>
          <p:cNvSpPr/>
          <p:nvPr/>
        </p:nvSpPr>
        <p:spPr>
          <a:xfrm>
            <a:off x="2915816" y="2636912"/>
            <a:ext cx="184731" cy="646331"/>
          </a:xfrm>
          <a:prstGeom prst="rect">
            <a:avLst/>
          </a:prstGeom>
        </p:spPr>
        <p:txBody>
          <a:bodyPr wrap="none">
            <a:spAutoFit/>
          </a:bodyPr>
          <a:lstStyle/>
          <a:p>
            <a:pPr lvl="0"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sp>
        <p:nvSpPr>
          <p:cNvPr id="37" name="Titre 1"/>
          <p:cNvSpPr txBox="1">
            <a:spLocks/>
          </p:cNvSpPr>
          <p:nvPr/>
        </p:nvSpPr>
        <p:spPr>
          <a:xfrm>
            <a:off x="2123728" y="260648"/>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40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PHASE DE </a:t>
            </a:r>
            <a:r>
              <a:rPr lang="fr-FR" sz="4000" b="1" kern="0" cap="all" noProof="0" dirty="0" err="1" smtClean="0">
                <a:ln w="0"/>
                <a:solidFill>
                  <a:sysClr val="windowText" lastClr="000000"/>
                </a:solidFill>
                <a:effectLst>
                  <a:reflection blurRad="12700" stA="50000" endPos="50000" dist="5000" dir="5400000" sy="-100000" rotWithShape="0"/>
                </a:effectLst>
                <a:latin typeface="Berlin Sans FB Demi" pitchFamily="34" charset="0"/>
              </a:rPr>
              <a:t>QualificatioN</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0" name="Rectangle 4"/>
          <p:cNvSpPr>
            <a:spLocks noChangeArrowheads="1"/>
          </p:cNvSpPr>
          <p:nvPr/>
        </p:nvSpPr>
        <p:spPr bwMode="auto">
          <a:xfrm>
            <a:off x="2987824" y="1196752"/>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CONFORMITES  DES  CAPACITES </a:t>
            </a:r>
            <a:endParaRPr kumimoji="0" lang="fr-FR" sz="2400" b="1" i="0" u="none" strike="noStrike" cap="none" normalizeH="0" baseline="0" dirty="0" smtClean="0">
              <a:ln>
                <a:noFill/>
              </a:ln>
              <a:solidFill>
                <a:schemeClr val="bg1"/>
              </a:solidFill>
              <a:effectLst/>
              <a:latin typeface="Arial" pitchFamily="34" charset="0"/>
            </a:endParaRPr>
          </a:p>
        </p:txBody>
      </p:sp>
      <p:sp>
        <p:nvSpPr>
          <p:cNvPr id="52" name="Rectangle 51"/>
          <p:cNvSpPr/>
          <p:nvPr/>
        </p:nvSpPr>
        <p:spPr>
          <a:xfrm>
            <a:off x="2699792" y="1916832"/>
            <a:ext cx="6120680" cy="1600438"/>
          </a:xfrm>
          <a:prstGeom prst="rect">
            <a:avLst/>
          </a:prstGeom>
        </p:spPr>
        <p:txBody>
          <a:bodyPr wrap="square">
            <a:spAutoFit/>
          </a:bodyPr>
          <a:lstStyle/>
          <a:p>
            <a:pPr lvl="0" fontAlgn="base">
              <a:spcBef>
                <a:spcPct val="0"/>
              </a:spcBef>
              <a:spcAft>
                <a:spcPct val="0"/>
              </a:spcAft>
            </a:pPr>
            <a:r>
              <a:rPr lang="fr-FR" b="1" dirty="0" smtClean="0">
                <a:latin typeface="Calibri" pitchFamily="34" charset="0"/>
              </a:rPr>
              <a:t>Grâce au prototype chaque élève vérifie que sa solution est conforme en tout point avec les niveaux exigés dans le CDCF. </a:t>
            </a:r>
          </a:p>
          <a:p>
            <a:pPr lvl="0" fontAlgn="base">
              <a:spcBef>
                <a:spcPct val="0"/>
              </a:spcBef>
              <a:spcAft>
                <a:spcPct val="0"/>
              </a:spcAft>
            </a:pPr>
            <a:endParaRPr lang="fr-FR" sz="800" b="1" dirty="0" smtClean="0">
              <a:latin typeface="Calibri" pitchFamily="34" charset="0"/>
            </a:endParaRPr>
          </a:p>
          <a:p>
            <a:pPr lvl="0" fontAlgn="base">
              <a:spcBef>
                <a:spcPct val="0"/>
              </a:spcBef>
              <a:spcAft>
                <a:spcPct val="0"/>
              </a:spcAft>
            </a:pPr>
            <a:r>
              <a:rPr lang="fr-FR" dirty="0" smtClean="0">
                <a:latin typeface="Calibri" pitchFamily="34" charset="0"/>
              </a:rPr>
              <a:t>Si des interactions lient les différents travaux des élèves, il sera nécessaire de réunir ces derniers afin qu’ils vérifient la conformité de l’ensemble. </a:t>
            </a:r>
          </a:p>
        </p:txBody>
      </p:sp>
      <p:sp>
        <p:nvSpPr>
          <p:cNvPr id="53" name="Flèche vers le bas 52"/>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4" name="Rectangle à coins arrondis 53"/>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55" name="Rectangle à coins arrondis 54"/>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56" name="Rectangle à coins arrondis 55"/>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57" name="Rectangle à coins arrondis 56"/>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58" name="Rectangle à coins arrondis 57"/>
          <p:cNvSpPr/>
          <p:nvPr/>
        </p:nvSpPr>
        <p:spPr>
          <a:xfrm>
            <a:off x="323528" y="57332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59" name="Rectangle à coins arrondis 58"/>
          <p:cNvSpPr/>
          <p:nvPr/>
        </p:nvSpPr>
        <p:spPr>
          <a:xfrm>
            <a:off x="323528" y="48691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60" name="Rectangle à coins arrondis 59"/>
          <p:cNvSpPr/>
          <p:nvPr/>
        </p:nvSpPr>
        <p:spPr>
          <a:xfrm>
            <a:off x="323528" y="3933056"/>
            <a:ext cx="1584176" cy="576064"/>
          </a:xfrm>
          <a:prstGeom prst="roundRect">
            <a:avLst/>
          </a:prstGeom>
          <a:solidFill>
            <a:schemeClr val="accent6">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grpSp>
        <p:nvGrpSpPr>
          <p:cNvPr id="2" name="Groupe 60"/>
          <p:cNvGrpSpPr/>
          <p:nvPr/>
        </p:nvGrpSpPr>
        <p:grpSpPr>
          <a:xfrm>
            <a:off x="2555776" y="3717032"/>
            <a:ext cx="1398100" cy="1804998"/>
            <a:chOff x="4640138" y="1638464"/>
            <a:chExt cx="4786346" cy="4819670"/>
          </a:xfrm>
        </p:grpSpPr>
        <p:sp>
          <p:nvSpPr>
            <p:cNvPr id="62" name="Text Box 14"/>
            <p:cNvSpPr txBox="1">
              <a:spLocks noChangeArrowheads="1"/>
            </p:cNvSpPr>
            <p:nvPr/>
          </p:nvSpPr>
          <p:spPr bwMode="auto">
            <a:xfrm rot="3483522">
              <a:off x="6534867" y="3029731"/>
              <a:ext cx="1835841" cy="433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Ecart R</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Times New Roman" pitchFamily="18" charset="0"/>
                  <a:cs typeface="Arial" pitchFamily="34" charset="0"/>
                </a:rPr>
                <a:t>-</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a:t>
              </a:r>
              <a:endPar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63" name="Freeform 15"/>
            <p:cNvSpPr>
              <a:spLocks/>
            </p:cNvSpPr>
            <p:nvPr/>
          </p:nvSpPr>
          <p:spPr bwMode="auto">
            <a:xfrm flipH="1">
              <a:off x="6828408" y="2320107"/>
              <a:ext cx="1155700" cy="1876425"/>
            </a:xfrm>
            <a:custGeom>
              <a:avLst/>
              <a:gdLst/>
              <a:ahLst/>
              <a:cxnLst>
                <a:cxn ang="0">
                  <a:pos x="1820" y="0"/>
                </a:cxn>
                <a:cxn ang="0">
                  <a:pos x="1200" y="540"/>
                </a:cxn>
                <a:cxn ang="0">
                  <a:pos x="630" y="1350"/>
                </a:cxn>
                <a:cxn ang="0">
                  <a:pos x="255" y="2130"/>
                </a:cxn>
                <a:cxn ang="0">
                  <a:pos x="0" y="2955"/>
                </a:cxn>
              </a:cxnLst>
              <a:rect l="0" t="0" r="r" b="b"/>
              <a:pathLst>
                <a:path w="1820" h="2955">
                  <a:moveTo>
                    <a:pt x="1820" y="0"/>
                  </a:moveTo>
                  <a:cubicBezTo>
                    <a:pt x="1717" y="90"/>
                    <a:pt x="1398" y="315"/>
                    <a:pt x="1200" y="540"/>
                  </a:cubicBezTo>
                  <a:cubicBezTo>
                    <a:pt x="1002" y="765"/>
                    <a:pt x="787" y="1085"/>
                    <a:pt x="630" y="1350"/>
                  </a:cubicBezTo>
                  <a:cubicBezTo>
                    <a:pt x="473" y="1615"/>
                    <a:pt x="360" y="1862"/>
                    <a:pt x="255" y="2130"/>
                  </a:cubicBezTo>
                  <a:cubicBezTo>
                    <a:pt x="150" y="2398"/>
                    <a:pt x="53" y="2783"/>
                    <a:pt x="0" y="2955"/>
                  </a:cubicBezTo>
                </a:path>
              </a:pathLst>
            </a:cu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sz="400"/>
            </a:p>
          </p:txBody>
        </p:sp>
        <p:sp>
          <p:nvSpPr>
            <p:cNvPr id="64" name="AutoShape 6"/>
            <p:cNvSpPr>
              <a:spLocks noChangeArrowheads="1"/>
            </p:cNvSpPr>
            <p:nvPr/>
          </p:nvSpPr>
          <p:spPr bwMode="auto">
            <a:xfrm>
              <a:off x="4640138" y="1638464"/>
              <a:ext cx="2162175" cy="2265819"/>
            </a:xfrm>
            <a:prstGeom prst="roundRect">
              <a:avLst>
                <a:gd name="adj" fmla="val 17412"/>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65" name="Text Box 2"/>
            <p:cNvSpPr txBox="1">
              <a:spLocks noChangeArrowheads="1"/>
            </p:cNvSpPr>
            <p:nvPr/>
          </p:nvSpPr>
          <p:spPr bwMode="auto">
            <a:xfrm>
              <a:off x="4640138" y="1638464"/>
              <a:ext cx="2162175" cy="60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du client</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Oval 4"/>
            <p:cNvSpPr>
              <a:spLocks noChangeArrowheads="1"/>
            </p:cNvSpPr>
            <p:nvPr/>
          </p:nvSpPr>
          <p:spPr bwMode="auto">
            <a:xfrm>
              <a:off x="4858097" y="2027277"/>
              <a:ext cx="1717675" cy="122893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67" name="Text Box 5"/>
            <p:cNvSpPr txBox="1">
              <a:spLocks noChangeArrowheads="1"/>
            </p:cNvSpPr>
            <p:nvPr/>
          </p:nvSpPr>
          <p:spPr bwMode="auto">
            <a:xfrm>
              <a:off x="4858097" y="2248099"/>
              <a:ext cx="1717675" cy="734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Attendu</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68" name="Text Box 11"/>
            <p:cNvSpPr txBox="1">
              <a:spLocks noChangeArrowheads="1"/>
            </p:cNvSpPr>
            <p:nvPr/>
          </p:nvSpPr>
          <p:spPr bwMode="auto">
            <a:xfrm>
              <a:off x="5434161" y="3112195"/>
              <a:ext cx="466725"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tx2">
                      <a:lumMod val="50000"/>
                    </a:schemeClr>
                  </a:solidFill>
                  <a:effectLst>
                    <a:outerShdw blurRad="76200" dist="50800" dir="5400000" algn="tl" rotWithShape="0">
                      <a:srgbClr val="000000">
                        <a:alpha val="65000"/>
                      </a:srgbClr>
                    </a:outerShdw>
                  </a:effectLst>
                  <a:latin typeface="Calibri" pitchFamily="34" charset="0"/>
                  <a:cs typeface="Arial" pitchFamily="34" charset="0"/>
                </a:rPr>
                <a:t>A</a:t>
              </a:r>
              <a:endParaRPr kumimoji="0" lang="fr-FR" sz="800" b="1" i="0" u="none" strike="noStrike" spc="50" normalizeH="0" baseline="0" dirty="0" smtClean="0">
                <a:ln w="11430"/>
                <a:solidFill>
                  <a:schemeClr val="tx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9" name="AutoShape 6"/>
            <p:cNvSpPr>
              <a:spLocks noChangeArrowheads="1"/>
            </p:cNvSpPr>
            <p:nvPr/>
          </p:nvSpPr>
          <p:spPr bwMode="auto">
            <a:xfrm>
              <a:off x="6874321" y="4192315"/>
              <a:ext cx="2162175" cy="2265819"/>
            </a:xfrm>
            <a:prstGeom prst="roundRect">
              <a:avLst>
                <a:gd name="adj" fmla="val 17412"/>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70" name="Text Box 2"/>
            <p:cNvSpPr txBox="1">
              <a:spLocks noChangeArrowheads="1"/>
            </p:cNvSpPr>
            <p:nvPr/>
          </p:nvSpPr>
          <p:spPr bwMode="auto">
            <a:xfrm>
              <a:off x="6874321" y="4192315"/>
              <a:ext cx="2162175" cy="60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du laboratoire</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Oval 4"/>
            <p:cNvSpPr>
              <a:spLocks noChangeArrowheads="1"/>
            </p:cNvSpPr>
            <p:nvPr/>
          </p:nvSpPr>
          <p:spPr bwMode="auto">
            <a:xfrm>
              <a:off x="7092280" y="4581128"/>
              <a:ext cx="1717675" cy="122893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72" name="Text Box 5"/>
            <p:cNvSpPr txBox="1">
              <a:spLocks noChangeArrowheads="1"/>
            </p:cNvSpPr>
            <p:nvPr/>
          </p:nvSpPr>
          <p:spPr bwMode="auto">
            <a:xfrm>
              <a:off x="7092280" y="4801950"/>
              <a:ext cx="1717675" cy="734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Réel</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73" name="Text Box 11"/>
            <p:cNvSpPr txBox="1">
              <a:spLocks noChangeArrowheads="1"/>
            </p:cNvSpPr>
            <p:nvPr/>
          </p:nvSpPr>
          <p:spPr bwMode="auto">
            <a:xfrm>
              <a:off x="7668344" y="5666046"/>
              <a:ext cx="466725"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accent2">
                      <a:lumMod val="50000"/>
                    </a:schemeClr>
                  </a:solidFill>
                  <a:effectLst>
                    <a:outerShdw blurRad="76200" dist="50800" dir="5400000" algn="tl" rotWithShape="0">
                      <a:srgbClr val="000000">
                        <a:alpha val="65000"/>
                      </a:srgbClr>
                    </a:outerShdw>
                  </a:effectLst>
                  <a:latin typeface="Calibri" pitchFamily="34" charset="0"/>
                  <a:cs typeface="Arial" pitchFamily="34" charset="0"/>
                </a:rPr>
                <a:t>R</a:t>
              </a:r>
              <a:endParaRPr kumimoji="0" lang="fr-FR" sz="8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74" name="Ellipse 73"/>
            <p:cNvSpPr/>
            <p:nvPr/>
          </p:nvSpPr>
          <p:spPr>
            <a:xfrm>
              <a:off x="7283344" y="2495720"/>
              <a:ext cx="2143140" cy="857256"/>
            </a:xfrm>
            <a:prstGeom prst="ellipse">
              <a:avLst/>
            </a:prstGeom>
            <a:no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effectLst>
                    <a:outerShdw blurRad="38100" dist="38100" dir="2700000" algn="tl">
                      <a:srgbClr val="000000">
                        <a:alpha val="43137"/>
                      </a:srgbClr>
                    </a:outerShdw>
                  </a:effectLst>
                </a:rPr>
                <a:t>Valider les performances</a:t>
              </a:r>
              <a:endParaRPr lang="fr-FR" sz="400" dirty="0">
                <a:solidFill>
                  <a:schemeClr val="tx1"/>
                </a:solidFill>
                <a:effectLst>
                  <a:outerShdw blurRad="38100" dist="38100" dir="2700000" algn="tl">
                    <a:srgbClr val="000000">
                      <a:alpha val="43137"/>
                    </a:srgbClr>
                  </a:outerShdw>
                </a:effectLst>
              </a:endParaRPr>
            </a:p>
          </p:txBody>
        </p:sp>
      </p:grpSp>
      <p:sp>
        <p:nvSpPr>
          <p:cNvPr id="29" name="Rectangle 28"/>
          <p:cNvSpPr/>
          <p:nvPr/>
        </p:nvSpPr>
        <p:spPr>
          <a:xfrm>
            <a:off x="2555776" y="5589240"/>
            <a:ext cx="6588224" cy="923330"/>
          </a:xfrm>
          <a:prstGeom prst="rect">
            <a:avLst/>
          </a:prstGeom>
        </p:spPr>
        <p:txBody>
          <a:bodyPr wrap="square">
            <a:spAutoFit/>
          </a:bodyPr>
          <a:lstStyle/>
          <a:p>
            <a:r>
              <a:rPr lang="fr-FR" b="1" u="sng" dirty="0" smtClean="0">
                <a:latin typeface="Calibri" pitchFamily="34" charset="0"/>
              </a:rPr>
              <a:t>Remarque</a:t>
            </a:r>
            <a:r>
              <a:rPr lang="fr-FR" b="1" dirty="0" smtClean="0">
                <a:latin typeface="Calibri" pitchFamily="34" charset="0"/>
              </a:rPr>
              <a:t>: </a:t>
            </a:r>
          </a:p>
          <a:p>
            <a:r>
              <a:rPr lang="fr-FR" b="1" dirty="0" smtClean="0">
                <a:latin typeface="Calibri" pitchFamily="34" charset="0"/>
              </a:rPr>
              <a:t>Selon la production finale attendue, les phases d’intégration et de validation peuvent ne pas exister (voir planification du projet).</a:t>
            </a:r>
            <a:endParaRPr lang="fr-FR" dirty="0"/>
          </a:p>
        </p:txBody>
      </p:sp>
      <p:pic>
        <p:nvPicPr>
          <p:cNvPr id="30" name="Picture 2"/>
          <p:cNvPicPr>
            <a:picLocks noChangeAspect="1" noChangeArrowheads="1"/>
          </p:cNvPicPr>
          <p:nvPr/>
        </p:nvPicPr>
        <p:blipFill>
          <a:blip r:embed="rId3" cstate="print"/>
          <a:srcRect t="22438" r="20159"/>
          <a:stretch>
            <a:fillRect/>
          </a:stretch>
        </p:blipFill>
        <p:spPr bwMode="auto">
          <a:xfrm>
            <a:off x="3928325" y="3501008"/>
            <a:ext cx="3828985" cy="2088232"/>
          </a:xfrm>
          <a:prstGeom prst="rect">
            <a:avLst/>
          </a:prstGeom>
          <a:noFill/>
          <a:ln w="9525">
            <a:noFill/>
            <a:miter lim="800000"/>
            <a:headEnd/>
            <a:tailEnd/>
          </a:ln>
        </p:spPr>
      </p:pic>
      <p:sp>
        <p:nvSpPr>
          <p:cNvPr id="31" name="Rectangle à coins arrondis 30"/>
          <p:cNvSpPr/>
          <p:nvPr/>
        </p:nvSpPr>
        <p:spPr>
          <a:xfrm>
            <a:off x="5220072" y="3645024"/>
            <a:ext cx="2520280" cy="19442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76" name="Rectangle 75"/>
          <p:cNvSpPr/>
          <p:nvPr/>
        </p:nvSpPr>
        <p:spPr>
          <a:xfrm>
            <a:off x="2915816" y="2636912"/>
            <a:ext cx="184731" cy="646331"/>
          </a:xfrm>
          <a:prstGeom prst="rect">
            <a:avLst/>
          </a:prstGeom>
        </p:spPr>
        <p:txBody>
          <a:bodyPr wrap="none">
            <a:spAutoFit/>
          </a:bodyPr>
          <a:lstStyle/>
          <a:p>
            <a:pPr lvl="0"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sp>
        <p:nvSpPr>
          <p:cNvPr id="37" name="Titre 1"/>
          <p:cNvSpPr txBox="1">
            <a:spLocks/>
          </p:cNvSpPr>
          <p:nvPr/>
        </p:nvSpPr>
        <p:spPr>
          <a:xfrm>
            <a:off x="2123728" y="260648"/>
            <a:ext cx="6572296" cy="1357298"/>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40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PHASE D’</a:t>
            </a:r>
            <a:r>
              <a:rPr lang="fr-FR" sz="4000" b="1" kern="0" cap="all" noProof="0" dirty="0" err="1" smtClean="0">
                <a:ln w="0"/>
                <a:solidFill>
                  <a:sysClr val="windowText" lastClr="000000"/>
                </a:solidFill>
                <a:effectLst>
                  <a:reflection blurRad="12700" stA="50000" endPos="50000" dist="5000" dir="5400000" sy="-100000" rotWithShape="0"/>
                </a:effectLst>
                <a:latin typeface="Berlin Sans FB Demi" pitchFamily="34" charset="0"/>
              </a:rPr>
              <a:t>integration</a:t>
            </a:r>
            <a:endParaRPr lang="fr-FR" sz="40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0" name="Rectangle 4"/>
          <p:cNvSpPr>
            <a:spLocks noChangeArrowheads="1"/>
          </p:cNvSpPr>
          <p:nvPr/>
        </p:nvSpPr>
        <p:spPr bwMode="auto">
          <a:xfrm>
            <a:off x="2987824" y="1196752"/>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PHASE D’INTEGRATION</a:t>
            </a:r>
            <a:endParaRPr kumimoji="0" lang="fr-FR" sz="2400" b="1" i="0" u="none" strike="noStrike" cap="none" normalizeH="0" baseline="0" dirty="0" smtClean="0">
              <a:ln>
                <a:noFill/>
              </a:ln>
              <a:solidFill>
                <a:schemeClr val="bg1"/>
              </a:solidFill>
              <a:effectLst/>
              <a:latin typeface="Arial" pitchFamily="34" charset="0"/>
            </a:endParaRPr>
          </a:p>
        </p:txBody>
      </p:sp>
      <p:sp>
        <p:nvSpPr>
          <p:cNvPr id="52" name="Rectangle 51"/>
          <p:cNvSpPr/>
          <p:nvPr/>
        </p:nvSpPr>
        <p:spPr>
          <a:xfrm>
            <a:off x="2915816" y="2636912"/>
            <a:ext cx="184731" cy="646331"/>
          </a:xfrm>
          <a:prstGeom prst="rect">
            <a:avLst/>
          </a:prstGeom>
        </p:spPr>
        <p:txBody>
          <a:bodyPr wrap="none">
            <a:spAutoFit/>
          </a:bodyPr>
          <a:lstStyle/>
          <a:p>
            <a:pPr lvl="0"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sp>
        <p:nvSpPr>
          <p:cNvPr id="56" name="Rectangle 55"/>
          <p:cNvSpPr/>
          <p:nvPr/>
        </p:nvSpPr>
        <p:spPr>
          <a:xfrm>
            <a:off x="2699792" y="1916832"/>
            <a:ext cx="6120680" cy="2031325"/>
          </a:xfrm>
          <a:prstGeom prst="rect">
            <a:avLst/>
          </a:prstGeom>
        </p:spPr>
        <p:txBody>
          <a:bodyPr wrap="square">
            <a:spAutoFit/>
          </a:bodyPr>
          <a:lstStyle/>
          <a:p>
            <a:pPr lvl="0" fontAlgn="base">
              <a:spcBef>
                <a:spcPct val="0"/>
              </a:spcBef>
              <a:spcAft>
                <a:spcPct val="0"/>
              </a:spcAft>
            </a:pPr>
            <a:r>
              <a:rPr lang="fr-FR" b="1" dirty="0" smtClean="0">
                <a:latin typeface="Calibri" pitchFamily="34" charset="0"/>
              </a:rPr>
              <a:t>A ce stade, les élèves assemblent leurs productions ou les intègrent  au système réel (si possible).</a:t>
            </a:r>
          </a:p>
          <a:p>
            <a:pPr lvl="0" fontAlgn="base">
              <a:spcBef>
                <a:spcPct val="0"/>
              </a:spcBef>
              <a:spcAft>
                <a:spcPct val="0"/>
              </a:spcAft>
            </a:pPr>
            <a:endParaRPr lang="fr-FR" b="1" dirty="0" smtClean="0">
              <a:latin typeface="Calibri" pitchFamily="34" charset="0"/>
            </a:endParaRPr>
          </a:p>
          <a:p>
            <a:pPr lvl="0" fontAlgn="base">
              <a:spcBef>
                <a:spcPct val="0"/>
              </a:spcBef>
              <a:spcAft>
                <a:spcPct val="0"/>
              </a:spcAft>
            </a:pPr>
            <a:r>
              <a:rPr lang="fr-FR" b="1" dirty="0" smtClean="0">
                <a:latin typeface="Calibri" pitchFamily="34" charset="0"/>
              </a:rPr>
              <a:t>Ils règlent les derniers problèmes rencontrés et procèdent à d’éventuels ajustements.</a:t>
            </a:r>
          </a:p>
          <a:p>
            <a:pPr lvl="0" fontAlgn="base">
              <a:spcBef>
                <a:spcPct val="0"/>
              </a:spcBef>
              <a:spcAft>
                <a:spcPct val="0"/>
              </a:spcAft>
            </a:pPr>
            <a:endParaRPr lang="fr-FR" b="1" dirty="0" smtClean="0">
              <a:latin typeface="Calibri" pitchFamily="34" charset="0"/>
            </a:endParaRPr>
          </a:p>
          <a:p>
            <a:pPr lvl="0" fontAlgn="base">
              <a:spcBef>
                <a:spcPct val="0"/>
              </a:spcBef>
              <a:spcAft>
                <a:spcPct val="0"/>
              </a:spcAft>
            </a:pPr>
            <a:r>
              <a:rPr lang="fr-FR" b="1" dirty="0" smtClean="0">
                <a:latin typeface="Calibri" pitchFamily="34" charset="0"/>
              </a:rPr>
              <a:t>Chaque élève élabore une notice de montage. </a:t>
            </a:r>
          </a:p>
        </p:txBody>
      </p:sp>
      <p:sp>
        <p:nvSpPr>
          <p:cNvPr id="54" name="Flèche vers le bas 53"/>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5" name="Rectangle à coins arrondis 54"/>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59" name="Rectangle à coins arrondis 58"/>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60" name="Rectangle à coins arrondis 59"/>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61" name="Rectangle à coins arrondis 60"/>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62" name="Rectangle à coins arrondis 61"/>
          <p:cNvSpPr/>
          <p:nvPr/>
        </p:nvSpPr>
        <p:spPr>
          <a:xfrm>
            <a:off x="323528" y="5733256"/>
            <a:ext cx="1584176" cy="576064"/>
          </a:xfrm>
          <a:prstGeom prst="roundRect">
            <a:avLst/>
          </a:prstGeom>
          <a:solidFill>
            <a:schemeClr val="tx1">
              <a:lumMod val="65000"/>
              <a:lumOff val="3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63" name="Rectangle à coins arrondis 62"/>
          <p:cNvSpPr/>
          <p:nvPr/>
        </p:nvSpPr>
        <p:spPr>
          <a:xfrm>
            <a:off x="323528" y="4797152"/>
            <a:ext cx="1584176" cy="576064"/>
          </a:xfrm>
          <a:prstGeom prst="roundRect">
            <a:avLst/>
          </a:prstGeom>
          <a:solidFill>
            <a:schemeClr val="accent6">
              <a:lumMod val="20000"/>
              <a:lumOff val="8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64" name="Rectangle à coins arrondis 63"/>
          <p:cNvSpPr/>
          <p:nvPr/>
        </p:nvSpPr>
        <p:spPr>
          <a:xfrm>
            <a:off x="323528" y="39330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grpSp>
        <p:nvGrpSpPr>
          <p:cNvPr id="2" name="Groupe 64"/>
          <p:cNvGrpSpPr/>
          <p:nvPr/>
        </p:nvGrpSpPr>
        <p:grpSpPr>
          <a:xfrm>
            <a:off x="2411760" y="4869160"/>
            <a:ext cx="1398100" cy="1804998"/>
            <a:chOff x="4640138" y="1638464"/>
            <a:chExt cx="4786346" cy="4819670"/>
          </a:xfrm>
        </p:grpSpPr>
        <p:sp>
          <p:nvSpPr>
            <p:cNvPr id="66" name="Text Box 14"/>
            <p:cNvSpPr txBox="1">
              <a:spLocks noChangeArrowheads="1"/>
            </p:cNvSpPr>
            <p:nvPr/>
          </p:nvSpPr>
          <p:spPr bwMode="auto">
            <a:xfrm rot="3483522">
              <a:off x="6534867" y="3029731"/>
              <a:ext cx="1835841" cy="433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Ecart R</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Times New Roman" pitchFamily="18" charset="0"/>
                  <a:cs typeface="Arial" pitchFamily="34" charset="0"/>
                </a:rPr>
                <a:t>-</a:t>
              </a:r>
              <a:r>
                <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a:t>
              </a:r>
              <a:endParaRPr kumimoji="0" lang="fr-FR" sz="3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67" name="Freeform 15"/>
            <p:cNvSpPr>
              <a:spLocks/>
            </p:cNvSpPr>
            <p:nvPr/>
          </p:nvSpPr>
          <p:spPr bwMode="auto">
            <a:xfrm flipH="1">
              <a:off x="6828408" y="2320107"/>
              <a:ext cx="1155700" cy="1876425"/>
            </a:xfrm>
            <a:custGeom>
              <a:avLst/>
              <a:gdLst/>
              <a:ahLst/>
              <a:cxnLst>
                <a:cxn ang="0">
                  <a:pos x="1820" y="0"/>
                </a:cxn>
                <a:cxn ang="0">
                  <a:pos x="1200" y="540"/>
                </a:cxn>
                <a:cxn ang="0">
                  <a:pos x="630" y="1350"/>
                </a:cxn>
                <a:cxn ang="0">
                  <a:pos x="255" y="2130"/>
                </a:cxn>
                <a:cxn ang="0">
                  <a:pos x="0" y="2955"/>
                </a:cxn>
              </a:cxnLst>
              <a:rect l="0" t="0" r="r" b="b"/>
              <a:pathLst>
                <a:path w="1820" h="2955">
                  <a:moveTo>
                    <a:pt x="1820" y="0"/>
                  </a:moveTo>
                  <a:cubicBezTo>
                    <a:pt x="1717" y="90"/>
                    <a:pt x="1398" y="315"/>
                    <a:pt x="1200" y="540"/>
                  </a:cubicBezTo>
                  <a:cubicBezTo>
                    <a:pt x="1002" y="765"/>
                    <a:pt x="787" y="1085"/>
                    <a:pt x="630" y="1350"/>
                  </a:cubicBezTo>
                  <a:cubicBezTo>
                    <a:pt x="473" y="1615"/>
                    <a:pt x="360" y="1862"/>
                    <a:pt x="255" y="2130"/>
                  </a:cubicBezTo>
                  <a:cubicBezTo>
                    <a:pt x="150" y="2398"/>
                    <a:pt x="53" y="2783"/>
                    <a:pt x="0" y="2955"/>
                  </a:cubicBezTo>
                </a:path>
              </a:pathLst>
            </a:cu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sz="400"/>
            </a:p>
          </p:txBody>
        </p:sp>
        <p:sp>
          <p:nvSpPr>
            <p:cNvPr id="68" name="AutoShape 6"/>
            <p:cNvSpPr>
              <a:spLocks noChangeArrowheads="1"/>
            </p:cNvSpPr>
            <p:nvPr/>
          </p:nvSpPr>
          <p:spPr bwMode="auto">
            <a:xfrm>
              <a:off x="4640138" y="1638464"/>
              <a:ext cx="2162175" cy="2265819"/>
            </a:xfrm>
            <a:prstGeom prst="roundRect">
              <a:avLst>
                <a:gd name="adj" fmla="val 17412"/>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69" name="Text Box 2"/>
            <p:cNvSpPr txBox="1">
              <a:spLocks noChangeArrowheads="1"/>
            </p:cNvSpPr>
            <p:nvPr/>
          </p:nvSpPr>
          <p:spPr bwMode="auto">
            <a:xfrm>
              <a:off x="4640138" y="1638464"/>
              <a:ext cx="2162175" cy="60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du client</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Oval 4"/>
            <p:cNvSpPr>
              <a:spLocks noChangeArrowheads="1"/>
            </p:cNvSpPr>
            <p:nvPr/>
          </p:nvSpPr>
          <p:spPr bwMode="auto">
            <a:xfrm>
              <a:off x="4858097" y="2027277"/>
              <a:ext cx="1717675" cy="122893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71" name="Text Box 5"/>
            <p:cNvSpPr txBox="1">
              <a:spLocks noChangeArrowheads="1"/>
            </p:cNvSpPr>
            <p:nvPr/>
          </p:nvSpPr>
          <p:spPr bwMode="auto">
            <a:xfrm>
              <a:off x="4858097" y="2248099"/>
              <a:ext cx="1717675" cy="734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Attendu</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72" name="Text Box 11"/>
            <p:cNvSpPr txBox="1">
              <a:spLocks noChangeArrowheads="1"/>
            </p:cNvSpPr>
            <p:nvPr/>
          </p:nvSpPr>
          <p:spPr bwMode="auto">
            <a:xfrm>
              <a:off x="5434161" y="3112195"/>
              <a:ext cx="466725"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tx2">
                      <a:lumMod val="50000"/>
                    </a:schemeClr>
                  </a:solidFill>
                  <a:effectLst>
                    <a:outerShdw blurRad="76200" dist="50800" dir="5400000" algn="tl" rotWithShape="0">
                      <a:srgbClr val="000000">
                        <a:alpha val="65000"/>
                      </a:srgbClr>
                    </a:outerShdw>
                  </a:effectLst>
                  <a:latin typeface="Calibri" pitchFamily="34" charset="0"/>
                  <a:cs typeface="Arial" pitchFamily="34" charset="0"/>
                </a:rPr>
                <a:t>A</a:t>
              </a:r>
              <a:endParaRPr kumimoji="0" lang="fr-FR" sz="800" b="1" i="0" u="none" strike="noStrike" spc="50" normalizeH="0" baseline="0" dirty="0" smtClean="0">
                <a:ln w="11430"/>
                <a:solidFill>
                  <a:schemeClr val="tx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73" name="AutoShape 6"/>
            <p:cNvSpPr>
              <a:spLocks noChangeArrowheads="1"/>
            </p:cNvSpPr>
            <p:nvPr/>
          </p:nvSpPr>
          <p:spPr bwMode="auto">
            <a:xfrm>
              <a:off x="6874321" y="4192315"/>
              <a:ext cx="2162175" cy="2265819"/>
            </a:xfrm>
            <a:prstGeom prst="roundRect">
              <a:avLst>
                <a:gd name="adj" fmla="val 17412"/>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74" name="Text Box 2"/>
            <p:cNvSpPr txBox="1">
              <a:spLocks noChangeArrowheads="1"/>
            </p:cNvSpPr>
            <p:nvPr/>
          </p:nvSpPr>
          <p:spPr bwMode="auto">
            <a:xfrm>
              <a:off x="6874321" y="4192315"/>
              <a:ext cx="2162175" cy="60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 b="0" i="0" u="none" strike="noStrike" cap="none" normalizeH="0" baseline="0" dirty="0" smtClean="0">
                  <a:ln>
                    <a:noFill/>
                  </a:ln>
                  <a:solidFill>
                    <a:schemeClr val="tx1"/>
                  </a:solidFill>
                  <a:effectLst/>
                  <a:latin typeface="Calibri" pitchFamily="34" charset="0"/>
                  <a:cs typeface="Arial" pitchFamily="34" charset="0"/>
                </a:rPr>
                <a:t>Domaine du laboratoire</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Oval 4"/>
            <p:cNvSpPr>
              <a:spLocks noChangeArrowheads="1"/>
            </p:cNvSpPr>
            <p:nvPr/>
          </p:nvSpPr>
          <p:spPr bwMode="auto">
            <a:xfrm>
              <a:off x="7092280" y="4581128"/>
              <a:ext cx="1717675" cy="122893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sz="400"/>
            </a:p>
          </p:txBody>
        </p:sp>
        <p:sp>
          <p:nvSpPr>
            <p:cNvPr id="77" name="Text Box 5"/>
            <p:cNvSpPr txBox="1">
              <a:spLocks noChangeArrowheads="1"/>
            </p:cNvSpPr>
            <p:nvPr/>
          </p:nvSpPr>
          <p:spPr bwMode="auto">
            <a:xfrm>
              <a:off x="7092280" y="4801950"/>
              <a:ext cx="1717675" cy="734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Réel</a:t>
              </a:r>
              <a:endParaRPr kumimoji="0" lang="fr-FR" sz="7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78" name="Text Box 11"/>
            <p:cNvSpPr txBox="1">
              <a:spLocks noChangeArrowheads="1"/>
            </p:cNvSpPr>
            <p:nvPr/>
          </p:nvSpPr>
          <p:spPr bwMode="auto">
            <a:xfrm>
              <a:off x="7668344" y="5666046"/>
              <a:ext cx="466725"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b="1" spc="50" dirty="0" smtClean="0">
                  <a:ln w="11430"/>
                  <a:solidFill>
                    <a:schemeClr val="accent2">
                      <a:lumMod val="50000"/>
                    </a:schemeClr>
                  </a:solidFill>
                  <a:effectLst>
                    <a:outerShdw blurRad="76200" dist="50800" dir="5400000" algn="tl" rotWithShape="0">
                      <a:srgbClr val="000000">
                        <a:alpha val="65000"/>
                      </a:srgbClr>
                    </a:outerShdw>
                  </a:effectLst>
                  <a:latin typeface="Calibri" pitchFamily="34" charset="0"/>
                  <a:cs typeface="Arial" pitchFamily="34" charset="0"/>
                </a:rPr>
                <a:t>R</a:t>
              </a:r>
              <a:endParaRPr kumimoji="0" lang="fr-FR" sz="8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79" name="Ellipse 78"/>
            <p:cNvSpPr/>
            <p:nvPr/>
          </p:nvSpPr>
          <p:spPr>
            <a:xfrm>
              <a:off x="7283344" y="2495720"/>
              <a:ext cx="2143140" cy="857256"/>
            </a:xfrm>
            <a:prstGeom prst="ellipse">
              <a:avLst/>
            </a:prstGeom>
            <a:no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dirty="0" smtClean="0">
                  <a:solidFill>
                    <a:schemeClr val="tx1"/>
                  </a:solidFill>
                  <a:effectLst>
                    <a:outerShdw blurRad="38100" dist="38100" dir="2700000" algn="tl">
                      <a:srgbClr val="000000">
                        <a:alpha val="43137"/>
                      </a:srgbClr>
                    </a:outerShdw>
                  </a:effectLst>
                </a:rPr>
                <a:t>Valider les performances</a:t>
              </a:r>
              <a:endParaRPr lang="fr-FR" sz="400" dirty="0">
                <a:solidFill>
                  <a:schemeClr val="tx1"/>
                </a:solidFill>
                <a:effectLst>
                  <a:outerShdw blurRad="38100" dist="38100" dir="2700000" algn="tl">
                    <a:srgbClr val="000000">
                      <a:alpha val="43137"/>
                    </a:srgbClr>
                  </a:outerShdw>
                </a:effectLst>
              </a:endParaRPr>
            </a:p>
          </p:txBody>
        </p:sp>
      </p:grpSp>
      <p:pic>
        <p:nvPicPr>
          <p:cNvPr id="212994" name="Picture 2" descr="D:\ORGANISATION REPERTOIRES\2 PEDAGO\2TSMAI\PROJETS\2008 Siege_Pilotage\Projet Siege 190408\PHOTOS\PHOTOS_En_cours_de_montage\P5240003.JPG"/>
          <p:cNvPicPr>
            <a:picLocks noChangeAspect="1" noChangeArrowheads="1"/>
          </p:cNvPicPr>
          <p:nvPr/>
        </p:nvPicPr>
        <p:blipFill>
          <a:blip r:embed="rId3" cstate="print">
            <a:lum bright="10000"/>
          </a:blip>
          <a:srcRect/>
          <a:stretch>
            <a:fillRect/>
          </a:stretch>
        </p:blipFill>
        <p:spPr bwMode="auto">
          <a:xfrm>
            <a:off x="4572000" y="4941168"/>
            <a:ext cx="2268760" cy="170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2995" name="Picture 3" descr="D:\ORGANISATION REPERTOIRES\2 PEDAGO\2TSMAI\PROJETS\2008 Siege_Pilotage\Projet Siege 190408\PHOTOS\PHOTOS_En_cours_de_montage\P5240001.JPG"/>
          <p:cNvPicPr>
            <a:picLocks noChangeAspect="1" noChangeArrowheads="1"/>
          </p:cNvPicPr>
          <p:nvPr/>
        </p:nvPicPr>
        <p:blipFill>
          <a:blip r:embed="rId4" cstate="print">
            <a:lum bright="10000"/>
          </a:blip>
          <a:srcRect/>
          <a:stretch>
            <a:fillRect/>
          </a:stretch>
        </p:blipFill>
        <p:spPr bwMode="auto">
          <a:xfrm rot="5400000">
            <a:off x="6700676" y="4468676"/>
            <a:ext cx="2556768" cy="1917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4" descr="http://www.config-racing.com/picture/320/compteurs-vitesse-80mm-200kmh-noir-noir.jpg"/>
          <p:cNvPicPr>
            <a:picLocks noChangeAspect="1" noChangeArrowheads="1"/>
          </p:cNvPicPr>
          <p:nvPr/>
        </p:nvPicPr>
        <p:blipFill>
          <a:blip r:embed="rId5" cstate="print"/>
          <a:srcRect/>
          <a:stretch>
            <a:fillRect/>
          </a:stretch>
        </p:blipFill>
        <p:spPr bwMode="auto">
          <a:xfrm>
            <a:off x="7668344" y="3645024"/>
            <a:ext cx="864096" cy="8640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76" name="Rectangle 75"/>
          <p:cNvSpPr/>
          <p:nvPr/>
        </p:nvSpPr>
        <p:spPr>
          <a:xfrm>
            <a:off x="2915816" y="2636912"/>
            <a:ext cx="184731" cy="646331"/>
          </a:xfrm>
          <a:prstGeom prst="rect">
            <a:avLst/>
          </a:prstGeom>
          <a:effectLst>
            <a:outerShdw dist="50800" sx="1000" sy="1000" algn="ctr" rotWithShape="0">
              <a:srgbClr val="000000"/>
            </a:outerShdw>
          </a:effectLst>
        </p:spPr>
        <p:txBody>
          <a:bodyPr wrap="none">
            <a:spAutoFit/>
          </a:bodyPr>
          <a:lstStyle/>
          <a:p>
            <a:pPr lvl="0" fontAlgn="base">
              <a:spcBef>
                <a:spcPct val="0"/>
              </a:spcBef>
              <a:spcAft>
                <a:spcPct val="0"/>
              </a:spcAft>
            </a:pPr>
            <a:endParaRPr lang="fr-FR" b="1" dirty="0" smtClean="0"/>
          </a:p>
          <a:p>
            <a:pPr lvl="0" fontAlgn="base">
              <a:spcBef>
                <a:spcPct val="0"/>
              </a:spcBef>
              <a:spcAft>
                <a:spcPct val="0"/>
              </a:spcAft>
            </a:pPr>
            <a:endParaRPr lang="fr-FR" b="1" dirty="0" smtClean="0">
              <a:latin typeface="Times New Roman" pitchFamily="18" charset="0"/>
            </a:endParaRPr>
          </a:p>
        </p:txBody>
      </p:sp>
      <p:grpSp>
        <p:nvGrpSpPr>
          <p:cNvPr id="47" name="Groupe 46"/>
          <p:cNvGrpSpPr/>
          <p:nvPr/>
        </p:nvGrpSpPr>
        <p:grpSpPr>
          <a:xfrm>
            <a:off x="4640138" y="1638464"/>
            <a:ext cx="4786346" cy="4819670"/>
            <a:chOff x="4640138" y="1638464"/>
            <a:chExt cx="4786346" cy="4819670"/>
          </a:xfrm>
        </p:grpSpPr>
        <p:sp>
          <p:nvSpPr>
            <p:cNvPr id="63" name="Text Box 14"/>
            <p:cNvSpPr txBox="1">
              <a:spLocks noChangeArrowheads="1"/>
            </p:cNvSpPr>
            <p:nvPr/>
          </p:nvSpPr>
          <p:spPr bwMode="auto">
            <a:xfrm rot="3483522">
              <a:off x="6534867" y="3029731"/>
              <a:ext cx="1835841" cy="433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Ecart R</a:t>
              </a:r>
              <a:r>
                <a:rPr kumimoji="0" lang="fr-FR" sz="1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Times New Roman" pitchFamily="18" charset="0"/>
                  <a:cs typeface="Arial" pitchFamily="34" charset="0"/>
                </a:rPr>
                <a:t>-</a:t>
              </a:r>
              <a:r>
                <a:rPr kumimoji="0" lang="fr-FR" sz="1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a:t>
              </a:r>
              <a:endParaRPr kumimoji="0" lang="fr-FR" sz="16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64" name="Freeform 15"/>
            <p:cNvSpPr>
              <a:spLocks/>
            </p:cNvSpPr>
            <p:nvPr/>
          </p:nvSpPr>
          <p:spPr bwMode="auto">
            <a:xfrm flipH="1">
              <a:off x="6828408" y="2320107"/>
              <a:ext cx="1155700" cy="1876425"/>
            </a:xfrm>
            <a:custGeom>
              <a:avLst/>
              <a:gdLst/>
              <a:ahLst/>
              <a:cxnLst>
                <a:cxn ang="0">
                  <a:pos x="1820" y="0"/>
                </a:cxn>
                <a:cxn ang="0">
                  <a:pos x="1200" y="540"/>
                </a:cxn>
                <a:cxn ang="0">
                  <a:pos x="630" y="1350"/>
                </a:cxn>
                <a:cxn ang="0">
                  <a:pos x="255" y="2130"/>
                </a:cxn>
                <a:cxn ang="0">
                  <a:pos x="0" y="2955"/>
                </a:cxn>
              </a:cxnLst>
              <a:rect l="0" t="0" r="r" b="b"/>
              <a:pathLst>
                <a:path w="1820" h="2955">
                  <a:moveTo>
                    <a:pt x="1820" y="0"/>
                  </a:moveTo>
                  <a:cubicBezTo>
                    <a:pt x="1717" y="90"/>
                    <a:pt x="1398" y="315"/>
                    <a:pt x="1200" y="540"/>
                  </a:cubicBezTo>
                  <a:cubicBezTo>
                    <a:pt x="1002" y="765"/>
                    <a:pt x="787" y="1085"/>
                    <a:pt x="630" y="1350"/>
                  </a:cubicBezTo>
                  <a:cubicBezTo>
                    <a:pt x="473" y="1615"/>
                    <a:pt x="360" y="1862"/>
                    <a:pt x="255" y="2130"/>
                  </a:cubicBezTo>
                  <a:cubicBezTo>
                    <a:pt x="150" y="2398"/>
                    <a:pt x="53" y="2783"/>
                    <a:pt x="0" y="2955"/>
                  </a:cubicBezTo>
                </a:path>
              </a:pathLst>
            </a:cu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66" name="AutoShape 6"/>
            <p:cNvSpPr>
              <a:spLocks noChangeArrowheads="1"/>
            </p:cNvSpPr>
            <p:nvPr/>
          </p:nvSpPr>
          <p:spPr bwMode="auto">
            <a:xfrm>
              <a:off x="4640138" y="1638464"/>
              <a:ext cx="2162175" cy="2265819"/>
            </a:xfrm>
            <a:prstGeom prst="roundRect">
              <a:avLst>
                <a:gd name="adj" fmla="val 17412"/>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67" name="Text Box 2"/>
            <p:cNvSpPr txBox="1">
              <a:spLocks noChangeArrowheads="1"/>
            </p:cNvSpPr>
            <p:nvPr/>
          </p:nvSpPr>
          <p:spPr bwMode="auto">
            <a:xfrm>
              <a:off x="4640138" y="1638464"/>
              <a:ext cx="2162175" cy="60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cs typeface="Arial" pitchFamily="34" charset="0"/>
                </a:rPr>
                <a:t>Domaine du client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Oval 4"/>
            <p:cNvSpPr>
              <a:spLocks noChangeArrowheads="1"/>
            </p:cNvSpPr>
            <p:nvPr/>
          </p:nvSpPr>
          <p:spPr bwMode="auto">
            <a:xfrm>
              <a:off x="4858097" y="2027277"/>
              <a:ext cx="1717675" cy="122893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69" name="Text Box 5"/>
            <p:cNvSpPr txBox="1">
              <a:spLocks noChangeArrowheads="1"/>
            </p:cNvSpPr>
            <p:nvPr/>
          </p:nvSpPr>
          <p:spPr bwMode="auto">
            <a:xfrm>
              <a:off x="4858097" y="2248099"/>
              <a:ext cx="1717675" cy="734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24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24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Attendu</a:t>
              </a:r>
              <a:endParaRPr kumimoji="0" lang="fr-FR" sz="28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70" name="Text Box 11"/>
            <p:cNvSpPr txBox="1">
              <a:spLocks noChangeArrowheads="1"/>
            </p:cNvSpPr>
            <p:nvPr/>
          </p:nvSpPr>
          <p:spPr bwMode="auto">
            <a:xfrm>
              <a:off x="5434161" y="3112195"/>
              <a:ext cx="466725"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5400" b="1" spc="50" dirty="0" smtClean="0">
                  <a:ln w="11430"/>
                  <a:solidFill>
                    <a:schemeClr val="tx2">
                      <a:lumMod val="50000"/>
                    </a:schemeClr>
                  </a:solidFill>
                  <a:effectLst>
                    <a:outerShdw blurRad="76200" dist="50800" dir="5400000" algn="tl" rotWithShape="0">
                      <a:srgbClr val="000000">
                        <a:alpha val="65000"/>
                      </a:srgbClr>
                    </a:outerShdw>
                  </a:effectLst>
                  <a:latin typeface="Calibri" pitchFamily="34" charset="0"/>
                  <a:cs typeface="Arial" pitchFamily="34" charset="0"/>
                </a:rPr>
                <a:t>A</a:t>
              </a:r>
              <a:endParaRPr kumimoji="0" lang="fr-FR" sz="3200" b="1" i="0" u="none" strike="noStrike" spc="50" normalizeH="0" baseline="0" dirty="0" smtClean="0">
                <a:ln w="11430"/>
                <a:solidFill>
                  <a:schemeClr val="tx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1" name="AutoShape 6"/>
            <p:cNvSpPr>
              <a:spLocks noChangeArrowheads="1"/>
            </p:cNvSpPr>
            <p:nvPr/>
          </p:nvSpPr>
          <p:spPr bwMode="auto">
            <a:xfrm>
              <a:off x="6874321" y="4192315"/>
              <a:ext cx="2162175" cy="2265819"/>
            </a:xfrm>
            <a:prstGeom prst="roundRect">
              <a:avLst>
                <a:gd name="adj" fmla="val 17412"/>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82" name="Text Box 2"/>
            <p:cNvSpPr txBox="1">
              <a:spLocks noChangeArrowheads="1"/>
            </p:cNvSpPr>
            <p:nvPr/>
          </p:nvSpPr>
          <p:spPr bwMode="auto">
            <a:xfrm>
              <a:off x="6874321" y="4192315"/>
              <a:ext cx="2162175" cy="60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cs typeface="Arial" pitchFamily="34" charset="0"/>
                </a:rPr>
                <a:t>Domaine du laboratoire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Oval 4"/>
            <p:cNvSpPr>
              <a:spLocks noChangeArrowheads="1"/>
            </p:cNvSpPr>
            <p:nvPr/>
          </p:nvSpPr>
          <p:spPr bwMode="auto">
            <a:xfrm>
              <a:off x="7092280" y="4581128"/>
              <a:ext cx="1717675" cy="122893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84" name="Text Box 5"/>
            <p:cNvSpPr txBox="1">
              <a:spLocks noChangeArrowheads="1"/>
            </p:cNvSpPr>
            <p:nvPr/>
          </p:nvSpPr>
          <p:spPr bwMode="auto">
            <a:xfrm>
              <a:off x="7092280" y="4801950"/>
              <a:ext cx="1717675" cy="734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Système</a:t>
              </a:r>
              <a:br>
                <a:rPr kumimoji="0" lang="fr-FR" sz="24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br>
              <a:r>
                <a:rPr kumimoji="0" lang="fr-FR" sz="24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Calibri" pitchFamily="34" charset="0"/>
                  <a:cs typeface="Arial" pitchFamily="34" charset="0"/>
                </a:rPr>
                <a:t>Réel</a:t>
              </a:r>
              <a:endParaRPr kumimoji="0" lang="fr-FR" sz="2800" b="1" i="0" u="none" strike="noStrike" cap="all" normalizeH="0" baseline="0" dirty="0" smtClean="0">
                <a:ln w="0">
                  <a:solidFill>
                    <a:sysClr val="windowText" lastClr="000000"/>
                  </a:solidFill>
                </a:ln>
                <a:solidFill>
                  <a:schemeClr val="tx2">
                    <a:lumMod val="50000"/>
                  </a:schemeClr>
                </a:solidFill>
                <a:effectLst>
                  <a:reflection blurRad="12700" stA="50000" endPos="50000" dist="5000" dir="5400000" sy="-100000" rotWithShape="0"/>
                </a:effectLst>
                <a:latin typeface="Arial" pitchFamily="34" charset="0"/>
                <a:cs typeface="Arial" pitchFamily="34" charset="0"/>
              </a:endParaRPr>
            </a:p>
          </p:txBody>
        </p:sp>
        <p:sp>
          <p:nvSpPr>
            <p:cNvPr id="85" name="Text Box 11"/>
            <p:cNvSpPr txBox="1">
              <a:spLocks noChangeArrowheads="1"/>
            </p:cNvSpPr>
            <p:nvPr/>
          </p:nvSpPr>
          <p:spPr bwMode="auto">
            <a:xfrm>
              <a:off x="7668344" y="5666046"/>
              <a:ext cx="466725"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5400" b="1" spc="50" dirty="0" smtClean="0">
                  <a:ln w="11430"/>
                  <a:solidFill>
                    <a:schemeClr val="accent2">
                      <a:lumMod val="50000"/>
                    </a:schemeClr>
                  </a:solidFill>
                  <a:effectLst>
                    <a:outerShdw blurRad="76200" dist="50800" dir="5400000" algn="tl" rotWithShape="0">
                      <a:srgbClr val="000000">
                        <a:alpha val="65000"/>
                      </a:srgbClr>
                    </a:outerShdw>
                  </a:effectLst>
                  <a:latin typeface="Calibri" pitchFamily="34" charset="0"/>
                  <a:cs typeface="Arial" pitchFamily="34" charset="0"/>
                </a:rPr>
                <a:t>R</a:t>
              </a:r>
              <a:endParaRPr kumimoji="0" lang="fr-FR" sz="3200" b="1" i="0" u="none" strike="noStrike" spc="50" normalizeH="0" baseline="0" dirty="0" smtClean="0">
                <a:ln w="11430"/>
                <a:solidFill>
                  <a:schemeClr val="accent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6" name="Ellipse 85"/>
            <p:cNvSpPr/>
            <p:nvPr/>
          </p:nvSpPr>
          <p:spPr>
            <a:xfrm>
              <a:off x="7283344" y="2495720"/>
              <a:ext cx="2143140" cy="857256"/>
            </a:xfrm>
            <a:prstGeom prst="ellipse">
              <a:avLst/>
            </a:prstGeom>
            <a:no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effectLst>
                    <a:outerShdw blurRad="38100" dist="38100" dir="2700000" algn="tl">
                      <a:srgbClr val="000000">
                        <a:alpha val="43137"/>
                      </a:srgbClr>
                    </a:outerShdw>
                  </a:effectLst>
                </a:rPr>
                <a:t>Valider les performances</a:t>
              </a:r>
              <a:endParaRPr lang="fr-FR" dirty="0">
                <a:solidFill>
                  <a:schemeClr val="tx1"/>
                </a:solidFill>
                <a:effectLst>
                  <a:outerShdw blurRad="38100" dist="38100" dir="2700000" algn="tl">
                    <a:srgbClr val="000000">
                      <a:alpha val="43137"/>
                    </a:srgbClr>
                  </a:outerShdw>
                </a:effectLst>
              </a:endParaRPr>
            </a:p>
          </p:txBody>
        </p:sp>
      </p:grpSp>
      <p:sp>
        <p:nvSpPr>
          <p:cNvPr id="56" name="Titre 1"/>
          <p:cNvSpPr txBox="1">
            <a:spLocks/>
          </p:cNvSpPr>
          <p:nvPr/>
        </p:nvSpPr>
        <p:spPr>
          <a:xfrm>
            <a:off x="2123728" y="116632"/>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4300" b="1" kern="0" cap="all" noProof="0" dirty="0" smtClean="0">
                <a:ln w="0"/>
                <a:solidFill>
                  <a:sysClr val="windowText" lastClr="000000"/>
                </a:solidFill>
                <a:effectLst>
                  <a:reflection blurRad="12700" stA="50000" endPos="50000" dist="5000" dir="5400000" sy="-100000" rotWithShape="0"/>
                </a:effectLst>
                <a:latin typeface="Berlin Sans FB Demi" pitchFamily="34" charset="0"/>
              </a:rPr>
              <a:t>PHASE DE VALIDATION</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58" name="Rectangle 57"/>
          <p:cNvSpPr/>
          <p:nvPr/>
        </p:nvSpPr>
        <p:spPr>
          <a:xfrm>
            <a:off x="2483768" y="4077072"/>
            <a:ext cx="4176464" cy="2462213"/>
          </a:xfrm>
          <a:prstGeom prst="rect">
            <a:avLst/>
          </a:prstGeom>
        </p:spPr>
        <p:txBody>
          <a:bodyPr wrap="square">
            <a:spAutoFit/>
          </a:bodyPr>
          <a:lstStyle/>
          <a:p>
            <a:pPr lvl="0" fontAlgn="base">
              <a:spcBef>
                <a:spcPct val="0"/>
              </a:spcBef>
              <a:spcAft>
                <a:spcPct val="0"/>
              </a:spcAft>
            </a:pPr>
            <a:r>
              <a:rPr lang="fr-FR" sz="1400" b="1" dirty="0" smtClean="0">
                <a:latin typeface="Calibri" pitchFamily="34" charset="0"/>
              </a:rPr>
              <a:t>A ce stade, les élèves vérifient que le système qu’ils ont créé ou modifié répond en tout point au cahier des charges .</a:t>
            </a:r>
          </a:p>
          <a:p>
            <a:pPr lvl="0" fontAlgn="base">
              <a:spcBef>
                <a:spcPct val="0"/>
              </a:spcBef>
              <a:spcAft>
                <a:spcPct val="0"/>
              </a:spcAft>
            </a:pPr>
            <a:endParaRPr lang="fr-FR" sz="1400" b="1" dirty="0" smtClean="0">
              <a:latin typeface="Calibri" pitchFamily="34" charset="0"/>
            </a:endParaRPr>
          </a:p>
          <a:p>
            <a:pPr lvl="0" fontAlgn="base">
              <a:spcBef>
                <a:spcPct val="0"/>
              </a:spcBef>
              <a:spcAft>
                <a:spcPct val="0"/>
              </a:spcAft>
            </a:pPr>
            <a:r>
              <a:rPr lang="fr-FR" sz="1400" b="1" dirty="0" smtClean="0">
                <a:latin typeface="Calibri" pitchFamily="34" charset="0"/>
              </a:rPr>
              <a:t>Ils procèdent aux réglages éventuels afin de réduire les écarts entre le CDCF et le système réel.</a:t>
            </a:r>
          </a:p>
          <a:p>
            <a:pPr lvl="0" fontAlgn="base">
              <a:spcBef>
                <a:spcPct val="0"/>
              </a:spcBef>
              <a:spcAft>
                <a:spcPct val="0"/>
              </a:spcAft>
            </a:pPr>
            <a:endParaRPr lang="fr-FR" sz="1400" b="1" dirty="0" smtClean="0">
              <a:latin typeface="Calibri" pitchFamily="34" charset="0"/>
            </a:endParaRPr>
          </a:p>
          <a:p>
            <a:pPr lvl="0" fontAlgn="base">
              <a:spcBef>
                <a:spcPct val="0"/>
              </a:spcBef>
              <a:spcAft>
                <a:spcPct val="0"/>
              </a:spcAft>
            </a:pPr>
            <a:r>
              <a:rPr lang="fr-FR" sz="1400" b="1" dirty="0" smtClean="0">
                <a:latin typeface="Calibri" pitchFamily="34" charset="0"/>
              </a:rPr>
              <a:t>Si les écarts sont trop importants, ils rédigent un compte-rendu des essais et profitent des dernières heures pour proposer une solution (théorique uniquement).</a:t>
            </a:r>
          </a:p>
        </p:txBody>
      </p:sp>
      <p:pic>
        <p:nvPicPr>
          <p:cNvPr id="172034" name="Picture 2" descr="http://www.lafermeduweb.net/images/tutorial/47/.orig/validation-sf2.jpg"/>
          <p:cNvPicPr>
            <a:picLocks noChangeAspect="1" noChangeArrowheads="1"/>
          </p:cNvPicPr>
          <p:nvPr/>
        </p:nvPicPr>
        <p:blipFill>
          <a:blip r:embed="rId3" cstate="print"/>
          <a:srcRect/>
          <a:stretch>
            <a:fillRect/>
          </a:stretch>
        </p:blipFill>
        <p:spPr bwMode="auto">
          <a:xfrm>
            <a:off x="2483768" y="2204864"/>
            <a:ext cx="1569753" cy="1200176"/>
          </a:xfrm>
          <a:prstGeom prst="rect">
            <a:avLst/>
          </a:prstGeom>
          <a:noFill/>
        </p:spPr>
      </p:pic>
      <p:sp>
        <p:nvSpPr>
          <p:cNvPr id="48" name="Flèche vers le bas 47"/>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9" name="Rectangle à coins arrondis 48"/>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50" name="Rectangle à coins arrondis 49"/>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51" name="Rectangle à coins arrondis 50"/>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52" name="Rectangle à coins arrondis 51"/>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53" name="Rectangle à coins arrondis 52"/>
          <p:cNvSpPr/>
          <p:nvPr/>
        </p:nvSpPr>
        <p:spPr>
          <a:xfrm>
            <a:off x="323528" y="5733256"/>
            <a:ext cx="1584176" cy="576064"/>
          </a:xfrm>
          <a:prstGeom prst="roundRect">
            <a:avLst/>
          </a:prstGeom>
          <a:solidFill>
            <a:schemeClr val="accent6">
              <a:lumMod val="20000"/>
              <a:lumOff val="80000"/>
            </a:schemeClr>
          </a:solid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54" name="Rectangle à coins arrondis 53"/>
          <p:cNvSpPr/>
          <p:nvPr/>
        </p:nvSpPr>
        <p:spPr>
          <a:xfrm>
            <a:off x="323528" y="39330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55" name="Rectangle à coins arrondis 54"/>
          <p:cNvSpPr/>
          <p:nvPr/>
        </p:nvSpPr>
        <p:spPr>
          <a:xfrm>
            <a:off x="323528" y="4869160"/>
            <a:ext cx="1584176" cy="576064"/>
          </a:xfrm>
          <a:prstGeom prst="roundRect">
            <a:avLst/>
          </a:prstGeom>
          <a:solidFill>
            <a:schemeClr val="tx1">
              <a:lumMod val="65000"/>
              <a:lumOff val="3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219573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0" name="Titre 1"/>
          <p:cNvSpPr txBox="1">
            <a:spLocks/>
          </p:cNvSpPr>
          <p:nvPr/>
        </p:nvSpPr>
        <p:spPr>
          <a:xfrm>
            <a:off x="2771800" y="116632"/>
            <a:ext cx="6768752" cy="1357298"/>
          </a:xfrm>
          <a:prstGeom prst="rect">
            <a:avLst/>
          </a:prstGeom>
        </p:spPr>
        <p:txBody>
          <a:bodyPr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defRPr/>
            </a:pPr>
            <a:r>
              <a:rPr lang="fr-FR" sz="3600" b="1" kern="0" cap="all" dirty="0" smtClean="0">
                <a:ln w="0"/>
                <a:solidFill>
                  <a:srgbClr val="FF0000"/>
                </a:solidFill>
                <a:effectLst>
                  <a:reflection blurRad="12700" stA="50000" endPos="50000" dist="5000" dir="5400000" sy="-100000" rotWithShape="0"/>
                </a:effectLst>
                <a:latin typeface="Berlin Sans FB Demi" pitchFamily="34" charset="0"/>
              </a:rPr>
              <a:t>3</a:t>
            </a:r>
            <a:r>
              <a:rPr lang="fr-FR" sz="3600" b="1" kern="0" cap="all" baseline="30000" dirty="0" smtClean="0">
                <a:ln w="0"/>
                <a:solidFill>
                  <a:srgbClr val="FF0000"/>
                </a:solidFill>
                <a:effectLst>
                  <a:reflection blurRad="12700" stA="50000" endPos="50000" dist="5000" dir="5400000" sy="-100000" rotWithShape="0"/>
                </a:effectLst>
                <a:latin typeface="Berlin Sans FB Demi" pitchFamily="34" charset="0"/>
              </a:rPr>
              <a:t>ème</a:t>
            </a:r>
            <a:r>
              <a:rPr lang="fr-FR" sz="3600" b="1" kern="0" cap="all" dirty="0" smtClean="0">
                <a:ln w="0"/>
                <a:solidFill>
                  <a:srgbClr val="FF0000"/>
                </a:solidFill>
                <a:effectLst>
                  <a:reflection blurRad="12700" stA="50000" endPos="50000" dist="5000" dir="5400000" sy="-100000" rotWithShape="0"/>
                </a:effectLst>
                <a:latin typeface="Berlin Sans FB Demi" pitchFamily="34" charset="0"/>
              </a:rPr>
              <a:t> EVALUATION</a:t>
            </a:r>
            <a:r>
              <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8" name="Rectangle 47"/>
          <p:cNvSpPr/>
          <p:nvPr/>
        </p:nvSpPr>
        <p:spPr>
          <a:xfrm>
            <a:off x="2411760" y="2996952"/>
            <a:ext cx="6732240" cy="4154984"/>
          </a:xfrm>
          <a:prstGeom prst="rect">
            <a:avLst/>
          </a:prstGeom>
        </p:spPr>
        <p:txBody>
          <a:bodyPr wrap="square">
            <a:spAutoFit/>
          </a:bodyPr>
          <a:lstStyle/>
          <a:p>
            <a:r>
              <a:rPr lang="fr-FR" sz="1600" b="1" dirty="0" smtClean="0">
                <a:effectLst>
                  <a:outerShdw blurRad="38100" dist="38100" dir="2700000" algn="tl">
                    <a:srgbClr val="000000">
                      <a:alpha val="43137"/>
                    </a:srgbClr>
                  </a:outerShdw>
                </a:effectLst>
              </a:rPr>
              <a:t>Cette revue de projet particulière clôture le travail du groupe.</a:t>
            </a:r>
          </a:p>
          <a:p>
            <a:endParaRPr lang="fr-FR" sz="1600" b="1" dirty="0" smtClean="0">
              <a:effectLst>
                <a:outerShdw blurRad="38100" dist="38100" dir="2700000" algn="tl">
                  <a:srgbClr val="000000">
                    <a:alpha val="43137"/>
                  </a:srgbClr>
                </a:outerShdw>
              </a:effectLst>
            </a:endParaRPr>
          </a:p>
          <a:p>
            <a:r>
              <a:rPr lang="fr-FR" sz="1600" b="1" dirty="0" smtClean="0">
                <a:effectLst>
                  <a:outerShdw blurRad="38100" dist="38100" dir="2700000" algn="tl">
                    <a:srgbClr val="000000">
                      <a:alpha val="43137"/>
                    </a:srgbClr>
                  </a:outerShdw>
                </a:effectLst>
              </a:rPr>
              <a:t>Les élèves font le bilan de leur réalisation , de leurs essais afin de préparer leur soutenance individuelle.</a:t>
            </a:r>
          </a:p>
          <a:p>
            <a:r>
              <a:rPr lang="fr-FR" sz="1600" b="1" dirty="0" smtClean="0">
                <a:effectLst>
                  <a:outerShdw blurRad="38100" dist="38100" dir="2700000" algn="tl">
                    <a:srgbClr val="000000">
                      <a:alpha val="43137"/>
                    </a:srgbClr>
                  </a:outerShdw>
                </a:effectLst>
              </a:rPr>
              <a:t>Ils précisent si leur production respecte ou non le cahier des charges et présentent</a:t>
            </a:r>
            <a:r>
              <a:rPr lang="fr-FR" sz="1600" b="1" dirty="0" smtClean="0">
                <a:solidFill>
                  <a:srgbClr val="FF0000"/>
                </a:solidFill>
                <a:effectLst>
                  <a:outerShdw blurRad="38100" dist="38100" dir="2700000" algn="tl">
                    <a:srgbClr val="000000">
                      <a:alpha val="43137"/>
                    </a:srgbClr>
                  </a:outerShdw>
                </a:effectLst>
              </a:rPr>
              <a:t> </a:t>
            </a:r>
            <a:r>
              <a:rPr lang="fr-FR" sz="1600" b="1" dirty="0" smtClean="0">
                <a:effectLst>
                  <a:outerShdw blurRad="38100" dist="38100" dir="2700000" algn="tl">
                    <a:srgbClr val="000000">
                      <a:alpha val="43137"/>
                    </a:srgbClr>
                  </a:outerShdw>
                </a:effectLst>
              </a:rPr>
              <a:t>les protocoles de mesures qu’ils ont utilisés pour  la validation et les paramètres relevés. </a:t>
            </a:r>
          </a:p>
          <a:p>
            <a:r>
              <a:rPr lang="fr-FR" sz="1600" b="1" dirty="0" smtClean="0">
                <a:effectLst>
                  <a:outerShdw blurRad="38100" dist="38100" dir="2700000" algn="tl">
                    <a:srgbClr val="000000">
                      <a:alpha val="43137"/>
                    </a:srgbClr>
                  </a:outerShdw>
                </a:effectLst>
              </a:rPr>
              <a:t>Ils font aussi le bilan des écarts relevés.</a:t>
            </a:r>
          </a:p>
          <a:p>
            <a:endParaRPr lang="fr-FR" sz="800" b="1" dirty="0" smtClean="0">
              <a:solidFill>
                <a:srgbClr val="FF0000"/>
              </a:solidFill>
              <a:effectLst>
                <a:outerShdw blurRad="38100" dist="38100" dir="2700000" algn="tl">
                  <a:srgbClr val="000000">
                    <a:alpha val="43137"/>
                  </a:srgbClr>
                </a:outerShdw>
              </a:effectLst>
            </a:endParaRPr>
          </a:p>
          <a:p>
            <a:r>
              <a:rPr lang="fr-FR" sz="1600" b="1" dirty="0" smtClean="0">
                <a:solidFill>
                  <a:srgbClr val="FF0000"/>
                </a:solidFill>
                <a:effectLst>
                  <a:outerShdw blurRad="38100" dist="38100" dir="2700000" algn="tl">
                    <a:srgbClr val="000000">
                      <a:alpha val="43137"/>
                    </a:srgbClr>
                  </a:outerShdw>
                </a:effectLst>
              </a:rPr>
              <a:t>L’équipe pédagogique évaluera certaines compétences de chaque élève grâce à la grille d’évaluation.</a:t>
            </a:r>
          </a:p>
          <a:p>
            <a:endParaRPr lang="fr-FR" sz="1400" b="1" dirty="0" smtClean="0">
              <a:solidFill>
                <a:srgbClr val="FF0000"/>
              </a:solidFill>
              <a:effectLst>
                <a:outerShdw blurRad="38100" dist="38100" dir="2700000" algn="tl">
                  <a:srgbClr val="000000">
                    <a:alpha val="43137"/>
                  </a:srgbClr>
                </a:outerShdw>
              </a:effectLst>
            </a:endParaRPr>
          </a:p>
          <a:p>
            <a:r>
              <a:rPr lang="fr-FR" sz="1400" b="1" dirty="0" smtClean="0">
                <a:solidFill>
                  <a:srgbClr val="FF0000"/>
                </a:solidFill>
                <a:effectLst>
                  <a:outerShdw blurRad="38100" dist="38100" dir="2700000" algn="tl">
                    <a:srgbClr val="000000">
                      <a:alpha val="43137"/>
                    </a:srgbClr>
                  </a:outerShdw>
                </a:effectLst>
                <a:sym typeface="Wingdings" pitchFamily="2" charset="2"/>
              </a:rPr>
              <a:t></a:t>
            </a:r>
            <a:r>
              <a:rPr lang="fr-FR" b="1" dirty="0" smtClean="0">
                <a:solidFill>
                  <a:srgbClr val="FF0000"/>
                </a:solidFill>
                <a:effectLst>
                  <a:outerShdw blurRad="38100" dist="38100" dir="2700000" algn="tl">
                    <a:srgbClr val="000000">
                      <a:alpha val="43137"/>
                    </a:srgbClr>
                  </a:outerShdw>
                </a:effectLst>
              </a:rPr>
              <a:t>cette troisième évaluation compte pour</a:t>
            </a:r>
            <a:r>
              <a:rPr lang="fr-FR" b="1" dirty="0" smtClean="0">
                <a:solidFill>
                  <a:srgbClr val="FF0000"/>
                </a:solidFill>
                <a:effectLst>
                  <a:outerShdw blurRad="38100" dist="38100" dir="2700000" algn="tl">
                    <a:srgbClr val="000000">
                      <a:alpha val="43137"/>
                    </a:srgbClr>
                  </a:outerShdw>
                </a:effectLst>
                <a:sym typeface="Wingdings" pitchFamily="2" charset="2"/>
              </a:rPr>
              <a:t> </a:t>
            </a:r>
            <a:r>
              <a:rPr lang="fr-FR" sz="2000" b="1" u="sng" dirty="0" smtClean="0">
                <a:solidFill>
                  <a:srgbClr val="FF0000"/>
                </a:solidFill>
                <a:effectLst>
                  <a:outerShdw blurRad="38100" dist="38100" dir="2700000" algn="tl">
                    <a:srgbClr val="000000">
                      <a:alpha val="43137"/>
                    </a:srgbClr>
                  </a:outerShdw>
                </a:effectLst>
                <a:sym typeface="Wingdings" pitchFamily="2" charset="2"/>
              </a:rPr>
              <a:t>50</a:t>
            </a:r>
            <a:r>
              <a:rPr lang="fr-FR" sz="2000" b="1" u="sng" dirty="0" smtClean="0">
                <a:solidFill>
                  <a:srgbClr val="FF0000"/>
                </a:solidFill>
                <a:effectLst>
                  <a:outerShdw blurRad="38100" dist="38100" dir="2700000" algn="tl">
                    <a:srgbClr val="000000">
                      <a:alpha val="43137"/>
                    </a:srgbClr>
                  </a:outerShdw>
                </a:effectLst>
              </a:rPr>
              <a:t>%  de la note finale</a:t>
            </a:r>
            <a:r>
              <a:rPr lang="fr-FR" b="1" dirty="0" smtClean="0">
                <a:solidFill>
                  <a:srgbClr val="FF0000"/>
                </a:solidFill>
                <a:effectLst>
                  <a:outerShdw blurRad="38100" dist="38100" dir="2700000" algn="tl">
                    <a:srgbClr val="000000">
                      <a:alpha val="43137"/>
                    </a:srgbClr>
                  </a:outerShdw>
                </a:effectLst>
              </a:rPr>
              <a:t>.</a:t>
            </a:r>
          </a:p>
          <a:p>
            <a:r>
              <a:rPr lang="fr-FR" sz="1400" b="1" dirty="0" smtClean="0">
                <a:effectLst>
                  <a:outerShdw blurRad="38100" dist="38100" dir="2700000" algn="tl">
                    <a:srgbClr val="000000">
                      <a:alpha val="43137"/>
                    </a:srgbClr>
                  </a:outerShdw>
                </a:effectLst>
              </a:rPr>
              <a:t>	</a:t>
            </a:r>
            <a:endParaRPr lang="fr-FR" sz="1600" b="1" dirty="0" smtClean="0">
              <a:effectLst>
                <a:outerShdw blurRad="38100" dist="38100" dir="2700000" algn="tl">
                  <a:srgbClr val="000000">
                    <a:alpha val="43137"/>
                  </a:srgbClr>
                </a:outerShdw>
              </a:effectLst>
            </a:endParaRPr>
          </a:p>
          <a:p>
            <a:endParaRPr lang="fr-FR" sz="1600" b="1" dirty="0" smtClean="0">
              <a:effectLst>
                <a:outerShdw blurRad="38100" dist="38100" dir="2700000" algn="tl">
                  <a:srgbClr val="000000">
                    <a:alpha val="43137"/>
                  </a:srgbClr>
                </a:outerShdw>
              </a:effectLst>
            </a:endParaRPr>
          </a:p>
          <a:p>
            <a:endParaRPr lang="fr-FR" sz="1600" b="1" dirty="0" smtClean="0">
              <a:effectLst>
                <a:outerShdw blurRad="38100" dist="38100" dir="2700000" algn="tl">
                  <a:srgbClr val="000000">
                    <a:alpha val="43137"/>
                  </a:srgbClr>
                </a:outerShdw>
              </a:effectLst>
            </a:endParaRPr>
          </a:p>
          <a:p>
            <a:r>
              <a:rPr lang="fr-FR" sz="1600" b="1" dirty="0" smtClean="0">
                <a:effectLst>
                  <a:outerShdw blurRad="38100" dist="38100" dir="2700000" algn="tl">
                    <a:srgbClr val="000000">
                      <a:alpha val="43137"/>
                    </a:srgbClr>
                  </a:outerShdw>
                </a:effectLst>
              </a:rPr>
              <a:t>			</a:t>
            </a:r>
          </a:p>
        </p:txBody>
      </p:sp>
      <p:sp>
        <p:nvSpPr>
          <p:cNvPr id="47" name="Rectangle 4"/>
          <p:cNvSpPr>
            <a:spLocks noChangeArrowheads="1"/>
          </p:cNvSpPr>
          <p:nvPr/>
        </p:nvSpPr>
        <p:spPr bwMode="auto">
          <a:xfrm>
            <a:off x="3203848" y="836712"/>
            <a:ext cx="5688632" cy="30777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rPr>
              <a:t>PHASE DE CLÔTURE</a:t>
            </a:r>
            <a:endParaRPr kumimoji="0" lang="fr-FR" sz="2400" b="1" i="0" u="none" strike="noStrike" cap="none" normalizeH="0" baseline="0" dirty="0" smtClean="0">
              <a:ln>
                <a:noFill/>
              </a:ln>
              <a:solidFill>
                <a:schemeClr val="bg1"/>
              </a:solidFill>
              <a:effectLst/>
              <a:latin typeface="Arial" pitchFamily="34" charset="0"/>
            </a:endParaRPr>
          </a:p>
        </p:txBody>
      </p:sp>
      <p:sp>
        <p:nvSpPr>
          <p:cNvPr id="45" name="Flèche vers le bas 44"/>
          <p:cNvSpPr/>
          <p:nvPr/>
        </p:nvSpPr>
        <p:spPr>
          <a:xfrm>
            <a:off x="755576" y="116632"/>
            <a:ext cx="648072" cy="6597352"/>
          </a:xfrm>
          <a:prstGeom prst="downArrow">
            <a:avLst/>
          </a:prstGeom>
          <a:gradFill>
            <a:gsLst>
              <a:gs pos="0">
                <a:schemeClr val="accent3">
                  <a:lumMod val="75000"/>
                </a:schemeClr>
              </a:gs>
              <a:gs pos="62000">
                <a:schemeClr val="accent3">
                  <a:tint val="100000"/>
                  <a:shade val="100000"/>
                  <a:satMod val="125000"/>
                </a:schemeClr>
              </a:gs>
              <a:gs pos="100000">
                <a:schemeClr val="accent3">
                  <a:tint val="80000"/>
                  <a:shade val="100000"/>
                  <a:satMod val="1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6" name="Rectangle à coins arrondis 45"/>
          <p:cNvSpPr/>
          <p:nvPr/>
        </p:nvSpPr>
        <p:spPr>
          <a:xfrm>
            <a:off x="323528" y="260648"/>
            <a:ext cx="1656184" cy="576064"/>
          </a:xfrm>
          <a:prstGeom prst="roundRect">
            <a:avLst/>
          </a:prstGeom>
          <a:solidFill>
            <a:schemeClr val="tx1">
              <a:lumMod val="65000"/>
              <a:lumOff val="3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Planification Spécifications</a:t>
            </a:r>
            <a:endParaRPr lang="fr-FR" b="1" dirty="0">
              <a:solidFill>
                <a:schemeClr val="tx1"/>
              </a:solidFill>
            </a:endParaRPr>
          </a:p>
        </p:txBody>
      </p:sp>
      <p:sp>
        <p:nvSpPr>
          <p:cNvPr id="49" name="Rectangle à coins arrondis 48"/>
          <p:cNvSpPr/>
          <p:nvPr/>
        </p:nvSpPr>
        <p:spPr>
          <a:xfrm>
            <a:off x="323528" y="1196752"/>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préliminaire</a:t>
            </a:r>
            <a:endParaRPr lang="fr-FR" b="1" dirty="0">
              <a:solidFill>
                <a:schemeClr val="tx1"/>
              </a:solidFill>
            </a:endParaRPr>
          </a:p>
        </p:txBody>
      </p:sp>
      <p:sp>
        <p:nvSpPr>
          <p:cNvPr id="50" name="Rectangle à coins arrondis 49"/>
          <p:cNvSpPr/>
          <p:nvPr/>
        </p:nvSpPr>
        <p:spPr>
          <a:xfrm>
            <a:off x="323528" y="3068960"/>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Prototypage</a:t>
            </a:r>
            <a:endParaRPr lang="fr-FR" b="1" dirty="0">
              <a:solidFill>
                <a:schemeClr val="tx1"/>
              </a:solidFill>
            </a:endParaRPr>
          </a:p>
        </p:txBody>
      </p:sp>
      <p:sp>
        <p:nvSpPr>
          <p:cNvPr id="61" name="Rectangle à coins arrondis 60"/>
          <p:cNvSpPr/>
          <p:nvPr/>
        </p:nvSpPr>
        <p:spPr>
          <a:xfrm>
            <a:off x="323528" y="2132856"/>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Conception détaillée</a:t>
            </a:r>
            <a:endParaRPr lang="fr-FR" b="1" dirty="0">
              <a:solidFill>
                <a:schemeClr val="tx1"/>
              </a:solidFill>
            </a:endParaRPr>
          </a:p>
        </p:txBody>
      </p:sp>
      <p:sp>
        <p:nvSpPr>
          <p:cNvPr id="62" name="Rectangle à coins arrondis 61"/>
          <p:cNvSpPr/>
          <p:nvPr/>
        </p:nvSpPr>
        <p:spPr>
          <a:xfrm>
            <a:off x="323528" y="5733256"/>
            <a:ext cx="1584176" cy="576064"/>
          </a:xfrm>
          <a:prstGeom prst="roundRect">
            <a:avLst/>
          </a:prstGeom>
          <a:solidFill>
            <a:schemeClr val="tx1">
              <a:lumMod val="65000"/>
              <a:lumOff val="3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Validation</a:t>
            </a:r>
            <a:endParaRPr lang="fr-FR" b="1" dirty="0">
              <a:solidFill>
                <a:schemeClr val="tx1"/>
              </a:solidFill>
            </a:endParaRPr>
          </a:p>
        </p:txBody>
      </p:sp>
      <p:sp>
        <p:nvSpPr>
          <p:cNvPr id="63" name="Rectangle à coins arrondis 62"/>
          <p:cNvSpPr/>
          <p:nvPr/>
        </p:nvSpPr>
        <p:spPr>
          <a:xfrm>
            <a:off x="323528" y="4869160"/>
            <a:ext cx="1584176" cy="576064"/>
          </a:xfrm>
          <a:prstGeom prst="roundRect">
            <a:avLst/>
          </a:prstGeom>
          <a:solidFill>
            <a:schemeClr val="tx1">
              <a:lumMod val="65000"/>
              <a:lumOff val="3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Intégration</a:t>
            </a:r>
            <a:endParaRPr lang="fr-FR" b="1" dirty="0">
              <a:solidFill>
                <a:schemeClr val="tx1"/>
              </a:solidFill>
            </a:endParaRPr>
          </a:p>
        </p:txBody>
      </p:sp>
      <p:sp>
        <p:nvSpPr>
          <p:cNvPr id="64" name="Rectangle à coins arrondis 63"/>
          <p:cNvSpPr/>
          <p:nvPr/>
        </p:nvSpPr>
        <p:spPr>
          <a:xfrm>
            <a:off x="323528" y="4005064"/>
            <a:ext cx="1584176" cy="576064"/>
          </a:xfrm>
          <a:prstGeom prst="round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Qualification</a:t>
            </a:r>
            <a:endParaRPr lang="fr-FR" b="1" dirty="0">
              <a:solidFill>
                <a:schemeClr val="tx1"/>
              </a:solidFill>
            </a:endParaRPr>
          </a:p>
        </p:txBody>
      </p:sp>
      <p:sp>
        <p:nvSpPr>
          <p:cNvPr id="17" name="Rectangle 4"/>
          <p:cNvSpPr>
            <a:spLocks noChangeArrowheads="1"/>
          </p:cNvSpPr>
          <p:nvPr/>
        </p:nvSpPr>
        <p:spPr bwMode="auto">
          <a:xfrm>
            <a:off x="179512" y="6309320"/>
            <a:ext cx="1872208" cy="430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3</a:t>
            </a:r>
            <a:r>
              <a:rPr lang="fr-FR" sz="1100" b="1" baseline="30000" dirty="0" smtClean="0">
                <a:solidFill>
                  <a:schemeClr val="bg1"/>
                </a:solidFill>
                <a:latin typeface="Arial" pitchFamily="34" charset="0"/>
                <a:ea typeface="Times New Roman" pitchFamily="18" charset="0"/>
              </a:rPr>
              <a:t>ème</a:t>
            </a:r>
            <a:r>
              <a:rPr lang="fr-FR" sz="1100" b="1" dirty="0" smtClean="0">
                <a:solidFill>
                  <a:schemeClr val="bg1"/>
                </a:solidFill>
                <a:latin typeface="Arial" pitchFamily="34" charset="0"/>
                <a:ea typeface="Times New Roman" pitchFamily="18" charset="0"/>
              </a:rPr>
              <a:t> évaluation</a:t>
            </a:r>
          </a:p>
          <a:p>
            <a:pPr marL="0" marR="0" lvl="0" indent="0" algn="ctr" defTabSz="914400" rtl="0" eaLnBrk="1" fontAlgn="base" latinLnBrk="0" hangingPunct="1">
              <a:lnSpc>
                <a:spcPct val="100000"/>
              </a:lnSpc>
              <a:spcBef>
                <a:spcPct val="0"/>
              </a:spcBef>
              <a:spcAft>
                <a:spcPct val="0"/>
              </a:spcAft>
              <a:buClrTx/>
              <a:buSzTx/>
              <a:tabLst/>
            </a:pPr>
            <a:r>
              <a:rPr lang="fr-FR" sz="1100" b="1" dirty="0" smtClean="0">
                <a:solidFill>
                  <a:schemeClr val="bg1"/>
                </a:solidFill>
                <a:latin typeface="Arial" pitchFamily="34" charset="0"/>
                <a:ea typeface="Times New Roman" pitchFamily="18" charset="0"/>
              </a:rPr>
              <a:t>La soutenance </a:t>
            </a:r>
            <a:r>
              <a:rPr kumimoji="0" lang="fr-FR" sz="1100" b="1" i="0" u="none" strike="noStrike" cap="none" normalizeH="0" baseline="0" dirty="0" smtClean="0">
                <a:ln>
                  <a:noFill/>
                </a:ln>
                <a:solidFill>
                  <a:schemeClr val="bg1"/>
                </a:solidFill>
                <a:effectLst/>
                <a:latin typeface="Arial" pitchFamily="34" charset="0"/>
                <a:ea typeface="Times New Roman" pitchFamily="18" charset="0"/>
              </a:rPr>
              <a:t> </a:t>
            </a:r>
            <a:endParaRPr kumimoji="0" lang="fr-FR" b="1" i="0" u="none" strike="noStrike" cap="none" normalizeH="0" baseline="0" dirty="0" smtClean="0">
              <a:ln>
                <a:noFill/>
              </a:ln>
              <a:solidFill>
                <a:schemeClr val="bg1"/>
              </a:solidFill>
              <a:effectLst/>
              <a:latin typeface="Arial" pitchFamily="34" charset="0"/>
            </a:endParaRPr>
          </a:p>
        </p:txBody>
      </p:sp>
      <p:sp>
        <p:nvSpPr>
          <p:cNvPr id="18" name="Rectangle 4"/>
          <p:cNvSpPr>
            <a:spLocks noChangeArrowheads="1"/>
          </p:cNvSpPr>
          <p:nvPr/>
        </p:nvSpPr>
        <p:spPr bwMode="auto">
          <a:xfrm rot="20456695">
            <a:off x="2310594" y="441284"/>
            <a:ext cx="1197618" cy="276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200" b="1" dirty="0" smtClean="0">
                <a:solidFill>
                  <a:schemeClr val="bg1"/>
                </a:solidFill>
                <a:latin typeface="Arial" pitchFamily="34" charset="0"/>
              </a:rPr>
              <a:t>début mai</a:t>
            </a:r>
            <a:endParaRPr kumimoji="0" lang="fr-FR" sz="2000" b="1" i="0" u="none" strike="noStrike" cap="none" normalizeH="0" baseline="0" dirty="0" smtClean="0">
              <a:ln>
                <a:noFill/>
              </a:ln>
              <a:solidFill>
                <a:schemeClr val="bg1"/>
              </a:solidFill>
              <a:effectLst/>
              <a:latin typeface="Arial" pitchFamily="34" charset="0"/>
            </a:endParaRPr>
          </a:p>
        </p:txBody>
      </p:sp>
      <p:sp>
        <p:nvSpPr>
          <p:cNvPr id="19" name="Rectangle 18"/>
          <p:cNvSpPr/>
          <p:nvPr/>
        </p:nvSpPr>
        <p:spPr>
          <a:xfrm>
            <a:off x="5133217" y="1484784"/>
            <a:ext cx="2986715" cy="954107"/>
          </a:xfrm>
          <a:prstGeom prst="rect">
            <a:avLst/>
          </a:prstGeom>
        </p:spPr>
        <p:txBody>
          <a:bodyPr wrap="none">
            <a:spAutoFit/>
          </a:bodyPr>
          <a:lstStyle/>
          <a:p>
            <a:pPr algn="ctr"/>
            <a:r>
              <a:rPr lang="fr-FR" sz="2800" b="1" kern="0" cap="all" dirty="0" smtClean="0">
                <a:ln w="0"/>
                <a:solidFill>
                  <a:srgbClr val="FF0000"/>
                </a:solidFill>
                <a:effectLst>
                  <a:reflection blurRad="12700" stA="50000" endPos="50000" dist="5000" dir="5400000" sy="-100000" rotWithShape="0"/>
                </a:effectLst>
                <a:latin typeface="Berlin Sans FB Demi" pitchFamily="34" charset="0"/>
              </a:rPr>
              <a:t>LA SOUTENANCE</a:t>
            </a:r>
          </a:p>
          <a:p>
            <a:pPr algn="ctr"/>
            <a:r>
              <a:rPr lang="fr-FR" sz="2800" b="1" kern="0" cap="all" dirty="0" smtClean="0">
                <a:ln w="0"/>
                <a:solidFill>
                  <a:srgbClr val="FF0000"/>
                </a:solidFill>
                <a:effectLst>
                  <a:reflection blurRad="12700" stA="50000" endPos="50000" dist="5000" dir="5400000" sy="-100000" rotWithShape="0"/>
                </a:effectLst>
                <a:latin typeface="Berlin Sans FB Demi" pitchFamily="34" charset="0"/>
              </a:rPr>
              <a:t>INDIVIDUELLE</a:t>
            </a:r>
            <a:endParaRPr lang="fr-FR" sz="2800" dirty="0"/>
          </a:p>
        </p:txBody>
      </p:sp>
      <p:pic>
        <p:nvPicPr>
          <p:cNvPr id="20" name="il_fi" descr="http://pan.fotovista.com/pixmania/grafx/multipays/guide_achat/ga15/ga15_img_box3_bloc1.jpg"/>
          <p:cNvPicPr/>
          <p:nvPr/>
        </p:nvPicPr>
        <p:blipFill>
          <a:blip r:embed="rId3" cstate="print"/>
          <a:srcRect/>
          <a:stretch>
            <a:fillRect/>
          </a:stretch>
        </p:blipFill>
        <p:spPr bwMode="auto">
          <a:xfrm>
            <a:off x="2915816" y="1412776"/>
            <a:ext cx="1656184" cy="136172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1475656" y="-171400"/>
            <a:ext cx="5184576" cy="576064"/>
          </a:xfrm>
          <a:prstGeom prst="rect">
            <a:avLst/>
          </a:prstGeom>
        </p:spPr>
        <p:txBody>
          <a:bodyPr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defRPr/>
            </a:pPr>
            <a:r>
              <a:rPr lang="fr-FR" sz="2000" b="1" kern="0" cap="all" dirty="0" smtClean="0">
                <a:ln w="0"/>
                <a:solidFill>
                  <a:srgbClr val="FF0000"/>
                </a:solidFill>
                <a:effectLst>
                  <a:reflection blurRad="12700" stA="50000" endPos="50000" dist="5000" dir="5400000" sy="-100000" rotWithShape="0"/>
                </a:effectLst>
                <a:latin typeface="Berlin Sans FB Demi" pitchFamily="34" charset="0"/>
              </a:rPr>
              <a:t>3</a:t>
            </a:r>
            <a:r>
              <a:rPr lang="fr-FR" sz="2000" b="1" kern="0" cap="all" baseline="30000" dirty="0" smtClean="0">
                <a:ln w="0"/>
                <a:solidFill>
                  <a:srgbClr val="FF0000"/>
                </a:solidFill>
                <a:effectLst>
                  <a:reflection blurRad="12700" stA="50000" endPos="50000" dist="5000" dir="5400000" sy="-100000" rotWithShape="0"/>
                </a:effectLst>
                <a:latin typeface="Berlin Sans FB Demi" pitchFamily="34" charset="0"/>
              </a:rPr>
              <a:t>ème</a:t>
            </a:r>
            <a:r>
              <a:rPr lang="fr-FR" sz="2000" b="1" kern="0" cap="all" dirty="0" smtClean="0">
                <a:ln w="0"/>
                <a:solidFill>
                  <a:srgbClr val="FF0000"/>
                </a:solidFill>
                <a:effectLst>
                  <a:reflection blurRad="12700" stA="50000" endPos="50000" dist="5000" dir="5400000" sy="-100000" rotWithShape="0"/>
                </a:effectLst>
                <a:latin typeface="Berlin Sans FB Demi" pitchFamily="34" charset="0"/>
              </a:rPr>
              <a:t> EVALUATION</a:t>
            </a:r>
            <a:endPar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159747" name="Picture 3"/>
          <p:cNvPicPr>
            <a:picLocks noChangeAspect="1" noChangeArrowheads="1"/>
          </p:cNvPicPr>
          <p:nvPr/>
        </p:nvPicPr>
        <p:blipFill>
          <a:blip r:embed="rId3" cstate="print"/>
          <a:srcRect l="18700" t="8134" r="15151" b="5768"/>
          <a:stretch>
            <a:fillRect/>
          </a:stretch>
        </p:blipFill>
        <p:spPr bwMode="auto">
          <a:xfrm>
            <a:off x="323528" y="620688"/>
            <a:ext cx="8519255" cy="6237312"/>
          </a:xfrm>
          <a:prstGeom prst="rect">
            <a:avLst/>
          </a:prstGeom>
          <a:noFill/>
          <a:ln w="9525">
            <a:noFill/>
            <a:miter lim="800000"/>
            <a:headEnd/>
            <a:tailEnd/>
          </a:ln>
        </p:spPr>
      </p:pic>
      <p:sp>
        <p:nvSpPr>
          <p:cNvPr id="33" name="Rectangle 32"/>
          <p:cNvSpPr/>
          <p:nvPr/>
        </p:nvSpPr>
        <p:spPr>
          <a:xfrm>
            <a:off x="7740352" y="2708920"/>
            <a:ext cx="304892" cy="369332"/>
          </a:xfrm>
          <a:prstGeom prst="rect">
            <a:avLst/>
          </a:prstGeom>
        </p:spPr>
        <p:txBody>
          <a:bodyPr wrap="none">
            <a:spAutoFit/>
          </a:bodyPr>
          <a:lstStyle/>
          <a:p>
            <a:pPr lvl="0" algn="ctr">
              <a:defRPr/>
            </a:pPr>
            <a:r>
              <a:rPr lang="fr-FR" b="1" dirty="0" smtClean="0"/>
              <a:t>x</a:t>
            </a:r>
            <a:endParaRPr lang="fr-FR" b="1" dirty="0"/>
          </a:p>
        </p:txBody>
      </p:sp>
      <p:sp>
        <p:nvSpPr>
          <p:cNvPr id="34" name="Rectangle 33"/>
          <p:cNvSpPr/>
          <p:nvPr/>
        </p:nvSpPr>
        <p:spPr>
          <a:xfrm>
            <a:off x="7452320" y="2852936"/>
            <a:ext cx="304892" cy="369332"/>
          </a:xfrm>
          <a:prstGeom prst="rect">
            <a:avLst/>
          </a:prstGeom>
        </p:spPr>
        <p:txBody>
          <a:bodyPr wrap="none">
            <a:spAutoFit/>
          </a:bodyPr>
          <a:lstStyle/>
          <a:p>
            <a:pPr lvl="0" algn="ctr">
              <a:defRPr/>
            </a:pPr>
            <a:r>
              <a:rPr lang="fr-FR" b="1" dirty="0" smtClean="0"/>
              <a:t>x</a:t>
            </a:r>
            <a:endParaRPr lang="fr-FR" b="1" dirty="0"/>
          </a:p>
        </p:txBody>
      </p:sp>
      <p:sp>
        <p:nvSpPr>
          <p:cNvPr id="36" name="Rectangle 35"/>
          <p:cNvSpPr/>
          <p:nvPr/>
        </p:nvSpPr>
        <p:spPr>
          <a:xfrm>
            <a:off x="7740352" y="2996952"/>
            <a:ext cx="304892" cy="369332"/>
          </a:xfrm>
          <a:prstGeom prst="rect">
            <a:avLst/>
          </a:prstGeom>
        </p:spPr>
        <p:txBody>
          <a:bodyPr wrap="none">
            <a:spAutoFit/>
          </a:bodyPr>
          <a:lstStyle/>
          <a:p>
            <a:pPr lvl="0" algn="ctr">
              <a:defRPr/>
            </a:pPr>
            <a:r>
              <a:rPr lang="fr-FR" b="1" dirty="0" smtClean="0"/>
              <a:t>x</a:t>
            </a:r>
            <a:endParaRPr lang="fr-FR" b="1" dirty="0"/>
          </a:p>
        </p:txBody>
      </p:sp>
      <p:sp>
        <p:nvSpPr>
          <p:cNvPr id="37" name="Rectangle 36"/>
          <p:cNvSpPr/>
          <p:nvPr/>
        </p:nvSpPr>
        <p:spPr>
          <a:xfrm>
            <a:off x="7668344" y="3212976"/>
            <a:ext cx="304892" cy="369332"/>
          </a:xfrm>
          <a:prstGeom prst="rect">
            <a:avLst/>
          </a:prstGeom>
        </p:spPr>
        <p:txBody>
          <a:bodyPr wrap="none">
            <a:spAutoFit/>
          </a:bodyPr>
          <a:lstStyle/>
          <a:p>
            <a:pPr lvl="0" algn="ctr">
              <a:defRPr/>
            </a:pPr>
            <a:r>
              <a:rPr lang="fr-FR" b="1" dirty="0" smtClean="0"/>
              <a:t>x</a:t>
            </a:r>
            <a:endParaRPr lang="fr-FR" b="1" dirty="0"/>
          </a:p>
        </p:txBody>
      </p:sp>
      <p:sp>
        <p:nvSpPr>
          <p:cNvPr id="38" name="Rectangle 37"/>
          <p:cNvSpPr/>
          <p:nvPr/>
        </p:nvSpPr>
        <p:spPr>
          <a:xfrm>
            <a:off x="7884368" y="5157192"/>
            <a:ext cx="304892" cy="369332"/>
          </a:xfrm>
          <a:prstGeom prst="rect">
            <a:avLst/>
          </a:prstGeom>
        </p:spPr>
        <p:txBody>
          <a:bodyPr wrap="none">
            <a:spAutoFit/>
          </a:bodyPr>
          <a:lstStyle/>
          <a:p>
            <a:pPr lvl="0" algn="ctr">
              <a:defRPr/>
            </a:pPr>
            <a:r>
              <a:rPr lang="fr-FR" b="1" dirty="0" smtClean="0"/>
              <a:t>x</a:t>
            </a:r>
            <a:endParaRPr lang="fr-FR" b="1" dirty="0"/>
          </a:p>
        </p:txBody>
      </p:sp>
      <p:sp>
        <p:nvSpPr>
          <p:cNvPr id="39" name="Rectangle 38"/>
          <p:cNvSpPr/>
          <p:nvPr/>
        </p:nvSpPr>
        <p:spPr>
          <a:xfrm>
            <a:off x="7740352" y="4005064"/>
            <a:ext cx="304892" cy="369332"/>
          </a:xfrm>
          <a:prstGeom prst="rect">
            <a:avLst/>
          </a:prstGeom>
        </p:spPr>
        <p:txBody>
          <a:bodyPr wrap="none">
            <a:spAutoFit/>
          </a:bodyPr>
          <a:lstStyle/>
          <a:p>
            <a:pPr lvl="0" algn="ctr">
              <a:defRPr/>
            </a:pPr>
            <a:r>
              <a:rPr lang="fr-FR" b="1" dirty="0" smtClean="0"/>
              <a:t>x</a:t>
            </a:r>
            <a:endParaRPr lang="fr-FR" b="1" dirty="0"/>
          </a:p>
        </p:txBody>
      </p:sp>
      <p:sp>
        <p:nvSpPr>
          <p:cNvPr id="40" name="Rectangle 39"/>
          <p:cNvSpPr/>
          <p:nvPr/>
        </p:nvSpPr>
        <p:spPr>
          <a:xfrm>
            <a:off x="7740352" y="5517232"/>
            <a:ext cx="304892" cy="369332"/>
          </a:xfrm>
          <a:prstGeom prst="rect">
            <a:avLst/>
          </a:prstGeom>
        </p:spPr>
        <p:txBody>
          <a:bodyPr wrap="none">
            <a:spAutoFit/>
          </a:bodyPr>
          <a:lstStyle/>
          <a:p>
            <a:pPr lvl="0" algn="ctr">
              <a:defRPr/>
            </a:pPr>
            <a:r>
              <a:rPr lang="fr-FR" b="1" dirty="0" smtClean="0"/>
              <a:t>x</a:t>
            </a:r>
            <a:endParaRPr lang="fr-FR" b="1" dirty="0"/>
          </a:p>
        </p:txBody>
      </p:sp>
      <p:sp>
        <p:nvSpPr>
          <p:cNvPr id="41" name="Rectangle 40"/>
          <p:cNvSpPr/>
          <p:nvPr/>
        </p:nvSpPr>
        <p:spPr>
          <a:xfrm>
            <a:off x="7867508" y="5661248"/>
            <a:ext cx="304892" cy="369332"/>
          </a:xfrm>
          <a:prstGeom prst="rect">
            <a:avLst/>
          </a:prstGeom>
        </p:spPr>
        <p:txBody>
          <a:bodyPr wrap="none">
            <a:spAutoFit/>
          </a:bodyPr>
          <a:lstStyle/>
          <a:p>
            <a:pPr lvl="0" algn="ctr">
              <a:defRPr/>
            </a:pPr>
            <a:r>
              <a:rPr lang="fr-FR" b="1" dirty="0" smtClean="0"/>
              <a:t>x</a:t>
            </a:r>
            <a:endParaRPr lang="fr-FR" b="1" dirty="0"/>
          </a:p>
        </p:txBody>
      </p:sp>
      <p:sp>
        <p:nvSpPr>
          <p:cNvPr id="51" name="Rectangle 50"/>
          <p:cNvSpPr/>
          <p:nvPr/>
        </p:nvSpPr>
        <p:spPr>
          <a:xfrm>
            <a:off x="7723492" y="5805264"/>
            <a:ext cx="304892" cy="369332"/>
          </a:xfrm>
          <a:prstGeom prst="rect">
            <a:avLst/>
          </a:prstGeom>
        </p:spPr>
        <p:txBody>
          <a:bodyPr wrap="none">
            <a:spAutoFit/>
          </a:bodyPr>
          <a:lstStyle/>
          <a:p>
            <a:pPr lvl="0" algn="ctr">
              <a:defRPr/>
            </a:pPr>
            <a:r>
              <a:rPr lang="fr-FR" b="1" dirty="0" smtClean="0"/>
              <a:t>x</a:t>
            </a:r>
            <a:endParaRPr lang="fr-FR" b="1" dirty="0"/>
          </a:p>
        </p:txBody>
      </p:sp>
      <p:sp>
        <p:nvSpPr>
          <p:cNvPr id="52" name="Rectangle 51"/>
          <p:cNvSpPr/>
          <p:nvPr/>
        </p:nvSpPr>
        <p:spPr>
          <a:xfrm>
            <a:off x="7740352" y="5949280"/>
            <a:ext cx="304892" cy="369332"/>
          </a:xfrm>
          <a:prstGeom prst="rect">
            <a:avLst/>
          </a:prstGeom>
        </p:spPr>
        <p:txBody>
          <a:bodyPr wrap="none">
            <a:spAutoFit/>
          </a:bodyPr>
          <a:lstStyle/>
          <a:p>
            <a:pPr lvl="0" algn="ctr">
              <a:defRPr/>
            </a:pPr>
            <a:r>
              <a:rPr lang="fr-FR" b="1" dirty="0" smtClean="0"/>
              <a:t>x</a:t>
            </a:r>
            <a:endParaRPr lang="fr-FR" b="1" dirty="0"/>
          </a:p>
        </p:txBody>
      </p:sp>
      <p:sp>
        <p:nvSpPr>
          <p:cNvPr id="53" name="Rectangle 52"/>
          <p:cNvSpPr/>
          <p:nvPr/>
        </p:nvSpPr>
        <p:spPr>
          <a:xfrm>
            <a:off x="7740352" y="6093296"/>
            <a:ext cx="304892" cy="369332"/>
          </a:xfrm>
          <a:prstGeom prst="rect">
            <a:avLst/>
          </a:prstGeom>
        </p:spPr>
        <p:txBody>
          <a:bodyPr wrap="none">
            <a:spAutoFit/>
          </a:bodyPr>
          <a:lstStyle/>
          <a:p>
            <a:pPr lvl="0" algn="ctr">
              <a:defRPr/>
            </a:pPr>
            <a:r>
              <a:rPr lang="fr-FR" b="1" dirty="0" smtClean="0"/>
              <a:t>x</a:t>
            </a:r>
            <a:endParaRPr lang="fr-FR" b="1" dirty="0"/>
          </a:p>
        </p:txBody>
      </p:sp>
      <p:sp>
        <p:nvSpPr>
          <p:cNvPr id="54" name="Rectangle 53"/>
          <p:cNvSpPr/>
          <p:nvPr/>
        </p:nvSpPr>
        <p:spPr>
          <a:xfrm>
            <a:off x="7740352" y="6237312"/>
            <a:ext cx="304892" cy="369332"/>
          </a:xfrm>
          <a:prstGeom prst="rect">
            <a:avLst/>
          </a:prstGeom>
        </p:spPr>
        <p:txBody>
          <a:bodyPr wrap="none">
            <a:spAutoFit/>
          </a:bodyPr>
          <a:lstStyle/>
          <a:p>
            <a:pPr lvl="0" algn="ctr">
              <a:defRPr/>
            </a:pPr>
            <a:r>
              <a:rPr lang="fr-FR" b="1" dirty="0" smtClean="0"/>
              <a:t>x</a:t>
            </a:r>
            <a:endParaRPr lang="fr-FR" b="1" dirty="0"/>
          </a:p>
        </p:txBody>
      </p:sp>
      <p:sp>
        <p:nvSpPr>
          <p:cNvPr id="55" name="Rectangle 54"/>
          <p:cNvSpPr/>
          <p:nvPr/>
        </p:nvSpPr>
        <p:spPr>
          <a:xfrm>
            <a:off x="7867508" y="6381328"/>
            <a:ext cx="304892" cy="369332"/>
          </a:xfrm>
          <a:prstGeom prst="rect">
            <a:avLst/>
          </a:prstGeom>
        </p:spPr>
        <p:txBody>
          <a:bodyPr wrap="none">
            <a:spAutoFit/>
          </a:bodyPr>
          <a:lstStyle/>
          <a:p>
            <a:pPr lvl="0" algn="ctr">
              <a:defRPr/>
            </a:pPr>
            <a:r>
              <a:rPr lang="fr-FR" b="1" dirty="0" smtClean="0"/>
              <a:t>x</a:t>
            </a:r>
            <a:endParaRPr lang="fr-FR" b="1" dirty="0"/>
          </a:p>
        </p:txBody>
      </p:sp>
      <p:sp>
        <p:nvSpPr>
          <p:cNvPr id="56" name="Rectangle 55"/>
          <p:cNvSpPr/>
          <p:nvPr/>
        </p:nvSpPr>
        <p:spPr>
          <a:xfrm>
            <a:off x="7740352" y="6488668"/>
            <a:ext cx="304892" cy="369332"/>
          </a:xfrm>
          <a:prstGeom prst="rect">
            <a:avLst/>
          </a:prstGeom>
        </p:spPr>
        <p:txBody>
          <a:bodyPr wrap="none">
            <a:spAutoFit/>
          </a:bodyPr>
          <a:lstStyle/>
          <a:p>
            <a:pPr lvl="0" algn="ctr">
              <a:defRPr/>
            </a:pPr>
            <a:r>
              <a:rPr lang="fr-FR" b="1" dirty="0" smtClean="0"/>
              <a:t>x</a:t>
            </a:r>
            <a:endParaRPr lang="fr-FR" b="1" dirty="0"/>
          </a:p>
        </p:txBody>
      </p:sp>
      <p:sp>
        <p:nvSpPr>
          <p:cNvPr id="19" name="Rectangle 4"/>
          <p:cNvSpPr>
            <a:spLocks noChangeArrowheads="1"/>
          </p:cNvSpPr>
          <p:nvPr/>
        </p:nvSpPr>
        <p:spPr bwMode="auto">
          <a:xfrm>
            <a:off x="2843808" y="332656"/>
            <a:ext cx="2448272"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1400" b="1" dirty="0" smtClean="0">
                <a:solidFill>
                  <a:schemeClr val="bg1"/>
                </a:solidFill>
                <a:latin typeface="Arial" pitchFamily="34" charset="0"/>
                <a:ea typeface="Times New Roman" pitchFamily="18" charset="0"/>
              </a:rPr>
              <a:t>Soutenance du projet</a:t>
            </a:r>
          </a:p>
        </p:txBody>
      </p:sp>
      <p:sp>
        <p:nvSpPr>
          <p:cNvPr id="22" name="Rectangle 21"/>
          <p:cNvSpPr/>
          <p:nvPr/>
        </p:nvSpPr>
        <p:spPr>
          <a:xfrm>
            <a:off x="755576" y="692696"/>
            <a:ext cx="6768752" cy="1368152"/>
          </a:xfrm>
          <a:prstGeom prst="wedgeRectCallout">
            <a:avLst>
              <a:gd name="adj1" fmla="val -26687"/>
              <a:gd name="adj2" fmla="val 105173"/>
            </a:avLst>
          </a:prstGeom>
        </p:spPr>
        <p:style>
          <a:lnRef idx="2">
            <a:schemeClr val="accent5"/>
          </a:lnRef>
          <a:fillRef idx="1">
            <a:schemeClr val="lt1"/>
          </a:fillRef>
          <a:effectRef idx="0">
            <a:schemeClr val="accent5"/>
          </a:effectRef>
          <a:fontRef idx="minor">
            <a:schemeClr val="dk1"/>
          </a:fontRef>
        </p:style>
        <p:txBody>
          <a:bodyPr tIns="0" bIns="0" anchor="ctr"/>
          <a:lstStyle/>
          <a:p>
            <a:pPr fontAlgn="auto">
              <a:spcBef>
                <a:spcPts val="0"/>
              </a:spcBef>
              <a:spcAft>
                <a:spcPts val="0"/>
              </a:spcAft>
              <a:defRPr/>
            </a:pPr>
            <a:r>
              <a:rPr lang="fr-FR" sz="1600" b="1" i="1" dirty="0"/>
              <a:t>La soutenance évalue les compétences B4, D1 et D2 ainsi que les </a:t>
            </a:r>
            <a:r>
              <a:rPr lang="fr-FR" sz="1600" b="1" i="1" dirty="0" smtClean="0"/>
              <a:t>indicateurs 15 </a:t>
            </a:r>
            <a:r>
              <a:rPr lang="fr-FR" sz="1600" b="1" i="1" dirty="0"/>
              <a:t>(C1, le comportement est précisément décrit ) et 22 (C2, les résultats sont correctement analysés), soit 50% de la note totale de projet</a:t>
            </a:r>
          </a:p>
          <a:p>
            <a:pPr fontAlgn="auto">
              <a:spcBef>
                <a:spcPts val="0"/>
              </a:spcBef>
              <a:spcAft>
                <a:spcPts val="0"/>
              </a:spcAft>
              <a:defRPr/>
            </a:pPr>
            <a:endParaRPr lang="fr-FR" b="1" i="1" dirty="0"/>
          </a:p>
          <a:p>
            <a:pPr fontAlgn="auto">
              <a:spcBef>
                <a:spcPts val="0"/>
              </a:spcBef>
              <a:spcAft>
                <a:spcPts val="0"/>
              </a:spcAft>
              <a:defRPr/>
            </a:pPr>
            <a:endParaRPr lang="fr-FR" dirty="0"/>
          </a:p>
        </p:txBody>
      </p:sp>
      <p:pic>
        <p:nvPicPr>
          <p:cNvPr id="20" name="Picture 1">
            <a:hlinkClick r:id="rId4" action="ppaction://hlinkfile"/>
          </p:cNvPr>
          <p:cNvPicPr>
            <a:picLocks noChangeAspect="1" noChangeArrowheads="1"/>
          </p:cNvPicPr>
          <p:nvPr/>
        </p:nvPicPr>
        <p:blipFill>
          <a:blip r:embed="rId5" cstate="print">
            <a:clrChange>
              <a:clrFrom>
                <a:srgbClr val="54656C"/>
              </a:clrFrom>
              <a:clrTo>
                <a:srgbClr val="54656C">
                  <a:alpha val="0"/>
                </a:srgbClr>
              </a:clrTo>
            </a:clrChange>
          </a:blip>
          <a:srcRect/>
          <a:stretch>
            <a:fillRect/>
          </a:stretch>
        </p:blipFill>
        <p:spPr bwMode="auto">
          <a:xfrm>
            <a:off x="107504" y="1412776"/>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2000"/>
                            </p:stCondLst>
                            <p:childTnLst>
                              <p:par>
                                <p:cTn id="13" presetID="2" presetClass="entr" presetSubtype="12" fill="hold" nodeType="after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 calcmode="lin" valueType="num">
                                      <p:cBhvr additive="base">
                                        <p:cTn id="15"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12" fill="hold" nodeType="after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 calcmode="lin" valueType="num">
                                      <p:cBhvr additive="base">
                                        <p:cTn id="20"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2"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12"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0-#ppt_w/2"/>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1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12"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0-#ppt_w/2"/>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12"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1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0-#ppt_w/2"/>
                                          </p:val>
                                        </p:tav>
                                        <p:tav tm="100000">
                                          <p:val>
                                            <p:strVal val="#ppt_x"/>
                                          </p:val>
                                        </p:tav>
                                      </p:tavLst>
                                    </p:anim>
                                    <p:anim calcmode="lin" valueType="num">
                                      <p:cBhvr additive="base">
                                        <p:cTn id="51" dur="500" fill="hold"/>
                                        <p:tgtEl>
                                          <p:spTgt spid="51"/>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12"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0-#ppt_w/2"/>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12"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0-#ppt_w/2"/>
                                          </p:val>
                                        </p:tav>
                                        <p:tav tm="100000">
                                          <p:val>
                                            <p:strVal val="#ppt_x"/>
                                          </p:val>
                                        </p:tav>
                                      </p:tavLst>
                                    </p:anim>
                                    <p:anim calcmode="lin" valueType="num">
                                      <p:cBhvr additive="base">
                                        <p:cTn id="61" dur="500" fill="hold"/>
                                        <p:tgtEl>
                                          <p:spTgt spid="53"/>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2" presetClass="entr" presetSubtype="12"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0-#ppt_w/2"/>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12"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0-#ppt_w/2"/>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2" presetClass="entr" presetSubtype="12"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0-#ppt_w/2"/>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P spid="39" grpId="0"/>
      <p:bldP spid="40" grpId="0"/>
      <p:bldP spid="41" grpId="0"/>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err="1" smtClean="0">
                <a:ln w="0"/>
                <a:solidFill>
                  <a:sysClr val="windowText" lastClr="000000"/>
                </a:solidFill>
                <a:effectLst>
                  <a:reflection blurRad="12700" stA="50000" endPos="50000" dist="5000" dir="5400000" sy="-100000" rotWithShape="0"/>
                </a:effectLst>
                <a:uLnTx/>
                <a:uFillTx/>
                <a:latin typeface="Berlin Sans FB Demi" pitchFamily="34" charset="0"/>
              </a:rPr>
              <a:t>LEs</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OBJECTIFS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Rectangle 5"/>
          <p:cNvSpPr>
            <a:spLocks noChangeArrowheads="1"/>
          </p:cNvSpPr>
          <p:nvPr/>
        </p:nvSpPr>
        <p:spPr bwMode="auto">
          <a:xfrm>
            <a:off x="1979712" y="1412776"/>
            <a:ext cx="6912768" cy="1477328"/>
          </a:xfrm>
          <a:prstGeom prst="rect">
            <a:avLst/>
          </a:prstGeom>
          <a:noFill/>
          <a:ln w="9525">
            <a:noFill/>
            <a:miter lim="800000"/>
            <a:headEnd/>
            <a:tailEnd/>
          </a:ln>
        </p:spPr>
        <p:txBody>
          <a:bodyPr wrap="square">
            <a:spAutoFit/>
          </a:bodyPr>
          <a:lstStyle/>
          <a:p>
            <a:pPr marL="628650" indent="-266700"/>
            <a:r>
              <a:rPr lang="fr-FR" dirty="0" smtClean="0"/>
              <a:t>Le projet revêt donc deux aspects .</a:t>
            </a:r>
          </a:p>
          <a:p>
            <a:pPr marL="628650" indent="-266700"/>
            <a:r>
              <a:rPr lang="fr-FR" dirty="0" smtClean="0"/>
              <a:t>Il représente avant tout une activité pédagogique assurant à l’élève </a:t>
            </a:r>
          </a:p>
          <a:p>
            <a:pPr marL="628650" indent="-266700"/>
            <a:r>
              <a:rPr lang="fr-FR" b="1" dirty="0" smtClean="0">
                <a:solidFill>
                  <a:srgbClr val="FF0000"/>
                </a:solidFill>
              </a:rPr>
              <a:t>la mise en œuvre  de compétences identifiées </a:t>
            </a:r>
            <a:r>
              <a:rPr lang="fr-FR" dirty="0" smtClean="0"/>
              <a:t>mais il doit </a:t>
            </a:r>
          </a:p>
          <a:p>
            <a:pPr marL="628650" indent="-266700"/>
            <a:r>
              <a:rPr lang="fr-FR" dirty="0" smtClean="0"/>
              <a:t>permettre également au professeur d’évaluer tout ou partie de</a:t>
            </a:r>
          </a:p>
          <a:p>
            <a:pPr marL="628650" indent="-266700"/>
            <a:r>
              <a:rPr lang="fr-FR" dirty="0" smtClean="0"/>
              <a:t>ces  mêmes compétences </a:t>
            </a:r>
            <a:r>
              <a:rPr lang="fr-FR" dirty="0" smtClean="0">
                <a:sym typeface="Wingdings" pitchFamily="2" charset="2"/>
              </a:rPr>
              <a:t></a:t>
            </a:r>
            <a:r>
              <a:rPr lang="fr-FR" dirty="0" smtClean="0"/>
              <a:t> </a:t>
            </a:r>
            <a:r>
              <a:rPr lang="fr-FR" b="1" dirty="0" smtClean="0">
                <a:solidFill>
                  <a:srgbClr val="FF0000"/>
                </a:solidFill>
              </a:rPr>
              <a:t>grille d’évaluation officielle</a:t>
            </a:r>
            <a:r>
              <a:rPr lang="fr-FR" dirty="0" smtClean="0">
                <a:solidFill>
                  <a:srgbClr val="FF0000"/>
                </a:solidFill>
              </a:rPr>
              <a:t>.</a:t>
            </a:r>
            <a:endParaRPr lang="fr-FR" sz="2000" i="1" dirty="0">
              <a:solidFill>
                <a:srgbClr val="0070C0"/>
              </a:solidFill>
            </a:endParaRPr>
          </a:p>
        </p:txBody>
      </p:sp>
      <p:sp>
        <p:nvSpPr>
          <p:cNvPr id="8"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202753" name="Picture 1"/>
          <p:cNvPicPr>
            <a:picLocks noChangeAspect="1" noChangeArrowheads="1"/>
          </p:cNvPicPr>
          <p:nvPr/>
        </p:nvPicPr>
        <p:blipFill>
          <a:blip r:embed="rId3" cstate="print"/>
          <a:srcRect/>
          <a:stretch>
            <a:fillRect/>
          </a:stretch>
        </p:blipFill>
        <p:spPr bwMode="auto">
          <a:xfrm>
            <a:off x="2051720" y="3068960"/>
            <a:ext cx="6912768" cy="3358505"/>
          </a:xfrm>
          <a:prstGeom prst="rect">
            <a:avLst/>
          </a:prstGeom>
          <a:ln>
            <a:noFill/>
          </a:ln>
          <a:effectLst>
            <a:outerShdw blurRad="190500" algn="tl" rotWithShape="0">
              <a:srgbClr val="000000">
                <a:alpha val="70000"/>
              </a:srgbClr>
            </a:outerShdw>
          </a:effectLst>
        </p:spPr>
      </p:pic>
      <p:pic>
        <p:nvPicPr>
          <p:cNvPr id="201729" name="Picture 1">
            <a:hlinkClick r:id="rId4" action="ppaction://hlinkfile"/>
          </p:cNvPr>
          <p:cNvPicPr>
            <a:picLocks noChangeAspect="1" noChangeArrowheads="1"/>
          </p:cNvPicPr>
          <p:nvPr/>
        </p:nvPicPr>
        <p:blipFill>
          <a:blip r:embed="rId5" cstate="print">
            <a:clrChange>
              <a:clrFrom>
                <a:srgbClr val="54656C"/>
              </a:clrFrom>
              <a:clrTo>
                <a:srgbClr val="54656C">
                  <a:alpha val="0"/>
                </a:srgbClr>
              </a:clrTo>
            </a:clrChange>
          </a:blip>
          <a:srcRect/>
          <a:stretch>
            <a:fillRect/>
          </a:stretch>
        </p:blipFill>
        <p:spPr bwMode="auto">
          <a:xfrm>
            <a:off x="1547664" y="2924944"/>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re 1"/>
          <p:cNvSpPr txBox="1">
            <a:spLocks/>
          </p:cNvSpPr>
          <p:nvPr/>
        </p:nvSpPr>
        <p:spPr>
          <a:xfrm>
            <a:off x="3347864" y="980728"/>
            <a:ext cx="4052016" cy="648072"/>
          </a:xfrm>
          <a:prstGeom prst="rect">
            <a:avLst/>
          </a:prstGeom>
        </p:spPr>
        <p:txBody>
          <a:bodyPr anchor="b" anchorCtr="0">
            <a:normAutofit fontScale="4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D’UN POINT DE VUE EVALUATIF…</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1043608" y="-171400"/>
            <a:ext cx="6768752" cy="1357298"/>
          </a:xfrm>
          <a:prstGeom prst="rect">
            <a:avLst/>
          </a:prstGeom>
        </p:spPr>
        <p:txBody>
          <a:bodyPr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defRPr/>
            </a:pPr>
            <a:r>
              <a:rPr lang="fr-FR" sz="2000" b="1" kern="0" cap="all" dirty="0" smtClean="0">
                <a:ln w="0"/>
                <a:solidFill>
                  <a:srgbClr val="FF0000"/>
                </a:solidFill>
                <a:effectLst>
                  <a:reflection blurRad="12700" stA="50000" endPos="50000" dist="5000" dir="5400000" sy="-100000" rotWithShape="0"/>
                </a:effectLst>
                <a:latin typeface="Berlin Sans FB Demi" pitchFamily="34" charset="0"/>
              </a:rPr>
              <a:t>Synthèse </a:t>
            </a:r>
            <a:r>
              <a:rPr lang="fr-FR" sz="2000" b="1" kern="0" cap="all" dirty="0" err="1" smtClean="0">
                <a:ln w="0"/>
                <a:solidFill>
                  <a:srgbClr val="FF0000"/>
                </a:solidFill>
                <a:effectLst>
                  <a:reflection blurRad="12700" stA="50000" endPos="50000" dist="5000" dir="5400000" sy="-100000" rotWithShape="0"/>
                </a:effectLst>
                <a:latin typeface="Berlin Sans FB Demi" pitchFamily="34" charset="0"/>
              </a:rPr>
              <a:t>deS</a:t>
            </a:r>
            <a:r>
              <a:rPr lang="fr-FR" sz="2000" b="1" kern="0" cap="all" dirty="0" smtClean="0">
                <a:ln w="0"/>
                <a:solidFill>
                  <a:srgbClr val="FF0000"/>
                </a:solidFill>
                <a:effectLst>
                  <a:reflection blurRad="12700" stA="50000" endPos="50000" dist="5000" dir="5400000" sy="-100000" rotWithShape="0"/>
                </a:effectLst>
                <a:latin typeface="Berlin Sans FB Demi" pitchFamily="34" charset="0"/>
              </a:rPr>
              <a:t> </a:t>
            </a:r>
            <a:r>
              <a:rPr lang="fr-FR" sz="2000" b="1" kern="0" cap="all" dirty="0" err="1" smtClean="0">
                <a:ln w="0"/>
                <a:solidFill>
                  <a:srgbClr val="FF0000"/>
                </a:solidFill>
                <a:effectLst>
                  <a:reflection blurRad="12700" stA="50000" endPos="50000" dist="5000" dir="5400000" sy="-100000" rotWithShape="0"/>
                </a:effectLst>
                <a:latin typeface="Berlin Sans FB Demi" pitchFamily="34" charset="0"/>
              </a:rPr>
              <a:t>évaluationS</a:t>
            </a:r>
            <a:r>
              <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48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graphicFrame>
        <p:nvGraphicFramePr>
          <p:cNvPr id="5" name="Tableau 4"/>
          <p:cNvGraphicFramePr>
            <a:graphicFrameLocks noGrp="1"/>
          </p:cNvGraphicFramePr>
          <p:nvPr/>
        </p:nvGraphicFramePr>
        <p:xfrm>
          <a:off x="107503" y="548680"/>
          <a:ext cx="9036497" cy="6165310"/>
        </p:xfrm>
        <a:graphic>
          <a:graphicData uri="http://schemas.openxmlformats.org/drawingml/2006/table">
            <a:tbl>
              <a:tblPr/>
              <a:tblGrid>
                <a:gridCol w="1076183"/>
                <a:gridCol w="1940980"/>
                <a:gridCol w="316911"/>
                <a:gridCol w="1148033"/>
                <a:gridCol w="2912125"/>
                <a:gridCol w="132128"/>
                <a:gridCol w="112208"/>
                <a:gridCol w="112208"/>
                <a:gridCol w="112208"/>
                <a:gridCol w="112208"/>
                <a:gridCol w="112208"/>
                <a:gridCol w="56107"/>
                <a:gridCol w="28401"/>
                <a:gridCol w="864589"/>
              </a:tblGrid>
              <a:tr h="361161">
                <a:tc gridSpan="4">
                  <a:txBody>
                    <a:bodyPr/>
                    <a:lstStyle/>
                    <a:p>
                      <a:pPr algn="l" fontAlgn="ctr"/>
                      <a:r>
                        <a:rPr lang="fr-FR" sz="800" b="0" i="0" u="none" strike="noStrike" dirty="0">
                          <a:solidFill>
                            <a:srgbClr val="000000"/>
                          </a:solidFill>
                          <a:latin typeface="Arial"/>
                        </a:rPr>
                        <a:t>Baccalauréat Scientifique "Sciences de l'Ingénieur" (S-SI)</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800" b="1" i="0" u="none" strike="noStrike" dirty="0">
                          <a:solidFill>
                            <a:srgbClr val="FF0000"/>
                          </a:solidFill>
                          <a:latin typeface="Arial"/>
                        </a:rPr>
                        <a:t>Soutenance </a:t>
                      </a:r>
                      <a:r>
                        <a:rPr lang="fr-FR" sz="800" b="1" i="0" u="none" strike="noStrike" dirty="0" smtClean="0">
                          <a:solidFill>
                            <a:srgbClr val="FF0000"/>
                          </a:solidFill>
                          <a:latin typeface="Arial"/>
                        </a:rPr>
                        <a:t>Projet de Jason BUTTON</a:t>
                      </a:r>
                      <a:endParaRPr lang="fr-FR" sz="800" b="1" i="0" u="none" strike="noStrike" dirty="0">
                        <a:solidFill>
                          <a:srgbClr val="FF0000"/>
                        </a:solidFill>
                        <a:latin typeface="Arial"/>
                      </a:endParaRPr>
                    </a:p>
                  </a:txBody>
                  <a:tcPr marL="0" marR="0" marT="0" marB="0" anchor="ctr">
                    <a:lnL>
                      <a:noFill/>
                    </a:lnL>
                    <a:lnR>
                      <a:noFill/>
                    </a:lnR>
                    <a:lnT>
                      <a:noFill/>
                    </a:lnT>
                    <a:lnB>
                      <a:noFill/>
                    </a:lnB>
                  </a:tcPr>
                </a:tc>
                <a:tc gridSpan="2">
                  <a:txBody>
                    <a:bodyPr/>
                    <a:lstStyle/>
                    <a:p>
                      <a:endParaRPr lang="fr-FR" dirty="0"/>
                    </a:p>
                  </a:txBody>
                  <a:tcPr marL="0" marR="0" marT="0" marB="0" anchor="ctr">
                    <a:lnL>
                      <a:noFill/>
                    </a:lnL>
                    <a:lnR>
                      <a:noFill/>
                    </a:lnR>
                    <a:lnT>
                      <a:noFill/>
                    </a:lnT>
                    <a:lnB>
                      <a:noFill/>
                    </a:lnB>
                  </a:tcPr>
                </a:tc>
                <a:tc hMerge="1">
                  <a:txBody>
                    <a:bodyPr/>
                    <a:lstStyle/>
                    <a:p>
                      <a:pPr algn="r" fontAlgn="ctr"/>
                      <a:endParaRPr lang="fr-FR" sz="5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fr-FR" sz="500" b="1" i="0" u="none" strike="noStrike">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fr-FR" sz="5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fr-FR" sz="5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fr-FR" sz="500" b="1" i="0" u="none" strike="noStrike">
                        <a:solidFill>
                          <a:srgbClr val="FF0000"/>
                        </a:solidFill>
                        <a:latin typeface="Arial"/>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endParaRPr lang="fr-FR" sz="400" b="0" i="0" u="none" strike="noStrike">
                        <a:solidFill>
                          <a:srgbClr val="0000FF"/>
                        </a:solidFill>
                        <a:latin typeface="Arial"/>
                      </a:endParaRPr>
                    </a:p>
                  </a:txBody>
                  <a:tcPr marL="0" marR="0" marT="0" marB="0" anchor="ctr">
                    <a:lnL>
                      <a:noFill/>
                    </a:lnL>
                    <a:lnR>
                      <a:noFill/>
                    </a:lnR>
                    <a:lnT>
                      <a:noFill/>
                    </a:lnT>
                    <a:lnB>
                      <a:noFill/>
                    </a:lnB>
                  </a:tcPr>
                </a:tc>
              </a:tr>
              <a:tr h="280903">
                <a:tc gridSpan="2">
                  <a:txBody>
                    <a:bodyPr/>
                    <a:lstStyle/>
                    <a:p>
                      <a:pPr algn="l" fontAlgn="ctr"/>
                      <a:endParaRPr lang="fr-FR" sz="800" b="0" i="0" u="none" strike="noStrike" dirty="0">
                        <a:solidFill>
                          <a:srgbClr val="000000"/>
                        </a:solidFill>
                        <a:latin typeface="Arial"/>
                      </a:endParaRPr>
                    </a:p>
                  </a:txBody>
                  <a:tcPr marL="0" marR="0" marT="0" marB="0" anchor="ctr">
                    <a:lnL>
                      <a:noFill/>
                    </a:lnL>
                    <a:lnR>
                      <a:noFill/>
                    </a:lnR>
                    <a:lnT>
                      <a:noFill/>
                    </a:lnT>
                    <a:lnB>
                      <a:noFill/>
                    </a:lnB>
                  </a:tcPr>
                </a:tc>
                <a:tc hMerge="1">
                  <a:txBody>
                    <a:bodyPr/>
                    <a:lstStyle/>
                    <a:p>
                      <a:endParaRPr lang="fr-FR"/>
                    </a:p>
                  </a:txBody>
                  <a:tcPr/>
                </a:tc>
                <a:tc gridSpan="2">
                  <a:txBody>
                    <a:bodyPr/>
                    <a:lstStyle/>
                    <a:p>
                      <a:pPr algn="l" fontAlgn="ctr"/>
                      <a:endParaRPr lang="fr-FR" sz="800" b="0" i="0" u="none" strike="noStrike">
                        <a:solidFill>
                          <a:srgbClr val="000000"/>
                        </a:solidFill>
                        <a:latin typeface="Arial"/>
                      </a:endParaRPr>
                    </a:p>
                  </a:txBody>
                  <a:tcPr marL="0" marR="0" marT="0" marB="0" anchor="ctr">
                    <a:lnL>
                      <a:noFill/>
                    </a:lnL>
                    <a:lnR>
                      <a:noFill/>
                    </a:lnR>
                    <a:lnT>
                      <a:noFill/>
                    </a:lnT>
                    <a:lnB>
                      <a:noFill/>
                    </a:lnB>
                  </a:tcPr>
                </a:tc>
                <a:tc hMerge="1">
                  <a:txBody>
                    <a:bodyPr/>
                    <a:lstStyle/>
                    <a:p>
                      <a:endParaRPr lang="fr-FR"/>
                    </a:p>
                  </a:txBody>
                  <a:tcPr/>
                </a:tc>
                <a:tc>
                  <a:txBody>
                    <a:bodyPr/>
                    <a:lstStyle/>
                    <a:p>
                      <a:pPr algn="l" fontAlgn="ctr"/>
                      <a:r>
                        <a:rPr lang="fr-FR" sz="800" b="1" i="0" u="none" strike="noStrike" dirty="0">
                          <a:solidFill>
                            <a:srgbClr val="0000FF"/>
                          </a:solidFill>
                          <a:latin typeface="Arial"/>
                        </a:rPr>
                        <a:t>0</a:t>
                      </a:r>
                    </a:p>
                  </a:txBody>
                  <a:tcPr marL="0" marR="0" marT="0" marB="0" anchor="ctr">
                    <a:lnL>
                      <a:noFill/>
                    </a:lnL>
                    <a:lnR>
                      <a:noFill/>
                    </a:lnR>
                    <a:lnT>
                      <a:noFill/>
                    </a:lnT>
                    <a:lnB>
                      <a:noFill/>
                    </a:lnB>
                  </a:tcPr>
                </a:tc>
                <a:tc gridSpan="6">
                  <a:txBody>
                    <a:bodyPr/>
                    <a:lstStyle/>
                    <a:p>
                      <a:pPr algn="ctr" fontAlgn="ctr"/>
                      <a:r>
                        <a:rPr lang="fr-FR" sz="800" b="1" i="0" u="none" strike="noStrike" dirty="0">
                          <a:solidFill>
                            <a:srgbClr val="0000FF"/>
                          </a:solidFill>
                          <a:latin typeface="Arial"/>
                        </a:rPr>
                        <a:t>0</a:t>
                      </a:r>
                    </a:p>
                  </a:txBody>
                  <a:tcPr marL="0" marR="0" marT="0" marB="0" anchor="ctr">
                    <a:lnL>
                      <a:noFill/>
                    </a:lnL>
                    <a:lnR>
                      <a:noFill/>
                    </a:lnR>
                    <a:lnT>
                      <a:noFill/>
                    </a:lnT>
                    <a:lnB>
                      <a:noFill/>
                    </a:lnB>
                  </a:tcPr>
                </a:tc>
                <a:tc hMerge="1">
                  <a:txBody>
                    <a:bodyPr/>
                    <a:lstStyle/>
                    <a:p>
                      <a:pPr algn="ctr" fontAlgn="ctr"/>
                      <a:endParaRPr lang="fr-FR" sz="800" b="1" i="0" u="none" strike="noStrike" dirty="0">
                        <a:solidFill>
                          <a:srgbClr val="0000FF"/>
                        </a:solidFill>
                        <a:latin typeface="Arial"/>
                      </a:endParaRP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500" b="0" i="0" u="none" strike="noStrike">
                        <a:solidFill>
                          <a:srgbClr val="FF0000"/>
                        </a:solidFill>
                        <a:latin typeface="Arial"/>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l" fontAlgn="ctr"/>
                      <a:r>
                        <a:rPr lang="fr-FR" sz="700" b="1" i="0" u="none" strike="noStrike" dirty="0">
                          <a:solidFill>
                            <a:srgbClr val="0000FF"/>
                          </a:solidFill>
                          <a:latin typeface="Arial"/>
                        </a:rPr>
                        <a:t>Poids de la compétence</a:t>
                      </a:r>
                    </a:p>
                  </a:txBody>
                  <a:tcPr marL="0" marR="0" marT="0" marB="0" anchor="ctr">
                    <a:lnL>
                      <a:noFill/>
                    </a:lnL>
                    <a:lnR>
                      <a:noFill/>
                    </a:lnR>
                    <a:lnT>
                      <a:noFill/>
                    </a:lnT>
                    <a:lnB>
                      <a:noFill/>
                    </a:lnB>
                  </a:tcPr>
                </a:tc>
              </a:tr>
              <a:tr h="321032">
                <a:tc gridSpan="4">
                  <a:txBody>
                    <a:bodyPr/>
                    <a:lstStyle/>
                    <a:p>
                      <a:pPr algn="ctr" fontAlgn="ctr"/>
                      <a:r>
                        <a:rPr lang="fr-FR" sz="800" b="1" i="0" u="none" strike="noStrike" dirty="0">
                          <a:solidFill>
                            <a:srgbClr val="000000"/>
                          </a:solidFill>
                          <a:latin typeface="Arial"/>
                        </a:rPr>
                        <a:t>Compétences évaluées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800" b="1" i="1" u="none" strike="noStrike" dirty="0">
                          <a:solidFill>
                            <a:srgbClr val="000000"/>
                          </a:solidFill>
                          <a:latin typeface="Arial"/>
                        </a:rPr>
                        <a:t>Indicateurs de performance                                                                </a:t>
                      </a:r>
                      <a:r>
                        <a:rPr lang="fr-FR" sz="800" b="0" i="0" u="none" strike="noStrike" dirty="0">
                          <a:solidFill>
                            <a:srgbClr val="000000"/>
                          </a:solidFill>
                          <a:latin typeface="Arial"/>
                        </a:rPr>
                        <a:t>évaluation</a:t>
                      </a:r>
                      <a:endParaRPr lang="fr-FR" sz="800" b="1" i="1" u="none" strike="noStrike" dirty="0">
                        <a:solidFill>
                          <a:srgbClr val="000000"/>
                        </a:solidFill>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fr-FR" sz="800" b="1" i="1" u="none" strike="noStrike" dirty="0">
                          <a:solidFill>
                            <a:srgbClr val="000000"/>
                          </a:solidFill>
                          <a:latin typeface="Arial"/>
                        </a:rPr>
                        <a:t>non</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fontAlgn="ctr"/>
                      <a:endParaRPr lang="fr-FR" sz="800" b="1" i="1"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l" fontAlgn="ctr"/>
                      <a:r>
                        <a:rPr lang="fr-FR" sz="700" b="0" i="0" u="none" strike="noStrike" dirty="0">
                          <a:solidFill>
                            <a:srgbClr val="0000FF"/>
                          </a:solidFill>
                          <a:latin typeface="Arial"/>
                        </a:rPr>
                        <a:t>Poids du critère</a:t>
                      </a:r>
                    </a:p>
                  </a:txBody>
                  <a:tcPr marL="0" marR="0" marT="0" marB="0" anchor="ctr">
                    <a:lnL>
                      <a:noFill/>
                    </a:lnL>
                    <a:lnR>
                      <a:noFill/>
                    </a:lnR>
                    <a:lnT>
                      <a:noFill/>
                    </a:lnT>
                    <a:lnB>
                      <a:noFill/>
                    </a:lnB>
                  </a:tcPr>
                </a:tc>
              </a:tr>
              <a:tr h="166294">
                <a:tc gridSpan="11">
                  <a:txBody>
                    <a:bodyPr/>
                    <a:lstStyle/>
                    <a:p>
                      <a:pPr algn="l" fontAlgn="ctr"/>
                      <a:r>
                        <a:rPr lang="fr-FR" sz="500" b="1" i="0" u="none" strike="noStrike">
                          <a:solidFill>
                            <a:srgbClr val="000000"/>
                          </a:solidFill>
                          <a:latin typeface="Arial"/>
                        </a:rPr>
                        <a:t>B - Modéliser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1" i="0" u="none" strike="noStrike" dirty="0">
                          <a:solidFill>
                            <a:srgbClr val="0000FF"/>
                          </a:solidFill>
                          <a:latin typeface="Arial"/>
                        </a:rPr>
                        <a:t>40%</a:t>
                      </a:r>
                    </a:p>
                  </a:txBody>
                  <a:tcPr marL="0" marR="0" marT="0" marB="0" anchor="ctr">
                    <a:lnL>
                      <a:noFill/>
                    </a:lnL>
                    <a:lnR>
                      <a:noFill/>
                    </a:lnR>
                    <a:lnT>
                      <a:noFill/>
                    </a:lnT>
                    <a:lnB>
                      <a:noFill/>
                    </a:lnB>
                  </a:tcPr>
                </a:tc>
              </a:tr>
              <a:tr h="178844">
                <a:tc rowSpan="2">
                  <a:txBody>
                    <a:bodyPr/>
                    <a:lstStyle/>
                    <a:p>
                      <a:pPr algn="ctr" fontAlgn="ctr"/>
                      <a:r>
                        <a:rPr lang="fr-FR" sz="700" b="1" i="0" u="none" strike="noStrike" dirty="0">
                          <a:solidFill>
                            <a:srgbClr val="000000"/>
                          </a:solidFill>
                          <a:latin typeface="Arial"/>
                        </a:rPr>
                        <a:t>B3.2 - Résoudre et simuler</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fr-FR" sz="700" b="0" i="0" u="none" strike="noStrike" dirty="0">
                          <a:solidFill>
                            <a:srgbClr val="000000"/>
                          </a:solidFill>
                          <a:latin typeface="Arial"/>
                        </a:rPr>
                        <a:t>Simuler le fonctionnement de tout ou partie d’un système à l’aide d’un modèle fourni</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500" b="0" i="0" u="none" strike="noStrike" dirty="0">
                          <a:solidFill>
                            <a:srgbClr val="000000"/>
                          </a:solidFill>
                          <a:latin typeface="Arial"/>
                        </a:rPr>
                        <a:t>Les paramètres influents sont identifiés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20%</a:t>
                      </a:r>
                    </a:p>
                  </a:txBody>
                  <a:tcPr marL="0" marR="0" marT="0" marB="0" anchor="ctr">
                    <a:lnL>
                      <a:noFill/>
                    </a:lnL>
                    <a:lnR>
                      <a:noFill/>
                    </a:lnR>
                    <a:lnT>
                      <a:noFill/>
                    </a:lnT>
                    <a:lnB>
                      <a:noFill/>
                    </a:lnB>
                  </a:tcPr>
                </a:tc>
              </a:tr>
              <a:tr h="219190">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Les limites de simulation sont correctement définies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20%</a:t>
                      </a:r>
                    </a:p>
                  </a:txBody>
                  <a:tcPr marL="0" marR="0" marT="0" marB="0" anchor="ctr">
                    <a:lnL>
                      <a:noFill/>
                    </a:lnL>
                    <a:lnR>
                      <a:noFill/>
                    </a:lnR>
                    <a:lnT>
                      <a:noFill/>
                    </a:lnT>
                    <a:lnB>
                      <a:noFill/>
                    </a:lnB>
                  </a:tcPr>
                </a:tc>
              </a:tr>
              <a:tr h="169430">
                <a:tc rowSpan="4">
                  <a:txBody>
                    <a:bodyPr/>
                    <a:lstStyle/>
                    <a:p>
                      <a:pPr algn="ctr" fontAlgn="ctr"/>
                      <a:r>
                        <a:rPr lang="fr-FR" sz="700" b="1" i="0" u="none" strike="noStrike">
                          <a:solidFill>
                            <a:srgbClr val="000000"/>
                          </a:solidFill>
                          <a:latin typeface="Arial"/>
                        </a:rPr>
                        <a:t>B4 - Valider un modèle</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algn="l" fontAlgn="ctr"/>
                      <a:r>
                        <a:rPr lang="fr-FR" sz="700" b="0" i="0" u="none" strike="noStrike">
                          <a:solidFill>
                            <a:srgbClr val="000000"/>
                          </a:solidFill>
                          <a:latin typeface="Arial"/>
                        </a:rPr>
                        <a:t>Valider un modèle fourni, Interpréter les résultats obtenus, préciser les limites de validité du modèle utilisé et modifier les paramètres du modèle pour répondre au cahier des charges ou aux résultats expérimentaux</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résultats sont correctement interprétés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a:solidFill>
                            <a:srgbClr val="0000FF"/>
                          </a:solidFill>
                          <a:latin typeface="Arial"/>
                        </a:rPr>
                        <a:t>15%</a:t>
                      </a:r>
                    </a:p>
                  </a:txBody>
                  <a:tcPr marL="0" marR="0" marT="0" marB="0" anchor="ctr">
                    <a:lnL>
                      <a:noFill/>
                    </a:lnL>
                    <a:lnR>
                      <a:noFill/>
                    </a:lnR>
                    <a:lnT>
                      <a:noFill/>
                    </a:lnT>
                    <a:lnB>
                      <a:noFill/>
                    </a:lnB>
                  </a:tcPr>
                </a:tc>
              </a:tr>
              <a:tr h="169430">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Ces limites sont explicitées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15%</a:t>
                      </a:r>
                    </a:p>
                  </a:txBody>
                  <a:tcPr marL="0" marR="0" marT="0" marB="0" anchor="ctr">
                    <a:lnL>
                      <a:noFill/>
                    </a:lnL>
                    <a:lnR>
                      <a:noFill/>
                    </a:lnR>
                    <a:lnT>
                      <a:noFill/>
                    </a:lnT>
                    <a:lnB>
                      <a:noFill/>
                    </a:lnB>
                  </a:tcPr>
                </a:tc>
              </a:tr>
              <a:tr h="169430">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paramètres modifiés sont pertinents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15%</a:t>
                      </a:r>
                    </a:p>
                  </a:txBody>
                  <a:tcPr marL="0" marR="0" marT="0" marB="0" anchor="ctr">
                    <a:lnL>
                      <a:noFill/>
                    </a:lnL>
                    <a:lnR>
                      <a:noFill/>
                    </a:lnR>
                    <a:lnT>
                      <a:noFill/>
                    </a:lnT>
                    <a:lnB>
                      <a:noFill/>
                    </a:lnB>
                  </a:tcPr>
                </a:tc>
              </a:tr>
              <a:tr h="220211">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 modèle modifié répond aux attentes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15%</a:t>
                      </a:r>
                    </a:p>
                  </a:txBody>
                  <a:tcPr marL="0" marR="0" marT="0" marB="0" anchor="ctr">
                    <a:lnL>
                      <a:noFill/>
                    </a:lnL>
                    <a:lnR>
                      <a:noFill/>
                    </a:lnR>
                    <a:lnT>
                      <a:noFill/>
                    </a:lnT>
                    <a:lnB>
                      <a:noFill/>
                    </a:lnB>
                  </a:tcPr>
                </a:tc>
              </a:tr>
              <a:tr h="236083">
                <a:tc gridSpan="11">
                  <a:txBody>
                    <a:bodyPr/>
                    <a:lstStyle/>
                    <a:p>
                      <a:pPr algn="l" fontAlgn="ctr"/>
                      <a:r>
                        <a:rPr lang="fr-FR" sz="700" b="1" i="0" u="none" strike="noStrike" dirty="0">
                          <a:solidFill>
                            <a:srgbClr val="000000"/>
                          </a:solidFill>
                          <a:latin typeface="Arial"/>
                        </a:rPr>
                        <a:t> C - Expérimenter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1"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1" i="0" u="none" strike="noStrike" dirty="0">
                          <a:solidFill>
                            <a:srgbClr val="0000FF"/>
                          </a:solidFill>
                          <a:latin typeface="Arial"/>
                        </a:rPr>
                        <a:t>40%</a:t>
                      </a:r>
                    </a:p>
                  </a:txBody>
                  <a:tcPr marL="0" marR="0" marT="0" marB="0" anchor="ctr">
                    <a:lnL>
                      <a:noFill/>
                    </a:lnL>
                    <a:lnR>
                      <a:noFill/>
                    </a:lnR>
                    <a:lnT>
                      <a:noFill/>
                    </a:lnT>
                    <a:lnB>
                      <a:noFill/>
                    </a:lnB>
                  </a:tcPr>
                </a:tc>
              </a:tr>
              <a:tr h="213003">
                <a:tc rowSpan="5">
                  <a:txBody>
                    <a:bodyPr/>
                    <a:lstStyle/>
                    <a:p>
                      <a:pPr algn="ctr" fontAlgn="ctr"/>
                      <a:r>
                        <a:rPr lang="fr-FR" sz="700" b="1" i="0" u="none" strike="noStrike" dirty="0">
                          <a:solidFill>
                            <a:srgbClr val="000000"/>
                          </a:solidFill>
                          <a:latin typeface="Arial"/>
                        </a:rPr>
                        <a:t> C1 - Justifier le choix d’un protocole expérimental</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gridSpan="2">
                  <a:txBody>
                    <a:bodyPr/>
                    <a:lstStyle/>
                    <a:p>
                      <a:pPr algn="l" fontAlgn="ctr"/>
                      <a:r>
                        <a:rPr lang="fr-FR" sz="700" b="0" i="0" u="none" strike="noStrike" dirty="0">
                          <a:solidFill>
                            <a:srgbClr val="000000"/>
                          </a:solidFill>
                          <a:latin typeface="Arial"/>
                        </a:rPr>
                        <a:t>Identifier les grandeurs physiques à mesurer, décrire une chaîne d’acquisition, identifier le comportement des composants et justifier le choix des essais réalisés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grandeurs spécifiques (d'entrée, sortie, matière d'œuvre…) sont correctement identifiées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8%</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Les éléments de la chaîne sont correctement identifiés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8%</a:t>
                      </a:r>
                    </a:p>
                  </a:txBody>
                  <a:tcPr marL="0" marR="0" marT="0" marB="0" anchor="ctr">
                    <a:lnL>
                      <a:noFill/>
                    </a:lnL>
                    <a:lnR>
                      <a:noFill/>
                    </a:lnR>
                    <a:lnT>
                      <a:noFill/>
                    </a:lnT>
                    <a:lnB>
                      <a:noFill/>
                    </a:lnB>
                  </a:tcPr>
                </a:tc>
              </a:tr>
              <a:tr h="211946">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choix et réglages des capteurs et appareils de mesure sont correctement explicités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7%</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 comportement est précisément décrit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5%</a:t>
                      </a:r>
                    </a:p>
                  </a:txBody>
                  <a:tcPr marL="0" marR="0" marT="0" marB="0" anchor="ctr">
                    <a:lnL>
                      <a:noFill/>
                    </a:lnL>
                    <a:lnR>
                      <a:noFill/>
                    </a:lnR>
                    <a:lnT>
                      <a:noFill/>
                    </a:lnT>
                    <a:lnB>
                      <a:noFill/>
                    </a:lnB>
                  </a:tcPr>
                </a:tc>
              </a:tr>
              <a:tr h="280903">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Un protocole expérimental adapté de recueil de résultats est conçu ou complété, validé et mis en œuvre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10%</a:t>
                      </a:r>
                    </a:p>
                  </a:txBody>
                  <a:tcPr marL="0" marR="0" marT="0" marB="0" anchor="ctr">
                    <a:lnL>
                      <a:noFill/>
                    </a:lnL>
                    <a:lnR>
                      <a:noFill/>
                    </a:lnR>
                    <a:lnT>
                      <a:noFill/>
                    </a:lnT>
                    <a:lnB>
                      <a:noFill/>
                    </a:lnB>
                  </a:tcPr>
                </a:tc>
              </a:tr>
              <a:tr h="166294">
                <a:tc rowSpan="7">
                  <a:txBody>
                    <a:bodyPr/>
                    <a:lstStyle/>
                    <a:p>
                      <a:pPr algn="ctr" fontAlgn="ctr"/>
                      <a:r>
                        <a:rPr lang="fr-FR" sz="700" b="1" i="0" u="none" strike="noStrike">
                          <a:solidFill>
                            <a:srgbClr val="000000"/>
                          </a:solidFill>
                          <a:latin typeface="Arial"/>
                        </a:rPr>
                        <a:t>C2 - Mettre en œuvre un protocole expérimental</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gridSpan="2">
                  <a:txBody>
                    <a:bodyPr/>
                    <a:lstStyle/>
                    <a:p>
                      <a:pPr algn="l" fontAlgn="ctr"/>
                      <a:r>
                        <a:rPr lang="fr-FR" sz="700" b="0" i="0" u="none" strike="noStrike">
                          <a:solidFill>
                            <a:srgbClr val="000000"/>
                          </a:solidFill>
                          <a:latin typeface="Arial"/>
                        </a:rPr>
                        <a:t>Conduire les essais en respectant les consignes de sécurité à partir d’un protocole fourni et traiter les données mesurées en vue d’analyser les écarts</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Les capteurs et appareils de mesure sont correctement mis en œuvre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8%</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 système étudié est correctement mis en œuvre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8%</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Les règles de sécurité sont connues et respectées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a:solidFill>
                            <a:srgbClr val="0000FF"/>
                          </a:solidFill>
                          <a:latin typeface="Arial"/>
                        </a:rPr>
                        <a:t>8%</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protocole d'essai est respecté</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10%</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Les résultats sont présentés clairement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9%</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résultats sont correctement analysés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a:solidFill>
                            <a:srgbClr val="0000FF"/>
                          </a:solidFill>
                          <a:latin typeface="Arial"/>
                        </a:rPr>
                        <a:t>10%</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a:solidFill>
                            <a:srgbClr val="000000"/>
                          </a:solidFill>
                          <a:latin typeface="Arial"/>
                        </a:rPr>
                        <a:t>Les méthodes et outils de traitement sont cohérents avec le problème posé</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9%</a:t>
                      </a:r>
                    </a:p>
                  </a:txBody>
                  <a:tcPr marL="0" marR="0" marT="0" marB="0" anchor="ctr">
                    <a:lnL>
                      <a:noFill/>
                    </a:lnL>
                    <a:lnR>
                      <a:noFill/>
                    </a:lnR>
                    <a:lnT>
                      <a:noFill/>
                    </a:lnT>
                    <a:lnB>
                      <a:noFill/>
                    </a:lnB>
                  </a:tcPr>
                </a:tc>
              </a:tr>
              <a:tr h="166294">
                <a:tc gridSpan="11">
                  <a:txBody>
                    <a:bodyPr/>
                    <a:lstStyle/>
                    <a:p>
                      <a:pPr algn="l" fontAlgn="ctr"/>
                      <a:r>
                        <a:rPr lang="fr-FR" sz="700" b="1" i="0" u="none" strike="noStrike" dirty="0">
                          <a:solidFill>
                            <a:srgbClr val="000000"/>
                          </a:solidFill>
                          <a:latin typeface="Arial"/>
                        </a:rPr>
                        <a:t> D - Communiquer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1"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1" i="0" u="none" strike="noStrike" dirty="0">
                          <a:solidFill>
                            <a:srgbClr val="0000FF"/>
                          </a:solidFill>
                          <a:latin typeface="Arial"/>
                        </a:rPr>
                        <a:t>20%</a:t>
                      </a:r>
                    </a:p>
                  </a:txBody>
                  <a:tcPr marL="0" marR="0" marT="0" marB="0" anchor="ctr">
                    <a:lnL>
                      <a:noFill/>
                    </a:lnL>
                    <a:lnR>
                      <a:noFill/>
                    </a:lnR>
                    <a:lnT>
                      <a:noFill/>
                    </a:lnT>
                    <a:lnB>
                      <a:noFill/>
                    </a:lnB>
                  </a:tcPr>
                </a:tc>
              </a:tr>
              <a:tr h="166294">
                <a:tc rowSpan="4">
                  <a:txBody>
                    <a:bodyPr/>
                    <a:lstStyle/>
                    <a:p>
                      <a:pPr algn="ctr" fontAlgn="ctr"/>
                      <a:r>
                        <a:rPr lang="fr-FR" sz="700" b="1" i="0" u="none" strike="noStrike">
                          <a:solidFill>
                            <a:srgbClr val="000000"/>
                          </a:solidFill>
                          <a:latin typeface="Arial"/>
                        </a:rPr>
                        <a:t>D1 - Rechercher et traiter des informations</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ctr"/>
                      <a:r>
                        <a:rPr lang="fr-FR" sz="700" b="0" i="0" u="none" strike="noStrike">
                          <a:solidFill>
                            <a:srgbClr val="000000"/>
                          </a:solidFill>
                          <a:latin typeface="Arial"/>
                        </a:rPr>
                        <a:t>Rechercher, analyser, choisir et classer des informations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outils de recherche documentaire sont bien choisis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a:solidFill>
                            <a:srgbClr val="0000FF"/>
                          </a:solidFill>
                          <a:latin typeface="Arial"/>
                        </a:rPr>
                        <a:t>10%</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Les techniques de recherche documentaire sont maîtrisées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a:solidFill>
                            <a:srgbClr val="0000FF"/>
                          </a:solidFill>
                          <a:latin typeface="Arial"/>
                        </a:rPr>
                        <a:t>5%</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informations conservées sont opportunes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5%</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 classement des données permet de les retrouver rapidement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10%</a:t>
                      </a:r>
                    </a:p>
                  </a:txBody>
                  <a:tcPr marL="0" marR="0" marT="0" marB="0" anchor="ctr">
                    <a:lnL>
                      <a:noFill/>
                    </a:lnL>
                    <a:lnR>
                      <a:noFill/>
                    </a:lnR>
                    <a:lnT>
                      <a:noFill/>
                    </a:lnT>
                    <a:lnB>
                      <a:noFill/>
                    </a:lnB>
                  </a:tcPr>
                </a:tc>
              </a:tr>
              <a:tr h="166294">
                <a:tc rowSpan="4">
                  <a:txBody>
                    <a:bodyPr/>
                    <a:lstStyle/>
                    <a:p>
                      <a:pPr algn="ctr" fontAlgn="ctr"/>
                      <a:r>
                        <a:rPr lang="fr-FR" sz="700" b="1" i="0" u="none" strike="noStrike">
                          <a:solidFill>
                            <a:srgbClr val="000000"/>
                          </a:solidFill>
                          <a:latin typeface="Arial"/>
                        </a:rPr>
                        <a:t>D2 - Mettre en œuvre une communication</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algn="ctr" fontAlgn="ctr"/>
                      <a:r>
                        <a:rPr lang="fr-FR" sz="700" b="0" i="0" u="none" strike="noStrike">
                          <a:solidFill>
                            <a:srgbClr val="000000"/>
                          </a:solidFill>
                          <a:latin typeface="Arial"/>
                        </a:rPr>
                        <a:t>Choisir un support de communication et un média adapté, argumenter, produire un support de communication et adapter sa stratégie de communication au contexte</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Les outils de communication sont maîtrisés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20%</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Le support utilisé est adapté</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10%</a:t>
                      </a:r>
                    </a:p>
                  </a:txBody>
                  <a:tcPr marL="0" marR="0" marT="0" marB="0" anchor="ctr">
                    <a:lnL>
                      <a:noFill/>
                    </a:lnL>
                    <a:lnR>
                      <a:noFill/>
                    </a:lnR>
                    <a:lnT>
                      <a:noFill/>
                    </a:lnT>
                    <a:lnB>
                      <a:noFill/>
                    </a:lnB>
                  </a:tcPr>
                </a:tc>
              </a:tr>
              <a:tr h="166294">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fr-FR" sz="700" b="0" i="0" u="none" strike="noStrike" dirty="0">
                          <a:solidFill>
                            <a:srgbClr val="000000"/>
                          </a:solidFill>
                          <a:latin typeface="Arial"/>
                        </a:rPr>
                        <a:t>La production finale permet la compréhension du problème et de sa résolution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20%</a:t>
                      </a:r>
                    </a:p>
                  </a:txBody>
                  <a:tcPr marL="0" marR="0" marT="0" marB="0" anchor="ctr">
                    <a:lnL>
                      <a:noFill/>
                    </a:lnL>
                    <a:lnR>
                      <a:noFill/>
                    </a:lnR>
                    <a:lnT>
                      <a:noFill/>
                    </a:lnT>
                    <a:lnB>
                      <a:noFill/>
                    </a:lnB>
                  </a:tcPr>
                </a:tc>
              </a:tr>
              <a:tr h="140452">
                <a:tc vMerge="1">
                  <a:txBody>
                    <a:bodyPr/>
                    <a:lstStyle/>
                    <a:p>
                      <a:endParaRPr lang="fr-FR"/>
                    </a:p>
                  </a:txBody>
                  <a:tcPr/>
                </a:tc>
                <a:tc gridSpan="2" vMerge="1">
                  <a:txBody>
                    <a:bodyPr/>
                    <a:lstStyle/>
                    <a:p>
                      <a:endParaRPr lang="fr-FR"/>
                    </a:p>
                  </a:txBody>
                  <a:tcPr/>
                </a:tc>
                <a:tc hMerge="1" vMerge="1">
                  <a:txBody>
                    <a:bodyPr/>
                    <a:lstStyle/>
                    <a:p>
                      <a:pPr algn="l" fontAlgn="ctr"/>
                      <a:endParaRPr lang="fr-FR" sz="7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fr-FR" sz="700" b="0" i="0" u="none" strike="noStrike" dirty="0">
                          <a:solidFill>
                            <a:srgbClr val="000000"/>
                          </a:solidFill>
                          <a:latin typeface="Arial"/>
                        </a:rPr>
                        <a:t>La production respecte le cahier des charges (écrit/oral, texte/vidéo, durée, public visé,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5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400" b="0" i="1"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500" b="0" i="0" u="none" strike="noStrike">
                        <a:solidFill>
                          <a:srgbClr val="0000FF"/>
                        </a:solidFill>
                        <a:latin typeface="Arial"/>
                      </a:endParaRPr>
                    </a:p>
                  </a:txBody>
                  <a:tcPr marL="0" marR="0" marT="0" marB="0" anchor="ctr">
                    <a:lnL>
                      <a:noFill/>
                    </a:lnL>
                    <a:lnR>
                      <a:noFill/>
                    </a:lnR>
                    <a:lnT>
                      <a:noFill/>
                    </a:lnT>
                    <a:lnB>
                      <a:noFill/>
                    </a:lnB>
                  </a:tcPr>
                </a:tc>
                <a:tc>
                  <a:txBody>
                    <a:bodyPr/>
                    <a:lstStyle/>
                    <a:p>
                      <a:pPr algn="ctr" fontAlgn="ctr"/>
                      <a:r>
                        <a:rPr lang="fr-FR" sz="700" b="0" i="0" u="none" strike="noStrike" dirty="0">
                          <a:solidFill>
                            <a:srgbClr val="0000FF"/>
                          </a:solidFill>
                          <a:latin typeface="Arial"/>
                        </a:rPr>
                        <a:t>20%</a:t>
                      </a:r>
                    </a:p>
                  </a:txBody>
                  <a:tcPr marL="0" marR="0" marT="0" marB="0" anchor="ctr">
                    <a:lnL>
                      <a:noFill/>
                    </a:lnL>
                    <a:lnR>
                      <a:noFill/>
                    </a:lnR>
                    <a:lnT>
                      <a:noFill/>
                    </a:lnT>
                    <a:lnB>
                      <a:noFill/>
                    </a:lnB>
                  </a:tcPr>
                </a:tc>
              </a:tr>
            </a:tbl>
          </a:graphicData>
        </a:graphic>
      </p:graphicFrame>
      <p:grpSp>
        <p:nvGrpSpPr>
          <p:cNvPr id="8" name="Groupe 7"/>
          <p:cNvGrpSpPr/>
          <p:nvPr/>
        </p:nvGrpSpPr>
        <p:grpSpPr>
          <a:xfrm>
            <a:off x="7884368" y="1628800"/>
            <a:ext cx="269626" cy="477634"/>
            <a:chOff x="7884368" y="1628800"/>
            <a:chExt cx="269626" cy="477634"/>
          </a:xfrm>
        </p:grpSpPr>
        <p:sp>
          <p:nvSpPr>
            <p:cNvPr id="6" name="ZoneTexte 5"/>
            <p:cNvSpPr txBox="1"/>
            <p:nvPr/>
          </p:nvSpPr>
          <p:spPr>
            <a:xfrm>
              <a:off x="7884368" y="1628800"/>
              <a:ext cx="269626" cy="253916"/>
            </a:xfrm>
            <a:prstGeom prst="rect">
              <a:avLst/>
            </a:prstGeom>
            <a:noFill/>
          </p:spPr>
          <p:txBody>
            <a:bodyPr wrap="none" rtlCol="0">
              <a:spAutoFit/>
            </a:bodyPr>
            <a:lstStyle/>
            <a:p>
              <a:r>
                <a:rPr lang="fr-FR" sz="1050" b="1" dirty="0" smtClean="0">
                  <a:solidFill>
                    <a:srgbClr val="00B050"/>
                  </a:solidFill>
                </a:rPr>
                <a:t>X</a:t>
              </a:r>
              <a:endParaRPr lang="fr-FR" sz="1050" b="1" dirty="0">
                <a:solidFill>
                  <a:srgbClr val="00B050"/>
                </a:solidFill>
              </a:endParaRPr>
            </a:p>
          </p:txBody>
        </p:sp>
        <p:sp>
          <p:nvSpPr>
            <p:cNvPr id="7" name="ZoneTexte 6"/>
            <p:cNvSpPr txBox="1"/>
            <p:nvPr/>
          </p:nvSpPr>
          <p:spPr>
            <a:xfrm>
              <a:off x="7884368" y="1844824"/>
              <a:ext cx="266420" cy="261610"/>
            </a:xfrm>
            <a:prstGeom prst="rect">
              <a:avLst/>
            </a:prstGeom>
            <a:noFill/>
          </p:spPr>
          <p:txBody>
            <a:bodyPr wrap="square" rtlCol="0">
              <a:spAutoFit/>
            </a:bodyPr>
            <a:lstStyle/>
            <a:p>
              <a:r>
                <a:rPr lang="fr-FR" sz="1050" b="1" dirty="0" smtClean="0">
                  <a:solidFill>
                    <a:srgbClr val="00B050"/>
                  </a:solidFill>
                </a:rPr>
                <a:t>X</a:t>
              </a:r>
              <a:endParaRPr lang="fr-FR" sz="1050" b="1" dirty="0">
                <a:solidFill>
                  <a:srgbClr val="00B050"/>
                </a:solidFill>
              </a:endParaRPr>
            </a:p>
          </p:txBody>
        </p:sp>
      </p:grpSp>
      <p:grpSp>
        <p:nvGrpSpPr>
          <p:cNvPr id="38" name="Groupe 37"/>
          <p:cNvGrpSpPr/>
          <p:nvPr/>
        </p:nvGrpSpPr>
        <p:grpSpPr>
          <a:xfrm>
            <a:off x="7596336" y="3068960"/>
            <a:ext cx="701674" cy="2198132"/>
            <a:chOff x="7596336" y="3068960"/>
            <a:chExt cx="701674" cy="2198132"/>
          </a:xfrm>
        </p:grpSpPr>
        <p:sp>
          <p:nvSpPr>
            <p:cNvPr id="9" name="ZoneTexte 8"/>
            <p:cNvSpPr txBox="1"/>
            <p:nvPr/>
          </p:nvSpPr>
          <p:spPr>
            <a:xfrm>
              <a:off x="7884368" y="3068960"/>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0" name="ZoneTexte 9"/>
            <p:cNvSpPr txBox="1"/>
            <p:nvPr/>
          </p:nvSpPr>
          <p:spPr>
            <a:xfrm>
              <a:off x="7884368" y="3212976"/>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1" name="ZoneTexte 10"/>
            <p:cNvSpPr txBox="1"/>
            <p:nvPr/>
          </p:nvSpPr>
          <p:spPr>
            <a:xfrm>
              <a:off x="7884368" y="4221088"/>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3" name="ZoneTexte 12"/>
            <p:cNvSpPr txBox="1"/>
            <p:nvPr/>
          </p:nvSpPr>
          <p:spPr>
            <a:xfrm>
              <a:off x="8028384" y="4725144"/>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4" name="ZoneTexte 13"/>
            <p:cNvSpPr txBox="1"/>
            <p:nvPr/>
          </p:nvSpPr>
          <p:spPr>
            <a:xfrm>
              <a:off x="7884368" y="4509120"/>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6" name="ZoneTexte 15"/>
            <p:cNvSpPr txBox="1"/>
            <p:nvPr/>
          </p:nvSpPr>
          <p:spPr>
            <a:xfrm>
              <a:off x="7884368" y="5013176"/>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7" name="ZoneTexte 16"/>
            <p:cNvSpPr txBox="1"/>
            <p:nvPr/>
          </p:nvSpPr>
          <p:spPr>
            <a:xfrm>
              <a:off x="7884368" y="4005064"/>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8" name="ZoneTexte 17"/>
            <p:cNvSpPr txBox="1"/>
            <p:nvPr/>
          </p:nvSpPr>
          <p:spPr>
            <a:xfrm>
              <a:off x="7596336" y="4365104"/>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19" name="ZoneTexte 18"/>
            <p:cNvSpPr txBox="1"/>
            <p:nvPr/>
          </p:nvSpPr>
          <p:spPr>
            <a:xfrm>
              <a:off x="8028384" y="3429000"/>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sp>
          <p:nvSpPr>
            <p:cNvPr id="32" name="ZoneTexte 31"/>
            <p:cNvSpPr txBox="1"/>
            <p:nvPr/>
          </p:nvSpPr>
          <p:spPr>
            <a:xfrm>
              <a:off x="8028384" y="3789040"/>
              <a:ext cx="269626" cy="253916"/>
            </a:xfrm>
            <a:prstGeom prst="rect">
              <a:avLst/>
            </a:prstGeom>
            <a:noFill/>
          </p:spPr>
          <p:txBody>
            <a:bodyPr wrap="none" rtlCol="0">
              <a:spAutoFit/>
            </a:bodyPr>
            <a:lstStyle/>
            <a:p>
              <a:r>
                <a:rPr lang="fr-FR" sz="1050" b="1" dirty="0" smtClean="0">
                  <a:solidFill>
                    <a:schemeClr val="accent2">
                      <a:lumMod val="60000"/>
                      <a:lumOff val="40000"/>
                    </a:schemeClr>
                  </a:solidFill>
                </a:rPr>
                <a:t>X</a:t>
              </a:r>
              <a:endParaRPr lang="fr-FR" sz="1050" b="1" dirty="0">
                <a:solidFill>
                  <a:schemeClr val="accent2">
                    <a:lumMod val="60000"/>
                    <a:lumOff val="40000"/>
                  </a:schemeClr>
                </a:solidFill>
              </a:endParaRPr>
            </a:p>
          </p:txBody>
        </p:sp>
      </p:grpSp>
      <p:grpSp>
        <p:nvGrpSpPr>
          <p:cNvPr id="37" name="Groupe 36"/>
          <p:cNvGrpSpPr/>
          <p:nvPr/>
        </p:nvGrpSpPr>
        <p:grpSpPr>
          <a:xfrm>
            <a:off x="7668344" y="2060848"/>
            <a:ext cx="629666" cy="4718412"/>
            <a:chOff x="7668344" y="2060848"/>
            <a:chExt cx="629666" cy="4718412"/>
          </a:xfrm>
        </p:grpSpPr>
        <p:sp>
          <p:nvSpPr>
            <p:cNvPr id="12" name="ZoneTexte 11"/>
            <p:cNvSpPr txBox="1"/>
            <p:nvPr/>
          </p:nvSpPr>
          <p:spPr>
            <a:xfrm>
              <a:off x="7884368" y="3573016"/>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grpSp>
          <p:nvGrpSpPr>
            <p:cNvPr id="36" name="Groupe 35"/>
            <p:cNvGrpSpPr/>
            <p:nvPr/>
          </p:nvGrpSpPr>
          <p:grpSpPr>
            <a:xfrm>
              <a:off x="7668344" y="2060848"/>
              <a:ext cx="629666" cy="757972"/>
              <a:chOff x="7668344" y="2060848"/>
              <a:chExt cx="629666" cy="757972"/>
            </a:xfrm>
          </p:grpSpPr>
          <p:sp>
            <p:nvSpPr>
              <p:cNvPr id="25" name="ZoneTexte 24"/>
              <p:cNvSpPr txBox="1"/>
              <p:nvPr/>
            </p:nvSpPr>
            <p:spPr>
              <a:xfrm>
                <a:off x="8028384" y="2060848"/>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6" name="ZoneTexte 25"/>
              <p:cNvSpPr txBox="1"/>
              <p:nvPr/>
            </p:nvSpPr>
            <p:spPr>
              <a:xfrm>
                <a:off x="7668344" y="2204864"/>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9" name="ZoneTexte 28"/>
              <p:cNvSpPr txBox="1"/>
              <p:nvPr/>
            </p:nvSpPr>
            <p:spPr>
              <a:xfrm>
                <a:off x="8028384" y="2348880"/>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31" name="ZoneTexte 30"/>
              <p:cNvSpPr txBox="1"/>
              <p:nvPr/>
            </p:nvSpPr>
            <p:spPr>
              <a:xfrm>
                <a:off x="7884368" y="2564904"/>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grpSp>
        <p:sp>
          <p:nvSpPr>
            <p:cNvPr id="15" name="ZoneTexte 14"/>
            <p:cNvSpPr txBox="1"/>
            <p:nvPr/>
          </p:nvSpPr>
          <p:spPr>
            <a:xfrm>
              <a:off x="7884368" y="5373216"/>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0" name="ZoneTexte 19"/>
            <p:cNvSpPr txBox="1"/>
            <p:nvPr/>
          </p:nvSpPr>
          <p:spPr>
            <a:xfrm>
              <a:off x="8028384" y="5517232"/>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1" name="ZoneTexte 20"/>
            <p:cNvSpPr txBox="1"/>
            <p:nvPr/>
          </p:nvSpPr>
          <p:spPr>
            <a:xfrm>
              <a:off x="7884368" y="5733256"/>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2" name="ZoneTexte 21"/>
            <p:cNvSpPr txBox="1"/>
            <p:nvPr/>
          </p:nvSpPr>
          <p:spPr>
            <a:xfrm>
              <a:off x="7884368" y="5877272"/>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3" name="ZoneTexte 22"/>
            <p:cNvSpPr txBox="1"/>
            <p:nvPr/>
          </p:nvSpPr>
          <p:spPr>
            <a:xfrm>
              <a:off x="7884368" y="6021288"/>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4" name="ZoneTexte 23"/>
            <p:cNvSpPr txBox="1"/>
            <p:nvPr/>
          </p:nvSpPr>
          <p:spPr>
            <a:xfrm>
              <a:off x="7884368" y="6237312"/>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7" name="ZoneTexte 26"/>
            <p:cNvSpPr txBox="1"/>
            <p:nvPr/>
          </p:nvSpPr>
          <p:spPr>
            <a:xfrm>
              <a:off x="7884368" y="6525344"/>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28" name="ZoneTexte 27"/>
            <p:cNvSpPr txBox="1"/>
            <p:nvPr/>
          </p:nvSpPr>
          <p:spPr>
            <a:xfrm>
              <a:off x="8028384" y="6381328"/>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sp>
          <p:nvSpPr>
            <p:cNvPr id="33" name="ZoneTexte 32"/>
            <p:cNvSpPr txBox="1"/>
            <p:nvPr/>
          </p:nvSpPr>
          <p:spPr>
            <a:xfrm>
              <a:off x="8028384" y="4869160"/>
              <a:ext cx="269626" cy="253916"/>
            </a:xfrm>
            <a:prstGeom prst="rect">
              <a:avLst/>
            </a:prstGeom>
            <a:noFill/>
          </p:spPr>
          <p:txBody>
            <a:bodyPr wrap="none" rtlCol="0">
              <a:spAutoFit/>
            </a:bodyPr>
            <a:lstStyle/>
            <a:p>
              <a:r>
                <a:rPr lang="fr-FR" sz="1050" b="1" dirty="0" smtClean="0">
                  <a:solidFill>
                    <a:srgbClr val="C40E5C"/>
                  </a:solidFill>
                </a:rPr>
                <a:t>X</a:t>
              </a:r>
              <a:endParaRPr lang="fr-FR" sz="1050" b="1" dirty="0">
                <a:solidFill>
                  <a:srgbClr val="C40E5C"/>
                </a:solidFill>
              </a:endParaRPr>
            </a:p>
          </p:txBody>
        </p:sp>
      </p:grpSp>
      <p:pic>
        <p:nvPicPr>
          <p:cNvPr id="34" name="Picture 1">
            <a:hlinkClick r:id="rId3" action="ppaction://hlinkfile"/>
          </p:cNvPr>
          <p:cNvPicPr>
            <a:picLocks noChangeAspect="1" noChangeArrowheads="1"/>
          </p:cNvPicPr>
          <p:nvPr/>
        </p:nvPicPr>
        <p:blipFill>
          <a:blip r:embed="rId4" cstate="print">
            <a:clrChange>
              <a:clrFrom>
                <a:srgbClr val="54656C"/>
              </a:clrFrom>
              <a:clrTo>
                <a:srgbClr val="54656C">
                  <a:alpha val="0"/>
                </a:srgbClr>
              </a:clrTo>
            </a:clrChange>
          </a:blip>
          <a:srcRect/>
          <a:stretch>
            <a:fillRect/>
          </a:stretch>
        </p:blipFill>
        <p:spPr bwMode="auto">
          <a:xfrm>
            <a:off x="107504" y="1412776"/>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2000" fill="hold"/>
                                        <p:tgtEl>
                                          <p:spTgt spid="38"/>
                                        </p:tgtEl>
                                        <p:attrNameLst>
                                          <p:attrName>ppt_x</p:attrName>
                                        </p:attrNameLst>
                                      </p:cBhvr>
                                      <p:tavLst>
                                        <p:tav tm="0">
                                          <p:val>
                                            <p:strVal val="0-#ppt_w/2"/>
                                          </p:val>
                                        </p:tav>
                                        <p:tav tm="100000">
                                          <p:val>
                                            <p:strVal val="#ppt_x"/>
                                          </p:val>
                                        </p:tav>
                                      </p:tavLst>
                                    </p:anim>
                                    <p:anim calcmode="lin" valueType="num">
                                      <p:cBhvr additive="base">
                                        <p:cTn id="14"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2000" fill="hold"/>
                                        <p:tgtEl>
                                          <p:spTgt spid="37"/>
                                        </p:tgtEl>
                                        <p:attrNameLst>
                                          <p:attrName>ppt_x</p:attrName>
                                        </p:attrNameLst>
                                      </p:cBhvr>
                                      <p:tavLst>
                                        <p:tav tm="0">
                                          <p:val>
                                            <p:strVal val="0-#ppt_w/2"/>
                                          </p:val>
                                        </p:tav>
                                        <p:tav tm="100000">
                                          <p:val>
                                            <p:strVal val="#ppt_x"/>
                                          </p:val>
                                        </p:tav>
                                      </p:tavLst>
                                    </p:anim>
                                    <p:anim calcmode="lin" valueType="num">
                                      <p:cBhvr additive="base">
                                        <p:cTn id="20" dur="2000" fill="hold"/>
                                        <p:tgtEl>
                                          <p:spTgt spid="37"/>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899592" y="2564904"/>
            <a:ext cx="6572296" cy="1357298"/>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REMARQUES…</a:t>
            </a: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2051720" y="188640"/>
            <a:ext cx="6572296" cy="1357298"/>
          </a:xfrm>
          <a:prstGeom prst="rect">
            <a:avLst/>
          </a:prstGeom>
        </p:spPr>
        <p:txBody>
          <a:bodyPr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r-FR" sz="2800" b="1" kern="0" cap="all" dirty="0" smtClean="0">
                <a:ln w="0"/>
                <a:solidFill>
                  <a:sysClr val="windowText" lastClr="000000"/>
                </a:solidFill>
                <a:effectLst>
                  <a:reflection blurRad="12700" stA="50000" endPos="50000" dist="5000" dir="5400000" sy="-100000" rotWithShape="0"/>
                </a:effectLst>
                <a:latin typeface="Berlin Sans FB Demi" pitchFamily="34" charset="0"/>
              </a:rPr>
              <a:t>RAPPEL sur </a:t>
            </a:r>
            <a:r>
              <a:rPr lang="fr-FR" sz="2800" b="1" kern="0" cap="all" dirty="0" err="1" smtClean="0">
                <a:ln w="0"/>
                <a:solidFill>
                  <a:sysClr val="windowText" lastClr="000000"/>
                </a:solidFill>
                <a:effectLst>
                  <a:reflection blurRad="12700" stA="50000" endPos="50000" dist="5000" dir="5400000" sy="-100000" rotWithShape="0"/>
                </a:effectLst>
                <a:latin typeface="Berlin Sans FB Demi" pitchFamily="34" charset="0"/>
              </a:rPr>
              <a:t>LEs</a:t>
            </a:r>
            <a:r>
              <a:rPr lang="fr-FR" sz="2800" b="1" kern="0" cap="all" dirty="0" smtClean="0">
                <a:ln w="0"/>
                <a:solidFill>
                  <a:sysClr val="windowText" lastClr="000000"/>
                </a:solidFill>
                <a:effectLst>
                  <a:reflection blurRad="12700" stA="50000" endPos="50000" dist="5000" dir="5400000" sy="-100000" rotWithShape="0"/>
                </a:effectLst>
                <a:latin typeface="Berlin Sans FB Demi"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productions attendues</a:t>
            </a:r>
            <a:r>
              <a:rPr kumimoji="0" lang="fr-FR" sz="36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36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36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8" name="Rectangle 2"/>
          <p:cNvSpPr>
            <a:spLocks noChangeArrowheads="1"/>
          </p:cNvSpPr>
          <p:nvPr/>
        </p:nvSpPr>
        <p:spPr bwMode="auto">
          <a:xfrm>
            <a:off x="2195736" y="5301208"/>
            <a:ext cx="6552728" cy="1323439"/>
          </a:xfrm>
          <a:prstGeom prst="rect">
            <a:avLst/>
          </a:prstGeom>
          <a:noFill/>
          <a:ln w="9525">
            <a:noFill/>
            <a:miter lim="800000"/>
            <a:headEnd/>
            <a:tailEnd/>
          </a:ln>
          <a:effectLst/>
        </p:spPr>
        <p:txBody>
          <a:bodyPr vert="horz" wrap="square" lIns="36000" tIns="45720" rIns="72000" bIns="45720" numCol="1" anchor="ctr" anchorCtr="0" compatLnSpc="1">
            <a:prstTxWarp prst="textNoShape">
              <a:avLst/>
            </a:prstTxWarp>
            <a:spAutoFit/>
          </a:bodyPr>
          <a:lstStyle/>
          <a:p>
            <a:pPr lvl="0" fontAlgn="base">
              <a:spcBef>
                <a:spcPct val="0"/>
              </a:spcBef>
              <a:spcAft>
                <a:spcPct val="0"/>
              </a:spcAft>
            </a:pPr>
            <a:r>
              <a:rPr kumimoji="0" lang="fr-FR" sz="2000" b="1" i="1" u="none" strike="noStrike" cap="none" normalizeH="0" baseline="0" dirty="0" smtClean="0">
                <a:ln>
                  <a:noFill/>
                </a:ln>
                <a:effectLst/>
                <a:ea typeface="Calibri" pitchFamily="34" charset="0"/>
                <a:cs typeface="Arial" pitchFamily="34" charset="0"/>
              </a:rPr>
              <a:t>Lorsqu'un projet donne lieu à la matérialisation</a:t>
            </a:r>
            <a:r>
              <a:rPr kumimoji="0" lang="fr-FR" sz="2000" b="1" i="1" u="none" strike="noStrike" cap="none" normalizeH="0" dirty="0" smtClean="0">
                <a:ln>
                  <a:noFill/>
                </a:ln>
                <a:effectLst/>
                <a:ea typeface="Calibri" pitchFamily="34" charset="0"/>
                <a:cs typeface="Arial" pitchFamily="34" charset="0"/>
              </a:rPr>
              <a:t> </a:t>
            </a:r>
            <a:r>
              <a:rPr kumimoji="0" lang="fr-FR" sz="2000" b="1" i="1" u="none" strike="noStrike" cap="none" normalizeH="0" baseline="0" dirty="0" smtClean="0">
                <a:ln>
                  <a:noFill/>
                </a:ln>
                <a:effectLst/>
                <a:ea typeface="Calibri" pitchFamily="34" charset="0"/>
                <a:cs typeface="Arial" pitchFamily="34" charset="0"/>
              </a:rPr>
              <a:t>d’une solution, cela a pour objectif de valider une solution </a:t>
            </a:r>
            <a:r>
              <a:rPr lang="fr-FR" sz="2000" b="1" i="1" dirty="0" smtClean="0">
                <a:ea typeface="Calibri" pitchFamily="34" charset="0"/>
                <a:cs typeface="Arial" pitchFamily="34" charset="0"/>
              </a:rPr>
              <a:t>originale, sans que la conformité de cette réalisation vis-à-vis des règles de l’art soit évaluée.</a:t>
            </a:r>
          </a:p>
        </p:txBody>
      </p:sp>
      <p:sp>
        <p:nvSpPr>
          <p:cNvPr id="9" name="Rectangle 2"/>
          <p:cNvSpPr>
            <a:spLocks noChangeArrowheads="1"/>
          </p:cNvSpPr>
          <p:nvPr/>
        </p:nvSpPr>
        <p:spPr bwMode="auto">
          <a:xfrm>
            <a:off x="2051720" y="2339008"/>
            <a:ext cx="2952328" cy="1323439"/>
          </a:xfrm>
          <a:prstGeom prst="rect">
            <a:avLst/>
          </a:prstGeom>
          <a:noFill/>
          <a:ln w="9525">
            <a:noFill/>
            <a:miter lim="800000"/>
            <a:headEnd/>
            <a:tailEnd/>
          </a:ln>
          <a:effectLst/>
        </p:spPr>
        <p:txBody>
          <a:bodyPr vert="horz" wrap="square" lIns="36000" tIns="45720" rIns="72000" bIns="45720" numCol="1" anchor="ctr" anchorCtr="0" compatLnSpc="1">
            <a:prstTxWarp prst="textNoShape">
              <a:avLst/>
            </a:prstTxWarp>
            <a:spAutoFit/>
          </a:bodyPr>
          <a:lstStyle/>
          <a:p>
            <a:pPr lvl="0" fontAlgn="base">
              <a:spcBef>
                <a:spcPct val="0"/>
              </a:spcBef>
              <a:spcAft>
                <a:spcPct val="0"/>
              </a:spcAft>
            </a:pPr>
            <a:r>
              <a:rPr kumimoji="0" lang="fr-FR" sz="2000" b="1" i="1" u="none" strike="noStrike" cap="none" normalizeH="0" baseline="0" dirty="0" smtClean="0">
                <a:ln>
                  <a:noFill/>
                </a:ln>
                <a:effectLst/>
                <a:ea typeface="Calibri" pitchFamily="34" charset="0"/>
                <a:cs typeface="Arial" pitchFamily="34" charset="0"/>
              </a:rPr>
              <a:t>Les productions attendues sont de 5 types détaillés dans les diapositives suivantes…</a:t>
            </a:r>
            <a:endParaRPr lang="fr-FR" sz="2000" b="1" i="1" dirty="0" smtClean="0">
              <a:ea typeface="Calibri" pitchFamily="34" charset="0"/>
              <a:cs typeface="Arial" pitchFamily="34" charset="0"/>
            </a:endParaRPr>
          </a:p>
        </p:txBody>
      </p:sp>
      <p:pic>
        <p:nvPicPr>
          <p:cNvPr id="14" name="Image 13" descr="5 type de production.png"/>
          <p:cNvPicPr>
            <a:picLocks noChangeAspect="1"/>
          </p:cNvPicPr>
          <p:nvPr/>
        </p:nvPicPr>
        <p:blipFill>
          <a:blip r:embed="rId2" cstate="print"/>
          <a:stretch>
            <a:fillRect/>
          </a:stretch>
        </p:blipFill>
        <p:spPr>
          <a:xfrm>
            <a:off x="5220072" y="1268760"/>
            <a:ext cx="3758612" cy="4041829"/>
          </a:xfrm>
          <a:prstGeom prst="rect">
            <a:avLst/>
          </a:prstGeom>
        </p:spPr>
      </p:pic>
      <p:sp>
        <p:nvSpPr>
          <p:cNvPr id="10"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3" name="Titre 1"/>
          <p:cNvSpPr txBox="1">
            <a:spLocks/>
          </p:cNvSpPr>
          <p:nvPr/>
        </p:nvSpPr>
        <p:spPr>
          <a:xfrm>
            <a:off x="2051720" y="-1"/>
            <a:ext cx="6572296" cy="678649"/>
          </a:xfrm>
          <a:prstGeom prst="rect">
            <a:avLst/>
          </a:prstGeom>
        </p:spPr>
        <p:txBody>
          <a:bodyPr anchor="b" anchorCtr="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Les</a:t>
            </a:r>
            <a:r>
              <a:rPr lang="fr-FR" sz="3200" b="1" kern="0" cap="all" dirty="0" smtClean="0">
                <a:ln w="0"/>
                <a:solidFill>
                  <a:sysClr val="windowText" lastClr="000000"/>
                </a:solidFill>
                <a:effectLst>
                  <a:reflection blurRad="12700" stA="50000" endPos="50000" dist="5000" dir="5400000" sy="-100000" rotWithShape="0"/>
                </a:effectLst>
                <a:latin typeface="Berlin Sans FB Demi" pitchFamily="34" charset="0"/>
              </a:rPr>
              <a:t> productions attendues</a:t>
            </a:r>
            <a:endParaRPr kumimoji="0" lang="fr-FR" sz="4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6"/>
          <p:cNvSpPr>
            <a:spLocks noChangeArrowheads="1"/>
          </p:cNvSpPr>
          <p:nvPr/>
        </p:nvSpPr>
        <p:spPr bwMode="auto">
          <a:xfrm>
            <a:off x="0" y="231457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417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 name="il_fi" descr="http://softkvartal.ru/pict/powrpoint.jpg"/>
          <p:cNvPicPr>
            <a:picLocks noChangeAspect="1" noChangeArrowheads="1"/>
          </p:cNvPicPr>
          <p:nvPr/>
        </p:nvPicPr>
        <p:blipFill>
          <a:blip r:embed="rId2" cstate="print"/>
          <a:srcRect/>
          <a:stretch>
            <a:fillRect/>
          </a:stretch>
        </p:blipFill>
        <p:spPr bwMode="auto">
          <a:xfrm>
            <a:off x="6444208" y="4725144"/>
            <a:ext cx="1964453" cy="1844824"/>
          </a:xfrm>
          <a:prstGeom prst="rect">
            <a:avLst/>
          </a:prstGeom>
          <a:noFill/>
        </p:spPr>
      </p:pic>
      <p:pic>
        <p:nvPicPr>
          <p:cNvPr id="12" name="Image 11"/>
          <p:cNvPicPr/>
          <p:nvPr/>
        </p:nvPicPr>
        <p:blipFill>
          <a:blip r:embed="rId3" cstate="print"/>
          <a:srcRect/>
          <a:stretch>
            <a:fillRect/>
          </a:stretch>
        </p:blipFill>
        <p:spPr bwMode="auto">
          <a:xfrm>
            <a:off x="2051720" y="2492896"/>
            <a:ext cx="1728192" cy="1516127"/>
          </a:xfrm>
          <a:prstGeom prst="rect">
            <a:avLst/>
          </a:prstGeom>
          <a:noFill/>
          <a:ln w="9525">
            <a:noFill/>
            <a:miter lim="800000"/>
            <a:headEnd/>
            <a:tailEnd/>
          </a:ln>
        </p:spPr>
      </p:pic>
      <p:pic>
        <p:nvPicPr>
          <p:cNvPr id="13" name="Image 24"/>
          <p:cNvPicPr>
            <a:picLocks noChangeAspect="1" noChangeArrowheads="1"/>
          </p:cNvPicPr>
          <p:nvPr/>
        </p:nvPicPr>
        <p:blipFill>
          <a:blip r:embed="rId4" cstate="print"/>
          <a:srcRect/>
          <a:stretch>
            <a:fillRect/>
          </a:stretch>
        </p:blipFill>
        <p:spPr bwMode="auto">
          <a:xfrm>
            <a:off x="4211960" y="2420888"/>
            <a:ext cx="2076360" cy="1563282"/>
          </a:xfrm>
          <a:prstGeom prst="rect">
            <a:avLst/>
          </a:prstGeom>
          <a:noFill/>
        </p:spPr>
      </p:pic>
      <p:pic>
        <p:nvPicPr>
          <p:cNvPr id="14" name="rg_hi" descr="http://t3.gstatic.com/images?q=tbn:ANd9GcSYEyHrLRanAYZTyBCpHyso1g3-hqkkNBdtEhQBN9TGuMe1Q3tOrg">
            <a:hlinkClick r:id="rId5"/>
          </p:cNvPr>
          <p:cNvPicPr>
            <a:picLocks noChangeAspect="1" noChangeArrowheads="1"/>
          </p:cNvPicPr>
          <p:nvPr/>
        </p:nvPicPr>
        <p:blipFill>
          <a:blip r:embed="rId6" cstate="print"/>
          <a:srcRect/>
          <a:stretch>
            <a:fillRect/>
          </a:stretch>
        </p:blipFill>
        <p:spPr bwMode="auto">
          <a:xfrm>
            <a:off x="6995530" y="2564904"/>
            <a:ext cx="1912827" cy="1440160"/>
          </a:xfrm>
          <a:prstGeom prst="rect">
            <a:avLst/>
          </a:prstGeom>
          <a:noFill/>
        </p:spPr>
      </p:pic>
      <p:sp>
        <p:nvSpPr>
          <p:cNvPr id="15" name="ZoneTexte 3"/>
          <p:cNvSpPr txBox="1">
            <a:spLocks noChangeArrowheads="1"/>
          </p:cNvSpPr>
          <p:nvPr/>
        </p:nvSpPr>
        <p:spPr bwMode="auto">
          <a:xfrm>
            <a:off x="1979712" y="1292567"/>
            <a:ext cx="7164288" cy="1200329"/>
          </a:xfrm>
          <a:prstGeom prst="rect">
            <a:avLst/>
          </a:prstGeom>
          <a:noFill/>
          <a:ln w="9525">
            <a:noFill/>
            <a:miter lim="800000"/>
            <a:headEnd/>
            <a:tailEnd/>
          </a:ln>
        </p:spPr>
        <p:txBody>
          <a:bodyPr wrap="square">
            <a:spAutoFit/>
          </a:bodyPr>
          <a:lstStyle/>
          <a:p>
            <a:pPr marL="514350" indent="-514350"/>
            <a:r>
              <a:rPr lang="fr-FR" b="1" dirty="0" smtClean="0">
                <a:latin typeface="Calibri" pitchFamily="34" charset="0"/>
              </a:rPr>
              <a:t>Un projet aboutira, dans la majorité des cas, à la production de </a:t>
            </a:r>
          </a:p>
          <a:p>
            <a:pPr marL="514350" indent="-514350"/>
            <a:r>
              <a:rPr lang="fr-FR" b="1" dirty="0" smtClean="0">
                <a:latin typeface="Calibri" pitchFamily="34" charset="0"/>
              </a:rPr>
              <a:t>plusieurs types de documents  qui seront produits tout au long des </a:t>
            </a:r>
          </a:p>
          <a:p>
            <a:pPr marL="514350" indent="-514350"/>
            <a:r>
              <a:rPr lang="fr-FR" b="1" dirty="0" smtClean="0">
                <a:latin typeface="Calibri" pitchFamily="34" charset="0"/>
              </a:rPr>
              <a:t>phases du projet. L’équipe pédagogique précisera les productions </a:t>
            </a:r>
          </a:p>
          <a:p>
            <a:pPr marL="514350" indent="-514350"/>
            <a:r>
              <a:rPr lang="fr-FR" b="1" dirty="0" smtClean="0">
                <a:latin typeface="Calibri" pitchFamily="34" charset="0"/>
              </a:rPr>
              <a:t>attendues pour chaque élève.</a:t>
            </a:r>
            <a:endParaRPr lang="fr-FR" b="1" dirty="0">
              <a:latin typeface="Calibri" pitchFamily="34" charset="0"/>
            </a:endParaRPr>
          </a:p>
        </p:txBody>
      </p:sp>
      <p:pic>
        <p:nvPicPr>
          <p:cNvPr id="16" name="il_fi" descr="http://tspeed.free.fr/image/lamecaneuse/ensembles2.jpg"/>
          <p:cNvPicPr>
            <a:picLocks noChangeAspect="1" noChangeArrowheads="1"/>
          </p:cNvPicPr>
          <p:nvPr/>
        </p:nvPicPr>
        <p:blipFill>
          <a:blip r:embed="rId7" cstate="print"/>
          <a:srcRect/>
          <a:stretch>
            <a:fillRect/>
          </a:stretch>
        </p:blipFill>
        <p:spPr bwMode="auto">
          <a:xfrm>
            <a:off x="2699792" y="5013176"/>
            <a:ext cx="2232247" cy="1562573"/>
          </a:xfrm>
          <a:prstGeom prst="rect">
            <a:avLst/>
          </a:prstGeom>
          <a:noFill/>
        </p:spPr>
      </p:pic>
      <p:sp>
        <p:nvSpPr>
          <p:cNvPr id="25" name="ZoneTexte 3"/>
          <p:cNvSpPr txBox="1">
            <a:spLocks noChangeArrowheads="1"/>
          </p:cNvSpPr>
          <p:nvPr/>
        </p:nvSpPr>
        <p:spPr bwMode="auto">
          <a:xfrm>
            <a:off x="2123728" y="4005064"/>
            <a:ext cx="1728192" cy="369332"/>
          </a:xfrm>
          <a:prstGeom prst="rect">
            <a:avLst/>
          </a:prstGeom>
          <a:noFill/>
          <a:ln w="9525">
            <a:noFill/>
            <a:miter lim="800000"/>
            <a:headEnd/>
            <a:tailEnd/>
          </a:ln>
        </p:spPr>
        <p:txBody>
          <a:bodyPr wrap="square">
            <a:spAutoFit/>
          </a:bodyPr>
          <a:lstStyle/>
          <a:p>
            <a:pPr marL="514350" indent="-514350" algn="ctr"/>
            <a:r>
              <a:rPr lang="fr-FR" b="1" dirty="0" smtClean="0">
                <a:latin typeface="Calibri" pitchFamily="34" charset="0"/>
              </a:rPr>
              <a:t> Croquis</a:t>
            </a:r>
            <a:endParaRPr lang="fr-FR" b="1" dirty="0">
              <a:latin typeface="Calibri" pitchFamily="34" charset="0"/>
            </a:endParaRPr>
          </a:p>
        </p:txBody>
      </p:sp>
      <p:sp>
        <p:nvSpPr>
          <p:cNvPr id="26" name="ZoneTexte 3"/>
          <p:cNvSpPr txBox="1">
            <a:spLocks noChangeArrowheads="1"/>
          </p:cNvSpPr>
          <p:nvPr/>
        </p:nvSpPr>
        <p:spPr bwMode="auto">
          <a:xfrm>
            <a:off x="4211960" y="4005064"/>
            <a:ext cx="2088232" cy="369332"/>
          </a:xfrm>
          <a:prstGeom prst="rect">
            <a:avLst/>
          </a:prstGeom>
          <a:noFill/>
          <a:ln w="9525">
            <a:noFill/>
            <a:miter lim="800000"/>
            <a:headEnd/>
            <a:tailEnd/>
          </a:ln>
        </p:spPr>
        <p:txBody>
          <a:bodyPr wrap="square">
            <a:spAutoFit/>
          </a:bodyPr>
          <a:lstStyle/>
          <a:p>
            <a:pPr marL="514350" indent="-514350" algn="ctr"/>
            <a:r>
              <a:rPr lang="fr-FR" b="1" dirty="0" smtClean="0">
                <a:latin typeface="Calibri" pitchFamily="34" charset="0"/>
              </a:rPr>
              <a:t>Maquette virtuelle</a:t>
            </a:r>
            <a:endParaRPr lang="fr-FR" b="1" dirty="0">
              <a:latin typeface="Calibri" pitchFamily="34" charset="0"/>
            </a:endParaRPr>
          </a:p>
        </p:txBody>
      </p:sp>
      <p:sp>
        <p:nvSpPr>
          <p:cNvPr id="27" name="ZoneTexte 3"/>
          <p:cNvSpPr txBox="1">
            <a:spLocks noChangeArrowheads="1"/>
          </p:cNvSpPr>
          <p:nvPr/>
        </p:nvSpPr>
        <p:spPr bwMode="auto">
          <a:xfrm>
            <a:off x="7020272" y="4005064"/>
            <a:ext cx="1872208" cy="369332"/>
          </a:xfrm>
          <a:prstGeom prst="rect">
            <a:avLst/>
          </a:prstGeom>
          <a:noFill/>
          <a:ln w="9525">
            <a:noFill/>
            <a:miter lim="800000"/>
            <a:headEnd/>
            <a:tailEnd/>
          </a:ln>
        </p:spPr>
        <p:txBody>
          <a:bodyPr wrap="square">
            <a:spAutoFit/>
          </a:bodyPr>
          <a:lstStyle/>
          <a:p>
            <a:pPr marL="514350" indent="-514350" algn="ctr"/>
            <a:r>
              <a:rPr lang="fr-FR" b="1" dirty="0" smtClean="0">
                <a:latin typeface="Calibri" pitchFamily="34" charset="0"/>
              </a:rPr>
              <a:t> Prototype</a:t>
            </a:r>
            <a:endParaRPr lang="fr-FR" b="1" dirty="0">
              <a:latin typeface="Calibri" pitchFamily="34" charset="0"/>
            </a:endParaRPr>
          </a:p>
        </p:txBody>
      </p:sp>
      <p:sp>
        <p:nvSpPr>
          <p:cNvPr id="28" name="ZoneTexte 3"/>
          <p:cNvSpPr txBox="1">
            <a:spLocks noChangeArrowheads="1"/>
          </p:cNvSpPr>
          <p:nvPr/>
        </p:nvSpPr>
        <p:spPr bwMode="auto">
          <a:xfrm>
            <a:off x="2627784" y="6488668"/>
            <a:ext cx="2376264" cy="369332"/>
          </a:xfrm>
          <a:prstGeom prst="rect">
            <a:avLst/>
          </a:prstGeom>
          <a:noFill/>
          <a:ln w="9525">
            <a:noFill/>
            <a:miter lim="800000"/>
            <a:headEnd/>
            <a:tailEnd/>
          </a:ln>
        </p:spPr>
        <p:txBody>
          <a:bodyPr wrap="square">
            <a:spAutoFit/>
          </a:bodyPr>
          <a:lstStyle/>
          <a:p>
            <a:pPr marL="514350" indent="-514350"/>
            <a:r>
              <a:rPr lang="fr-FR" b="1" dirty="0" smtClean="0">
                <a:latin typeface="Calibri" pitchFamily="34" charset="0"/>
              </a:rPr>
              <a:t> documents techniques</a:t>
            </a:r>
            <a:endParaRPr lang="fr-FR" b="1" dirty="0">
              <a:latin typeface="Calibri" pitchFamily="34" charset="0"/>
            </a:endParaRPr>
          </a:p>
        </p:txBody>
      </p:sp>
      <p:sp>
        <p:nvSpPr>
          <p:cNvPr id="29" name="ZoneTexte 3"/>
          <p:cNvSpPr txBox="1">
            <a:spLocks noChangeArrowheads="1"/>
          </p:cNvSpPr>
          <p:nvPr/>
        </p:nvSpPr>
        <p:spPr bwMode="auto">
          <a:xfrm>
            <a:off x="6012160" y="6488668"/>
            <a:ext cx="2952328" cy="369332"/>
          </a:xfrm>
          <a:prstGeom prst="rect">
            <a:avLst/>
          </a:prstGeom>
          <a:noFill/>
          <a:ln w="9525">
            <a:noFill/>
            <a:miter lim="800000"/>
            <a:headEnd/>
            <a:tailEnd/>
          </a:ln>
        </p:spPr>
        <p:txBody>
          <a:bodyPr wrap="square">
            <a:spAutoFit/>
          </a:bodyPr>
          <a:lstStyle/>
          <a:p>
            <a:pPr marL="514350" indent="-514350"/>
            <a:r>
              <a:rPr lang="fr-FR" b="1" dirty="0" smtClean="0">
                <a:latin typeface="Calibri" pitchFamily="34" charset="0"/>
              </a:rPr>
              <a:t> documents de présentation</a:t>
            </a:r>
            <a:endParaRPr lang="fr-FR" b="1" dirty="0">
              <a:latin typeface="Calibri" pitchFamily="34" charset="0"/>
            </a:endParaRPr>
          </a:p>
        </p:txBody>
      </p:sp>
      <p:sp>
        <p:nvSpPr>
          <p:cNvPr id="19"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051720" y="1628800"/>
            <a:ext cx="6527576" cy="4176464"/>
          </a:xfrm>
        </p:spPr>
        <p:txBody>
          <a:bodyPr>
            <a:noAutofit/>
          </a:bodyPr>
          <a:lstStyle/>
          <a:p>
            <a:pPr>
              <a:buFont typeface="Arial" pitchFamily="34" charset="0"/>
              <a:buChar char="•"/>
            </a:pPr>
            <a:r>
              <a:rPr lang="fr-FR" sz="1800" dirty="0" smtClean="0"/>
              <a:t>Participation des élèves à la rédaction du cahier des charges.</a:t>
            </a:r>
          </a:p>
          <a:p>
            <a:pPr>
              <a:buNone/>
            </a:pPr>
            <a:endParaRPr lang="fr-FR" sz="1800" dirty="0" smtClean="0"/>
          </a:p>
          <a:p>
            <a:pPr>
              <a:buFont typeface="Arial" pitchFamily="34" charset="0"/>
              <a:buChar char="•"/>
            </a:pPr>
            <a:r>
              <a:rPr lang="fr-FR" sz="1800" dirty="0" smtClean="0"/>
              <a:t>Une évaluation plus rigoureuse et ciblée.</a:t>
            </a:r>
          </a:p>
          <a:p>
            <a:pPr>
              <a:buNone/>
            </a:pPr>
            <a:endParaRPr lang="fr-FR" sz="1800" dirty="0" smtClean="0"/>
          </a:p>
          <a:p>
            <a:pPr>
              <a:buFont typeface="Arial" charset="0"/>
              <a:buChar char="•"/>
            </a:pPr>
            <a:r>
              <a:rPr lang="fr-FR" sz="1800" dirty="0" smtClean="0"/>
              <a:t>Le temps supplémentaire accordé à ce projet par rapport aux PPE permet aux élèves de :</a:t>
            </a:r>
          </a:p>
          <a:p>
            <a:pPr>
              <a:buNone/>
            </a:pPr>
            <a:r>
              <a:rPr lang="fr-FR" sz="1800" dirty="0" smtClean="0"/>
              <a:t>		</a:t>
            </a:r>
          </a:p>
          <a:p>
            <a:pPr>
              <a:buNone/>
            </a:pPr>
            <a:r>
              <a:rPr lang="fr-FR" sz="1800" dirty="0" smtClean="0"/>
              <a:t>		- mettre en œuvre des démarches d’investigation et de</a:t>
            </a:r>
          </a:p>
          <a:p>
            <a:pPr>
              <a:buNone/>
            </a:pPr>
            <a:r>
              <a:rPr lang="fr-FR" sz="1800" dirty="0" smtClean="0"/>
              <a:t>		  résolution de problèmes techniques.</a:t>
            </a:r>
          </a:p>
          <a:p>
            <a:pPr>
              <a:buNone/>
            </a:pPr>
            <a:endParaRPr lang="fr-FR" sz="1800" dirty="0" smtClean="0"/>
          </a:p>
          <a:p>
            <a:pPr>
              <a:buNone/>
            </a:pPr>
            <a:r>
              <a:rPr lang="fr-FR" sz="1800" dirty="0" smtClean="0"/>
              <a:t>		- mesurer les écarts, mener une réflexion générale et tirer</a:t>
            </a:r>
          </a:p>
          <a:p>
            <a:pPr>
              <a:buNone/>
            </a:pPr>
            <a:r>
              <a:rPr lang="fr-FR" sz="1800" dirty="0" smtClean="0"/>
              <a:t>		  des conclusions à partir des résultats de simulation par</a:t>
            </a:r>
          </a:p>
          <a:p>
            <a:pPr>
              <a:buNone/>
            </a:pPr>
            <a:r>
              <a:rPr lang="fr-FR" sz="1800" dirty="0" smtClean="0"/>
              <a:t>		  exemple.</a:t>
            </a:r>
          </a:p>
          <a:p>
            <a:pPr>
              <a:buFont typeface="Arial" pitchFamily="34" charset="0"/>
              <a:buChar char="•"/>
            </a:pPr>
            <a:endParaRPr lang="fr-FR" sz="1800" dirty="0" smtClean="0"/>
          </a:p>
          <a:p>
            <a:pPr>
              <a:buNone/>
            </a:pPr>
            <a:endParaRPr lang="fr-FR" sz="1800" dirty="0" smtClean="0"/>
          </a:p>
          <a:p>
            <a:pPr>
              <a:buFont typeface="Arial" pitchFamily="34" charset="0"/>
              <a:buChar char="•"/>
            </a:pPr>
            <a:endParaRPr lang="fr-FR" sz="1800" dirty="0"/>
          </a:p>
        </p:txBody>
      </p:sp>
      <p:sp>
        <p:nvSpPr>
          <p:cNvPr id="5" name="Titre 1"/>
          <p:cNvSpPr txBox="1">
            <a:spLocks/>
          </p:cNvSpPr>
          <p:nvPr/>
        </p:nvSpPr>
        <p:spPr>
          <a:xfrm>
            <a:off x="1835696" y="0"/>
            <a:ext cx="7308304" cy="1357298"/>
          </a:xfrm>
          <a:prstGeom prst="rect">
            <a:avLst/>
          </a:prstGeom>
        </p:spPr>
        <p:txBody>
          <a:bodyPr anchor="b" anchorCtr="0">
            <a:normAutofit fontScale="6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effectLst>
                  <a:reflection blurRad="12700" stA="50000" endPos="50000" dist="5000" dir="5400000" sy="-100000" rotWithShape="0"/>
                </a:effectLst>
                <a:latin typeface="Berlin Sans FB Demi" pitchFamily="34" charset="0"/>
              </a:rPr>
              <a:t>différences</a:t>
            </a:r>
            <a:r>
              <a:rPr lang="fr-FR" sz="4000" b="1" kern="0" cap="all" dirty="0" smtClean="0">
                <a:ln w="0"/>
                <a:solidFill>
                  <a:srgbClr val="FF0000"/>
                </a:solidFill>
                <a:effectLst>
                  <a:reflection blurRad="12700" stA="50000" endPos="50000" dist="5000" dir="5400000" sy="-100000" rotWithShape="0"/>
                </a:effectLst>
                <a:latin typeface="Berlin Sans FB Demi" pitchFamily="34" charset="0"/>
              </a:rPr>
              <a:t> </a:t>
            </a: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 du projet </a:t>
            </a:r>
            <a:r>
              <a:rPr lang="fr-FR" sz="4000" b="1" kern="0" cap="all" dirty="0" smtClean="0">
                <a:ln w="0"/>
                <a:effectLst>
                  <a:reflection blurRad="12700" stA="50000" endPos="50000" dist="5000" dir="5400000" sy="-100000" rotWithShape="0"/>
                </a:effectLst>
                <a:latin typeface="Berlin Sans FB Demi" pitchFamily="34" charset="0"/>
              </a:rPr>
              <a:t>pluri</a:t>
            </a: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disciplinaire</a:t>
            </a:r>
          </a:p>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par rapport au PPE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7"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2195736" y="1412776"/>
            <a:ext cx="6552728" cy="1631216"/>
          </a:xfrm>
          <a:prstGeom prst="rect">
            <a:avLst/>
          </a:prstGeom>
          <a:noFill/>
        </p:spPr>
        <p:txBody>
          <a:bodyPr wrap="square" rtlCol="0">
            <a:spAutoFit/>
          </a:bodyPr>
          <a:lstStyle/>
          <a:p>
            <a:pPr marL="342900" indent="-342900"/>
            <a:r>
              <a:rPr lang="fr-FR" sz="2000" dirty="0" smtClean="0"/>
              <a:t>L’équipe pédagogique veillera </a:t>
            </a:r>
            <a:r>
              <a:rPr lang="fr-FR" sz="2000" b="1" dirty="0" smtClean="0"/>
              <a:t>impérativement </a:t>
            </a:r>
            <a:r>
              <a:rPr lang="fr-FR" sz="2000" dirty="0" smtClean="0"/>
              <a:t>à ce que tous</a:t>
            </a:r>
          </a:p>
          <a:p>
            <a:pPr marL="342900" indent="-342900"/>
            <a:r>
              <a:rPr lang="fr-FR" sz="2000" dirty="0" smtClean="0"/>
              <a:t>les projets permettent, à </a:t>
            </a:r>
            <a:r>
              <a:rPr lang="fr-FR" sz="2000" u="sng" dirty="0" smtClean="0"/>
              <a:t>chaque élève du groupe</a:t>
            </a:r>
            <a:r>
              <a:rPr lang="fr-FR" sz="2000" dirty="0" smtClean="0"/>
              <a:t>, à l’issue </a:t>
            </a:r>
          </a:p>
          <a:p>
            <a:pPr marL="342900" indent="-342900"/>
            <a:r>
              <a:rPr lang="fr-FR" sz="2000" dirty="0" smtClean="0"/>
              <a:t>des revues de projet et de la soutenance, d’être évalué sur au</a:t>
            </a:r>
          </a:p>
          <a:p>
            <a:pPr marL="342900" indent="-342900"/>
            <a:r>
              <a:rPr lang="fr-FR" sz="2000" b="1" dirty="0" smtClean="0">
                <a:solidFill>
                  <a:srgbClr val="FF0000"/>
                </a:solidFill>
              </a:rPr>
              <a:t>minimum</a:t>
            </a:r>
            <a:r>
              <a:rPr lang="fr-FR" sz="2000" dirty="0" smtClean="0"/>
              <a:t> </a:t>
            </a:r>
            <a:r>
              <a:rPr lang="fr-FR" sz="2000" b="1" dirty="0" smtClean="0">
                <a:solidFill>
                  <a:srgbClr val="FF0000"/>
                </a:solidFill>
              </a:rPr>
              <a:t>50% des indicateurs de performance identifiés.</a:t>
            </a:r>
          </a:p>
          <a:p>
            <a:pPr marL="342900" indent="-342900"/>
            <a:r>
              <a:rPr lang="fr-FR" sz="2000" dirty="0" smtClean="0">
                <a:sym typeface="Wingdings" pitchFamily="2" charset="2"/>
              </a:rPr>
              <a:t>                                    </a:t>
            </a:r>
            <a:r>
              <a:rPr lang="fr-FR" sz="1600" dirty="0" smtClean="0">
                <a:sym typeface="Wingdings" pitchFamily="2" charset="2"/>
              </a:rPr>
              <a:t> Voir </a:t>
            </a:r>
            <a:r>
              <a:rPr lang="fr-FR" sz="1600" dirty="0" smtClean="0"/>
              <a:t>grille d’évaluation</a:t>
            </a:r>
            <a:endParaRPr lang="fr-FR" sz="2000" dirty="0" smtClean="0"/>
          </a:p>
        </p:txBody>
      </p:sp>
      <p:sp>
        <p:nvSpPr>
          <p:cNvPr id="38" name="Rectangle 37"/>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0"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pic>
        <p:nvPicPr>
          <p:cNvPr id="14" name="Picture 1"/>
          <p:cNvPicPr>
            <a:picLocks noChangeAspect="1" noChangeArrowheads="1"/>
          </p:cNvPicPr>
          <p:nvPr/>
        </p:nvPicPr>
        <p:blipFill>
          <a:blip r:embed="rId3" cstate="print"/>
          <a:srcRect/>
          <a:stretch>
            <a:fillRect/>
          </a:stretch>
        </p:blipFill>
        <p:spPr bwMode="auto">
          <a:xfrm>
            <a:off x="2051720" y="3068960"/>
            <a:ext cx="6912768" cy="3358505"/>
          </a:xfrm>
          <a:prstGeom prst="rect">
            <a:avLst/>
          </a:prstGeom>
          <a:ln>
            <a:noFill/>
          </a:ln>
          <a:effectLst>
            <a:outerShdw blurRad="190500" algn="tl" rotWithShape="0">
              <a:srgbClr val="000000">
                <a:alpha val="70000"/>
              </a:srgbClr>
            </a:outerShdw>
          </a:effectLst>
        </p:spPr>
      </p:pic>
      <p:pic>
        <p:nvPicPr>
          <p:cNvPr id="15" name="Picture 1">
            <a:hlinkClick r:id="rId4" action="ppaction://hlinkfile"/>
          </p:cNvPr>
          <p:cNvPicPr>
            <a:picLocks noChangeAspect="1" noChangeArrowheads="1"/>
          </p:cNvPicPr>
          <p:nvPr/>
        </p:nvPicPr>
        <p:blipFill>
          <a:blip r:embed="rId5" cstate="print">
            <a:clrChange>
              <a:clrFrom>
                <a:srgbClr val="54656C"/>
              </a:clrFrom>
              <a:clrTo>
                <a:srgbClr val="54656C">
                  <a:alpha val="0"/>
                </a:srgbClr>
              </a:clrTo>
            </a:clrChange>
          </a:blip>
          <a:srcRect/>
          <a:stretch>
            <a:fillRect/>
          </a:stretch>
        </p:blipFill>
        <p:spPr bwMode="auto">
          <a:xfrm>
            <a:off x="1547664" y="2924944"/>
            <a:ext cx="1008112" cy="100811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Rectangle à coins arrondis 17"/>
          <p:cNvSpPr/>
          <p:nvPr/>
        </p:nvSpPr>
        <p:spPr>
          <a:xfrm>
            <a:off x="4427984" y="3212976"/>
            <a:ext cx="3672408" cy="27363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380312" y="4077072"/>
            <a:ext cx="1089766"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FR" sz="3600" b="1" dirty="0" smtClean="0">
                <a:solidFill>
                  <a:schemeClr val="bg1"/>
                </a:solidFill>
              </a:rPr>
              <a:t>50%</a:t>
            </a:r>
          </a:p>
          <a:p>
            <a:r>
              <a:rPr lang="fr-FR" b="1" dirty="0" smtClean="0">
                <a:solidFill>
                  <a:schemeClr val="bg1"/>
                </a:solidFill>
              </a:rPr>
              <a:t> mini</a:t>
            </a:r>
            <a:endParaRPr lang="fr-FR" b="1" dirty="0">
              <a:solidFill>
                <a:schemeClr val="bg1"/>
              </a:solidFill>
            </a:endParaRPr>
          </a:p>
        </p:txBody>
      </p:sp>
      <p:sp>
        <p:nvSpPr>
          <p:cNvPr id="11"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err="1" smtClean="0">
                <a:ln w="0"/>
                <a:solidFill>
                  <a:sysClr val="windowText" lastClr="000000"/>
                </a:solidFill>
                <a:effectLst>
                  <a:reflection blurRad="12700" stA="50000" endPos="50000" dist="5000" dir="5400000" sy="-100000" rotWithShape="0"/>
                </a:effectLst>
                <a:uLnTx/>
                <a:uFillTx/>
                <a:latin typeface="Berlin Sans FB Demi" pitchFamily="34" charset="0"/>
              </a:rPr>
              <a:t>LEs</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OBJECTIFS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3" name="Titre 1"/>
          <p:cNvSpPr txBox="1">
            <a:spLocks/>
          </p:cNvSpPr>
          <p:nvPr/>
        </p:nvSpPr>
        <p:spPr>
          <a:xfrm>
            <a:off x="3347864" y="980728"/>
            <a:ext cx="4052016" cy="648072"/>
          </a:xfrm>
          <a:prstGeom prst="rect">
            <a:avLst/>
          </a:prstGeom>
        </p:spPr>
        <p:txBody>
          <a:bodyPr anchor="b" anchorCtr="0">
            <a:normAutofit fontScale="4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D’UN POINT DE VUE EVALUATIF…</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numéro de diapositive 4"/>
          <p:cNvSpPr>
            <a:spLocks noGrp="1"/>
          </p:cNvSpPr>
          <p:nvPr>
            <p:ph type="sldNum" sz="quarter" idx="12"/>
          </p:nvPr>
        </p:nvSpPr>
        <p:spPr bwMode="auto">
          <a:xfrm>
            <a:off x="9370913" y="6716390"/>
            <a:ext cx="473073"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7A8E460-78F6-41E3-8715-8ED14FD3C0A7}" type="slidenum">
              <a:rPr lang="fr-FR" sz="900"/>
              <a:pPr fontAlgn="base">
                <a:spcBef>
                  <a:spcPct val="0"/>
                </a:spcBef>
                <a:spcAft>
                  <a:spcPct val="0"/>
                </a:spcAft>
              </a:pPr>
              <a:t>7</a:t>
            </a:fld>
            <a:endParaRPr lang="fr-FR" sz="900"/>
          </a:p>
        </p:txBody>
      </p:sp>
      <p:sp>
        <p:nvSpPr>
          <p:cNvPr id="42" name="Rectangle 6"/>
          <p:cNvSpPr>
            <a:spLocks noChangeArrowheads="1"/>
          </p:cNvSpPr>
          <p:nvPr/>
        </p:nvSpPr>
        <p:spPr bwMode="auto">
          <a:xfrm>
            <a:off x="2339752" y="1901106"/>
            <a:ext cx="6623025" cy="830997"/>
          </a:xfrm>
          <a:prstGeom prst="rect">
            <a:avLst/>
          </a:prstGeom>
          <a:noFill/>
          <a:ln w="9525">
            <a:noFill/>
            <a:miter lim="800000"/>
            <a:headEnd/>
            <a:tailEnd/>
          </a:ln>
        </p:spPr>
        <p:txBody>
          <a:bodyPr wrap="square">
            <a:spAutoFit/>
          </a:bodyPr>
          <a:lstStyle/>
          <a:p>
            <a:pPr marL="628650" indent="-266700"/>
            <a:r>
              <a:rPr lang="fr-FR" sz="1600" dirty="0"/>
              <a:t>Le </a:t>
            </a:r>
            <a:r>
              <a:rPr lang="fr-FR" sz="1600" dirty="0" smtClean="0"/>
              <a:t>référentiel prévoit un découpage de l’évaluation qui </a:t>
            </a:r>
            <a:r>
              <a:rPr lang="fr-FR" sz="1600" dirty="0"/>
              <a:t>attribue </a:t>
            </a:r>
            <a:endParaRPr lang="fr-FR" sz="1600" dirty="0" smtClean="0"/>
          </a:p>
          <a:p>
            <a:pPr marL="628650" indent="-266700"/>
            <a:r>
              <a:rPr lang="fr-FR" sz="1600" b="1" dirty="0" smtClean="0">
                <a:solidFill>
                  <a:srgbClr val="FF0000"/>
                </a:solidFill>
              </a:rPr>
              <a:t>50</a:t>
            </a:r>
            <a:r>
              <a:rPr lang="fr-FR" sz="1600" b="1" dirty="0">
                <a:solidFill>
                  <a:srgbClr val="FF0000"/>
                </a:solidFill>
              </a:rPr>
              <a:t>% </a:t>
            </a:r>
            <a:r>
              <a:rPr lang="fr-FR" sz="1600" b="1" dirty="0" smtClean="0">
                <a:solidFill>
                  <a:srgbClr val="FF0000"/>
                </a:solidFill>
              </a:rPr>
              <a:t>de la note définitive lors des </a:t>
            </a:r>
            <a:r>
              <a:rPr lang="fr-FR" sz="1600" b="1" u="sng" dirty="0">
                <a:solidFill>
                  <a:srgbClr val="FF0000"/>
                </a:solidFill>
              </a:rPr>
              <a:t>deux </a:t>
            </a:r>
            <a:r>
              <a:rPr lang="fr-FR" sz="1600" b="1" u="sng" dirty="0" smtClean="0">
                <a:solidFill>
                  <a:srgbClr val="FF0000"/>
                </a:solidFill>
              </a:rPr>
              <a:t>revues de projet</a:t>
            </a:r>
            <a:r>
              <a:rPr lang="fr-FR" sz="1600" b="1" u="sng" dirty="0" smtClean="0"/>
              <a:t>  </a:t>
            </a:r>
            <a:r>
              <a:rPr lang="fr-FR" sz="1600" dirty="0" smtClean="0"/>
              <a:t>et les autres</a:t>
            </a:r>
          </a:p>
          <a:p>
            <a:pPr marL="628650" indent="-266700"/>
            <a:r>
              <a:rPr lang="fr-FR" sz="1600" b="1" dirty="0" smtClean="0">
                <a:solidFill>
                  <a:srgbClr val="FF0000"/>
                </a:solidFill>
              </a:rPr>
              <a:t>50</a:t>
            </a:r>
            <a:r>
              <a:rPr lang="fr-FR" sz="1600" b="1" dirty="0">
                <a:solidFill>
                  <a:srgbClr val="FF0000"/>
                </a:solidFill>
              </a:rPr>
              <a:t>% </a:t>
            </a:r>
            <a:r>
              <a:rPr lang="fr-FR" sz="1600" b="1" dirty="0" smtClean="0">
                <a:solidFill>
                  <a:srgbClr val="FF0000"/>
                </a:solidFill>
              </a:rPr>
              <a:t>au moment de </a:t>
            </a:r>
            <a:r>
              <a:rPr lang="fr-FR" sz="1600" b="1" u="sng" dirty="0" smtClean="0">
                <a:solidFill>
                  <a:srgbClr val="FF0000"/>
                </a:solidFill>
              </a:rPr>
              <a:t>la soutenance</a:t>
            </a:r>
            <a:r>
              <a:rPr lang="fr-FR" sz="1600" b="1" u="sng" dirty="0" smtClean="0"/>
              <a:t> </a:t>
            </a:r>
            <a:r>
              <a:rPr lang="fr-FR" sz="1600" b="1" u="sng" dirty="0" smtClean="0">
                <a:solidFill>
                  <a:srgbClr val="FF0000"/>
                </a:solidFill>
              </a:rPr>
              <a:t>finale</a:t>
            </a:r>
            <a:r>
              <a:rPr lang="fr-FR" sz="1600" b="1" dirty="0" smtClean="0">
                <a:solidFill>
                  <a:srgbClr val="FF0000"/>
                </a:solidFill>
              </a:rPr>
              <a:t>.</a:t>
            </a:r>
            <a:endParaRPr lang="fr-FR" sz="1600" b="1" dirty="0">
              <a:solidFill>
                <a:srgbClr val="FF0000"/>
              </a:solidFill>
            </a:endParaRPr>
          </a:p>
        </p:txBody>
      </p:sp>
      <p:sp>
        <p:nvSpPr>
          <p:cNvPr id="44" name="Text Box 2735"/>
          <p:cNvSpPr txBox="1">
            <a:spLocks noChangeArrowheads="1"/>
          </p:cNvSpPr>
          <p:nvPr/>
        </p:nvSpPr>
        <p:spPr bwMode="auto">
          <a:xfrm>
            <a:off x="2483768" y="2927474"/>
            <a:ext cx="6660232" cy="717550"/>
          </a:xfrm>
          <a:prstGeom prst="rect">
            <a:avLst/>
          </a:prstGeom>
          <a:noFill/>
          <a:ln w="25400">
            <a:noFill/>
            <a:miter lim="800000"/>
            <a:headEnd/>
            <a:tailEnd/>
          </a:ln>
        </p:spPr>
        <p:txBody>
          <a:bodyPr lIns="18000" tIns="10800" rIns="18000" bIns="10800" anchor="ctr"/>
          <a:lstStyle/>
          <a:p>
            <a:pPr marL="266700" indent="3175">
              <a:spcAft>
                <a:spcPts val="1000"/>
              </a:spcAft>
            </a:pPr>
            <a:r>
              <a:rPr lang="fr-FR" sz="1600" b="1" dirty="0"/>
              <a:t>La grille  utilisée </a:t>
            </a:r>
            <a:r>
              <a:rPr lang="fr-FR" sz="1600" dirty="0"/>
              <a:t>pour formaliser </a:t>
            </a:r>
            <a:r>
              <a:rPr lang="fr-FR" sz="1600" dirty="0" smtClean="0"/>
              <a:t>l’évaluation des élèves présente                       </a:t>
            </a:r>
            <a:r>
              <a:rPr lang="fr-FR" sz="1600" b="1" dirty="0" smtClean="0">
                <a:solidFill>
                  <a:srgbClr val="FF0000"/>
                </a:solidFill>
              </a:rPr>
              <a:t>26 indicateurs évaluables </a:t>
            </a:r>
            <a:r>
              <a:rPr lang="fr-FR" sz="1600" dirty="0" smtClean="0"/>
              <a:t>répartis sur  </a:t>
            </a:r>
            <a:r>
              <a:rPr lang="fr-FR" sz="1600" b="1" dirty="0" smtClean="0">
                <a:solidFill>
                  <a:srgbClr val="FF0000"/>
                </a:solidFill>
              </a:rPr>
              <a:t>3 macro-compétences :</a:t>
            </a:r>
          </a:p>
          <a:p>
            <a:pPr marL="266700" indent="3175" algn="ctr">
              <a:spcAft>
                <a:spcPts val="1000"/>
              </a:spcAft>
            </a:pPr>
            <a:r>
              <a:rPr lang="fr-FR" sz="1600" b="1" dirty="0" smtClean="0">
                <a:solidFill>
                  <a:srgbClr val="0000CC"/>
                </a:solidFill>
              </a:rPr>
              <a:t>B-MODELISER </a:t>
            </a:r>
            <a:r>
              <a:rPr lang="fr-FR" sz="1600" b="1" dirty="0" smtClean="0"/>
              <a:t>   </a:t>
            </a:r>
            <a:r>
              <a:rPr lang="fr-FR" sz="1600" b="1" dirty="0" smtClean="0">
                <a:solidFill>
                  <a:srgbClr val="0000CC"/>
                </a:solidFill>
              </a:rPr>
              <a:t>C-EXPERIMENTER    D-COMMUNIQUER</a:t>
            </a:r>
            <a:endParaRPr lang="fr-FR" sz="1600" b="1" dirty="0">
              <a:solidFill>
                <a:srgbClr val="0000CC"/>
              </a:solidFill>
            </a:endParaRPr>
          </a:p>
        </p:txBody>
      </p:sp>
      <p:sp>
        <p:nvSpPr>
          <p:cNvPr id="45" name="Text Box 2735"/>
          <p:cNvSpPr txBox="1">
            <a:spLocks noChangeArrowheads="1"/>
          </p:cNvSpPr>
          <p:nvPr/>
        </p:nvSpPr>
        <p:spPr bwMode="auto">
          <a:xfrm>
            <a:off x="2483768" y="4079602"/>
            <a:ext cx="6660232" cy="717550"/>
          </a:xfrm>
          <a:prstGeom prst="rect">
            <a:avLst/>
          </a:prstGeom>
          <a:noFill/>
          <a:ln w="25400">
            <a:noFill/>
            <a:miter lim="800000"/>
            <a:headEnd/>
            <a:tailEnd/>
          </a:ln>
        </p:spPr>
        <p:txBody>
          <a:bodyPr lIns="18000" tIns="10800" rIns="18000" bIns="10800" anchor="ctr"/>
          <a:lstStyle/>
          <a:p>
            <a:pPr marL="266700" indent="3175">
              <a:spcAft>
                <a:spcPts val="1000"/>
              </a:spcAft>
            </a:pPr>
            <a:r>
              <a:rPr lang="fr-FR" sz="1600" b="1" dirty="0" smtClean="0">
                <a:solidFill>
                  <a:srgbClr val="FF0000"/>
                </a:solidFill>
              </a:rPr>
              <a:t>Au moment du choix des projets, l’équipe pédagogique  </a:t>
            </a:r>
            <a:r>
              <a:rPr lang="fr-FR" sz="1600" dirty="0" smtClean="0"/>
              <a:t>prendra soin de vérifier que  tout ou partie des indicateurs identifiés sera effectivement évaluable lors des revues </a:t>
            </a:r>
            <a:r>
              <a:rPr lang="fr-FR" sz="1600" dirty="0"/>
              <a:t>de projet 1 </a:t>
            </a:r>
            <a:r>
              <a:rPr lang="fr-FR" sz="1600" dirty="0" smtClean="0"/>
              <a:t>et 2 ainsi que durant la soutenance.</a:t>
            </a:r>
            <a:endParaRPr lang="fr-FR" sz="1600" dirty="0"/>
          </a:p>
        </p:txBody>
      </p:sp>
      <p:sp>
        <p:nvSpPr>
          <p:cNvPr id="48" name="Text Box 2735"/>
          <p:cNvSpPr txBox="1">
            <a:spLocks noChangeArrowheads="1"/>
          </p:cNvSpPr>
          <p:nvPr/>
        </p:nvSpPr>
        <p:spPr bwMode="auto">
          <a:xfrm>
            <a:off x="2483768" y="5013176"/>
            <a:ext cx="6439052" cy="1071563"/>
          </a:xfrm>
          <a:prstGeom prst="rect">
            <a:avLst/>
          </a:prstGeom>
          <a:noFill/>
          <a:ln w="25400">
            <a:noFill/>
            <a:miter lim="800000"/>
            <a:headEnd/>
            <a:tailEnd/>
          </a:ln>
        </p:spPr>
        <p:txBody>
          <a:bodyPr lIns="18000" tIns="10800" rIns="18000" bIns="10800" anchor="ctr"/>
          <a:lstStyle/>
          <a:p>
            <a:pPr marL="266700" indent="3175">
              <a:spcAft>
                <a:spcPts val="1000"/>
              </a:spcAft>
              <a:defRPr/>
            </a:pPr>
            <a:r>
              <a:rPr lang="fr-FR" sz="1600" dirty="0">
                <a:cs typeface="Calibri" pitchFamily="34" charset="0"/>
              </a:rPr>
              <a:t>Cette démarche identifie à quelles étapes du projet les différentes compétences sont évaluées. </a:t>
            </a:r>
            <a:endParaRPr lang="fr-FR" sz="1600" dirty="0" smtClean="0">
              <a:cs typeface="Calibri" pitchFamily="34" charset="0"/>
            </a:endParaRPr>
          </a:p>
          <a:p>
            <a:pPr marL="266700" indent="3175">
              <a:spcAft>
                <a:spcPts val="1000"/>
              </a:spcAft>
              <a:defRPr/>
            </a:pPr>
            <a:r>
              <a:rPr lang="fr-FR" sz="1600" dirty="0" smtClean="0">
                <a:cs typeface="Calibri" pitchFamily="34" charset="0"/>
              </a:rPr>
              <a:t>Cependant, des compétences non évaluées peuvent être mobilisées par les élèves à toutes les étapes du projet. </a:t>
            </a:r>
          </a:p>
        </p:txBody>
      </p:sp>
      <p:sp>
        <p:nvSpPr>
          <p:cNvPr id="41" name="Rectangle 40"/>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9"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2" name="Titre 1"/>
          <p:cNvSpPr txBox="1">
            <a:spLocks/>
          </p:cNvSpPr>
          <p:nvPr/>
        </p:nvSpPr>
        <p:spPr>
          <a:xfrm>
            <a:off x="2000232" y="21429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err="1" smtClean="0">
                <a:ln w="0"/>
                <a:solidFill>
                  <a:sysClr val="windowText" lastClr="000000"/>
                </a:solidFill>
                <a:effectLst>
                  <a:reflection blurRad="12700" stA="50000" endPos="50000" dist="5000" dir="5400000" sy="-100000" rotWithShape="0"/>
                </a:effectLst>
                <a:uLnTx/>
                <a:uFillTx/>
                <a:latin typeface="Berlin Sans FB Demi" pitchFamily="34" charset="0"/>
              </a:rPr>
              <a:t>LEs</a:t>
            </a: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 OBJECTIFS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3" name="Titre 1"/>
          <p:cNvSpPr txBox="1">
            <a:spLocks/>
          </p:cNvSpPr>
          <p:nvPr/>
        </p:nvSpPr>
        <p:spPr>
          <a:xfrm>
            <a:off x="3347864" y="980728"/>
            <a:ext cx="4052016" cy="648072"/>
          </a:xfrm>
          <a:prstGeom prst="rect">
            <a:avLst/>
          </a:prstGeom>
        </p:spPr>
        <p:txBody>
          <a:bodyPr anchor="b" anchorCtr="0">
            <a:normAutofit fontScale="4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D’UN POINT DE VUE EVALUATIF…</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14" name="Rectangle 13"/>
          <p:cNvSpPr/>
          <p:nvPr/>
        </p:nvSpPr>
        <p:spPr>
          <a:xfrm>
            <a:off x="2051720" y="1556792"/>
            <a:ext cx="2942280" cy="369332"/>
          </a:xfrm>
          <a:prstGeom prst="rect">
            <a:avLst/>
          </a:prstGeom>
        </p:spPr>
        <p:txBody>
          <a:bodyPr wrap="none">
            <a:spAutoFit/>
          </a:bodyPr>
          <a:lstStyle/>
          <a:p>
            <a:r>
              <a:rPr lang="fr-FR" b="1" dirty="0" smtClean="0"/>
              <a:t>Une évaluation en 3 temps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5" name="Titre 1"/>
          <p:cNvSpPr txBox="1">
            <a:spLocks/>
          </p:cNvSpPr>
          <p:nvPr/>
        </p:nvSpPr>
        <p:spPr>
          <a:xfrm>
            <a:off x="1547664" y="2852936"/>
            <a:ext cx="7740352" cy="2376264"/>
          </a:xfrm>
          <a:prstGeom prst="rect">
            <a:avLst/>
          </a:prstGeom>
        </p:spPr>
        <p:txBody>
          <a:bodyPr anchor="b" anchorCtr="0">
            <a:normAutofit fontScale="8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PROJET</a:t>
            </a:r>
          </a:p>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Et </a:t>
            </a:r>
          </a:p>
          <a:p>
            <a:pPr marL="0" marR="0" lvl="0" indent="0" algn="ctr" defTabSz="914400" eaLnBrk="1" fontAlgn="auto" latinLnBrk="0" hangingPunct="1">
              <a:lnSpc>
                <a:spcPct val="100000"/>
              </a:lnSpc>
              <a:spcBef>
                <a:spcPts val="0"/>
              </a:spcBef>
              <a:spcAft>
                <a:spcPts val="0"/>
              </a:spcAft>
              <a:buClrTx/>
              <a:buSzTx/>
              <a:buFontTx/>
              <a:buNone/>
              <a:tabLst/>
              <a:defRPr/>
            </a:pPr>
            <a:r>
              <a:rPr lang="fr-FR" sz="4000" b="1" kern="0" cap="all" dirty="0" smtClean="0">
                <a:ln w="0"/>
                <a:solidFill>
                  <a:sysClr val="windowText" lastClr="000000"/>
                </a:solidFill>
                <a:effectLst>
                  <a:reflection blurRad="12700" stA="50000" endPos="50000" dist="5000" dir="5400000" sy="-100000" rotWithShape="0"/>
                </a:effectLst>
                <a:latin typeface="Berlin Sans FB Demi" pitchFamily="34" charset="0"/>
              </a:rPr>
              <a:t>sa  validation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institutionnelle</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txBox="1">
            <a:spLocks/>
          </p:cNvSpPr>
          <p:nvPr/>
        </p:nvSpPr>
        <p:spPr>
          <a:xfrm>
            <a:off x="1691680" y="188640"/>
            <a:ext cx="6572296" cy="1357298"/>
          </a:xfrm>
          <a:prstGeom prst="rect">
            <a:avLst/>
          </a:prstGeom>
        </p:spPr>
        <p:txBody>
          <a:bodyPr anchor="b" anchorCtr="0">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all" normalizeH="0" baseline="0" noProof="0" dirty="0" smtClean="0">
                <a:ln w="0"/>
                <a:solidFill>
                  <a:sysClr val="windowText" lastClr="000000"/>
                </a:solidFill>
                <a:effectLst>
                  <a:reflection blurRad="12700" stA="50000" endPos="50000" dist="5000" dir="5400000" sy="-100000" rotWithShape="0"/>
                </a:effectLst>
                <a:uLnTx/>
                <a:uFillTx/>
                <a:latin typeface="Berlin Sans FB Demi" pitchFamily="34" charset="0"/>
              </a:rPr>
              <a:t>LE CHOIX DU PROJET…</a:t>
            </a:r>
            <a: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54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
        <p:nvSpPr>
          <p:cNvPr id="38" name="ZoneTexte 37"/>
          <p:cNvSpPr txBox="1"/>
          <p:nvPr/>
        </p:nvSpPr>
        <p:spPr>
          <a:xfrm>
            <a:off x="2123728" y="1844824"/>
            <a:ext cx="7020272" cy="7304564"/>
          </a:xfrm>
          <a:prstGeom prst="rect">
            <a:avLst/>
          </a:prstGeom>
          <a:noFill/>
        </p:spPr>
        <p:txBody>
          <a:bodyPr wrap="square" rtlCol="0">
            <a:spAutoFit/>
          </a:bodyPr>
          <a:lstStyle/>
          <a:p>
            <a:pPr fontAlgn="auto">
              <a:spcBef>
                <a:spcPts val="0"/>
              </a:spcBef>
              <a:spcAft>
                <a:spcPts val="0"/>
              </a:spcAft>
              <a:defRPr/>
            </a:pPr>
            <a:r>
              <a:rPr lang="fr-FR" sz="2000" dirty="0" smtClean="0"/>
              <a:t>Il s’agit de la phase d’initialisation du projet.</a:t>
            </a:r>
          </a:p>
          <a:p>
            <a:pPr fontAlgn="auto">
              <a:spcBef>
                <a:spcPts val="0"/>
              </a:spcBef>
              <a:spcAft>
                <a:spcPts val="0"/>
              </a:spcAft>
              <a:defRPr/>
            </a:pPr>
            <a:endParaRPr lang="fr-FR" sz="2000" i="1" dirty="0" smtClean="0">
              <a:solidFill>
                <a:srgbClr val="0070C0"/>
              </a:solidFill>
            </a:endParaRPr>
          </a:p>
          <a:p>
            <a:pPr fontAlgn="auto">
              <a:spcBef>
                <a:spcPts val="0"/>
              </a:spcBef>
              <a:spcAft>
                <a:spcPts val="0"/>
              </a:spcAft>
              <a:defRPr/>
            </a:pPr>
            <a:r>
              <a:rPr lang="fr-FR" sz="2000" b="1" dirty="0" smtClean="0"/>
              <a:t>Deux points de vigilance pour les professeurs</a:t>
            </a:r>
            <a:r>
              <a:rPr lang="fr-FR" sz="2000" dirty="0" smtClean="0"/>
              <a:t> </a:t>
            </a:r>
            <a:r>
              <a:rPr lang="fr-FR" sz="2000" i="1" dirty="0" smtClean="0">
                <a:solidFill>
                  <a:srgbClr val="0070C0"/>
                </a:solidFill>
              </a:rPr>
              <a:t>:</a:t>
            </a:r>
          </a:p>
          <a:p>
            <a:pPr fontAlgn="auto">
              <a:spcBef>
                <a:spcPts val="0"/>
              </a:spcBef>
              <a:spcAft>
                <a:spcPts val="0"/>
              </a:spcAft>
              <a:defRPr/>
            </a:pPr>
            <a:endParaRPr lang="fr-FR" sz="1000" i="1" dirty="0" smtClean="0"/>
          </a:p>
          <a:p>
            <a:pPr marL="628650" indent="-266700" fontAlgn="auto">
              <a:spcBef>
                <a:spcPts val="0"/>
              </a:spcBef>
              <a:spcAft>
                <a:spcPts val="0"/>
              </a:spcAft>
              <a:defRPr/>
            </a:pPr>
            <a:r>
              <a:rPr lang="fr-FR" sz="2000" b="1" dirty="0" smtClean="0">
                <a:solidFill>
                  <a:srgbClr val="0070C0"/>
                </a:solidFill>
              </a:rPr>
              <a:t>Favoriser l’émergence de l’intérêt des élèves</a:t>
            </a:r>
          </a:p>
          <a:p>
            <a:pPr marL="628650" indent="-266700" fontAlgn="auto">
              <a:spcBef>
                <a:spcPts val="0"/>
              </a:spcBef>
              <a:spcAft>
                <a:spcPts val="0"/>
              </a:spcAft>
              <a:defRPr/>
            </a:pPr>
            <a:endParaRPr lang="fr-FR" i="1" dirty="0" smtClean="0"/>
          </a:p>
          <a:p>
            <a:pPr>
              <a:defRPr/>
            </a:pPr>
            <a:r>
              <a:rPr lang="fr-FR" sz="2000" b="1" dirty="0" smtClean="0">
                <a:solidFill>
                  <a:srgbClr val="0070C0"/>
                </a:solidFill>
              </a:rPr>
              <a:t>       Maîtriser le périmètre de l’étude</a:t>
            </a:r>
          </a:p>
          <a:p>
            <a:pPr>
              <a:defRPr/>
            </a:pPr>
            <a:endParaRPr lang="fr-FR" sz="2000" b="1" dirty="0" smtClean="0">
              <a:solidFill>
                <a:srgbClr val="0070C0"/>
              </a:solidFill>
            </a:endParaRPr>
          </a:p>
          <a:p>
            <a:pPr>
              <a:defRPr/>
            </a:pPr>
            <a:endParaRPr lang="fr-FR" sz="2000" b="1" dirty="0" smtClean="0">
              <a:solidFill>
                <a:srgbClr val="0070C0"/>
              </a:solidFill>
            </a:endParaRPr>
          </a:p>
          <a:p>
            <a:pPr>
              <a:defRPr/>
            </a:pPr>
            <a:r>
              <a:rPr lang="fr-FR" sz="2000" dirty="0" smtClean="0"/>
              <a:t>Cette phase conduira également l’équipe pédagogique à constituer un </a:t>
            </a:r>
            <a:r>
              <a:rPr lang="fr-FR" sz="2000" b="1" dirty="0" smtClean="0"/>
              <a:t>«</a:t>
            </a:r>
            <a:r>
              <a:rPr lang="fr-FR" sz="2000" dirty="0" smtClean="0"/>
              <a:t> </a:t>
            </a:r>
            <a:r>
              <a:rPr lang="fr-FR" sz="2000" b="1" dirty="0" smtClean="0">
                <a:solidFill>
                  <a:srgbClr val="FF0000"/>
                </a:solidFill>
              </a:rPr>
              <a:t>Dossier de validation</a:t>
            </a:r>
            <a:r>
              <a:rPr lang="fr-FR" sz="2000" b="1" i="1" dirty="0" smtClean="0">
                <a:solidFill>
                  <a:srgbClr val="0070C0"/>
                </a:solidFill>
              </a:rPr>
              <a:t> </a:t>
            </a:r>
            <a:r>
              <a:rPr lang="fr-FR" sz="2000" b="1" i="1" dirty="0" smtClean="0"/>
              <a:t>» en vue d’une </a:t>
            </a:r>
          </a:p>
          <a:p>
            <a:pPr>
              <a:defRPr/>
            </a:pPr>
            <a:r>
              <a:rPr lang="fr-FR" sz="2000" b="1" i="1" dirty="0" smtClean="0"/>
              <a:t>approbation  académique.</a:t>
            </a:r>
          </a:p>
          <a:p>
            <a:pPr>
              <a:defRPr/>
            </a:pPr>
            <a:endParaRPr lang="fr-FR" sz="2000" i="1" dirty="0" smtClean="0"/>
          </a:p>
          <a:p>
            <a:pPr fontAlgn="auto">
              <a:spcBef>
                <a:spcPts val="0"/>
              </a:spcBef>
              <a:spcAft>
                <a:spcPts val="0"/>
              </a:spcAft>
              <a:defRPr/>
            </a:pPr>
            <a:r>
              <a:rPr lang="fr-FR" sz="1600" i="1" dirty="0" smtClean="0"/>
              <a:t> (dossier présenté ultérieurement au travers d’un exemple de projet)</a:t>
            </a:r>
          </a:p>
          <a:p>
            <a:pPr marL="628650" indent="-266700" fontAlgn="auto">
              <a:spcBef>
                <a:spcPts val="0"/>
              </a:spcBef>
              <a:spcAft>
                <a:spcPts val="0"/>
              </a:spcAft>
              <a:defRPr/>
            </a:pPr>
            <a:endParaRPr lang="fr-FR" sz="2000" b="1" dirty="0" smtClean="0">
              <a:solidFill>
                <a:srgbClr val="0070C0"/>
              </a:solidFill>
            </a:endParaRPr>
          </a:p>
          <a:p>
            <a:pPr marL="628650" indent="-266700" fontAlgn="auto">
              <a:spcBef>
                <a:spcPts val="0"/>
              </a:spcBef>
              <a:spcAft>
                <a:spcPts val="0"/>
              </a:spcAft>
              <a:defRPr/>
            </a:pPr>
            <a:endParaRPr lang="fr-FR" sz="2000" b="1" dirty="0" smtClean="0">
              <a:solidFill>
                <a:srgbClr val="0070C0"/>
              </a:solidFill>
            </a:endParaRPr>
          </a:p>
          <a:p>
            <a:pPr marL="628650" indent="-266700" fontAlgn="auto">
              <a:spcBef>
                <a:spcPts val="0"/>
              </a:spcBef>
              <a:spcAft>
                <a:spcPts val="0"/>
              </a:spcAft>
              <a:defRPr/>
            </a:pPr>
            <a:endParaRPr lang="fr-FR" sz="2000" b="1" dirty="0" smtClean="0">
              <a:solidFill>
                <a:srgbClr val="0070C0"/>
              </a:solidFill>
            </a:endParaRPr>
          </a:p>
          <a:p>
            <a:pPr marL="628650" indent="-266700" fontAlgn="auto">
              <a:spcBef>
                <a:spcPts val="0"/>
              </a:spcBef>
              <a:spcAft>
                <a:spcPts val="0"/>
              </a:spcAft>
              <a:defRPr/>
            </a:pPr>
            <a:endParaRPr lang="fr-FR" sz="2000" b="1"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1" baseline="30000" dirty="0" smtClean="0">
              <a:solidFill>
                <a:srgbClr val="0070C0"/>
              </a:solidFill>
            </a:endParaRPr>
          </a:p>
          <a:p>
            <a:pPr marL="628650" indent="-266700" fontAlgn="auto">
              <a:spcBef>
                <a:spcPts val="0"/>
              </a:spcBef>
              <a:spcAft>
                <a:spcPts val="0"/>
              </a:spcAft>
              <a:defRPr/>
            </a:pPr>
            <a:endParaRPr lang="fr-FR" sz="2000" baseline="30000" dirty="0" smtClean="0"/>
          </a:p>
          <a:p>
            <a:pPr marL="342900" indent="-342900"/>
            <a:endParaRPr lang="fr-FR" dirty="0"/>
          </a:p>
        </p:txBody>
      </p:sp>
      <p:sp>
        <p:nvSpPr>
          <p:cNvPr id="45" name="Rectangle 44"/>
          <p:cNvSpPr/>
          <p:nvPr/>
        </p:nvSpPr>
        <p:spPr>
          <a:xfrm>
            <a:off x="0" y="0"/>
            <a:ext cx="1835696"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600" dirty="0" smtClean="0"/>
          </a:p>
          <a:p>
            <a:endParaRPr lang="fr-FR" sz="1600" dirty="0" smtClean="0"/>
          </a:p>
          <a:p>
            <a:endParaRPr lang="fr-FR" sz="1200" dirty="0" smtClean="0"/>
          </a:p>
          <a:p>
            <a:endParaRPr lang="fr-FR" sz="1200"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46" name="Titre 1"/>
          <p:cNvSpPr txBox="1">
            <a:spLocks/>
          </p:cNvSpPr>
          <p:nvPr/>
        </p:nvSpPr>
        <p:spPr>
          <a:xfrm>
            <a:off x="0" y="116632"/>
            <a:ext cx="1440160" cy="6264696"/>
          </a:xfrm>
          <a:prstGeom prst="rect">
            <a:avLst/>
          </a:prstGeom>
        </p:spPr>
        <p:txBody>
          <a:bodyPr vert="vert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normalizeH="0" baseline="0" noProof="0" dirty="0" smtClean="0">
                <a:ln w="0"/>
                <a:solidFill>
                  <a:schemeClr val="bg1"/>
                </a:solidFill>
                <a:effectLst>
                  <a:reflection blurRad="12700" stA="50000" endPos="50000" dist="5000" dir="5400000" sy="-100000" rotWithShape="0"/>
                </a:effectLst>
                <a:uLnTx/>
                <a:uFillTx/>
                <a:latin typeface="Berlin Sans FB Demi" pitchFamily="34" charset="0"/>
              </a:rPr>
              <a:t>LE PROJET </a:t>
            </a:r>
            <a:r>
              <a:rPr lang="fr-FR" sz="3200" b="1" kern="0" cap="all" dirty="0" err="1" smtClean="0">
                <a:ln w="0"/>
                <a:solidFill>
                  <a:schemeClr val="bg1"/>
                </a:solidFill>
                <a:effectLst>
                  <a:reflection blurRad="12700" stA="50000" endPos="50000" dist="5000" dir="5400000" sy="-100000" rotWithShape="0"/>
                </a:effectLst>
                <a:latin typeface="Berlin Sans FB Demi" pitchFamily="34" charset="0"/>
              </a:rPr>
              <a:t>PLURIdisciplinaire</a:t>
            </a:r>
            <a: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t/>
            </a:r>
            <a:br>
              <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rPr>
            </a:br>
            <a:endParaRPr kumimoji="0" lang="fr-FR" sz="20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24" ma:contentTypeDescription="Create a new document." ma:contentTypeScope="" ma:versionID="c75408ab4c6dc89a4dbf2c083e12be63"/>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5DF43A-1D01-48F9-BD36-FE370ADCDD4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37BB3CC6-D530-401E-B92F-0CA1C40140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EE4DE3-2255-4B87-8719-0AC8F44603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9825</TotalTime>
  <Words>5105</Words>
  <Application>Microsoft Office PowerPoint</Application>
  <PresentationFormat>Affichage à l'écran (4:3)</PresentationFormat>
  <Paragraphs>2857</Paragraphs>
  <Slides>54</Slides>
  <Notes>44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56" baseType="lpstr">
      <vt:lpstr>DesignTemplate</vt:lpstr>
      <vt:lpstr>Photo Editor Photo</vt:lpstr>
      <vt:lpstr>LE PROJET PLURIDISCIPLINAIRE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DU  REFERENTIEL</dc:title>
  <dc:creator>HPEric</dc:creator>
  <cp:lastModifiedBy>b.cdt</cp:lastModifiedBy>
  <cp:revision>661</cp:revision>
  <dcterms:created xsi:type="dcterms:W3CDTF">2011-02-02T17:58:11Z</dcterms:created>
  <dcterms:modified xsi:type="dcterms:W3CDTF">2012-05-11T06:16:35Z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