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activeX/activeX9.xml" ContentType="application/vnd.ms-office.activeX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activeX/activeX7.xml" ContentType="application/vnd.ms-office.activeX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activeX/activeX8.xml" ContentType="application/vnd.ms-office.activeX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activeX/activeX6.xml" ContentType="application/vnd.ms-office.activeX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75" r:id="rId2"/>
    <p:sldId id="258" r:id="rId3"/>
    <p:sldId id="265" r:id="rId4"/>
    <p:sldId id="299" r:id="rId5"/>
    <p:sldId id="337" r:id="rId6"/>
    <p:sldId id="294" r:id="rId7"/>
    <p:sldId id="309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57" r:id="rId19"/>
    <p:sldId id="348" r:id="rId20"/>
    <p:sldId id="295" r:id="rId21"/>
    <p:sldId id="314" r:id="rId22"/>
    <p:sldId id="349" r:id="rId23"/>
    <p:sldId id="350" r:id="rId24"/>
    <p:sldId id="351" r:id="rId25"/>
    <p:sldId id="352" r:id="rId26"/>
    <p:sldId id="353" r:id="rId27"/>
    <p:sldId id="354" r:id="rId28"/>
    <p:sldId id="355" r:id="rId29"/>
    <p:sldId id="356" r:id="rId30"/>
    <p:sldId id="296" r:id="rId31"/>
    <p:sldId id="320" r:id="rId32"/>
    <p:sldId id="327" r:id="rId33"/>
    <p:sldId id="321" r:id="rId34"/>
    <p:sldId id="322" r:id="rId35"/>
    <p:sldId id="323" r:id="rId36"/>
    <p:sldId id="324" r:id="rId37"/>
    <p:sldId id="325" r:id="rId38"/>
    <p:sldId id="326" r:id="rId39"/>
    <p:sldId id="328" r:id="rId40"/>
    <p:sldId id="329" r:id="rId41"/>
    <p:sldId id="330" r:id="rId42"/>
    <p:sldId id="331" r:id="rId43"/>
    <p:sldId id="332" r:id="rId44"/>
    <p:sldId id="319" r:id="rId45"/>
    <p:sldId id="298" r:id="rId4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8" autoAdjust="0"/>
    <p:restoredTop sz="94653" autoAdjust="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5098"/>
  <ax:ocxPr ax:name="_cy" ax:value="3801"/>
  <ax:ocxPr ax:name="FlashVars" ax:value=""/>
  <ax:ocxPr ax:name="Movie" ax:value="aspi_hori.swf"/>
  <ax:ocxPr ax:name="Src" ax:value="aspi_hori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-1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4101"/>
  <ax:ocxPr ax:name="_cy" ax:value="5199"/>
  <ax:ocxPr ax:name="FlashVars" ax:value=""/>
  <ax:ocxPr ax:name="Movie" ax:value="aspi_verti.swf"/>
  <ax:ocxPr ax:name="Src" ax:value="aspi_verti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-1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11796"/>
  <ax:ocxPr ax:name="_cy" ax:value="9600"/>
  <ax:ocxPr ax:name="FlashVars" ax:value=""/>
  <ax:ocxPr ax:name="Movie" ax:value="Presentation_Roomba.swf"/>
  <ax:ocxPr ax:name="Src" ax:value="Presentation_Roomba.swf"/>
  <ax:ocxPr ax:name="WMode" ax:value="Window"/>
  <ax:ocxPr ax:name="Play" ax:value="0"/>
  <ax:ocxPr ax:name="Loop" ax:value="0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-1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12003"/>
  <ax:ocxPr ax:name="_cy" ax:value="9516"/>
  <ax:ocxPr ax:name="FlashVars" ax:value=""/>
  <ax:ocxPr ax:name="Movie" ax:value="Presentation_DustBuster.swf"/>
  <ax:ocxPr ax:name="Src" ax:value="Presentation_DustBuster.swf"/>
  <ax:ocxPr ax:name="WMode" ax:value="Window"/>
  <ax:ocxPr ax:name="Play" ax:value="0"/>
  <ax:ocxPr ax:name="Loop" ax:value="0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-1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11289"/>
  <ax:ocxPr ax:name="_cy" ax:value="9772"/>
  <ax:ocxPr ax:name="FlashVars" ax:value=""/>
  <ax:ocxPr ax:name="Movie" ax:value="Home Base.swf"/>
  <ax:ocxPr ax:name="Src" ax:value="Home Base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-1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15002"/>
  <ax:ocxPr ax:name="_cy" ax:value="8202"/>
  <ax:ocxPr ax:name="FlashVars" ax:value=""/>
  <ax:ocxPr ax:name="Movie" ax:value="simu_batterie.swf"/>
  <ax:ocxPr ax:name="Src" ax:value="simu_batterie.swf"/>
  <ax:ocxPr ax:name="WMode" ax:value="Window"/>
  <ax:ocxPr ax:name="Play" ax:value="0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-1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17202"/>
  <ax:ocxPr ax:name="_cy" ax:value="13604"/>
  <ax:ocxPr ax:name="FlashVars" ax:value=""/>
  <ax:ocxPr ax:name="Movie" ax:value="Cleaning System.swf"/>
  <ax:ocxPr ax:name="Src" ax:value="Cleaning System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-1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9102"/>
  <ax:ocxPr ax:name="_cy" ax:value="6619"/>
  <ax:ocxPr ax:name="FlashVars" ax:value=""/>
  <ax:ocxPr ax:name="Movie" ax:value="roomba sun.swf"/>
  <ax:ocxPr ax:name="Src" ax:value="roomba sun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-1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13463"/>
  <ax:ocxPr ax:name="_cy" ax:value="8625"/>
  <ax:ocxPr ax:name="FlashVars" ax:value=""/>
  <ax:ocxPr ax:name="Movie" ax:value="commande roomba.swf"/>
  <ax:ocxPr ax:name="Src" ax:value="commande roomba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-1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image" Target="../media/image1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AE9C4DE-D3B7-407E-B745-DE6C0022D532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0626B3E-D6D5-42FE-8E5B-BEC9158124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3789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D0F93AF-042C-4D18-AF04-C68737DCEA2B}" type="slidenum">
              <a:rPr lang="fr-FR" smtClean="0"/>
              <a:pPr>
                <a:defRPr/>
              </a:pPr>
              <a:t>1</a:t>
            </a:fld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BEA573-7790-4E9B-9C0B-9F09D52F4CFF}" type="slidenum">
              <a:rPr lang="fr-FR"/>
              <a:pPr>
                <a:defRPr/>
              </a:pPr>
              <a:t>24</a:t>
            </a:fld>
            <a:endParaRPr lang="fr-FR"/>
          </a:p>
        </p:txBody>
      </p:sp>
      <p:sp>
        <p:nvSpPr>
          <p:cNvPr id="1669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A4D2DFB-7445-4612-ACE5-8B721C3EE030}" type="slidenum">
              <a:rPr lang="fr-FR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fr-FR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626B3E-D6D5-42FE-8E5B-BEC9158124F6}" type="slidenum">
              <a:rPr lang="fr-FR" smtClean="0"/>
              <a:pPr>
                <a:defRPr/>
              </a:pPr>
              <a:t>29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13316" name="Espace réservé du numéro de diapositive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84BDA23-EB90-479B-A55F-86F88F49F0F5}" type="slidenum">
              <a:rPr lang="fr-FR" sz="1200">
                <a:latin typeface="+mn-lt"/>
              </a:rPr>
              <a:pPr algn="r">
                <a:defRPr/>
              </a:pPr>
              <a:t>30</a:t>
            </a:fld>
            <a:endParaRPr lang="fr-FR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34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35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36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37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38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39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626B3E-D6D5-42FE-8E5B-BEC9158124F6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40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41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0E8285-FC91-4598-A222-870E4C0389F9}" type="slidenum">
              <a:rPr lang="fr-FR" smtClean="0"/>
              <a:pPr>
                <a:defRPr/>
              </a:pPr>
              <a:t>42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985541-5300-4ECC-97C3-9C296FC47730}" type="slidenum">
              <a:rPr lang="fr-FR"/>
              <a:pPr/>
              <a:t>44</a:t>
            </a:fld>
            <a:endParaRPr lang="fr-FR"/>
          </a:p>
        </p:txBody>
      </p:sp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201C763-B610-4D4A-8132-791A88A0BDD9}" type="slidenum">
              <a:rPr lang="fr-FR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44</a:t>
            </a:fld>
            <a:endParaRPr lang="fr-FR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CE17559-8629-4E48-BCCA-CA8CB602694D}" type="slidenum">
              <a:rPr lang="fr-FR" smtClean="0"/>
              <a:pPr>
                <a:defRPr/>
              </a:pPr>
              <a:t>45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626B3E-D6D5-42FE-8E5B-BEC9158124F6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626B3E-D6D5-42FE-8E5B-BEC9158124F6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626B3E-D6D5-42FE-8E5B-BEC9158124F6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6084" name="Espace réservé du numéro de diapositive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2A70228-88B0-47F1-BDA8-0F9A9C345415}" type="slidenum">
              <a:rPr lang="fr-FR" sz="1200">
                <a:latin typeface="Calibri" pitchFamily="34" charset="0"/>
              </a:rPr>
              <a:pPr algn="r"/>
              <a:t>6</a:t>
            </a:fld>
            <a:endParaRPr lang="fr-FR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A3B630-C1DE-4C8E-8BC8-113B1C547CB0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626B3E-D6D5-42FE-8E5B-BEC9158124F6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13316" name="Espace réservé du numéro de diapositive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22C6D3DA-49BA-4310-9FC5-D5B5CB63C38F}" type="slidenum">
              <a:rPr lang="fr-FR" sz="1200">
                <a:latin typeface="+mn-lt"/>
              </a:rPr>
              <a:pPr algn="r">
                <a:defRPr/>
              </a:pPr>
              <a:t>20</a:t>
            </a:fld>
            <a:endParaRPr lang="fr-FR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79509-D60F-43AB-A1AA-635E2EF9B35B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B962C-5AF6-4303-B0D4-B2E2F662AB5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130FE-3B45-4228-A1F8-B0209529F405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67781-ECC9-489E-A2D7-9EE871404F9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AAC9F-D32F-4174-8966-C8D17423524E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6E04C-463D-4AD4-BC38-A02F1E730D3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re. Contenu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0CF45-819B-461C-9879-18E6C0DAD87F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A3BFA-79DD-4CFD-991E-F25A045EFDC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CC18C-AFF6-4C82-B59E-F0CEBC22A5FA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F3BE8-211B-461A-9999-CB47216F958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92428-9800-4E19-8C5B-A8C349E50301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173C8-4AB1-406E-B84C-B2DF6726EB8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D8E3C-D305-4DDD-A96C-BED82258DCE8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D66C2-4FFF-4A65-A802-1AF21AE7F7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AFB53-9129-498C-BA34-1240BF263AEB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EF2CE-2AFA-452E-AE1F-F228075EE2D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AACBE-EFDE-4810-8966-B3E32E5F36BA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689B5-2F93-41A8-9005-E48B175E1E5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51D4C-FF02-45F8-8E03-998ACB2BD21D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7BA6F-451C-4355-8543-63F131556E7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0DCA1-3B7C-4491-9B58-4665F5B93FB3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4DA34-AC20-4CF1-AA07-1C6D09C155D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AA49E-8F3D-463D-A234-C9F546848235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368F5-326F-41CA-8B1A-4577C09B6AB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614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F6A3FA-5AAF-454F-9E8B-6BFD351D8217}" type="datetimeFigureOut">
              <a:rPr lang="fr-FR"/>
              <a:pPr>
                <a:defRPr/>
              </a:pPr>
              <a:t>08/06/2010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965D80-56C0-41CD-8CE3-94B05120A6B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control" Target="../activeX/activeX2.xml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" Type="http://schemas.openxmlformats.org/officeDocument/2006/relationships/control" Target="../activeX/activeX1.xml"/><Relationship Id="rId16" Type="http://schemas.openxmlformats.org/officeDocument/2006/relationships/image" Target="../media/image19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notesSlide" Target="../notesSlides/notesSlide2.xml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2.jpeg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7" Type="http://schemas.openxmlformats.org/officeDocument/2006/relationships/image" Target="../media/image8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SI_CIT_2010_2011\S&#233;minaire%2010%20Juin%20Baggio\Explosion.wmv" TargetMode="External"/><Relationship Id="rId6" Type="http://schemas.openxmlformats.org/officeDocument/2006/relationships/image" Target="../media/image85.png"/><Relationship Id="rId5" Type="http://schemas.openxmlformats.org/officeDocument/2006/relationships/image" Target="../media/image84.jpeg"/><Relationship Id="rId4" Type="http://schemas.openxmlformats.org/officeDocument/2006/relationships/image" Target="../media/image7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5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SI_CIT_2010_2011\S&#233;minaire%2010%20Juin%20Baggio\pression.wmv" TargetMode="External"/><Relationship Id="rId5" Type="http://schemas.openxmlformats.org/officeDocument/2006/relationships/image" Target="../media/image97.png"/><Relationship Id="rId4" Type="http://schemas.openxmlformats.org/officeDocument/2006/relationships/image" Target="../media/image96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D:\SI_CIT_2010_2011\S&#233;minaire%2010%20Juin%20Baggio\effet_cyclonique.wmv" TargetMode="External"/><Relationship Id="rId1" Type="http://schemas.openxmlformats.org/officeDocument/2006/relationships/video" Target="file:///D:\SI_CIT_2010_2011\S&#233;minaire%2010%20Juin%20Baggio\bille.wmv" TargetMode="Externa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notesSlide" Target="../notesSlides/notesSlide2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6.vml"/><Relationship Id="rId4" Type="http://schemas.openxmlformats.org/officeDocument/2006/relationships/notesSlide" Target="../notesSlides/notesSlide2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slide" Target="slide8.xml"/><Relationship Id="rId7" Type="http://schemas.openxmlformats.org/officeDocument/2006/relationships/image" Target="../media/image111.jpe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5" Type="http://schemas.openxmlformats.org/officeDocument/2006/relationships/slide" Target="slide9.xml"/><Relationship Id="rId4" Type="http://schemas.openxmlformats.org/officeDocument/2006/relationships/image" Target="../media/image109.png"/><Relationship Id="rId9" Type="http://schemas.openxmlformats.org/officeDocument/2006/relationships/image" Target="../media/image33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1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9.xml"/><Relationship Id="rId7" Type="http://schemas.openxmlformats.org/officeDocument/2006/relationships/image" Target="../media/image33.jpeg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5.jpe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4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fond_baggio.bmp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57000" contrast="6000"/>
          </a:blip>
          <a:srcRect b="54545"/>
          <a:stretch>
            <a:fillRect/>
          </a:stretch>
        </p:blipFill>
        <p:spPr>
          <a:xfrm>
            <a:off x="1357290" y="0"/>
            <a:ext cx="5893634" cy="1714463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428596" y="785794"/>
            <a:ext cx="8272463" cy="3429000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1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Question de société :</a:t>
            </a:r>
            <a:r>
              <a:rPr lang="fr-FR" sz="3000" i="1" cap="small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/>
            </a:r>
            <a:br>
              <a:rPr lang="fr-FR" sz="3000" i="1" cap="small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fr-FR" sz="3000" i="1" cap="small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fr-FR" sz="3000" i="1" cap="small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Quelles sont les retombées des progrès scientifiques et technologiques dans les domaines de la robotique et de l’aéronautique sur notre quotidien?</a:t>
            </a:r>
            <a:br>
              <a:rPr lang="fr-FR" sz="3000" i="1" cap="small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</a:br>
            <a:endParaRPr lang="fr-FR" sz="3000" cap="small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Image 4" descr="picto_pharmacie_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86" y="4786313"/>
            <a:ext cx="1797050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143108" y="3857628"/>
            <a:ext cx="5072077" cy="50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700" b="1" i="1" cap="small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(santé, domotique, environnement)</a:t>
            </a:r>
          </a:p>
        </p:txBody>
      </p:sp>
      <p:pic>
        <p:nvPicPr>
          <p:cNvPr id="7" name="Image 6" descr="etiquette_energie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4714875"/>
            <a:ext cx="130175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 descr="sigle2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86" y="5572125"/>
            <a:ext cx="12668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6" descr="domotique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98" y="4643438"/>
            <a:ext cx="1414463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Image 9" descr="baggio.bmp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357188"/>
            <a:ext cx="1404938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Image 10" descr="baggio.bmp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63" y="357188"/>
            <a:ext cx="1404937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-214338"/>
            <a:ext cx="8229600" cy="1143000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Notion de propriété  intellectuelle</a:t>
            </a:r>
          </a:p>
        </p:txBody>
      </p:sp>
      <p:pic>
        <p:nvPicPr>
          <p:cNvPr id="69634" name="Picture 2" descr="D:\Seconde SI et CIT\presentation\séminaire Baggio\docking1_3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000" y="1080000"/>
            <a:ext cx="7200000" cy="5400000"/>
          </a:xfrm>
          <a:prstGeom prst="rect">
            <a:avLst/>
          </a:prstGeom>
          <a:noFill/>
        </p:spPr>
      </p:pic>
      <p:sp>
        <p:nvSpPr>
          <p:cNvPr id="7" name="Ellipse 6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 rot="5400000">
            <a:off x="7270105" y="4984105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grpSp>
        <p:nvGrpSpPr>
          <p:cNvPr id="3" name="Groupe 9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1" name="Rectangle 10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472518" cy="1000148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Communication : principe physique</a:t>
            </a:r>
          </a:p>
        </p:txBody>
      </p:sp>
      <p:pic>
        <p:nvPicPr>
          <p:cNvPr id="70658" name="Picture 2" descr="D:\Seconde SI et CIT\presentation\séminaire Baggio\docking2_1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000" y="1080000"/>
            <a:ext cx="7200000" cy="5400000"/>
          </a:xfrm>
          <a:prstGeom prst="rect">
            <a:avLst/>
          </a:prstGeom>
          <a:noFill/>
        </p:spPr>
      </p:pic>
      <p:sp>
        <p:nvSpPr>
          <p:cNvPr id="7" name="Ellipse 6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 rot="5400000">
            <a:off x="7270105" y="4984105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grpSp>
        <p:nvGrpSpPr>
          <p:cNvPr id="3" name="Groupe 9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1" name="Rectangle 10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eripherique pc.png"/>
          <p:cNvPicPr preferRelativeResize="0"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0000" y="1080000"/>
            <a:ext cx="7200000" cy="5400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42976" y="3786190"/>
            <a:ext cx="7072362" cy="6429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rot="5400000">
            <a:off x="7270105" y="4984105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grpSp>
        <p:nvGrpSpPr>
          <p:cNvPr id="3" name="Groupe 10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3" name="Rectangle 12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-214338"/>
            <a:ext cx="8229600" cy="1143000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Identification des supports physiques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143000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Notion de longueur d’onde</a:t>
            </a:r>
          </a:p>
        </p:txBody>
      </p:sp>
      <p:pic>
        <p:nvPicPr>
          <p:cNvPr id="72707" name="Picture 3" descr="D:\Seconde SI et CIT\presentation\séminaire Baggio\docking3_1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000" y="1080000"/>
            <a:ext cx="7200000" cy="5400000"/>
          </a:xfrm>
          <a:prstGeom prst="rect">
            <a:avLst/>
          </a:prstGeom>
          <a:noFill/>
        </p:spPr>
      </p:pic>
      <p:sp>
        <p:nvSpPr>
          <p:cNvPr id="8" name="Ellipse 7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 rot="5400000">
            <a:off x="7270105" y="4984105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grpSp>
        <p:nvGrpSpPr>
          <p:cNvPr id="3" name="Groupe 6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0" name="Rectangle 9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5786" y="-214338"/>
            <a:ext cx="8229600" cy="1143000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Domaines d’application: classement </a:t>
            </a:r>
          </a:p>
        </p:txBody>
      </p:sp>
      <p:pic>
        <p:nvPicPr>
          <p:cNvPr id="6" name="Image 5" descr="988213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8082" y="3143216"/>
            <a:ext cx="1071570" cy="1071570"/>
          </a:xfrm>
          <a:prstGeom prst="rect">
            <a:avLst/>
          </a:prstGeom>
        </p:spPr>
      </p:pic>
      <p:pic>
        <p:nvPicPr>
          <p:cNvPr id="8" name="Image 7" descr="longueur onde.png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0000" y="1080000"/>
            <a:ext cx="6063768" cy="5400000"/>
          </a:xfrm>
          <a:prstGeom prst="rect">
            <a:avLst/>
          </a:prstGeom>
        </p:spPr>
      </p:pic>
      <p:sp>
        <p:nvSpPr>
          <p:cNvPr id="9" name="Ellipse 8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 rot="5400000">
            <a:off x="7270105" y="4984105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grpSp>
        <p:nvGrpSpPr>
          <p:cNvPr id="3" name="Groupe 10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2" name="Rectangle 11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868346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Expérimenter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928794" y="5929330"/>
            <a:ext cx="52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/>
              <a:t>Visualisation des infrarouges</a:t>
            </a:r>
            <a:endParaRPr lang="fr-FR" sz="2800" b="1" dirty="0"/>
          </a:p>
        </p:txBody>
      </p:sp>
      <p:sp>
        <p:nvSpPr>
          <p:cNvPr id="8" name="Ellipse 7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 rot="5400000">
            <a:off x="7270105" y="4984105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pic>
        <p:nvPicPr>
          <p:cNvPr id="11" name="Image 10" descr="Vidéo_Apareil photo telecommande_V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285860"/>
            <a:ext cx="5526861" cy="4357718"/>
          </a:xfrm>
          <a:prstGeom prst="rect">
            <a:avLst/>
          </a:prstGeom>
        </p:spPr>
      </p:pic>
      <p:grpSp>
        <p:nvGrpSpPr>
          <p:cNvPr id="3" name="Groupe 11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3" name="Rectangle 12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Seconde SI et CIT\presentation\séminaire Baggio\docking3_3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000" y="1080000"/>
            <a:ext cx="7200000" cy="5400000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939784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Mesurer : portée et diffusion</a:t>
            </a:r>
          </a:p>
        </p:txBody>
      </p:sp>
      <p:sp>
        <p:nvSpPr>
          <p:cNvPr id="9" name="Ellipse 8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 rot="5400000">
            <a:off x="7270105" y="4984105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pic>
        <p:nvPicPr>
          <p:cNvPr id="8" name="Image 7" descr="mesure_IR_plus_blan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909454"/>
            <a:ext cx="3143272" cy="4734232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3" name="Groupe 10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2" name="Rectangle 11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857232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Valider le principe du brevet</a:t>
            </a:r>
          </a:p>
        </p:txBody>
      </p:sp>
      <p:pic>
        <p:nvPicPr>
          <p:cNvPr id="77826" name="Picture 2" descr="D:\Seconde SI et CIT\presentation\séminaire Baggio\Docking4_1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000" y="1080000"/>
            <a:ext cx="7200000" cy="5400000"/>
          </a:xfrm>
          <a:prstGeom prst="rect">
            <a:avLst/>
          </a:prstGeom>
          <a:noFill/>
        </p:spPr>
      </p:pic>
      <p:pic>
        <p:nvPicPr>
          <p:cNvPr id="7" name="Picture 3" descr="J:\DMS\ISRA_main.jpg"/>
          <p:cNvPicPr>
            <a:picLocks noChangeAspect="1" noChangeArrowheads="1"/>
          </p:cNvPicPr>
          <p:nvPr/>
        </p:nvPicPr>
        <p:blipFill>
          <a:blip r:embed="rId3" cstate="print"/>
          <a:srcRect l="1351" r="1351" b="2564"/>
          <a:stretch>
            <a:fillRect/>
          </a:stretch>
        </p:blipFill>
        <p:spPr bwMode="auto">
          <a:xfrm>
            <a:off x="285720" y="3643314"/>
            <a:ext cx="5143536" cy="2714644"/>
          </a:xfrm>
          <a:prstGeom prst="rect">
            <a:avLst/>
          </a:prstGeom>
          <a:noFill/>
        </p:spPr>
      </p:pic>
      <p:sp>
        <p:nvSpPr>
          <p:cNvPr id="8" name="Ellipse 7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1643042" y="714356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(Orienter le Robot)</a:t>
            </a:r>
            <a:endParaRPr lang="fr-FR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285720" y="3500438"/>
            <a:ext cx="5143536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 smtClean="0"/>
              <a:t>Interface de commande du </a:t>
            </a:r>
            <a:r>
              <a:rPr lang="fr-FR" sz="2000" b="1" dirty="0" err="1" smtClean="0"/>
              <a:t>Roomba</a:t>
            </a:r>
            <a:endParaRPr lang="fr-FR" sz="2000" b="1" dirty="0"/>
          </a:p>
        </p:txBody>
      </p:sp>
      <p:sp>
        <p:nvSpPr>
          <p:cNvPr id="12" name="Rectangle 11"/>
          <p:cNvSpPr/>
          <p:nvPr/>
        </p:nvSpPr>
        <p:spPr>
          <a:xfrm rot="5400000">
            <a:off x="7270105" y="4984106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grpSp>
        <p:nvGrpSpPr>
          <p:cNvPr id="3" name="Groupe 14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6" name="Rectangle 15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857232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Valider le principe du brevet</a:t>
            </a:r>
          </a:p>
        </p:txBody>
      </p:sp>
      <p:pic>
        <p:nvPicPr>
          <p:cNvPr id="7" name="Picture 3" descr="J:\DMS\ISRA_main.jpg"/>
          <p:cNvPicPr>
            <a:picLocks noChangeAspect="1" noChangeArrowheads="1"/>
          </p:cNvPicPr>
          <p:nvPr/>
        </p:nvPicPr>
        <p:blipFill>
          <a:blip r:embed="rId2" cstate="print"/>
          <a:srcRect l="1351" r="1351" b="2564"/>
          <a:stretch>
            <a:fillRect/>
          </a:stretch>
        </p:blipFill>
        <p:spPr bwMode="auto">
          <a:xfrm>
            <a:off x="214282" y="1571612"/>
            <a:ext cx="8358246" cy="4411297"/>
          </a:xfrm>
          <a:prstGeom prst="rect">
            <a:avLst/>
          </a:prstGeom>
          <a:noFill/>
        </p:spPr>
      </p:pic>
      <p:sp>
        <p:nvSpPr>
          <p:cNvPr id="8" name="Ellipse 7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rot="5400000">
            <a:off x="7270105" y="4984106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grpSp>
        <p:nvGrpSpPr>
          <p:cNvPr id="3" name="Groupe 14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6" name="Rectangle 15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auto">
          <a:xfrm>
            <a:off x="1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4" name="Ellipse 3"/>
          <p:cNvSpPr/>
          <p:nvPr/>
        </p:nvSpPr>
        <p:spPr>
          <a:xfrm>
            <a:off x="1643042" y="785794"/>
            <a:ext cx="6072230" cy="5786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/>
              <a:t>.</a:t>
            </a:r>
          </a:p>
        </p:txBody>
      </p:sp>
      <p:sp>
        <p:nvSpPr>
          <p:cNvPr id="6" name="Ellipse 5"/>
          <p:cNvSpPr/>
          <p:nvPr/>
        </p:nvSpPr>
        <p:spPr>
          <a:xfrm>
            <a:off x="2000250" y="1928813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5929313" y="1857375"/>
            <a:ext cx="1357312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5429250" y="4357688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45" name="Ellipse 144"/>
          <p:cNvSpPr/>
          <p:nvPr/>
        </p:nvSpPr>
        <p:spPr>
          <a:xfrm>
            <a:off x="3500438" y="2357438"/>
            <a:ext cx="2286000" cy="2286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9" name="Double flèche horizontale 28"/>
          <p:cNvSpPr/>
          <p:nvPr/>
        </p:nvSpPr>
        <p:spPr>
          <a:xfrm rot="8752334">
            <a:off x="5492750" y="2790825"/>
            <a:ext cx="657225" cy="427038"/>
          </a:xfrm>
          <a:prstGeom prst="leftRightArrow">
            <a:avLst>
              <a:gd name="adj1" fmla="val 50000"/>
              <a:gd name="adj2" fmla="val 4654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pic>
        <p:nvPicPr>
          <p:cNvPr id="21" name="Image 20" descr="Image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286124"/>
            <a:ext cx="971170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Image 9" descr="72726785-260x260-0-0_Aspirateur+Black+Decker+Aspirateur+sans+fil+Dustbu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464343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Image 32" descr="Image3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643313"/>
            <a:ext cx="93821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Ellipse 33"/>
          <p:cNvSpPr/>
          <p:nvPr/>
        </p:nvSpPr>
        <p:spPr>
          <a:xfrm>
            <a:off x="2714625" y="4429125"/>
            <a:ext cx="1357313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39" name="Image 12" descr="aspi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51" r="16328" b="7668"/>
          <a:stretch>
            <a:fillRect/>
          </a:stretch>
        </p:blipFill>
        <p:spPr bwMode="auto">
          <a:xfrm>
            <a:off x="6215063" y="2214563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Image 39" descr="tab6-image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5" y="2928938"/>
            <a:ext cx="74295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Rectangle 40"/>
          <p:cNvSpPr/>
          <p:nvPr/>
        </p:nvSpPr>
        <p:spPr bwMode="auto">
          <a:xfrm>
            <a:off x="2357422" y="2143116"/>
            <a:ext cx="607855" cy="923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42" name="Double flèche horizontale 41"/>
          <p:cNvSpPr/>
          <p:nvPr/>
        </p:nvSpPr>
        <p:spPr>
          <a:xfrm rot="13606937">
            <a:off x="5195888" y="4243388"/>
            <a:ext cx="657225" cy="428625"/>
          </a:xfrm>
          <a:prstGeom prst="leftRightArrow">
            <a:avLst>
              <a:gd name="adj1" fmla="val 50000"/>
              <a:gd name="adj2" fmla="val 4654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43" name="Double flèche horizontale 42"/>
          <p:cNvSpPr/>
          <p:nvPr/>
        </p:nvSpPr>
        <p:spPr>
          <a:xfrm rot="7261397">
            <a:off x="3635375" y="4219575"/>
            <a:ext cx="657225" cy="428625"/>
          </a:xfrm>
          <a:prstGeom prst="leftRightArrow">
            <a:avLst>
              <a:gd name="adj1" fmla="val 50000"/>
              <a:gd name="adj2" fmla="val 4654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46" name="Flèche en arc 45"/>
          <p:cNvSpPr/>
          <p:nvPr/>
        </p:nvSpPr>
        <p:spPr>
          <a:xfrm rot="5733340">
            <a:off x="2909094" y="1775619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961133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7" name="Flèche en arc 46"/>
          <p:cNvSpPr/>
          <p:nvPr/>
        </p:nvSpPr>
        <p:spPr>
          <a:xfrm rot="10547069">
            <a:off x="2058988" y="2390775"/>
            <a:ext cx="4929187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287046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8" name="Flèche en arc 47"/>
          <p:cNvSpPr/>
          <p:nvPr/>
        </p:nvSpPr>
        <p:spPr>
          <a:xfrm rot="15401631">
            <a:off x="1339056" y="1826419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381319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pic>
        <p:nvPicPr>
          <p:cNvPr id="20" name="Image 32" descr="roomba530_2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8" y="4714875"/>
            <a:ext cx="10001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Rectangle 48"/>
          <p:cNvSpPr/>
          <p:nvPr/>
        </p:nvSpPr>
        <p:spPr>
          <a:xfrm>
            <a:off x="571472" y="0"/>
            <a:ext cx="825225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fr-FR" sz="4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Des enseignements complémentaires 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143372" y="1142984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CIT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4286248" y="2500306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SI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35" name="Rectangle 15"/>
          <p:cNvSpPr>
            <a:spLocks noChangeArrowheads="1"/>
          </p:cNvSpPr>
          <p:nvPr/>
        </p:nvSpPr>
        <p:spPr bwMode="auto">
          <a:xfrm rot="5400000">
            <a:off x="7500940" y="5199065"/>
            <a:ext cx="285749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chemeClr val="bg1"/>
                </a:solidFill>
              </a:rPr>
              <a:t>Champ d’énergie</a:t>
            </a:r>
            <a:endParaRPr lang="fr-FR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1500625" y="642898"/>
            <a:ext cx="6215062" cy="60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dirty="0"/>
              <a:t>Création et Innovation Technologique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/>
              <a:t>Pour une découverte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/>
              <a:t>des lois d’évolutions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/>
              <a:t>des systèmes.</a:t>
            </a:r>
          </a:p>
        </p:txBody>
      </p:sp>
      <p:sp>
        <p:nvSpPr>
          <p:cNvPr id="6" name="Ellipse 5"/>
          <p:cNvSpPr/>
          <p:nvPr/>
        </p:nvSpPr>
        <p:spPr>
          <a:xfrm>
            <a:off x="2572187" y="1285856"/>
            <a:ext cx="1357313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4715312" y="1000106"/>
            <a:ext cx="1357313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6072625" y="2643169"/>
            <a:ext cx="1357312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5429687" y="4643419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2857937" y="4786294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857812" y="3000356"/>
            <a:ext cx="1357313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1036" name="Image 28" descr="aspi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5062" y="1500169"/>
            <a:ext cx="104933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e 13"/>
          <p:cNvGrpSpPr>
            <a:grpSpLocks/>
          </p:cNvGrpSpPr>
          <p:nvPr/>
        </p:nvGrpSpPr>
        <p:grpSpPr bwMode="auto">
          <a:xfrm>
            <a:off x="4858187" y="928669"/>
            <a:ext cx="869950" cy="1214437"/>
            <a:chOff x="5345113" y="1357313"/>
            <a:chExt cx="1338262" cy="1785937"/>
          </a:xfrm>
        </p:grpSpPr>
        <p:pic>
          <p:nvPicPr>
            <p:cNvPr id="1061" name="Image 29" descr="aspi2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590599">
              <a:off x="5345113" y="1997075"/>
              <a:ext cx="1150937" cy="85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2" name="Image 30" descr="aspiV2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914" r="39397"/>
            <a:stretch>
              <a:fillRect/>
            </a:stretch>
          </p:blipFill>
          <p:spPr bwMode="auto">
            <a:xfrm>
              <a:off x="6286500" y="1357313"/>
              <a:ext cx="396875" cy="1785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e 16"/>
          <p:cNvGrpSpPr>
            <a:grpSpLocks/>
          </p:cNvGrpSpPr>
          <p:nvPr/>
        </p:nvGrpSpPr>
        <p:grpSpPr bwMode="auto">
          <a:xfrm>
            <a:off x="6144062" y="2857481"/>
            <a:ext cx="1143000" cy="1000125"/>
            <a:chOff x="7000875" y="3500438"/>
            <a:chExt cx="1649413" cy="1757362"/>
          </a:xfrm>
        </p:grpSpPr>
        <p:pic>
          <p:nvPicPr>
            <p:cNvPr id="1059" name="Image 8" descr="291008__aspirateur_bosch_bsg71842_aspirateur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272" t="54025" r="9830"/>
            <a:stretch>
              <a:fillRect/>
            </a:stretch>
          </p:blipFill>
          <p:spPr bwMode="auto">
            <a:xfrm>
              <a:off x="7000875" y="4000500"/>
              <a:ext cx="1571625" cy="812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0" name="Image 25" descr="S163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627" r="32422"/>
            <a:stretch>
              <a:fillRect/>
            </a:stretch>
          </p:blipFill>
          <p:spPr bwMode="auto">
            <a:xfrm>
              <a:off x="8001000" y="3500438"/>
              <a:ext cx="649288" cy="1757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Groupe 19"/>
          <p:cNvGrpSpPr>
            <a:grpSpLocks/>
          </p:cNvGrpSpPr>
          <p:nvPr/>
        </p:nvGrpSpPr>
        <p:grpSpPr bwMode="auto">
          <a:xfrm>
            <a:off x="5429687" y="4786294"/>
            <a:ext cx="1189038" cy="1000125"/>
            <a:chOff x="4286250" y="4929188"/>
            <a:chExt cx="1893888" cy="1592262"/>
          </a:xfrm>
        </p:grpSpPr>
        <p:pic>
          <p:nvPicPr>
            <p:cNvPr id="1057" name="Image 12" descr="aspi4.jpg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551" r="16328" b="7668"/>
            <a:stretch>
              <a:fillRect/>
            </a:stretch>
          </p:blipFill>
          <p:spPr bwMode="auto">
            <a:xfrm>
              <a:off x="4286250" y="4929188"/>
              <a:ext cx="1357313" cy="135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8" name="Image 31" descr="DYSON-Aspirateur-DC25-Allergy.jpg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062" r="33125"/>
            <a:stretch>
              <a:fillRect/>
            </a:stretch>
          </p:blipFill>
          <p:spPr bwMode="auto">
            <a:xfrm>
              <a:off x="5643563" y="5072063"/>
              <a:ext cx="536575" cy="1449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Groupe 22"/>
          <p:cNvGrpSpPr>
            <a:grpSpLocks/>
          </p:cNvGrpSpPr>
          <p:nvPr/>
        </p:nvGrpSpPr>
        <p:grpSpPr bwMode="auto">
          <a:xfrm>
            <a:off x="3143687" y="5000606"/>
            <a:ext cx="928688" cy="973138"/>
            <a:chOff x="2071688" y="4643438"/>
            <a:chExt cx="1500187" cy="1571625"/>
          </a:xfrm>
        </p:grpSpPr>
        <p:pic>
          <p:nvPicPr>
            <p:cNvPr id="1054" name="Image 32" descr="roomba530_2.jpg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1688" y="4643438"/>
              <a:ext cx="1000125" cy="831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5" name="Image 9" descr="72726785-260x260-0-0_Aspirateur+Black+Decker+Aspirateur+sans+fil+Dustbu.jpg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3125" y="5429250"/>
              <a:ext cx="785813" cy="785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6" name="Image 10" descr="aspiV3.jpg"/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915" r="24638"/>
            <a:stretch>
              <a:fillRect/>
            </a:stretch>
          </p:blipFill>
          <p:spPr bwMode="auto">
            <a:xfrm>
              <a:off x="3071813" y="4786313"/>
              <a:ext cx="500062" cy="1379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26"/>
          <p:cNvSpPr/>
          <p:nvPr/>
        </p:nvSpPr>
        <p:spPr bwMode="auto">
          <a:xfrm>
            <a:off x="2214983" y="3286104"/>
            <a:ext cx="607855" cy="923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29" name="Flèche en arc 28"/>
          <p:cNvSpPr/>
          <p:nvPr/>
        </p:nvSpPr>
        <p:spPr>
          <a:xfrm rot="21186095">
            <a:off x="1705412" y="996931"/>
            <a:ext cx="4929188" cy="3714750"/>
          </a:xfrm>
          <a:prstGeom prst="circularArrow">
            <a:avLst>
              <a:gd name="adj1" fmla="val 8298"/>
              <a:gd name="adj2" fmla="val 1142946"/>
              <a:gd name="adj3" fmla="val 16806914"/>
              <a:gd name="adj4" fmla="val 15782974"/>
              <a:gd name="adj5" fmla="val 10972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0" name="Flèche en arc 29"/>
          <p:cNvSpPr/>
          <p:nvPr/>
        </p:nvSpPr>
        <p:spPr>
          <a:xfrm rot="2564598">
            <a:off x="2749550" y="1179513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5737554"/>
              <a:gd name="adj5" fmla="val 1153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Flèche en arc 30"/>
          <p:cNvSpPr/>
          <p:nvPr/>
        </p:nvSpPr>
        <p:spPr>
          <a:xfrm rot="6707798">
            <a:off x="3104356" y="1620044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5941880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2" name="Flèche en arc 31"/>
          <p:cNvSpPr/>
          <p:nvPr/>
        </p:nvSpPr>
        <p:spPr>
          <a:xfrm rot="10301425">
            <a:off x="2243575" y="2479656"/>
            <a:ext cx="4929187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871832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3" name="Flèche en arc 32"/>
          <p:cNvSpPr/>
          <p:nvPr/>
        </p:nvSpPr>
        <p:spPr>
          <a:xfrm rot="13817623">
            <a:off x="1539081" y="2153444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6224688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ZoneTexte 31"/>
          <p:cNvSpPr txBox="1">
            <a:spLocks noChangeArrowheads="1"/>
          </p:cNvSpPr>
          <p:nvPr/>
        </p:nvSpPr>
        <p:spPr bwMode="auto">
          <a:xfrm>
            <a:off x="4143809" y="5429244"/>
            <a:ext cx="135732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Introduction de la robotique autonome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(énergie embarquée)</a:t>
            </a:r>
          </a:p>
        </p:txBody>
      </p:sp>
      <p:sp>
        <p:nvSpPr>
          <p:cNvPr id="37" name="ZoneTexte 30"/>
          <p:cNvSpPr txBox="1">
            <a:spLocks noChangeArrowheads="1"/>
          </p:cNvSpPr>
          <p:nvPr/>
        </p:nvSpPr>
        <p:spPr bwMode="auto">
          <a:xfrm>
            <a:off x="6144073" y="4000484"/>
            <a:ext cx="15002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Exploitation des phénomènes aérodynamiques</a:t>
            </a:r>
          </a:p>
        </p:txBody>
      </p:sp>
      <p:sp>
        <p:nvSpPr>
          <p:cNvPr id="38" name="ZoneTexte 29"/>
          <p:cNvSpPr txBox="1">
            <a:spLocks noChangeArrowheads="1"/>
          </p:cNvSpPr>
          <p:nvPr/>
        </p:nvSpPr>
        <p:spPr bwMode="auto">
          <a:xfrm>
            <a:off x="6215511" y="1643030"/>
            <a:ext cx="10001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Apparition des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matières plastiques</a:t>
            </a:r>
          </a:p>
        </p:txBody>
      </p:sp>
      <p:sp>
        <p:nvSpPr>
          <p:cNvPr id="39" name="ZoneTexte 38"/>
          <p:cNvSpPr txBox="1">
            <a:spLocks noChangeArrowheads="1"/>
          </p:cNvSpPr>
          <p:nvPr/>
        </p:nvSpPr>
        <p:spPr bwMode="auto">
          <a:xfrm>
            <a:off x="3215115" y="785774"/>
            <a:ext cx="1957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Evolution des matériaux ferreux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28596" y="0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Création et Innovation Technologique</a:t>
            </a:r>
          </a:p>
        </p:txBody>
      </p:sp>
      <p:pic>
        <p:nvPicPr>
          <p:cNvPr id="41" name="Image 5" descr="aspi5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5000636"/>
            <a:ext cx="168389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D:\Seconde SI et CIT\Images Aspirateur\aspiV6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104" b="24080"/>
          <a:stretch>
            <a:fillRect/>
          </a:stretch>
        </p:blipFill>
        <p:spPr bwMode="auto">
          <a:xfrm>
            <a:off x="214282" y="5072074"/>
            <a:ext cx="2020062" cy="1614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ontrols>
      <p:control spid="93185" name="ShockwaveFlash1" r:id="rId2" imgW="1835182" imgH="1368532"/>
      <p:control spid="93186" name="ShockwaveFlash2" r:id="rId3" imgW="1476190" imgH="187161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9"/>
          <p:cNvGrpSpPr>
            <a:grpSpLocks/>
          </p:cNvGrpSpPr>
          <p:nvPr/>
        </p:nvGrpSpPr>
        <p:grpSpPr bwMode="auto">
          <a:xfrm>
            <a:off x="8699500" y="0"/>
            <a:ext cx="460375" cy="6858000"/>
            <a:chOff x="8698868" y="0"/>
            <a:chExt cx="461665" cy="6858001"/>
          </a:xfrm>
        </p:grpSpPr>
        <p:sp>
          <p:nvSpPr>
            <p:cNvPr id="12" name="Rectangle 11"/>
            <p:cNvSpPr/>
            <p:nvPr/>
          </p:nvSpPr>
          <p:spPr>
            <a:xfrm>
              <a:off x="8714787" y="0"/>
              <a:ext cx="429826" cy="68580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 rot="5400000">
              <a:off x="7500953" y="5198421"/>
              <a:ext cx="28574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</a:rPr>
                <a:t>Champ d’énergie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9447" name="Group 231"/>
          <p:cNvGraphicFramePr>
            <a:graphicFrameLocks noGrp="1"/>
          </p:cNvGraphicFramePr>
          <p:nvPr/>
        </p:nvGraphicFramePr>
        <p:xfrm>
          <a:off x="0" y="767145"/>
          <a:ext cx="9144000" cy="6090855"/>
        </p:xfrm>
        <a:graphic>
          <a:graphicData uri="http://schemas.openxmlformats.org/drawingml/2006/table">
            <a:tbl>
              <a:tblPr/>
              <a:tblGrid>
                <a:gridCol w="1063625"/>
                <a:gridCol w="1160463"/>
                <a:gridCol w="1190625"/>
                <a:gridCol w="1444625"/>
                <a:gridCol w="1516062"/>
                <a:gridCol w="2768600"/>
              </a:tblGrid>
              <a:tr h="431800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Quelle énergie pour l’aspirateur depuis le moteur thermique ? </a:t>
                      </a:r>
                      <a:endParaRPr kumimoji="0" lang="fr-FR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Support</a:t>
                      </a: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Champ technologique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Innovation principale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Solution technologique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Principe physique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Expérimentations associées / piste de projet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Lois d’évolutions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 1 : Intégralité des parties d’un système technique (correction de la défaillance du moteur)</a:t>
                      </a: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828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Energie (nature)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Utilisation de l’électricité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Réseau électrique domestique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Câble électrique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 Moteur électrique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Notions de brevet (propriété intellectuelle, protection), de norme 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4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Lois d’évolutions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 4 : Augmentation du niveau d’idéalité (réduction de l’encombrement du câble)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942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Energie (support)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Rangement du câble dans l’aspirateur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Enrouleur de câble à rappel automatique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Ressort de barillet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 Contact tournant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Expérimentation</a:t>
                      </a:r>
                      <a:r>
                        <a:rPr kumimoji="0" lang="fr-FR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: proposer une méthode de réalisation de l’enrouleur de câble à rappel automatique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81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Lois d’évolutions</a:t>
                      </a: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 8 : Augmentation de la contrôlabilité et du dynamisme (autonomie énergétique)</a:t>
                      </a: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Energie 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Stockage de l’énergie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Accumulateurs et batteries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Electrolyse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cycles de charge / décharge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Expérimentation</a:t>
                      </a:r>
                      <a:r>
                        <a:rPr kumimoji="0" lang="fr-FR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Pile citron, simulation du fonctionnement d’une batterie 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91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Lois d’évolutions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 3 + 8 : Coordination du rythme des parties, augmentation du niveau d’autonomie. 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Energie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Combinaison de 2 sources d’énergies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Energie = batterie ou secteur + charge de la batterie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 Commutation automatique d’une source d’énergie à une autre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Projet </a:t>
                      </a:r>
                      <a:r>
                        <a:rPr kumimoji="0" lang="fr-FR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: Quelles énergies propres pourrait-on utiliser pour la recharge de la batterie ?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29" name="Rectangle 10"/>
          <p:cNvSpPr>
            <a:spLocks noChangeArrowheads="1"/>
          </p:cNvSpPr>
          <p:nvPr/>
        </p:nvSpPr>
        <p:spPr bwMode="auto">
          <a:xfrm>
            <a:off x="0" y="14285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Questionnement n°2</a:t>
            </a:r>
          </a:p>
        </p:txBody>
      </p:sp>
      <p:pic>
        <p:nvPicPr>
          <p:cNvPr id="23630" name="Picture 139" descr="longueur du fi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A5A49F"/>
              </a:clrFrom>
              <a:clrTo>
                <a:srgbClr val="A5A4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4"/>
            <a:ext cx="971550" cy="846137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23631" name="Picture 140" descr="01A7010F019551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43446"/>
            <a:ext cx="1042988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32" name="Picture 141" descr="hoover_19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71678"/>
            <a:ext cx="1042988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33" name="Picture 142" descr="Hybrid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056313"/>
            <a:ext cx="971550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lipse 7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44" descr="D:\Seconde SI et CIT\presentation\séminaire Baggio\logo CI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57166"/>
            <a:ext cx="857228" cy="668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nsemble-de-4-filtres-tp_314920117512144604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91250" y="4556125"/>
            <a:ext cx="952500" cy="952500"/>
          </a:xfrm>
        </p:spPr>
      </p:pic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Questionnement n°2</a:t>
            </a:r>
            <a:endParaRPr lang="fr-FR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403350" y="836613"/>
            <a:ext cx="61928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/>
              <a:t>Quelles sont les innovations énergétiques et technologiques liées à l’évolution des aspirateurs ?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3382963"/>
            <a:ext cx="9144000" cy="3116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fr-FR" b="1" u="sng"/>
              <a:t>Activités :</a:t>
            </a:r>
          </a:p>
          <a:p>
            <a:endParaRPr lang="fr-FR"/>
          </a:p>
          <a:p>
            <a:pPr marL="742950" lvl="1" indent="-285750">
              <a:buFontTx/>
              <a:buChar char="-"/>
            </a:pPr>
            <a:r>
              <a:rPr lang="fr-FR" sz="1600"/>
              <a:t>Compréhension des notions de propriété intellectuelle, de norme, de brevet. </a:t>
            </a:r>
          </a:p>
          <a:p>
            <a:pPr>
              <a:buFontTx/>
              <a:buChar char="-"/>
            </a:pPr>
            <a:endParaRPr lang="fr-FR" sz="1600"/>
          </a:p>
          <a:p>
            <a:pPr marL="742950" lvl="1" indent="-285750">
              <a:buFontTx/>
              <a:buChar char="-"/>
            </a:pPr>
            <a:r>
              <a:rPr lang="fr-FR" sz="1600"/>
              <a:t> Démarche de créativité : réflexion sur la constitution de l’enrouleur de câble à rappel automatique </a:t>
            </a:r>
          </a:p>
          <a:p>
            <a:pPr marL="742950" lvl="1" indent="-285750">
              <a:buFontTx/>
              <a:buChar char="-"/>
            </a:pPr>
            <a:r>
              <a:rPr lang="fr-FR" sz="1600"/>
              <a:t> Mise en évidence du principe d’électrolyse (pile citron)</a:t>
            </a:r>
          </a:p>
          <a:p>
            <a:pPr marL="742950" lvl="1" indent="-285750"/>
            <a:endParaRPr lang="fr-FR" sz="1600"/>
          </a:p>
          <a:p>
            <a:pPr marL="742950" lvl="1" indent="-285750">
              <a:buFontTx/>
              <a:buChar char="-"/>
            </a:pPr>
            <a:r>
              <a:rPr lang="fr-FR" sz="1600"/>
              <a:t> Association des différentes batteries actuelles à un produit et identification de l’innovation apportées. </a:t>
            </a:r>
          </a:p>
          <a:p>
            <a:pPr marL="742950" lvl="1" indent="-285750">
              <a:buFontTx/>
              <a:buChar char="-"/>
            </a:pPr>
            <a:r>
              <a:rPr lang="fr-FR" sz="1600"/>
              <a:t> Recherche sur les futures énergies embarquées et leurs innovations majeures.</a:t>
            </a:r>
          </a:p>
          <a:p>
            <a:pPr>
              <a:buFontTx/>
              <a:buChar char="-"/>
            </a:pPr>
            <a:endParaRPr lang="fr-FR"/>
          </a:p>
        </p:txBody>
      </p:sp>
      <p:pic>
        <p:nvPicPr>
          <p:cNvPr id="3078" name="Picture 6" descr="Hoover_19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620713"/>
            <a:ext cx="936625" cy="2166937"/>
          </a:xfrm>
          <a:prstGeom prst="rect">
            <a:avLst/>
          </a:prstGeom>
          <a:noFill/>
        </p:spPr>
      </p:pic>
      <p:pic>
        <p:nvPicPr>
          <p:cNvPr id="3079" name="Picture 7" descr="Hybrid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1571612"/>
            <a:ext cx="1368425" cy="1228725"/>
          </a:xfrm>
          <a:prstGeom prst="rect">
            <a:avLst/>
          </a:prstGeom>
          <a:noFill/>
        </p:spPr>
      </p:pic>
      <p:pic>
        <p:nvPicPr>
          <p:cNvPr id="3080" name="Picture 8" descr="01A7010F0195517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2276475"/>
            <a:ext cx="2016125" cy="1292225"/>
          </a:xfrm>
          <a:prstGeom prst="rect">
            <a:avLst/>
          </a:prstGeom>
          <a:noFill/>
        </p:spPr>
      </p:pic>
      <p:pic>
        <p:nvPicPr>
          <p:cNvPr id="3081" name="Picture 9" descr="longueur du fil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A5A49F"/>
              </a:clrFrom>
              <a:clrTo>
                <a:srgbClr val="A5A4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205038"/>
            <a:ext cx="1800225" cy="134937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</p:pic>
      <p:grpSp>
        <p:nvGrpSpPr>
          <p:cNvPr id="10" name="Groupe 19"/>
          <p:cNvGrpSpPr>
            <a:grpSpLocks/>
          </p:cNvGrpSpPr>
          <p:nvPr/>
        </p:nvGrpSpPr>
        <p:grpSpPr bwMode="auto">
          <a:xfrm>
            <a:off x="8699500" y="0"/>
            <a:ext cx="460375" cy="6858000"/>
            <a:chOff x="8698868" y="0"/>
            <a:chExt cx="461665" cy="6858001"/>
          </a:xfrm>
        </p:grpSpPr>
        <p:sp>
          <p:nvSpPr>
            <p:cNvPr id="11" name="Rectangle 10"/>
            <p:cNvSpPr/>
            <p:nvPr/>
          </p:nvSpPr>
          <p:spPr>
            <a:xfrm>
              <a:off x="8714787" y="0"/>
              <a:ext cx="429826" cy="68580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 rot="5400000">
              <a:off x="7500953" y="5198421"/>
              <a:ext cx="28574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</a:rPr>
                <a:t>Champ d’énergie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itre 1"/>
          <p:cNvSpPr>
            <a:spLocks noGrp="1"/>
          </p:cNvSpPr>
          <p:nvPr>
            <p:ph type="title" idx="4294967295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r>
              <a:rPr lang="fr-FR" sz="4000" b="1" smtClean="0">
                <a:solidFill>
                  <a:srgbClr val="FF0000"/>
                </a:solidFill>
              </a:rPr>
              <a:t>La fée électricité</a:t>
            </a:r>
            <a:endParaRPr lang="fr-FR" sz="4000" smtClean="0">
              <a:solidFill>
                <a:srgbClr val="FF0000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285750" y="285750"/>
            <a:ext cx="8572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642938"/>
            <a:ext cx="8358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9"/>
          <p:cNvGrpSpPr>
            <a:grpSpLocks/>
          </p:cNvGrpSpPr>
          <p:nvPr/>
        </p:nvGrpSpPr>
        <p:grpSpPr bwMode="auto">
          <a:xfrm>
            <a:off x="8699500" y="0"/>
            <a:ext cx="460375" cy="6858000"/>
            <a:chOff x="8698868" y="0"/>
            <a:chExt cx="461665" cy="6858001"/>
          </a:xfrm>
        </p:grpSpPr>
        <p:sp>
          <p:nvSpPr>
            <p:cNvPr id="18" name="Rectangle 17"/>
            <p:cNvSpPr/>
            <p:nvPr/>
          </p:nvSpPr>
          <p:spPr>
            <a:xfrm>
              <a:off x="8714787" y="0"/>
              <a:ext cx="429826" cy="68580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75122" name="Rectangle 15"/>
            <p:cNvSpPr>
              <a:spLocks noChangeArrowheads="1"/>
            </p:cNvSpPr>
            <p:nvPr/>
          </p:nvSpPr>
          <p:spPr bwMode="auto">
            <a:xfrm rot="5400000">
              <a:off x="7500953" y="5198421"/>
              <a:ext cx="28574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</a:rPr>
                <a:t>Champ d’énergie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  <p:sp>
        <p:nvSpPr>
          <p:cNvPr id="175123" name="ZoneTexte 43"/>
          <p:cNvSpPr txBox="1">
            <a:spLocks noChangeArrowheads="1"/>
          </p:cNvSpPr>
          <p:nvPr/>
        </p:nvSpPr>
        <p:spPr bwMode="auto">
          <a:xfrm>
            <a:off x="395288" y="1268413"/>
            <a:ext cx="46085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lvl="1" indent="-285750">
              <a:buFont typeface="Wingdings" pitchFamily="2" charset="2"/>
              <a:buChar char="Ø"/>
            </a:pPr>
            <a:r>
              <a:rPr lang="fr-FR" b="1"/>
              <a:t>Origine de l’électricité produite</a:t>
            </a:r>
          </a:p>
          <a:p>
            <a:pPr>
              <a:buFont typeface="Wingdings" pitchFamily="2" charset="2"/>
              <a:buNone/>
            </a:pPr>
            <a:endParaRPr lang="fr-FR" b="1"/>
          </a:p>
          <a:p>
            <a:pPr>
              <a:buFont typeface="Wingdings" pitchFamily="2" charset="2"/>
              <a:buChar char="Ø"/>
            </a:pPr>
            <a:r>
              <a:rPr lang="fr-FR" b="1"/>
              <a:t>Les énergies propres et renouvelables</a:t>
            </a:r>
          </a:p>
        </p:txBody>
      </p:sp>
      <p:pic>
        <p:nvPicPr>
          <p:cNvPr id="175125" name="Picture 21" descr="Production_electric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1196975"/>
            <a:ext cx="3486150" cy="2419350"/>
          </a:xfrm>
          <a:prstGeom prst="rect">
            <a:avLst/>
          </a:prstGeom>
          <a:noFill/>
        </p:spPr>
      </p:pic>
      <p:sp>
        <p:nvSpPr>
          <p:cNvPr id="175127" name="ZoneTexte 43"/>
          <p:cNvSpPr txBox="1">
            <a:spLocks noChangeArrowheads="1"/>
          </p:cNvSpPr>
          <p:nvPr/>
        </p:nvSpPr>
        <p:spPr bwMode="auto">
          <a:xfrm>
            <a:off x="395288" y="5084763"/>
            <a:ext cx="3960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/>
              <a:t>Les impacts environnementaux</a:t>
            </a:r>
          </a:p>
          <a:p>
            <a:pPr>
              <a:buFont typeface="Wingdings" pitchFamily="2" charset="2"/>
              <a:buChar char="Ø"/>
            </a:pPr>
            <a:endParaRPr lang="fr-FR" b="1"/>
          </a:p>
        </p:txBody>
      </p:sp>
      <p:pic>
        <p:nvPicPr>
          <p:cNvPr id="175128" name="Picture 24" descr="panneaux-solaires-et-eolien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276475"/>
            <a:ext cx="1679575" cy="2520950"/>
          </a:xfrm>
          <a:prstGeom prst="rect">
            <a:avLst/>
          </a:prstGeom>
          <a:noFill/>
        </p:spPr>
      </p:pic>
      <p:pic>
        <p:nvPicPr>
          <p:cNvPr id="175129" name="Picture 25" descr="nucleai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4149725"/>
            <a:ext cx="2178050" cy="1744663"/>
          </a:xfrm>
          <a:prstGeom prst="rect">
            <a:avLst/>
          </a:prstGeom>
          <a:noFill/>
        </p:spPr>
      </p:pic>
      <p:pic>
        <p:nvPicPr>
          <p:cNvPr id="175130" name="Picture 26" descr="grande_hydraulique-CN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95513" y="2781300"/>
            <a:ext cx="2303462" cy="1497013"/>
          </a:xfrm>
          <a:prstGeom prst="rect">
            <a:avLst/>
          </a:prstGeom>
          <a:noFill/>
        </p:spPr>
      </p:pic>
      <p:pic>
        <p:nvPicPr>
          <p:cNvPr id="175131" name="Picture 27" descr="nucleaire_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4724400"/>
            <a:ext cx="1217612" cy="1217613"/>
          </a:xfrm>
          <a:prstGeom prst="rect">
            <a:avLst/>
          </a:prstGeom>
          <a:noFill/>
        </p:spPr>
      </p:pic>
      <p:sp>
        <p:nvSpPr>
          <p:cNvPr id="9" name="Ellipse 8"/>
          <p:cNvSpPr/>
          <p:nvPr/>
        </p:nvSpPr>
        <p:spPr>
          <a:xfrm>
            <a:off x="642938" y="285750"/>
            <a:ext cx="857250" cy="85725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0" y="785813"/>
            <a:ext cx="8358188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re 1"/>
          <p:cNvSpPr>
            <a:spLocks noGrp="1"/>
          </p:cNvSpPr>
          <p:nvPr>
            <p:ph type="title" idx="4294967295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r>
              <a:rPr lang="fr-FR" sz="4000" b="1" smtClean="0">
                <a:solidFill>
                  <a:srgbClr val="FF0000"/>
                </a:solidFill>
              </a:rPr>
              <a:t>L’aspirateur à fil</a:t>
            </a:r>
            <a:endParaRPr lang="fr-FR" sz="4000" smtClean="0">
              <a:solidFill>
                <a:srgbClr val="FF0000"/>
              </a:solidFill>
            </a:endParaRPr>
          </a:p>
        </p:txBody>
      </p:sp>
      <p:sp>
        <p:nvSpPr>
          <p:cNvPr id="164866" name="Espace réservé du contenu 2"/>
          <p:cNvSpPr>
            <a:spLocks noGrp="1"/>
          </p:cNvSpPr>
          <p:nvPr>
            <p:ph idx="4294967295"/>
          </p:nvPr>
        </p:nvSpPr>
        <p:spPr>
          <a:xfrm>
            <a:off x="179388" y="1268413"/>
            <a:ext cx="9144000" cy="714375"/>
          </a:xfrm>
        </p:spPr>
        <p:txBody>
          <a:bodyPr/>
          <a:lstStyle/>
          <a:p>
            <a:pPr>
              <a:buFontTx/>
              <a:buNone/>
            </a:pPr>
            <a:r>
              <a:rPr lang="fr-FR" b="1" smtClean="0">
                <a:solidFill>
                  <a:srgbClr val="0070C0"/>
                </a:solidFill>
              </a:rPr>
              <a:t>L’enrouleur de câble à rappel automatique :</a:t>
            </a:r>
            <a:endParaRPr lang="fr-FR" smtClean="0"/>
          </a:p>
        </p:txBody>
      </p:sp>
      <p:sp>
        <p:nvSpPr>
          <p:cNvPr id="7" name="Ellipse 6"/>
          <p:cNvSpPr/>
          <p:nvPr/>
        </p:nvSpPr>
        <p:spPr>
          <a:xfrm>
            <a:off x="285750" y="285750"/>
            <a:ext cx="8572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642938"/>
            <a:ext cx="8358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871" name="ZoneTexte 10"/>
          <p:cNvSpPr txBox="1">
            <a:spLocks noChangeArrowheads="1"/>
          </p:cNvSpPr>
          <p:nvPr/>
        </p:nvSpPr>
        <p:spPr bwMode="auto">
          <a:xfrm>
            <a:off x="611188" y="2133600"/>
            <a:ext cx="80645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400" b="1"/>
              <a:t>Cette étude permettra d'appréhender les difficultés rencontrées lors de la conception d’un système si banal et pourtant si complexe. </a:t>
            </a:r>
          </a:p>
          <a:p>
            <a:pPr algn="ctr"/>
            <a:endParaRPr lang="fr-FR"/>
          </a:p>
        </p:txBody>
      </p:sp>
      <p:pic>
        <p:nvPicPr>
          <p:cNvPr id="164872" name="Picture 9" descr="enrouleu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3929063"/>
            <a:ext cx="2598738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73" name="Picture 10" descr="Clock_Mainspr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716338"/>
            <a:ext cx="11874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74" name="Picture 11" descr="enrouleur-standardS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933825"/>
            <a:ext cx="17224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75" name="Text Box 12"/>
          <p:cNvSpPr txBox="1">
            <a:spLocks noChangeArrowheads="1"/>
          </p:cNvSpPr>
          <p:nvPr/>
        </p:nvSpPr>
        <p:spPr bwMode="auto">
          <a:xfrm>
            <a:off x="1403350" y="4437063"/>
            <a:ext cx="596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5400" b="1">
                <a:solidFill>
                  <a:schemeClr val="hlink"/>
                </a:solidFill>
              </a:rPr>
              <a:t>+</a:t>
            </a:r>
          </a:p>
        </p:txBody>
      </p:sp>
      <p:sp>
        <p:nvSpPr>
          <p:cNvPr id="164876" name="Text Box 13"/>
          <p:cNvSpPr txBox="1">
            <a:spLocks noChangeArrowheads="1"/>
          </p:cNvSpPr>
          <p:nvPr/>
        </p:nvSpPr>
        <p:spPr bwMode="auto">
          <a:xfrm>
            <a:off x="3563938" y="4437063"/>
            <a:ext cx="596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5400" b="1">
                <a:solidFill>
                  <a:schemeClr val="hlink"/>
                </a:solidFill>
              </a:rPr>
              <a:t>+</a:t>
            </a:r>
          </a:p>
        </p:txBody>
      </p:sp>
      <p:sp>
        <p:nvSpPr>
          <p:cNvPr id="164877" name="Text Box 14"/>
          <p:cNvSpPr txBox="1">
            <a:spLocks noChangeArrowheads="1"/>
          </p:cNvSpPr>
          <p:nvPr/>
        </p:nvSpPr>
        <p:spPr bwMode="auto">
          <a:xfrm>
            <a:off x="5580063" y="4437063"/>
            <a:ext cx="596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5400" b="1">
                <a:solidFill>
                  <a:schemeClr val="hlink"/>
                </a:solidFill>
              </a:rPr>
              <a:t>=</a:t>
            </a:r>
          </a:p>
        </p:txBody>
      </p:sp>
      <p:pic>
        <p:nvPicPr>
          <p:cNvPr id="164878" name="Picture 15" descr="Carbon_brush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4365625"/>
            <a:ext cx="13604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e 19"/>
          <p:cNvGrpSpPr>
            <a:grpSpLocks/>
          </p:cNvGrpSpPr>
          <p:nvPr/>
        </p:nvGrpSpPr>
        <p:grpSpPr bwMode="auto">
          <a:xfrm>
            <a:off x="8699500" y="0"/>
            <a:ext cx="460375" cy="6858000"/>
            <a:chOff x="8698868" y="0"/>
            <a:chExt cx="461665" cy="6858001"/>
          </a:xfrm>
        </p:grpSpPr>
        <p:sp>
          <p:nvSpPr>
            <p:cNvPr id="18" name="Rectangle 17"/>
            <p:cNvSpPr/>
            <p:nvPr/>
          </p:nvSpPr>
          <p:spPr>
            <a:xfrm>
              <a:off x="8714787" y="0"/>
              <a:ext cx="429826" cy="68580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64881" name="Rectangle 15"/>
            <p:cNvSpPr>
              <a:spLocks noChangeArrowheads="1"/>
            </p:cNvSpPr>
            <p:nvPr/>
          </p:nvSpPr>
          <p:spPr bwMode="auto">
            <a:xfrm rot="5400000">
              <a:off x="7500953" y="5198421"/>
              <a:ext cx="28574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</a:rPr>
                <a:t>Champ d’énergie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1928813" y="692150"/>
            <a:ext cx="5448300" cy="55197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600" b="1">
              <a:solidFill>
                <a:srgbClr val="FFFFFF"/>
              </a:solidFill>
            </a:endParaRPr>
          </a:p>
        </p:txBody>
      </p:sp>
      <p:sp>
        <p:nvSpPr>
          <p:cNvPr id="165890" name="Flèche en arc 29"/>
          <p:cNvSpPr>
            <a:spLocks/>
          </p:cNvSpPr>
          <p:nvPr/>
        </p:nvSpPr>
        <p:spPr bwMode="auto">
          <a:xfrm rot="-4766730">
            <a:off x="1943894" y="1758156"/>
            <a:ext cx="4378325" cy="3255963"/>
          </a:xfrm>
          <a:custGeom>
            <a:avLst/>
            <a:gdLst>
              <a:gd name="T0" fmla="*/ 2018167 w 4929188"/>
              <a:gd name="T1" fmla="*/ 381219 h 3714750"/>
              <a:gd name="T2" fmla="*/ 2588197 w 4929188"/>
              <a:gd name="T3" fmla="*/ 55313 h 3714750"/>
              <a:gd name="T4" fmla="*/ 2839396 w 4929188"/>
              <a:gd name="T5" fmla="*/ 459355 h 3714750"/>
              <a:gd name="T6" fmla="*/ 2221807 w 4929188"/>
              <a:gd name="T7" fmla="*/ 713805 h 3714750"/>
              <a:gd name="T8" fmla="*/ 11796480 60000 65536"/>
              <a:gd name="T9" fmla="*/ 17694720 60000 65536"/>
              <a:gd name="T10" fmla="*/ 0 60000 65536"/>
              <a:gd name="T11" fmla="*/ 5898240 60000 65536"/>
              <a:gd name="T12" fmla="*/ 930123 w 4929188"/>
              <a:gd name="T13" fmla="*/ 752272 h 3714750"/>
              <a:gd name="T14" fmla="*/ 3999064 w 4929188"/>
              <a:gd name="T15" fmla="*/ 2962478 h 37147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29188" h="3714750">
                <a:moveTo>
                  <a:pt x="2254080" y="301895"/>
                </a:moveTo>
                <a:lnTo>
                  <a:pt x="2254080" y="301895"/>
                </a:lnTo>
                <a:cubicBezTo>
                  <a:pt x="2324044" y="296983"/>
                  <a:pt x="2394298" y="294523"/>
                  <a:pt x="2464594" y="294524"/>
                </a:cubicBezTo>
                <a:cubicBezTo>
                  <a:pt x="2569406" y="294524"/>
                  <a:pt x="2674080" y="299992"/>
                  <a:pt x="2777795" y="310887"/>
                </a:cubicBezTo>
                <a:lnTo>
                  <a:pt x="2913835" y="63107"/>
                </a:lnTo>
                <a:lnTo>
                  <a:pt x="3196639" y="524081"/>
                </a:lnTo>
                <a:lnTo>
                  <a:pt x="2501347" y="814385"/>
                </a:lnTo>
                <a:lnTo>
                  <a:pt x="2636704" y="567855"/>
                </a:lnTo>
                <a:lnTo>
                  <a:pt x="2636703" y="567855"/>
                </a:lnTo>
                <a:cubicBezTo>
                  <a:pt x="2579480" y="564315"/>
                  <a:pt x="2522050" y="562543"/>
                  <a:pt x="2464591" y="562543"/>
                </a:cubicBezTo>
                <a:cubicBezTo>
                  <a:pt x="2406332" y="562542"/>
                  <a:pt x="2348104" y="564365"/>
                  <a:pt x="2290091" y="568003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fr-FR"/>
          </a:p>
        </p:txBody>
      </p:sp>
      <p:sp>
        <p:nvSpPr>
          <p:cNvPr id="165891" name="Flèche en arc 30"/>
          <p:cNvSpPr>
            <a:spLocks/>
          </p:cNvSpPr>
          <p:nvPr/>
        </p:nvSpPr>
        <p:spPr bwMode="auto">
          <a:xfrm rot="4252192">
            <a:off x="3141663" y="1763713"/>
            <a:ext cx="4949825" cy="2663825"/>
          </a:xfrm>
          <a:custGeom>
            <a:avLst/>
            <a:gdLst>
              <a:gd name="T0" fmla="*/ 2369583 w 4929188"/>
              <a:gd name="T1" fmla="*/ 332034 h 3714750"/>
              <a:gd name="T2" fmla="*/ 2936238 w 4929188"/>
              <a:gd name="T3" fmla="*/ 47873 h 3714750"/>
              <a:gd name="T4" fmla="*/ 3193902 w 4929188"/>
              <a:gd name="T5" fmla="*/ 396782 h 3714750"/>
              <a:gd name="T6" fmla="*/ 2490534 w 4929188"/>
              <a:gd name="T7" fmla="*/ 627566 h 3714750"/>
              <a:gd name="T8" fmla="*/ 11796480 60000 65536"/>
              <a:gd name="T9" fmla="*/ 17694720 60000 65536"/>
              <a:gd name="T10" fmla="*/ 0 60000 65536"/>
              <a:gd name="T11" fmla="*/ 5898240 60000 65536"/>
              <a:gd name="T12" fmla="*/ 953159 w 4929188"/>
              <a:gd name="T13" fmla="*/ 775308 h 3714750"/>
              <a:gd name="T14" fmla="*/ 3976028 w 4929188"/>
              <a:gd name="T15" fmla="*/ 2939442 h 37147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29188" h="3714750">
                <a:moveTo>
                  <a:pt x="2349647" y="329317"/>
                </a:moveTo>
                <a:lnTo>
                  <a:pt x="2349647" y="329317"/>
                </a:lnTo>
                <a:cubicBezTo>
                  <a:pt x="2387928" y="327841"/>
                  <a:pt x="2426257" y="327102"/>
                  <a:pt x="2464594" y="327103"/>
                </a:cubicBezTo>
                <a:cubicBezTo>
                  <a:pt x="2567567" y="327103"/>
                  <a:pt x="2670406" y="332430"/>
                  <a:pt x="2772307" y="343043"/>
                </a:cubicBezTo>
                <a:lnTo>
                  <a:pt x="2923997" y="66760"/>
                </a:lnTo>
                <a:lnTo>
                  <a:pt x="3180586" y="553319"/>
                </a:lnTo>
                <a:lnTo>
                  <a:pt x="2480150" y="875151"/>
                </a:lnTo>
                <a:lnTo>
                  <a:pt x="2631145" y="600141"/>
                </a:lnTo>
                <a:lnTo>
                  <a:pt x="2631144" y="600141"/>
                </a:lnTo>
                <a:cubicBezTo>
                  <a:pt x="2575765" y="596796"/>
                  <a:pt x="2520192" y="595122"/>
                  <a:pt x="2464592" y="595122"/>
                </a:cubicBezTo>
                <a:cubicBezTo>
                  <a:pt x="2432966" y="595121"/>
                  <a:pt x="2401346" y="595663"/>
                  <a:pt x="2369761" y="596746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fr-FR"/>
          </a:p>
        </p:txBody>
      </p:sp>
      <p:sp>
        <p:nvSpPr>
          <p:cNvPr id="165892" name="Flèche en arc 31"/>
          <p:cNvSpPr>
            <a:spLocks/>
          </p:cNvSpPr>
          <p:nvPr/>
        </p:nvSpPr>
        <p:spPr bwMode="auto">
          <a:xfrm rot="8697358">
            <a:off x="3800475" y="2565400"/>
            <a:ext cx="2598738" cy="2994025"/>
          </a:xfrm>
          <a:custGeom>
            <a:avLst/>
            <a:gdLst>
              <a:gd name="T0" fmla="*/ 1011272 w 4929187"/>
              <a:gd name="T1" fmla="*/ 414317 h 3714750"/>
              <a:gd name="T2" fmla="*/ 1541573 w 4929187"/>
              <a:gd name="T3" fmla="*/ 53807 h 3714750"/>
              <a:gd name="T4" fmla="*/ 1676850 w 4929187"/>
              <a:gd name="T5" fmla="*/ 445966 h 3714750"/>
              <a:gd name="T6" fmla="*/ 1307571 w 4929187"/>
              <a:gd name="T7" fmla="*/ 705357 h 3714750"/>
              <a:gd name="T8" fmla="*/ 11796480 60000 65536"/>
              <a:gd name="T9" fmla="*/ 17694720 60000 65536"/>
              <a:gd name="T10" fmla="*/ 0 60000 65536"/>
              <a:gd name="T11" fmla="*/ 5898240 60000 65536"/>
              <a:gd name="T12" fmla="*/ 953159 w 4929187"/>
              <a:gd name="T13" fmla="*/ 775308 h 3714750"/>
              <a:gd name="T14" fmla="*/ 3976030 w 4929187"/>
              <a:gd name="T15" fmla="*/ 2939442 h 37147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29187" h="3714750">
                <a:moveTo>
                  <a:pt x="1866922" y="388141"/>
                </a:moveTo>
                <a:lnTo>
                  <a:pt x="1866921" y="388140"/>
                </a:lnTo>
                <a:cubicBezTo>
                  <a:pt x="2061108" y="347653"/>
                  <a:pt x="2262339" y="327101"/>
                  <a:pt x="2464594" y="327102"/>
                </a:cubicBezTo>
                <a:cubicBezTo>
                  <a:pt x="2567567" y="327102"/>
                  <a:pt x="2670406" y="332429"/>
                  <a:pt x="2772308" y="343042"/>
                </a:cubicBezTo>
                <a:lnTo>
                  <a:pt x="2923997" y="66760"/>
                </a:lnTo>
                <a:lnTo>
                  <a:pt x="3180585" y="553319"/>
                </a:lnTo>
                <a:lnTo>
                  <a:pt x="2480150" y="875151"/>
                </a:lnTo>
                <a:lnTo>
                  <a:pt x="2631144" y="600141"/>
                </a:lnTo>
                <a:lnTo>
                  <a:pt x="2631143" y="600141"/>
                </a:lnTo>
                <a:cubicBezTo>
                  <a:pt x="2575764" y="596796"/>
                  <a:pt x="2520191" y="595122"/>
                  <a:pt x="2464591" y="595122"/>
                </a:cubicBezTo>
                <a:cubicBezTo>
                  <a:pt x="2297301" y="595121"/>
                  <a:pt x="2130769" y="610282"/>
                  <a:pt x="1969454" y="640198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5313363" y="1341438"/>
            <a:ext cx="1190625" cy="12049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5818188" y="3573463"/>
            <a:ext cx="1190625" cy="12049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4089400" y="4724400"/>
            <a:ext cx="1190625" cy="12049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2289175" y="3429000"/>
            <a:ext cx="1190625" cy="12049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2936875" y="1268413"/>
            <a:ext cx="1190625" cy="12049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7" name="Rectangle 26"/>
          <p:cNvSpPr/>
          <p:nvPr/>
        </p:nvSpPr>
        <p:spPr bwMode="auto">
          <a:xfrm>
            <a:off x="3242963" y="1534503"/>
            <a:ext cx="532793" cy="8196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65899" name="Flèche en arc 32"/>
          <p:cNvSpPr>
            <a:spLocks/>
          </p:cNvSpPr>
          <p:nvPr/>
        </p:nvSpPr>
        <p:spPr bwMode="auto">
          <a:xfrm rot="-9072250">
            <a:off x="1641475" y="2781300"/>
            <a:ext cx="5632450" cy="2730500"/>
          </a:xfrm>
          <a:custGeom>
            <a:avLst/>
            <a:gdLst>
              <a:gd name="T0" fmla="*/ 2827684 w 4929188"/>
              <a:gd name="T1" fmla="*/ 338950 h 3714750"/>
              <a:gd name="T2" fmla="*/ 3341171 w 4929188"/>
              <a:gd name="T3" fmla="*/ 49071 h 3714750"/>
              <a:gd name="T4" fmla="*/ 3634369 w 4929188"/>
              <a:gd name="T5" fmla="*/ 406713 h 3714750"/>
              <a:gd name="T6" fmla="*/ 2834000 w 4929188"/>
              <a:gd name="T7" fmla="*/ 643273 h 3714750"/>
              <a:gd name="T8" fmla="*/ 11796480 60000 65536"/>
              <a:gd name="T9" fmla="*/ 17694720 60000 65536"/>
              <a:gd name="T10" fmla="*/ 0 60000 65536"/>
              <a:gd name="T11" fmla="*/ 5898240 60000 65536"/>
              <a:gd name="T12" fmla="*/ 953160 w 4929188"/>
              <a:gd name="T13" fmla="*/ 775309 h 3714750"/>
              <a:gd name="T14" fmla="*/ 3976027 w 4929188"/>
              <a:gd name="T15" fmla="*/ 2939443 h 37147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29188" h="3714750">
                <a:moveTo>
                  <a:pt x="2475585" y="327123"/>
                </a:moveTo>
                <a:lnTo>
                  <a:pt x="2475584" y="327123"/>
                </a:lnTo>
                <a:cubicBezTo>
                  <a:pt x="2574889" y="327488"/>
                  <a:pt x="2674036" y="332808"/>
                  <a:pt x="2772307" y="343043"/>
                </a:cubicBezTo>
                <a:lnTo>
                  <a:pt x="2923997" y="66760"/>
                </a:lnTo>
                <a:lnTo>
                  <a:pt x="3180586" y="553319"/>
                </a:lnTo>
                <a:lnTo>
                  <a:pt x="2480150" y="875151"/>
                </a:lnTo>
                <a:lnTo>
                  <a:pt x="2631145" y="600141"/>
                </a:lnTo>
                <a:lnTo>
                  <a:pt x="2631144" y="600141"/>
                </a:lnTo>
                <a:cubicBezTo>
                  <a:pt x="2578776" y="596978"/>
                  <a:pt x="2526234" y="595308"/>
                  <a:pt x="2473657" y="595136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fr-FR"/>
          </a:p>
        </p:txBody>
      </p:sp>
      <p:pic>
        <p:nvPicPr>
          <p:cNvPr id="165900" name="Picture 15" descr="batter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9263" y="1557338"/>
            <a:ext cx="766762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1" name="Picture 16" descr="batterie-li-ion-lipo-hard-pack-36183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3638" y="3716338"/>
            <a:ext cx="895350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2" name="Picture 17" descr="batterie-nimh-pour-roomba-5x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05300" y="4941888"/>
            <a:ext cx="79216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3" name="Picture 18" descr="batterie-ni-cd-39487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34088" y="3789363"/>
            <a:ext cx="83185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4" name="Picture 19" descr="baghera-les-classiques-voiture-pedale-roug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13588" y="1125538"/>
            <a:ext cx="12954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5" name="Picture 20" descr="340x_dustbuster-430-050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00925" y="3860800"/>
            <a:ext cx="1079500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6" name="Picture 21" descr="roomba530_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60613" y="5899150"/>
            <a:ext cx="1008062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7" name="Picture 22" descr="34457-telephone-portable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3413" y="3860800"/>
            <a:ext cx="114141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8" name="Picture 23" descr="l_023321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61063" y="5919788"/>
            <a:ext cx="1057275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llipse 6"/>
          <p:cNvSpPr/>
          <p:nvPr/>
        </p:nvSpPr>
        <p:spPr>
          <a:xfrm>
            <a:off x="395288" y="260350"/>
            <a:ext cx="8572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3" name="Connecteur droit 7"/>
          <p:cNvCxnSpPr/>
          <p:nvPr/>
        </p:nvCxnSpPr>
        <p:spPr>
          <a:xfrm>
            <a:off x="0" y="642938"/>
            <a:ext cx="8358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911" name="Titre 1"/>
          <p:cNvSpPr>
            <a:spLocks/>
          </p:cNvSpPr>
          <p:nvPr/>
        </p:nvSpPr>
        <p:spPr bwMode="auto">
          <a:xfrm>
            <a:off x="1187450" y="-242888"/>
            <a:ext cx="67691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4000" b="1" dirty="0">
                <a:solidFill>
                  <a:srgbClr val="FF0000"/>
                </a:solidFill>
                <a:latin typeface="Calibri" pitchFamily="34" charset="0"/>
              </a:rPr>
              <a:t>Batterie : état de l’art</a:t>
            </a:r>
            <a:endParaRPr lang="fr-FR" sz="4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5912" name="Rectangle 25"/>
          <p:cNvSpPr>
            <a:spLocks noChangeArrowheads="1"/>
          </p:cNvSpPr>
          <p:nvPr/>
        </p:nvSpPr>
        <p:spPr bwMode="auto">
          <a:xfrm rot="5400000">
            <a:off x="7484269" y="5198269"/>
            <a:ext cx="2857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</a:rPr>
              <a:t>Champ d’énergie</a:t>
            </a:r>
            <a:endParaRPr lang="fr-FR" sz="2400"/>
          </a:p>
        </p:txBody>
      </p:sp>
      <p:sp>
        <p:nvSpPr>
          <p:cNvPr id="28" name="Ellipse 27"/>
          <p:cNvSpPr/>
          <p:nvPr/>
        </p:nvSpPr>
        <p:spPr>
          <a:xfrm>
            <a:off x="642938" y="285750"/>
            <a:ext cx="857250" cy="85725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29" name="Connecteur droit 28"/>
          <p:cNvCxnSpPr/>
          <p:nvPr/>
        </p:nvCxnSpPr>
        <p:spPr>
          <a:xfrm>
            <a:off x="0" y="785813"/>
            <a:ext cx="8358188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3519488" y="2286000"/>
            <a:ext cx="2286000" cy="2286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65916" name="ZoneTexte 34"/>
          <p:cNvSpPr txBox="1">
            <a:spLocks noChangeArrowheads="1"/>
          </p:cNvSpPr>
          <p:nvPr/>
        </p:nvSpPr>
        <p:spPr bwMode="auto">
          <a:xfrm>
            <a:off x="3635375" y="2997200"/>
            <a:ext cx="22320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fr-FR" b="1">
                <a:solidFill>
                  <a:schemeClr val="bg1"/>
                </a:solidFill>
              </a:rPr>
              <a:t>Densité massique</a:t>
            </a:r>
          </a:p>
          <a:p>
            <a:pPr>
              <a:buFontTx/>
              <a:buChar char="-"/>
            </a:pPr>
            <a:r>
              <a:rPr lang="fr-FR" b="1">
                <a:solidFill>
                  <a:schemeClr val="bg1"/>
                </a:solidFill>
              </a:rPr>
              <a:t>Charge/décharge</a:t>
            </a:r>
          </a:p>
          <a:p>
            <a:pPr>
              <a:buFontTx/>
              <a:buChar char="-"/>
            </a:pPr>
            <a:r>
              <a:rPr lang="fr-FR" b="1">
                <a:solidFill>
                  <a:schemeClr val="bg1"/>
                </a:solidFill>
              </a:rPr>
              <a:t>Effet mémoire</a:t>
            </a:r>
          </a:p>
          <a:p>
            <a:pPr>
              <a:buFontTx/>
              <a:buChar char="-"/>
            </a:pPr>
            <a:endParaRPr lang="fr-FR" b="1">
              <a:solidFill>
                <a:schemeClr val="bg1"/>
              </a:solidFill>
            </a:endParaRPr>
          </a:p>
        </p:txBody>
      </p:sp>
      <p:grpSp>
        <p:nvGrpSpPr>
          <p:cNvPr id="5" name="Groupe 35"/>
          <p:cNvGrpSpPr>
            <a:grpSpLocks/>
          </p:cNvGrpSpPr>
          <p:nvPr/>
        </p:nvGrpSpPr>
        <p:grpSpPr bwMode="auto">
          <a:xfrm>
            <a:off x="8699500" y="0"/>
            <a:ext cx="460375" cy="6858000"/>
            <a:chOff x="8698868" y="0"/>
            <a:chExt cx="461665" cy="6858001"/>
          </a:xfrm>
        </p:grpSpPr>
        <p:sp>
          <p:nvSpPr>
            <p:cNvPr id="37" name="Rectangle 36"/>
            <p:cNvSpPr/>
            <p:nvPr/>
          </p:nvSpPr>
          <p:spPr>
            <a:xfrm>
              <a:off x="8714787" y="0"/>
              <a:ext cx="429826" cy="68580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65919" name="Rectangle 37"/>
            <p:cNvSpPr>
              <a:spLocks noChangeArrowheads="1"/>
            </p:cNvSpPr>
            <p:nvPr/>
          </p:nvSpPr>
          <p:spPr bwMode="auto">
            <a:xfrm rot="5400000">
              <a:off x="7500953" y="5198421"/>
              <a:ext cx="28574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</a:rPr>
                <a:t>Champ d’énergie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Titre 1"/>
          <p:cNvSpPr>
            <a:spLocks noGrp="1"/>
          </p:cNvSpPr>
          <p:nvPr>
            <p:ph type="title" idx="4294967295"/>
          </p:nvPr>
        </p:nvSpPr>
        <p:spPr>
          <a:xfrm>
            <a:off x="914400" y="-214313"/>
            <a:ext cx="8229600" cy="1143001"/>
          </a:xfrm>
        </p:spPr>
        <p:txBody>
          <a:bodyPr/>
          <a:lstStyle/>
          <a:p>
            <a:r>
              <a:rPr lang="fr-FR" sz="4000" b="1" smtClean="0">
                <a:solidFill>
                  <a:srgbClr val="FF0000"/>
                </a:solidFill>
              </a:rPr>
              <a:t>Expérimenter : la pile citron</a:t>
            </a:r>
            <a:r>
              <a:rPr lang="fr-FR" b="1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Ellipse 8"/>
          <p:cNvSpPr/>
          <p:nvPr/>
        </p:nvSpPr>
        <p:spPr>
          <a:xfrm>
            <a:off x="285750" y="285750"/>
            <a:ext cx="8572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0" y="642938"/>
            <a:ext cx="8358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7940" name="Picture 5" descr="citr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557338"/>
            <a:ext cx="316865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41" name="Picture 6" descr="300px-digital_multimeter_a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429000"/>
            <a:ext cx="274320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42" name="Rectangle 7"/>
          <p:cNvSpPr>
            <a:spLocks noChangeArrowheads="1"/>
          </p:cNvSpPr>
          <p:nvPr/>
        </p:nvSpPr>
        <p:spPr bwMode="auto">
          <a:xfrm>
            <a:off x="4932363" y="1844675"/>
            <a:ext cx="2879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000" b="1"/>
              <a:t>1 lamelle de Cuivre </a:t>
            </a:r>
          </a:p>
          <a:p>
            <a:pPr>
              <a:buFont typeface="Wingdings" pitchFamily="2" charset="2"/>
              <a:buChar char="Ø"/>
            </a:pPr>
            <a:r>
              <a:rPr lang="fr-FR" sz="2000" b="1"/>
              <a:t>1 lamelle de Zinc</a:t>
            </a:r>
          </a:p>
          <a:p>
            <a:pPr>
              <a:buFont typeface="Wingdings" pitchFamily="2" charset="2"/>
              <a:buChar char="Ø"/>
            </a:pPr>
            <a:r>
              <a:rPr lang="fr-FR" sz="2000" b="1"/>
              <a:t>1 citron</a:t>
            </a:r>
          </a:p>
        </p:txBody>
      </p:sp>
      <p:sp>
        <p:nvSpPr>
          <p:cNvPr id="167943" name="Rectangle 8"/>
          <p:cNvSpPr>
            <a:spLocks noChangeArrowheads="1"/>
          </p:cNvSpPr>
          <p:nvPr/>
        </p:nvSpPr>
        <p:spPr bwMode="auto">
          <a:xfrm>
            <a:off x="1835150" y="4941888"/>
            <a:ext cx="3240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 b="1"/>
              <a:t>mise en évidence du principe de l’électrolyse</a:t>
            </a:r>
          </a:p>
        </p:txBody>
      </p:sp>
      <p:sp>
        <p:nvSpPr>
          <p:cNvPr id="167944" name="AutoShape 9"/>
          <p:cNvSpPr>
            <a:spLocks noChangeArrowheads="1"/>
          </p:cNvSpPr>
          <p:nvPr/>
        </p:nvSpPr>
        <p:spPr bwMode="auto">
          <a:xfrm>
            <a:off x="684213" y="5013325"/>
            <a:ext cx="976312" cy="485775"/>
          </a:xfrm>
          <a:custGeom>
            <a:avLst/>
            <a:gdLst>
              <a:gd name="T0" fmla="*/ 732234 w 21600"/>
              <a:gd name="T1" fmla="*/ 0 h 21600"/>
              <a:gd name="T2" fmla="*/ 0 w 21600"/>
              <a:gd name="T3" fmla="*/ 242888 h 21600"/>
              <a:gd name="T4" fmla="*/ 732234 w 21600"/>
              <a:gd name="T5" fmla="*/ 485775 h 21600"/>
              <a:gd name="T6" fmla="*/ 976312 w 21600"/>
              <a:gd name="T7" fmla="*/ 24288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67945" name="AutoShape 10"/>
          <p:cNvSpPr>
            <a:spLocks noChangeArrowheads="1"/>
          </p:cNvSpPr>
          <p:nvPr/>
        </p:nvSpPr>
        <p:spPr bwMode="auto">
          <a:xfrm rot="10800000">
            <a:off x="7572375" y="2071688"/>
            <a:ext cx="976313" cy="485775"/>
          </a:xfrm>
          <a:custGeom>
            <a:avLst/>
            <a:gdLst>
              <a:gd name="T0" fmla="*/ 732235 w 21600"/>
              <a:gd name="T1" fmla="*/ 0 h 21600"/>
              <a:gd name="T2" fmla="*/ 0 w 21600"/>
              <a:gd name="T3" fmla="*/ 242888 h 21600"/>
              <a:gd name="T4" fmla="*/ 732235 w 21600"/>
              <a:gd name="T5" fmla="*/ 485775 h 21600"/>
              <a:gd name="T6" fmla="*/ 976313 w 21600"/>
              <a:gd name="T7" fmla="*/ 24288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 rot="5400000">
            <a:off x="7500938" y="5199062"/>
            <a:ext cx="2857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</a:rPr>
              <a:t>Champ d’énergie</a:t>
            </a:r>
            <a:endParaRPr lang="fr-FR" sz="2400"/>
          </a:p>
        </p:txBody>
      </p:sp>
      <p:grpSp>
        <p:nvGrpSpPr>
          <p:cNvPr id="2" name="Groupe 11"/>
          <p:cNvGrpSpPr>
            <a:grpSpLocks/>
          </p:cNvGrpSpPr>
          <p:nvPr/>
        </p:nvGrpSpPr>
        <p:grpSpPr bwMode="auto">
          <a:xfrm>
            <a:off x="8699500" y="0"/>
            <a:ext cx="460375" cy="6858000"/>
            <a:chOff x="8698868" y="0"/>
            <a:chExt cx="461665" cy="6858001"/>
          </a:xfrm>
        </p:grpSpPr>
        <p:sp>
          <p:nvSpPr>
            <p:cNvPr id="13" name="Rectangle 12"/>
            <p:cNvSpPr/>
            <p:nvPr/>
          </p:nvSpPr>
          <p:spPr>
            <a:xfrm>
              <a:off x="8714787" y="0"/>
              <a:ext cx="429826" cy="68580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67949" name="Rectangle 13"/>
            <p:cNvSpPr>
              <a:spLocks noChangeArrowheads="1"/>
            </p:cNvSpPr>
            <p:nvPr/>
          </p:nvSpPr>
          <p:spPr bwMode="auto">
            <a:xfrm rot="5400000">
              <a:off x="7500953" y="5198421"/>
              <a:ext cx="28574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</a:rPr>
                <a:t>Champ d’énergie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Titre 1"/>
          <p:cNvSpPr>
            <a:spLocks noGrp="1"/>
          </p:cNvSpPr>
          <p:nvPr>
            <p:ph type="title" idx="4294967295"/>
          </p:nvPr>
        </p:nvSpPr>
        <p:spPr>
          <a:xfrm>
            <a:off x="914400" y="-242888"/>
            <a:ext cx="8229600" cy="1143001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Simuler et mesurer : la batterie</a:t>
            </a:r>
            <a:endParaRPr lang="fr-FR" sz="4000" dirty="0" smtClean="0">
              <a:solidFill>
                <a:srgbClr val="FF0000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642938" y="285750"/>
            <a:ext cx="857250" cy="85725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0" y="785813"/>
            <a:ext cx="8358188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966" name="ZoneTexte 14"/>
          <p:cNvSpPr txBox="1">
            <a:spLocks noChangeArrowheads="1"/>
          </p:cNvSpPr>
          <p:nvPr/>
        </p:nvSpPr>
        <p:spPr bwMode="auto">
          <a:xfrm>
            <a:off x="3708400" y="981075"/>
            <a:ext cx="48244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/>
              <a:t> </a:t>
            </a:r>
            <a:r>
              <a:rPr lang="fr-FR" sz="2000" b="1"/>
              <a:t>Simulation d’une batterie (Proteus)</a:t>
            </a:r>
          </a:p>
        </p:txBody>
      </p:sp>
      <p:sp>
        <p:nvSpPr>
          <p:cNvPr id="168967" name="ZoneTexte 14"/>
          <p:cNvSpPr txBox="1">
            <a:spLocks noChangeArrowheads="1"/>
          </p:cNvSpPr>
          <p:nvPr/>
        </p:nvSpPr>
        <p:spPr bwMode="auto">
          <a:xfrm>
            <a:off x="0" y="1557338"/>
            <a:ext cx="3240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/>
              <a:t> </a:t>
            </a:r>
            <a:r>
              <a:rPr lang="fr-FR" sz="2000" b="1"/>
              <a:t>Mesure des différentes tensions des batteries</a:t>
            </a:r>
          </a:p>
        </p:txBody>
      </p:sp>
      <p:pic>
        <p:nvPicPr>
          <p:cNvPr id="168968" name="Picture 11" descr="300px-digital_multimeter_a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2349500"/>
            <a:ext cx="145256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9" name="Picture 12" descr="batterie-nimh-pour-roomba-5x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2708275"/>
            <a:ext cx="1441450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70" name="Picture 13" descr="l_023321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1275" y="5408613"/>
            <a:ext cx="1633538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71" name="Picture 14" descr="roomba530_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03350" y="5556250"/>
            <a:ext cx="15621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72" name="Rectangle 12"/>
          <p:cNvSpPr>
            <a:spLocks noChangeArrowheads="1"/>
          </p:cNvSpPr>
          <p:nvPr/>
        </p:nvSpPr>
        <p:spPr bwMode="auto">
          <a:xfrm rot="5400000">
            <a:off x="7500938" y="5199062"/>
            <a:ext cx="2857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</a:rPr>
              <a:t>Champ d’énergie</a:t>
            </a:r>
            <a:endParaRPr lang="fr-FR" sz="2400"/>
          </a:p>
        </p:txBody>
      </p:sp>
      <p:grpSp>
        <p:nvGrpSpPr>
          <p:cNvPr id="2" name="Groupe 13"/>
          <p:cNvGrpSpPr>
            <a:grpSpLocks/>
          </p:cNvGrpSpPr>
          <p:nvPr/>
        </p:nvGrpSpPr>
        <p:grpSpPr bwMode="auto">
          <a:xfrm>
            <a:off x="8699500" y="0"/>
            <a:ext cx="460375" cy="6858000"/>
            <a:chOff x="8698868" y="0"/>
            <a:chExt cx="461665" cy="6858001"/>
          </a:xfrm>
        </p:grpSpPr>
        <p:sp>
          <p:nvSpPr>
            <p:cNvPr id="15" name="Rectangle 14"/>
            <p:cNvSpPr/>
            <p:nvPr/>
          </p:nvSpPr>
          <p:spPr>
            <a:xfrm>
              <a:off x="8714787" y="0"/>
              <a:ext cx="429826" cy="68580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68975" name="Rectangle 15"/>
            <p:cNvSpPr>
              <a:spLocks noChangeArrowheads="1"/>
            </p:cNvSpPr>
            <p:nvPr/>
          </p:nvSpPr>
          <p:spPr bwMode="auto">
            <a:xfrm rot="5400000">
              <a:off x="7500953" y="5198421"/>
              <a:ext cx="28574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</a:rPr>
                <a:t>Champ d’énergie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  <p:sp>
        <p:nvSpPr>
          <p:cNvPr id="168979" name="ZoneTexte 14"/>
          <p:cNvSpPr txBox="1">
            <a:spLocks noChangeArrowheads="1"/>
          </p:cNvSpPr>
          <p:nvPr/>
        </p:nvSpPr>
        <p:spPr bwMode="auto">
          <a:xfrm>
            <a:off x="250825" y="4221163"/>
            <a:ext cx="6192838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/>
              <a:t> </a:t>
            </a:r>
            <a:r>
              <a:rPr lang="fr-FR" sz="2000" b="1"/>
              <a:t>Gestion de l’Energie</a:t>
            </a:r>
            <a:endParaRPr lang="fr-FR"/>
          </a:p>
          <a:p>
            <a:pPr marL="742950" lvl="1" indent="-285750">
              <a:buFont typeface="Wingdings" pitchFamily="2" charset="2"/>
              <a:buChar char="Ø"/>
            </a:pPr>
            <a:r>
              <a:rPr lang="fr-FR"/>
              <a:t>Variateur de vitesse (grandeur analogique)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fr-FR"/>
              <a:t>Commutateur mécanique (grandeur discrète)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fr-FR"/>
              <a:t>Fonctionnement en tout ou rien (grandeur binaire)</a:t>
            </a:r>
          </a:p>
        </p:txBody>
      </p:sp>
      <p:pic>
        <p:nvPicPr>
          <p:cNvPr id="168980" name="Picture 9" descr="longueur du fil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A5A49F"/>
              </a:clrFrom>
              <a:clrTo>
                <a:srgbClr val="A5A4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5084763"/>
            <a:ext cx="1800225" cy="1349375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</p:pic>
    </p:spTree>
    <p:controls>
      <p:control spid="190466" name="ShockwaveFlash1" r:id="rId2" imgW="5401429" imgH="295238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Titre 1"/>
          <p:cNvSpPr>
            <a:spLocks noGrp="1"/>
          </p:cNvSpPr>
          <p:nvPr>
            <p:ph type="title" idx="4294967295"/>
          </p:nvPr>
        </p:nvSpPr>
        <p:spPr>
          <a:xfrm>
            <a:off x="684213" y="-242888"/>
            <a:ext cx="8229600" cy="1143001"/>
          </a:xfrm>
        </p:spPr>
        <p:txBody>
          <a:bodyPr/>
          <a:lstStyle/>
          <a:p>
            <a:r>
              <a:rPr lang="fr-FR" sz="4000" b="1" smtClean="0">
                <a:solidFill>
                  <a:srgbClr val="FF0000"/>
                </a:solidFill>
              </a:rPr>
              <a:t>Environnement et santé</a:t>
            </a:r>
            <a:r>
              <a:rPr lang="fr-FR" b="1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Ellipse 8"/>
          <p:cNvSpPr/>
          <p:nvPr/>
        </p:nvSpPr>
        <p:spPr>
          <a:xfrm>
            <a:off x="285750" y="285750"/>
            <a:ext cx="8572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0" y="642938"/>
            <a:ext cx="8358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207" name="Rectangle 7"/>
          <p:cNvSpPr>
            <a:spLocks noChangeArrowheads="1"/>
          </p:cNvSpPr>
          <p:nvPr/>
        </p:nvSpPr>
        <p:spPr bwMode="auto">
          <a:xfrm>
            <a:off x="468313" y="1484313"/>
            <a:ext cx="41036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000" b="1"/>
              <a:t>Constituants polluants : </a:t>
            </a:r>
          </a:p>
          <a:p>
            <a:pPr>
              <a:buFont typeface="Wingdings" pitchFamily="2" charset="2"/>
              <a:buNone/>
            </a:pPr>
            <a:endParaRPr lang="fr-FR" sz="2000" b="1"/>
          </a:p>
          <a:p>
            <a:pPr>
              <a:buFont typeface="Wingdings" pitchFamily="2" charset="2"/>
              <a:buNone/>
            </a:pPr>
            <a:r>
              <a:rPr lang="fr-FR" sz="2000" b="1">
                <a:solidFill>
                  <a:srgbClr val="00CC66"/>
                </a:solidFill>
              </a:rPr>
              <a:t>valorisation énergétique</a:t>
            </a:r>
            <a:endParaRPr lang="fr-FR" sz="2000" b="1"/>
          </a:p>
        </p:txBody>
      </p:sp>
      <p:sp>
        <p:nvSpPr>
          <p:cNvPr id="179211" name="Rectangle 10"/>
          <p:cNvSpPr>
            <a:spLocks noChangeArrowheads="1"/>
          </p:cNvSpPr>
          <p:nvPr/>
        </p:nvSpPr>
        <p:spPr bwMode="auto">
          <a:xfrm rot="5400000">
            <a:off x="7500938" y="5199062"/>
            <a:ext cx="2857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</a:rPr>
              <a:t>Champ d’énergie</a:t>
            </a:r>
            <a:endParaRPr lang="fr-FR" sz="2400"/>
          </a:p>
        </p:txBody>
      </p:sp>
      <p:grpSp>
        <p:nvGrpSpPr>
          <p:cNvPr id="2" name="Groupe 11"/>
          <p:cNvGrpSpPr>
            <a:grpSpLocks/>
          </p:cNvGrpSpPr>
          <p:nvPr/>
        </p:nvGrpSpPr>
        <p:grpSpPr bwMode="auto">
          <a:xfrm>
            <a:off x="8699500" y="0"/>
            <a:ext cx="460375" cy="6858000"/>
            <a:chOff x="8698868" y="0"/>
            <a:chExt cx="461665" cy="6858001"/>
          </a:xfrm>
        </p:grpSpPr>
        <p:sp>
          <p:nvSpPr>
            <p:cNvPr id="13" name="Rectangle 12"/>
            <p:cNvSpPr/>
            <p:nvPr/>
          </p:nvSpPr>
          <p:spPr>
            <a:xfrm>
              <a:off x="8714787" y="0"/>
              <a:ext cx="429826" cy="68580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79214" name="Rectangle 13"/>
            <p:cNvSpPr>
              <a:spLocks noChangeArrowheads="1"/>
            </p:cNvSpPr>
            <p:nvPr/>
          </p:nvSpPr>
          <p:spPr bwMode="auto">
            <a:xfrm rot="5400000">
              <a:off x="7500953" y="5198421"/>
              <a:ext cx="28574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</a:rPr>
                <a:t>Champ d’énergie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  <p:pic>
        <p:nvPicPr>
          <p:cNvPr id="179215" name="Picture 15" descr="batter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125538"/>
            <a:ext cx="1943100" cy="1865312"/>
          </a:xfrm>
          <a:prstGeom prst="rect">
            <a:avLst/>
          </a:prstGeom>
          <a:noFill/>
        </p:spPr>
      </p:pic>
      <p:pic>
        <p:nvPicPr>
          <p:cNvPr id="179216" name="Picture 16" descr="batterie-ni-cd-39487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5613" y="1557338"/>
            <a:ext cx="1312862" cy="989012"/>
          </a:xfrm>
          <a:prstGeom prst="rect">
            <a:avLst/>
          </a:prstGeom>
          <a:noFill/>
        </p:spPr>
      </p:pic>
      <p:pic>
        <p:nvPicPr>
          <p:cNvPr id="179217" name="Picture 17" descr="NiCd_700_new_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071678"/>
            <a:ext cx="495300" cy="1262063"/>
          </a:xfrm>
          <a:prstGeom prst="rect">
            <a:avLst/>
          </a:prstGeom>
          <a:noFill/>
        </p:spPr>
      </p:pic>
      <p:sp>
        <p:nvSpPr>
          <p:cNvPr id="179218" name="Rectangle 7"/>
          <p:cNvSpPr>
            <a:spLocks noChangeArrowheads="1"/>
          </p:cNvSpPr>
          <p:nvPr/>
        </p:nvSpPr>
        <p:spPr bwMode="auto">
          <a:xfrm>
            <a:off x="4716463" y="3357563"/>
            <a:ext cx="40322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000" b="1"/>
              <a:t>Précautions d’utilisation : </a:t>
            </a:r>
          </a:p>
          <a:p>
            <a:pPr>
              <a:buFont typeface="Wingdings" pitchFamily="2" charset="2"/>
              <a:buNone/>
            </a:pPr>
            <a:endParaRPr lang="fr-FR" sz="2000" b="1"/>
          </a:p>
          <a:p>
            <a:pPr>
              <a:buFont typeface="Wingdings" pitchFamily="2" charset="2"/>
              <a:buNone/>
            </a:pPr>
            <a:r>
              <a:rPr lang="fr-FR" sz="2000" b="1">
                <a:solidFill>
                  <a:srgbClr val="FF3300"/>
                </a:solidFill>
              </a:rPr>
              <a:t>Risque à la personne</a:t>
            </a:r>
          </a:p>
        </p:txBody>
      </p:sp>
      <p:pic>
        <p:nvPicPr>
          <p:cNvPr id="179219" name="Explosion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11188" y="3284538"/>
            <a:ext cx="3889375" cy="2917825"/>
          </a:xfrm>
          <a:prstGeom prst="rect">
            <a:avLst/>
          </a:prstGeom>
          <a:noFill/>
        </p:spPr>
      </p:pic>
      <p:pic>
        <p:nvPicPr>
          <p:cNvPr id="179220" name="Picture 20" descr="Iphone_explosion_m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4581525"/>
            <a:ext cx="1330325" cy="1773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40" fill="hold"/>
                                        <p:tgtEl>
                                          <p:spTgt spid="179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921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9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21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itre 1"/>
          <p:cNvSpPr>
            <a:spLocks noGrp="1"/>
          </p:cNvSpPr>
          <p:nvPr>
            <p:ph type="title" idx="4294967295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r>
              <a:rPr lang="fr-FR" sz="4000" b="1" smtClean="0">
                <a:solidFill>
                  <a:srgbClr val="FF0000"/>
                </a:solidFill>
              </a:rPr>
              <a:t>Perspectives</a:t>
            </a:r>
            <a:endParaRPr lang="fr-FR" sz="4000" smtClean="0">
              <a:solidFill>
                <a:srgbClr val="FF0000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285750" y="285750"/>
            <a:ext cx="8572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642938"/>
            <a:ext cx="8358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232" name="ZoneTexte 10"/>
          <p:cNvSpPr txBox="1">
            <a:spLocks noChangeArrowheads="1"/>
          </p:cNvSpPr>
          <p:nvPr/>
        </p:nvSpPr>
        <p:spPr bwMode="auto">
          <a:xfrm>
            <a:off x="1258888" y="836613"/>
            <a:ext cx="734536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b="1"/>
              <a:t>Enjeux futurs : </a:t>
            </a:r>
          </a:p>
          <a:p>
            <a:pPr>
              <a:buFont typeface="Wingdings" pitchFamily="2" charset="2"/>
              <a:buNone/>
            </a:pPr>
            <a:endParaRPr lang="fr-FR" sz="2400" b="1"/>
          </a:p>
          <a:p>
            <a:pPr marL="742950" lvl="1" indent="-285750">
              <a:buFont typeface="Wingdings" pitchFamily="2" charset="2"/>
              <a:buChar char="Ø"/>
            </a:pPr>
            <a:r>
              <a:rPr lang="fr-FR" sz="2000"/>
              <a:t>limiter les contraintes liées au processus de charge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fr-FR" sz="2000"/>
              <a:t>Etre capable de récolter l’énergie dans l’environnement local</a:t>
            </a:r>
            <a:r>
              <a:rPr lang="fr-FR" sz="2400" b="1"/>
              <a:t> </a:t>
            </a:r>
          </a:p>
          <a:p>
            <a:pPr algn="ctr"/>
            <a:endParaRPr lang="fr-FR"/>
          </a:p>
        </p:txBody>
      </p:sp>
      <p:grpSp>
        <p:nvGrpSpPr>
          <p:cNvPr id="2" name="Groupe 19"/>
          <p:cNvGrpSpPr>
            <a:grpSpLocks/>
          </p:cNvGrpSpPr>
          <p:nvPr/>
        </p:nvGrpSpPr>
        <p:grpSpPr bwMode="auto">
          <a:xfrm>
            <a:off x="8699500" y="0"/>
            <a:ext cx="460375" cy="6858000"/>
            <a:chOff x="8698868" y="0"/>
            <a:chExt cx="461665" cy="6858001"/>
          </a:xfrm>
        </p:grpSpPr>
        <p:sp>
          <p:nvSpPr>
            <p:cNvPr id="18" name="Rectangle 17"/>
            <p:cNvSpPr/>
            <p:nvPr/>
          </p:nvSpPr>
          <p:spPr>
            <a:xfrm>
              <a:off x="8714787" y="0"/>
              <a:ext cx="429826" cy="68580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80242" name="Rectangle 15"/>
            <p:cNvSpPr>
              <a:spLocks noChangeArrowheads="1"/>
            </p:cNvSpPr>
            <p:nvPr/>
          </p:nvSpPr>
          <p:spPr bwMode="auto">
            <a:xfrm rot="5400000">
              <a:off x="7500953" y="5198421"/>
              <a:ext cx="28574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</a:rPr>
                <a:t>Champ d’énergie</a:t>
              </a:r>
              <a:endParaRPr lang="fr-FR" sz="2400">
                <a:solidFill>
                  <a:schemeClr val="bg1"/>
                </a:solidFill>
              </a:endParaRPr>
            </a:p>
          </p:txBody>
        </p:sp>
      </p:grpSp>
      <p:pic>
        <p:nvPicPr>
          <p:cNvPr id="180243" name="Picture 19" descr="Pile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2565400"/>
            <a:ext cx="1265237" cy="1727200"/>
          </a:xfrm>
          <a:prstGeom prst="rect">
            <a:avLst/>
          </a:prstGeom>
          <a:noFill/>
        </p:spPr>
      </p:pic>
      <p:pic>
        <p:nvPicPr>
          <p:cNvPr id="180244" name="Picture 20" descr="Hybrid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4508500"/>
            <a:ext cx="1893887" cy="1703388"/>
          </a:xfrm>
          <a:prstGeom prst="rect">
            <a:avLst/>
          </a:prstGeom>
          <a:noFill/>
        </p:spPr>
      </p:pic>
      <p:sp>
        <p:nvSpPr>
          <p:cNvPr id="180247" name="ZoneTexte 10"/>
          <p:cNvSpPr txBox="1">
            <a:spLocks noChangeArrowheads="1"/>
          </p:cNvSpPr>
          <p:nvPr/>
        </p:nvSpPr>
        <p:spPr bwMode="auto">
          <a:xfrm>
            <a:off x="395288" y="2924175"/>
            <a:ext cx="4824412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b="1"/>
              <a:t>Solutions actuelles :</a:t>
            </a:r>
          </a:p>
          <a:p>
            <a:pPr>
              <a:buFont typeface="Wingdings" pitchFamily="2" charset="2"/>
              <a:buNone/>
            </a:pPr>
            <a:endParaRPr lang="fr-FR" sz="2400" b="1"/>
          </a:p>
          <a:p>
            <a:pPr marL="742950" lvl="1" indent="-285750">
              <a:buFont typeface="Wingdings" pitchFamily="2" charset="2"/>
              <a:buChar char="Ø"/>
            </a:pPr>
            <a:r>
              <a:rPr lang="fr-FR" sz="2000"/>
              <a:t>Rupture technologique : 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fr-FR" sz="2000">
                <a:solidFill>
                  <a:srgbClr val="00CC66"/>
                </a:solidFill>
              </a:rPr>
              <a:t>		la pile à combustible</a:t>
            </a:r>
          </a:p>
          <a:p>
            <a:pPr marL="742950" lvl="1" indent="-285750">
              <a:buFont typeface="Wingdings" pitchFamily="2" charset="2"/>
              <a:buNone/>
            </a:pPr>
            <a:endParaRPr lang="fr-FR" sz="2000">
              <a:solidFill>
                <a:srgbClr val="00CC66"/>
              </a:solidFill>
            </a:endParaRPr>
          </a:p>
          <a:p>
            <a:pPr marL="742950" lvl="1" indent="-285750">
              <a:buFont typeface="Wingdings" pitchFamily="2" charset="2"/>
              <a:buChar char="Ø"/>
            </a:pPr>
            <a:r>
              <a:rPr lang="fr-FR" sz="2000"/>
              <a:t>Rupture des systèmes complets :</a:t>
            </a:r>
            <a:r>
              <a:rPr lang="fr-FR" sz="2000">
                <a:solidFill>
                  <a:srgbClr val="00CC66"/>
                </a:solidFill>
              </a:rPr>
              <a:t> </a:t>
            </a:r>
          </a:p>
          <a:p>
            <a:pPr marL="1143000" lvl="2" indent="-228600">
              <a:buFont typeface="Wingdings" pitchFamily="2" charset="2"/>
              <a:buNone/>
            </a:pPr>
            <a:r>
              <a:rPr lang="fr-FR" sz="2000">
                <a:solidFill>
                  <a:srgbClr val="00CC66"/>
                </a:solidFill>
              </a:rPr>
              <a:t>systèmes hybrides</a:t>
            </a:r>
          </a:p>
          <a:p>
            <a:pPr algn="ctr"/>
            <a:endParaRPr lang="fr-FR" sz="2000"/>
          </a:p>
          <a:p>
            <a:pPr algn="ctr"/>
            <a:r>
              <a:rPr lang="fr-FR" sz="2400" b="1"/>
              <a:t> </a:t>
            </a:r>
          </a:p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/>
          <p:cNvSpPr/>
          <p:nvPr/>
        </p:nvSpPr>
        <p:spPr>
          <a:xfrm>
            <a:off x="1643042" y="785794"/>
            <a:ext cx="6072230" cy="5786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/>
              <a:t>.</a:t>
            </a:r>
          </a:p>
        </p:txBody>
      </p:sp>
      <p:sp>
        <p:nvSpPr>
          <p:cNvPr id="6" name="Ellipse 5"/>
          <p:cNvSpPr/>
          <p:nvPr/>
        </p:nvSpPr>
        <p:spPr>
          <a:xfrm>
            <a:off x="2000250" y="1928813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5929313" y="1857375"/>
            <a:ext cx="1357312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5429250" y="4357688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45" name="Ellipse 144"/>
          <p:cNvSpPr/>
          <p:nvPr/>
        </p:nvSpPr>
        <p:spPr>
          <a:xfrm>
            <a:off x="3500438" y="2357438"/>
            <a:ext cx="2286000" cy="2286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9" name="Double flèche horizontale 28"/>
          <p:cNvSpPr/>
          <p:nvPr/>
        </p:nvSpPr>
        <p:spPr>
          <a:xfrm rot="8752334">
            <a:off x="5492750" y="2790825"/>
            <a:ext cx="657225" cy="427038"/>
          </a:xfrm>
          <a:prstGeom prst="leftRightArrow">
            <a:avLst>
              <a:gd name="adj1" fmla="val 50000"/>
              <a:gd name="adj2" fmla="val 4654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pic>
        <p:nvPicPr>
          <p:cNvPr id="21" name="Image 20" descr="Image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286124"/>
            <a:ext cx="971170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Image 9" descr="72726785-260x260-0-0_Aspirateur+Black+Decker+Aspirateur+sans+fil+Dustbu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464343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Image 32" descr="Image3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643313"/>
            <a:ext cx="93821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Ellipse 33"/>
          <p:cNvSpPr/>
          <p:nvPr/>
        </p:nvSpPr>
        <p:spPr>
          <a:xfrm>
            <a:off x="2714625" y="4429125"/>
            <a:ext cx="1357313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39" name="Image 12" descr="aspi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51" r="16328" b="7668"/>
          <a:stretch>
            <a:fillRect/>
          </a:stretch>
        </p:blipFill>
        <p:spPr bwMode="auto">
          <a:xfrm>
            <a:off x="6215063" y="2214563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Image 39" descr="tab6-image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5" y="2928938"/>
            <a:ext cx="74295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Rectangle 40"/>
          <p:cNvSpPr/>
          <p:nvPr/>
        </p:nvSpPr>
        <p:spPr bwMode="auto">
          <a:xfrm>
            <a:off x="2357422" y="2143116"/>
            <a:ext cx="607855" cy="923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42" name="Double flèche horizontale 41"/>
          <p:cNvSpPr/>
          <p:nvPr/>
        </p:nvSpPr>
        <p:spPr>
          <a:xfrm rot="13606937">
            <a:off x="5195888" y="4243388"/>
            <a:ext cx="657225" cy="428625"/>
          </a:xfrm>
          <a:prstGeom prst="leftRightArrow">
            <a:avLst>
              <a:gd name="adj1" fmla="val 50000"/>
              <a:gd name="adj2" fmla="val 4654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43" name="Double flèche horizontale 42"/>
          <p:cNvSpPr/>
          <p:nvPr/>
        </p:nvSpPr>
        <p:spPr>
          <a:xfrm rot="7261397">
            <a:off x="3635375" y="4219575"/>
            <a:ext cx="657225" cy="428625"/>
          </a:xfrm>
          <a:prstGeom prst="leftRightArrow">
            <a:avLst>
              <a:gd name="adj1" fmla="val 50000"/>
              <a:gd name="adj2" fmla="val 4654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46" name="Flèche en arc 45"/>
          <p:cNvSpPr/>
          <p:nvPr/>
        </p:nvSpPr>
        <p:spPr>
          <a:xfrm rot="5733340">
            <a:off x="2909094" y="1775619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961133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7" name="Flèche en arc 46"/>
          <p:cNvSpPr/>
          <p:nvPr/>
        </p:nvSpPr>
        <p:spPr>
          <a:xfrm rot="10547069">
            <a:off x="2058988" y="2390775"/>
            <a:ext cx="4929187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287046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8" name="Flèche en arc 47"/>
          <p:cNvSpPr/>
          <p:nvPr/>
        </p:nvSpPr>
        <p:spPr>
          <a:xfrm rot="15401631">
            <a:off x="1339056" y="1826419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381319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pic>
        <p:nvPicPr>
          <p:cNvPr id="20" name="Image 32" descr="roomba530_2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8" y="4714875"/>
            <a:ext cx="10001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Rectangle 48"/>
          <p:cNvSpPr/>
          <p:nvPr/>
        </p:nvSpPr>
        <p:spPr>
          <a:xfrm>
            <a:off x="571472" y="0"/>
            <a:ext cx="825225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fr-FR" sz="4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Des enseignements complémentaires 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143372" y="1142984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CIT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4286248" y="2500306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SI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 rot="5400000">
            <a:off x="7297982" y="5003165"/>
            <a:ext cx="3230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Matériau et structure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8596" y="1500174"/>
            <a:ext cx="428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dirty="0"/>
              <a:t>Le  </a:t>
            </a:r>
            <a:r>
              <a:rPr lang="fr-FR" sz="2400" b="1" dirty="0" err="1"/>
              <a:t>Roomba</a:t>
            </a:r>
            <a:r>
              <a:rPr lang="fr-FR" sz="2400" b="1" dirty="0"/>
              <a:t> </a:t>
            </a:r>
            <a:r>
              <a:rPr lang="fr-FR" sz="2400" b="1" dirty="0" smtClean="0"/>
              <a:t>520</a:t>
            </a:r>
            <a:endParaRPr lang="fr-FR" sz="2400" b="1" dirty="0"/>
          </a:p>
        </p:txBody>
      </p:sp>
      <p:pic>
        <p:nvPicPr>
          <p:cNvPr id="9219" name="Image 5" descr="roomba530_2.jpg"/>
          <p:cNvPicPr>
            <a:picLocks noChangeAspect="1"/>
          </p:cNvPicPr>
          <p:nvPr/>
        </p:nvPicPr>
        <p:blipFill>
          <a:blip r:embed="rId5" cstate="print"/>
          <a:srcRect l="1724" t="2071"/>
          <a:stretch>
            <a:fillRect/>
          </a:stretch>
        </p:blipFill>
        <p:spPr bwMode="auto">
          <a:xfrm>
            <a:off x="1000100" y="2714620"/>
            <a:ext cx="2928958" cy="2429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Image 6" descr="image001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5357826"/>
            <a:ext cx="1981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00298" y="0"/>
            <a:ext cx="43989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Les supports choisis</a:t>
            </a:r>
          </a:p>
        </p:txBody>
      </p:sp>
    </p:spTree>
    <p:controls>
      <p:control spid="91138" name="ShockwaveFlash1" r:id="rId2" imgW="4246496" imgH="3456229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2" name="Rectangle 11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36938" name="Group 74"/>
          <p:cNvGraphicFramePr>
            <a:graphicFrameLocks noGrp="1"/>
          </p:cNvGraphicFramePr>
          <p:nvPr/>
        </p:nvGraphicFramePr>
        <p:xfrm>
          <a:off x="0" y="800100"/>
          <a:ext cx="9144000" cy="6228024"/>
        </p:xfrm>
        <a:graphic>
          <a:graphicData uri="http://schemas.openxmlformats.org/drawingml/2006/table">
            <a:tbl>
              <a:tblPr/>
              <a:tblGrid>
                <a:gridCol w="1219200"/>
                <a:gridCol w="1120775"/>
                <a:gridCol w="1074738"/>
                <a:gridCol w="1239837"/>
                <a:gridCol w="1720850"/>
                <a:gridCol w="2768600"/>
              </a:tblGrid>
              <a:tr h="334963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Quelle structure et quels matériaux pour notre aspirateur 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23863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 d’évolution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Augmentation du niveau d'idéalité (allègement du système)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charset="0"/>
                        </a:rPr>
                        <a:t>Support</a:t>
                      </a: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Champ technologique</a:t>
                      </a: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Innovation principale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Solution technologique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Principe physique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Expérimentations associées / piste de projet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2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Matériau et structure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Utilisation des matières plastiques</a:t>
                      </a: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Plastiques</a:t>
                      </a: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Polymérisation</a:t>
                      </a: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Etude des procédés d’obtention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Etude des matériaux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Expérimentation</a:t>
                      </a:r>
                      <a:r>
                        <a:rPr kumimoji="0" lang="fr-FR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 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Notion de pression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2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 d’évolution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Développement inégal des parties d’un système (système d’aspiration)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Matériau et structure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Séparation des particules de poussière par tourbillon </a:t>
                      </a: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Système d’aspiration à action cyclonique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Forces centrifuges</a:t>
                      </a: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Notion de brevet et propriété intellectuelle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Expérimentations</a:t>
                      </a:r>
                      <a:r>
                        <a:rPr kumimoji="0" lang="fr-FR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 :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Visualiser un tourbillon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Observer les conséquences des forces centrifuges</a:t>
                      </a: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12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 d’évolution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Transition vers le micro niveau (miniaturisation)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51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Matériau et structure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Différents niveaux de séparation des particules de poussière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Brosses de nettoyage (latérale, centrales) + système d’aspiration (particules fines)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Forces d’attraction moléculaire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Piste de projet</a:t>
                      </a:r>
                      <a:r>
                        <a:rPr kumimoji="0" lang="fr-FR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 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Intégration d’un système d’aspiration cyclonique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55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Questionnement</a:t>
            </a:r>
            <a:r>
              <a:rPr lang="fr-FR" sz="3200" b="1" i="1" dirty="0" smtClean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fr-FR" sz="3200" b="1" i="1" dirty="0">
                <a:solidFill>
                  <a:srgbClr val="FF0000"/>
                </a:solidFill>
                <a:latin typeface="+mj-lt"/>
                <a:cs typeface="Arial" charset="0"/>
              </a:rPr>
              <a:t>n°3</a:t>
            </a:r>
            <a:endParaRPr lang="fr-FR" dirty="0">
              <a:latin typeface="+mj-lt"/>
              <a:cs typeface="Arial" charset="0"/>
            </a:endParaRPr>
          </a:p>
        </p:txBody>
      </p:sp>
      <p:pic>
        <p:nvPicPr>
          <p:cNvPr id="25656" name="Picture 65" descr="01A7010F01955174"/>
          <p:cNvPicPr>
            <a:picLocks noChangeAspect="1" noChangeArrowheads="1"/>
          </p:cNvPicPr>
          <p:nvPr/>
        </p:nvPicPr>
        <p:blipFill>
          <a:blip r:embed="rId3" cstate="print"/>
          <a:srcRect l="9308" r="9308"/>
          <a:stretch>
            <a:fillRect/>
          </a:stretch>
        </p:blipFill>
        <p:spPr bwMode="auto">
          <a:xfrm>
            <a:off x="0" y="4071942"/>
            <a:ext cx="111442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7" name="Picture 68" descr="roomba530_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715016"/>
            <a:ext cx="1187450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9" name="Picture 67" descr="aspirateur-traineau-professionnel-16905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357430"/>
            <a:ext cx="1157288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lipse 7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44" descr="D:\Seconde SI et CIT\presentation\séminaire Baggio\logo CI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57166"/>
            <a:ext cx="857228" cy="668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1" descr="aspirateur-traineau-professionnel-1690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96975"/>
            <a:ext cx="1808162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 descr="ensemble-de-4-filtres-tp_314920117512144604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91250" y="4556125"/>
            <a:ext cx="952500" cy="952500"/>
          </a:xfrm>
        </p:spPr>
      </p:pic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1403350" y="836613"/>
            <a:ext cx="61928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200"/>
              <a:t>Quelles sont les innovations ayant permis de faire évoluer la structure des aspirateurs ?</a:t>
            </a:r>
          </a:p>
        </p:txBody>
      </p:sp>
      <p:sp>
        <p:nvSpPr>
          <p:cNvPr id="26630" name="Rectangle 5"/>
          <p:cNvSpPr>
            <a:spLocks noChangeArrowheads="1"/>
          </p:cNvSpPr>
          <p:nvPr/>
        </p:nvSpPr>
        <p:spPr bwMode="auto">
          <a:xfrm>
            <a:off x="0" y="3535612"/>
            <a:ext cx="9144000" cy="32316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fr-FR" b="1" u="sng" dirty="0"/>
              <a:t>Activités :</a:t>
            </a:r>
          </a:p>
          <a:p>
            <a:endParaRPr lang="fr-FR" b="1" u="sng" dirty="0"/>
          </a:p>
          <a:p>
            <a:pPr marL="742950" lvl="1" indent="-285750"/>
            <a:r>
              <a:rPr lang="fr-FR" sz="1400" dirty="0" smtClean="0"/>
              <a:t>-	Identification des étapes et des règles d’évolution de l’aspirateur.</a:t>
            </a:r>
          </a:p>
          <a:p>
            <a:pPr marL="742950" lvl="1" indent="-285750"/>
            <a:endParaRPr lang="fr-FR" sz="1400" dirty="0" smtClean="0"/>
          </a:p>
          <a:p>
            <a:pPr marL="742950" lvl="1" indent="-285750">
              <a:buFontTx/>
              <a:buChar char="-"/>
            </a:pPr>
            <a:r>
              <a:rPr lang="fr-FR" sz="1400" dirty="0" smtClean="0"/>
              <a:t>Compréhension des notions de propriété intellectuelle, de brevet. </a:t>
            </a:r>
          </a:p>
          <a:p>
            <a:pPr marL="742950" lvl="1" indent="-285750">
              <a:buFontTx/>
              <a:buChar char="-"/>
            </a:pPr>
            <a:endParaRPr lang="fr-FR" sz="1400" dirty="0"/>
          </a:p>
          <a:p>
            <a:pPr marL="742950" lvl="1" indent="-285750">
              <a:buFontTx/>
              <a:buChar char="-"/>
            </a:pPr>
            <a:r>
              <a:rPr lang="fr-FR" sz="1400" dirty="0"/>
              <a:t>Définition </a:t>
            </a:r>
            <a:r>
              <a:rPr lang="fr-FR" sz="1400" dirty="0" smtClean="0"/>
              <a:t>de la  </a:t>
            </a:r>
            <a:r>
              <a:rPr lang="fr-FR" sz="1400" dirty="0"/>
              <a:t>pression. Mise en évidence des forces de pression (pression atmosphérique).</a:t>
            </a:r>
          </a:p>
          <a:p>
            <a:pPr marL="742950" lvl="1" indent="-285750">
              <a:buFontTx/>
              <a:buChar char="-"/>
            </a:pPr>
            <a:endParaRPr lang="fr-FR" sz="1400" dirty="0"/>
          </a:p>
          <a:p>
            <a:pPr marL="742950" lvl="1" indent="-285750">
              <a:buFontTx/>
              <a:buChar char="-"/>
            </a:pPr>
            <a:r>
              <a:rPr lang="fr-FR" sz="1400" dirty="0"/>
              <a:t>Démarche de créativité : réflexion sur le phénomène d’aspiration. </a:t>
            </a:r>
          </a:p>
          <a:p>
            <a:pPr marL="742950" lvl="1" indent="-285750">
              <a:buFontTx/>
              <a:buChar char="-"/>
            </a:pPr>
            <a:endParaRPr lang="fr-FR" sz="1400" dirty="0"/>
          </a:p>
          <a:p>
            <a:pPr marL="742950" lvl="1" indent="-285750">
              <a:buFontTx/>
              <a:buChar char="-"/>
            </a:pPr>
            <a:r>
              <a:rPr lang="fr-FR" sz="1400" dirty="0"/>
              <a:t>Observation d’un tourbillon. Mise en évidence des forces centrifuges</a:t>
            </a:r>
            <a:r>
              <a:rPr lang="fr-FR" sz="1400" dirty="0" smtClean="0"/>
              <a:t>.</a:t>
            </a:r>
          </a:p>
          <a:p>
            <a:pPr marL="742950" lvl="1" indent="-285750">
              <a:buFontTx/>
              <a:buChar char="-"/>
            </a:pPr>
            <a:endParaRPr lang="fr-FR" sz="1400" dirty="0" smtClean="0"/>
          </a:p>
          <a:p>
            <a:pPr marL="742950" lvl="1" indent="-285750">
              <a:buFontTx/>
              <a:buChar char="-"/>
            </a:pPr>
            <a:r>
              <a:rPr lang="fr-FR" sz="1400" dirty="0" smtClean="0"/>
              <a:t>Description d’une solution technique à l’aide de représentations numériques (ROOMBA).</a:t>
            </a:r>
          </a:p>
          <a:p>
            <a:pPr marL="742950" lvl="1" indent="-285750">
              <a:buFontTx/>
              <a:buChar char="-"/>
            </a:pPr>
            <a:endParaRPr lang="fr-FR" sz="1400" dirty="0"/>
          </a:p>
        </p:txBody>
      </p:sp>
      <p:pic>
        <p:nvPicPr>
          <p:cNvPr id="26631" name="Picture 8" descr="01A7010F019551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2276475"/>
            <a:ext cx="201612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llipse 9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Questionnement</a:t>
            </a:r>
            <a:r>
              <a:rPr lang="fr-FR" sz="3200" b="1" i="1" dirty="0" smtClean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fr-FR" sz="3200" b="1" i="1" dirty="0">
                <a:solidFill>
                  <a:srgbClr val="FF0000"/>
                </a:solidFill>
                <a:latin typeface="+mj-lt"/>
                <a:cs typeface="Arial" charset="0"/>
              </a:rPr>
              <a:t>n°3</a:t>
            </a:r>
            <a:endParaRPr lang="fr-FR" dirty="0">
              <a:latin typeface="+mj-lt"/>
              <a:cs typeface="Arial" charset="0"/>
            </a:endParaRPr>
          </a:p>
        </p:txBody>
      </p:sp>
      <p:pic>
        <p:nvPicPr>
          <p:cNvPr id="13" name="Image 5" descr="aspi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1785926"/>
            <a:ext cx="1310134" cy="98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4" descr="D:\Seconde SI et CIT\presentation\séminaire Baggio\logo CI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57166"/>
            <a:ext cx="857228" cy="668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e 14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6" name="Rectangle 15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r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868346"/>
          </a:xfrm>
        </p:spPr>
        <p:txBody>
          <a:bodyPr/>
          <a:lstStyle/>
          <a:p>
            <a:pPr lvl="0" eaLnBrk="1" hangingPunct="1"/>
            <a:r>
              <a:rPr lang="fr-FR" b="1" dirty="0" smtClean="0">
                <a:solidFill>
                  <a:srgbClr val="FF0000"/>
                </a:solidFill>
              </a:rPr>
              <a:t>Obtenir une aspiration efficace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214422"/>
            <a:ext cx="8143903" cy="1543048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fr-FR" dirty="0" smtClean="0"/>
              <a:t>Cette étude permettra d'appréhender le compromis entre la dépression et le débit d’aspiration.</a:t>
            </a:r>
          </a:p>
          <a:p>
            <a:pPr algn="ctr">
              <a:buFont typeface="Arial" charset="0"/>
              <a:buNone/>
              <a:defRPr/>
            </a:pPr>
            <a:endParaRPr lang="fr-FR" dirty="0" smtClean="0"/>
          </a:p>
          <a:p>
            <a:pPr>
              <a:buFont typeface="Arial" charset="0"/>
              <a:buNone/>
              <a:defRPr/>
            </a:pPr>
            <a:endParaRPr lang="fr-FR" dirty="0"/>
          </a:p>
        </p:txBody>
      </p:sp>
      <p:grpSp>
        <p:nvGrpSpPr>
          <p:cNvPr id="35" name="Groupe 34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33" name="Rectangle 32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214414" y="3843338"/>
            <a:ext cx="6143625" cy="2214562"/>
            <a:chOff x="2320" y="12320"/>
            <a:chExt cx="6890" cy="2182"/>
          </a:xfrm>
        </p:grpSpPr>
        <p:pic>
          <p:nvPicPr>
            <p:cNvPr id="9" name="Picture 3" descr="pv1205b_principe"/>
            <p:cNvPicPr>
              <a:picLocks noChangeAspect="1" noChangeArrowheads="1"/>
            </p:cNvPicPr>
            <p:nvPr/>
          </p:nvPicPr>
          <p:blipFill>
            <a:blip r:embed="rId2" cstate="print"/>
            <a:srcRect l="6891" t="21660" r="6891" b="21660"/>
            <a:stretch>
              <a:fillRect/>
            </a:stretch>
          </p:blipFill>
          <p:spPr bwMode="auto">
            <a:xfrm>
              <a:off x="3299" y="13368"/>
              <a:ext cx="2710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5460" y="13035"/>
              <a:ext cx="1515" cy="1455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2535" y="13755"/>
              <a:ext cx="549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6840" y="13620"/>
              <a:ext cx="27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>
              <a:off x="6840" y="13890"/>
              <a:ext cx="27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6727" y="12855"/>
              <a:ext cx="71" cy="350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V="1">
              <a:off x="6790" y="12600"/>
              <a:ext cx="370" cy="3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7160" y="12600"/>
              <a:ext cx="5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" name="Text Box 12"/>
            <p:cNvSpPr txBox="1">
              <a:spLocks noChangeArrowheads="1"/>
            </p:cNvSpPr>
            <p:nvPr/>
          </p:nvSpPr>
          <p:spPr bwMode="auto">
            <a:xfrm>
              <a:off x="7660" y="12370"/>
              <a:ext cx="1550" cy="3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 i="1">
                  <a:latin typeface="Calibri" pitchFamily="34" charset="0"/>
                </a:rPr>
                <a:t>Prise de pression</a:t>
              </a:r>
              <a:endParaRPr lang="fr-FR"/>
            </a:p>
          </p:txBody>
        </p:sp>
        <p:sp>
          <p:nvSpPr>
            <p:cNvPr id="18" name="Text Box 13"/>
            <p:cNvSpPr txBox="1">
              <a:spLocks noChangeArrowheads="1"/>
            </p:cNvSpPr>
            <p:nvPr/>
          </p:nvSpPr>
          <p:spPr bwMode="auto">
            <a:xfrm>
              <a:off x="7670" y="12810"/>
              <a:ext cx="1220" cy="3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 i="1">
                  <a:latin typeface="Calibri" pitchFamily="34" charset="0"/>
                </a:rPr>
                <a:t>Diaphragme</a:t>
              </a:r>
              <a:endParaRPr lang="fr-FR"/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H="1">
              <a:off x="7050" y="13020"/>
              <a:ext cx="700" cy="5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" name="Text Box 15"/>
            <p:cNvSpPr txBox="1">
              <a:spLocks noChangeArrowheads="1"/>
            </p:cNvSpPr>
            <p:nvPr/>
          </p:nvSpPr>
          <p:spPr bwMode="auto">
            <a:xfrm>
              <a:off x="4370" y="12320"/>
              <a:ext cx="870" cy="3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 i="1">
                  <a:latin typeface="Calibri" pitchFamily="34" charset="0"/>
                </a:rPr>
                <a:t>Caisson</a:t>
              </a:r>
              <a:endParaRPr lang="fr-FR"/>
            </a:p>
          </p:txBody>
        </p:sp>
        <p:sp>
          <p:nvSpPr>
            <p:cNvPr id="21" name="Line 16"/>
            <p:cNvSpPr>
              <a:spLocks noChangeShapeType="1"/>
            </p:cNvSpPr>
            <p:nvPr/>
          </p:nvSpPr>
          <p:spPr bwMode="auto">
            <a:xfrm>
              <a:off x="5080" y="12530"/>
              <a:ext cx="680" cy="5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Text Box 17"/>
            <p:cNvSpPr txBox="1">
              <a:spLocks noChangeArrowheads="1"/>
            </p:cNvSpPr>
            <p:nvPr/>
          </p:nvSpPr>
          <p:spPr bwMode="auto">
            <a:xfrm>
              <a:off x="2320" y="12690"/>
              <a:ext cx="1050" cy="3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 i="1">
                  <a:latin typeface="Calibri" pitchFamily="34" charset="0"/>
                </a:rPr>
                <a:t>Aspirateur</a:t>
              </a:r>
              <a:endParaRPr lang="fr-FR"/>
            </a:p>
          </p:txBody>
        </p:sp>
        <p:sp>
          <p:nvSpPr>
            <p:cNvPr id="23" name="Line 18"/>
            <p:cNvSpPr>
              <a:spLocks noChangeShapeType="1"/>
            </p:cNvSpPr>
            <p:nvPr/>
          </p:nvSpPr>
          <p:spPr bwMode="auto">
            <a:xfrm>
              <a:off x="3210" y="12900"/>
              <a:ext cx="680" cy="5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24" name="Image 20" descr="pression-testo-hpa-000014046-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27" y="2843213"/>
            <a:ext cx="1285875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19" descr="4309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53"/>
          <a:stretch>
            <a:fillRect/>
          </a:stretch>
        </p:blipFill>
        <p:spPr bwMode="auto">
          <a:xfrm>
            <a:off x="5643539" y="5057775"/>
            <a:ext cx="20399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ZoneTexte 21"/>
          <p:cNvSpPr txBox="1">
            <a:spLocks noChangeArrowheads="1"/>
          </p:cNvSpPr>
          <p:nvPr/>
        </p:nvSpPr>
        <p:spPr bwMode="auto">
          <a:xfrm>
            <a:off x="5715008" y="3286124"/>
            <a:ext cx="2466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Mesure de dépression</a:t>
            </a:r>
          </a:p>
        </p:txBody>
      </p:sp>
      <p:sp>
        <p:nvSpPr>
          <p:cNvPr id="27" name="ZoneTexte 22"/>
          <p:cNvSpPr txBox="1">
            <a:spLocks noChangeArrowheads="1"/>
          </p:cNvSpPr>
          <p:nvPr/>
        </p:nvSpPr>
        <p:spPr bwMode="auto">
          <a:xfrm>
            <a:off x="3428977" y="6200775"/>
            <a:ext cx="2338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Mesure de débit d’air</a:t>
            </a:r>
          </a:p>
        </p:txBody>
      </p:sp>
      <p:sp>
        <p:nvSpPr>
          <p:cNvPr id="28" name="Ellipse 27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" name="Connecteur droit 28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llipse 29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30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1571604" y="714356"/>
            <a:ext cx="6072208" cy="60722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dirty="0"/>
              <a:t>Création et Innovation Technologique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/>
              <a:t>Pour une découverte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/>
              <a:t>des lois d’évolutions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/>
              <a:t>des systèmes.</a:t>
            </a:r>
          </a:p>
        </p:txBody>
      </p:sp>
      <p:sp>
        <p:nvSpPr>
          <p:cNvPr id="29" name="Flèche en arc 28"/>
          <p:cNvSpPr/>
          <p:nvPr/>
        </p:nvSpPr>
        <p:spPr>
          <a:xfrm rot="21186095">
            <a:off x="1704975" y="1139849"/>
            <a:ext cx="4929188" cy="3714750"/>
          </a:xfrm>
          <a:prstGeom prst="circularArrow">
            <a:avLst>
              <a:gd name="adj1" fmla="val 8298"/>
              <a:gd name="adj2" fmla="val 1142946"/>
              <a:gd name="adj3" fmla="val 16806914"/>
              <a:gd name="adj4" fmla="val 15782974"/>
              <a:gd name="adj5" fmla="val 10972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0" name="Flèche en arc 29"/>
          <p:cNvSpPr/>
          <p:nvPr/>
        </p:nvSpPr>
        <p:spPr>
          <a:xfrm rot="2564598">
            <a:off x="2749550" y="1179513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5737554"/>
              <a:gd name="adj5" fmla="val 1153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Flèche en arc 30"/>
          <p:cNvSpPr/>
          <p:nvPr/>
        </p:nvSpPr>
        <p:spPr>
          <a:xfrm rot="6707798">
            <a:off x="3104356" y="1620044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5941880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2" name="Flèche en arc 31"/>
          <p:cNvSpPr/>
          <p:nvPr/>
        </p:nvSpPr>
        <p:spPr>
          <a:xfrm rot="10301425">
            <a:off x="2243138" y="2622574"/>
            <a:ext cx="4929187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871832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6" name="Ellipse 5"/>
          <p:cNvSpPr/>
          <p:nvPr/>
        </p:nvSpPr>
        <p:spPr>
          <a:xfrm>
            <a:off x="2571750" y="1428774"/>
            <a:ext cx="1357313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4714875" y="1143024"/>
            <a:ext cx="1357313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6072188" y="2786087"/>
            <a:ext cx="1357312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5429250" y="4786337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2857500" y="4929212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857375" y="3143274"/>
            <a:ext cx="1357313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27661" name="Image 28" descr="aspi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25" y="1643087"/>
            <a:ext cx="104933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e 13"/>
          <p:cNvGrpSpPr>
            <a:grpSpLocks/>
          </p:cNvGrpSpPr>
          <p:nvPr/>
        </p:nvGrpSpPr>
        <p:grpSpPr bwMode="auto">
          <a:xfrm>
            <a:off x="4857750" y="1071587"/>
            <a:ext cx="869950" cy="1214437"/>
            <a:chOff x="5345113" y="1357313"/>
            <a:chExt cx="1338262" cy="1785937"/>
          </a:xfrm>
        </p:grpSpPr>
        <p:pic>
          <p:nvPicPr>
            <p:cNvPr id="27681" name="Image 29" descr="aspi2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590599">
              <a:off x="5345113" y="1997075"/>
              <a:ext cx="1150937" cy="85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82" name="Image 30" descr="aspiV2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914" r="39397"/>
            <a:stretch>
              <a:fillRect/>
            </a:stretch>
          </p:blipFill>
          <p:spPr bwMode="auto">
            <a:xfrm>
              <a:off x="6286500" y="1357313"/>
              <a:ext cx="396875" cy="1785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e 16"/>
          <p:cNvGrpSpPr>
            <a:grpSpLocks/>
          </p:cNvGrpSpPr>
          <p:nvPr/>
        </p:nvGrpSpPr>
        <p:grpSpPr bwMode="auto">
          <a:xfrm>
            <a:off x="6143625" y="3000399"/>
            <a:ext cx="1143000" cy="1000125"/>
            <a:chOff x="7000875" y="3500438"/>
            <a:chExt cx="1649413" cy="1757362"/>
          </a:xfrm>
        </p:grpSpPr>
        <p:pic>
          <p:nvPicPr>
            <p:cNvPr id="27679" name="Image 8" descr="291008__aspirateur_bosch_bsg71842_aspirateur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272" t="54025" r="9830"/>
            <a:stretch>
              <a:fillRect/>
            </a:stretch>
          </p:blipFill>
          <p:spPr bwMode="auto">
            <a:xfrm>
              <a:off x="7000875" y="4000500"/>
              <a:ext cx="1571625" cy="812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80" name="Image 25" descr="S163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627" r="32422"/>
            <a:stretch>
              <a:fillRect/>
            </a:stretch>
          </p:blipFill>
          <p:spPr bwMode="auto">
            <a:xfrm>
              <a:off x="8001000" y="3500438"/>
              <a:ext cx="649288" cy="1757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e 19"/>
          <p:cNvGrpSpPr>
            <a:grpSpLocks/>
          </p:cNvGrpSpPr>
          <p:nvPr/>
        </p:nvGrpSpPr>
        <p:grpSpPr bwMode="auto">
          <a:xfrm>
            <a:off x="5429250" y="4929212"/>
            <a:ext cx="1189038" cy="1000125"/>
            <a:chOff x="4286250" y="4929188"/>
            <a:chExt cx="1893888" cy="1592262"/>
          </a:xfrm>
        </p:grpSpPr>
        <p:pic>
          <p:nvPicPr>
            <p:cNvPr id="27677" name="Image 12" descr="aspi4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551" r="16328" b="7668"/>
            <a:stretch>
              <a:fillRect/>
            </a:stretch>
          </p:blipFill>
          <p:spPr bwMode="auto">
            <a:xfrm>
              <a:off x="4286250" y="4929188"/>
              <a:ext cx="1357313" cy="135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78" name="Image 31" descr="DYSON-Aspirateur-DC25-Allergy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062" r="33125"/>
            <a:stretch>
              <a:fillRect/>
            </a:stretch>
          </p:blipFill>
          <p:spPr bwMode="auto">
            <a:xfrm>
              <a:off x="5643563" y="5072063"/>
              <a:ext cx="536575" cy="1449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Groupe 22"/>
          <p:cNvGrpSpPr>
            <a:grpSpLocks/>
          </p:cNvGrpSpPr>
          <p:nvPr/>
        </p:nvGrpSpPr>
        <p:grpSpPr bwMode="auto">
          <a:xfrm>
            <a:off x="3143250" y="5143524"/>
            <a:ext cx="928688" cy="973138"/>
            <a:chOff x="2071688" y="4643438"/>
            <a:chExt cx="1500187" cy="1571625"/>
          </a:xfrm>
        </p:grpSpPr>
        <p:pic>
          <p:nvPicPr>
            <p:cNvPr id="27674" name="Image 32" descr="roomba530_2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1688" y="4643438"/>
              <a:ext cx="1000125" cy="831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75" name="Image 9" descr="72726785-260x260-0-0_Aspirateur+Black+Decker+Aspirateur+sans+fil+Dustbu.jpg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3125" y="5429250"/>
              <a:ext cx="785813" cy="785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76" name="Image 10" descr="aspiV3.jpg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915" r="24638"/>
            <a:stretch>
              <a:fillRect/>
            </a:stretch>
          </p:blipFill>
          <p:spPr bwMode="auto">
            <a:xfrm>
              <a:off x="3071813" y="4786313"/>
              <a:ext cx="500062" cy="1379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26"/>
          <p:cNvSpPr/>
          <p:nvPr/>
        </p:nvSpPr>
        <p:spPr bwMode="auto">
          <a:xfrm>
            <a:off x="2214546" y="3429022"/>
            <a:ext cx="607855" cy="923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33" name="Flèche en arc 32"/>
          <p:cNvSpPr/>
          <p:nvPr/>
        </p:nvSpPr>
        <p:spPr>
          <a:xfrm rot="13817623">
            <a:off x="1675729" y="2346604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6224688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ZoneTexte 31"/>
          <p:cNvSpPr txBox="1">
            <a:spLocks noChangeArrowheads="1"/>
          </p:cNvSpPr>
          <p:nvPr/>
        </p:nvSpPr>
        <p:spPr bwMode="auto">
          <a:xfrm>
            <a:off x="4143372" y="5572162"/>
            <a:ext cx="135732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Introduction de la robotique autonome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(énergie embarquée)</a:t>
            </a:r>
          </a:p>
        </p:txBody>
      </p:sp>
      <p:sp>
        <p:nvSpPr>
          <p:cNvPr id="37" name="ZoneTexte 30"/>
          <p:cNvSpPr txBox="1">
            <a:spLocks noChangeArrowheads="1"/>
          </p:cNvSpPr>
          <p:nvPr/>
        </p:nvSpPr>
        <p:spPr bwMode="auto">
          <a:xfrm>
            <a:off x="6143636" y="4143402"/>
            <a:ext cx="15002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Exploitation des phénomènes aérodynamiques</a:t>
            </a:r>
          </a:p>
        </p:txBody>
      </p:sp>
      <p:sp>
        <p:nvSpPr>
          <p:cNvPr id="38" name="ZoneTexte 29"/>
          <p:cNvSpPr txBox="1">
            <a:spLocks noChangeArrowheads="1"/>
          </p:cNvSpPr>
          <p:nvPr/>
        </p:nvSpPr>
        <p:spPr bwMode="auto">
          <a:xfrm>
            <a:off x="6215074" y="1785948"/>
            <a:ext cx="10001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Apparition des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matières plastiques</a:t>
            </a:r>
          </a:p>
        </p:txBody>
      </p:sp>
      <p:sp>
        <p:nvSpPr>
          <p:cNvPr id="39" name="ZoneTexte 38"/>
          <p:cNvSpPr txBox="1">
            <a:spLocks noChangeArrowheads="1"/>
          </p:cNvSpPr>
          <p:nvPr/>
        </p:nvSpPr>
        <p:spPr bwMode="auto">
          <a:xfrm>
            <a:off x="3214678" y="928692"/>
            <a:ext cx="1957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>
                <a:ln/>
                <a:solidFill>
                  <a:srgbClr val="FFFF00"/>
                </a:solidFill>
                <a:latin typeface="+mn-lt"/>
              </a:rPr>
              <a:t>Evolution des matériaux ferreux</a:t>
            </a:r>
          </a:p>
        </p:txBody>
      </p:sp>
      <p:sp>
        <p:nvSpPr>
          <p:cNvPr id="27672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Etapes et règles d’évolution</a:t>
            </a:r>
            <a:endParaRPr lang="fr-FR" dirty="0"/>
          </a:p>
        </p:txBody>
      </p:sp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e 41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43" name="Rectangle 42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2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Notion de propriété intellectuelle</a:t>
            </a:r>
            <a:endParaRPr lang="fr-FR" dirty="0"/>
          </a:p>
        </p:txBody>
      </p:sp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Image 40" descr="propriete_intellectuel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2152652"/>
            <a:ext cx="2000250" cy="2162175"/>
          </a:xfrm>
          <a:prstGeom prst="rect">
            <a:avLst/>
          </a:prstGeom>
        </p:spPr>
      </p:pic>
      <p:pic>
        <p:nvPicPr>
          <p:cNvPr id="42" name="Image 41" descr="Dyson.jpg"/>
          <p:cNvPicPr>
            <a:picLocks noChangeAspect="1"/>
          </p:cNvPicPr>
          <p:nvPr/>
        </p:nvPicPr>
        <p:blipFill>
          <a:blip r:embed="rId4" cstate="print"/>
          <a:srcRect r="1087" b="4081"/>
          <a:stretch>
            <a:fillRect/>
          </a:stretch>
        </p:blipFill>
        <p:spPr>
          <a:xfrm>
            <a:off x="1571604" y="3224222"/>
            <a:ext cx="3900501" cy="3133736"/>
          </a:xfrm>
          <a:prstGeom prst="rect">
            <a:avLst/>
          </a:prstGeom>
        </p:spPr>
      </p:pic>
      <p:pic>
        <p:nvPicPr>
          <p:cNvPr id="43" name="Image 42" descr="protection_inventi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2152652"/>
            <a:ext cx="1666875" cy="2524125"/>
          </a:xfrm>
          <a:prstGeom prst="rect">
            <a:avLst/>
          </a:prstGeom>
        </p:spPr>
      </p:pic>
      <p:sp>
        <p:nvSpPr>
          <p:cNvPr id="44" name="ZoneTexte 43"/>
          <p:cNvSpPr txBox="1"/>
          <p:nvPr/>
        </p:nvSpPr>
        <p:spPr>
          <a:xfrm>
            <a:off x="500034" y="1500174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La protection des  inventions</a:t>
            </a:r>
            <a:endParaRPr lang="fr-FR" b="1" dirty="0"/>
          </a:p>
        </p:txBody>
      </p:sp>
      <p:sp>
        <p:nvSpPr>
          <p:cNvPr id="45" name="ZoneTexte 44"/>
          <p:cNvSpPr txBox="1"/>
          <p:nvPr/>
        </p:nvSpPr>
        <p:spPr>
          <a:xfrm>
            <a:off x="5286380" y="150017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La propriété intellectuelle</a:t>
            </a:r>
            <a:endParaRPr lang="fr-FR" b="1" dirty="0"/>
          </a:p>
        </p:txBody>
      </p:sp>
      <p:grpSp>
        <p:nvGrpSpPr>
          <p:cNvPr id="11" name="Groupe 10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2" name="Rectangle 11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2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Notion de pression</a:t>
            </a:r>
            <a:endParaRPr lang="fr-FR" dirty="0"/>
          </a:p>
        </p:txBody>
      </p:sp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785786" y="1500174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</a:t>
            </a:r>
            <a:r>
              <a:rPr lang="fr-FR" b="1" u="sng" dirty="0" smtClean="0"/>
              <a:t>Définitions</a:t>
            </a:r>
            <a:r>
              <a:rPr lang="fr-FR" b="1" dirty="0" smtClean="0"/>
              <a:t> :</a:t>
            </a:r>
          </a:p>
          <a:p>
            <a:pPr lvl="1">
              <a:buFont typeface="Wingdings" pitchFamily="2" charset="2"/>
              <a:buChar char="Ø"/>
            </a:pPr>
            <a:r>
              <a:rPr lang="fr-FR" b="1" dirty="0" smtClean="0"/>
              <a:t> pression,</a:t>
            </a:r>
          </a:p>
          <a:p>
            <a:pPr lvl="1">
              <a:buFont typeface="Wingdings" pitchFamily="2" charset="2"/>
              <a:buChar char="Ø"/>
            </a:pPr>
            <a:r>
              <a:rPr lang="fr-FR" b="1" dirty="0" smtClean="0"/>
              <a:t> pression atmosphérique.</a:t>
            </a:r>
            <a:endParaRPr lang="fr-FR" b="1" dirty="0"/>
          </a:p>
        </p:txBody>
      </p:sp>
      <p:sp>
        <p:nvSpPr>
          <p:cNvPr id="45" name="ZoneTexte 44"/>
          <p:cNvSpPr txBox="1"/>
          <p:nvPr/>
        </p:nvSpPr>
        <p:spPr>
          <a:xfrm>
            <a:off x="5000628" y="1500174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</a:t>
            </a:r>
            <a:r>
              <a:rPr lang="fr-FR" b="1" u="sng" dirty="0" smtClean="0"/>
              <a:t>Expérimentation</a:t>
            </a:r>
            <a:endParaRPr lang="fr-FR" b="1" u="sng" dirty="0"/>
          </a:p>
        </p:txBody>
      </p:sp>
      <p:pic>
        <p:nvPicPr>
          <p:cNvPr id="9" name="Image 8" descr="analize[1]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3357562"/>
            <a:ext cx="1357322" cy="2035983"/>
          </a:xfrm>
          <a:prstGeom prst="rect">
            <a:avLst/>
          </a:prstGeom>
        </p:spPr>
      </p:pic>
      <p:pic>
        <p:nvPicPr>
          <p:cNvPr id="11" name="pression.wmv">
            <a:hlinkClick r:id="" action="ppaction://media"/>
          </p:cNvPr>
          <p:cNvPicPr preferRelativeResize="0">
            <a:picLocks noRo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600000" y="2000240"/>
            <a:ext cx="5040000" cy="4320000"/>
          </a:xfrm>
          <a:prstGeom prst="rect">
            <a:avLst/>
          </a:prstGeom>
        </p:spPr>
      </p:pic>
      <p:grpSp>
        <p:nvGrpSpPr>
          <p:cNvPr id="10" name="Groupe 9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2" name="Rectangle 11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2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Croquis de l’aspirateur</a:t>
            </a:r>
            <a:endParaRPr lang="fr-FR" dirty="0"/>
          </a:p>
        </p:txBody>
      </p:sp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642910" y="2500306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</a:t>
            </a:r>
            <a:r>
              <a:rPr lang="fr-FR" b="1" u="sng" dirty="0" smtClean="0"/>
              <a:t>Expérimentations</a:t>
            </a:r>
            <a:r>
              <a:rPr lang="fr-FR" b="1" dirty="0" smtClean="0"/>
              <a:t> :</a:t>
            </a:r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  <a:p>
            <a:pPr lvl="1">
              <a:buFont typeface="Wingdings" pitchFamily="2" charset="2"/>
              <a:buChar char="Ø"/>
            </a:pPr>
            <a:r>
              <a:rPr lang="fr-FR" b="1" dirty="0" smtClean="0"/>
              <a:t> dépression, </a:t>
            </a:r>
          </a:p>
          <a:p>
            <a:pPr lvl="1">
              <a:buFont typeface="Wingdings" pitchFamily="2" charset="2"/>
              <a:buChar char="Ø"/>
            </a:pPr>
            <a:r>
              <a:rPr lang="fr-FR" b="1" dirty="0" smtClean="0"/>
              <a:t> surpression.</a:t>
            </a:r>
            <a:endParaRPr lang="fr-FR" b="1" dirty="0"/>
          </a:p>
        </p:txBody>
      </p:sp>
      <p:pic>
        <p:nvPicPr>
          <p:cNvPr id="9" name="Image 8" descr="manip_seringue.jpg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0000" y="1929600"/>
            <a:ext cx="5040000" cy="4320000"/>
          </a:xfrm>
          <a:prstGeom prst="rect">
            <a:avLst/>
          </a:prstGeom>
        </p:spPr>
      </p:pic>
      <p:grpSp>
        <p:nvGrpSpPr>
          <p:cNvPr id="10" name="Groupe 9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1" name="Rectangle 10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2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Croquis de l’aspirateur</a:t>
            </a:r>
            <a:endParaRPr lang="fr-FR" dirty="0"/>
          </a:p>
        </p:txBody>
      </p:sp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285720" y="1571612"/>
            <a:ext cx="2714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</a:t>
            </a:r>
            <a:r>
              <a:rPr lang="fr-FR" b="1" u="sng" dirty="0" smtClean="0"/>
              <a:t>Expérimentations</a:t>
            </a:r>
            <a:r>
              <a:rPr lang="fr-FR" b="1" dirty="0" smtClean="0"/>
              <a:t> :</a:t>
            </a:r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  <a:p>
            <a:pPr lvl="1">
              <a:buFont typeface="Wingdings" pitchFamily="2" charset="2"/>
              <a:buChar char="Ø"/>
            </a:pPr>
            <a:r>
              <a:rPr lang="fr-FR" b="1" dirty="0" smtClean="0"/>
              <a:t> aspiration,</a:t>
            </a:r>
          </a:p>
          <a:p>
            <a:pPr lvl="1">
              <a:buFont typeface="Wingdings" pitchFamily="2" charset="2"/>
              <a:buChar char="Ø"/>
            </a:pPr>
            <a:r>
              <a:rPr lang="fr-FR" b="1" dirty="0" smtClean="0"/>
              <a:t> échappement,</a:t>
            </a:r>
          </a:p>
          <a:p>
            <a:pPr lvl="1">
              <a:buFont typeface="Wingdings" pitchFamily="2" charset="2"/>
              <a:buChar char="Ø"/>
            </a:pPr>
            <a:r>
              <a:rPr lang="fr-FR" b="1" dirty="0" smtClean="0"/>
              <a:t> chaleur,</a:t>
            </a:r>
          </a:p>
          <a:p>
            <a:pPr lvl="1">
              <a:buFont typeface="Wingdings" pitchFamily="2" charset="2"/>
              <a:buChar char="Ø"/>
            </a:pPr>
            <a:r>
              <a:rPr lang="fr-FR" b="1" dirty="0" smtClean="0"/>
              <a:t> qualité de l’air.</a:t>
            </a:r>
            <a:endParaRPr lang="fr-FR" b="1" dirty="0"/>
          </a:p>
        </p:txBody>
      </p:sp>
      <p:pic>
        <p:nvPicPr>
          <p:cNvPr id="10" name="Image 9" descr="manip_aspirateur.jpg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0000" y="1929600"/>
            <a:ext cx="5040000" cy="4320000"/>
          </a:xfrm>
          <a:prstGeom prst="rect">
            <a:avLst/>
          </a:prstGeom>
        </p:spPr>
      </p:pic>
      <p:pic>
        <p:nvPicPr>
          <p:cNvPr id="9" name="Image 8" descr="smash[1]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4429132"/>
            <a:ext cx="1076325" cy="1076325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142844" y="3857628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</a:t>
            </a:r>
            <a:r>
              <a:rPr lang="fr-FR" b="1" u="sng" dirty="0" smtClean="0"/>
              <a:t>Description technique</a:t>
            </a:r>
            <a:r>
              <a:rPr lang="fr-FR" b="1" dirty="0" smtClean="0"/>
              <a:t> :</a:t>
            </a:r>
          </a:p>
        </p:txBody>
      </p:sp>
      <p:grpSp>
        <p:nvGrpSpPr>
          <p:cNvPr id="12" name="Groupe 11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3" name="Rectangle 12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2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Croquis de l’aspirateur</a:t>
            </a:r>
            <a:endParaRPr lang="fr-FR" dirty="0"/>
          </a:p>
        </p:txBody>
      </p:sp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 descr="principe aspirateur.png"/>
          <p:cNvPicPr>
            <a:picLocks noChangeAspect="1"/>
          </p:cNvPicPr>
          <p:nvPr/>
        </p:nvPicPr>
        <p:blipFill>
          <a:blip r:embed="rId3" cstate="print"/>
          <a:srcRect t="7305"/>
          <a:stretch>
            <a:fillRect/>
          </a:stretch>
        </p:blipFill>
        <p:spPr>
          <a:xfrm>
            <a:off x="1357290" y="1428736"/>
            <a:ext cx="6858048" cy="4770937"/>
          </a:xfrm>
          <a:prstGeom prst="rect">
            <a:avLst/>
          </a:prstGeom>
        </p:spPr>
      </p:pic>
      <p:grpSp>
        <p:nvGrpSpPr>
          <p:cNvPr id="7" name="Groupe 6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9" name="Rectangle 8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2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Identification du problème</a:t>
            </a:r>
            <a:endParaRPr lang="fr-FR" dirty="0"/>
          </a:p>
        </p:txBody>
      </p:sp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 rot="5400000">
            <a:off x="7297982" y="5003165"/>
            <a:ext cx="3230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Matériau et structure</a:t>
            </a:r>
            <a:endParaRPr lang="fr-FR" sz="2400" dirty="0"/>
          </a:p>
        </p:txBody>
      </p:sp>
      <p:pic>
        <p:nvPicPr>
          <p:cNvPr id="13" name="Image 12" descr="aspirateur_avec_s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1428736"/>
            <a:ext cx="5581665" cy="4754465"/>
          </a:xfrm>
          <a:prstGeom prst="rect">
            <a:avLst/>
          </a:prstGeom>
        </p:spPr>
      </p:pic>
      <p:grpSp>
        <p:nvGrpSpPr>
          <p:cNvPr id="9" name="Groupe 8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2" name="Rectangle 11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Seconde SI et CIT\Images Aspirateur\aspiV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104" b="24080"/>
          <a:stretch>
            <a:fillRect/>
          </a:stretch>
        </p:blipFill>
        <p:spPr bwMode="auto">
          <a:xfrm>
            <a:off x="928662" y="2428868"/>
            <a:ext cx="357556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28596" y="1500174"/>
            <a:ext cx="378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dirty="0"/>
              <a:t>Le </a:t>
            </a:r>
            <a:r>
              <a:rPr lang="fr-FR" sz="2400" b="1" dirty="0" err="1"/>
              <a:t>DustBuster</a:t>
            </a:r>
            <a:endParaRPr lang="fr-FR" sz="2400" b="1" dirty="0"/>
          </a:p>
        </p:txBody>
      </p:sp>
      <p:pic>
        <p:nvPicPr>
          <p:cNvPr id="7" name="Picture 3" descr="D:\Seconde SI et CIT\presentation\séminaire Baggio\logo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5715016"/>
            <a:ext cx="24574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00298" y="0"/>
            <a:ext cx="43989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Les supports choisis</a:t>
            </a:r>
          </a:p>
        </p:txBody>
      </p:sp>
    </p:spTree>
    <p:controls>
      <p:control spid="112643" name="ShockwaveFlash1" r:id="rId2" imgW="4321523" imgH="3425852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2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Solution : tourbillon</a:t>
            </a:r>
            <a:endParaRPr lang="fr-FR" dirty="0"/>
          </a:p>
        </p:txBody>
      </p:sp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3214678" y="155947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</a:t>
            </a:r>
            <a:r>
              <a:rPr lang="fr-FR" b="1" u="sng" dirty="0" smtClean="0"/>
              <a:t>Expérimentations</a:t>
            </a:r>
            <a:endParaRPr lang="fr-FR" b="1" dirty="0" smtClean="0"/>
          </a:p>
        </p:txBody>
      </p:sp>
      <p:sp>
        <p:nvSpPr>
          <p:cNvPr id="10" name="Ellipse 9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 rot="5400000">
            <a:off x="7297982" y="5003165"/>
            <a:ext cx="3230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Matériau et structure</a:t>
            </a:r>
            <a:endParaRPr lang="fr-FR" sz="2400" dirty="0"/>
          </a:p>
        </p:txBody>
      </p:sp>
      <p:grpSp>
        <p:nvGrpSpPr>
          <p:cNvPr id="9" name="Groupe 8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2" name="Rectangle 11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8" name="bill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429124" y="2500306"/>
            <a:ext cx="4000528" cy="3000396"/>
          </a:xfrm>
          <a:prstGeom prst="rect">
            <a:avLst/>
          </a:prstGeom>
        </p:spPr>
      </p:pic>
      <p:pic>
        <p:nvPicPr>
          <p:cNvPr id="19" name="effet_cyclonique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333324" y="2500306"/>
            <a:ext cx="4000528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2786050" y="1488032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</a:t>
            </a:r>
            <a:r>
              <a:rPr lang="fr-FR" b="1" u="sng" dirty="0" smtClean="0"/>
              <a:t>Création de l’animation</a:t>
            </a:r>
            <a:endParaRPr lang="fr-FR" b="1" dirty="0" smtClean="0"/>
          </a:p>
        </p:txBody>
      </p:sp>
      <p:sp>
        <p:nvSpPr>
          <p:cNvPr id="10" name="Ellipse 9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Solution : tourbillon</a:t>
            </a:r>
            <a:endParaRPr lang="fr-FR" dirty="0"/>
          </a:p>
        </p:txBody>
      </p:sp>
      <p:pic>
        <p:nvPicPr>
          <p:cNvPr id="12" name="Image 11" descr="tourbillon_anima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3929066"/>
            <a:ext cx="4806517" cy="2527050"/>
          </a:xfrm>
          <a:prstGeom prst="rect">
            <a:avLst/>
          </a:prstGeom>
        </p:spPr>
      </p:pic>
      <p:pic>
        <p:nvPicPr>
          <p:cNvPr id="13" name="Image 12" descr="unfreez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2118863"/>
            <a:ext cx="3729031" cy="309608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 rot="5400000">
            <a:off x="7297982" y="5003165"/>
            <a:ext cx="3230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Matériau et structure</a:t>
            </a:r>
            <a:endParaRPr lang="fr-FR" sz="2400" dirty="0"/>
          </a:p>
        </p:txBody>
      </p:sp>
      <p:grpSp>
        <p:nvGrpSpPr>
          <p:cNvPr id="14" name="Groupe 13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6" name="Rectangle 15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Ellipse 34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Solution : brossage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 rot="5400000">
            <a:off x="7297982" y="5003165"/>
            <a:ext cx="3230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Matériau et structure</a:t>
            </a:r>
            <a:endParaRPr lang="fr-FR" sz="2400" dirty="0"/>
          </a:p>
        </p:txBody>
      </p:sp>
      <p:grpSp>
        <p:nvGrpSpPr>
          <p:cNvPr id="8" name="Groupe 7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3" name="Rectangle 12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 rot="5400000">
              <a:off x="7297982" y="5003165"/>
              <a:ext cx="3230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Matériau et structure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  <p:controls>
      <p:control spid="162820" name="ShockwaveFlash1" r:id="rId2" imgW="6192114" imgH="489783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1" y="0"/>
            <a:ext cx="9144000" cy="68580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4" name="Ellipse 3"/>
          <p:cNvSpPr/>
          <p:nvPr/>
        </p:nvSpPr>
        <p:spPr>
          <a:xfrm>
            <a:off x="1500188" y="357188"/>
            <a:ext cx="6215062" cy="621506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b="1" dirty="0"/>
          </a:p>
        </p:txBody>
      </p:sp>
      <p:pic>
        <p:nvPicPr>
          <p:cNvPr id="33" name="Image 32" descr="Image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3429000"/>
            <a:ext cx="2411412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5" name="Connecteur droit 34"/>
          <p:cNvCxnSpPr>
            <a:stCxn id="4" idx="4"/>
            <a:endCxn id="4" idx="0"/>
          </p:cNvCxnSpPr>
          <p:nvPr/>
        </p:nvCxnSpPr>
        <p:spPr>
          <a:xfrm rot="5400000" flipH="1">
            <a:off x="1499394" y="3464719"/>
            <a:ext cx="6216650" cy="1588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2071670" y="2000240"/>
            <a:ext cx="2198808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Découvrir les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lois d’évolution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des systèmes …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3438" y="3857628"/>
            <a:ext cx="292990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… et se les approprier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en réalisant un projet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technologique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simple</a:t>
            </a:r>
          </a:p>
        </p:txBody>
      </p:sp>
      <p:sp>
        <p:nvSpPr>
          <p:cNvPr id="39" name="Ellipse 38"/>
          <p:cNvSpPr/>
          <p:nvPr/>
        </p:nvSpPr>
        <p:spPr>
          <a:xfrm>
            <a:off x="4929188" y="1714500"/>
            <a:ext cx="2071687" cy="2071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40" name="Image 39" descr="Image6.png">
            <a:hlinkClick r:id="rId3" action="ppaction://hlinksldjump" tooltip="Projet de rechage avec energie propre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0" y="2357438"/>
            <a:ext cx="642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Image 40" descr="Image7.png">
            <a:hlinkClick r:id="rId5" action="ppaction://hlinksldjump" tooltip="Projet de commande centraliser du roomba"/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25" y="3000375"/>
            <a:ext cx="92868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Image 8" descr="LARGE_solar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63" y="2286000"/>
            <a:ext cx="642937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Image 9" descr="eolienne-portable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1857375"/>
            <a:ext cx="57150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Flèche en arc 43"/>
          <p:cNvSpPr/>
          <p:nvPr/>
        </p:nvSpPr>
        <p:spPr>
          <a:xfrm rot="20388565">
            <a:off x="995363" y="46038"/>
            <a:ext cx="6894512" cy="6997700"/>
          </a:xfrm>
          <a:prstGeom prst="circularArrow">
            <a:avLst>
              <a:gd name="adj1" fmla="val 3388"/>
              <a:gd name="adj2" fmla="val 843703"/>
              <a:gd name="adj3" fmla="val 16818024"/>
              <a:gd name="adj4" fmla="val 6383589"/>
              <a:gd name="adj5" fmla="val 570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5" name="Flèche en arc 44"/>
          <p:cNvSpPr/>
          <p:nvPr/>
        </p:nvSpPr>
        <p:spPr>
          <a:xfrm rot="9250851">
            <a:off x="1179513" y="9525"/>
            <a:ext cx="6894512" cy="6997700"/>
          </a:xfrm>
          <a:prstGeom prst="circularArrow">
            <a:avLst>
              <a:gd name="adj1" fmla="val 3388"/>
              <a:gd name="adj2" fmla="val 843703"/>
              <a:gd name="adj3" fmla="val 16818024"/>
              <a:gd name="adj4" fmla="val 6977062"/>
              <a:gd name="adj5" fmla="val 570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571736" y="642918"/>
            <a:ext cx="3944862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8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Création et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8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Innovation Technologique</a:t>
            </a: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 rot="5400000">
            <a:off x="8384671" y="5003165"/>
            <a:ext cx="1056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Projet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Picture 44" descr="D:\Seconde SI et CIT\presentation\séminaire Baggio\logo CIT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285750"/>
            <a:ext cx="1071562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logo_tri_cerc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2420938"/>
            <a:ext cx="3709988" cy="3513137"/>
          </a:xfrm>
          <a:prstGeom prst="rect">
            <a:avLst/>
          </a:prstGeom>
          <a:noFill/>
        </p:spPr>
      </p:pic>
      <p:sp>
        <p:nvSpPr>
          <p:cNvPr id="12291" name="Titre 1"/>
          <p:cNvSpPr>
            <a:spLocks noGrp="1"/>
          </p:cNvSpPr>
          <p:nvPr>
            <p:ph type="title" idx="4294967295"/>
          </p:nvPr>
        </p:nvSpPr>
        <p:spPr>
          <a:xfrm>
            <a:off x="785813" y="142875"/>
            <a:ext cx="7467600" cy="1939925"/>
          </a:xfrm>
        </p:spPr>
        <p:txBody>
          <a:bodyPr/>
          <a:lstStyle/>
          <a:p>
            <a:r>
              <a:rPr lang="fr-FR" sz="3200"/>
              <a:t>Concevoir une solution technique</a:t>
            </a:r>
            <a:br>
              <a:rPr lang="fr-FR" sz="3200"/>
            </a:br>
            <a:r>
              <a:rPr lang="fr-FR" sz="3200"/>
              <a:t>d’un aspirateur autonome intégrant les contraintes fortes sociétales suivantes : domotique, environnement, santé.</a:t>
            </a:r>
          </a:p>
        </p:txBody>
      </p:sp>
      <p:pic>
        <p:nvPicPr>
          <p:cNvPr id="7" name="Image 6" descr="picto_pharmacie_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2492375"/>
            <a:ext cx="8477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 descr="etiquette_energie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5516563"/>
            <a:ext cx="75406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 descr="sigle2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615" b="13461"/>
          <a:stretch>
            <a:fillRect/>
          </a:stretch>
        </p:blipFill>
        <p:spPr bwMode="auto">
          <a:xfrm>
            <a:off x="4932363" y="5805488"/>
            <a:ext cx="8032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 6" descr="domotique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1500" y="2349500"/>
            <a:ext cx="95091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03350" y="2708275"/>
            <a:ext cx="742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solidFill>
                  <a:srgbClr val="00B050"/>
                </a:solidFill>
              </a:rPr>
              <a:t>santé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659563" y="2565400"/>
            <a:ext cx="1250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solidFill>
                  <a:srgbClr val="FFC000"/>
                </a:solidFill>
              </a:rPr>
              <a:t>domotique</a:t>
            </a:r>
          </a:p>
        </p:txBody>
      </p:sp>
      <p:sp>
        <p:nvSpPr>
          <p:cNvPr id="13" name="Ellipse 12"/>
          <p:cNvSpPr/>
          <p:nvPr/>
        </p:nvSpPr>
        <p:spPr>
          <a:xfrm>
            <a:off x="285750" y="285750"/>
            <a:ext cx="8572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2300" name="Picture 44" descr="D:\Seconde SI et CIT\presentation\séminaire Baggio\logo CI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285750"/>
            <a:ext cx="1071562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e 14"/>
          <p:cNvGrpSpPr/>
          <p:nvPr/>
        </p:nvGrpSpPr>
        <p:grpSpPr>
          <a:xfrm>
            <a:off x="8682188" y="0"/>
            <a:ext cx="461812" cy="6858000"/>
            <a:chOff x="8682188" y="0"/>
            <a:chExt cx="461812" cy="6858000"/>
          </a:xfrm>
        </p:grpSpPr>
        <p:sp>
          <p:nvSpPr>
            <p:cNvPr id="16" name="Rectangle 15"/>
            <p:cNvSpPr/>
            <p:nvPr/>
          </p:nvSpPr>
          <p:spPr bwMode="auto">
            <a:xfrm>
              <a:off x="8715375" y="0"/>
              <a:ext cx="428625" cy="68580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>
                <a:solidFill>
                  <a:srgbClr val="FF0000"/>
                </a:solidFill>
              </a:endParaRPr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 rot="5400000">
              <a:off x="8384671" y="5003165"/>
              <a:ext cx="10567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Projet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57422" y="0"/>
            <a:ext cx="46154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Intentions de projets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357158" y="1357298"/>
            <a:ext cx="7858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 smtClean="0"/>
              <a:t> </a:t>
            </a:r>
            <a:r>
              <a:rPr lang="fr-FR" sz="2000" b="1" dirty="0" smtClean="0"/>
              <a:t>Utiliser des énergies propres pour recharger une batterie</a:t>
            </a:r>
            <a:endParaRPr lang="fr-FR" sz="20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1571604" y="6000768"/>
            <a:ext cx="6858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 smtClean="0"/>
              <a:t> </a:t>
            </a:r>
            <a:r>
              <a:rPr lang="fr-FR" sz="2000" b="1" dirty="0" smtClean="0"/>
              <a:t>Intégrer le nettoyage de la maison dans la domotique</a:t>
            </a:r>
            <a:endParaRPr lang="fr-FR" sz="2000" b="1" dirty="0"/>
          </a:p>
        </p:txBody>
      </p:sp>
      <p:sp>
        <p:nvSpPr>
          <p:cNvPr id="17" name="Ellipse 16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Picture 3" descr="Hybrid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4500570"/>
            <a:ext cx="1571636" cy="1412936"/>
          </a:xfrm>
          <a:prstGeom prst="rect">
            <a:avLst/>
          </a:prstGeom>
          <a:noFill/>
        </p:spPr>
      </p:pic>
      <p:grpSp>
        <p:nvGrpSpPr>
          <p:cNvPr id="8" name="Groupe 7"/>
          <p:cNvGrpSpPr/>
          <p:nvPr/>
        </p:nvGrpSpPr>
        <p:grpSpPr>
          <a:xfrm>
            <a:off x="8682188" y="0"/>
            <a:ext cx="461812" cy="6858000"/>
            <a:chOff x="8682188" y="0"/>
            <a:chExt cx="461812" cy="6858000"/>
          </a:xfrm>
        </p:grpSpPr>
        <p:sp>
          <p:nvSpPr>
            <p:cNvPr id="9" name="Rectangle 8"/>
            <p:cNvSpPr/>
            <p:nvPr/>
          </p:nvSpPr>
          <p:spPr bwMode="auto">
            <a:xfrm>
              <a:off x="8715375" y="0"/>
              <a:ext cx="428625" cy="68580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>
                <a:solidFill>
                  <a:srgbClr val="FF0000"/>
                </a:solidFill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 rot="5400000">
              <a:off x="8384671" y="5003165"/>
              <a:ext cx="10567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Projet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1" name="Picture 44" descr="D:\Seconde SI et CIT\presentation\séminaire Baggio\logo CI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285750"/>
            <a:ext cx="1071562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ontrols>
      <p:control spid="88066" name="ShockwaveFlash1" r:id="rId2" imgW="3277057" imgH="2382844"/>
      <p:control spid="88069" name="ShockwaveFlash2" r:id="rId3" imgW="4846337" imgH="3104762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/>
          <p:cNvSpPr/>
          <p:nvPr/>
        </p:nvSpPr>
        <p:spPr>
          <a:xfrm>
            <a:off x="1643042" y="785794"/>
            <a:ext cx="6072230" cy="5786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/>
              <a:t>.</a:t>
            </a:r>
          </a:p>
        </p:txBody>
      </p:sp>
      <p:sp>
        <p:nvSpPr>
          <p:cNvPr id="6" name="Ellipse 5"/>
          <p:cNvSpPr/>
          <p:nvPr/>
        </p:nvSpPr>
        <p:spPr>
          <a:xfrm>
            <a:off x="2000250" y="1928813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5929313" y="1857375"/>
            <a:ext cx="1357312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5429250" y="4357688"/>
            <a:ext cx="1357313" cy="13573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45" name="Ellipse 144"/>
          <p:cNvSpPr/>
          <p:nvPr/>
        </p:nvSpPr>
        <p:spPr>
          <a:xfrm>
            <a:off x="3500438" y="2357438"/>
            <a:ext cx="2286000" cy="2286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9" name="Double flèche horizontale 28"/>
          <p:cNvSpPr/>
          <p:nvPr/>
        </p:nvSpPr>
        <p:spPr>
          <a:xfrm rot="8752334">
            <a:off x="5492750" y="2790825"/>
            <a:ext cx="657225" cy="427038"/>
          </a:xfrm>
          <a:prstGeom prst="leftRightArrow">
            <a:avLst>
              <a:gd name="adj1" fmla="val 50000"/>
              <a:gd name="adj2" fmla="val 4654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pic>
        <p:nvPicPr>
          <p:cNvPr id="21" name="Image 20" descr="Image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286124"/>
            <a:ext cx="971170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Image 9" descr="72726785-260x260-0-0_Aspirateur+Black+Decker+Aspirateur+sans+fil+Dustbu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464343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Image 32" descr="Image3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643313"/>
            <a:ext cx="93821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Ellipse 33"/>
          <p:cNvSpPr/>
          <p:nvPr/>
        </p:nvSpPr>
        <p:spPr>
          <a:xfrm>
            <a:off x="2714625" y="4429125"/>
            <a:ext cx="1357313" cy="13573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39" name="Image 12" descr="aspi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51" r="16328" b="7668"/>
          <a:stretch>
            <a:fillRect/>
          </a:stretch>
        </p:blipFill>
        <p:spPr bwMode="auto">
          <a:xfrm>
            <a:off x="6215063" y="2214563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Image 39" descr="tab6-image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5" y="2928938"/>
            <a:ext cx="74295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Rectangle 40"/>
          <p:cNvSpPr/>
          <p:nvPr/>
        </p:nvSpPr>
        <p:spPr bwMode="auto">
          <a:xfrm>
            <a:off x="2357422" y="2143116"/>
            <a:ext cx="607855" cy="923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42" name="Double flèche horizontale 41"/>
          <p:cNvSpPr/>
          <p:nvPr/>
        </p:nvSpPr>
        <p:spPr>
          <a:xfrm rot="13606937">
            <a:off x="5195888" y="4243388"/>
            <a:ext cx="657225" cy="428625"/>
          </a:xfrm>
          <a:prstGeom prst="leftRightArrow">
            <a:avLst>
              <a:gd name="adj1" fmla="val 50000"/>
              <a:gd name="adj2" fmla="val 4654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43" name="Double flèche horizontale 42"/>
          <p:cNvSpPr/>
          <p:nvPr/>
        </p:nvSpPr>
        <p:spPr>
          <a:xfrm rot="7261397">
            <a:off x="3635375" y="4219575"/>
            <a:ext cx="657225" cy="428625"/>
          </a:xfrm>
          <a:prstGeom prst="leftRightArrow">
            <a:avLst>
              <a:gd name="adj1" fmla="val 50000"/>
              <a:gd name="adj2" fmla="val 4654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46" name="Flèche en arc 45"/>
          <p:cNvSpPr/>
          <p:nvPr/>
        </p:nvSpPr>
        <p:spPr>
          <a:xfrm rot="5733340">
            <a:off x="2909094" y="1775619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961133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7" name="Flèche en arc 46"/>
          <p:cNvSpPr/>
          <p:nvPr/>
        </p:nvSpPr>
        <p:spPr>
          <a:xfrm rot="10547069">
            <a:off x="2058988" y="2390775"/>
            <a:ext cx="4929187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287046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8" name="Flèche en arc 47"/>
          <p:cNvSpPr/>
          <p:nvPr/>
        </p:nvSpPr>
        <p:spPr>
          <a:xfrm rot="15401631">
            <a:off x="1339056" y="1826419"/>
            <a:ext cx="4929188" cy="3714750"/>
          </a:xfrm>
          <a:prstGeom prst="circularArrow">
            <a:avLst>
              <a:gd name="adj1" fmla="val 7215"/>
              <a:gd name="adj2" fmla="val 1142946"/>
              <a:gd name="adj3" fmla="val 16783191"/>
              <a:gd name="adj4" fmla="val 14381319"/>
              <a:gd name="adj5" fmla="val 124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pic>
        <p:nvPicPr>
          <p:cNvPr id="20" name="Image 32" descr="roomba530_2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8" y="4714875"/>
            <a:ext cx="10001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Rectangle 48"/>
          <p:cNvSpPr/>
          <p:nvPr/>
        </p:nvSpPr>
        <p:spPr>
          <a:xfrm>
            <a:off x="571472" y="0"/>
            <a:ext cx="825225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fr-FR" sz="4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Des enseignements complémentaires 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143372" y="1142984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CIT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4286248" y="2500306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SI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5400000">
            <a:off x="7270105" y="4984105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Champ d'information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13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1" name="Rectangle 10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11313" name="Group 49"/>
          <p:cNvGraphicFramePr>
            <a:graphicFrameLocks noGrp="1"/>
          </p:cNvGraphicFramePr>
          <p:nvPr/>
        </p:nvGraphicFramePr>
        <p:xfrm>
          <a:off x="0" y="1000125"/>
          <a:ext cx="9144000" cy="5700044"/>
        </p:xfrm>
        <a:graphic>
          <a:graphicData uri="http://schemas.openxmlformats.org/drawingml/2006/table">
            <a:tbl>
              <a:tblPr/>
              <a:tblGrid>
                <a:gridCol w="1219200"/>
                <a:gridCol w="1068388"/>
                <a:gridCol w="1179512"/>
                <a:gridCol w="1230313"/>
                <a:gridCol w="1703387"/>
                <a:gridCol w="2743200"/>
              </a:tblGrid>
              <a:tr h="428625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charset="0"/>
                        </a:rPr>
                        <a:t>Comment délimiter une zone de travail et éviter les obstacles?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58788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Lois d’évolution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(Loi 8)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 Accroissement du dynamisme du système par la diminution de l'intervention humaine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Support</a:t>
                      </a:r>
                      <a:endParaRPr kumimoji="0" lang="fr-FR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Champ technologique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Innovation principale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Solution technologique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Principe physique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Expérimentations associées / piste de projet</a:t>
                      </a:r>
                      <a:endParaRPr kumimoji="0" lang="fr-FR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Délimitation physique d’une zone de travail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Détecter les obstacles par contact physique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 Clôture électrique 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Par choc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Champs électromagnétiques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Contact mécanique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Analyse des normes électriques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Électromagnétisme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Lois d’évolution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(Loi 8)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 Accroissement du dynamisme du système par la diminution de l'intervention humaine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(disparition de la mise en place d’un fil au périphérique de la zone de travail)</a:t>
                      </a:r>
                    </a:p>
                  </a:txBody>
                  <a:tcPr marL="46554" marR="46554" marT="689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Délimitation virtuelle d’une zone de travail.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Détecter les obstacles à distance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Faisceau infrarouge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Onde électromagnétique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Analyse de Brevets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Infrarouge</a:t>
                      </a:r>
                    </a:p>
                  </a:txBody>
                  <a:tcPr marL="46554" marR="46554" marT="689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21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Questionnement n°1</a:t>
            </a:r>
          </a:p>
        </p:txBody>
      </p:sp>
      <p:pic>
        <p:nvPicPr>
          <p:cNvPr id="20522" name="Image 4" descr="hoover_robomow_1.jpg"/>
          <p:cNvPicPr>
            <a:picLocks noChangeAspect="1"/>
          </p:cNvPicPr>
          <p:nvPr/>
        </p:nvPicPr>
        <p:blipFill>
          <a:blip r:embed="rId3" cstate="print"/>
          <a:srcRect t="14285" b="14285"/>
          <a:stretch>
            <a:fillRect/>
          </a:stretch>
        </p:blipFill>
        <p:spPr bwMode="auto">
          <a:xfrm>
            <a:off x="142844" y="3214686"/>
            <a:ext cx="1000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3" name="Image 5" descr="aspi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5500702"/>
            <a:ext cx="1023938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Ellipse 6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4" descr="D:\Seconde SI et CIT\presentation\séminaire Baggio\logo CI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57166"/>
            <a:ext cx="857228" cy="668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llipse 10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11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6" name="Picture 2" descr="ensemble-de-4-filtres-tp_314920117512144604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91250" y="4556125"/>
            <a:ext cx="952500" cy="952500"/>
          </a:xfrm>
        </p:spPr>
      </p:pic>
      <p:sp>
        <p:nvSpPr>
          <p:cNvPr id="21507" name="Rectangle 10"/>
          <p:cNvSpPr>
            <a:spLocks noChangeArrowheads="1"/>
          </p:cNvSpPr>
          <p:nvPr/>
        </p:nvSpPr>
        <p:spPr bwMode="auto">
          <a:xfrm>
            <a:off x="0" y="1365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2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Questionnement n°1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403350" y="836613"/>
            <a:ext cx="61928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dirty="0"/>
              <a:t>Pour répondre à une même fonction, comment l’environnement de travail peut-il influencer le choix d’une solution technique?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3213100"/>
            <a:ext cx="9144000" cy="3140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fr-FR" b="1" u="sng" dirty="0"/>
              <a:t>Activités :</a:t>
            </a:r>
          </a:p>
          <a:p>
            <a:endParaRPr lang="fr-FR" dirty="0"/>
          </a:p>
          <a:p>
            <a:pPr marL="742950" lvl="1" indent="-285750">
              <a:buFontTx/>
              <a:buChar char="-"/>
            </a:pPr>
            <a:r>
              <a:rPr lang="fr-FR" sz="1600" dirty="0"/>
              <a:t>Compréhension des notions de propriété intellectuelle, de norme, de brevet. </a:t>
            </a:r>
          </a:p>
          <a:p>
            <a:pPr marL="742950" lvl="1" indent="-285750">
              <a:buFontTx/>
              <a:buChar char="-"/>
            </a:pPr>
            <a:endParaRPr lang="fr-FR" sz="1600" dirty="0"/>
          </a:p>
          <a:p>
            <a:pPr marL="742950" lvl="1" indent="-285750">
              <a:buFontTx/>
              <a:buChar char="-"/>
            </a:pPr>
            <a:r>
              <a:rPr lang="fr-FR" sz="1600" dirty="0"/>
              <a:t>Comparaison des deux solutions techniques utilisées pour la détection d’obstacles.</a:t>
            </a:r>
          </a:p>
          <a:p>
            <a:pPr marL="742950" lvl="1" indent="-285750">
              <a:buFontTx/>
              <a:buChar char="-"/>
            </a:pPr>
            <a:endParaRPr lang="fr-FR" sz="1600" dirty="0"/>
          </a:p>
          <a:p>
            <a:pPr marL="742950" lvl="1" indent="-285750">
              <a:buFontTx/>
              <a:buChar char="-"/>
            </a:pPr>
            <a:r>
              <a:rPr lang="fr-FR" sz="1600" dirty="0"/>
              <a:t>Comparaison des deux solutions techniques utilisées pour délimiter la zone de travail.</a:t>
            </a:r>
          </a:p>
          <a:p>
            <a:pPr marL="742950" lvl="1" indent="-285750">
              <a:buFontTx/>
              <a:buChar char="-"/>
            </a:pPr>
            <a:endParaRPr lang="fr-FR" sz="1600" dirty="0"/>
          </a:p>
          <a:p>
            <a:pPr marL="742950" lvl="1" indent="-285750">
              <a:buFontTx/>
              <a:buChar char="-"/>
            </a:pPr>
            <a:r>
              <a:rPr lang="fr-FR" sz="1600" dirty="0"/>
              <a:t>Démarche de créativité : réflexion sur la méthode de mise en évidence des infrarouges.</a:t>
            </a:r>
          </a:p>
          <a:p>
            <a:pPr marL="742950" lvl="1" indent="-285750">
              <a:buFontTx/>
              <a:buChar char="-"/>
            </a:pPr>
            <a:endParaRPr lang="fr-FR" sz="1600" dirty="0"/>
          </a:p>
          <a:p>
            <a:pPr marL="742950" lvl="1" indent="-285750">
              <a:buFontTx/>
              <a:buChar char="-"/>
            </a:pPr>
            <a:r>
              <a:rPr lang="fr-FR" sz="1600" dirty="0"/>
              <a:t> Recherche sur les futures solutions pour s’affranchir de l’environnement de travail.</a:t>
            </a:r>
          </a:p>
          <a:p>
            <a:pPr>
              <a:buFontTx/>
              <a:buChar char="-"/>
            </a:pPr>
            <a:endParaRPr lang="fr-FR" dirty="0"/>
          </a:p>
        </p:txBody>
      </p:sp>
      <p:pic>
        <p:nvPicPr>
          <p:cNvPr id="21511" name="Image 11" descr="tondeuse virtual wal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4" y="2071688"/>
            <a:ext cx="2187295" cy="157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Image 12" descr="virtualwal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6874" y="2071688"/>
            <a:ext cx="2095501" cy="157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Image 13" descr="robot-tondeuse.jpg"/>
          <p:cNvPicPr>
            <a:picLocks noChangeAspect="1"/>
          </p:cNvPicPr>
          <p:nvPr/>
        </p:nvPicPr>
        <p:blipFill>
          <a:blip r:embed="rId6" cstate="print"/>
          <a:srcRect t="20000" r="50000" b="31250"/>
          <a:stretch>
            <a:fillRect/>
          </a:stretch>
        </p:blipFill>
        <p:spPr bwMode="auto">
          <a:xfrm>
            <a:off x="0" y="1714500"/>
            <a:ext cx="1500188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4" descr="D:\Seconde SI et CIT\presentation\séminaire Baggio\logo CI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57166"/>
            <a:ext cx="857228" cy="668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e 13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5" name="Rectangle 14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1510" name="Image 5" descr="aspi5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688" y="1000125"/>
            <a:ext cx="107156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143000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Recherche de la base </a:t>
            </a:r>
            <a:endParaRPr lang="fr-FR" sz="4000" dirty="0">
              <a:solidFill>
                <a:srgbClr val="FF0000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8"/>
          <p:cNvSpPr/>
          <p:nvPr/>
        </p:nvSpPr>
        <p:spPr>
          <a:xfrm>
            <a:off x="642910" y="285728"/>
            <a:ext cx="857256" cy="8572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0" y="785794"/>
            <a:ext cx="835821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285720" y="2786058"/>
            <a:ext cx="38576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Cette étude permettra d'appréhender la méthode utilisée par le robot, qui communique avec sa base, pour aller se recharger.</a:t>
            </a:r>
          </a:p>
          <a:p>
            <a:pPr algn="ctr"/>
            <a:endParaRPr lang="fr-FR" dirty="0"/>
          </a:p>
        </p:txBody>
      </p:sp>
      <p:grpSp>
        <p:nvGrpSpPr>
          <p:cNvPr id="4" name="Groupe 13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3" name="Rectangle 12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  <p:controls>
      <p:control spid="189442" name="ShockwaveFlash1" r:id="rId2" imgW="4064516" imgH="351800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Seconde SI et CIT\presentation\séminaire Baggio\docking1_2.jpg"/>
          <p:cNvPicPr>
            <a:picLocks noChangeAspect="1" noChangeArrowheads="1"/>
          </p:cNvPicPr>
          <p:nvPr/>
        </p:nvPicPr>
        <p:blipFill>
          <a:blip r:embed="rId2" cstate="print"/>
          <a:srcRect r="11363"/>
          <a:stretch>
            <a:fillRect/>
          </a:stretch>
        </p:blipFill>
        <p:spPr bwMode="auto">
          <a:xfrm>
            <a:off x="3214678" y="1714488"/>
            <a:ext cx="5572196" cy="4786346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786874" cy="1060472"/>
          </a:xfrm>
        </p:spPr>
        <p:txBody>
          <a:bodyPr/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Initiation au vocabulaire CIT</a:t>
            </a:r>
            <a:endParaRPr lang="fr-FR" sz="4000" b="1" dirty="0">
              <a:solidFill>
                <a:srgbClr val="FF0000"/>
              </a:solidFill>
            </a:endParaRPr>
          </a:p>
        </p:txBody>
      </p:sp>
      <p:pic>
        <p:nvPicPr>
          <p:cNvPr id="67586" name="Picture 2" descr="D:\Seconde SI et CIT\presentation\séminaire Baggio\docking1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50704"/>
            <a:ext cx="6643734" cy="4778601"/>
          </a:xfrm>
          <a:prstGeom prst="rect">
            <a:avLst/>
          </a:prstGeom>
          <a:noFill/>
        </p:spPr>
      </p:pic>
      <p:sp>
        <p:nvSpPr>
          <p:cNvPr id="8" name="Ellipse 7"/>
          <p:cNvSpPr/>
          <p:nvPr/>
        </p:nvSpPr>
        <p:spPr>
          <a:xfrm>
            <a:off x="285720" y="285728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/>
          <p:cNvCxnSpPr/>
          <p:nvPr/>
        </p:nvCxnSpPr>
        <p:spPr>
          <a:xfrm>
            <a:off x="0" y="642918"/>
            <a:ext cx="83582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 rot="5400000">
            <a:off x="7270105" y="4984105"/>
            <a:ext cx="3286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Champ d'information</a:t>
            </a:r>
            <a:endParaRPr lang="fr-FR" sz="2400" dirty="0"/>
          </a:p>
        </p:txBody>
      </p:sp>
      <p:grpSp>
        <p:nvGrpSpPr>
          <p:cNvPr id="3" name="Groupe 14"/>
          <p:cNvGrpSpPr/>
          <p:nvPr/>
        </p:nvGrpSpPr>
        <p:grpSpPr>
          <a:xfrm>
            <a:off x="8682335" y="0"/>
            <a:ext cx="461665" cy="6858000"/>
            <a:chOff x="8682335" y="0"/>
            <a:chExt cx="461665" cy="6858000"/>
          </a:xfrm>
        </p:grpSpPr>
        <p:sp>
          <p:nvSpPr>
            <p:cNvPr id="16" name="Rectangle 15"/>
            <p:cNvSpPr/>
            <p:nvPr/>
          </p:nvSpPr>
          <p:spPr>
            <a:xfrm>
              <a:off x="8715404" y="0"/>
              <a:ext cx="428596" cy="6858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7270105" y="4984105"/>
              <a:ext cx="3286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Champ d'information</a:t>
              </a:r>
              <a:endParaRPr lang="fr-FR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2481</TotalTime>
  <Words>1300</Words>
  <Application>Microsoft Office PowerPoint</Application>
  <PresentationFormat>Affichage à l'écran (4:3)</PresentationFormat>
  <Paragraphs>437</Paragraphs>
  <Slides>45</Slides>
  <Notes>24</Notes>
  <HiddenSlides>0</HiddenSlides>
  <MMClips>4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46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Recherche de la base </vt:lpstr>
      <vt:lpstr>Initiation au vocabulaire CIT</vt:lpstr>
      <vt:lpstr>Notion de propriété  intellectuelle</vt:lpstr>
      <vt:lpstr>Communication : principe physique</vt:lpstr>
      <vt:lpstr>Identification des supports physiques</vt:lpstr>
      <vt:lpstr>Notion de longueur d’onde</vt:lpstr>
      <vt:lpstr>Domaines d’application: classement </vt:lpstr>
      <vt:lpstr>Expérimenter</vt:lpstr>
      <vt:lpstr>Mesurer : portée et diffusion</vt:lpstr>
      <vt:lpstr>Valider le principe du brevet</vt:lpstr>
      <vt:lpstr>Valider le principe du brevet</vt:lpstr>
      <vt:lpstr>Diapositive 19</vt:lpstr>
      <vt:lpstr>Diapositive 20</vt:lpstr>
      <vt:lpstr>Diapositive 21</vt:lpstr>
      <vt:lpstr>La fée électricité</vt:lpstr>
      <vt:lpstr>L’aspirateur à fil</vt:lpstr>
      <vt:lpstr>Diapositive 24</vt:lpstr>
      <vt:lpstr>Expérimenter : la pile citron </vt:lpstr>
      <vt:lpstr>Simuler et mesurer : la batterie</vt:lpstr>
      <vt:lpstr>Environnement et santé </vt:lpstr>
      <vt:lpstr>Perspectives</vt:lpstr>
      <vt:lpstr>Diapositive 29</vt:lpstr>
      <vt:lpstr>Diapositive 30</vt:lpstr>
      <vt:lpstr>Diapositive 31</vt:lpstr>
      <vt:lpstr>Obtenir une aspiration efficace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Concevoir une solution technique d’un aspirateur autonome intégrant les contraintes fortes sociétales suivantes : domotique, environnement, santé.</vt:lpstr>
      <vt:lpstr>Diapositive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seconde au lycée Baggio.</dc:title>
  <dc:creator>Lycée BAGGIO</dc:creator>
  <cp:lastModifiedBy>fujitsu</cp:lastModifiedBy>
  <cp:revision>301</cp:revision>
  <dcterms:created xsi:type="dcterms:W3CDTF">2010-05-07T13:07:45Z</dcterms:created>
  <dcterms:modified xsi:type="dcterms:W3CDTF">2010-06-08T16:06:36Z</dcterms:modified>
</cp:coreProperties>
</file>