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notesSlides/notesSlide23.xml" ContentType="application/vnd.openxmlformats-officedocument.presentationml.notesSlide+xml"/>
  <Override PartName="/ppt/diagrams/data6.xml" ContentType="application/vnd.openxmlformats-officedocument.drawingml.diagramData+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data7.xml" ContentType="application/vnd.openxmlformats-officedocument.drawingml.diagramData+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notesSlides/notesSlide31.xml" ContentType="application/vnd.openxmlformats-officedocument.presentationml.notesSlide+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xls" ContentType="application/vnd.ms-exce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42"/>
  </p:notesMasterIdLst>
  <p:sldIdLst>
    <p:sldId id="342" r:id="rId3"/>
    <p:sldId id="343" r:id="rId4"/>
    <p:sldId id="344" r:id="rId5"/>
    <p:sldId id="345" r:id="rId6"/>
    <p:sldId id="346" r:id="rId7"/>
    <p:sldId id="347" r:id="rId8"/>
    <p:sldId id="348" r:id="rId9"/>
    <p:sldId id="349" r:id="rId10"/>
    <p:sldId id="350" r:id="rId11"/>
    <p:sldId id="351" r:id="rId12"/>
    <p:sldId id="352" r:id="rId13"/>
    <p:sldId id="353" r:id="rId14"/>
    <p:sldId id="354" r:id="rId15"/>
    <p:sldId id="355" r:id="rId16"/>
    <p:sldId id="356" r:id="rId17"/>
    <p:sldId id="357" r:id="rId18"/>
    <p:sldId id="358" r:id="rId19"/>
    <p:sldId id="359" r:id="rId20"/>
    <p:sldId id="360" r:id="rId21"/>
    <p:sldId id="361" r:id="rId22"/>
    <p:sldId id="323" r:id="rId23"/>
    <p:sldId id="324" r:id="rId24"/>
    <p:sldId id="325" r:id="rId25"/>
    <p:sldId id="326" r:id="rId26"/>
    <p:sldId id="327" r:id="rId27"/>
    <p:sldId id="328" r:id="rId28"/>
    <p:sldId id="329" r:id="rId29"/>
    <p:sldId id="330" r:id="rId30"/>
    <p:sldId id="331" r:id="rId31"/>
    <p:sldId id="332" r:id="rId32"/>
    <p:sldId id="333" r:id="rId33"/>
    <p:sldId id="340" r:id="rId34"/>
    <p:sldId id="341" r:id="rId35"/>
    <p:sldId id="334" r:id="rId36"/>
    <p:sldId id="335" r:id="rId37"/>
    <p:sldId id="336" r:id="rId38"/>
    <p:sldId id="337" r:id="rId39"/>
    <p:sldId id="338" r:id="rId40"/>
    <p:sldId id="339" r:id="rId41"/>
  </p:sldIdLst>
  <p:sldSz cx="9144000" cy="6858000" type="screen4x3"/>
  <p:notesSz cx="6858000" cy="9144000"/>
  <p:defaultTextStyle>
    <a:defPPr>
      <a:defRPr lang="en-GB"/>
    </a:defPPr>
    <a:lvl1pPr algn="l" defTabSz="449263" rtl="0" fontAlgn="base">
      <a:spcBef>
        <a:spcPct val="0"/>
      </a:spcBef>
      <a:spcAft>
        <a:spcPct val="0"/>
      </a:spcAft>
      <a:defRPr kern="1200">
        <a:solidFill>
          <a:schemeClr val="bg1"/>
        </a:solidFill>
        <a:latin typeface="Arial" charset="0"/>
        <a:ea typeface="Arial Unicode MS" pitchFamily="34" charset="-128"/>
        <a:cs typeface="Arial Unicode MS" pitchFamily="34" charset="-128"/>
      </a:defRPr>
    </a:lvl1pPr>
    <a:lvl2pPr marL="742950" indent="-285750" algn="l" defTabSz="449263" rtl="0" fontAlgn="base">
      <a:spcBef>
        <a:spcPct val="0"/>
      </a:spcBef>
      <a:spcAft>
        <a:spcPct val="0"/>
      </a:spcAft>
      <a:defRPr kern="1200">
        <a:solidFill>
          <a:schemeClr val="bg1"/>
        </a:solidFill>
        <a:latin typeface="Arial" charset="0"/>
        <a:ea typeface="Arial Unicode MS" pitchFamily="34" charset="-128"/>
        <a:cs typeface="Arial Unicode MS" pitchFamily="34" charset="-128"/>
      </a:defRPr>
    </a:lvl2pPr>
    <a:lvl3pPr marL="1143000" indent="-228600" algn="l" defTabSz="449263" rtl="0" fontAlgn="base">
      <a:spcBef>
        <a:spcPct val="0"/>
      </a:spcBef>
      <a:spcAft>
        <a:spcPct val="0"/>
      </a:spcAft>
      <a:defRPr kern="1200">
        <a:solidFill>
          <a:schemeClr val="bg1"/>
        </a:solidFill>
        <a:latin typeface="Arial" charset="0"/>
        <a:ea typeface="Arial Unicode MS" pitchFamily="34" charset="-128"/>
        <a:cs typeface="Arial Unicode MS" pitchFamily="34" charset="-128"/>
      </a:defRPr>
    </a:lvl3pPr>
    <a:lvl4pPr marL="1600200" indent="-228600" algn="l" defTabSz="449263" rtl="0" fontAlgn="base">
      <a:spcBef>
        <a:spcPct val="0"/>
      </a:spcBef>
      <a:spcAft>
        <a:spcPct val="0"/>
      </a:spcAft>
      <a:defRPr kern="1200">
        <a:solidFill>
          <a:schemeClr val="bg1"/>
        </a:solidFill>
        <a:latin typeface="Arial" charset="0"/>
        <a:ea typeface="Arial Unicode MS" pitchFamily="34" charset="-128"/>
        <a:cs typeface="Arial Unicode MS" pitchFamily="34" charset="-128"/>
      </a:defRPr>
    </a:lvl4pPr>
    <a:lvl5pPr marL="2057400" indent="-228600" algn="l" defTabSz="449263" rtl="0" fontAlgn="base">
      <a:spcBef>
        <a:spcPct val="0"/>
      </a:spcBef>
      <a:spcAft>
        <a:spcPct val="0"/>
      </a:spcAft>
      <a:defRPr kern="1200">
        <a:solidFill>
          <a:schemeClr val="bg1"/>
        </a:solidFill>
        <a:latin typeface="Arial" charset="0"/>
        <a:ea typeface="Arial Unicode MS" pitchFamily="34" charset="-128"/>
        <a:cs typeface="Arial Unicode MS" pitchFamily="34" charset="-128"/>
      </a:defRPr>
    </a:lvl5pPr>
    <a:lvl6pPr marL="2286000" algn="l" defTabSz="914400" rtl="0" eaLnBrk="1" latinLnBrk="0" hangingPunct="1">
      <a:defRPr kern="1200">
        <a:solidFill>
          <a:schemeClr val="bg1"/>
        </a:solidFill>
        <a:latin typeface="Arial" charset="0"/>
        <a:ea typeface="Arial Unicode MS" pitchFamily="34" charset="-128"/>
        <a:cs typeface="Arial Unicode MS" pitchFamily="34" charset="-128"/>
      </a:defRPr>
    </a:lvl6pPr>
    <a:lvl7pPr marL="2743200" algn="l" defTabSz="914400" rtl="0" eaLnBrk="1" latinLnBrk="0" hangingPunct="1">
      <a:defRPr kern="1200">
        <a:solidFill>
          <a:schemeClr val="bg1"/>
        </a:solidFill>
        <a:latin typeface="Arial" charset="0"/>
        <a:ea typeface="Arial Unicode MS" pitchFamily="34" charset="-128"/>
        <a:cs typeface="Arial Unicode MS" pitchFamily="34" charset="-128"/>
      </a:defRPr>
    </a:lvl7pPr>
    <a:lvl8pPr marL="3200400" algn="l" defTabSz="914400" rtl="0" eaLnBrk="1" latinLnBrk="0" hangingPunct="1">
      <a:defRPr kern="1200">
        <a:solidFill>
          <a:schemeClr val="bg1"/>
        </a:solidFill>
        <a:latin typeface="Arial" charset="0"/>
        <a:ea typeface="Arial Unicode MS" pitchFamily="34" charset="-128"/>
        <a:cs typeface="Arial Unicode MS" pitchFamily="34" charset="-128"/>
      </a:defRPr>
    </a:lvl8pPr>
    <a:lvl9pPr marL="3657600" algn="l" defTabSz="914400" rtl="0" eaLnBrk="1" latinLnBrk="0" hangingPunct="1">
      <a:defRPr kern="1200">
        <a:solidFill>
          <a:schemeClr val="bg1"/>
        </a:solidFill>
        <a:latin typeface="Arial" charset="0"/>
        <a:ea typeface="Arial Unicode MS" pitchFamily="34" charset="-128"/>
        <a:cs typeface="Arial Unicode MS" pitchFamily="34"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0000"/>
    <a:srgbClr val="FFFF00"/>
    <a:srgbClr val="0066CC"/>
    <a:srgbClr val="3333FF"/>
    <a:srgbClr val="3366FF"/>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6" autoAdjust="0"/>
    <p:restoredTop sz="89594" autoAdjust="0"/>
  </p:normalViewPr>
  <p:slideViewPr>
    <p:cSldViewPr>
      <p:cViewPr>
        <p:scale>
          <a:sx n="100" d="100"/>
          <a:sy n="100" d="100"/>
        </p:scale>
        <p:origin x="-246" y="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834"/>
    </p:cViewPr>
  </p:sorter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9"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39CE6D03-6794-45DA-BE39-1A8E4F1A0DFE}">
      <dgm:prSet phldrT="[Texte]"/>
      <dgm:spPr/>
      <dgm:t>
        <a:bodyPr/>
        <a:lstStyle/>
        <a:p>
          <a:endParaRPr lang="fr-FR" dirty="0"/>
        </a:p>
      </dgm:t>
    </dgm:pt>
    <dgm:pt modelId="{C03CACD4-0E93-47BB-8B66-3A1DBD6F7E61}" type="parTrans" cxnId="{240EDE00-2B7D-4BDA-B825-D071D09EB311}">
      <dgm:prSet/>
      <dgm:spPr/>
      <dgm:t>
        <a:bodyPr/>
        <a:lstStyle/>
        <a:p>
          <a:endParaRPr lang="fr-FR"/>
        </a:p>
      </dgm:t>
    </dgm:pt>
    <dgm:pt modelId="{00DE5F2F-9C80-4EF2-8696-2267683FFFFE}" type="sibTrans" cxnId="{240EDE00-2B7D-4BDA-B825-D071D09EB311}">
      <dgm:prSet/>
      <dgm:spPr>
        <a:noFill/>
        <a:ln>
          <a:noFill/>
        </a:ln>
      </dgm:spPr>
      <dgm:t>
        <a:bodyPr/>
        <a:lstStyle/>
        <a:p>
          <a:endParaRPr lang="fr-FR"/>
        </a:p>
      </dgm:t>
    </dgm:pt>
    <dgm:pt modelId="{87515BC1-E1FD-4A07-B151-F96748258630}">
      <dgm:prSet phldrT="[Texte]"/>
      <dgm:spPr/>
      <dgm:t>
        <a:bodyPr/>
        <a:lstStyle/>
        <a:p>
          <a:endParaRPr lang="fr-FR" dirty="0"/>
        </a:p>
      </dgm:t>
    </dgm:pt>
    <dgm:pt modelId="{0E4EADD7-6F6C-401C-B3FC-DB5076B9921F}" type="parTrans" cxnId="{5B3596A8-3DBB-4983-AE2F-CEFD93AFC2E8}">
      <dgm:prSet/>
      <dgm:spPr/>
      <dgm:t>
        <a:bodyPr/>
        <a:lstStyle/>
        <a:p>
          <a:endParaRPr lang="fr-FR"/>
        </a:p>
      </dgm:t>
    </dgm:pt>
    <dgm:pt modelId="{3F545123-0C34-48BD-A36B-E9FC2F50FFC2}" type="sibTrans" cxnId="{5B3596A8-3DBB-4983-AE2F-CEFD93AFC2E8}">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LinFactNeighborX="1077" custLinFactNeighborY="-2765" custRadScaleRad="169056" custRadScaleInc="-2147483648"/>
      <dgm:spPr/>
      <dgm:t>
        <a:bodyPr/>
        <a:lstStyle/>
        <a:p>
          <a:endParaRPr lang="fr-FR"/>
        </a:p>
      </dgm:t>
    </dgm:pt>
    <dgm:pt modelId="{9541A81C-A5EA-42B3-A598-B5ECFC719E07}" type="pres">
      <dgm:prSet presAssocID="{D042ABB4-387C-45BA-B17C-E3A8A29FFA7A}" presName="dummy" presStyleCnt="0"/>
      <dgm:spPr/>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dgm:spPr/>
      <dgm:t>
        <a:bodyPr/>
        <a:lstStyle/>
        <a:p>
          <a:endParaRPr lang="fr-FR"/>
        </a:p>
      </dgm:t>
    </dgm:pt>
    <dgm:pt modelId="{29CCD13A-73FC-4CEC-B783-68A665464D1A}" type="pres">
      <dgm:prSet presAssocID="{95A15CC7-3D6C-4878-9BF7-E951DBD5658B}" presName="dummy" presStyleCnt="0"/>
      <dgm:spPr/>
    </dgm:pt>
    <dgm:pt modelId="{4F64B8D5-6198-4A4B-83FD-812182DB8901}" type="pres">
      <dgm:prSet presAssocID="{95A15CC7-3D6C-4878-9BF7-E951DBD5658B}" presName="node" presStyleLbl="revTx" presStyleIdx="2" presStyleCnt="5">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LinFactNeighborX="-1993" custLinFactNeighborY="78" custRadScaleRad="169039" custRadScaleInc="-2147483648"/>
      <dgm:spPr/>
      <dgm:t>
        <a:bodyPr/>
        <a:lstStyle/>
        <a:p>
          <a:endParaRPr lang="fr-FR"/>
        </a:p>
      </dgm:t>
    </dgm:pt>
    <dgm:pt modelId="{567B6F66-3F9D-47CB-B4C1-AAE407D7E685}" type="pres">
      <dgm:prSet presAssocID="{39CE6D03-6794-45DA-BE39-1A8E4F1A0DFE}" presName="dummy" presStyleCnt="0"/>
      <dgm:spPr/>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LinFactNeighborX="213"/>
      <dgm:spPr/>
      <dgm:t>
        <a:bodyPr/>
        <a:lstStyle/>
        <a:p>
          <a:endParaRPr lang="fr-FR"/>
        </a:p>
      </dgm:t>
    </dgm:pt>
    <dgm:pt modelId="{15741CB3-DB0B-4BD5-A509-4662943B4949}" type="pres">
      <dgm:prSet presAssocID="{87515BC1-E1FD-4A07-B151-F96748258630}" presName="dummy" presStyleCnt="0"/>
      <dgm:spPr/>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LinFactNeighborY="-1246"/>
      <dgm:spPr/>
      <dgm:t>
        <a:bodyPr/>
        <a:lstStyle/>
        <a:p>
          <a:endParaRPr lang="fr-FR"/>
        </a:p>
      </dgm:t>
    </dgm:pt>
  </dgm:ptLst>
  <dgm:cxnLst>
    <dgm:cxn modelId="{48922386-6E30-47C2-A89A-5013C4A9102D}" type="presOf" srcId="{736E1D45-B042-4A86-9284-679C82B3E09B}" destId="{2038E289-AF73-49C6-9D6A-1667416D63BC}" srcOrd="0" destOrd="0" presId="urn:microsoft.com/office/officeart/2005/8/layout/cycle1"/>
    <dgm:cxn modelId="{391F7DE8-2688-4896-BE6C-70AE001534CE}" type="presOf" srcId="{00DE5F2F-9C80-4EF2-8696-2267683FFFFE}" destId="{640CEC70-F07C-4A6C-931B-39FD37973350}" srcOrd="0" destOrd="0" presId="urn:microsoft.com/office/officeart/2005/8/layout/cycle1"/>
    <dgm:cxn modelId="{5F3358FB-BD98-40C6-B065-F784221483B0}" srcId="{736E1D45-B042-4A86-9284-679C82B3E09B}" destId="{95A15CC7-3D6C-4878-9BF7-E951DBD5658B}" srcOrd="2" destOrd="0" parTransId="{6A239BA4-79F2-4B52-A4A8-8A0789693710}" sibTransId="{353FC2CB-8687-40E3-864E-D905151D57F2}"/>
    <dgm:cxn modelId="{1DB7C6D5-D0A8-47BB-81D8-67F509BB3223}" type="presOf" srcId="{3F545123-0C34-48BD-A36B-E9FC2F50FFC2}" destId="{5A69B659-C03C-4B22-A166-A6AEE5398DEE}"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13502172-89AB-4458-95B3-511232C18F76}" type="presOf" srcId="{39CE6D03-6794-45DA-BE39-1A8E4F1A0DFE}" destId="{487E5CE3-8F14-4B7C-AC8A-095DB636C57C}"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A63AECE9-727A-4616-B978-E0337F344D2C}" type="presOf" srcId="{1D0D8263-875A-4981-B2DE-76F7B5CC88BD}" destId="{7066E7A1-C8BE-4525-B282-03432AB73F8B}" srcOrd="0" destOrd="0" presId="urn:microsoft.com/office/officeart/2005/8/layout/cycle1"/>
    <dgm:cxn modelId="{77BEB1B9-6D17-4E97-A13C-07D62B1B01A7}" type="presOf" srcId="{D042ABB4-387C-45BA-B17C-E3A8A29FFA7A}" destId="{E56E901F-EE50-420B-B545-7CACEBF7A3FE}" srcOrd="0" destOrd="0" presId="urn:microsoft.com/office/officeart/2005/8/layout/cycle1"/>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8B5D3421-4278-4A48-880F-7E5028BBC56F}" type="presOf" srcId="{95A15CC7-3D6C-4878-9BF7-E951DBD5658B}" destId="{4F64B8D5-6198-4A4B-83FD-812182DB8901}" srcOrd="0" destOrd="0" presId="urn:microsoft.com/office/officeart/2005/8/layout/cycle1"/>
    <dgm:cxn modelId="{A0F43D06-D612-467A-A225-23A0EB026BF9}" type="presOf" srcId="{87515BC1-E1FD-4A07-B151-F96748258630}" destId="{4EB71928-169C-457F-8EC3-9F83EB45D3BC}" srcOrd="0" destOrd="0" presId="urn:microsoft.com/office/officeart/2005/8/layout/cycle1"/>
    <dgm:cxn modelId="{E4621CC5-DBBC-445B-91A2-3DA75246645D}" type="presOf" srcId="{06BB6FBE-D362-4D42-BF43-8E1323C32B24}" destId="{259F968A-939B-449A-80F6-8359F5DC9C07}" srcOrd="0" destOrd="0" presId="urn:microsoft.com/office/officeart/2005/8/layout/cycle1"/>
    <dgm:cxn modelId="{BF518375-8B68-4365-88AA-B3A0EEDBD634}" type="presOf" srcId="{353FC2CB-8687-40E3-864E-D905151D57F2}" destId="{9582D8A2-8256-407A-AA80-C83F240CA144}" srcOrd="0" destOrd="0" presId="urn:microsoft.com/office/officeart/2005/8/layout/cycle1"/>
    <dgm:cxn modelId="{47C7E790-33FA-47DD-9165-1961971E48E8}" type="presOf" srcId="{E90C59AF-72FE-412F-861C-8089B731BB2F}" destId="{0052C217-A2D3-41F4-9FC6-B57A0728996D}" srcOrd="0" destOrd="0" presId="urn:microsoft.com/office/officeart/2005/8/layout/cycle1"/>
    <dgm:cxn modelId="{4E0E5887-5BE3-4D84-A1A3-3B484481D71D}" type="presParOf" srcId="{2038E289-AF73-49C6-9D6A-1667416D63BC}" destId="{EACF1B73-81A9-4561-9133-2392F77A91AD}" srcOrd="0" destOrd="0" presId="urn:microsoft.com/office/officeart/2005/8/layout/cycle1"/>
    <dgm:cxn modelId="{9EB52902-C195-4F04-A4AE-B24CFEC42D95}" type="presParOf" srcId="{2038E289-AF73-49C6-9D6A-1667416D63BC}" destId="{7066E7A1-C8BE-4525-B282-03432AB73F8B}" srcOrd="1" destOrd="0" presId="urn:microsoft.com/office/officeart/2005/8/layout/cycle1"/>
    <dgm:cxn modelId="{E385EB7C-F6EC-428D-831E-584260D0F81A}" type="presParOf" srcId="{2038E289-AF73-49C6-9D6A-1667416D63BC}" destId="{0052C217-A2D3-41F4-9FC6-B57A0728996D}" srcOrd="2" destOrd="0" presId="urn:microsoft.com/office/officeart/2005/8/layout/cycle1"/>
    <dgm:cxn modelId="{977FF7F7-2B18-4BE4-B489-DC6A6CB1E676}" type="presParOf" srcId="{2038E289-AF73-49C6-9D6A-1667416D63BC}" destId="{9541A81C-A5EA-42B3-A598-B5ECFC719E07}" srcOrd="3" destOrd="0" presId="urn:microsoft.com/office/officeart/2005/8/layout/cycle1"/>
    <dgm:cxn modelId="{8FFE44C7-C119-4AD6-9F81-F096F15C0300}" type="presParOf" srcId="{2038E289-AF73-49C6-9D6A-1667416D63BC}" destId="{E56E901F-EE50-420B-B545-7CACEBF7A3FE}" srcOrd="4" destOrd="0" presId="urn:microsoft.com/office/officeart/2005/8/layout/cycle1"/>
    <dgm:cxn modelId="{53FF5E50-B8E6-4A9A-A96D-29FCB4A291D1}" type="presParOf" srcId="{2038E289-AF73-49C6-9D6A-1667416D63BC}" destId="{259F968A-939B-449A-80F6-8359F5DC9C07}" srcOrd="5" destOrd="0" presId="urn:microsoft.com/office/officeart/2005/8/layout/cycle1"/>
    <dgm:cxn modelId="{50D6C397-7ECF-404E-84A2-BACCEB6751B2}" type="presParOf" srcId="{2038E289-AF73-49C6-9D6A-1667416D63BC}" destId="{29CCD13A-73FC-4CEC-B783-68A665464D1A}" srcOrd="6" destOrd="0" presId="urn:microsoft.com/office/officeart/2005/8/layout/cycle1"/>
    <dgm:cxn modelId="{142DC568-7469-4A97-8AE6-E89700BE034B}" type="presParOf" srcId="{2038E289-AF73-49C6-9D6A-1667416D63BC}" destId="{4F64B8D5-6198-4A4B-83FD-812182DB8901}" srcOrd="7" destOrd="0" presId="urn:microsoft.com/office/officeart/2005/8/layout/cycle1"/>
    <dgm:cxn modelId="{80AE4C7F-ED46-486D-8A02-4C738114B2E9}" type="presParOf" srcId="{2038E289-AF73-49C6-9D6A-1667416D63BC}" destId="{9582D8A2-8256-407A-AA80-C83F240CA144}" srcOrd="8" destOrd="0" presId="urn:microsoft.com/office/officeart/2005/8/layout/cycle1"/>
    <dgm:cxn modelId="{2B284C56-F36D-44A5-AF38-FFB52EFDC575}" type="presParOf" srcId="{2038E289-AF73-49C6-9D6A-1667416D63BC}" destId="{567B6F66-3F9D-47CB-B4C1-AAE407D7E685}" srcOrd="9" destOrd="0" presId="urn:microsoft.com/office/officeart/2005/8/layout/cycle1"/>
    <dgm:cxn modelId="{880C81A7-02F0-42C8-B464-23FCACBC2F4F}" type="presParOf" srcId="{2038E289-AF73-49C6-9D6A-1667416D63BC}" destId="{487E5CE3-8F14-4B7C-AC8A-095DB636C57C}" srcOrd="10" destOrd="0" presId="urn:microsoft.com/office/officeart/2005/8/layout/cycle1"/>
    <dgm:cxn modelId="{FE8D20C4-D707-478F-9827-9A9FD662A300}" type="presParOf" srcId="{2038E289-AF73-49C6-9D6A-1667416D63BC}" destId="{640CEC70-F07C-4A6C-931B-39FD37973350}" srcOrd="11" destOrd="0" presId="urn:microsoft.com/office/officeart/2005/8/layout/cycle1"/>
    <dgm:cxn modelId="{45ACD85C-E8F9-4BA7-8570-7690985D7544}" type="presParOf" srcId="{2038E289-AF73-49C6-9D6A-1667416D63BC}" destId="{15741CB3-DB0B-4BD5-A509-4662943B4949}" srcOrd="12" destOrd="0" presId="urn:microsoft.com/office/officeart/2005/8/layout/cycle1"/>
    <dgm:cxn modelId="{A2D24F32-3EA4-4823-B7C5-E6F193E184A3}" type="presParOf" srcId="{2038E289-AF73-49C6-9D6A-1667416D63BC}" destId="{4EB71928-169C-457F-8EC3-9F83EB45D3BC}" srcOrd="13" destOrd="0" presId="urn:microsoft.com/office/officeart/2005/8/layout/cycle1"/>
    <dgm:cxn modelId="{7E3F95EB-02A0-4A48-ADCD-D4A64BC9400B}"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8"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39CE6D03-6794-45DA-BE39-1A8E4F1A0DFE}">
      <dgm:prSet phldrT="[Texte]"/>
      <dgm:spPr/>
      <dgm:t>
        <a:bodyPr/>
        <a:lstStyle/>
        <a:p>
          <a:endParaRPr lang="fr-FR" dirty="0"/>
        </a:p>
      </dgm:t>
    </dgm:pt>
    <dgm:pt modelId="{C03CACD4-0E93-47BB-8B66-3A1DBD6F7E61}" type="parTrans" cxnId="{240EDE00-2B7D-4BDA-B825-D071D09EB311}">
      <dgm:prSet/>
      <dgm:spPr/>
      <dgm:t>
        <a:bodyPr/>
        <a:lstStyle/>
        <a:p>
          <a:endParaRPr lang="fr-FR"/>
        </a:p>
      </dgm:t>
    </dgm:pt>
    <dgm:pt modelId="{00DE5F2F-9C80-4EF2-8696-2267683FFFFE}" type="sibTrans" cxnId="{240EDE00-2B7D-4BDA-B825-D071D09EB311}">
      <dgm:prSet/>
      <dgm:spPr>
        <a:noFill/>
      </dgm:spPr>
      <dgm:t>
        <a:bodyPr/>
        <a:lstStyle/>
        <a:p>
          <a:endParaRPr lang="fr-FR"/>
        </a:p>
      </dgm:t>
    </dgm:pt>
    <dgm:pt modelId="{87515BC1-E1FD-4A07-B151-F96748258630}">
      <dgm:prSet phldrT="[Texte]"/>
      <dgm:spPr/>
      <dgm:t>
        <a:bodyPr/>
        <a:lstStyle/>
        <a:p>
          <a:endParaRPr lang="fr-FR" dirty="0"/>
        </a:p>
      </dgm:t>
    </dgm:pt>
    <dgm:pt modelId="{0E4EADD7-6F6C-401C-B3FC-DB5076B9921F}" type="parTrans" cxnId="{5B3596A8-3DBB-4983-AE2F-CEFD93AFC2E8}">
      <dgm:prSet/>
      <dgm:spPr/>
      <dgm:t>
        <a:bodyPr/>
        <a:lstStyle/>
        <a:p>
          <a:endParaRPr lang="fr-FR"/>
        </a:p>
      </dgm:t>
    </dgm:pt>
    <dgm:pt modelId="{3F545123-0C34-48BD-A36B-E9FC2F50FFC2}" type="sibTrans" cxnId="{5B3596A8-3DBB-4983-AE2F-CEFD93AFC2E8}">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LinFactNeighborX="1077" custLinFactNeighborY="-2765" custRadScaleRad="169056" custRadScaleInc="-2147483648"/>
      <dgm:spPr/>
      <dgm:t>
        <a:bodyPr/>
        <a:lstStyle/>
        <a:p>
          <a:endParaRPr lang="fr-FR"/>
        </a:p>
      </dgm:t>
    </dgm:pt>
    <dgm:pt modelId="{9541A81C-A5EA-42B3-A598-B5ECFC719E07}" type="pres">
      <dgm:prSet presAssocID="{D042ABB4-387C-45BA-B17C-E3A8A29FFA7A}" presName="dummy" presStyleCnt="0"/>
      <dgm:spPr/>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dgm:spPr/>
      <dgm:t>
        <a:bodyPr/>
        <a:lstStyle/>
        <a:p>
          <a:endParaRPr lang="fr-FR"/>
        </a:p>
      </dgm:t>
    </dgm:pt>
    <dgm:pt modelId="{29CCD13A-73FC-4CEC-B783-68A665464D1A}" type="pres">
      <dgm:prSet presAssocID="{95A15CC7-3D6C-4878-9BF7-E951DBD5658B}" presName="dummy" presStyleCnt="0"/>
      <dgm:spPr/>
    </dgm:pt>
    <dgm:pt modelId="{4F64B8D5-6198-4A4B-83FD-812182DB8901}" type="pres">
      <dgm:prSet presAssocID="{95A15CC7-3D6C-4878-9BF7-E951DBD5658B}" presName="node" presStyleLbl="revTx" presStyleIdx="2" presStyleCnt="5">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LinFactNeighborX="-1993" custLinFactNeighborY="78" custRadScaleRad="169039" custRadScaleInc="-2147483648"/>
      <dgm:spPr/>
      <dgm:t>
        <a:bodyPr/>
        <a:lstStyle/>
        <a:p>
          <a:endParaRPr lang="fr-FR"/>
        </a:p>
      </dgm:t>
    </dgm:pt>
    <dgm:pt modelId="{567B6F66-3F9D-47CB-B4C1-AAE407D7E685}" type="pres">
      <dgm:prSet presAssocID="{39CE6D03-6794-45DA-BE39-1A8E4F1A0DFE}" presName="dummy" presStyleCnt="0"/>
      <dgm:spPr/>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LinFactNeighborX="213"/>
      <dgm:spPr/>
      <dgm:t>
        <a:bodyPr/>
        <a:lstStyle/>
        <a:p>
          <a:endParaRPr lang="fr-FR"/>
        </a:p>
      </dgm:t>
    </dgm:pt>
    <dgm:pt modelId="{15741CB3-DB0B-4BD5-A509-4662943B4949}" type="pres">
      <dgm:prSet presAssocID="{87515BC1-E1FD-4A07-B151-F96748258630}" presName="dummy" presStyleCnt="0"/>
      <dgm:spPr/>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LinFactNeighborY="-1246"/>
      <dgm:spPr/>
      <dgm:t>
        <a:bodyPr/>
        <a:lstStyle/>
        <a:p>
          <a:endParaRPr lang="fr-FR"/>
        </a:p>
      </dgm:t>
    </dgm:pt>
  </dgm:ptLst>
  <dgm:cxnLst>
    <dgm:cxn modelId="{5F3358FB-BD98-40C6-B065-F784221483B0}" srcId="{736E1D45-B042-4A86-9284-679C82B3E09B}" destId="{95A15CC7-3D6C-4878-9BF7-E951DBD5658B}" srcOrd="2" destOrd="0" parTransId="{6A239BA4-79F2-4B52-A4A8-8A0789693710}" sibTransId="{353FC2CB-8687-40E3-864E-D905151D57F2}"/>
    <dgm:cxn modelId="{26014340-1511-4B13-8277-13A1782CC1F7}" type="presOf" srcId="{3F545123-0C34-48BD-A36B-E9FC2F50FFC2}" destId="{5A69B659-C03C-4B22-A166-A6AEE5398DEE}" srcOrd="0" destOrd="0" presId="urn:microsoft.com/office/officeart/2005/8/layout/cycle1"/>
    <dgm:cxn modelId="{4AD93795-0E4C-4488-A616-66442365C66C}" type="presOf" srcId="{95A15CC7-3D6C-4878-9BF7-E951DBD5658B}" destId="{4F64B8D5-6198-4A4B-83FD-812182DB8901}" srcOrd="0" destOrd="0" presId="urn:microsoft.com/office/officeart/2005/8/layout/cycle1"/>
    <dgm:cxn modelId="{A9AC529B-39C1-4AE7-9EF1-D31F5BB805D0}" type="presOf" srcId="{39CE6D03-6794-45DA-BE39-1A8E4F1A0DFE}" destId="{487E5CE3-8F14-4B7C-AC8A-095DB636C57C}" srcOrd="0" destOrd="0" presId="urn:microsoft.com/office/officeart/2005/8/layout/cycle1"/>
    <dgm:cxn modelId="{9642E0D2-1921-475B-91B6-1DF55185E9DA}" type="presOf" srcId="{E90C59AF-72FE-412F-861C-8089B731BB2F}" destId="{0052C217-A2D3-41F4-9FC6-B57A0728996D}" srcOrd="0" destOrd="0" presId="urn:microsoft.com/office/officeart/2005/8/layout/cycle1"/>
    <dgm:cxn modelId="{CF845641-3578-45A6-9014-1DBFE41DBC70}" type="presOf" srcId="{06BB6FBE-D362-4D42-BF43-8E1323C32B24}" destId="{259F968A-939B-449A-80F6-8359F5DC9C07}" srcOrd="0" destOrd="0" presId="urn:microsoft.com/office/officeart/2005/8/layout/cycle1"/>
    <dgm:cxn modelId="{22625468-C1B5-487C-B14B-B62086C95DE3}" type="presOf" srcId="{D042ABB4-387C-45BA-B17C-E3A8A29FFA7A}" destId="{E56E901F-EE50-420B-B545-7CACEBF7A3FE}" srcOrd="0" destOrd="0" presId="urn:microsoft.com/office/officeart/2005/8/layout/cycle1"/>
    <dgm:cxn modelId="{80F50BFC-73D3-4957-AEE4-480EAC4B49A6}" type="presOf" srcId="{87515BC1-E1FD-4A07-B151-F96748258630}" destId="{4EB71928-169C-457F-8EC3-9F83EB45D3BC}"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5B3596A8-3DBB-4983-AE2F-CEFD93AFC2E8}" srcId="{736E1D45-B042-4A86-9284-679C82B3E09B}" destId="{87515BC1-E1FD-4A07-B151-F96748258630}" srcOrd="4" destOrd="0" parTransId="{0E4EADD7-6F6C-401C-B3FC-DB5076B9921F}" sibTransId="{3F545123-0C34-48BD-A36B-E9FC2F50FFC2}"/>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A32ED0D3-7BEB-4E5C-9E8C-5639B8D86587}" type="presOf" srcId="{1D0D8263-875A-4981-B2DE-76F7B5CC88BD}" destId="{7066E7A1-C8BE-4525-B282-03432AB73F8B}" srcOrd="0" destOrd="0" presId="urn:microsoft.com/office/officeart/2005/8/layout/cycle1"/>
    <dgm:cxn modelId="{C64E2C15-B1B0-496A-9CE1-0B7824463F5D}" type="presOf" srcId="{00DE5F2F-9C80-4EF2-8696-2267683FFFFE}" destId="{640CEC70-F07C-4A6C-931B-39FD37973350}" srcOrd="0" destOrd="0" presId="urn:microsoft.com/office/officeart/2005/8/layout/cycle1"/>
    <dgm:cxn modelId="{F550C7E5-44B6-4957-8BCD-966B947FBF47}" type="presOf" srcId="{736E1D45-B042-4A86-9284-679C82B3E09B}" destId="{2038E289-AF73-49C6-9D6A-1667416D63BC}" srcOrd="0" destOrd="0" presId="urn:microsoft.com/office/officeart/2005/8/layout/cycle1"/>
    <dgm:cxn modelId="{374E09A4-9036-404C-9D4E-D8327E7D1669}" type="presOf" srcId="{353FC2CB-8687-40E3-864E-D905151D57F2}" destId="{9582D8A2-8256-407A-AA80-C83F240CA144}" srcOrd="0" destOrd="0" presId="urn:microsoft.com/office/officeart/2005/8/layout/cycle1"/>
    <dgm:cxn modelId="{1C612424-144A-4D08-A21F-71BAC437A5C2}" type="presParOf" srcId="{2038E289-AF73-49C6-9D6A-1667416D63BC}" destId="{EACF1B73-81A9-4561-9133-2392F77A91AD}" srcOrd="0" destOrd="0" presId="urn:microsoft.com/office/officeart/2005/8/layout/cycle1"/>
    <dgm:cxn modelId="{3A792ACD-D232-476C-9BA3-A09C19949275}" type="presParOf" srcId="{2038E289-AF73-49C6-9D6A-1667416D63BC}" destId="{7066E7A1-C8BE-4525-B282-03432AB73F8B}" srcOrd="1" destOrd="0" presId="urn:microsoft.com/office/officeart/2005/8/layout/cycle1"/>
    <dgm:cxn modelId="{1F0E3C5D-2403-4570-8AE4-BAABDBF13E52}" type="presParOf" srcId="{2038E289-AF73-49C6-9D6A-1667416D63BC}" destId="{0052C217-A2D3-41F4-9FC6-B57A0728996D}" srcOrd="2" destOrd="0" presId="urn:microsoft.com/office/officeart/2005/8/layout/cycle1"/>
    <dgm:cxn modelId="{4CCC8AC8-D8D0-4F18-BC1D-80631844B24A}" type="presParOf" srcId="{2038E289-AF73-49C6-9D6A-1667416D63BC}" destId="{9541A81C-A5EA-42B3-A598-B5ECFC719E07}" srcOrd="3" destOrd="0" presId="urn:microsoft.com/office/officeart/2005/8/layout/cycle1"/>
    <dgm:cxn modelId="{7150992F-A6D5-48EB-952F-7675F2D8B338}" type="presParOf" srcId="{2038E289-AF73-49C6-9D6A-1667416D63BC}" destId="{E56E901F-EE50-420B-B545-7CACEBF7A3FE}" srcOrd="4" destOrd="0" presId="urn:microsoft.com/office/officeart/2005/8/layout/cycle1"/>
    <dgm:cxn modelId="{847DE568-48F8-4A96-BB76-E73E432AAD27}" type="presParOf" srcId="{2038E289-AF73-49C6-9D6A-1667416D63BC}" destId="{259F968A-939B-449A-80F6-8359F5DC9C07}" srcOrd="5" destOrd="0" presId="urn:microsoft.com/office/officeart/2005/8/layout/cycle1"/>
    <dgm:cxn modelId="{CF343E87-AC72-443D-ACD8-53BB66AE363D}" type="presParOf" srcId="{2038E289-AF73-49C6-9D6A-1667416D63BC}" destId="{29CCD13A-73FC-4CEC-B783-68A665464D1A}" srcOrd="6" destOrd="0" presId="urn:microsoft.com/office/officeart/2005/8/layout/cycle1"/>
    <dgm:cxn modelId="{6723CD59-B47A-4194-A08C-08C0C645ECE7}" type="presParOf" srcId="{2038E289-AF73-49C6-9D6A-1667416D63BC}" destId="{4F64B8D5-6198-4A4B-83FD-812182DB8901}" srcOrd="7" destOrd="0" presId="urn:microsoft.com/office/officeart/2005/8/layout/cycle1"/>
    <dgm:cxn modelId="{9E234785-8360-4BC2-BECA-5E5D130E7F82}" type="presParOf" srcId="{2038E289-AF73-49C6-9D6A-1667416D63BC}" destId="{9582D8A2-8256-407A-AA80-C83F240CA144}" srcOrd="8" destOrd="0" presId="urn:microsoft.com/office/officeart/2005/8/layout/cycle1"/>
    <dgm:cxn modelId="{B7EFD9C4-3E7A-450B-976C-938A659A9D55}" type="presParOf" srcId="{2038E289-AF73-49C6-9D6A-1667416D63BC}" destId="{567B6F66-3F9D-47CB-B4C1-AAE407D7E685}" srcOrd="9" destOrd="0" presId="urn:microsoft.com/office/officeart/2005/8/layout/cycle1"/>
    <dgm:cxn modelId="{5083B687-6ADF-4FFE-ABD3-49400BCDED8A}" type="presParOf" srcId="{2038E289-AF73-49C6-9D6A-1667416D63BC}" destId="{487E5CE3-8F14-4B7C-AC8A-095DB636C57C}" srcOrd="10" destOrd="0" presId="urn:microsoft.com/office/officeart/2005/8/layout/cycle1"/>
    <dgm:cxn modelId="{D375E5EC-0DE4-41A8-BDAE-464C326CDDD3}" type="presParOf" srcId="{2038E289-AF73-49C6-9D6A-1667416D63BC}" destId="{640CEC70-F07C-4A6C-931B-39FD37973350}" srcOrd="11" destOrd="0" presId="urn:microsoft.com/office/officeart/2005/8/layout/cycle1"/>
    <dgm:cxn modelId="{EE2E49A4-D005-4CCE-80AD-755AEF413DAA}" type="presParOf" srcId="{2038E289-AF73-49C6-9D6A-1667416D63BC}" destId="{15741CB3-DB0B-4BD5-A509-4662943B4949}" srcOrd="12" destOrd="0" presId="urn:microsoft.com/office/officeart/2005/8/layout/cycle1"/>
    <dgm:cxn modelId="{99FB6774-7C3D-415C-81B7-BECDD3570C99}" type="presParOf" srcId="{2038E289-AF73-49C6-9D6A-1667416D63BC}" destId="{4EB71928-169C-457F-8EC3-9F83EB45D3BC}" srcOrd="13" destOrd="0" presId="urn:microsoft.com/office/officeart/2005/8/layout/cycle1"/>
    <dgm:cxn modelId="{AB4C8638-5434-4031-9F5F-8C6959288A26}"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8"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39CE6D03-6794-45DA-BE39-1A8E4F1A0DFE}">
      <dgm:prSet phldrT="[Texte]"/>
      <dgm:spPr/>
      <dgm:t>
        <a:bodyPr/>
        <a:lstStyle/>
        <a:p>
          <a:endParaRPr lang="fr-FR" dirty="0"/>
        </a:p>
      </dgm:t>
    </dgm:pt>
    <dgm:pt modelId="{C03CACD4-0E93-47BB-8B66-3A1DBD6F7E61}" type="parTrans" cxnId="{240EDE00-2B7D-4BDA-B825-D071D09EB311}">
      <dgm:prSet/>
      <dgm:spPr/>
      <dgm:t>
        <a:bodyPr/>
        <a:lstStyle/>
        <a:p>
          <a:endParaRPr lang="fr-FR"/>
        </a:p>
      </dgm:t>
    </dgm:pt>
    <dgm:pt modelId="{00DE5F2F-9C80-4EF2-8696-2267683FFFFE}" type="sibTrans" cxnId="{240EDE00-2B7D-4BDA-B825-D071D09EB311}">
      <dgm:prSet/>
      <dgm:spPr>
        <a:noFill/>
        <a:ln>
          <a:noFill/>
        </a:ln>
      </dgm:spPr>
      <dgm:t>
        <a:bodyPr/>
        <a:lstStyle/>
        <a:p>
          <a:endParaRPr lang="fr-FR"/>
        </a:p>
      </dgm:t>
    </dgm:pt>
    <dgm:pt modelId="{87515BC1-E1FD-4A07-B151-F96748258630}">
      <dgm:prSet phldrT="[Texte]"/>
      <dgm:spPr/>
      <dgm:t>
        <a:bodyPr/>
        <a:lstStyle/>
        <a:p>
          <a:endParaRPr lang="fr-FR" dirty="0"/>
        </a:p>
      </dgm:t>
    </dgm:pt>
    <dgm:pt modelId="{0E4EADD7-6F6C-401C-B3FC-DB5076B9921F}" type="parTrans" cxnId="{5B3596A8-3DBB-4983-AE2F-CEFD93AFC2E8}">
      <dgm:prSet/>
      <dgm:spPr/>
      <dgm:t>
        <a:bodyPr/>
        <a:lstStyle/>
        <a:p>
          <a:endParaRPr lang="fr-FR"/>
        </a:p>
      </dgm:t>
    </dgm:pt>
    <dgm:pt modelId="{3F545123-0C34-48BD-A36B-E9FC2F50FFC2}" type="sibTrans" cxnId="{5B3596A8-3DBB-4983-AE2F-CEFD93AFC2E8}">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LinFactNeighborX="1077" custLinFactNeighborY="-2765" custRadScaleRad="169056" custRadScaleInc="-2147483648"/>
      <dgm:spPr/>
      <dgm:t>
        <a:bodyPr/>
        <a:lstStyle/>
        <a:p>
          <a:endParaRPr lang="fr-FR"/>
        </a:p>
      </dgm:t>
    </dgm:pt>
    <dgm:pt modelId="{9541A81C-A5EA-42B3-A598-B5ECFC719E07}" type="pres">
      <dgm:prSet presAssocID="{D042ABB4-387C-45BA-B17C-E3A8A29FFA7A}" presName="dummy" presStyleCnt="0"/>
      <dgm:spPr/>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dgm:spPr/>
      <dgm:t>
        <a:bodyPr/>
        <a:lstStyle/>
        <a:p>
          <a:endParaRPr lang="fr-FR"/>
        </a:p>
      </dgm:t>
    </dgm:pt>
    <dgm:pt modelId="{29CCD13A-73FC-4CEC-B783-68A665464D1A}" type="pres">
      <dgm:prSet presAssocID="{95A15CC7-3D6C-4878-9BF7-E951DBD5658B}" presName="dummy" presStyleCnt="0"/>
      <dgm:spPr/>
    </dgm:pt>
    <dgm:pt modelId="{4F64B8D5-6198-4A4B-83FD-812182DB8901}" type="pres">
      <dgm:prSet presAssocID="{95A15CC7-3D6C-4878-9BF7-E951DBD5658B}" presName="node" presStyleLbl="revTx" presStyleIdx="2" presStyleCnt="5">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LinFactNeighborX="-1993" custLinFactNeighborY="78" custRadScaleRad="169039" custRadScaleInc="-2147483648"/>
      <dgm:spPr/>
      <dgm:t>
        <a:bodyPr/>
        <a:lstStyle/>
        <a:p>
          <a:endParaRPr lang="fr-FR"/>
        </a:p>
      </dgm:t>
    </dgm:pt>
    <dgm:pt modelId="{567B6F66-3F9D-47CB-B4C1-AAE407D7E685}" type="pres">
      <dgm:prSet presAssocID="{39CE6D03-6794-45DA-BE39-1A8E4F1A0DFE}" presName="dummy" presStyleCnt="0"/>
      <dgm:spPr/>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LinFactX="10518" custLinFactY="29988" custLinFactNeighborX="100000" custLinFactNeighborY="100000"/>
      <dgm:spPr>
        <a:prstGeom prst="rect">
          <a:avLst/>
        </a:prstGeom>
      </dgm:spPr>
      <dgm:t>
        <a:bodyPr/>
        <a:lstStyle/>
        <a:p>
          <a:endParaRPr lang="fr-FR"/>
        </a:p>
      </dgm:t>
    </dgm:pt>
    <dgm:pt modelId="{15741CB3-DB0B-4BD5-A509-4662943B4949}" type="pres">
      <dgm:prSet presAssocID="{87515BC1-E1FD-4A07-B151-F96748258630}" presName="dummy" presStyleCnt="0"/>
      <dgm:spPr/>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LinFactNeighborY="-1246"/>
      <dgm:spPr/>
      <dgm:t>
        <a:bodyPr/>
        <a:lstStyle/>
        <a:p>
          <a:endParaRPr lang="fr-FR"/>
        </a:p>
      </dgm:t>
    </dgm:pt>
  </dgm:ptLst>
  <dgm:cxnLst>
    <dgm:cxn modelId="{5F3358FB-BD98-40C6-B065-F784221483B0}" srcId="{736E1D45-B042-4A86-9284-679C82B3E09B}" destId="{95A15CC7-3D6C-4878-9BF7-E951DBD5658B}" srcOrd="2" destOrd="0" parTransId="{6A239BA4-79F2-4B52-A4A8-8A0789693710}" sibTransId="{353FC2CB-8687-40E3-864E-D905151D57F2}"/>
    <dgm:cxn modelId="{0DB77395-1511-4771-A936-4EC3A96EADB9}" type="presOf" srcId="{00DE5F2F-9C80-4EF2-8696-2267683FFFFE}" destId="{640CEC70-F07C-4A6C-931B-39FD37973350}" srcOrd="0" destOrd="0" presId="urn:microsoft.com/office/officeart/2005/8/layout/cycle1"/>
    <dgm:cxn modelId="{2CB175C2-15C0-43B5-92F7-4CDAD851272A}" type="presOf" srcId="{1D0D8263-875A-4981-B2DE-76F7B5CC88BD}" destId="{7066E7A1-C8BE-4525-B282-03432AB73F8B}" srcOrd="0" destOrd="0" presId="urn:microsoft.com/office/officeart/2005/8/layout/cycle1"/>
    <dgm:cxn modelId="{F27AEEFC-4778-4846-9446-30D29648E336}" type="presOf" srcId="{39CE6D03-6794-45DA-BE39-1A8E4F1A0DFE}" destId="{487E5CE3-8F14-4B7C-AC8A-095DB636C57C}"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16F1ACA4-669C-4140-9478-86575B958764}" type="presOf" srcId="{D042ABB4-387C-45BA-B17C-E3A8A29FFA7A}" destId="{E56E901F-EE50-420B-B545-7CACEBF7A3FE}" srcOrd="0" destOrd="0" presId="urn:microsoft.com/office/officeart/2005/8/layout/cycle1"/>
    <dgm:cxn modelId="{DF68BF07-2C31-4476-9BF6-870144C515EC}" type="presOf" srcId="{736E1D45-B042-4A86-9284-679C82B3E09B}" destId="{2038E289-AF73-49C6-9D6A-1667416D63BC}"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D384541C-AAC2-4F4C-B38F-EE630955CCAC}" type="presOf" srcId="{353FC2CB-8687-40E3-864E-D905151D57F2}" destId="{9582D8A2-8256-407A-AA80-C83F240CA144}" srcOrd="0" destOrd="0" presId="urn:microsoft.com/office/officeart/2005/8/layout/cycle1"/>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58C68524-591C-45B1-84D6-5771C2126DB4}" type="presOf" srcId="{3F545123-0C34-48BD-A36B-E9FC2F50FFC2}" destId="{5A69B659-C03C-4B22-A166-A6AEE5398DEE}" srcOrd="0" destOrd="0" presId="urn:microsoft.com/office/officeart/2005/8/layout/cycle1"/>
    <dgm:cxn modelId="{79A2D6D0-56CE-4370-8A1E-6FCD08C887EA}" type="presOf" srcId="{95A15CC7-3D6C-4878-9BF7-E951DBD5658B}" destId="{4F64B8D5-6198-4A4B-83FD-812182DB8901}" srcOrd="0" destOrd="0" presId="urn:microsoft.com/office/officeart/2005/8/layout/cycle1"/>
    <dgm:cxn modelId="{0F3CE5E4-3AE4-4D90-87AB-4FFCC6625EB3}" type="presOf" srcId="{06BB6FBE-D362-4D42-BF43-8E1323C32B24}" destId="{259F968A-939B-449A-80F6-8359F5DC9C07}" srcOrd="0" destOrd="0" presId="urn:microsoft.com/office/officeart/2005/8/layout/cycle1"/>
    <dgm:cxn modelId="{9FDF0918-EC42-4289-A665-29E8A624B311}" type="presOf" srcId="{87515BC1-E1FD-4A07-B151-F96748258630}" destId="{4EB71928-169C-457F-8EC3-9F83EB45D3BC}" srcOrd="0" destOrd="0" presId="urn:microsoft.com/office/officeart/2005/8/layout/cycle1"/>
    <dgm:cxn modelId="{FDBB0CAB-84AE-4232-9AEF-2C4C3D58AD3D}" type="presOf" srcId="{E90C59AF-72FE-412F-861C-8089B731BB2F}" destId="{0052C217-A2D3-41F4-9FC6-B57A0728996D}" srcOrd="0" destOrd="0" presId="urn:microsoft.com/office/officeart/2005/8/layout/cycle1"/>
    <dgm:cxn modelId="{BF744845-AA9B-4523-9C25-A0A12A5C033A}" type="presParOf" srcId="{2038E289-AF73-49C6-9D6A-1667416D63BC}" destId="{EACF1B73-81A9-4561-9133-2392F77A91AD}" srcOrd="0" destOrd="0" presId="urn:microsoft.com/office/officeart/2005/8/layout/cycle1"/>
    <dgm:cxn modelId="{04F6D7F5-78D0-4856-B4F5-4C9C409C6478}" type="presParOf" srcId="{2038E289-AF73-49C6-9D6A-1667416D63BC}" destId="{7066E7A1-C8BE-4525-B282-03432AB73F8B}" srcOrd="1" destOrd="0" presId="urn:microsoft.com/office/officeart/2005/8/layout/cycle1"/>
    <dgm:cxn modelId="{2CB48225-3147-4AAE-945A-0B26C49A7448}" type="presParOf" srcId="{2038E289-AF73-49C6-9D6A-1667416D63BC}" destId="{0052C217-A2D3-41F4-9FC6-B57A0728996D}" srcOrd="2" destOrd="0" presId="urn:microsoft.com/office/officeart/2005/8/layout/cycle1"/>
    <dgm:cxn modelId="{F150C6AA-A8F4-4575-AB91-138544A9728A}" type="presParOf" srcId="{2038E289-AF73-49C6-9D6A-1667416D63BC}" destId="{9541A81C-A5EA-42B3-A598-B5ECFC719E07}" srcOrd="3" destOrd="0" presId="urn:microsoft.com/office/officeart/2005/8/layout/cycle1"/>
    <dgm:cxn modelId="{1898189C-4FB4-48D9-B426-33AF0B47C292}" type="presParOf" srcId="{2038E289-AF73-49C6-9D6A-1667416D63BC}" destId="{E56E901F-EE50-420B-B545-7CACEBF7A3FE}" srcOrd="4" destOrd="0" presId="urn:microsoft.com/office/officeart/2005/8/layout/cycle1"/>
    <dgm:cxn modelId="{EF7F41F1-871B-4DF4-BDAA-209701A22456}" type="presParOf" srcId="{2038E289-AF73-49C6-9D6A-1667416D63BC}" destId="{259F968A-939B-449A-80F6-8359F5DC9C07}" srcOrd="5" destOrd="0" presId="urn:microsoft.com/office/officeart/2005/8/layout/cycle1"/>
    <dgm:cxn modelId="{9CB203FE-D81C-4619-A134-8EDDCE61E009}" type="presParOf" srcId="{2038E289-AF73-49C6-9D6A-1667416D63BC}" destId="{29CCD13A-73FC-4CEC-B783-68A665464D1A}" srcOrd="6" destOrd="0" presId="urn:microsoft.com/office/officeart/2005/8/layout/cycle1"/>
    <dgm:cxn modelId="{45A5B0E9-87BF-4E6C-B4CF-D6815CA58DF7}" type="presParOf" srcId="{2038E289-AF73-49C6-9D6A-1667416D63BC}" destId="{4F64B8D5-6198-4A4B-83FD-812182DB8901}" srcOrd="7" destOrd="0" presId="urn:microsoft.com/office/officeart/2005/8/layout/cycle1"/>
    <dgm:cxn modelId="{DE8F89CE-CF15-47CF-855C-2CCFAF674CBF}" type="presParOf" srcId="{2038E289-AF73-49C6-9D6A-1667416D63BC}" destId="{9582D8A2-8256-407A-AA80-C83F240CA144}" srcOrd="8" destOrd="0" presId="urn:microsoft.com/office/officeart/2005/8/layout/cycle1"/>
    <dgm:cxn modelId="{C195632B-21AA-43EE-87D9-8A7BD8ADE406}" type="presParOf" srcId="{2038E289-AF73-49C6-9D6A-1667416D63BC}" destId="{567B6F66-3F9D-47CB-B4C1-AAE407D7E685}" srcOrd="9" destOrd="0" presId="urn:microsoft.com/office/officeart/2005/8/layout/cycle1"/>
    <dgm:cxn modelId="{79F655D0-A45C-4679-857D-C00BADCABCBB}" type="presParOf" srcId="{2038E289-AF73-49C6-9D6A-1667416D63BC}" destId="{487E5CE3-8F14-4B7C-AC8A-095DB636C57C}" srcOrd="10" destOrd="0" presId="urn:microsoft.com/office/officeart/2005/8/layout/cycle1"/>
    <dgm:cxn modelId="{7C86E2FD-59FB-4B70-A322-6FC9F7FAAA5B}" type="presParOf" srcId="{2038E289-AF73-49C6-9D6A-1667416D63BC}" destId="{640CEC70-F07C-4A6C-931B-39FD37973350}" srcOrd="11" destOrd="0" presId="urn:microsoft.com/office/officeart/2005/8/layout/cycle1"/>
    <dgm:cxn modelId="{DFFD13F8-F5B3-4A0C-AEC8-941212FBDD0C}" type="presParOf" srcId="{2038E289-AF73-49C6-9D6A-1667416D63BC}" destId="{15741CB3-DB0B-4BD5-A509-4662943B4949}" srcOrd="12" destOrd="0" presId="urn:microsoft.com/office/officeart/2005/8/layout/cycle1"/>
    <dgm:cxn modelId="{810FD68C-D555-4B3D-8ADE-83AF3D448DE0}" type="presParOf" srcId="{2038E289-AF73-49C6-9D6A-1667416D63BC}" destId="{4EB71928-169C-457F-8EC3-9F83EB45D3BC}" srcOrd="13" destOrd="0" presId="urn:microsoft.com/office/officeart/2005/8/layout/cycle1"/>
    <dgm:cxn modelId="{FD27D434-A6CF-4FE6-9DC8-871DD393B6D4}"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7"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39CE6D03-6794-45DA-BE39-1A8E4F1A0DFE}">
      <dgm:prSet phldrT="[Texte]"/>
      <dgm:spPr/>
      <dgm:t>
        <a:bodyPr/>
        <a:lstStyle/>
        <a:p>
          <a:endParaRPr lang="fr-FR" dirty="0"/>
        </a:p>
      </dgm:t>
    </dgm:pt>
    <dgm:pt modelId="{C03CACD4-0E93-47BB-8B66-3A1DBD6F7E61}" type="parTrans" cxnId="{240EDE00-2B7D-4BDA-B825-D071D09EB311}">
      <dgm:prSet/>
      <dgm:spPr/>
      <dgm:t>
        <a:bodyPr/>
        <a:lstStyle/>
        <a:p>
          <a:endParaRPr lang="fr-FR"/>
        </a:p>
      </dgm:t>
    </dgm:pt>
    <dgm:pt modelId="{00DE5F2F-9C80-4EF2-8696-2267683FFFFE}" type="sibTrans" cxnId="{240EDE00-2B7D-4BDA-B825-D071D09EB311}">
      <dgm:prSet/>
      <dgm:spPr>
        <a:noFill/>
        <a:ln>
          <a:noFill/>
        </a:ln>
      </dgm:spPr>
      <dgm:t>
        <a:bodyPr/>
        <a:lstStyle/>
        <a:p>
          <a:endParaRPr lang="fr-FR"/>
        </a:p>
      </dgm:t>
    </dgm:pt>
    <dgm:pt modelId="{87515BC1-E1FD-4A07-B151-F96748258630}">
      <dgm:prSet phldrT="[Texte]"/>
      <dgm:spPr/>
      <dgm:t>
        <a:bodyPr/>
        <a:lstStyle/>
        <a:p>
          <a:endParaRPr lang="fr-FR" dirty="0"/>
        </a:p>
      </dgm:t>
    </dgm:pt>
    <dgm:pt modelId="{0E4EADD7-6F6C-401C-B3FC-DB5076B9921F}" type="parTrans" cxnId="{5B3596A8-3DBB-4983-AE2F-CEFD93AFC2E8}">
      <dgm:prSet/>
      <dgm:spPr/>
      <dgm:t>
        <a:bodyPr/>
        <a:lstStyle/>
        <a:p>
          <a:endParaRPr lang="fr-FR"/>
        </a:p>
      </dgm:t>
    </dgm:pt>
    <dgm:pt modelId="{3F545123-0C34-48BD-A36B-E9FC2F50FFC2}" type="sibTrans" cxnId="{5B3596A8-3DBB-4983-AE2F-CEFD93AFC2E8}">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LinFactNeighborX="1077" custLinFactNeighborY="-2765" custRadScaleRad="169056" custRadScaleInc="-2147483648"/>
      <dgm:spPr/>
      <dgm:t>
        <a:bodyPr/>
        <a:lstStyle/>
        <a:p>
          <a:endParaRPr lang="fr-FR"/>
        </a:p>
      </dgm:t>
    </dgm:pt>
    <dgm:pt modelId="{9541A81C-A5EA-42B3-A598-B5ECFC719E07}" type="pres">
      <dgm:prSet presAssocID="{D042ABB4-387C-45BA-B17C-E3A8A29FFA7A}" presName="dummy" presStyleCnt="0"/>
      <dgm:spPr/>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dgm:spPr/>
      <dgm:t>
        <a:bodyPr/>
        <a:lstStyle/>
        <a:p>
          <a:endParaRPr lang="fr-FR"/>
        </a:p>
      </dgm:t>
    </dgm:pt>
    <dgm:pt modelId="{29CCD13A-73FC-4CEC-B783-68A665464D1A}" type="pres">
      <dgm:prSet presAssocID="{95A15CC7-3D6C-4878-9BF7-E951DBD5658B}" presName="dummy" presStyleCnt="0"/>
      <dgm:spPr/>
    </dgm:pt>
    <dgm:pt modelId="{4F64B8D5-6198-4A4B-83FD-812182DB8901}" type="pres">
      <dgm:prSet presAssocID="{95A15CC7-3D6C-4878-9BF7-E951DBD5658B}" presName="node" presStyleLbl="revTx" presStyleIdx="2" presStyleCnt="5">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LinFactNeighborX="-1993" custLinFactNeighborY="78" custRadScaleRad="169039" custRadScaleInc="-2147483648"/>
      <dgm:spPr/>
      <dgm:t>
        <a:bodyPr/>
        <a:lstStyle/>
        <a:p>
          <a:endParaRPr lang="fr-FR"/>
        </a:p>
      </dgm:t>
    </dgm:pt>
    <dgm:pt modelId="{567B6F66-3F9D-47CB-B4C1-AAE407D7E685}" type="pres">
      <dgm:prSet presAssocID="{39CE6D03-6794-45DA-BE39-1A8E4F1A0DFE}" presName="dummy" presStyleCnt="0"/>
      <dgm:spPr/>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LinFactNeighborX="-15779" custLinFactNeighborY="-1264"/>
      <dgm:spPr/>
      <dgm:t>
        <a:bodyPr/>
        <a:lstStyle/>
        <a:p>
          <a:endParaRPr lang="fr-FR"/>
        </a:p>
      </dgm:t>
    </dgm:pt>
    <dgm:pt modelId="{15741CB3-DB0B-4BD5-A509-4662943B4949}" type="pres">
      <dgm:prSet presAssocID="{87515BC1-E1FD-4A07-B151-F96748258630}" presName="dummy" presStyleCnt="0"/>
      <dgm:spPr/>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LinFactNeighborX="-1621" custLinFactNeighborY="-3382"/>
      <dgm:spPr/>
      <dgm:t>
        <a:bodyPr/>
        <a:lstStyle/>
        <a:p>
          <a:endParaRPr lang="fr-FR"/>
        </a:p>
      </dgm:t>
    </dgm:pt>
  </dgm:ptLst>
  <dgm:cxnLst>
    <dgm:cxn modelId="{5F3358FB-BD98-40C6-B065-F784221483B0}" srcId="{736E1D45-B042-4A86-9284-679C82B3E09B}" destId="{95A15CC7-3D6C-4878-9BF7-E951DBD5658B}" srcOrd="2" destOrd="0" parTransId="{6A239BA4-79F2-4B52-A4A8-8A0789693710}" sibTransId="{353FC2CB-8687-40E3-864E-D905151D57F2}"/>
    <dgm:cxn modelId="{240EDE00-2B7D-4BDA-B825-D071D09EB311}" srcId="{736E1D45-B042-4A86-9284-679C82B3E09B}" destId="{39CE6D03-6794-45DA-BE39-1A8E4F1A0DFE}" srcOrd="3" destOrd="0" parTransId="{C03CACD4-0E93-47BB-8B66-3A1DBD6F7E61}" sibTransId="{00DE5F2F-9C80-4EF2-8696-2267683FFFFE}"/>
    <dgm:cxn modelId="{FA08FF2E-F35F-431F-89EF-DCF7F12CC0B0}" type="presOf" srcId="{1D0D8263-875A-4981-B2DE-76F7B5CC88BD}" destId="{7066E7A1-C8BE-4525-B282-03432AB73F8B}" srcOrd="0" destOrd="0" presId="urn:microsoft.com/office/officeart/2005/8/layout/cycle1"/>
    <dgm:cxn modelId="{999839FA-D636-4607-BB50-C5C6FEA5EBB3}" type="presOf" srcId="{E90C59AF-72FE-412F-861C-8089B731BB2F}" destId="{0052C217-A2D3-41F4-9FC6-B57A0728996D}" srcOrd="0" destOrd="0" presId="urn:microsoft.com/office/officeart/2005/8/layout/cycle1"/>
    <dgm:cxn modelId="{444827EE-68F1-44A8-85D8-FF4547945BE2}" type="presOf" srcId="{06BB6FBE-D362-4D42-BF43-8E1323C32B24}" destId="{259F968A-939B-449A-80F6-8359F5DC9C07}"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7FA6F50E-5AA3-44B9-8B3E-1A0034520F9F}" srcId="{736E1D45-B042-4A86-9284-679C82B3E09B}" destId="{1D0D8263-875A-4981-B2DE-76F7B5CC88BD}" srcOrd="0" destOrd="0" parTransId="{85AF6484-277B-45A1-B3D1-3250F8594574}" sibTransId="{E90C59AF-72FE-412F-861C-8089B731BB2F}"/>
    <dgm:cxn modelId="{E558C165-93C6-4F4F-932E-9E9B4FFEAA4D}" type="presOf" srcId="{00DE5F2F-9C80-4EF2-8696-2267683FFFFE}" destId="{640CEC70-F07C-4A6C-931B-39FD37973350}" srcOrd="0" destOrd="0" presId="urn:microsoft.com/office/officeart/2005/8/layout/cycle1"/>
    <dgm:cxn modelId="{EB04FB9F-72D2-4C91-A7CC-520AEA35ED87}" srcId="{736E1D45-B042-4A86-9284-679C82B3E09B}" destId="{D042ABB4-387C-45BA-B17C-E3A8A29FFA7A}" srcOrd="1" destOrd="0" parTransId="{F2BF4F33-D963-4D86-835D-7C6ED6202250}" sibTransId="{06BB6FBE-D362-4D42-BF43-8E1323C32B24}"/>
    <dgm:cxn modelId="{D3CE35A3-90C3-4600-B8D9-DC7E06EBAA27}" type="presOf" srcId="{736E1D45-B042-4A86-9284-679C82B3E09B}" destId="{2038E289-AF73-49C6-9D6A-1667416D63BC}" srcOrd="0" destOrd="0" presId="urn:microsoft.com/office/officeart/2005/8/layout/cycle1"/>
    <dgm:cxn modelId="{61EFD85D-6954-403A-A85A-4535852E09FE}" type="presOf" srcId="{95A15CC7-3D6C-4878-9BF7-E951DBD5658B}" destId="{4F64B8D5-6198-4A4B-83FD-812182DB8901}" srcOrd="0" destOrd="0" presId="urn:microsoft.com/office/officeart/2005/8/layout/cycle1"/>
    <dgm:cxn modelId="{DBEB613E-5374-4F0A-BFE4-715F4624B0AD}" type="presOf" srcId="{3F545123-0C34-48BD-A36B-E9FC2F50FFC2}" destId="{5A69B659-C03C-4B22-A166-A6AEE5398DEE}" srcOrd="0" destOrd="0" presId="urn:microsoft.com/office/officeart/2005/8/layout/cycle1"/>
    <dgm:cxn modelId="{248A350A-CF05-41C0-A85D-0C5437DF4F3C}" type="presOf" srcId="{87515BC1-E1FD-4A07-B151-F96748258630}" destId="{4EB71928-169C-457F-8EC3-9F83EB45D3BC}" srcOrd="0" destOrd="0" presId="urn:microsoft.com/office/officeart/2005/8/layout/cycle1"/>
    <dgm:cxn modelId="{D30DB424-6C2C-4C59-9501-F0559CD9BF14}" type="presOf" srcId="{353FC2CB-8687-40E3-864E-D905151D57F2}" destId="{9582D8A2-8256-407A-AA80-C83F240CA144}" srcOrd="0" destOrd="0" presId="urn:microsoft.com/office/officeart/2005/8/layout/cycle1"/>
    <dgm:cxn modelId="{85DA2629-C986-4BF6-9FE4-5AA75D67407F}" type="presOf" srcId="{39CE6D03-6794-45DA-BE39-1A8E4F1A0DFE}" destId="{487E5CE3-8F14-4B7C-AC8A-095DB636C57C}" srcOrd="0" destOrd="0" presId="urn:microsoft.com/office/officeart/2005/8/layout/cycle1"/>
    <dgm:cxn modelId="{EA514798-82D2-4126-8E06-E32B7CE145EC}" type="presOf" srcId="{D042ABB4-387C-45BA-B17C-E3A8A29FFA7A}" destId="{E56E901F-EE50-420B-B545-7CACEBF7A3FE}" srcOrd="0" destOrd="0" presId="urn:microsoft.com/office/officeart/2005/8/layout/cycle1"/>
    <dgm:cxn modelId="{3EBF25B1-07E4-45B6-AE50-33AFB4174542}" type="presParOf" srcId="{2038E289-AF73-49C6-9D6A-1667416D63BC}" destId="{EACF1B73-81A9-4561-9133-2392F77A91AD}" srcOrd="0" destOrd="0" presId="urn:microsoft.com/office/officeart/2005/8/layout/cycle1"/>
    <dgm:cxn modelId="{BA97CBF9-C28B-484D-8BCA-593E2F9DFA68}" type="presParOf" srcId="{2038E289-AF73-49C6-9D6A-1667416D63BC}" destId="{7066E7A1-C8BE-4525-B282-03432AB73F8B}" srcOrd="1" destOrd="0" presId="urn:microsoft.com/office/officeart/2005/8/layout/cycle1"/>
    <dgm:cxn modelId="{AAA29E06-E0E6-44A6-BED9-197ACF96F775}" type="presParOf" srcId="{2038E289-AF73-49C6-9D6A-1667416D63BC}" destId="{0052C217-A2D3-41F4-9FC6-B57A0728996D}" srcOrd="2" destOrd="0" presId="urn:microsoft.com/office/officeart/2005/8/layout/cycle1"/>
    <dgm:cxn modelId="{D179CD6F-9090-4F30-8299-4A986EE1556D}" type="presParOf" srcId="{2038E289-AF73-49C6-9D6A-1667416D63BC}" destId="{9541A81C-A5EA-42B3-A598-B5ECFC719E07}" srcOrd="3" destOrd="0" presId="urn:microsoft.com/office/officeart/2005/8/layout/cycle1"/>
    <dgm:cxn modelId="{F8B9E18C-3489-4A95-8E0E-E22184557F64}" type="presParOf" srcId="{2038E289-AF73-49C6-9D6A-1667416D63BC}" destId="{E56E901F-EE50-420B-B545-7CACEBF7A3FE}" srcOrd="4" destOrd="0" presId="urn:microsoft.com/office/officeart/2005/8/layout/cycle1"/>
    <dgm:cxn modelId="{BA1F448A-92D6-4798-B120-CA85BCDD4486}" type="presParOf" srcId="{2038E289-AF73-49C6-9D6A-1667416D63BC}" destId="{259F968A-939B-449A-80F6-8359F5DC9C07}" srcOrd="5" destOrd="0" presId="urn:microsoft.com/office/officeart/2005/8/layout/cycle1"/>
    <dgm:cxn modelId="{2B988C18-29A3-49E8-901E-0A339879FE36}" type="presParOf" srcId="{2038E289-AF73-49C6-9D6A-1667416D63BC}" destId="{29CCD13A-73FC-4CEC-B783-68A665464D1A}" srcOrd="6" destOrd="0" presId="urn:microsoft.com/office/officeart/2005/8/layout/cycle1"/>
    <dgm:cxn modelId="{88FD2300-E631-4629-8FA4-839B300CE180}" type="presParOf" srcId="{2038E289-AF73-49C6-9D6A-1667416D63BC}" destId="{4F64B8D5-6198-4A4B-83FD-812182DB8901}" srcOrd="7" destOrd="0" presId="urn:microsoft.com/office/officeart/2005/8/layout/cycle1"/>
    <dgm:cxn modelId="{6C30D78B-3ED1-4844-A841-26DBCE66C30C}" type="presParOf" srcId="{2038E289-AF73-49C6-9D6A-1667416D63BC}" destId="{9582D8A2-8256-407A-AA80-C83F240CA144}" srcOrd="8" destOrd="0" presId="urn:microsoft.com/office/officeart/2005/8/layout/cycle1"/>
    <dgm:cxn modelId="{BAA14F11-BD77-40A2-A52A-F828D4EEC4CA}" type="presParOf" srcId="{2038E289-AF73-49C6-9D6A-1667416D63BC}" destId="{567B6F66-3F9D-47CB-B4C1-AAE407D7E685}" srcOrd="9" destOrd="0" presId="urn:microsoft.com/office/officeart/2005/8/layout/cycle1"/>
    <dgm:cxn modelId="{DDA54EE2-7358-4442-9B8A-66D0884C039A}" type="presParOf" srcId="{2038E289-AF73-49C6-9D6A-1667416D63BC}" destId="{487E5CE3-8F14-4B7C-AC8A-095DB636C57C}" srcOrd="10" destOrd="0" presId="urn:microsoft.com/office/officeart/2005/8/layout/cycle1"/>
    <dgm:cxn modelId="{63357E02-0BAB-4594-8313-D56A4552A938}" type="presParOf" srcId="{2038E289-AF73-49C6-9D6A-1667416D63BC}" destId="{640CEC70-F07C-4A6C-931B-39FD37973350}" srcOrd="11" destOrd="0" presId="urn:microsoft.com/office/officeart/2005/8/layout/cycle1"/>
    <dgm:cxn modelId="{5F34E667-BA05-416D-AA86-E4BB059EDC89}" type="presParOf" srcId="{2038E289-AF73-49C6-9D6A-1667416D63BC}" destId="{15741CB3-DB0B-4BD5-A509-4662943B4949}" srcOrd="12" destOrd="0" presId="urn:microsoft.com/office/officeart/2005/8/layout/cycle1"/>
    <dgm:cxn modelId="{F2C33897-EC52-4CE2-A011-3E30824254FB}" type="presParOf" srcId="{2038E289-AF73-49C6-9D6A-1667416D63BC}" destId="{4EB71928-169C-457F-8EC3-9F83EB45D3BC}" srcOrd="13" destOrd="0" presId="urn:microsoft.com/office/officeart/2005/8/layout/cycle1"/>
    <dgm:cxn modelId="{6B10820B-39F5-48D7-80E7-402B52AFD121}"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4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4"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39CE6D03-6794-45DA-BE39-1A8E4F1A0DFE}">
      <dgm:prSet phldrT="[Texte]"/>
      <dgm:spPr/>
      <dgm:t>
        <a:bodyPr/>
        <a:lstStyle/>
        <a:p>
          <a:endParaRPr lang="fr-FR" dirty="0"/>
        </a:p>
      </dgm:t>
    </dgm:pt>
    <dgm:pt modelId="{C03CACD4-0E93-47BB-8B66-3A1DBD6F7E61}" type="parTrans" cxnId="{240EDE00-2B7D-4BDA-B825-D071D09EB311}">
      <dgm:prSet/>
      <dgm:spPr/>
      <dgm:t>
        <a:bodyPr/>
        <a:lstStyle/>
        <a:p>
          <a:endParaRPr lang="fr-FR"/>
        </a:p>
      </dgm:t>
    </dgm:pt>
    <dgm:pt modelId="{00DE5F2F-9C80-4EF2-8696-2267683FFFFE}" type="sibTrans" cxnId="{240EDE00-2B7D-4BDA-B825-D071D09EB311}">
      <dgm:prSet/>
      <dgm:spPr/>
      <dgm:t>
        <a:bodyPr/>
        <a:lstStyle/>
        <a:p>
          <a:endParaRPr lang="fr-FR"/>
        </a:p>
      </dgm:t>
    </dgm:pt>
    <dgm:pt modelId="{87515BC1-E1FD-4A07-B151-F96748258630}">
      <dgm:prSet phldrT="[Texte]"/>
      <dgm:spPr/>
      <dgm:t>
        <a:bodyPr/>
        <a:lstStyle/>
        <a:p>
          <a:endParaRPr lang="fr-FR" dirty="0"/>
        </a:p>
      </dgm:t>
    </dgm:pt>
    <dgm:pt modelId="{3F545123-0C34-48BD-A36B-E9FC2F50FFC2}" type="sibTrans" cxnId="{5B3596A8-3DBB-4983-AE2F-CEFD93AFC2E8}">
      <dgm:prSet/>
      <dgm:spPr/>
      <dgm:t>
        <a:bodyPr/>
        <a:lstStyle/>
        <a:p>
          <a:endParaRPr lang="fr-FR"/>
        </a:p>
      </dgm:t>
    </dgm:pt>
    <dgm:pt modelId="{0E4EADD7-6F6C-401C-B3FC-DB5076B9921F}" type="parTrans" cxnId="{5B3596A8-3DBB-4983-AE2F-CEFD93AFC2E8}">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LinFactNeighborX="2699" custLinFactNeighborY="-6864" custRadScaleRad="233847" custRadScaleInc="-2147483648"/>
      <dgm:spPr/>
      <dgm:t>
        <a:bodyPr/>
        <a:lstStyle/>
        <a:p>
          <a:endParaRPr lang="fr-FR"/>
        </a:p>
      </dgm:t>
    </dgm:pt>
    <dgm:pt modelId="{9541A81C-A5EA-42B3-A598-B5ECFC719E07}" type="pres">
      <dgm:prSet presAssocID="{D042ABB4-387C-45BA-B17C-E3A8A29FFA7A}" presName="dummy" presStyleCnt="0"/>
      <dgm:spPr/>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custAng="20828374" custLinFactNeighborX="3278" custLinFactNeighborY="4738" custRadScaleRad="191392"/>
      <dgm:spPr/>
      <dgm:t>
        <a:bodyPr/>
        <a:lstStyle/>
        <a:p>
          <a:endParaRPr lang="fr-FR"/>
        </a:p>
      </dgm:t>
    </dgm:pt>
    <dgm:pt modelId="{29CCD13A-73FC-4CEC-B783-68A665464D1A}" type="pres">
      <dgm:prSet presAssocID="{95A15CC7-3D6C-4878-9BF7-E951DBD5658B}" presName="dummy" presStyleCnt="0"/>
      <dgm:spPr/>
    </dgm:pt>
    <dgm:pt modelId="{4F64B8D5-6198-4A4B-83FD-812182DB8901}" type="pres">
      <dgm:prSet presAssocID="{95A15CC7-3D6C-4878-9BF7-E951DBD5658B}" presName="node" presStyleLbl="revTx" presStyleIdx="2" presStyleCnt="5">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Ang="20892726" custLinFactNeighborX="2869" custLinFactNeighborY="4891" custRadScaleRad="94858" custRadScaleInc="-2147483648"/>
      <dgm:spPr/>
      <dgm:t>
        <a:bodyPr/>
        <a:lstStyle/>
        <a:p>
          <a:endParaRPr lang="fr-FR"/>
        </a:p>
      </dgm:t>
    </dgm:pt>
    <dgm:pt modelId="{567B6F66-3F9D-47CB-B4C1-AAE407D7E685}" type="pres">
      <dgm:prSet presAssocID="{39CE6D03-6794-45DA-BE39-1A8E4F1A0DFE}" presName="dummy" presStyleCnt="0"/>
      <dgm:spPr/>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Ang="19849966" custLinFactNeighborX="-6886" custLinFactNeighborY="2245" custRadScaleRad="94428"/>
      <dgm:spPr/>
      <dgm:t>
        <a:bodyPr/>
        <a:lstStyle/>
        <a:p>
          <a:endParaRPr lang="fr-FR"/>
        </a:p>
      </dgm:t>
    </dgm:pt>
    <dgm:pt modelId="{15741CB3-DB0B-4BD5-A509-4662943B4949}" type="pres">
      <dgm:prSet presAssocID="{87515BC1-E1FD-4A07-B151-F96748258630}" presName="dummy" presStyleCnt="0"/>
      <dgm:spPr/>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Ang="0" custLinFactNeighborX="1165" custLinFactNeighborY="-6551" custRadScaleRad="43886"/>
      <dgm:spPr/>
      <dgm:t>
        <a:bodyPr/>
        <a:lstStyle/>
        <a:p>
          <a:endParaRPr lang="fr-FR"/>
        </a:p>
      </dgm:t>
    </dgm:pt>
  </dgm:ptLst>
  <dgm:cxnLst>
    <dgm:cxn modelId="{5F3358FB-BD98-40C6-B065-F784221483B0}" srcId="{736E1D45-B042-4A86-9284-679C82B3E09B}" destId="{95A15CC7-3D6C-4878-9BF7-E951DBD5658B}" srcOrd="2" destOrd="0" parTransId="{6A239BA4-79F2-4B52-A4A8-8A0789693710}" sibTransId="{353FC2CB-8687-40E3-864E-D905151D57F2}"/>
    <dgm:cxn modelId="{591933F4-9353-4E21-926A-83A0030D71CE}" type="presOf" srcId="{06BB6FBE-D362-4D42-BF43-8E1323C32B24}" destId="{259F968A-939B-449A-80F6-8359F5DC9C07}" srcOrd="0" destOrd="0" presId="urn:microsoft.com/office/officeart/2005/8/layout/cycle1"/>
    <dgm:cxn modelId="{470ABBE5-FD2C-4270-B8DB-A8D1B8E78179}" type="presOf" srcId="{87515BC1-E1FD-4A07-B151-F96748258630}" destId="{4EB71928-169C-457F-8EC3-9F83EB45D3BC}" srcOrd="0" destOrd="0" presId="urn:microsoft.com/office/officeart/2005/8/layout/cycle1"/>
    <dgm:cxn modelId="{341EDAEA-7950-422A-A81A-90C080384973}" type="presOf" srcId="{736E1D45-B042-4A86-9284-679C82B3E09B}" destId="{2038E289-AF73-49C6-9D6A-1667416D63BC}"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A0A916DF-F948-46C3-A6D8-EAA84DBDF44F}" type="presOf" srcId="{95A15CC7-3D6C-4878-9BF7-E951DBD5658B}" destId="{4F64B8D5-6198-4A4B-83FD-812182DB8901}"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2894B266-F7F3-4277-ADEB-E05AFE4D38A2}" type="presOf" srcId="{D042ABB4-387C-45BA-B17C-E3A8A29FFA7A}" destId="{E56E901F-EE50-420B-B545-7CACEBF7A3FE}" srcOrd="0" destOrd="0" presId="urn:microsoft.com/office/officeart/2005/8/layout/cycle1"/>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97A625EB-C87E-47F1-AED5-386CB9E96896}" type="presOf" srcId="{39CE6D03-6794-45DA-BE39-1A8E4F1A0DFE}" destId="{487E5CE3-8F14-4B7C-AC8A-095DB636C57C}" srcOrd="0" destOrd="0" presId="urn:microsoft.com/office/officeart/2005/8/layout/cycle1"/>
    <dgm:cxn modelId="{E3CEEF5F-7F13-4F8A-96AC-6CD6D1ACE143}" type="presOf" srcId="{00DE5F2F-9C80-4EF2-8696-2267683FFFFE}" destId="{640CEC70-F07C-4A6C-931B-39FD37973350}" srcOrd="0" destOrd="0" presId="urn:microsoft.com/office/officeart/2005/8/layout/cycle1"/>
    <dgm:cxn modelId="{9296A7D5-8117-4907-A04D-8257CE5E31D8}" type="presOf" srcId="{1D0D8263-875A-4981-B2DE-76F7B5CC88BD}" destId="{7066E7A1-C8BE-4525-B282-03432AB73F8B}" srcOrd="0" destOrd="0" presId="urn:microsoft.com/office/officeart/2005/8/layout/cycle1"/>
    <dgm:cxn modelId="{A955AC1A-3597-4E69-AC30-9F027F97061F}" type="presOf" srcId="{3F545123-0C34-48BD-A36B-E9FC2F50FFC2}" destId="{5A69B659-C03C-4B22-A166-A6AEE5398DEE}" srcOrd="0" destOrd="0" presId="urn:microsoft.com/office/officeart/2005/8/layout/cycle1"/>
    <dgm:cxn modelId="{066F60B6-FCFE-4AA2-9651-99375BC9CE3F}" type="presOf" srcId="{E90C59AF-72FE-412F-861C-8089B731BB2F}" destId="{0052C217-A2D3-41F4-9FC6-B57A0728996D}" srcOrd="0" destOrd="0" presId="urn:microsoft.com/office/officeart/2005/8/layout/cycle1"/>
    <dgm:cxn modelId="{AA92D1BB-742A-4E1D-A03B-7AE1F7493611}" type="presOf" srcId="{353FC2CB-8687-40E3-864E-D905151D57F2}" destId="{9582D8A2-8256-407A-AA80-C83F240CA144}" srcOrd="0" destOrd="0" presId="urn:microsoft.com/office/officeart/2005/8/layout/cycle1"/>
    <dgm:cxn modelId="{3D212A2E-D115-476B-A509-A9B2B00C8233}" type="presParOf" srcId="{2038E289-AF73-49C6-9D6A-1667416D63BC}" destId="{EACF1B73-81A9-4561-9133-2392F77A91AD}" srcOrd="0" destOrd="0" presId="urn:microsoft.com/office/officeart/2005/8/layout/cycle1"/>
    <dgm:cxn modelId="{7AD9CF5F-0C84-4410-A15F-3C582BD47CA2}" type="presParOf" srcId="{2038E289-AF73-49C6-9D6A-1667416D63BC}" destId="{7066E7A1-C8BE-4525-B282-03432AB73F8B}" srcOrd="1" destOrd="0" presId="urn:microsoft.com/office/officeart/2005/8/layout/cycle1"/>
    <dgm:cxn modelId="{87C798FD-462F-4FB8-BB29-20E85B210685}" type="presParOf" srcId="{2038E289-AF73-49C6-9D6A-1667416D63BC}" destId="{0052C217-A2D3-41F4-9FC6-B57A0728996D}" srcOrd="2" destOrd="0" presId="urn:microsoft.com/office/officeart/2005/8/layout/cycle1"/>
    <dgm:cxn modelId="{24B745E2-E79F-4E73-B5FD-85C3D1B710EC}" type="presParOf" srcId="{2038E289-AF73-49C6-9D6A-1667416D63BC}" destId="{9541A81C-A5EA-42B3-A598-B5ECFC719E07}" srcOrd="3" destOrd="0" presId="urn:microsoft.com/office/officeart/2005/8/layout/cycle1"/>
    <dgm:cxn modelId="{16E6D045-FD99-4A8D-B6F3-90A5213916F9}" type="presParOf" srcId="{2038E289-AF73-49C6-9D6A-1667416D63BC}" destId="{E56E901F-EE50-420B-B545-7CACEBF7A3FE}" srcOrd="4" destOrd="0" presId="urn:microsoft.com/office/officeart/2005/8/layout/cycle1"/>
    <dgm:cxn modelId="{C7C584D4-F7A9-4D20-943F-CB5E6F7D76B3}" type="presParOf" srcId="{2038E289-AF73-49C6-9D6A-1667416D63BC}" destId="{259F968A-939B-449A-80F6-8359F5DC9C07}" srcOrd="5" destOrd="0" presId="urn:microsoft.com/office/officeart/2005/8/layout/cycle1"/>
    <dgm:cxn modelId="{4395AC77-FBF3-4D6D-99A3-6810CF6002F4}" type="presParOf" srcId="{2038E289-AF73-49C6-9D6A-1667416D63BC}" destId="{29CCD13A-73FC-4CEC-B783-68A665464D1A}" srcOrd="6" destOrd="0" presId="urn:microsoft.com/office/officeart/2005/8/layout/cycle1"/>
    <dgm:cxn modelId="{745E066B-F547-4228-8F05-86C076D7712A}" type="presParOf" srcId="{2038E289-AF73-49C6-9D6A-1667416D63BC}" destId="{4F64B8D5-6198-4A4B-83FD-812182DB8901}" srcOrd="7" destOrd="0" presId="urn:microsoft.com/office/officeart/2005/8/layout/cycle1"/>
    <dgm:cxn modelId="{ADE72D61-CB26-47C2-AB5B-3FC589A77ABC}" type="presParOf" srcId="{2038E289-AF73-49C6-9D6A-1667416D63BC}" destId="{9582D8A2-8256-407A-AA80-C83F240CA144}" srcOrd="8" destOrd="0" presId="urn:microsoft.com/office/officeart/2005/8/layout/cycle1"/>
    <dgm:cxn modelId="{D97772F0-5341-4591-84D3-2F2447254F45}" type="presParOf" srcId="{2038E289-AF73-49C6-9D6A-1667416D63BC}" destId="{567B6F66-3F9D-47CB-B4C1-AAE407D7E685}" srcOrd="9" destOrd="0" presId="urn:microsoft.com/office/officeart/2005/8/layout/cycle1"/>
    <dgm:cxn modelId="{54DAB873-44B9-4390-8C9C-C89BB3B8121A}" type="presParOf" srcId="{2038E289-AF73-49C6-9D6A-1667416D63BC}" destId="{487E5CE3-8F14-4B7C-AC8A-095DB636C57C}" srcOrd="10" destOrd="0" presId="urn:microsoft.com/office/officeart/2005/8/layout/cycle1"/>
    <dgm:cxn modelId="{CAA0FFE4-454E-4D6F-9879-F9F577425ED8}" type="presParOf" srcId="{2038E289-AF73-49C6-9D6A-1667416D63BC}" destId="{640CEC70-F07C-4A6C-931B-39FD37973350}" srcOrd="11" destOrd="0" presId="urn:microsoft.com/office/officeart/2005/8/layout/cycle1"/>
    <dgm:cxn modelId="{E08144F3-05B4-4017-B5BC-C256C7FCDDA0}" type="presParOf" srcId="{2038E289-AF73-49C6-9D6A-1667416D63BC}" destId="{15741CB3-DB0B-4BD5-A509-4662943B4949}" srcOrd="12" destOrd="0" presId="urn:microsoft.com/office/officeart/2005/8/layout/cycle1"/>
    <dgm:cxn modelId="{16677D60-EB2C-4104-A2F1-548CD9DE861C}" type="presParOf" srcId="{2038E289-AF73-49C6-9D6A-1667416D63BC}" destId="{4EB71928-169C-457F-8EC3-9F83EB45D3BC}" srcOrd="13" destOrd="0" presId="urn:microsoft.com/office/officeart/2005/8/layout/cycle1"/>
    <dgm:cxn modelId="{0D618A4E-D506-4529-AC1B-AA32F412DCC2}"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4"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87515BC1-E1FD-4A07-B151-F96748258630}">
      <dgm:prSet phldrT="[Texte]"/>
      <dgm:spPr/>
      <dgm:t>
        <a:bodyPr/>
        <a:lstStyle/>
        <a:p>
          <a:endParaRPr lang="fr-FR" dirty="0"/>
        </a:p>
      </dgm:t>
    </dgm:pt>
    <dgm:pt modelId="{3F545123-0C34-48BD-A36B-E9FC2F50FFC2}" type="sibTrans" cxnId="{5B3596A8-3DBB-4983-AE2F-CEFD93AFC2E8}">
      <dgm:prSet/>
      <dgm:spPr/>
      <dgm:t>
        <a:bodyPr/>
        <a:lstStyle/>
        <a:p>
          <a:endParaRPr lang="fr-FR"/>
        </a:p>
      </dgm:t>
    </dgm:pt>
    <dgm:pt modelId="{0E4EADD7-6F6C-401C-B3FC-DB5076B9921F}" type="parTrans" cxnId="{5B3596A8-3DBB-4983-AE2F-CEFD93AFC2E8}">
      <dgm:prSet/>
      <dgm:spPr/>
      <dgm:t>
        <a:bodyPr/>
        <a:lstStyle/>
        <a:p>
          <a:endParaRPr lang="fr-FR"/>
        </a:p>
      </dgm:t>
    </dgm:pt>
    <dgm:pt modelId="{39CE6D03-6794-45DA-BE39-1A8E4F1A0DFE}">
      <dgm:prSet phldrT="[Texte]"/>
      <dgm:spPr/>
      <dgm:t>
        <a:bodyPr/>
        <a:lstStyle/>
        <a:p>
          <a:endParaRPr lang="fr-FR" dirty="0"/>
        </a:p>
      </dgm:t>
    </dgm:pt>
    <dgm:pt modelId="{00DE5F2F-9C80-4EF2-8696-2267683FFFFE}" type="sibTrans" cxnId="{240EDE00-2B7D-4BDA-B825-D071D09EB311}">
      <dgm:prSet/>
      <dgm:spPr/>
      <dgm:t>
        <a:bodyPr/>
        <a:lstStyle/>
        <a:p>
          <a:endParaRPr lang="fr-FR"/>
        </a:p>
      </dgm:t>
    </dgm:pt>
    <dgm:pt modelId="{C03CACD4-0E93-47BB-8B66-3A1DBD6F7E61}" type="parTrans" cxnId="{240EDE00-2B7D-4BDA-B825-D071D09EB311}">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t>
        <a:bodyPr/>
        <a:lstStyle/>
        <a:p>
          <a:endParaRPr lang="fr-FR"/>
        </a:p>
      </dgm:t>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Ang="827821" custLinFactNeighborX="2591" custLinFactNeighborY="3543" custRadScaleRad="233847" custRadScaleInc="-2147483648"/>
      <dgm:spPr/>
      <dgm:t>
        <a:bodyPr/>
        <a:lstStyle/>
        <a:p>
          <a:endParaRPr lang="fr-FR"/>
        </a:p>
      </dgm:t>
    </dgm:pt>
    <dgm:pt modelId="{9541A81C-A5EA-42B3-A598-B5ECFC719E07}" type="pres">
      <dgm:prSet presAssocID="{D042ABB4-387C-45BA-B17C-E3A8A29FFA7A}" presName="dummy" presStyleCnt="0"/>
      <dgm:spPr/>
      <dgm:t>
        <a:bodyPr/>
        <a:lstStyle/>
        <a:p>
          <a:endParaRPr lang="fr-FR"/>
        </a:p>
      </dgm:t>
    </dgm:pt>
    <dgm:pt modelId="{E56E901F-EE50-420B-B545-7CACEBF7A3FE}" type="pres">
      <dgm:prSet presAssocID="{D042ABB4-387C-45BA-B17C-E3A8A29FFA7A}" presName="node" presStyleLbl="revTx" presStyleIdx="1" presStyleCnt="5" custScaleY="18404">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custAng="771626" custFlipVert="0" custFlipHor="1" custScaleX="929" custScaleY="2911" custLinFactX="23184" custLinFactNeighborX="100000" custLinFactNeighborY="-19190" custRadScaleRad="191392"/>
      <dgm:spPr/>
      <dgm:t>
        <a:bodyPr/>
        <a:lstStyle/>
        <a:p>
          <a:endParaRPr lang="fr-FR"/>
        </a:p>
      </dgm:t>
    </dgm:pt>
    <dgm:pt modelId="{29CCD13A-73FC-4CEC-B783-68A665464D1A}" type="pres">
      <dgm:prSet presAssocID="{95A15CC7-3D6C-4878-9BF7-E951DBD5658B}" presName="dummy" presStyleCnt="0"/>
      <dgm:spPr/>
      <dgm:t>
        <a:bodyPr/>
        <a:lstStyle/>
        <a:p>
          <a:endParaRPr lang="fr-FR"/>
        </a:p>
      </dgm:t>
    </dgm:pt>
    <dgm:pt modelId="{4F64B8D5-6198-4A4B-83FD-812182DB8901}" type="pres">
      <dgm:prSet presAssocID="{95A15CC7-3D6C-4878-9BF7-E951DBD5658B}" presName="node" presStyleLbl="revTx" presStyleIdx="2" presStyleCnt="5" custScaleX="99002" custScaleY="126399">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Ang="19599333" custLinFactNeighborX="4890" custLinFactNeighborY="17513" custRadScaleRad="278487" custRadScaleInc="-2147483648"/>
      <dgm:spPr/>
      <dgm:t>
        <a:bodyPr/>
        <a:lstStyle/>
        <a:p>
          <a:endParaRPr lang="fr-FR"/>
        </a:p>
      </dgm:t>
    </dgm:pt>
    <dgm:pt modelId="{567B6F66-3F9D-47CB-B4C1-AAE407D7E685}" type="pres">
      <dgm:prSet presAssocID="{39CE6D03-6794-45DA-BE39-1A8E4F1A0DFE}" presName="dummy" presStyleCnt="0"/>
      <dgm:spPr/>
      <dgm:t>
        <a:bodyPr/>
        <a:lstStyle/>
        <a:p>
          <a:endParaRPr lang="fr-FR"/>
        </a:p>
      </dgm:t>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Ang="19849966" custLinFactNeighborX="-4042" custLinFactNeighborY="17225" custRadScaleRad="296038" custRadScaleInc="-2147483648"/>
      <dgm:spPr/>
      <dgm:t>
        <a:bodyPr/>
        <a:lstStyle/>
        <a:p>
          <a:endParaRPr lang="fr-FR"/>
        </a:p>
      </dgm:t>
    </dgm:pt>
    <dgm:pt modelId="{15741CB3-DB0B-4BD5-A509-4662943B4949}" type="pres">
      <dgm:prSet presAssocID="{87515BC1-E1FD-4A07-B151-F96748258630}" presName="dummy" presStyleCnt="0"/>
      <dgm:spPr/>
      <dgm:t>
        <a:bodyPr/>
        <a:lstStyle/>
        <a:p>
          <a:endParaRPr lang="fr-FR"/>
        </a:p>
      </dgm:t>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Ang="592816" custLinFactNeighborX="344" custLinFactNeighborY="-153" custRadScaleRad="440850"/>
      <dgm:spPr/>
      <dgm:t>
        <a:bodyPr/>
        <a:lstStyle/>
        <a:p>
          <a:endParaRPr lang="fr-FR"/>
        </a:p>
      </dgm:t>
    </dgm:pt>
  </dgm:ptLst>
  <dgm:cxnLst>
    <dgm:cxn modelId="{5F3358FB-BD98-40C6-B065-F784221483B0}" srcId="{736E1D45-B042-4A86-9284-679C82B3E09B}" destId="{95A15CC7-3D6C-4878-9BF7-E951DBD5658B}" srcOrd="2" destOrd="0" parTransId="{6A239BA4-79F2-4B52-A4A8-8A0789693710}" sibTransId="{353FC2CB-8687-40E3-864E-D905151D57F2}"/>
    <dgm:cxn modelId="{1CE8A555-B1BB-433D-B71A-FE6828C4712E}" type="presOf" srcId="{E90C59AF-72FE-412F-861C-8089B731BB2F}" destId="{0052C217-A2D3-41F4-9FC6-B57A0728996D}" srcOrd="0" destOrd="0" presId="urn:microsoft.com/office/officeart/2005/8/layout/cycle1"/>
    <dgm:cxn modelId="{F650261E-FE66-410E-947D-B315CCB6A6A6}" type="presOf" srcId="{87515BC1-E1FD-4A07-B151-F96748258630}" destId="{4EB71928-169C-457F-8EC3-9F83EB45D3BC}" srcOrd="0" destOrd="0" presId="urn:microsoft.com/office/officeart/2005/8/layout/cycle1"/>
    <dgm:cxn modelId="{1C01FDFA-66C1-4CC5-85EC-B99D0D0BC93E}" type="presOf" srcId="{1D0D8263-875A-4981-B2DE-76F7B5CC88BD}" destId="{7066E7A1-C8BE-4525-B282-03432AB73F8B}" srcOrd="0" destOrd="0" presId="urn:microsoft.com/office/officeart/2005/8/layout/cycle1"/>
    <dgm:cxn modelId="{EDA6A993-ABEE-45D8-9FD0-E764E43E6F6E}" type="presOf" srcId="{736E1D45-B042-4A86-9284-679C82B3E09B}" destId="{2038E289-AF73-49C6-9D6A-1667416D63BC}" srcOrd="0" destOrd="0" presId="urn:microsoft.com/office/officeart/2005/8/layout/cycle1"/>
    <dgm:cxn modelId="{6AA1355C-5EE4-4434-9673-305C9AEE5225}" type="presOf" srcId="{39CE6D03-6794-45DA-BE39-1A8E4F1A0DFE}" destId="{487E5CE3-8F14-4B7C-AC8A-095DB636C57C}" srcOrd="0" destOrd="0" presId="urn:microsoft.com/office/officeart/2005/8/layout/cycle1"/>
    <dgm:cxn modelId="{DE40FD21-290E-4E98-9A53-CC4001D24EF0}" type="presOf" srcId="{3F545123-0C34-48BD-A36B-E9FC2F50FFC2}" destId="{5A69B659-C03C-4B22-A166-A6AEE5398DEE}" srcOrd="0" destOrd="0" presId="urn:microsoft.com/office/officeart/2005/8/layout/cycle1"/>
    <dgm:cxn modelId="{30E47C86-339E-4FDF-A59C-096D14359BFC}" type="presOf" srcId="{00DE5F2F-9C80-4EF2-8696-2267683FFFFE}" destId="{640CEC70-F07C-4A6C-931B-39FD37973350}"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E19903BE-882D-483F-AC4F-770045ADAE0E}" type="presOf" srcId="{D042ABB4-387C-45BA-B17C-E3A8A29FFA7A}" destId="{E56E901F-EE50-420B-B545-7CACEBF7A3FE}"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79536E2C-A8AE-48F6-AAFC-95AD2933FAA9}" type="presOf" srcId="{06BB6FBE-D362-4D42-BF43-8E1323C32B24}" destId="{259F968A-939B-449A-80F6-8359F5DC9C07}" srcOrd="0" destOrd="0" presId="urn:microsoft.com/office/officeart/2005/8/layout/cycle1"/>
    <dgm:cxn modelId="{CD057C8C-F26B-4C9D-9FFA-3C0E6D935C39}" type="presOf" srcId="{353FC2CB-8687-40E3-864E-D905151D57F2}" destId="{9582D8A2-8256-407A-AA80-C83F240CA144}" srcOrd="0" destOrd="0" presId="urn:microsoft.com/office/officeart/2005/8/layout/cycle1"/>
    <dgm:cxn modelId="{04C06BCC-B341-4A1A-83F9-93CCA9981536}" type="presOf" srcId="{95A15CC7-3D6C-4878-9BF7-E951DBD5658B}" destId="{4F64B8D5-6198-4A4B-83FD-812182DB8901}" srcOrd="0" destOrd="0" presId="urn:microsoft.com/office/officeart/2005/8/layout/cycle1"/>
    <dgm:cxn modelId="{B36C613A-C6FD-49E6-8FD7-AED084228271}" type="presParOf" srcId="{2038E289-AF73-49C6-9D6A-1667416D63BC}" destId="{EACF1B73-81A9-4561-9133-2392F77A91AD}" srcOrd="0" destOrd="0" presId="urn:microsoft.com/office/officeart/2005/8/layout/cycle1"/>
    <dgm:cxn modelId="{FB4A9FDB-2714-4A80-AECD-6304AC1A85DA}" type="presParOf" srcId="{2038E289-AF73-49C6-9D6A-1667416D63BC}" destId="{7066E7A1-C8BE-4525-B282-03432AB73F8B}" srcOrd="1" destOrd="0" presId="urn:microsoft.com/office/officeart/2005/8/layout/cycle1"/>
    <dgm:cxn modelId="{8FAF8B92-0D9F-4EF3-89B9-C9FEE041F5EB}" type="presParOf" srcId="{2038E289-AF73-49C6-9D6A-1667416D63BC}" destId="{0052C217-A2D3-41F4-9FC6-B57A0728996D}" srcOrd="2" destOrd="0" presId="urn:microsoft.com/office/officeart/2005/8/layout/cycle1"/>
    <dgm:cxn modelId="{92C6144A-DD5C-4107-BF57-6F5C732A4745}" type="presParOf" srcId="{2038E289-AF73-49C6-9D6A-1667416D63BC}" destId="{9541A81C-A5EA-42B3-A598-B5ECFC719E07}" srcOrd="3" destOrd="0" presId="urn:microsoft.com/office/officeart/2005/8/layout/cycle1"/>
    <dgm:cxn modelId="{046BF8B8-8488-4CAE-8C2D-9EAF11426915}" type="presParOf" srcId="{2038E289-AF73-49C6-9D6A-1667416D63BC}" destId="{E56E901F-EE50-420B-B545-7CACEBF7A3FE}" srcOrd="4" destOrd="0" presId="urn:microsoft.com/office/officeart/2005/8/layout/cycle1"/>
    <dgm:cxn modelId="{B9333F59-548E-4A22-9133-21DB0BC3100C}" type="presParOf" srcId="{2038E289-AF73-49C6-9D6A-1667416D63BC}" destId="{259F968A-939B-449A-80F6-8359F5DC9C07}" srcOrd="5" destOrd="0" presId="urn:microsoft.com/office/officeart/2005/8/layout/cycle1"/>
    <dgm:cxn modelId="{186E48BF-0605-4DF2-9EE0-069A369E24DD}" type="presParOf" srcId="{2038E289-AF73-49C6-9D6A-1667416D63BC}" destId="{29CCD13A-73FC-4CEC-B783-68A665464D1A}" srcOrd="6" destOrd="0" presId="urn:microsoft.com/office/officeart/2005/8/layout/cycle1"/>
    <dgm:cxn modelId="{38287066-3910-4DC3-9671-2D485D9DEBD4}" type="presParOf" srcId="{2038E289-AF73-49C6-9D6A-1667416D63BC}" destId="{4F64B8D5-6198-4A4B-83FD-812182DB8901}" srcOrd="7" destOrd="0" presId="urn:microsoft.com/office/officeart/2005/8/layout/cycle1"/>
    <dgm:cxn modelId="{F4FC2484-A37F-4260-A4FA-FD014E8C1561}" type="presParOf" srcId="{2038E289-AF73-49C6-9D6A-1667416D63BC}" destId="{9582D8A2-8256-407A-AA80-C83F240CA144}" srcOrd="8" destOrd="0" presId="urn:microsoft.com/office/officeart/2005/8/layout/cycle1"/>
    <dgm:cxn modelId="{DAD6C5AD-EC5F-4FF4-9A84-84CA699A70A2}" type="presParOf" srcId="{2038E289-AF73-49C6-9D6A-1667416D63BC}" destId="{567B6F66-3F9D-47CB-B4C1-AAE407D7E685}" srcOrd="9" destOrd="0" presId="urn:microsoft.com/office/officeart/2005/8/layout/cycle1"/>
    <dgm:cxn modelId="{8C201A84-D718-462E-8F11-BB1CD4A6F45A}" type="presParOf" srcId="{2038E289-AF73-49C6-9D6A-1667416D63BC}" destId="{487E5CE3-8F14-4B7C-AC8A-095DB636C57C}" srcOrd="10" destOrd="0" presId="urn:microsoft.com/office/officeart/2005/8/layout/cycle1"/>
    <dgm:cxn modelId="{8C931E9E-3486-43F5-9BB8-4AAC458611A2}" type="presParOf" srcId="{2038E289-AF73-49C6-9D6A-1667416D63BC}" destId="{640CEC70-F07C-4A6C-931B-39FD37973350}" srcOrd="11" destOrd="0" presId="urn:microsoft.com/office/officeart/2005/8/layout/cycle1"/>
    <dgm:cxn modelId="{11C43313-91FE-4F14-A9A1-395F2D5BB67C}" type="presParOf" srcId="{2038E289-AF73-49C6-9D6A-1667416D63BC}" destId="{15741CB3-DB0B-4BD5-A509-4662943B4949}" srcOrd="12" destOrd="0" presId="urn:microsoft.com/office/officeart/2005/8/layout/cycle1"/>
    <dgm:cxn modelId="{6C0053C9-337E-478D-B515-5F0DC460AB93}" type="presParOf" srcId="{2038E289-AF73-49C6-9D6A-1667416D63BC}" destId="{4EB71928-169C-457F-8EC3-9F83EB45D3BC}" srcOrd="13" destOrd="0" presId="urn:microsoft.com/office/officeart/2005/8/layout/cycle1"/>
    <dgm:cxn modelId="{044FC7BB-4600-4810-9BA5-6CD5EA3BBFCE}"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4"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87515BC1-E1FD-4A07-B151-F96748258630}">
      <dgm:prSet phldrT="[Texte]"/>
      <dgm:spPr/>
      <dgm:t>
        <a:bodyPr/>
        <a:lstStyle/>
        <a:p>
          <a:endParaRPr lang="fr-FR" dirty="0"/>
        </a:p>
      </dgm:t>
    </dgm:pt>
    <dgm:pt modelId="{3F545123-0C34-48BD-A36B-E9FC2F50FFC2}" type="sibTrans" cxnId="{5B3596A8-3DBB-4983-AE2F-CEFD93AFC2E8}">
      <dgm:prSet/>
      <dgm:spPr/>
      <dgm:t>
        <a:bodyPr/>
        <a:lstStyle/>
        <a:p>
          <a:endParaRPr lang="fr-FR"/>
        </a:p>
      </dgm:t>
    </dgm:pt>
    <dgm:pt modelId="{0E4EADD7-6F6C-401C-B3FC-DB5076B9921F}" type="parTrans" cxnId="{5B3596A8-3DBB-4983-AE2F-CEFD93AFC2E8}">
      <dgm:prSet/>
      <dgm:spPr/>
      <dgm:t>
        <a:bodyPr/>
        <a:lstStyle/>
        <a:p>
          <a:endParaRPr lang="fr-FR"/>
        </a:p>
      </dgm:t>
    </dgm:pt>
    <dgm:pt modelId="{39CE6D03-6794-45DA-BE39-1A8E4F1A0DFE}">
      <dgm:prSet phldrT="[Texte]"/>
      <dgm:spPr/>
      <dgm:t>
        <a:bodyPr/>
        <a:lstStyle/>
        <a:p>
          <a:endParaRPr lang="fr-FR" dirty="0"/>
        </a:p>
      </dgm:t>
    </dgm:pt>
    <dgm:pt modelId="{00DE5F2F-9C80-4EF2-8696-2267683FFFFE}" type="sibTrans" cxnId="{240EDE00-2B7D-4BDA-B825-D071D09EB311}">
      <dgm:prSet/>
      <dgm:spPr/>
      <dgm:t>
        <a:bodyPr/>
        <a:lstStyle/>
        <a:p>
          <a:endParaRPr lang="fr-FR"/>
        </a:p>
      </dgm:t>
    </dgm:pt>
    <dgm:pt modelId="{C03CACD4-0E93-47BB-8B66-3A1DBD6F7E61}" type="parTrans" cxnId="{240EDE00-2B7D-4BDA-B825-D071D09EB311}">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t>
        <a:bodyPr/>
        <a:lstStyle/>
        <a:p>
          <a:endParaRPr lang="fr-FR"/>
        </a:p>
      </dgm:t>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Ang="363178" custLinFactNeighborX="7469" custLinFactNeighborY="7044" custRadScaleRad="306709" custRadScaleInc="-2147483648"/>
      <dgm:spPr/>
      <dgm:t>
        <a:bodyPr/>
        <a:lstStyle/>
        <a:p>
          <a:endParaRPr lang="fr-FR"/>
        </a:p>
      </dgm:t>
    </dgm:pt>
    <dgm:pt modelId="{9541A81C-A5EA-42B3-A598-B5ECFC719E07}" type="pres">
      <dgm:prSet presAssocID="{D042ABB4-387C-45BA-B17C-E3A8A29FFA7A}" presName="dummy" presStyleCnt="0"/>
      <dgm:spPr/>
      <dgm:t>
        <a:bodyPr/>
        <a:lstStyle/>
        <a:p>
          <a:endParaRPr lang="fr-FR"/>
        </a:p>
      </dgm:t>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custAng="781914" custLinFactNeighborX="3999" custLinFactNeighborY="11217" custRadScaleRad="510223"/>
      <dgm:spPr/>
      <dgm:t>
        <a:bodyPr/>
        <a:lstStyle/>
        <a:p>
          <a:endParaRPr lang="fr-FR"/>
        </a:p>
      </dgm:t>
    </dgm:pt>
    <dgm:pt modelId="{29CCD13A-73FC-4CEC-B783-68A665464D1A}" type="pres">
      <dgm:prSet presAssocID="{95A15CC7-3D6C-4878-9BF7-E951DBD5658B}" presName="dummy" presStyleCnt="0"/>
      <dgm:spPr/>
      <dgm:t>
        <a:bodyPr/>
        <a:lstStyle/>
        <a:p>
          <a:endParaRPr lang="fr-FR"/>
        </a:p>
      </dgm:t>
    </dgm:pt>
    <dgm:pt modelId="{4F64B8D5-6198-4A4B-83FD-812182DB8901}" type="pres">
      <dgm:prSet presAssocID="{95A15CC7-3D6C-4878-9BF7-E951DBD5658B}" presName="node" presStyleLbl="revTx" presStyleIdx="2" presStyleCnt="5" custScaleX="109881" custScaleY="126399">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Ang="5400000" custLinFactNeighborX="-4990" custLinFactNeighborY="10473" custRadScaleRad="94858" custRadScaleInc="-2147483648"/>
      <dgm:spPr/>
      <dgm:t>
        <a:bodyPr/>
        <a:lstStyle/>
        <a:p>
          <a:endParaRPr lang="fr-FR"/>
        </a:p>
      </dgm:t>
    </dgm:pt>
    <dgm:pt modelId="{567B6F66-3F9D-47CB-B4C1-AAE407D7E685}" type="pres">
      <dgm:prSet presAssocID="{39CE6D03-6794-45DA-BE39-1A8E4F1A0DFE}" presName="dummy" presStyleCnt="0"/>
      <dgm:spPr/>
      <dgm:t>
        <a:bodyPr/>
        <a:lstStyle/>
        <a:p>
          <a:endParaRPr lang="fr-FR"/>
        </a:p>
      </dgm:t>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Ang="19849966" custLinFactNeighborX="-6886" custLinFactNeighborY="2245" custRadScaleRad="94428"/>
      <dgm:spPr/>
      <dgm:t>
        <a:bodyPr/>
        <a:lstStyle/>
        <a:p>
          <a:endParaRPr lang="fr-FR"/>
        </a:p>
      </dgm:t>
    </dgm:pt>
    <dgm:pt modelId="{15741CB3-DB0B-4BD5-A509-4662943B4949}" type="pres">
      <dgm:prSet presAssocID="{87515BC1-E1FD-4A07-B151-F96748258630}" presName="dummy" presStyleCnt="0"/>
      <dgm:spPr/>
      <dgm:t>
        <a:bodyPr/>
        <a:lstStyle/>
        <a:p>
          <a:endParaRPr lang="fr-FR"/>
        </a:p>
      </dgm:t>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Ang="506061" custLinFactNeighborX="4705" custLinFactNeighborY="7685" custRadScaleRad="43886"/>
      <dgm:spPr/>
      <dgm:t>
        <a:bodyPr/>
        <a:lstStyle/>
        <a:p>
          <a:endParaRPr lang="fr-FR"/>
        </a:p>
      </dgm:t>
    </dgm:pt>
  </dgm:ptLst>
  <dgm:cxnLst>
    <dgm:cxn modelId="{CFB8F2DF-0A0C-4383-B303-D44551FFFA4B}" type="presOf" srcId="{736E1D45-B042-4A86-9284-679C82B3E09B}" destId="{2038E289-AF73-49C6-9D6A-1667416D63BC}" srcOrd="0" destOrd="0" presId="urn:microsoft.com/office/officeart/2005/8/layout/cycle1"/>
    <dgm:cxn modelId="{CB8C7736-CCD3-474D-B387-724EF522A654}" type="presOf" srcId="{E90C59AF-72FE-412F-861C-8089B731BB2F}" destId="{0052C217-A2D3-41F4-9FC6-B57A0728996D}" srcOrd="0" destOrd="0" presId="urn:microsoft.com/office/officeart/2005/8/layout/cycle1"/>
    <dgm:cxn modelId="{5F3358FB-BD98-40C6-B065-F784221483B0}" srcId="{736E1D45-B042-4A86-9284-679C82B3E09B}" destId="{95A15CC7-3D6C-4878-9BF7-E951DBD5658B}" srcOrd="2" destOrd="0" parTransId="{6A239BA4-79F2-4B52-A4A8-8A0789693710}" sibTransId="{353FC2CB-8687-40E3-864E-D905151D57F2}"/>
    <dgm:cxn modelId="{3E2CD943-A679-4AE9-9984-BFCF78FC72B2}" type="presOf" srcId="{39CE6D03-6794-45DA-BE39-1A8E4F1A0DFE}" destId="{487E5CE3-8F14-4B7C-AC8A-095DB636C57C}" srcOrd="0" destOrd="0" presId="urn:microsoft.com/office/officeart/2005/8/layout/cycle1"/>
    <dgm:cxn modelId="{CB5F9697-2FD9-4A4F-A5BC-DAC9100B6D16}" type="presOf" srcId="{00DE5F2F-9C80-4EF2-8696-2267683FFFFE}" destId="{640CEC70-F07C-4A6C-931B-39FD37973350}" srcOrd="0" destOrd="0" presId="urn:microsoft.com/office/officeart/2005/8/layout/cycle1"/>
    <dgm:cxn modelId="{8B433B5A-AAB3-49EB-9E4C-56ED03DBBC86}" type="presOf" srcId="{D042ABB4-387C-45BA-B17C-E3A8A29FFA7A}" destId="{E56E901F-EE50-420B-B545-7CACEBF7A3FE}" srcOrd="0" destOrd="0" presId="urn:microsoft.com/office/officeart/2005/8/layout/cycle1"/>
    <dgm:cxn modelId="{D8531896-0BFD-44B8-8E0F-B5E573A25B9E}" type="presOf" srcId="{1D0D8263-875A-4981-B2DE-76F7B5CC88BD}" destId="{7066E7A1-C8BE-4525-B282-03432AB73F8B}"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5B3596A8-3DBB-4983-AE2F-CEFD93AFC2E8}" srcId="{736E1D45-B042-4A86-9284-679C82B3E09B}" destId="{87515BC1-E1FD-4A07-B151-F96748258630}" srcOrd="4" destOrd="0" parTransId="{0E4EADD7-6F6C-401C-B3FC-DB5076B9921F}" sibTransId="{3F545123-0C34-48BD-A36B-E9FC2F50FFC2}"/>
    <dgm:cxn modelId="{F04C26AD-EDCC-4BF3-BF31-7E32DB44354F}" type="presOf" srcId="{87515BC1-E1FD-4A07-B151-F96748258630}" destId="{4EB71928-169C-457F-8EC3-9F83EB45D3BC}" srcOrd="0" destOrd="0" presId="urn:microsoft.com/office/officeart/2005/8/layout/cycle1"/>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A6D42DA0-2247-49DA-9B6E-C5869DE89017}" type="presOf" srcId="{06BB6FBE-D362-4D42-BF43-8E1323C32B24}" destId="{259F968A-939B-449A-80F6-8359F5DC9C07}" srcOrd="0" destOrd="0" presId="urn:microsoft.com/office/officeart/2005/8/layout/cycle1"/>
    <dgm:cxn modelId="{65035774-ADAD-4541-83E7-6D5078BD7E1E}" type="presOf" srcId="{353FC2CB-8687-40E3-864E-D905151D57F2}" destId="{9582D8A2-8256-407A-AA80-C83F240CA144}" srcOrd="0" destOrd="0" presId="urn:microsoft.com/office/officeart/2005/8/layout/cycle1"/>
    <dgm:cxn modelId="{191726BF-D9CC-43E6-A761-9B1A2CFE6921}" type="presOf" srcId="{3F545123-0C34-48BD-A36B-E9FC2F50FFC2}" destId="{5A69B659-C03C-4B22-A166-A6AEE5398DEE}" srcOrd="0" destOrd="0" presId="urn:microsoft.com/office/officeart/2005/8/layout/cycle1"/>
    <dgm:cxn modelId="{51AC03FA-5D28-4ECA-B57C-31522945DD9B}" type="presOf" srcId="{95A15CC7-3D6C-4878-9BF7-E951DBD5658B}" destId="{4F64B8D5-6198-4A4B-83FD-812182DB8901}" srcOrd="0" destOrd="0" presId="urn:microsoft.com/office/officeart/2005/8/layout/cycle1"/>
    <dgm:cxn modelId="{0BF6DB46-2841-400D-B434-B30AC5E67629}" type="presParOf" srcId="{2038E289-AF73-49C6-9D6A-1667416D63BC}" destId="{EACF1B73-81A9-4561-9133-2392F77A91AD}" srcOrd="0" destOrd="0" presId="urn:microsoft.com/office/officeart/2005/8/layout/cycle1"/>
    <dgm:cxn modelId="{4B8F8A7F-94EC-444E-96F3-FD20A7BE704E}" type="presParOf" srcId="{2038E289-AF73-49C6-9D6A-1667416D63BC}" destId="{7066E7A1-C8BE-4525-B282-03432AB73F8B}" srcOrd="1" destOrd="0" presId="urn:microsoft.com/office/officeart/2005/8/layout/cycle1"/>
    <dgm:cxn modelId="{CA707CA7-BCA5-40EB-B40A-042D6EA43BA0}" type="presParOf" srcId="{2038E289-AF73-49C6-9D6A-1667416D63BC}" destId="{0052C217-A2D3-41F4-9FC6-B57A0728996D}" srcOrd="2" destOrd="0" presId="urn:microsoft.com/office/officeart/2005/8/layout/cycle1"/>
    <dgm:cxn modelId="{96A87A5C-0657-4714-AF58-D1F6B418AB2C}" type="presParOf" srcId="{2038E289-AF73-49C6-9D6A-1667416D63BC}" destId="{9541A81C-A5EA-42B3-A598-B5ECFC719E07}" srcOrd="3" destOrd="0" presId="urn:microsoft.com/office/officeart/2005/8/layout/cycle1"/>
    <dgm:cxn modelId="{55891FC8-D8C6-4B9A-B52C-390D45957918}" type="presParOf" srcId="{2038E289-AF73-49C6-9D6A-1667416D63BC}" destId="{E56E901F-EE50-420B-B545-7CACEBF7A3FE}" srcOrd="4" destOrd="0" presId="urn:microsoft.com/office/officeart/2005/8/layout/cycle1"/>
    <dgm:cxn modelId="{C9C29A7E-38D0-4B0B-87BC-E9015D7CA7C1}" type="presParOf" srcId="{2038E289-AF73-49C6-9D6A-1667416D63BC}" destId="{259F968A-939B-449A-80F6-8359F5DC9C07}" srcOrd="5" destOrd="0" presId="urn:microsoft.com/office/officeart/2005/8/layout/cycle1"/>
    <dgm:cxn modelId="{C1C3B28F-BB9B-4BFE-9EF4-062228E4A825}" type="presParOf" srcId="{2038E289-AF73-49C6-9D6A-1667416D63BC}" destId="{29CCD13A-73FC-4CEC-B783-68A665464D1A}" srcOrd="6" destOrd="0" presId="urn:microsoft.com/office/officeart/2005/8/layout/cycle1"/>
    <dgm:cxn modelId="{547FF382-9D60-4121-BBED-EFBB33EE197D}" type="presParOf" srcId="{2038E289-AF73-49C6-9D6A-1667416D63BC}" destId="{4F64B8D5-6198-4A4B-83FD-812182DB8901}" srcOrd="7" destOrd="0" presId="urn:microsoft.com/office/officeart/2005/8/layout/cycle1"/>
    <dgm:cxn modelId="{F382B527-6946-49EE-93E3-C4D3FEFB149A}" type="presParOf" srcId="{2038E289-AF73-49C6-9D6A-1667416D63BC}" destId="{9582D8A2-8256-407A-AA80-C83F240CA144}" srcOrd="8" destOrd="0" presId="urn:microsoft.com/office/officeart/2005/8/layout/cycle1"/>
    <dgm:cxn modelId="{C7F7C9FA-A3D6-4B4E-A25A-BF64CE231B4E}" type="presParOf" srcId="{2038E289-AF73-49C6-9D6A-1667416D63BC}" destId="{567B6F66-3F9D-47CB-B4C1-AAE407D7E685}" srcOrd="9" destOrd="0" presId="urn:microsoft.com/office/officeart/2005/8/layout/cycle1"/>
    <dgm:cxn modelId="{FC99CB1C-BFC7-4AC0-8F8D-57A99E5149D5}" type="presParOf" srcId="{2038E289-AF73-49C6-9D6A-1667416D63BC}" destId="{487E5CE3-8F14-4B7C-AC8A-095DB636C57C}" srcOrd="10" destOrd="0" presId="urn:microsoft.com/office/officeart/2005/8/layout/cycle1"/>
    <dgm:cxn modelId="{5745F4C6-C39B-4787-AC53-42C75CCF5B56}" type="presParOf" srcId="{2038E289-AF73-49C6-9D6A-1667416D63BC}" destId="{640CEC70-F07C-4A6C-931B-39FD37973350}" srcOrd="11" destOrd="0" presId="urn:microsoft.com/office/officeart/2005/8/layout/cycle1"/>
    <dgm:cxn modelId="{8E2D9D6D-E467-4B31-824C-5864F49DAA0F}" type="presParOf" srcId="{2038E289-AF73-49C6-9D6A-1667416D63BC}" destId="{15741CB3-DB0B-4BD5-A509-4662943B4949}" srcOrd="12" destOrd="0" presId="urn:microsoft.com/office/officeart/2005/8/layout/cycle1"/>
    <dgm:cxn modelId="{1B3894F7-154D-44C8-8BBD-EA1CF2500705}" type="presParOf" srcId="{2038E289-AF73-49C6-9D6A-1667416D63BC}" destId="{4EB71928-169C-457F-8EC3-9F83EB45D3BC}" srcOrd="13" destOrd="0" presId="urn:microsoft.com/office/officeart/2005/8/layout/cycle1"/>
    <dgm:cxn modelId="{9B9B5FD7-D825-4A51-81EE-6F6B097110DC}"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36E1D45-B042-4A86-9284-679C82B3E09B}" type="doc">
      <dgm:prSet loTypeId="urn:microsoft.com/office/officeart/2005/8/layout/cycle1" loCatId="cycle" qsTypeId="urn:microsoft.com/office/officeart/2005/8/quickstyle/3d1" qsCatId="3D" csTypeId="urn:microsoft.com/office/officeart/2005/8/colors/accent1_2#4" csCatId="accent1" phldr="1"/>
      <dgm:spPr/>
      <dgm:t>
        <a:bodyPr/>
        <a:lstStyle/>
        <a:p>
          <a:endParaRPr lang="fr-FR"/>
        </a:p>
      </dgm:t>
    </dgm:pt>
    <dgm:pt modelId="{1D0D8263-875A-4981-B2DE-76F7B5CC88BD}">
      <dgm:prSet phldrT="[Texte]"/>
      <dgm:spPr/>
      <dgm:t>
        <a:bodyPr/>
        <a:lstStyle/>
        <a:p>
          <a:endParaRPr lang="fr-FR" dirty="0"/>
        </a:p>
      </dgm:t>
    </dgm:pt>
    <dgm:pt modelId="{85AF6484-277B-45A1-B3D1-3250F8594574}" type="parTrans" cxnId="{7FA6F50E-5AA3-44B9-8B3E-1A0034520F9F}">
      <dgm:prSet/>
      <dgm:spPr/>
      <dgm:t>
        <a:bodyPr/>
        <a:lstStyle/>
        <a:p>
          <a:endParaRPr lang="fr-FR"/>
        </a:p>
      </dgm:t>
    </dgm:pt>
    <dgm:pt modelId="{E90C59AF-72FE-412F-861C-8089B731BB2F}" type="sibTrans" cxnId="{7FA6F50E-5AA3-44B9-8B3E-1A0034520F9F}">
      <dgm:prSet/>
      <dgm:spPr/>
      <dgm:t>
        <a:bodyPr/>
        <a:lstStyle/>
        <a:p>
          <a:endParaRPr lang="fr-FR"/>
        </a:p>
      </dgm:t>
    </dgm:pt>
    <dgm:pt modelId="{D042ABB4-387C-45BA-B17C-E3A8A29FFA7A}">
      <dgm:prSet phldrT="[Texte]"/>
      <dgm:spPr/>
      <dgm:t>
        <a:bodyPr/>
        <a:lstStyle/>
        <a:p>
          <a:endParaRPr lang="fr-FR" dirty="0"/>
        </a:p>
      </dgm:t>
    </dgm:pt>
    <dgm:pt modelId="{F2BF4F33-D963-4D86-835D-7C6ED6202250}" type="parTrans" cxnId="{EB04FB9F-72D2-4C91-A7CC-520AEA35ED87}">
      <dgm:prSet/>
      <dgm:spPr/>
      <dgm:t>
        <a:bodyPr/>
        <a:lstStyle/>
        <a:p>
          <a:endParaRPr lang="fr-FR"/>
        </a:p>
      </dgm:t>
    </dgm:pt>
    <dgm:pt modelId="{06BB6FBE-D362-4D42-BF43-8E1323C32B24}" type="sibTrans" cxnId="{EB04FB9F-72D2-4C91-A7CC-520AEA35ED87}">
      <dgm:prSet/>
      <dgm:spPr/>
      <dgm:t>
        <a:bodyPr/>
        <a:lstStyle/>
        <a:p>
          <a:endParaRPr lang="fr-FR"/>
        </a:p>
      </dgm:t>
    </dgm:pt>
    <dgm:pt modelId="{95A15CC7-3D6C-4878-9BF7-E951DBD5658B}">
      <dgm:prSet phldrT="[Texte]"/>
      <dgm:spPr/>
      <dgm:t>
        <a:bodyPr/>
        <a:lstStyle/>
        <a:p>
          <a:endParaRPr lang="fr-FR" dirty="0"/>
        </a:p>
      </dgm:t>
    </dgm:pt>
    <dgm:pt modelId="{6A239BA4-79F2-4B52-A4A8-8A0789693710}" type="parTrans" cxnId="{5F3358FB-BD98-40C6-B065-F784221483B0}">
      <dgm:prSet/>
      <dgm:spPr/>
      <dgm:t>
        <a:bodyPr/>
        <a:lstStyle/>
        <a:p>
          <a:endParaRPr lang="fr-FR"/>
        </a:p>
      </dgm:t>
    </dgm:pt>
    <dgm:pt modelId="{353FC2CB-8687-40E3-864E-D905151D57F2}" type="sibTrans" cxnId="{5F3358FB-BD98-40C6-B065-F784221483B0}">
      <dgm:prSet/>
      <dgm:spPr/>
      <dgm:t>
        <a:bodyPr/>
        <a:lstStyle/>
        <a:p>
          <a:endParaRPr lang="fr-FR"/>
        </a:p>
      </dgm:t>
    </dgm:pt>
    <dgm:pt modelId="{87515BC1-E1FD-4A07-B151-F96748258630}">
      <dgm:prSet phldrT="[Texte]"/>
      <dgm:spPr/>
      <dgm:t>
        <a:bodyPr/>
        <a:lstStyle/>
        <a:p>
          <a:endParaRPr lang="fr-FR" dirty="0"/>
        </a:p>
      </dgm:t>
    </dgm:pt>
    <dgm:pt modelId="{3F545123-0C34-48BD-A36B-E9FC2F50FFC2}" type="sibTrans" cxnId="{5B3596A8-3DBB-4983-AE2F-CEFD93AFC2E8}">
      <dgm:prSet/>
      <dgm:spPr/>
      <dgm:t>
        <a:bodyPr/>
        <a:lstStyle/>
        <a:p>
          <a:endParaRPr lang="fr-FR"/>
        </a:p>
      </dgm:t>
    </dgm:pt>
    <dgm:pt modelId="{0E4EADD7-6F6C-401C-B3FC-DB5076B9921F}" type="parTrans" cxnId="{5B3596A8-3DBB-4983-AE2F-CEFD93AFC2E8}">
      <dgm:prSet/>
      <dgm:spPr/>
      <dgm:t>
        <a:bodyPr/>
        <a:lstStyle/>
        <a:p>
          <a:endParaRPr lang="fr-FR"/>
        </a:p>
      </dgm:t>
    </dgm:pt>
    <dgm:pt modelId="{39CE6D03-6794-45DA-BE39-1A8E4F1A0DFE}">
      <dgm:prSet phldrT="[Texte]"/>
      <dgm:spPr/>
      <dgm:t>
        <a:bodyPr/>
        <a:lstStyle/>
        <a:p>
          <a:endParaRPr lang="fr-FR" dirty="0"/>
        </a:p>
      </dgm:t>
    </dgm:pt>
    <dgm:pt modelId="{00DE5F2F-9C80-4EF2-8696-2267683FFFFE}" type="sibTrans" cxnId="{240EDE00-2B7D-4BDA-B825-D071D09EB311}">
      <dgm:prSet/>
      <dgm:spPr/>
      <dgm:t>
        <a:bodyPr/>
        <a:lstStyle/>
        <a:p>
          <a:endParaRPr lang="fr-FR"/>
        </a:p>
      </dgm:t>
    </dgm:pt>
    <dgm:pt modelId="{C03CACD4-0E93-47BB-8B66-3A1DBD6F7E61}" type="parTrans" cxnId="{240EDE00-2B7D-4BDA-B825-D071D09EB311}">
      <dgm:prSet/>
      <dgm:spPr/>
      <dgm:t>
        <a:bodyPr/>
        <a:lstStyle/>
        <a:p>
          <a:endParaRPr lang="fr-FR"/>
        </a:p>
      </dgm:t>
    </dgm:pt>
    <dgm:pt modelId="{2038E289-AF73-49C6-9D6A-1667416D63BC}" type="pres">
      <dgm:prSet presAssocID="{736E1D45-B042-4A86-9284-679C82B3E09B}" presName="cycle" presStyleCnt="0">
        <dgm:presLayoutVars>
          <dgm:dir/>
          <dgm:resizeHandles val="exact"/>
        </dgm:presLayoutVars>
      </dgm:prSet>
      <dgm:spPr/>
      <dgm:t>
        <a:bodyPr/>
        <a:lstStyle/>
        <a:p>
          <a:endParaRPr lang="fr-FR"/>
        </a:p>
      </dgm:t>
    </dgm:pt>
    <dgm:pt modelId="{EACF1B73-81A9-4561-9133-2392F77A91AD}" type="pres">
      <dgm:prSet presAssocID="{1D0D8263-875A-4981-B2DE-76F7B5CC88BD}" presName="dummy" presStyleCnt="0"/>
      <dgm:spPr/>
      <dgm:t>
        <a:bodyPr/>
        <a:lstStyle/>
        <a:p>
          <a:endParaRPr lang="fr-FR"/>
        </a:p>
      </dgm:t>
    </dgm:pt>
    <dgm:pt modelId="{7066E7A1-C8BE-4525-B282-03432AB73F8B}" type="pres">
      <dgm:prSet presAssocID="{1D0D8263-875A-4981-B2DE-76F7B5CC88BD}" presName="node" presStyleLbl="revTx" presStyleIdx="0" presStyleCnt="5">
        <dgm:presLayoutVars>
          <dgm:bulletEnabled val="1"/>
        </dgm:presLayoutVars>
      </dgm:prSet>
      <dgm:spPr/>
      <dgm:t>
        <a:bodyPr/>
        <a:lstStyle/>
        <a:p>
          <a:endParaRPr lang="fr-FR"/>
        </a:p>
      </dgm:t>
    </dgm:pt>
    <dgm:pt modelId="{0052C217-A2D3-41F4-9FC6-B57A0728996D}" type="pres">
      <dgm:prSet presAssocID="{E90C59AF-72FE-412F-861C-8089B731BB2F}" presName="sibTrans" presStyleLbl="node1" presStyleIdx="0" presStyleCnt="5" custAng="363178" custLinFactNeighborX="7469" custLinFactNeighborY="7044" custRadScaleRad="306709" custRadScaleInc="-2147483648"/>
      <dgm:spPr/>
      <dgm:t>
        <a:bodyPr/>
        <a:lstStyle/>
        <a:p>
          <a:endParaRPr lang="fr-FR"/>
        </a:p>
      </dgm:t>
    </dgm:pt>
    <dgm:pt modelId="{9541A81C-A5EA-42B3-A598-B5ECFC719E07}" type="pres">
      <dgm:prSet presAssocID="{D042ABB4-387C-45BA-B17C-E3A8A29FFA7A}" presName="dummy" presStyleCnt="0"/>
      <dgm:spPr/>
      <dgm:t>
        <a:bodyPr/>
        <a:lstStyle/>
        <a:p>
          <a:endParaRPr lang="fr-FR"/>
        </a:p>
      </dgm:t>
    </dgm:pt>
    <dgm:pt modelId="{E56E901F-EE50-420B-B545-7CACEBF7A3FE}" type="pres">
      <dgm:prSet presAssocID="{D042ABB4-387C-45BA-B17C-E3A8A29FFA7A}" presName="node" presStyleLbl="revTx" presStyleIdx="1" presStyleCnt="5">
        <dgm:presLayoutVars>
          <dgm:bulletEnabled val="1"/>
        </dgm:presLayoutVars>
      </dgm:prSet>
      <dgm:spPr/>
      <dgm:t>
        <a:bodyPr/>
        <a:lstStyle/>
        <a:p>
          <a:endParaRPr lang="fr-FR"/>
        </a:p>
      </dgm:t>
    </dgm:pt>
    <dgm:pt modelId="{259F968A-939B-449A-80F6-8359F5DC9C07}" type="pres">
      <dgm:prSet presAssocID="{06BB6FBE-D362-4D42-BF43-8E1323C32B24}" presName="sibTrans" presStyleLbl="node1" presStyleIdx="1" presStyleCnt="5" custAng="781914" custLinFactNeighborX="3999" custLinFactNeighborY="11217" custRadScaleRad="510223"/>
      <dgm:spPr/>
      <dgm:t>
        <a:bodyPr/>
        <a:lstStyle/>
        <a:p>
          <a:endParaRPr lang="fr-FR"/>
        </a:p>
      </dgm:t>
    </dgm:pt>
    <dgm:pt modelId="{29CCD13A-73FC-4CEC-B783-68A665464D1A}" type="pres">
      <dgm:prSet presAssocID="{95A15CC7-3D6C-4878-9BF7-E951DBD5658B}" presName="dummy" presStyleCnt="0"/>
      <dgm:spPr/>
      <dgm:t>
        <a:bodyPr/>
        <a:lstStyle/>
        <a:p>
          <a:endParaRPr lang="fr-FR"/>
        </a:p>
      </dgm:t>
    </dgm:pt>
    <dgm:pt modelId="{4F64B8D5-6198-4A4B-83FD-812182DB8901}" type="pres">
      <dgm:prSet presAssocID="{95A15CC7-3D6C-4878-9BF7-E951DBD5658B}" presName="node" presStyleLbl="revTx" presStyleIdx="2" presStyleCnt="5" custScaleX="109881" custScaleY="126399">
        <dgm:presLayoutVars>
          <dgm:bulletEnabled val="1"/>
        </dgm:presLayoutVars>
      </dgm:prSet>
      <dgm:spPr/>
      <dgm:t>
        <a:bodyPr/>
        <a:lstStyle/>
        <a:p>
          <a:endParaRPr lang="fr-FR"/>
        </a:p>
      </dgm:t>
    </dgm:pt>
    <dgm:pt modelId="{9582D8A2-8256-407A-AA80-C83F240CA144}" type="pres">
      <dgm:prSet presAssocID="{353FC2CB-8687-40E3-864E-D905151D57F2}" presName="sibTrans" presStyleLbl="node1" presStyleIdx="2" presStyleCnt="5" custAng="16200000" custFlipVert="1" custScaleX="1566" custScaleY="929" custLinFactX="-5773" custLinFactNeighborX="-100000" custLinFactNeighborY="14940" custRadScaleRad="94858" custRadScaleInc="-2147483648"/>
      <dgm:spPr/>
      <dgm:t>
        <a:bodyPr/>
        <a:lstStyle/>
        <a:p>
          <a:endParaRPr lang="fr-FR"/>
        </a:p>
      </dgm:t>
    </dgm:pt>
    <dgm:pt modelId="{567B6F66-3F9D-47CB-B4C1-AAE407D7E685}" type="pres">
      <dgm:prSet presAssocID="{39CE6D03-6794-45DA-BE39-1A8E4F1A0DFE}" presName="dummy" presStyleCnt="0"/>
      <dgm:spPr/>
      <dgm:t>
        <a:bodyPr/>
        <a:lstStyle/>
        <a:p>
          <a:endParaRPr lang="fr-FR"/>
        </a:p>
      </dgm:t>
    </dgm:pt>
    <dgm:pt modelId="{487E5CE3-8F14-4B7C-AC8A-095DB636C57C}" type="pres">
      <dgm:prSet presAssocID="{39CE6D03-6794-45DA-BE39-1A8E4F1A0DFE}" presName="node" presStyleLbl="revTx" presStyleIdx="3" presStyleCnt="5">
        <dgm:presLayoutVars>
          <dgm:bulletEnabled val="1"/>
        </dgm:presLayoutVars>
      </dgm:prSet>
      <dgm:spPr/>
      <dgm:t>
        <a:bodyPr/>
        <a:lstStyle/>
        <a:p>
          <a:endParaRPr lang="fr-FR"/>
        </a:p>
      </dgm:t>
    </dgm:pt>
    <dgm:pt modelId="{640CEC70-F07C-4A6C-931B-39FD37973350}" type="pres">
      <dgm:prSet presAssocID="{00DE5F2F-9C80-4EF2-8696-2267683FFFFE}" presName="sibTrans" presStyleLbl="node1" presStyleIdx="3" presStyleCnt="5" custAng="19849966" custLinFactNeighborX="-6886" custLinFactNeighborY="2245" custRadScaleRad="94428"/>
      <dgm:spPr/>
      <dgm:t>
        <a:bodyPr/>
        <a:lstStyle/>
        <a:p>
          <a:endParaRPr lang="fr-FR"/>
        </a:p>
      </dgm:t>
    </dgm:pt>
    <dgm:pt modelId="{15741CB3-DB0B-4BD5-A509-4662943B4949}" type="pres">
      <dgm:prSet presAssocID="{87515BC1-E1FD-4A07-B151-F96748258630}" presName="dummy" presStyleCnt="0"/>
      <dgm:spPr/>
      <dgm:t>
        <a:bodyPr/>
        <a:lstStyle/>
        <a:p>
          <a:endParaRPr lang="fr-FR"/>
        </a:p>
      </dgm:t>
    </dgm:pt>
    <dgm:pt modelId="{4EB71928-169C-457F-8EC3-9F83EB45D3BC}" type="pres">
      <dgm:prSet presAssocID="{87515BC1-E1FD-4A07-B151-F96748258630}" presName="node" presStyleLbl="revTx" presStyleIdx="4" presStyleCnt="5">
        <dgm:presLayoutVars>
          <dgm:bulletEnabled val="1"/>
        </dgm:presLayoutVars>
      </dgm:prSet>
      <dgm:spPr/>
      <dgm:t>
        <a:bodyPr/>
        <a:lstStyle/>
        <a:p>
          <a:endParaRPr lang="fr-FR"/>
        </a:p>
      </dgm:t>
    </dgm:pt>
    <dgm:pt modelId="{5A69B659-C03C-4B22-A166-A6AEE5398DEE}" type="pres">
      <dgm:prSet presAssocID="{3F545123-0C34-48BD-A36B-E9FC2F50FFC2}" presName="sibTrans" presStyleLbl="node1" presStyleIdx="4" presStyleCnt="5" custAng="506061" custLinFactNeighborX="4705" custLinFactNeighborY="7685" custRadScaleRad="43886"/>
      <dgm:spPr/>
      <dgm:t>
        <a:bodyPr/>
        <a:lstStyle/>
        <a:p>
          <a:endParaRPr lang="fr-FR"/>
        </a:p>
      </dgm:t>
    </dgm:pt>
  </dgm:ptLst>
  <dgm:cxnLst>
    <dgm:cxn modelId="{4B86B07C-1AF5-4838-8BF2-28AE7A42FD03}" type="presOf" srcId="{736E1D45-B042-4A86-9284-679C82B3E09B}" destId="{2038E289-AF73-49C6-9D6A-1667416D63BC}" srcOrd="0" destOrd="0" presId="urn:microsoft.com/office/officeart/2005/8/layout/cycle1"/>
    <dgm:cxn modelId="{5F3358FB-BD98-40C6-B065-F784221483B0}" srcId="{736E1D45-B042-4A86-9284-679C82B3E09B}" destId="{95A15CC7-3D6C-4878-9BF7-E951DBD5658B}" srcOrd="2" destOrd="0" parTransId="{6A239BA4-79F2-4B52-A4A8-8A0789693710}" sibTransId="{353FC2CB-8687-40E3-864E-D905151D57F2}"/>
    <dgm:cxn modelId="{45F6AD79-BDF8-4FA4-ACB4-EB4B03C72F7B}" type="presOf" srcId="{3F545123-0C34-48BD-A36B-E9FC2F50FFC2}" destId="{5A69B659-C03C-4B22-A166-A6AEE5398DEE}" srcOrd="0" destOrd="0" presId="urn:microsoft.com/office/officeart/2005/8/layout/cycle1"/>
    <dgm:cxn modelId="{D7E8EE0B-415C-4858-9E17-D346F2A71C18}" type="presOf" srcId="{87515BC1-E1FD-4A07-B151-F96748258630}" destId="{4EB71928-169C-457F-8EC3-9F83EB45D3BC}" srcOrd="0" destOrd="0" presId="urn:microsoft.com/office/officeart/2005/8/layout/cycle1"/>
    <dgm:cxn modelId="{95C5850A-2C10-4051-AB82-D49876B2120B}" type="presOf" srcId="{06BB6FBE-D362-4D42-BF43-8E1323C32B24}" destId="{259F968A-939B-449A-80F6-8359F5DC9C07}" srcOrd="0" destOrd="0" presId="urn:microsoft.com/office/officeart/2005/8/layout/cycle1"/>
    <dgm:cxn modelId="{DE10F4D3-848A-4B7D-AE20-C8BA0C5D57CF}" type="presOf" srcId="{39CE6D03-6794-45DA-BE39-1A8E4F1A0DFE}" destId="{487E5CE3-8F14-4B7C-AC8A-095DB636C57C}" srcOrd="0" destOrd="0" presId="urn:microsoft.com/office/officeart/2005/8/layout/cycle1"/>
    <dgm:cxn modelId="{240EDE00-2B7D-4BDA-B825-D071D09EB311}" srcId="{736E1D45-B042-4A86-9284-679C82B3E09B}" destId="{39CE6D03-6794-45DA-BE39-1A8E4F1A0DFE}" srcOrd="3" destOrd="0" parTransId="{C03CACD4-0E93-47BB-8B66-3A1DBD6F7E61}" sibTransId="{00DE5F2F-9C80-4EF2-8696-2267683FFFFE}"/>
    <dgm:cxn modelId="{564F2FBF-9553-4170-A757-23FEE67CB781}" type="presOf" srcId="{1D0D8263-875A-4981-B2DE-76F7B5CC88BD}" destId="{7066E7A1-C8BE-4525-B282-03432AB73F8B}" srcOrd="0" destOrd="0" presId="urn:microsoft.com/office/officeart/2005/8/layout/cycle1"/>
    <dgm:cxn modelId="{59941021-3D75-46B0-818C-90A0C0B89683}" type="presOf" srcId="{95A15CC7-3D6C-4878-9BF7-E951DBD5658B}" destId="{4F64B8D5-6198-4A4B-83FD-812182DB8901}" srcOrd="0" destOrd="0" presId="urn:microsoft.com/office/officeart/2005/8/layout/cycle1"/>
    <dgm:cxn modelId="{5B3596A8-3DBB-4983-AE2F-CEFD93AFC2E8}" srcId="{736E1D45-B042-4A86-9284-679C82B3E09B}" destId="{87515BC1-E1FD-4A07-B151-F96748258630}" srcOrd="4" destOrd="0" parTransId="{0E4EADD7-6F6C-401C-B3FC-DB5076B9921F}" sibTransId="{3F545123-0C34-48BD-A36B-E9FC2F50FFC2}"/>
    <dgm:cxn modelId="{7FA6F50E-5AA3-44B9-8B3E-1A0034520F9F}" srcId="{736E1D45-B042-4A86-9284-679C82B3E09B}" destId="{1D0D8263-875A-4981-B2DE-76F7B5CC88BD}" srcOrd="0" destOrd="0" parTransId="{85AF6484-277B-45A1-B3D1-3250F8594574}" sibTransId="{E90C59AF-72FE-412F-861C-8089B731BB2F}"/>
    <dgm:cxn modelId="{EB04FB9F-72D2-4C91-A7CC-520AEA35ED87}" srcId="{736E1D45-B042-4A86-9284-679C82B3E09B}" destId="{D042ABB4-387C-45BA-B17C-E3A8A29FFA7A}" srcOrd="1" destOrd="0" parTransId="{F2BF4F33-D963-4D86-835D-7C6ED6202250}" sibTransId="{06BB6FBE-D362-4D42-BF43-8E1323C32B24}"/>
    <dgm:cxn modelId="{E4B1C9A5-E08C-4CFD-A0A2-C6BCB210E976}" type="presOf" srcId="{353FC2CB-8687-40E3-864E-D905151D57F2}" destId="{9582D8A2-8256-407A-AA80-C83F240CA144}" srcOrd="0" destOrd="0" presId="urn:microsoft.com/office/officeart/2005/8/layout/cycle1"/>
    <dgm:cxn modelId="{F28D1818-7E78-4E55-A9B2-6E93968BBA00}" type="presOf" srcId="{00DE5F2F-9C80-4EF2-8696-2267683FFFFE}" destId="{640CEC70-F07C-4A6C-931B-39FD37973350}" srcOrd="0" destOrd="0" presId="urn:microsoft.com/office/officeart/2005/8/layout/cycle1"/>
    <dgm:cxn modelId="{ED100741-2D6A-4E42-A970-E777B06B906E}" type="presOf" srcId="{E90C59AF-72FE-412F-861C-8089B731BB2F}" destId="{0052C217-A2D3-41F4-9FC6-B57A0728996D}" srcOrd="0" destOrd="0" presId="urn:microsoft.com/office/officeart/2005/8/layout/cycle1"/>
    <dgm:cxn modelId="{F1AF6BF4-8A3F-45D5-BD5A-1E7F46E74520}" type="presOf" srcId="{D042ABB4-387C-45BA-B17C-E3A8A29FFA7A}" destId="{E56E901F-EE50-420B-B545-7CACEBF7A3FE}" srcOrd="0" destOrd="0" presId="urn:microsoft.com/office/officeart/2005/8/layout/cycle1"/>
    <dgm:cxn modelId="{2A551FD3-1442-433A-B96B-3487F692C99C}" type="presParOf" srcId="{2038E289-AF73-49C6-9D6A-1667416D63BC}" destId="{EACF1B73-81A9-4561-9133-2392F77A91AD}" srcOrd="0" destOrd="0" presId="urn:microsoft.com/office/officeart/2005/8/layout/cycle1"/>
    <dgm:cxn modelId="{55643355-AB1F-4DB0-A887-A55FA589A6C2}" type="presParOf" srcId="{2038E289-AF73-49C6-9D6A-1667416D63BC}" destId="{7066E7A1-C8BE-4525-B282-03432AB73F8B}" srcOrd="1" destOrd="0" presId="urn:microsoft.com/office/officeart/2005/8/layout/cycle1"/>
    <dgm:cxn modelId="{60C3864D-D9F8-455E-B863-F6D1FAE3C03C}" type="presParOf" srcId="{2038E289-AF73-49C6-9D6A-1667416D63BC}" destId="{0052C217-A2D3-41F4-9FC6-B57A0728996D}" srcOrd="2" destOrd="0" presId="urn:microsoft.com/office/officeart/2005/8/layout/cycle1"/>
    <dgm:cxn modelId="{DF178B70-DF5A-4B70-BC45-975838C6F21A}" type="presParOf" srcId="{2038E289-AF73-49C6-9D6A-1667416D63BC}" destId="{9541A81C-A5EA-42B3-A598-B5ECFC719E07}" srcOrd="3" destOrd="0" presId="urn:microsoft.com/office/officeart/2005/8/layout/cycle1"/>
    <dgm:cxn modelId="{7756C2E7-4792-42D5-888F-AB0113414EEA}" type="presParOf" srcId="{2038E289-AF73-49C6-9D6A-1667416D63BC}" destId="{E56E901F-EE50-420B-B545-7CACEBF7A3FE}" srcOrd="4" destOrd="0" presId="urn:microsoft.com/office/officeart/2005/8/layout/cycle1"/>
    <dgm:cxn modelId="{BB8DD97D-EC46-499F-AB0C-4C7A6493A354}" type="presParOf" srcId="{2038E289-AF73-49C6-9D6A-1667416D63BC}" destId="{259F968A-939B-449A-80F6-8359F5DC9C07}" srcOrd="5" destOrd="0" presId="urn:microsoft.com/office/officeart/2005/8/layout/cycle1"/>
    <dgm:cxn modelId="{46ADF593-4307-4F19-B69E-E49B550A1EF3}" type="presParOf" srcId="{2038E289-AF73-49C6-9D6A-1667416D63BC}" destId="{29CCD13A-73FC-4CEC-B783-68A665464D1A}" srcOrd="6" destOrd="0" presId="urn:microsoft.com/office/officeart/2005/8/layout/cycle1"/>
    <dgm:cxn modelId="{4B4212CC-9FD0-47EC-853F-DF86F6F2314E}" type="presParOf" srcId="{2038E289-AF73-49C6-9D6A-1667416D63BC}" destId="{4F64B8D5-6198-4A4B-83FD-812182DB8901}" srcOrd="7" destOrd="0" presId="urn:microsoft.com/office/officeart/2005/8/layout/cycle1"/>
    <dgm:cxn modelId="{DE7AE96C-EDBE-4AD1-AA46-0B26A5F98D13}" type="presParOf" srcId="{2038E289-AF73-49C6-9D6A-1667416D63BC}" destId="{9582D8A2-8256-407A-AA80-C83F240CA144}" srcOrd="8" destOrd="0" presId="urn:microsoft.com/office/officeart/2005/8/layout/cycle1"/>
    <dgm:cxn modelId="{AB219B55-E36F-4461-9BDE-0C7F6AD8A963}" type="presParOf" srcId="{2038E289-AF73-49C6-9D6A-1667416D63BC}" destId="{567B6F66-3F9D-47CB-B4C1-AAE407D7E685}" srcOrd="9" destOrd="0" presId="urn:microsoft.com/office/officeart/2005/8/layout/cycle1"/>
    <dgm:cxn modelId="{02B00458-94D2-42BF-B9FE-9B521DDC02E1}" type="presParOf" srcId="{2038E289-AF73-49C6-9D6A-1667416D63BC}" destId="{487E5CE3-8F14-4B7C-AC8A-095DB636C57C}" srcOrd="10" destOrd="0" presId="urn:microsoft.com/office/officeart/2005/8/layout/cycle1"/>
    <dgm:cxn modelId="{86B95FF0-46DD-4464-BAC6-36A9B097B683}" type="presParOf" srcId="{2038E289-AF73-49C6-9D6A-1667416D63BC}" destId="{640CEC70-F07C-4A6C-931B-39FD37973350}" srcOrd="11" destOrd="0" presId="urn:microsoft.com/office/officeart/2005/8/layout/cycle1"/>
    <dgm:cxn modelId="{2138C3D4-9B69-475C-BADB-F7A4A95EA139}" type="presParOf" srcId="{2038E289-AF73-49C6-9D6A-1667416D63BC}" destId="{15741CB3-DB0B-4BD5-A509-4662943B4949}" srcOrd="12" destOrd="0" presId="urn:microsoft.com/office/officeart/2005/8/layout/cycle1"/>
    <dgm:cxn modelId="{DE16E3A0-E41B-4B33-B8B3-5CCA27A2114B}" type="presParOf" srcId="{2038E289-AF73-49C6-9D6A-1667416D63BC}" destId="{4EB71928-169C-457F-8EC3-9F83EB45D3BC}" srcOrd="13" destOrd="0" presId="urn:microsoft.com/office/officeart/2005/8/layout/cycle1"/>
    <dgm:cxn modelId="{2EC9F4EA-500F-4C90-8F87-893A306DF809}" type="presParOf" srcId="{2038E289-AF73-49C6-9D6A-1667416D63BC}" destId="{5A69B659-C03C-4B22-A166-A6AEE5398DEE}" srcOrd="14" destOrd="0" presId="urn:microsoft.com/office/officeart/2005/8/layout/cycle1"/>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1923719" y="17789"/>
          <a:ext cx="594720" cy="59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923719" y="17789"/>
        <a:ext cx="594720" cy="594720"/>
      </dsp:txXfrm>
    </dsp:sp>
    <dsp:sp modelId="{0052C217-A2D3-41F4-9FC6-B57A0728996D}">
      <dsp:nvSpPr>
        <dsp:cNvPr id="0" name=""/>
        <dsp:cNvSpPr/>
      </dsp:nvSpPr>
      <dsp:spPr>
        <a:xfrm>
          <a:off x="547864" y="-61206"/>
          <a:ext cx="2230891" cy="2230891"/>
        </a:xfrm>
        <a:prstGeom prst="circularArrow">
          <a:avLst>
            <a:gd name="adj1" fmla="val 5198"/>
            <a:gd name="adj2" fmla="val 335784"/>
            <a:gd name="adj3" fmla="val 21293766"/>
            <a:gd name="adj4" fmla="val 19765779"/>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2283288" y="1124431"/>
          <a:ext cx="594720" cy="59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2283288" y="1124431"/>
        <a:ext cx="594720" cy="594720"/>
      </dsp:txXfrm>
    </dsp:sp>
    <dsp:sp modelId="{259F968A-939B-449A-80F6-8359F5DC9C07}">
      <dsp:nvSpPr>
        <dsp:cNvPr id="0" name=""/>
        <dsp:cNvSpPr/>
      </dsp:nvSpPr>
      <dsp:spPr>
        <a:xfrm>
          <a:off x="523837" y="477"/>
          <a:ext cx="2230891" cy="2230891"/>
        </a:xfrm>
        <a:prstGeom prst="circularArrow">
          <a:avLst>
            <a:gd name="adj1" fmla="val 5198"/>
            <a:gd name="adj2" fmla="val 335784"/>
            <a:gd name="adj3" fmla="val 4015241"/>
            <a:gd name="adj4" fmla="val 2252933"/>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1341922" y="1808374"/>
          <a:ext cx="594720" cy="59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341922" y="1808374"/>
        <a:ext cx="594720" cy="594720"/>
      </dsp:txXfrm>
    </dsp:sp>
    <dsp:sp modelId="{9582D8A2-8256-407A-AA80-C83F240CA144}">
      <dsp:nvSpPr>
        <dsp:cNvPr id="0" name=""/>
        <dsp:cNvSpPr/>
      </dsp:nvSpPr>
      <dsp:spPr>
        <a:xfrm>
          <a:off x="479375" y="2218"/>
          <a:ext cx="2230891" cy="2230891"/>
        </a:xfrm>
        <a:prstGeom prst="circularArrow">
          <a:avLst>
            <a:gd name="adj1" fmla="val 5198"/>
            <a:gd name="adj2" fmla="val 335784"/>
            <a:gd name="adj3" fmla="val 8211282"/>
            <a:gd name="adj4" fmla="val 6448974"/>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400556" y="1124431"/>
          <a:ext cx="594720" cy="59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400556" y="1124431"/>
        <a:ext cx="594720" cy="594720"/>
      </dsp:txXfrm>
    </dsp:sp>
    <dsp:sp modelId="{640CEC70-F07C-4A6C-931B-39FD37973350}">
      <dsp:nvSpPr>
        <dsp:cNvPr id="0" name=""/>
        <dsp:cNvSpPr/>
      </dsp:nvSpPr>
      <dsp:spPr>
        <a:xfrm>
          <a:off x="528589" y="477"/>
          <a:ext cx="2230891" cy="2230891"/>
        </a:xfrm>
        <a:prstGeom prst="circularArrow">
          <a:avLst>
            <a:gd name="adj1" fmla="val 5198"/>
            <a:gd name="adj2" fmla="val 335784"/>
            <a:gd name="adj3" fmla="val 12298436"/>
            <a:gd name="adj4" fmla="val 10770449"/>
            <a:gd name="adj5" fmla="val 6065"/>
          </a:avLst>
        </a:prstGeom>
        <a:no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760126" y="17789"/>
          <a:ext cx="594720" cy="59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760126" y="17789"/>
        <a:ext cx="594720" cy="594720"/>
      </dsp:txXfrm>
    </dsp:sp>
    <dsp:sp modelId="{5A69B659-C03C-4B22-A166-A6AEE5398DEE}">
      <dsp:nvSpPr>
        <dsp:cNvPr id="0" name=""/>
        <dsp:cNvSpPr/>
      </dsp:nvSpPr>
      <dsp:spPr>
        <a:xfrm>
          <a:off x="523837" y="-27318"/>
          <a:ext cx="2230891" cy="2230891"/>
        </a:xfrm>
        <a:prstGeom prst="circularArrow">
          <a:avLst>
            <a:gd name="adj1" fmla="val 5198"/>
            <a:gd name="adj2" fmla="val 335784"/>
            <a:gd name="adj3" fmla="val 16866228"/>
            <a:gd name="adj4" fmla="val 15197987"/>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1947335" y="16839"/>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947335" y="16839"/>
        <a:ext cx="602712" cy="602712"/>
      </dsp:txXfrm>
    </dsp:sp>
    <dsp:sp modelId="{0052C217-A2D3-41F4-9FC6-B57A0728996D}">
      <dsp:nvSpPr>
        <dsp:cNvPr id="0" name=""/>
        <dsp:cNvSpPr/>
      </dsp:nvSpPr>
      <dsp:spPr>
        <a:xfrm>
          <a:off x="552994" y="-63217"/>
          <a:ext cx="2260866" cy="2260866"/>
        </a:xfrm>
        <a:prstGeom prst="circularArrow">
          <a:avLst>
            <a:gd name="adj1" fmla="val 5198"/>
            <a:gd name="adj2" fmla="val 335785"/>
            <a:gd name="adj3" fmla="val 21293764"/>
            <a:gd name="adj4" fmla="val 19765781"/>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2311737" y="1138350"/>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2311737" y="1138350"/>
        <a:ext cx="602712" cy="602712"/>
      </dsp:txXfrm>
    </dsp:sp>
    <dsp:sp modelId="{259F968A-939B-449A-80F6-8359F5DC9C07}">
      <dsp:nvSpPr>
        <dsp:cNvPr id="0" name=""/>
        <dsp:cNvSpPr/>
      </dsp:nvSpPr>
      <dsp:spPr>
        <a:xfrm>
          <a:off x="528645" y="-704"/>
          <a:ext cx="2260866" cy="2260866"/>
        </a:xfrm>
        <a:prstGeom prst="circularArrow">
          <a:avLst>
            <a:gd name="adj1" fmla="val 5198"/>
            <a:gd name="adj2" fmla="val 335785"/>
            <a:gd name="adj3" fmla="val 4015239"/>
            <a:gd name="adj4" fmla="val 2252935"/>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1357722" y="1831483"/>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357722" y="1831483"/>
        <a:ext cx="602712" cy="602712"/>
      </dsp:txXfrm>
    </dsp:sp>
    <dsp:sp modelId="{9582D8A2-8256-407A-AA80-C83F240CA144}">
      <dsp:nvSpPr>
        <dsp:cNvPr id="0" name=""/>
        <dsp:cNvSpPr/>
      </dsp:nvSpPr>
      <dsp:spPr>
        <a:xfrm>
          <a:off x="483586" y="1058"/>
          <a:ext cx="2260866" cy="2260866"/>
        </a:xfrm>
        <a:prstGeom prst="circularArrow">
          <a:avLst>
            <a:gd name="adj1" fmla="val 5198"/>
            <a:gd name="adj2" fmla="val 335785"/>
            <a:gd name="adj3" fmla="val 8211280"/>
            <a:gd name="adj4" fmla="val 6448976"/>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403707" y="1138350"/>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403707" y="1138350"/>
        <a:ext cx="602712" cy="602712"/>
      </dsp:txXfrm>
    </dsp:sp>
    <dsp:sp modelId="{640CEC70-F07C-4A6C-931B-39FD37973350}">
      <dsp:nvSpPr>
        <dsp:cNvPr id="0" name=""/>
        <dsp:cNvSpPr/>
      </dsp:nvSpPr>
      <dsp:spPr>
        <a:xfrm>
          <a:off x="533460" y="-704"/>
          <a:ext cx="2260866" cy="2260866"/>
        </a:xfrm>
        <a:prstGeom prst="circularArrow">
          <a:avLst>
            <a:gd name="adj1" fmla="val 5198"/>
            <a:gd name="adj2" fmla="val 335785"/>
            <a:gd name="adj3" fmla="val 12298434"/>
            <a:gd name="adj4" fmla="val 10770451"/>
            <a:gd name="adj5" fmla="val 6065"/>
          </a:avLst>
        </a:prstGeom>
        <a:no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768108" y="16839"/>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768108" y="16839"/>
        <a:ext cx="602712" cy="602712"/>
      </dsp:txXfrm>
    </dsp:sp>
    <dsp:sp modelId="{5A69B659-C03C-4B22-A166-A6AEE5398DEE}">
      <dsp:nvSpPr>
        <dsp:cNvPr id="0" name=""/>
        <dsp:cNvSpPr/>
      </dsp:nvSpPr>
      <dsp:spPr>
        <a:xfrm>
          <a:off x="528645" y="-28874"/>
          <a:ext cx="2260866" cy="2260866"/>
        </a:xfrm>
        <a:prstGeom prst="circularArrow">
          <a:avLst>
            <a:gd name="adj1" fmla="val 5198"/>
            <a:gd name="adj2" fmla="val 335785"/>
            <a:gd name="adj3" fmla="val 16866226"/>
            <a:gd name="adj4" fmla="val 15197989"/>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1947335" y="16839"/>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947335" y="16839"/>
        <a:ext cx="602712" cy="602712"/>
      </dsp:txXfrm>
    </dsp:sp>
    <dsp:sp modelId="{0052C217-A2D3-41F4-9FC6-B57A0728996D}">
      <dsp:nvSpPr>
        <dsp:cNvPr id="0" name=""/>
        <dsp:cNvSpPr/>
      </dsp:nvSpPr>
      <dsp:spPr>
        <a:xfrm>
          <a:off x="552994" y="-63217"/>
          <a:ext cx="2260866" cy="2260866"/>
        </a:xfrm>
        <a:prstGeom prst="circularArrow">
          <a:avLst>
            <a:gd name="adj1" fmla="val 5198"/>
            <a:gd name="adj2" fmla="val 335785"/>
            <a:gd name="adj3" fmla="val 21293764"/>
            <a:gd name="adj4" fmla="val 19765781"/>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2311737" y="1138350"/>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2311737" y="1138350"/>
        <a:ext cx="602712" cy="602712"/>
      </dsp:txXfrm>
    </dsp:sp>
    <dsp:sp modelId="{259F968A-939B-449A-80F6-8359F5DC9C07}">
      <dsp:nvSpPr>
        <dsp:cNvPr id="0" name=""/>
        <dsp:cNvSpPr/>
      </dsp:nvSpPr>
      <dsp:spPr>
        <a:xfrm>
          <a:off x="528645" y="-704"/>
          <a:ext cx="2260866" cy="2260866"/>
        </a:xfrm>
        <a:prstGeom prst="circularArrow">
          <a:avLst>
            <a:gd name="adj1" fmla="val 5198"/>
            <a:gd name="adj2" fmla="val 335785"/>
            <a:gd name="adj3" fmla="val 4015239"/>
            <a:gd name="adj4" fmla="val 2252935"/>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1357722" y="1831483"/>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357722" y="1831483"/>
        <a:ext cx="602712" cy="602712"/>
      </dsp:txXfrm>
    </dsp:sp>
    <dsp:sp modelId="{9582D8A2-8256-407A-AA80-C83F240CA144}">
      <dsp:nvSpPr>
        <dsp:cNvPr id="0" name=""/>
        <dsp:cNvSpPr/>
      </dsp:nvSpPr>
      <dsp:spPr>
        <a:xfrm>
          <a:off x="483586" y="1058"/>
          <a:ext cx="2260866" cy="2260866"/>
        </a:xfrm>
        <a:prstGeom prst="circularArrow">
          <a:avLst>
            <a:gd name="adj1" fmla="val 5198"/>
            <a:gd name="adj2" fmla="val 335785"/>
            <a:gd name="adj3" fmla="val 8211280"/>
            <a:gd name="adj4" fmla="val 6448976"/>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403707" y="1138350"/>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403707" y="1138350"/>
        <a:ext cx="602712" cy="602712"/>
      </dsp:txXfrm>
    </dsp:sp>
    <dsp:sp modelId="{640CEC70-F07C-4A6C-931B-39FD37973350}">
      <dsp:nvSpPr>
        <dsp:cNvPr id="0" name=""/>
        <dsp:cNvSpPr/>
      </dsp:nvSpPr>
      <dsp:spPr>
        <a:xfrm>
          <a:off x="2187723" y="1303810"/>
          <a:ext cx="2260866" cy="2260866"/>
        </a:xfrm>
        <a:prstGeom prst="rect">
          <a:avLst/>
        </a:prstGeom>
        <a:no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768108" y="16839"/>
          <a:ext cx="602712" cy="6027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768108" y="16839"/>
        <a:ext cx="602712" cy="602712"/>
      </dsp:txXfrm>
    </dsp:sp>
    <dsp:sp modelId="{5A69B659-C03C-4B22-A166-A6AEE5398DEE}">
      <dsp:nvSpPr>
        <dsp:cNvPr id="0" name=""/>
        <dsp:cNvSpPr/>
      </dsp:nvSpPr>
      <dsp:spPr>
        <a:xfrm>
          <a:off x="528645" y="-28874"/>
          <a:ext cx="2260866" cy="2260866"/>
        </a:xfrm>
        <a:prstGeom prst="circularArrow">
          <a:avLst>
            <a:gd name="adj1" fmla="val 5198"/>
            <a:gd name="adj2" fmla="val 335785"/>
            <a:gd name="adj3" fmla="val 16866226"/>
            <a:gd name="adj4" fmla="val 15197989"/>
            <a:gd name="adj5" fmla="val 6065"/>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1968051" y="17973"/>
          <a:ext cx="608584" cy="60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968051" y="17973"/>
        <a:ext cx="608584" cy="608584"/>
      </dsp:txXfrm>
    </dsp:sp>
    <dsp:sp modelId="{0052C217-A2D3-41F4-9FC6-B57A0728996D}">
      <dsp:nvSpPr>
        <dsp:cNvPr id="0" name=""/>
        <dsp:cNvSpPr/>
      </dsp:nvSpPr>
      <dsp:spPr>
        <a:xfrm>
          <a:off x="561489" y="-62648"/>
          <a:ext cx="2281152" cy="2281152"/>
        </a:xfrm>
        <a:prstGeom prst="circularArrow">
          <a:avLst>
            <a:gd name="adj1" fmla="val 5202"/>
            <a:gd name="adj2" fmla="val 336074"/>
            <a:gd name="adj3" fmla="val 21292586"/>
            <a:gd name="adj4" fmla="val 19766814"/>
            <a:gd name="adj5" fmla="val 606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2335687" y="1149438"/>
          <a:ext cx="608584" cy="60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2335687" y="1149438"/>
        <a:ext cx="608584" cy="608584"/>
      </dsp:txXfrm>
    </dsp:sp>
    <dsp:sp modelId="{259F968A-939B-449A-80F6-8359F5DC9C07}">
      <dsp:nvSpPr>
        <dsp:cNvPr id="0" name=""/>
        <dsp:cNvSpPr/>
      </dsp:nvSpPr>
      <dsp:spPr>
        <a:xfrm>
          <a:off x="536921" y="424"/>
          <a:ext cx="2281152" cy="2281152"/>
        </a:xfrm>
        <a:prstGeom prst="circularArrow">
          <a:avLst>
            <a:gd name="adj1" fmla="val 5202"/>
            <a:gd name="adj2" fmla="val 336074"/>
            <a:gd name="adj3" fmla="val 4014018"/>
            <a:gd name="adj4" fmla="val 2254057"/>
            <a:gd name="adj5" fmla="val 606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1373205" y="1848721"/>
          <a:ext cx="608584" cy="60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1373205" y="1848721"/>
        <a:ext cx="608584" cy="608584"/>
      </dsp:txXfrm>
    </dsp:sp>
    <dsp:sp modelId="{9582D8A2-8256-407A-AA80-C83F240CA144}">
      <dsp:nvSpPr>
        <dsp:cNvPr id="0" name=""/>
        <dsp:cNvSpPr/>
      </dsp:nvSpPr>
      <dsp:spPr>
        <a:xfrm>
          <a:off x="491458" y="2204"/>
          <a:ext cx="2281152" cy="2281152"/>
        </a:xfrm>
        <a:prstGeom prst="circularArrow">
          <a:avLst>
            <a:gd name="adj1" fmla="val 5202"/>
            <a:gd name="adj2" fmla="val 336074"/>
            <a:gd name="adj3" fmla="val 8209869"/>
            <a:gd name="adj4" fmla="val 6449908"/>
            <a:gd name="adj5" fmla="val 606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410724" y="1149438"/>
          <a:ext cx="608584" cy="60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410724" y="1149438"/>
        <a:ext cx="608584" cy="608584"/>
      </dsp:txXfrm>
    </dsp:sp>
    <dsp:sp modelId="{640CEC70-F07C-4A6C-931B-39FD37973350}">
      <dsp:nvSpPr>
        <dsp:cNvPr id="0" name=""/>
        <dsp:cNvSpPr/>
      </dsp:nvSpPr>
      <dsp:spPr>
        <a:xfrm>
          <a:off x="176978" y="-28408"/>
          <a:ext cx="2281152" cy="2281152"/>
        </a:xfrm>
        <a:prstGeom prst="circularArrow">
          <a:avLst>
            <a:gd name="adj1" fmla="val 5202"/>
            <a:gd name="adj2" fmla="val 336074"/>
            <a:gd name="adj3" fmla="val 12297112"/>
            <a:gd name="adj4" fmla="val 10771340"/>
            <a:gd name="adj5" fmla="val 6069"/>
          </a:avLst>
        </a:prstGeom>
        <a:no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778359" y="17973"/>
          <a:ext cx="608584" cy="608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fr-FR" sz="3600" kern="1200" dirty="0"/>
        </a:p>
      </dsp:txBody>
      <dsp:txXfrm>
        <a:off x="778359" y="17973"/>
        <a:ext cx="608584" cy="608584"/>
      </dsp:txXfrm>
    </dsp:sp>
    <dsp:sp modelId="{5A69B659-C03C-4B22-A166-A6AEE5398DEE}">
      <dsp:nvSpPr>
        <dsp:cNvPr id="0" name=""/>
        <dsp:cNvSpPr/>
      </dsp:nvSpPr>
      <dsp:spPr>
        <a:xfrm>
          <a:off x="499944" y="-76723"/>
          <a:ext cx="2281152" cy="2281152"/>
        </a:xfrm>
        <a:prstGeom prst="circularArrow">
          <a:avLst>
            <a:gd name="adj1" fmla="val 5202"/>
            <a:gd name="adj2" fmla="val 336074"/>
            <a:gd name="adj3" fmla="val 16865009"/>
            <a:gd name="adj4" fmla="val 15198917"/>
            <a:gd name="adj5" fmla="val 6069"/>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4015428" y="37002"/>
          <a:ext cx="1241434" cy="1241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015428" y="37002"/>
        <a:ext cx="1241434" cy="1241434"/>
      </dsp:txXfrm>
    </dsp:sp>
    <dsp:sp modelId="{0052C217-A2D3-41F4-9FC6-B57A0728996D}">
      <dsp:nvSpPr>
        <dsp:cNvPr id="0" name=""/>
        <dsp:cNvSpPr/>
      </dsp:nvSpPr>
      <dsp:spPr>
        <a:xfrm>
          <a:off x="1219467" y="-318671"/>
          <a:ext cx="4656167" cy="4656167"/>
        </a:xfrm>
        <a:prstGeom prst="circularArrow">
          <a:avLst>
            <a:gd name="adj1" fmla="val 5199"/>
            <a:gd name="adj2" fmla="val 335837"/>
            <a:gd name="adj3" fmla="val 21293550"/>
            <a:gd name="adj4" fmla="val 19765969"/>
            <a:gd name="adj5" fmla="val 606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4765885" y="2346671"/>
          <a:ext cx="1241434" cy="1241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765885" y="2346671"/>
        <a:ext cx="1241434" cy="1241434"/>
      </dsp:txXfrm>
    </dsp:sp>
    <dsp:sp modelId="{259F968A-939B-449A-80F6-8359F5DC9C07}">
      <dsp:nvSpPr>
        <dsp:cNvPr id="0" name=""/>
        <dsp:cNvSpPr/>
      </dsp:nvSpPr>
      <dsp:spPr>
        <a:xfrm rot="20828374">
          <a:off x="1246426" y="221537"/>
          <a:ext cx="4656167" cy="4656167"/>
        </a:xfrm>
        <a:prstGeom prst="circularArrow">
          <a:avLst>
            <a:gd name="adj1" fmla="val 5199"/>
            <a:gd name="adj2" fmla="val 335837"/>
            <a:gd name="adj3" fmla="val 4015018"/>
            <a:gd name="adj4" fmla="val 2253139"/>
            <a:gd name="adj5" fmla="val 606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2801163" y="3774124"/>
          <a:ext cx="1241434" cy="1241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2801163" y="3774124"/>
        <a:ext cx="1241434" cy="1241434"/>
      </dsp:txXfrm>
    </dsp:sp>
    <dsp:sp modelId="{9582D8A2-8256-407A-AA80-C83F240CA144}">
      <dsp:nvSpPr>
        <dsp:cNvPr id="0" name=""/>
        <dsp:cNvSpPr/>
      </dsp:nvSpPr>
      <dsp:spPr>
        <a:xfrm rot="20892726">
          <a:off x="1227382" y="228660"/>
          <a:ext cx="4656167" cy="4656167"/>
        </a:xfrm>
        <a:prstGeom prst="circularArrow">
          <a:avLst>
            <a:gd name="adj1" fmla="val 5199"/>
            <a:gd name="adj2" fmla="val 335837"/>
            <a:gd name="adj3" fmla="val 8211024"/>
            <a:gd name="adj4" fmla="val 6449145"/>
            <a:gd name="adj5" fmla="val 606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836442" y="2346671"/>
          <a:ext cx="1241434" cy="1241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836442" y="2346671"/>
        <a:ext cx="1241434" cy="1241434"/>
      </dsp:txXfrm>
    </dsp:sp>
    <dsp:sp modelId="{640CEC70-F07C-4A6C-931B-39FD37973350}">
      <dsp:nvSpPr>
        <dsp:cNvPr id="0" name=""/>
        <dsp:cNvSpPr/>
      </dsp:nvSpPr>
      <dsp:spPr>
        <a:xfrm rot="19849966">
          <a:off x="773173" y="105458"/>
          <a:ext cx="4656167" cy="4656167"/>
        </a:xfrm>
        <a:prstGeom prst="circularArrow">
          <a:avLst>
            <a:gd name="adj1" fmla="val 5199"/>
            <a:gd name="adj2" fmla="val 335837"/>
            <a:gd name="adj3" fmla="val 12298194"/>
            <a:gd name="adj4" fmla="val 10770612"/>
            <a:gd name="adj5" fmla="val 606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1586899" y="37002"/>
          <a:ext cx="1241434" cy="12414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1586899" y="37002"/>
        <a:ext cx="1241434" cy="1241434"/>
      </dsp:txXfrm>
    </dsp:sp>
    <dsp:sp modelId="{5A69B659-C03C-4B22-A166-A6AEE5398DEE}">
      <dsp:nvSpPr>
        <dsp:cNvPr id="0" name=""/>
        <dsp:cNvSpPr/>
      </dsp:nvSpPr>
      <dsp:spPr>
        <a:xfrm>
          <a:off x="1148041" y="-304097"/>
          <a:ext cx="4656167" cy="4656167"/>
        </a:xfrm>
        <a:prstGeom prst="circularArrow">
          <a:avLst>
            <a:gd name="adj1" fmla="val 5199"/>
            <a:gd name="adj2" fmla="val 335837"/>
            <a:gd name="adj3" fmla="val 16866005"/>
            <a:gd name="adj4" fmla="val 15198157"/>
            <a:gd name="adj5" fmla="val 6066"/>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404918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049180" y="-49035"/>
        <a:ext cx="1313280" cy="1313280"/>
      </dsp:txXfrm>
    </dsp:sp>
    <dsp:sp modelId="{0052C217-A2D3-41F4-9FC6-B57A0728996D}">
      <dsp:nvSpPr>
        <dsp:cNvPr id="0" name=""/>
        <dsp:cNvSpPr/>
      </dsp:nvSpPr>
      <dsp:spPr>
        <a:xfrm rot="827821">
          <a:off x="1087651" y="87439"/>
          <a:ext cx="4923599" cy="4923599"/>
        </a:xfrm>
        <a:prstGeom prst="circularArrow">
          <a:avLst>
            <a:gd name="adj1" fmla="val 5201"/>
            <a:gd name="adj2" fmla="val 335994"/>
            <a:gd name="adj3" fmla="val 545775"/>
            <a:gd name="adj4" fmla="val 19766528"/>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4842699" y="2928955"/>
          <a:ext cx="1313280" cy="241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endParaRPr lang="fr-FR" sz="1500" kern="1200" dirty="0"/>
        </a:p>
      </dsp:txBody>
      <dsp:txXfrm>
        <a:off x="4842699" y="2928955"/>
        <a:ext cx="1313280" cy="241696"/>
      </dsp:txXfrm>
    </dsp:sp>
    <dsp:sp modelId="{259F968A-939B-449A-80F6-8359F5DC9C07}">
      <dsp:nvSpPr>
        <dsp:cNvPr id="0" name=""/>
        <dsp:cNvSpPr/>
      </dsp:nvSpPr>
      <dsp:spPr>
        <a:xfrm rot="20828374" flipH="1">
          <a:off x="6820891" y="1358294"/>
          <a:ext cx="45740" cy="143325"/>
        </a:xfrm>
        <a:prstGeom prst="leftCircularArrow">
          <a:avLst>
            <a:gd name="adj1" fmla="val 5201"/>
            <a:gd name="adj2" fmla="val 335994"/>
            <a:gd name="adj3" fmla="val 4025165"/>
            <a:gd name="adj4" fmla="val 1282022"/>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2771794" y="3729179"/>
          <a:ext cx="1300173" cy="1659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2771794" y="3729179"/>
        <a:ext cx="1300173" cy="1659973"/>
      </dsp:txXfrm>
    </dsp:sp>
    <dsp:sp modelId="{9582D8A2-8256-407A-AA80-C83F240CA144}">
      <dsp:nvSpPr>
        <dsp:cNvPr id="0" name=""/>
        <dsp:cNvSpPr/>
      </dsp:nvSpPr>
      <dsp:spPr>
        <a:xfrm rot="19599333">
          <a:off x="1200845" y="775266"/>
          <a:ext cx="4923599" cy="4923599"/>
        </a:xfrm>
        <a:prstGeom prst="circularArrow">
          <a:avLst>
            <a:gd name="adj1" fmla="val 5201"/>
            <a:gd name="adj2" fmla="val 335994"/>
            <a:gd name="adj3" fmla="val 8210260"/>
            <a:gd name="adj4" fmla="val 6438841"/>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687781" y="2393163"/>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687781" y="2393163"/>
        <a:ext cx="1313280" cy="1313280"/>
      </dsp:txXfrm>
    </dsp:sp>
    <dsp:sp modelId="{640CEC70-F07C-4A6C-931B-39FD37973350}">
      <dsp:nvSpPr>
        <dsp:cNvPr id="0" name=""/>
        <dsp:cNvSpPr/>
      </dsp:nvSpPr>
      <dsp:spPr>
        <a:xfrm rot="19849966">
          <a:off x="761069" y="761086"/>
          <a:ext cx="4923599" cy="4923599"/>
        </a:xfrm>
        <a:prstGeom prst="circularArrow">
          <a:avLst>
            <a:gd name="adj1" fmla="val 5201"/>
            <a:gd name="adj2" fmla="val 335994"/>
            <a:gd name="adj3" fmla="val 12297478"/>
            <a:gd name="adj4" fmla="val 10771094"/>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148130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1481300" y="-49035"/>
        <a:ext cx="1313280" cy="1313280"/>
      </dsp:txXfrm>
    </dsp:sp>
    <dsp:sp modelId="{5A69B659-C03C-4B22-A166-A6AEE5398DEE}">
      <dsp:nvSpPr>
        <dsp:cNvPr id="0" name=""/>
        <dsp:cNvSpPr/>
      </dsp:nvSpPr>
      <dsp:spPr>
        <a:xfrm rot="592816">
          <a:off x="977018" y="-94536"/>
          <a:ext cx="4923599" cy="4923599"/>
        </a:xfrm>
        <a:prstGeom prst="circularArrow">
          <a:avLst>
            <a:gd name="adj1" fmla="val 5201"/>
            <a:gd name="adj2" fmla="val 335994"/>
            <a:gd name="adj3" fmla="val 16865346"/>
            <a:gd name="adj4" fmla="val 15198660"/>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404918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049180" y="-49035"/>
        <a:ext cx="1313280" cy="1313280"/>
      </dsp:txXfrm>
    </dsp:sp>
    <dsp:sp modelId="{0052C217-A2D3-41F4-9FC6-B57A0728996D}">
      <dsp:nvSpPr>
        <dsp:cNvPr id="0" name=""/>
        <dsp:cNvSpPr/>
      </dsp:nvSpPr>
      <dsp:spPr>
        <a:xfrm rot="363178">
          <a:off x="1327824" y="259815"/>
          <a:ext cx="4923599" cy="4923599"/>
        </a:xfrm>
        <a:prstGeom prst="circularArrow">
          <a:avLst>
            <a:gd name="adj1" fmla="val 5201"/>
            <a:gd name="adj2" fmla="val 335994"/>
            <a:gd name="adj3" fmla="val 21292912"/>
            <a:gd name="adj4" fmla="val 19766528"/>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4842699" y="2393163"/>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842699" y="2393163"/>
        <a:ext cx="1313280" cy="1313280"/>
      </dsp:txXfrm>
    </dsp:sp>
    <dsp:sp modelId="{259F968A-939B-449A-80F6-8359F5DC9C07}">
      <dsp:nvSpPr>
        <dsp:cNvPr id="0" name=""/>
        <dsp:cNvSpPr/>
      </dsp:nvSpPr>
      <dsp:spPr>
        <a:xfrm rot="781914">
          <a:off x="1156975" y="465276"/>
          <a:ext cx="4923599" cy="4923599"/>
        </a:xfrm>
        <a:prstGeom prst="circularArrow">
          <a:avLst>
            <a:gd name="adj1" fmla="val 5201"/>
            <a:gd name="adj2" fmla="val 335994"/>
            <a:gd name="adj3" fmla="val 3906744"/>
            <a:gd name="adj4" fmla="val 2253746"/>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2700358" y="3729179"/>
          <a:ext cx="1443045" cy="1659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2700358" y="3729179"/>
        <a:ext cx="1443045" cy="1659973"/>
      </dsp:txXfrm>
    </dsp:sp>
    <dsp:sp modelId="{9582D8A2-8256-407A-AA80-C83F240CA144}">
      <dsp:nvSpPr>
        <dsp:cNvPr id="0" name=""/>
        <dsp:cNvSpPr/>
      </dsp:nvSpPr>
      <dsp:spPr>
        <a:xfrm rot="5400000">
          <a:off x="714393" y="428645"/>
          <a:ext cx="4923599" cy="4923599"/>
        </a:xfrm>
        <a:prstGeom prst="circularArrow">
          <a:avLst>
            <a:gd name="adj1" fmla="val 5201"/>
            <a:gd name="adj2" fmla="val 335994"/>
            <a:gd name="adj3" fmla="val 8210260"/>
            <a:gd name="adj4" fmla="val 6557262"/>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687781" y="2393163"/>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687781" y="2393163"/>
        <a:ext cx="1313280" cy="1313280"/>
      </dsp:txXfrm>
    </dsp:sp>
    <dsp:sp modelId="{640CEC70-F07C-4A6C-931B-39FD37973350}">
      <dsp:nvSpPr>
        <dsp:cNvPr id="0" name=""/>
        <dsp:cNvSpPr/>
      </dsp:nvSpPr>
      <dsp:spPr>
        <a:xfrm rot="19849966">
          <a:off x="621041" y="23531"/>
          <a:ext cx="4923599" cy="4923599"/>
        </a:xfrm>
        <a:prstGeom prst="circularArrow">
          <a:avLst>
            <a:gd name="adj1" fmla="val 5201"/>
            <a:gd name="adj2" fmla="val 335994"/>
            <a:gd name="adj3" fmla="val 12297478"/>
            <a:gd name="adj4" fmla="val 10771094"/>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148130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1481300" y="-49035"/>
        <a:ext cx="1313280" cy="1313280"/>
      </dsp:txXfrm>
    </dsp:sp>
    <dsp:sp modelId="{5A69B659-C03C-4B22-A166-A6AEE5398DEE}">
      <dsp:nvSpPr>
        <dsp:cNvPr id="0" name=""/>
        <dsp:cNvSpPr/>
      </dsp:nvSpPr>
      <dsp:spPr>
        <a:xfrm rot="506061">
          <a:off x="1191736" y="291375"/>
          <a:ext cx="4923599" cy="4923599"/>
        </a:xfrm>
        <a:prstGeom prst="circularArrow">
          <a:avLst>
            <a:gd name="adj1" fmla="val 5201"/>
            <a:gd name="adj2" fmla="val 335994"/>
            <a:gd name="adj3" fmla="val 16865346"/>
            <a:gd name="adj4" fmla="val 15198660"/>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66E7A1-C8BE-4525-B282-03432AB73F8B}">
      <dsp:nvSpPr>
        <dsp:cNvPr id="0" name=""/>
        <dsp:cNvSpPr/>
      </dsp:nvSpPr>
      <dsp:spPr>
        <a:xfrm>
          <a:off x="404918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049180" y="-49035"/>
        <a:ext cx="1313280" cy="1313280"/>
      </dsp:txXfrm>
    </dsp:sp>
    <dsp:sp modelId="{0052C217-A2D3-41F4-9FC6-B57A0728996D}">
      <dsp:nvSpPr>
        <dsp:cNvPr id="0" name=""/>
        <dsp:cNvSpPr/>
      </dsp:nvSpPr>
      <dsp:spPr>
        <a:xfrm rot="363178">
          <a:off x="1327824" y="259815"/>
          <a:ext cx="4923599" cy="4923599"/>
        </a:xfrm>
        <a:prstGeom prst="circularArrow">
          <a:avLst>
            <a:gd name="adj1" fmla="val 5201"/>
            <a:gd name="adj2" fmla="val 335994"/>
            <a:gd name="adj3" fmla="val 21292912"/>
            <a:gd name="adj4" fmla="val 19766528"/>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56E901F-EE50-420B-B545-7CACEBF7A3FE}">
      <dsp:nvSpPr>
        <dsp:cNvPr id="0" name=""/>
        <dsp:cNvSpPr/>
      </dsp:nvSpPr>
      <dsp:spPr>
        <a:xfrm>
          <a:off x="4842699" y="2393163"/>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4842699" y="2393163"/>
        <a:ext cx="1313280" cy="1313280"/>
      </dsp:txXfrm>
    </dsp:sp>
    <dsp:sp modelId="{259F968A-939B-449A-80F6-8359F5DC9C07}">
      <dsp:nvSpPr>
        <dsp:cNvPr id="0" name=""/>
        <dsp:cNvSpPr/>
      </dsp:nvSpPr>
      <dsp:spPr>
        <a:xfrm rot="781914">
          <a:off x="1156975" y="465276"/>
          <a:ext cx="4923599" cy="4923599"/>
        </a:xfrm>
        <a:prstGeom prst="circularArrow">
          <a:avLst>
            <a:gd name="adj1" fmla="val 5201"/>
            <a:gd name="adj2" fmla="val 335994"/>
            <a:gd name="adj3" fmla="val 3906744"/>
            <a:gd name="adj4" fmla="val 2253746"/>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F64B8D5-6198-4A4B-83FD-812182DB8901}">
      <dsp:nvSpPr>
        <dsp:cNvPr id="0" name=""/>
        <dsp:cNvSpPr/>
      </dsp:nvSpPr>
      <dsp:spPr>
        <a:xfrm>
          <a:off x="2700358" y="3729179"/>
          <a:ext cx="1443045" cy="16599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2700358" y="3729179"/>
        <a:ext cx="1443045" cy="1659973"/>
      </dsp:txXfrm>
    </dsp:sp>
    <dsp:sp modelId="{9582D8A2-8256-407A-AA80-C83F240CA144}">
      <dsp:nvSpPr>
        <dsp:cNvPr id="0" name=""/>
        <dsp:cNvSpPr/>
      </dsp:nvSpPr>
      <dsp:spPr>
        <a:xfrm rot="5400000" flipV="1">
          <a:off x="-38551" y="3087512"/>
          <a:ext cx="77103" cy="45740"/>
        </a:xfrm>
        <a:prstGeom prst="leftCircularArrow">
          <a:avLst>
            <a:gd name="adj1" fmla="val 5201"/>
            <a:gd name="adj2" fmla="val 335994"/>
            <a:gd name="adj3" fmla="val 8210260"/>
            <a:gd name="adj4" fmla="val 6557262"/>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87E5CE3-8F14-4B7C-AC8A-095DB636C57C}">
      <dsp:nvSpPr>
        <dsp:cNvPr id="0" name=""/>
        <dsp:cNvSpPr/>
      </dsp:nvSpPr>
      <dsp:spPr>
        <a:xfrm>
          <a:off x="687781" y="2393163"/>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687781" y="2393163"/>
        <a:ext cx="1313280" cy="1313280"/>
      </dsp:txXfrm>
    </dsp:sp>
    <dsp:sp modelId="{640CEC70-F07C-4A6C-931B-39FD37973350}">
      <dsp:nvSpPr>
        <dsp:cNvPr id="0" name=""/>
        <dsp:cNvSpPr/>
      </dsp:nvSpPr>
      <dsp:spPr>
        <a:xfrm rot="19849966">
          <a:off x="621041" y="23531"/>
          <a:ext cx="4923599" cy="4923599"/>
        </a:xfrm>
        <a:prstGeom prst="circularArrow">
          <a:avLst>
            <a:gd name="adj1" fmla="val 5201"/>
            <a:gd name="adj2" fmla="val 335994"/>
            <a:gd name="adj3" fmla="val 12297478"/>
            <a:gd name="adj4" fmla="val 10771094"/>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EB71928-169C-457F-8EC3-9F83EB45D3BC}">
      <dsp:nvSpPr>
        <dsp:cNvPr id="0" name=""/>
        <dsp:cNvSpPr/>
      </dsp:nvSpPr>
      <dsp:spPr>
        <a:xfrm>
          <a:off x="1481300" y="-49035"/>
          <a:ext cx="1313280" cy="131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endParaRPr lang="fr-FR" sz="6500" kern="1200" dirty="0"/>
        </a:p>
      </dsp:txBody>
      <dsp:txXfrm>
        <a:off x="1481300" y="-49035"/>
        <a:ext cx="1313280" cy="1313280"/>
      </dsp:txXfrm>
    </dsp:sp>
    <dsp:sp modelId="{5A69B659-C03C-4B22-A166-A6AEE5398DEE}">
      <dsp:nvSpPr>
        <dsp:cNvPr id="0" name=""/>
        <dsp:cNvSpPr/>
      </dsp:nvSpPr>
      <dsp:spPr>
        <a:xfrm rot="506061">
          <a:off x="1191736" y="291375"/>
          <a:ext cx="4923599" cy="4923599"/>
        </a:xfrm>
        <a:prstGeom prst="circularArrow">
          <a:avLst>
            <a:gd name="adj1" fmla="val 5201"/>
            <a:gd name="adj2" fmla="val 335994"/>
            <a:gd name="adj3" fmla="val 16865346"/>
            <a:gd name="adj4" fmla="val 15198660"/>
            <a:gd name="adj5" fmla="val 6068"/>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1"/>
          <p:cNvSpPr>
            <a:spLocks noGrp="1" noRot="1" noChangeAspect="1" noChangeArrowheads="1"/>
          </p:cNvSpPr>
          <p:nvPr>
            <p:ph type="sldImg"/>
          </p:nvPr>
        </p:nvSpPr>
        <p:spPr bwMode="auto">
          <a:xfrm>
            <a:off x="1190625" y="877888"/>
            <a:ext cx="4473575" cy="3163887"/>
          </a:xfrm>
          <a:prstGeom prst="rect">
            <a:avLst/>
          </a:prstGeom>
          <a:noFill/>
          <a:ln w="9525">
            <a:noFill/>
            <a:round/>
            <a:headEnd/>
            <a:tailEnd/>
          </a:ln>
        </p:spPr>
      </p:sp>
      <p:sp>
        <p:nvSpPr>
          <p:cNvPr id="4098" name="Rectangle 2"/>
          <p:cNvSpPr>
            <a:spLocks noGrp="1" noChangeArrowheads="1"/>
          </p:cNvSpPr>
          <p:nvPr>
            <p:ph type="body"/>
          </p:nvPr>
        </p:nvSpPr>
        <p:spPr bwMode="auto">
          <a:xfrm>
            <a:off x="1060450" y="4349750"/>
            <a:ext cx="4738688" cy="3511550"/>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fr-FR" noProof="0" smtClean="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a:xfrm>
            <a:off x="1143000" y="685800"/>
            <a:ext cx="4572000" cy="3429000"/>
          </a:xfrm>
        </p:spPr>
      </p:sp>
      <p:sp>
        <p:nvSpPr>
          <p:cNvPr id="44035" name="Espace réservé des commentaires 2"/>
          <p:cNvSpPr>
            <a:spLocks noGrp="1"/>
          </p:cNvSpPr>
          <p:nvPr>
            <p:ph type="body" idx="1"/>
          </p:nvPr>
        </p:nvSpPr>
        <p:spPr>
          <a:noFill/>
          <a:ln/>
        </p:spPr>
        <p:txBody>
          <a:bodyPr lIns="91440" tIns="45720" rIns="91440" bIns="45720"/>
          <a:lstStyle/>
          <a:p>
            <a:pPr defTabSz="914400">
              <a:lnSpc>
                <a:spcPct val="80000"/>
              </a:lnSpc>
              <a:spcBef>
                <a:spcPct val="0"/>
              </a:spcBef>
            </a:pPr>
            <a:r>
              <a:rPr lang="fr-FR" sz="700" dirty="0" smtClean="0">
                <a:latin typeface="Times New Roman" pitchFamily="16" charset="0"/>
              </a:rPr>
              <a:t>Aujourd’hui le constat de la responsabilité humaine sur le changement climatique est largement partagé, et , au lendemain du Grenelle de l’environnement, se fait sentir le besoin de plus en plus aigu de mettre en place des </a:t>
            </a:r>
            <a:r>
              <a:rPr lang="fr-FR" sz="700" dirty="0" err="1" smtClean="0">
                <a:latin typeface="Times New Roman" pitchFamily="16" charset="0"/>
              </a:rPr>
              <a:t>stragédies</a:t>
            </a:r>
            <a:r>
              <a:rPr lang="fr-FR" sz="700" dirty="0" smtClean="0">
                <a:latin typeface="Times New Roman" pitchFamily="16" charset="0"/>
              </a:rPr>
              <a:t> d’aménagement du territoire et d’intégrer tous les enjeux  du développement durable dans les projets urbains. On s’est donc basé sur la question sociétale: comment concevoir une ville idéale en minimisant son impact écologique?</a:t>
            </a:r>
          </a:p>
        </p:txBody>
      </p:sp>
      <p:sp>
        <p:nvSpPr>
          <p:cNvPr id="44036"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FC3E7487-8B26-48FF-B1A6-EB7DD36C24D7}" type="slidenum">
              <a:rPr lang="fr-FR" sz="1200">
                <a:solidFill>
                  <a:schemeClr val="tx1"/>
                </a:solidFill>
                <a:latin typeface="Calibri" pitchFamily="34" charset="0"/>
              </a:rPr>
              <a:pPr algn="r" defTabSz="914400"/>
              <a:t>1</a:t>
            </a:fld>
            <a:endParaRPr lang="fr-FR" sz="1200">
              <a:solidFill>
                <a:schemeClr val="tx1"/>
              </a:solidFill>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4275"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4276"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7132202F-EE40-4627-97B0-696B7A340F43}" type="slidenum">
              <a:rPr lang="fr-FR"/>
              <a:pPr/>
              <a:t>10</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5299"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5300"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4420DB7C-9DBB-4243-A092-41930DE3AA2E}" type="slidenum">
              <a:rPr lang="fr-FR"/>
              <a:pPr/>
              <a:t>11</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6323"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6324"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32C78525-3F81-477A-90ED-865BCB516036}" type="slidenum">
              <a:rPr lang="fr-FR"/>
              <a:pPr/>
              <a:t>12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6323"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6324"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32C78525-3F81-477A-90ED-865BCB516036}" type="slidenum">
              <a:rPr lang="fr-FR"/>
              <a:pPr/>
              <a:t>13</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7347" name="Espace réservé des commentaires 2"/>
          <p:cNvSpPr>
            <a:spLocks noGrp="1"/>
          </p:cNvSpPr>
          <p:nvPr>
            <p:ph type="body" idx="1"/>
          </p:nvPr>
        </p:nvSpPr>
        <p:spPr>
          <a:noFill/>
          <a:ln/>
        </p:spPr>
        <p:txBody>
          <a:bodyPr/>
          <a:lstStyle/>
          <a:p>
            <a:pPr>
              <a:spcBef>
                <a:spcPct val="0"/>
              </a:spcBef>
            </a:pPr>
            <a:endParaRPr lang="fr-FR" dirty="0" smtClean="0">
              <a:latin typeface="Times New Roman" pitchFamily="16" charset="0"/>
            </a:endParaRPr>
          </a:p>
        </p:txBody>
      </p:sp>
      <p:sp>
        <p:nvSpPr>
          <p:cNvPr id="57348"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716BF071-3B6F-452D-8AC7-CBBE0F5F4C7B}" type="slidenum">
              <a:rPr lang="fr-FR"/>
              <a:pPr/>
              <a:t>14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8371" name="Espace réservé des commentaires 2"/>
          <p:cNvSpPr>
            <a:spLocks noGrp="1"/>
          </p:cNvSpPr>
          <p:nvPr>
            <p:ph type="body" idx="1"/>
          </p:nvPr>
        </p:nvSpPr>
        <p:spPr>
          <a:noFill/>
          <a:ln/>
        </p:spPr>
        <p:txBody>
          <a:bodyPr/>
          <a:lstStyle/>
          <a:p>
            <a:pPr>
              <a:spcBef>
                <a:spcPct val="0"/>
              </a:spcBef>
            </a:pPr>
            <a:endParaRPr lang="fr-FR" dirty="0" smtClean="0">
              <a:latin typeface="Times New Roman" pitchFamily="16" charset="0"/>
            </a:endParaRPr>
          </a:p>
        </p:txBody>
      </p:sp>
      <p:sp>
        <p:nvSpPr>
          <p:cNvPr id="58372"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0087E1C5-5A9B-4BCE-8206-421DCC3D8E31}" type="slidenum">
              <a:rPr lang="fr-FR"/>
              <a:pPr/>
              <a:t>15</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7347" name="Espace réservé des commentaires 2"/>
          <p:cNvSpPr>
            <a:spLocks noGrp="1"/>
          </p:cNvSpPr>
          <p:nvPr>
            <p:ph type="body" idx="1"/>
          </p:nvPr>
        </p:nvSpPr>
        <p:spPr>
          <a:noFill/>
          <a:ln/>
        </p:spPr>
        <p:txBody>
          <a:bodyPr/>
          <a:lstStyle/>
          <a:p>
            <a:pPr>
              <a:spcBef>
                <a:spcPct val="0"/>
              </a:spcBef>
            </a:pPr>
            <a:endParaRPr lang="fr-FR" dirty="0" smtClean="0">
              <a:latin typeface="Times New Roman" pitchFamily="16" charset="0"/>
            </a:endParaRPr>
          </a:p>
        </p:txBody>
      </p:sp>
      <p:sp>
        <p:nvSpPr>
          <p:cNvPr id="57348"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716BF071-3B6F-452D-8AC7-CBBE0F5F4C7B}" type="slidenum">
              <a:rPr lang="fr-FR"/>
              <a:pPr/>
              <a:t>16</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60419"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endParaRPr lang="fr-FR" smtClean="0">
              <a:latin typeface="Times New Roman" pitchFamily="16" charset="0"/>
            </a:endParaRPr>
          </a:p>
        </p:txBody>
      </p:sp>
      <p:sp>
        <p:nvSpPr>
          <p:cNvPr id="4" name="Espace réservé du numéro de diapositive 3"/>
          <p:cNvSpPr txBox="1">
            <a:spLocks noGrp="1"/>
          </p:cNvSpPr>
          <p:nvPr/>
        </p:nvSpPr>
        <p:spPr>
          <a:xfrm>
            <a:off x="3884613" y="8685213"/>
            <a:ext cx="2971800" cy="457200"/>
          </a:xfrm>
          <a:prstGeom prst="rect">
            <a:avLst/>
          </a:prstGeom>
          <a:noFill/>
        </p:spPr>
        <p:txBody>
          <a:bodyPr anchor="b"/>
          <a:lstStyle/>
          <a:p>
            <a:pPr algn="r" defTabSz="914400" fontAlgn="auto">
              <a:spcBef>
                <a:spcPts val="0"/>
              </a:spcBef>
              <a:spcAft>
                <a:spcPts val="0"/>
              </a:spcAft>
              <a:defRPr/>
            </a:pPr>
            <a:fld id="{E8844ACC-BA22-49F9-87E6-B1F8428E4A40}" type="slidenum">
              <a:rPr lang="fr-FR" sz="1200">
                <a:solidFill>
                  <a:schemeClr val="tx1"/>
                </a:solidFill>
                <a:latin typeface="+mn-lt"/>
                <a:ea typeface="+mn-ea"/>
                <a:cs typeface="+mn-cs"/>
              </a:rPr>
              <a:pPr algn="r" defTabSz="914400" fontAlgn="auto">
                <a:spcBef>
                  <a:spcPts val="0"/>
                </a:spcBef>
                <a:spcAft>
                  <a:spcPts val="0"/>
                </a:spcAft>
                <a:defRPr/>
              </a:pPr>
              <a:t>17</a:t>
            </a:fld>
            <a:endParaRPr lang="fr-FR" sz="1200">
              <a:solidFill>
                <a:schemeClr val="tx1"/>
              </a:solidFill>
              <a:latin typeface="+mn-lt"/>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61443"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spcBef>
                <a:spcPct val="0"/>
              </a:spcBef>
            </a:pPr>
            <a:endParaRPr lang="fr-FR" smtClean="0">
              <a:latin typeface="Times New Roman" pitchFamily="16" charset="0"/>
            </a:endParaRPr>
          </a:p>
        </p:txBody>
      </p:sp>
      <p:sp>
        <p:nvSpPr>
          <p:cNvPr id="61444"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435FD906-6283-4857-BC94-ABC36CCA7CFC}" type="slidenum">
              <a:rPr lang="fr-FR" sz="1200">
                <a:solidFill>
                  <a:schemeClr val="tx1"/>
                </a:solidFill>
                <a:latin typeface="Calibri" pitchFamily="34" charset="0"/>
              </a:rPr>
              <a:pPr algn="r" defTabSz="914400"/>
              <a:t>18</a:t>
            </a:fld>
            <a:endParaRPr lang="fr-FR" sz="1200">
              <a:solidFill>
                <a:schemeClr val="tx1"/>
              </a:solidFill>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e l'image des diapositives 1"/>
          <p:cNvSpPr>
            <a:spLocks noGrp="1" noRot="1" noChangeAspect="1" noTextEdit="1"/>
          </p:cNvSpPr>
          <p:nvPr>
            <p:ph type="sldImg"/>
          </p:nvPr>
        </p:nvSpPr>
        <p:spPr>
          <a:xfrm>
            <a:off x="1317625" y="877888"/>
            <a:ext cx="4219575" cy="3163887"/>
          </a:xfrm>
        </p:spPr>
      </p:sp>
      <p:sp>
        <p:nvSpPr>
          <p:cNvPr id="59395" name="Espace réservé des commentaires 2"/>
          <p:cNvSpPr>
            <a:spLocks noGrp="1"/>
          </p:cNvSpPr>
          <p:nvPr>
            <p:ph type="body" idx="1"/>
          </p:nvPr>
        </p:nvSpPr>
        <p:spPr>
          <a:noFill/>
          <a:ln/>
        </p:spPr>
        <p:txBody>
          <a:bodyPr/>
          <a:lstStyle/>
          <a:p>
            <a:endParaRPr lang="fr-FR" smtClean="0">
              <a:latin typeface="Times New Roman" pitchFamily="16"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1317625" y="877888"/>
            <a:ext cx="4219575" cy="3163887"/>
          </a:xfrm>
        </p:spPr>
      </p:sp>
      <p:sp>
        <p:nvSpPr>
          <p:cNvPr id="45059" name="Espace réservé des commentaires 2"/>
          <p:cNvSpPr>
            <a:spLocks noGrp="1"/>
          </p:cNvSpPr>
          <p:nvPr>
            <p:ph type="body" idx="1"/>
          </p:nvPr>
        </p:nvSpPr>
        <p:spPr>
          <a:noFill/>
          <a:ln/>
        </p:spPr>
        <p:txBody>
          <a:bodyPr/>
          <a:lstStyle/>
          <a:p>
            <a:r>
              <a:rPr lang="fr-FR" dirty="0" smtClean="0">
                <a:latin typeface="Times New Roman" pitchFamily="16" charset="0"/>
              </a:rPr>
              <a:t>Le souhait dans ce CIT est de sensibiliser les jeunes dans une démarche de l’homme et de son habitat dans l’environnement</a:t>
            </a:r>
            <a:endParaRPr lang="fr-FR" sz="700" dirty="0" smtClean="0">
              <a:latin typeface="Times New Roman" pitchFamily="16" charset="0"/>
            </a:endParaRPr>
          </a:p>
          <a:p>
            <a:endParaRPr lang="fr-FR" dirty="0" smtClean="0">
              <a:latin typeface="Times New Roman" pitchFamily="16"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a:xfrm>
            <a:off x="1143000" y="685800"/>
            <a:ext cx="4572000" cy="3429000"/>
          </a:xfrm>
        </p:spPr>
      </p:sp>
      <p:sp>
        <p:nvSpPr>
          <p:cNvPr id="62467"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endParaRPr lang="fr-FR" smtClean="0">
              <a:latin typeface="Times New Roman" pitchFamily="16" charset="0"/>
            </a:endParaRPr>
          </a:p>
        </p:txBody>
      </p:sp>
      <p:sp>
        <p:nvSpPr>
          <p:cNvPr id="4" name="Espace réservé du numéro de diapositive 3"/>
          <p:cNvSpPr txBox="1">
            <a:spLocks noGrp="1"/>
          </p:cNvSpPr>
          <p:nvPr/>
        </p:nvSpPr>
        <p:spPr>
          <a:xfrm>
            <a:off x="3884613" y="8685213"/>
            <a:ext cx="2971800" cy="457200"/>
          </a:xfrm>
          <a:prstGeom prst="rect">
            <a:avLst/>
          </a:prstGeom>
          <a:noFill/>
        </p:spPr>
        <p:txBody>
          <a:bodyPr anchor="b"/>
          <a:lstStyle/>
          <a:p>
            <a:pPr algn="r" defTabSz="914400" fontAlgn="auto">
              <a:spcBef>
                <a:spcPts val="0"/>
              </a:spcBef>
              <a:spcAft>
                <a:spcPts val="0"/>
              </a:spcAft>
              <a:defRPr/>
            </a:pPr>
            <a:fld id="{2933564B-D2DE-4F8D-8DF2-1CB1998DF64A}" type="slidenum">
              <a:rPr lang="fr-FR" sz="1200">
                <a:solidFill>
                  <a:schemeClr val="tx1"/>
                </a:solidFill>
                <a:latin typeface="+mn-lt"/>
                <a:ea typeface="+mn-ea"/>
                <a:cs typeface="+mn-cs"/>
              </a:rPr>
              <a:pPr algn="r" defTabSz="914400" fontAlgn="auto">
                <a:spcBef>
                  <a:spcPts val="0"/>
                </a:spcBef>
                <a:spcAft>
                  <a:spcPts val="0"/>
                </a:spcAft>
                <a:defRPr/>
              </a:pPr>
              <a:t>20</a:t>
            </a:fld>
            <a:endParaRPr lang="fr-FR" sz="1200">
              <a:solidFill>
                <a:schemeClr val="tx1"/>
              </a:solidFill>
              <a:latin typeface="+mn-lt"/>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a:xfrm>
            <a:off x="1143000" y="685800"/>
            <a:ext cx="4572000" cy="3429000"/>
          </a:xfrm>
        </p:spPr>
      </p:sp>
      <p:sp>
        <p:nvSpPr>
          <p:cNvPr id="61443" name="Espace réservé des commentaires 2"/>
          <p:cNvSpPr>
            <a:spLocks noGrp="1"/>
          </p:cNvSpPr>
          <p:nvPr>
            <p:ph type="body" idx="1"/>
          </p:nvPr>
        </p:nvSpPr>
        <p:spPr>
          <a:xfrm>
            <a:off x="685800" y="4343400"/>
            <a:ext cx="5486400" cy="4114800"/>
          </a:xfrm>
          <a:noFill/>
          <a:ln/>
        </p:spPr>
        <p:txBody>
          <a:bodyPr lIns="84408" tIns="42204" rIns="84408" bIns="42204"/>
          <a:lstStyle/>
          <a:p>
            <a:pPr defTabSz="914400">
              <a:spcBef>
                <a:spcPct val="0"/>
              </a:spcBef>
            </a:pPr>
            <a:r>
              <a:rPr lang="fr-FR" smtClean="0">
                <a:latin typeface="Times New Roman" charset="0"/>
              </a:rPr>
              <a:t>Maintenant que les élèves ont acquis les notions au niveau de l’habitat, on va pouvoir les étendre au quartier.</a:t>
            </a:r>
          </a:p>
        </p:txBody>
      </p:sp>
      <p:sp>
        <p:nvSpPr>
          <p:cNvPr id="61444"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lIns="84408" tIns="42204" rIns="84408" bIns="42204" anchor="b"/>
          <a:lstStyle/>
          <a:p>
            <a:pPr algn="r" defTabSz="844550"/>
            <a:fld id="{DE3CE186-08F8-407D-AF71-F785DFF89188}" type="slidenum">
              <a:rPr lang="fr-FR" sz="1100">
                <a:solidFill>
                  <a:schemeClr val="tx1"/>
                </a:solidFill>
                <a:latin typeface="Calibri" pitchFamily="34" charset="0"/>
              </a:rPr>
              <a:pPr algn="r" defTabSz="844550"/>
              <a:t>21</a:t>
            </a:fld>
            <a:endParaRPr lang="fr-FR" sz="1100">
              <a:solidFill>
                <a:schemeClr val="tx1"/>
              </a:solidFill>
              <a:latin typeface="Calibri"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e l'image des diapositives 1"/>
          <p:cNvSpPr>
            <a:spLocks noGrp="1" noRot="1" noChangeAspect="1" noTextEdit="1"/>
          </p:cNvSpPr>
          <p:nvPr>
            <p:ph type="sldImg"/>
          </p:nvPr>
        </p:nvSpPr>
        <p:spPr>
          <a:xfrm>
            <a:off x="1143000" y="685800"/>
            <a:ext cx="4572000" cy="3429000"/>
          </a:xfrm>
        </p:spPr>
      </p:sp>
      <p:sp>
        <p:nvSpPr>
          <p:cNvPr id="62467" name="Espace réservé des commentaires 2"/>
          <p:cNvSpPr>
            <a:spLocks noGrp="1"/>
          </p:cNvSpPr>
          <p:nvPr>
            <p:ph type="body" idx="1"/>
          </p:nvPr>
        </p:nvSpPr>
        <p:spPr>
          <a:noFill/>
          <a:ln/>
        </p:spPr>
        <p:txBody>
          <a:bodyPr lIns="91440" tIns="45720" rIns="91440" bIns="45720"/>
          <a:lstStyle/>
          <a:p>
            <a:pPr defTabSz="914400">
              <a:lnSpc>
                <a:spcPct val="80000"/>
              </a:lnSpc>
              <a:spcBef>
                <a:spcPct val="0"/>
              </a:spcBef>
            </a:pPr>
            <a:r>
              <a:rPr lang="fr-FR" sz="700" smtClean="0">
                <a:latin typeface="Times New Roman" charset="0"/>
              </a:rPr>
              <a:t>Ce CIT  vise à répondre à la question sociétale, lancée par le grenelle de l’environnement: Comment concevoir une ville idéale minimisant son impact écologique.</a:t>
            </a:r>
          </a:p>
          <a:p>
            <a:pPr defTabSz="914400">
              <a:lnSpc>
                <a:spcPct val="80000"/>
              </a:lnSpc>
              <a:spcBef>
                <a:spcPct val="0"/>
              </a:spcBef>
            </a:pPr>
            <a:r>
              <a:rPr lang="fr-FR" sz="700" smtClean="0">
                <a:latin typeface="Times New Roman" charset="0"/>
              </a:rPr>
              <a:t>Les thèmes concernant les éco quartiers sont nombreux on s’est limité à 3, concernant l’impact sur l’environnement:</a:t>
            </a:r>
          </a:p>
          <a:p>
            <a:pPr defTabSz="914400">
              <a:lnSpc>
                <a:spcPct val="80000"/>
              </a:lnSpc>
              <a:spcBef>
                <a:spcPct val="0"/>
              </a:spcBef>
            </a:pPr>
            <a:r>
              <a:rPr lang="fr-FR" sz="700" smtClean="0">
                <a:latin typeface="Times New Roman" charset="0"/>
              </a:rPr>
              <a:t>La gestion des déchets, des eaux pluviales et usées, et celle de la ventilation naturelle.</a:t>
            </a:r>
          </a:p>
        </p:txBody>
      </p:sp>
      <p:sp>
        <p:nvSpPr>
          <p:cNvPr id="62468"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B7E9509D-A67F-4466-809B-55421409EBEB}" type="slidenum">
              <a:rPr lang="fr-FR" sz="1200">
                <a:solidFill>
                  <a:schemeClr val="tx1"/>
                </a:solidFill>
                <a:latin typeface="Calibri" pitchFamily="34" charset="0"/>
              </a:rPr>
              <a:pPr algn="r" defTabSz="914400"/>
              <a:t>22</a:t>
            </a:fld>
            <a:endParaRPr lang="fr-FR" sz="1200">
              <a:solidFill>
                <a:schemeClr val="tx1"/>
              </a:solidFill>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63491"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spcBef>
                <a:spcPct val="0"/>
              </a:spcBef>
            </a:pPr>
            <a:r>
              <a:rPr lang="fr-FR" smtClean="0">
                <a:latin typeface="Times New Roman" charset="0"/>
              </a:rPr>
              <a:t>Comme support nous avons choisi le plus possible des éco quartiers de la région tel le quartier du RAQUET ou ayant obtenus les palmarès sur les thèmes choisis tel l’écoquartier de La clémentière  à Granville qui a obtenu le palmares 2009 de la gestion de l’eau</a:t>
            </a:r>
          </a:p>
        </p:txBody>
      </p:sp>
      <p:sp>
        <p:nvSpPr>
          <p:cNvPr id="63492"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9179C253-6013-4672-ABBF-873613C1ED2D}" type="slidenum">
              <a:rPr lang="fr-FR" sz="1200">
                <a:solidFill>
                  <a:schemeClr val="tx1"/>
                </a:solidFill>
                <a:latin typeface="Calibri" pitchFamily="34" charset="0"/>
              </a:rPr>
              <a:pPr algn="r" defTabSz="914400"/>
              <a:t>23</a:t>
            </a:fld>
            <a:endParaRPr lang="fr-FR" sz="1200">
              <a:solidFill>
                <a:schemeClr val="tx1"/>
              </a:solidFill>
              <a:latin typeface="Calibri"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64515"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spcBef>
                <a:spcPct val="0"/>
              </a:spcBef>
            </a:pPr>
            <a:r>
              <a:rPr lang="fr-FR" smtClean="0">
                <a:latin typeface="Times New Roman" charset="0"/>
              </a:rPr>
              <a:t> de même qu’Euratechnologie à LOMME LILLE</a:t>
            </a:r>
          </a:p>
        </p:txBody>
      </p:sp>
      <p:sp>
        <p:nvSpPr>
          <p:cNvPr id="64516"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305B77EE-D2FB-43E3-BE74-3B8371D13448}" type="slidenum">
              <a:rPr lang="fr-FR" sz="1200">
                <a:solidFill>
                  <a:schemeClr val="tx1"/>
                </a:solidFill>
                <a:latin typeface="Calibri" pitchFamily="34" charset="0"/>
              </a:rPr>
              <a:pPr algn="r" defTabSz="914400"/>
              <a:t>24</a:t>
            </a:fld>
            <a:endParaRPr lang="fr-FR" sz="1200">
              <a:solidFill>
                <a:schemeClr val="tx1"/>
              </a:solidFill>
              <a:latin typeface="Calibri"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p:cNvSpPr>
            <a:spLocks noGrp="1" noRot="1" noChangeAspect="1" noTextEdit="1"/>
          </p:cNvSpPr>
          <p:nvPr>
            <p:ph type="sldImg"/>
          </p:nvPr>
        </p:nvSpPr>
        <p:spPr>
          <a:xfrm>
            <a:off x="1143000" y="685800"/>
            <a:ext cx="4572000" cy="3429000"/>
          </a:xfrm>
        </p:spPr>
      </p:sp>
      <p:sp>
        <p:nvSpPr>
          <p:cNvPr id="65539"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r>
              <a:rPr lang="fr-FR" b="1" u="sng" smtClean="0">
                <a:latin typeface="Times New Roman" charset="0"/>
              </a:rPr>
              <a:t>SEANCE 1 (1h30):</a:t>
            </a:r>
          </a:p>
          <a:p>
            <a:pPr defTabSz="914400"/>
            <a:r>
              <a:rPr lang="fr-FR" b="1" smtClean="0">
                <a:latin typeface="Times New Roman" charset="0"/>
              </a:rPr>
              <a:t>Jeu des différences: </a:t>
            </a:r>
            <a:r>
              <a:rPr lang="fr-FR" smtClean="0">
                <a:latin typeface="Times New Roman" charset="0"/>
              </a:rPr>
              <a:t>à partir de deux documents (éco quartier et quartier dit « classique »), mise en évidence des préoccupations des éco quartiers</a:t>
            </a:r>
          </a:p>
          <a:p>
            <a:pPr defTabSz="914400"/>
            <a:r>
              <a:rPr lang="fr-FR" b="1" smtClean="0">
                <a:latin typeface="Times New Roman" charset="0"/>
              </a:rPr>
              <a:t>Synthèse collective</a:t>
            </a:r>
            <a:r>
              <a:rPr lang="fr-FR" smtClean="0">
                <a:latin typeface="Times New Roman" charset="0"/>
              </a:rPr>
              <a:t>: 	Définition d’un éco quartier.</a:t>
            </a:r>
          </a:p>
          <a:p>
            <a:pPr defTabSz="914400"/>
            <a:r>
              <a:rPr lang="fr-FR" smtClean="0">
                <a:latin typeface="Times New Roman" charset="0"/>
              </a:rPr>
              <a:t>		A partir du jeu précédent mise en évidence des différents thèmes(enjeux) d’un éco quartier</a:t>
            </a:r>
          </a:p>
          <a:p>
            <a:pPr defTabSz="914400"/>
            <a:r>
              <a:rPr lang="fr-FR" b="1" smtClean="0">
                <a:latin typeface="Times New Roman" charset="0"/>
              </a:rPr>
              <a:t>Présentation des séances suivantes (3×2séances de 1h30)</a:t>
            </a:r>
            <a:r>
              <a:rPr lang="fr-FR" smtClean="0">
                <a:latin typeface="Times New Roman" charset="0"/>
              </a:rPr>
              <a:t>:</a:t>
            </a:r>
          </a:p>
          <a:p>
            <a:pPr defTabSz="914400"/>
            <a:r>
              <a:rPr lang="fr-FR" smtClean="0">
                <a:latin typeface="Times New Roman" charset="0"/>
              </a:rPr>
              <a:t>		Présentation du dossier technique élève (les différentes fiches), du travail à réaliser (sur les 3 thèmes)</a:t>
            </a:r>
          </a:p>
          <a:p>
            <a:pPr defTabSz="914400"/>
            <a:r>
              <a:rPr lang="fr-FR" smtClean="0">
                <a:latin typeface="Times New Roman" charset="0"/>
              </a:rPr>
              <a:t>		Présentation du déroulement des 3×2 séances de 1h30</a:t>
            </a:r>
          </a:p>
          <a:p>
            <a:pPr defTabSz="914400"/>
            <a:r>
              <a:rPr lang="fr-FR" smtClean="0">
                <a:latin typeface="Times New Roman" charset="0"/>
              </a:rPr>
              <a:t>Présentation des dossiers élèves et du planning des 9 semaines suivantes</a:t>
            </a:r>
          </a:p>
          <a:p>
            <a:pPr defTabSz="914400"/>
            <a:endParaRPr lang="fr-FR" smtClean="0">
              <a:latin typeface="Times New Roman" charset="0"/>
            </a:endParaRPr>
          </a:p>
        </p:txBody>
      </p:sp>
      <p:sp>
        <p:nvSpPr>
          <p:cNvPr id="4" name="Espace réservé du numéro de diapositive 3"/>
          <p:cNvSpPr txBox="1">
            <a:spLocks noGrp="1"/>
          </p:cNvSpPr>
          <p:nvPr/>
        </p:nvSpPr>
        <p:spPr>
          <a:xfrm>
            <a:off x="3884613" y="8685213"/>
            <a:ext cx="2971800" cy="457200"/>
          </a:xfrm>
          <a:prstGeom prst="rect">
            <a:avLst/>
          </a:prstGeom>
          <a:noFill/>
        </p:spPr>
        <p:txBody>
          <a:bodyPr anchor="b"/>
          <a:lstStyle/>
          <a:p>
            <a:pPr algn="r" defTabSz="914400" fontAlgn="auto">
              <a:spcBef>
                <a:spcPts val="0"/>
              </a:spcBef>
              <a:spcAft>
                <a:spcPts val="0"/>
              </a:spcAft>
              <a:defRPr/>
            </a:pPr>
            <a:fld id="{8E5957BE-2AB2-4C9A-9E3F-EB84490ADE15}" type="slidenum">
              <a:rPr lang="fr-FR" sz="1200">
                <a:solidFill>
                  <a:schemeClr val="tx1"/>
                </a:solidFill>
                <a:latin typeface="+mn-lt"/>
                <a:ea typeface="+mn-ea"/>
                <a:cs typeface="+mn-cs"/>
              </a:rPr>
              <a:pPr algn="r" defTabSz="914400" fontAlgn="auto">
                <a:spcBef>
                  <a:spcPts val="0"/>
                </a:spcBef>
                <a:spcAft>
                  <a:spcPts val="0"/>
                </a:spcAft>
                <a:defRPr/>
              </a:pPr>
              <a:t>25</a:t>
            </a:fld>
            <a:endParaRPr lang="fr-FR" sz="1200">
              <a:solidFill>
                <a:schemeClr val="tx1"/>
              </a:solidFill>
              <a:latin typeface="+mn-lt"/>
              <a:ea typeface="+mn-ea"/>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a:xfrm>
            <a:off x="1317625" y="877888"/>
            <a:ext cx="4219575" cy="3163887"/>
          </a:xfrm>
        </p:spPr>
      </p:sp>
      <p:sp>
        <p:nvSpPr>
          <p:cNvPr id="66563" name="Espace réservé des commentaires 2"/>
          <p:cNvSpPr>
            <a:spLocks noGrp="1"/>
          </p:cNvSpPr>
          <p:nvPr>
            <p:ph type="body" idx="1"/>
          </p:nvPr>
        </p:nvSpPr>
        <p:spPr>
          <a:noFill/>
          <a:ln/>
        </p:spPr>
        <p:txBody>
          <a:bodyPr/>
          <a:lstStyle/>
          <a:p>
            <a:r>
              <a:rPr lang="fr-FR" smtClean="0">
                <a:latin typeface="Times New Roman" charset="0"/>
              </a:rPr>
              <a:t>Nous allons parler des activités des élèves concernant les éco quartiers, avec un premier travail sur le pourquoi, la définition, les thèmes.</a:t>
            </a:r>
          </a:p>
          <a:p>
            <a:r>
              <a:rPr lang="fr-FR" smtClean="0">
                <a:latin typeface="Times New Roman" charset="0"/>
              </a:rPr>
              <a:t>Ensuite chaque équipe va devoir identifier les solutions apportées à chacun des dits thèmes  pour les 3 éco quartiers supports, une synthèse sera faite en fin ce cycle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a:xfrm>
            <a:off x="1143000" y="685800"/>
            <a:ext cx="4572000" cy="3429000"/>
          </a:xfrm>
        </p:spPr>
      </p:sp>
      <p:sp>
        <p:nvSpPr>
          <p:cNvPr id="67587" name="Espace réservé des commentaires 2"/>
          <p:cNvSpPr>
            <a:spLocks noGrp="1"/>
          </p:cNvSpPr>
          <p:nvPr>
            <p:ph type="body" idx="1"/>
          </p:nvPr>
        </p:nvSpPr>
        <p:spPr>
          <a:xfrm>
            <a:off x="685800" y="4343400"/>
            <a:ext cx="5486400" cy="4114800"/>
          </a:xfrm>
          <a:noFill/>
          <a:ln/>
        </p:spPr>
        <p:txBody>
          <a:bodyPr lIns="84408" tIns="42204" rIns="84408" bIns="42204"/>
          <a:lstStyle/>
          <a:p>
            <a:pPr defTabSz="914400">
              <a:spcBef>
                <a:spcPct val="0"/>
              </a:spcBef>
            </a:pPr>
            <a:r>
              <a:rPr lang="fr-FR" smtClean="0">
                <a:latin typeface="Times New Roman" charset="0"/>
              </a:rPr>
              <a:t>Concernant le questionnaire N°1 sur l’évolution des procédés de la gestion des déchets, </a:t>
            </a:r>
          </a:p>
        </p:txBody>
      </p:sp>
      <p:sp>
        <p:nvSpPr>
          <p:cNvPr id="67588"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lIns="84408" tIns="42204" rIns="84408" bIns="42204" anchor="b"/>
          <a:lstStyle/>
          <a:p>
            <a:pPr algn="r" defTabSz="844550"/>
            <a:fld id="{EF5BF65F-F420-4FF7-BC4F-70EDCD614FB3}" type="slidenum">
              <a:rPr lang="fr-FR" sz="1100">
                <a:solidFill>
                  <a:schemeClr val="tx1"/>
                </a:solidFill>
                <a:latin typeface="Calibri" pitchFamily="34" charset="0"/>
              </a:rPr>
              <a:pPr algn="r" defTabSz="844550"/>
              <a:t>27</a:t>
            </a:fld>
            <a:endParaRPr lang="fr-FR" sz="1100">
              <a:solidFill>
                <a:schemeClr val="tx1"/>
              </a:solidFill>
              <a:latin typeface="Calibri"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68611" name="Espace réservé des commentaires 2"/>
          <p:cNvSpPr>
            <a:spLocks noGrp="1"/>
          </p:cNvSpPr>
          <p:nvPr>
            <p:ph type="body" idx="1"/>
          </p:nvPr>
        </p:nvSpPr>
        <p:spPr>
          <a:xfrm>
            <a:off x="685800" y="4343400"/>
            <a:ext cx="5486400" cy="4114800"/>
          </a:xfrm>
          <a:noFill/>
          <a:ln/>
        </p:spPr>
        <p:txBody>
          <a:bodyPr lIns="91440" tIns="45720" rIns="91440" bIns="45720"/>
          <a:lstStyle/>
          <a:p>
            <a:r>
              <a:rPr lang="fr-FR" smtClean="0">
                <a:latin typeface="Times New Roman" charset="0"/>
              </a:rPr>
              <a:t>Au niveau de la gestion des déchets on part du tri sélectif individuel au conteneur enterré avec </a:t>
            </a:r>
            <a:r>
              <a:rPr lang="fr-FR" smtClean="0">
                <a:latin typeface="Arial Narrow" pitchFamily="34" charset="0"/>
                <a:cs typeface="Times New Roman" charset="0"/>
              </a:rPr>
              <a:t>entonnoir de remplissage et photocellule de mise en marche du compacteur </a:t>
            </a:r>
            <a:r>
              <a:rPr lang="fr-FR" smtClean="0">
                <a:latin typeface="Times New Roman" charset="0"/>
              </a:rPr>
              <a:t>qui a permis non seulement de rendre collectif ce tri mais aussi de rendre plus esthétique la collecte.</a:t>
            </a:r>
          </a:p>
          <a:p>
            <a:pPr>
              <a:spcBef>
                <a:spcPct val="0"/>
              </a:spcBef>
            </a:pPr>
            <a:r>
              <a:rPr lang="fr-FR" smtClean="0">
                <a:latin typeface="Times New Roman" charset="0"/>
              </a:rPr>
              <a:t>Evolution suivante: comment évacuer les déchets triés en se passant de l’homme? Avec la présentation de deux systèmes innovants, l’un le système SETECOM qui consiste en un broyage des déchets, ensachés puis envoyés dans le système de réseau d’eau usée jusqu’à l’arrivée à un point de prélèvement proche d’un centre de valorisation et récupéré par un système de grille et de vis sans fin </a:t>
            </a:r>
          </a:p>
          <a:p>
            <a:pPr>
              <a:spcBef>
                <a:spcPct val="0"/>
              </a:spcBef>
            </a:pPr>
            <a:endParaRPr lang="fr-FR" smtClean="0">
              <a:latin typeface="Times New Roman" charset="0"/>
            </a:endParaRPr>
          </a:p>
          <a:p>
            <a:pPr>
              <a:spcBef>
                <a:spcPct val="0"/>
              </a:spcBef>
            </a:pPr>
            <a:r>
              <a:rPr lang="fr-FR" smtClean="0">
                <a:latin typeface="Times New Roman" charset="0"/>
              </a:rPr>
              <a:t>Le système ENVAC : avec un réseau d’aspiration des déchets.</a:t>
            </a:r>
          </a:p>
          <a:p>
            <a:pPr>
              <a:spcBef>
                <a:spcPct val="0"/>
              </a:spcBef>
            </a:pPr>
            <a:r>
              <a:rPr lang="fr-FR" smtClean="0">
                <a:latin typeface="Times New Roman" charset="0"/>
              </a:rPr>
              <a:t>Et enfin une dernière évolution en réponse à la question comment valoriser les déchets au sein même du quartier de collecte: incinérateur et production de chaleur urbaine.</a:t>
            </a:r>
          </a:p>
          <a:p>
            <a:pPr>
              <a:spcBef>
                <a:spcPct val="0"/>
              </a:spcBef>
            </a:pPr>
            <a:r>
              <a:rPr lang="fr-FR" smtClean="0">
                <a:latin typeface="Times New Roman" charset="0"/>
              </a:rPr>
              <a:t>Loi d’évolution entre tri sélectif individuel et conteneur enterré: loi 4 augmentation du niveau d’idéalité car on améliore la fonction en elle-même le tri</a:t>
            </a:r>
          </a:p>
          <a:p>
            <a:r>
              <a:rPr lang="fr-FR" smtClean="0">
                <a:latin typeface="Times New Roman" charset="0"/>
              </a:rPr>
              <a:t>Loi d’évolution entre conteneur enterré et Système de récupération des déchets: loi 8 accroissement du dynamisme du système, l’évolution du système tend ainsi vers une diminution de l’intervention humaine au niveau de l’exécution du transport.</a:t>
            </a:r>
          </a:p>
          <a:p>
            <a:r>
              <a:rPr lang="fr-FR" smtClean="0">
                <a:latin typeface="Times New Roman" charset="0"/>
              </a:rPr>
              <a:t>Loi d’évolution entre Système de récupération des déchets et valorisation sur site: loi 6 transition vers le super système</a:t>
            </a:r>
          </a:p>
          <a:p>
            <a:endParaRPr lang="fr-FR" smtClean="0">
              <a:latin typeface="Times New Roman" charset="0"/>
            </a:endParaRPr>
          </a:p>
        </p:txBody>
      </p:sp>
      <p:sp>
        <p:nvSpPr>
          <p:cNvPr id="68612"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7F00438E-A08E-457A-8577-0CB8A2E48A45}" type="slidenum">
              <a:rPr lang="fr-FR" sz="1200">
                <a:solidFill>
                  <a:schemeClr val="tx1"/>
                </a:solidFill>
                <a:latin typeface="Calibri" pitchFamily="34" charset="0"/>
              </a:rPr>
              <a:pPr algn="r" defTabSz="914400"/>
              <a:t>28</a:t>
            </a:fld>
            <a:endParaRPr lang="fr-FR" sz="1200">
              <a:solidFill>
                <a:schemeClr val="tx1"/>
              </a:solidFill>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69635" name="Espace réservé des commentaires 2"/>
          <p:cNvSpPr>
            <a:spLocks noGrp="1"/>
          </p:cNvSpPr>
          <p:nvPr>
            <p:ph type="body" idx="1"/>
          </p:nvPr>
        </p:nvSpPr>
        <p:spPr>
          <a:noFill/>
          <a:ln/>
        </p:spPr>
        <p:txBody>
          <a:bodyPr/>
          <a:lstStyle/>
          <a:p>
            <a:pPr eaLnBrk="1" hangingPunct="1">
              <a:spcBef>
                <a:spcPct val="0"/>
              </a:spcBef>
            </a:pPr>
            <a:endParaRPr lang="fr-FR" smtClean="0">
              <a:latin typeface="Times New Roman" charset="0"/>
            </a:endParaRPr>
          </a:p>
        </p:txBody>
      </p:sp>
      <p:sp>
        <p:nvSpPr>
          <p:cNvPr id="10244" name="Espace réservé du numéro de diapositive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9C3074C-5BA6-4470-A631-9B1B5A00E3AD}" type="slidenum">
              <a:rPr lang="fr-FR" sz="1200">
                <a:latin typeface="+mn-lt"/>
              </a:rPr>
              <a:pPr algn="r">
                <a:defRPr/>
              </a:pPr>
              <a:t>29</a:t>
            </a:fld>
            <a:endParaRPr lang="fr-FR" sz="1200">
              <a:latin typeface="+mn-l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TextEdit="1"/>
          </p:cNvSpPr>
          <p:nvPr>
            <p:ph type="sldImg"/>
          </p:nvPr>
        </p:nvSpPr>
        <p:spPr>
          <a:xfrm>
            <a:off x="1317625" y="877888"/>
            <a:ext cx="4219575" cy="3163887"/>
          </a:xfrm>
        </p:spPr>
      </p:sp>
      <p:sp>
        <p:nvSpPr>
          <p:cNvPr id="47107" name="Espace réservé des commentaires 2"/>
          <p:cNvSpPr>
            <a:spLocks noGrp="1"/>
          </p:cNvSpPr>
          <p:nvPr>
            <p:ph type="body" idx="1"/>
          </p:nvPr>
        </p:nvSpPr>
        <p:spPr>
          <a:noFill/>
          <a:ln/>
        </p:spPr>
        <p:txBody>
          <a:bodyPr/>
          <a:lstStyle/>
          <a:p>
            <a:r>
              <a:rPr lang="fr-FR" dirty="0" smtClean="0">
                <a:latin typeface="Times New Roman" pitchFamily="16" charset="0"/>
              </a:rPr>
              <a:t>Pour une meilleure compréhension des éco quartiers nous avons pensé qu’il serait préférable d’étudier le thème des maisons performantes. Pour cela on va développer plusieurs CIT non exhaustifs.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17625" y="877888"/>
            <a:ext cx="4219575" cy="3163887"/>
          </a:xfrm>
        </p:spPr>
      </p:sp>
      <p:sp>
        <p:nvSpPr>
          <p:cNvPr id="3" name="Espace réservé des commentaires 2"/>
          <p:cNvSpPr>
            <a:spLocks noGrp="1"/>
          </p:cNvSpPr>
          <p:nvPr>
            <p:ph type="body" idx="1"/>
          </p:nvPr>
        </p:nvSpPr>
        <p:spPr/>
        <p:txBody>
          <a:bodyPr>
            <a:normAutofit/>
          </a:bodyPr>
          <a:lstStyle/>
          <a:p>
            <a:endParaRPr lang="fr-F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a:xfrm>
            <a:off x="1143000" y="685800"/>
            <a:ext cx="4572000" cy="3429000"/>
          </a:xfrm>
        </p:spPr>
      </p:sp>
      <p:sp>
        <p:nvSpPr>
          <p:cNvPr id="70659" name="Espace réservé des commentaires 2"/>
          <p:cNvSpPr>
            <a:spLocks noGrp="1"/>
          </p:cNvSpPr>
          <p:nvPr>
            <p:ph type="body" idx="1"/>
          </p:nvPr>
        </p:nvSpPr>
        <p:spPr>
          <a:xfrm>
            <a:off x="685800" y="4343400"/>
            <a:ext cx="5486400" cy="4114800"/>
          </a:xfrm>
          <a:noFill/>
          <a:ln/>
        </p:spPr>
        <p:txBody>
          <a:bodyPr lIns="84408" tIns="42204" rIns="84408" bIns="42204"/>
          <a:lstStyle/>
          <a:p>
            <a:r>
              <a:rPr lang="fr-FR" b="1" smtClean="0">
                <a:latin typeface="Times New Roman" charset="0"/>
              </a:rPr>
              <a:t>On arrive au questionnement N°2 sur la gestion de l’eau en sites urbains vise conjointement trois objectifs :</a:t>
            </a:r>
          </a:p>
          <a:p>
            <a:r>
              <a:rPr lang="fr-FR" smtClean="0">
                <a:latin typeface="Times New Roman" charset="0"/>
              </a:rPr>
              <a:t>Limiter les risques d’inondation</a:t>
            </a:r>
          </a:p>
          <a:p>
            <a:r>
              <a:rPr lang="fr-FR" smtClean="0">
                <a:latin typeface="Times New Roman" charset="0"/>
              </a:rPr>
              <a:t>Limiter les risques de pollution</a:t>
            </a:r>
          </a:p>
          <a:p>
            <a:r>
              <a:rPr lang="fr-FR" smtClean="0">
                <a:latin typeface="Times New Roman" charset="0"/>
              </a:rPr>
              <a:t>Intégrer la gestion des eaux pluviales dans l’aménagement</a:t>
            </a:r>
          </a:p>
        </p:txBody>
      </p:sp>
      <p:sp>
        <p:nvSpPr>
          <p:cNvPr id="70660"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lIns="84408" tIns="42204" rIns="84408" bIns="42204" anchor="b"/>
          <a:lstStyle/>
          <a:p>
            <a:pPr algn="r" defTabSz="844550"/>
            <a:fld id="{23499C49-7610-477E-ACF6-7A19A3F16F6F}" type="slidenum">
              <a:rPr lang="fr-FR" sz="1100">
                <a:solidFill>
                  <a:schemeClr val="tx1"/>
                </a:solidFill>
                <a:latin typeface="Calibri" pitchFamily="34" charset="0"/>
              </a:rPr>
              <a:pPr algn="r" defTabSz="844550"/>
              <a:t>31</a:t>
            </a:fld>
            <a:endParaRPr lang="fr-FR" sz="1100">
              <a:solidFill>
                <a:schemeClr val="tx1"/>
              </a:solidFill>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71683" name="Espace réservé des commentaires 2"/>
          <p:cNvSpPr>
            <a:spLocks noGrp="1"/>
          </p:cNvSpPr>
          <p:nvPr>
            <p:ph type="body" idx="1"/>
          </p:nvPr>
        </p:nvSpPr>
        <p:spPr>
          <a:xfrm>
            <a:off x="685800" y="4343400"/>
            <a:ext cx="5486400" cy="4114800"/>
          </a:xfrm>
          <a:noFill/>
          <a:ln/>
        </p:spPr>
        <p:txBody>
          <a:bodyPr lIns="91440" tIns="45720" rIns="91440" bIns="45720"/>
          <a:lstStyle/>
          <a:p>
            <a:r>
              <a:rPr lang="fr-FR" smtClean="0">
                <a:latin typeface="Times New Roman" charset="0"/>
              </a:rPr>
              <a:t>Quelles sont les innovations qui ont permis d’améliorer la gestion des eaux pluviales à moindre impact sur l’environnement?</a:t>
            </a:r>
          </a:p>
          <a:p>
            <a:r>
              <a:rPr lang="fr-FR" smtClean="0">
                <a:latin typeface="Times New Roman" charset="0"/>
              </a:rPr>
              <a:t>On est parti de la problématique suivante: comment résoudre le problème de saturation des réseaux de collecte d’eaux pluviales: les bassins de rétention,</a:t>
            </a:r>
          </a:p>
          <a:p>
            <a:r>
              <a:rPr lang="fr-FR" smtClean="0">
                <a:latin typeface="Times New Roman" charset="0"/>
              </a:rPr>
              <a:t>L’évolution suivante concerne la dépollution des eaux pluviales avec comme solution à moindre impact sur l’environnement le lagunage puis l’adaptation aux eaux usées avec la phytoremédiation.</a:t>
            </a:r>
          </a:p>
          <a:p>
            <a:endParaRPr lang="fr-FR" smtClean="0">
              <a:latin typeface="Times New Roman" charset="0"/>
            </a:endParaRPr>
          </a:p>
        </p:txBody>
      </p:sp>
      <p:sp>
        <p:nvSpPr>
          <p:cNvPr id="71684"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EAF7506F-CFDA-4035-9002-C62731EA83B4}" type="slidenum">
              <a:rPr lang="fr-FR" sz="1200">
                <a:solidFill>
                  <a:schemeClr val="tx1"/>
                </a:solidFill>
                <a:latin typeface="Calibri" pitchFamily="34" charset="0"/>
              </a:rPr>
              <a:pPr algn="r" defTabSz="914400"/>
              <a:t>32</a:t>
            </a:fld>
            <a:endParaRPr lang="fr-FR" sz="1200">
              <a:solidFill>
                <a:schemeClr val="tx1"/>
              </a:solidFill>
              <a:latin typeface="Calibri"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72707" name="Espace réservé des commentaires 2"/>
          <p:cNvSpPr>
            <a:spLocks noGrp="1"/>
          </p:cNvSpPr>
          <p:nvPr>
            <p:ph type="body" idx="1"/>
          </p:nvPr>
        </p:nvSpPr>
        <p:spPr>
          <a:noFill/>
          <a:ln/>
        </p:spPr>
        <p:txBody>
          <a:bodyPr/>
          <a:lstStyle/>
          <a:p>
            <a:pPr eaLnBrk="1" hangingPunct="1">
              <a:spcBef>
                <a:spcPct val="0"/>
              </a:spcBef>
            </a:pPr>
            <a:endParaRPr lang="fr-FR" smtClean="0">
              <a:latin typeface="Times New Roman" charset="0"/>
            </a:endParaRPr>
          </a:p>
          <a:p>
            <a:pPr eaLnBrk="1" hangingPunct="1">
              <a:spcBef>
                <a:spcPct val="0"/>
              </a:spcBef>
            </a:pPr>
            <a:endParaRPr lang="fr-FR" smtClean="0">
              <a:latin typeface="Times New Roman" charset="0"/>
            </a:endParaRPr>
          </a:p>
        </p:txBody>
      </p:sp>
      <p:sp>
        <p:nvSpPr>
          <p:cNvPr id="10244" name="Espace réservé du numéro de diapositive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7F939E6-1566-472C-B7C6-71E4F845ACDA}" type="slidenum">
              <a:rPr lang="fr-FR" sz="1200">
                <a:latin typeface="+mn-lt"/>
              </a:rPr>
              <a:pPr algn="r">
                <a:defRPr/>
              </a:pPr>
              <a:t>33</a:t>
            </a:fld>
            <a:endParaRPr lang="fr-FR" sz="1200">
              <a:latin typeface="+mn-lt"/>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17625" y="877888"/>
            <a:ext cx="4219575" cy="3163887"/>
          </a:xfrm>
        </p:spPr>
      </p:sp>
      <p:sp>
        <p:nvSpPr>
          <p:cNvPr id="3" name="Espace réservé des commentaires 2"/>
          <p:cNvSpPr>
            <a:spLocks noGrp="1"/>
          </p:cNvSpPr>
          <p:nvPr>
            <p:ph type="body" idx="1"/>
          </p:nvPr>
        </p:nvSpPr>
        <p:spPr/>
        <p:txBody>
          <a:bodyPr>
            <a:normAutofit/>
          </a:bodyPr>
          <a:lstStyle/>
          <a:p>
            <a:endParaRPr lang="fr-F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e l'image des diapositives 1"/>
          <p:cNvSpPr>
            <a:spLocks noGrp="1" noRot="1" noChangeAspect="1" noTextEdit="1"/>
          </p:cNvSpPr>
          <p:nvPr>
            <p:ph type="sldImg"/>
          </p:nvPr>
        </p:nvSpPr>
        <p:spPr>
          <a:xfrm>
            <a:off x="1143000" y="685800"/>
            <a:ext cx="4572000" cy="3429000"/>
          </a:xfrm>
        </p:spPr>
      </p:sp>
      <p:sp>
        <p:nvSpPr>
          <p:cNvPr id="73731" name="Espace réservé des commentaires 2"/>
          <p:cNvSpPr>
            <a:spLocks noGrp="1"/>
          </p:cNvSpPr>
          <p:nvPr>
            <p:ph type="body" idx="1"/>
          </p:nvPr>
        </p:nvSpPr>
        <p:spPr>
          <a:xfrm>
            <a:off x="685800" y="4343400"/>
            <a:ext cx="5486400" cy="4114800"/>
          </a:xfrm>
          <a:noFill/>
          <a:ln/>
        </p:spPr>
        <p:txBody>
          <a:bodyPr lIns="84408" tIns="42204" rIns="84408" bIns="42204"/>
          <a:lstStyle/>
          <a:p>
            <a:pPr defTabSz="914400">
              <a:spcBef>
                <a:spcPct val="0"/>
              </a:spcBef>
            </a:pPr>
            <a:r>
              <a:rPr lang="fr-FR" smtClean="0">
                <a:latin typeface="Times New Roman" charset="0"/>
              </a:rPr>
              <a:t>Et en fin le questionnement N°3 sur la ventilation naturelle des bâtiments</a:t>
            </a:r>
          </a:p>
        </p:txBody>
      </p:sp>
      <p:sp>
        <p:nvSpPr>
          <p:cNvPr id="73732"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lIns="84408" tIns="42204" rIns="84408" bIns="42204" anchor="b"/>
          <a:lstStyle/>
          <a:p>
            <a:pPr algn="r" defTabSz="844550"/>
            <a:fld id="{B401C865-00AC-446E-A549-F0EE4528031D}" type="slidenum">
              <a:rPr lang="fr-FR" sz="1100">
                <a:solidFill>
                  <a:schemeClr val="tx1"/>
                </a:solidFill>
                <a:latin typeface="Calibri" pitchFamily="34" charset="0"/>
              </a:rPr>
              <a:pPr algn="r" defTabSz="844550"/>
              <a:t>35</a:t>
            </a:fld>
            <a:endParaRPr lang="fr-FR" sz="1100">
              <a:solidFill>
                <a:schemeClr val="tx1"/>
              </a:solidFill>
              <a:latin typeface="Calibri"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74755"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spcBef>
                <a:spcPct val="0"/>
              </a:spcBef>
            </a:pPr>
            <a:r>
              <a:rPr lang="fr-FR" smtClean="0">
                <a:latin typeface="Times New Roman" charset="0"/>
              </a:rPr>
              <a:t>La ventilation naturelle ne nécessite aucun dispositif mécanique pour fonctionner. La circulation de l'air est induite par le tirage thermique, dû aux différences de températures entre l'intérieur et l'extérieur, et les pressions du vent sur l'enveloppe du bâtiment et notamment au débouché de conduit en toiture (effet de cheminée). Le renouvellement de l'air d'un logement ventilé naturellement varie en fonction des conditions climatiques.</a:t>
            </a:r>
          </a:p>
          <a:p>
            <a:pPr defTabSz="914400">
              <a:spcBef>
                <a:spcPct val="0"/>
              </a:spcBef>
            </a:pPr>
            <a:r>
              <a:rPr lang="fr-FR" smtClean="0">
                <a:latin typeface="Times New Roman" charset="0"/>
              </a:rPr>
              <a:t>D’où les extracteurs d’air statiques qui grâce à l’effet venturi permettent d’assurer un débit d’air minimum mais là encore ces systèmes dépendent des conditions climatiques. Pour pallier à cela il peut être associé à un tirage mécanique par induction d'air asservie aux conditions climatiques (vent, température). </a:t>
            </a:r>
            <a:br>
              <a:rPr lang="fr-FR" smtClean="0">
                <a:latin typeface="Times New Roman" charset="0"/>
              </a:rPr>
            </a:br>
            <a:r>
              <a:rPr lang="fr-FR" smtClean="0">
                <a:latin typeface="Times New Roman" charset="0"/>
              </a:rPr>
              <a:t>La ventilation peut ainsi répondre aux besoins à tout moment (système Ventilation Naturelle Assistée par induction d'Air "NAVAIR" (Natural Ventilation Activated by Air Induction) évacue l'air vicié du logement et les produits de combustion, en couplant le tirage naturel par extracteur statique ASTATO (classe "B" norme P 50-413) à un tirage mécanique par induction d'air asservie aux conditions climatiques (vent-température))</a:t>
            </a:r>
          </a:p>
          <a:p>
            <a:pPr defTabSz="914400">
              <a:spcBef>
                <a:spcPct val="0"/>
              </a:spcBef>
            </a:pPr>
            <a:endParaRPr lang="fr-FR" smtClean="0">
              <a:latin typeface="Times New Roman" charset="0"/>
            </a:endParaRPr>
          </a:p>
          <a:p>
            <a:pPr defTabSz="914400">
              <a:spcBef>
                <a:spcPct val="0"/>
              </a:spcBef>
            </a:pPr>
            <a:r>
              <a:rPr lang="fr-FR" smtClean="0">
                <a:latin typeface="Times New Roman" charset="0"/>
              </a:rPr>
              <a:t>Loi d’évolution entre la ventilation par conduit à tirage naturel et tirage assisté: loi 8 accroissement du dynamisme du système car il y a auto controle</a:t>
            </a:r>
          </a:p>
          <a:p>
            <a:pPr defTabSz="914400">
              <a:spcBef>
                <a:spcPct val="0"/>
              </a:spcBef>
            </a:pPr>
            <a:r>
              <a:rPr lang="fr-FR" smtClean="0">
                <a:latin typeface="Times New Roman" charset="0"/>
              </a:rPr>
              <a:t>loi 4 augmentation du niveau d’idéalité car on améliore la fonction en elle-même</a:t>
            </a:r>
          </a:p>
          <a:p>
            <a:pPr defTabSz="914400"/>
            <a:r>
              <a:rPr lang="fr-FR" smtClean="0">
                <a:latin typeface="Times New Roman" charset="0"/>
              </a:rPr>
              <a:t>Loi d’évolution entre la VNA et Système BEDZED: loi 8 accroissement du dynamisme du système avec les wind Cowl" , + loi</a:t>
            </a:r>
          </a:p>
          <a:p>
            <a:pPr defTabSz="914400"/>
            <a:r>
              <a:rPr lang="fr-FR" smtClean="0">
                <a:latin typeface="Times New Roman" charset="0"/>
              </a:rPr>
              <a:t>Loi d’évolution entre Système Bedzed et couplé avec puit canadien: loi 6 transition vers le super système</a:t>
            </a:r>
          </a:p>
          <a:p>
            <a:pPr defTabSz="914400"/>
            <a:endParaRPr lang="fr-FR" smtClean="0">
              <a:latin typeface="Times New Roman" charset="0"/>
            </a:endParaRPr>
          </a:p>
        </p:txBody>
      </p:sp>
      <p:sp>
        <p:nvSpPr>
          <p:cNvPr id="74756"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B064E9E4-2022-4364-8ADB-E6A7B7382953}" type="slidenum">
              <a:rPr lang="fr-FR" sz="1200">
                <a:solidFill>
                  <a:schemeClr val="tx1"/>
                </a:solidFill>
                <a:latin typeface="Calibri" pitchFamily="34" charset="0"/>
              </a:rPr>
              <a:pPr algn="r" defTabSz="914400"/>
              <a:t>36</a:t>
            </a:fld>
            <a:endParaRPr lang="fr-FR" sz="1200">
              <a:solidFill>
                <a:schemeClr val="tx1"/>
              </a:solidFill>
              <a:latin typeface="Calibri"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75779" name="Espace réservé des commentaires 2"/>
          <p:cNvSpPr>
            <a:spLocks noGrp="1"/>
          </p:cNvSpPr>
          <p:nvPr>
            <p:ph type="body" idx="1"/>
          </p:nvPr>
        </p:nvSpPr>
        <p:spPr>
          <a:noFill/>
          <a:ln/>
        </p:spPr>
        <p:txBody>
          <a:bodyPr/>
          <a:lstStyle/>
          <a:p>
            <a:pPr eaLnBrk="1" hangingPunct="1">
              <a:spcBef>
                <a:spcPct val="0"/>
              </a:spcBef>
            </a:pPr>
            <a:endParaRPr lang="fr-FR" smtClean="0">
              <a:latin typeface="Times New Roman" charset="0"/>
            </a:endParaRPr>
          </a:p>
          <a:p>
            <a:pPr eaLnBrk="1" hangingPunct="1">
              <a:spcBef>
                <a:spcPct val="0"/>
              </a:spcBef>
            </a:pPr>
            <a:endParaRPr lang="fr-FR" smtClean="0">
              <a:latin typeface="Times New Roman" charset="0"/>
            </a:endParaRPr>
          </a:p>
        </p:txBody>
      </p:sp>
      <p:sp>
        <p:nvSpPr>
          <p:cNvPr id="10244" name="Espace réservé du numéro de diapositive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36F1F5E-1DBD-4FD4-8CC2-47FE2F587565}" type="slidenum">
              <a:rPr lang="fr-FR" sz="1200">
                <a:latin typeface="+mn-lt"/>
              </a:rPr>
              <a:pPr algn="r">
                <a:defRPr/>
              </a:pPr>
              <a:t>37</a:t>
            </a:fld>
            <a:endParaRPr lang="fr-FR" sz="1200">
              <a:latin typeface="+mn-lt"/>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17625" y="877888"/>
            <a:ext cx="4219575" cy="3163887"/>
          </a:xfrm>
        </p:spPr>
      </p:sp>
      <p:sp>
        <p:nvSpPr>
          <p:cNvPr id="3" name="Espace réservé des commentaires 2"/>
          <p:cNvSpPr>
            <a:spLocks noGrp="1"/>
          </p:cNvSpPr>
          <p:nvPr>
            <p:ph type="body" idx="1"/>
          </p:nvPr>
        </p:nvSpPr>
        <p:spPr/>
        <p:txBody>
          <a:bodyPr>
            <a:normAutofit/>
          </a:bodyPr>
          <a:lstStyle/>
          <a:p>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a:xfrm>
            <a:off x="1143000" y="685800"/>
            <a:ext cx="4572000" cy="3429000"/>
          </a:xfrm>
        </p:spPr>
      </p:sp>
      <p:sp>
        <p:nvSpPr>
          <p:cNvPr id="76803" name="Espace réservé des commentaires 2"/>
          <p:cNvSpPr>
            <a:spLocks noGrp="1"/>
          </p:cNvSpPr>
          <p:nvPr>
            <p:ph type="body" idx="1"/>
          </p:nvPr>
        </p:nvSpPr>
        <p:spPr>
          <a:noFill/>
          <a:ln/>
        </p:spPr>
        <p:txBody>
          <a:bodyPr lIns="91440" tIns="45720" rIns="91440" bIns="45720"/>
          <a:lstStyle/>
          <a:p>
            <a:pPr defTabSz="914400">
              <a:lnSpc>
                <a:spcPct val="80000"/>
              </a:lnSpc>
              <a:spcBef>
                <a:spcPct val="0"/>
              </a:spcBef>
            </a:pPr>
            <a:r>
              <a:rPr lang="fr-FR" sz="700" smtClean="0">
                <a:latin typeface="Times New Roman" charset="0"/>
              </a:rPr>
              <a:t>Ce CIT  vise à répondre à la question sociétale, lancée par le grenelle de l’environnement: Comment concevoir une ville idéale minimisant son impact écologique.</a:t>
            </a:r>
          </a:p>
          <a:p>
            <a:pPr defTabSz="914400">
              <a:lnSpc>
                <a:spcPct val="80000"/>
              </a:lnSpc>
              <a:spcBef>
                <a:spcPct val="0"/>
              </a:spcBef>
            </a:pPr>
            <a:r>
              <a:rPr lang="fr-FR" sz="700" smtClean="0">
                <a:latin typeface="Times New Roman" charset="0"/>
              </a:rPr>
              <a:t>Les thèmes concernant les éco quartiers sont nombreux on s’est limité à 3, concernant l’impact sur l’environnement:</a:t>
            </a:r>
          </a:p>
          <a:p>
            <a:pPr defTabSz="914400">
              <a:lnSpc>
                <a:spcPct val="80000"/>
              </a:lnSpc>
              <a:spcBef>
                <a:spcPct val="0"/>
              </a:spcBef>
            </a:pPr>
            <a:r>
              <a:rPr lang="fr-FR" sz="700" smtClean="0">
                <a:latin typeface="Times New Roman" charset="0"/>
              </a:rPr>
              <a:t>La gestion des déchets, des eaux pluviales et usées, et celle de la ventilation naturelle.</a:t>
            </a:r>
          </a:p>
        </p:txBody>
      </p:sp>
      <p:sp>
        <p:nvSpPr>
          <p:cNvPr id="76804" name="Espace réservé du numéro de diapositive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defTabSz="914400"/>
            <a:fld id="{66DEEB62-8928-4F89-BE1A-DE50FB8E7C73}" type="slidenum">
              <a:rPr lang="fr-FR" sz="1200">
                <a:solidFill>
                  <a:schemeClr val="tx1"/>
                </a:solidFill>
                <a:latin typeface="Calibri" pitchFamily="34" charset="0"/>
              </a:rPr>
              <a:pPr algn="r" defTabSz="914400"/>
              <a:t>39</a:t>
            </a:fld>
            <a:endParaRPr lang="fr-FR" sz="1200">
              <a:solidFill>
                <a:schemeClr val="tx1"/>
              </a:solidFill>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a:xfrm>
            <a:off x="1143000" y="685800"/>
            <a:ext cx="4572000" cy="3429000"/>
          </a:xfrm>
          <a:ln>
            <a:solidFill>
              <a:srgbClr val="000000"/>
            </a:solidFill>
            <a:miter lim="800000"/>
          </a:ln>
        </p:spPr>
      </p:sp>
      <p:sp>
        <p:nvSpPr>
          <p:cNvPr id="48131" name="Espace réservé des commentaires 2"/>
          <p:cNvSpPr>
            <a:spLocks noGrp="1"/>
          </p:cNvSpPr>
          <p:nvPr>
            <p:ph type="body" idx="1"/>
          </p:nvPr>
        </p:nvSpPr>
        <p:spPr>
          <a:xfrm>
            <a:off x="685800" y="4343400"/>
            <a:ext cx="5486400" cy="4114800"/>
          </a:xfrm>
          <a:noFill/>
          <a:ln/>
        </p:spPr>
        <p:txBody>
          <a:bodyPr lIns="91440" tIns="45720" rIns="91440" bIns="45720"/>
          <a:lstStyle/>
          <a:p>
            <a:pPr defTabSz="914400"/>
            <a:endParaRPr lang="fr-FR" dirty="0" smtClean="0">
              <a:latin typeface="Times New Roman" pitchFamily="16" charset="0"/>
            </a:endParaRPr>
          </a:p>
        </p:txBody>
      </p:sp>
      <p:sp>
        <p:nvSpPr>
          <p:cNvPr id="4" name="Espace réservé du numéro de diapositive 3"/>
          <p:cNvSpPr txBox="1">
            <a:spLocks noGrp="1"/>
          </p:cNvSpPr>
          <p:nvPr/>
        </p:nvSpPr>
        <p:spPr>
          <a:xfrm>
            <a:off x="3884613" y="8685213"/>
            <a:ext cx="2971800" cy="457200"/>
          </a:xfrm>
          <a:prstGeom prst="rect">
            <a:avLst/>
          </a:prstGeom>
          <a:noFill/>
        </p:spPr>
        <p:txBody>
          <a:bodyPr anchor="b"/>
          <a:lstStyle/>
          <a:p>
            <a:pPr algn="r" defTabSz="914400" fontAlgn="auto">
              <a:spcBef>
                <a:spcPts val="0"/>
              </a:spcBef>
              <a:spcAft>
                <a:spcPts val="0"/>
              </a:spcAft>
              <a:defRPr/>
            </a:pPr>
            <a:fld id="{87CD9686-DB18-43A7-B38D-06EAE44F0EC4}" type="slidenum">
              <a:rPr lang="fr-FR" sz="1200">
                <a:solidFill>
                  <a:schemeClr val="tx1"/>
                </a:solidFill>
                <a:latin typeface="+mn-lt"/>
                <a:ea typeface="+mn-ea"/>
                <a:cs typeface="+mn-cs"/>
              </a:rPr>
              <a:pPr algn="r" defTabSz="914400" fontAlgn="auto">
                <a:spcBef>
                  <a:spcPts val="0"/>
                </a:spcBef>
                <a:spcAft>
                  <a:spcPts val="0"/>
                </a:spcAft>
                <a:defRPr/>
              </a:pPr>
              <a:t>4</a:t>
            </a:fld>
            <a:endParaRPr lang="fr-FR" sz="1200">
              <a:solidFill>
                <a:schemeClr val="tx1"/>
              </a:solidFill>
              <a:latin typeface="+mn-lt"/>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49155" name="Espace réservé des commentaires 2"/>
          <p:cNvSpPr>
            <a:spLocks noGrp="1"/>
          </p:cNvSpPr>
          <p:nvPr>
            <p:ph type="body" idx="1"/>
          </p:nvPr>
        </p:nvSpPr>
        <p:spPr>
          <a:noFill/>
          <a:ln/>
        </p:spPr>
        <p:txBody>
          <a:bodyPr/>
          <a:lstStyle/>
          <a:p>
            <a:pPr eaLnBrk="1" hangingPunct="1">
              <a:spcBef>
                <a:spcPct val="0"/>
              </a:spcBef>
            </a:pPr>
            <a:endParaRPr lang="fr-FR" smtClean="0">
              <a:latin typeface="Times New Roman" pitchFamily="16" charset="0"/>
            </a:endParaRPr>
          </a:p>
        </p:txBody>
      </p:sp>
      <p:sp>
        <p:nvSpPr>
          <p:cNvPr id="10244" name="Espace réservé du numéro de diapositive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C9E95E8-6D6B-4796-992D-8EE0EDEE3D1E}" type="slidenum">
              <a:rPr lang="fr-FR" sz="1200">
                <a:latin typeface="+mn-lt"/>
              </a:rPr>
              <a:pPr algn="r">
                <a:defRPr/>
              </a:pPr>
              <a:t>5</a:t>
            </a:fld>
            <a:endParaRPr lang="fr-FR" sz="120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0179"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0180"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D293D3A0-8F6D-4595-8B48-96AAD6BDC3E4}" type="slidenum">
              <a:rPr lang="fr-FR"/>
              <a:pPr/>
              <a:t>6</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1203"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1204"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A613E232-A001-4844-9D17-0142AD268D16}" type="slidenum">
              <a:rPr lang="fr-FR"/>
              <a:pPr/>
              <a:t>7</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2227" name="Espace réservé des commentaires 2"/>
          <p:cNvSpPr>
            <a:spLocks noGrp="1"/>
          </p:cNvSpPr>
          <p:nvPr>
            <p:ph type="body" idx="1"/>
          </p:nvPr>
        </p:nvSpPr>
        <p:spPr>
          <a:noFill/>
          <a:ln/>
        </p:spPr>
        <p:txBody>
          <a:bodyPr/>
          <a:lstStyle/>
          <a:p>
            <a:pPr>
              <a:spcBef>
                <a:spcPct val="0"/>
              </a:spcBef>
            </a:pPr>
            <a:endParaRPr lang="fr-FR" smtClean="0">
              <a:latin typeface="Times New Roman" pitchFamily="16" charset="0"/>
            </a:endParaRPr>
          </a:p>
        </p:txBody>
      </p:sp>
      <p:sp>
        <p:nvSpPr>
          <p:cNvPr id="52228"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2A548EA0-7C80-4B13-BC82-744DC4116417}" type="slidenum">
              <a:rPr lang="fr-FR"/>
              <a:pPr/>
              <a:t>8</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Espace réservé de l'image des diapositives 1"/>
          <p:cNvSpPr>
            <a:spLocks noGrp="1" noRot="1" noChangeAspect="1" noTextEdit="1"/>
          </p:cNvSpPr>
          <p:nvPr>
            <p:ph type="sldImg"/>
          </p:nvPr>
        </p:nvSpPr>
        <p:spPr>
          <a:xfrm>
            <a:off x="1317625" y="877888"/>
            <a:ext cx="4219575" cy="3163887"/>
          </a:xfrm>
          <a:ln>
            <a:solidFill>
              <a:srgbClr val="000000"/>
            </a:solidFill>
            <a:miter lim="800000"/>
          </a:ln>
        </p:spPr>
      </p:sp>
      <p:sp>
        <p:nvSpPr>
          <p:cNvPr id="53251" name="Espace réservé des commentaires 2"/>
          <p:cNvSpPr>
            <a:spLocks noGrp="1"/>
          </p:cNvSpPr>
          <p:nvPr>
            <p:ph type="body" idx="1"/>
          </p:nvPr>
        </p:nvSpPr>
        <p:spPr>
          <a:noFill/>
          <a:ln/>
        </p:spPr>
        <p:txBody>
          <a:bodyPr/>
          <a:lstStyle/>
          <a:p>
            <a:pPr>
              <a:spcBef>
                <a:spcPct val="0"/>
              </a:spcBef>
            </a:pPr>
            <a:endParaRPr lang="fr-FR" dirty="0" smtClean="0">
              <a:latin typeface="Times New Roman" pitchFamily="16" charset="0"/>
            </a:endParaRPr>
          </a:p>
        </p:txBody>
      </p:sp>
      <p:sp>
        <p:nvSpPr>
          <p:cNvPr id="53252" name="Espace réservé du numéro de diapositive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D9B1BCB4-726B-43E4-92CC-B4EFCE7CA71E}" type="slidenum">
              <a:rPr lang="fr-FR"/>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3"/>
          <p:cNvSpPr>
            <a:spLocks noGrp="1" noChangeArrowheads="1"/>
          </p:cNvSpPr>
          <p:nvPr>
            <p:ph type="dt" idx="10"/>
          </p:nvPr>
        </p:nvSpPr>
        <p:spPr>
          <a:ln/>
        </p:spPr>
        <p:txBody>
          <a:bodyPr/>
          <a:lstStyle>
            <a:lvl1pPr>
              <a:defRPr/>
            </a:lvl1pPr>
          </a:lstStyle>
          <a:p>
            <a:pPr>
              <a:defRPr/>
            </a:pPr>
            <a:endParaRPr lang="fr-FR"/>
          </a:p>
        </p:txBody>
      </p:sp>
      <p:sp>
        <p:nvSpPr>
          <p:cNvPr id="5" name="Rectangle 5"/>
          <p:cNvSpPr>
            <a:spLocks noGrp="1" noChangeArrowheads="1"/>
          </p:cNvSpPr>
          <p:nvPr>
            <p:ph type="sldNum" idx="11"/>
          </p:nvPr>
        </p:nvSpPr>
        <p:spPr>
          <a:ln/>
        </p:spPr>
        <p:txBody>
          <a:bodyPr/>
          <a:lstStyle>
            <a:lvl1pPr>
              <a:defRPr/>
            </a:lvl1pPr>
          </a:lstStyle>
          <a:p>
            <a:pPr>
              <a:defRPr/>
            </a:pPr>
            <a:fld id="{B942361B-CEC4-4E5D-8E40-50AB8BAAABD8}"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3"/>
          <p:cNvSpPr>
            <a:spLocks noGrp="1" noChangeArrowheads="1"/>
          </p:cNvSpPr>
          <p:nvPr>
            <p:ph type="dt" idx="10"/>
          </p:nvPr>
        </p:nvSpPr>
        <p:spPr>
          <a:ln/>
        </p:spPr>
        <p:txBody>
          <a:bodyPr/>
          <a:lstStyle>
            <a:lvl1pPr>
              <a:defRPr/>
            </a:lvl1pPr>
          </a:lstStyle>
          <a:p>
            <a:pPr>
              <a:defRPr/>
            </a:pPr>
            <a:endParaRPr lang="fr-FR"/>
          </a:p>
        </p:txBody>
      </p:sp>
      <p:sp>
        <p:nvSpPr>
          <p:cNvPr id="5" name="Rectangle 5"/>
          <p:cNvSpPr>
            <a:spLocks noGrp="1" noChangeArrowheads="1"/>
          </p:cNvSpPr>
          <p:nvPr>
            <p:ph type="sldNum" idx="11"/>
          </p:nvPr>
        </p:nvSpPr>
        <p:spPr>
          <a:ln/>
        </p:spPr>
        <p:txBody>
          <a:bodyPr/>
          <a:lstStyle>
            <a:lvl1pPr>
              <a:defRPr/>
            </a:lvl1pPr>
          </a:lstStyle>
          <a:p>
            <a:pPr>
              <a:defRPr/>
            </a:pPr>
            <a:fld id="{910C89EE-BB13-4A81-84D9-BA518283AEA5}"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128588"/>
            <a:ext cx="2055813" cy="599598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28588"/>
            <a:ext cx="6019800" cy="599598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3"/>
          <p:cNvSpPr>
            <a:spLocks noGrp="1" noChangeArrowheads="1"/>
          </p:cNvSpPr>
          <p:nvPr>
            <p:ph type="dt" idx="10"/>
          </p:nvPr>
        </p:nvSpPr>
        <p:spPr>
          <a:ln/>
        </p:spPr>
        <p:txBody>
          <a:bodyPr/>
          <a:lstStyle>
            <a:lvl1pPr>
              <a:defRPr/>
            </a:lvl1pPr>
          </a:lstStyle>
          <a:p>
            <a:pPr>
              <a:defRPr/>
            </a:pPr>
            <a:endParaRPr lang="fr-FR"/>
          </a:p>
        </p:txBody>
      </p:sp>
      <p:sp>
        <p:nvSpPr>
          <p:cNvPr id="5" name="Rectangle 5"/>
          <p:cNvSpPr>
            <a:spLocks noGrp="1" noChangeArrowheads="1"/>
          </p:cNvSpPr>
          <p:nvPr>
            <p:ph type="sldNum" idx="11"/>
          </p:nvPr>
        </p:nvSpPr>
        <p:spPr>
          <a:ln/>
        </p:spPr>
        <p:txBody>
          <a:bodyPr/>
          <a:lstStyle>
            <a:lvl1pPr>
              <a:defRPr/>
            </a:lvl1pPr>
          </a:lstStyle>
          <a:p>
            <a:pPr>
              <a:defRPr/>
            </a:pPr>
            <a:fld id="{9F823340-2B78-4361-A9EC-B1DA0AFD7B35}" type="slidenum">
              <a:rPr lang="fr-FR"/>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71513" y="-4217988"/>
            <a:ext cx="3827462" cy="43180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1375" y="-4217988"/>
            <a:ext cx="3827463" cy="43180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3"/>
          <p:cNvSpPr>
            <a:spLocks noGrp="1" noChangeArrowheads="1"/>
          </p:cNvSpPr>
          <p:nvPr>
            <p:ph type="dt" idx="10"/>
          </p:nvPr>
        </p:nvSpPr>
        <p:spPr>
          <a:ln/>
        </p:spPr>
        <p:txBody>
          <a:bodyPr/>
          <a:lstStyle>
            <a:lvl1pPr>
              <a:defRPr/>
            </a:lvl1pPr>
          </a:lstStyle>
          <a:p>
            <a:pPr>
              <a:defRPr/>
            </a:pPr>
            <a:endParaRPr lang="fr-FR"/>
          </a:p>
        </p:txBody>
      </p:sp>
      <p:sp>
        <p:nvSpPr>
          <p:cNvPr id="5" name="Rectangle 5"/>
          <p:cNvSpPr>
            <a:spLocks noGrp="1" noChangeArrowheads="1"/>
          </p:cNvSpPr>
          <p:nvPr>
            <p:ph type="sldNum" idx="11"/>
          </p:nvPr>
        </p:nvSpPr>
        <p:spPr>
          <a:ln/>
        </p:spPr>
        <p:txBody>
          <a:bodyPr/>
          <a:lstStyle>
            <a:lvl1pPr>
              <a:defRPr/>
            </a:lvl1pPr>
          </a:lstStyle>
          <a:p>
            <a:pPr>
              <a:defRPr/>
            </a:pPr>
            <a:fld id="{65DAA984-3EF9-4761-8CD7-E7B28D0DFCA5}" type="slidenum">
              <a:rPr lang="fr-FR"/>
              <a:pPr>
                <a:defRPr/>
              </a:pPr>
              <a:t>‹N°›</a:t>
            </a:fld>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27800" y="-4217988"/>
            <a:ext cx="1951038" cy="5864226"/>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71513" y="-4217988"/>
            <a:ext cx="5703887" cy="5864226"/>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8ECF6F6B-7B2B-4696-90A5-D77362EAD49E}" type="datetimeFigureOut">
              <a:rPr lang="fr-FR"/>
              <a:pPr>
                <a:defRPr/>
              </a:pPr>
              <a:t>09/06/2010</a:t>
            </a:fld>
            <a:endParaRPr lang="fr-FR"/>
          </a:p>
        </p:txBody>
      </p:sp>
      <p:sp>
        <p:nvSpPr>
          <p:cNvPr id="8"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C66842C-17AB-43F7-B413-ADFA52671CA6}"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3"/>
          <p:cNvSpPr>
            <a:spLocks noGrp="1" noChangeArrowheads="1"/>
          </p:cNvSpPr>
          <p:nvPr>
            <p:ph type="dt" idx="10"/>
          </p:nvPr>
        </p:nvSpPr>
        <p:spPr>
          <a:ln/>
        </p:spPr>
        <p:txBody>
          <a:bodyPr/>
          <a:lstStyle>
            <a:lvl1pPr>
              <a:defRPr/>
            </a:lvl1pPr>
          </a:lstStyle>
          <a:p>
            <a:pPr>
              <a:defRPr/>
            </a:pPr>
            <a:endParaRPr lang="fr-FR"/>
          </a:p>
        </p:txBody>
      </p:sp>
      <p:sp>
        <p:nvSpPr>
          <p:cNvPr id="5" name="Rectangle 5"/>
          <p:cNvSpPr>
            <a:spLocks noGrp="1" noChangeArrowheads="1"/>
          </p:cNvSpPr>
          <p:nvPr>
            <p:ph type="sldNum" idx="11"/>
          </p:nvPr>
        </p:nvSpPr>
        <p:spPr>
          <a:ln/>
        </p:spPr>
        <p:txBody>
          <a:bodyPr/>
          <a:lstStyle>
            <a:lvl1pPr>
              <a:defRPr/>
            </a:lvl1pPr>
          </a:lstStyle>
          <a:p>
            <a:pPr>
              <a:defRPr/>
            </a:pPr>
            <a:fld id="{B2D8B2DE-5451-41A6-B7F1-660CBF9D686B}"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3"/>
          <p:cNvSpPr>
            <a:spLocks noGrp="1" noChangeArrowheads="1"/>
          </p:cNvSpPr>
          <p:nvPr>
            <p:ph type="dt" idx="10"/>
          </p:nvPr>
        </p:nvSpPr>
        <p:spPr>
          <a:ln/>
        </p:spPr>
        <p:txBody>
          <a:bodyPr/>
          <a:lstStyle>
            <a:lvl1pPr>
              <a:defRPr/>
            </a:lvl1pPr>
          </a:lstStyle>
          <a:p>
            <a:pPr>
              <a:defRPr/>
            </a:pPr>
            <a:endParaRPr lang="fr-FR"/>
          </a:p>
        </p:txBody>
      </p:sp>
      <p:sp>
        <p:nvSpPr>
          <p:cNvPr id="6" name="Rectangle 5"/>
          <p:cNvSpPr>
            <a:spLocks noGrp="1" noChangeArrowheads="1"/>
          </p:cNvSpPr>
          <p:nvPr>
            <p:ph type="sldNum" idx="11"/>
          </p:nvPr>
        </p:nvSpPr>
        <p:spPr>
          <a:ln/>
        </p:spPr>
        <p:txBody>
          <a:bodyPr/>
          <a:lstStyle>
            <a:lvl1pPr>
              <a:defRPr/>
            </a:lvl1pPr>
          </a:lstStyle>
          <a:p>
            <a:pPr>
              <a:defRPr/>
            </a:pPr>
            <a:fld id="{18D7913E-F7B2-4088-A55D-F5CC0EA78888}"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3"/>
          <p:cNvSpPr>
            <a:spLocks noGrp="1" noChangeArrowheads="1"/>
          </p:cNvSpPr>
          <p:nvPr>
            <p:ph type="dt" idx="10"/>
          </p:nvPr>
        </p:nvSpPr>
        <p:spPr>
          <a:ln/>
        </p:spPr>
        <p:txBody>
          <a:bodyPr/>
          <a:lstStyle>
            <a:lvl1pPr>
              <a:defRPr/>
            </a:lvl1pPr>
          </a:lstStyle>
          <a:p>
            <a:pPr>
              <a:defRPr/>
            </a:pPr>
            <a:endParaRPr lang="fr-FR"/>
          </a:p>
        </p:txBody>
      </p:sp>
      <p:sp>
        <p:nvSpPr>
          <p:cNvPr id="8" name="Rectangle 5"/>
          <p:cNvSpPr>
            <a:spLocks noGrp="1" noChangeArrowheads="1"/>
          </p:cNvSpPr>
          <p:nvPr>
            <p:ph type="sldNum" idx="11"/>
          </p:nvPr>
        </p:nvSpPr>
        <p:spPr>
          <a:ln/>
        </p:spPr>
        <p:txBody>
          <a:bodyPr/>
          <a:lstStyle>
            <a:lvl1pPr>
              <a:defRPr/>
            </a:lvl1pPr>
          </a:lstStyle>
          <a:p>
            <a:pPr>
              <a:defRPr/>
            </a:pPr>
            <a:fld id="{4DF74883-7067-441D-9EFF-BC946837B783}"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3"/>
          <p:cNvSpPr>
            <a:spLocks noGrp="1" noChangeArrowheads="1"/>
          </p:cNvSpPr>
          <p:nvPr>
            <p:ph type="dt" idx="10"/>
          </p:nvPr>
        </p:nvSpPr>
        <p:spPr>
          <a:ln/>
        </p:spPr>
        <p:txBody>
          <a:bodyPr/>
          <a:lstStyle>
            <a:lvl1pPr>
              <a:defRPr/>
            </a:lvl1pPr>
          </a:lstStyle>
          <a:p>
            <a:pPr>
              <a:defRPr/>
            </a:pPr>
            <a:endParaRPr lang="fr-FR"/>
          </a:p>
        </p:txBody>
      </p:sp>
      <p:sp>
        <p:nvSpPr>
          <p:cNvPr id="4" name="Rectangle 5"/>
          <p:cNvSpPr>
            <a:spLocks noGrp="1" noChangeArrowheads="1"/>
          </p:cNvSpPr>
          <p:nvPr>
            <p:ph type="sldNum" idx="11"/>
          </p:nvPr>
        </p:nvSpPr>
        <p:spPr>
          <a:ln/>
        </p:spPr>
        <p:txBody>
          <a:bodyPr/>
          <a:lstStyle>
            <a:lvl1pPr>
              <a:defRPr/>
            </a:lvl1pPr>
          </a:lstStyle>
          <a:p>
            <a:pPr>
              <a:defRPr/>
            </a:pPr>
            <a:fld id="{A8176547-B71C-494A-8F37-1BE64877A358}"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fr-FR"/>
          </a:p>
        </p:txBody>
      </p:sp>
      <p:sp>
        <p:nvSpPr>
          <p:cNvPr id="3" name="Rectangle 5"/>
          <p:cNvSpPr>
            <a:spLocks noGrp="1" noChangeArrowheads="1"/>
          </p:cNvSpPr>
          <p:nvPr>
            <p:ph type="sldNum" idx="11"/>
          </p:nvPr>
        </p:nvSpPr>
        <p:spPr>
          <a:ln/>
        </p:spPr>
        <p:txBody>
          <a:bodyPr/>
          <a:lstStyle>
            <a:lvl1pPr>
              <a:defRPr/>
            </a:lvl1pPr>
          </a:lstStyle>
          <a:p>
            <a:pPr>
              <a:defRPr/>
            </a:pPr>
            <a:fld id="{28A46B24-ABBE-4050-8097-6AF2EF7971B8}"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3"/>
          <p:cNvSpPr>
            <a:spLocks noGrp="1" noChangeArrowheads="1"/>
          </p:cNvSpPr>
          <p:nvPr>
            <p:ph type="dt" idx="10"/>
          </p:nvPr>
        </p:nvSpPr>
        <p:spPr>
          <a:ln/>
        </p:spPr>
        <p:txBody>
          <a:bodyPr/>
          <a:lstStyle>
            <a:lvl1pPr>
              <a:defRPr/>
            </a:lvl1pPr>
          </a:lstStyle>
          <a:p>
            <a:pPr>
              <a:defRPr/>
            </a:pPr>
            <a:endParaRPr lang="fr-FR"/>
          </a:p>
        </p:txBody>
      </p:sp>
      <p:sp>
        <p:nvSpPr>
          <p:cNvPr id="6" name="Rectangle 5"/>
          <p:cNvSpPr>
            <a:spLocks noGrp="1" noChangeArrowheads="1"/>
          </p:cNvSpPr>
          <p:nvPr>
            <p:ph type="sldNum" idx="11"/>
          </p:nvPr>
        </p:nvSpPr>
        <p:spPr>
          <a:ln/>
        </p:spPr>
        <p:txBody>
          <a:bodyPr/>
          <a:lstStyle>
            <a:lvl1pPr>
              <a:defRPr/>
            </a:lvl1pPr>
          </a:lstStyle>
          <a:p>
            <a:pPr>
              <a:defRPr/>
            </a:pPr>
            <a:fld id="{8504AC41-4C95-4E96-8EF0-E28619D39368}"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3"/>
          <p:cNvSpPr>
            <a:spLocks noGrp="1" noChangeArrowheads="1"/>
          </p:cNvSpPr>
          <p:nvPr>
            <p:ph type="dt" idx="10"/>
          </p:nvPr>
        </p:nvSpPr>
        <p:spPr>
          <a:ln/>
        </p:spPr>
        <p:txBody>
          <a:bodyPr/>
          <a:lstStyle>
            <a:lvl1pPr>
              <a:defRPr/>
            </a:lvl1pPr>
          </a:lstStyle>
          <a:p>
            <a:pPr>
              <a:defRPr/>
            </a:pPr>
            <a:endParaRPr lang="fr-FR"/>
          </a:p>
        </p:txBody>
      </p:sp>
      <p:sp>
        <p:nvSpPr>
          <p:cNvPr id="6" name="Rectangle 5"/>
          <p:cNvSpPr>
            <a:spLocks noGrp="1" noChangeArrowheads="1"/>
          </p:cNvSpPr>
          <p:nvPr>
            <p:ph type="sldNum" idx="11"/>
          </p:nvPr>
        </p:nvSpPr>
        <p:spPr>
          <a:ln/>
        </p:spPr>
        <p:txBody>
          <a:bodyPr/>
          <a:lstStyle>
            <a:lvl1pPr>
              <a:defRPr/>
            </a:lvl1pPr>
          </a:lstStyle>
          <a:p>
            <a:pPr>
              <a:defRPr/>
            </a:pPr>
            <a:fld id="{95438571-82CC-48A0-A544-2F5711F98CF4}"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457200" y="128588"/>
            <a:ext cx="8228013" cy="1433512"/>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Cliquez pour éditer le format du texte-titre</a:t>
            </a:r>
          </a:p>
        </p:txBody>
      </p:sp>
      <p:sp>
        <p:nvSpPr>
          <p:cNvPr id="2051" name="Rectangle 2"/>
          <p:cNvSpPr>
            <a:spLocks noGrp="1" noChangeArrowheads="1"/>
          </p:cNvSpPr>
          <p:nvPr>
            <p:ph type="body" idx="1"/>
          </p:nvPr>
        </p:nvSpPr>
        <p:spPr bwMode="auto">
          <a:xfrm>
            <a:off x="457200" y="1600200"/>
            <a:ext cx="8228013" cy="45243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Cliquez pour éditer le format du plan de texte</a:t>
            </a:r>
          </a:p>
          <a:p>
            <a:pPr lvl="1"/>
            <a:r>
              <a:rPr lang="en-GB" smtClean="0"/>
              <a:t>Second niveau de plan</a:t>
            </a:r>
          </a:p>
          <a:p>
            <a:pPr lvl="2"/>
            <a:r>
              <a:rPr lang="en-GB" smtClean="0"/>
              <a:t>Troisième niveau de plan</a:t>
            </a:r>
          </a:p>
          <a:p>
            <a:pPr lvl="3"/>
            <a:r>
              <a:rPr lang="en-GB" smtClean="0"/>
              <a:t>Quatrième niveau de plan</a:t>
            </a:r>
          </a:p>
          <a:p>
            <a:pPr lvl="4"/>
            <a:r>
              <a:rPr lang="en-GB" smtClean="0"/>
              <a:t>Cinquième niveau de plan</a:t>
            </a:r>
          </a:p>
          <a:p>
            <a:pPr lvl="4"/>
            <a:r>
              <a:rPr lang="en-GB" smtClean="0"/>
              <a:t>Sixième niveau de plan</a:t>
            </a:r>
          </a:p>
          <a:p>
            <a:pPr lvl="4"/>
            <a:r>
              <a:rPr lang="en-GB" smtClean="0"/>
              <a:t>Septième niveau de plan</a:t>
            </a:r>
          </a:p>
          <a:p>
            <a:pPr lvl="4"/>
            <a:r>
              <a:rPr lang="en-GB" smtClean="0"/>
              <a:t>Huitième niveau de plan</a:t>
            </a:r>
          </a:p>
          <a:p>
            <a:pPr lvl="4"/>
            <a:r>
              <a:rPr lang="en-GB" smtClean="0"/>
              <a:t>Neuvième niveau de plan</a:t>
            </a:r>
          </a:p>
        </p:txBody>
      </p:sp>
      <p:sp>
        <p:nvSpPr>
          <p:cNvPr id="2" name="Rectangle 3"/>
          <p:cNvSpPr>
            <a:spLocks noGrp="1" noChangeArrowheads="1"/>
          </p:cNvSpPr>
          <p:nvPr>
            <p:ph type="dt"/>
          </p:nvPr>
        </p:nvSpPr>
        <p:spPr bwMode="auto">
          <a:xfrm>
            <a:off x="457200" y="6356350"/>
            <a:ext cx="2132013" cy="3635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lvl1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898989"/>
                </a:solidFill>
                <a:latin typeface="+mn-lt"/>
              </a:defRPr>
            </a:lvl1pPr>
          </a:lstStyle>
          <a:p>
            <a:pPr>
              <a:defRPr/>
            </a:pPr>
            <a:endParaRPr lang="fr-FR"/>
          </a:p>
        </p:txBody>
      </p:sp>
      <p:sp>
        <p:nvSpPr>
          <p:cNvPr id="1028" name="Text Box 4"/>
          <p:cNvSpPr txBox="1">
            <a:spLocks noChangeArrowheads="1"/>
          </p:cNvSpPr>
          <p:nvPr/>
        </p:nvSpPr>
        <p:spPr bwMode="auto">
          <a:xfrm>
            <a:off x="3124200" y="6308725"/>
            <a:ext cx="2895600" cy="460375"/>
          </a:xfrm>
          <a:prstGeom prst="rect">
            <a:avLst/>
          </a:prstGeom>
          <a:noFill/>
          <a:ln w="9525">
            <a:noFill/>
            <a:round/>
            <a:headEnd/>
            <a:tailEnd/>
          </a:ln>
          <a:effectLst/>
        </p:spPr>
        <p:txBody>
          <a:bodyPr wrap="none" anchor="ctr"/>
          <a:lstStyle/>
          <a:p>
            <a:pPr>
              <a:buClr>
                <a:srgbClr val="000000"/>
              </a:buClr>
              <a:buSzPct val="100000"/>
              <a:buFont typeface="Times New Roman" pitchFamily="18" charset="0"/>
              <a:buNone/>
              <a:defRPr/>
            </a:pPr>
            <a:endParaRPr lang="fr-FR"/>
          </a:p>
        </p:txBody>
      </p:sp>
      <p:sp>
        <p:nvSpPr>
          <p:cNvPr id="1029" name="Rectangle 5"/>
          <p:cNvSpPr>
            <a:spLocks noGrp="1" noChangeArrowheads="1"/>
          </p:cNvSpPr>
          <p:nvPr>
            <p:ph type="sldNum"/>
          </p:nvPr>
        </p:nvSpPr>
        <p:spPr bwMode="auto">
          <a:xfrm>
            <a:off x="6553200" y="6356350"/>
            <a:ext cx="2132013" cy="363538"/>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lvl1pPr algn="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898989"/>
                </a:solidFill>
                <a:latin typeface="+mn-lt"/>
              </a:defRPr>
            </a:lvl1pPr>
          </a:lstStyle>
          <a:p>
            <a:pPr>
              <a:defRPr/>
            </a:pPr>
            <a:fld id="{DA486B3A-0592-4B21-A46C-1AF9975604F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xStyles>
    <p:titleStyle>
      <a:lvl1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Calibri" pitchFamily="34" charset="0"/>
          <a:ea typeface="Arial Unicode MS" pitchFamily="34" charset="-128"/>
          <a:cs typeface="Arial Unicode MS" pitchFamily="34" charset="-128"/>
        </a:defRPr>
      </a:lvl2pPr>
      <a:lvl3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Calibri" pitchFamily="34" charset="0"/>
          <a:ea typeface="Arial Unicode MS" pitchFamily="34" charset="-128"/>
          <a:cs typeface="Arial Unicode MS" pitchFamily="34" charset="-128"/>
        </a:defRPr>
      </a:lvl3pPr>
      <a:lvl4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Calibri" pitchFamily="34" charset="0"/>
          <a:ea typeface="Arial Unicode MS" pitchFamily="34" charset="-128"/>
          <a:cs typeface="Arial Unicode MS" pitchFamily="34" charset="-128"/>
        </a:defRPr>
      </a:lvl4pPr>
      <a:lvl5pPr algn="ctr" defTabSz="449263" rtl="0" eaLnBrk="0" fontAlgn="base" hangingPunct="0">
        <a:spcBef>
          <a:spcPct val="0"/>
        </a:spcBef>
        <a:spcAft>
          <a:spcPct val="0"/>
        </a:spcAft>
        <a:buClr>
          <a:srgbClr val="000000"/>
        </a:buClr>
        <a:buSzPct val="100000"/>
        <a:buFont typeface="Times New Roman" pitchFamily="16" charset="0"/>
        <a:defRPr sz="4400">
          <a:solidFill>
            <a:srgbClr val="000000"/>
          </a:solidFill>
          <a:latin typeface="Calibri" pitchFamily="34" charset="0"/>
          <a:ea typeface="Arial Unicode MS" pitchFamily="34" charset="-128"/>
          <a:cs typeface="Arial Unicode MS" pitchFamily="34" charset="-128"/>
        </a:defRPr>
      </a:lvl5pPr>
      <a:lvl6pPr marL="25146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pitchFamily="34" charset="0"/>
          <a:ea typeface="Arial Unicode MS" pitchFamily="34" charset="-128"/>
          <a:cs typeface="Arial Unicode MS" pitchFamily="34" charset="-128"/>
        </a:defRPr>
      </a:lvl6pPr>
      <a:lvl7pPr marL="29718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pitchFamily="34" charset="0"/>
          <a:ea typeface="Arial Unicode MS" pitchFamily="34" charset="-128"/>
          <a:cs typeface="Arial Unicode MS" pitchFamily="34" charset="-128"/>
        </a:defRPr>
      </a:lvl7pPr>
      <a:lvl8pPr marL="34290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pitchFamily="34" charset="0"/>
          <a:ea typeface="Arial Unicode MS" pitchFamily="34" charset="-128"/>
          <a:cs typeface="Arial Unicode MS" pitchFamily="34" charset="-128"/>
        </a:defRPr>
      </a:lvl8pPr>
      <a:lvl9pPr marL="3886200" indent="-228600"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pitchFamily="34" charset="0"/>
          <a:ea typeface="Arial Unicode MS" pitchFamily="34" charset="-128"/>
          <a:cs typeface="Arial Unicode MS" pitchFamily="34" charset="-128"/>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6" charset="0"/>
        <a:defRPr sz="2800">
          <a:solidFill>
            <a:srgbClr val="000000"/>
          </a:solidFill>
          <a:latin typeface="+mn-lt"/>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pitchFamily="16" charset="0"/>
        <a:defRPr sz="2400">
          <a:solidFill>
            <a:srgbClr val="000000"/>
          </a:solidFill>
          <a:latin typeface="+mn-lt"/>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366713" y="1717675"/>
            <a:ext cx="8775700" cy="5140325"/>
          </a:xfrm>
          <a:prstGeom prst="roundRect">
            <a:avLst>
              <a:gd name="adj" fmla="val 28"/>
            </a:avLst>
          </a:prstGeom>
          <a:solidFill>
            <a:srgbClr val="DDDDDD"/>
          </a:solidFill>
          <a:ln w="9525">
            <a:solidFill>
              <a:srgbClr val="C0C0C0"/>
            </a:solidFill>
            <a:round/>
            <a:headEnd/>
            <a:tailEnd/>
          </a:ln>
          <a:effectLst/>
        </p:spPr>
        <p:txBody>
          <a:bodyPr wrap="none" anchor="ctr"/>
          <a:lstStyle/>
          <a:p>
            <a:pPr>
              <a:buClr>
                <a:srgbClr val="000000"/>
              </a:buClr>
              <a:buSzPct val="100000"/>
              <a:buFont typeface="Times New Roman" pitchFamily="18" charset="0"/>
              <a:buNone/>
              <a:defRPr/>
            </a:pPr>
            <a:endParaRPr lang="fr-FR"/>
          </a:p>
        </p:txBody>
      </p:sp>
      <p:sp>
        <p:nvSpPr>
          <p:cNvPr id="3075" name="Rectangle 2"/>
          <p:cNvSpPr>
            <a:spLocks noGrp="1" noChangeArrowheads="1"/>
          </p:cNvSpPr>
          <p:nvPr>
            <p:ph type="title"/>
          </p:nvPr>
        </p:nvSpPr>
        <p:spPr bwMode="auto">
          <a:xfrm>
            <a:off x="671513" y="503238"/>
            <a:ext cx="7807325" cy="1143000"/>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Cliquez pour éditer le format du texte-titre</a:t>
            </a:r>
          </a:p>
        </p:txBody>
      </p:sp>
      <p:sp>
        <p:nvSpPr>
          <p:cNvPr id="3076" name="Rectangle 3"/>
          <p:cNvSpPr>
            <a:spLocks noGrp="1" noChangeArrowheads="1"/>
          </p:cNvSpPr>
          <p:nvPr>
            <p:ph type="body" idx="1"/>
          </p:nvPr>
        </p:nvSpPr>
        <p:spPr bwMode="auto">
          <a:xfrm>
            <a:off x="671513" y="-4217988"/>
            <a:ext cx="7807325" cy="4318001"/>
          </a:xfrm>
          <a:prstGeom prst="rect">
            <a:avLst/>
          </a:prstGeom>
          <a:noFill/>
          <a:ln w="9525">
            <a:noFill/>
            <a:round/>
            <a:headEnd/>
            <a:tailEnd/>
          </a:ln>
        </p:spPr>
        <p:txBody>
          <a:bodyPr vert="horz" wrap="square" lIns="0" tIns="28224" rIns="0" bIns="0" numCol="1" anchor="t" anchorCtr="0" compatLnSpc="1">
            <a:prstTxWarp prst="textNoShape">
              <a:avLst/>
            </a:prstTxWarp>
          </a:bodyPr>
          <a:lstStyle/>
          <a:p>
            <a:pPr lvl="0"/>
            <a:r>
              <a:rPr lang="en-GB" smtClean="0"/>
              <a:t>Cliquez pour éditer le format du plan de texte</a:t>
            </a:r>
          </a:p>
          <a:p>
            <a:pPr lvl="1"/>
            <a:r>
              <a:rPr lang="en-GB" smtClean="0"/>
              <a:t>Second niveau de plan</a:t>
            </a:r>
          </a:p>
          <a:p>
            <a:pPr lvl="2"/>
            <a:r>
              <a:rPr lang="en-GB" smtClean="0"/>
              <a:t>Troisième niveau de plan</a:t>
            </a:r>
          </a:p>
          <a:p>
            <a:pPr lvl="3"/>
            <a:r>
              <a:rPr lang="en-GB" smtClean="0"/>
              <a:t>Quatrième niveau de plan</a:t>
            </a:r>
          </a:p>
          <a:p>
            <a:pPr lvl="4"/>
            <a:r>
              <a:rPr lang="en-GB" smtClean="0"/>
              <a:t>Cinquième niveau de plan</a:t>
            </a:r>
          </a:p>
          <a:p>
            <a:pPr lvl="4"/>
            <a:r>
              <a:rPr lang="en-GB" smtClean="0"/>
              <a:t>Sixième niveau de plan</a:t>
            </a:r>
          </a:p>
          <a:p>
            <a:pPr lvl="4"/>
            <a:r>
              <a:rPr lang="en-GB" smtClean="0"/>
              <a:t>Septième niveau de plan</a:t>
            </a:r>
          </a:p>
          <a:p>
            <a:pPr lvl="4"/>
            <a:r>
              <a:rPr lang="en-GB" smtClean="0"/>
              <a:t>Huitième niveau de plan</a:t>
            </a:r>
          </a:p>
          <a:p>
            <a:pPr lvl="4"/>
            <a:r>
              <a:rPr lang="en-GB" smtClean="0"/>
              <a:t>Neuvième niveau de plan</a:t>
            </a:r>
          </a:p>
        </p:txBody>
      </p:sp>
      <p:sp>
        <p:nvSpPr>
          <p:cNvPr id="2" name="AutoShape 4"/>
          <p:cNvSpPr>
            <a:spLocks noChangeArrowheads="1"/>
          </p:cNvSpPr>
          <p:nvPr/>
        </p:nvSpPr>
        <p:spPr bwMode="auto">
          <a:xfrm>
            <a:off x="0" y="0"/>
            <a:ext cx="165100" cy="833438"/>
          </a:xfrm>
          <a:prstGeom prst="roundRect">
            <a:avLst>
              <a:gd name="adj" fmla="val 958"/>
            </a:avLst>
          </a:prstGeom>
          <a:solidFill>
            <a:srgbClr val="125C8D"/>
          </a:solidFill>
          <a:ln w="9525">
            <a:solidFill>
              <a:srgbClr val="000000"/>
            </a:solidFill>
            <a:round/>
            <a:headEnd/>
            <a:tailEnd/>
          </a:ln>
          <a:effectLst/>
        </p:spPr>
        <p:txBody>
          <a:bodyPr wrap="none" anchor="ctr"/>
          <a:lstStyle/>
          <a:p>
            <a:pPr>
              <a:buClr>
                <a:srgbClr val="000000"/>
              </a:buClr>
              <a:buSzPct val="100000"/>
              <a:buFont typeface="Times New Roman" pitchFamily="18" charset="0"/>
              <a:buNone/>
              <a:defRPr/>
            </a:pPr>
            <a:endParaRPr lang="fr-FR"/>
          </a:p>
        </p:txBody>
      </p:sp>
      <p:sp>
        <p:nvSpPr>
          <p:cNvPr id="3077" name="AutoShape 5"/>
          <p:cNvSpPr>
            <a:spLocks noChangeArrowheads="1"/>
          </p:cNvSpPr>
          <p:nvPr/>
        </p:nvSpPr>
        <p:spPr bwMode="auto">
          <a:xfrm>
            <a:off x="0" y="2160588"/>
            <a:ext cx="165100" cy="833437"/>
          </a:xfrm>
          <a:prstGeom prst="roundRect">
            <a:avLst>
              <a:gd name="adj" fmla="val 958"/>
            </a:avLst>
          </a:prstGeom>
          <a:solidFill>
            <a:srgbClr val="125C8D"/>
          </a:solidFill>
          <a:ln w="9525">
            <a:solidFill>
              <a:srgbClr val="000000"/>
            </a:solidFill>
            <a:round/>
            <a:headEnd/>
            <a:tailEnd/>
          </a:ln>
          <a:effectLst/>
        </p:spPr>
        <p:txBody>
          <a:bodyPr wrap="none" anchor="ctr"/>
          <a:lstStyle/>
          <a:p>
            <a:pPr>
              <a:buClr>
                <a:srgbClr val="000000"/>
              </a:buClr>
              <a:buSzPct val="100000"/>
              <a:buFont typeface="Times New Roman" pitchFamily="18" charset="0"/>
              <a:buNone/>
              <a:defRPr/>
            </a:pPr>
            <a:endParaRPr lang="fr-FR"/>
          </a:p>
        </p:txBody>
      </p:sp>
      <p:sp>
        <p:nvSpPr>
          <p:cNvPr id="3078" name="AutoShape 6"/>
          <p:cNvSpPr>
            <a:spLocks noChangeArrowheads="1"/>
          </p:cNvSpPr>
          <p:nvPr/>
        </p:nvSpPr>
        <p:spPr bwMode="auto">
          <a:xfrm>
            <a:off x="0" y="1060450"/>
            <a:ext cx="165100" cy="833438"/>
          </a:xfrm>
          <a:prstGeom prst="roundRect">
            <a:avLst>
              <a:gd name="adj" fmla="val 958"/>
            </a:avLst>
          </a:prstGeom>
          <a:solidFill>
            <a:srgbClr val="125C8D"/>
          </a:solidFill>
          <a:ln w="9525">
            <a:solidFill>
              <a:srgbClr val="000000"/>
            </a:solidFill>
            <a:round/>
            <a:headEnd/>
            <a:tailEnd/>
          </a:ln>
          <a:effectLst/>
        </p:spPr>
        <p:txBody>
          <a:bodyPr wrap="none" anchor="ctr"/>
          <a:lstStyle/>
          <a:p>
            <a:pPr>
              <a:buClr>
                <a:srgbClr val="000000"/>
              </a:buClr>
              <a:buSzPct val="100000"/>
              <a:buFont typeface="Times New Roman" pitchFamily="18" charset="0"/>
              <a:buNone/>
              <a:defRPr/>
            </a:pPr>
            <a:endParaRPr lang="fr-FR"/>
          </a:p>
        </p:txBody>
      </p:sp>
    </p:spTree>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Lst>
  <p:txStyles>
    <p:titleStyle>
      <a:lvl1pPr algn="ctr" defTabSz="449263" rtl="0" eaLnBrk="0" fontAlgn="base" hangingPunct="0">
        <a:lnSpc>
          <a:spcPct val="93000"/>
        </a:lnSpc>
        <a:spcBef>
          <a:spcPct val="0"/>
        </a:spcBef>
        <a:spcAft>
          <a:spcPct val="0"/>
        </a:spcAft>
        <a:buClr>
          <a:srgbClr val="000000"/>
        </a:buClr>
        <a:buSzPct val="100000"/>
        <a:buFont typeface="Times New Roman" pitchFamily="16" charset="0"/>
        <a:defRPr sz="4400" b="1">
          <a:solidFill>
            <a:srgbClr val="333333"/>
          </a:solidFill>
          <a:latin typeface="+mj-lt"/>
          <a:ea typeface="+mj-ea"/>
          <a:cs typeface="+mj-cs"/>
        </a:defRPr>
      </a:lvl1pPr>
      <a:lvl2pPr algn="ctr" defTabSz="449263" rtl="0" eaLnBrk="0" fontAlgn="base" hangingPunct="0">
        <a:lnSpc>
          <a:spcPct val="93000"/>
        </a:lnSpc>
        <a:spcBef>
          <a:spcPct val="0"/>
        </a:spcBef>
        <a:spcAft>
          <a:spcPct val="0"/>
        </a:spcAft>
        <a:buClr>
          <a:srgbClr val="000000"/>
        </a:buClr>
        <a:buSzPct val="100000"/>
        <a:buFont typeface="Times New Roman" pitchFamily="16" charset="0"/>
        <a:defRPr sz="4400" b="1">
          <a:solidFill>
            <a:srgbClr val="333333"/>
          </a:solidFill>
          <a:latin typeface="Arial" charset="0"/>
          <a:ea typeface="Arial Unicode MS" pitchFamily="34" charset="-128"/>
          <a:cs typeface="Arial Unicode MS" pitchFamily="34" charset="-128"/>
        </a:defRPr>
      </a:lvl2pPr>
      <a:lvl3pPr algn="ctr" defTabSz="449263" rtl="0" eaLnBrk="0" fontAlgn="base" hangingPunct="0">
        <a:lnSpc>
          <a:spcPct val="93000"/>
        </a:lnSpc>
        <a:spcBef>
          <a:spcPct val="0"/>
        </a:spcBef>
        <a:spcAft>
          <a:spcPct val="0"/>
        </a:spcAft>
        <a:buClr>
          <a:srgbClr val="000000"/>
        </a:buClr>
        <a:buSzPct val="100000"/>
        <a:buFont typeface="Times New Roman" pitchFamily="16" charset="0"/>
        <a:defRPr sz="4400" b="1">
          <a:solidFill>
            <a:srgbClr val="333333"/>
          </a:solidFill>
          <a:latin typeface="Arial" charset="0"/>
          <a:ea typeface="Arial Unicode MS" pitchFamily="34" charset="-128"/>
          <a:cs typeface="Arial Unicode MS" pitchFamily="34" charset="-128"/>
        </a:defRPr>
      </a:lvl3pPr>
      <a:lvl4pPr algn="ctr" defTabSz="449263" rtl="0" eaLnBrk="0" fontAlgn="base" hangingPunct="0">
        <a:lnSpc>
          <a:spcPct val="93000"/>
        </a:lnSpc>
        <a:spcBef>
          <a:spcPct val="0"/>
        </a:spcBef>
        <a:spcAft>
          <a:spcPct val="0"/>
        </a:spcAft>
        <a:buClr>
          <a:srgbClr val="000000"/>
        </a:buClr>
        <a:buSzPct val="100000"/>
        <a:buFont typeface="Times New Roman" pitchFamily="16" charset="0"/>
        <a:defRPr sz="4400" b="1">
          <a:solidFill>
            <a:srgbClr val="333333"/>
          </a:solidFill>
          <a:latin typeface="Arial" charset="0"/>
          <a:ea typeface="Arial Unicode MS" pitchFamily="34" charset="-128"/>
          <a:cs typeface="Arial Unicode MS" pitchFamily="34" charset="-128"/>
        </a:defRPr>
      </a:lvl4pPr>
      <a:lvl5pPr algn="ctr" defTabSz="449263" rtl="0" eaLnBrk="0" fontAlgn="base" hangingPunct="0">
        <a:lnSpc>
          <a:spcPct val="93000"/>
        </a:lnSpc>
        <a:spcBef>
          <a:spcPct val="0"/>
        </a:spcBef>
        <a:spcAft>
          <a:spcPct val="0"/>
        </a:spcAft>
        <a:buClr>
          <a:srgbClr val="000000"/>
        </a:buClr>
        <a:buSzPct val="100000"/>
        <a:buFont typeface="Times New Roman" pitchFamily="16" charset="0"/>
        <a:defRPr sz="4400" b="1">
          <a:solidFill>
            <a:srgbClr val="333333"/>
          </a:solidFill>
          <a:latin typeface="Arial" charset="0"/>
          <a:ea typeface="Arial Unicode MS" pitchFamily="34" charset="-128"/>
          <a:cs typeface="Arial Unicode MS" pitchFamily="34" charset="-128"/>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itchFamily="18" charset="0"/>
        <a:defRPr sz="4400" b="1">
          <a:solidFill>
            <a:srgbClr val="333333"/>
          </a:solidFill>
          <a:latin typeface="Arial" charset="0"/>
          <a:ea typeface="Arial Unicode MS" pitchFamily="34" charset="-128"/>
          <a:cs typeface="Arial Unicode MS" pitchFamily="34" charset="-128"/>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itchFamily="18" charset="0"/>
        <a:defRPr sz="4400" b="1">
          <a:solidFill>
            <a:srgbClr val="333333"/>
          </a:solidFill>
          <a:latin typeface="Arial" charset="0"/>
          <a:ea typeface="Arial Unicode MS" pitchFamily="34" charset="-128"/>
          <a:cs typeface="Arial Unicode MS" pitchFamily="34" charset="-128"/>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itchFamily="18" charset="0"/>
        <a:defRPr sz="4400" b="1">
          <a:solidFill>
            <a:srgbClr val="333333"/>
          </a:solidFill>
          <a:latin typeface="Arial" charset="0"/>
          <a:ea typeface="Arial Unicode MS" pitchFamily="34" charset="-128"/>
          <a:cs typeface="Arial Unicode MS" pitchFamily="34" charset="-128"/>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itchFamily="18" charset="0"/>
        <a:defRPr sz="4400" b="1">
          <a:solidFill>
            <a:srgbClr val="333333"/>
          </a:solidFill>
          <a:latin typeface="Arial" charset="0"/>
          <a:ea typeface="Arial Unicode MS" pitchFamily="34" charset="-128"/>
          <a:cs typeface="Arial Unicode MS" pitchFamily="34" charset="-128"/>
        </a:defRPr>
      </a:lvl9pPr>
    </p:titleStyle>
    <p:bodyStyle>
      <a:lvl1pPr marL="342900" indent="-342900" algn="l" defTabSz="449263" rtl="0" eaLnBrk="0" fontAlgn="base" hangingPunct="0">
        <a:lnSpc>
          <a:spcPct val="93000"/>
        </a:lnSpc>
        <a:spcBef>
          <a:spcPct val="0"/>
        </a:spcBef>
        <a:spcAft>
          <a:spcPts val="1425"/>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eaLnBrk="0" fontAlgn="base" hangingPunct="0">
        <a:lnSpc>
          <a:spcPct val="93000"/>
        </a:lnSpc>
        <a:spcBef>
          <a:spcPct val="0"/>
        </a:spcBef>
        <a:spcAft>
          <a:spcPts val="1138"/>
        </a:spcAft>
        <a:buClr>
          <a:srgbClr val="000000"/>
        </a:buClr>
        <a:buSzPct val="100000"/>
        <a:buFont typeface="Times New Roman" pitchFamily="16" charset="0"/>
        <a:defRPr sz="2800">
          <a:solidFill>
            <a:srgbClr val="000000"/>
          </a:solidFill>
          <a:latin typeface="+mn-lt"/>
          <a:ea typeface="+mn-ea"/>
          <a:cs typeface="+mn-cs"/>
        </a:defRPr>
      </a:lvl2pPr>
      <a:lvl3pPr marL="1143000" indent="-228600" algn="l" defTabSz="449263" rtl="0" eaLnBrk="0" fontAlgn="base" hangingPunct="0">
        <a:lnSpc>
          <a:spcPct val="93000"/>
        </a:lnSpc>
        <a:spcBef>
          <a:spcPct val="0"/>
        </a:spcBef>
        <a:spcAft>
          <a:spcPts val="850"/>
        </a:spcAft>
        <a:buClr>
          <a:srgbClr val="000000"/>
        </a:buClr>
        <a:buSzPct val="100000"/>
        <a:buFont typeface="Times New Roman" pitchFamily="16" charset="0"/>
        <a:defRPr sz="2400">
          <a:solidFill>
            <a:srgbClr val="000000"/>
          </a:solidFill>
          <a:latin typeface="+mn-lt"/>
          <a:ea typeface="+mn-ea"/>
          <a:cs typeface="+mn-cs"/>
        </a:defRPr>
      </a:lvl3pPr>
      <a:lvl4pPr marL="1600200" indent="-228600" algn="l" defTabSz="449263" rtl="0" eaLnBrk="0" fontAlgn="base" hangingPunct="0">
        <a:lnSpc>
          <a:spcPct val="93000"/>
        </a:lnSpc>
        <a:spcBef>
          <a:spcPct val="0"/>
        </a:spcBef>
        <a:spcAft>
          <a:spcPts val="575"/>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49263" rtl="0" eaLnBrk="0" fontAlgn="base" hangingPunct="0">
        <a:lnSpc>
          <a:spcPct val="93000"/>
        </a:lnSpc>
        <a:spcBef>
          <a:spcPct val="0"/>
        </a:spcBef>
        <a:spcAft>
          <a:spcPts val="288"/>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49263" rtl="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cs typeface="+mn-cs"/>
        </a:defRPr>
      </a:lvl6pPr>
      <a:lvl7pPr marL="2971800" indent="-228600" algn="l" defTabSz="449263" rtl="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cs typeface="+mn-cs"/>
        </a:defRPr>
      </a:lvl7pPr>
      <a:lvl8pPr marL="3429000" indent="-228600" algn="l" defTabSz="449263" rtl="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cs typeface="+mn-cs"/>
        </a:defRPr>
      </a:lvl8pPr>
      <a:lvl9pPr marL="3886200" indent="-228600" algn="l" defTabSz="449263" rtl="0" fontAlgn="base" hangingPunct="0">
        <a:lnSpc>
          <a:spcPct val="93000"/>
        </a:lnSpc>
        <a:spcBef>
          <a:spcPct val="0"/>
        </a:spcBef>
        <a:spcAft>
          <a:spcPts val="288"/>
        </a:spcAft>
        <a:buClr>
          <a:srgbClr val="000000"/>
        </a:buClr>
        <a:buSzPct val="100000"/>
        <a:buFont typeface="Times New Roman" pitchFamily="18" charset="0"/>
        <a:defRPr sz="2000">
          <a:solidFill>
            <a:srgbClr val="000000"/>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eosphere.fr/COCON-logiciel-de-COmparaison-de.html"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8" Type="http://schemas.openxmlformats.org/officeDocument/2006/relationships/hyperlink" Target="http://www.google.fr/imgres?imgurl=http://www.bulma-animation.org/u/p/7/82v6su982eahr7kmx0pb9a74pr.jpg&amp;imgrefurl=http://forums.futura-sciences.com/habitat-bioclimatique-isolation-chauffage/122900-permeance-parpaing-ciment-creux.html&amp;usg=__l3OUJTcp77efQb9qfgSZ2iCQDCE=&amp;h=395&amp;w=582&amp;sz=30&amp;hl=fr&amp;start=38&amp;um=1&amp;itbs=1&amp;tbnid=dCo0tYs4_T83mM:&amp;tbnh=91&amp;tbnw=134&amp;prev=/images?q=construction+parpaing+lame+d'air&amp;start=36&amp;um=1&amp;hl=fr&amp;sa=N&amp;ndsp=18&amp;tbs=isch:1" TargetMode="External"/><Relationship Id="rId3" Type="http://schemas.openxmlformats.org/officeDocument/2006/relationships/image" Target="../media/image53.jpeg"/><Relationship Id="rId7"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http://www.google.fr/imgres?imgurl=http://pagesperso-orange.fr/michel.maleysson/images/jpeg/parpaing.jpg&amp;imgrefurl=http://pagesperso-orange.fr/michel.maleysson/&amp;usg=__AZaFKoAvwGmobZiXqih-NVzqhy4=&amp;h=299&amp;w=398&amp;sz=9&amp;hl=fr&amp;start=2&amp;um=1&amp;itbs=1&amp;tbnid=CayLv5NxkCeARM:&amp;tbnh=93&amp;tbnw=124&amp;prev=/images?q=construction+parpaing+bois&amp;um=1&amp;hl=fr&amp;sa=G&amp;tbs=isch:1" TargetMode="External"/><Relationship Id="rId5" Type="http://schemas.openxmlformats.org/officeDocument/2006/relationships/image" Target="../media/image54.jpeg"/><Relationship Id="rId4" Type="http://schemas.openxmlformats.org/officeDocument/2006/relationships/hyperlink" Target="http://www.google.fr/imgres?imgurl=http://www.ideesmaison.com/images/view/2779-Beton-cellulaire.jpg&amp;imgrefurl=http://www.ideesmaison.com/Zoom-sur/Xella/Ytong-le-beton-cellulaire/Le-meilleur-et-le-plus-naturel-des-isolants.html&amp;usg=__G7ayrz38-jqlO81rM6mD_uRMo5E=&amp;h=426&amp;w=550&amp;sz=43&amp;hl=fr&amp;start=39&amp;um=1&amp;itbs=1&amp;tbnid=T0ZVSW9kTa85xM:&amp;tbnh=103&amp;tbnw=133&amp;prev=/images?q=beton+cellulaire&amp;start=36&amp;um=1&amp;hl=fr&amp;sa=N&amp;ndsp=18&amp;tbs=isch:1" TargetMode="External"/><Relationship Id="rId9" Type="http://schemas.openxmlformats.org/officeDocument/2006/relationships/image" Target="../media/image56.jpeg"/></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17.pn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3" Type="http://schemas.openxmlformats.org/officeDocument/2006/relationships/hyperlink" Target="http://www.google.fr/imgres?imgurl=http://www.pour-mieux-batir.com/mespages/Images/vmc_double_flux.gif&amp;imgrefurl=http://www.pour-mieux-batir.com/mespages/wiki/wiki.php?VMC&amp;usg=__YPRrHmKSkkLIy5kxI3bOW8oln8k=&amp;h=292&amp;w=500&amp;sz=50&amp;hl=fr&amp;start=10&amp;um=1&amp;itbs=1&amp;tbnid=jjNK0YnZFeFZ2M:&amp;tbnh=76&amp;tbnw=130&amp;prev=/images?q=VMC&amp;um=1&amp;hl=fr&amp;sa=N&amp;rlz=1T4GGLG_frFR330FR330&amp;tbs=isch:1" TargetMode="External"/><Relationship Id="rId7"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62.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microsoft.com/office/2007/relationships/diagramDrawing" Target="../diagrams/drawing5.xml"/><Relationship Id="rId13" Type="http://schemas.openxmlformats.org/officeDocument/2006/relationships/image" Target="../media/image76.jpeg"/><Relationship Id="rId18" Type="http://schemas.openxmlformats.org/officeDocument/2006/relationships/image" Target="../media/image81.png"/><Relationship Id="rId3" Type="http://schemas.openxmlformats.org/officeDocument/2006/relationships/image" Target="../media/image71.png"/><Relationship Id="rId7" Type="http://schemas.openxmlformats.org/officeDocument/2006/relationships/diagramColors" Target="../diagrams/colors5.xml"/><Relationship Id="rId12" Type="http://schemas.openxmlformats.org/officeDocument/2006/relationships/image" Target="../media/image75.jpeg"/><Relationship Id="rId17" Type="http://schemas.openxmlformats.org/officeDocument/2006/relationships/image" Target="../media/image80.jpeg"/><Relationship Id="rId2" Type="http://schemas.openxmlformats.org/officeDocument/2006/relationships/notesSlide" Target="../notesSlides/notesSlide21.xml"/><Relationship Id="rId16" Type="http://schemas.openxmlformats.org/officeDocument/2006/relationships/image" Target="../media/image79.jpeg"/><Relationship Id="rId1" Type="http://schemas.openxmlformats.org/officeDocument/2006/relationships/slideLayout" Target="../slideLayouts/slideLayout18.xml"/><Relationship Id="rId6" Type="http://schemas.openxmlformats.org/officeDocument/2006/relationships/diagramQuickStyle" Target="../diagrams/quickStyle5.xml"/><Relationship Id="rId11" Type="http://schemas.openxmlformats.org/officeDocument/2006/relationships/image" Target="../media/image74.jpeg"/><Relationship Id="rId5" Type="http://schemas.openxmlformats.org/officeDocument/2006/relationships/diagramLayout" Target="../diagrams/layout5.xml"/><Relationship Id="rId15" Type="http://schemas.openxmlformats.org/officeDocument/2006/relationships/image" Target="../media/image78.jpeg"/><Relationship Id="rId10" Type="http://schemas.openxmlformats.org/officeDocument/2006/relationships/image" Target="../media/image73.jpeg"/><Relationship Id="rId4" Type="http://schemas.openxmlformats.org/officeDocument/2006/relationships/diagramData" Target="../diagrams/data5.xml"/><Relationship Id="rId9" Type="http://schemas.openxmlformats.org/officeDocument/2006/relationships/image" Target="../media/image72.png"/><Relationship Id="rId14" Type="http://schemas.openxmlformats.org/officeDocument/2006/relationships/image" Target="../media/image77.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23.xml"/><Relationship Id="rId1" Type="http://schemas.openxmlformats.org/officeDocument/2006/relationships/slideLayout" Target="../slideLayouts/slideLayout18.xml"/><Relationship Id="rId5" Type="http://schemas.openxmlformats.org/officeDocument/2006/relationships/image" Target="../media/image2.png"/><Relationship Id="rId4" Type="http://schemas.openxmlformats.org/officeDocument/2006/relationships/image" Target="../media/image83.jpeg"/></Relationships>
</file>

<file path=ppt/slides/_rels/slide24.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86.jpeg"/><Relationship Id="rId4" Type="http://schemas.openxmlformats.org/officeDocument/2006/relationships/image" Target="../media/image85.jpeg"/></Relationships>
</file>

<file path=ppt/slides/_rels/slide25.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26.xml"/><Relationship Id="rId7" Type="http://schemas.openxmlformats.org/officeDocument/2006/relationships/image" Target="../media/image89.jpe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8" Type="http://schemas.openxmlformats.org/officeDocument/2006/relationships/hyperlink" Target="DR1B%20Les%20th&#232;mes%20des%20&#233;co%20quartiers%20Prof.doc" TargetMode="External"/><Relationship Id="rId13" Type="http://schemas.openxmlformats.org/officeDocument/2006/relationships/hyperlink" Target="http://www.google.fr/imgres?imgurl=http://0b.img.v4.skyrock.net/0b6/andredemarles/pics/2178800939_small_1.jpg&amp;imgrefurl=http://andredemarles.skyrock.com/61.html&amp;usg=__ZYmLA52pHLBAp2mIZkJUY7JVbh4=&amp;h=326&amp;w=400&amp;sz=54&amp;hl=fr&amp;start=4&amp;itbs=1&amp;tbnid=uGQirbdvNpoaPM:&amp;tbnh=101&amp;tbnw=124&amp;prev=/images?q=cit%C3%A9e+ouvri%C3%A8re+mini%C3%A8re&amp;hl=fr&amp;gbv=2&amp;tbs=isch:1" TargetMode="External"/><Relationship Id="rId3" Type="http://schemas.openxmlformats.org/officeDocument/2006/relationships/image" Target="../media/image90.png"/><Relationship Id="rId7" Type="http://schemas.openxmlformats.org/officeDocument/2006/relationships/hyperlink" Target="http://fr.wikipedia.org/wiki/%C3%89coquartier" TargetMode="External"/><Relationship Id="rId12" Type="http://schemas.openxmlformats.org/officeDocument/2006/relationships/image" Target="../media/image91.jpeg"/><Relationship Id="rId2" Type="http://schemas.openxmlformats.org/officeDocument/2006/relationships/notesSlide" Target="../notesSlides/notesSlide26.xml"/><Relationship Id="rId16" Type="http://schemas.openxmlformats.org/officeDocument/2006/relationships/image" Target="../media/image93.jpeg"/><Relationship Id="rId1" Type="http://schemas.openxmlformats.org/officeDocument/2006/relationships/slideLayout" Target="../slideLayouts/slideLayout23.xml"/><Relationship Id="rId6" Type="http://schemas.openxmlformats.org/officeDocument/2006/relationships/hyperlink" Target="http://www.lillemetropole.fr/index.php?p=1190&amp;art_id" TargetMode="External"/><Relationship Id="rId11" Type="http://schemas.openxmlformats.org/officeDocument/2006/relationships/hyperlink" Target="http://www.vitrecommunaute.org/images/visu_commune_etrelles.jpg" TargetMode="External"/><Relationship Id="rId5" Type="http://schemas.openxmlformats.org/officeDocument/2006/relationships/hyperlink" Target="DR1A%20Qu'est%20ce%20qu'un%20&#233;co%20quartier%20lomme.doc" TargetMode="External"/><Relationship Id="rId15" Type="http://schemas.openxmlformats.org/officeDocument/2006/relationships/hyperlink" Target="http://www.google.fr/imgres?imgurl=http://blogsimages.skynet.be/images_v2/002/514/300/20071217/dyn005_original_425_319_pjpeg_2514300_f869e3e4e15c958595471d73cd88bb45.jpg&amp;imgrefurl=http://le-petit-rapporteur-courcellois.skynetblogs.be/category/799214/2/G%E9n%E9ral&amp;usg=__ZnjPJx298EbzgLHGB5ch1zoFbmw=&amp;h=319&amp;w=425&amp;sz=10&amp;hl=fr&amp;start=55&amp;itbs=1&amp;tbnid=j05sdxTJiRh_6M:&amp;tbnh=95&amp;tbnw=126&amp;prev=/images?q=r%C3%A9novation+cit%C3%A9e+ouvri%C3%A8re+mini%C3%A8re&amp;start=54&amp;hl=fr&amp;sa=N&amp;gbv=2&amp;ndsp=18&amp;tbs=isch:1" TargetMode="External"/><Relationship Id="rId10" Type="http://schemas.openxmlformats.org/officeDocument/2006/relationships/image" Target="../media/image77.jpeg"/><Relationship Id="rId4" Type="http://schemas.openxmlformats.org/officeDocument/2006/relationships/hyperlink" Target="DR1%20EVOLUTION%20DES%20QUARTIERS.pptx" TargetMode="External"/><Relationship Id="rId9" Type="http://schemas.openxmlformats.org/officeDocument/2006/relationships/hyperlink" Target="DR2%20A%20Fiche%20d'idendit&#233;%20de%20l'&#233;co%20quartier.doc" TargetMode="External"/><Relationship Id="rId14" Type="http://schemas.openxmlformats.org/officeDocument/2006/relationships/image" Target="../media/image92.jpeg"/></Relationships>
</file>

<file path=ppt/slides/_rels/slide27.xml.rels><?xml version="1.0" encoding="UTF-8" standalone="yes"?>
<Relationships xmlns="http://schemas.openxmlformats.org/package/2006/relationships"><Relationship Id="rId8" Type="http://schemas.openxmlformats.org/officeDocument/2006/relationships/image" Target="../media/image96.jpeg"/><Relationship Id="rId13" Type="http://schemas.microsoft.com/office/2007/relationships/diagramDrawing" Target="../diagrams/drawing6.xml"/><Relationship Id="rId3" Type="http://schemas.openxmlformats.org/officeDocument/2006/relationships/image" Target="../media/image71.png"/><Relationship Id="rId7" Type="http://schemas.openxmlformats.org/officeDocument/2006/relationships/hyperlink" Target="http://www.google.fr/imgres?imgurl=http://www.vernaison.fr/IMG/jpg/Tri.jpg&amp;imgrefurl=http://www.vernaison.fr/spip.php?rubrique110&amp;usg=__uR2kTpJZY3apBk-GhkRukH5eiKg=&amp;h=366&amp;w=327&amp;sz=35&amp;hl=fr&amp;start=20&amp;um=1&amp;itbs=1&amp;tbnid=8PTCPyaWjB2ZQM:&amp;tbnh=122&amp;tbnw=109&amp;prev=/images?q=tri+s%C3%A9lectif+des+d%C3%A9chets&amp;um=1&amp;hl=fr&amp;sa=N&amp;rlz=1T4GGLG_frFR330FR330&amp;tbs=isch:1" TargetMode="External"/><Relationship Id="rId12" Type="http://schemas.openxmlformats.org/officeDocument/2006/relationships/diagramColors" Target="../diagrams/colors6.xml"/><Relationship Id="rId2" Type="http://schemas.openxmlformats.org/officeDocument/2006/relationships/notesSlide" Target="../notesSlides/notesSlide27.xml"/><Relationship Id="rId16" Type="http://schemas.openxmlformats.org/officeDocument/2006/relationships/image" Target="../media/image97.jpeg"/><Relationship Id="rId1" Type="http://schemas.openxmlformats.org/officeDocument/2006/relationships/slideLayout" Target="../slideLayouts/slideLayout18.xml"/><Relationship Id="rId6" Type="http://schemas.openxmlformats.org/officeDocument/2006/relationships/image" Target="../media/image95.jpeg"/><Relationship Id="rId11" Type="http://schemas.openxmlformats.org/officeDocument/2006/relationships/diagramQuickStyle" Target="../diagrams/quickStyle6.xml"/><Relationship Id="rId5" Type="http://schemas.openxmlformats.org/officeDocument/2006/relationships/image" Target="../media/image94.jpeg"/><Relationship Id="rId15" Type="http://schemas.openxmlformats.org/officeDocument/2006/relationships/hyperlink" Target="hhttp://www.siredom.com/siredom_valoriser.htm" TargetMode="External"/><Relationship Id="rId10" Type="http://schemas.openxmlformats.org/officeDocument/2006/relationships/diagramLayout" Target="../diagrams/layout6.xml"/><Relationship Id="rId4" Type="http://schemas.openxmlformats.org/officeDocument/2006/relationships/image" Target="../media/image72.png"/><Relationship Id="rId9" Type="http://schemas.openxmlformats.org/officeDocument/2006/relationships/diagramData" Target="../diagrams/data6.xml"/><Relationship Id="rId14" Type="http://schemas.openxmlformats.org/officeDocument/2006/relationships/image" Target="../media/image81.png"/></Relationships>
</file>

<file path=ppt/slides/_rels/slide28.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hyperlink" Target="http://www.google.fr/imgres?imgurl=http://www.pour-mieux-batir.com/mespages/Images/vmc_double_flux.gif&amp;imgrefurl=http://www.pour-mieux-batir.com/mespages/wiki/wiki.php?VMC&amp;usg=__YPRrHmKSkkLIy5kxI3bOW8oln8k=&amp;h=292&amp;w=500&amp;sz=50&amp;hl=fr&amp;start=10&amp;um=1&amp;itbs=1&amp;tbnid=jjNK0YnZFeFZ2M:&amp;tbnh=76&amp;tbnw=130&amp;prev=/images?q=VMC&amp;um=1&amp;hl=fr&amp;sa=N&amp;rlz=1T4GGLG_frFR330FR330&amp;tbs=isch:1" TargetMode="External"/><Relationship Id="rId7" Type="http://schemas.openxmlformats.org/officeDocument/2006/relationships/image" Target="../media/image98.jpeg"/><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image" Target="../media/image94.jpeg"/><Relationship Id="rId5" Type="http://schemas.openxmlformats.org/officeDocument/2006/relationships/image" Target="../media/image96.jpeg"/><Relationship Id="rId10" Type="http://schemas.openxmlformats.org/officeDocument/2006/relationships/image" Target="../media/image97.jpeg"/><Relationship Id="rId4" Type="http://schemas.openxmlformats.org/officeDocument/2006/relationships/hyperlink" Target="http://www.google.fr/imgres?imgurl=http://www.vernaison.fr/IMG/jpg/Tri.jpg&amp;imgrefurl=http://www.vernaison.fr/spip.php?rubrique110&amp;usg=__uR2kTpJZY3apBk-GhkRukH5eiKg=&amp;h=366&amp;w=327&amp;sz=35&amp;hl=fr&amp;start=20&amp;um=1&amp;itbs=1&amp;tbnid=8PTCPyaWjB2ZQM:&amp;tbnh=122&amp;tbnw=109&amp;prev=/images?q=tri+s%C3%A9lectif+des+d%C3%A9chets&amp;um=1&amp;hl=fr&amp;sa=N&amp;rlz=1T4GGLG_frFR330FR330&amp;tbs=isch:1" TargetMode="External"/><Relationship Id="rId9" Type="http://schemas.openxmlformats.org/officeDocument/2006/relationships/hyperlink" Target="hhttp://www.siredom.com/siredom_valoriser.ht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image" Target="../media/image97.jpeg"/><Relationship Id="rId5" Type="http://schemas.openxmlformats.org/officeDocument/2006/relationships/hyperlink" Target="hhttp://www.siredom.com/siredom_valoriser.htm" TargetMode="External"/><Relationship Id="rId4" Type="http://schemas.openxmlformats.org/officeDocument/2006/relationships/image" Target="../media/image100.jpe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18" Type="http://schemas.openxmlformats.org/officeDocument/2006/relationships/diagramLayout" Target="../diagrams/layout3.xml"/><Relationship Id="rId26" Type="http://schemas.openxmlformats.org/officeDocument/2006/relationships/image" Target="../media/image12.png"/><Relationship Id="rId39" Type="http://schemas.openxmlformats.org/officeDocument/2006/relationships/diagramQuickStyle" Target="../diagrams/quickStyle4.xml"/><Relationship Id="rId3" Type="http://schemas.openxmlformats.org/officeDocument/2006/relationships/image" Target="../media/image4.png"/><Relationship Id="rId21" Type="http://schemas.microsoft.com/office/2007/relationships/diagramDrawing" Target="../diagrams/drawing3.xml"/><Relationship Id="rId34" Type="http://schemas.openxmlformats.org/officeDocument/2006/relationships/image" Target="../media/image20.jpeg"/><Relationship Id="rId42" Type="http://schemas.openxmlformats.org/officeDocument/2006/relationships/image" Target="../media/image23.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17" Type="http://schemas.openxmlformats.org/officeDocument/2006/relationships/diagramData" Target="../diagrams/data3.xml"/><Relationship Id="rId25" Type="http://schemas.openxmlformats.org/officeDocument/2006/relationships/image" Target="../media/image11.jpeg"/><Relationship Id="rId33" Type="http://schemas.openxmlformats.org/officeDocument/2006/relationships/image" Target="../media/image19.jpeg"/><Relationship Id="rId38" Type="http://schemas.openxmlformats.org/officeDocument/2006/relationships/diagramLayout" Target="../diagrams/layout4.xml"/><Relationship Id="rId2" Type="http://schemas.openxmlformats.org/officeDocument/2006/relationships/notesSlide" Target="../notesSlides/notesSlide3.xml"/><Relationship Id="rId16" Type="http://schemas.openxmlformats.org/officeDocument/2006/relationships/image" Target="../media/image7.png"/><Relationship Id="rId20" Type="http://schemas.openxmlformats.org/officeDocument/2006/relationships/diagramColors" Target="../diagrams/colors3.xml"/><Relationship Id="rId29" Type="http://schemas.openxmlformats.org/officeDocument/2006/relationships/image" Target="../media/image15.png"/><Relationship Id="rId41" Type="http://schemas.microsoft.com/office/2007/relationships/diagramDrawing" Target="../diagrams/drawing4.xml"/><Relationship Id="rId1" Type="http://schemas.openxmlformats.org/officeDocument/2006/relationships/slideLayout" Target="../slideLayouts/slideLayout7.xml"/><Relationship Id="rId6" Type="http://schemas.openxmlformats.org/officeDocument/2006/relationships/diagramLayout" Target="../diagrams/layout1.xml"/><Relationship Id="rId11" Type="http://schemas.openxmlformats.org/officeDocument/2006/relationships/diagramLayout" Target="../diagrams/layout2.xml"/><Relationship Id="rId24" Type="http://schemas.openxmlformats.org/officeDocument/2006/relationships/image" Target="../media/image10.png"/><Relationship Id="rId32" Type="http://schemas.openxmlformats.org/officeDocument/2006/relationships/image" Target="../media/image18.jpeg"/><Relationship Id="rId37" Type="http://schemas.openxmlformats.org/officeDocument/2006/relationships/diagramData" Target="../diagrams/data4.xml"/><Relationship Id="rId40" Type="http://schemas.openxmlformats.org/officeDocument/2006/relationships/diagramColors" Target="../diagrams/colors4.xml"/><Relationship Id="rId5" Type="http://schemas.openxmlformats.org/officeDocument/2006/relationships/diagramData" Target="../diagrams/data1.xml"/><Relationship Id="rId15" Type="http://schemas.openxmlformats.org/officeDocument/2006/relationships/image" Target="../media/image6.png"/><Relationship Id="rId23" Type="http://schemas.openxmlformats.org/officeDocument/2006/relationships/image" Target="../media/image9.jpeg"/><Relationship Id="rId28" Type="http://schemas.openxmlformats.org/officeDocument/2006/relationships/image" Target="../media/image14.jpeg"/><Relationship Id="rId36" Type="http://schemas.openxmlformats.org/officeDocument/2006/relationships/image" Target="../media/image22.png"/><Relationship Id="rId10" Type="http://schemas.openxmlformats.org/officeDocument/2006/relationships/diagramData" Target="../diagrams/data2.xml"/><Relationship Id="rId19" Type="http://schemas.openxmlformats.org/officeDocument/2006/relationships/diagramQuickStyle" Target="../diagrams/quickStyle3.xml"/><Relationship Id="rId31" Type="http://schemas.openxmlformats.org/officeDocument/2006/relationships/image" Target="../media/image17.png"/><Relationship Id="rId4" Type="http://schemas.openxmlformats.org/officeDocument/2006/relationships/image" Target="../media/image5.png"/><Relationship Id="rId9" Type="http://schemas.microsoft.com/office/2007/relationships/diagramDrawing" Target="../diagrams/drawing1.xml"/><Relationship Id="rId14" Type="http://schemas.microsoft.com/office/2007/relationships/diagramDrawing" Target="../diagrams/drawing2.xml"/><Relationship Id="rId22" Type="http://schemas.openxmlformats.org/officeDocument/2006/relationships/image" Target="../media/image8.png"/><Relationship Id="rId27" Type="http://schemas.openxmlformats.org/officeDocument/2006/relationships/image" Target="../media/image13.jpeg"/><Relationship Id="rId30" Type="http://schemas.openxmlformats.org/officeDocument/2006/relationships/image" Target="../media/image16.jpeg"/><Relationship Id="rId35" Type="http://schemas.openxmlformats.org/officeDocument/2006/relationships/image" Target="../media/image21.png"/><Relationship Id="rId43" Type="http://schemas.openxmlformats.org/officeDocument/2006/relationships/image" Target="../media/image24.jpeg"/></Relationships>
</file>

<file path=ppt/slides/_rels/slide30.xml.rels><?xml version="1.0" encoding="UTF-8" standalone="yes"?>
<Relationships xmlns="http://schemas.openxmlformats.org/package/2006/relationships"><Relationship Id="rId8" Type="http://schemas.openxmlformats.org/officeDocument/2006/relationships/image" Target="../media/image95.jpeg"/><Relationship Id="rId13" Type="http://schemas.openxmlformats.org/officeDocument/2006/relationships/hyperlink" Target="le%20raquet/DR%20D%20EVOLUTION%20DE%20LA%20GESTION%20DES%20DECHETS.pptx" TargetMode="External"/><Relationship Id="rId3" Type="http://schemas.openxmlformats.org/officeDocument/2006/relationships/hyperlink" Target="http://www.google.fr/imgres?imgurl=http://www.vernaison.fr/IMG/jpg/Tri.jpg&amp;imgrefurl=http://www.vernaison.fr/spip.php?rubrique110&amp;usg=__uR2kTpJZY3apBk-GhkRukH5eiKg=&amp;h=366&amp;w=327&amp;sz=35&amp;hl=fr&amp;start=20&amp;um=1&amp;itbs=1&amp;tbnid=8PTCPyaWjB2ZQM:&amp;tbnh=122&amp;tbnw=109&amp;prev=/images?q=tri+s%C3%A9lectif+des+d%C3%A9chets&amp;um=1&amp;hl=fr&amp;sa=N&amp;rlz=1T4GGLG_frFR330FR330&amp;tbs=isch:1" TargetMode="External"/><Relationship Id="rId7" Type="http://schemas.openxmlformats.org/officeDocument/2006/relationships/hyperlink" Target="http://www.oseo.fr/a_la_une/paroles_d_entrepreneurs/sur_lci/setecom" TargetMode="External"/><Relationship Id="rId12" Type="http://schemas.openxmlformats.org/officeDocument/2006/relationships/hyperlink" Target="le%20raquet/DR%20C%20Fiche%20explicative%20du%20proc&#233;d&#233;%20th&#232;me%20de%20la%20gestion%20des%20d&#233;chets.docx" TargetMode="External"/><Relationship Id="rId17" Type="http://schemas.openxmlformats.org/officeDocument/2006/relationships/image" Target="../media/image101.jpeg"/><Relationship Id="rId2" Type="http://schemas.openxmlformats.org/officeDocument/2006/relationships/notesSlide" Target="../notesSlides/notesSlide30.xml"/><Relationship Id="rId16" Type="http://schemas.openxmlformats.org/officeDocument/2006/relationships/slide" Target="slide25.xml"/><Relationship Id="rId1" Type="http://schemas.openxmlformats.org/officeDocument/2006/relationships/slideLayout" Target="../slideLayouts/slideLayout23.xml"/><Relationship Id="rId6" Type="http://schemas.openxmlformats.org/officeDocument/2006/relationships/image" Target="../media/image94.jpeg"/><Relationship Id="rId11" Type="http://schemas.openxmlformats.org/officeDocument/2006/relationships/hyperlink" Target="le%20raquet/DR%20B%20Historique%20et%20enjeux%20du%20th&#232;me%20de%20la%20gestion%20des%20d&#233;chets.docx" TargetMode="External"/><Relationship Id="rId5" Type="http://schemas.openxmlformats.org/officeDocument/2006/relationships/hyperlink" Target="http://www.ecosir.com/fran_ais/produits/produits_lourds/sir-lift_syst_me_hydraullique_so/" TargetMode="External"/><Relationship Id="rId15" Type="http://schemas.openxmlformats.org/officeDocument/2006/relationships/image" Target="../media/image97.jpeg"/><Relationship Id="rId10" Type="http://schemas.openxmlformats.org/officeDocument/2006/relationships/hyperlink" Target="http://tri-recyclage.ecoemballages.fr/" TargetMode="External"/><Relationship Id="rId4" Type="http://schemas.openxmlformats.org/officeDocument/2006/relationships/image" Target="../media/image96.jpeg"/><Relationship Id="rId9" Type="http://schemas.openxmlformats.org/officeDocument/2006/relationships/hyperlink" Target="http://www.syctom-paris.fr/edi/sitetom/tri/" TargetMode="External"/><Relationship Id="rId14" Type="http://schemas.openxmlformats.org/officeDocument/2006/relationships/hyperlink" Target="hhttp://www.siredom.com/siredom_valoriser.htm" TargetMode="External"/></Relationships>
</file>

<file path=ppt/slides/_rels/slide31.xml.rels><?xml version="1.0" encoding="UTF-8" standalone="yes"?>
<Relationships xmlns="http://schemas.openxmlformats.org/package/2006/relationships"><Relationship Id="rId8" Type="http://schemas.openxmlformats.org/officeDocument/2006/relationships/diagramColors" Target="../diagrams/colors7.xml"/><Relationship Id="rId13" Type="http://schemas.openxmlformats.org/officeDocument/2006/relationships/image" Target="../media/image63.png"/><Relationship Id="rId3" Type="http://schemas.openxmlformats.org/officeDocument/2006/relationships/image" Target="../media/image71.png"/><Relationship Id="rId7" Type="http://schemas.openxmlformats.org/officeDocument/2006/relationships/diagramQuickStyle" Target="../diagrams/quickStyle7.xml"/><Relationship Id="rId12" Type="http://schemas.openxmlformats.org/officeDocument/2006/relationships/image" Target="../media/image103.png"/><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diagramLayout" Target="../diagrams/layout7.xml"/><Relationship Id="rId11" Type="http://schemas.openxmlformats.org/officeDocument/2006/relationships/image" Target="../media/image102.png"/><Relationship Id="rId5" Type="http://schemas.openxmlformats.org/officeDocument/2006/relationships/diagramData" Target="../diagrams/data7.xml"/><Relationship Id="rId10" Type="http://schemas.openxmlformats.org/officeDocument/2006/relationships/image" Target="../media/image81.png"/><Relationship Id="rId4" Type="http://schemas.openxmlformats.org/officeDocument/2006/relationships/image" Target="../media/image72.png"/><Relationship Id="rId9" Type="http://schemas.microsoft.com/office/2007/relationships/diagramDrawing" Target="../diagrams/drawing7.xml"/><Relationship Id="rId14" Type="http://schemas.openxmlformats.org/officeDocument/2006/relationships/image" Target="../media/image104.jpeg"/></Relationships>
</file>

<file path=ppt/slides/_rels/slide32.xml.rels><?xml version="1.0" encoding="UTF-8" standalone="yes"?>
<Relationships xmlns="http://schemas.openxmlformats.org/package/2006/relationships"><Relationship Id="rId3" Type="http://schemas.openxmlformats.org/officeDocument/2006/relationships/hyperlink" Target="http://www.google.fr/imgres?imgurl=http://www.pour-mieux-batir.com/mespages/Images/vmc_double_flux.gif&amp;imgrefurl=http://www.pour-mieux-batir.com/mespages/wiki/wiki.php?VMC&amp;usg=__YPRrHmKSkkLIy5kxI3bOW8oln8k=&amp;h=292&amp;w=500&amp;sz=50&amp;hl=fr&amp;start=10&amp;um=1&amp;itbs=1&amp;tbnid=jjNK0YnZFeFZ2M:&amp;tbnh=76&amp;tbnw=130&amp;prev=/images?q=VMC&amp;um=1&amp;hl=fr&amp;sa=N&amp;rlz=1T4GGLG_frFR330FR330&amp;tbs=isch:1" TargetMode="External"/><Relationship Id="rId7" Type="http://schemas.openxmlformats.org/officeDocument/2006/relationships/image" Target="../media/image104.jpeg"/><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image" Target="../media/image103.png"/><Relationship Id="rId5" Type="http://schemas.openxmlformats.org/officeDocument/2006/relationships/image" Target="../media/image105.png"/><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3.xml"/><Relationship Id="rId1" Type="http://schemas.openxmlformats.org/officeDocument/2006/relationships/slideLayout" Target="../slideLayouts/slideLayout18.xml"/><Relationship Id="rId5" Type="http://schemas.openxmlformats.org/officeDocument/2006/relationships/image" Target="../media/image108.png"/><Relationship Id="rId4" Type="http://schemas.openxmlformats.org/officeDocument/2006/relationships/image" Target="../media/image107.jpeg"/></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image" Target="../media/image104.jpeg"/><Relationship Id="rId5" Type="http://schemas.openxmlformats.org/officeDocument/2006/relationships/image" Target="../media/image105.png"/><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8.xml"/><Relationship Id="rId13" Type="http://schemas.openxmlformats.org/officeDocument/2006/relationships/image" Target="../media/image111.jpeg"/><Relationship Id="rId3" Type="http://schemas.openxmlformats.org/officeDocument/2006/relationships/image" Target="../media/image71.png"/><Relationship Id="rId7" Type="http://schemas.openxmlformats.org/officeDocument/2006/relationships/diagramQuickStyle" Target="../diagrams/quickStyle8.xml"/><Relationship Id="rId12" Type="http://schemas.openxmlformats.org/officeDocument/2006/relationships/image" Target="../media/image110.jpeg"/><Relationship Id="rId2" Type="http://schemas.openxmlformats.org/officeDocument/2006/relationships/notesSlide" Target="../notesSlides/notesSlide35.xml"/><Relationship Id="rId1" Type="http://schemas.openxmlformats.org/officeDocument/2006/relationships/slideLayout" Target="../slideLayouts/slideLayout18.xml"/><Relationship Id="rId6" Type="http://schemas.openxmlformats.org/officeDocument/2006/relationships/diagramLayout" Target="../diagrams/layout8.xml"/><Relationship Id="rId11" Type="http://schemas.openxmlformats.org/officeDocument/2006/relationships/image" Target="../media/image109.jpeg"/><Relationship Id="rId5" Type="http://schemas.openxmlformats.org/officeDocument/2006/relationships/diagramData" Target="../diagrams/data8.xml"/><Relationship Id="rId10" Type="http://schemas.openxmlformats.org/officeDocument/2006/relationships/image" Target="../media/image81.png"/><Relationship Id="rId4" Type="http://schemas.openxmlformats.org/officeDocument/2006/relationships/image" Target="../media/image72.png"/><Relationship Id="rId9" Type="http://schemas.microsoft.com/office/2007/relationships/diagramDrawing" Target="../diagrams/drawing8.xml"/><Relationship Id="rId14" Type="http://schemas.openxmlformats.org/officeDocument/2006/relationships/image" Target="../media/image112.jpeg"/></Relationships>
</file>

<file path=ppt/slides/_rels/slide36.xml.rels><?xml version="1.0" encoding="UTF-8" standalone="yes"?>
<Relationships xmlns="http://schemas.openxmlformats.org/package/2006/relationships"><Relationship Id="rId3" Type="http://schemas.openxmlformats.org/officeDocument/2006/relationships/hyperlink" Target="http://www.google.fr/imgres?imgurl=http://www.pour-mieux-batir.com/mespages/Images/vmc_double_flux.gif&amp;imgrefurl=http://www.pour-mieux-batir.com/mespages/wiki/wiki.php?VMC&amp;usg=__YPRrHmKSkkLIy5kxI3bOW8oln8k=&amp;h=292&amp;w=500&amp;sz=50&amp;hl=fr&amp;start=10&amp;um=1&amp;itbs=1&amp;tbnid=jjNK0YnZFeFZ2M:&amp;tbnh=76&amp;tbnw=130&amp;prev=/images?q=VMC&amp;um=1&amp;hl=fr&amp;sa=N&amp;rlz=1T4GGLG_frFR330FR330&amp;tbs=isch:1" TargetMode="External"/><Relationship Id="rId7" Type="http://schemas.openxmlformats.org/officeDocument/2006/relationships/image" Target="../media/image110.jpe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109.jpeg"/><Relationship Id="rId5" Type="http://schemas.openxmlformats.org/officeDocument/2006/relationships/image" Target="../media/image111.jpeg"/><Relationship Id="rId4" Type="http://schemas.openxmlformats.org/officeDocument/2006/relationships/image" Target="../media/image112.jpeg"/></Relationships>
</file>

<file path=ppt/slides/_rels/slide3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114.jpeg"/><Relationship Id="rId4" Type="http://schemas.openxmlformats.org/officeDocument/2006/relationships/image" Target="../media/image113.jpeg"/></Relationships>
</file>

<file path=ppt/slides/_rels/slide38.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90.png"/><Relationship Id="rId7" Type="http://schemas.openxmlformats.org/officeDocument/2006/relationships/image" Target="../media/image110.jpeg"/><Relationship Id="rId2" Type="http://schemas.openxmlformats.org/officeDocument/2006/relationships/notesSlide" Target="../notesSlides/notesSlide38.xml"/><Relationship Id="rId1" Type="http://schemas.openxmlformats.org/officeDocument/2006/relationships/slideLayout" Target="../slideLayouts/slideLayout23.xml"/><Relationship Id="rId6" Type="http://schemas.openxmlformats.org/officeDocument/2006/relationships/image" Target="../media/image109.jpeg"/><Relationship Id="rId11" Type="http://schemas.openxmlformats.org/officeDocument/2006/relationships/image" Target="../media/image68.jpeg"/><Relationship Id="rId5" Type="http://schemas.openxmlformats.org/officeDocument/2006/relationships/hyperlink" Target="Effet_Venturi.wmv" TargetMode="External"/><Relationship Id="rId10" Type="http://schemas.openxmlformats.org/officeDocument/2006/relationships/slide" Target="slide25.xml"/><Relationship Id="rId4" Type="http://schemas.openxmlformats.org/officeDocument/2006/relationships/hyperlink" Target="cit%202/Ventilation%20Naturelle.ppt" TargetMode="External"/><Relationship Id="rId9" Type="http://schemas.openxmlformats.org/officeDocument/2006/relationships/image" Target="../media/image112.jpe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10.png"/><Relationship Id="rId4" Type="http://schemas.openxmlformats.org/officeDocument/2006/relationships/image" Target="../media/image26.jpe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Feuille_Microsoft_Office_Excel_97-20031.xls"/></Relationships>
</file>

<file path=ppt/slides/_rels/slide9.xml.rels><?xml version="1.0" encoding="UTF-8" standalone="yes"?>
<Relationships xmlns="http://schemas.openxmlformats.org/package/2006/relationships"><Relationship Id="rId8" Type="http://schemas.openxmlformats.org/officeDocument/2006/relationships/image" Target="../media/image37.jpeg"/><Relationship Id="rId13" Type="http://schemas.openxmlformats.org/officeDocument/2006/relationships/image" Target="../media/image42.jpeg"/><Relationship Id="rId3" Type="http://schemas.openxmlformats.org/officeDocument/2006/relationships/image" Target="../media/image12.png"/><Relationship Id="rId7" Type="http://schemas.openxmlformats.org/officeDocument/2006/relationships/image" Target="../media/image36.jpeg"/><Relationship Id="rId12" Type="http://schemas.openxmlformats.org/officeDocument/2006/relationships/image" Target="../media/image41.gi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5.jpeg"/><Relationship Id="rId11" Type="http://schemas.openxmlformats.org/officeDocument/2006/relationships/image" Target="../media/image40.gif"/><Relationship Id="rId5" Type="http://schemas.openxmlformats.org/officeDocument/2006/relationships/image" Target="../media/image34.jpeg"/><Relationship Id="rId10" Type="http://schemas.openxmlformats.org/officeDocument/2006/relationships/image" Target="../media/image39.gif"/><Relationship Id="rId4" Type="http://schemas.openxmlformats.org/officeDocument/2006/relationships/image" Target="../media/image33.jpeg"/><Relationship Id="rId9"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36513" y="2027238"/>
            <a:ext cx="9228138" cy="4857750"/>
          </a:xfrm>
          <a:prstGeom prst="rect">
            <a:avLst/>
          </a:prstGeom>
          <a:noFill/>
          <a:ln w="9525">
            <a:noFill/>
            <a:miter lim="800000"/>
            <a:headEnd/>
            <a:tailEnd/>
          </a:ln>
        </p:spPr>
      </p:pic>
      <p:sp>
        <p:nvSpPr>
          <p:cNvPr id="5123" name="Text Box 20"/>
          <p:cNvSpPr txBox="1">
            <a:spLocks noChangeArrowheads="1"/>
          </p:cNvSpPr>
          <p:nvPr/>
        </p:nvSpPr>
        <p:spPr bwMode="auto">
          <a:xfrm>
            <a:off x="3276600" y="549275"/>
            <a:ext cx="5113338" cy="1190625"/>
          </a:xfrm>
          <a:prstGeom prst="rect">
            <a:avLst/>
          </a:prstGeom>
          <a:noFill/>
          <a:ln w="9525">
            <a:noFill/>
            <a:miter lim="800000"/>
            <a:headEnd/>
            <a:tailEnd/>
          </a:ln>
        </p:spPr>
        <p:txBody>
          <a:bodyPr>
            <a:spAutoFit/>
          </a:bodyPr>
          <a:lstStyle/>
          <a:p>
            <a:pPr>
              <a:spcBef>
                <a:spcPct val="50000"/>
              </a:spcBef>
              <a:buClr>
                <a:srgbClr val="000000"/>
              </a:buClr>
              <a:buSzPct val="100000"/>
              <a:buFont typeface="Times New Roman" pitchFamily="16" charset="0"/>
              <a:buNone/>
            </a:pPr>
            <a:r>
              <a:rPr lang="fr-FR" b="1">
                <a:solidFill>
                  <a:schemeClr val="tx1"/>
                </a:solidFill>
              </a:rPr>
              <a:t> « LES ECO QUARTIERS » ou comment concevoir une ville idéale minimisant son impact écologique : EAU, ENERGIE, ENVIRONNEMENT ?</a:t>
            </a:r>
          </a:p>
        </p:txBody>
      </p:sp>
      <p:pic>
        <p:nvPicPr>
          <p:cNvPr id="5124" name="Picture 21"/>
          <p:cNvPicPr>
            <a:picLocks noChangeAspect="1" noChangeArrowheads="1"/>
          </p:cNvPicPr>
          <p:nvPr/>
        </p:nvPicPr>
        <p:blipFill>
          <a:blip r:embed="rId4" cstate="print"/>
          <a:srcRect l="51295" t="27119" r="12453" b="3877"/>
          <a:stretch>
            <a:fillRect/>
          </a:stretch>
        </p:blipFill>
        <p:spPr bwMode="auto">
          <a:xfrm>
            <a:off x="250825" y="188913"/>
            <a:ext cx="2825750" cy="33575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3" name="Picture 7"/>
          <p:cNvPicPr>
            <a:picLocks noChangeAspect="1" noChangeArrowheads="1"/>
          </p:cNvPicPr>
          <p:nvPr/>
        </p:nvPicPr>
        <p:blipFill>
          <a:blip r:embed="rId3" cstate="print"/>
          <a:srcRect/>
          <a:stretch>
            <a:fillRect/>
          </a:stretch>
        </p:blipFill>
        <p:spPr bwMode="auto">
          <a:xfrm>
            <a:off x="3810000" y="1500174"/>
            <a:ext cx="5334000" cy="3609975"/>
          </a:xfrm>
          <a:prstGeom prst="rect">
            <a:avLst/>
          </a:prstGeom>
          <a:noFill/>
          <a:ln w="9525">
            <a:noFill/>
            <a:miter lim="800000"/>
            <a:headEnd/>
            <a:tailEnd/>
          </a:ln>
        </p:spPr>
      </p:pic>
      <p:sp>
        <p:nvSpPr>
          <p:cNvPr id="14338"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4339"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4643440" cy="3570208"/>
          </a:xfrm>
          <a:prstGeom prst="rect">
            <a:avLst/>
          </a:prstGeom>
          <a:noFill/>
        </p:spPr>
        <p:txBody>
          <a:bodyPr wrap="square">
            <a:spAutoFit/>
          </a:bodyPr>
          <a:lstStyle/>
          <a:p>
            <a:pPr fontAlgn="auto">
              <a:spcBef>
                <a:spcPts val="0"/>
              </a:spcBef>
              <a:spcAft>
                <a:spcPts val="0"/>
              </a:spcAft>
              <a:defRPr/>
            </a:pPr>
            <a:r>
              <a:rPr lang="fr-FR" dirty="0" smtClean="0">
                <a:solidFill>
                  <a:srgbClr val="FF0000"/>
                </a:solidFill>
                <a:latin typeface="Arial" pitchFamily="34" charset="0"/>
                <a:cs typeface="Arial" pitchFamily="34" charset="0"/>
              </a:rPr>
              <a:t>Simuler </a:t>
            </a:r>
            <a:r>
              <a:rPr lang="fr-FR" dirty="0">
                <a:solidFill>
                  <a:srgbClr val="FF0000"/>
                </a:solidFill>
                <a:latin typeface="Arial" pitchFamily="34" charset="0"/>
                <a:cs typeface="Arial" pitchFamily="34" charset="0"/>
              </a:rPr>
              <a:t>et </a:t>
            </a:r>
            <a:r>
              <a:rPr lang="fr-FR" dirty="0" smtClean="0">
                <a:solidFill>
                  <a:srgbClr val="FF0000"/>
                </a:solidFill>
                <a:latin typeface="Arial" pitchFamily="34" charset="0"/>
                <a:cs typeface="Arial" pitchFamily="34" charset="0"/>
              </a:rPr>
              <a:t>interpréter</a:t>
            </a:r>
            <a:endParaRPr lang="fr-FR" dirty="0">
              <a:solidFill>
                <a:srgbClr val="FF0000"/>
              </a:solidFill>
              <a:latin typeface="Arial" pitchFamily="34" charset="0"/>
              <a:cs typeface="Arial" pitchFamily="34" charset="0"/>
            </a:endParaRPr>
          </a:p>
          <a:p>
            <a:pPr fontAlgn="auto">
              <a:spcBef>
                <a:spcPts val="0"/>
              </a:spcBef>
              <a:spcAft>
                <a:spcPts val="0"/>
              </a:spcAft>
              <a:defRPr/>
            </a:pPr>
            <a:endParaRPr lang="fr-FR" sz="1600" dirty="0">
              <a:solidFill>
                <a:schemeClr val="tx1"/>
              </a:solidFill>
              <a:latin typeface="Arial" pitchFamily="34" charset="0"/>
              <a:cs typeface="Arial"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donne : </a:t>
            </a:r>
          </a:p>
          <a:p>
            <a:pPr>
              <a:defRPr/>
            </a:pPr>
            <a:r>
              <a:rPr lang="fr-FR" sz="1600" dirty="0" smtClean="0">
                <a:solidFill>
                  <a:schemeClr val="tx1"/>
                </a:solidFill>
                <a:latin typeface="Arial Narrow" pitchFamily="34" charset="0"/>
              </a:rPr>
              <a:t>- site </a:t>
            </a:r>
            <a:r>
              <a:rPr lang="fr-FR" sz="1600" dirty="0">
                <a:solidFill>
                  <a:schemeClr val="tx1"/>
                </a:solidFill>
                <a:latin typeface="Arial Narrow" pitchFamily="34" charset="0"/>
              </a:rPr>
              <a:t>internet à consulter: http://www.toutsurlisolation.com/</a:t>
            </a:r>
          </a:p>
          <a:p>
            <a:pPr>
              <a:buFontTx/>
              <a:buChar char="-"/>
              <a:defRPr/>
            </a:pPr>
            <a:r>
              <a:rPr lang="fr-FR" sz="1600" dirty="0" smtClean="0">
                <a:solidFill>
                  <a:schemeClr val="tx1"/>
                </a:solidFill>
                <a:latin typeface="Arial Narrow" pitchFamily="34" charset="0"/>
              </a:rPr>
              <a:t> documentations </a:t>
            </a:r>
            <a:r>
              <a:rPr lang="fr-FR" sz="1600" dirty="0">
                <a:solidFill>
                  <a:schemeClr val="tx1"/>
                </a:solidFill>
                <a:latin typeface="Arial Narrow" pitchFamily="34" charset="0"/>
              </a:rPr>
              <a:t>techniques </a:t>
            </a:r>
            <a:r>
              <a:rPr lang="fr-FR" sz="1600" dirty="0" smtClean="0">
                <a:solidFill>
                  <a:schemeClr val="tx1"/>
                </a:solidFill>
                <a:latin typeface="Arial Narrow" pitchFamily="34" charset="0"/>
              </a:rPr>
              <a:t>sur </a:t>
            </a:r>
            <a:r>
              <a:rPr lang="fr-FR" sz="1600" dirty="0">
                <a:solidFill>
                  <a:schemeClr val="tx1"/>
                </a:solidFill>
                <a:latin typeface="Arial Narrow" pitchFamily="34" charset="0"/>
              </a:rPr>
              <a:t>des </a:t>
            </a:r>
            <a:r>
              <a:rPr lang="fr-FR" sz="1600" dirty="0" smtClean="0">
                <a:solidFill>
                  <a:schemeClr val="tx1"/>
                </a:solidFill>
                <a:latin typeface="Arial Narrow" pitchFamily="34" charset="0"/>
              </a:rPr>
              <a:t>isolants</a:t>
            </a:r>
          </a:p>
          <a:p>
            <a:pPr>
              <a:buFontTx/>
              <a:buChar char="-"/>
              <a:defRPr/>
            </a:pPr>
            <a:r>
              <a:rPr lang="fr-FR" sz="1600" dirty="0" smtClean="0">
                <a:solidFill>
                  <a:schemeClr val="tx1"/>
                </a:solidFill>
                <a:latin typeface="Arial Narrow" pitchFamily="34" charset="0"/>
              </a:rPr>
              <a:t> Logiciel  « CLIMAWIN »</a:t>
            </a:r>
            <a:endParaRPr lang="fr-FR" sz="1600" dirty="0">
              <a:solidFill>
                <a:schemeClr val="tx1"/>
              </a:solidFill>
              <a:latin typeface="Arial Narrow" pitchFamily="34" charset="0"/>
            </a:endParaRPr>
          </a:p>
          <a:p>
            <a:pPr>
              <a:defRPr/>
            </a:pPr>
            <a:endParaRPr lang="fr-FR" sz="1600" dirty="0">
              <a:solidFill>
                <a:schemeClr val="tx1"/>
              </a:solidFill>
              <a:latin typeface="Arial Narrow"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a:t>
            </a:r>
            <a:r>
              <a:rPr lang="fr-FR" sz="1600" i="1" dirty="0" smtClean="0">
                <a:solidFill>
                  <a:schemeClr val="tx1"/>
                </a:solidFill>
                <a:latin typeface="Arial Narrow" pitchFamily="34" charset="0"/>
              </a:rPr>
              <a:t>demande de :</a:t>
            </a:r>
          </a:p>
          <a:p>
            <a:pPr marL="342900" indent="-342900" fontAlgn="auto">
              <a:spcBef>
                <a:spcPts val="0"/>
              </a:spcBef>
              <a:spcAft>
                <a:spcPts val="0"/>
              </a:spcAft>
              <a:defRPr/>
            </a:pPr>
            <a:r>
              <a:rPr lang="fr-FR" sz="1600" i="1" dirty="0" smtClean="0">
                <a:solidFill>
                  <a:schemeClr val="tx1"/>
                </a:solidFill>
                <a:latin typeface="Arial Narrow" pitchFamily="34" charset="0"/>
              </a:rPr>
              <a:t>- </a:t>
            </a:r>
            <a:r>
              <a:rPr lang="fr-FR" sz="1600" dirty="0" smtClean="0">
                <a:solidFill>
                  <a:schemeClr val="tx1"/>
                </a:solidFill>
                <a:latin typeface="Arial Narrow" pitchFamily="34" charset="0"/>
              </a:rPr>
              <a:t>Calculer les dispersions thermiques d’une paroi</a:t>
            </a:r>
            <a:endParaRPr lang="fr-FR" sz="1600" i="1" dirty="0">
              <a:solidFill>
                <a:schemeClr val="tx1"/>
              </a:solidFill>
              <a:latin typeface="Arial Narrow" pitchFamily="34" charset="0"/>
            </a:endParaRPr>
          </a:p>
          <a:p>
            <a:pPr marL="342900" indent="-342900" fontAlgn="auto">
              <a:spcBef>
                <a:spcPts val="0"/>
              </a:spcBef>
              <a:spcAft>
                <a:spcPts val="0"/>
              </a:spcAft>
              <a:defRPr/>
            </a:pPr>
            <a:r>
              <a:rPr lang="fr-FR" sz="1600" dirty="0" smtClean="0">
                <a:solidFill>
                  <a:schemeClr val="tx1"/>
                </a:solidFill>
                <a:latin typeface="Arial Narrow" pitchFamily="34" charset="0"/>
              </a:rPr>
              <a:t>- Choisir </a:t>
            </a:r>
            <a:r>
              <a:rPr lang="fr-FR" sz="1600" dirty="0">
                <a:solidFill>
                  <a:schemeClr val="tx1"/>
                </a:solidFill>
                <a:latin typeface="Arial Narrow" pitchFamily="34" charset="0"/>
              </a:rPr>
              <a:t>un isolant pour </a:t>
            </a:r>
            <a:r>
              <a:rPr lang="fr-FR" sz="1600" dirty="0" smtClean="0">
                <a:solidFill>
                  <a:schemeClr val="tx1"/>
                </a:solidFill>
                <a:latin typeface="Arial Narrow" pitchFamily="34" charset="0"/>
              </a:rPr>
              <a:t>réduire les dispersions thermiques</a:t>
            </a:r>
          </a:p>
          <a:p>
            <a:pPr marL="342900" indent="-342900" fontAlgn="auto">
              <a:spcBef>
                <a:spcPts val="0"/>
              </a:spcBef>
              <a:spcAft>
                <a:spcPts val="0"/>
              </a:spcAft>
              <a:defRPr/>
            </a:pPr>
            <a:r>
              <a:rPr lang="fr-FR" sz="1600" dirty="0" smtClean="0">
                <a:solidFill>
                  <a:schemeClr val="tx1"/>
                </a:solidFill>
                <a:latin typeface="Arial Narrow" pitchFamily="34" charset="0"/>
              </a:rPr>
              <a:t> </a:t>
            </a:r>
            <a:endParaRPr lang="fr-FR" sz="1600" dirty="0">
              <a:solidFill>
                <a:schemeClr val="tx1"/>
              </a:solidFill>
              <a:latin typeface="Arial Narrow" pitchFamily="34" charset="0"/>
            </a:endParaRPr>
          </a:p>
          <a:p>
            <a:pPr marL="342900" indent="-342900" fontAlgn="auto">
              <a:spcBef>
                <a:spcPts val="0"/>
              </a:spcBef>
              <a:spcAft>
                <a:spcPts val="0"/>
              </a:spcAft>
              <a:defRPr/>
            </a:pPr>
            <a:endParaRPr lang="fr-FR" sz="1600" dirty="0">
              <a:solidFill>
                <a:schemeClr val="tx1"/>
              </a:solidFill>
              <a:latin typeface="Arial Narrow" pitchFamily="34" charset="0"/>
            </a:endParaRPr>
          </a:p>
          <a:p>
            <a:pPr marL="342900" indent="-342900" fontAlgn="auto">
              <a:spcBef>
                <a:spcPts val="0"/>
              </a:spcBef>
              <a:spcAft>
                <a:spcPts val="0"/>
              </a:spcAft>
              <a:defRPr/>
            </a:pPr>
            <a:endParaRPr lang="fr-FR" sz="1600" dirty="0">
              <a:solidFill>
                <a:schemeClr val="tx1"/>
              </a:solidFill>
              <a:latin typeface="Arial Narrow" pitchFamily="34" charset="0"/>
            </a:endParaRPr>
          </a:p>
          <a:p>
            <a:pPr marL="342900" indent="-342900" fontAlgn="auto">
              <a:spcBef>
                <a:spcPts val="0"/>
              </a:spcBef>
              <a:spcAft>
                <a:spcPts val="0"/>
              </a:spcAft>
              <a:defRPr/>
            </a:pPr>
            <a:endParaRPr lang="fr-FR" sz="1600" dirty="0">
              <a:solidFill>
                <a:schemeClr val="tx1"/>
              </a:solidFill>
              <a:latin typeface="Arial Narrow" pitchFamily="34" charset="0"/>
            </a:endParaRPr>
          </a:p>
        </p:txBody>
      </p:sp>
      <p:pic>
        <p:nvPicPr>
          <p:cNvPr id="14341" name="Picture 14"/>
          <p:cNvPicPr>
            <a:picLocks noChangeAspect="1" noChangeArrowheads="1"/>
          </p:cNvPicPr>
          <p:nvPr/>
        </p:nvPicPr>
        <p:blipFill>
          <a:blip r:embed="rId4" cstate="print"/>
          <a:srcRect/>
          <a:stretch>
            <a:fillRect/>
          </a:stretch>
        </p:blipFill>
        <p:spPr bwMode="auto">
          <a:xfrm>
            <a:off x="500033" y="3498004"/>
            <a:ext cx="4643471" cy="31853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5363"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18"/>
            <a:ext cx="8786812" cy="3323987"/>
          </a:xfrm>
          <a:prstGeom prst="rect">
            <a:avLst/>
          </a:prstGeom>
          <a:noFill/>
        </p:spPr>
        <p:txBody>
          <a:bodyPr>
            <a:spAutoFit/>
          </a:bodyPr>
          <a:lstStyle/>
          <a:p>
            <a:pPr fontAlgn="auto">
              <a:spcBef>
                <a:spcPts val="0"/>
              </a:spcBef>
              <a:spcAft>
                <a:spcPts val="0"/>
              </a:spcAft>
              <a:defRPr/>
            </a:pPr>
            <a:r>
              <a:rPr lang="fr-FR" dirty="0" smtClean="0">
                <a:solidFill>
                  <a:srgbClr val="FF0000"/>
                </a:solidFill>
                <a:latin typeface="Arial" pitchFamily="34" charset="0"/>
                <a:cs typeface="Arial" pitchFamily="34" charset="0"/>
              </a:rPr>
              <a:t>Expérimenter </a:t>
            </a:r>
            <a:r>
              <a:rPr lang="fr-FR" dirty="0">
                <a:solidFill>
                  <a:srgbClr val="FF0000"/>
                </a:solidFill>
                <a:latin typeface="Arial" pitchFamily="34" charset="0"/>
                <a:cs typeface="Arial" pitchFamily="34" charset="0"/>
              </a:rPr>
              <a:t>et </a:t>
            </a:r>
            <a:r>
              <a:rPr lang="fr-FR" dirty="0" smtClean="0">
                <a:solidFill>
                  <a:srgbClr val="FF0000"/>
                </a:solidFill>
                <a:latin typeface="Arial" pitchFamily="34" charset="0"/>
                <a:cs typeface="Arial" pitchFamily="34" charset="0"/>
              </a:rPr>
              <a:t>interpréter</a:t>
            </a:r>
            <a:endParaRPr lang="fr-FR" dirty="0">
              <a:solidFill>
                <a:srgbClr val="FF0000"/>
              </a:solidFill>
              <a:latin typeface="Arial" pitchFamily="34" charset="0"/>
              <a:cs typeface="Arial" pitchFamily="34" charset="0"/>
            </a:endParaRPr>
          </a:p>
          <a:p>
            <a:pPr fontAlgn="auto">
              <a:spcBef>
                <a:spcPts val="0"/>
              </a:spcBef>
              <a:spcAft>
                <a:spcPts val="0"/>
              </a:spcAft>
              <a:defRPr/>
            </a:pPr>
            <a:endParaRPr lang="fr-FR" sz="1600" dirty="0">
              <a:solidFill>
                <a:schemeClr val="tx1"/>
              </a:solidFill>
              <a:latin typeface="Arial" pitchFamily="34" charset="0"/>
              <a:cs typeface="Arial"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donne : </a:t>
            </a:r>
          </a:p>
          <a:p>
            <a:pPr marL="342900" indent="-342900" fontAlgn="auto">
              <a:spcBef>
                <a:spcPts val="0"/>
              </a:spcBef>
              <a:spcAft>
                <a:spcPts val="0"/>
              </a:spcAft>
              <a:buFont typeface="Wingdings" pitchFamily="2" charset="2"/>
              <a:buChar char="§"/>
              <a:defRPr/>
            </a:pPr>
            <a:r>
              <a:rPr lang="fr-FR" sz="1600" dirty="0">
                <a:solidFill>
                  <a:schemeClr val="tx1"/>
                </a:solidFill>
                <a:latin typeface="Arial Narrow" pitchFamily="34" charset="0"/>
              </a:rPr>
              <a:t>Maquette isolation répartie</a:t>
            </a:r>
          </a:p>
          <a:p>
            <a:pPr marL="342900" indent="-342900" fontAlgn="auto">
              <a:spcBef>
                <a:spcPts val="0"/>
              </a:spcBef>
              <a:spcAft>
                <a:spcPts val="0"/>
              </a:spcAft>
              <a:buFont typeface="Wingdings" pitchFamily="2" charset="2"/>
              <a:buChar char="§"/>
              <a:defRPr/>
            </a:pPr>
            <a:r>
              <a:rPr lang="fr-FR" sz="1600" dirty="0">
                <a:solidFill>
                  <a:schemeClr val="tx1"/>
                </a:solidFill>
                <a:latin typeface="Arial Narrow" pitchFamily="34" charset="0"/>
              </a:rPr>
              <a:t>Maquette isolation intérieur</a:t>
            </a:r>
          </a:p>
          <a:p>
            <a:pPr marL="342900" indent="-342900" fontAlgn="auto">
              <a:spcBef>
                <a:spcPts val="0"/>
              </a:spcBef>
              <a:spcAft>
                <a:spcPts val="0"/>
              </a:spcAft>
              <a:buFont typeface="Wingdings" pitchFamily="2" charset="2"/>
              <a:buChar char="§"/>
              <a:defRPr/>
            </a:pPr>
            <a:r>
              <a:rPr lang="fr-FR" sz="1600" dirty="0">
                <a:solidFill>
                  <a:schemeClr val="tx1"/>
                </a:solidFill>
                <a:latin typeface="Arial Narrow" pitchFamily="34" charset="0"/>
              </a:rPr>
              <a:t>Maquette isolation extérieur</a:t>
            </a:r>
          </a:p>
          <a:p>
            <a:pPr marL="342900" indent="-342900" fontAlgn="auto">
              <a:spcBef>
                <a:spcPts val="0"/>
              </a:spcBef>
              <a:spcAft>
                <a:spcPts val="0"/>
              </a:spcAft>
              <a:defRPr/>
            </a:pPr>
            <a:endParaRPr lang="fr-FR" sz="1600" dirty="0">
              <a:solidFill>
                <a:schemeClr val="tx1"/>
              </a:solidFill>
              <a:latin typeface="Arial Narrow"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a:t>
            </a:r>
            <a:r>
              <a:rPr lang="fr-FR" sz="1600" i="1" dirty="0" smtClean="0">
                <a:solidFill>
                  <a:schemeClr val="tx1"/>
                </a:solidFill>
                <a:latin typeface="Arial Narrow" pitchFamily="34" charset="0"/>
              </a:rPr>
              <a:t>demande de:</a:t>
            </a:r>
            <a:endParaRPr lang="fr-FR" sz="1600" dirty="0">
              <a:solidFill>
                <a:schemeClr val="tx1"/>
              </a:solidFill>
              <a:latin typeface="Arial Narrow" pitchFamily="34" charset="0"/>
            </a:endParaRPr>
          </a:p>
          <a:p>
            <a:pPr marL="342900" indent="-342900" fontAlgn="auto">
              <a:spcBef>
                <a:spcPts val="0"/>
              </a:spcBef>
              <a:spcAft>
                <a:spcPts val="0"/>
              </a:spcAft>
              <a:buFontTx/>
              <a:buChar char="-"/>
              <a:defRPr/>
            </a:pPr>
            <a:r>
              <a:rPr lang="fr-FR" sz="1600" dirty="0">
                <a:solidFill>
                  <a:schemeClr val="tx1"/>
                </a:solidFill>
                <a:latin typeface="Arial Narrow" pitchFamily="34" charset="0"/>
              </a:rPr>
              <a:t>Tracer les caractéristiques des 3 enceintes</a:t>
            </a:r>
          </a:p>
          <a:p>
            <a:pPr marL="342900" indent="-342900" fontAlgn="auto">
              <a:spcBef>
                <a:spcPts val="0"/>
              </a:spcBef>
              <a:spcAft>
                <a:spcPts val="0"/>
              </a:spcAft>
              <a:buFontTx/>
              <a:buChar char="-"/>
              <a:defRPr/>
            </a:pPr>
            <a:r>
              <a:rPr lang="fr-FR" sz="1600" dirty="0">
                <a:solidFill>
                  <a:schemeClr val="tx1"/>
                </a:solidFill>
                <a:latin typeface="Arial Narrow" pitchFamily="34" charset="0"/>
              </a:rPr>
              <a:t>Identifier les temps de réponse ainsi que l’inertie thermique des 3 enceintes</a:t>
            </a:r>
          </a:p>
          <a:p>
            <a:pPr marL="342900" indent="-342900" fontAlgn="auto">
              <a:spcBef>
                <a:spcPts val="0"/>
              </a:spcBef>
              <a:spcAft>
                <a:spcPts val="0"/>
              </a:spcAft>
              <a:defRPr/>
            </a:pPr>
            <a:r>
              <a:rPr lang="fr-FR" sz="1600" dirty="0">
                <a:solidFill>
                  <a:schemeClr val="tx1"/>
                </a:solidFill>
                <a:latin typeface="Arial Narrow" pitchFamily="34" charset="0"/>
              </a:rPr>
              <a:t>-	Interpréter. </a:t>
            </a:r>
          </a:p>
          <a:p>
            <a:pPr marL="342900" indent="-342900" fontAlgn="auto">
              <a:spcBef>
                <a:spcPts val="0"/>
              </a:spcBef>
              <a:spcAft>
                <a:spcPts val="0"/>
              </a:spcAft>
              <a:defRPr/>
            </a:pPr>
            <a:endParaRPr lang="fr-FR" sz="1600" dirty="0">
              <a:solidFill>
                <a:schemeClr val="tx1"/>
              </a:solidFill>
              <a:latin typeface="Arial Narrow" pitchFamily="34" charset="0"/>
            </a:endParaRPr>
          </a:p>
          <a:p>
            <a:pPr marL="342900" indent="-342900" fontAlgn="auto">
              <a:spcBef>
                <a:spcPts val="0"/>
              </a:spcBef>
              <a:spcAft>
                <a:spcPts val="0"/>
              </a:spcAft>
              <a:defRPr/>
            </a:pPr>
            <a:endParaRPr lang="fr-FR" sz="1600" dirty="0">
              <a:solidFill>
                <a:schemeClr val="tx1"/>
              </a:solidFill>
              <a:latin typeface="Arial Narrow" pitchFamily="34" charset="0"/>
            </a:endParaRPr>
          </a:p>
        </p:txBody>
      </p:sp>
      <p:pic>
        <p:nvPicPr>
          <p:cNvPr id="15365" name="Picture 8" descr="C:\Users\Annie\Desktop\P1010004.JPG"/>
          <p:cNvPicPr>
            <a:picLocks noChangeAspect="1" noChangeArrowheads="1"/>
          </p:cNvPicPr>
          <p:nvPr/>
        </p:nvPicPr>
        <p:blipFill>
          <a:blip r:embed="rId3" cstate="print"/>
          <a:srcRect l="6387" t="8517" r="7381"/>
          <a:stretch>
            <a:fillRect/>
          </a:stretch>
        </p:blipFill>
        <p:spPr bwMode="auto">
          <a:xfrm>
            <a:off x="3857625" y="1071563"/>
            <a:ext cx="1928813" cy="1535112"/>
          </a:xfrm>
          <a:prstGeom prst="rect">
            <a:avLst/>
          </a:prstGeom>
          <a:noFill/>
          <a:ln w="9525">
            <a:noFill/>
            <a:miter lim="800000"/>
            <a:headEnd/>
            <a:tailEnd/>
          </a:ln>
        </p:spPr>
      </p:pic>
      <p:pic>
        <p:nvPicPr>
          <p:cNvPr id="15366" name="Picture 9" descr="C:\Users\Annie\Desktop\P1010005.JPG"/>
          <p:cNvPicPr>
            <a:picLocks noChangeAspect="1" noChangeArrowheads="1"/>
          </p:cNvPicPr>
          <p:nvPr/>
        </p:nvPicPr>
        <p:blipFill>
          <a:blip r:embed="rId4" cstate="print"/>
          <a:srcRect/>
          <a:stretch>
            <a:fillRect/>
          </a:stretch>
        </p:blipFill>
        <p:spPr bwMode="auto">
          <a:xfrm>
            <a:off x="857250" y="4071938"/>
            <a:ext cx="2260600" cy="1695450"/>
          </a:xfrm>
          <a:prstGeom prst="rect">
            <a:avLst/>
          </a:prstGeom>
          <a:noFill/>
          <a:ln w="9525">
            <a:noFill/>
            <a:miter lim="800000"/>
            <a:headEnd/>
            <a:tailEnd/>
          </a:ln>
        </p:spPr>
      </p:pic>
      <p:pic>
        <p:nvPicPr>
          <p:cNvPr id="15367" name="Picture 10" descr="C:\Users\Annie\Desktop\P1010006.JPG"/>
          <p:cNvPicPr>
            <a:picLocks noChangeAspect="1" noChangeArrowheads="1"/>
          </p:cNvPicPr>
          <p:nvPr/>
        </p:nvPicPr>
        <p:blipFill>
          <a:blip r:embed="rId5" cstate="print"/>
          <a:srcRect l="6004"/>
          <a:stretch>
            <a:fillRect/>
          </a:stretch>
        </p:blipFill>
        <p:spPr bwMode="auto">
          <a:xfrm>
            <a:off x="6500813" y="857250"/>
            <a:ext cx="2236787" cy="1784350"/>
          </a:xfrm>
          <a:prstGeom prst="rect">
            <a:avLst/>
          </a:prstGeom>
          <a:noFill/>
          <a:ln w="9525">
            <a:noFill/>
            <a:miter lim="800000"/>
            <a:headEnd/>
            <a:tailEnd/>
          </a:ln>
        </p:spPr>
      </p:pic>
      <p:pic>
        <p:nvPicPr>
          <p:cNvPr id="15368" name="Picture 11" descr="C:\Users\Annie\Desktop\P1010008.JPG"/>
          <p:cNvPicPr>
            <a:picLocks noChangeAspect="1" noChangeArrowheads="1"/>
          </p:cNvPicPr>
          <p:nvPr/>
        </p:nvPicPr>
        <p:blipFill>
          <a:blip r:embed="rId6" cstate="print"/>
          <a:srcRect t="4214" b="11516"/>
          <a:stretch>
            <a:fillRect/>
          </a:stretch>
        </p:blipFill>
        <p:spPr bwMode="auto">
          <a:xfrm>
            <a:off x="3429000" y="4071938"/>
            <a:ext cx="2486025" cy="1714500"/>
          </a:xfrm>
          <a:prstGeom prst="rect">
            <a:avLst/>
          </a:prstGeom>
          <a:noFill/>
          <a:ln w="9525">
            <a:noFill/>
            <a:miter lim="800000"/>
            <a:headEnd/>
            <a:tailEnd/>
          </a:ln>
        </p:spPr>
      </p:pic>
      <p:pic>
        <p:nvPicPr>
          <p:cNvPr id="15369" name="Picture 12" descr="C:\Users\Annie\Desktop\P1010007.JPG"/>
          <p:cNvPicPr>
            <a:picLocks noChangeAspect="1" noChangeArrowheads="1"/>
          </p:cNvPicPr>
          <p:nvPr/>
        </p:nvPicPr>
        <p:blipFill>
          <a:blip r:embed="rId7" cstate="print"/>
          <a:srcRect/>
          <a:stretch>
            <a:fillRect/>
          </a:stretch>
        </p:blipFill>
        <p:spPr bwMode="auto">
          <a:xfrm>
            <a:off x="6286500" y="4071938"/>
            <a:ext cx="2355850" cy="17668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6387"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8786812" cy="1354137"/>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Résultats attendus</a:t>
            </a:r>
          </a:p>
          <a:p>
            <a:pPr fontAlgn="auto">
              <a:spcBef>
                <a:spcPts val="0"/>
              </a:spcBef>
              <a:spcAft>
                <a:spcPts val="0"/>
              </a:spcAft>
              <a:defRPr/>
            </a:pPr>
            <a:endParaRPr lang="fr-FR" sz="1600"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p:txBody>
      </p:sp>
      <p:sp>
        <p:nvSpPr>
          <p:cNvPr id="21" name="Forme libre 20"/>
          <p:cNvSpPr/>
          <p:nvPr/>
        </p:nvSpPr>
        <p:spPr>
          <a:xfrm>
            <a:off x="1500188" y="4000500"/>
            <a:ext cx="1428750" cy="1714500"/>
          </a:xfrm>
          <a:custGeom>
            <a:avLst/>
            <a:gdLst>
              <a:gd name="connsiteX0" fmla="*/ 0 w 7160821"/>
              <a:gd name="connsiteY0" fmla="*/ 2909454 h 2909454"/>
              <a:gd name="connsiteX1" fmla="*/ 2933205 w 7160821"/>
              <a:gd name="connsiteY1" fmla="*/ 498763 h 2909454"/>
              <a:gd name="connsiteX2" fmla="*/ 7160821 w 7160821"/>
              <a:gd name="connsiteY2" fmla="*/ 0 h 2909454"/>
              <a:gd name="connsiteX3" fmla="*/ 7160821 w 7160821"/>
              <a:gd name="connsiteY3" fmla="*/ 0 h 2909454"/>
            </a:gdLst>
            <a:ahLst/>
            <a:cxnLst>
              <a:cxn ang="0">
                <a:pos x="connsiteX0" y="connsiteY0"/>
              </a:cxn>
              <a:cxn ang="0">
                <a:pos x="connsiteX1" y="connsiteY1"/>
              </a:cxn>
              <a:cxn ang="0">
                <a:pos x="connsiteX2" y="connsiteY2"/>
              </a:cxn>
              <a:cxn ang="0">
                <a:pos x="connsiteX3" y="connsiteY3"/>
              </a:cxn>
            </a:cxnLst>
            <a:rect l="l" t="t" r="r" b="b"/>
            <a:pathLst>
              <a:path w="7160821" h="2909454">
                <a:moveTo>
                  <a:pt x="0" y="2909454"/>
                </a:moveTo>
                <a:cubicBezTo>
                  <a:pt x="869867" y="1946563"/>
                  <a:pt x="1739735" y="983672"/>
                  <a:pt x="2933205" y="498763"/>
                </a:cubicBezTo>
                <a:cubicBezTo>
                  <a:pt x="4126675" y="13854"/>
                  <a:pt x="7160821" y="0"/>
                  <a:pt x="7160821" y="0"/>
                </a:cubicBezTo>
                <a:lnTo>
                  <a:pt x="7160821"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p>
        </p:txBody>
      </p:sp>
      <p:cxnSp>
        <p:nvCxnSpPr>
          <p:cNvPr id="23" name="Connecteur droit 22"/>
          <p:cNvCxnSpPr/>
          <p:nvPr/>
        </p:nvCxnSpPr>
        <p:spPr>
          <a:xfrm flipV="1">
            <a:off x="2928938" y="3929063"/>
            <a:ext cx="5857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21" idx="0"/>
          </p:cNvCxnSpPr>
          <p:nvPr/>
        </p:nvCxnSpPr>
        <p:spPr>
          <a:xfrm flipV="1">
            <a:off x="1500188" y="2143125"/>
            <a:ext cx="71437" cy="35718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flipV="1">
            <a:off x="1500188" y="5500688"/>
            <a:ext cx="7277100" cy="152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396" name="ZoneTexte 27"/>
          <p:cNvSpPr txBox="1">
            <a:spLocks noChangeArrowheads="1"/>
          </p:cNvSpPr>
          <p:nvPr/>
        </p:nvSpPr>
        <p:spPr bwMode="auto">
          <a:xfrm>
            <a:off x="7572375" y="5786438"/>
            <a:ext cx="1071563" cy="369887"/>
          </a:xfrm>
          <a:prstGeom prst="rect">
            <a:avLst/>
          </a:prstGeom>
          <a:noFill/>
          <a:ln w="9525">
            <a:noFill/>
            <a:miter lim="800000"/>
            <a:headEnd/>
            <a:tailEnd/>
          </a:ln>
        </p:spPr>
        <p:txBody>
          <a:bodyPr>
            <a:spAutoFit/>
          </a:bodyPr>
          <a:lstStyle/>
          <a:p>
            <a:r>
              <a:rPr lang="fr-FR" dirty="0">
                <a:solidFill>
                  <a:schemeClr val="tx1"/>
                </a:solidFill>
              </a:rPr>
              <a:t>Temps</a:t>
            </a:r>
          </a:p>
        </p:txBody>
      </p:sp>
      <p:sp>
        <p:nvSpPr>
          <p:cNvPr id="30" name="ZoneTexte 29"/>
          <p:cNvSpPr txBox="1"/>
          <p:nvPr/>
        </p:nvSpPr>
        <p:spPr>
          <a:xfrm>
            <a:off x="928662" y="2214554"/>
            <a:ext cx="461665" cy="1571636"/>
          </a:xfrm>
          <a:prstGeom prst="rect">
            <a:avLst/>
          </a:prstGeom>
          <a:noFill/>
        </p:spPr>
        <p:txBody>
          <a:bodyPr vert="vert270">
            <a:spAutoFit/>
          </a:bodyPr>
          <a:lstStyle/>
          <a:p>
            <a:pPr>
              <a:defRPr/>
            </a:pPr>
            <a:r>
              <a:rPr lang="fr-FR" dirty="0">
                <a:solidFill>
                  <a:schemeClr val="tx1"/>
                </a:solidFill>
              </a:rPr>
              <a:t>Température</a:t>
            </a:r>
          </a:p>
        </p:txBody>
      </p:sp>
      <p:cxnSp>
        <p:nvCxnSpPr>
          <p:cNvPr id="40" name="Connecteur droit 39"/>
          <p:cNvCxnSpPr/>
          <p:nvPr/>
        </p:nvCxnSpPr>
        <p:spPr>
          <a:xfrm>
            <a:off x="1500188" y="4429125"/>
            <a:ext cx="500062"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42" name="Connecteur droit 41"/>
          <p:cNvCxnSpPr/>
          <p:nvPr/>
        </p:nvCxnSpPr>
        <p:spPr>
          <a:xfrm rot="16200000" flipH="1">
            <a:off x="1393031" y="5036344"/>
            <a:ext cx="121443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flipV="1">
            <a:off x="1571604" y="3929066"/>
            <a:ext cx="7215188" cy="7143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2285984" y="3643314"/>
            <a:ext cx="2928958" cy="276999"/>
          </a:xfrm>
          <a:prstGeom prst="rect">
            <a:avLst/>
          </a:prstGeom>
          <a:noFill/>
        </p:spPr>
        <p:txBody>
          <a:bodyPr wrap="square" rtlCol="0">
            <a:spAutoFit/>
          </a:bodyPr>
          <a:lstStyle/>
          <a:p>
            <a:r>
              <a:rPr lang="fr-FR" sz="1200" dirty="0" smtClean="0">
                <a:solidFill>
                  <a:schemeClr val="tx1"/>
                </a:solidFill>
              </a:rPr>
              <a:t>Température 1 finale</a:t>
            </a:r>
            <a:endParaRPr lang="fr-FR" sz="1200" dirty="0">
              <a:solidFill>
                <a:schemeClr val="tx1"/>
              </a:solidFill>
            </a:endParaRPr>
          </a:p>
        </p:txBody>
      </p:sp>
      <p:sp>
        <p:nvSpPr>
          <p:cNvPr id="24" name="ZoneTexte 23"/>
          <p:cNvSpPr txBox="1"/>
          <p:nvPr/>
        </p:nvSpPr>
        <p:spPr>
          <a:xfrm>
            <a:off x="1571604" y="5857892"/>
            <a:ext cx="2928958" cy="276999"/>
          </a:xfrm>
          <a:prstGeom prst="rect">
            <a:avLst/>
          </a:prstGeom>
          <a:noFill/>
        </p:spPr>
        <p:txBody>
          <a:bodyPr wrap="square" rtlCol="0">
            <a:spAutoFit/>
          </a:bodyPr>
          <a:lstStyle/>
          <a:p>
            <a:r>
              <a:rPr lang="fr-FR" sz="1200" dirty="0" smtClean="0">
                <a:solidFill>
                  <a:schemeClr val="tx1"/>
                </a:solidFill>
              </a:rPr>
              <a:t>Ƭ1 temps de réponse</a:t>
            </a:r>
            <a:endParaRPr lang="fr-FR" sz="1200" dirty="0">
              <a:solidFill>
                <a:schemeClr val="tx1"/>
              </a:solidFill>
            </a:endParaRPr>
          </a:p>
        </p:txBody>
      </p:sp>
      <p:sp>
        <p:nvSpPr>
          <p:cNvPr id="27" name="ZoneTexte 26"/>
          <p:cNvSpPr txBox="1"/>
          <p:nvPr/>
        </p:nvSpPr>
        <p:spPr>
          <a:xfrm>
            <a:off x="3357554" y="2357430"/>
            <a:ext cx="4214842" cy="369332"/>
          </a:xfrm>
          <a:prstGeom prst="rect">
            <a:avLst/>
          </a:prstGeom>
          <a:noFill/>
        </p:spPr>
        <p:txBody>
          <a:bodyPr wrap="square" rtlCol="0">
            <a:spAutoFit/>
          </a:bodyPr>
          <a:lstStyle/>
          <a:p>
            <a:r>
              <a:rPr lang="fr-FR" dirty="0" smtClean="0">
                <a:solidFill>
                  <a:schemeClr val="tx1"/>
                </a:solidFill>
              </a:rPr>
              <a:t>ENCEINTE ISOLATION REPARTIE</a:t>
            </a:r>
            <a:endParaRPr lang="fr-FR"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6387"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8786812" cy="1354137"/>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Résultats attendus</a:t>
            </a:r>
          </a:p>
          <a:p>
            <a:pPr fontAlgn="auto">
              <a:spcBef>
                <a:spcPts val="0"/>
              </a:spcBef>
              <a:spcAft>
                <a:spcPts val="0"/>
              </a:spcAft>
              <a:defRPr/>
            </a:pPr>
            <a:endParaRPr lang="fr-FR" sz="1600"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p:txBody>
      </p:sp>
      <p:sp>
        <p:nvSpPr>
          <p:cNvPr id="16" name="Forme libre 15"/>
          <p:cNvSpPr/>
          <p:nvPr/>
        </p:nvSpPr>
        <p:spPr>
          <a:xfrm>
            <a:off x="1500188" y="2643188"/>
            <a:ext cx="7286625" cy="3000375"/>
          </a:xfrm>
          <a:custGeom>
            <a:avLst/>
            <a:gdLst>
              <a:gd name="connsiteX0" fmla="*/ 0 w 7160821"/>
              <a:gd name="connsiteY0" fmla="*/ 2909454 h 2909454"/>
              <a:gd name="connsiteX1" fmla="*/ 2933205 w 7160821"/>
              <a:gd name="connsiteY1" fmla="*/ 498763 h 2909454"/>
              <a:gd name="connsiteX2" fmla="*/ 7160821 w 7160821"/>
              <a:gd name="connsiteY2" fmla="*/ 0 h 2909454"/>
              <a:gd name="connsiteX3" fmla="*/ 7160821 w 7160821"/>
              <a:gd name="connsiteY3" fmla="*/ 0 h 2909454"/>
            </a:gdLst>
            <a:ahLst/>
            <a:cxnLst>
              <a:cxn ang="0">
                <a:pos x="connsiteX0" y="connsiteY0"/>
              </a:cxn>
              <a:cxn ang="0">
                <a:pos x="connsiteX1" y="connsiteY1"/>
              </a:cxn>
              <a:cxn ang="0">
                <a:pos x="connsiteX2" y="connsiteY2"/>
              </a:cxn>
              <a:cxn ang="0">
                <a:pos x="connsiteX3" y="connsiteY3"/>
              </a:cxn>
            </a:cxnLst>
            <a:rect l="l" t="t" r="r" b="b"/>
            <a:pathLst>
              <a:path w="7160821" h="2909454">
                <a:moveTo>
                  <a:pt x="0" y="2909454"/>
                </a:moveTo>
                <a:cubicBezTo>
                  <a:pt x="869867" y="1946563"/>
                  <a:pt x="1739735" y="983672"/>
                  <a:pt x="2933205" y="498763"/>
                </a:cubicBezTo>
                <a:cubicBezTo>
                  <a:pt x="4126675" y="13854"/>
                  <a:pt x="7160821" y="0"/>
                  <a:pt x="7160821" y="0"/>
                </a:cubicBezTo>
                <a:lnTo>
                  <a:pt x="7160821" y="0"/>
                </a:ln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a:p>
        </p:txBody>
      </p:sp>
      <p:sp>
        <p:nvSpPr>
          <p:cNvPr id="17" name="Forme libre 16"/>
          <p:cNvSpPr/>
          <p:nvPr/>
        </p:nvSpPr>
        <p:spPr>
          <a:xfrm>
            <a:off x="1500166" y="2714625"/>
            <a:ext cx="1946275" cy="2909888"/>
          </a:xfrm>
          <a:custGeom>
            <a:avLst/>
            <a:gdLst>
              <a:gd name="connsiteX0" fmla="*/ 0 w 7160821"/>
              <a:gd name="connsiteY0" fmla="*/ 2909454 h 2909454"/>
              <a:gd name="connsiteX1" fmla="*/ 2933205 w 7160821"/>
              <a:gd name="connsiteY1" fmla="*/ 498763 h 2909454"/>
              <a:gd name="connsiteX2" fmla="*/ 7160821 w 7160821"/>
              <a:gd name="connsiteY2" fmla="*/ 0 h 2909454"/>
              <a:gd name="connsiteX3" fmla="*/ 7160821 w 7160821"/>
              <a:gd name="connsiteY3" fmla="*/ 0 h 2909454"/>
            </a:gdLst>
            <a:ahLst/>
            <a:cxnLst>
              <a:cxn ang="0">
                <a:pos x="connsiteX0" y="connsiteY0"/>
              </a:cxn>
              <a:cxn ang="0">
                <a:pos x="connsiteX1" y="connsiteY1"/>
              </a:cxn>
              <a:cxn ang="0">
                <a:pos x="connsiteX2" y="connsiteY2"/>
              </a:cxn>
              <a:cxn ang="0">
                <a:pos x="connsiteX3" y="connsiteY3"/>
              </a:cxn>
            </a:cxnLst>
            <a:rect l="l" t="t" r="r" b="b"/>
            <a:pathLst>
              <a:path w="7160821" h="2909454">
                <a:moveTo>
                  <a:pt x="0" y="2909454"/>
                </a:moveTo>
                <a:cubicBezTo>
                  <a:pt x="869867" y="1946563"/>
                  <a:pt x="1739735" y="983672"/>
                  <a:pt x="2933205" y="498763"/>
                </a:cubicBezTo>
                <a:cubicBezTo>
                  <a:pt x="4126675" y="13854"/>
                  <a:pt x="7160821" y="0"/>
                  <a:pt x="7160821" y="0"/>
                </a:cubicBezTo>
                <a:lnTo>
                  <a:pt x="7160821" y="0"/>
                </a:ln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a:p>
        </p:txBody>
      </p:sp>
      <p:cxnSp>
        <p:nvCxnSpPr>
          <p:cNvPr id="19" name="Connecteur droit 18"/>
          <p:cNvCxnSpPr/>
          <p:nvPr/>
        </p:nvCxnSpPr>
        <p:spPr>
          <a:xfrm flipV="1">
            <a:off x="3429000" y="2643188"/>
            <a:ext cx="5357813" cy="7143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V="1">
            <a:off x="1500188" y="2143125"/>
            <a:ext cx="71437" cy="35718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flipV="1">
            <a:off x="1500188" y="5500688"/>
            <a:ext cx="7277100" cy="1524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6396" name="ZoneTexte 27"/>
          <p:cNvSpPr txBox="1">
            <a:spLocks noChangeArrowheads="1"/>
          </p:cNvSpPr>
          <p:nvPr/>
        </p:nvSpPr>
        <p:spPr bwMode="auto">
          <a:xfrm>
            <a:off x="7572375" y="5786438"/>
            <a:ext cx="1071563" cy="369887"/>
          </a:xfrm>
          <a:prstGeom prst="rect">
            <a:avLst/>
          </a:prstGeom>
          <a:noFill/>
          <a:ln w="9525">
            <a:noFill/>
            <a:miter lim="800000"/>
            <a:headEnd/>
            <a:tailEnd/>
          </a:ln>
        </p:spPr>
        <p:txBody>
          <a:bodyPr>
            <a:spAutoFit/>
          </a:bodyPr>
          <a:lstStyle/>
          <a:p>
            <a:r>
              <a:rPr lang="fr-FR" dirty="0">
                <a:solidFill>
                  <a:schemeClr val="tx1"/>
                </a:solidFill>
              </a:rPr>
              <a:t>Temps</a:t>
            </a:r>
          </a:p>
        </p:txBody>
      </p:sp>
      <p:sp>
        <p:nvSpPr>
          <p:cNvPr id="30" name="ZoneTexte 29"/>
          <p:cNvSpPr txBox="1"/>
          <p:nvPr/>
        </p:nvSpPr>
        <p:spPr>
          <a:xfrm>
            <a:off x="928662" y="2214554"/>
            <a:ext cx="461665" cy="1571636"/>
          </a:xfrm>
          <a:prstGeom prst="rect">
            <a:avLst/>
          </a:prstGeom>
          <a:noFill/>
        </p:spPr>
        <p:txBody>
          <a:bodyPr vert="vert270">
            <a:spAutoFit/>
          </a:bodyPr>
          <a:lstStyle/>
          <a:p>
            <a:pPr>
              <a:defRPr/>
            </a:pPr>
            <a:r>
              <a:rPr lang="fr-FR" dirty="0">
                <a:solidFill>
                  <a:schemeClr val="tx1"/>
                </a:solidFill>
              </a:rPr>
              <a:t>Température</a:t>
            </a:r>
          </a:p>
        </p:txBody>
      </p:sp>
      <p:cxnSp>
        <p:nvCxnSpPr>
          <p:cNvPr id="32" name="Connecteur droit 31"/>
          <p:cNvCxnSpPr/>
          <p:nvPr/>
        </p:nvCxnSpPr>
        <p:spPr>
          <a:xfrm flipV="1">
            <a:off x="1571625" y="2643188"/>
            <a:ext cx="7215188" cy="71437"/>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1571625" y="3286125"/>
            <a:ext cx="264318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2279634" y="3284538"/>
            <a:ext cx="6350" cy="23590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8" name="Connecteur droit 37"/>
          <p:cNvCxnSpPr/>
          <p:nvPr/>
        </p:nvCxnSpPr>
        <p:spPr>
          <a:xfrm rot="16200000" flipH="1">
            <a:off x="3074194" y="4426744"/>
            <a:ext cx="2287588" cy="635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2714612" y="1857364"/>
            <a:ext cx="5572164" cy="369332"/>
          </a:xfrm>
          <a:prstGeom prst="rect">
            <a:avLst/>
          </a:prstGeom>
          <a:noFill/>
        </p:spPr>
        <p:txBody>
          <a:bodyPr wrap="square" rtlCol="0">
            <a:spAutoFit/>
          </a:bodyPr>
          <a:lstStyle/>
          <a:p>
            <a:r>
              <a:rPr lang="fr-FR" dirty="0" smtClean="0">
                <a:solidFill>
                  <a:schemeClr val="tx1"/>
                </a:solidFill>
              </a:rPr>
              <a:t>ENCEINTES ISOLATION </a:t>
            </a:r>
            <a:r>
              <a:rPr lang="fr-FR" dirty="0" smtClean="0">
                <a:solidFill>
                  <a:srgbClr val="FF0000"/>
                </a:solidFill>
              </a:rPr>
              <a:t>INTERIEUR</a:t>
            </a:r>
            <a:r>
              <a:rPr lang="fr-FR" dirty="0" smtClean="0">
                <a:solidFill>
                  <a:schemeClr val="tx1"/>
                </a:solidFill>
              </a:rPr>
              <a:t>/</a:t>
            </a:r>
            <a:r>
              <a:rPr lang="fr-FR" dirty="0" smtClean="0">
                <a:solidFill>
                  <a:srgbClr val="3333FF"/>
                </a:solidFill>
              </a:rPr>
              <a:t>EXTERIEUR</a:t>
            </a:r>
            <a:endParaRPr lang="fr-FR" dirty="0">
              <a:solidFill>
                <a:srgbClr val="3333FF"/>
              </a:solidFill>
            </a:endParaRPr>
          </a:p>
        </p:txBody>
      </p:sp>
      <p:sp>
        <p:nvSpPr>
          <p:cNvPr id="22" name="ZoneTexte 21"/>
          <p:cNvSpPr txBox="1"/>
          <p:nvPr/>
        </p:nvSpPr>
        <p:spPr>
          <a:xfrm>
            <a:off x="2928926" y="2357430"/>
            <a:ext cx="2928958" cy="276999"/>
          </a:xfrm>
          <a:prstGeom prst="rect">
            <a:avLst/>
          </a:prstGeom>
          <a:noFill/>
        </p:spPr>
        <p:txBody>
          <a:bodyPr wrap="square" rtlCol="0">
            <a:spAutoFit/>
          </a:bodyPr>
          <a:lstStyle/>
          <a:p>
            <a:r>
              <a:rPr lang="fr-FR" sz="1200" dirty="0" smtClean="0">
                <a:solidFill>
                  <a:schemeClr val="tx1"/>
                </a:solidFill>
              </a:rPr>
              <a:t>Température 2 finale</a:t>
            </a:r>
            <a:endParaRPr lang="fr-FR" sz="1200" dirty="0">
              <a:solidFill>
                <a:schemeClr val="tx1"/>
              </a:solidFill>
            </a:endParaRPr>
          </a:p>
        </p:txBody>
      </p:sp>
      <p:sp>
        <p:nvSpPr>
          <p:cNvPr id="27" name="ZoneTexte 26"/>
          <p:cNvSpPr txBox="1"/>
          <p:nvPr/>
        </p:nvSpPr>
        <p:spPr>
          <a:xfrm>
            <a:off x="2143108" y="5652331"/>
            <a:ext cx="428628" cy="276999"/>
          </a:xfrm>
          <a:prstGeom prst="rect">
            <a:avLst/>
          </a:prstGeom>
          <a:noFill/>
        </p:spPr>
        <p:txBody>
          <a:bodyPr wrap="square" rtlCol="0">
            <a:spAutoFit/>
          </a:bodyPr>
          <a:lstStyle/>
          <a:p>
            <a:r>
              <a:rPr lang="fr-FR" sz="1200" dirty="0" smtClean="0">
                <a:solidFill>
                  <a:schemeClr val="tx1"/>
                </a:solidFill>
              </a:rPr>
              <a:t>Ƭ2</a:t>
            </a:r>
            <a:endParaRPr lang="fr-FR" sz="1200" dirty="0">
              <a:solidFill>
                <a:schemeClr val="tx1"/>
              </a:solidFill>
            </a:endParaRPr>
          </a:p>
        </p:txBody>
      </p:sp>
      <p:sp>
        <p:nvSpPr>
          <p:cNvPr id="28" name="ZoneTexte 27"/>
          <p:cNvSpPr txBox="1"/>
          <p:nvPr/>
        </p:nvSpPr>
        <p:spPr>
          <a:xfrm>
            <a:off x="4000496" y="5643578"/>
            <a:ext cx="428628" cy="276999"/>
          </a:xfrm>
          <a:prstGeom prst="rect">
            <a:avLst/>
          </a:prstGeom>
          <a:noFill/>
        </p:spPr>
        <p:txBody>
          <a:bodyPr wrap="square" rtlCol="0">
            <a:spAutoFit/>
          </a:bodyPr>
          <a:lstStyle/>
          <a:p>
            <a:r>
              <a:rPr lang="fr-FR" sz="1200" dirty="0" smtClean="0">
                <a:solidFill>
                  <a:schemeClr val="tx1"/>
                </a:solidFill>
              </a:rPr>
              <a:t>Ƭ3</a:t>
            </a:r>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7411"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8786812" cy="1354137"/>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Résultats attendus</a:t>
            </a:r>
          </a:p>
          <a:p>
            <a:pPr fontAlgn="auto">
              <a:spcBef>
                <a:spcPts val="0"/>
              </a:spcBef>
              <a:spcAft>
                <a:spcPts val="0"/>
              </a:spcAft>
              <a:defRPr/>
            </a:pPr>
            <a:endParaRPr lang="fr-FR" sz="1600"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p:txBody>
      </p:sp>
      <p:pic>
        <p:nvPicPr>
          <p:cNvPr id="43010" name="Picture 2"/>
          <p:cNvPicPr>
            <a:picLocks noChangeAspect="1" noChangeArrowheads="1"/>
          </p:cNvPicPr>
          <p:nvPr/>
        </p:nvPicPr>
        <p:blipFill>
          <a:blip r:embed="rId3" cstate="print"/>
          <a:srcRect/>
          <a:stretch>
            <a:fillRect/>
          </a:stretch>
        </p:blipFill>
        <p:spPr bwMode="auto">
          <a:xfrm>
            <a:off x="528667" y="1714488"/>
            <a:ext cx="8440018" cy="4643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8435"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8786812" cy="3077766"/>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Simuler et </a:t>
            </a:r>
            <a:r>
              <a:rPr lang="fr-FR" dirty="0" smtClean="0">
                <a:solidFill>
                  <a:srgbClr val="FF0000"/>
                </a:solidFill>
                <a:latin typeface="Arial" pitchFamily="34" charset="0"/>
                <a:cs typeface="Arial" pitchFamily="34" charset="0"/>
              </a:rPr>
              <a:t>interpréter</a:t>
            </a:r>
            <a:endParaRPr lang="fr-FR"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smtClean="0">
              <a:solidFill>
                <a:schemeClr val="tx1"/>
              </a:solidFill>
              <a:latin typeface="Arial" pitchFamily="34" charset="0"/>
              <a:cs typeface="Arial" pitchFamily="34" charset="0"/>
            </a:endParaRPr>
          </a:p>
          <a:p>
            <a:pPr marL="342900" indent="-342900" fontAlgn="auto">
              <a:spcBef>
                <a:spcPts val="0"/>
              </a:spcBef>
              <a:spcAft>
                <a:spcPts val="0"/>
              </a:spcAft>
              <a:defRPr/>
            </a:pPr>
            <a:endParaRPr lang="fr-FR" sz="1600" dirty="0" smtClean="0">
              <a:solidFill>
                <a:schemeClr val="tx1"/>
              </a:solidFill>
              <a:latin typeface="Arial" pitchFamily="34" charset="0"/>
              <a:cs typeface="Arial" pitchFamily="34" charset="0"/>
            </a:endParaRPr>
          </a:p>
          <a:p>
            <a:pPr marL="342900" indent="-342900" fontAlgn="auto">
              <a:spcBef>
                <a:spcPts val="0"/>
              </a:spcBef>
              <a:spcAft>
                <a:spcPts val="0"/>
              </a:spcAft>
              <a:defRPr/>
            </a:pPr>
            <a:endParaRPr lang="fr-FR" sz="1600" dirty="0">
              <a:solidFill>
                <a:schemeClr val="tx1"/>
              </a:solidFill>
              <a:latin typeface="Arial" pitchFamily="34" charset="0"/>
              <a:cs typeface="Arial"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donne : </a:t>
            </a:r>
          </a:p>
          <a:p>
            <a:pPr>
              <a:buFontTx/>
              <a:buChar char="-"/>
              <a:defRPr/>
            </a:pPr>
            <a:r>
              <a:rPr lang="fr-FR" sz="1600" dirty="0">
                <a:solidFill>
                  <a:schemeClr val="tx1"/>
                </a:solidFill>
                <a:latin typeface="Arial Narrow" pitchFamily="34" charset="0"/>
              </a:rPr>
              <a:t>Site internet à consulter: http://</a:t>
            </a:r>
            <a:r>
              <a:rPr lang="fr-FR" sz="1600" dirty="0" smtClean="0">
                <a:solidFill>
                  <a:schemeClr val="tx1"/>
                </a:solidFill>
                <a:latin typeface="Arial Narrow" pitchFamily="34" charset="0"/>
              </a:rPr>
              <a:t>www.econologie.com/choisir-un-isolant-l-energie-grise-des-materiaux-d-isolation-articles.html</a:t>
            </a:r>
            <a:endParaRPr lang="fr-FR" sz="1600" dirty="0">
              <a:solidFill>
                <a:schemeClr val="tx1"/>
              </a:solidFill>
              <a:latin typeface="Arial Narrow" pitchFamily="34" charset="0"/>
            </a:endParaRPr>
          </a:p>
          <a:p>
            <a:pPr>
              <a:buFontTx/>
              <a:buChar char="-"/>
              <a:defRPr/>
            </a:pPr>
            <a:r>
              <a:rPr lang="fr-FR" sz="1600" dirty="0">
                <a:solidFill>
                  <a:schemeClr val="tx1"/>
                </a:solidFill>
                <a:latin typeface="Arial Narrow" pitchFamily="34" charset="0"/>
              </a:rPr>
              <a:t>des documentations techniques et commerciales sur des isolants</a:t>
            </a:r>
          </a:p>
          <a:p>
            <a:pPr marL="342900" indent="-342900" fontAlgn="auto">
              <a:spcBef>
                <a:spcPts val="0"/>
              </a:spcBef>
              <a:spcAft>
                <a:spcPts val="0"/>
              </a:spcAft>
              <a:defRPr/>
            </a:pPr>
            <a:endParaRPr lang="fr-FR" sz="1600" dirty="0">
              <a:solidFill>
                <a:schemeClr val="tx1"/>
              </a:solidFill>
              <a:latin typeface="Arial Narrow" pitchFamily="34" charset="0"/>
            </a:endParaRPr>
          </a:p>
          <a:p>
            <a:pPr marL="342900" indent="-342900" fontAlgn="auto">
              <a:spcBef>
                <a:spcPts val="0"/>
              </a:spcBef>
              <a:spcAft>
                <a:spcPts val="0"/>
              </a:spcAft>
              <a:defRPr/>
            </a:pPr>
            <a:r>
              <a:rPr lang="fr-FR" sz="1600" i="1" dirty="0">
                <a:solidFill>
                  <a:schemeClr val="tx1"/>
                </a:solidFill>
                <a:latin typeface="Arial Narrow" pitchFamily="34" charset="0"/>
              </a:rPr>
              <a:t>On </a:t>
            </a:r>
            <a:r>
              <a:rPr lang="fr-FR" sz="1600" i="1" dirty="0" smtClean="0">
                <a:solidFill>
                  <a:schemeClr val="tx1"/>
                </a:solidFill>
                <a:latin typeface="Arial Narrow" pitchFamily="34" charset="0"/>
              </a:rPr>
              <a:t>demande de </a:t>
            </a:r>
            <a:r>
              <a:rPr lang="fr-FR" sz="1600" i="1" dirty="0">
                <a:solidFill>
                  <a:schemeClr val="tx1"/>
                </a:solidFill>
                <a:latin typeface="Arial Narrow" pitchFamily="34" charset="0"/>
              </a:rPr>
              <a:t>:</a:t>
            </a:r>
            <a:endParaRPr lang="fr-FR" sz="1600" dirty="0">
              <a:solidFill>
                <a:schemeClr val="tx1"/>
              </a:solidFill>
              <a:latin typeface="Arial Narrow" pitchFamily="34" charset="0"/>
            </a:endParaRPr>
          </a:p>
          <a:p>
            <a:pPr marL="342900" indent="-342900" fontAlgn="auto">
              <a:spcBef>
                <a:spcPts val="0"/>
              </a:spcBef>
              <a:spcAft>
                <a:spcPts val="0"/>
              </a:spcAft>
              <a:buFontTx/>
              <a:buChar char="-"/>
              <a:defRPr/>
            </a:pPr>
            <a:r>
              <a:rPr lang="fr-FR" sz="1600" dirty="0">
                <a:solidFill>
                  <a:schemeClr val="tx1"/>
                </a:solidFill>
                <a:latin typeface="Arial Narrow" pitchFamily="34" charset="0"/>
              </a:rPr>
              <a:t>Choisir son isolant en fonction de l’énergie </a:t>
            </a:r>
            <a:r>
              <a:rPr lang="fr-FR" sz="1600" dirty="0" smtClean="0">
                <a:solidFill>
                  <a:schemeClr val="tx1"/>
                </a:solidFill>
                <a:latin typeface="Arial Narrow" pitchFamily="34" charset="0"/>
              </a:rPr>
              <a:t>grise au moyen du logiciel COCON</a:t>
            </a:r>
            <a:endParaRPr lang="fr-FR" sz="1600" dirty="0">
              <a:solidFill>
                <a:schemeClr val="tx1"/>
              </a:solidFill>
              <a:latin typeface="Arial Narrow" pitchFamily="34" charset="0"/>
            </a:endParaRPr>
          </a:p>
          <a:p>
            <a:pPr marL="342900" indent="-342900" fontAlgn="auto">
              <a:spcBef>
                <a:spcPts val="0"/>
              </a:spcBef>
              <a:spcAft>
                <a:spcPts val="0"/>
              </a:spcAft>
              <a:defRPr/>
            </a:pPr>
            <a:endParaRPr lang="fr-FR" sz="1600" dirty="0">
              <a:solidFill>
                <a:schemeClr val="tx1"/>
              </a:solidFill>
              <a:latin typeface="Arial Narrow" pitchFamily="34" charset="0"/>
            </a:endParaRPr>
          </a:p>
        </p:txBody>
      </p:sp>
      <p:pic>
        <p:nvPicPr>
          <p:cNvPr id="18437" name="Picture 5" descr="COCON comparaison de solutions constructives et de niveaux de confort">
            <a:hlinkClick r:id="rId3"/>
          </p:cNvPr>
          <p:cNvPicPr>
            <a:picLocks noChangeAspect="1" noChangeArrowheads="1"/>
          </p:cNvPicPr>
          <p:nvPr/>
        </p:nvPicPr>
        <p:blipFill>
          <a:blip r:embed="rId4" cstate="print"/>
          <a:srcRect/>
          <a:stretch>
            <a:fillRect/>
          </a:stretch>
        </p:blipFill>
        <p:spPr bwMode="auto">
          <a:xfrm>
            <a:off x="6548467" y="3857628"/>
            <a:ext cx="2521325" cy="2571768"/>
          </a:xfrm>
          <a:prstGeom prst="rect">
            <a:avLst/>
          </a:prstGeom>
          <a:noFill/>
          <a:ln w="9525">
            <a:noFill/>
            <a:miter lim="800000"/>
            <a:headEnd/>
            <a:tailEnd/>
          </a:ln>
        </p:spPr>
      </p:pic>
      <p:pic>
        <p:nvPicPr>
          <p:cNvPr id="18438" name="Picture 7" descr="Evaluation multicritère d'un bâtiment"/>
          <p:cNvPicPr>
            <a:picLocks noChangeAspect="1" noChangeArrowheads="1"/>
          </p:cNvPicPr>
          <p:nvPr/>
        </p:nvPicPr>
        <p:blipFill>
          <a:blip r:embed="rId5" cstate="print"/>
          <a:srcRect/>
          <a:stretch>
            <a:fillRect/>
          </a:stretch>
        </p:blipFill>
        <p:spPr bwMode="auto">
          <a:xfrm>
            <a:off x="458590" y="3848122"/>
            <a:ext cx="6042236" cy="26217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Projet : Les évolutions des dispositifs d’isolation</a:t>
            </a:r>
            <a:endParaRPr lang="fr-FR" dirty="0">
              <a:latin typeface="Arial Narrow" pitchFamily="34" charset="0"/>
            </a:endParaRPr>
          </a:p>
        </p:txBody>
      </p:sp>
      <p:sp>
        <p:nvSpPr>
          <p:cNvPr id="17411"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PRINCIPES PHYSIQUES</a:t>
            </a:r>
          </a:p>
        </p:txBody>
      </p:sp>
      <p:sp>
        <p:nvSpPr>
          <p:cNvPr id="7" name="ZoneTexte 6"/>
          <p:cNvSpPr txBox="1"/>
          <p:nvPr/>
        </p:nvSpPr>
        <p:spPr>
          <a:xfrm>
            <a:off x="357188" y="642938"/>
            <a:ext cx="8786812" cy="1354137"/>
          </a:xfrm>
          <a:prstGeom prst="rect">
            <a:avLst/>
          </a:prstGeom>
          <a:noFill/>
        </p:spPr>
        <p:txBody>
          <a:bodyPr>
            <a:spAutoFit/>
          </a:bodyPr>
          <a:lstStyle/>
          <a:p>
            <a:pPr fontAlgn="auto">
              <a:spcBef>
                <a:spcPts val="0"/>
              </a:spcBef>
              <a:spcAft>
                <a:spcPts val="0"/>
              </a:spcAft>
              <a:defRPr/>
            </a:pPr>
            <a:r>
              <a:rPr lang="fr-FR" dirty="0" smtClean="0">
                <a:solidFill>
                  <a:srgbClr val="FF0000"/>
                </a:solidFill>
                <a:latin typeface="Arial" pitchFamily="34" charset="0"/>
                <a:cs typeface="Arial" pitchFamily="34" charset="0"/>
              </a:rPr>
              <a:t>Pistes de projet</a:t>
            </a:r>
            <a:endParaRPr lang="fr-FR" dirty="0">
              <a:solidFill>
                <a:srgbClr val="FF0000"/>
              </a:solidFill>
              <a:latin typeface="Arial" pitchFamily="34" charset="0"/>
              <a:cs typeface="Arial" pitchFamily="34" charset="0"/>
            </a:endParaRPr>
          </a:p>
          <a:p>
            <a:pPr fontAlgn="auto">
              <a:spcBef>
                <a:spcPts val="0"/>
              </a:spcBef>
              <a:spcAft>
                <a:spcPts val="0"/>
              </a:spcAft>
              <a:defRPr/>
            </a:pPr>
            <a:endParaRPr lang="fr-FR" sz="1600"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sz="1600" dirty="0">
              <a:latin typeface="Arial Narrow" pitchFamily="34" charset="0"/>
            </a:endParaRPr>
          </a:p>
        </p:txBody>
      </p:sp>
      <p:sp>
        <p:nvSpPr>
          <p:cNvPr id="6" name="ZoneTexte 5"/>
          <p:cNvSpPr txBox="1"/>
          <p:nvPr/>
        </p:nvSpPr>
        <p:spPr>
          <a:xfrm>
            <a:off x="571472" y="1214422"/>
            <a:ext cx="4357718" cy="369332"/>
          </a:xfrm>
          <a:prstGeom prst="rect">
            <a:avLst/>
          </a:prstGeom>
          <a:noFill/>
        </p:spPr>
        <p:txBody>
          <a:bodyPr wrap="square" rtlCol="0">
            <a:spAutoFit/>
          </a:bodyPr>
          <a:lstStyle/>
          <a:p>
            <a:pPr algn="ctr"/>
            <a:r>
              <a:rPr lang="fr-FR" dirty="0" smtClean="0">
                <a:solidFill>
                  <a:schemeClr val="tx1"/>
                </a:solidFill>
              </a:rPr>
              <a:t>L’ISOLATION INTEGREE</a:t>
            </a:r>
            <a:endParaRPr lang="fr-FR" dirty="0">
              <a:solidFill>
                <a:schemeClr val="tx1"/>
              </a:solidFill>
            </a:endParaRPr>
          </a:p>
        </p:txBody>
      </p:sp>
      <p:pic>
        <p:nvPicPr>
          <p:cNvPr id="43010" name="Picture 2" descr="C:\Users\Annie\Desktop\logo_med.jpg"/>
          <p:cNvPicPr>
            <a:picLocks noChangeAspect="1" noChangeArrowheads="1"/>
          </p:cNvPicPr>
          <p:nvPr/>
        </p:nvPicPr>
        <p:blipFill>
          <a:blip r:embed="rId3" cstate="print"/>
          <a:srcRect/>
          <a:stretch>
            <a:fillRect/>
          </a:stretch>
        </p:blipFill>
        <p:spPr bwMode="auto">
          <a:xfrm>
            <a:off x="5934075" y="500042"/>
            <a:ext cx="3209925" cy="1600200"/>
          </a:xfrm>
          <a:prstGeom prst="rect">
            <a:avLst/>
          </a:prstGeom>
          <a:noFill/>
        </p:spPr>
      </p:pic>
      <p:pic>
        <p:nvPicPr>
          <p:cNvPr id="93186" name="Picture 2" descr="http://t1.gstatic.com/images?q=tbn:T0ZVSW9kTa85xM:http://www.ideesmaison.com/images/view/2779-Beton-cellulaire.jpg">
            <a:hlinkClick r:id="rId4"/>
          </p:cNvPr>
          <p:cNvPicPr>
            <a:picLocks noChangeAspect="1" noChangeArrowheads="1"/>
          </p:cNvPicPr>
          <p:nvPr/>
        </p:nvPicPr>
        <p:blipFill>
          <a:blip r:embed="rId5" cstate="print"/>
          <a:srcRect/>
          <a:stretch>
            <a:fillRect/>
          </a:stretch>
        </p:blipFill>
        <p:spPr bwMode="auto">
          <a:xfrm>
            <a:off x="6000760" y="3214686"/>
            <a:ext cx="1500198" cy="1161809"/>
          </a:xfrm>
          <a:prstGeom prst="rect">
            <a:avLst/>
          </a:prstGeom>
          <a:noFill/>
        </p:spPr>
      </p:pic>
      <p:sp>
        <p:nvSpPr>
          <p:cNvPr id="8" name="ZoneTexte 7"/>
          <p:cNvSpPr txBox="1"/>
          <p:nvPr/>
        </p:nvSpPr>
        <p:spPr>
          <a:xfrm>
            <a:off x="4857752" y="2643182"/>
            <a:ext cx="4071966" cy="338554"/>
          </a:xfrm>
          <a:prstGeom prst="rect">
            <a:avLst/>
          </a:prstGeom>
          <a:noFill/>
        </p:spPr>
        <p:txBody>
          <a:bodyPr wrap="square" rtlCol="0">
            <a:spAutoFit/>
          </a:bodyPr>
          <a:lstStyle/>
          <a:p>
            <a:r>
              <a:rPr lang="fr-FR" sz="1600" dirty="0" smtClean="0">
                <a:solidFill>
                  <a:schemeClr val="tx1"/>
                </a:solidFill>
              </a:rPr>
              <a:t>LE PARPAING BETON CELLULAIRE</a:t>
            </a:r>
            <a:endParaRPr lang="fr-FR" sz="1600" dirty="0">
              <a:solidFill>
                <a:schemeClr val="tx1"/>
              </a:solidFill>
            </a:endParaRPr>
          </a:p>
        </p:txBody>
      </p:sp>
      <p:pic>
        <p:nvPicPr>
          <p:cNvPr id="93188" name="Picture 4" descr="http://t3.gstatic.com/images?q=tbn:CayLv5NxkCeARM:http://pagesperso-orange.fr/michel.maleysson/images/jpeg/parpaing.jpg">
            <a:hlinkClick r:id="rId6"/>
          </p:cNvPr>
          <p:cNvPicPr>
            <a:picLocks noChangeAspect="1" noChangeArrowheads="1"/>
          </p:cNvPicPr>
          <p:nvPr/>
        </p:nvPicPr>
        <p:blipFill>
          <a:blip r:embed="rId7" cstate="print"/>
          <a:srcRect/>
          <a:stretch>
            <a:fillRect/>
          </a:stretch>
        </p:blipFill>
        <p:spPr bwMode="auto">
          <a:xfrm>
            <a:off x="1428728" y="3214686"/>
            <a:ext cx="1238259" cy="928694"/>
          </a:xfrm>
          <a:prstGeom prst="rect">
            <a:avLst/>
          </a:prstGeom>
          <a:noFill/>
        </p:spPr>
      </p:pic>
      <p:sp>
        <p:nvSpPr>
          <p:cNvPr id="10" name="ZoneTexte 9"/>
          <p:cNvSpPr txBox="1"/>
          <p:nvPr/>
        </p:nvSpPr>
        <p:spPr>
          <a:xfrm>
            <a:off x="1071538" y="2643182"/>
            <a:ext cx="2143140" cy="338554"/>
          </a:xfrm>
          <a:prstGeom prst="rect">
            <a:avLst/>
          </a:prstGeom>
          <a:noFill/>
        </p:spPr>
        <p:txBody>
          <a:bodyPr wrap="square" rtlCol="0">
            <a:spAutoFit/>
          </a:bodyPr>
          <a:lstStyle/>
          <a:p>
            <a:r>
              <a:rPr lang="fr-FR" sz="1600" dirty="0" smtClean="0">
                <a:solidFill>
                  <a:schemeClr val="tx1"/>
                </a:solidFill>
              </a:rPr>
              <a:t>LE PARPAING BOIS</a:t>
            </a:r>
            <a:endParaRPr lang="fr-FR" sz="1600" dirty="0">
              <a:solidFill>
                <a:schemeClr val="tx1"/>
              </a:solidFill>
            </a:endParaRPr>
          </a:p>
        </p:txBody>
      </p:sp>
      <p:pic>
        <p:nvPicPr>
          <p:cNvPr id="93190" name="Picture 6" descr="http://t0.gstatic.com/images?q=tbn:dCo0tYs4_T83mM:http://www.bulma-animation.org/u/p/7/82v6su982eahr7kmx0pb9a74pr.jpg">
            <a:hlinkClick r:id="rId8"/>
          </p:cNvPr>
          <p:cNvPicPr>
            <a:picLocks noChangeAspect="1" noChangeArrowheads="1"/>
          </p:cNvPicPr>
          <p:nvPr/>
        </p:nvPicPr>
        <p:blipFill>
          <a:blip r:embed="rId9" cstate="print"/>
          <a:srcRect/>
          <a:stretch>
            <a:fillRect/>
          </a:stretch>
        </p:blipFill>
        <p:spPr bwMode="auto">
          <a:xfrm>
            <a:off x="3643306" y="5357826"/>
            <a:ext cx="1276350" cy="866776"/>
          </a:xfrm>
          <a:prstGeom prst="rect">
            <a:avLst/>
          </a:prstGeom>
          <a:noFill/>
        </p:spPr>
      </p:pic>
      <p:sp>
        <p:nvSpPr>
          <p:cNvPr id="12" name="ZoneTexte 11"/>
          <p:cNvSpPr txBox="1"/>
          <p:nvPr/>
        </p:nvSpPr>
        <p:spPr>
          <a:xfrm>
            <a:off x="2643174" y="4786322"/>
            <a:ext cx="4071966" cy="338554"/>
          </a:xfrm>
          <a:prstGeom prst="rect">
            <a:avLst/>
          </a:prstGeom>
          <a:noFill/>
        </p:spPr>
        <p:txBody>
          <a:bodyPr wrap="square" rtlCol="0">
            <a:spAutoFit/>
          </a:bodyPr>
          <a:lstStyle/>
          <a:p>
            <a:r>
              <a:rPr lang="fr-FR" sz="1600" dirty="0" smtClean="0">
                <a:solidFill>
                  <a:schemeClr val="tx1"/>
                </a:solidFill>
              </a:rPr>
              <a:t>LE PARPAING A LAMES D’AIR</a:t>
            </a:r>
            <a:endParaRPr lang="fr-FR" sz="1600"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6"/>
          <p:cNvSpPr>
            <a:spLocks noChangeArrowheads="1"/>
          </p:cNvSpPr>
          <p:nvPr/>
        </p:nvSpPr>
        <p:spPr bwMode="auto">
          <a:xfrm>
            <a:off x="6429375" y="4135438"/>
            <a:ext cx="1571625" cy="1571625"/>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20483" name="ZoneTexte 1"/>
          <p:cNvSpPr txBox="1">
            <a:spLocks noChangeArrowheads="1"/>
          </p:cNvSpPr>
          <p:nvPr/>
        </p:nvSpPr>
        <p:spPr bwMode="auto">
          <a:xfrm>
            <a:off x="0" y="0"/>
            <a:ext cx="9144000" cy="2530475"/>
          </a:xfrm>
          <a:prstGeom prst="rect">
            <a:avLst/>
          </a:prstGeom>
          <a:noFill/>
          <a:ln w="9525">
            <a:noFill/>
            <a:miter lim="800000"/>
            <a:headEnd/>
            <a:tailEnd/>
          </a:ln>
        </p:spPr>
        <p:txBody>
          <a:bodyPr>
            <a:spAutoFit/>
          </a:bodyPr>
          <a:lstStyle/>
          <a:p>
            <a:pPr algn="ctr" defTabSz="914400"/>
            <a:endParaRPr lang="fr-FR" sz="2000" i="1">
              <a:solidFill>
                <a:srgbClr val="0070C0"/>
              </a:solidFill>
              <a:latin typeface="Trebuchet MS" pitchFamily="32" charset="0"/>
            </a:endParaRPr>
          </a:p>
          <a:p>
            <a:pPr algn="ctr" defTabSz="914400"/>
            <a:r>
              <a:rPr lang="fr-FR" sz="2000" i="1">
                <a:solidFill>
                  <a:srgbClr val="0070C0"/>
                </a:solidFill>
                <a:latin typeface="Trebuchet MS" pitchFamily="32" charset="0"/>
              </a:rPr>
              <a:t>  </a:t>
            </a:r>
            <a:r>
              <a:rPr lang="fr-FR" sz="2000" b="1" i="1">
                <a:solidFill>
                  <a:schemeClr val="tx1"/>
                </a:solidFill>
                <a:latin typeface="Trebuchet MS" pitchFamily="32" charset="0"/>
              </a:rPr>
              <a:t>CHAUFFER l’habitat ?</a:t>
            </a:r>
          </a:p>
          <a:p>
            <a:pPr defTabSz="914400"/>
            <a:endParaRPr lang="fr-FR" sz="1000" i="1" u="sng">
              <a:solidFill>
                <a:srgbClr val="0070C0"/>
              </a:solidFill>
              <a:latin typeface="Trebuchet MS" pitchFamily="32" charset="0"/>
            </a:endParaRPr>
          </a:p>
          <a:p>
            <a:pPr defTabSz="914400"/>
            <a:r>
              <a:rPr lang="fr-FR" sz="2000" i="1" u="sng">
                <a:solidFill>
                  <a:srgbClr val="0070C0"/>
                </a:solidFill>
                <a:latin typeface="Trebuchet MS" pitchFamily="32" charset="0"/>
              </a:rPr>
              <a:t>Produits innovant étudiés </a:t>
            </a:r>
            <a:r>
              <a:rPr lang="fr-FR" sz="2000" i="1">
                <a:solidFill>
                  <a:srgbClr val="0070C0"/>
                </a:solidFill>
                <a:latin typeface="Trebuchet MS" pitchFamily="32" charset="0"/>
              </a:rPr>
              <a:t>: </a:t>
            </a:r>
            <a:r>
              <a:rPr lang="fr-FR" sz="2000" i="1">
                <a:solidFill>
                  <a:srgbClr val="FF6600"/>
                </a:solidFill>
                <a:latin typeface="Trebuchet MS" pitchFamily="32" charset="0"/>
              </a:rPr>
              <a:t>Appareils et installations de chauffage,  </a:t>
            </a:r>
          </a:p>
          <a:p>
            <a:pPr defTabSz="914400"/>
            <a:endParaRPr lang="fr-FR" sz="1000" i="1">
              <a:solidFill>
                <a:srgbClr val="FF6600"/>
              </a:solidFill>
              <a:latin typeface="Trebuchet MS" pitchFamily="32" charset="0"/>
            </a:endParaRPr>
          </a:p>
          <a:p>
            <a:pPr defTabSz="914400"/>
            <a:r>
              <a:rPr lang="fr-FR" sz="2000" i="1" u="sng">
                <a:solidFill>
                  <a:srgbClr val="0070C0"/>
                </a:solidFill>
                <a:latin typeface="Trebuchet MS" pitchFamily="32" charset="0"/>
              </a:rPr>
              <a:t>Investigations ou Résolutions de Problèmes</a:t>
            </a:r>
            <a:r>
              <a:rPr lang="fr-FR" sz="2000">
                <a:solidFill>
                  <a:srgbClr val="FF0000"/>
                </a:solidFill>
                <a:latin typeface="Trebuchet MS" pitchFamily="32" charset="0"/>
              </a:rPr>
              <a:t> : </a:t>
            </a:r>
            <a:r>
              <a:rPr lang="fr-FR" sz="2000" i="1">
                <a:solidFill>
                  <a:srgbClr val="FF6600"/>
                </a:solidFill>
                <a:latin typeface="Trebuchet MS" pitchFamily="32" charset="0"/>
              </a:rPr>
              <a:t>Comment panacher efficacement les ressources et les technologies existantes? Comment coupler le système de chauffage avec des solutions utilisant des énergies renouvelables ?</a:t>
            </a:r>
          </a:p>
        </p:txBody>
      </p:sp>
      <p:grpSp>
        <p:nvGrpSpPr>
          <p:cNvPr id="2" name="Groupe 41"/>
          <p:cNvGrpSpPr>
            <a:grpSpLocks/>
          </p:cNvGrpSpPr>
          <p:nvPr/>
        </p:nvGrpSpPr>
        <p:grpSpPr bwMode="auto">
          <a:xfrm>
            <a:off x="2214563" y="4064000"/>
            <a:ext cx="1571625" cy="1643063"/>
            <a:chOff x="1792721" y="5000636"/>
            <a:chExt cx="1421957" cy="1507309"/>
          </a:xfrm>
        </p:grpSpPr>
        <p:sp>
          <p:nvSpPr>
            <p:cNvPr id="20508" name="AutoShape 6"/>
            <p:cNvSpPr>
              <a:spLocks noChangeArrowheads="1"/>
            </p:cNvSpPr>
            <p:nvPr/>
          </p:nvSpPr>
          <p:spPr bwMode="auto">
            <a:xfrm>
              <a:off x="1863059" y="5000636"/>
              <a:ext cx="1351619" cy="1507309"/>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20509" name="Text Box 3"/>
            <p:cNvSpPr txBox="1">
              <a:spLocks noChangeArrowheads="1"/>
            </p:cNvSpPr>
            <p:nvPr/>
          </p:nvSpPr>
          <p:spPr bwMode="auto">
            <a:xfrm>
              <a:off x="1792721" y="5131706"/>
              <a:ext cx="1357322" cy="357190"/>
            </a:xfrm>
            <a:prstGeom prst="rect">
              <a:avLst/>
            </a:prstGeom>
            <a:noFill/>
            <a:ln w="9525">
              <a:noFill/>
              <a:miter lim="800000"/>
              <a:headEnd/>
              <a:tailEnd/>
            </a:ln>
          </p:spPr>
          <p:txBody>
            <a:bodyPr lIns="36000" tIns="0" rIns="36000" bIns="0"/>
            <a:lstStyle/>
            <a:p>
              <a:pPr algn="ctr" defTabSz="914400">
                <a:spcAft>
                  <a:spcPts val="1000"/>
                </a:spcAft>
              </a:pPr>
              <a:endParaRPr lang="fr-FR" sz="2000" i="1">
                <a:solidFill>
                  <a:srgbClr val="002060"/>
                </a:solidFill>
              </a:endParaRPr>
            </a:p>
          </p:txBody>
        </p:sp>
      </p:grpSp>
      <p:sp>
        <p:nvSpPr>
          <p:cNvPr id="20485" name="AutoShape 4"/>
          <p:cNvSpPr>
            <a:spLocks noChangeArrowheads="1"/>
          </p:cNvSpPr>
          <p:nvPr/>
        </p:nvSpPr>
        <p:spPr bwMode="auto">
          <a:xfrm>
            <a:off x="1824038" y="470376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20486" name="AutoShape 4"/>
          <p:cNvSpPr>
            <a:spLocks noChangeArrowheads="1"/>
          </p:cNvSpPr>
          <p:nvPr/>
        </p:nvSpPr>
        <p:spPr bwMode="auto">
          <a:xfrm>
            <a:off x="3929063" y="470693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20487" name="AutoShape 4"/>
          <p:cNvSpPr>
            <a:spLocks noChangeArrowheads="1"/>
          </p:cNvSpPr>
          <p:nvPr/>
        </p:nvSpPr>
        <p:spPr bwMode="auto">
          <a:xfrm>
            <a:off x="6000750" y="470693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20488" name="Text Box 3"/>
          <p:cNvSpPr txBox="1">
            <a:spLocks noChangeArrowheads="1"/>
          </p:cNvSpPr>
          <p:nvPr/>
        </p:nvSpPr>
        <p:spPr bwMode="auto">
          <a:xfrm>
            <a:off x="8429625" y="4492625"/>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20489" name="AutoShape 6"/>
          <p:cNvSpPr>
            <a:spLocks noChangeArrowheads="1"/>
          </p:cNvSpPr>
          <p:nvPr/>
        </p:nvSpPr>
        <p:spPr bwMode="auto">
          <a:xfrm>
            <a:off x="142875" y="4064000"/>
            <a:ext cx="1571625" cy="1643063"/>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20490" name="AutoShape 4"/>
          <p:cNvSpPr>
            <a:spLocks noChangeArrowheads="1"/>
          </p:cNvSpPr>
          <p:nvPr/>
        </p:nvSpPr>
        <p:spPr bwMode="auto">
          <a:xfrm>
            <a:off x="8001000" y="470693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pic>
        <p:nvPicPr>
          <p:cNvPr id="20491" name="Cogeneration" descr="Cog�n�ration Energiestro"/>
          <p:cNvPicPr>
            <a:picLocks noChangeAspect="1" noChangeArrowheads="1"/>
          </p:cNvPicPr>
          <p:nvPr/>
        </p:nvPicPr>
        <p:blipFill>
          <a:blip r:embed="rId3" cstate="print"/>
          <a:srcRect/>
          <a:stretch>
            <a:fillRect/>
          </a:stretch>
        </p:blipFill>
        <p:spPr bwMode="auto">
          <a:xfrm>
            <a:off x="6500813" y="4206875"/>
            <a:ext cx="1439862" cy="1346200"/>
          </a:xfrm>
          <a:prstGeom prst="rect">
            <a:avLst/>
          </a:prstGeom>
          <a:noFill/>
          <a:ln w="9525">
            <a:noFill/>
            <a:miter lim="800000"/>
            <a:headEnd/>
            <a:tailEnd/>
          </a:ln>
        </p:spPr>
      </p:pic>
      <p:pic>
        <p:nvPicPr>
          <p:cNvPr id="20492" name="Picture 33" descr="domotique telecommande"/>
          <p:cNvPicPr>
            <a:picLocks noChangeAspect="1" noChangeArrowheads="1"/>
          </p:cNvPicPr>
          <p:nvPr/>
        </p:nvPicPr>
        <p:blipFill>
          <a:blip r:embed="rId4" cstate="print"/>
          <a:srcRect b="15004"/>
          <a:stretch>
            <a:fillRect/>
          </a:stretch>
        </p:blipFill>
        <p:spPr bwMode="auto">
          <a:xfrm>
            <a:off x="2460625" y="4130675"/>
            <a:ext cx="1225550" cy="1441450"/>
          </a:xfrm>
          <a:prstGeom prst="rect">
            <a:avLst/>
          </a:prstGeom>
          <a:noFill/>
          <a:ln w="9525">
            <a:noFill/>
            <a:miter lim="800000"/>
            <a:headEnd/>
            <a:tailEnd/>
          </a:ln>
        </p:spPr>
      </p:pic>
      <p:pic>
        <p:nvPicPr>
          <p:cNvPr id="20493" name="Picture 29" descr="Chaudière à condensation"/>
          <p:cNvPicPr>
            <a:picLocks noChangeAspect="1" noChangeArrowheads="1"/>
          </p:cNvPicPr>
          <p:nvPr/>
        </p:nvPicPr>
        <p:blipFill>
          <a:blip r:embed="rId5" cstate="print"/>
          <a:srcRect r="24602"/>
          <a:stretch>
            <a:fillRect/>
          </a:stretch>
        </p:blipFill>
        <p:spPr bwMode="auto">
          <a:xfrm>
            <a:off x="214313" y="4071938"/>
            <a:ext cx="1357312" cy="1655762"/>
          </a:xfrm>
          <a:prstGeom prst="rect">
            <a:avLst/>
          </a:prstGeom>
          <a:noFill/>
          <a:ln w="9525">
            <a:noFill/>
            <a:miter lim="800000"/>
            <a:headEnd/>
            <a:tailEnd/>
          </a:ln>
        </p:spPr>
      </p:pic>
      <p:sp>
        <p:nvSpPr>
          <p:cNvPr id="22" name="Text Box 3"/>
          <p:cNvSpPr txBox="1">
            <a:spLocks noChangeArrowheads="1"/>
          </p:cNvSpPr>
          <p:nvPr/>
        </p:nvSpPr>
        <p:spPr bwMode="auto">
          <a:xfrm>
            <a:off x="5143500" y="3143250"/>
            <a:ext cx="2166938" cy="57943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chauffer tout en produisant de l’énergie</a:t>
            </a:r>
            <a:r>
              <a:rPr lang="fr-FR" sz="1400" i="1" dirty="0">
                <a:solidFill>
                  <a:srgbClr val="002060"/>
                </a:solidFill>
                <a:latin typeface="Arial Narrow" pitchFamily="34" charset="0"/>
              </a:rPr>
              <a:t>?</a:t>
            </a:r>
          </a:p>
        </p:txBody>
      </p:sp>
      <p:sp>
        <p:nvSpPr>
          <p:cNvPr id="25" name="Triangle isocèle 24"/>
          <p:cNvSpPr/>
          <p:nvPr/>
        </p:nvSpPr>
        <p:spPr>
          <a:xfrm rot="10800000">
            <a:off x="1509713" y="3579813"/>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26" name="Triangle isocèle 25"/>
          <p:cNvSpPr/>
          <p:nvPr/>
        </p:nvSpPr>
        <p:spPr>
          <a:xfrm rot="10800000">
            <a:off x="3721100" y="37941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27" name="Triangle isocèle 26"/>
          <p:cNvSpPr/>
          <p:nvPr/>
        </p:nvSpPr>
        <p:spPr>
          <a:xfrm rot="10800000">
            <a:off x="5865813" y="3722688"/>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28" name="Text Box 3"/>
          <p:cNvSpPr txBox="1">
            <a:spLocks noChangeArrowheads="1"/>
          </p:cNvSpPr>
          <p:nvPr/>
        </p:nvSpPr>
        <p:spPr bwMode="auto">
          <a:xfrm>
            <a:off x="642938" y="3214688"/>
            <a:ext cx="2455862" cy="3651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optimiser le chauffage?</a:t>
            </a:r>
            <a:endParaRPr lang="fr-FR" sz="2400" dirty="0">
              <a:solidFill>
                <a:srgbClr val="002060"/>
              </a:solidFill>
              <a:latin typeface="Arial Narrow" pitchFamily="34" charset="0"/>
            </a:endParaRPr>
          </a:p>
        </p:txBody>
      </p:sp>
      <p:sp>
        <p:nvSpPr>
          <p:cNvPr id="29" name="Text Box 3"/>
          <p:cNvSpPr txBox="1">
            <a:spLocks noChangeArrowheads="1"/>
          </p:cNvSpPr>
          <p:nvPr/>
        </p:nvSpPr>
        <p:spPr bwMode="auto">
          <a:xfrm>
            <a:off x="3143250" y="3214688"/>
            <a:ext cx="1878013" cy="57943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intégrer les énergies renouvelables</a:t>
            </a:r>
            <a:r>
              <a:rPr lang="fr-FR" sz="1400" i="1" dirty="0">
                <a:solidFill>
                  <a:srgbClr val="002060"/>
                </a:solidFill>
                <a:latin typeface="Arial Narrow" pitchFamily="34" charset="0"/>
              </a:rPr>
              <a:t>?</a:t>
            </a:r>
          </a:p>
        </p:txBody>
      </p:sp>
      <p:sp>
        <p:nvSpPr>
          <p:cNvPr id="30" name="Triangle isocèle 29"/>
          <p:cNvSpPr/>
          <p:nvPr/>
        </p:nvSpPr>
        <p:spPr>
          <a:xfrm rot="10800000">
            <a:off x="1509713" y="3579813"/>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1" name="Triangle isocèle 30"/>
          <p:cNvSpPr/>
          <p:nvPr/>
        </p:nvSpPr>
        <p:spPr>
          <a:xfrm rot="10800000">
            <a:off x="3721100" y="37941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pic>
        <p:nvPicPr>
          <p:cNvPr id="20502" name="Picture 2"/>
          <p:cNvPicPr>
            <a:picLocks noChangeAspect="1" noChangeArrowheads="1"/>
          </p:cNvPicPr>
          <p:nvPr/>
        </p:nvPicPr>
        <p:blipFill>
          <a:blip r:embed="rId6" cstate="print"/>
          <a:srcRect r="24802"/>
          <a:stretch>
            <a:fillRect/>
          </a:stretch>
        </p:blipFill>
        <p:spPr bwMode="auto">
          <a:xfrm>
            <a:off x="4422775" y="4322763"/>
            <a:ext cx="1577975" cy="1177925"/>
          </a:xfrm>
          <a:prstGeom prst="rect">
            <a:avLst/>
          </a:prstGeom>
          <a:noFill/>
          <a:ln w="9525">
            <a:noFill/>
            <a:miter lim="800000"/>
            <a:headEnd/>
            <a:tailEnd/>
          </a:ln>
        </p:spPr>
      </p:pic>
      <p:sp>
        <p:nvSpPr>
          <p:cNvPr id="20503" name="AutoShape 6"/>
          <p:cNvSpPr>
            <a:spLocks noChangeArrowheads="1"/>
          </p:cNvSpPr>
          <p:nvPr/>
        </p:nvSpPr>
        <p:spPr bwMode="auto">
          <a:xfrm>
            <a:off x="4429125" y="4064000"/>
            <a:ext cx="1500188" cy="1643063"/>
          </a:xfrm>
          <a:prstGeom prst="roundRect">
            <a:avLst>
              <a:gd name="adj" fmla="val 16667"/>
            </a:avLst>
          </a:prstGeom>
          <a:no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20504" name="Rectangle 31"/>
          <p:cNvSpPr>
            <a:spLocks noChangeArrowheads="1"/>
          </p:cNvSpPr>
          <p:nvPr/>
        </p:nvSpPr>
        <p:spPr bwMode="auto">
          <a:xfrm>
            <a:off x="142844" y="5786454"/>
            <a:ext cx="3214688"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dirty="0">
                <a:solidFill>
                  <a:schemeClr val="tx1"/>
                </a:solidFill>
              </a:rPr>
              <a:t>Augmentation du niveau d’idéalité (Loi 4)</a:t>
            </a:r>
            <a:endParaRPr lang="fr-FR" sz="1200" dirty="0">
              <a:solidFill>
                <a:schemeClr val="tx1"/>
              </a:solidFill>
            </a:endParaRPr>
          </a:p>
        </p:txBody>
      </p:sp>
      <p:sp>
        <p:nvSpPr>
          <p:cNvPr id="20505" name="Rectangle 32"/>
          <p:cNvSpPr>
            <a:spLocks noChangeArrowheads="1"/>
          </p:cNvSpPr>
          <p:nvPr/>
        </p:nvSpPr>
        <p:spPr bwMode="auto">
          <a:xfrm>
            <a:off x="2428875" y="6224588"/>
            <a:ext cx="3214688"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20506" name="Rectangle 32"/>
          <p:cNvSpPr>
            <a:spLocks noChangeArrowheads="1"/>
          </p:cNvSpPr>
          <p:nvPr/>
        </p:nvSpPr>
        <p:spPr bwMode="auto">
          <a:xfrm>
            <a:off x="4786314" y="6438900"/>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dirty="0">
                <a:solidFill>
                  <a:schemeClr val="tx1"/>
                </a:solidFill>
              </a:rPr>
              <a:t>Augmentation du niveau d’idéalité (Loi 4)</a:t>
            </a:r>
            <a:endParaRPr lang="fr-FR" sz="1200" dirty="0">
              <a:solidFill>
                <a:schemeClr val="tx1"/>
              </a:solidFill>
            </a:endParaRPr>
          </a:p>
        </p:txBody>
      </p:sp>
      <p:sp>
        <p:nvSpPr>
          <p:cNvPr id="20507" name="Rectangle 31"/>
          <p:cNvSpPr>
            <a:spLocks noChangeArrowheads="1"/>
          </p:cNvSpPr>
          <p:nvPr/>
        </p:nvSpPr>
        <p:spPr bwMode="auto">
          <a:xfrm>
            <a:off x="142844" y="6000768"/>
            <a:ext cx="3214688" cy="461963"/>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dirty="0">
                <a:solidFill>
                  <a:schemeClr val="tx1"/>
                </a:solidFill>
              </a:rPr>
              <a:t>Augmentation de la contrôlabilité et du dynamisme (Loi 8)</a:t>
            </a:r>
            <a:endParaRPr lang="fr-FR" sz="120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ZoneTexte 1"/>
          <p:cNvSpPr txBox="1">
            <a:spLocks noChangeArrowheads="1"/>
          </p:cNvSpPr>
          <p:nvPr/>
        </p:nvSpPr>
        <p:spPr bwMode="auto">
          <a:xfrm>
            <a:off x="0" y="0"/>
            <a:ext cx="9144000" cy="2554288"/>
          </a:xfrm>
          <a:prstGeom prst="rect">
            <a:avLst/>
          </a:prstGeom>
          <a:noFill/>
          <a:ln w="9525">
            <a:noFill/>
            <a:miter lim="800000"/>
            <a:headEnd/>
            <a:tailEnd/>
          </a:ln>
        </p:spPr>
        <p:txBody>
          <a:bodyPr>
            <a:spAutoFit/>
          </a:bodyPr>
          <a:lstStyle/>
          <a:p>
            <a:pPr algn="ctr" defTabSz="914400"/>
            <a:endParaRPr lang="fr-FR" sz="2000" i="1" dirty="0">
              <a:solidFill>
                <a:srgbClr val="0070C0"/>
              </a:solidFill>
              <a:latin typeface="Trebuchet MS" pitchFamily="32" charset="0"/>
            </a:endParaRPr>
          </a:p>
          <a:p>
            <a:pPr algn="ctr" defTabSz="914400"/>
            <a:r>
              <a:rPr lang="fr-FR" sz="2000" i="1" dirty="0">
                <a:solidFill>
                  <a:srgbClr val="0070C0"/>
                </a:solidFill>
                <a:latin typeface="Trebuchet MS" pitchFamily="32" charset="0"/>
              </a:rPr>
              <a:t>  </a:t>
            </a:r>
            <a:r>
              <a:rPr lang="fr-FR" sz="2000" b="1" i="1" dirty="0">
                <a:solidFill>
                  <a:schemeClr val="tx1"/>
                </a:solidFill>
                <a:latin typeface="Trebuchet MS" pitchFamily="32" charset="0"/>
              </a:rPr>
              <a:t>VENTILER l’habitat ?</a:t>
            </a:r>
          </a:p>
          <a:p>
            <a:pPr defTabSz="914400"/>
            <a:endParaRPr lang="fr-FR" sz="1000" i="1" u="sng" dirty="0">
              <a:solidFill>
                <a:srgbClr val="0070C0"/>
              </a:solidFill>
              <a:latin typeface="Trebuchet MS" pitchFamily="32" charset="0"/>
            </a:endParaRPr>
          </a:p>
          <a:p>
            <a:pPr defTabSz="914400"/>
            <a:r>
              <a:rPr lang="fr-FR" sz="2000" i="1" u="sng" dirty="0">
                <a:solidFill>
                  <a:srgbClr val="0070C0"/>
                </a:solidFill>
                <a:latin typeface="Trebuchet MS" pitchFamily="32" charset="0"/>
              </a:rPr>
              <a:t>Produits innovant étudiés </a:t>
            </a:r>
            <a:r>
              <a:rPr lang="fr-FR" sz="2000" i="1" dirty="0">
                <a:solidFill>
                  <a:srgbClr val="0070C0"/>
                </a:solidFill>
                <a:latin typeface="Trebuchet MS" pitchFamily="32" charset="0"/>
              </a:rPr>
              <a:t>: </a:t>
            </a:r>
            <a:r>
              <a:rPr lang="fr-FR" sz="2000" i="1" dirty="0">
                <a:solidFill>
                  <a:srgbClr val="FF6600"/>
                </a:solidFill>
                <a:latin typeface="Trebuchet MS" pitchFamily="32" charset="0"/>
              </a:rPr>
              <a:t>Dispositifs et systèmes de ventilation, de contrôle de l’humidité </a:t>
            </a:r>
          </a:p>
          <a:p>
            <a:pPr defTabSz="914400"/>
            <a:endParaRPr lang="fr-FR" sz="1000" i="1" dirty="0">
              <a:solidFill>
                <a:srgbClr val="FF6600"/>
              </a:solidFill>
              <a:latin typeface="Trebuchet MS" pitchFamily="32" charset="0"/>
            </a:endParaRPr>
          </a:p>
          <a:p>
            <a:pPr defTabSz="914400"/>
            <a:r>
              <a:rPr lang="fr-FR" sz="2000" i="1" u="sng" dirty="0">
                <a:solidFill>
                  <a:srgbClr val="0070C0"/>
                </a:solidFill>
                <a:latin typeface="Trebuchet MS" pitchFamily="32" charset="0"/>
              </a:rPr>
              <a:t>Investigations ou Résolutions de Problèmes</a:t>
            </a:r>
            <a:r>
              <a:rPr lang="fr-FR" sz="2000" dirty="0">
                <a:solidFill>
                  <a:srgbClr val="FF0000"/>
                </a:solidFill>
                <a:latin typeface="Trebuchet MS" pitchFamily="32" charset="0"/>
              </a:rPr>
              <a:t> : </a:t>
            </a:r>
            <a:r>
              <a:rPr lang="fr-FR" sz="2000" i="1" dirty="0">
                <a:solidFill>
                  <a:srgbClr val="FF6600"/>
                </a:solidFill>
                <a:latin typeface="Trebuchet MS" pitchFamily="32" charset="0"/>
              </a:rPr>
              <a:t>Comment assainir et renouveler l’air intérieur afin de garantir la bonne santé des personnes et de la construction  ? Comment obtenir un confort thermique et </a:t>
            </a:r>
            <a:r>
              <a:rPr lang="fr-FR" sz="2000" i="1" dirty="0" smtClean="0">
                <a:solidFill>
                  <a:srgbClr val="FF6600"/>
                </a:solidFill>
                <a:latin typeface="Trebuchet MS" pitchFamily="32" charset="0"/>
              </a:rPr>
              <a:t>acoustique </a:t>
            </a:r>
            <a:r>
              <a:rPr lang="fr-FR" sz="2000" i="1" dirty="0">
                <a:solidFill>
                  <a:srgbClr val="FF6600"/>
                </a:solidFill>
                <a:latin typeface="Trebuchet MS" pitchFamily="32" charset="0"/>
              </a:rPr>
              <a:t>idéal ?</a:t>
            </a:r>
          </a:p>
        </p:txBody>
      </p:sp>
      <p:sp>
        <p:nvSpPr>
          <p:cNvPr id="21507" name="Rectangle 36">
            <a:hlinkClick r:id="rId3"/>
          </p:cNvPr>
          <p:cNvSpPr>
            <a:spLocks noChangeArrowheads="1"/>
          </p:cNvSpPr>
          <p:nvPr/>
        </p:nvSpPr>
        <p:spPr bwMode="auto">
          <a:xfrm>
            <a:off x="0" y="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pitchFamily="16" charset="0"/>
              <a:buNone/>
            </a:pPr>
            <a:endParaRPr lang="fr-FR"/>
          </a:p>
        </p:txBody>
      </p:sp>
      <p:sp>
        <p:nvSpPr>
          <p:cNvPr id="21508" name="Rectangle 37">
            <a:hlinkClick r:id="rId3"/>
          </p:cNvPr>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pitchFamily="16" charset="0"/>
              <a:buNone/>
            </a:pPr>
            <a:endParaRPr lang="fr-FR"/>
          </a:p>
        </p:txBody>
      </p:sp>
      <p:sp>
        <p:nvSpPr>
          <p:cNvPr id="21509" name="Rectangle 38">
            <a:hlinkClick r:id="rId3"/>
          </p:cNvPr>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pitchFamily="16" charset="0"/>
              <a:buNone/>
            </a:pPr>
            <a:endParaRPr lang="fr-FR"/>
          </a:p>
        </p:txBody>
      </p:sp>
      <p:sp>
        <p:nvSpPr>
          <p:cNvPr id="21510" name="Rectangle 39">
            <a:hlinkClick r:id="rId3"/>
          </p:cNvPr>
          <p:cNvSpPr>
            <a:spLocks noChangeArrowheads="1"/>
          </p:cNvSpPr>
          <p:nvPr/>
        </p:nvSpPr>
        <p:spPr bwMode="auto">
          <a:xfrm>
            <a:off x="0" y="342900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pitchFamily="16" charset="0"/>
              <a:buNone/>
            </a:pPr>
            <a:endParaRPr lang="fr-FR"/>
          </a:p>
        </p:txBody>
      </p:sp>
      <p:sp>
        <p:nvSpPr>
          <p:cNvPr id="21511" name="AutoShape 6"/>
          <p:cNvSpPr>
            <a:spLocks noChangeArrowheads="1"/>
          </p:cNvSpPr>
          <p:nvPr/>
        </p:nvSpPr>
        <p:spPr bwMode="auto">
          <a:xfrm>
            <a:off x="4929188" y="3929063"/>
            <a:ext cx="1622425"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12" name="AutoShape 20"/>
          <p:cNvSpPr>
            <a:spLocks noChangeArrowheads="1"/>
          </p:cNvSpPr>
          <p:nvPr/>
        </p:nvSpPr>
        <p:spPr bwMode="auto">
          <a:xfrm>
            <a:off x="104775" y="3929063"/>
            <a:ext cx="1681163"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13" name="AutoShape 6"/>
          <p:cNvSpPr>
            <a:spLocks noChangeArrowheads="1"/>
          </p:cNvSpPr>
          <p:nvPr/>
        </p:nvSpPr>
        <p:spPr bwMode="auto">
          <a:xfrm>
            <a:off x="2449513" y="3929063"/>
            <a:ext cx="1622425"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14" name="AutoShape 4"/>
          <p:cNvSpPr>
            <a:spLocks noChangeArrowheads="1"/>
          </p:cNvSpPr>
          <p:nvPr/>
        </p:nvSpPr>
        <p:spPr bwMode="auto">
          <a:xfrm>
            <a:off x="1971675" y="457358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15" name="AutoShape 4"/>
          <p:cNvSpPr>
            <a:spLocks noChangeArrowheads="1"/>
          </p:cNvSpPr>
          <p:nvPr/>
        </p:nvSpPr>
        <p:spPr bwMode="auto">
          <a:xfrm>
            <a:off x="4427538" y="457358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16" name="AutoShape 4"/>
          <p:cNvSpPr>
            <a:spLocks noChangeArrowheads="1"/>
          </p:cNvSpPr>
          <p:nvPr/>
        </p:nvSpPr>
        <p:spPr bwMode="auto">
          <a:xfrm>
            <a:off x="6738938" y="457358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32" name="Text Box 3"/>
          <p:cNvSpPr txBox="1">
            <a:spLocks noChangeArrowheads="1"/>
          </p:cNvSpPr>
          <p:nvPr/>
        </p:nvSpPr>
        <p:spPr bwMode="auto">
          <a:xfrm>
            <a:off x="5872163" y="2840038"/>
            <a:ext cx="2166937"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optimiser la température d’entrée d’air</a:t>
            </a:r>
            <a:r>
              <a:rPr lang="fr-FR" sz="1400" i="1" dirty="0">
                <a:solidFill>
                  <a:srgbClr val="002060"/>
                </a:solidFill>
                <a:latin typeface="Arial Narrow" pitchFamily="34" charset="0"/>
              </a:rPr>
              <a:t>?</a:t>
            </a:r>
          </a:p>
        </p:txBody>
      </p:sp>
      <p:sp>
        <p:nvSpPr>
          <p:cNvPr id="33" name="Text Box 3"/>
          <p:cNvSpPr txBox="1">
            <a:spLocks noChangeArrowheads="1"/>
          </p:cNvSpPr>
          <p:nvPr/>
        </p:nvSpPr>
        <p:spPr bwMode="auto">
          <a:xfrm>
            <a:off x="960438" y="2840038"/>
            <a:ext cx="2455862"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just">
              <a:spcAft>
                <a:spcPts val="1000"/>
              </a:spcAft>
              <a:buClr>
                <a:srgbClr val="000000"/>
              </a:buClr>
              <a:buSzPct val="100000"/>
              <a:buFont typeface="Times New Roman" pitchFamily="18" charset="0"/>
              <a:buNone/>
              <a:defRPr/>
            </a:pPr>
            <a:r>
              <a:rPr lang="fr-FR" sz="1400" i="1" dirty="0">
                <a:solidFill>
                  <a:srgbClr val="002060"/>
                </a:solidFill>
                <a:latin typeface="Arial Narrow" pitchFamily="34" charset="0"/>
              </a:rPr>
              <a:t>Comment  protéger la structure du véhicule  et limiter  les dommages corporels du piéton  lors d’un choc ?</a:t>
            </a:r>
            <a:endParaRPr lang="fr-FR" sz="2400" i="1" dirty="0">
              <a:solidFill>
                <a:srgbClr val="002060"/>
              </a:solidFill>
              <a:latin typeface="Arial Narrow" pitchFamily="34" charset="0"/>
            </a:endParaRPr>
          </a:p>
        </p:txBody>
      </p:sp>
      <p:sp>
        <p:nvSpPr>
          <p:cNvPr id="34" name="Text Box 3"/>
          <p:cNvSpPr txBox="1">
            <a:spLocks noChangeArrowheads="1"/>
          </p:cNvSpPr>
          <p:nvPr/>
        </p:nvSpPr>
        <p:spPr bwMode="auto">
          <a:xfrm>
            <a:off x="3705225" y="2840038"/>
            <a:ext cx="1878013"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just">
              <a:spcAft>
                <a:spcPts val="1000"/>
              </a:spcAft>
              <a:buClr>
                <a:srgbClr val="000000"/>
              </a:buClr>
              <a:buSzPct val="100000"/>
              <a:buFont typeface="Times New Roman" pitchFamily="18" charset="0"/>
              <a:buNone/>
              <a:defRPr/>
            </a:pPr>
            <a:r>
              <a:rPr lang="fr-FR" sz="1400" i="1" dirty="0">
                <a:solidFill>
                  <a:srgbClr val="002060"/>
                </a:solidFill>
                <a:latin typeface="Arial Narrow" pitchFamily="34" charset="0"/>
              </a:rPr>
              <a:t>Comment prévenir le conducteur de la proximité d’un obstacle ?</a:t>
            </a:r>
          </a:p>
        </p:txBody>
      </p:sp>
      <p:sp>
        <p:nvSpPr>
          <p:cNvPr id="35" name="Triangle isocèle 34"/>
          <p:cNvSpPr/>
          <p:nvPr/>
        </p:nvSpPr>
        <p:spPr>
          <a:xfrm rot="10800000">
            <a:off x="1827213" y="3562350"/>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6" name="Triangle isocèle 35"/>
          <p:cNvSpPr/>
          <p:nvPr/>
        </p:nvSpPr>
        <p:spPr>
          <a:xfrm rot="10800000">
            <a:off x="4283075" y="35623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 name="Triangle isocèle 36"/>
          <p:cNvSpPr/>
          <p:nvPr/>
        </p:nvSpPr>
        <p:spPr>
          <a:xfrm rot="10800000">
            <a:off x="6594475" y="35623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8" name="Text Box 3"/>
          <p:cNvSpPr txBox="1">
            <a:spLocks noChangeArrowheads="1"/>
          </p:cNvSpPr>
          <p:nvPr/>
        </p:nvSpPr>
        <p:spPr bwMode="auto">
          <a:xfrm>
            <a:off x="960438" y="2840038"/>
            <a:ext cx="2455862"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renouveler l’air dans un bâtiment à isolation « renforcée » ?</a:t>
            </a:r>
            <a:endParaRPr lang="fr-FR" sz="2400" dirty="0">
              <a:solidFill>
                <a:srgbClr val="002060"/>
              </a:solidFill>
              <a:latin typeface="Arial Narrow" pitchFamily="34" charset="0"/>
            </a:endParaRPr>
          </a:p>
        </p:txBody>
      </p:sp>
      <p:sp>
        <p:nvSpPr>
          <p:cNvPr id="39" name="Text Box 3"/>
          <p:cNvSpPr txBox="1">
            <a:spLocks noChangeArrowheads="1"/>
          </p:cNvSpPr>
          <p:nvPr/>
        </p:nvSpPr>
        <p:spPr bwMode="auto">
          <a:xfrm>
            <a:off x="3705225" y="2840038"/>
            <a:ext cx="1878013"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récupérer les calories de l’air vicié</a:t>
            </a:r>
            <a:r>
              <a:rPr lang="fr-FR" sz="1400" i="1" dirty="0">
                <a:solidFill>
                  <a:srgbClr val="002060"/>
                </a:solidFill>
                <a:latin typeface="Arial Narrow" pitchFamily="34" charset="0"/>
              </a:rPr>
              <a:t>?</a:t>
            </a:r>
          </a:p>
        </p:txBody>
      </p:sp>
      <p:sp>
        <p:nvSpPr>
          <p:cNvPr id="40" name="Triangle isocèle 39"/>
          <p:cNvSpPr/>
          <p:nvPr/>
        </p:nvSpPr>
        <p:spPr>
          <a:xfrm rot="10800000">
            <a:off x="1827213" y="3562350"/>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1" name="Triangle isocèle 40"/>
          <p:cNvSpPr/>
          <p:nvPr/>
        </p:nvSpPr>
        <p:spPr>
          <a:xfrm rot="10800000">
            <a:off x="4283075" y="35623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21527" name="Text Box 3"/>
          <p:cNvSpPr txBox="1">
            <a:spLocks noChangeArrowheads="1"/>
          </p:cNvSpPr>
          <p:nvPr/>
        </p:nvSpPr>
        <p:spPr bwMode="auto">
          <a:xfrm>
            <a:off x="285750" y="4000500"/>
            <a:ext cx="1357313" cy="493713"/>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à ventilation naturelle</a:t>
            </a:r>
            <a:endParaRPr lang="fr-FR" sz="2000" i="1">
              <a:solidFill>
                <a:srgbClr val="002060"/>
              </a:solidFill>
            </a:endParaRPr>
          </a:p>
        </p:txBody>
      </p:sp>
      <p:pic>
        <p:nvPicPr>
          <p:cNvPr id="21528" name="Picture 48"/>
          <p:cNvPicPr>
            <a:picLocks noChangeAspect="1" noChangeArrowheads="1"/>
          </p:cNvPicPr>
          <p:nvPr/>
        </p:nvPicPr>
        <p:blipFill>
          <a:blip r:embed="rId4" cstate="print"/>
          <a:srcRect/>
          <a:stretch>
            <a:fillRect/>
          </a:stretch>
        </p:blipFill>
        <p:spPr bwMode="auto">
          <a:xfrm>
            <a:off x="138113" y="4429125"/>
            <a:ext cx="1576387" cy="1071563"/>
          </a:xfrm>
          <a:prstGeom prst="rect">
            <a:avLst/>
          </a:prstGeom>
          <a:noFill/>
          <a:ln w="9525">
            <a:noFill/>
            <a:miter lim="800000"/>
            <a:headEnd/>
            <a:tailEnd/>
          </a:ln>
        </p:spPr>
      </p:pic>
      <p:sp>
        <p:nvSpPr>
          <p:cNvPr id="21529" name="AutoShape 6"/>
          <p:cNvSpPr>
            <a:spLocks noChangeArrowheads="1"/>
          </p:cNvSpPr>
          <p:nvPr/>
        </p:nvSpPr>
        <p:spPr bwMode="auto">
          <a:xfrm>
            <a:off x="7215188" y="3929063"/>
            <a:ext cx="1622425"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21530" name="Text Box 3"/>
          <p:cNvSpPr txBox="1">
            <a:spLocks noChangeArrowheads="1"/>
          </p:cNvSpPr>
          <p:nvPr/>
        </p:nvSpPr>
        <p:spPr bwMode="auto">
          <a:xfrm>
            <a:off x="5151438" y="4000500"/>
            <a:ext cx="1277937" cy="307975"/>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avec VMC double flux</a:t>
            </a:r>
            <a:endParaRPr lang="fr-FR" sz="2000" i="1">
              <a:solidFill>
                <a:srgbClr val="002060"/>
              </a:solidFill>
            </a:endParaRPr>
          </a:p>
        </p:txBody>
      </p:sp>
      <p:pic>
        <p:nvPicPr>
          <p:cNvPr id="21531" name="Picture 54"/>
          <p:cNvPicPr>
            <a:picLocks noChangeAspect="1" noChangeArrowheads="1"/>
          </p:cNvPicPr>
          <p:nvPr/>
        </p:nvPicPr>
        <p:blipFill>
          <a:blip r:embed="rId5" cstate="print"/>
          <a:srcRect/>
          <a:stretch>
            <a:fillRect/>
          </a:stretch>
        </p:blipFill>
        <p:spPr bwMode="auto">
          <a:xfrm>
            <a:off x="5000625" y="4500563"/>
            <a:ext cx="1500188" cy="877887"/>
          </a:xfrm>
          <a:prstGeom prst="rect">
            <a:avLst/>
          </a:prstGeom>
          <a:noFill/>
          <a:ln w="9525">
            <a:noFill/>
            <a:miter lim="800000"/>
            <a:headEnd/>
            <a:tailEnd/>
          </a:ln>
        </p:spPr>
      </p:pic>
      <p:sp>
        <p:nvSpPr>
          <p:cNvPr id="21532" name="AutoShape 6"/>
          <p:cNvSpPr>
            <a:spLocks noChangeArrowheads="1"/>
          </p:cNvSpPr>
          <p:nvPr/>
        </p:nvSpPr>
        <p:spPr bwMode="auto">
          <a:xfrm>
            <a:off x="2428875" y="3929063"/>
            <a:ext cx="1622425"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latin typeface="Calibri" pitchFamily="34" charset="0"/>
            </a:endParaRPr>
          </a:p>
        </p:txBody>
      </p:sp>
      <p:pic>
        <p:nvPicPr>
          <p:cNvPr id="21533" name="Picture 53"/>
          <p:cNvPicPr>
            <a:picLocks noChangeAspect="1" noChangeArrowheads="1"/>
          </p:cNvPicPr>
          <p:nvPr/>
        </p:nvPicPr>
        <p:blipFill>
          <a:blip r:embed="rId6" cstate="print"/>
          <a:srcRect/>
          <a:stretch>
            <a:fillRect/>
          </a:stretch>
        </p:blipFill>
        <p:spPr bwMode="auto">
          <a:xfrm>
            <a:off x="2500313" y="4357688"/>
            <a:ext cx="1435100" cy="1111250"/>
          </a:xfrm>
          <a:prstGeom prst="rect">
            <a:avLst/>
          </a:prstGeom>
          <a:noFill/>
          <a:ln w="9525">
            <a:noFill/>
            <a:miter lim="800000"/>
            <a:headEnd/>
            <a:tailEnd/>
          </a:ln>
        </p:spPr>
      </p:pic>
      <p:sp>
        <p:nvSpPr>
          <p:cNvPr id="21534" name="Text Box 3"/>
          <p:cNvSpPr txBox="1">
            <a:spLocks noChangeArrowheads="1"/>
          </p:cNvSpPr>
          <p:nvPr/>
        </p:nvSpPr>
        <p:spPr bwMode="auto">
          <a:xfrm>
            <a:off x="2571750" y="4071938"/>
            <a:ext cx="1277938" cy="307975"/>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avec VMC simple flux</a:t>
            </a:r>
            <a:endParaRPr lang="fr-FR" sz="2000" i="1">
              <a:solidFill>
                <a:srgbClr val="002060"/>
              </a:solidFill>
            </a:endParaRPr>
          </a:p>
        </p:txBody>
      </p:sp>
      <p:sp>
        <p:nvSpPr>
          <p:cNvPr id="21535" name="Text Box 3"/>
          <p:cNvSpPr txBox="1">
            <a:spLocks noChangeArrowheads="1"/>
          </p:cNvSpPr>
          <p:nvPr/>
        </p:nvSpPr>
        <p:spPr bwMode="auto">
          <a:xfrm>
            <a:off x="7072313" y="4000500"/>
            <a:ext cx="1928812"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avec un puits canadien couplé à la VMC</a:t>
            </a:r>
            <a:endParaRPr lang="fr-FR" sz="2000" i="1">
              <a:solidFill>
                <a:srgbClr val="002060"/>
              </a:solidFill>
            </a:endParaRPr>
          </a:p>
        </p:txBody>
      </p:sp>
      <p:sp>
        <p:nvSpPr>
          <p:cNvPr id="21536" name="Rectangle 51"/>
          <p:cNvSpPr>
            <a:spLocks noChangeArrowheads="1"/>
          </p:cNvSpPr>
          <p:nvPr/>
        </p:nvSpPr>
        <p:spPr bwMode="auto">
          <a:xfrm>
            <a:off x="5429250" y="6438900"/>
            <a:ext cx="3074988" cy="276225"/>
          </a:xfrm>
          <a:prstGeom prst="rect">
            <a:avLst/>
          </a:prstGeom>
          <a:noFill/>
          <a:ln w="9525">
            <a:noFill/>
            <a:miter lim="800000"/>
            <a:headEnd/>
            <a:tailEnd/>
          </a:ln>
        </p:spPr>
        <p:txBody>
          <a:bodyPr wrap="none">
            <a:spAutoFit/>
          </a:bodyPr>
          <a:lstStyle/>
          <a:p>
            <a:pPr>
              <a:buClr>
                <a:srgbClr val="000000"/>
              </a:buClr>
              <a:buSzPct val="100000"/>
              <a:buFont typeface="Times New Roman" pitchFamily="16" charset="0"/>
              <a:buNone/>
            </a:pPr>
            <a:r>
              <a:rPr lang="fr-FR" sz="1200" b="1">
                <a:solidFill>
                  <a:schemeClr val="tx1"/>
                </a:solidFill>
              </a:rPr>
              <a:t>Transition vers le super système (Loi 6)</a:t>
            </a:r>
            <a:endParaRPr lang="fr-FR" sz="1200">
              <a:solidFill>
                <a:schemeClr val="tx1"/>
              </a:solidFill>
            </a:endParaRPr>
          </a:p>
        </p:txBody>
      </p:sp>
      <p:sp>
        <p:nvSpPr>
          <p:cNvPr id="21537" name="Rectangle 52"/>
          <p:cNvSpPr>
            <a:spLocks noChangeArrowheads="1"/>
          </p:cNvSpPr>
          <p:nvPr/>
        </p:nvSpPr>
        <p:spPr bwMode="auto">
          <a:xfrm>
            <a:off x="500063" y="5715000"/>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21538" name="Rectangle 53"/>
          <p:cNvSpPr>
            <a:spLocks noChangeArrowheads="1"/>
          </p:cNvSpPr>
          <p:nvPr/>
        </p:nvSpPr>
        <p:spPr bwMode="auto">
          <a:xfrm>
            <a:off x="2857500" y="6143625"/>
            <a:ext cx="3214688"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pic>
        <p:nvPicPr>
          <p:cNvPr id="21539" name="Picture 45" descr="puits%20canadien%20+%20double%20flux"/>
          <p:cNvPicPr>
            <a:picLocks noChangeAspect="1" noChangeArrowheads="1" noCrop="1"/>
          </p:cNvPicPr>
          <p:nvPr/>
        </p:nvPicPr>
        <p:blipFill>
          <a:blip r:embed="rId7" cstate="print"/>
          <a:srcRect/>
          <a:stretch>
            <a:fillRect/>
          </a:stretch>
        </p:blipFill>
        <p:spPr bwMode="auto">
          <a:xfrm>
            <a:off x="7286625" y="4357688"/>
            <a:ext cx="1500188" cy="1214437"/>
          </a:xfrm>
          <a:prstGeom prst="rect">
            <a:avLst/>
          </a:prstGeom>
          <a:noFill/>
          <a:ln w="9525">
            <a:noFill/>
            <a:miter lim="800000"/>
            <a:headEnd/>
            <a:tailEnd/>
          </a:ln>
        </p:spPr>
      </p:pic>
      <p:sp>
        <p:nvSpPr>
          <p:cNvPr id="21540" name="Rectangle 53"/>
          <p:cNvSpPr>
            <a:spLocks noChangeArrowheads="1"/>
          </p:cNvSpPr>
          <p:nvPr/>
        </p:nvSpPr>
        <p:spPr bwMode="auto">
          <a:xfrm>
            <a:off x="500063" y="5929313"/>
            <a:ext cx="350043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Conductivité énergétique du système (Loi 2)</a:t>
            </a:r>
            <a:endParaRPr lang="fr-FR" sz="120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txBox="1">
            <a:spLocks noChangeArrowheads="1"/>
          </p:cNvSpPr>
          <p:nvPr/>
        </p:nvSpPr>
        <p:spPr bwMode="auto">
          <a:xfrm>
            <a:off x="-214313" y="142875"/>
            <a:ext cx="9429751" cy="2376488"/>
          </a:xfrm>
          <a:prstGeom prst="rect">
            <a:avLst/>
          </a:prstGeom>
          <a:noFill/>
          <a:ln w="9525">
            <a:noFill/>
            <a:round/>
            <a:headEnd/>
            <a:tailEnd/>
          </a:ln>
        </p:spPr>
        <p:txBody>
          <a:bodyPr lIns="90000" tIns="46800" rIns="90000" bIns="46800"/>
          <a:lstStyle/>
          <a:p>
            <a:pPr marL="342900" indent="-342900" algn="ctr" eaLnBrk="0" hangingPunct="0">
              <a:lnSpc>
                <a:spcPct val="83000"/>
              </a:lnSpc>
              <a:spcBef>
                <a:spcPts val="800"/>
              </a:spcBef>
              <a:buClr>
                <a:srgbClr val="000000"/>
              </a:buClr>
              <a:buSzPct val="100000"/>
              <a:defRPr/>
            </a:pPr>
            <a:r>
              <a:rPr lang="fr-FR" sz="2000" b="1" i="1" kern="0" dirty="0">
                <a:solidFill>
                  <a:srgbClr val="000000"/>
                </a:solidFill>
                <a:latin typeface="Trebuchet MS" pitchFamily="34" charset="0"/>
                <a:ea typeface="+mn-ea"/>
                <a:cs typeface="+mn-cs"/>
              </a:rPr>
              <a:t>GERER L’EAU ?</a:t>
            </a:r>
            <a:endParaRPr lang="fr-FR" sz="2000" i="1" u="sng" kern="0" dirty="0">
              <a:solidFill>
                <a:srgbClr val="0070C0"/>
              </a:solidFill>
              <a:latin typeface="Trebuchet MS" pitchFamily="34" charset="0"/>
              <a:ea typeface="+mn-ea"/>
              <a:cs typeface="+mn-cs"/>
            </a:endParaRPr>
          </a:p>
          <a:p>
            <a:pPr marL="342900" indent="-342900" eaLnBrk="0" hangingPunct="0">
              <a:lnSpc>
                <a:spcPct val="83000"/>
              </a:lnSpc>
              <a:spcBef>
                <a:spcPts val="800"/>
              </a:spcBef>
              <a:buClr>
                <a:srgbClr val="000000"/>
              </a:buClr>
              <a:buSzPct val="100000"/>
              <a:defRPr/>
            </a:pPr>
            <a:r>
              <a:rPr lang="fr-FR" sz="2000" i="1" u="sng" kern="0" dirty="0">
                <a:solidFill>
                  <a:srgbClr val="0070C0"/>
                </a:solidFill>
                <a:latin typeface="Trebuchet MS" pitchFamily="34" charset="0"/>
                <a:ea typeface="+mn-ea"/>
                <a:cs typeface="+mn-cs"/>
              </a:rPr>
              <a:t/>
            </a:r>
            <a:br>
              <a:rPr lang="fr-FR" sz="2000" i="1" u="sng" kern="0" dirty="0">
                <a:solidFill>
                  <a:srgbClr val="0070C0"/>
                </a:solidFill>
                <a:latin typeface="Trebuchet MS" pitchFamily="34" charset="0"/>
                <a:ea typeface="+mn-ea"/>
                <a:cs typeface="+mn-cs"/>
              </a:rPr>
            </a:br>
            <a:r>
              <a:rPr lang="fr-FR" sz="2000" i="1" u="sng" kern="0" dirty="0">
                <a:solidFill>
                  <a:srgbClr val="0070C0"/>
                </a:solidFill>
                <a:latin typeface="Trebuchet MS" pitchFamily="34" charset="0"/>
                <a:ea typeface="+mn-ea"/>
                <a:cs typeface="+mn-cs"/>
              </a:rPr>
              <a:t>Produits innovant étudiés </a:t>
            </a:r>
            <a:r>
              <a:rPr lang="fr-FR" sz="2000" i="1" kern="0" dirty="0">
                <a:solidFill>
                  <a:srgbClr val="0070C0"/>
                </a:solidFill>
                <a:latin typeface="Trebuchet MS" pitchFamily="34" charset="0"/>
                <a:ea typeface="+mn-ea"/>
                <a:cs typeface="+mn-cs"/>
              </a:rPr>
              <a:t>: </a:t>
            </a:r>
            <a:r>
              <a:rPr lang="fr-FR" sz="2000" i="1" kern="0" dirty="0">
                <a:solidFill>
                  <a:srgbClr val="FF6600"/>
                </a:solidFill>
                <a:latin typeface="Trebuchet MS" pitchFamily="34" charset="0"/>
                <a:ea typeface="+mn-ea"/>
                <a:cs typeface="+mn-cs"/>
              </a:rPr>
              <a:t>Appareils et installations de récupérateur d’eau  </a:t>
            </a:r>
          </a:p>
          <a:p>
            <a:pPr marL="342900" indent="-342900" eaLnBrk="0" hangingPunct="0">
              <a:lnSpc>
                <a:spcPct val="83000"/>
              </a:lnSpc>
              <a:spcBef>
                <a:spcPts val="800"/>
              </a:spcBef>
              <a:buClr>
                <a:srgbClr val="000000"/>
              </a:buClr>
              <a:buSzPct val="100000"/>
              <a:defRPr/>
            </a:pPr>
            <a:r>
              <a:rPr lang="fr-FR" sz="2000" i="1" u="sng" kern="0" dirty="0">
                <a:solidFill>
                  <a:srgbClr val="0070C0"/>
                </a:solidFill>
                <a:latin typeface="Trebuchet MS" pitchFamily="34" charset="0"/>
                <a:ea typeface="+mn-ea"/>
                <a:cs typeface="+mn-cs"/>
              </a:rPr>
              <a:t/>
            </a:r>
            <a:br>
              <a:rPr lang="fr-FR" sz="2000" i="1" u="sng" kern="0" dirty="0">
                <a:solidFill>
                  <a:srgbClr val="0070C0"/>
                </a:solidFill>
                <a:latin typeface="Trebuchet MS" pitchFamily="34" charset="0"/>
                <a:ea typeface="+mn-ea"/>
                <a:cs typeface="+mn-cs"/>
              </a:rPr>
            </a:br>
            <a:r>
              <a:rPr lang="fr-FR" sz="2000" i="1" u="sng" kern="0" dirty="0">
                <a:solidFill>
                  <a:srgbClr val="0070C0"/>
                </a:solidFill>
                <a:latin typeface="Trebuchet MS" pitchFamily="34" charset="0"/>
                <a:ea typeface="+mn-ea"/>
                <a:cs typeface="+mn-cs"/>
              </a:rPr>
              <a:t>Investigations ou Résolutions de Problèmes</a:t>
            </a:r>
            <a:r>
              <a:rPr lang="fr-FR" sz="2000" kern="0" dirty="0">
                <a:solidFill>
                  <a:srgbClr val="FF0000"/>
                </a:solidFill>
                <a:latin typeface="Trebuchet MS" pitchFamily="34" charset="0"/>
                <a:ea typeface="+mn-ea"/>
                <a:cs typeface="+mn-cs"/>
              </a:rPr>
              <a:t> : </a:t>
            </a:r>
            <a:r>
              <a:rPr lang="fr-FR" sz="2000" i="1" kern="0" dirty="0">
                <a:solidFill>
                  <a:srgbClr val="FF6600"/>
                </a:solidFill>
                <a:latin typeface="Trebuchet MS" pitchFamily="34" charset="0"/>
                <a:ea typeface="+mn-ea"/>
                <a:cs typeface="+mn-cs"/>
              </a:rPr>
              <a:t>Comment coupler le système de récupération d’eau de pluie avec l’eau de ville? Ou comment diminuer notre impact sur l’environnement en recyclant nos eaux usées?</a:t>
            </a:r>
            <a:endParaRPr lang="fr-FR" sz="2000" kern="0" dirty="0">
              <a:solidFill>
                <a:srgbClr val="000000"/>
              </a:solidFill>
              <a:latin typeface="Trebuchet MS" pitchFamily="34" charset="0"/>
              <a:ea typeface="+mn-ea"/>
              <a:cs typeface="+mn-cs"/>
            </a:endParaRPr>
          </a:p>
        </p:txBody>
      </p:sp>
      <p:sp>
        <p:nvSpPr>
          <p:cNvPr id="19459" name="AutoShape 6"/>
          <p:cNvSpPr>
            <a:spLocks noChangeArrowheads="1"/>
          </p:cNvSpPr>
          <p:nvPr/>
        </p:nvSpPr>
        <p:spPr bwMode="auto">
          <a:xfrm>
            <a:off x="6537325" y="4000500"/>
            <a:ext cx="1571625" cy="1571625"/>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19460" name="AutoShape 6"/>
          <p:cNvSpPr>
            <a:spLocks noChangeArrowheads="1"/>
          </p:cNvSpPr>
          <p:nvPr/>
        </p:nvSpPr>
        <p:spPr bwMode="auto">
          <a:xfrm>
            <a:off x="4537075" y="3929063"/>
            <a:ext cx="1500188" cy="1643062"/>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grpSp>
        <p:nvGrpSpPr>
          <p:cNvPr id="2" name="Groupe 41"/>
          <p:cNvGrpSpPr>
            <a:grpSpLocks/>
          </p:cNvGrpSpPr>
          <p:nvPr/>
        </p:nvGrpSpPr>
        <p:grpSpPr bwMode="auto">
          <a:xfrm>
            <a:off x="2322513" y="3929063"/>
            <a:ext cx="1571625" cy="1643062"/>
            <a:chOff x="1792721" y="5000636"/>
            <a:chExt cx="1421957" cy="1507309"/>
          </a:xfrm>
        </p:grpSpPr>
        <p:sp>
          <p:nvSpPr>
            <p:cNvPr id="19482" name="AutoShape 6"/>
            <p:cNvSpPr>
              <a:spLocks noChangeArrowheads="1"/>
            </p:cNvSpPr>
            <p:nvPr/>
          </p:nvSpPr>
          <p:spPr bwMode="auto">
            <a:xfrm>
              <a:off x="1863059" y="5000636"/>
              <a:ext cx="1351619" cy="1507309"/>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19483" name="Text Box 3"/>
            <p:cNvSpPr txBox="1">
              <a:spLocks noChangeArrowheads="1"/>
            </p:cNvSpPr>
            <p:nvPr/>
          </p:nvSpPr>
          <p:spPr bwMode="auto">
            <a:xfrm>
              <a:off x="1792721" y="5131706"/>
              <a:ext cx="1357322" cy="357190"/>
            </a:xfrm>
            <a:prstGeom prst="rect">
              <a:avLst/>
            </a:prstGeom>
            <a:noFill/>
            <a:ln w="9525">
              <a:noFill/>
              <a:miter lim="800000"/>
              <a:headEnd/>
              <a:tailEnd/>
            </a:ln>
          </p:spPr>
          <p:txBody>
            <a:bodyPr lIns="36000" tIns="0" rIns="36000" bIns="0"/>
            <a:lstStyle/>
            <a:p>
              <a:pPr algn="ctr" defTabSz="914400">
                <a:spcAft>
                  <a:spcPts val="1000"/>
                </a:spcAft>
              </a:pPr>
              <a:endParaRPr lang="fr-FR" sz="2000" i="1">
                <a:solidFill>
                  <a:srgbClr val="002060"/>
                </a:solidFill>
              </a:endParaRPr>
            </a:p>
          </p:txBody>
        </p:sp>
      </p:grpSp>
      <p:sp>
        <p:nvSpPr>
          <p:cNvPr id="19462" name="AutoShape 4"/>
          <p:cNvSpPr>
            <a:spLocks noChangeArrowheads="1"/>
          </p:cNvSpPr>
          <p:nvPr/>
        </p:nvSpPr>
        <p:spPr bwMode="auto">
          <a:xfrm>
            <a:off x="1931988" y="4568825"/>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19463" name="AutoShape 4"/>
          <p:cNvSpPr>
            <a:spLocks noChangeArrowheads="1"/>
          </p:cNvSpPr>
          <p:nvPr/>
        </p:nvSpPr>
        <p:spPr bwMode="auto">
          <a:xfrm>
            <a:off x="4037013" y="45720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19464" name="AutoShape 4"/>
          <p:cNvSpPr>
            <a:spLocks noChangeArrowheads="1"/>
          </p:cNvSpPr>
          <p:nvPr/>
        </p:nvSpPr>
        <p:spPr bwMode="auto">
          <a:xfrm>
            <a:off x="6108700" y="45720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19465" name="Text Box 3"/>
          <p:cNvSpPr txBox="1">
            <a:spLocks noChangeArrowheads="1"/>
          </p:cNvSpPr>
          <p:nvPr/>
        </p:nvSpPr>
        <p:spPr bwMode="auto">
          <a:xfrm>
            <a:off x="8572500" y="4357688"/>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19466" name="AutoShape 6"/>
          <p:cNvSpPr>
            <a:spLocks noChangeArrowheads="1"/>
          </p:cNvSpPr>
          <p:nvPr/>
        </p:nvSpPr>
        <p:spPr bwMode="auto">
          <a:xfrm>
            <a:off x="250825" y="3929063"/>
            <a:ext cx="1571625" cy="1643062"/>
          </a:xfrm>
          <a:prstGeom prst="roundRect">
            <a:avLst>
              <a:gd name="adj" fmla="val 16667"/>
            </a:avLst>
          </a:prstGeom>
          <a:solidFill>
            <a:srgbClr val="FFFFFF"/>
          </a:solidFill>
          <a:ln w="28575">
            <a:solidFill>
              <a:srgbClr val="002060"/>
            </a:solidFill>
            <a:round/>
            <a:headEnd/>
            <a:tailEnd/>
          </a:ln>
        </p:spPr>
        <p:txBody>
          <a:bodyPr/>
          <a:lstStyle/>
          <a:p>
            <a:pPr defTabSz="914400"/>
            <a:endParaRPr lang="fr-FR">
              <a:solidFill>
                <a:schemeClr val="tx1"/>
              </a:solidFill>
              <a:latin typeface="Calibri" pitchFamily="34" charset="0"/>
            </a:endParaRPr>
          </a:p>
        </p:txBody>
      </p:sp>
      <p:sp>
        <p:nvSpPr>
          <p:cNvPr id="19467" name="AutoShape 4"/>
          <p:cNvSpPr>
            <a:spLocks noChangeArrowheads="1"/>
          </p:cNvSpPr>
          <p:nvPr/>
        </p:nvSpPr>
        <p:spPr bwMode="auto">
          <a:xfrm>
            <a:off x="8172450" y="45720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pic>
        <p:nvPicPr>
          <p:cNvPr id="19468" name="Picture 61" descr="Récupération des eaux"/>
          <p:cNvPicPr>
            <a:picLocks noChangeAspect="1" noChangeArrowheads="1"/>
          </p:cNvPicPr>
          <p:nvPr/>
        </p:nvPicPr>
        <p:blipFill>
          <a:blip r:embed="rId3" cstate="print"/>
          <a:srcRect/>
          <a:stretch>
            <a:fillRect/>
          </a:stretch>
        </p:blipFill>
        <p:spPr bwMode="auto">
          <a:xfrm>
            <a:off x="323850" y="4068763"/>
            <a:ext cx="1366838" cy="1247775"/>
          </a:xfrm>
          <a:prstGeom prst="rect">
            <a:avLst/>
          </a:prstGeom>
          <a:noFill/>
          <a:ln w="9525">
            <a:noFill/>
            <a:miter lim="800000"/>
            <a:headEnd/>
            <a:tailEnd/>
          </a:ln>
        </p:spPr>
      </p:pic>
      <p:pic>
        <p:nvPicPr>
          <p:cNvPr id="19469" name="Picture 62"/>
          <p:cNvPicPr>
            <a:picLocks noChangeAspect="1" noChangeArrowheads="1"/>
          </p:cNvPicPr>
          <p:nvPr/>
        </p:nvPicPr>
        <p:blipFill>
          <a:blip r:embed="rId4" cstate="print"/>
          <a:srcRect/>
          <a:stretch>
            <a:fillRect/>
          </a:stretch>
        </p:blipFill>
        <p:spPr bwMode="auto">
          <a:xfrm>
            <a:off x="2484438" y="4140200"/>
            <a:ext cx="1368425" cy="1171575"/>
          </a:xfrm>
          <a:prstGeom prst="rect">
            <a:avLst/>
          </a:prstGeom>
          <a:noFill/>
          <a:ln w="9525">
            <a:noFill/>
            <a:miter lim="800000"/>
            <a:headEnd/>
            <a:tailEnd/>
          </a:ln>
        </p:spPr>
      </p:pic>
      <p:pic>
        <p:nvPicPr>
          <p:cNvPr id="19470" name="Picture 63"/>
          <p:cNvPicPr>
            <a:picLocks noChangeAspect="1" noChangeArrowheads="1"/>
          </p:cNvPicPr>
          <p:nvPr/>
        </p:nvPicPr>
        <p:blipFill>
          <a:blip r:embed="rId5" cstate="print"/>
          <a:srcRect l="7936" r="8025"/>
          <a:stretch>
            <a:fillRect/>
          </a:stretch>
        </p:blipFill>
        <p:spPr bwMode="auto">
          <a:xfrm>
            <a:off x="4572000" y="4068763"/>
            <a:ext cx="1441450" cy="1285875"/>
          </a:xfrm>
          <a:prstGeom prst="rect">
            <a:avLst/>
          </a:prstGeom>
          <a:noFill/>
          <a:ln w="9525">
            <a:noFill/>
            <a:miter lim="800000"/>
            <a:headEnd/>
            <a:tailEnd/>
          </a:ln>
        </p:spPr>
      </p:pic>
      <p:pic>
        <p:nvPicPr>
          <p:cNvPr id="19471" name="Picture 67" descr="Les déchets secs (papier, carton, verre, plastique) sont compactés dans des bacs à gauche. Au centre, l'évier avec deux systèmes d'évacuation, pour récupérer les eaux peu usées. A droite, le bac incluant le lombricomposteur."/>
          <p:cNvPicPr>
            <a:picLocks noChangeAspect="1" noChangeArrowheads="1"/>
          </p:cNvPicPr>
          <p:nvPr/>
        </p:nvPicPr>
        <p:blipFill>
          <a:blip r:embed="rId6" cstate="print"/>
          <a:srcRect l="10098" r="10858"/>
          <a:stretch>
            <a:fillRect/>
          </a:stretch>
        </p:blipFill>
        <p:spPr bwMode="auto">
          <a:xfrm>
            <a:off x="6659563" y="4068763"/>
            <a:ext cx="1368425" cy="1300162"/>
          </a:xfrm>
          <a:prstGeom prst="rect">
            <a:avLst/>
          </a:prstGeom>
          <a:noFill/>
          <a:ln w="9525">
            <a:noFill/>
            <a:miter lim="800000"/>
            <a:headEnd/>
            <a:tailEnd/>
          </a:ln>
        </p:spPr>
      </p:pic>
      <p:sp>
        <p:nvSpPr>
          <p:cNvPr id="42" name="Text Box 3"/>
          <p:cNvSpPr txBox="1">
            <a:spLocks noChangeArrowheads="1"/>
          </p:cNvSpPr>
          <p:nvPr/>
        </p:nvSpPr>
        <p:spPr bwMode="auto">
          <a:xfrm>
            <a:off x="5334000" y="2921000"/>
            <a:ext cx="2166938"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valoriser le recyclage des eaux usées dans l’habitat</a:t>
            </a:r>
            <a:r>
              <a:rPr lang="fr-FR" sz="1400" i="1" dirty="0">
                <a:solidFill>
                  <a:srgbClr val="002060"/>
                </a:solidFill>
                <a:latin typeface="Arial Narrow" pitchFamily="34" charset="0"/>
              </a:rPr>
              <a:t>?</a:t>
            </a:r>
          </a:p>
        </p:txBody>
      </p:sp>
      <p:sp>
        <p:nvSpPr>
          <p:cNvPr id="45" name="Triangle isocèle 44"/>
          <p:cNvSpPr/>
          <p:nvPr/>
        </p:nvSpPr>
        <p:spPr>
          <a:xfrm rot="10800000">
            <a:off x="1714500" y="3649663"/>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7" name="Triangle isocèle 46"/>
          <p:cNvSpPr/>
          <p:nvPr/>
        </p:nvSpPr>
        <p:spPr>
          <a:xfrm rot="10800000">
            <a:off x="5929313" y="3643313"/>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8" name="Text Box 3"/>
          <p:cNvSpPr txBox="1">
            <a:spLocks noChangeArrowheads="1"/>
          </p:cNvSpPr>
          <p:nvPr/>
        </p:nvSpPr>
        <p:spPr bwMode="auto">
          <a:xfrm>
            <a:off x="960438" y="2917825"/>
            <a:ext cx="1754187"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recycler les eaux usées?</a:t>
            </a:r>
            <a:endParaRPr lang="fr-FR" sz="2400" dirty="0">
              <a:solidFill>
                <a:srgbClr val="002060"/>
              </a:solidFill>
              <a:latin typeface="Arial Narrow" pitchFamily="34" charset="0"/>
            </a:endParaRPr>
          </a:p>
        </p:txBody>
      </p:sp>
      <p:sp>
        <p:nvSpPr>
          <p:cNvPr id="49" name="Text Box 3"/>
          <p:cNvSpPr txBox="1">
            <a:spLocks noChangeArrowheads="1"/>
          </p:cNvSpPr>
          <p:nvPr/>
        </p:nvSpPr>
        <p:spPr bwMode="auto">
          <a:xfrm>
            <a:off x="3071813" y="2935288"/>
            <a:ext cx="2011362"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i="1" dirty="0">
                <a:solidFill>
                  <a:srgbClr val="002060"/>
                </a:solidFill>
                <a:latin typeface="Arial Narrow" pitchFamily="34" charset="0"/>
              </a:rPr>
              <a:t>Comment intégrer l’écosystème dans le recyclage des eaux usées?</a:t>
            </a:r>
          </a:p>
        </p:txBody>
      </p:sp>
      <p:sp>
        <p:nvSpPr>
          <p:cNvPr id="51" name="Triangle isocèle 50"/>
          <p:cNvSpPr/>
          <p:nvPr/>
        </p:nvSpPr>
        <p:spPr>
          <a:xfrm rot="10800000">
            <a:off x="3857625" y="3649663"/>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19478" name="Rectangle 33"/>
          <p:cNvSpPr>
            <a:spLocks noChangeArrowheads="1"/>
          </p:cNvSpPr>
          <p:nvPr/>
        </p:nvSpPr>
        <p:spPr bwMode="auto">
          <a:xfrm>
            <a:off x="500063" y="5643563"/>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19479" name="Rectangle 34"/>
          <p:cNvSpPr>
            <a:spLocks noChangeArrowheads="1"/>
          </p:cNvSpPr>
          <p:nvPr/>
        </p:nvSpPr>
        <p:spPr bwMode="auto">
          <a:xfrm>
            <a:off x="2857500" y="5929313"/>
            <a:ext cx="3214688"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19480" name="Rectangle 35"/>
          <p:cNvSpPr>
            <a:spLocks noChangeArrowheads="1"/>
          </p:cNvSpPr>
          <p:nvPr/>
        </p:nvSpPr>
        <p:spPr bwMode="auto">
          <a:xfrm>
            <a:off x="5214938" y="6510338"/>
            <a:ext cx="3074987" cy="276225"/>
          </a:xfrm>
          <a:prstGeom prst="rect">
            <a:avLst/>
          </a:prstGeom>
          <a:noFill/>
          <a:ln w="9525">
            <a:noFill/>
            <a:miter lim="800000"/>
            <a:headEnd/>
            <a:tailEnd/>
          </a:ln>
        </p:spPr>
        <p:txBody>
          <a:bodyPr wrap="none">
            <a:spAutoFit/>
          </a:bodyPr>
          <a:lstStyle/>
          <a:p>
            <a:pPr>
              <a:buClr>
                <a:srgbClr val="000000"/>
              </a:buClr>
              <a:buSzPct val="100000"/>
              <a:buFont typeface="Times New Roman" pitchFamily="16" charset="0"/>
              <a:buNone/>
            </a:pPr>
            <a:r>
              <a:rPr lang="fr-FR" sz="1200" b="1">
                <a:solidFill>
                  <a:schemeClr val="tx1"/>
                </a:solidFill>
              </a:rPr>
              <a:t>Transition vers le super système (Loi 6)</a:t>
            </a:r>
            <a:endParaRPr lang="fr-FR" sz="1200">
              <a:solidFill>
                <a:schemeClr val="tx1"/>
              </a:solidFill>
            </a:endParaRPr>
          </a:p>
        </p:txBody>
      </p:sp>
      <p:sp>
        <p:nvSpPr>
          <p:cNvPr id="19481" name="Rectangle 34"/>
          <p:cNvSpPr>
            <a:spLocks noChangeArrowheads="1"/>
          </p:cNvSpPr>
          <p:nvPr/>
        </p:nvSpPr>
        <p:spPr bwMode="auto">
          <a:xfrm>
            <a:off x="5072063" y="6224588"/>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2"/>
          <p:cNvPicPr>
            <a:picLocks noChangeAspect="1" noChangeArrowheads="1"/>
          </p:cNvPicPr>
          <p:nvPr/>
        </p:nvPicPr>
        <p:blipFill>
          <a:blip r:embed="rId3" cstate="print"/>
          <a:srcRect/>
          <a:stretch>
            <a:fillRect/>
          </a:stretch>
        </p:blipFill>
        <p:spPr bwMode="auto">
          <a:xfrm>
            <a:off x="1819275" y="857250"/>
            <a:ext cx="5505450" cy="5143500"/>
          </a:xfrm>
          <a:prstGeom prst="rect">
            <a:avLst/>
          </a:prstGeom>
          <a:noFill/>
          <a:ln w="9525">
            <a:noFill/>
            <a:miter lim="800000"/>
            <a:headEnd/>
            <a:tailEnd/>
          </a:ln>
        </p:spPr>
      </p:pic>
      <p:grpSp>
        <p:nvGrpSpPr>
          <p:cNvPr id="2" name="Group 2"/>
          <p:cNvGrpSpPr>
            <a:grpSpLocks/>
          </p:cNvGrpSpPr>
          <p:nvPr/>
        </p:nvGrpSpPr>
        <p:grpSpPr bwMode="auto">
          <a:xfrm>
            <a:off x="3000375" y="1714500"/>
            <a:ext cx="3000375" cy="2857500"/>
            <a:chOff x="5569" y="9730"/>
            <a:chExt cx="3283" cy="3495"/>
          </a:xfrm>
        </p:grpSpPr>
        <p:sp>
          <p:nvSpPr>
            <p:cNvPr id="6150" name="Oval 6"/>
            <p:cNvSpPr>
              <a:spLocks noChangeArrowheads="1"/>
            </p:cNvSpPr>
            <p:nvPr/>
          </p:nvSpPr>
          <p:spPr bwMode="auto">
            <a:xfrm>
              <a:off x="5569" y="9730"/>
              <a:ext cx="3283" cy="3495"/>
            </a:xfrm>
            <a:prstGeom prst="ellipse">
              <a:avLst/>
            </a:prstGeom>
            <a:gradFill rotWithShape="0">
              <a:gsLst>
                <a:gs pos="0">
                  <a:srgbClr val="FF9900"/>
                </a:gs>
                <a:gs pos="100000">
                  <a:srgbClr val="FFEBCC"/>
                </a:gs>
              </a:gsLst>
              <a:lin ang="18900000" scaled="1"/>
            </a:gradFill>
            <a:ln w="9525">
              <a:solidFill>
                <a:srgbClr val="000000"/>
              </a:solidFill>
              <a:round/>
              <a:headEnd/>
              <a:tailEnd/>
            </a:ln>
          </p:spPr>
          <p:txBody>
            <a:bodyPr/>
            <a:lstStyle/>
            <a:p>
              <a:pPr>
                <a:buClr>
                  <a:srgbClr val="000000"/>
                </a:buClr>
                <a:buSzPct val="100000"/>
                <a:buFont typeface="Times New Roman" pitchFamily="16" charset="0"/>
                <a:buNone/>
              </a:pPr>
              <a:endParaRPr lang="fr-FR"/>
            </a:p>
          </p:txBody>
        </p:sp>
        <p:sp>
          <p:nvSpPr>
            <p:cNvPr id="6151" name="Text Box 3"/>
            <p:cNvSpPr txBox="1">
              <a:spLocks noChangeArrowheads="1"/>
            </p:cNvSpPr>
            <p:nvPr/>
          </p:nvSpPr>
          <p:spPr bwMode="auto">
            <a:xfrm>
              <a:off x="6370" y="10866"/>
              <a:ext cx="1625" cy="998"/>
            </a:xfrm>
            <a:prstGeom prst="rect">
              <a:avLst/>
            </a:prstGeom>
            <a:noFill/>
            <a:ln w="9525">
              <a:noFill/>
              <a:miter lim="800000"/>
              <a:headEnd/>
              <a:tailEnd/>
            </a:ln>
          </p:spPr>
          <p:txBody>
            <a:bodyPr/>
            <a:lstStyle/>
            <a:p>
              <a:pPr algn="ctr" eaLnBrk="0" hangingPunct="0">
                <a:buClr>
                  <a:srgbClr val="000000"/>
                </a:buClr>
                <a:buSzPct val="100000"/>
                <a:buFont typeface="Times New Roman" pitchFamily="16" charset="0"/>
                <a:buNone/>
              </a:pPr>
              <a:r>
                <a:rPr lang="en-GB" sz="2000" b="1">
                  <a:latin typeface="Calibri" pitchFamily="34" charset="0"/>
                </a:rPr>
                <a:t>ECO QUARTIER</a:t>
              </a:r>
              <a:endParaRPr lang="en-GB" sz="2000"/>
            </a:p>
          </p:txBody>
        </p:sp>
      </p:grpSp>
      <p:sp>
        <p:nvSpPr>
          <p:cNvPr id="6148" name="Rectangle 7"/>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0" hangingPunct="0">
              <a:buClr>
                <a:srgbClr val="000000"/>
              </a:buClr>
              <a:buSzPct val="100000"/>
              <a:buFont typeface="Times New Roman" pitchFamily="16" charset="0"/>
              <a:buNone/>
            </a:pPr>
            <a:endParaRPr lang="fr-FR"/>
          </a:p>
        </p:txBody>
      </p:sp>
      <p:sp>
        <p:nvSpPr>
          <p:cNvPr id="6149" name="Rectangle 11"/>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pPr>
              <a:buClr>
                <a:srgbClr val="000000"/>
              </a:buClr>
              <a:buSzPct val="100000"/>
              <a:buFont typeface="Times New Roman" pitchFamily="16" charset="0"/>
              <a:buNone/>
            </a:pPr>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3"/>
          <p:cNvSpPr txBox="1">
            <a:spLocks noChangeArrowheads="1"/>
          </p:cNvSpPr>
          <p:nvPr/>
        </p:nvSpPr>
        <p:spPr bwMode="auto">
          <a:xfrm>
            <a:off x="0" y="0"/>
            <a:ext cx="9144000" cy="528638"/>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a:spAutoFit/>
          </a:bodyPr>
          <a:lstStyle/>
          <a:p>
            <a:pPr algn="ctr" defTabSz="914400">
              <a:defRPr/>
            </a:pPr>
            <a:r>
              <a:rPr lang="fr-FR" sz="2800" b="1" i="1">
                <a:solidFill>
                  <a:schemeClr val="bg1"/>
                </a:solidFill>
                <a:latin typeface="Calibri" pitchFamily="34" charset="0"/>
                <a:cs typeface="Arial" charset="0"/>
              </a:rPr>
              <a:t>Les activités pédagogiques du CIT : </a:t>
            </a:r>
            <a:r>
              <a:rPr lang="fr-FR" sz="2400" b="1" i="1">
                <a:solidFill>
                  <a:schemeClr val="bg1"/>
                </a:solidFill>
                <a:latin typeface="Calibri" pitchFamily="34" charset="0"/>
                <a:cs typeface="Arial" charset="0"/>
              </a:rPr>
              <a:t>Les maisons performantes</a:t>
            </a:r>
          </a:p>
        </p:txBody>
      </p:sp>
      <p:graphicFrame>
        <p:nvGraphicFramePr>
          <p:cNvPr id="28758" name="Group 86"/>
          <p:cNvGraphicFramePr>
            <a:graphicFrameLocks noGrp="1"/>
          </p:cNvGraphicFramePr>
          <p:nvPr/>
        </p:nvGraphicFramePr>
        <p:xfrm>
          <a:off x="65088" y="571500"/>
          <a:ext cx="9007475" cy="5758364"/>
        </p:xfrm>
        <a:graphic>
          <a:graphicData uri="http://schemas.openxmlformats.org/drawingml/2006/table">
            <a:tbl>
              <a:tblPr/>
              <a:tblGrid>
                <a:gridCol w="806450"/>
                <a:gridCol w="1231900"/>
                <a:gridCol w="1370012"/>
                <a:gridCol w="1346200"/>
                <a:gridCol w="1560513"/>
                <a:gridCol w="1335087"/>
                <a:gridCol w="133350"/>
                <a:gridCol w="1223963"/>
              </a:tblGrid>
              <a:tr h="331788">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smtClean="0">
                        <a:ln>
                          <a:noFill/>
                        </a:ln>
                        <a:solidFill>
                          <a:srgbClr val="000000"/>
                        </a:solidFill>
                        <a:effectLst/>
                        <a:latin typeface="Arial" charset="0"/>
                        <a:ea typeface="Arial Unicode MS" pitchFamily="34" charset="-128"/>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1</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2</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3</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4</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c grid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5</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c h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6</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E6B9B8"/>
                    </a:solidFill>
                  </a:tcPr>
                </a:tc>
              </a:tr>
              <a:tr h="668338">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FFFFFF"/>
                          </a:solidFill>
                          <a:effectLst/>
                          <a:latin typeface="Arial" charset="0"/>
                          <a:ea typeface="Calibri" pitchFamily="34" charset="0"/>
                          <a:cs typeface="Times New Roman" pitchFamily="18" charset="0"/>
                        </a:rPr>
                        <a:t>Séance 1</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2"/>
                    </a:solidFill>
                  </a:tcPr>
                </a:tc>
                <a:tc gridSpan="7">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rPr>
                        <a:t>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2"/>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77787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Séance </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2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DCDB"/>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 1</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BBC</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passive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 2</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HQE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c grid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à énergie positive: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c hMerge="1">
                  <a:txBody>
                    <a:bodyPr/>
                    <a:lstStyle/>
                    <a:p>
                      <a:endParaRPr lang="fr-FR"/>
                    </a:p>
                  </a:txBody>
                  <a:tcPr/>
                </a:tc>
              </a:tr>
              <a:tr h="758825">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600" b="1" i="0" u="none" strike="noStrike" cap="none" normalizeH="0" baseline="0" smtClean="0">
                        <a:ln>
                          <a:noFill/>
                        </a:ln>
                        <a:solidFill>
                          <a:srgbClr val="FF0000"/>
                        </a:solidFill>
                        <a:effectLst>
                          <a:outerShdw blurRad="38100" dist="38100" dir="2700000" algn="tl">
                            <a:srgbClr val="C0C0C0"/>
                          </a:outerShdw>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3"/>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4"/>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stretch>
                        <a:fillRect/>
                      </a:stretch>
                    </a:blipFill>
                  </a:tcPr>
                </a:tc>
                <a:tc gridSpan="2">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8"/>
                      <a:srcRect/>
                      <a:stretch>
                        <a:fillRect/>
                      </a:stretch>
                    </a:blipFill>
                  </a:tcPr>
                </a:tc>
                <a:tc hMerge="1">
                  <a:txBody>
                    <a:bodyPr/>
                    <a:lstStyle/>
                    <a:p>
                      <a:endParaRPr lang="fr-FR"/>
                    </a:p>
                  </a:txBody>
                  <a:tcPr/>
                </a:tc>
              </a:tr>
              <a:tr h="54292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Séance </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3 :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passive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 1</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BBC</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à énergie positive: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 2</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c grid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HQE: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c hMerge="1">
                  <a:txBody>
                    <a:bodyPr/>
                    <a:lstStyle/>
                    <a:p>
                      <a:endParaRPr lang="fr-FR"/>
                    </a:p>
                  </a:txBody>
                  <a:tcPr/>
                </a:tc>
              </a:tr>
              <a:tr h="774700">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3"/>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4"/>
                      <a:srcRect/>
                      <a:stretch>
                        <a:fillRect/>
                      </a:stretch>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8"/>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stretch>
                        <a:fillRect/>
                      </a:stretch>
                    </a:blipFill>
                  </a:tcPr>
                </a:tc>
                <a:tc gridSpan="2">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stretch>
                        <a:fillRect/>
                      </a:stretch>
                    </a:blipFill>
                  </a:tcPr>
                </a:tc>
                <a:tc hMerge="1">
                  <a:txBody>
                    <a:bodyPr/>
                    <a:lstStyle/>
                    <a:p>
                      <a:endParaRPr lang="fr-FR"/>
                    </a:p>
                  </a:txBody>
                  <a:tcPr/>
                </a:tc>
              </a:tr>
              <a:tr h="54292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Séance </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4 :</a:t>
                      </a:r>
                      <a:endParaRPr kumimoji="0" lang="fr-FR" sz="1400" b="0" i="1"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DCDB"/>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BBC</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passive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HQE: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positive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c grid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Maison bioclimatique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c hMerge="1">
                  <a:txBody>
                    <a:bodyPr/>
                    <a:lstStyle/>
                    <a:p>
                      <a:endParaRPr lang="fr-FR"/>
                    </a:p>
                  </a:txBody>
                  <a:tcPr/>
                </a:tc>
              </a:tr>
              <a:tr h="774700">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600" b="1" i="0" u="none" strike="noStrike" cap="none" normalizeH="0" baseline="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4"/>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3"/>
                      <a:srcRect/>
                      <a:stretch>
                        <a:fillRect/>
                      </a:stretch>
                    </a:blipFill>
                  </a:tcPr>
                </a:tc>
                <a:tc>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stretch>
                        <a:fillRect/>
                      </a:stretch>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8"/>
                      <a:srcRect/>
                      <a:stretch>
                        <a:fillRect/>
                      </a:stretch>
                    </a:blipFill>
                  </a:tcPr>
                </a:tc>
                <a:tc gridSpan="2">
                  <a:txBody>
                    <a:bodyPr/>
                    <a:lstStyle/>
                    <a:p>
                      <a:pPr marL="0" marR="0" lvl="0" indent="0" algn="l" defTabSz="914400" rtl="0" eaLnBrk="1" fontAlgn="base" latinLnBrk="0" hangingPunct="1">
                        <a:lnSpc>
                          <a:spcPct val="93000"/>
                        </a:lnSpc>
                        <a:spcBef>
                          <a:spcPct val="0"/>
                        </a:spcBef>
                        <a:spcAft>
                          <a:spcPts val="1425"/>
                        </a:spcAft>
                        <a:buClr>
                          <a:srgbClr val="000000"/>
                        </a:buClr>
                        <a:buSzPct val="100000"/>
                        <a:buFontTx/>
                        <a:buNone/>
                        <a:tabLst/>
                      </a:pPr>
                      <a:endParaRPr kumimoji="0" lang="fr-FR" sz="1800" b="0" i="0" u="none" strike="noStrike" cap="none" normalizeH="0" baseline="0" smtClean="0">
                        <a:ln>
                          <a:noFill/>
                        </a:ln>
                        <a:solidFill>
                          <a:srgbClr val="000000"/>
                        </a:solidFill>
                        <a:effectLst/>
                        <a:latin typeface="Arial" charset="0"/>
                        <a:ea typeface="Arial Unicode MS" pitchFamily="34" charset="-128"/>
                        <a:cs typeface="Arial Unicode MS" pitchFamily="34" charset="-128"/>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stretch>
                        <a:fillRect/>
                      </a:stretch>
                    </a:blipFill>
                  </a:tcPr>
                </a:tc>
                <a:tc hMerge="1">
                  <a:txBody>
                    <a:bodyPr/>
                    <a:lstStyle/>
                    <a:p>
                      <a:endParaRPr lang="fr-FR"/>
                    </a:p>
                  </a:txBody>
                  <a:tcPr/>
                </a:tc>
              </a:tr>
              <a:tr h="542925">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FFFFFF"/>
                          </a:solidFill>
                          <a:effectLst/>
                          <a:latin typeface="Arial" charset="0"/>
                          <a:ea typeface="Calibri" pitchFamily="34" charset="0"/>
                          <a:cs typeface="Times New Roman" pitchFamily="18" charset="0"/>
                        </a:rPr>
                        <a:t>Séances 5, 6 et 7</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0" marR="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9694"/>
                    </a:solidFill>
                  </a:tcPr>
                </a:tc>
                <a:tc gridSpan="7">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9694"/>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
        <p:nvSpPr>
          <p:cNvPr id="22605" name="ZoneTexte 3"/>
          <p:cNvSpPr txBox="1">
            <a:spLocks noChangeArrowheads="1"/>
          </p:cNvSpPr>
          <p:nvPr/>
        </p:nvSpPr>
        <p:spPr bwMode="auto">
          <a:xfrm>
            <a:off x="928688" y="928688"/>
            <a:ext cx="8215312" cy="639762"/>
          </a:xfrm>
          <a:prstGeom prst="rect">
            <a:avLst/>
          </a:prstGeom>
          <a:noFill/>
          <a:ln w="9525">
            <a:noFill/>
            <a:miter lim="800000"/>
            <a:headEnd/>
            <a:tailEnd/>
          </a:ln>
        </p:spPr>
        <p:txBody>
          <a:bodyPr>
            <a:spAutoFit/>
          </a:bodyPr>
          <a:lstStyle/>
          <a:p>
            <a:pPr algn="ctr" defTabSz="914400">
              <a:lnSpc>
                <a:spcPct val="115000"/>
              </a:lnSpc>
            </a:pPr>
            <a:r>
              <a:rPr lang="fr-FR" sz="1600">
                <a:solidFill>
                  <a:srgbClr val="FFFFFF"/>
                </a:solidFill>
                <a:latin typeface="Calibri" pitchFamily="34" charset="0"/>
                <a:ea typeface="Calibri" pitchFamily="34" charset="0"/>
                <a:cs typeface="Times New Roman" pitchFamily="16" charset="0"/>
              </a:rPr>
              <a:t>Introduction : Evolution de l’habitat</a:t>
            </a:r>
          </a:p>
          <a:p>
            <a:pPr algn="ctr" defTabSz="914400">
              <a:lnSpc>
                <a:spcPct val="115000"/>
              </a:lnSpc>
            </a:pPr>
            <a:r>
              <a:rPr lang="fr-FR" sz="1600">
                <a:solidFill>
                  <a:srgbClr val="FFFFFF"/>
                </a:solidFill>
                <a:latin typeface="Calibri" pitchFamily="34" charset="0"/>
                <a:ea typeface="Calibri" pitchFamily="34" charset="0"/>
                <a:cs typeface="Times New Roman" pitchFamily="16" charset="0"/>
              </a:rPr>
              <a:t>Qu’est ce qu’une maison performante? </a:t>
            </a:r>
            <a:endParaRPr lang="fr-FR" sz="1600">
              <a:solidFill>
                <a:schemeClr val="tx1"/>
              </a:solidFill>
              <a:ea typeface="Calibri" pitchFamily="34" charset="0"/>
              <a:cs typeface="Times New Roman" pitchFamily="16" charset="0"/>
            </a:endParaRPr>
          </a:p>
        </p:txBody>
      </p:sp>
      <p:sp>
        <p:nvSpPr>
          <p:cNvPr id="22606" name="ZoneTexte 5"/>
          <p:cNvSpPr txBox="1">
            <a:spLocks noChangeArrowheads="1"/>
          </p:cNvSpPr>
          <p:nvPr/>
        </p:nvSpPr>
        <p:spPr bwMode="auto">
          <a:xfrm>
            <a:off x="928688" y="5876925"/>
            <a:ext cx="8215312" cy="366713"/>
          </a:xfrm>
          <a:prstGeom prst="rect">
            <a:avLst/>
          </a:prstGeom>
          <a:noFill/>
          <a:ln w="9525">
            <a:noFill/>
            <a:miter lim="800000"/>
            <a:headEnd/>
            <a:tailEnd/>
          </a:ln>
        </p:spPr>
        <p:txBody>
          <a:bodyPr>
            <a:spAutoFit/>
          </a:bodyPr>
          <a:lstStyle/>
          <a:p>
            <a:pPr algn="ctr" defTabSz="914400"/>
            <a:r>
              <a:rPr lang="fr-FR">
                <a:solidFill>
                  <a:srgbClr val="FFFFFF"/>
                </a:solidFill>
                <a:latin typeface="Calibri" pitchFamily="34" charset="0"/>
                <a:ea typeface="Calibri" pitchFamily="34" charset="0"/>
                <a:cs typeface="Times New Roman" pitchFamily="16" charset="0"/>
              </a:rPr>
              <a:t>Synthèse  sur les différents labels et les procédés  innovants pour les atteindre</a:t>
            </a:r>
            <a:endParaRPr lang="fr-FR">
              <a:solidFill>
                <a:schemeClr val="tx1"/>
              </a:solidFill>
              <a:latin typeface="Calibri" pitchFamily="34" charset="0"/>
              <a:ea typeface="Calibri" pitchFamily="34" charset="0"/>
              <a:cs typeface="Times New Roman" pitchFamily="16"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0"/>
            <a:ext cx="500034" cy="6858000"/>
          </a:xfrm>
          <a:prstGeom prst="rect">
            <a:avLst/>
          </a:prstGeom>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r>
              <a:rPr lang="fr-FR" sz="3200" dirty="0"/>
              <a:t>Création et Innovation technologique</a:t>
            </a:r>
          </a:p>
        </p:txBody>
      </p:sp>
      <p:pic>
        <p:nvPicPr>
          <p:cNvPr id="22531" name="Ellipse 3"/>
          <p:cNvPicPr>
            <a:picLocks noChangeArrowheads="1"/>
          </p:cNvPicPr>
          <p:nvPr/>
        </p:nvPicPr>
        <p:blipFill>
          <a:blip r:embed="rId3" cstate="print"/>
          <a:srcRect/>
          <a:stretch>
            <a:fillRect/>
          </a:stretch>
        </p:blipFill>
        <p:spPr bwMode="auto">
          <a:xfrm>
            <a:off x="1243013" y="122238"/>
            <a:ext cx="6688137" cy="6686550"/>
          </a:xfrm>
          <a:prstGeom prst="rect">
            <a:avLst/>
          </a:prstGeom>
          <a:noFill/>
          <a:ln w="9525">
            <a:noFill/>
            <a:miter lim="800000"/>
            <a:headEnd/>
            <a:tailEnd/>
          </a:ln>
        </p:spPr>
      </p:pic>
      <p:graphicFrame>
        <p:nvGraphicFramePr>
          <p:cNvPr id="5" name="Diagramme 4"/>
          <p:cNvGraphicFramePr/>
          <p:nvPr/>
        </p:nvGraphicFramePr>
        <p:xfrm>
          <a:off x="1178726" y="1346002"/>
          <a:ext cx="6843762" cy="50180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2533" name="Text Box 6"/>
          <p:cNvSpPr txBox="1">
            <a:spLocks noChangeArrowheads="1"/>
          </p:cNvSpPr>
          <p:nvPr/>
        </p:nvSpPr>
        <p:spPr bwMode="auto">
          <a:xfrm>
            <a:off x="2235200" y="1114425"/>
            <a:ext cx="4702175" cy="4700588"/>
          </a:xfrm>
          <a:prstGeom prst="rect">
            <a:avLst/>
          </a:prstGeom>
          <a:noFill/>
          <a:ln w="9525">
            <a:noFill/>
            <a:miter lim="800000"/>
            <a:headEnd/>
            <a:tailEnd/>
          </a:ln>
        </p:spPr>
        <p:txBody>
          <a:bodyPr/>
          <a:lstStyle/>
          <a:p>
            <a:pPr algn="ctr" defTabSz="914400"/>
            <a:endParaRPr lang="fr-FR">
              <a:solidFill>
                <a:srgbClr val="FFFFFF"/>
              </a:solidFill>
              <a:latin typeface="Calibri" pitchFamily="34" charset="0"/>
            </a:endParaRPr>
          </a:p>
        </p:txBody>
      </p:sp>
      <p:sp>
        <p:nvSpPr>
          <p:cNvPr id="27" name="Ellipse 26"/>
          <p:cNvSpPr/>
          <p:nvPr/>
        </p:nvSpPr>
        <p:spPr>
          <a:xfrm>
            <a:off x="4311650" y="5021263"/>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8" name="Ellipse 27"/>
          <p:cNvSpPr/>
          <p:nvPr/>
        </p:nvSpPr>
        <p:spPr>
          <a:xfrm>
            <a:off x="6070600" y="3214688"/>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9" name="Ellipse 28"/>
          <p:cNvSpPr/>
          <p:nvPr/>
        </p:nvSpPr>
        <p:spPr>
          <a:xfrm>
            <a:off x="5259388" y="871538"/>
            <a:ext cx="1573212"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5" name="Ellipse 24"/>
          <p:cNvSpPr/>
          <p:nvPr/>
        </p:nvSpPr>
        <p:spPr>
          <a:xfrm>
            <a:off x="2111375" y="4397375"/>
            <a:ext cx="1571625" cy="15716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22538" name="Ellipse 33"/>
          <p:cNvPicPr>
            <a:picLocks noChangeArrowheads="1"/>
          </p:cNvPicPr>
          <p:nvPr/>
        </p:nvPicPr>
        <p:blipFill>
          <a:blip r:embed="rId9" cstate="print"/>
          <a:srcRect/>
          <a:stretch>
            <a:fillRect/>
          </a:stretch>
        </p:blipFill>
        <p:spPr bwMode="auto">
          <a:xfrm>
            <a:off x="3041650" y="2036763"/>
            <a:ext cx="2968625" cy="2967037"/>
          </a:xfrm>
          <a:prstGeom prst="rect">
            <a:avLst/>
          </a:prstGeom>
          <a:noFill/>
          <a:ln w="9525">
            <a:noFill/>
            <a:miter lim="800000"/>
            <a:headEnd/>
            <a:tailEnd/>
          </a:ln>
        </p:spPr>
      </p:pic>
      <p:sp>
        <p:nvSpPr>
          <p:cNvPr id="22539" name="Text Box 13"/>
          <p:cNvSpPr txBox="1">
            <a:spLocks noChangeArrowheads="1"/>
          </p:cNvSpPr>
          <p:nvPr/>
        </p:nvSpPr>
        <p:spPr bwMode="auto">
          <a:xfrm>
            <a:off x="3492500" y="2636838"/>
            <a:ext cx="2071688" cy="1728787"/>
          </a:xfrm>
          <a:prstGeom prst="rect">
            <a:avLst/>
          </a:prstGeom>
          <a:noFill/>
          <a:ln w="9525">
            <a:noFill/>
            <a:miter lim="800000"/>
            <a:headEnd/>
            <a:tailEnd/>
          </a:ln>
        </p:spPr>
        <p:txBody>
          <a:bodyPr/>
          <a:lstStyle/>
          <a:p>
            <a:pPr algn="ctr" defTabSz="914400"/>
            <a:r>
              <a:rPr lang="fr-FR" sz="2000" i="1">
                <a:solidFill>
                  <a:srgbClr val="FFFFFF"/>
                </a:solidFill>
                <a:latin typeface="Calibri" pitchFamily="34" charset="0"/>
              </a:rPr>
              <a:t>L’évolution des espaces ruraux et urbains vers le concept d’éco quartier</a:t>
            </a:r>
          </a:p>
        </p:txBody>
      </p:sp>
      <p:sp>
        <p:nvSpPr>
          <p:cNvPr id="30" name="Ellipse 29"/>
          <p:cNvSpPr/>
          <p:nvPr/>
        </p:nvSpPr>
        <p:spPr>
          <a:xfrm>
            <a:off x="1357313" y="2428875"/>
            <a:ext cx="1573212" cy="1573213"/>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6" name="Ellipse 25"/>
          <p:cNvSpPr/>
          <p:nvPr/>
        </p:nvSpPr>
        <p:spPr>
          <a:xfrm>
            <a:off x="2474913" y="773113"/>
            <a:ext cx="1571625"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2542" name="ZoneTexte 36"/>
          <p:cNvSpPr txBox="1">
            <a:spLocks noChangeArrowheads="1"/>
          </p:cNvSpPr>
          <p:nvPr/>
        </p:nvSpPr>
        <p:spPr bwMode="auto">
          <a:xfrm>
            <a:off x="3603625" y="5886450"/>
            <a:ext cx="184150" cy="274638"/>
          </a:xfrm>
          <a:prstGeom prst="rect">
            <a:avLst/>
          </a:prstGeom>
          <a:noFill/>
          <a:ln w="9525">
            <a:noFill/>
            <a:miter lim="800000"/>
            <a:headEnd/>
            <a:tailEnd/>
          </a:ln>
        </p:spPr>
        <p:txBody>
          <a:bodyPr wrap="none">
            <a:spAutoFit/>
          </a:bodyPr>
          <a:lstStyle/>
          <a:p>
            <a:pPr algn="ctr" defTabSz="914400"/>
            <a:endParaRPr lang="fr-FR" sz="1200">
              <a:latin typeface="Calibri" pitchFamily="34" charset="0"/>
            </a:endParaRPr>
          </a:p>
        </p:txBody>
      </p:sp>
      <p:pic>
        <p:nvPicPr>
          <p:cNvPr id="22543" name="Image 26" descr="immeubles haussmanniens.jpg"/>
          <p:cNvPicPr>
            <a:picLocks noChangeAspect="1"/>
          </p:cNvPicPr>
          <p:nvPr/>
        </p:nvPicPr>
        <p:blipFill>
          <a:blip r:embed="rId10" cstate="print"/>
          <a:srcRect/>
          <a:stretch>
            <a:fillRect/>
          </a:stretch>
        </p:blipFill>
        <p:spPr bwMode="auto">
          <a:xfrm>
            <a:off x="2500313" y="1000125"/>
            <a:ext cx="1530350" cy="995363"/>
          </a:xfrm>
          <a:prstGeom prst="rect">
            <a:avLst/>
          </a:prstGeom>
          <a:noFill/>
          <a:ln w="9525">
            <a:noFill/>
            <a:miter lim="800000"/>
            <a:headEnd/>
            <a:tailEnd/>
          </a:ln>
        </p:spPr>
      </p:pic>
      <p:pic>
        <p:nvPicPr>
          <p:cNvPr id="22544" name="Image 21" descr="lilypad_c.jpg"/>
          <p:cNvPicPr>
            <a:picLocks noChangeAspect="1"/>
          </p:cNvPicPr>
          <p:nvPr/>
        </p:nvPicPr>
        <p:blipFill>
          <a:blip r:embed="rId11" cstate="print"/>
          <a:srcRect/>
          <a:stretch>
            <a:fillRect/>
          </a:stretch>
        </p:blipFill>
        <p:spPr bwMode="auto">
          <a:xfrm>
            <a:off x="571500" y="2157413"/>
            <a:ext cx="1295400" cy="914400"/>
          </a:xfrm>
          <a:prstGeom prst="rect">
            <a:avLst/>
          </a:prstGeom>
          <a:noFill/>
          <a:ln w="9525">
            <a:solidFill>
              <a:schemeClr val="tx1"/>
            </a:solidFill>
            <a:miter lim="800000"/>
            <a:headEnd/>
            <a:tailEnd/>
          </a:ln>
        </p:spPr>
      </p:pic>
      <p:pic>
        <p:nvPicPr>
          <p:cNvPr id="22545" name="Image 22" descr="dubaï.jpg"/>
          <p:cNvPicPr>
            <a:picLocks noChangeAspect="1"/>
          </p:cNvPicPr>
          <p:nvPr/>
        </p:nvPicPr>
        <p:blipFill>
          <a:blip r:embed="rId12" cstate="print"/>
          <a:srcRect/>
          <a:stretch>
            <a:fillRect/>
          </a:stretch>
        </p:blipFill>
        <p:spPr bwMode="auto">
          <a:xfrm>
            <a:off x="857250" y="5429250"/>
            <a:ext cx="1511300" cy="1136650"/>
          </a:xfrm>
          <a:prstGeom prst="rect">
            <a:avLst/>
          </a:prstGeom>
          <a:noFill/>
          <a:ln w="9525">
            <a:noFill/>
            <a:miter lim="800000"/>
            <a:headEnd/>
            <a:tailEnd/>
          </a:ln>
        </p:spPr>
      </p:pic>
      <p:pic>
        <p:nvPicPr>
          <p:cNvPr id="22546" name="Picture 5" descr="d:\SI CIT\ECO QUARTIER\évolution des villes\180px-Cincinnati-suburbs-tract-housing.jpg"/>
          <p:cNvPicPr>
            <a:picLocks noChangeAspect="1" noChangeArrowheads="1"/>
          </p:cNvPicPr>
          <p:nvPr/>
        </p:nvPicPr>
        <p:blipFill>
          <a:blip r:embed="rId13" cstate="print"/>
          <a:srcRect/>
          <a:stretch>
            <a:fillRect/>
          </a:stretch>
        </p:blipFill>
        <p:spPr bwMode="auto">
          <a:xfrm>
            <a:off x="5429250" y="1143000"/>
            <a:ext cx="1406525" cy="1055688"/>
          </a:xfrm>
          <a:prstGeom prst="rect">
            <a:avLst/>
          </a:prstGeom>
          <a:noFill/>
          <a:ln w="9525">
            <a:noFill/>
            <a:miter lim="800000"/>
            <a:headEnd/>
            <a:tailEnd/>
          </a:ln>
        </p:spPr>
      </p:pic>
      <p:pic>
        <p:nvPicPr>
          <p:cNvPr id="22547" name="Image 16" descr="logo eco quartier.jpg"/>
          <p:cNvPicPr>
            <a:picLocks noChangeAspect="1"/>
          </p:cNvPicPr>
          <p:nvPr/>
        </p:nvPicPr>
        <p:blipFill>
          <a:blip r:embed="rId14" cstate="print"/>
          <a:srcRect/>
          <a:stretch>
            <a:fillRect/>
          </a:stretch>
        </p:blipFill>
        <p:spPr bwMode="auto">
          <a:xfrm>
            <a:off x="2000250" y="4714875"/>
            <a:ext cx="1524000" cy="838200"/>
          </a:xfrm>
          <a:prstGeom prst="rect">
            <a:avLst/>
          </a:prstGeom>
          <a:noFill/>
          <a:ln w="9525">
            <a:noFill/>
            <a:miter lim="800000"/>
            <a:headEnd/>
            <a:tailEnd/>
          </a:ln>
        </p:spPr>
      </p:pic>
      <p:pic>
        <p:nvPicPr>
          <p:cNvPr id="22548" name="Image 29" descr="villeneuve d'ascq.jpg"/>
          <p:cNvPicPr>
            <a:picLocks noChangeAspect="1"/>
          </p:cNvPicPr>
          <p:nvPr/>
        </p:nvPicPr>
        <p:blipFill>
          <a:blip r:embed="rId15" cstate="print"/>
          <a:srcRect/>
          <a:stretch>
            <a:fillRect/>
          </a:stretch>
        </p:blipFill>
        <p:spPr bwMode="auto">
          <a:xfrm>
            <a:off x="4429125" y="5500688"/>
            <a:ext cx="1295400" cy="869950"/>
          </a:xfrm>
          <a:prstGeom prst="rect">
            <a:avLst/>
          </a:prstGeom>
          <a:noFill/>
          <a:ln w="9525">
            <a:noFill/>
            <a:miter lim="800000"/>
            <a:headEnd/>
            <a:tailEnd/>
          </a:ln>
        </p:spPr>
      </p:pic>
      <p:pic>
        <p:nvPicPr>
          <p:cNvPr id="22549" name="Image 23" descr="la cité radieuse"/>
          <p:cNvPicPr>
            <a:picLocks noChangeAspect="1" noChangeArrowheads="1"/>
          </p:cNvPicPr>
          <p:nvPr/>
        </p:nvPicPr>
        <p:blipFill>
          <a:blip r:embed="rId16" cstate="print"/>
          <a:srcRect/>
          <a:stretch>
            <a:fillRect/>
          </a:stretch>
        </p:blipFill>
        <p:spPr bwMode="auto">
          <a:xfrm>
            <a:off x="6429375" y="3214688"/>
            <a:ext cx="1192213" cy="1477962"/>
          </a:xfrm>
          <a:prstGeom prst="rect">
            <a:avLst/>
          </a:prstGeom>
          <a:noFill/>
          <a:ln w="9525">
            <a:noFill/>
            <a:miter lim="800000"/>
            <a:headEnd/>
            <a:tailEnd/>
          </a:ln>
        </p:spPr>
      </p:pic>
      <p:pic>
        <p:nvPicPr>
          <p:cNvPr id="22550" name="Image 20" descr="hypergreen 2.jpg"/>
          <p:cNvPicPr>
            <a:picLocks noChangeAspect="1"/>
          </p:cNvPicPr>
          <p:nvPr/>
        </p:nvPicPr>
        <p:blipFill>
          <a:blip r:embed="rId17" cstate="print"/>
          <a:srcRect/>
          <a:stretch>
            <a:fillRect/>
          </a:stretch>
        </p:blipFill>
        <p:spPr bwMode="auto">
          <a:xfrm>
            <a:off x="561975" y="3106738"/>
            <a:ext cx="1295400" cy="965200"/>
          </a:xfrm>
          <a:prstGeom prst="rect">
            <a:avLst/>
          </a:prstGeom>
          <a:noFill/>
          <a:ln w="9525">
            <a:solidFill>
              <a:schemeClr val="tx1"/>
            </a:solidFill>
            <a:miter lim="800000"/>
            <a:headEnd/>
            <a:tailEnd/>
          </a:ln>
        </p:spPr>
      </p:pic>
      <p:pic>
        <p:nvPicPr>
          <p:cNvPr id="19" name="Picture 2"/>
          <p:cNvPicPr>
            <a:picLocks noChangeAspect="1" noChangeArrowheads="1"/>
          </p:cNvPicPr>
          <p:nvPr/>
        </p:nvPicPr>
        <p:blipFill>
          <a:blip r:embed="rId18" cstate="print"/>
          <a:srcRect l="26786" r="24999"/>
          <a:stretch>
            <a:fillRect/>
          </a:stretch>
        </p:blipFill>
        <p:spPr bwMode="auto">
          <a:xfrm>
            <a:off x="1928794" y="2643182"/>
            <a:ext cx="715038" cy="11210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print"/>
          <a:srcRect/>
          <a:stretch>
            <a:fillRect/>
          </a:stretch>
        </p:blipFill>
        <p:spPr bwMode="auto">
          <a:xfrm>
            <a:off x="-36513" y="2027238"/>
            <a:ext cx="9228138" cy="4857750"/>
          </a:xfrm>
          <a:prstGeom prst="rect">
            <a:avLst/>
          </a:prstGeom>
          <a:noFill/>
          <a:ln w="9525">
            <a:noFill/>
            <a:miter lim="800000"/>
            <a:headEnd/>
            <a:tailEnd/>
          </a:ln>
        </p:spPr>
      </p:pic>
      <p:pic>
        <p:nvPicPr>
          <p:cNvPr id="23555" name="Picture 21"/>
          <p:cNvPicPr>
            <a:picLocks noChangeAspect="1" noChangeArrowheads="1"/>
          </p:cNvPicPr>
          <p:nvPr/>
        </p:nvPicPr>
        <p:blipFill>
          <a:blip r:embed="rId4" cstate="print"/>
          <a:srcRect l="51295" t="27119" r="12453" b="3877"/>
          <a:stretch>
            <a:fillRect/>
          </a:stretch>
        </p:blipFill>
        <p:spPr bwMode="auto">
          <a:xfrm>
            <a:off x="250825" y="188913"/>
            <a:ext cx="2825750" cy="3357562"/>
          </a:xfrm>
          <a:prstGeom prst="rect">
            <a:avLst/>
          </a:prstGeom>
          <a:noFill/>
          <a:ln w="9525">
            <a:solidFill>
              <a:schemeClr val="tx1"/>
            </a:solidFill>
            <a:miter lim="800000"/>
            <a:headEnd/>
            <a:tailEnd/>
          </a:ln>
        </p:spPr>
      </p:pic>
      <p:sp>
        <p:nvSpPr>
          <p:cNvPr id="5" name="ZoneTexte 3"/>
          <p:cNvSpPr txBox="1">
            <a:spLocks noChangeArrowheads="1"/>
          </p:cNvSpPr>
          <p:nvPr/>
        </p:nvSpPr>
        <p:spPr bwMode="auto">
          <a:xfrm>
            <a:off x="714375" y="1500174"/>
            <a:ext cx="7572375" cy="4955203"/>
          </a:xfrm>
          <a:prstGeom prst="rect">
            <a:avLst/>
          </a:prstGeom>
          <a:gradFill flip="none" rotWithShape="1">
            <a:gsLst>
              <a:gs pos="11000">
                <a:srgbClr val="DDEBCF">
                  <a:alpha val="68000"/>
                </a:srgbClr>
              </a:gs>
              <a:gs pos="50000">
                <a:srgbClr val="9CB86E"/>
              </a:gs>
              <a:gs pos="100000">
                <a:srgbClr val="156B13"/>
              </a:gs>
            </a:gsLst>
            <a:path path="circle">
              <a:fillToRect l="100000" t="100000"/>
            </a:path>
            <a:tileRect r="-100000" b="-100000"/>
          </a:gradFill>
          <a:ln w="9525">
            <a:noFill/>
            <a:miter lim="800000"/>
            <a:headEnd/>
            <a:tailEnd/>
          </a:ln>
        </p:spPr>
        <p:txBody>
          <a:bodyPr>
            <a:spAutoFit/>
          </a:bodyPr>
          <a:lstStyle/>
          <a:p>
            <a:pPr>
              <a:defRPr/>
            </a:pPr>
            <a:r>
              <a:rPr lang="fr-FR" sz="2000" dirty="0">
                <a:latin typeface="Trebuchet MS" pitchFamily="34" charset="0"/>
              </a:rPr>
              <a:t>Thématique : </a:t>
            </a:r>
            <a:r>
              <a:rPr lang="fr-FR" sz="2400" i="1" dirty="0">
                <a:solidFill>
                  <a:schemeClr val="accent1">
                    <a:lumMod val="20000"/>
                    <a:lumOff val="80000"/>
                  </a:schemeClr>
                </a:solidFill>
                <a:latin typeface="Arial Narrow" pitchFamily="34" charset="0"/>
              </a:rPr>
              <a:t>Les éco quartiers</a:t>
            </a:r>
            <a:endParaRPr lang="fr-FR" sz="2000" i="1" dirty="0">
              <a:solidFill>
                <a:schemeClr val="accent1">
                  <a:lumMod val="20000"/>
                  <a:lumOff val="80000"/>
                </a:schemeClr>
              </a:solidFill>
              <a:latin typeface="Arial Narrow" pitchFamily="34" charset="0"/>
            </a:endParaRPr>
          </a:p>
          <a:p>
            <a:pPr>
              <a:defRPr/>
            </a:pPr>
            <a:endParaRPr lang="fr-FR" sz="2000" dirty="0">
              <a:latin typeface="Trebuchet MS" pitchFamily="34" charset="0"/>
            </a:endParaRPr>
          </a:p>
          <a:p>
            <a:pPr>
              <a:defRPr/>
            </a:pPr>
            <a:r>
              <a:rPr lang="fr-FR" sz="2000" dirty="0">
                <a:latin typeface="Trebuchet MS" pitchFamily="34" charset="0"/>
              </a:rPr>
              <a:t>Question de société:</a:t>
            </a:r>
          </a:p>
          <a:p>
            <a:pPr algn="ctr">
              <a:defRPr/>
            </a:pPr>
            <a:r>
              <a:rPr lang="fr-FR" sz="1600" i="1" dirty="0">
                <a:solidFill>
                  <a:srgbClr val="002060"/>
                </a:solidFill>
                <a:latin typeface="Arial Narrow" pitchFamily="34" charset="0"/>
              </a:rPr>
              <a:t>		</a:t>
            </a:r>
            <a:r>
              <a:rPr lang="fr-FR" sz="2800" b="1" dirty="0">
                <a:solidFill>
                  <a:schemeClr val="tx1"/>
                </a:solidFill>
              </a:rPr>
              <a:t> </a:t>
            </a:r>
            <a:r>
              <a:rPr lang="fr-FR" sz="2400" i="1" dirty="0">
                <a:solidFill>
                  <a:schemeClr val="accent1">
                    <a:lumMod val="20000"/>
                    <a:lumOff val="80000"/>
                  </a:schemeClr>
                </a:solidFill>
                <a:latin typeface="Arial Narrow" pitchFamily="34" charset="0"/>
              </a:rPr>
              <a:t>Comment concevoir une ville idéale minimisant son impact écologique : EAU, ENERGIE, ENVIRONNEMENT ?</a:t>
            </a:r>
          </a:p>
          <a:p>
            <a:pPr>
              <a:defRPr/>
            </a:pPr>
            <a:endParaRPr lang="fr-FR" sz="2000" i="1" dirty="0">
              <a:latin typeface="Trebuchet MS" pitchFamily="34" charset="0"/>
            </a:endParaRPr>
          </a:p>
          <a:p>
            <a:pPr>
              <a:defRPr/>
            </a:pPr>
            <a:endParaRPr lang="fr-FR" sz="2000" i="1" u="sng" dirty="0">
              <a:latin typeface="Trebuchet MS" pitchFamily="34" charset="0"/>
            </a:endParaRPr>
          </a:p>
          <a:p>
            <a:pPr>
              <a:defRPr/>
            </a:pPr>
            <a:r>
              <a:rPr lang="fr-FR" sz="2000" i="1" u="sng" dirty="0">
                <a:latin typeface="Trebuchet MS" pitchFamily="34" charset="0"/>
              </a:rPr>
              <a:t>Questionnement°1:</a:t>
            </a:r>
            <a:r>
              <a:rPr lang="fr-FR" sz="2000" i="1" dirty="0">
                <a:latin typeface="Trebuchet MS" pitchFamily="34" charset="0"/>
              </a:rPr>
              <a:t> </a:t>
            </a:r>
            <a:r>
              <a:rPr lang="fr-FR" sz="2000" dirty="0">
                <a:latin typeface="Trebuchet MS" pitchFamily="34" charset="0"/>
              </a:rPr>
              <a:t>l’innovation des dispositifs de gestion des déchets</a:t>
            </a:r>
          </a:p>
          <a:p>
            <a:pPr>
              <a:defRPr/>
            </a:pPr>
            <a:endParaRPr lang="fr-FR" sz="2000" dirty="0">
              <a:latin typeface="Trebuchet MS" pitchFamily="34" charset="0"/>
            </a:endParaRPr>
          </a:p>
          <a:p>
            <a:pPr>
              <a:defRPr/>
            </a:pPr>
            <a:r>
              <a:rPr lang="fr-FR" sz="2000" i="1" u="sng" dirty="0">
                <a:latin typeface="Trebuchet MS" pitchFamily="34" charset="0"/>
              </a:rPr>
              <a:t>Questionnement°2:</a:t>
            </a:r>
            <a:r>
              <a:rPr lang="fr-FR" sz="2000" i="1" dirty="0">
                <a:latin typeface="Trebuchet MS" pitchFamily="34" charset="0"/>
              </a:rPr>
              <a:t> </a:t>
            </a:r>
            <a:r>
              <a:rPr lang="fr-FR" sz="2000" dirty="0">
                <a:latin typeface="Trebuchet MS" pitchFamily="34" charset="0"/>
              </a:rPr>
              <a:t>l’innovation des dispositifs de gestion des eaux pluviales et/ou usées</a:t>
            </a:r>
          </a:p>
          <a:p>
            <a:pPr>
              <a:defRPr/>
            </a:pPr>
            <a:endParaRPr lang="fr-FR" sz="2000" dirty="0">
              <a:latin typeface="Trebuchet MS" pitchFamily="34" charset="0"/>
            </a:endParaRPr>
          </a:p>
          <a:p>
            <a:pPr>
              <a:defRPr/>
            </a:pPr>
            <a:r>
              <a:rPr lang="fr-FR" sz="2000" i="1" u="sng" dirty="0">
                <a:latin typeface="Trebuchet MS" pitchFamily="34" charset="0"/>
              </a:rPr>
              <a:t>Questionnement°3:</a:t>
            </a:r>
            <a:r>
              <a:rPr lang="fr-FR" sz="2000" i="1" dirty="0">
                <a:latin typeface="Trebuchet MS" pitchFamily="34" charset="0"/>
              </a:rPr>
              <a:t> </a:t>
            </a:r>
            <a:r>
              <a:rPr lang="fr-FR" sz="2000" dirty="0">
                <a:latin typeface="Trebuchet MS" pitchFamily="34" charset="0"/>
              </a:rPr>
              <a:t>l’innovation des dispositifs de gestion de la ventilation naturelle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
          <p:cNvSpPr>
            <a:spLocks noChangeArrowheads="1"/>
          </p:cNvSpPr>
          <p:nvPr/>
        </p:nvSpPr>
        <p:spPr bwMode="auto">
          <a:xfrm>
            <a:off x="0" y="0"/>
            <a:ext cx="9144000" cy="579438"/>
          </a:xfrm>
          <a:prstGeom prst="rect">
            <a:avLst/>
          </a:prstGeom>
          <a:noFill/>
          <a:ln w="9525">
            <a:noFill/>
            <a:miter lim="800000"/>
            <a:headEnd/>
            <a:tailEnd/>
          </a:ln>
        </p:spPr>
        <p:txBody>
          <a:bodyPr anchor="ctr">
            <a:spAutoFit/>
          </a:bodyPr>
          <a:lstStyle/>
          <a:p>
            <a:pPr defTabSz="914400" eaLnBrk="0" hangingPunct="0"/>
            <a:r>
              <a:rPr lang="fr-FR" sz="3200" b="1" i="1">
                <a:solidFill>
                  <a:srgbClr val="FF0000"/>
                </a:solidFill>
                <a:latin typeface="Calibri" pitchFamily="34" charset="0"/>
                <a:cs typeface="Arial" charset="0"/>
              </a:rPr>
              <a:t> 2) Description des supports d’études </a:t>
            </a:r>
            <a:endParaRPr lang="fr-FR">
              <a:solidFill>
                <a:schemeClr val="tx1"/>
              </a:solidFill>
              <a:latin typeface="Calibri" pitchFamily="34" charset="0"/>
              <a:cs typeface="Arial" charset="0"/>
            </a:endParaRPr>
          </a:p>
        </p:txBody>
      </p:sp>
      <p:graphicFrame>
        <p:nvGraphicFramePr>
          <p:cNvPr id="20514" name="Group 34"/>
          <p:cNvGraphicFramePr>
            <a:graphicFrameLocks noGrp="1"/>
          </p:cNvGraphicFramePr>
          <p:nvPr/>
        </p:nvGraphicFramePr>
        <p:xfrm>
          <a:off x="214313" y="533400"/>
          <a:ext cx="8640762" cy="6172201"/>
        </p:xfrm>
        <a:graphic>
          <a:graphicData uri="http://schemas.openxmlformats.org/drawingml/2006/table">
            <a:tbl>
              <a:tblPr/>
              <a:tblGrid>
                <a:gridCol w="3051175"/>
                <a:gridCol w="5589587"/>
              </a:tblGrid>
              <a:tr h="752475">
                <a:tc>
                  <a:txBody>
                    <a:bodyPr/>
                    <a:lstStyle/>
                    <a:p>
                      <a:pPr marL="0" marR="0" lvl="0" indent="0" algn="ctr"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2000" b="0" i="0" u="none" strike="noStrike" cap="none" normalizeH="0" baseline="0" dirty="0" smtClean="0">
                          <a:ln>
                            <a:noFill/>
                          </a:ln>
                          <a:solidFill>
                            <a:srgbClr val="000000"/>
                          </a:solidFill>
                          <a:effectLst/>
                          <a:latin typeface="Arial" charset="0"/>
                          <a:ea typeface="Arial Unicode MS" pitchFamily="34" charset="-128"/>
                          <a:cs typeface="Arial" charset="0"/>
                        </a:rPr>
                        <a:t>ECO QUARTIERS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2000" b="0" i="0" u="none" strike="noStrike" cap="none" normalizeH="0" baseline="0" dirty="0" smtClean="0">
                          <a:ln>
                            <a:noFill/>
                          </a:ln>
                          <a:solidFill>
                            <a:srgbClr val="000000"/>
                          </a:solidFill>
                          <a:effectLst/>
                          <a:latin typeface="Arial" charset="0"/>
                          <a:ea typeface="Arial Unicode MS" pitchFamily="34" charset="-128"/>
                          <a:cs typeface="Arial" charset="0"/>
                        </a:rPr>
                        <a:t>DESCRIPTION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9588">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Quartier du RAQUET DOUAI (59)</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Origine Du projet : Pour éviter l’étalement urbain, la communauté d’agglomération répond à la demande en logements par un quartier dans les limites du tissu urbain.</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Gestion des déchets</a:t>
                      </a:r>
                      <a:b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b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Procédé innovant :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conteneurs enterrés, processus SETECOM</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49413">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Loos en GOHELLE (62)</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endPar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endParaRP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endParaRPr kumimoji="0" lang="fr-FR" sz="2800" b="0" i="0" u="none" strike="noStrike" cap="none" normalizeH="0" baseline="0" dirty="0" smtClean="0">
                        <a:ln>
                          <a:noFill/>
                        </a:ln>
                        <a:solidFill>
                          <a:srgbClr val="000000"/>
                        </a:solidFill>
                        <a:effectLst/>
                        <a:latin typeface="Arial" charset="0"/>
                        <a:ea typeface="Arial Unicode MS" pitchFamily="34" charset="-128"/>
                        <a:cs typeface="Arial Unicode MS" pitchFamily="34"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Origine Du projet : Maisons label BBC, site démonstrateur de la FFB </a:t>
                      </a:r>
                      <a:r>
                        <a:rPr kumimoji="0" lang="fr-FR" sz="1400" b="0" i="0" u="none" strike="noStrike" cap="none" normalizeH="0" baseline="0" dirty="0" err="1" smtClean="0">
                          <a:ln>
                            <a:noFill/>
                          </a:ln>
                          <a:solidFill>
                            <a:srgbClr val="000000"/>
                          </a:solidFill>
                          <a:effectLst/>
                          <a:latin typeface="Arial" charset="0"/>
                          <a:ea typeface="Arial Unicode MS" pitchFamily="34" charset="-128"/>
                          <a:cs typeface="Arial" charset="0"/>
                        </a:rPr>
                        <a:t>NPdC</a:t>
                      </a:r>
                      <a:endPar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endParaRP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Gestion des énergies </a:t>
                      </a:r>
                      <a:b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b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Procédés innovants :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Association et combinaison de 3 types de construction</a:t>
                      </a: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 (brique, maison à ossature métallique, maison bois)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et 6 solutions énergétiques innovantes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90725">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La </a:t>
                      </a:r>
                      <a:r>
                        <a:rPr kumimoji="0" lang="fr-FR" sz="1400" b="1" i="0" u="none" strike="noStrike" cap="none" normalizeH="0" baseline="0" dirty="0" err="1" smtClean="0">
                          <a:ln>
                            <a:noFill/>
                          </a:ln>
                          <a:solidFill>
                            <a:srgbClr val="000000"/>
                          </a:solidFill>
                          <a:effectLst/>
                          <a:latin typeface="Arial" charset="0"/>
                          <a:ea typeface="Arial Unicode MS" pitchFamily="34" charset="-128"/>
                          <a:cs typeface="Arial" charset="0"/>
                        </a:rPr>
                        <a:t>Clémentière</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 GRANVILLE (27)</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Origine Du projet: Anciennes décharges sauvages polluées et instables</a:t>
                      </a:r>
                    </a:p>
                    <a:p>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Gestion de l’eau</a:t>
                      </a:r>
                      <a:b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b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Procédé innovant : </a:t>
                      </a:r>
                      <a:r>
                        <a:rPr kumimoji="0" lang="fr-FR" sz="1400" b="1" i="0" u="none" strike="noStrike" kern="1200" cap="none" normalizeH="0" baseline="0" dirty="0" smtClean="0">
                          <a:ln>
                            <a:noFill/>
                          </a:ln>
                          <a:solidFill>
                            <a:srgbClr val="000000"/>
                          </a:solidFill>
                          <a:effectLst/>
                          <a:latin typeface="Arial" charset="0"/>
                          <a:ea typeface="Arial Unicode MS" pitchFamily="34" charset="-128"/>
                          <a:cs typeface="Arial" charset="0"/>
                        </a:rPr>
                        <a:t>un talweg central aménagé en parc</a:t>
                      </a:r>
                    </a:p>
                    <a:p>
                      <a:r>
                        <a:rPr kumimoji="0" lang="fr-FR" sz="1400" b="1" i="0" u="none" strike="noStrike" kern="1200" cap="none" normalizeH="0" baseline="0" dirty="0" smtClean="0">
                          <a:ln>
                            <a:noFill/>
                          </a:ln>
                          <a:solidFill>
                            <a:srgbClr val="000000"/>
                          </a:solidFill>
                          <a:effectLst/>
                          <a:latin typeface="Arial" charset="0"/>
                          <a:ea typeface="Arial Unicode MS" pitchFamily="34" charset="-128"/>
                          <a:cs typeface="Arial" charset="0"/>
                        </a:rPr>
                        <a:t>paysager, les eaux de pluie font l’objet d’un traitement alternatif de surface sur l’espace public, et sa réutilisation sur l’espace privé...</a:t>
                      </a:r>
                    </a:p>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endPar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4596" name="Image 11"/>
          <p:cNvPicPr>
            <a:picLocks noChangeAspect="1" noChangeArrowheads="1"/>
          </p:cNvPicPr>
          <p:nvPr/>
        </p:nvPicPr>
        <p:blipFill>
          <a:blip r:embed="rId3" cstate="print"/>
          <a:srcRect/>
          <a:stretch>
            <a:fillRect/>
          </a:stretch>
        </p:blipFill>
        <p:spPr bwMode="auto">
          <a:xfrm>
            <a:off x="428625" y="1857375"/>
            <a:ext cx="2781300" cy="776288"/>
          </a:xfrm>
          <a:prstGeom prst="rect">
            <a:avLst/>
          </a:prstGeom>
          <a:noFill/>
          <a:ln w="9525">
            <a:noFill/>
            <a:miter lim="800000"/>
            <a:headEnd/>
            <a:tailEnd/>
          </a:ln>
        </p:spPr>
      </p:pic>
      <p:pic>
        <p:nvPicPr>
          <p:cNvPr id="24597" name="Image 15" descr="film-ltd_363x137.jpg"/>
          <p:cNvPicPr>
            <a:picLocks noChangeAspect="1" noChangeArrowheads="1"/>
          </p:cNvPicPr>
          <p:nvPr/>
        </p:nvPicPr>
        <p:blipFill>
          <a:blip r:embed="rId4" cstate="print"/>
          <a:srcRect/>
          <a:stretch>
            <a:fillRect/>
          </a:stretch>
        </p:blipFill>
        <p:spPr bwMode="auto">
          <a:xfrm>
            <a:off x="395288" y="5084763"/>
            <a:ext cx="2571750" cy="947737"/>
          </a:xfrm>
          <a:prstGeom prst="rect">
            <a:avLst/>
          </a:prstGeom>
          <a:noFill/>
          <a:ln w="9525">
            <a:noFill/>
            <a:miter lim="800000"/>
            <a:headEnd/>
            <a:tailEnd/>
          </a:ln>
        </p:spPr>
      </p:pic>
      <p:pic>
        <p:nvPicPr>
          <p:cNvPr id="24598" name="Picture 35"/>
          <p:cNvPicPr>
            <a:picLocks noChangeAspect="1" noChangeArrowheads="1"/>
          </p:cNvPicPr>
          <p:nvPr/>
        </p:nvPicPr>
        <p:blipFill>
          <a:blip r:embed="rId5" cstate="print"/>
          <a:srcRect l="51295" t="27119" r="12453" b="41821"/>
          <a:stretch>
            <a:fillRect/>
          </a:stretch>
        </p:blipFill>
        <p:spPr bwMode="auto">
          <a:xfrm>
            <a:off x="323850" y="3429000"/>
            <a:ext cx="2825750" cy="10064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
          <p:cNvSpPr>
            <a:spLocks noChangeArrowheads="1"/>
          </p:cNvSpPr>
          <p:nvPr/>
        </p:nvSpPr>
        <p:spPr bwMode="auto">
          <a:xfrm>
            <a:off x="0" y="0"/>
            <a:ext cx="9144000" cy="579438"/>
          </a:xfrm>
          <a:prstGeom prst="rect">
            <a:avLst/>
          </a:prstGeom>
          <a:noFill/>
          <a:ln w="9525">
            <a:noFill/>
            <a:miter lim="800000"/>
            <a:headEnd/>
            <a:tailEnd/>
          </a:ln>
        </p:spPr>
        <p:txBody>
          <a:bodyPr anchor="ctr">
            <a:spAutoFit/>
          </a:bodyPr>
          <a:lstStyle/>
          <a:p>
            <a:pPr defTabSz="914400" eaLnBrk="0" hangingPunct="0"/>
            <a:r>
              <a:rPr lang="fr-FR" sz="3200" b="1" i="1">
                <a:solidFill>
                  <a:srgbClr val="FF0000"/>
                </a:solidFill>
                <a:latin typeface="Calibri" pitchFamily="34" charset="0"/>
                <a:cs typeface="Arial" charset="0"/>
              </a:rPr>
              <a:t>2) Description des supports d’études (suite)</a:t>
            </a:r>
            <a:endParaRPr lang="fr-FR" sz="3200">
              <a:solidFill>
                <a:schemeClr val="tx1"/>
              </a:solidFill>
              <a:latin typeface="Calibri" pitchFamily="34" charset="0"/>
              <a:cs typeface="Arial" charset="0"/>
            </a:endParaRPr>
          </a:p>
        </p:txBody>
      </p:sp>
      <p:graphicFrame>
        <p:nvGraphicFramePr>
          <p:cNvPr id="18466" name="Group 34"/>
          <p:cNvGraphicFramePr>
            <a:graphicFrameLocks noGrp="1"/>
          </p:cNvGraphicFramePr>
          <p:nvPr/>
        </p:nvGraphicFramePr>
        <p:xfrm>
          <a:off x="214313" y="533400"/>
          <a:ext cx="8640762" cy="6092826"/>
        </p:xfrm>
        <a:graphic>
          <a:graphicData uri="http://schemas.openxmlformats.org/drawingml/2006/table">
            <a:tbl>
              <a:tblPr/>
              <a:tblGrid>
                <a:gridCol w="3051175"/>
                <a:gridCol w="5589587"/>
              </a:tblGrid>
              <a:tr h="673100">
                <a:tc>
                  <a:txBody>
                    <a:bodyPr/>
                    <a:lstStyle/>
                    <a:p>
                      <a:pPr marL="0" marR="0" lvl="0" indent="0" algn="ctr"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2000" b="0" i="0" u="none" strike="noStrike" cap="none" normalizeH="0" baseline="0" dirty="0" smtClean="0">
                          <a:ln>
                            <a:noFill/>
                          </a:ln>
                          <a:solidFill>
                            <a:srgbClr val="000000"/>
                          </a:solidFill>
                          <a:effectLst/>
                          <a:latin typeface="Arial" charset="0"/>
                          <a:ea typeface="Arial Unicode MS" pitchFamily="34" charset="-128"/>
                          <a:cs typeface="Arial" charset="0"/>
                        </a:rPr>
                        <a:t>ECO QUARTIERS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2000" b="0" i="0" u="none" strike="noStrike" cap="none" normalizeH="0" baseline="0" smtClean="0">
                          <a:ln>
                            <a:noFill/>
                          </a:ln>
                          <a:solidFill>
                            <a:srgbClr val="000000"/>
                          </a:solidFill>
                          <a:effectLst/>
                          <a:latin typeface="Arial" charset="0"/>
                          <a:ea typeface="Arial Unicode MS" pitchFamily="34" charset="-128"/>
                          <a:cs typeface="Arial" charset="0"/>
                        </a:rPr>
                        <a:t>DESCRIPTION </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9588">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t>Quartier du grand large DUNKERQUE (59)</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smtClean="0">
                          <a:ln>
                            <a:noFill/>
                          </a:ln>
                          <a:solidFill>
                            <a:srgbClr val="000000"/>
                          </a:solidFill>
                          <a:effectLst/>
                          <a:latin typeface="Arial" charset="0"/>
                          <a:ea typeface="Arial Unicode MS" pitchFamily="34" charset="-128"/>
                          <a:cs typeface="Arial" charset="0"/>
                        </a:rPr>
                        <a:t>Origine Du projet : Friche des anciens chantiers navals entre le centre-ville et la plage de Malo</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t>Gestion de l’énergie</a:t>
                      </a:r>
                      <a:b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br>
                      <a:r>
                        <a:rPr kumimoji="0" lang="fr-FR" sz="1400" b="0" i="0" u="none" strike="noStrike" cap="none" normalizeH="0" baseline="0" smtClean="0">
                          <a:ln>
                            <a:noFill/>
                          </a:ln>
                          <a:solidFill>
                            <a:srgbClr val="000000"/>
                          </a:solidFill>
                          <a:effectLst/>
                          <a:latin typeface="Arial" charset="0"/>
                          <a:ea typeface="Arial Unicode MS" pitchFamily="34" charset="-128"/>
                          <a:cs typeface="Arial" charset="0"/>
                        </a:rPr>
                        <a:t>Procédés innovants : </a:t>
                      </a:r>
                      <a: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t>Evolution de la ventilation (naturelle assistée) des bâtiments </a:t>
                      </a:r>
                      <a:b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br>
                      <a:endParaRPr kumimoji="0" lang="fr-FR" sz="1400" b="1" i="0" u="none" strike="noStrike" cap="none" normalizeH="0" baseline="0" smtClean="0">
                        <a:ln>
                          <a:noFill/>
                        </a:ln>
                        <a:solidFill>
                          <a:srgbClr val="000000"/>
                        </a:solidFill>
                        <a:effectLst/>
                        <a:latin typeface="Arial" charset="0"/>
                        <a:ea typeface="Arial Unicode MS" pitchFamily="34" charset="-128"/>
                        <a:cs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49413">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dirty="0" err="1" smtClean="0">
                          <a:ln>
                            <a:noFill/>
                          </a:ln>
                          <a:solidFill>
                            <a:srgbClr val="000000"/>
                          </a:solidFill>
                          <a:effectLst/>
                          <a:latin typeface="Arial" charset="0"/>
                          <a:ea typeface="Arial Unicode MS" pitchFamily="34" charset="-128"/>
                          <a:cs typeface="Arial" charset="0"/>
                        </a:rPr>
                        <a:t>Euratechnologie</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 LOMME,LILLE (59)</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endParaRPr kumimoji="0" lang="fr-FR" sz="2800" b="0" i="0" u="none" strike="noStrike" cap="none" normalizeH="0" baseline="0" dirty="0" smtClean="0">
                        <a:ln>
                          <a:noFill/>
                        </a:ln>
                        <a:solidFill>
                          <a:srgbClr val="000000"/>
                        </a:solidFill>
                        <a:effectLst/>
                        <a:latin typeface="Arial" charset="0"/>
                        <a:ea typeface="Arial Unicode MS" pitchFamily="34" charset="-128"/>
                        <a:cs typeface="Arial Unicode MS" pitchFamily="34" charset="-128"/>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Origine Du projet: Reconquête de friche industrielle très polluées</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Gestion de l’eau</a:t>
                      </a:r>
                      <a:b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b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Procédé innovant :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traitement de l’eau pluviale par </a:t>
                      </a:r>
                      <a:r>
                        <a:rPr kumimoji="0" lang="fr-FR" sz="1400" b="1" i="0" u="none" strike="noStrike" cap="none" normalizeH="0" baseline="0" dirty="0" err="1" smtClean="0">
                          <a:ln>
                            <a:noFill/>
                          </a:ln>
                          <a:solidFill>
                            <a:srgbClr val="000000"/>
                          </a:solidFill>
                          <a:effectLst/>
                          <a:latin typeface="Arial" charset="0"/>
                          <a:ea typeface="Arial Unicode MS" pitchFamily="34" charset="-128"/>
                          <a:cs typeface="Arial" charset="0"/>
                        </a:rPr>
                        <a:t>phytoremédiation</a:t>
                      </a:r>
                      <a:endPar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90725">
                <a:tc>
                  <a:txBody>
                    <a:bodyPr/>
                    <a:lstStyle/>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1" i="0" u="none" strike="noStrike" cap="none" normalizeH="0" baseline="0" smtClean="0">
                          <a:ln>
                            <a:noFill/>
                          </a:ln>
                          <a:solidFill>
                            <a:srgbClr val="000000"/>
                          </a:solidFill>
                          <a:effectLst/>
                          <a:latin typeface="Arial" charset="0"/>
                          <a:ea typeface="Arial Unicode MS" pitchFamily="34" charset="-128"/>
                          <a:cs typeface="Arial" charset="0"/>
                        </a:rPr>
                        <a:t>Quartier de l’Union ROUBAIX (59)</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Origine Du projet : Rénovation urbaine </a:t>
                      </a:r>
                    </a:p>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Relier les trois villes sur des espaces aujourd’hui libérés de leurs anciennes activités industrielles</a:t>
                      </a:r>
                    </a:p>
                    <a:p>
                      <a:pPr marL="0" marR="0" lvl="0" indent="0" algn="l" defTabSz="914400" rtl="0" eaLnBrk="0" fontAlgn="base" latinLnBrk="0" hangingPunct="0">
                        <a:lnSpc>
                          <a:spcPct val="93000"/>
                        </a:lnSpc>
                        <a:spcBef>
                          <a:spcPct val="0"/>
                        </a:spcBef>
                        <a:spcAft>
                          <a:spcPts val="1425"/>
                        </a:spcAft>
                        <a:buClr>
                          <a:srgbClr val="000000"/>
                        </a:buClr>
                        <a:buSzPct val="100000"/>
                        <a:buFont typeface="Times New Roman" pitchFamily="18" charset="0"/>
                        <a:buNone/>
                        <a:tabLst/>
                      </a:pPr>
                      <a:r>
                        <a:rPr kumimoji="0" lang="fr-FR" sz="1400" b="0" i="0" u="none" strike="noStrike" cap="none" normalizeH="0" baseline="0" dirty="0" smtClean="0">
                          <a:ln>
                            <a:noFill/>
                          </a:ln>
                          <a:solidFill>
                            <a:srgbClr val="000000"/>
                          </a:solidFill>
                          <a:effectLst/>
                          <a:latin typeface="Arial" charset="0"/>
                          <a:ea typeface="Arial Unicode MS" pitchFamily="34" charset="-128"/>
                          <a:cs typeface="Arial" charset="0"/>
                        </a:rPr>
                        <a:t>Thème d’éco quartier: </a:t>
                      </a:r>
                      <a:r>
                        <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rPr>
                        <a:t>Gestion des transports, organisation de l’espace (parking silo), bâtiments autonomes</a:t>
                      </a:r>
                    </a:p>
                    <a:p>
                      <a:pPr marL="0" marR="0" lvl="0" indent="0" algn="l" defTabSz="914400" rtl="0" eaLnBrk="1" fontAlgn="base" latinLnBrk="0" hangingPunct="0">
                        <a:lnSpc>
                          <a:spcPct val="93000"/>
                        </a:lnSpc>
                        <a:spcBef>
                          <a:spcPct val="0"/>
                        </a:spcBef>
                        <a:spcAft>
                          <a:spcPts val="1425"/>
                        </a:spcAft>
                        <a:buClr>
                          <a:srgbClr val="000000"/>
                        </a:buClr>
                        <a:buSzPct val="100000"/>
                        <a:buFontTx/>
                        <a:buNone/>
                        <a:tabLst/>
                      </a:pPr>
                      <a:endParaRPr kumimoji="0" lang="fr-FR" sz="1400" b="1" i="0" u="none" strike="noStrike" cap="none" normalizeH="0" baseline="0" dirty="0" smtClean="0">
                        <a:ln>
                          <a:noFill/>
                        </a:ln>
                        <a:solidFill>
                          <a:srgbClr val="000000"/>
                        </a:solidFill>
                        <a:effectLst/>
                        <a:latin typeface="Arial" charset="0"/>
                        <a:ea typeface="Arial Unicode MS" pitchFamily="34" charset="-128"/>
                        <a:cs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5620" name="Image 6"/>
          <p:cNvPicPr>
            <a:picLocks noChangeAspect="1" noChangeArrowheads="1"/>
          </p:cNvPicPr>
          <p:nvPr/>
        </p:nvPicPr>
        <p:blipFill>
          <a:blip r:embed="rId3" cstate="print"/>
          <a:srcRect/>
          <a:stretch>
            <a:fillRect/>
          </a:stretch>
        </p:blipFill>
        <p:spPr bwMode="auto">
          <a:xfrm>
            <a:off x="611188" y="1857375"/>
            <a:ext cx="2460625" cy="923925"/>
          </a:xfrm>
          <a:prstGeom prst="rect">
            <a:avLst/>
          </a:prstGeom>
          <a:noFill/>
          <a:ln w="9525">
            <a:noFill/>
            <a:miter lim="800000"/>
            <a:headEnd/>
            <a:tailEnd/>
          </a:ln>
        </p:spPr>
      </p:pic>
      <p:pic>
        <p:nvPicPr>
          <p:cNvPr id="25621" name="Image 7" descr="qui2.jpg"/>
          <p:cNvPicPr>
            <a:picLocks noChangeAspect="1" noChangeArrowheads="1"/>
          </p:cNvPicPr>
          <p:nvPr/>
        </p:nvPicPr>
        <p:blipFill>
          <a:blip r:embed="rId4" cstate="print"/>
          <a:srcRect/>
          <a:stretch>
            <a:fillRect/>
          </a:stretch>
        </p:blipFill>
        <p:spPr bwMode="auto">
          <a:xfrm>
            <a:off x="500063" y="5286375"/>
            <a:ext cx="2471737" cy="1038225"/>
          </a:xfrm>
          <a:prstGeom prst="rect">
            <a:avLst/>
          </a:prstGeom>
          <a:noFill/>
          <a:ln w="9525">
            <a:noFill/>
            <a:miter lim="800000"/>
            <a:headEnd/>
            <a:tailEnd/>
          </a:ln>
        </p:spPr>
      </p:pic>
      <p:pic>
        <p:nvPicPr>
          <p:cNvPr id="25622" name="Image 8" descr="parc_visite.jpg"/>
          <p:cNvPicPr>
            <a:picLocks noChangeAspect="1" noChangeArrowheads="1"/>
          </p:cNvPicPr>
          <p:nvPr/>
        </p:nvPicPr>
        <p:blipFill>
          <a:blip r:embed="rId5" cstate="print"/>
          <a:srcRect/>
          <a:stretch>
            <a:fillRect/>
          </a:stretch>
        </p:blipFill>
        <p:spPr bwMode="auto">
          <a:xfrm>
            <a:off x="500063" y="3500438"/>
            <a:ext cx="2581275"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3"/>
          <p:cNvSpPr txBox="1">
            <a:spLocks noChangeArrowheads="1"/>
          </p:cNvSpPr>
          <p:nvPr/>
        </p:nvSpPr>
        <p:spPr bwMode="auto">
          <a:xfrm>
            <a:off x="0" y="142875"/>
            <a:ext cx="9144000" cy="528638"/>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defTabSz="914400">
              <a:defRPr/>
            </a:pPr>
            <a:r>
              <a:rPr lang="fr-FR" sz="2800" b="1" i="1">
                <a:solidFill>
                  <a:schemeClr val="bg1"/>
                </a:solidFill>
                <a:latin typeface="Calibri" pitchFamily="34" charset="0"/>
                <a:cs typeface="Arial" charset="0"/>
              </a:rPr>
              <a:t>Les activités pédagogiques du CIT  : Les éco quartiers</a:t>
            </a:r>
          </a:p>
        </p:txBody>
      </p:sp>
      <p:graphicFrame>
        <p:nvGraphicFramePr>
          <p:cNvPr id="24696" name="Group 120"/>
          <p:cNvGraphicFramePr>
            <a:graphicFrameLocks noGrp="1"/>
          </p:cNvGraphicFramePr>
          <p:nvPr/>
        </p:nvGraphicFramePr>
        <p:xfrm>
          <a:off x="71438" y="857250"/>
          <a:ext cx="9012237" cy="5889238"/>
        </p:xfrm>
        <a:graphic>
          <a:graphicData uri="http://schemas.openxmlformats.org/drawingml/2006/table">
            <a:tbl>
              <a:tblPr/>
              <a:tblGrid>
                <a:gridCol w="857250"/>
                <a:gridCol w="1468437"/>
                <a:gridCol w="1470025"/>
                <a:gridCol w="1468438"/>
                <a:gridCol w="1146175"/>
                <a:gridCol w="1301750"/>
                <a:gridCol w="1300162"/>
              </a:tblGrid>
              <a:tr h="331788">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dirty="0" smtClean="0">
                        <a:ln>
                          <a:noFill/>
                        </a:ln>
                        <a:solidFill>
                          <a:srgbClr val="000000"/>
                        </a:solidFill>
                        <a:effectLst/>
                        <a:latin typeface="Arial" charset="0"/>
                        <a:ea typeface="Arial Unicode MS" pitchFamily="34" charset="-128"/>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1</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2</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3</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4</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5</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smtClean="0">
                          <a:ln>
                            <a:noFill/>
                          </a:ln>
                          <a:solidFill>
                            <a:srgbClr val="000000"/>
                          </a:solidFill>
                          <a:effectLst/>
                          <a:latin typeface="Arial" charset="0"/>
                          <a:ea typeface="Calibri" pitchFamily="34" charset="0"/>
                          <a:cs typeface="Times New Roman" pitchFamily="18" charset="0"/>
                        </a:rPr>
                        <a:t>Equipe 6</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7E4BD"/>
                    </a:solidFill>
                  </a:tcPr>
                </a:tc>
              </a:tr>
              <a:tr h="655638">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rgbClr val="FFFFFF"/>
                          </a:solidFill>
                          <a:effectLst/>
                          <a:latin typeface="Arial" charset="0"/>
                          <a:ea typeface="Calibri" pitchFamily="34" charset="0"/>
                          <a:cs typeface="Times New Roman" pitchFamily="18" charset="0"/>
                          <a:hlinkClick r:id="rId3" action="ppaction://hlinksldjump"/>
                        </a:rPr>
                        <a:t>Séance 1</a:t>
                      </a:r>
                      <a:endParaRPr kumimoji="0" lang="fr-FR" sz="1400" b="0" i="0" u="none" strike="noStrike" cap="none" normalizeH="0" baseline="0" dirty="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7933C"/>
                    </a:solidFill>
                  </a:tcPr>
                </a:tc>
                <a:tc gridSpan="6">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7933C"/>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54292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tx1"/>
                          </a:solidFill>
                          <a:effectLst/>
                          <a:latin typeface="Arial" charset="0"/>
                          <a:ea typeface="Calibri" pitchFamily="34" charset="0"/>
                          <a:cs typeface="Times New Roman" pitchFamily="18" charset="0"/>
                          <a:hlinkClick r:id="rId4" action="ppaction://hlinksldjump"/>
                        </a:rPr>
                        <a:t>Séances </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tx1"/>
                          </a:solidFill>
                          <a:effectLst/>
                          <a:latin typeface="Arial" charset="0"/>
                          <a:ea typeface="Calibri" pitchFamily="34" charset="0"/>
                          <a:cs typeface="Times New Roman" pitchFamily="18" charset="0"/>
                          <a:hlinkClick r:id="rId4" action="ppaction://hlinksldjump"/>
                        </a:rPr>
                        <a:t>2 </a:t>
                      </a:r>
                      <a:endParaRPr kumimoji="0" lang="fr-FR" sz="1400" b="1" i="0" u="none" strike="noStrike" cap="none" normalizeH="0" baseline="0" dirty="0" smtClean="0">
                        <a:ln>
                          <a:noFill/>
                        </a:ln>
                        <a:solidFill>
                          <a:schemeClr val="tx1"/>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1631B"/>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Euratechnologie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Raquet</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Grand Large </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La Clémentière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 du Thêatre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De l’Union</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r>
              <a:tr h="676275">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dirty="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déchets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Gestion des  Energies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dirty="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Déchets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Gestion de la mobilité</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r>
              <a:tr h="54292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accent5"/>
                          </a:solidFill>
                          <a:effectLst/>
                          <a:latin typeface="Arial" charset="0"/>
                          <a:ea typeface="Calibri" pitchFamily="34" charset="0"/>
                          <a:cs typeface="Times New Roman" pitchFamily="18" charset="0"/>
                        </a:rPr>
                        <a:t>Séances </a:t>
                      </a:r>
                      <a:endParaRPr kumimoji="0" lang="fr-FR" sz="1400" b="0" i="0" u="none" strike="noStrike" cap="none" normalizeH="0" baseline="0" dirty="0" smtClean="0">
                        <a:ln>
                          <a:noFill/>
                        </a:ln>
                        <a:solidFill>
                          <a:schemeClr val="accent5"/>
                        </a:solidFill>
                        <a:effectLst/>
                        <a:latin typeface="Arial"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accent5"/>
                          </a:solidFill>
                          <a:effectLst/>
                          <a:latin typeface="Arial" charset="0"/>
                          <a:ea typeface="Calibri" pitchFamily="34" charset="0"/>
                          <a:cs typeface="Times New Roman" pitchFamily="18" charset="0"/>
                        </a:rPr>
                        <a:t>3 </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1631B"/>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Grand Large </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Euratechnologie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Raquet</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De l’Union</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La Clémentière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 du Thêatre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r>
              <a:tr h="779463">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dirty="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a:t>
                      </a:r>
                      <a:r>
                        <a:rPr kumimoji="0" lang="fr-FR" sz="1600" b="1" i="0" u="none" strike="noStrike" cap="none" normalizeH="0" baseline="0" dirty="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 Energie</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dirty="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Déchets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Gestion mobilité</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déchets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r>
              <a:tr h="542925">
                <a:tc rowSpan="2">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accent5"/>
                          </a:solidFill>
                          <a:effectLst/>
                          <a:latin typeface="Arial" charset="0"/>
                          <a:ea typeface="Calibri" pitchFamily="34" charset="0"/>
                          <a:cs typeface="Times New Roman" pitchFamily="18" charset="0"/>
                        </a:rPr>
                        <a:t>Séances </a:t>
                      </a:r>
                      <a:endParaRPr kumimoji="0" lang="fr-FR" sz="1400" b="0" i="0" u="none" strike="noStrike" cap="none" normalizeH="0" baseline="0" dirty="0" smtClean="0">
                        <a:ln>
                          <a:noFill/>
                        </a:ln>
                        <a:solidFill>
                          <a:schemeClr val="accent5"/>
                        </a:solidFill>
                        <a:effectLst/>
                        <a:latin typeface="Arial"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chemeClr val="accent5"/>
                          </a:solidFill>
                          <a:effectLst/>
                          <a:latin typeface="Arial" charset="0"/>
                          <a:ea typeface="Calibri" pitchFamily="34" charset="0"/>
                          <a:cs typeface="Times New Roman" pitchFamily="18" charset="0"/>
                        </a:rPr>
                        <a:t>4 </a:t>
                      </a:r>
                      <a:endParaRPr kumimoji="0" lang="fr-FR" sz="1400" b="0" i="1" u="none" strike="noStrike" cap="none" normalizeH="0" baseline="0" dirty="0" smtClean="0">
                        <a:ln>
                          <a:noFill/>
                        </a:ln>
                        <a:solidFill>
                          <a:schemeClr val="accent5"/>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1631B"/>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Raquet</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Le Grand Large </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0504D"/>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Euratechnologie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4BACC6"/>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 du Thêatre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8064A2"/>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Quartier</a:t>
                      </a:r>
                    </a:p>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De l’Union</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BBB59"/>
                    </a:solid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0" i="0" u="none" strike="noStrike" cap="none" normalizeH="0" baseline="0" smtClean="0">
                          <a:ln>
                            <a:noFill/>
                          </a:ln>
                          <a:solidFill>
                            <a:srgbClr val="FFFFFF"/>
                          </a:solidFill>
                          <a:effectLst/>
                          <a:latin typeface="Arial" charset="0"/>
                          <a:ea typeface="Calibri" pitchFamily="34" charset="0"/>
                          <a:cs typeface="Times New Roman" pitchFamily="18" charset="0"/>
                        </a:rPr>
                        <a:t>La Clémentière</a:t>
                      </a:r>
                      <a:endParaRPr kumimoji="0" lang="fr-FR" sz="1400" b="0" i="0" u="none" strike="noStrike" cap="none" normalizeH="0" baseline="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79646"/>
                    </a:solidFill>
                  </a:tcPr>
                </a:tc>
              </a:tr>
              <a:tr h="708025">
                <a:tc vMerge="1">
                  <a:txBody>
                    <a:bodyPr/>
                    <a:lstStyle/>
                    <a:p>
                      <a:endParaRPr lang="fr-FR"/>
                    </a:p>
                  </a:txBody>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des déchets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Gestion des énergies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FDEADA"/>
                          </a:solidFill>
                          <a:effectLst>
                            <a:outerShdw blurRad="38100" dist="38100" dir="2700000" algn="tl">
                              <a:srgbClr val="C0C0C0"/>
                            </a:outerShdw>
                          </a:effectLst>
                          <a:latin typeface="Arial" charset="0"/>
                          <a:ea typeface="Calibri" pitchFamily="34" charset="0"/>
                          <a:cs typeface="Times New Roman" pitchFamily="18" charset="0"/>
                        </a:rPr>
                        <a:t>Gestion Déchets</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6"/>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chemeClr val="bg1"/>
                          </a:solidFill>
                          <a:effectLst>
                            <a:outerShdw blurRad="38100" dist="38100" dir="2700000" algn="tl">
                              <a:srgbClr val="C0C0C0"/>
                            </a:outerShdw>
                          </a:effectLst>
                          <a:latin typeface="Arial" charset="0"/>
                          <a:ea typeface="Calibri" pitchFamily="34" charset="0"/>
                          <a:cs typeface="Times New Roman" pitchFamily="18" charset="0"/>
                        </a:rPr>
                        <a:t>Gestion de la  Mobilité</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7"/>
                      <a:srcRect/>
                      <a:tile tx="0" ty="0" sx="100000" sy="100000" flip="none" algn="tl"/>
                    </a:blipFill>
                  </a:tcPr>
                </a:tc>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600" b="1" i="0" u="none" strike="noStrike" cap="none" normalizeH="0" baseline="0" smtClean="0">
                          <a:ln>
                            <a:noFill/>
                          </a:ln>
                          <a:solidFill>
                            <a:srgbClr val="31859C"/>
                          </a:solidFill>
                          <a:effectLst>
                            <a:outerShdw blurRad="38100" dist="38100" dir="2700000" algn="tl">
                              <a:srgbClr val="C0C0C0"/>
                            </a:outerShdw>
                          </a:effectLst>
                          <a:latin typeface="Arial" charset="0"/>
                          <a:ea typeface="Calibri" pitchFamily="34" charset="0"/>
                          <a:cs typeface="Times New Roman" pitchFamily="18" charset="0"/>
                        </a:rPr>
                        <a:t>Gestion de l’eau</a:t>
                      </a: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blipFill dpi="0" rotWithShape="1">
                      <a:blip r:embed="rId5"/>
                      <a:srcRect/>
                      <a:tile tx="0" ty="0" sx="100000" sy="100000" flip="none" algn="tl"/>
                    </a:blipFill>
                  </a:tcPr>
                </a:tc>
              </a:tr>
              <a:tr h="542925">
                <a:tc>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r>
                        <a:rPr kumimoji="0" lang="fr-FR" sz="1400" b="1" i="0" u="none" strike="noStrike" cap="none" normalizeH="0" baseline="0" dirty="0" smtClean="0">
                          <a:ln>
                            <a:noFill/>
                          </a:ln>
                          <a:solidFill>
                            <a:srgbClr val="FFFFFF"/>
                          </a:solidFill>
                          <a:effectLst/>
                          <a:latin typeface="Arial" charset="0"/>
                          <a:ea typeface="Calibri" pitchFamily="34" charset="0"/>
                          <a:cs typeface="Times New Roman" pitchFamily="18" charset="0"/>
                          <a:hlinkClick r:id="rId8" action="ppaction://hlinksldjump"/>
                        </a:rPr>
                        <a:t>Séance 5</a:t>
                      </a:r>
                      <a:endParaRPr kumimoji="0" lang="fr-FR" sz="1400" b="0" i="0" u="none" strike="noStrike" cap="none" normalizeH="0" baseline="0" dirty="0" smtClean="0">
                        <a:ln>
                          <a:noFill/>
                        </a:ln>
                        <a:solidFill>
                          <a:srgbClr val="000000"/>
                        </a:solidFill>
                        <a:effectLst/>
                        <a:latin typeface="Arial" charset="0"/>
                        <a:ea typeface="Calibri" pitchFamily="34" charset="0"/>
                        <a:cs typeface="Times New Roman" pitchFamily="18" charset="0"/>
                      </a:endParaRPr>
                    </a:p>
                  </a:txBody>
                  <a:tcPr marL="0" marR="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7933C"/>
                    </a:solidFill>
                  </a:tcPr>
                </a:tc>
                <a:tc gridSpan="6">
                  <a:txBody>
                    <a:bodyPr/>
                    <a:lstStyle/>
                    <a:p>
                      <a:pPr marL="0" marR="0" lvl="0" indent="0" algn="ctr" defTabSz="914400" rtl="0" eaLnBrk="1" fontAlgn="base" latinLnBrk="0" hangingPunct="1">
                        <a:lnSpc>
                          <a:spcPct val="115000"/>
                        </a:lnSpc>
                        <a:spcBef>
                          <a:spcPct val="0"/>
                        </a:spcBef>
                        <a:spcAft>
                          <a:spcPts val="1425"/>
                        </a:spcAft>
                        <a:buClr>
                          <a:srgbClr val="000000"/>
                        </a:buClr>
                        <a:buSzPct val="100000"/>
                        <a:buFontTx/>
                        <a:buNone/>
                        <a:tabLst/>
                      </a:pPr>
                      <a:endParaRPr kumimoji="0" lang="fr-FR" sz="1400" b="0" i="0" u="none" strike="noStrike" cap="none" normalizeH="0" baseline="0" dirty="0" smtClean="0">
                        <a:ln>
                          <a:noFill/>
                        </a:ln>
                        <a:solidFill>
                          <a:srgbClr val="000000"/>
                        </a:solidFill>
                        <a:effectLst/>
                        <a:latin typeface="Arial" charset="0"/>
                        <a:ea typeface="Calibri" pitchFamily="34" charset="0"/>
                        <a:cs typeface="Times New Roman" pitchFamily="18" charset="0"/>
                      </a:endParaRPr>
                    </a:p>
                  </a:txBody>
                  <a:tcPr marL="63180" marR="63180" marT="31590" marB="3159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7933C"/>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
        <p:nvSpPr>
          <p:cNvPr id="26701" name="ZoneTexte 3"/>
          <p:cNvSpPr txBox="1">
            <a:spLocks noChangeArrowheads="1"/>
          </p:cNvSpPr>
          <p:nvPr/>
        </p:nvSpPr>
        <p:spPr bwMode="auto">
          <a:xfrm>
            <a:off x="928688" y="1196975"/>
            <a:ext cx="8215312" cy="654050"/>
          </a:xfrm>
          <a:prstGeom prst="rect">
            <a:avLst/>
          </a:prstGeom>
          <a:noFill/>
          <a:ln w="9525">
            <a:noFill/>
            <a:miter lim="800000"/>
            <a:headEnd/>
            <a:tailEnd/>
          </a:ln>
        </p:spPr>
        <p:txBody>
          <a:bodyPr>
            <a:spAutoFit/>
          </a:bodyPr>
          <a:lstStyle/>
          <a:p>
            <a:pPr algn="ctr" defTabSz="914400">
              <a:lnSpc>
                <a:spcPct val="115000"/>
              </a:lnSpc>
            </a:pPr>
            <a:r>
              <a:rPr lang="fr-FR" sz="1600">
                <a:latin typeface="Calibri" pitchFamily="34" charset="0"/>
                <a:ea typeface="Calibri" pitchFamily="34" charset="0"/>
                <a:cs typeface="Times New Roman" charset="0"/>
              </a:rPr>
              <a:t>Qu’est ce qui caractérise un éco quartier? </a:t>
            </a:r>
          </a:p>
          <a:p>
            <a:pPr algn="ctr" defTabSz="914400">
              <a:lnSpc>
                <a:spcPct val="115000"/>
              </a:lnSpc>
            </a:pPr>
            <a:r>
              <a:rPr lang="fr-FR" sz="1600">
                <a:latin typeface="Calibri" pitchFamily="34" charset="0"/>
                <a:ea typeface="Calibri" pitchFamily="34" charset="0"/>
                <a:cs typeface="Times New Roman" charset="0"/>
              </a:rPr>
              <a:t>En quoi et comment réduit –il ses impacts écologiques ? procédés, innovations, démarches, … </a:t>
            </a:r>
            <a:endParaRPr lang="fr-FR" sz="1600">
              <a:ea typeface="Calibri" pitchFamily="34" charset="0"/>
              <a:cs typeface="Times New Roman" charset="0"/>
            </a:endParaRPr>
          </a:p>
        </p:txBody>
      </p:sp>
      <p:sp>
        <p:nvSpPr>
          <p:cNvPr id="26702" name="ZoneTexte 5"/>
          <p:cNvSpPr txBox="1">
            <a:spLocks noChangeArrowheads="1"/>
          </p:cNvSpPr>
          <p:nvPr/>
        </p:nvSpPr>
        <p:spPr bwMode="auto">
          <a:xfrm>
            <a:off x="755650" y="6308725"/>
            <a:ext cx="8215313" cy="366713"/>
          </a:xfrm>
          <a:prstGeom prst="rect">
            <a:avLst/>
          </a:prstGeom>
          <a:noFill/>
          <a:ln w="9525">
            <a:noFill/>
            <a:miter lim="800000"/>
            <a:headEnd/>
            <a:tailEnd/>
          </a:ln>
        </p:spPr>
        <p:txBody>
          <a:bodyPr>
            <a:spAutoFit/>
          </a:bodyPr>
          <a:lstStyle/>
          <a:p>
            <a:pPr algn="ctr" defTabSz="914400"/>
            <a:r>
              <a:rPr lang="fr-FR">
                <a:solidFill>
                  <a:srgbClr val="FFFFFF"/>
                </a:solidFill>
                <a:latin typeface="Calibri" pitchFamily="34" charset="0"/>
                <a:ea typeface="Calibri" pitchFamily="34" charset="0"/>
                <a:cs typeface="Times New Roman" charset="0"/>
              </a:rPr>
              <a:t>Synthèse sur les thèmes et les procédés </a:t>
            </a:r>
            <a:endParaRPr lang="fr-FR">
              <a:solidFill>
                <a:schemeClr val="tx1"/>
              </a:solidFill>
              <a:ea typeface="Calibri" pitchFamily="34" charset="0"/>
              <a:cs typeface="Times New Roman"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0" descr="ensemble-de-4-filtres-tp_3149201175121446047"/>
          <p:cNvPicPr>
            <a:picLocks noGrp="1" noChangeAspect="1" noChangeArrowheads="1"/>
          </p:cNvPicPr>
          <p:nvPr>
            <p:ph sz="quarter" idx="3"/>
          </p:nvPr>
        </p:nvPicPr>
        <p:blipFill>
          <a:blip r:embed="rId3" cstate="print"/>
          <a:srcRect/>
          <a:stretch>
            <a:fillRect/>
          </a:stretch>
        </p:blipFill>
        <p:spPr>
          <a:xfrm>
            <a:off x="2000250" y="4556125"/>
            <a:ext cx="952500" cy="952500"/>
          </a:xfrm>
        </p:spPr>
      </p:pic>
      <p:sp>
        <p:nvSpPr>
          <p:cNvPr id="27651" name="Rectangle 10"/>
          <p:cNvSpPr>
            <a:spLocks noChangeArrowheads="1"/>
          </p:cNvSpPr>
          <p:nvPr/>
        </p:nvSpPr>
        <p:spPr bwMode="auto">
          <a:xfrm>
            <a:off x="0" y="915988"/>
            <a:ext cx="9144000" cy="461962"/>
          </a:xfrm>
          <a:prstGeom prst="rect">
            <a:avLst/>
          </a:prstGeom>
          <a:noFill/>
          <a:ln w="9525">
            <a:noFill/>
            <a:miter lim="800000"/>
            <a:headEnd/>
            <a:tailEnd/>
          </a:ln>
        </p:spPr>
        <p:txBody>
          <a:bodyPr anchor="ctr">
            <a:spAutoFit/>
          </a:bodyPr>
          <a:lstStyle/>
          <a:p>
            <a:pPr algn="ctr" eaLnBrk="0" hangingPunct="0"/>
            <a:r>
              <a:rPr lang="fr-FR" sz="2400" b="1" i="1">
                <a:solidFill>
                  <a:srgbClr val="FF0000"/>
                </a:solidFill>
                <a:latin typeface="Calibri" pitchFamily="34" charset="0"/>
                <a:cs typeface="Times New Roman" charset="0"/>
              </a:rPr>
              <a:t>Les activités liées au support éco quartier</a:t>
            </a:r>
            <a:endParaRPr lang="fr-FR" sz="2400"/>
          </a:p>
        </p:txBody>
      </p:sp>
      <p:sp>
        <p:nvSpPr>
          <p:cNvPr id="27652" name="Rectangle 11"/>
          <p:cNvSpPr>
            <a:spLocks noChangeArrowheads="1"/>
          </p:cNvSpPr>
          <p:nvPr/>
        </p:nvSpPr>
        <p:spPr bwMode="auto">
          <a:xfrm>
            <a:off x="0" y="3089275"/>
            <a:ext cx="9144000" cy="3937000"/>
          </a:xfrm>
          <a:prstGeom prst="rect">
            <a:avLst/>
          </a:prstGeom>
          <a:solidFill>
            <a:schemeClr val="bg1"/>
          </a:solidFill>
          <a:ln w="9525">
            <a:noFill/>
            <a:miter lim="800000"/>
            <a:headEnd/>
            <a:tailEnd/>
          </a:ln>
        </p:spPr>
        <p:txBody>
          <a:bodyPr anchor="ctr">
            <a:spAutoFit/>
          </a:bodyPr>
          <a:lstStyle/>
          <a:p>
            <a:r>
              <a:rPr lang="fr-FR" b="1" u="sng"/>
              <a:t>Activités :</a:t>
            </a:r>
          </a:p>
          <a:p>
            <a:endParaRPr lang="fr-FR"/>
          </a:p>
          <a:p>
            <a:pPr>
              <a:buFontTx/>
              <a:buChar char="-"/>
            </a:pPr>
            <a:r>
              <a:rPr lang="fr-FR"/>
              <a:t> Décrire les différents matériaux et la structure des projecteurs à l’aide du CDCF.</a:t>
            </a:r>
          </a:p>
          <a:p>
            <a:endParaRPr lang="fr-FR"/>
          </a:p>
          <a:p>
            <a:pPr>
              <a:buFontTx/>
              <a:buChar char="-"/>
            </a:pPr>
            <a:r>
              <a:rPr lang="fr-FR"/>
              <a:t> S’initier au vocabulaire de l’innovation et de la créativité.</a:t>
            </a:r>
          </a:p>
          <a:p>
            <a:pPr>
              <a:buFontTx/>
              <a:buChar char="-"/>
            </a:pPr>
            <a:endParaRPr lang="fr-FR"/>
          </a:p>
          <a:p>
            <a:pPr>
              <a:buFontTx/>
              <a:buChar char="-"/>
            </a:pPr>
            <a:r>
              <a:rPr lang="fr-FR"/>
              <a:t> Décrire les normes électriques des différents projecteurs.</a:t>
            </a:r>
          </a:p>
          <a:p>
            <a:pPr>
              <a:buFontTx/>
              <a:buChar char="-"/>
            </a:pPr>
            <a:endParaRPr lang="fr-FR"/>
          </a:p>
          <a:p>
            <a:pPr>
              <a:buFontTx/>
              <a:buChar char="-"/>
            </a:pPr>
            <a:r>
              <a:rPr lang="fr-FR"/>
              <a:t> Identifier les contraintes  réglementaires, environnementales et économiques liées à un contexte donné.</a:t>
            </a:r>
          </a:p>
          <a:p>
            <a:endParaRPr lang="fr-FR"/>
          </a:p>
          <a:p>
            <a:pPr>
              <a:buFontTx/>
              <a:buChar char="-"/>
            </a:pPr>
            <a:r>
              <a:rPr lang="fr-FR"/>
              <a:t> Enoncer les évolutions (solutions technologiques) qui ont permis de modifier les différents matériaux et structures des projecteurs.</a:t>
            </a:r>
          </a:p>
          <a:p>
            <a:endParaRPr lang="fr-FR"/>
          </a:p>
        </p:txBody>
      </p:sp>
      <p:sp>
        <p:nvSpPr>
          <p:cNvPr id="20" name="Rectangle 11"/>
          <p:cNvSpPr>
            <a:spLocks noChangeArrowheads="1"/>
          </p:cNvSpPr>
          <p:nvPr/>
        </p:nvSpPr>
        <p:spPr bwMode="auto">
          <a:xfrm>
            <a:off x="-32" y="3914877"/>
            <a:ext cx="9144000" cy="2354491"/>
          </a:xfrm>
          <a:prstGeom prst="rect">
            <a:avLst/>
          </a:prstGeom>
          <a:solidFill>
            <a:srgbClr val="0066CC"/>
          </a:solidFill>
          <a:ln>
            <a:headEnd/>
            <a:tailEnd/>
          </a:ln>
        </p:spPr>
        <p:style>
          <a:lnRef idx="0">
            <a:schemeClr val="accent2"/>
          </a:lnRef>
          <a:fillRef idx="3">
            <a:schemeClr val="accent2"/>
          </a:fillRef>
          <a:effectRef idx="3">
            <a:schemeClr val="accent2"/>
          </a:effectRef>
          <a:fontRef idx="minor">
            <a:schemeClr val="lt1"/>
          </a:fontRef>
        </p:style>
        <p:txBody>
          <a:bodyPr anchor="ctr">
            <a:spAutoFit/>
          </a:bodyPr>
          <a:lstStyle/>
          <a:p>
            <a:pPr>
              <a:lnSpc>
                <a:spcPct val="150000"/>
              </a:lnSpc>
              <a:defRPr/>
            </a:pPr>
            <a:r>
              <a:rPr lang="fr-FR" sz="1400" b="1" u="sng" dirty="0">
                <a:solidFill>
                  <a:schemeClr val="tx1"/>
                </a:solidFill>
              </a:rPr>
              <a:t>Activités :</a:t>
            </a:r>
          </a:p>
          <a:p>
            <a:pPr>
              <a:lnSpc>
                <a:spcPct val="150000"/>
              </a:lnSpc>
              <a:buFontTx/>
              <a:buChar char="-"/>
              <a:defRPr/>
            </a:pPr>
            <a:r>
              <a:rPr lang="fr-FR" sz="1400" dirty="0">
                <a:solidFill>
                  <a:schemeClr val="tx1"/>
                </a:solidFill>
                <a:latin typeface="+mj-lt"/>
              </a:rPr>
              <a:t> Identifier  les étapes de l’évolution des cités minières ou industrielles.</a:t>
            </a:r>
            <a:r>
              <a:rPr lang="fr-FR" sz="1400" dirty="0">
                <a:solidFill>
                  <a:schemeClr val="tx1"/>
                </a:solidFill>
                <a:latin typeface="+mj-lt"/>
                <a:hlinkClick r:id="rId4" action="ppaction://hlinkpres?slideindex=1&amp;slidetitle="/>
              </a:rPr>
              <a:t>DR1</a:t>
            </a:r>
            <a:endParaRPr lang="fr-FR" sz="1400" dirty="0">
              <a:solidFill>
                <a:schemeClr val="tx1"/>
              </a:solidFill>
              <a:latin typeface="+mj-lt"/>
            </a:endParaRPr>
          </a:p>
          <a:p>
            <a:pPr>
              <a:lnSpc>
                <a:spcPct val="150000"/>
              </a:lnSpc>
              <a:buFontTx/>
              <a:buChar char="-"/>
              <a:defRPr/>
            </a:pPr>
            <a:r>
              <a:rPr lang="fr-FR" sz="1400" dirty="0">
                <a:solidFill>
                  <a:schemeClr val="tx1"/>
                </a:solidFill>
                <a:latin typeface="+mj-lt"/>
              </a:rPr>
              <a:t> Identifier ce qu’est un éco quartier, au travers d’un </a:t>
            </a:r>
            <a:r>
              <a:rPr lang="fr-FR" sz="1400" dirty="0">
                <a:solidFill>
                  <a:schemeClr val="tx2">
                    <a:lumMod val="85000"/>
                    <a:lumOff val="15000"/>
                  </a:schemeClr>
                </a:solidFill>
                <a:latin typeface="+mj-lt"/>
              </a:rPr>
              <a:t>jeu des différences </a:t>
            </a:r>
            <a:r>
              <a:rPr lang="fr-FR" sz="1400" dirty="0">
                <a:solidFill>
                  <a:schemeClr val="tx2">
                    <a:lumMod val="85000"/>
                    <a:lumOff val="15000"/>
                  </a:schemeClr>
                </a:solidFill>
                <a:latin typeface="+mj-lt"/>
                <a:hlinkClick r:id="rId5" action="ppaction://hlinkfile"/>
              </a:rPr>
              <a:t>DR1 A </a:t>
            </a:r>
            <a:r>
              <a:rPr lang="fr-FR" sz="1400" dirty="0">
                <a:solidFill>
                  <a:schemeClr val="tx1"/>
                </a:solidFill>
                <a:latin typeface="+mj-lt"/>
              </a:rPr>
              <a:t>entre un quartier dit classique et un éco quartier. </a:t>
            </a:r>
          </a:p>
          <a:p>
            <a:pPr>
              <a:defRPr/>
            </a:pPr>
            <a:r>
              <a:rPr lang="fr-FR" sz="1400" dirty="0">
                <a:solidFill>
                  <a:schemeClr val="tx1"/>
                </a:solidFill>
              </a:rPr>
              <a:t>- Après avoir vu la vidéo :</a:t>
            </a:r>
            <a:r>
              <a:rPr lang="fr-FR" sz="1400" u="sng" dirty="0">
                <a:solidFill>
                  <a:schemeClr val="tx1"/>
                </a:solidFill>
                <a:hlinkClick r:id="rId6"/>
              </a:rPr>
              <a:t>http://www.lillemetropole.fr/index.php?p=1190&amp;art_id</a:t>
            </a:r>
            <a:r>
              <a:rPr lang="fr-FR" sz="1400" dirty="0">
                <a:solidFill>
                  <a:schemeClr val="tx1"/>
                </a:solidFill>
              </a:rPr>
              <a:t>=« la ville durable »</a:t>
            </a:r>
          </a:p>
          <a:p>
            <a:pPr>
              <a:defRPr/>
            </a:pPr>
            <a:r>
              <a:rPr lang="fr-FR" sz="1400" dirty="0">
                <a:solidFill>
                  <a:schemeClr val="tx1"/>
                </a:solidFill>
              </a:rPr>
              <a:t>et consulter le site suivant :</a:t>
            </a:r>
            <a:r>
              <a:rPr lang="fr-FR" sz="1400" u="sng" dirty="0">
                <a:solidFill>
                  <a:srgbClr val="FF0000"/>
                </a:solidFill>
                <a:hlinkClick r:id="rId7"/>
              </a:rPr>
              <a:t>http://fr.wikipedia.org/wiki/%C3%89coquartier</a:t>
            </a:r>
            <a:r>
              <a:rPr lang="fr-FR" sz="1400" dirty="0">
                <a:solidFill>
                  <a:srgbClr val="FF0000"/>
                </a:solidFill>
              </a:rPr>
              <a:t> </a:t>
            </a:r>
            <a:r>
              <a:rPr lang="fr-FR" sz="1400" dirty="0">
                <a:solidFill>
                  <a:schemeClr val="tx1"/>
                </a:solidFill>
                <a:latin typeface="+mj-lt"/>
              </a:rPr>
              <a:t>identifier  et expliciter les « </a:t>
            </a:r>
            <a:r>
              <a:rPr lang="fr-FR" sz="1400" dirty="0">
                <a:solidFill>
                  <a:schemeClr val="tx2"/>
                </a:solidFill>
                <a:latin typeface="+mj-lt"/>
              </a:rPr>
              <a:t>thèmes d’un éco quartiers ».</a:t>
            </a:r>
            <a:r>
              <a:rPr lang="fr-FR" sz="1400" dirty="0">
                <a:solidFill>
                  <a:schemeClr val="tx2"/>
                </a:solidFill>
                <a:latin typeface="+mj-lt"/>
                <a:hlinkClick r:id="rId8" action="ppaction://hlinkfile"/>
              </a:rPr>
              <a:t>DR1B</a:t>
            </a:r>
            <a:endParaRPr lang="fr-FR" sz="1400" dirty="0">
              <a:solidFill>
                <a:schemeClr val="tx2"/>
              </a:solidFill>
              <a:latin typeface="+mj-lt"/>
            </a:endParaRPr>
          </a:p>
          <a:p>
            <a:pPr>
              <a:lnSpc>
                <a:spcPct val="150000"/>
              </a:lnSpc>
              <a:buFontTx/>
              <a:buChar char="-"/>
              <a:defRPr/>
            </a:pPr>
            <a:r>
              <a:rPr lang="fr-FR" sz="1400" dirty="0">
                <a:solidFill>
                  <a:schemeClr val="tx1"/>
                </a:solidFill>
                <a:latin typeface="+mj-lt"/>
              </a:rPr>
              <a:t> Pour chacun des éco quartiers étudiés, identifier les solutions apportées à chacun des dits thèmes. </a:t>
            </a:r>
            <a:r>
              <a:rPr lang="fr-FR" sz="1400" dirty="0">
                <a:solidFill>
                  <a:schemeClr val="tx1"/>
                </a:solidFill>
                <a:hlinkClick r:id="rId9" action="ppaction://hlinkfile"/>
              </a:rPr>
              <a:t>DR2A</a:t>
            </a:r>
            <a:endParaRPr lang="fr-FR" sz="1400" dirty="0">
              <a:solidFill>
                <a:schemeClr val="tx1"/>
              </a:solidFill>
              <a:latin typeface="+mj-lt"/>
            </a:endParaRPr>
          </a:p>
        </p:txBody>
      </p:sp>
      <p:sp>
        <p:nvSpPr>
          <p:cNvPr id="27656" name="ZoneTexte 4"/>
          <p:cNvSpPr txBox="1">
            <a:spLocks noChangeArrowheads="1"/>
          </p:cNvSpPr>
          <p:nvPr/>
        </p:nvSpPr>
        <p:spPr bwMode="auto">
          <a:xfrm>
            <a:off x="714375" y="428625"/>
            <a:ext cx="7572375" cy="461963"/>
          </a:xfrm>
          <a:prstGeom prst="rect">
            <a:avLst/>
          </a:prstGeom>
          <a:solidFill>
            <a:srgbClr val="0070C0"/>
          </a:solidFill>
          <a:ln w="9525">
            <a:noFill/>
            <a:miter lim="800000"/>
            <a:headEnd/>
            <a:tailEnd/>
          </a:ln>
        </p:spPr>
        <p:txBody>
          <a:bodyPr>
            <a:spAutoFit/>
          </a:bodyPr>
          <a:lstStyle/>
          <a:p>
            <a:pPr algn="ctr"/>
            <a:r>
              <a:rPr lang="fr-FR" sz="2400">
                <a:latin typeface="Trebuchet MS" pitchFamily="34" charset="0"/>
              </a:rPr>
              <a:t>Création et Innovation Technologiques</a:t>
            </a:r>
          </a:p>
        </p:txBody>
      </p:sp>
      <p:pic>
        <p:nvPicPr>
          <p:cNvPr id="27657" name="Image 16" descr="logo eco quartier.jpg"/>
          <p:cNvPicPr>
            <a:picLocks noChangeAspect="1"/>
          </p:cNvPicPr>
          <p:nvPr/>
        </p:nvPicPr>
        <p:blipFill>
          <a:blip r:embed="rId10" cstate="print"/>
          <a:srcRect/>
          <a:stretch>
            <a:fillRect/>
          </a:stretch>
        </p:blipFill>
        <p:spPr bwMode="auto">
          <a:xfrm>
            <a:off x="6981825" y="1428750"/>
            <a:ext cx="1947863" cy="1071563"/>
          </a:xfrm>
          <a:prstGeom prst="rect">
            <a:avLst/>
          </a:prstGeom>
          <a:noFill/>
          <a:ln w="9525">
            <a:noFill/>
            <a:miter lim="800000"/>
            <a:headEnd/>
            <a:tailEnd/>
          </a:ln>
        </p:spPr>
      </p:pic>
      <p:pic>
        <p:nvPicPr>
          <p:cNvPr id="27658" name="Picture 28" descr="Afficher l'image en taille réelle">
            <a:hlinkClick r:id="rId11"/>
          </p:cNvPr>
          <p:cNvPicPr>
            <a:picLocks noChangeAspect="1" noChangeArrowheads="1"/>
          </p:cNvPicPr>
          <p:nvPr/>
        </p:nvPicPr>
        <p:blipFill>
          <a:blip r:embed="rId12" cstate="print"/>
          <a:srcRect t="7191"/>
          <a:stretch>
            <a:fillRect/>
          </a:stretch>
        </p:blipFill>
        <p:spPr bwMode="auto">
          <a:xfrm>
            <a:off x="428625" y="1928813"/>
            <a:ext cx="1211263" cy="1214437"/>
          </a:xfrm>
          <a:prstGeom prst="rect">
            <a:avLst/>
          </a:prstGeom>
          <a:noFill/>
          <a:ln w="9525">
            <a:noFill/>
            <a:miter lim="800000"/>
            <a:headEnd/>
            <a:tailEnd/>
          </a:ln>
        </p:spPr>
      </p:pic>
      <p:pic>
        <p:nvPicPr>
          <p:cNvPr id="27659" name="Picture 32" descr="http://t2.gstatic.com/images?q=tbn:uGQirbdvNpoaPM:http://0b.img.v4.skyrock.net/0b6/andredemarles/pics/2178800939_small_1.jpg">
            <a:hlinkClick r:id="rId13"/>
          </p:cNvPr>
          <p:cNvPicPr>
            <a:picLocks noChangeAspect="1" noChangeArrowheads="1"/>
          </p:cNvPicPr>
          <p:nvPr/>
        </p:nvPicPr>
        <p:blipFill>
          <a:blip r:embed="rId14" cstate="print"/>
          <a:srcRect/>
          <a:stretch>
            <a:fillRect/>
          </a:stretch>
        </p:blipFill>
        <p:spPr bwMode="auto">
          <a:xfrm>
            <a:off x="2286000" y="1571625"/>
            <a:ext cx="1500188" cy="1220788"/>
          </a:xfrm>
          <a:prstGeom prst="rect">
            <a:avLst/>
          </a:prstGeom>
          <a:noFill/>
          <a:ln w="9525">
            <a:noFill/>
            <a:miter lim="800000"/>
            <a:headEnd/>
            <a:tailEnd/>
          </a:ln>
        </p:spPr>
      </p:pic>
      <p:pic>
        <p:nvPicPr>
          <p:cNvPr id="27660" name="Picture 34" descr="http://t0.gstatic.com/images?q=tbn:j05sdxTJiRh_6M:http://blogsimages.skynet.be/images_v2/002/514/300/20071217/dyn005_original_425_319_pjpeg_2514300_f869e3e4e15c958595471d73cd88bb45.jpg">
            <a:hlinkClick r:id="rId15"/>
          </p:cNvPr>
          <p:cNvPicPr>
            <a:picLocks noChangeAspect="1" noChangeArrowheads="1"/>
          </p:cNvPicPr>
          <p:nvPr/>
        </p:nvPicPr>
        <p:blipFill>
          <a:blip r:embed="rId16" cstate="print"/>
          <a:srcRect/>
          <a:stretch>
            <a:fillRect/>
          </a:stretch>
        </p:blipFill>
        <p:spPr bwMode="auto">
          <a:xfrm>
            <a:off x="4643438" y="2084388"/>
            <a:ext cx="1500187" cy="1130300"/>
          </a:xfrm>
          <a:prstGeom prst="rect">
            <a:avLst/>
          </a:prstGeom>
          <a:noFill/>
          <a:ln w="9525">
            <a:noFill/>
            <a:miter lim="800000"/>
            <a:headEnd/>
            <a:tailEnd/>
          </a:ln>
        </p:spPr>
      </p:pic>
      <p:sp>
        <p:nvSpPr>
          <p:cNvPr id="11" name="Flèche droite rayée 10"/>
          <p:cNvSpPr/>
          <p:nvPr/>
        </p:nvSpPr>
        <p:spPr bwMode="auto">
          <a:xfrm>
            <a:off x="1714500" y="2071688"/>
            <a:ext cx="500063" cy="357187"/>
          </a:xfrm>
          <a:prstGeom prst="striped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Clr>
                <a:srgbClr val="000000"/>
              </a:buClr>
              <a:buSzPct val="100000"/>
              <a:buFont typeface="Times New Roman" pitchFamily="18" charset="0"/>
              <a:buNone/>
              <a:defRPr/>
            </a:pPr>
            <a:endParaRPr lang="fr-FR">
              <a:solidFill>
                <a:schemeClr val="bg1"/>
              </a:solidFill>
            </a:endParaRPr>
          </a:p>
        </p:txBody>
      </p:sp>
      <p:sp>
        <p:nvSpPr>
          <p:cNvPr id="12" name="Flèche droite rayée 11"/>
          <p:cNvSpPr/>
          <p:nvPr/>
        </p:nvSpPr>
        <p:spPr bwMode="auto">
          <a:xfrm>
            <a:off x="4000500" y="2357438"/>
            <a:ext cx="500063" cy="357187"/>
          </a:xfrm>
          <a:prstGeom prst="striped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Clr>
                <a:srgbClr val="000000"/>
              </a:buClr>
              <a:buSzPct val="100000"/>
              <a:buFont typeface="Times New Roman" pitchFamily="18" charset="0"/>
              <a:buNone/>
              <a:defRPr/>
            </a:pPr>
            <a:endParaRPr lang="fr-FR">
              <a:solidFill>
                <a:schemeClr val="bg1"/>
              </a:solidFill>
            </a:endParaRPr>
          </a:p>
        </p:txBody>
      </p:sp>
      <p:sp>
        <p:nvSpPr>
          <p:cNvPr id="13" name="Flèche droite rayée 12"/>
          <p:cNvSpPr/>
          <p:nvPr/>
        </p:nvSpPr>
        <p:spPr bwMode="auto">
          <a:xfrm>
            <a:off x="6357938" y="2071688"/>
            <a:ext cx="500062" cy="357187"/>
          </a:xfrm>
          <a:prstGeom prst="striped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Clr>
                <a:srgbClr val="000000"/>
              </a:buClr>
              <a:buSzPct val="100000"/>
              <a:buFont typeface="Times New Roman" pitchFamily="18" charset="0"/>
              <a:buNone/>
              <a:defRPr/>
            </a:pPr>
            <a:endParaRPr lang="fr-FR">
              <a:solidFill>
                <a:schemeClr val="bg1"/>
              </a:solidFill>
            </a:endParaRPr>
          </a:p>
        </p:txBody>
      </p:sp>
      <p:sp>
        <p:nvSpPr>
          <p:cNvPr id="27664" name="Bouton d'action : Précédent 13">
            <a:hlinkClick r:id="" action="ppaction://hlinkshowjump?jump=previousslide" highlightClick="1"/>
          </p:cNvPr>
          <p:cNvSpPr>
            <a:spLocks noChangeArrowheads="1"/>
          </p:cNvSpPr>
          <p:nvPr/>
        </p:nvSpPr>
        <p:spPr bwMode="auto">
          <a:xfrm>
            <a:off x="8072438" y="6429375"/>
            <a:ext cx="500062" cy="428625"/>
          </a:xfrm>
          <a:prstGeom prst="actionButtonBackPrevious">
            <a:avLst/>
          </a:prstGeom>
          <a:solidFill>
            <a:srgbClr val="00B8FF"/>
          </a:solidFill>
          <a:ln w="9525" algn="ctr">
            <a:solidFill>
              <a:schemeClr val="tx1"/>
            </a:solidFill>
            <a:round/>
            <a:headEnd/>
            <a:tailEnd/>
          </a:ln>
        </p:spPr>
        <p:txBody>
          <a:bodyPr/>
          <a:lstStyle/>
          <a:p>
            <a:pPr>
              <a:buClr>
                <a:srgbClr val="000000"/>
              </a:buClr>
              <a:buSzPct val="100000"/>
              <a:buFont typeface="Times New Roman" charset="0"/>
              <a:buNone/>
            </a:pPr>
            <a:endParaRPr lang="fr-F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0"/>
            <a:ext cx="500034" cy="6858000"/>
          </a:xfrm>
          <a:prstGeom prst="rect">
            <a:avLst/>
          </a:prstGeom>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r>
              <a:rPr lang="fr-FR" sz="3200" dirty="0"/>
              <a:t>Création et Innovation technologique</a:t>
            </a:r>
          </a:p>
        </p:txBody>
      </p:sp>
      <p:pic>
        <p:nvPicPr>
          <p:cNvPr id="28675" name="Ellipse 3"/>
          <p:cNvPicPr>
            <a:picLocks noChangeArrowheads="1"/>
          </p:cNvPicPr>
          <p:nvPr/>
        </p:nvPicPr>
        <p:blipFill>
          <a:blip r:embed="rId3" cstate="print"/>
          <a:srcRect/>
          <a:stretch>
            <a:fillRect/>
          </a:stretch>
        </p:blipFill>
        <p:spPr bwMode="auto">
          <a:xfrm>
            <a:off x="1243013" y="122238"/>
            <a:ext cx="6688137" cy="6686550"/>
          </a:xfrm>
          <a:prstGeom prst="rect">
            <a:avLst/>
          </a:prstGeom>
          <a:noFill/>
          <a:ln w="9525">
            <a:noFill/>
            <a:miter lim="800000"/>
            <a:headEnd/>
            <a:tailEnd/>
          </a:ln>
        </p:spPr>
      </p:pic>
      <p:sp>
        <p:nvSpPr>
          <p:cNvPr id="28676" name="Text Box 5"/>
          <p:cNvSpPr txBox="1">
            <a:spLocks noChangeArrowheads="1"/>
          </p:cNvSpPr>
          <p:nvPr/>
        </p:nvSpPr>
        <p:spPr bwMode="auto">
          <a:xfrm>
            <a:off x="2235200" y="1114425"/>
            <a:ext cx="4702175" cy="4700588"/>
          </a:xfrm>
          <a:prstGeom prst="rect">
            <a:avLst/>
          </a:prstGeom>
          <a:noFill/>
          <a:ln w="9525">
            <a:noFill/>
            <a:miter lim="800000"/>
            <a:headEnd/>
            <a:tailEnd/>
          </a:ln>
        </p:spPr>
        <p:txBody>
          <a:bodyPr/>
          <a:lstStyle/>
          <a:p>
            <a:pPr algn="ctr" defTabSz="914400"/>
            <a:endParaRPr lang="fr-FR">
              <a:solidFill>
                <a:srgbClr val="FFFFFF"/>
              </a:solidFill>
              <a:latin typeface="Calibri" pitchFamily="34" charset="0"/>
            </a:endParaRPr>
          </a:p>
        </p:txBody>
      </p:sp>
      <p:sp>
        <p:nvSpPr>
          <p:cNvPr id="27" name="Ellipse 26"/>
          <p:cNvSpPr/>
          <p:nvPr/>
        </p:nvSpPr>
        <p:spPr>
          <a:xfrm>
            <a:off x="5500688" y="4500563"/>
            <a:ext cx="1573212"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8" name="Ellipse 27"/>
          <p:cNvSpPr/>
          <p:nvPr/>
        </p:nvSpPr>
        <p:spPr>
          <a:xfrm>
            <a:off x="5572125" y="1143000"/>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5" name="Ellipse 24"/>
          <p:cNvSpPr/>
          <p:nvPr/>
        </p:nvSpPr>
        <p:spPr>
          <a:xfrm>
            <a:off x="2643188" y="4857750"/>
            <a:ext cx="1571625" cy="15716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28680" name="Ellipse 33"/>
          <p:cNvPicPr>
            <a:picLocks noChangeArrowheads="1"/>
          </p:cNvPicPr>
          <p:nvPr/>
        </p:nvPicPr>
        <p:blipFill>
          <a:blip r:embed="rId4" cstate="print"/>
          <a:srcRect/>
          <a:stretch>
            <a:fillRect/>
          </a:stretch>
        </p:blipFill>
        <p:spPr bwMode="auto">
          <a:xfrm>
            <a:off x="3059113" y="2046288"/>
            <a:ext cx="2968625" cy="2967037"/>
          </a:xfrm>
          <a:prstGeom prst="rect">
            <a:avLst/>
          </a:prstGeom>
          <a:noFill/>
          <a:ln w="9525">
            <a:noFill/>
            <a:miter lim="800000"/>
            <a:headEnd/>
            <a:tailEnd/>
          </a:ln>
        </p:spPr>
      </p:pic>
      <p:sp>
        <p:nvSpPr>
          <p:cNvPr id="28681" name="Text Box 11"/>
          <p:cNvSpPr txBox="1">
            <a:spLocks noChangeArrowheads="1"/>
          </p:cNvSpPr>
          <p:nvPr/>
        </p:nvSpPr>
        <p:spPr bwMode="auto">
          <a:xfrm>
            <a:off x="3492500" y="2636838"/>
            <a:ext cx="2071688" cy="1728787"/>
          </a:xfrm>
          <a:prstGeom prst="rect">
            <a:avLst/>
          </a:prstGeom>
          <a:noFill/>
          <a:ln w="9525">
            <a:noFill/>
            <a:miter lim="800000"/>
            <a:headEnd/>
            <a:tailEnd/>
          </a:ln>
        </p:spPr>
        <p:txBody>
          <a:bodyPr/>
          <a:lstStyle/>
          <a:p>
            <a:pPr algn="ctr" defTabSz="914400"/>
            <a:r>
              <a:rPr lang="fr-FR" sz="2000" i="1">
                <a:solidFill>
                  <a:srgbClr val="FFFFFF"/>
                </a:solidFill>
                <a:latin typeface="Calibri" pitchFamily="34" charset="0"/>
              </a:rPr>
              <a:t>L’évolution des procédés, solutions et dispositifs de gestion des déchets</a:t>
            </a:r>
          </a:p>
        </p:txBody>
      </p:sp>
      <p:sp>
        <p:nvSpPr>
          <p:cNvPr id="26" name="Ellipse 25"/>
          <p:cNvSpPr/>
          <p:nvPr/>
        </p:nvSpPr>
        <p:spPr>
          <a:xfrm>
            <a:off x="2786063" y="500063"/>
            <a:ext cx="1571625"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8683" name="ZoneTexte 36"/>
          <p:cNvSpPr txBox="1">
            <a:spLocks noChangeArrowheads="1"/>
          </p:cNvSpPr>
          <p:nvPr/>
        </p:nvSpPr>
        <p:spPr bwMode="auto">
          <a:xfrm>
            <a:off x="3603625" y="5886450"/>
            <a:ext cx="184150" cy="274638"/>
          </a:xfrm>
          <a:prstGeom prst="rect">
            <a:avLst/>
          </a:prstGeom>
          <a:noFill/>
          <a:ln w="9525">
            <a:noFill/>
            <a:miter lim="800000"/>
            <a:headEnd/>
            <a:tailEnd/>
          </a:ln>
        </p:spPr>
        <p:txBody>
          <a:bodyPr wrap="none">
            <a:spAutoFit/>
          </a:bodyPr>
          <a:lstStyle/>
          <a:p>
            <a:pPr algn="ctr" defTabSz="914400"/>
            <a:endParaRPr lang="fr-FR" sz="1200">
              <a:latin typeface="Calibri" pitchFamily="34" charset="0"/>
            </a:endParaRPr>
          </a:p>
        </p:txBody>
      </p:sp>
      <p:pic>
        <p:nvPicPr>
          <p:cNvPr id="28684" name="Image 6" descr="http://www.ecosir.com/@Bin/1772781/CIMG2853.jpeg"/>
          <p:cNvPicPr>
            <a:picLocks noChangeAspect="1" noChangeArrowheads="1"/>
          </p:cNvPicPr>
          <p:nvPr/>
        </p:nvPicPr>
        <p:blipFill>
          <a:blip r:embed="rId5" cstate="print"/>
          <a:srcRect/>
          <a:stretch>
            <a:fillRect/>
          </a:stretch>
        </p:blipFill>
        <p:spPr bwMode="auto">
          <a:xfrm>
            <a:off x="5500688" y="1428750"/>
            <a:ext cx="1655762" cy="1019175"/>
          </a:xfrm>
          <a:prstGeom prst="rect">
            <a:avLst/>
          </a:prstGeom>
          <a:noFill/>
          <a:ln w="9525">
            <a:noFill/>
            <a:miter lim="800000"/>
            <a:headEnd/>
            <a:tailEnd/>
          </a:ln>
        </p:spPr>
      </p:pic>
      <p:pic>
        <p:nvPicPr>
          <p:cNvPr id="28685" name="Image 9" descr="corps_setecomschemareseau_090106"/>
          <p:cNvPicPr>
            <a:picLocks noChangeAspect="1" noChangeArrowheads="1"/>
          </p:cNvPicPr>
          <p:nvPr/>
        </p:nvPicPr>
        <p:blipFill>
          <a:blip r:embed="rId6" cstate="print"/>
          <a:srcRect/>
          <a:stretch>
            <a:fillRect/>
          </a:stretch>
        </p:blipFill>
        <p:spPr bwMode="auto">
          <a:xfrm>
            <a:off x="5357813" y="4857750"/>
            <a:ext cx="1857375" cy="928688"/>
          </a:xfrm>
          <a:prstGeom prst="rect">
            <a:avLst/>
          </a:prstGeom>
          <a:noFill/>
          <a:ln w="9525">
            <a:noFill/>
            <a:miter lim="800000"/>
            <a:headEnd/>
            <a:tailEnd/>
          </a:ln>
        </p:spPr>
      </p:pic>
      <p:pic>
        <p:nvPicPr>
          <p:cNvPr id="28686" name="Picture 29" descr="Tri">
            <a:hlinkClick r:id="rId7"/>
          </p:cNvPr>
          <p:cNvPicPr>
            <a:picLocks noChangeAspect="1" noChangeArrowheads="1"/>
          </p:cNvPicPr>
          <p:nvPr/>
        </p:nvPicPr>
        <p:blipFill>
          <a:blip r:embed="rId8" cstate="print"/>
          <a:srcRect/>
          <a:stretch>
            <a:fillRect/>
          </a:stretch>
        </p:blipFill>
        <p:spPr bwMode="auto">
          <a:xfrm>
            <a:off x="3071813" y="642938"/>
            <a:ext cx="1038225" cy="1162050"/>
          </a:xfrm>
          <a:prstGeom prst="rect">
            <a:avLst/>
          </a:prstGeom>
          <a:noFill/>
          <a:ln w="9525">
            <a:noFill/>
            <a:miter lim="800000"/>
            <a:headEnd/>
            <a:tailEnd/>
          </a:ln>
        </p:spPr>
      </p:pic>
      <p:graphicFrame>
        <p:nvGraphicFramePr>
          <p:cNvPr id="5" name="Diagramme 4"/>
          <p:cNvGraphicFramePr/>
          <p:nvPr/>
        </p:nvGraphicFramePr>
        <p:xfrm>
          <a:off x="1214414" y="928670"/>
          <a:ext cx="6843762" cy="530379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0" name="Ellipse 19"/>
          <p:cNvSpPr/>
          <p:nvPr/>
        </p:nvSpPr>
        <p:spPr>
          <a:xfrm>
            <a:off x="1428750" y="2571750"/>
            <a:ext cx="1571625" cy="15716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19" name="Picture 2"/>
          <p:cNvPicPr>
            <a:picLocks noChangeAspect="1" noChangeArrowheads="1"/>
          </p:cNvPicPr>
          <p:nvPr/>
        </p:nvPicPr>
        <p:blipFill>
          <a:blip r:embed="rId14" cstate="print"/>
          <a:srcRect l="26786" r="24999"/>
          <a:stretch>
            <a:fillRect/>
          </a:stretch>
        </p:blipFill>
        <p:spPr bwMode="auto">
          <a:xfrm>
            <a:off x="1857356" y="2714620"/>
            <a:ext cx="715038" cy="11210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690" name="Image 20" descr="http://www.fnh.org/naturoscope/Energie/Valdechets/Images/F-incineration.jpg">
            <a:hlinkClick r:id="rId15"/>
          </p:cNvPr>
          <p:cNvPicPr>
            <a:picLocks noChangeAspect="1" noChangeArrowheads="1"/>
          </p:cNvPicPr>
          <p:nvPr/>
        </p:nvPicPr>
        <p:blipFill>
          <a:blip r:embed="rId16" cstate="print"/>
          <a:srcRect/>
          <a:stretch>
            <a:fillRect/>
          </a:stretch>
        </p:blipFill>
        <p:spPr bwMode="auto">
          <a:xfrm>
            <a:off x="2357438" y="5143500"/>
            <a:ext cx="2071687" cy="85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ZoneTexte 1"/>
          <p:cNvSpPr txBox="1">
            <a:spLocks noChangeArrowheads="1"/>
          </p:cNvSpPr>
          <p:nvPr/>
        </p:nvSpPr>
        <p:spPr bwMode="auto">
          <a:xfrm>
            <a:off x="285750" y="0"/>
            <a:ext cx="8858250" cy="2092325"/>
          </a:xfrm>
          <a:prstGeom prst="rect">
            <a:avLst/>
          </a:prstGeom>
          <a:noFill/>
          <a:ln w="9525">
            <a:noFill/>
            <a:miter lim="800000"/>
            <a:headEnd/>
            <a:tailEnd/>
          </a:ln>
        </p:spPr>
        <p:txBody>
          <a:bodyPr>
            <a:spAutoFit/>
          </a:bodyPr>
          <a:lstStyle/>
          <a:p>
            <a:pPr algn="ctr" defTabSz="914400"/>
            <a:r>
              <a:rPr lang="fr-FR" sz="2000" b="1" i="1">
                <a:solidFill>
                  <a:schemeClr val="tx1"/>
                </a:solidFill>
                <a:latin typeface="Trebuchet MS" pitchFamily="34" charset="0"/>
              </a:rPr>
              <a:t>Questionnement N°1:Gérer les déchets?</a:t>
            </a:r>
          </a:p>
          <a:p>
            <a:pPr defTabSz="914400"/>
            <a:endParaRPr lang="fr-FR" sz="1000" i="1" u="sng">
              <a:solidFill>
                <a:srgbClr val="0070C0"/>
              </a:solidFill>
              <a:latin typeface="Trebuchet MS" pitchFamily="34" charset="0"/>
            </a:endParaRPr>
          </a:p>
          <a:p>
            <a:pPr defTabSz="914400"/>
            <a:r>
              <a:rPr lang="fr-FR" sz="2000" i="1" u="sng">
                <a:solidFill>
                  <a:srgbClr val="0070C0"/>
                </a:solidFill>
                <a:latin typeface="Trebuchet MS" pitchFamily="34" charset="0"/>
              </a:rPr>
              <a:t>Produits innovant étudiés </a:t>
            </a:r>
            <a:r>
              <a:rPr lang="fr-FR" sz="2000" i="1">
                <a:solidFill>
                  <a:srgbClr val="0070C0"/>
                </a:solidFill>
                <a:latin typeface="Trebuchet MS" pitchFamily="34" charset="0"/>
              </a:rPr>
              <a:t>: </a:t>
            </a:r>
            <a:r>
              <a:rPr lang="fr-FR" sz="2000" i="1">
                <a:solidFill>
                  <a:srgbClr val="FF6600"/>
                </a:solidFill>
                <a:latin typeface="Trebuchet MS" pitchFamily="34" charset="0"/>
              </a:rPr>
              <a:t>Dispositifs et procédés de gestion des déchets (collecte, transport et valorisation). </a:t>
            </a:r>
          </a:p>
          <a:p>
            <a:pPr defTabSz="914400"/>
            <a:r>
              <a:rPr lang="fr-FR" sz="2000" i="1" u="sng">
                <a:solidFill>
                  <a:srgbClr val="0070C0"/>
                </a:solidFill>
                <a:latin typeface="Trebuchet MS" pitchFamily="34" charset="0"/>
              </a:rPr>
              <a:t>Investigations ou Résolutions de Problèmes</a:t>
            </a:r>
            <a:r>
              <a:rPr lang="fr-FR" sz="2000">
                <a:solidFill>
                  <a:srgbClr val="FF0000"/>
                </a:solidFill>
                <a:latin typeface="Trebuchet MS" pitchFamily="34" charset="0"/>
              </a:rPr>
              <a:t> : </a:t>
            </a:r>
            <a:r>
              <a:rPr lang="fr-FR" sz="2000" i="1">
                <a:solidFill>
                  <a:srgbClr val="FF6600"/>
                </a:solidFill>
                <a:latin typeface="Trebuchet MS" pitchFamily="34" charset="0"/>
              </a:rPr>
              <a:t>Comment améliorer la collecte des déchets et ce en diminuant les émissions de CO2? Comment valoriser ses déchets au sein du quartier?</a:t>
            </a:r>
          </a:p>
        </p:txBody>
      </p:sp>
      <p:sp>
        <p:nvSpPr>
          <p:cNvPr id="29699" name="Rectangle 36">
            <a:hlinkClick r:id="rId3"/>
          </p:cNvPr>
          <p:cNvSpPr>
            <a:spLocks noChangeArrowheads="1"/>
          </p:cNvSpPr>
          <p:nvPr/>
        </p:nvSpPr>
        <p:spPr bwMode="auto">
          <a:xfrm>
            <a:off x="0" y="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29700" name="Rectangle 37">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29701" name="Rectangle 38">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29702" name="Rectangle 39">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29703" name="AutoShape 6"/>
          <p:cNvSpPr>
            <a:spLocks noChangeArrowheads="1"/>
          </p:cNvSpPr>
          <p:nvPr/>
        </p:nvSpPr>
        <p:spPr bwMode="auto">
          <a:xfrm>
            <a:off x="4714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04" name="AutoShape 20"/>
          <p:cNvSpPr>
            <a:spLocks noChangeArrowheads="1"/>
          </p:cNvSpPr>
          <p:nvPr/>
        </p:nvSpPr>
        <p:spPr bwMode="auto">
          <a:xfrm>
            <a:off x="104775" y="3506788"/>
            <a:ext cx="1681163"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05" name="AutoShape 4"/>
          <p:cNvSpPr>
            <a:spLocks noChangeArrowheads="1"/>
          </p:cNvSpPr>
          <p:nvPr/>
        </p:nvSpPr>
        <p:spPr bwMode="auto">
          <a:xfrm>
            <a:off x="1971675" y="41513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06" name="AutoShape 4"/>
          <p:cNvSpPr>
            <a:spLocks noChangeArrowheads="1"/>
          </p:cNvSpPr>
          <p:nvPr/>
        </p:nvSpPr>
        <p:spPr bwMode="auto">
          <a:xfrm>
            <a:off x="414337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07" name="AutoShape 4"/>
          <p:cNvSpPr>
            <a:spLocks noChangeArrowheads="1"/>
          </p:cNvSpPr>
          <p:nvPr/>
        </p:nvSpPr>
        <p:spPr bwMode="auto">
          <a:xfrm>
            <a:off x="6386513" y="42037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2" name="Text Box 3"/>
          <p:cNvSpPr txBox="1">
            <a:spLocks noChangeArrowheads="1"/>
          </p:cNvSpPr>
          <p:nvPr/>
        </p:nvSpPr>
        <p:spPr bwMode="auto">
          <a:xfrm>
            <a:off x="5500688" y="2420938"/>
            <a:ext cx="2071687"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valoriser ces déchets au sein même du quartier de collecte? </a:t>
            </a:r>
          </a:p>
        </p:txBody>
      </p:sp>
      <p:sp>
        <p:nvSpPr>
          <p:cNvPr id="35" name="Triangle isocèle 34"/>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 name="Triangle isocèle 36"/>
          <p:cNvSpPr/>
          <p:nvPr/>
        </p:nvSpPr>
        <p:spPr>
          <a:xfrm rot="10800000">
            <a:off x="6215063" y="3149600"/>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8" name="Text Box 3"/>
          <p:cNvSpPr txBox="1">
            <a:spLocks noChangeArrowheads="1"/>
          </p:cNvSpPr>
          <p:nvPr/>
        </p:nvSpPr>
        <p:spPr bwMode="auto">
          <a:xfrm>
            <a:off x="1357313" y="2417763"/>
            <a:ext cx="1571625"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rendre esthétique le tri sélectif ? </a:t>
            </a:r>
          </a:p>
        </p:txBody>
      </p:sp>
      <p:sp>
        <p:nvSpPr>
          <p:cNvPr id="39" name="Text Box 3"/>
          <p:cNvSpPr txBox="1">
            <a:spLocks noChangeArrowheads="1"/>
          </p:cNvSpPr>
          <p:nvPr/>
        </p:nvSpPr>
        <p:spPr bwMode="auto">
          <a:xfrm>
            <a:off x="3071813" y="2428875"/>
            <a:ext cx="2297112"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évacuer les déchets triés sans utilisation de véhicule jusqu’au lieu de valorisation? </a:t>
            </a:r>
          </a:p>
        </p:txBody>
      </p:sp>
      <p:sp>
        <p:nvSpPr>
          <p:cNvPr id="40" name="Triangle isocèle 39"/>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1" name="Triangle isocèle 40"/>
          <p:cNvSpPr/>
          <p:nvPr/>
        </p:nvSpPr>
        <p:spPr>
          <a:xfrm rot="10800000">
            <a:off x="4000500" y="31432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29715" name="Text Box 3"/>
          <p:cNvSpPr txBox="1">
            <a:spLocks noChangeArrowheads="1"/>
          </p:cNvSpPr>
          <p:nvPr/>
        </p:nvSpPr>
        <p:spPr bwMode="auto">
          <a:xfrm>
            <a:off x="285750" y="3578225"/>
            <a:ext cx="1357313" cy="27940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200" i="1">
                <a:solidFill>
                  <a:srgbClr val="002060"/>
                </a:solidFill>
                <a:latin typeface="Calibri" pitchFamily="34" charset="0"/>
              </a:rPr>
              <a:t>Tri sélectif individuel</a:t>
            </a:r>
            <a:endParaRPr lang="fr-FR" sz="2000" i="1">
              <a:solidFill>
                <a:srgbClr val="002060"/>
              </a:solidFill>
            </a:endParaRPr>
          </a:p>
        </p:txBody>
      </p:sp>
      <p:sp>
        <p:nvSpPr>
          <p:cNvPr id="29716" name="AutoShape 6"/>
          <p:cNvSpPr>
            <a:spLocks noChangeArrowheads="1"/>
          </p:cNvSpPr>
          <p:nvPr/>
        </p:nvSpPr>
        <p:spPr bwMode="auto">
          <a:xfrm>
            <a:off x="6858000" y="3500438"/>
            <a:ext cx="1500188" cy="2143125"/>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17" name="AutoShape 6"/>
          <p:cNvSpPr>
            <a:spLocks noChangeArrowheads="1"/>
          </p:cNvSpPr>
          <p:nvPr/>
        </p:nvSpPr>
        <p:spPr bwMode="auto">
          <a:xfrm>
            <a:off x="2428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18" name="Text Box 3"/>
          <p:cNvSpPr txBox="1">
            <a:spLocks noChangeArrowheads="1"/>
          </p:cNvSpPr>
          <p:nvPr/>
        </p:nvSpPr>
        <p:spPr bwMode="auto">
          <a:xfrm>
            <a:off x="2571750" y="3649663"/>
            <a:ext cx="1277938" cy="307975"/>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200" i="1">
                <a:solidFill>
                  <a:srgbClr val="002060"/>
                </a:solidFill>
                <a:latin typeface="Calibri" pitchFamily="34" charset="0"/>
              </a:rPr>
              <a:t>Conteneur enterré  Système ECOSIR</a:t>
            </a:r>
            <a:endParaRPr lang="fr-FR" sz="2000" i="1">
              <a:solidFill>
                <a:srgbClr val="002060"/>
              </a:solidFill>
            </a:endParaRPr>
          </a:p>
        </p:txBody>
      </p:sp>
      <p:sp>
        <p:nvSpPr>
          <p:cNvPr id="29719" name="Text Box 3"/>
          <p:cNvSpPr txBox="1">
            <a:spLocks noChangeArrowheads="1"/>
          </p:cNvSpPr>
          <p:nvPr/>
        </p:nvSpPr>
        <p:spPr bwMode="auto">
          <a:xfrm>
            <a:off x="4643438" y="3643313"/>
            <a:ext cx="1928812"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200" i="1">
                <a:solidFill>
                  <a:srgbClr val="002060"/>
                </a:solidFill>
                <a:latin typeface="Calibri" pitchFamily="34" charset="0"/>
              </a:rPr>
              <a:t>Système SETECOM</a:t>
            </a:r>
            <a:endParaRPr lang="fr-FR" sz="2000" i="1">
              <a:solidFill>
                <a:srgbClr val="002060"/>
              </a:solidFill>
            </a:endParaRPr>
          </a:p>
        </p:txBody>
      </p:sp>
      <p:sp>
        <p:nvSpPr>
          <p:cNvPr id="16408" name="Rectangle 51"/>
          <p:cNvSpPr>
            <a:spLocks noChangeArrowheads="1"/>
          </p:cNvSpPr>
          <p:nvPr/>
        </p:nvSpPr>
        <p:spPr bwMode="auto">
          <a:xfrm>
            <a:off x="5929313" y="5997575"/>
            <a:ext cx="1473200"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wrap="none">
            <a:spAutoFit/>
          </a:bodyPr>
          <a:lstStyle/>
          <a:p>
            <a:pPr>
              <a:buClr>
                <a:srgbClr val="000000"/>
              </a:buClr>
              <a:buSzPct val="100000"/>
              <a:buFont typeface="Times New Roman" pitchFamily="18" charset="0"/>
              <a:buNone/>
              <a:defRPr/>
            </a:pPr>
            <a:r>
              <a:rPr lang="fr-FR" sz="1200" b="1" dirty="0">
                <a:solidFill>
                  <a:schemeClr val="accent1">
                    <a:lumMod val="50000"/>
                  </a:schemeClr>
                </a:solidFill>
              </a:rPr>
              <a:t>Transition vers</a:t>
            </a:r>
          </a:p>
          <a:p>
            <a:pPr>
              <a:buClr>
                <a:srgbClr val="000000"/>
              </a:buClr>
              <a:buSzPct val="100000"/>
              <a:buFont typeface="Times New Roman" pitchFamily="18" charset="0"/>
              <a:buNone/>
              <a:defRPr/>
            </a:pPr>
            <a:r>
              <a:rPr lang="fr-FR" sz="1200" b="1" dirty="0">
                <a:solidFill>
                  <a:schemeClr val="accent1">
                    <a:lumMod val="50000"/>
                  </a:schemeClr>
                </a:solidFill>
              </a:rPr>
              <a:t> le super système</a:t>
            </a:r>
          </a:p>
          <a:p>
            <a:pPr>
              <a:buClr>
                <a:srgbClr val="000000"/>
              </a:buClr>
              <a:buSzPct val="100000"/>
              <a:buFont typeface="Times New Roman" pitchFamily="18" charset="0"/>
              <a:buNone/>
              <a:defRPr/>
            </a:pPr>
            <a:r>
              <a:rPr lang="fr-FR" sz="1200" b="1" dirty="0">
                <a:solidFill>
                  <a:schemeClr val="accent1">
                    <a:lumMod val="50000"/>
                  </a:schemeClr>
                </a:solidFill>
              </a:rPr>
              <a:t> (Loi 6)</a:t>
            </a:r>
            <a:endParaRPr lang="fr-FR" sz="1200" dirty="0">
              <a:solidFill>
                <a:schemeClr val="accent1">
                  <a:lumMod val="50000"/>
                </a:schemeClr>
              </a:solidFill>
            </a:endParaRPr>
          </a:p>
        </p:txBody>
      </p:sp>
      <p:sp>
        <p:nvSpPr>
          <p:cNvPr id="16409" name="Rectangle 52"/>
          <p:cNvSpPr>
            <a:spLocks noChangeArrowheads="1"/>
          </p:cNvSpPr>
          <p:nvPr/>
        </p:nvSpPr>
        <p:spPr bwMode="auto">
          <a:xfrm>
            <a:off x="1357313" y="6000750"/>
            <a:ext cx="1643062"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Augmentation </a:t>
            </a:r>
          </a:p>
          <a:p>
            <a:pPr>
              <a:buClr>
                <a:srgbClr val="000000"/>
              </a:buClr>
              <a:buSzPct val="100000"/>
              <a:buFont typeface="Times New Roman" pitchFamily="18" charset="0"/>
              <a:buNone/>
              <a:defRPr/>
            </a:pPr>
            <a:r>
              <a:rPr lang="fr-FR" sz="1200" b="1" dirty="0">
                <a:solidFill>
                  <a:schemeClr val="accent1">
                    <a:lumMod val="50000"/>
                  </a:schemeClr>
                </a:solidFill>
              </a:rPr>
              <a:t>du niveau d’idéalité</a:t>
            </a:r>
          </a:p>
          <a:p>
            <a:pPr>
              <a:buClr>
                <a:srgbClr val="000000"/>
              </a:buClr>
              <a:buSzPct val="100000"/>
              <a:buFont typeface="Times New Roman" pitchFamily="18" charset="0"/>
              <a:buNone/>
              <a:defRPr/>
            </a:pPr>
            <a:r>
              <a:rPr lang="fr-FR" sz="1200" b="1" dirty="0">
                <a:solidFill>
                  <a:schemeClr val="accent1">
                    <a:lumMod val="50000"/>
                  </a:schemeClr>
                </a:solidFill>
              </a:rPr>
              <a:t> (Loi 4)</a:t>
            </a:r>
            <a:endParaRPr lang="fr-FR" sz="1200" dirty="0">
              <a:solidFill>
                <a:schemeClr val="accent1">
                  <a:lumMod val="50000"/>
                </a:schemeClr>
              </a:solidFill>
            </a:endParaRPr>
          </a:p>
        </p:txBody>
      </p:sp>
      <p:sp>
        <p:nvSpPr>
          <p:cNvPr id="16410" name="Rectangle 53"/>
          <p:cNvSpPr>
            <a:spLocks noChangeArrowheads="1"/>
          </p:cNvSpPr>
          <p:nvPr/>
        </p:nvSpPr>
        <p:spPr bwMode="auto">
          <a:xfrm>
            <a:off x="3500438" y="5997575"/>
            <a:ext cx="2000250"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Accroissement du dynamisme du système</a:t>
            </a:r>
          </a:p>
          <a:p>
            <a:pPr>
              <a:buClr>
                <a:srgbClr val="000000"/>
              </a:buClr>
              <a:buSzPct val="100000"/>
              <a:buFont typeface="Times New Roman" pitchFamily="18" charset="0"/>
              <a:buNone/>
              <a:defRPr/>
            </a:pPr>
            <a:r>
              <a:rPr lang="fr-FR" sz="1200" b="1" dirty="0">
                <a:solidFill>
                  <a:schemeClr val="accent1">
                    <a:lumMod val="50000"/>
                  </a:schemeClr>
                </a:solidFill>
              </a:rPr>
              <a:t>(Loi 8)</a:t>
            </a:r>
            <a:endParaRPr lang="fr-FR" sz="1200" dirty="0">
              <a:solidFill>
                <a:schemeClr val="accent1">
                  <a:lumMod val="50000"/>
                </a:schemeClr>
              </a:solidFill>
            </a:endParaRPr>
          </a:p>
        </p:txBody>
      </p:sp>
      <p:pic>
        <p:nvPicPr>
          <p:cNvPr id="29723" name="Picture 29" descr="Tri">
            <a:hlinkClick r:id="rId4"/>
          </p:cNvPr>
          <p:cNvPicPr>
            <a:picLocks noChangeAspect="1" noChangeArrowheads="1"/>
          </p:cNvPicPr>
          <p:nvPr/>
        </p:nvPicPr>
        <p:blipFill>
          <a:blip r:embed="rId5" cstate="print"/>
          <a:srcRect/>
          <a:stretch>
            <a:fillRect/>
          </a:stretch>
        </p:blipFill>
        <p:spPr bwMode="auto">
          <a:xfrm>
            <a:off x="285750" y="4071938"/>
            <a:ext cx="1404938" cy="1571625"/>
          </a:xfrm>
          <a:prstGeom prst="rect">
            <a:avLst/>
          </a:prstGeom>
          <a:noFill/>
          <a:ln w="9525">
            <a:noFill/>
            <a:miter lim="800000"/>
            <a:headEnd/>
            <a:tailEnd/>
          </a:ln>
        </p:spPr>
      </p:pic>
      <p:pic>
        <p:nvPicPr>
          <p:cNvPr id="29724" name="Image 12" descr="http://www.ecosir.com/@Bin/1772781/CIMG2853.jpeg"/>
          <p:cNvPicPr>
            <a:picLocks noChangeAspect="1" noChangeArrowheads="1"/>
          </p:cNvPicPr>
          <p:nvPr/>
        </p:nvPicPr>
        <p:blipFill>
          <a:blip r:embed="rId6" cstate="print"/>
          <a:srcRect/>
          <a:stretch>
            <a:fillRect/>
          </a:stretch>
        </p:blipFill>
        <p:spPr bwMode="auto">
          <a:xfrm>
            <a:off x="2500313" y="4143375"/>
            <a:ext cx="1519237" cy="1143000"/>
          </a:xfrm>
          <a:prstGeom prst="rect">
            <a:avLst/>
          </a:prstGeom>
          <a:noFill/>
          <a:ln w="9525">
            <a:noFill/>
            <a:miter lim="800000"/>
            <a:headEnd/>
            <a:tailEnd/>
          </a:ln>
        </p:spPr>
      </p:pic>
      <p:pic>
        <p:nvPicPr>
          <p:cNvPr id="29725" name="Image 8" descr="envac réseaux pneumatique urbain de tri et de collecte schéma de principe.jpg"/>
          <p:cNvPicPr>
            <a:picLocks noChangeAspect="1"/>
          </p:cNvPicPr>
          <p:nvPr/>
        </p:nvPicPr>
        <p:blipFill>
          <a:blip r:embed="rId7" cstate="print"/>
          <a:srcRect/>
          <a:stretch>
            <a:fillRect/>
          </a:stretch>
        </p:blipFill>
        <p:spPr bwMode="auto">
          <a:xfrm>
            <a:off x="4857750" y="4786313"/>
            <a:ext cx="1228725" cy="623887"/>
          </a:xfrm>
          <a:prstGeom prst="rect">
            <a:avLst/>
          </a:prstGeom>
          <a:noFill/>
          <a:ln w="9525">
            <a:noFill/>
            <a:miter lim="800000"/>
            <a:headEnd/>
            <a:tailEnd/>
          </a:ln>
        </p:spPr>
      </p:pic>
      <p:pic>
        <p:nvPicPr>
          <p:cNvPr id="29726" name="Image 13" descr="corps_setecomschemareseau_090106"/>
          <p:cNvPicPr>
            <a:picLocks noChangeAspect="1" noChangeArrowheads="1"/>
          </p:cNvPicPr>
          <p:nvPr/>
        </p:nvPicPr>
        <p:blipFill>
          <a:blip r:embed="rId8" cstate="print"/>
          <a:srcRect/>
          <a:stretch>
            <a:fillRect/>
          </a:stretch>
        </p:blipFill>
        <p:spPr bwMode="auto">
          <a:xfrm>
            <a:off x="4929188" y="3857625"/>
            <a:ext cx="1217612" cy="642938"/>
          </a:xfrm>
          <a:prstGeom prst="rect">
            <a:avLst/>
          </a:prstGeom>
          <a:noFill/>
          <a:ln w="9525">
            <a:noFill/>
            <a:miter lim="800000"/>
            <a:headEnd/>
            <a:tailEnd/>
          </a:ln>
        </p:spPr>
      </p:pic>
      <p:sp>
        <p:nvSpPr>
          <p:cNvPr id="29727" name="Text Box 3"/>
          <p:cNvSpPr txBox="1">
            <a:spLocks noChangeArrowheads="1"/>
          </p:cNvSpPr>
          <p:nvPr/>
        </p:nvSpPr>
        <p:spPr bwMode="auto">
          <a:xfrm>
            <a:off x="4572000" y="4572000"/>
            <a:ext cx="1928813"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200" i="1">
                <a:solidFill>
                  <a:srgbClr val="002060"/>
                </a:solidFill>
                <a:latin typeface="Calibri" pitchFamily="34" charset="0"/>
              </a:rPr>
              <a:t>Système ENVAC</a:t>
            </a:r>
            <a:endParaRPr lang="fr-FR" sz="2000" i="1">
              <a:solidFill>
                <a:srgbClr val="002060"/>
              </a:solidFill>
            </a:endParaRPr>
          </a:p>
        </p:txBody>
      </p:sp>
      <p:sp>
        <p:nvSpPr>
          <p:cNvPr id="29728" name="Text Box 3"/>
          <p:cNvSpPr txBox="1">
            <a:spLocks noChangeArrowheads="1"/>
          </p:cNvSpPr>
          <p:nvPr/>
        </p:nvSpPr>
        <p:spPr bwMode="auto">
          <a:xfrm>
            <a:off x="6715125" y="3500438"/>
            <a:ext cx="1714500" cy="285750"/>
          </a:xfrm>
          <a:prstGeom prst="rect">
            <a:avLst/>
          </a:prstGeom>
          <a:noFill/>
          <a:ln w="9525">
            <a:noFill/>
            <a:miter lim="800000"/>
            <a:headEnd/>
            <a:tailEnd/>
          </a:ln>
        </p:spPr>
        <p:txBody>
          <a:bodyPr lIns="36000" tIns="0" rIns="36000" bIns="0"/>
          <a:lstStyle/>
          <a:p>
            <a:pPr algn="ctr">
              <a:buClr>
                <a:srgbClr val="000000"/>
              </a:buClr>
              <a:buSzPct val="100000"/>
              <a:buFont typeface="Times New Roman" charset="0"/>
              <a:buNone/>
            </a:pPr>
            <a:r>
              <a:rPr lang="fr-FR" sz="1200" i="1">
                <a:solidFill>
                  <a:srgbClr val="002060"/>
                </a:solidFill>
                <a:latin typeface="Calibri" pitchFamily="34" charset="0"/>
              </a:rPr>
              <a:t>Incinérateur et </a:t>
            </a:r>
          </a:p>
          <a:p>
            <a:pPr algn="ctr">
              <a:buClr>
                <a:srgbClr val="000000"/>
              </a:buClr>
              <a:buSzPct val="100000"/>
              <a:buFont typeface="Times New Roman" charset="0"/>
              <a:buNone/>
            </a:pPr>
            <a:r>
              <a:rPr lang="fr-FR" sz="1200" i="1">
                <a:solidFill>
                  <a:srgbClr val="002060"/>
                </a:solidFill>
                <a:latin typeface="Calibri" pitchFamily="34" charset="0"/>
              </a:rPr>
              <a:t>production </a:t>
            </a:r>
          </a:p>
          <a:p>
            <a:pPr algn="ctr">
              <a:buClr>
                <a:srgbClr val="000000"/>
              </a:buClr>
              <a:buSzPct val="100000"/>
              <a:buFont typeface="Times New Roman" charset="0"/>
              <a:buNone/>
            </a:pPr>
            <a:r>
              <a:rPr lang="fr-FR" sz="1200" i="1">
                <a:solidFill>
                  <a:srgbClr val="002060"/>
                </a:solidFill>
                <a:latin typeface="Calibri" pitchFamily="34" charset="0"/>
              </a:rPr>
              <a:t>de chaleur urbaine</a:t>
            </a:r>
            <a:endParaRPr lang="fr-FR" sz="2000" i="1">
              <a:solidFill>
                <a:srgbClr val="002060"/>
              </a:solidFill>
            </a:endParaRPr>
          </a:p>
        </p:txBody>
      </p:sp>
      <p:sp>
        <p:nvSpPr>
          <p:cNvPr id="29729" name="AutoShape 4"/>
          <p:cNvSpPr>
            <a:spLocks noChangeArrowheads="1"/>
          </p:cNvSpPr>
          <p:nvPr/>
        </p:nvSpPr>
        <p:spPr bwMode="auto">
          <a:xfrm>
            <a:off x="842962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29730" name="Text Box 3"/>
          <p:cNvSpPr txBox="1">
            <a:spLocks noChangeArrowheads="1"/>
          </p:cNvSpPr>
          <p:nvPr/>
        </p:nvSpPr>
        <p:spPr bwMode="auto">
          <a:xfrm>
            <a:off x="8643938" y="3990975"/>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36" name="Triangle isocèle 35"/>
          <p:cNvSpPr/>
          <p:nvPr/>
        </p:nvSpPr>
        <p:spPr>
          <a:xfrm rot="10800000" flipH="1" flipV="1">
            <a:off x="1785938" y="500062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2" name="Triangle isocèle 41"/>
          <p:cNvSpPr/>
          <p:nvPr/>
        </p:nvSpPr>
        <p:spPr>
          <a:xfrm rot="10800000" flipH="1" flipV="1">
            <a:off x="4000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3" name="Triangle isocèle 42"/>
          <p:cNvSpPr/>
          <p:nvPr/>
        </p:nvSpPr>
        <p:spPr>
          <a:xfrm rot="10800000" flipH="1" flipV="1">
            <a:off x="6286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pic>
        <p:nvPicPr>
          <p:cNvPr id="29734" name="Image 43" descr="http://www.fnh.org/naturoscope/Energie/Valdechets/Images/F-incineration.jpg">
            <a:hlinkClick r:id="rId9"/>
          </p:cNvPr>
          <p:cNvPicPr>
            <a:picLocks noChangeAspect="1" noChangeArrowheads="1"/>
          </p:cNvPicPr>
          <p:nvPr/>
        </p:nvPicPr>
        <p:blipFill>
          <a:blip r:embed="rId10" cstate="print"/>
          <a:srcRect/>
          <a:stretch>
            <a:fillRect/>
          </a:stretch>
        </p:blipFill>
        <p:spPr bwMode="auto">
          <a:xfrm>
            <a:off x="6858000" y="4214813"/>
            <a:ext cx="1500188" cy="71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6"/>
          <p:cNvSpPr>
            <a:spLocks noChangeAspect="1" noChangeArrowheads="1"/>
          </p:cNvSpPr>
          <p:nvPr/>
        </p:nvSpPr>
        <p:spPr bwMode="auto">
          <a:xfrm>
            <a:off x="571500" y="2428875"/>
            <a:ext cx="892175" cy="99377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0723" name="AutoShape 7"/>
          <p:cNvSpPr>
            <a:spLocks noChangeArrowheads="1"/>
          </p:cNvSpPr>
          <p:nvPr/>
        </p:nvSpPr>
        <p:spPr bwMode="auto">
          <a:xfrm>
            <a:off x="571500" y="3910013"/>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graphicFrame>
        <p:nvGraphicFramePr>
          <p:cNvPr id="22" name="Tableau 21"/>
          <p:cNvGraphicFramePr>
            <a:graphicFrameLocks noGrp="1"/>
          </p:cNvGraphicFramePr>
          <p:nvPr/>
        </p:nvGraphicFramePr>
        <p:xfrm>
          <a:off x="357188" y="1071563"/>
          <a:ext cx="8501122" cy="2428891"/>
        </p:xfrm>
        <a:graphic>
          <a:graphicData uri="http://schemas.openxmlformats.org/drawingml/2006/table">
            <a:tbl>
              <a:tblPr/>
              <a:tblGrid>
                <a:gridCol w="1285884"/>
                <a:gridCol w="928694"/>
                <a:gridCol w="1071570"/>
                <a:gridCol w="1714482"/>
                <a:gridCol w="1500198"/>
                <a:gridCol w="2000294"/>
              </a:tblGrid>
              <a:tr h="401085">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a:spcAft>
                          <a:spcPts val="0"/>
                        </a:spcAft>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0083">
                <a:tc>
                  <a:txBody>
                    <a:bodyPr/>
                    <a:lstStyle/>
                    <a:p>
                      <a:pPr algn="ctr">
                        <a:spcAft>
                          <a:spcPts val="0"/>
                        </a:spcAft>
                      </a:pPr>
                      <a:r>
                        <a:rPr lang="fr-FR" sz="1200" b="1" i="1" dirty="0">
                          <a:solidFill>
                            <a:srgbClr val="002060"/>
                          </a:solidFill>
                          <a:latin typeface="Arial Narrow" pitchFamily="34" charset="0"/>
                          <a:ea typeface="Times New Roman"/>
                          <a:cs typeface="Times New Roman"/>
                        </a:rPr>
                        <a:t>Support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Champ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Innovation principale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Solution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Principe physique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Expérimentations </a:t>
                      </a:r>
                      <a:r>
                        <a:rPr lang="fr-FR" sz="1200" b="1" i="1" dirty="0" smtClean="0">
                          <a:solidFill>
                            <a:srgbClr val="002060"/>
                          </a:solidFill>
                          <a:latin typeface="Arial Narrow" pitchFamily="34" charset="0"/>
                          <a:ea typeface="Times New Roman"/>
                          <a:cs typeface="Times New Roman"/>
                        </a:rPr>
                        <a:t>associées / piste de</a:t>
                      </a:r>
                      <a:r>
                        <a:rPr lang="fr-FR" sz="1200" b="1" i="1" baseline="0" dirty="0" smtClean="0">
                          <a:solidFill>
                            <a:srgbClr val="002060"/>
                          </a:solidFill>
                          <a:latin typeface="Arial Narrow" pitchFamily="34" charset="0"/>
                          <a:ea typeface="Times New Roman"/>
                          <a:cs typeface="Times New Roman"/>
                        </a:rPr>
                        <a:t> projet</a:t>
                      </a: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67723">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Procédé</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Enterrer</a:t>
                      </a:r>
                      <a:r>
                        <a:rPr lang="fr-FR" sz="1400" baseline="0" dirty="0" smtClean="0">
                          <a:latin typeface="Arial Narrow" pitchFamily="34" charset="0"/>
                          <a:ea typeface="Times New Roman"/>
                          <a:cs typeface="Times New Roman"/>
                        </a:rPr>
                        <a:t> les conteneurs de tri collectif</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Conteneurs collectifs enterrés.</a:t>
                      </a:r>
                    </a:p>
                    <a:p>
                      <a:pPr algn="ctr">
                        <a:spcAft>
                          <a:spcPts val="0"/>
                        </a:spcAft>
                      </a:pPr>
                      <a:r>
                        <a:rPr lang="fr-FR" sz="1400" dirty="0" smtClean="0">
                          <a:latin typeface="Arial Narrow" pitchFamily="34" charset="0"/>
                          <a:ea typeface="Times New Roman"/>
                          <a:cs typeface="Times New Roman"/>
                        </a:rPr>
                        <a:t>Entonnoir de remplissage avec photocellule</a:t>
                      </a:r>
                      <a:r>
                        <a:rPr lang="fr-FR" sz="1400" baseline="0" dirty="0" smtClean="0">
                          <a:latin typeface="Arial Narrow" pitchFamily="34" charset="0"/>
                          <a:ea typeface="Times New Roman"/>
                          <a:cs typeface="Times New Roman"/>
                        </a:rPr>
                        <a:t> de mise en marche du compacteur</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Automatisation du compactage des déchets</a:t>
                      </a:r>
                      <a:r>
                        <a:rPr lang="fr-FR" sz="1400" baseline="0" dirty="0" smtClean="0">
                          <a:latin typeface="Arial Narrow" pitchFamily="34" charset="0"/>
                          <a:ea typeface="Times New Roman"/>
                          <a:cs typeface="Times New Roman"/>
                        </a:rPr>
                        <a:t> </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3" name="Tableau 22"/>
          <p:cNvGraphicFramePr>
            <a:graphicFrameLocks noGrp="1"/>
          </p:cNvGraphicFramePr>
          <p:nvPr/>
        </p:nvGraphicFramePr>
        <p:xfrm>
          <a:off x="357188" y="3500438"/>
          <a:ext cx="8501122" cy="1798320"/>
        </p:xfrm>
        <a:graphic>
          <a:graphicData uri="http://schemas.openxmlformats.org/drawingml/2006/table">
            <a:tbl>
              <a:tblPr/>
              <a:tblGrid>
                <a:gridCol w="1285884"/>
                <a:gridCol w="928694"/>
                <a:gridCol w="1071570"/>
                <a:gridCol w="1714482"/>
                <a:gridCol w="1500198"/>
                <a:gridCol w="2000294"/>
              </a:tblGrid>
              <a:tr h="285752">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buClr>
                          <a:srgbClr val="000000"/>
                        </a:buClr>
                        <a:buSzPct val="100000"/>
                        <a:buFont typeface="Times New Roman" pitchFamily="18" charset="0"/>
                        <a:buNone/>
                        <a:defRPr/>
                      </a:pPr>
                      <a:r>
                        <a:rPr lang="fr-FR" sz="1400" b="1" smtClean="0">
                          <a:solidFill>
                            <a:srgbClr val="FF0000"/>
                          </a:solidFill>
                        </a:rPr>
                        <a:t>Loi</a:t>
                      </a:r>
                      <a:r>
                        <a:rPr lang="fr-FR" sz="1400" b="1" baseline="0" smtClean="0">
                          <a:solidFill>
                            <a:srgbClr val="FF0000"/>
                          </a:solidFill>
                        </a:rPr>
                        <a:t> 8 :d’a</a:t>
                      </a:r>
                      <a:r>
                        <a:rPr lang="fr-FR" sz="1400" b="1" smtClean="0">
                          <a:solidFill>
                            <a:srgbClr val="FF0000"/>
                          </a:solidFill>
                        </a:rPr>
                        <a:t>ccroissement </a:t>
                      </a:r>
                      <a:r>
                        <a:rPr lang="fr-FR" sz="1400" b="1" dirty="0" smtClean="0">
                          <a:solidFill>
                            <a:srgbClr val="FF0000"/>
                          </a:solidFill>
                        </a:rPr>
                        <a:t>du dynamisme du système</a:t>
                      </a:r>
                      <a:endParaRPr lang="fr-FR" sz="1400" b="1" dirty="0">
                        <a:solidFill>
                          <a:srgbClr val="FF0000"/>
                        </a:solidFill>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422">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Procédé</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Utilisation d’un système de récupération des déchets à moindre impact sur l’environnement </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Utilisation des réseaux existants</a:t>
                      </a:r>
                      <a:r>
                        <a:rPr lang="fr-FR" sz="1400" baseline="0" dirty="0" smtClean="0">
                          <a:latin typeface="Arial Narrow" pitchFamily="34" charset="0"/>
                          <a:ea typeface="Times New Roman"/>
                          <a:cs typeface="Times New Roman"/>
                        </a:rPr>
                        <a:t> + </a:t>
                      </a:r>
                      <a:r>
                        <a:rPr lang="fr-FR" sz="1400" dirty="0" smtClean="0">
                          <a:latin typeface="Arial Narrow" pitchFamily="34" charset="0"/>
                          <a:ea typeface="Times New Roman"/>
                          <a:cs typeface="Times New Roman"/>
                        </a:rPr>
                        <a:t>Broyage des déchets</a:t>
                      </a:r>
                    </a:p>
                    <a:p>
                      <a:pPr algn="ctr">
                        <a:spcAft>
                          <a:spcPts val="0"/>
                        </a:spcAft>
                      </a:pPr>
                      <a:r>
                        <a:rPr lang="fr-FR" sz="1400" dirty="0" smtClean="0">
                          <a:latin typeface="Arial Narrow" pitchFamily="34" charset="0"/>
                          <a:ea typeface="Times New Roman"/>
                          <a:cs typeface="Times New Roman"/>
                        </a:rPr>
                        <a:t>Aspiration</a:t>
                      </a:r>
                      <a:r>
                        <a:rPr lang="fr-FR" sz="1400" baseline="0" dirty="0" smtClean="0">
                          <a:latin typeface="Arial Narrow" pitchFamily="34" charset="0"/>
                          <a:ea typeface="Times New Roman"/>
                          <a:cs typeface="Times New Roman"/>
                        </a:rPr>
                        <a:t> hydraulique</a:t>
                      </a:r>
                      <a:endParaRPr lang="fr-FR" sz="12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400" dirty="0" smtClean="0">
                        <a:latin typeface="Arial Narrow" pitchFamily="34" charset="0"/>
                        <a:ea typeface="Times New Roman"/>
                        <a:cs typeface="Times New Roman"/>
                      </a:endParaRPr>
                    </a:p>
                    <a:p>
                      <a:pPr algn="ctr">
                        <a:spcAft>
                          <a:spcPts val="0"/>
                        </a:spcAft>
                      </a:pPr>
                      <a:r>
                        <a:rPr lang="fr-FR" sz="1400" dirty="0" smtClean="0">
                          <a:latin typeface="Arial Narrow" pitchFamily="34" charset="0"/>
                          <a:ea typeface="Times New Roman"/>
                          <a:cs typeface="Times New Roman"/>
                        </a:rPr>
                        <a:t>Aspiration</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4" name="Tableau 23"/>
          <p:cNvGraphicFramePr>
            <a:graphicFrameLocks noGrp="1"/>
          </p:cNvGraphicFramePr>
          <p:nvPr/>
        </p:nvGraphicFramePr>
        <p:xfrm>
          <a:off x="357188" y="5286375"/>
          <a:ext cx="8501122" cy="1472679"/>
        </p:xfrm>
        <a:graphic>
          <a:graphicData uri="http://schemas.openxmlformats.org/drawingml/2006/table">
            <a:tbl>
              <a:tblPr/>
              <a:tblGrid>
                <a:gridCol w="1285884"/>
                <a:gridCol w="928694"/>
                <a:gridCol w="1071570"/>
                <a:gridCol w="1714482"/>
                <a:gridCol w="1500198"/>
                <a:gridCol w="2000294"/>
              </a:tblGrid>
              <a:tr h="357190">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a:spcAft>
                          <a:spcPts val="0"/>
                        </a:spcAft>
                      </a:pPr>
                      <a:r>
                        <a:rPr lang="fr-FR" sz="1400" b="1" dirty="0" smtClean="0">
                          <a:solidFill>
                            <a:srgbClr val="FF0000"/>
                          </a:solidFill>
                          <a:latin typeface="Arial Narrow" pitchFamily="34" charset="0"/>
                          <a:ea typeface="Times New Roman"/>
                          <a:cs typeface="Times New Roman"/>
                        </a:rPr>
                        <a:t>LOI 6 : Loi de transition du système vers un super système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5489">
                <a:tc>
                  <a:txBody>
                    <a:bodyPr/>
                    <a:lstStyle/>
                    <a:p>
                      <a:pPr algn="l">
                        <a:spcAft>
                          <a:spcPts val="0"/>
                        </a:spcAft>
                      </a:pPr>
                      <a:endParaRPr lang="fr-FR" sz="700" dirty="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Procédé</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Incinération</a:t>
                      </a:r>
                      <a:r>
                        <a:rPr lang="fr-FR" sz="1400" baseline="0" dirty="0" smtClean="0">
                          <a:latin typeface="Arial Narrow" pitchFamily="34" charset="0"/>
                          <a:ea typeface="Times New Roman"/>
                          <a:cs typeface="Times New Roman"/>
                        </a:rPr>
                        <a:t> et production de chaleur </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400" dirty="0" smtClean="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Transformation</a:t>
                      </a:r>
                      <a:r>
                        <a:rPr lang="fr-FR" sz="1400" baseline="0" dirty="0" smtClean="0">
                          <a:latin typeface="Arial Narrow" pitchFamily="34" charset="0"/>
                          <a:ea typeface="Times New Roman"/>
                          <a:cs typeface="Times New Roman"/>
                        </a:rPr>
                        <a:t> de la matière en énergie</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0788" name="AutoShape 7"/>
          <p:cNvSpPr>
            <a:spLocks noChangeArrowheads="1"/>
          </p:cNvSpPr>
          <p:nvPr/>
        </p:nvSpPr>
        <p:spPr bwMode="auto">
          <a:xfrm>
            <a:off x="500063" y="5715000"/>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0789" name="Rectangle 41"/>
          <p:cNvSpPr>
            <a:spLocks noChangeArrowheads="1"/>
          </p:cNvSpPr>
          <p:nvPr/>
        </p:nvSpPr>
        <p:spPr bwMode="auto">
          <a:xfrm>
            <a:off x="382588" y="684213"/>
            <a:ext cx="8378825" cy="461962"/>
          </a:xfrm>
          <a:prstGeom prst="rect">
            <a:avLst/>
          </a:prstGeom>
          <a:noFill/>
          <a:ln w="9525">
            <a:noFill/>
            <a:miter lim="800000"/>
            <a:headEnd/>
            <a:tailEnd/>
          </a:ln>
        </p:spPr>
        <p:txBody>
          <a:bodyPr>
            <a:spAutoFit/>
          </a:bodyPr>
          <a:lstStyle/>
          <a:p>
            <a:pPr algn="ctr"/>
            <a:r>
              <a:rPr lang="fr-FR" sz="2400">
                <a:solidFill>
                  <a:schemeClr val="tx2"/>
                </a:solidFill>
                <a:latin typeface="Arial Narrow" pitchFamily="34" charset="0"/>
              </a:rPr>
              <a:t>l’innovation des dispositifs de gestion des déchets</a:t>
            </a:r>
          </a:p>
        </p:txBody>
      </p:sp>
      <p:sp>
        <p:nvSpPr>
          <p:cNvPr id="30790" name="Rectangle 20"/>
          <p:cNvSpPr>
            <a:spLocks noChangeArrowheads="1"/>
          </p:cNvSpPr>
          <p:nvPr/>
        </p:nvSpPr>
        <p:spPr bwMode="auto">
          <a:xfrm>
            <a:off x="2116138" y="250825"/>
            <a:ext cx="4832350" cy="461963"/>
          </a:xfrm>
          <a:prstGeom prst="rect">
            <a:avLst/>
          </a:prstGeom>
          <a:solidFill>
            <a:srgbClr val="0070C0"/>
          </a:solidFill>
          <a:ln w="9525">
            <a:noFill/>
            <a:miter lim="800000"/>
            <a:headEnd/>
            <a:tailEnd/>
          </a:ln>
        </p:spPr>
        <p:txBody>
          <a:bodyPr>
            <a:spAutoFit/>
          </a:bodyPr>
          <a:lstStyle/>
          <a:p>
            <a:r>
              <a:rPr lang="fr-FR" sz="2400">
                <a:latin typeface="Arial Narrow" pitchFamily="34" charset="0"/>
              </a:rPr>
              <a:t>Grille de caractérisation de l’étude de cas</a:t>
            </a:r>
          </a:p>
        </p:txBody>
      </p:sp>
      <p:sp>
        <p:nvSpPr>
          <p:cNvPr id="30791" name="Text Box 3"/>
          <p:cNvSpPr txBox="1">
            <a:spLocks noChangeArrowheads="1"/>
          </p:cNvSpPr>
          <p:nvPr/>
        </p:nvSpPr>
        <p:spPr bwMode="auto">
          <a:xfrm>
            <a:off x="428625" y="4000500"/>
            <a:ext cx="1214438"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Système de récupération des déchets</a:t>
            </a:r>
            <a:endParaRPr lang="fr-FR" sz="1000" i="1">
              <a:solidFill>
                <a:srgbClr val="002060"/>
              </a:solidFill>
            </a:endParaRPr>
          </a:p>
        </p:txBody>
      </p:sp>
      <p:sp>
        <p:nvSpPr>
          <p:cNvPr id="30792" name="Text Box 3"/>
          <p:cNvSpPr txBox="1">
            <a:spLocks noChangeArrowheads="1"/>
          </p:cNvSpPr>
          <p:nvPr/>
        </p:nvSpPr>
        <p:spPr bwMode="auto">
          <a:xfrm>
            <a:off x="357188" y="5786438"/>
            <a:ext cx="1214437"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Valorisation des déchets</a:t>
            </a:r>
            <a:endParaRPr lang="fr-FR" sz="1000" i="1">
              <a:solidFill>
                <a:srgbClr val="002060"/>
              </a:solidFill>
            </a:endParaRPr>
          </a:p>
        </p:txBody>
      </p:sp>
      <p:sp>
        <p:nvSpPr>
          <p:cNvPr id="30793" name="Text Box 3"/>
          <p:cNvSpPr txBox="1">
            <a:spLocks noChangeArrowheads="1"/>
          </p:cNvSpPr>
          <p:nvPr/>
        </p:nvSpPr>
        <p:spPr bwMode="auto">
          <a:xfrm>
            <a:off x="571500" y="2428875"/>
            <a:ext cx="857250"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000" i="1">
                <a:solidFill>
                  <a:srgbClr val="002060"/>
                </a:solidFill>
                <a:latin typeface="Calibri" pitchFamily="34" charset="0"/>
              </a:rPr>
              <a:t>Conteneur enterré</a:t>
            </a:r>
            <a:endParaRPr lang="fr-FR" sz="2000" i="1">
              <a:solidFill>
                <a:srgbClr val="002060"/>
              </a:solidFill>
            </a:endParaRPr>
          </a:p>
        </p:txBody>
      </p:sp>
      <p:pic>
        <p:nvPicPr>
          <p:cNvPr id="30794" name="Image 12" descr="http://www.ecosir.com/@Bin/1772781/CIMG2853.jpeg"/>
          <p:cNvPicPr>
            <a:picLocks noChangeAspect="1" noChangeArrowheads="1"/>
          </p:cNvPicPr>
          <p:nvPr/>
        </p:nvPicPr>
        <p:blipFill>
          <a:blip r:embed="rId3" cstate="print"/>
          <a:srcRect/>
          <a:stretch>
            <a:fillRect/>
          </a:stretch>
        </p:blipFill>
        <p:spPr bwMode="auto">
          <a:xfrm>
            <a:off x="642938" y="2714625"/>
            <a:ext cx="758825" cy="571500"/>
          </a:xfrm>
          <a:prstGeom prst="rect">
            <a:avLst/>
          </a:prstGeom>
          <a:noFill/>
          <a:ln w="9525">
            <a:noFill/>
            <a:miter lim="800000"/>
            <a:headEnd/>
            <a:tailEnd/>
          </a:ln>
        </p:spPr>
      </p:pic>
      <p:pic>
        <p:nvPicPr>
          <p:cNvPr id="30795" name="Image 8" descr="envac réseaux pneumatique urbain de tri et de collecte schéma de principe.jpg"/>
          <p:cNvPicPr>
            <a:picLocks noChangeAspect="1"/>
          </p:cNvPicPr>
          <p:nvPr/>
        </p:nvPicPr>
        <p:blipFill>
          <a:blip r:embed="rId4" cstate="print"/>
          <a:srcRect/>
          <a:stretch>
            <a:fillRect/>
          </a:stretch>
        </p:blipFill>
        <p:spPr bwMode="auto">
          <a:xfrm>
            <a:off x="642938" y="4500563"/>
            <a:ext cx="806450" cy="409575"/>
          </a:xfrm>
          <a:prstGeom prst="rect">
            <a:avLst/>
          </a:prstGeom>
          <a:noFill/>
          <a:ln w="9525">
            <a:noFill/>
            <a:miter lim="800000"/>
            <a:headEnd/>
            <a:tailEnd/>
          </a:ln>
        </p:spPr>
      </p:pic>
      <p:pic>
        <p:nvPicPr>
          <p:cNvPr id="30796" name="Image 16" descr="http://www.fnh.org/naturoscope/Energie/Valdechets/Images/F-incineration.jpg">
            <a:hlinkClick r:id="rId5"/>
          </p:cNvPr>
          <p:cNvPicPr>
            <a:picLocks noChangeAspect="1" noChangeArrowheads="1"/>
          </p:cNvPicPr>
          <p:nvPr/>
        </p:nvPicPr>
        <p:blipFill>
          <a:blip r:embed="rId6" cstate="print"/>
          <a:srcRect/>
          <a:stretch>
            <a:fillRect/>
          </a:stretch>
        </p:blipFill>
        <p:spPr bwMode="auto">
          <a:xfrm>
            <a:off x="571500" y="6143625"/>
            <a:ext cx="785813" cy="500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Ellipse 45"/>
          <p:cNvPicPr>
            <a:picLocks noChangeArrowheads="1"/>
          </p:cNvPicPr>
          <p:nvPr/>
        </p:nvPicPr>
        <p:blipFill>
          <a:blip r:embed="rId3" cstate="print"/>
          <a:srcRect/>
          <a:stretch>
            <a:fillRect/>
          </a:stretch>
        </p:blipFill>
        <p:spPr bwMode="auto">
          <a:xfrm>
            <a:off x="1152525" y="71438"/>
            <a:ext cx="6832600" cy="6821487"/>
          </a:xfrm>
          <a:prstGeom prst="rect">
            <a:avLst/>
          </a:prstGeom>
          <a:noFill/>
          <a:ln w="9525">
            <a:noFill/>
            <a:miter lim="800000"/>
            <a:headEnd/>
            <a:tailEnd/>
          </a:ln>
        </p:spPr>
      </p:pic>
      <p:sp>
        <p:nvSpPr>
          <p:cNvPr id="4" name="Ellipse 3"/>
          <p:cNvSpPr/>
          <p:nvPr/>
        </p:nvSpPr>
        <p:spPr>
          <a:xfrm>
            <a:off x="5599347" y="18972"/>
            <a:ext cx="3259450" cy="3257881"/>
          </a:xfrm>
          <a:prstGeom prst="ellipse">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defTabSz="914400" fontAlgn="auto">
              <a:spcBef>
                <a:spcPts val="0"/>
              </a:spcBef>
              <a:spcAft>
                <a:spcPts val="0"/>
              </a:spcAft>
              <a:defRPr/>
            </a:pPr>
            <a:endParaRPr lang="fr-FR" dirty="0"/>
          </a:p>
        </p:txBody>
      </p:sp>
      <p:sp>
        <p:nvSpPr>
          <p:cNvPr id="27" name="Ellipse 26"/>
          <p:cNvSpPr/>
          <p:nvPr/>
        </p:nvSpPr>
        <p:spPr>
          <a:xfrm>
            <a:off x="6835775" y="2444750"/>
            <a:ext cx="769938" cy="7715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8199" name="Picture 57"/>
          <p:cNvPicPr>
            <a:picLocks noChangeAspect="1" noChangeArrowheads="1"/>
          </p:cNvPicPr>
          <p:nvPr/>
        </p:nvPicPr>
        <p:blipFill>
          <a:blip r:embed="rId4" cstate="print"/>
          <a:srcRect/>
          <a:stretch>
            <a:fillRect/>
          </a:stretch>
        </p:blipFill>
        <p:spPr bwMode="auto">
          <a:xfrm>
            <a:off x="6715125" y="2571750"/>
            <a:ext cx="1030288" cy="500063"/>
          </a:xfrm>
          <a:prstGeom prst="rect">
            <a:avLst/>
          </a:prstGeom>
          <a:noFill/>
          <a:ln w="9525">
            <a:noFill/>
            <a:miter lim="800000"/>
            <a:headEnd/>
            <a:tailEnd/>
          </a:ln>
        </p:spPr>
      </p:pic>
      <p:sp>
        <p:nvSpPr>
          <p:cNvPr id="50" name="Rectangle 49"/>
          <p:cNvSpPr/>
          <p:nvPr/>
        </p:nvSpPr>
        <p:spPr>
          <a:xfrm>
            <a:off x="0" y="0"/>
            <a:ext cx="500034" cy="6858000"/>
          </a:xfrm>
          <a:prstGeom prst="rect">
            <a:avLst/>
          </a:prstGeom>
          <a:solidFill>
            <a:schemeClr val="accent5">
              <a:lumMod val="60000"/>
              <a:lumOff val="40000"/>
            </a:schemeClr>
          </a:solidFill>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endParaRPr lang="fr-FR" sz="3200" dirty="0"/>
          </a:p>
        </p:txBody>
      </p:sp>
      <p:sp>
        <p:nvSpPr>
          <p:cNvPr id="8203" name="Text Box 6"/>
          <p:cNvSpPr txBox="1">
            <a:spLocks noChangeArrowheads="1"/>
          </p:cNvSpPr>
          <p:nvPr/>
        </p:nvSpPr>
        <p:spPr bwMode="auto">
          <a:xfrm>
            <a:off x="0" y="404813"/>
            <a:ext cx="4749800" cy="4749800"/>
          </a:xfrm>
          <a:prstGeom prst="rect">
            <a:avLst/>
          </a:prstGeom>
          <a:noFill/>
          <a:ln w="9525">
            <a:noFill/>
            <a:miter lim="800000"/>
            <a:headEnd/>
            <a:tailEnd/>
          </a:ln>
        </p:spPr>
        <p:txBody>
          <a:bodyPr/>
          <a:lstStyle/>
          <a:p>
            <a:pPr algn="ctr" defTabSz="914400"/>
            <a:endParaRPr lang="fr-FR">
              <a:solidFill>
                <a:srgbClr val="FFFFFF"/>
              </a:solidFill>
              <a:latin typeface="Calibri" pitchFamily="34" charset="0"/>
            </a:endParaRPr>
          </a:p>
        </p:txBody>
      </p:sp>
      <p:sp>
        <p:nvSpPr>
          <p:cNvPr id="28" name="Ellipse 27"/>
          <p:cNvSpPr/>
          <p:nvPr/>
        </p:nvSpPr>
        <p:spPr>
          <a:xfrm>
            <a:off x="7867650" y="1697038"/>
            <a:ext cx="771525" cy="769937"/>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9" name="Ellipse 28"/>
          <p:cNvSpPr/>
          <p:nvPr/>
        </p:nvSpPr>
        <p:spPr>
          <a:xfrm>
            <a:off x="7526338" y="436563"/>
            <a:ext cx="771525" cy="769937"/>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5" name="Ellipse 24"/>
          <p:cNvSpPr/>
          <p:nvPr/>
        </p:nvSpPr>
        <p:spPr>
          <a:xfrm>
            <a:off x="5713413" y="1666875"/>
            <a:ext cx="771525" cy="769938"/>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55" name="Ellipse 54"/>
          <p:cNvSpPr/>
          <p:nvPr/>
        </p:nvSpPr>
        <p:spPr>
          <a:xfrm>
            <a:off x="6084888" y="468313"/>
            <a:ext cx="769937" cy="7715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109" name="Ellipse 108"/>
          <p:cNvSpPr/>
          <p:nvPr/>
        </p:nvSpPr>
        <p:spPr>
          <a:xfrm>
            <a:off x="700473" y="131959"/>
            <a:ext cx="3222063" cy="3223633"/>
          </a:xfrm>
          <a:prstGeom prst="ellipse">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defTabSz="914400" fontAlgn="auto">
              <a:spcBef>
                <a:spcPts val="0"/>
              </a:spcBef>
              <a:spcAft>
                <a:spcPts val="0"/>
              </a:spcAft>
              <a:defRPr/>
            </a:pPr>
            <a:endParaRPr lang="fr-FR" dirty="0"/>
          </a:p>
        </p:txBody>
      </p:sp>
      <p:sp>
        <p:nvSpPr>
          <p:cNvPr id="110" name="Ellipse 109"/>
          <p:cNvSpPr/>
          <p:nvPr/>
        </p:nvSpPr>
        <p:spPr>
          <a:xfrm>
            <a:off x="1922463" y="2605088"/>
            <a:ext cx="762000" cy="762000"/>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111" name="Ellipse 110"/>
          <p:cNvSpPr/>
          <p:nvPr/>
        </p:nvSpPr>
        <p:spPr>
          <a:xfrm>
            <a:off x="2943225" y="1863725"/>
            <a:ext cx="763588" cy="763588"/>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115" name="Ellipse 114"/>
          <p:cNvSpPr/>
          <p:nvPr/>
        </p:nvSpPr>
        <p:spPr>
          <a:xfrm>
            <a:off x="2606675" y="615950"/>
            <a:ext cx="762000" cy="762000"/>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117" name="Ellipse 116"/>
          <p:cNvSpPr/>
          <p:nvPr/>
        </p:nvSpPr>
        <p:spPr>
          <a:xfrm>
            <a:off x="812800" y="1833563"/>
            <a:ext cx="762000" cy="762000"/>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58" name="Ellipse 57"/>
          <p:cNvSpPr/>
          <p:nvPr/>
        </p:nvSpPr>
        <p:spPr>
          <a:xfrm>
            <a:off x="1189038" y="606425"/>
            <a:ext cx="762000" cy="763588"/>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78" name="Ellipse 77"/>
          <p:cNvSpPr/>
          <p:nvPr/>
        </p:nvSpPr>
        <p:spPr>
          <a:xfrm>
            <a:off x="5919454" y="3655382"/>
            <a:ext cx="3183388" cy="3184957"/>
          </a:xfrm>
          <a:prstGeom prst="ellipse">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defTabSz="914400" fontAlgn="auto">
              <a:spcBef>
                <a:spcPts val="0"/>
              </a:spcBef>
              <a:spcAft>
                <a:spcPts val="0"/>
              </a:spcAft>
              <a:defRPr/>
            </a:pPr>
            <a:endParaRPr lang="fr-FR" dirty="0"/>
          </a:p>
        </p:txBody>
      </p:sp>
      <p:sp>
        <p:nvSpPr>
          <p:cNvPr id="79" name="Ellipse 78"/>
          <p:cNvSpPr/>
          <p:nvPr/>
        </p:nvSpPr>
        <p:spPr>
          <a:xfrm>
            <a:off x="7126288" y="6027738"/>
            <a:ext cx="752475" cy="754062"/>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80" name="Ellipse 79"/>
          <p:cNvSpPr/>
          <p:nvPr/>
        </p:nvSpPr>
        <p:spPr>
          <a:xfrm>
            <a:off x="8135938" y="5295900"/>
            <a:ext cx="754062" cy="754063"/>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graphicFrame>
        <p:nvGraphicFramePr>
          <p:cNvPr id="81" name="Diagramme 80"/>
          <p:cNvGraphicFramePr/>
          <p:nvPr/>
        </p:nvGraphicFramePr>
        <p:xfrm>
          <a:off x="5859546" y="4222793"/>
          <a:ext cx="3278566" cy="240431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4" name="Ellipse 83"/>
          <p:cNvSpPr/>
          <p:nvPr/>
        </p:nvSpPr>
        <p:spPr>
          <a:xfrm>
            <a:off x="7802563" y="4064000"/>
            <a:ext cx="752475" cy="75247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86" name="Ellipse 85"/>
          <p:cNvSpPr/>
          <p:nvPr/>
        </p:nvSpPr>
        <p:spPr>
          <a:xfrm>
            <a:off x="6030913" y="5265738"/>
            <a:ext cx="752475" cy="754062"/>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61" name="Ellipse 60"/>
          <p:cNvSpPr/>
          <p:nvPr/>
        </p:nvSpPr>
        <p:spPr>
          <a:xfrm>
            <a:off x="6408738" y="4084638"/>
            <a:ext cx="752475" cy="75247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8225" name="Text Box 37"/>
          <p:cNvSpPr txBox="1">
            <a:spLocks noChangeArrowheads="1"/>
          </p:cNvSpPr>
          <p:nvPr/>
        </p:nvSpPr>
        <p:spPr bwMode="auto">
          <a:xfrm>
            <a:off x="3276600" y="2767013"/>
            <a:ext cx="3095625" cy="1554162"/>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b="1" i="1">
                <a:solidFill>
                  <a:srgbClr val="FFFF00"/>
                </a:solidFill>
              </a:rPr>
              <a:t>GESTION D’ENERGIE</a:t>
            </a:r>
            <a:r>
              <a:rPr lang="fr-FR" b="1">
                <a:solidFill>
                  <a:srgbClr val="FFFF00"/>
                </a:solidFill>
              </a:rPr>
              <a:t> </a:t>
            </a:r>
          </a:p>
          <a:p>
            <a:pPr algn="ctr">
              <a:spcBef>
                <a:spcPct val="50000"/>
              </a:spcBef>
              <a:buClr>
                <a:srgbClr val="000000"/>
              </a:buClr>
              <a:buSzPct val="100000"/>
              <a:buFont typeface="Times New Roman" pitchFamily="16" charset="0"/>
              <a:buNone/>
            </a:pPr>
            <a:r>
              <a:rPr lang="fr-FR" sz="2000" b="1"/>
              <a:t>LES MAISONS  « PERFORMANTES » </a:t>
            </a:r>
          </a:p>
          <a:p>
            <a:pPr algn="ctr">
              <a:spcBef>
                <a:spcPct val="50000"/>
              </a:spcBef>
              <a:buClr>
                <a:srgbClr val="000000"/>
              </a:buClr>
              <a:buSzPct val="100000"/>
              <a:buFont typeface="Times New Roman" pitchFamily="16" charset="0"/>
              <a:buNone/>
            </a:pPr>
            <a:r>
              <a:rPr lang="fr-FR" b="1"/>
              <a:t> </a:t>
            </a:r>
            <a:r>
              <a:rPr lang="fr-FR" b="1" i="1">
                <a:solidFill>
                  <a:srgbClr val="3366FF"/>
                </a:solidFill>
              </a:rPr>
              <a:t>GESTION DE L’EAU</a:t>
            </a:r>
          </a:p>
        </p:txBody>
      </p:sp>
      <p:sp>
        <p:nvSpPr>
          <p:cNvPr id="8226" name="Text Box 38"/>
          <p:cNvSpPr txBox="1">
            <a:spLocks noChangeArrowheads="1"/>
          </p:cNvSpPr>
          <p:nvPr/>
        </p:nvSpPr>
        <p:spPr bwMode="auto">
          <a:xfrm>
            <a:off x="1692275" y="1268413"/>
            <a:ext cx="1150938" cy="366712"/>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ISOLER</a:t>
            </a:r>
          </a:p>
        </p:txBody>
      </p:sp>
      <p:sp>
        <p:nvSpPr>
          <p:cNvPr id="8227" name="Text Box 39"/>
          <p:cNvSpPr txBox="1">
            <a:spLocks noChangeArrowheads="1"/>
          </p:cNvSpPr>
          <p:nvPr/>
        </p:nvSpPr>
        <p:spPr bwMode="auto">
          <a:xfrm>
            <a:off x="6732588" y="4868863"/>
            <a:ext cx="1439862" cy="366712"/>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CHAUFFER</a:t>
            </a:r>
          </a:p>
        </p:txBody>
      </p:sp>
      <p:sp>
        <p:nvSpPr>
          <p:cNvPr id="8228" name="Text Box 40"/>
          <p:cNvSpPr txBox="1">
            <a:spLocks noChangeArrowheads="1"/>
          </p:cNvSpPr>
          <p:nvPr/>
        </p:nvSpPr>
        <p:spPr bwMode="auto">
          <a:xfrm>
            <a:off x="6659563" y="1196975"/>
            <a:ext cx="1368425" cy="366713"/>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VENTILER</a:t>
            </a:r>
          </a:p>
        </p:txBody>
      </p:sp>
      <p:sp>
        <p:nvSpPr>
          <p:cNvPr id="31" name="Rectangle 30"/>
          <p:cNvSpPr/>
          <p:nvPr/>
        </p:nvSpPr>
        <p:spPr>
          <a:xfrm>
            <a:off x="0" y="0"/>
            <a:ext cx="500034" cy="6858000"/>
          </a:xfrm>
          <a:prstGeom prst="rect">
            <a:avLst/>
          </a:prstGeom>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r>
              <a:rPr lang="fr-FR" sz="3200" dirty="0"/>
              <a:t>Création et Innovation technologique</a:t>
            </a:r>
          </a:p>
        </p:txBody>
      </p:sp>
      <p:sp>
        <p:nvSpPr>
          <p:cNvPr id="2" name="Ellipse 108"/>
          <p:cNvSpPr/>
          <p:nvPr/>
        </p:nvSpPr>
        <p:spPr>
          <a:xfrm>
            <a:off x="605223" y="3640334"/>
            <a:ext cx="3222063" cy="3223633"/>
          </a:xfrm>
          <a:prstGeom prst="ellipse">
            <a:avLst/>
          </a:prstGeom>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gn="ctr" defTabSz="914400" fontAlgn="auto">
              <a:spcBef>
                <a:spcPts val="0"/>
              </a:spcBef>
              <a:spcAft>
                <a:spcPts val="0"/>
              </a:spcAft>
              <a:defRPr/>
            </a:pPr>
            <a:endParaRPr lang="fr-FR" dirty="0"/>
          </a:p>
        </p:txBody>
      </p:sp>
      <p:sp>
        <p:nvSpPr>
          <p:cNvPr id="3" name="Ellipse 109"/>
          <p:cNvSpPr/>
          <p:nvPr/>
        </p:nvSpPr>
        <p:spPr>
          <a:xfrm>
            <a:off x="1827213" y="6113463"/>
            <a:ext cx="762000" cy="762000"/>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6" name="Ellipse 110"/>
          <p:cNvSpPr/>
          <p:nvPr/>
        </p:nvSpPr>
        <p:spPr>
          <a:xfrm>
            <a:off x="2847975" y="5372100"/>
            <a:ext cx="763588" cy="763588"/>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graphicFrame>
        <p:nvGraphicFramePr>
          <p:cNvPr id="112" name="Diagramme 111"/>
          <p:cNvGraphicFramePr/>
          <p:nvPr/>
        </p:nvGraphicFramePr>
        <p:xfrm>
          <a:off x="544570" y="4284983"/>
          <a:ext cx="3318157" cy="243424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7" name="Ellipse 114"/>
          <p:cNvSpPr/>
          <p:nvPr/>
        </p:nvSpPr>
        <p:spPr>
          <a:xfrm>
            <a:off x="2511425" y="4124325"/>
            <a:ext cx="762000" cy="762000"/>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8" name="Ellipse 116"/>
          <p:cNvSpPr/>
          <p:nvPr/>
        </p:nvSpPr>
        <p:spPr>
          <a:xfrm>
            <a:off x="717550" y="5341938"/>
            <a:ext cx="762000" cy="762000"/>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9" name="Ellipse 57"/>
          <p:cNvSpPr/>
          <p:nvPr/>
        </p:nvSpPr>
        <p:spPr>
          <a:xfrm>
            <a:off x="1093788" y="4114800"/>
            <a:ext cx="762000" cy="763588"/>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8239" name="Text Box 52"/>
          <p:cNvSpPr txBox="1">
            <a:spLocks noChangeArrowheads="1"/>
          </p:cNvSpPr>
          <p:nvPr/>
        </p:nvSpPr>
        <p:spPr bwMode="auto">
          <a:xfrm>
            <a:off x="1606550" y="5124450"/>
            <a:ext cx="1150938" cy="366713"/>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endParaRPr lang="fr-FR"/>
          </a:p>
        </p:txBody>
      </p:sp>
      <p:pic>
        <p:nvPicPr>
          <p:cNvPr id="8240" name="Picture 53"/>
          <p:cNvPicPr>
            <a:picLocks noChangeAspect="1" noChangeArrowheads="1"/>
          </p:cNvPicPr>
          <p:nvPr/>
        </p:nvPicPr>
        <p:blipFill>
          <a:blip r:embed="rId15" cstate="print"/>
          <a:srcRect l="37404" t="35565" r="33321" b="32803"/>
          <a:stretch>
            <a:fillRect/>
          </a:stretch>
        </p:blipFill>
        <p:spPr bwMode="auto">
          <a:xfrm>
            <a:off x="6659563" y="1628775"/>
            <a:ext cx="1081087" cy="747713"/>
          </a:xfrm>
          <a:prstGeom prst="rect">
            <a:avLst/>
          </a:prstGeom>
          <a:noFill/>
          <a:ln w="9525">
            <a:noFill/>
            <a:miter lim="800000"/>
            <a:headEnd/>
            <a:tailEnd/>
          </a:ln>
        </p:spPr>
      </p:pic>
      <p:pic>
        <p:nvPicPr>
          <p:cNvPr id="8241" name="Picture 54"/>
          <p:cNvPicPr>
            <a:picLocks noChangeAspect="1" noChangeArrowheads="1"/>
          </p:cNvPicPr>
          <p:nvPr/>
        </p:nvPicPr>
        <p:blipFill>
          <a:blip r:embed="rId15" cstate="print"/>
          <a:srcRect l="8179" t="35565" r="62546" b="32724"/>
          <a:stretch>
            <a:fillRect/>
          </a:stretch>
        </p:blipFill>
        <p:spPr bwMode="auto">
          <a:xfrm>
            <a:off x="1692275" y="1651000"/>
            <a:ext cx="1223963" cy="847725"/>
          </a:xfrm>
          <a:prstGeom prst="rect">
            <a:avLst/>
          </a:prstGeom>
          <a:noFill/>
          <a:ln w="9525">
            <a:noFill/>
            <a:miter lim="800000"/>
            <a:headEnd/>
            <a:tailEnd/>
          </a:ln>
        </p:spPr>
      </p:pic>
      <p:pic>
        <p:nvPicPr>
          <p:cNvPr id="8242" name="Picture 55"/>
          <p:cNvPicPr>
            <a:picLocks noChangeAspect="1" noChangeArrowheads="1"/>
          </p:cNvPicPr>
          <p:nvPr/>
        </p:nvPicPr>
        <p:blipFill>
          <a:blip r:embed="rId16" cstate="print"/>
          <a:srcRect l="64447" t="35565" r="6079" b="32803"/>
          <a:stretch>
            <a:fillRect/>
          </a:stretch>
        </p:blipFill>
        <p:spPr bwMode="auto">
          <a:xfrm>
            <a:off x="6948488" y="5229225"/>
            <a:ext cx="1014412" cy="696913"/>
          </a:xfrm>
          <a:prstGeom prst="rect">
            <a:avLst/>
          </a:prstGeom>
          <a:noFill/>
          <a:ln w="9525">
            <a:noFill/>
            <a:miter lim="800000"/>
            <a:headEnd/>
            <a:tailEnd/>
          </a:ln>
        </p:spPr>
      </p:pic>
      <p:sp>
        <p:nvSpPr>
          <p:cNvPr id="8243" name="Text Box 56"/>
          <p:cNvSpPr txBox="1">
            <a:spLocks noChangeArrowheads="1"/>
          </p:cNvSpPr>
          <p:nvPr/>
        </p:nvSpPr>
        <p:spPr bwMode="auto">
          <a:xfrm>
            <a:off x="1619250" y="4868863"/>
            <a:ext cx="1150938" cy="641350"/>
          </a:xfrm>
          <a:prstGeom prst="rect">
            <a:avLst/>
          </a:prstGeom>
          <a:noFill/>
          <a:ln w="9525">
            <a:no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GERER L’EAU</a:t>
            </a:r>
          </a:p>
        </p:txBody>
      </p:sp>
      <p:graphicFrame>
        <p:nvGraphicFramePr>
          <p:cNvPr id="10" name="Diagramme 111"/>
          <p:cNvGraphicFramePr/>
          <p:nvPr/>
        </p:nvGraphicFramePr>
        <p:xfrm>
          <a:off x="544570" y="776608"/>
          <a:ext cx="3318157" cy="243424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8245" name="Text Box 58"/>
          <p:cNvSpPr txBox="1">
            <a:spLocks noChangeArrowheads="1"/>
          </p:cNvSpPr>
          <p:nvPr/>
        </p:nvSpPr>
        <p:spPr bwMode="auto">
          <a:xfrm>
            <a:off x="1000125" y="2000250"/>
            <a:ext cx="431800" cy="395288"/>
          </a:xfrm>
          <a:prstGeom prst="rect">
            <a:avLst/>
          </a:prstGeom>
          <a:solidFill>
            <a:srgbClr val="0066CC"/>
          </a:solidFill>
          <a:ln w="28575">
            <a:solidFill>
              <a:schemeClr val="bg1"/>
            </a:solid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a:t>
            </a:r>
          </a:p>
        </p:txBody>
      </p:sp>
      <p:sp>
        <p:nvSpPr>
          <p:cNvPr id="8246" name="Text Box 59"/>
          <p:cNvSpPr txBox="1">
            <a:spLocks noChangeArrowheads="1"/>
          </p:cNvSpPr>
          <p:nvPr/>
        </p:nvSpPr>
        <p:spPr bwMode="auto">
          <a:xfrm>
            <a:off x="5929313" y="1785938"/>
            <a:ext cx="431800" cy="395287"/>
          </a:xfrm>
          <a:prstGeom prst="rect">
            <a:avLst/>
          </a:prstGeom>
          <a:solidFill>
            <a:srgbClr val="0066CC"/>
          </a:solidFill>
          <a:ln w="28575">
            <a:solidFill>
              <a:schemeClr val="bg1"/>
            </a:solid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a:t>
            </a:r>
          </a:p>
        </p:txBody>
      </p:sp>
      <p:sp>
        <p:nvSpPr>
          <p:cNvPr id="8247" name="Text Box 60"/>
          <p:cNvSpPr txBox="1">
            <a:spLocks noChangeArrowheads="1"/>
          </p:cNvSpPr>
          <p:nvPr/>
        </p:nvSpPr>
        <p:spPr bwMode="auto">
          <a:xfrm>
            <a:off x="6215063" y="5429250"/>
            <a:ext cx="431800" cy="395288"/>
          </a:xfrm>
          <a:prstGeom prst="rect">
            <a:avLst/>
          </a:prstGeom>
          <a:solidFill>
            <a:srgbClr val="0066CC"/>
          </a:solidFill>
          <a:ln w="28575">
            <a:solidFill>
              <a:schemeClr val="bg1"/>
            </a:solid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a:t>
            </a:r>
          </a:p>
        </p:txBody>
      </p:sp>
      <p:sp>
        <p:nvSpPr>
          <p:cNvPr id="8248" name="Text Box 61"/>
          <p:cNvSpPr txBox="1">
            <a:spLocks noChangeArrowheads="1"/>
          </p:cNvSpPr>
          <p:nvPr/>
        </p:nvSpPr>
        <p:spPr bwMode="auto">
          <a:xfrm>
            <a:off x="928688" y="5500688"/>
            <a:ext cx="431800" cy="395287"/>
          </a:xfrm>
          <a:prstGeom prst="rect">
            <a:avLst/>
          </a:prstGeom>
          <a:solidFill>
            <a:srgbClr val="0066CC"/>
          </a:solidFill>
          <a:ln w="28575">
            <a:solidFill>
              <a:schemeClr val="bg1"/>
            </a:solidFill>
            <a:miter lim="800000"/>
            <a:headEnd/>
            <a:tailEnd/>
          </a:ln>
        </p:spPr>
        <p:txBody>
          <a:bodyPr>
            <a:spAutoFit/>
          </a:bodyPr>
          <a:lstStyle/>
          <a:p>
            <a:pPr algn="ctr">
              <a:spcBef>
                <a:spcPct val="50000"/>
              </a:spcBef>
              <a:buClr>
                <a:srgbClr val="000000"/>
              </a:buClr>
              <a:buSzPct val="100000"/>
              <a:buFont typeface="Times New Roman" pitchFamily="16" charset="0"/>
              <a:buNone/>
            </a:pPr>
            <a:r>
              <a:rPr lang="fr-FR"/>
              <a:t>?</a:t>
            </a:r>
          </a:p>
        </p:txBody>
      </p:sp>
      <p:pic>
        <p:nvPicPr>
          <p:cNvPr id="8249" name="Picture 49"/>
          <p:cNvPicPr>
            <a:picLocks noChangeAspect="1" noChangeArrowheads="1"/>
          </p:cNvPicPr>
          <p:nvPr/>
        </p:nvPicPr>
        <p:blipFill>
          <a:blip r:embed="rId22" cstate="print"/>
          <a:srcRect/>
          <a:stretch>
            <a:fillRect/>
          </a:stretch>
        </p:blipFill>
        <p:spPr bwMode="auto">
          <a:xfrm>
            <a:off x="1258888" y="692150"/>
            <a:ext cx="534987" cy="652463"/>
          </a:xfrm>
          <a:prstGeom prst="rect">
            <a:avLst/>
          </a:prstGeom>
          <a:noFill/>
          <a:ln w="9525">
            <a:noFill/>
            <a:miter lim="800000"/>
            <a:headEnd/>
            <a:tailEnd/>
          </a:ln>
        </p:spPr>
      </p:pic>
      <p:pic>
        <p:nvPicPr>
          <p:cNvPr id="8250" name="Picture 50"/>
          <p:cNvPicPr>
            <a:picLocks noChangeAspect="1" noChangeArrowheads="1"/>
          </p:cNvPicPr>
          <p:nvPr/>
        </p:nvPicPr>
        <p:blipFill>
          <a:blip r:embed="rId23" cstate="print"/>
          <a:srcRect/>
          <a:stretch>
            <a:fillRect/>
          </a:stretch>
        </p:blipFill>
        <p:spPr bwMode="auto">
          <a:xfrm>
            <a:off x="2736850" y="692150"/>
            <a:ext cx="500063" cy="647700"/>
          </a:xfrm>
          <a:prstGeom prst="rect">
            <a:avLst/>
          </a:prstGeom>
          <a:noFill/>
          <a:ln w="9525">
            <a:noFill/>
            <a:miter lim="800000"/>
            <a:headEnd/>
            <a:tailEnd/>
          </a:ln>
        </p:spPr>
      </p:pic>
      <p:pic>
        <p:nvPicPr>
          <p:cNvPr id="8251" name="Picture 40" descr="http://www.magazine-immobilier.org/wp-content/uploads/2009/03/isolation.gif"/>
          <p:cNvPicPr>
            <a:picLocks noChangeAspect="1" noChangeArrowheads="1"/>
          </p:cNvPicPr>
          <p:nvPr/>
        </p:nvPicPr>
        <p:blipFill>
          <a:blip r:embed="rId24" cstate="print"/>
          <a:srcRect/>
          <a:stretch>
            <a:fillRect/>
          </a:stretch>
        </p:blipFill>
        <p:spPr bwMode="auto">
          <a:xfrm>
            <a:off x="2987675" y="1989138"/>
            <a:ext cx="654050" cy="476250"/>
          </a:xfrm>
          <a:prstGeom prst="rect">
            <a:avLst/>
          </a:prstGeom>
          <a:noFill/>
          <a:ln w="9525">
            <a:noFill/>
            <a:miter lim="800000"/>
            <a:headEnd/>
            <a:tailEnd/>
          </a:ln>
        </p:spPr>
      </p:pic>
      <p:pic>
        <p:nvPicPr>
          <p:cNvPr id="8252" name="Picture 46" descr="http://blog.senova-renovation.com/telechargements/Maison-a-energie-positive.jpg"/>
          <p:cNvPicPr>
            <a:picLocks noChangeAspect="1" noChangeArrowheads="1"/>
          </p:cNvPicPr>
          <p:nvPr/>
        </p:nvPicPr>
        <p:blipFill>
          <a:blip r:embed="rId25" cstate="print"/>
          <a:srcRect/>
          <a:stretch>
            <a:fillRect/>
          </a:stretch>
        </p:blipFill>
        <p:spPr bwMode="auto">
          <a:xfrm>
            <a:off x="1908175" y="2708275"/>
            <a:ext cx="663575" cy="595313"/>
          </a:xfrm>
          <a:prstGeom prst="rect">
            <a:avLst/>
          </a:prstGeom>
          <a:noFill/>
          <a:ln w="9525">
            <a:noFill/>
            <a:miter lim="800000"/>
            <a:headEnd/>
            <a:tailEnd/>
          </a:ln>
        </p:spPr>
      </p:pic>
      <p:pic>
        <p:nvPicPr>
          <p:cNvPr id="8253" name="Picture 69" descr="IsolationDeperdition"/>
          <p:cNvPicPr>
            <a:picLocks noChangeAspect="1" noChangeArrowheads="1"/>
          </p:cNvPicPr>
          <p:nvPr/>
        </p:nvPicPr>
        <p:blipFill>
          <a:blip r:embed="rId26" cstate="print"/>
          <a:srcRect/>
          <a:stretch>
            <a:fillRect/>
          </a:stretch>
        </p:blipFill>
        <p:spPr bwMode="auto">
          <a:xfrm>
            <a:off x="4071938" y="785813"/>
            <a:ext cx="1244600" cy="1323975"/>
          </a:xfrm>
          <a:prstGeom prst="rect">
            <a:avLst/>
          </a:prstGeom>
          <a:noFill/>
          <a:ln w="9525">
            <a:noFill/>
            <a:miter lim="800000"/>
            <a:headEnd/>
            <a:tailEnd/>
          </a:ln>
        </p:spPr>
      </p:pic>
      <p:pic>
        <p:nvPicPr>
          <p:cNvPr id="8254" name="Picture 61" descr="Récupération des eaux"/>
          <p:cNvPicPr>
            <a:picLocks noChangeAspect="1" noChangeArrowheads="1"/>
          </p:cNvPicPr>
          <p:nvPr/>
        </p:nvPicPr>
        <p:blipFill>
          <a:blip r:embed="rId27" cstate="print"/>
          <a:srcRect/>
          <a:stretch>
            <a:fillRect/>
          </a:stretch>
        </p:blipFill>
        <p:spPr bwMode="auto">
          <a:xfrm>
            <a:off x="1152525" y="4143375"/>
            <a:ext cx="704850" cy="642938"/>
          </a:xfrm>
          <a:prstGeom prst="rect">
            <a:avLst/>
          </a:prstGeom>
          <a:noFill/>
          <a:ln w="9525">
            <a:noFill/>
            <a:miter lim="800000"/>
            <a:headEnd/>
            <a:tailEnd/>
          </a:ln>
        </p:spPr>
      </p:pic>
      <p:pic>
        <p:nvPicPr>
          <p:cNvPr id="8255" name="Picture 62"/>
          <p:cNvPicPr>
            <a:picLocks noChangeAspect="1" noChangeArrowheads="1"/>
          </p:cNvPicPr>
          <p:nvPr/>
        </p:nvPicPr>
        <p:blipFill>
          <a:blip r:embed="rId28" cstate="print"/>
          <a:srcRect/>
          <a:stretch>
            <a:fillRect/>
          </a:stretch>
        </p:blipFill>
        <p:spPr bwMode="auto">
          <a:xfrm>
            <a:off x="2571750" y="4214813"/>
            <a:ext cx="730250" cy="625475"/>
          </a:xfrm>
          <a:prstGeom prst="rect">
            <a:avLst/>
          </a:prstGeom>
          <a:noFill/>
          <a:ln w="9525">
            <a:noFill/>
            <a:miter lim="800000"/>
            <a:headEnd/>
            <a:tailEnd/>
          </a:ln>
        </p:spPr>
      </p:pic>
      <p:pic>
        <p:nvPicPr>
          <p:cNvPr id="8256" name="Picture 63"/>
          <p:cNvPicPr>
            <a:picLocks noChangeAspect="1" noChangeArrowheads="1"/>
          </p:cNvPicPr>
          <p:nvPr/>
        </p:nvPicPr>
        <p:blipFill>
          <a:blip r:embed="rId29" cstate="print"/>
          <a:srcRect l="7936" r="8025"/>
          <a:stretch>
            <a:fillRect/>
          </a:stretch>
        </p:blipFill>
        <p:spPr bwMode="auto">
          <a:xfrm>
            <a:off x="2930525" y="5429250"/>
            <a:ext cx="641350" cy="571500"/>
          </a:xfrm>
          <a:prstGeom prst="rect">
            <a:avLst/>
          </a:prstGeom>
          <a:noFill/>
          <a:ln w="9525">
            <a:noFill/>
            <a:miter lim="800000"/>
            <a:headEnd/>
            <a:tailEnd/>
          </a:ln>
        </p:spPr>
      </p:pic>
      <p:pic>
        <p:nvPicPr>
          <p:cNvPr id="8257" name="Picture 67" descr="Les déchets secs (papier, carton, verre, plastique) sont compactés dans des bacs à gauche. Au centre, l'évier avec deux systèmes d'évacuation, pour récupérer les eaux peu usées. A droite, le bac incluant le lombricomposteur."/>
          <p:cNvPicPr>
            <a:picLocks noChangeAspect="1" noChangeArrowheads="1"/>
          </p:cNvPicPr>
          <p:nvPr/>
        </p:nvPicPr>
        <p:blipFill>
          <a:blip r:embed="rId30" cstate="print"/>
          <a:srcRect l="10098" r="10858"/>
          <a:stretch>
            <a:fillRect/>
          </a:stretch>
        </p:blipFill>
        <p:spPr bwMode="auto">
          <a:xfrm>
            <a:off x="1898650" y="6215063"/>
            <a:ext cx="601663" cy="571500"/>
          </a:xfrm>
          <a:prstGeom prst="rect">
            <a:avLst/>
          </a:prstGeom>
          <a:noFill/>
          <a:ln w="9525">
            <a:noFill/>
            <a:miter lim="800000"/>
            <a:headEnd/>
            <a:tailEnd/>
          </a:ln>
        </p:spPr>
      </p:pic>
      <p:pic>
        <p:nvPicPr>
          <p:cNvPr id="8258" name="Picture 29" descr="Chaudière à condensation"/>
          <p:cNvPicPr>
            <a:picLocks noChangeAspect="1" noChangeArrowheads="1"/>
          </p:cNvPicPr>
          <p:nvPr/>
        </p:nvPicPr>
        <p:blipFill>
          <a:blip r:embed="rId31" cstate="print"/>
          <a:srcRect/>
          <a:stretch>
            <a:fillRect/>
          </a:stretch>
        </p:blipFill>
        <p:spPr bwMode="auto">
          <a:xfrm>
            <a:off x="6367463" y="4071938"/>
            <a:ext cx="776287" cy="714375"/>
          </a:xfrm>
          <a:prstGeom prst="rect">
            <a:avLst/>
          </a:prstGeom>
          <a:noFill/>
          <a:ln w="9525">
            <a:noFill/>
            <a:miter lim="800000"/>
            <a:headEnd/>
            <a:tailEnd/>
          </a:ln>
        </p:spPr>
      </p:pic>
      <p:pic>
        <p:nvPicPr>
          <p:cNvPr id="8259" name="Picture 33" descr="domotique telecommande"/>
          <p:cNvPicPr>
            <a:picLocks noChangeAspect="1" noChangeArrowheads="1"/>
          </p:cNvPicPr>
          <p:nvPr/>
        </p:nvPicPr>
        <p:blipFill>
          <a:blip r:embed="rId32" cstate="print"/>
          <a:srcRect b="15004"/>
          <a:stretch>
            <a:fillRect/>
          </a:stretch>
        </p:blipFill>
        <p:spPr bwMode="auto">
          <a:xfrm>
            <a:off x="7918450" y="4143375"/>
            <a:ext cx="485775" cy="571500"/>
          </a:xfrm>
          <a:prstGeom prst="rect">
            <a:avLst/>
          </a:prstGeom>
          <a:noFill/>
          <a:ln w="9525">
            <a:noFill/>
            <a:miter lim="800000"/>
            <a:headEnd/>
            <a:tailEnd/>
          </a:ln>
        </p:spPr>
      </p:pic>
      <p:pic>
        <p:nvPicPr>
          <p:cNvPr id="8260" name="Cogeneration" descr="Cog�n�ration Energiestro"/>
          <p:cNvPicPr>
            <a:picLocks noChangeAspect="1" noChangeArrowheads="1"/>
          </p:cNvPicPr>
          <p:nvPr/>
        </p:nvPicPr>
        <p:blipFill>
          <a:blip r:embed="rId33" cstate="print"/>
          <a:srcRect/>
          <a:stretch>
            <a:fillRect/>
          </a:stretch>
        </p:blipFill>
        <p:spPr bwMode="auto">
          <a:xfrm>
            <a:off x="7215188" y="6072188"/>
            <a:ext cx="642937" cy="601662"/>
          </a:xfrm>
          <a:prstGeom prst="rect">
            <a:avLst/>
          </a:prstGeom>
          <a:noFill/>
          <a:ln w="9525">
            <a:noFill/>
            <a:miter lim="800000"/>
            <a:headEnd/>
            <a:tailEnd/>
          </a:ln>
        </p:spPr>
      </p:pic>
      <p:pic>
        <p:nvPicPr>
          <p:cNvPr id="8261" name="Picture 48"/>
          <p:cNvPicPr>
            <a:picLocks noChangeAspect="1" noChangeArrowheads="1"/>
          </p:cNvPicPr>
          <p:nvPr/>
        </p:nvPicPr>
        <p:blipFill>
          <a:blip r:embed="rId34" cstate="print"/>
          <a:srcRect/>
          <a:stretch>
            <a:fillRect/>
          </a:stretch>
        </p:blipFill>
        <p:spPr bwMode="auto">
          <a:xfrm>
            <a:off x="6072188" y="571500"/>
            <a:ext cx="735012" cy="500063"/>
          </a:xfrm>
          <a:prstGeom prst="rect">
            <a:avLst/>
          </a:prstGeom>
          <a:noFill/>
          <a:ln w="9525">
            <a:noFill/>
            <a:miter lim="800000"/>
            <a:headEnd/>
            <a:tailEnd/>
          </a:ln>
        </p:spPr>
      </p:pic>
      <p:pic>
        <p:nvPicPr>
          <p:cNvPr id="8262" name="Picture 53"/>
          <p:cNvPicPr>
            <a:picLocks noChangeAspect="1" noChangeArrowheads="1"/>
          </p:cNvPicPr>
          <p:nvPr/>
        </p:nvPicPr>
        <p:blipFill>
          <a:blip r:embed="rId35" cstate="print"/>
          <a:srcRect/>
          <a:stretch>
            <a:fillRect/>
          </a:stretch>
        </p:blipFill>
        <p:spPr bwMode="auto">
          <a:xfrm>
            <a:off x="7569200" y="500063"/>
            <a:ext cx="860425" cy="555625"/>
          </a:xfrm>
          <a:prstGeom prst="rect">
            <a:avLst/>
          </a:prstGeom>
          <a:noFill/>
          <a:ln w="9525">
            <a:noFill/>
            <a:miter lim="800000"/>
            <a:headEnd/>
            <a:tailEnd/>
          </a:ln>
        </p:spPr>
      </p:pic>
      <p:pic>
        <p:nvPicPr>
          <p:cNvPr id="8263" name="Picture 54"/>
          <p:cNvPicPr>
            <a:picLocks noChangeAspect="1" noChangeArrowheads="1"/>
          </p:cNvPicPr>
          <p:nvPr/>
        </p:nvPicPr>
        <p:blipFill>
          <a:blip r:embed="rId36" cstate="print"/>
          <a:srcRect/>
          <a:stretch>
            <a:fillRect/>
          </a:stretch>
        </p:blipFill>
        <p:spPr bwMode="auto">
          <a:xfrm>
            <a:off x="7861300" y="1785938"/>
            <a:ext cx="854075" cy="500062"/>
          </a:xfrm>
          <a:prstGeom prst="rect">
            <a:avLst/>
          </a:prstGeom>
          <a:noFill/>
          <a:ln w="9525">
            <a:noFill/>
            <a:miter lim="800000"/>
            <a:headEnd/>
            <a:tailEnd/>
          </a:ln>
        </p:spPr>
      </p:pic>
      <p:graphicFrame>
        <p:nvGraphicFramePr>
          <p:cNvPr id="5" name="Diagramme 4"/>
          <p:cNvGraphicFramePr/>
          <p:nvPr/>
        </p:nvGraphicFramePr>
        <p:xfrm>
          <a:off x="5538039" y="599891"/>
          <a:ext cx="3354996" cy="2458492"/>
        </p:xfrm>
        <a:graphic>
          <a:graphicData uri="http://schemas.openxmlformats.org/drawingml/2006/diagram">
            <dgm:relIds xmlns:dgm="http://schemas.openxmlformats.org/drawingml/2006/diagram" xmlns:r="http://schemas.openxmlformats.org/officeDocument/2006/relationships" r:dm="rId37" r:lo="rId38" r:qs="rId39" r:cs="rId40"/>
          </a:graphicData>
        </a:graphic>
      </p:graphicFrame>
      <p:pic>
        <p:nvPicPr>
          <p:cNvPr id="8265" name="Picture 2"/>
          <p:cNvPicPr>
            <a:picLocks noChangeAspect="1" noChangeArrowheads="1"/>
          </p:cNvPicPr>
          <p:nvPr/>
        </p:nvPicPr>
        <p:blipFill>
          <a:blip r:embed="rId42" cstate="print"/>
          <a:srcRect r="24802"/>
          <a:stretch>
            <a:fillRect/>
          </a:stretch>
        </p:blipFill>
        <p:spPr bwMode="auto">
          <a:xfrm>
            <a:off x="8143875" y="5357813"/>
            <a:ext cx="765175" cy="571500"/>
          </a:xfrm>
          <a:prstGeom prst="rect">
            <a:avLst/>
          </a:prstGeom>
          <a:noFill/>
          <a:ln w="9525">
            <a:noFill/>
            <a:miter lim="800000"/>
            <a:headEnd/>
            <a:tailEnd/>
          </a:ln>
        </p:spPr>
      </p:pic>
      <p:pic>
        <p:nvPicPr>
          <p:cNvPr id="8266" name="Picture 74" descr="F:\Image1.jpg"/>
          <p:cNvPicPr>
            <a:picLocks noChangeAspect="1" noChangeArrowheads="1"/>
          </p:cNvPicPr>
          <p:nvPr/>
        </p:nvPicPr>
        <p:blipFill>
          <a:blip r:embed="rId43" cstate="print"/>
          <a:srcRect/>
          <a:stretch>
            <a:fillRect/>
          </a:stretch>
        </p:blipFill>
        <p:spPr bwMode="auto">
          <a:xfrm>
            <a:off x="3881438" y="4643438"/>
            <a:ext cx="1905000" cy="12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9" descr="Tri">
            <a:hlinkClick r:id="rId3"/>
          </p:cNvPr>
          <p:cNvPicPr>
            <a:picLocks noChangeAspect="1" noChangeArrowheads="1"/>
          </p:cNvPicPr>
          <p:nvPr/>
        </p:nvPicPr>
        <p:blipFill>
          <a:blip r:embed="rId4" cstate="print"/>
          <a:srcRect/>
          <a:stretch>
            <a:fillRect/>
          </a:stretch>
        </p:blipFill>
        <p:spPr bwMode="auto">
          <a:xfrm>
            <a:off x="500063" y="1571625"/>
            <a:ext cx="1404937" cy="1571625"/>
          </a:xfrm>
          <a:prstGeom prst="rect">
            <a:avLst/>
          </a:prstGeom>
          <a:noFill/>
          <a:ln w="9525">
            <a:noFill/>
            <a:miter lim="800000"/>
            <a:headEnd/>
            <a:tailEnd/>
          </a:ln>
        </p:spPr>
      </p:pic>
      <p:pic>
        <p:nvPicPr>
          <p:cNvPr id="31747" name="Image 12" descr="http://www.ecosir.com/@Bin/1772781/CIMG2853.jpeg">
            <a:hlinkClick r:id="rId5"/>
          </p:cNvPr>
          <p:cNvPicPr>
            <a:picLocks noChangeAspect="1" noChangeArrowheads="1"/>
          </p:cNvPicPr>
          <p:nvPr/>
        </p:nvPicPr>
        <p:blipFill>
          <a:blip r:embed="rId6" cstate="print"/>
          <a:srcRect/>
          <a:stretch>
            <a:fillRect/>
          </a:stretch>
        </p:blipFill>
        <p:spPr bwMode="auto">
          <a:xfrm>
            <a:off x="2357438" y="1571625"/>
            <a:ext cx="1898650" cy="1428750"/>
          </a:xfrm>
          <a:prstGeom prst="rect">
            <a:avLst/>
          </a:prstGeom>
          <a:noFill/>
          <a:ln w="9525">
            <a:noFill/>
            <a:miter lim="800000"/>
            <a:headEnd/>
            <a:tailEnd/>
          </a:ln>
        </p:spPr>
      </p:pic>
      <p:pic>
        <p:nvPicPr>
          <p:cNvPr id="31748" name="Image 13" descr="corps_setecomschemareseau_090106">
            <a:hlinkClick r:id="rId7"/>
          </p:cNvPr>
          <p:cNvPicPr>
            <a:picLocks noChangeAspect="1" noChangeArrowheads="1"/>
          </p:cNvPicPr>
          <p:nvPr/>
        </p:nvPicPr>
        <p:blipFill>
          <a:blip r:embed="rId8" cstate="print"/>
          <a:srcRect/>
          <a:stretch>
            <a:fillRect/>
          </a:stretch>
        </p:blipFill>
        <p:spPr bwMode="auto">
          <a:xfrm>
            <a:off x="4643438" y="1928813"/>
            <a:ext cx="2165350" cy="1143000"/>
          </a:xfrm>
          <a:prstGeom prst="rect">
            <a:avLst/>
          </a:prstGeom>
          <a:noFill/>
          <a:ln w="9525">
            <a:noFill/>
            <a:miter lim="800000"/>
            <a:headEnd/>
            <a:tailEnd/>
          </a:ln>
        </p:spPr>
      </p:pic>
      <p:sp>
        <p:nvSpPr>
          <p:cNvPr id="12" name="Rectangle 11"/>
          <p:cNvSpPr>
            <a:spLocks noChangeArrowheads="1"/>
          </p:cNvSpPr>
          <p:nvPr/>
        </p:nvSpPr>
        <p:spPr bwMode="auto">
          <a:xfrm>
            <a:off x="0" y="3265488"/>
            <a:ext cx="9144000" cy="3578225"/>
          </a:xfrm>
          <a:prstGeom prst="rect">
            <a:avLst/>
          </a:prstGeom>
          <a:solidFill>
            <a:srgbClr val="0066CC"/>
          </a:solidFill>
          <a:ln>
            <a:headEnd/>
            <a:tailEnd/>
          </a:ln>
        </p:spPr>
        <p:style>
          <a:lnRef idx="1">
            <a:schemeClr val="accent2"/>
          </a:lnRef>
          <a:fillRef idx="3">
            <a:schemeClr val="accent2"/>
          </a:fillRef>
          <a:effectRef idx="2">
            <a:schemeClr val="accent2"/>
          </a:effectRef>
          <a:fontRef idx="minor">
            <a:schemeClr val="lt1"/>
          </a:fontRef>
        </p:style>
        <p:txBody>
          <a:bodyPr anchor="ctr">
            <a:spAutoFit/>
          </a:bodyPr>
          <a:lstStyle/>
          <a:p>
            <a:pPr>
              <a:lnSpc>
                <a:spcPct val="150000"/>
              </a:lnSpc>
              <a:defRPr/>
            </a:pPr>
            <a:r>
              <a:rPr lang="fr-FR" sz="1400" b="1" u="sng" dirty="0">
                <a:solidFill>
                  <a:schemeClr val="tx1"/>
                </a:solidFill>
              </a:rPr>
              <a:t>Activités : </a:t>
            </a:r>
            <a:r>
              <a:rPr lang="fr-FR" sz="1400" dirty="0">
                <a:solidFill>
                  <a:schemeClr val="tx1"/>
                </a:solidFill>
              </a:rPr>
              <a:t>A partir du site </a:t>
            </a:r>
            <a:r>
              <a:rPr lang="fr-FR" sz="1400" dirty="0">
                <a:solidFill>
                  <a:schemeClr val="tx1"/>
                </a:solidFill>
                <a:hlinkClick r:id="rId9"/>
              </a:rPr>
              <a:t>http://www.syctom-paris.fr/edi/sitetom/tri/</a:t>
            </a:r>
            <a:r>
              <a:rPr lang="fr-FR" sz="1400" dirty="0">
                <a:solidFill>
                  <a:schemeClr val="tx1"/>
                </a:solidFill>
              </a:rPr>
              <a:t> ou </a:t>
            </a:r>
            <a:r>
              <a:rPr lang="fr-FR" sz="1400" dirty="0">
                <a:solidFill>
                  <a:schemeClr val="accent2"/>
                </a:solidFill>
                <a:hlinkClick r:id="rId10"/>
              </a:rPr>
              <a:t>http://tri-recyclage.ecoemballages.fr/</a:t>
            </a:r>
            <a:r>
              <a:rPr lang="fr-FR" sz="1400" dirty="0">
                <a:solidFill>
                  <a:schemeClr val="accent2"/>
                </a:solidFill>
              </a:rPr>
              <a:t> </a:t>
            </a:r>
          </a:p>
          <a:p>
            <a:pPr>
              <a:lnSpc>
                <a:spcPct val="150000"/>
              </a:lnSpc>
              <a:defRPr/>
            </a:pPr>
            <a:endParaRPr lang="fr-FR" sz="1100" dirty="0">
              <a:solidFill>
                <a:schemeClr val="tx1"/>
              </a:solidFill>
            </a:endParaRPr>
          </a:p>
          <a:p>
            <a:pPr>
              <a:buFontTx/>
              <a:buChar char="-"/>
              <a:defRPr/>
            </a:pPr>
            <a:r>
              <a:rPr lang="fr-FR" sz="1400" dirty="0">
                <a:solidFill>
                  <a:schemeClr val="tx1"/>
                </a:solidFill>
              </a:rPr>
              <a:t>Identifier le vocabulaire spécifique de la gestion des déchets, décrire  les enjeux et la règlementation de la gestion des déchets </a:t>
            </a:r>
            <a:r>
              <a:rPr lang="fr-FR" sz="1400" dirty="0">
                <a:solidFill>
                  <a:schemeClr val="tx1"/>
                </a:solidFill>
                <a:hlinkClick r:id="rId11" action="ppaction://hlinkfile"/>
              </a:rPr>
              <a:t>DR B</a:t>
            </a:r>
            <a:r>
              <a:rPr lang="fr-FR" sz="1400" dirty="0">
                <a:solidFill>
                  <a:schemeClr val="tx1"/>
                </a:solidFill>
              </a:rPr>
              <a:t>.</a:t>
            </a:r>
          </a:p>
          <a:p>
            <a:pPr>
              <a:defRPr/>
            </a:pPr>
            <a:endParaRPr lang="fr-FR" sz="1400" dirty="0">
              <a:solidFill>
                <a:schemeClr val="tx1"/>
              </a:solidFill>
              <a:latin typeface="Arial Narrow" pitchFamily="34" charset="0"/>
            </a:endParaRPr>
          </a:p>
          <a:p>
            <a:pPr>
              <a:buFontTx/>
              <a:buChar char="-"/>
              <a:defRPr/>
            </a:pPr>
            <a:r>
              <a:rPr lang="fr-FR" sz="1400" dirty="0">
                <a:solidFill>
                  <a:schemeClr val="tx1"/>
                </a:solidFill>
              </a:rPr>
              <a:t> Réaliser une fiche d’identité des différents procédés  innovants de gestion des déchets puis une étude comparative de ces procédés </a:t>
            </a:r>
            <a:r>
              <a:rPr lang="fr-FR" sz="1400" dirty="0">
                <a:solidFill>
                  <a:schemeClr val="tx1"/>
                </a:solidFill>
                <a:hlinkClick r:id="rId12" action="ppaction://hlinkfile"/>
              </a:rPr>
              <a:t>DR  C</a:t>
            </a:r>
            <a:r>
              <a:rPr lang="fr-FR" sz="1400" dirty="0">
                <a:solidFill>
                  <a:schemeClr val="tx1"/>
                </a:solidFill>
              </a:rPr>
              <a:t>.</a:t>
            </a:r>
          </a:p>
          <a:p>
            <a:pPr>
              <a:defRPr/>
            </a:pPr>
            <a:endParaRPr lang="fr-FR" sz="1400" dirty="0">
              <a:solidFill>
                <a:schemeClr val="tx1"/>
              </a:solidFill>
            </a:endParaRPr>
          </a:p>
          <a:p>
            <a:pPr>
              <a:buFontTx/>
              <a:buChar char="-"/>
              <a:defRPr/>
            </a:pPr>
            <a:r>
              <a:rPr lang="fr-FR" sz="1400" dirty="0">
                <a:solidFill>
                  <a:schemeClr val="tx1"/>
                </a:solidFill>
              </a:rPr>
              <a:t> Enoncer les évolutions (solutions technologiques) qui ont permis de modifier les différents procédés de collecte. des déchets, puis leur valorisation directe au sein du quartier</a:t>
            </a:r>
            <a:r>
              <a:rPr lang="fr-FR" sz="1400" dirty="0">
                <a:solidFill>
                  <a:schemeClr val="tx1"/>
                </a:solidFill>
                <a:hlinkClick r:id="rId13" action="ppaction://hlinkpres?slideindex=1&amp;slidetitle="/>
              </a:rPr>
              <a:t> DR D</a:t>
            </a:r>
            <a:r>
              <a:rPr lang="fr-FR" sz="1400" dirty="0">
                <a:solidFill>
                  <a:schemeClr val="tx1"/>
                </a:solidFill>
              </a:rPr>
              <a:t>.</a:t>
            </a:r>
          </a:p>
          <a:p>
            <a:pPr>
              <a:defRPr/>
            </a:pPr>
            <a:endParaRPr lang="fr-FR" sz="1400" dirty="0">
              <a:solidFill>
                <a:schemeClr val="tx1"/>
              </a:solidFill>
            </a:endParaRPr>
          </a:p>
          <a:p>
            <a:pPr>
              <a:lnSpc>
                <a:spcPct val="150000"/>
              </a:lnSpc>
              <a:defRPr/>
            </a:pPr>
            <a:r>
              <a:rPr lang="fr-FR" sz="1400" dirty="0">
                <a:solidFill>
                  <a:schemeClr val="tx1"/>
                </a:solidFill>
              </a:rPr>
              <a:t>Visite d’un centre de valorisation des déchets.</a:t>
            </a:r>
          </a:p>
          <a:p>
            <a:pPr>
              <a:lnSpc>
                <a:spcPct val="150000"/>
              </a:lnSpc>
              <a:defRPr/>
            </a:pPr>
            <a:r>
              <a:rPr lang="fr-FR" sz="1400" u="sng" dirty="0">
                <a:solidFill>
                  <a:srgbClr val="002060"/>
                </a:solidFill>
              </a:rPr>
              <a:t>Pistes de projet:</a:t>
            </a:r>
          </a:p>
          <a:p>
            <a:pPr>
              <a:lnSpc>
                <a:spcPct val="150000"/>
              </a:lnSpc>
              <a:buFontTx/>
              <a:buChar char="-"/>
              <a:defRPr/>
            </a:pPr>
            <a:r>
              <a:rPr lang="fr-FR" sz="1400" dirty="0">
                <a:solidFill>
                  <a:srgbClr val="002060"/>
                </a:solidFill>
              </a:rPr>
              <a:t> Adapter les procédés de gestion des déchets à l’habitat individuel.</a:t>
            </a:r>
            <a:endParaRPr lang="fr-FR" sz="1400" dirty="0">
              <a:solidFill>
                <a:schemeClr val="tx1"/>
              </a:solidFill>
              <a:latin typeface="Arial Narrow" pitchFamily="34" charset="0"/>
            </a:endParaRPr>
          </a:p>
        </p:txBody>
      </p:sp>
      <p:sp>
        <p:nvSpPr>
          <p:cNvPr id="31750" name="Rectangle 10"/>
          <p:cNvSpPr>
            <a:spLocks noChangeArrowheads="1"/>
          </p:cNvSpPr>
          <p:nvPr/>
        </p:nvSpPr>
        <p:spPr bwMode="auto">
          <a:xfrm>
            <a:off x="0" y="701675"/>
            <a:ext cx="9144000" cy="461963"/>
          </a:xfrm>
          <a:prstGeom prst="rect">
            <a:avLst/>
          </a:prstGeom>
          <a:noFill/>
          <a:ln w="9525">
            <a:noFill/>
            <a:miter lim="800000"/>
            <a:headEnd/>
            <a:tailEnd/>
          </a:ln>
        </p:spPr>
        <p:txBody>
          <a:bodyPr anchor="ctr">
            <a:spAutoFit/>
          </a:bodyPr>
          <a:lstStyle/>
          <a:p>
            <a:pPr algn="ctr" eaLnBrk="0" hangingPunct="0"/>
            <a:r>
              <a:rPr lang="fr-FR" sz="2400" b="1" i="1">
                <a:solidFill>
                  <a:srgbClr val="FF0000"/>
                </a:solidFill>
                <a:latin typeface="Calibri" pitchFamily="34" charset="0"/>
                <a:cs typeface="Times New Roman" charset="0"/>
              </a:rPr>
              <a:t>Les activités liées au questionnement n°1</a:t>
            </a:r>
            <a:endParaRPr lang="fr-FR" sz="2400"/>
          </a:p>
        </p:txBody>
      </p:sp>
      <p:sp>
        <p:nvSpPr>
          <p:cNvPr id="31751" name="ZoneTexte 4"/>
          <p:cNvSpPr txBox="1">
            <a:spLocks noChangeArrowheads="1"/>
          </p:cNvSpPr>
          <p:nvPr/>
        </p:nvSpPr>
        <p:spPr bwMode="auto">
          <a:xfrm>
            <a:off x="714375" y="214313"/>
            <a:ext cx="7572375" cy="461962"/>
          </a:xfrm>
          <a:prstGeom prst="rect">
            <a:avLst/>
          </a:prstGeom>
          <a:solidFill>
            <a:srgbClr val="0070C0"/>
          </a:solidFill>
          <a:ln w="9525">
            <a:noFill/>
            <a:miter lim="800000"/>
            <a:headEnd/>
            <a:tailEnd/>
          </a:ln>
        </p:spPr>
        <p:txBody>
          <a:bodyPr>
            <a:spAutoFit/>
          </a:bodyPr>
          <a:lstStyle/>
          <a:p>
            <a:pPr algn="ctr"/>
            <a:r>
              <a:rPr lang="fr-FR" sz="2400">
                <a:latin typeface="Trebuchet MS" pitchFamily="34" charset="0"/>
              </a:rPr>
              <a:t>Création et Innovation Technologiques</a:t>
            </a:r>
          </a:p>
        </p:txBody>
      </p:sp>
      <p:pic>
        <p:nvPicPr>
          <p:cNvPr id="31752" name="Image 18" descr="http://www.fnh.org/naturoscope/Energie/Valdechets/Images/F-incineration.jpg">
            <a:hlinkClick r:id="rId14"/>
          </p:cNvPr>
          <p:cNvPicPr>
            <a:picLocks noChangeAspect="1" noChangeArrowheads="1"/>
          </p:cNvPicPr>
          <p:nvPr/>
        </p:nvPicPr>
        <p:blipFill>
          <a:blip r:embed="rId15" cstate="print"/>
          <a:srcRect/>
          <a:stretch>
            <a:fillRect/>
          </a:stretch>
        </p:blipFill>
        <p:spPr bwMode="auto">
          <a:xfrm>
            <a:off x="7072313" y="1785938"/>
            <a:ext cx="2071687" cy="857250"/>
          </a:xfrm>
          <a:prstGeom prst="rect">
            <a:avLst/>
          </a:prstGeom>
          <a:noFill/>
          <a:ln w="9525">
            <a:noFill/>
            <a:miter lim="800000"/>
            <a:headEnd/>
            <a:tailEnd/>
          </a:ln>
        </p:spPr>
      </p:pic>
      <p:pic>
        <p:nvPicPr>
          <p:cNvPr id="31753" name="Picture 19" descr="r05-4365">
            <a:hlinkClick r:id="rId16" action="ppaction://hlinksldjump"/>
          </p:cNvPr>
          <p:cNvPicPr>
            <a:picLocks noChangeAspect="1" noChangeArrowheads="1"/>
          </p:cNvPicPr>
          <p:nvPr/>
        </p:nvPicPr>
        <p:blipFill>
          <a:blip r:embed="rId17" cstate="print"/>
          <a:srcRect/>
          <a:stretch>
            <a:fillRect/>
          </a:stretch>
        </p:blipFill>
        <p:spPr bwMode="auto">
          <a:xfrm>
            <a:off x="6786563" y="5429250"/>
            <a:ext cx="2032000" cy="107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0"/>
            <a:ext cx="500034" cy="6858000"/>
          </a:xfrm>
          <a:prstGeom prst="rect">
            <a:avLst/>
          </a:prstGeom>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r>
              <a:rPr lang="fr-FR" sz="3200" dirty="0"/>
              <a:t>Création et Innovation technologique</a:t>
            </a:r>
          </a:p>
        </p:txBody>
      </p:sp>
      <p:pic>
        <p:nvPicPr>
          <p:cNvPr id="32771" name="Ellipse 3"/>
          <p:cNvPicPr>
            <a:picLocks noChangeArrowheads="1"/>
          </p:cNvPicPr>
          <p:nvPr/>
        </p:nvPicPr>
        <p:blipFill>
          <a:blip r:embed="rId3" cstate="print"/>
          <a:srcRect/>
          <a:stretch>
            <a:fillRect/>
          </a:stretch>
        </p:blipFill>
        <p:spPr bwMode="auto">
          <a:xfrm>
            <a:off x="1243013" y="122238"/>
            <a:ext cx="6688137" cy="6686550"/>
          </a:xfrm>
          <a:prstGeom prst="rect">
            <a:avLst/>
          </a:prstGeom>
          <a:noFill/>
          <a:ln w="9525">
            <a:noFill/>
            <a:miter lim="800000"/>
            <a:headEnd/>
            <a:tailEnd/>
          </a:ln>
        </p:spPr>
      </p:pic>
      <p:sp>
        <p:nvSpPr>
          <p:cNvPr id="32772" name="Text Box 5"/>
          <p:cNvSpPr txBox="1">
            <a:spLocks noChangeArrowheads="1"/>
          </p:cNvSpPr>
          <p:nvPr/>
        </p:nvSpPr>
        <p:spPr bwMode="auto">
          <a:xfrm>
            <a:off x="2235200" y="1114425"/>
            <a:ext cx="4702175" cy="4700588"/>
          </a:xfrm>
          <a:prstGeom prst="rect">
            <a:avLst/>
          </a:prstGeom>
          <a:noFill/>
          <a:ln w="9525">
            <a:noFill/>
            <a:miter lim="800000"/>
            <a:headEnd/>
            <a:tailEnd/>
          </a:ln>
        </p:spPr>
        <p:txBody>
          <a:bodyPr/>
          <a:lstStyle/>
          <a:p>
            <a:pPr algn="ctr" defTabSz="914400"/>
            <a:endParaRPr lang="fr-FR">
              <a:solidFill>
                <a:srgbClr val="FFFFFF"/>
              </a:solidFill>
              <a:latin typeface="Calibri" pitchFamily="34" charset="0"/>
            </a:endParaRPr>
          </a:p>
        </p:txBody>
      </p:sp>
      <p:sp>
        <p:nvSpPr>
          <p:cNvPr id="27" name="Ellipse 26"/>
          <p:cNvSpPr/>
          <p:nvPr/>
        </p:nvSpPr>
        <p:spPr>
          <a:xfrm>
            <a:off x="3500438" y="5000625"/>
            <a:ext cx="1573212"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8" name="Ellipse 27"/>
          <p:cNvSpPr/>
          <p:nvPr/>
        </p:nvSpPr>
        <p:spPr>
          <a:xfrm>
            <a:off x="6000750" y="3643313"/>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9" name="Ellipse 28"/>
          <p:cNvSpPr/>
          <p:nvPr/>
        </p:nvSpPr>
        <p:spPr>
          <a:xfrm>
            <a:off x="5429250" y="1071563"/>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32776" name="Ellipse 33"/>
          <p:cNvPicPr>
            <a:picLocks noChangeArrowheads="1"/>
          </p:cNvPicPr>
          <p:nvPr/>
        </p:nvPicPr>
        <p:blipFill>
          <a:blip r:embed="rId4" cstate="print"/>
          <a:srcRect/>
          <a:stretch>
            <a:fillRect/>
          </a:stretch>
        </p:blipFill>
        <p:spPr bwMode="auto">
          <a:xfrm>
            <a:off x="3059113" y="2046288"/>
            <a:ext cx="2968625" cy="2967037"/>
          </a:xfrm>
          <a:prstGeom prst="rect">
            <a:avLst/>
          </a:prstGeom>
          <a:noFill/>
          <a:ln w="9525">
            <a:noFill/>
            <a:miter lim="800000"/>
            <a:headEnd/>
            <a:tailEnd/>
          </a:ln>
        </p:spPr>
      </p:pic>
      <p:sp>
        <p:nvSpPr>
          <p:cNvPr id="32777" name="Text Box 11"/>
          <p:cNvSpPr txBox="1">
            <a:spLocks noChangeArrowheads="1"/>
          </p:cNvSpPr>
          <p:nvPr/>
        </p:nvSpPr>
        <p:spPr bwMode="auto">
          <a:xfrm>
            <a:off x="3492500" y="2636838"/>
            <a:ext cx="2071688" cy="1728787"/>
          </a:xfrm>
          <a:prstGeom prst="rect">
            <a:avLst/>
          </a:prstGeom>
          <a:noFill/>
          <a:ln w="9525">
            <a:noFill/>
            <a:miter lim="800000"/>
            <a:headEnd/>
            <a:tailEnd/>
          </a:ln>
        </p:spPr>
        <p:txBody>
          <a:bodyPr/>
          <a:lstStyle/>
          <a:p>
            <a:pPr algn="ctr" defTabSz="914400"/>
            <a:r>
              <a:rPr lang="fr-FR" sz="2000" i="1">
                <a:solidFill>
                  <a:srgbClr val="FFFFFF"/>
                </a:solidFill>
                <a:latin typeface="Calibri" pitchFamily="34" charset="0"/>
              </a:rPr>
              <a:t>L’évolution des procédés, solutions et dispositifs de la gestion des eaux</a:t>
            </a:r>
          </a:p>
        </p:txBody>
      </p:sp>
      <p:sp>
        <p:nvSpPr>
          <p:cNvPr id="26" name="Ellipse 25"/>
          <p:cNvSpPr/>
          <p:nvPr/>
        </p:nvSpPr>
        <p:spPr>
          <a:xfrm>
            <a:off x="2786063" y="500063"/>
            <a:ext cx="1571625"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32779" name="ZoneTexte 36"/>
          <p:cNvSpPr txBox="1">
            <a:spLocks noChangeArrowheads="1"/>
          </p:cNvSpPr>
          <p:nvPr/>
        </p:nvSpPr>
        <p:spPr bwMode="auto">
          <a:xfrm>
            <a:off x="3603625" y="5886450"/>
            <a:ext cx="184150" cy="274638"/>
          </a:xfrm>
          <a:prstGeom prst="rect">
            <a:avLst/>
          </a:prstGeom>
          <a:noFill/>
          <a:ln w="9525">
            <a:noFill/>
            <a:miter lim="800000"/>
            <a:headEnd/>
            <a:tailEnd/>
          </a:ln>
        </p:spPr>
        <p:txBody>
          <a:bodyPr wrap="none">
            <a:spAutoFit/>
          </a:bodyPr>
          <a:lstStyle/>
          <a:p>
            <a:pPr algn="ctr" defTabSz="914400"/>
            <a:endParaRPr lang="fr-FR" sz="1200">
              <a:latin typeface="Calibri" pitchFamily="34" charset="0"/>
            </a:endParaRPr>
          </a:p>
        </p:txBody>
      </p:sp>
      <p:graphicFrame>
        <p:nvGraphicFramePr>
          <p:cNvPr id="5" name="Diagramme 4"/>
          <p:cNvGraphicFramePr/>
          <p:nvPr/>
        </p:nvGraphicFramePr>
        <p:xfrm>
          <a:off x="1071538" y="500042"/>
          <a:ext cx="6843762" cy="53037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0" name="Ellipse 19"/>
          <p:cNvSpPr/>
          <p:nvPr/>
        </p:nvSpPr>
        <p:spPr>
          <a:xfrm>
            <a:off x="1500188" y="2786063"/>
            <a:ext cx="1571625" cy="15716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19" name="Picture 2"/>
          <p:cNvPicPr>
            <a:picLocks noChangeAspect="1" noChangeArrowheads="1"/>
          </p:cNvPicPr>
          <p:nvPr/>
        </p:nvPicPr>
        <p:blipFill>
          <a:blip r:embed="rId10" cstate="print"/>
          <a:srcRect l="26786" r="24999"/>
          <a:stretch>
            <a:fillRect/>
          </a:stretch>
        </p:blipFill>
        <p:spPr bwMode="auto">
          <a:xfrm>
            <a:off x="1928794" y="2928934"/>
            <a:ext cx="715038" cy="11210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Flèche en arc 29"/>
          <p:cNvSpPr/>
          <p:nvPr/>
        </p:nvSpPr>
        <p:spPr>
          <a:xfrm rot="500296">
            <a:off x="2110200" y="967200"/>
            <a:ext cx="4923599" cy="4923599"/>
          </a:xfrm>
          <a:prstGeom prst="circularArrow">
            <a:avLst>
              <a:gd name="adj1" fmla="val 5201"/>
              <a:gd name="adj2" fmla="val 335994"/>
              <a:gd name="adj3" fmla="val 8210260"/>
              <a:gd name="adj4" fmla="val 6557262"/>
              <a:gd name="adj5" fmla="val 6068"/>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pic>
        <p:nvPicPr>
          <p:cNvPr id="32786" name="Picture 37"/>
          <p:cNvPicPr>
            <a:picLocks noChangeAspect="1" noChangeArrowheads="1"/>
          </p:cNvPicPr>
          <p:nvPr/>
        </p:nvPicPr>
        <p:blipFill>
          <a:blip r:embed="rId11" cstate="print"/>
          <a:srcRect/>
          <a:stretch>
            <a:fillRect/>
          </a:stretch>
        </p:blipFill>
        <p:spPr bwMode="auto">
          <a:xfrm>
            <a:off x="5357813" y="1214438"/>
            <a:ext cx="1714500" cy="1098550"/>
          </a:xfrm>
          <a:prstGeom prst="rect">
            <a:avLst/>
          </a:prstGeom>
          <a:noFill/>
          <a:ln w="9525">
            <a:noFill/>
            <a:miter lim="800000"/>
            <a:headEnd/>
            <a:tailEnd/>
          </a:ln>
        </p:spPr>
      </p:pic>
      <p:pic>
        <p:nvPicPr>
          <p:cNvPr id="32787" name="Image 16" descr="reseau_unitaire.gif"/>
          <p:cNvPicPr>
            <a:picLocks noChangeAspect="1"/>
          </p:cNvPicPr>
          <p:nvPr/>
        </p:nvPicPr>
        <p:blipFill>
          <a:blip r:embed="rId12" cstate="print"/>
          <a:srcRect/>
          <a:stretch>
            <a:fillRect/>
          </a:stretch>
        </p:blipFill>
        <p:spPr bwMode="auto">
          <a:xfrm>
            <a:off x="2643188" y="392113"/>
            <a:ext cx="1935162" cy="1465262"/>
          </a:xfrm>
          <a:prstGeom prst="rect">
            <a:avLst/>
          </a:prstGeom>
          <a:noFill/>
          <a:ln w="9525">
            <a:noFill/>
            <a:miter lim="800000"/>
            <a:headEnd/>
            <a:tailEnd/>
          </a:ln>
        </p:spPr>
      </p:pic>
      <p:pic>
        <p:nvPicPr>
          <p:cNvPr id="32788" name="Picture 63"/>
          <p:cNvPicPr>
            <a:picLocks noChangeAspect="1" noChangeArrowheads="1"/>
          </p:cNvPicPr>
          <p:nvPr/>
        </p:nvPicPr>
        <p:blipFill>
          <a:blip r:embed="rId13" cstate="print"/>
          <a:srcRect l="7936" r="8025"/>
          <a:stretch>
            <a:fillRect/>
          </a:stretch>
        </p:blipFill>
        <p:spPr bwMode="auto">
          <a:xfrm>
            <a:off x="3357563" y="4857750"/>
            <a:ext cx="1841500" cy="1643063"/>
          </a:xfrm>
          <a:prstGeom prst="rect">
            <a:avLst/>
          </a:prstGeom>
          <a:noFill/>
          <a:ln w="9525">
            <a:noFill/>
            <a:miter lim="800000"/>
            <a:headEnd/>
            <a:tailEnd/>
          </a:ln>
        </p:spPr>
      </p:pic>
      <p:pic>
        <p:nvPicPr>
          <p:cNvPr id="32789" name="Image 20" descr="lagunage.jpg"/>
          <p:cNvPicPr>
            <a:picLocks noChangeAspect="1"/>
          </p:cNvPicPr>
          <p:nvPr/>
        </p:nvPicPr>
        <p:blipFill>
          <a:blip r:embed="rId14" cstate="print"/>
          <a:srcRect/>
          <a:stretch>
            <a:fillRect/>
          </a:stretch>
        </p:blipFill>
        <p:spPr bwMode="auto">
          <a:xfrm>
            <a:off x="5929313" y="3857625"/>
            <a:ext cx="1638300" cy="106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ZoneTexte 1"/>
          <p:cNvSpPr txBox="1">
            <a:spLocks noChangeArrowheads="1"/>
          </p:cNvSpPr>
          <p:nvPr/>
        </p:nvSpPr>
        <p:spPr bwMode="auto">
          <a:xfrm>
            <a:off x="285750" y="0"/>
            <a:ext cx="8858250" cy="2400300"/>
          </a:xfrm>
          <a:prstGeom prst="rect">
            <a:avLst/>
          </a:prstGeom>
          <a:noFill/>
          <a:ln w="9525">
            <a:noFill/>
            <a:miter lim="800000"/>
            <a:headEnd/>
            <a:tailEnd/>
          </a:ln>
        </p:spPr>
        <p:txBody>
          <a:bodyPr>
            <a:spAutoFit/>
          </a:bodyPr>
          <a:lstStyle/>
          <a:p>
            <a:pPr algn="ctr" defTabSz="914400"/>
            <a:r>
              <a:rPr lang="fr-FR" sz="2000" b="1" i="1">
                <a:solidFill>
                  <a:schemeClr val="tx1"/>
                </a:solidFill>
                <a:latin typeface="Trebuchet MS" pitchFamily="34" charset="0"/>
              </a:rPr>
              <a:t>Questionnement N° 2:Gérer l’eau?</a:t>
            </a:r>
          </a:p>
          <a:p>
            <a:pPr defTabSz="914400"/>
            <a:endParaRPr lang="fr-FR" sz="1000" i="1" u="sng">
              <a:solidFill>
                <a:srgbClr val="0070C0"/>
              </a:solidFill>
              <a:latin typeface="Trebuchet MS" pitchFamily="34" charset="0"/>
            </a:endParaRPr>
          </a:p>
          <a:p>
            <a:pPr defTabSz="914400"/>
            <a:r>
              <a:rPr lang="fr-FR" sz="2000" i="1" u="sng">
                <a:solidFill>
                  <a:srgbClr val="0070C0"/>
                </a:solidFill>
                <a:latin typeface="Trebuchet MS" pitchFamily="34" charset="0"/>
              </a:rPr>
              <a:t>Produits innovant étudiés </a:t>
            </a:r>
            <a:r>
              <a:rPr lang="fr-FR" sz="2000" i="1">
                <a:solidFill>
                  <a:srgbClr val="0070C0"/>
                </a:solidFill>
                <a:latin typeface="Trebuchet MS" pitchFamily="34" charset="0"/>
              </a:rPr>
              <a:t>: </a:t>
            </a:r>
            <a:r>
              <a:rPr lang="fr-FR" sz="2000" i="1">
                <a:solidFill>
                  <a:srgbClr val="FF6600"/>
                </a:solidFill>
                <a:latin typeface="Trebuchet MS" pitchFamily="34" charset="0"/>
              </a:rPr>
              <a:t>Dispositifs et procédés de gestion des eaux pluviales</a:t>
            </a:r>
          </a:p>
          <a:p>
            <a:pPr defTabSz="914400"/>
            <a:r>
              <a:rPr lang="fr-FR" sz="2000" i="1" u="sng">
                <a:solidFill>
                  <a:srgbClr val="0070C0"/>
                </a:solidFill>
                <a:latin typeface="Trebuchet MS" pitchFamily="34" charset="0"/>
              </a:rPr>
              <a:t>Investigations ou Résolutions de Problèmes</a:t>
            </a:r>
            <a:r>
              <a:rPr lang="fr-FR" sz="2000">
                <a:solidFill>
                  <a:srgbClr val="FF0000"/>
                </a:solidFill>
                <a:latin typeface="Trebuchet MS" pitchFamily="34" charset="0"/>
              </a:rPr>
              <a:t> : </a:t>
            </a:r>
            <a:r>
              <a:rPr lang="fr-FR" sz="2000" i="1">
                <a:solidFill>
                  <a:srgbClr val="FF6600"/>
                </a:solidFill>
                <a:latin typeface="Trebuchet MS" pitchFamily="34" charset="0"/>
              </a:rPr>
              <a:t>Quelles sont les innovations ayant permis d’améliorer la gestion des eaux pluviales à moindre impact sur l’environnement? </a:t>
            </a:r>
          </a:p>
          <a:p>
            <a:pPr defTabSz="914400"/>
            <a:endParaRPr lang="fr-FR" sz="2000" i="1">
              <a:solidFill>
                <a:srgbClr val="FF6600"/>
              </a:solidFill>
              <a:latin typeface="Trebuchet MS" pitchFamily="34" charset="0"/>
            </a:endParaRPr>
          </a:p>
        </p:txBody>
      </p:sp>
      <p:sp>
        <p:nvSpPr>
          <p:cNvPr id="33795" name="Rectangle 36">
            <a:hlinkClick r:id="rId3"/>
          </p:cNvPr>
          <p:cNvSpPr>
            <a:spLocks noChangeArrowheads="1"/>
          </p:cNvSpPr>
          <p:nvPr/>
        </p:nvSpPr>
        <p:spPr bwMode="auto">
          <a:xfrm>
            <a:off x="0" y="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3796" name="Rectangle 37">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3797" name="Rectangle 38">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3798" name="Rectangle 39">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3799" name="AutoShape 6"/>
          <p:cNvSpPr>
            <a:spLocks noChangeArrowheads="1"/>
          </p:cNvSpPr>
          <p:nvPr/>
        </p:nvSpPr>
        <p:spPr bwMode="auto">
          <a:xfrm>
            <a:off x="4714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00" name="AutoShape 20"/>
          <p:cNvSpPr>
            <a:spLocks noChangeArrowheads="1"/>
          </p:cNvSpPr>
          <p:nvPr/>
        </p:nvSpPr>
        <p:spPr bwMode="auto">
          <a:xfrm>
            <a:off x="104775" y="3506788"/>
            <a:ext cx="1681163"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01" name="AutoShape 4"/>
          <p:cNvSpPr>
            <a:spLocks noChangeArrowheads="1"/>
          </p:cNvSpPr>
          <p:nvPr/>
        </p:nvSpPr>
        <p:spPr bwMode="auto">
          <a:xfrm>
            <a:off x="1971675" y="41513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02" name="AutoShape 4"/>
          <p:cNvSpPr>
            <a:spLocks noChangeArrowheads="1"/>
          </p:cNvSpPr>
          <p:nvPr/>
        </p:nvSpPr>
        <p:spPr bwMode="auto">
          <a:xfrm>
            <a:off x="414337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03" name="AutoShape 4"/>
          <p:cNvSpPr>
            <a:spLocks noChangeArrowheads="1"/>
          </p:cNvSpPr>
          <p:nvPr/>
        </p:nvSpPr>
        <p:spPr bwMode="auto">
          <a:xfrm>
            <a:off x="6386513" y="42037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2" name="Text Box 3"/>
          <p:cNvSpPr txBox="1">
            <a:spLocks noChangeArrowheads="1"/>
          </p:cNvSpPr>
          <p:nvPr/>
        </p:nvSpPr>
        <p:spPr bwMode="auto">
          <a:xfrm>
            <a:off x="5500688" y="2420938"/>
            <a:ext cx="2071687"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traiter les eaux usées ?</a:t>
            </a:r>
          </a:p>
        </p:txBody>
      </p:sp>
      <p:sp>
        <p:nvSpPr>
          <p:cNvPr id="35" name="Triangle isocèle 34"/>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 name="Triangle isocèle 36"/>
          <p:cNvSpPr/>
          <p:nvPr/>
        </p:nvSpPr>
        <p:spPr>
          <a:xfrm rot="10800000">
            <a:off x="6215063" y="3149600"/>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8" name="Text Box 3"/>
          <p:cNvSpPr txBox="1">
            <a:spLocks noChangeArrowheads="1"/>
          </p:cNvSpPr>
          <p:nvPr/>
        </p:nvSpPr>
        <p:spPr bwMode="auto">
          <a:xfrm>
            <a:off x="714375" y="2417763"/>
            <a:ext cx="2214563"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résoudre le problème de saturation des réseaux de collecte d’eaux pluviales?</a:t>
            </a:r>
          </a:p>
        </p:txBody>
      </p:sp>
      <p:sp>
        <p:nvSpPr>
          <p:cNvPr id="39" name="Text Box 3"/>
          <p:cNvSpPr txBox="1">
            <a:spLocks noChangeArrowheads="1"/>
          </p:cNvSpPr>
          <p:nvPr/>
        </p:nvSpPr>
        <p:spPr bwMode="auto">
          <a:xfrm>
            <a:off x="3071813" y="2428875"/>
            <a:ext cx="2297112"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dépolluer les eaux de ruissellement?</a:t>
            </a:r>
          </a:p>
        </p:txBody>
      </p:sp>
      <p:sp>
        <p:nvSpPr>
          <p:cNvPr id="40" name="Triangle isocèle 39"/>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1" name="Triangle isocèle 40"/>
          <p:cNvSpPr/>
          <p:nvPr/>
        </p:nvSpPr>
        <p:spPr>
          <a:xfrm rot="10800000">
            <a:off x="4000500" y="31432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3811" name="Text Box 3"/>
          <p:cNvSpPr txBox="1">
            <a:spLocks noChangeArrowheads="1"/>
          </p:cNvSpPr>
          <p:nvPr/>
        </p:nvSpPr>
        <p:spPr bwMode="auto">
          <a:xfrm>
            <a:off x="285750" y="3578225"/>
            <a:ext cx="1357313" cy="850900"/>
          </a:xfrm>
          <a:prstGeom prst="rect">
            <a:avLst/>
          </a:prstGeom>
          <a:noFill/>
          <a:ln w="9525">
            <a:noFill/>
            <a:miter lim="800000"/>
            <a:headEnd/>
            <a:tailEnd/>
          </a:ln>
        </p:spPr>
        <p:txBody>
          <a:bodyPr lIns="36000" tIns="0" rIns="36000" bIns="0"/>
          <a:lstStyle/>
          <a:p>
            <a:pPr algn="ctr" defTabSz="914400"/>
            <a:endParaRPr lang="fr-FR" sz="1200" i="1">
              <a:solidFill>
                <a:srgbClr val="002060"/>
              </a:solidFill>
              <a:latin typeface="Calibri" pitchFamily="34" charset="0"/>
            </a:endParaRPr>
          </a:p>
        </p:txBody>
      </p:sp>
      <p:sp>
        <p:nvSpPr>
          <p:cNvPr id="33812" name="AutoShape 6"/>
          <p:cNvSpPr>
            <a:spLocks noChangeArrowheads="1"/>
          </p:cNvSpPr>
          <p:nvPr/>
        </p:nvSpPr>
        <p:spPr bwMode="auto">
          <a:xfrm>
            <a:off x="6858000" y="3500438"/>
            <a:ext cx="1500188" cy="2143125"/>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13" name="AutoShape 6"/>
          <p:cNvSpPr>
            <a:spLocks noChangeArrowheads="1"/>
          </p:cNvSpPr>
          <p:nvPr/>
        </p:nvSpPr>
        <p:spPr bwMode="auto">
          <a:xfrm>
            <a:off x="2428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14" name="Text Box 3"/>
          <p:cNvSpPr txBox="1">
            <a:spLocks noChangeArrowheads="1"/>
          </p:cNvSpPr>
          <p:nvPr/>
        </p:nvSpPr>
        <p:spPr bwMode="auto">
          <a:xfrm>
            <a:off x="4929188" y="3643313"/>
            <a:ext cx="1277937" cy="307975"/>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Lagunage</a:t>
            </a:r>
          </a:p>
        </p:txBody>
      </p:sp>
      <p:sp>
        <p:nvSpPr>
          <p:cNvPr id="33815" name="Text Box 3"/>
          <p:cNvSpPr txBox="1">
            <a:spLocks noChangeArrowheads="1"/>
          </p:cNvSpPr>
          <p:nvPr/>
        </p:nvSpPr>
        <p:spPr bwMode="auto">
          <a:xfrm>
            <a:off x="4714875" y="3643313"/>
            <a:ext cx="1643063" cy="214312"/>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endParaRPr lang="fr-FR" sz="2000" i="1">
              <a:solidFill>
                <a:srgbClr val="002060"/>
              </a:solidFill>
            </a:endParaRPr>
          </a:p>
        </p:txBody>
      </p:sp>
      <p:sp>
        <p:nvSpPr>
          <p:cNvPr id="16408" name="Rectangle 51"/>
          <p:cNvSpPr>
            <a:spLocks noChangeArrowheads="1"/>
          </p:cNvSpPr>
          <p:nvPr/>
        </p:nvSpPr>
        <p:spPr bwMode="auto">
          <a:xfrm>
            <a:off x="5786438" y="5997575"/>
            <a:ext cx="1928812"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 Augmentation </a:t>
            </a:r>
          </a:p>
          <a:p>
            <a:pPr>
              <a:buClr>
                <a:srgbClr val="000000"/>
              </a:buClr>
              <a:buSzPct val="100000"/>
              <a:buFont typeface="Times New Roman" pitchFamily="18" charset="0"/>
              <a:buNone/>
              <a:defRPr/>
            </a:pPr>
            <a:r>
              <a:rPr lang="fr-FR" sz="1200" b="1" dirty="0">
                <a:solidFill>
                  <a:schemeClr val="accent1">
                    <a:lumMod val="50000"/>
                  </a:schemeClr>
                </a:solidFill>
              </a:rPr>
              <a:t>du niveau d’idéalité</a:t>
            </a:r>
          </a:p>
          <a:p>
            <a:pPr>
              <a:buClr>
                <a:srgbClr val="000000"/>
              </a:buClr>
              <a:buSzPct val="100000"/>
              <a:buFont typeface="Times New Roman" pitchFamily="18" charset="0"/>
              <a:buNone/>
              <a:defRPr/>
            </a:pPr>
            <a:r>
              <a:rPr lang="fr-FR" sz="1200" b="1" dirty="0">
                <a:solidFill>
                  <a:schemeClr val="accent1">
                    <a:lumMod val="50000"/>
                  </a:schemeClr>
                </a:solidFill>
              </a:rPr>
              <a:t> (Loi 4)</a:t>
            </a:r>
            <a:endParaRPr lang="fr-FR" sz="1200" dirty="0">
              <a:solidFill>
                <a:schemeClr val="accent1">
                  <a:lumMod val="50000"/>
                </a:schemeClr>
              </a:solidFill>
            </a:endParaRPr>
          </a:p>
        </p:txBody>
      </p:sp>
      <p:sp>
        <p:nvSpPr>
          <p:cNvPr id="16409" name="Rectangle 52"/>
          <p:cNvSpPr>
            <a:spLocks noChangeArrowheads="1"/>
          </p:cNvSpPr>
          <p:nvPr/>
        </p:nvSpPr>
        <p:spPr bwMode="auto">
          <a:xfrm>
            <a:off x="928688" y="6000750"/>
            <a:ext cx="2071687"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Augmentation </a:t>
            </a:r>
          </a:p>
          <a:p>
            <a:pPr>
              <a:buClr>
                <a:srgbClr val="000000"/>
              </a:buClr>
              <a:buSzPct val="100000"/>
              <a:buFont typeface="Times New Roman" pitchFamily="18" charset="0"/>
              <a:buNone/>
              <a:defRPr/>
            </a:pPr>
            <a:r>
              <a:rPr lang="fr-FR" sz="1200" b="1" dirty="0">
                <a:solidFill>
                  <a:schemeClr val="accent1">
                    <a:lumMod val="50000"/>
                  </a:schemeClr>
                </a:solidFill>
              </a:rPr>
              <a:t>du niveau d’idéalité</a:t>
            </a:r>
          </a:p>
          <a:p>
            <a:pPr>
              <a:buClr>
                <a:srgbClr val="000000"/>
              </a:buClr>
              <a:buSzPct val="100000"/>
              <a:buFont typeface="Times New Roman" pitchFamily="18" charset="0"/>
              <a:buNone/>
              <a:defRPr/>
            </a:pPr>
            <a:r>
              <a:rPr lang="fr-FR" sz="1200" b="1" dirty="0">
                <a:solidFill>
                  <a:schemeClr val="accent1">
                    <a:lumMod val="50000"/>
                  </a:schemeClr>
                </a:solidFill>
              </a:rPr>
              <a:t> (Loi 4)</a:t>
            </a:r>
            <a:endParaRPr lang="fr-FR" sz="1200" dirty="0">
              <a:solidFill>
                <a:schemeClr val="accent1">
                  <a:lumMod val="50000"/>
                </a:schemeClr>
              </a:solidFill>
            </a:endParaRPr>
          </a:p>
        </p:txBody>
      </p:sp>
      <p:sp>
        <p:nvSpPr>
          <p:cNvPr id="16410" name="Rectangle 53"/>
          <p:cNvSpPr>
            <a:spLocks noChangeArrowheads="1"/>
          </p:cNvSpPr>
          <p:nvPr/>
        </p:nvSpPr>
        <p:spPr bwMode="auto">
          <a:xfrm>
            <a:off x="3357563" y="5997575"/>
            <a:ext cx="2000250"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bg1"/>
                </a:solidFill>
              </a:rPr>
              <a:t> </a:t>
            </a:r>
            <a:r>
              <a:rPr lang="fr-FR" sz="1200" b="1" dirty="0">
                <a:solidFill>
                  <a:schemeClr val="accent1">
                    <a:lumMod val="50000"/>
                  </a:schemeClr>
                </a:solidFill>
              </a:rPr>
              <a:t>Augmentation </a:t>
            </a:r>
          </a:p>
          <a:p>
            <a:pPr>
              <a:buClr>
                <a:srgbClr val="000000"/>
              </a:buClr>
              <a:buSzPct val="100000"/>
              <a:buFont typeface="Times New Roman" pitchFamily="18" charset="0"/>
              <a:buNone/>
              <a:defRPr/>
            </a:pPr>
            <a:r>
              <a:rPr lang="fr-FR" sz="1200" b="1" dirty="0">
                <a:solidFill>
                  <a:schemeClr val="accent1">
                    <a:lumMod val="50000"/>
                  </a:schemeClr>
                </a:solidFill>
              </a:rPr>
              <a:t>du niveau d’idéalité</a:t>
            </a:r>
          </a:p>
          <a:p>
            <a:pPr>
              <a:buClr>
                <a:srgbClr val="000000"/>
              </a:buClr>
              <a:buSzPct val="100000"/>
              <a:buFont typeface="Times New Roman" pitchFamily="18" charset="0"/>
              <a:buNone/>
              <a:defRPr/>
            </a:pPr>
            <a:r>
              <a:rPr lang="fr-FR" sz="1200" b="1" dirty="0">
                <a:solidFill>
                  <a:schemeClr val="accent1">
                    <a:lumMod val="50000"/>
                  </a:schemeClr>
                </a:solidFill>
              </a:rPr>
              <a:t> (Loi 4)</a:t>
            </a:r>
            <a:endParaRPr lang="fr-FR" sz="1200" dirty="0">
              <a:solidFill>
                <a:schemeClr val="accent1">
                  <a:lumMod val="50000"/>
                </a:schemeClr>
              </a:solidFill>
            </a:endParaRPr>
          </a:p>
        </p:txBody>
      </p:sp>
      <p:sp>
        <p:nvSpPr>
          <p:cNvPr id="33819" name="AutoShape 4"/>
          <p:cNvSpPr>
            <a:spLocks noChangeArrowheads="1"/>
          </p:cNvSpPr>
          <p:nvPr/>
        </p:nvSpPr>
        <p:spPr bwMode="auto">
          <a:xfrm>
            <a:off x="842962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3820" name="Text Box 3"/>
          <p:cNvSpPr txBox="1">
            <a:spLocks noChangeArrowheads="1"/>
          </p:cNvSpPr>
          <p:nvPr/>
        </p:nvSpPr>
        <p:spPr bwMode="auto">
          <a:xfrm>
            <a:off x="8643938" y="3990975"/>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36" name="Triangle isocèle 35"/>
          <p:cNvSpPr/>
          <p:nvPr/>
        </p:nvSpPr>
        <p:spPr>
          <a:xfrm rot="10800000" flipH="1" flipV="1">
            <a:off x="1785938" y="500062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2" name="Triangle isocèle 41"/>
          <p:cNvSpPr/>
          <p:nvPr/>
        </p:nvSpPr>
        <p:spPr>
          <a:xfrm rot="10800000" flipH="1" flipV="1">
            <a:off x="4000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3" name="Triangle isocèle 42"/>
          <p:cNvSpPr/>
          <p:nvPr/>
        </p:nvSpPr>
        <p:spPr>
          <a:xfrm rot="10800000" flipH="1" flipV="1">
            <a:off x="6286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3824" name="Text Box 3"/>
          <p:cNvSpPr txBox="1">
            <a:spLocks noChangeArrowheads="1"/>
          </p:cNvSpPr>
          <p:nvPr/>
        </p:nvSpPr>
        <p:spPr bwMode="auto">
          <a:xfrm>
            <a:off x="7046913" y="3643313"/>
            <a:ext cx="1122362" cy="285750"/>
          </a:xfrm>
          <a:prstGeom prst="rect">
            <a:avLst/>
          </a:prstGeom>
          <a:noFill/>
          <a:ln w="9525">
            <a:noFill/>
            <a:miter lim="800000"/>
            <a:headEnd/>
            <a:tailEnd/>
          </a:ln>
        </p:spPr>
        <p:txBody>
          <a:bodyPr lIns="36000" tIns="0" rIns="36000" bIns="0"/>
          <a:lstStyle/>
          <a:p>
            <a:pPr algn="ctr">
              <a:spcAft>
                <a:spcPts val="1000"/>
              </a:spcAft>
            </a:pPr>
            <a:endParaRPr lang="fr-FR" sz="2000" i="1">
              <a:solidFill>
                <a:srgbClr val="002060"/>
              </a:solidFill>
            </a:endParaRPr>
          </a:p>
        </p:txBody>
      </p:sp>
      <p:pic>
        <p:nvPicPr>
          <p:cNvPr id="33825" name="Picture 63"/>
          <p:cNvPicPr>
            <a:picLocks noChangeAspect="1" noChangeArrowheads="1"/>
          </p:cNvPicPr>
          <p:nvPr/>
        </p:nvPicPr>
        <p:blipFill>
          <a:blip r:embed="rId4" cstate="print"/>
          <a:srcRect l="7936" r="8025"/>
          <a:stretch>
            <a:fillRect/>
          </a:stretch>
        </p:blipFill>
        <p:spPr bwMode="auto">
          <a:xfrm>
            <a:off x="6858000" y="4143375"/>
            <a:ext cx="1441450" cy="1285875"/>
          </a:xfrm>
          <a:prstGeom prst="rect">
            <a:avLst/>
          </a:prstGeom>
          <a:noFill/>
          <a:ln w="9525">
            <a:noFill/>
            <a:miter lim="800000"/>
            <a:headEnd/>
            <a:tailEnd/>
          </a:ln>
        </p:spPr>
      </p:pic>
      <p:sp>
        <p:nvSpPr>
          <p:cNvPr id="33826" name="Text Box 3"/>
          <p:cNvSpPr txBox="1">
            <a:spLocks noChangeArrowheads="1"/>
          </p:cNvSpPr>
          <p:nvPr/>
        </p:nvSpPr>
        <p:spPr bwMode="auto">
          <a:xfrm>
            <a:off x="6929438" y="3714750"/>
            <a:ext cx="1277937" cy="307975"/>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Phytoremédiation</a:t>
            </a:r>
          </a:p>
        </p:txBody>
      </p:sp>
      <p:sp>
        <p:nvSpPr>
          <p:cNvPr id="33827" name="Text Box 3"/>
          <p:cNvSpPr txBox="1">
            <a:spLocks noChangeArrowheads="1"/>
          </p:cNvSpPr>
          <p:nvPr/>
        </p:nvSpPr>
        <p:spPr bwMode="auto">
          <a:xfrm>
            <a:off x="293688" y="3786188"/>
            <a:ext cx="1277937" cy="307975"/>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Réseaux de collecte pluviales</a:t>
            </a:r>
          </a:p>
        </p:txBody>
      </p:sp>
      <p:sp>
        <p:nvSpPr>
          <p:cNvPr id="33828" name="Text Box 3"/>
          <p:cNvSpPr txBox="1">
            <a:spLocks noChangeArrowheads="1"/>
          </p:cNvSpPr>
          <p:nvPr/>
        </p:nvSpPr>
        <p:spPr bwMode="auto">
          <a:xfrm>
            <a:off x="2571750" y="3643313"/>
            <a:ext cx="1277938" cy="307975"/>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Les bassins de rétentions</a:t>
            </a:r>
          </a:p>
        </p:txBody>
      </p:sp>
      <p:pic>
        <p:nvPicPr>
          <p:cNvPr id="33829" name="Picture 37"/>
          <p:cNvPicPr>
            <a:picLocks noChangeAspect="1" noChangeArrowheads="1"/>
          </p:cNvPicPr>
          <p:nvPr/>
        </p:nvPicPr>
        <p:blipFill>
          <a:blip r:embed="rId5" cstate="print"/>
          <a:srcRect/>
          <a:stretch>
            <a:fillRect/>
          </a:stretch>
        </p:blipFill>
        <p:spPr bwMode="auto">
          <a:xfrm>
            <a:off x="2532063" y="4071938"/>
            <a:ext cx="1450975" cy="928687"/>
          </a:xfrm>
          <a:prstGeom prst="rect">
            <a:avLst/>
          </a:prstGeom>
          <a:noFill/>
          <a:ln w="9525">
            <a:noFill/>
            <a:miter lim="800000"/>
            <a:headEnd/>
            <a:tailEnd/>
          </a:ln>
        </p:spPr>
      </p:pic>
      <p:pic>
        <p:nvPicPr>
          <p:cNvPr id="33830" name="Image 45" descr="reseau_unitaire.gif"/>
          <p:cNvPicPr>
            <a:picLocks noChangeAspect="1"/>
          </p:cNvPicPr>
          <p:nvPr/>
        </p:nvPicPr>
        <p:blipFill>
          <a:blip r:embed="rId6" cstate="print"/>
          <a:srcRect/>
          <a:stretch>
            <a:fillRect/>
          </a:stretch>
        </p:blipFill>
        <p:spPr bwMode="auto">
          <a:xfrm>
            <a:off x="142875" y="4214813"/>
            <a:ext cx="1619250" cy="1227137"/>
          </a:xfrm>
          <a:prstGeom prst="rect">
            <a:avLst/>
          </a:prstGeom>
          <a:noFill/>
          <a:ln w="9525">
            <a:noFill/>
            <a:miter lim="800000"/>
            <a:headEnd/>
            <a:tailEnd/>
          </a:ln>
        </p:spPr>
      </p:pic>
      <p:pic>
        <p:nvPicPr>
          <p:cNvPr id="33831" name="Image 46" descr="lagunage.jpg"/>
          <p:cNvPicPr>
            <a:picLocks noChangeAspect="1"/>
          </p:cNvPicPr>
          <p:nvPr/>
        </p:nvPicPr>
        <p:blipFill>
          <a:blip r:embed="rId7" cstate="print"/>
          <a:srcRect/>
          <a:stretch>
            <a:fillRect/>
          </a:stretch>
        </p:blipFill>
        <p:spPr bwMode="auto">
          <a:xfrm>
            <a:off x="4714875" y="4214813"/>
            <a:ext cx="1638300" cy="106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AutoShape 6"/>
          <p:cNvSpPr>
            <a:spLocks noChangeAspect="1" noChangeArrowheads="1"/>
          </p:cNvSpPr>
          <p:nvPr/>
        </p:nvSpPr>
        <p:spPr bwMode="auto">
          <a:xfrm>
            <a:off x="571500" y="2428875"/>
            <a:ext cx="892175" cy="99377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4820" name="AutoShape 7"/>
          <p:cNvSpPr>
            <a:spLocks noChangeArrowheads="1"/>
          </p:cNvSpPr>
          <p:nvPr/>
        </p:nvSpPr>
        <p:spPr bwMode="auto">
          <a:xfrm>
            <a:off x="571500" y="3910013"/>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graphicFrame>
        <p:nvGraphicFramePr>
          <p:cNvPr id="22" name="Tableau 21"/>
          <p:cNvGraphicFramePr>
            <a:graphicFrameLocks noGrp="1"/>
          </p:cNvGraphicFramePr>
          <p:nvPr/>
        </p:nvGraphicFramePr>
        <p:xfrm>
          <a:off x="357188" y="1071563"/>
          <a:ext cx="8501122" cy="2428875"/>
        </p:xfrm>
        <a:graphic>
          <a:graphicData uri="http://schemas.openxmlformats.org/drawingml/2006/table">
            <a:tbl>
              <a:tblPr/>
              <a:tblGrid>
                <a:gridCol w="1285884"/>
                <a:gridCol w="928694"/>
                <a:gridCol w="1214416"/>
                <a:gridCol w="1285884"/>
                <a:gridCol w="1357322"/>
                <a:gridCol w="2428922"/>
              </a:tblGrid>
              <a:tr h="351453">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3150">
                <a:tc>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Champ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Innovation principale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Solution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Principe physique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Expérimentations </a:t>
                      </a:r>
                      <a:r>
                        <a:rPr lang="fr-FR" sz="1200" b="1" i="1" dirty="0" smtClean="0">
                          <a:solidFill>
                            <a:srgbClr val="002060"/>
                          </a:solidFill>
                          <a:latin typeface="Arial Narrow" pitchFamily="34" charset="0"/>
                          <a:ea typeface="Times New Roman"/>
                          <a:cs typeface="Times New Roman"/>
                        </a:rPr>
                        <a:t>associées / piste de</a:t>
                      </a:r>
                      <a:r>
                        <a:rPr lang="fr-FR" sz="1200" b="1" i="1" baseline="0" dirty="0" smtClean="0">
                          <a:solidFill>
                            <a:srgbClr val="002060"/>
                          </a:solidFill>
                          <a:latin typeface="Arial Narrow" pitchFamily="34" charset="0"/>
                          <a:ea typeface="Times New Roman"/>
                          <a:cs typeface="Times New Roman"/>
                        </a:rPr>
                        <a:t> projet</a:t>
                      </a: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74272">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a:latin typeface="Arial Narrow" pitchFamily="34" charset="0"/>
                          <a:ea typeface="Times New Roman"/>
                          <a:cs typeface="Times New Roman"/>
                        </a:rPr>
                        <a:t>Matériau et structure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1100" kern="1200" baseline="0" dirty="0" smtClean="0">
                          <a:solidFill>
                            <a:schemeClr val="tx1"/>
                          </a:solidFill>
                          <a:latin typeface="+mn-lt"/>
                          <a:ea typeface="+mn-ea"/>
                          <a:cs typeface="+mn-cs"/>
                        </a:rPr>
                        <a:t>Ralentir le plus tôt</a:t>
                      </a:r>
                    </a:p>
                    <a:p>
                      <a:r>
                        <a:rPr lang="fr-FR" sz="1100" kern="1200" baseline="0" dirty="0" smtClean="0">
                          <a:solidFill>
                            <a:schemeClr val="tx1"/>
                          </a:solidFill>
                          <a:latin typeface="+mn-lt"/>
                          <a:ea typeface="+mn-ea"/>
                          <a:cs typeface="+mn-cs"/>
                        </a:rPr>
                        <a:t>possible le ruissellement grâce à un stockage</a:t>
                      </a:r>
                    </a:p>
                    <a:p>
                      <a:r>
                        <a:rPr lang="fr-FR" sz="1100" kern="1200" baseline="0" dirty="0" smtClean="0">
                          <a:solidFill>
                            <a:schemeClr val="tx1"/>
                          </a:solidFill>
                          <a:latin typeface="+mn-lt"/>
                          <a:ea typeface="+mn-ea"/>
                          <a:cs typeface="+mn-cs"/>
                        </a:rPr>
                        <a:t>temporaire de l’eau</a:t>
                      </a:r>
                      <a:endParaRPr lang="fr-FR" sz="11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Zones de rétention</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3" name="Tableau 22"/>
          <p:cNvGraphicFramePr>
            <a:graphicFrameLocks noGrp="1"/>
          </p:cNvGraphicFramePr>
          <p:nvPr/>
        </p:nvGraphicFramePr>
        <p:xfrm>
          <a:off x="357188" y="3500438"/>
          <a:ext cx="8501122" cy="1511222"/>
        </p:xfrm>
        <a:graphic>
          <a:graphicData uri="http://schemas.openxmlformats.org/drawingml/2006/table">
            <a:tbl>
              <a:tblPr/>
              <a:tblGrid>
                <a:gridCol w="1285884"/>
                <a:gridCol w="928694"/>
                <a:gridCol w="1214416"/>
                <a:gridCol w="1285884"/>
                <a:gridCol w="1357322"/>
                <a:gridCol w="2428922"/>
              </a:tblGrid>
              <a:tr h="142876">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422">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Matériau et structure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Traiter l’eau pluviale collectée avant de la rejeter</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Lagunage: technique naturelle d’épuration des eaux</a:t>
                      </a:r>
                      <a:endParaRPr lang="fr-FR" sz="12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4" name="Tableau 23"/>
          <p:cNvGraphicFramePr>
            <a:graphicFrameLocks noGrp="1"/>
          </p:cNvGraphicFramePr>
          <p:nvPr/>
        </p:nvGraphicFramePr>
        <p:xfrm>
          <a:off x="357158" y="5000636"/>
          <a:ext cx="8501122" cy="1472679"/>
        </p:xfrm>
        <a:graphic>
          <a:graphicData uri="http://schemas.openxmlformats.org/drawingml/2006/table">
            <a:tbl>
              <a:tblPr/>
              <a:tblGrid>
                <a:gridCol w="1285884"/>
                <a:gridCol w="928694"/>
                <a:gridCol w="1214416"/>
                <a:gridCol w="1285884"/>
                <a:gridCol w="1357322"/>
                <a:gridCol w="2428922"/>
              </a:tblGrid>
              <a:tr h="357190">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5489">
                <a:tc>
                  <a:txBody>
                    <a:bodyPr/>
                    <a:lstStyle/>
                    <a:p>
                      <a:pPr algn="l">
                        <a:spcAft>
                          <a:spcPts val="0"/>
                        </a:spcAft>
                      </a:pPr>
                      <a:endParaRPr lang="fr-FR" sz="700" dirty="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Matériau et structure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Traiter l’eau usée</a:t>
                      </a:r>
                      <a:r>
                        <a:rPr lang="fr-FR" sz="1400" baseline="0" dirty="0" smtClean="0">
                          <a:latin typeface="Arial Narrow" pitchFamily="34" charset="0"/>
                          <a:ea typeface="Times New Roman"/>
                          <a:cs typeface="Times New Roman"/>
                        </a:rPr>
                        <a:t> </a:t>
                      </a:r>
                      <a:r>
                        <a:rPr lang="fr-FR" sz="1400" dirty="0" smtClean="0">
                          <a:latin typeface="Arial Narrow" pitchFamily="34" charset="0"/>
                          <a:ea typeface="Times New Roman"/>
                          <a:cs typeface="Times New Roman"/>
                        </a:rPr>
                        <a:t>collectée avant de la rejeter</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err="1" smtClean="0">
                          <a:latin typeface="Arial Narrow" pitchFamily="34" charset="0"/>
                          <a:ea typeface="Times New Roman"/>
                          <a:cs typeface="Times New Roman"/>
                        </a:rPr>
                        <a:t>Phytoépuration</a:t>
                      </a:r>
                      <a:endParaRPr lang="fr-FR" sz="1400" dirty="0" smtClean="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4885" name="AutoShape 7"/>
          <p:cNvSpPr>
            <a:spLocks noChangeArrowheads="1"/>
          </p:cNvSpPr>
          <p:nvPr/>
        </p:nvSpPr>
        <p:spPr bwMode="auto">
          <a:xfrm>
            <a:off x="500063" y="5429250"/>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4886" name="Rectangle 41"/>
          <p:cNvSpPr>
            <a:spLocks noChangeArrowheads="1"/>
          </p:cNvSpPr>
          <p:nvPr/>
        </p:nvSpPr>
        <p:spPr bwMode="auto">
          <a:xfrm>
            <a:off x="382588" y="642938"/>
            <a:ext cx="8378825" cy="461962"/>
          </a:xfrm>
          <a:prstGeom prst="rect">
            <a:avLst/>
          </a:prstGeom>
          <a:noFill/>
          <a:ln w="9525">
            <a:noFill/>
            <a:miter lim="800000"/>
            <a:headEnd/>
            <a:tailEnd/>
          </a:ln>
        </p:spPr>
        <p:txBody>
          <a:bodyPr>
            <a:spAutoFit/>
          </a:bodyPr>
          <a:lstStyle/>
          <a:p>
            <a:pPr algn="ctr"/>
            <a:r>
              <a:rPr lang="fr-FR" sz="2400">
                <a:solidFill>
                  <a:schemeClr val="tx2"/>
                </a:solidFill>
                <a:latin typeface="Arial Narrow" pitchFamily="34" charset="0"/>
              </a:rPr>
              <a:t>l’innovation des dispositifs de gestion des eaux </a:t>
            </a:r>
          </a:p>
        </p:txBody>
      </p:sp>
      <p:sp>
        <p:nvSpPr>
          <p:cNvPr id="34887" name="Rectangle 20"/>
          <p:cNvSpPr>
            <a:spLocks noChangeArrowheads="1"/>
          </p:cNvSpPr>
          <p:nvPr/>
        </p:nvSpPr>
        <p:spPr bwMode="auto">
          <a:xfrm>
            <a:off x="2116138" y="142875"/>
            <a:ext cx="4832350" cy="461963"/>
          </a:xfrm>
          <a:prstGeom prst="rect">
            <a:avLst/>
          </a:prstGeom>
          <a:solidFill>
            <a:srgbClr val="0070C0"/>
          </a:solidFill>
          <a:ln w="9525">
            <a:noFill/>
            <a:miter lim="800000"/>
            <a:headEnd/>
            <a:tailEnd/>
          </a:ln>
        </p:spPr>
        <p:txBody>
          <a:bodyPr>
            <a:spAutoFit/>
          </a:bodyPr>
          <a:lstStyle/>
          <a:p>
            <a:r>
              <a:rPr lang="fr-FR" sz="2400">
                <a:latin typeface="Arial Narrow" pitchFamily="34" charset="0"/>
              </a:rPr>
              <a:t>Grille de caractérisation de l’étude de cas</a:t>
            </a:r>
          </a:p>
        </p:txBody>
      </p:sp>
      <p:sp>
        <p:nvSpPr>
          <p:cNvPr id="34888" name="Text Box 3"/>
          <p:cNvSpPr txBox="1">
            <a:spLocks noChangeArrowheads="1"/>
          </p:cNvSpPr>
          <p:nvPr/>
        </p:nvSpPr>
        <p:spPr bwMode="auto">
          <a:xfrm>
            <a:off x="571500" y="2428875"/>
            <a:ext cx="1000125" cy="357188"/>
          </a:xfrm>
          <a:prstGeom prst="rect">
            <a:avLst/>
          </a:prstGeom>
          <a:noFill/>
          <a:ln w="9525">
            <a:noFill/>
            <a:miter lim="800000"/>
            <a:headEnd/>
            <a:tailEnd/>
          </a:ln>
        </p:spPr>
        <p:txBody>
          <a:bodyPr lIns="36000" tIns="0" rIns="36000" bIns="0"/>
          <a:lstStyle/>
          <a:p>
            <a:pPr algn="ctr"/>
            <a:r>
              <a:rPr lang="fr-FR" sz="1000" i="1">
                <a:solidFill>
                  <a:srgbClr val="002060"/>
                </a:solidFill>
                <a:latin typeface="Calibri" pitchFamily="34" charset="0"/>
              </a:rPr>
              <a:t>Bassins de  </a:t>
            </a:r>
          </a:p>
          <a:p>
            <a:pPr algn="ctr"/>
            <a:r>
              <a:rPr lang="fr-FR" sz="1000" i="1">
                <a:solidFill>
                  <a:srgbClr val="002060"/>
                </a:solidFill>
                <a:latin typeface="Calibri" pitchFamily="34" charset="0"/>
              </a:rPr>
              <a:t>rétention</a:t>
            </a:r>
            <a:endParaRPr lang="fr-FR" sz="1000" i="1">
              <a:solidFill>
                <a:srgbClr val="002060"/>
              </a:solidFill>
            </a:endParaRPr>
          </a:p>
        </p:txBody>
      </p:sp>
      <p:sp>
        <p:nvSpPr>
          <p:cNvPr id="34889" name="Text Box 3"/>
          <p:cNvSpPr txBox="1">
            <a:spLocks noChangeArrowheads="1"/>
          </p:cNvSpPr>
          <p:nvPr/>
        </p:nvSpPr>
        <p:spPr bwMode="auto">
          <a:xfrm>
            <a:off x="428625" y="4000500"/>
            <a:ext cx="1214438"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Lagunage</a:t>
            </a:r>
            <a:endParaRPr lang="fr-FR" sz="1000" i="1">
              <a:solidFill>
                <a:srgbClr val="002060"/>
              </a:solidFill>
            </a:endParaRPr>
          </a:p>
        </p:txBody>
      </p:sp>
      <p:sp>
        <p:nvSpPr>
          <p:cNvPr id="34890" name="Text Box 3"/>
          <p:cNvSpPr txBox="1">
            <a:spLocks noChangeArrowheads="1"/>
          </p:cNvSpPr>
          <p:nvPr/>
        </p:nvSpPr>
        <p:spPr bwMode="auto">
          <a:xfrm>
            <a:off x="357158" y="5500702"/>
            <a:ext cx="1214437"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Phytoépuration</a:t>
            </a:r>
            <a:endParaRPr lang="fr-FR" sz="1000" i="1">
              <a:solidFill>
                <a:srgbClr val="002060"/>
              </a:solidFill>
            </a:endParaRPr>
          </a:p>
        </p:txBody>
      </p:sp>
      <p:pic>
        <p:nvPicPr>
          <p:cNvPr id="34891" name="Picture 37"/>
          <p:cNvPicPr>
            <a:picLocks noChangeAspect="1" noChangeArrowheads="1"/>
          </p:cNvPicPr>
          <p:nvPr/>
        </p:nvPicPr>
        <p:blipFill>
          <a:blip r:embed="rId3" cstate="print"/>
          <a:srcRect/>
          <a:stretch>
            <a:fillRect/>
          </a:stretch>
        </p:blipFill>
        <p:spPr bwMode="auto">
          <a:xfrm>
            <a:off x="642938" y="2857500"/>
            <a:ext cx="785812" cy="503238"/>
          </a:xfrm>
          <a:prstGeom prst="rect">
            <a:avLst/>
          </a:prstGeom>
          <a:noFill/>
          <a:ln w="9525">
            <a:noFill/>
            <a:miter lim="800000"/>
            <a:headEnd/>
            <a:tailEnd/>
          </a:ln>
        </p:spPr>
      </p:pic>
      <p:pic>
        <p:nvPicPr>
          <p:cNvPr id="34892" name="Image 16" descr="lagunage.jpg"/>
          <p:cNvPicPr>
            <a:picLocks noChangeAspect="1"/>
          </p:cNvPicPr>
          <p:nvPr/>
        </p:nvPicPr>
        <p:blipFill>
          <a:blip r:embed="rId4" cstate="print"/>
          <a:srcRect/>
          <a:stretch>
            <a:fillRect/>
          </a:stretch>
        </p:blipFill>
        <p:spPr bwMode="auto">
          <a:xfrm>
            <a:off x="571500" y="4214813"/>
            <a:ext cx="982663" cy="641350"/>
          </a:xfrm>
          <a:prstGeom prst="rect">
            <a:avLst/>
          </a:prstGeom>
          <a:noFill/>
          <a:ln w="9525">
            <a:noFill/>
            <a:miter lim="800000"/>
            <a:headEnd/>
            <a:tailEnd/>
          </a:ln>
        </p:spPr>
      </p:pic>
      <p:pic>
        <p:nvPicPr>
          <p:cNvPr id="34893" name="Picture 63"/>
          <p:cNvPicPr>
            <a:picLocks noChangeAspect="1" noChangeArrowheads="1"/>
          </p:cNvPicPr>
          <p:nvPr/>
        </p:nvPicPr>
        <p:blipFill>
          <a:blip r:embed="rId5" cstate="print"/>
          <a:srcRect l="7936" r="8025"/>
          <a:stretch>
            <a:fillRect/>
          </a:stretch>
        </p:blipFill>
        <p:spPr bwMode="auto">
          <a:xfrm>
            <a:off x="642938" y="5715000"/>
            <a:ext cx="714375" cy="636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0" descr="ensemble-de-4-filtres-tp_3149201175121446047"/>
          <p:cNvPicPr>
            <a:picLocks noGrp="1" noChangeAspect="1" noChangeArrowheads="1"/>
          </p:cNvPicPr>
          <p:nvPr>
            <p:ph sz="quarter" idx="3"/>
          </p:nvPr>
        </p:nvPicPr>
        <p:blipFill>
          <a:blip r:embed="rId3" cstate="print"/>
          <a:srcRect/>
          <a:stretch>
            <a:fillRect/>
          </a:stretch>
        </p:blipFill>
        <p:spPr>
          <a:xfrm>
            <a:off x="2000250" y="4556125"/>
            <a:ext cx="952500" cy="952500"/>
          </a:xfrm>
        </p:spPr>
      </p:pic>
      <p:sp>
        <p:nvSpPr>
          <p:cNvPr id="35843" name="Rectangle 5"/>
          <p:cNvSpPr>
            <a:spLocks noChangeArrowheads="1"/>
          </p:cNvSpPr>
          <p:nvPr/>
        </p:nvSpPr>
        <p:spPr bwMode="auto">
          <a:xfrm>
            <a:off x="323850" y="765175"/>
            <a:ext cx="8640763" cy="822325"/>
          </a:xfrm>
          <a:prstGeom prst="rect">
            <a:avLst/>
          </a:prstGeom>
          <a:noFill/>
          <a:ln w="9525">
            <a:noFill/>
            <a:miter lim="800000"/>
            <a:headEnd/>
            <a:tailEnd/>
          </a:ln>
        </p:spPr>
        <p:txBody>
          <a:bodyPr>
            <a:spAutoFit/>
          </a:bodyPr>
          <a:lstStyle/>
          <a:p>
            <a:pPr algn="ctr">
              <a:spcBef>
                <a:spcPct val="50000"/>
              </a:spcBef>
            </a:pPr>
            <a:r>
              <a:rPr lang="fr-FR" sz="2400"/>
              <a:t>Quelles sont les innovations ayant permis d’améliorer la structure du projecteur d’effets lumineux ?</a:t>
            </a:r>
          </a:p>
        </p:txBody>
      </p:sp>
      <p:sp>
        <p:nvSpPr>
          <p:cNvPr id="35844" name="Rectangle 11"/>
          <p:cNvSpPr>
            <a:spLocks noChangeArrowheads="1"/>
          </p:cNvSpPr>
          <p:nvPr/>
        </p:nvSpPr>
        <p:spPr bwMode="auto">
          <a:xfrm>
            <a:off x="0" y="3089275"/>
            <a:ext cx="9144000" cy="3937000"/>
          </a:xfrm>
          <a:prstGeom prst="rect">
            <a:avLst/>
          </a:prstGeom>
          <a:solidFill>
            <a:schemeClr val="bg1"/>
          </a:solidFill>
          <a:ln w="9525">
            <a:noFill/>
            <a:miter lim="800000"/>
            <a:headEnd/>
            <a:tailEnd/>
          </a:ln>
        </p:spPr>
        <p:txBody>
          <a:bodyPr anchor="ctr">
            <a:spAutoFit/>
          </a:bodyPr>
          <a:lstStyle/>
          <a:p>
            <a:r>
              <a:rPr lang="fr-FR" b="1" u="sng"/>
              <a:t>Activités :</a:t>
            </a:r>
          </a:p>
          <a:p>
            <a:endParaRPr lang="fr-FR"/>
          </a:p>
          <a:p>
            <a:pPr>
              <a:buFontTx/>
              <a:buChar char="-"/>
            </a:pPr>
            <a:r>
              <a:rPr lang="fr-FR"/>
              <a:t> Décrire les différents matériaux et la structure des projecteurs à l’aide du CDCF.</a:t>
            </a:r>
          </a:p>
          <a:p>
            <a:endParaRPr lang="fr-FR"/>
          </a:p>
          <a:p>
            <a:pPr>
              <a:buFontTx/>
              <a:buChar char="-"/>
            </a:pPr>
            <a:r>
              <a:rPr lang="fr-FR"/>
              <a:t> S’initier au vocabulaire de l’innovation et de la créativité.</a:t>
            </a:r>
          </a:p>
          <a:p>
            <a:pPr>
              <a:buFontTx/>
              <a:buChar char="-"/>
            </a:pPr>
            <a:endParaRPr lang="fr-FR"/>
          </a:p>
          <a:p>
            <a:pPr>
              <a:buFontTx/>
              <a:buChar char="-"/>
            </a:pPr>
            <a:r>
              <a:rPr lang="fr-FR"/>
              <a:t> Décrire les normes électriques des différents projecteurs.</a:t>
            </a:r>
          </a:p>
          <a:p>
            <a:pPr>
              <a:buFontTx/>
              <a:buChar char="-"/>
            </a:pPr>
            <a:endParaRPr lang="fr-FR"/>
          </a:p>
          <a:p>
            <a:pPr>
              <a:buFontTx/>
              <a:buChar char="-"/>
            </a:pPr>
            <a:r>
              <a:rPr lang="fr-FR"/>
              <a:t> Identifier les contraintes  réglementaires, environnementales et économiques liées à un contexte donné.</a:t>
            </a:r>
          </a:p>
          <a:p>
            <a:endParaRPr lang="fr-FR"/>
          </a:p>
          <a:p>
            <a:pPr>
              <a:buFontTx/>
              <a:buChar char="-"/>
            </a:pPr>
            <a:r>
              <a:rPr lang="fr-FR"/>
              <a:t> Enoncer les évolutions (solutions technologiques) qui ont permis de modifier les différents matériaux et structures des projecteurs.</a:t>
            </a:r>
          </a:p>
          <a:p>
            <a:endParaRPr lang="fr-FR"/>
          </a:p>
        </p:txBody>
      </p:sp>
      <p:sp>
        <p:nvSpPr>
          <p:cNvPr id="12" name="Rectangle 11"/>
          <p:cNvSpPr>
            <a:spLocks noChangeArrowheads="1"/>
          </p:cNvSpPr>
          <p:nvPr/>
        </p:nvSpPr>
        <p:spPr bwMode="auto">
          <a:xfrm>
            <a:off x="0" y="3228975"/>
            <a:ext cx="9144000" cy="2892425"/>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nchor="ctr">
            <a:spAutoFit/>
          </a:bodyPr>
          <a:lstStyle/>
          <a:p>
            <a:pPr>
              <a:lnSpc>
                <a:spcPct val="150000"/>
              </a:lnSpc>
              <a:defRPr/>
            </a:pPr>
            <a:r>
              <a:rPr lang="fr-FR" sz="1400" b="1" u="sng" dirty="0">
                <a:solidFill>
                  <a:schemeClr val="tx1"/>
                </a:solidFill>
              </a:rPr>
              <a:t>Activités :</a:t>
            </a:r>
          </a:p>
          <a:p>
            <a:pPr indent="457200">
              <a:lnSpc>
                <a:spcPct val="150000"/>
              </a:lnSpc>
              <a:buFontTx/>
              <a:buChar char="-"/>
              <a:defRPr/>
            </a:pPr>
            <a:r>
              <a:rPr lang="fr-FR" sz="1400" dirty="0">
                <a:solidFill>
                  <a:schemeClr val="tx1"/>
                </a:solidFill>
              </a:rPr>
              <a:t>Identifier les problèmes actuels de gestion des eaux pluviales tels l’imperméabilisation.</a:t>
            </a:r>
          </a:p>
          <a:p>
            <a:pPr indent="457200">
              <a:lnSpc>
                <a:spcPct val="150000"/>
              </a:lnSpc>
              <a:buFontTx/>
              <a:buChar char="-"/>
              <a:defRPr/>
            </a:pPr>
            <a:r>
              <a:rPr lang="fr-FR" sz="1400" dirty="0">
                <a:solidFill>
                  <a:schemeClr val="tx1"/>
                </a:solidFill>
              </a:rPr>
              <a:t>Identifier les contraintes règlementaires de gestion des eaux pluviales et usées.</a:t>
            </a:r>
          </a:p>
          <a:p>
            <a:pPr indent="457200">
              <a:lnSpc>
                <a:spcPct val="150000"/>
              </a:lnSpc>
              <a:buFontTx/>
              <a:buChar char="-"/>
              <a:defRPr/>
            </a:pPr>
            <a:r>
              <a:rPr lang="fr-FR" sz="1400" dirty="0">
                <a:solidFill>
                  <a:schemeClr val="tx1"/>
                </a:solidFill>
              </a:rPr>
              <a:t>Identifier  les étapes de l’évolution de la gestion des eaux pluviales et usées au sein d’un quartier.</a:t>
            </a:r>
          </a:p>
          <a:p>
            <a:pPr indent="457200">
              <a:lnSpc>
                <a:spcPct val="150000"/>
              </a:lnSpc>
              <a:buFontTx/>
              <a:buChar char="-"/>
              <a:defRPr/>
            </a:pPr>
            <a:r>
              <a:rPr lang="fr-FR" sz="1400" dirty="0">
                <a:solidFill>
                  <a:schemeClr val="tx1"/>
                </a:solidFill>
              </a:rPr>
              <a:t>Identifier le principe associé à l’innovation , le reproduire à l’aide d’un dispositif expérimental (maquettes, expérience,…) :</a:t>
            </a:r>
            <a:r>
              <a:rPr lang="fr-FR" sz="1400" dirty="0" err="1">
                <a:solidFill>
                  <a:schemeClr val="tx1"/>
                </a:solidFill>
              </a:rPr>
              <a:t>phytoremédiation</a:t>
            </a:r>
            <a:endParaRPr lang="fr-FR" sz="1400" dirty="0">
              <a:solidFill>
                <a:schemeClr val="tx1"/>
              </a:solidFill>
            </a:endParaRPr>
          </a:p>
          <a:p>
            <a:pPr indent="457200">
              <a:lnSpc>
                <a:spcPct val="150000"/>
              </a:lnSpc>
              <a:buFontTx/>
              <a:buChar char="-"/>
              <a:defRPr/>
            </a:pPr>
            <a:endParaRPr lang="fr-FR" sz="1400" dirty="0">
              <a:solidFill>
                <a:schemeClr val="tx1"/>
              </a:solidFill>
            </a:endParaRPr>
          </a:p>
          <a:p>
            <a:pPr indent="457200">
              <a:lnSpc>
                <a:spcPct val="150000"/>
              </a:lnSpc>
              <a:buFontTx/>
              <a:buChar char="-"/>
              <a:defRPr/>
            </a:pPr>
            <a:r>
              <a:rPr lang="fr-FR" sz="1400" dirty="0">
                <a:solidFill>
                  <a:schemeClr val="tx1"/>
                </a:solidFill>
              </a:rPr>
              <a:t>Visite du quartier </a:t>
            </a:r>
            <a:r>
              <a:rPr lang="fr-FR" sz="1400" dirty="0" err="1">
                <a:solidFill>
                  <a:schemeClr val="tx1"/>
                </a:solidFill>
              </a:rPr>
              <a:t>Euratechnologie</a:t>
            </a:r>
            <a:r>
              <a:rPr lang="fr-FR" sz="1400" dirty="0">
                <a:solidFill>
                  <a:schemeClr val="tx1"/>
                </a:solidFill>
              </a:rPr>
              <a:t> (Lomme), ou des agences de l’eau </a:t>
            </a:r>
          </a:p>
          <a:p>
            <a:pPr>
              <a:defRPr/>
            </a:pPr>
            <a:endParaRPr lang="fr-FR" sz="1400" dirty="0">
              <a:solidFill>
                <a:schemeClr val="tx1"/>
              </a:solidFill>
            </a:endParaRPr>
          </a:p>
        </p:txBody>
      </p:sp>
      <p:sp>
        <p:nvSpPr>
          <p:cNvPr id="35846" name="Rectangle 10"/>
          <p:cNvSpPr>
            <a:spLocks noChangeArrowheads="1"/>
          </p:cNvSpPr>
          <p:nvPr/>
        </p:nvSpPr>
        <p:spPr bwMode="auto">
          <a:xfrm>
            <a:off x="0" y="701675"/>
            <a:ext cx="9144000" cy="461963"/>
          </a:xfrm>
          <a:prstGeom prst="rect">
            <a:avLst/>
          </a:prstGeom>
          <a:noFill/>
          <a:ln w="9525">
            <a:noFill/>
            <a:miter lim="800000"/>
            <a:headEnd/>
            <a:tailEnd/>
          </a:ln>
        </p:spPr>
        <p:txBody>
          <a:bodyPr anchor="ctr">
            <a:spAutoFit/>
          </a:bodyPr>
          <a:lstStyle/>
          <a:p>
            <a:pPr algn="ctr" eaLnBrk="0" hangingPunct="0"/>
            <a:r>
              <a:rPr lang="fr-FR" sz="2400" b="1" i="1">
                <a:solidFill>
                  <a:srgbClr val="FF0000"/>
                </a:solidFill>
                <a:latin typeface="Calibri" pitchFamily="34" charset="0"/>
                <a:cs typeface="Times New Roman" charset="0"/>
              </a:rPr>
              <a:t>Les activités liées au questionnement n°2</a:t>
            </a:r>
            <a:endParaRPr lang="fr-FR" sz="2400"/>
          </a:p>
        </p:txBody>
      </p:sp>
      <p:sp>
        <p:nvSpPr>
          <p:cNvPr id="35847" name="ZoneTexte 4"/>
          <p:cNvSpPr txBox="1">
            <a:spLocks noChangeArrowheads="1"/>
          </p:cNvSpPr>
          <p:nvPr/>
        </p:nvSpPr>
        <p:spPr bwMode="auto">
          <a:xfrm>
            <a:off x="714375" y="214313"/>
            <a:ext cx="7572375" cy="461962"/>
          </a:xfrm>
          <a:prstGeom prst="rect">
            <a:avLst/>
          </a:prstGeom>
          <a:solidFill>
            <a:srgbClr val="0070C0"/>
          </a:solidFill>
          <a:ln w="9525">
            <a:noFill/>
            <a:miter lim="800000"/>
            <a:headEnd/>
            <a:tailEnd/>
          </a:ln>
        </p:spPr>
        <p:txBody>
          <a:bodyPr>
            <a:spAutoFit/>
          </a:bodyPr>
          <a:lstStyle/>
          <a:p>
            <a:pPr algn="ctr"/>
            <a:r>
              <a:rPr lang="fr-FR" sz="2400">
                <a:latin typeface="Trebuchet MS" pitchFamily="34" charset="0"/>
              </a:rPr>
              <a:t>Création et Innovation Technologiques</a:t>
            </a:r>
          </a:p>
        </p:txBody>
      </p:sp>
      <p:pic>
        <p:nvPicPr>
          <p:cNvPr id="35848" name="Image 45" descr="reseau_unitaire.gif"/>
          <p:cNvPicPr>
            <a:picLocks noChangeAspect="1"/>
          </p:cNvPicPr>
          <p:nvPr/>
        </p:nvPicPr>
        <p:blipFill>
          <a:blip r:embed="rId4" cstate="print"/>
          <a:srcRect/>
          <a:stretch>
            <a:fillRect/>
          </a:stretch>
        </p:blipFill>
        <p:spPr bwMode="auto">
          <a:xfrm>
            <a:off x="428625" y="1857375"/>
            <a:ext cx="1619250" cy="1227138"/>
          </a:xfrm>
          <a:prstGeom prst="rect">
            <a:avLst/>
          </a:prstGeom>
          <a:noFill/>
          <a:ln w="9525">
            <a:noFill/>
            <a:miter lim="800000"/>
            <a:headEnd/>
            <a:tailEnd/>
          </a:ln>
        </p:spPr>
      </p:pic>
      <p:pic>
        <p:nvPicPr>
          <p:cNvPr id="35849" name="Picture 37"/>
          <p:cNvPicPr>
            <a:picLocks noChangeAspect="1" noChangeArrowheads="1"/>
          </p:cNvPicPr>
          <p:nvPr/>
        </p:nvPicPr>
        <p:blipFill>
          <a:blip r:embed="rId5" cstate="print"/>
          <a:srcRect/>
          <a:stretch>
            <a:fillRect/>
          </a:stretch>
        </p:blipFill>
        <p:spPr bwMode="auto">
          <a:xfrm>
            <a:off x="2500313" y="1500188"/>
            <a:ext cx="1500187" cy="960437"/>
          </a:xfrm>
          <a:prstGeom prst="rect">
            <a:avLst/>
          </a:prstGeom>
          <a:noFill/>
          <a:ln w="9525">
            <a:noFill/>
            <a:miter lim="800000"/>
            <a:headEnd/>
            <a:tailEnd/>
          </a:ln>
        </p:spPr>
      </p:pic>
      <p:pic>
        <p:nvPicPr>
          <p:cNvPr id="35850" name="Image 46" descr="lagunage.jpg"/>
          <p:cNvPicPr>
            <a:picLocks noChangeAspect="1"/>
          </p:cNvPicPr>
          <p:nvPr/>
        </p:nvPicPr>
        <p:blipFill>
          <a:blip r:embed="rId6" cstate="print"/>
          <a:srcRect/>
          <a:stretch>
            <a:fillRect/>
          </a:stretch>
        </p:blipFill>
        <p:spPr bwMode="auto">
          <a:xfrm>
            <a:off x="4357688" y="2143125"/>
            <a:ext cx="1857375" cy="1212850"/>
          </a:xfrm>
          <a:prstGeom prst="rect">
            <a:avLst/>
          </a:prstGeom>
          <a:noFill/>
          <a:ln w="9525">
            <a:noFill/>
            <a:miter lim="800000"/>
            <a:headEnd/>
            <a:tailEnd/>
          </a:ln>
        </p:spPr>
      </p:pic>
      <p:pic>
        <p:nvPicPr>
          <p:cNvPr id="35851" name="Picture 63"/>
          <p:cNvPicPr>
            <a:picLocks noChangeAspect="1" noChangeArrowheads="1"/>
          </p:cNvPicPr>
          <p:nvPr/>
        </p:nvPicPr>
        <p:blipFill>
          <a:blip r:embed="rId7" cstate="print"/>
          <a:srcRect l="7936" r="8025"/>
          <a:stretch>
            <a:fillRect/>
          </a:stretch>
        </p:blipFill>
        <p:spPr bwMode="auto">
          <a:xfrm>
            <a:off x="6546850" y="1357313"/>
            <a:ext cx="1681163" cy="1500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0" y="0"/>
            <a:ext cx="500034" cy="6858000"/>
          </a:xfrm>
          <a:prstGeom prst="rect">
            <a:avLst/>
          </a:prstGeom>
          <a:ln/>
        </p:spPr>
        <p:style>
          <a:lnRef idx="0">
            <a:schemeClr val="accent1"/>
          </a:lnRef>
          <a:fillRef idx="3">
            <a:schemeClr val="accent1"/>
          </a:fillRef>
          <a:effectRef idx="3">
            <a:schemeClr val="accent1"/>
          </a:effectRef>
          <a:fontRef idx="minor">
            <a:schemeClr val="lt1"/>
          </a:fontRef>
        </p:style>
        <p:txBody>
          <a:bodyPr vert="vert270" anchor="ctr"/>
          <a:lstStyle/>
          <a:p>
            <a:pPr algn="ctr" defTabSz="914400" fontAlgn="auto">
              <a:spcBef>
                <a:spcPts val="0"/>
              </a:spcBef>
              <a:spcAft>
                <a:spcPts val="0"/>
              </a:spcAft>
              <a:defRPr/>
            </a:pPr>
            <a:r>
              <a:rPr lang="fr-FR" sz="3200" dirty="0"/>
              <a:t>Création et Innovation technologique</a:t>
            </a:r>
          </a:p>
        </p:txBody>
      </p:sp>
      <p:pic>
        <p:nvPicPr>
          <p:cNvPr id="36867" name="Ellipse 3"/>
          <p:cNvPicPr>
            <a:picLocks noChangeArrowheads="1"/>
          </p:cNvPicPr>
          <p:nvPr/>
        </p:nvPicPr>
        <p:blipFill>
          <a:blip r:embed="rId3" cstate="print"/>
          <a:srcRect/>
          <a:stretch>
            <a:fillRect/>
          </a:stretch>
        </p:blipFill>
        <p:spPr bwMode="auto">
          <a:xfrm>
            <a:off x="1243013" y="122238"/>
            <a:ext cx="6688137" cy="6686550"/>
          </a:xfrm>
          <a:prstGeom prst="rect">
            <a:avLst/>
          </a:prstGeom>
          <a:noFill/>
          <a:ln w="9525">
            <a:noFill/>
            <a:miter lim="800000"/>
            <a:headEnd/>
            <a:tailEnd/>
          </a:ln>
        </p:spPr>
      </p:pic>
      <p:sp>
        <p:nvSpPr>
          <p:cNvPr id="36868" name="Text Box 5"/>
          <p:cNvSpPr txBox="1">
            <a:spLocks noChangeArrowheads="1"/>
          </p:cNvSpPr>
          <p:nvPr/>
        </p:nvSpPr>
        <p:spPr bwMode="auto">
          <a:xfrm>
            <a:off x="2235200" y="1114425"/>
            <a:ext cx="4702175" cy="4700588"/>
          </a:xfrm>
          <a:prstGeom prst="rect">
            <a:avLst/>
          </a:prstGeom>
          <a:noFill/>
          <a:ln w="9525">
            <a:noFill/>
            <a:miter lim="800000"/>
            <a:headEnd/>
            <a:tailEnd/>
          </a:ln>
        </p:spPr>
        <p:txBody>
          <a:bodyPr/>
          <a:lstStyle/>
          <a:p>
            <a:pPr algn="ctr" defTabSz="914400"/>
            <a:endParaRPr lang="fr-FR">
              <a:solidFill>
                <a:srgbClr val="FFFFFF"/>
              </a:solidFill>
              <a:latin typeface="Calibri" pitchFamily="34" charset="0"/>
            </a:endParaRPr>
          </a:p>
        </p:txBody>
      </p:sp>
      <p:sp>
        <p:nvSpPr>
          <p:cNvPr id="27" name="Ellipse 26"/>
          <p:cNvSpPr/>
          <p:nvPr/>
        </p:nvSpPr>
        <p:spPr>
          <a:xfrm>
            <a:off x="3500438" y="5000625"/>
            <a:ext cx="1573212"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8" name="Ellipse 27"/>
          <p:cNvSpPr/>
          <p:nvPr/>
        </p:nvSpPr>
        <p:spPr>
          <a:xfrm>
            <a:off x="6000750" y="3643313"/>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29" name="Ellipse 28"/>
          <p:cNvSpPr/>
          <p:nvPr/>
        </p:nvSpPr>
        <p:spPr>
          <a:xfrm>
            <a:off x="5429250" y="1071563"/>
            <a:ext cx="1573213"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36872" name="Ellipse 33"/>
          <p:cNvPicPr>
            <a:picLocks noChangeArrowheads="1"/>
          </p:cNvPicPr>
          <p:nvPr/>
        </p:nvPicPr>
        <p:blipFill>
          <a:blip r:embed="rId4" cstate="print"/>
          <a:srcRect/>
          <a:stretch>
            <a:fillRect/>
          </a:stretch>
        </p:blipFill>
        <p:spPr bwMode="auto">
          <a:xfrm>
            <a:off x="3059113" y="2046288"/>
            <a:ext cx="2968625" cy="2967037"/>
          </a:xfrm>
          <a:prstGeom prst="rect">
            <a:avLst/>
          </a:prstGeom>
          <a:noFill/>
          <a:ln w="9525">
            <a:noFill/>
            <a:miter lim="800000"/>
            <a:headEnd/>
            <a:tailEnd/>
          </a:ln>
        </p:spPr>
      </p:pic>
      <p:sp>
        <p:nvSpPr>
          <p:cNvPr id="36873" name="Text Box 11"/>
          <p:cNvSpPr txBox="1">
            <a:spLocks noChangeArrowheads="1"/>
          </p:cNvSpPr>
          <p:nvPr/>
        </p:nvSpPr>
        <p:spPr bwMode="auto">
          <a:xfrm>
            <a:off x="3492500" y="2636838"/>
            <a:ext cx="2071688" cy="1728787"/>
          </a:xfrm>
          <a:prstGeom prst="rect">
            <a:avLst/>
          </a:prstGeom>
          <a:noFill/>
          <a:ln w="9525">
            <a:noFill/>
            <a:miter lim="800000"/>
            <a:headEnd/>
            <a:tailEnd/>
          </a:ln>
        </p:spPr>
        <p:txBody>
          <a:bodyPr/>
          <a:lstStyle/>
          <a:p>
            <a:pPr algn="ctr" defTabSz="914400"/>
            <a:r>
              <a:rPr lang="fr-FR" sz="2000" i="1">
                <a:solidFill>
                  <a:srgbClr val="FFFFFF"/>
                </a:solidFill>
                <a:latin typeface="Calibri" pitchFamily="34" charset="0"/>
              </a:rPr>
              <a:t>L’évolution des procédés, solutions et dispositifs de ventilation naturelle des bâtiments</a:t>
            </a:r>
          </a:p>
        </p:txBody>
      </p:sp>
      <p:sp>
        <p:nvSpPr>
          <p:cNvPr id="26" name="Ellipse 25"/>
          <p:cNvSpPr/>
          <p:nvPr/>
        </p:nvSpPr>
        <p:spPr>
          <a:xfrm>
            <a:off x="2786063" y="500063"/>
            <a:ext cx="1571625" cy="1571625"/>
          </a:xfrm>
          <a:prstGeom prst="ellipse">
            <a:avLst/>
          </a:prstGeom>
          <a:solidFill>
            <a:schemeClr val="accent6">
              <a:alpha val="61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sp>
        <p:nvSpPr>
          <p:cNvPr id="36875" name="ZoneTexte 36"/>
          <p:cNvSpPr txBox="1">
            <a:spLocks noChangeArrowheads="1"/>
          </p:cNvSpPr>
          <p:nvPr/>
        </p:nvSpPr>
        <p:spPr bwMode="auto">
          <a:xfrm>
            <a:off x="3603625" y="5886450"/>
            <a:ext cx="184150" cy="274638"/>
          </a:xfrm>
          <a:prstGeom prst="rect">
            <a:avLst/>
          </a:prstGeom>
          <a:noFill/>
          <a:ln w="9525">
            <a:noFill/>
            <a:miter lim="800000"/>
            <a:headEnd/>
            <a:tailEnd/>
          </a:ln>
        </p:spPr>
        <p:txBody>
          <a:bodyPr wrap="none">
            <a:spAutoFit/>
          </a:bodyPr>
          <a:lstStyle/>
          <a:p>
            <a:pPr algn="ctr" defTabSz="914400"/>
            <a:endParaRPr lang="fr-FR" sz="1200">
              <a:latin typeface="Calibri" pitchFamily="34" charset="0"/>
            </a:endParaRPr>
          </a:p>
        </p:txBody>
      </p:sp>
      <p:graphicFrame>
        <p:nvGraphicFramePr>
          <p:cNvPr id="5" name="Diagramme 4"/>
          <p:cNvGraphicFramePr/>
          <p:nvPr/>
        </p:nvGraphicFramePr>
        <p:xfrm>
          <a:off x="1214414" y="571480"/>
          <a:ext cx="6843762" cy="53037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0" name="Ellipse 19"/>
          <p:cNvSpPr/>
          <p:nvPr/>
        </p:nvSpPr>
        <p:spPr>
          <a:xfrm>
            <a:off x="1500188" y="2786063"/>
            <a:ext cx="1571625" cy="1571625"/>
          </a:xfrm>
          <a:prstGeom prst="ellipse">
            <a:avLst/>
          </a:prstGeom>
          <a:solidFill>
            <a:schemeClr val="accent6">
              <a:alpha val="70000"/>
            </a:schemeClr>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lstStyle/>
          <a:p>
            <a:pPr algn="ctr" defTabSz="914400" fontAlgn="auto">
              <a:spcBef>
                <a:spcPts val="0"/>
              </a:spcBef>
              <a:spcAft>
                <a:spcPts val="0"/>
              </a:spcAft>
              <a:defRPr/>
            </a:pPr>
            <a:endParaRPr lang="fr-FR" i="1" dirty="0"/>
          </a:p>
        </p:txBody>
      </p:sp>
      <p:pic>
        <p:nvPicPr>
          <p:cNvPr id="19" name="Picture 2"/>
          <p:cNvPicPr>
            <a:picLocks noChangeAspect="1" noChangeArrowheads="1"/>
          </p:cNvPicPr>
          <p:nvPr/>
        </p:nvPicPr>
        <p:blipFill>
          <a:blip r:embed="rId10" cstate="print"/>
          <a:srcRect l="26786" r="24999"/>
          <a:stretch>
            <a:fillRect/>
          </a:stretch>
        </p:blipFill>
        <p:spPr bwMode="auto">
          <a:xfrm>
            <a:off x="1928794" y="2928934"/>
            <a:ext cx="715038" cy="11210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6879" name="Image 20" descr="systA.jpg"/>
          <p:cNvPicPr>
            <a:picLocks noChangeAspect="1"/>
          </p:cNvPicPr>
          <p:nvPr/>
        </p:nvPicPr>
        <p:blipFill>
          <a:blip r:embed="rId11" cstate="print"/>
          <a:srcRect/>
          <a:stretch>
            <a:fillRect/>
          </a:stretch>
        </p:blipFill>
        <p:spPr bwMode="auto">
          <a:xfrm>
            <a:off x="2714625" y="857250"/>
            <a:ext cx="1743075" cy="769938"/>
          </a:xfrm>
          <a:prstGeom prst="rect">
            <a:avLst/>
          </a:prstGeom>
          <a:noFill/>
          <a:ln w="9525">
            <a:noFill/>
            <a:miter lim="800000"/>
            <a:headEnd/>
            <a:tailEnd/>
          </a:ln>
        </p:spPr>
      </p:pic>
      <p:pic>
        <p:nvPicPr>
          <p:cNvPr id="36880" name="Image 21" descr="navair 2.jpg"/>
          <p:cNvPicPr>
            <a:picLocks noChangeAspect="1"/>
          </p:cNvPicPr>
          <p:nvPr/>
        </p:nvPicPr>
        <p:blipFill>
          <a:blip r:embed="rId12" cstate="print"/>
          <a:srcRect/>
          <a:stretch>
            <a:fillRect/>
          </a:stretch>
        </p:blipFill>
        <p:spPr bwMode="auto">
          <a:xfrm>
            <a:off x="5715000" y="1143000"/>
            <a:ext cx="1143000" cy="1454150"/>
          </a:xfrm>
          <a:prstGeom prst="rect">
            <a:avLst/>
          </a:prstGeom>
          <a:noFill/>
          <a:ln w="9525">
            <a:noFill/>
            <a:miter lim="800000"/>
            <a:headEnd/>
            <a:tailEnd/>
          </a:ln>
        </p:spPr>
      </p:pic>
      <p:pic>
        <p:nvPicPr>
          <p:cNvPr id="36881" name="Image 22" descr="7edda938-.jpg"/>
          <p:cNvPicPr>
            <a:picLocks noChangeAspect="1"/>
          </p:cNvPicPr>
          <p:nvPr/>
        </p:nvPicPr>
        <p:blipFill>
          <a:blip r:embed="rId13" cstate="print"/>
          <a:srcRect/>
          <a:stretch>
            <a:fillRect/>
          </a:stretch>
        </p:blipFill>
        <p:spPr bwMode="auto">
          <a:xfrm>
            <a:off x="6357938" y="3643313"/>
            <a:ext cx="1000125" cy="1497012"/>
          </a:xfrm>
          <a:prstGeom prst="rect">
            <a:avLst/>
          </a:prstGeom>
          <a:noFill/>
          <a:ln w="9525">
            <a:noFill/>
            <a:miter lim="800000"/>
            <a:headEnd/>
            <a:tailEnd/>
          </a:ln>
        </p:spPr>
      </p:pic>
      <p:pic>
        <p:nvPicPr>
          <p:cNvPr id="36882" name="Picture 57"/>
          <p:cNvPicPr>
            <a:picLocks noChangeAspect="1" noChangeArrowheads="1"/>
          </p:cNvPicPr>
          <p:nvPr/>
        </p:nvPicPr>
        <p:blipFill>
          <a:blip r:embed="rId14" cstate="print"/>
          <a:srcRect/>
          <a:stretch>
            <a:fillRect/>
          </a:stretch>
        </p:blipFill>
        <p:spPr bwMode="auto">
          <a:xfrm>
            <a:off x="3571875" y="5429250"/>
            <a:ext cx="1428750" cy="750888"/>
          </a:xfrm>
          <a:prstGeom prst="rect">
            <a:avLst/>
          </a:prstGeom>
          <a:noFill/>
          <a:ln w="9525">
            <a:noFill/>
            <a:miter lim="800000"/>
            <a:headEnd/>
            <a:tailEnd/>
          </a:ln>
        </p:spPr>
      </p:pic>
      <p:sp>
        <p:nvSpPr>
          <p:cNvPr id="30" name="Flèche en arc 29"/>
          <p:cNvSpPr/>
          <p:nvPr/>
        </p:nvSpPr>
        <p:spPr>
          <a:xfrm rot="500296">
            <a:off x="2110200" y="967200"/>
            <a:ext cx="4923599" cy="4923599"/>
          </a:xfrm>
          <a:prstGeom prst="circularArrow">
            <a:avLst>
              <a:gd name="adj1" fmla="val 5201"/>
              <a:gd name="adj2" fmla="val 335994"/>
              <a:gd name="adj3" fmla="val 8210260"/>
              <a:gd name="adj4" fmla="val 6557262"/>
              <a:gd name="adj5" fmla="val 6068"/>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ZoneTexte 1"/>
          <p:cNvSpPr txBox="1">
            <a:spLocks noChangeArrowheads="1"/>
          </p:cNvSpPr>
          <p:nvPr/>
        </p:nvSpPr>
        <p:spPr bwMode="auto">
          <a:xfrm>
            <a:off x="285750" y="0"/>
            <a:ext cx="8858250" cy="2400300"/>
          </a:xfrm>
          <a:prstGeom prst="rect">
            <a:avLst/>
          </a:prstGeom>
          <a:noFill/>
          <a:ln w="9525">
            <a:noFill/>
            <a:miter lim="800000"/>
            <a:headEnd/>
            <a:tailEnd/>
          </a:ln>
        </p:spPr>
        <p:txBody>
          <a:bodyPr>
            <a:spAutoFit/>
          </a:bodyPr>
          <a:lstStyle/>
          <a:p>
            <a:pPr algn="ctr" defTabSz="914400"/>
            <a:r>
              <a:rPr lang="fr-FR" sz="2000" b="1" i="1">
                <a:solidFill>
                  <a:schemeClr val="tx1"/>
                </a:solidFill>
                <a:latin typeface="Trebuchet MS" pitchFamily="34" charset="0"/>
              </a:rPr>
              <a:t>Questionnement N° 3:Gérer la ventilation naturelle des bâtiments?</a:t>
            </a:r>
          </a:p>
          <a:p>
            <a:pPr defTabSz="914400"/>
            <a:endParaRPr lang="fr-FR" sz="1000" i="1" u="sng">
              <a:solidFill>
                <a:srgbClr val="0070C0"/>
              </a:solidFill>
              <a:latin typeface="Trebuchet MS" pitchFamily="34" charset="0"/>
            </a:endParaRPr>
          </a:p>
          <a:p>
            <a:pPr defTabSz="914400"/>
            <a:r>
              <a:rPr lang="fr-FR" sz="2000" i="1" u="sng">
                <a:solidFill>
                  <a:srgbClr val="0070C0"/>
                </a:solidFill>
                <a:latin typeface="Trebuchet MS" pitchFamily="34" charset="0"/>
              </a:rPr>
              <a:t>Produits innovant étudiés </a:t>
            </a:r>
            <a:r>
              <a:rPr lang="fr-FR" sz="2000" i="1">
                <a:solidFill>
                  <a:srgbClr val="0070C0"/>
                </a:solidFill>
                <a:latin typeface="Trebuchet MS" pitchFamily="34" charset="0"/>
              </a:rPr>
              <a:t>: </a:t>
            </a:r>
            <a:r>
              <a:rPr lang="fr-FR" sz="2000" i="1">
                <a:solidFill>
                  <a:srgbClr val="FF6600"/>
                </a:solidFill>
                <a:latin typeface="Trebuchet MS" pitchFamily="34" charset="0"/>
              </a:rPr>
              <a:t>Dispositifs et procédés de ventilation naturelle des bâtiments</a:t>
            </a:r>
          </a:p>
          <a:p>
            <a:pPr defTabSz="914400"/>
            <a:r>
              <a:rPr lang="fr-FR" sz="2000" i="1" u="sng">
                <a:solidFill>
                  <a:srgbClr val="0070C0"/>
                </a:solidFill>
                <a:latin typeface="Trebuchet MS" pitchFamily="34" charset="0"/>
              </a:rPr>
              <a:t>Investigations ou Résolutions de Problèmes</a:t>
            </a:r>
            <a:r>
              <a:rPr lang="fr-FR" sz="2000">
                <a:solidFill>
                  <a:srgbClr val="FF0000"/>
                </a:solidFill>
                <a:latin typeface="Trebuchet MS" pitchFamily="34" charset="0"/>
              </a:rPr>
              <a:t> : </a:t>
            </a:r>
            <a:r>
              <a:rPr lang="fr-FR" sz="2000" i="1">
                <a:solidFill>
                  <a:srgbClr val="FF6600"/>
                </a:solidFill>
                <a:latin typeface="Trebuchet MS" pitchFamily="34" charset="0"/>
              </a:rPr>
              <a:t>Quelles sont les innovations ayant permis d’améliorer la ventilation des bâtiments à moindre impact sur l’environnement? </a:t>
            </a:r>
          </a:p>
          <a:p>
            <a:pPr defTabSz="914400"/>
            <a:endParaRPr lang="fr-FR" sz="2000" i="1">
              <a:solidFill>
                <a:srgbClr val="FF6600"/>
              </a:solidFill>
              <a:latin typeface="Trebuchet MS" pitchFamily="34" charset="0"/>
            </a:endParaRPr>
          </a:p>
        </p:txBody>
      </p:sp>
      <p:sp>
        <p:nvSpPr>
          <p:cNvPr id="37891" name="Rectangle 36">
            <a:hlinkClick r:id="rId3"/>
          </p:cNvPr>
          <p:cNvSpPr>
            <a:spLocks noChangeArrowheads="1"/>
          </p:cNvSpPr>
          <p:nvPr/>
        </p:nvSpPr>
        <p:spPr bwMode="auto">
          <a:xfrm>
            <a:off x="0" y="0"/>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7892" name="Rectangle 37">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7893" name="Rectangle 38">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7894" name="Rectangle 39">
            <a:hlinkClick r:id="rId3"/>
          </p:cNvPr>
          <p:cNvSpPr>
            <a:spLocks noChangeArrowheads="1"/>
          </p:cNvSpPr>
          <p:nvPr/>
        </p:nvSpPr>
        <p:spPr bwMode="auto">
          <a:xfrm>
            <a:off x="0" y="3006725"/>
            <a:ext cx="9144000" cy="0"/>
          </a:xfrm>
          <a:prstGeom prst="rect">
            <a:avLst/>
          </a:prstGeom>
          <a:noFill/>
          <a:ln w="9525">
            <a:noFill/>
            <a:miter lim="800000"/>
            <a:headEnd/>
            <a:tailEnd/>
          </a:ln>
        </p:spPr>
        <p:txBody>
          <a:bodyPr anchor="ctr">
            <a:spAutoFit/>
          </a:bodyPr>
          <a:lstStyle/>
          <a:p>
            <a:pPr>
              <a:buClr>
                <a:srgbClr val="000000"/>
              </a:buClr>
              <a:buSzPct val="100000"/>
              <a:buFont typeface="Times New Roman" charset="0"/>
              <a:buNone/>
            </a:pPr>
            <a:endParaRPr lang="fr-FR"/>
          </a:p>
        </p:txBody>
      </p:sp>
      <p:sp>
        <p:nvSpPr>
          <p:cNvPr id="37895" name="AutoShape 6"/>
          <p:cNvSpPr>
            <a:spLocks noChangeArrowheads="1"/>
          </p:cNvSpPr>
          <p:nvPr/>
        </p:nvSpPr>
        <p:spPr bwMode="auto">
          <a:xfrm>
            <a:off x="4714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896" name="AutoShape 20"/>
          <p:cNvSpPr>
            <a:spLocks noChangeArrowheads="1"/>
          </p:cNvSpPr>
          <p:nvPr/>
        </p:nvSpPr>
        <p:spPr bwMode="auto">
          <a:xfrm>
            <a:off x="104775" y="3506788"/>
            <a:ext cx="1681163"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897" name="AutoShape 4"/>
          <p:cNvSpPr>
            <a:spLocks noChangeArrowheads="1"/>
          </p:cNvSpPr>
          <p:nvPr/>
        </p:nvSpPr>
        <p:spPr bwMode="auto">
          <a:xfrm>
            <a:off x="1971675" y="41513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898" name="AutoShape 4"/>
          <p:cNvSpPr>
            <a:spLocks noChangeArrowheads="1"/>
          </p:cNvSpPr>
          <p:nvPr/>
        </p:nvSpPr>
        <p:spPr bwMode="auto">
          <a:xfrm>
            <a:off x="414337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899" name="AutoShape 4"/>
          <p:cNvSpPr>
            <a:spLocks noChangeArrowheads="1"/>
          </p:cNvSpPr>
          <p:nvPr/>
        </p:nvSpPr>
        <p:spPr bwMode="auto">
          <a:xfrm>
            <a:off x="6386513" y="420370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2" name="Text Box 3"/>
          <p:cNvSpPr txBox="1">
            <a:spLocks noChangeArrowheads="1"/>
          </p:cNvSpPr>
          <p:nvPr/>
        </p:nvSpPr>
        <p:spPr bwMode="auto">
          <a:xfrm>
            <a:off x="5500688" y="2420938"/>
            <a:ext cx="2071687"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defRPr/>
            </a:pPr>
            <a:r>
              <a:rPr lang="fr-FR" sz="1400" dirty="0">
                <a:solidFill>
                  <a:srgbClr val="002060"/>
                </a:solidFill>
                <a:latin typeface="Arial Narrow" pitchFamily="34" charset="0"/>
              </a:rPr>
              <a:t>Comment optimiser la température d’entrée d’air</a:t>
            </a:r>
            <a:r>
              <a:rPr lang="fr-FR" sz="1400" i="1" dirty="0">
                <a:solidFill>
                  <a:srgbClr val="002060"/>
                </a:solidFill>
                <a:latin typeface="Arial Narrow" pitchFamily="34" charset="0"/>
              </a:rPr>
              <a:t>?</a:t>
            </a:r>
          </a:p>
        </p:txBody>
      </p:sp>
      <p:sp>
        <p:nvSpPr>
          <p:cNvPr id="35" name="Triangle isocèle 34"/>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 name="Triangle isocèle 36"/>
          <p:cNvSpPr/>
          <p:nvPr/>
        </p:nvSpPr>
        <p:spPr>
          <a:xfrm rot="10800000">
            <a:off x="6215063" y="3149600"/>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8" name="Text Box 3"/>
          <p:cNvSpPr txBox="1">
            <a:spLocks noChangeArrowheads="1"/>
          </p:cNvSpPr>
          <p:nvPr/>
        </p:nvSpPr>
        <p:spPr bwMode="auto">
          <a:xfrm>
            <a:off x="714375" y="2417763"/>
            <a:ext cx="2214563"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rendre l’efficacité de la ventilation indépendante des conditions météorologiques?</a:t>
            </a:r>
          </a:p>
        </p:txBody>
      </p:sp>
      <p:sp>
        <p:nvSpPr>
          <p:cNvPr id="39" name="Text Box 3"/>
          <p:cNvSpPr txBox="1">
            <a:spLocks noChangeArrowheads="1"/>
          </p:cNvSpPr>
          <p:nvPr/>
        </p:nvSpPr>
        <p:spPr bwMode="auto">
          <a:xfrm>
            <a:off x="3071813" y="2428875"/>
            <a:ext cx="2297112"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a:spcAft>
                <a:spcPts val="1000"/>
              </a:spcAft>
              <a:buClr>
                <a:srgbClr val="000000"/>
              </a:buClr>
              <a:buSzPct val="100000"/>
              <a:buFont typeface="Times New Roman" pitchFamily="18" charset="0"/>
              <a:buNone/>
              <a:defRPr/>
            </a:pPr>
            <a:r>
              <a:rPr lang="fr-FR" sz="1400" dirty="0">
                <a:solidFill>
                  <a:srgbClr val="002060"/>
                </a:solidFill>
                <a:latin typeface="Arial Narrow" pitchFamily="34" charset="0"/>
              </a:rPr>
              <a:t>Comment récupérer les calories de l’air vicié?</a:t>
            </a:r>
          </a:p>
        </p:txBody>
      </p:sp>
      <p:sp>
        <p:nvSpPr>
          <p:cNvPr id="40" name="Triangle isocèle 39"/>
          <p:cNvSpPr/>
          <p:nvPr/>
        </p:nvSpPr>
        <p:spPr>
          <a:xfrm rot="10800000">
            <a:off x="1827213" y="314007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1" name="Triangle isocèle 40"/>
          <p:cNvSpPr/>
          <p:nvPr/>
        </p:nvSpPr>
        <p:spPr>
          <a:xfrm rot="10800000">
            <a:off x="4000500" y="3143250"/>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907" name="Text Box 3"/>
          <p:cNvSpPr txBox="1">
            <a:spLocks noChangeArrowheads="1"/>
          </p:cNvSpPr>
          <p:nvPr/>
        </p:nvSpPr>
        <p:spPr bwMode="auto">
          <a:xfrm>
            <a:off x="285750" y="3578225"/>
            <a:ext cx="1357313" cy="850900"/>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Ventilation par conduits à tirage naturel</a:t>
            </a:r>
          </a:p>
        </p:txBody>
      </p:sp>
      <p:sp>
        <p:nvSpPr>
          <p:cNvPr id="37908" name="AutoShape 6"/>
          <p:cNvSpPr>
            <a:spLocks noChangeArrowheads="1"/>
          </p:cNvSpPr>
          <p:nvPr/>
        </p:nvSpPr>
        <p:spPr bwMode="auto">
          <a:xfrm>
            <a:off x="6858000" y="3500438"/>
            <a:ext cx="1500188" cy="2143125"/>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909" name="AutoShape 6"/>
          <p:cNvSpPr>
            <a:spLocks noChangeArrowheads="1"/>
          </p:cNvSpPr>
          <p:nvPr/>
        </p:nvSpPr>
        <p:spPr bwMode="auto">
          <a:xfrm>
            <a:off x="2428875" y="3506788"/>
            <a:ext cx="1622425" cy="2208212"/>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910" name="Text Box 3"/>
          <p:cNvSpPr txBox="1">
            <a:spLocks noChangeArrowheads="1"/>
          </p:cNvSpPr>
          <p:nvPr/>
        </p:nvSpPr>
        <p:spPr bwMode="auto">
          <a:xfrm>
            <a:off x="2571750" y="3649663"/>
            <a:ext cx="1277938" cy="307975"/>
          </a:xfrm>
          <a:prstGeom prst="rect">
            <a:avLst/>
          </a:prstGeom>
          <a:noFill/>
          <a:ln w="9525">
            <a:noFill/>
            <a:miter lim="800000"/>
            <a:headEnd/>
            <a:tailEnd/>
          </a:ln>
        </p:spPr>
        <p:txBody>
          <a:bodyPr lIns="36000" tIns="0" rIns="36000" bIns="0"/>
          <a:lstStyle/>
          <a:p>
            <a:pPr algn="ctr" defTabSz="914400"/>
            <a:r>
              <a:rPr lang="fr-FR" sz="1200" i="1">
                <a:solidFill>
                  <a:srgbClr val="002060"/>
                </a:solidFill>
                <a:latin typeface="Calibri" pitchFamily="34" charset="0"/>
              </a:rPr>
              <a:t>Ventilation par conduits à  tirage assisté</a:t>
            </a:r>
          </a:p>
        </p:txBody>
      </p:sp>
      <p:sp>
        <p:nvSpPr>
          <p:cNvPr id="37911" name="Text Box 3"/>
          <p:cNvSpPr txBox="1">
            <a:spLocks noChangeArrowheads="1"/>
          </p:cNvSpPr>
          <p:nvPr/>
        </p:nvSpPr>
        <p:spPr bwMode="auto">
          <a:xfrm>
            <a:off x="4714875" y="3643313"/>
            <a:ext cx="1643063" cy="214312"/>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charset="0"/>
              <a:buNone/>
            </a:pPr>
            <a:r>
              <a:rPr lang="fr-FR" sz="1200" i="1">
                <a:solidFill>
                  <a:srgbClr val="002060"/>
                </a:solidFill>
                <a:latin typeface="Calibri" pitchFamily="34" charset="0"/>
              </a:rPr>
              <a:t>Ventilation naturelle assistée avec récupération de chaleur</a:t>
            </a:r>
            <a:endParaRPr lang="fr-FR" sz="2000" i="1">
              <a:solidFill>
                <a:srgbClr val="002060"/>
              </a:solidFill>
            </a:endParaRPr>
          </a:p>
        </p:txBody>
      </p:sp>
      <p:sp>
        <p:nvSpPr>
          <p:cNvPr id="16408" name="Rectangle 51"/>
          <p:cNvSpPr>
            <a:spLocks noChangeArrowheads="1"/>
          </p:cNvSpPr>
          <p:nvPr/>
        </p:nvSpPr>
        <p:spPr bwMode="auto">
          <a:xfrm>
            <a:off x="5929313" y="5997575"/>
            <a:ext cx="1473200"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wrap="none">
            <a:spAutoFit/>
          </a:bodyPr>
          <a:lstStyle/>
          <a:p>
            <a:pPr>
              <a:buClr>
                <a:srgbClr val="000000"/>
              </a:buClr>
              <a:buSzPct val="100000"/>
              <a:buFont typeface="Times New Roman" pitchFamily="18" charset="0"/>
              <a:buNone/>
              <a:defRPr/>
            </a:pPr>
            <a:r>
              <a:rPr lang="fr-FR" sz="1200" b="1" dirty="0">
                <a:solidFill>
                  <a:schemeClr val="accent1">
                    <a:lumMod val="50000"/>
                  </a:schemeClr>
                </a:solidFill>
              </a:rPr>
              <a:t>Transition vers</a:t>
            </a:r>
          </a:p>
          <a:p>
            <a:pPr>
              <a:buClr>
                <a:srgbClr val="000000"/>
              </a:buClr>
              <a:buSzPct val="100000"/>
              <a:buFont typeface="Times New Roman" pitchFamily="18" charset="0"/>
              <a:buNone/>
              <a:defRPr/>
            </a:pPr>
            <a:r>
              <a:rPr lang="fr-FR" sz="1200" b="1" dirty="0">
                <a:solidFill>
                  <a:schemeClr val="accent1">
                    <a:lumMod val="50000"/>
                  </a:schemeClr>
                </a:solidFill>
              </a:rPr>
              <a:t> le super système</a:t>
            </a:r>
          </a:p>
          <a:p>
            <a:pPr>
              <a:buClr>
                <a:srgbClr val="000000"/>
              </a:buClr>
              <a:buSzPct val="100000"/>
              <a:buFont typeface="Times New Roman" pitchFamily="18" charset="0"/>
              <a:buNone/>
              <a:defRPr/>
            </a:pPr>
            <a:r>
              <a:rPr lang="fr-FR" sz="1200" b="1" dirty="0">
                <a:solidFill>
                  <a:schemeClr val="accent1">
                    <a:lumMod val="50000"/>
                  </a:schemeClr>
                </a:solidFill>
              </a:rPr>
              <a:t> (Loi 6)</a:t>
            </a:r>
            <a:endParaRPr lang="fr-FR" sz="1200" dirty="0">
              <a:solidFill>
                <a:schemeClr val="accent1">
                  <a:lumMod val="50000"/>
                </a:schemeClr>
              </a:solidFill>
            </a:endParaRPr>
          </a:p>
        </p:txBody>
      </p:sp>
      <p:sp>
        <p:nvSpPr>
          <p:cNvPr id="16409" name="Rectangle 52"/>
          <p:cNvSpPr>
            <a:spLocks noChangeArrowheads="1"/>
          </p:cNvSpPr>
          <p:nvPr/>
        </p:nvSpPr>
        <p:spPr bwMode="auto">
          <a:xfrm>
            <a:off x="928688" y="6000750"/>
            <a:ext cx="2071687"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Accroissement du dynamisme du système</a:t>
            </a:r>
          </a:p>
          <a:p>
            <a:pPr>
              <a:buClr>
                <a:srgbClr val="000000"/>
              </a:buClr>
              <a:buSzPct val="100000"/>
              <a:buFont typeface="Times New Roman" pitchFamily="18" charset="0"/>
              <a:buNone/>
              <a:defRPr/>
            </a:pPr>
            <a:r>
              <a:rPr lang="fr-FR" sz="1200" b="1" dirty="0">
                <a:solidFill>
                  <a:schemeClr val="accent1">
                    <a:lumMod val="50000"/>
                  </a:schemeClr>
                </a:solidFill>
              </a:rPr>
              <a:t>(Loi 8)</a:t>
            </a:r>
            <a:endParaRPr lang="fr-FR" sz="1200" dirty="0">
              <a:solidFill>
                <a:schemeClr val="accent1">
                  <a:lumMod val="50000"/>
                </a:schemeClr>
              </a:solidFill>
            </a:endParaRPr>
          </a:p>
        </p:txBody>
      </p:sp>
      <p:sp>
        <p:nvSpPr>
          <p:cNvPr id="16410" name="Rectangle 53"/>
          <p:cNvSpPr>
            <a:spLocks noChangeArrowheads="1"/>
          </p:cNvSpPr>
          <p:nvPr/>
        </p:nvSpPr>
        <p:spPr bwMode="auto">
          <a:xfrm>
            <a:off x="3500438" y="5997575"/>
            <a:ext cx="2000250" cy="646113"/>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a:spAutoFit/>
          </a:bodyPr>
          <a:lstStyle/>
          <a:p>
            <a:pPr>
              <a:buClr>
                <a:srgbClr val="000000"/>
              </a:buClr>
              <a:buSzPct val="100000"/>
              <a:buFont typeface="Times New Roman" pitchFamily="18" charset="0"/>
              <a:buNone/>
              <a:defRPr/>
            </a:pPr>
            <a:r>
              <a:rPr lang="fr-FR" sz="1200" b="1" dirty="0">
                <a:solidFill>
                  <a:schemeClr val="accent1">
                    <a:lumMod val="50000"/>
                  </a:schemeClr>
                </a:solidFill>
              </a:rPr>
              <a:t>Augmentation </a:t>
            </a:r>
          </a:p>
          <a:p>
            <a:pPr>
              <a:buClr>
                <a:srgbClr val="000000"/>
              </a:buClr>
              <a:buSzPct val="100000"/>
              <a:buFont typeface="Times New Roman" pitchFamily="18" charset="0"/>
              <a:buNone/>
              <a:defRPr/>
            </a:pPr>
            <a:r>
              <a:rPr lang="fr-FR" sz="1200" b="1" dirty="0">
                <a:solidFill>
                  <a:schemeClr val="accent1">
                    <a:lumMod val="50000"/>
                  </a:schemeClr>
                </a:solidFill>
              </a:rPr>
              <a:t>du niveau d’idéalité</a:t>
            </a:r>
          </a:p>
          <a:p>
            <a:pPr>
              <a:buClr>
                <a:srgbClr val="000000"/>
              </a:buClr>
              <a:buSzPct val="100000"/>
              <a:buFont typeface="Times New Roman" pitchFamily="18" charset="0"/>
              <a:buNone/>
              <a:defRPr/>
            </a:pPr>
            <a:r>
              <a:rPr lang="fr-FR" sz="1200" b="1" dirty="0">
                <a:solidFill>
                  <a:schemeClr val="accent1">
                    <a:lumMod val="50000"/>
                  </a:schemeClr>
                </a:solidFill>
              </a:rPr>
              <a:t> (Loi 4)</a:t>
            </a:r>
            <a:endParaRPr lang="fr-FR" sz="1200" dirty="0">
              <a:solidFill>
                <a:schemeClr val="accent1">
                  <a:lumMod val="50000"/>
                </a:schemeClr>
              </a:solidFill>
            </a:endParaRPr>
          </a:p>
        </p:txBody>
      </p:sp>
      <p:sp>
        <p:nvSpPr>
          <p:cNvPr id="37915" name="AutoShape 4"/>
          <p:cNvSpPr>
            <a:spLocks noChangeArrowheads="1"/>
          </p:cNvSpPr>
          <p:nvPr/>
        </p:nvSpPr>
        <p:spPr bwMode="auto">
          <a:xfrm>
            <a:off x="8429625" y="4214813"/>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charset="0"/>
              <a:buNone/>
            </a:pPr>
            <a:endParaRPr lang="fr-FR">
              <a:latin typeface="Calibri" pitchFamily="34" charset="0"/>
            </a:endParaRPr>
          </a:p>
        </p:txBody>
      </p:sp>
      <p:sp>
        <p:nvSpPr>
          <p:cNvPr id="37916" name="Text Box 3"/>
          <p:cNvSpPr txBox="1">
            <a:spLocks noChangeArrowheads="1"/>
          </p:cNvSpPr>
          <p:nvPr/>
        </p:nvSpPr>
        <p:spPr bwMode="auto">
          <a:xfrm>
            <a:off x="8643938" y="3990975"/>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36" name="Triangle isocèle 35"/>
          <p:cNvSpPr/>
          <p:nvPr/>
        </p:nvSpPr>
        <p:spPr>
          <a:xfrm rot="10800000" flipH="1" flipV="1">
            <a:off x="1785938" y="5000625"/>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2" name="Triangle isocèle 41"/>
          <p:cNvSpPr/>
          <p:nvPr/>
        </p:nvSpPr>
        <p:spPr>
          <a:xfrm rot="10800000" flipH="1" flipV="1">
            <a:off x="4000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43" name="Triangle isocèle 42"/>
          <p:cNvSpPr/>
          <p:nvPr/>
        </p:nvSpPr>
        <p:spPr>
          <a:xfrm rot="10800000" flipH="1" flipV="1">
            <a:off x="6286500" y="5000625"/>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7920" name="Text Box 3"/>
          <p:cNvSpPr txBox="1">
            <a:spLocks noChangeArrowheads="1"/>
          </p:cNvSpPr>
          <p:nvPr/>
        </p:nvSpPr>
        <p:spPr bwMode="auto">
          <a:xfrm>
            <a:off x="7046913" y="3643313"/>
            <a:ext cx="1122362" cy="285750"/>
          </a:xfrm>
          <a:prstGeom prst="rect">
            <a:avLst/>
          </a:prstGeom>
          <a:noFill/>
          <a:ln w="9525">
            <a:noFill/>
            <a:miter lim="800000"/>
            <a:headEnd/>
            <a:tailEnd/>
          </a:ln>
        </p:spPr>
        <p:txBody>
          <a:bodyPr lIns="36000" tIns="0" rIns="36000" bIns="0"/>
          <a:lstStyle/>
          <a:p>
            <a:pPr algn="ctr">
              <a:spcAft>
                <a:spcPts val="1000"/>
              </a:spcAft>
            </a:pPr>
            <a:r>
              <a:rPr lang="fr-FR" sz="1200" i="1">
                <a:solidFill>
                  <a:srgbClr val="002060"/>
                </a:solidFill>
                <a:latin typeface="Calibri" pitchFamily="34" charset="0"/>
              </a:rPr>
              <a:t>Bâtiment avec un puits canadien </a:t>
            </a:r>
            <a:endParaRPr lang="fr-FR" sz="2000" i="1">
              <a:solidFill>
                <a:srgbClr val="002060"/>
              </a:solidFill>
            </a:endParaRPr>
          </a:p>
        </p:txBody>
      </p:sp>
      <p:pic>
        <p:nvPicPr>
          <p:cNvPr id="37921" name="Picture 57"/>
          <p:cNvPicPr>
            <a:picLocks noChangeAspect="1" noChangeArrowheads="1"/>
          </p:cNvPicPr>
          <p:nvPr/>
        </p:nvPicPr>
        <p:blipFill>
          <a:blip r:embed="rId4" cstate="print"/>
          <a:srcRect/>
          <a:stretch>
            <a:fillRect/>
          </a:stretch>
        </p:blipFill>
        <p:spPr bwMode="auto">
          <a:xfrm>
            <a:off x="6858000" y="4535488"/>
            <a:ext cx="1428750" cy="750887"/>
          </a:xfrm>
          <a:prstGeom prst="rect">
            <a:avLst/>
          </a:prstGeom>
          <a:noFill/>
          <a:ln w="9525">
            <a:noFill/>
            <a:miter lim="800000"/>
            <a:headEnd/>
            <a:tailEnd/>
          </a:ln>
        </p:spPr>
      </p:pic>
      <p:pic>
        <p:nvPicPr>
          <p:cNvPr id="37922" name="Image 48" descr="7edda938-.jpg"/>
          <p:cNvPicPr>
            <a:picLocks noChangeAspect="1"/>
          </p:cNvPicPr>
          <p:nvPr/>
        </p:nvPicPr>
        <p:blipFill>
          <a:blip r:embed="rId5" cstate="print"/>
          <a:srcRect/>
          <a:stretch>
            <a:fillRect/>
          </a:stretch>
        </p:blipFill>
        <p:spPr bwMode="auto">
          <a:xfrm>
            <a:off x="5072063" y="4219575"/>
            <a:ext cx="1000125" cy="1497013"/>
          </a:xfrm>
          <a:prstGeom prst="rect">
            <a:avLst/>
          </a:prstGeom>
          <a:noFill/>
          <a:ln w="9525">
            <a:noFill/>
            <a:miter lim="800000"/>
            <a:headEnd/>
            <a:tailEnd/>
          </a:ln>
        </p:spPr>
      </p:pic>
      <p:pic>
        <p:nvPicPr>
          <p:cNvPr id="37923" name="Image 49" descr="systA.jpg"/>
          <p:cNvPicPr>
            <a:picLocks noChangeAspect="1"/>
          </p:cNvPicPr>
          <p:nvPr/>
        </p:nvPicPr>
        <p:blipFill>
          <a:blip r:embed="rId6" cstate="print"/>
          <a:srcRect/>
          <a:stretch>
            <a:fillRect/>
          </a:stretch>
        </p:blipFill>
        <p:spPr bwMode="auto">
          <a:xfrm>
            <a:off x="42863" y="4516438"/>
            <a:ext cx="1743075" cy="769937"/>
          </a:xfrm>
          <a:prstGeom prst="rect">
            <a:avLst/>
          </a:prstGeom>
          <a:noFill/>
          <a:ln w="9525">
            <a:noFill/>
            <a:miter lim="800000"/>
            <a:headEnd/>
            <a:tailEnd/>
          </a:ln>
        </p:spPr>
      </p:pic>
      <p:pic>
        <p:nvPicPr>
          <p:cNvPr id="37924" name="Image 50" descr="navair 2.jpg"/>
          <p:cNvPicPr>
            <a:picLocks noChangeAspect="1"/>
          </p:cNvPicPr>
          <p:nvPr/>
        </p:nvPicPr>
        <p:blipFill>
          <a:blip r:embed="rId7" cstate="print"/>
          <a:srcRect/>
          <a:stretch>
            <a:fillRect/>
          </a:stretch>
        </p:blipFill>
        <p:spPr bwMode="auto">
          <a:xfrm>
            <a:off x="2714625" y="4214813"/>
            <a:ext cx="1143000" cy="145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3"/>
          <p:cNvSpPr txBox="1">
            <a:spLocks noChangeArrowheads="1"/>
          </p:cNvSpPr>
          <p:nvPr/>
        </p:nvSpPr>
        <p:spPr bwMode="auto">
          <a:xfrm>
            <a:off x="642938" y="5157788"/>
            <a:ext cx="1214437" cy="428625"/>
          </a:xfrm>
          <a:prstGeom prst="rect">
            <a:avLst/>
          </a:prstGeom>
          <a:noFill/>
          <a:ln w="9525">
            <a:noFill/>
            <a:miter lim="800000"/>
            <a:headEnd/>
            <a:tailEnd/>
          </a:ln>
        </p:spPr>
        <p:txBody>
          <a:bodyPr lIns="0" tIns="0" rIns="0" bIns="0"/>
          <a:lstStyle/>
          <a:p>
            <a:pPr algn="ctr">
              <a:spcAft>
                <a:spcPts val="1000"/>
              </a:spcAft>
            </a:pPr>
            <a:r>
              <a:rPr lang="fr-FR" sz="1100">
                <a:solidFill>
                  <a:srgbClr val="FFFFFF"/>
                </a:solidFill>
                <a:latin typeface="Calibri" pitchFamily="34" charset="0"/>
              </a:rPr>
              <a:t>Comment  prévenir la proximité d’un obstacle ?</a:t>
            </a:r>
          </a:p>
        </p:txBody>
      </p:sp>
      <p:sp>
        <p:nvSpPr>
          <p:cNvPr id="38915" name="AutoShape 6"/>
          <p:cNvSpPr>
            <a:spLocks noChangeAspect="1" noChangeArrowheads="1"/>
          </p:cNvSpPr>
          <p:nvPr/>
        </p:nvSpPr>
        <p:spPr bwMode="auto">
          <a:xfrm>
            <a:off x="571500" y="2428875"/>
            <a:ext cx="892175" cy="99377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8916" name="AutoShape 7"/>
          <p:cNvSpPr>
            <a:spLocks noChangeArrowheads="1"/>
          </p:cNvSpPr>
          <p:nvPr/>
        </p:nvSpPr>
        <p:spPr bwMode="auto">
          <a:xfrm>
            <a:off x="571500" y="3910013"/>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graphicFrame>
        <p:nvGraphicFramePr>
          <p:cNvPr id="22" name="Tableau 21"/>
          <p:cNvGraphicFramePr>
            <a:graphicFrameLocks noGrp="1"/>
          </p:cNvGraphicFramePr>
          <p:nvPr/>
        </p:nvGraphicFramePr>
        <p:xfrm>
          <a:off x="357188" y="1071563"/>
          <a:ext cx="8501122" cy="2751708"/>
        </p:xfrm>
        <a:graphic>
          <a:graphicData uri="http://schemas.openxmlformats.org/drawingml/2006/table">
            <a:tbl>
              <a:tblPr/>
              <a:tblGrid>
                <a:gridCol w="1285884"/>
                <a:gridCol w="928694"/>
                <a:gridCol w="1214416"/>
                <a:gridCol w="1285884"/>
                <a:gridCol w="1357322"/>
                <a:gridCol w="2428922"/>
              </a:tblGrid>
              <a:tr h="398166">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8 : Loi</a:t>
                      </a:r>
                      <a:r>
                        <a:rPr lang="fr-FR" sz="1400" b="1" baseline="0" dirty="0" smtClean="0">
                          <a:solidFill>
                            <a:srgbClr val="FF0000"/>
                          </a:solidFill>
                          <a:latin typeface="Arial Narrow" pitchFamily="34" charset="0"/>
                          <a:ea typeface="Times New Roman"/>
                          <a:cs typeface="Times New Roman"/>
                        </a:rPr>
                        <a:t> d’</a:t>
                      </a:r>
                      <a:r>
                        <a:rPr lang="fr-FR" sz="1400" b="1" dirty="0" err="1" smtClean="0">
                          <a:solidFill>
                            <a:srgbClr val="FF0000"/>
                          </a:solidFill>
                        </a:rPr>
                        <a:t>ccroissement</a:t>
                      </a:r>
                      <a:r>
                        <a:rPr lang="fr-FR" sz="1400" b="1" dirty="0" smtClean="0">
                          <a:solidFill>
                            <a:srgbClr val="FF0000"/>
                          </a:solidFill>
                        </a:rPr>
                        <a:t> du dynamisme du système</a:t>
                      </a: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735">
                <a:tc>
                  <a:txBody>
                    <a:bodyPr/>
                    <a:lstStyle/>
                    <a:p>
                      <a:pPr algn="ctr">
                        <a:spcAft>
                          <a:spcPts val="0"/>
                        </a:spcAft>
                      </a:pP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Champ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Innovation principale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Solution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Principe physique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Expérimentations </a:t>
                      </a:r>
                      <a:r>
                        <a:rPr lang="fr-FR" sz="1200" b="1" i="1" dirty="0" smtClean="0">
                          <a:solidFill>
                            <a:srgbClr val="002060"/>
                          </a:solidFill>
                          <a:latin typeface="Arial Narrow" pitchFamily="34" charset="0"/>
                          <a:ea typeface="Times New Roman"/>
                          <a:cs typeface="Times New Roman"/>
                        </a:rPr>
                        <a:t>associées / piste de</a:t>
                      </a:r>
                      <a:r>
                        <a:rPr lang="fr-FR" sz="1200" b="1" i="1" baseline="0" dirty="0" smtClean="0">
                          <a:solidFill>
                            <a:srgbClr val="002060"/>
                          </a:solidFill>
                          <a:latin typeface="Arial Narrow" pitchFamily="34" charset="0"/>
                          <a:ea typeface="Times New Roman"/>
                          <a:cs typeface="Times New Roman"/>
                        </a:rPr>
                        <a:t> projet</a:t>
                      </a: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6807">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a:latin typeface="Arial Narrow" pitchFamily="34" charset="0"/>
                          <a:ea typeface="Times New Roman"/>
                          <a:cs typeface="Times New Roman"/>
                        </a:rPr>
                        <a:t>Matériau et structure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Amener de l’air extérieur dans l’habitat quelques soient les conditions météorologiques</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Extracteur d’air statique avec tirage mécanique asservi aux conditions météorologiques </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Effet </a:t>
                      </a:r>
                      <a:r>
                        <a:rPr lang="fr-FR" sz="1400" dirty="0" err="1" smtClean="0">
                          <a:latin typeface="Arial Narrow" pitchFamily="34" charset="0"/>
                          <a:ea typeface="Times New Roman"/>
                          <a:cs typeface="Times New Roman"/>
                        </a:rPr>
                        <a:t>ventury</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3" name="Tableau 22"/>
          <p:cNvGraphicFramePr>
            <a:graphicFrameLocks noGrp="1"/>
          </p:cNvGraphicFramePr>
          <p:nvPr/>
        </p:nvGraphicFramePr>
        <p:xfrm>
          <a:off x="357188" y="3500438"/>
          <a:ext cx="8501122" cy="1511222"/>
        </p:xfrm>
        <a:graphic>
          <a:graphicData uri="http://schemas.openxmlformats.org/drawingml/2006/table">
            <a:tbl>
              <a:tblPr/>
              <a:tblGrid>
                <a:gridCol w="1285884"/>
                <a:gridCol w="928694"/>
                <a:gridCol w="1214416"/>
                <a:gridCol w="1285884"/>
                <a:gridCol w="1357322"/>
                <a:gridCol w="2428922"/>
              </a:tblGrid>
              <a:tr h="285752">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422">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Matériau et structure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Réchauffer l’air d’entrée</a:t>
                      </a:r>
                      <a:r>
                        <a:rPr lang="fr-FR" sz="1400" baseline="0" dirty="0" smtClean="0">
                          <a:latin typeface="Arial Narrow" pitchFamily="34" charset="0"/>
                          <a:ea typeface="Times New Roman"/>
                          <a:cs typeface="Times New Roman"/>
                        </a:rPr>
                        <a:t> avec l’air de sortie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VMC double flux</a:t>
                      </a:r>
                      <a:endParaRPr lang="fr-FR" sz="12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Échangeur thermique air/air</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4" name="Tableau 23"/>
          <p:cNvGraphicFramePr>
            <a:graphicFrameLocks noGrp="1"/>
          </p:cNvGraphicFramePr>
          <p:nvPr/>
        </p:nvGraphicFramePr>
        <p:xfrm>
          <a:off x="357188" y="5000625"/>
          <a:ext cx="8501122" cy="1472679"/>
        </p:xfrm>
        <a:graphic>
          <a:graphicData uri="http://schemas.openxmlformats.org/drawingml/2006/table">
            <a:tbl>
              <a:tblPr/>
              <a:tblGrid>
                <a:gridCol w="1285884"/>
                <a:gridCol w="928694"/>
                <a:gridCol w="1214416"/>
                <a:gridCol w="1285884"/>
                <a:gridCol w="1357322"/>
                <a:gridCol w="2428922"/>
              </a:tblGrid>
              <a:tr h="357190">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a:spcAft>
                          <a:spcPts val="0"/>
                        </a:spcAft>
                      </a:pPr>
                      <a:r>
                        <a:rPr lang="fr-FR" sz="1400" b="1" dirty="0" smtClean="0">
                          <a:solidFill>
                            <a:srgbClr val="FF0000"/>
                          </a:solidFill>
                          <a:latin typeface="Arial Narrow" pitchFamily="34" charset="0"/>
                          <a:ea typeface="Times New Roman"/>
                          <a:cs typeface="Times New Roman"/>
                        </a:rPr>
                        <a:t>LOI 6 : Loi de transition du système vers un super système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15489">
                <a:tc>
                  <a:txBody>
                    <a:bodyPr/>
                    <a:lstStyle/>
                    <a:p>
                      <a:pPr algn="l">
                        <a:spcAft>
                          <a:spcPts val="0"/>
                        </a:spcAft>
                      </a:pPr>
                      <a:endParaRPr lang="fr-FR" sz="700" dirty="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Matériau et structure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 Climatiser » l’air d’entrée par une circulation dans le sol</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Puits Canadien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géothermie</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fr-FR" sz="1400" baseline="0" dirty="0" smtClean="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8981" name="AutoShape 7"/>
          <p:cNvSpPr>
            <a:spLocks noChangeArrowheads="1"/>
          </p:cNvSpPr>
          <p:nvPr/>
        </p:nvSpPr>
        <p:spPr bwMode="auto">
          <a:xfrm>
            <a:off x="500063" y="5429250"/>
            <a:ext cx="962025" cy="1012825"/>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38982" name="Rectangle 41"/>
          <p:cNvSpPr>
            <a:spLocks noChangeArrowheads="1"/>
          </p:cNvSpPr>
          <p:nvPr/>
        </p:nvSpPr>
        <p:spPr bwMode="auto">
          <a:xfrm>
            <a:off x="382588" y="642938"/>
            <a:ext cx="8378825" cy="461962"/>
          </a:xfrm>
          <a:prstGeom prst="rect">
            <a:avLst/>
          </a:prstGeom>
          <a:noFill/>
          <a:ln w="9525">
            <a:noFill/>
            <a:miter lim="800000"/>
            <a:headEnd/>
            <a:tailEnd/>
          </a:ln>
        </p:spPr>
        <p:txBody>
          <a:bodyPr>
            <a:spAutoFit/>
          </a:bodyPr>
          <a:lstStyle/>
          <a:p>
            <a:pPr algn="ctr"/>
            <a:r>
              <a:rPr lang="fr-FR" sz="2400">
                <a:solidFill>
                  <a:schemeClr val="tx2"/>
                </a:solidFill>
                <a:latin typeface="Arial Narrow" pitchFamily="34" charset="0"/>
              </a:rPr>
              <a:t>l’innovation des dispositifs de renouvellement d’air</a:t>
            </a:r>
          </a:p>
        </p:txBody>
      </p:sp>
      <p:sp>
        <p:nvSpPr>
          <p:cNvPr id="38983" name="Rectangle 20"/>
          <p:cNvSpPr>
            <a:spLocks noChangeArrowheads="1"/>
          </p:cNvSpPr>
          <p:nvPr/>
        </p:nvSpPr>
        <p:spPr bwMode="auto">
          <a:xfrm>
            <a:off x="2116138" y="142875"/>
            <a:ext cx="4832350" cy="461963"/>
          </a:xfrm>
          <a:prstGeom prst="rect">
            <a:avLst/>
          </a:prstGeom>
          <a:solidFill>
            <a:srgbClr val="0070C0"/>
          </a:solidFill>
          <a:ln w="9525">
            <a:noFill/>
            <a:miter lim="800000"/>
            <a:headEnd/>
            <a:tailEnd/>
          </a:ln>
        </p:spPr>
        <p:txBody>
          <a:bodyPr>
            <a:spAutoFit/>
          </a:bodyPr>
          <a:lstStyle/>
          <a:p>
            <a:r>
              <a:rPr lang="fr-FR" sz="2400">
                <a:latin typeface="Arial Narrow" pitchFamily="34" charset="0"/>
              </a:rPr>
              <a:t>Grille de caractérisation de l’étude de cas</a:t>
            </a:r>
          </a:p>
        </p:txBody>
      </p:sp>
      <p:sp>
        <p:nvSpPr>
          <p:cNvPr id="38984" name="Text Box 3"/>
          <p:cNvSpPr txBox="1">
            <a:spLocks noChangeArrowheads="1"/>
          </p:cNvSpPr>
          <p:nvPr/>
        </p:nvSpPr>
        <p:spPr bwMode="auto">
          <a:xfrm>
            <a:off x="428625" y="2500313"/>
            <a:ext cx="1214438"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VNA</a:t>
            </a:r>
            <a:endParaRPr lang="fr-FR" sz="1000" i="1">
              <a:solidFill>
                <a:srgbClr val="002060"/>
              </a:solidFill>
            </a:endParaRPr>
          </a:p>
        </p:txBody>
      </p:sp>
      <p:sp>
        <p:nvSpPr>
          <p:cNvPr id="38985" name="Text Box 3"/>
          <p:cNvSpPr txBox="1">
            <a:spLocks noChangeArrowheads="1"/>
          </p:cNvSpPr>
          <p:nvPr/>
        </p:nvSpPr>
        <p:spPr bwMode="auto">
          <a:xfrm>
            <a:off x="428625" y="4000500"/>
            <a:ext cx="1214438"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Système BEDZED</a:t>
            </a:r>
            <a:endParaRPr lang="fr-FR" sz="1000" i="1">
              <a:solidFill>
                <a:srgbClr val="002060"/>
              </a:solidFill>
            </a:endParaRPr>
          </a:p>
        </p:txBody>
      </p:sp>
      <p:pic>
        <p:nvPicPr>
          <p:cNvPr id="38986" name="Picture 57"/>
          <p:cNvPicPr>
            <a:picLocks noChangeAspect="1" noChangeArrowheads="1"/>
          </p:cNvPicPr>
          <p:nvPr/>
        </p:nvPicPr>
        <p:blipFill>
          <a:blip r:embed="rId3" cstate="print"/>
          <a:srcRect/>
          <a:stretch>
            <a:fillRect/>
          </a:stretch>
        </p:blipFill>
        <p:spPr bwMode="auto">
          <a:xfrm>
            <a:off x="571500" y="5835650"/>
            <a:ext cx="857250" cy="450850"/>
          </a:xfrm>
          <a:prstGeom prst="rect">
            <a:avLst/>
          </a:prstGeom>
          <a:noFill/>
          <a:ln w="9525">
            <a:noFill/>
            <a:miter lim="800000"/>
            <a:headEnd/>
            <a:tailEnd/>
          </a:ln>
        </p:spPr>
      </p:pic>
      <p:sp>
        <p:nvSpPr>
          <p:cNvPr id="38987" name="Text Box 3"/>
          <p:cNvSpPr txBox="1">
            <a:spLocks noChangeArrowheads="1"/>
          </p:cNvSpPr>
          <p:nvPr/>
        </p:nvSpPr>
        <p:spPr bwMode="auto">
          <a:xfrm>
            <a:off x="357188" y="5500688"/>
            <a:ext cx="1214437" cy="285750"/>
          </a:xfrm>
          <a:prstGeom prst="rect">
            <a:avLst/>
          </a:prstGeom>
          <a:noFill/>
          <a:ln w="9525">
            <a:noFill/>
            <a:miter lim="800000"/>
            <a:headEnd/>
            <a:tailEnd/>
          </a:ln>
        </p:spPr>
        <p:txBody>
          <a:bodyPr lIns="36000" tIns="0" rIns="36000" bIns="0"/>
          <a:lstStyle/>
          <a:p>
            <a:pPr algn="ctr">
              <a:spcAft>
                <a:spcPts val="1000"/>
              </a:spcAft>
            </a:pPr>
            <a:r>
              <a:rPr lang="fr-FR" sz="1000" i="1">
                <a:solidFill>
                  <a:srgbClr val="002060"/>
                </a:solidFill>
                <a:latin typeface="Calibri" pitchFamily="34" charset="0"/>
              </a:rPr>
              <a:t>Puits Canadien</a:t>
            </a:r>
            <a:endParaRPr lang="fr-FR" sz="1000" i="1">
              <a:solidFill>
                <a:srgbClr val="002060"/>
              </a:solidFill>
            </a:endParaRPr>
          </a:p>
        </p:txBody>
      </p:sp>
      <p:pic>
        <p:nvPicPr>
          <p:cNvPr id="38988" name="Image 18" descr="7edda938-.jpg"/>
          <p:cNvPicPr>
            <a:picLocks noChangeAspect="1"/>
          </p:cNvPicPr>
          <p:nvPr/>
        </p:nvPicPr>
        <p:blipFill>
          <a:blip r:embed="rId4" cstate="print"/>
          <a:srcRect/>
          <a:stretch>
            <a:fillRect/>
          </a:stretch>
        </p:blipFill>
        <p:spPr bwMode="auto">
          <a:xfrm>
            <a:off x="785813" y="4181475"/>
            <a:ext cx="428625" cy="642938"/>
          </a:xfrm>
          <a:prstGeom prst="rect">
            <a:avLst/>
          </a:prstGeom>
          <a:noFill/>
          <a:ln w="9525">
            <a:noFill/>
            <a:miter lim="800000"/>
            <a:headEnd/>
            <a:tailEnd/>
          </a:ln>
        </p:spPr>
      </p:pic>
      <p:pic>
        <p:nvPicPr>
          <p:cNvPr id="38989" name="Image 19" descr="navair 2.jpg"/>
          <p:cNvPicPr>
            <a:picLocks noChangeAspect="1"/>
          </p:cNvPicPr>
          <p:nvPr/>
        </p:nvPicPr>
        <p:blipFill>
          <a:blip r:embed="rId5" cstate="print"/>
          <a:srcRect/>
          <a:stretch>
            <a:fillRect/>
          </a:stretch>
        </p:blipFill>
        <p:spPr bwMode="auto">
          <a:xfrm>
            <a:off x="785813" y="2682875"/>
            <a:ext cx="571500" cy="727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0" descr="ensemble-de-4-filtres-tp_3149201175121446047"/>
          <p:cNvPicPr>
            <a:picLocks noGrp="1" noChangeAspect="1" noChangeArrowheads="1"/>
          </p:cNvPicPr>
          <p:nvPr>
            <p:ph sz="quarter" idx="3"/>
          </p:nvPr>
        </p:nvPicPr>
        <p:blipFill>
          <a:blip r:embed="rId3" cstate="print"/>
          <a:srcRect/>
          <a:stretch>
            <a:fillRect/>
          </a:stretch>
        </p:blipFill>
        <p:spPr>
          <a:xfrm>
            <a:off x="2000250" y="4556125"/>
            <a:ext cx="952500" cy="952500"/>
          </a:xfrm>
        </p:spPr>
      </p:pic>
      <p:sp>
        <p:nvSpPr>
          <p:cNvPr id="39939" name="Rectangle 11"/>
          <p:cNvSpPr>
            <a:spLocks noChangeArrowheads="1"/>
          </p:cNvSpPr>
          <p:nvPr/>
        </p:nvSpPr>
        <p:spPr bwMode="auto">
          <a:xfrm>
            <a:off x="0" y="3089275"/>
            <a:ext cx="9144000" cy="3937000"/>
          </a:xfrm>
          <a:prstGeom prst="rect">
            <a:avLst/>
          </a:prstGeom>
          <a:solidFill>
            <a:schemeClr val="bg1"/>
          </a:solidFill>
          <a:ln w="9525">
            <a:noFill/>
            <a:miter lim="800000"/>
            <a:headEnd/>
            <a:tailEnd/>
          </a:ln>
        </p:spPr>
        <p:txBody>
          <a:bodyPr anchor="ctr">
            <a:spAutoFit/>
          </a:bodyPr>
          <a:lstStyle/>
          <a:p>
            <a:r>
              <a:rPr lang="fr-FR" b="1" u="sng"/>
              <a:t>Activités :</a:t>
            </a:r>
          </a:p>
          <a:p>
            <a:endParaRPr lang="fr-FR"/>
          </a:p>
          <a:p>
            <a:pPr>
              <a:buFontTx/>
              <a:buChar char="-"/>
            </a:pPr>
            <a:r>
              <a:rPr lang="fr-FR"/>
              <a:t> Décrire les différents matériaux et la structure des projecteurs à l’aide du CDCF.</a:t>
            </a:r>
          </a:p>
          <a:p>
            <a:endParaRPr lang="fr-FR"/>
          </a:p>
          <a:p>
            <a:pPr>
              <a:buFontTx/>
              <a:buChar char="-"/>
            </a:pPr>
            <a:r>
              <a:rPr lang="fr-FR"/>
              <a:t> S’initier au vocabulaire de l’innovation et de la créativité.</a:t>
            </a:r>
          </a:p>
          <a:p>
            <a:pPr>
              <a:buFontTx/>
              <a:buChar char="-"/>
            </a:pPr>
            <a:endParaRPr lang="fr-FR"/>
          </a:p>
          <a:p>
            <a:pPr>
              <a:buFontTx/>
              <a:buChar char="-"/>
            </a:pPr>
            <a:r>
              <a:rPr lang="fr-FR"/>
              <a:t> Décrire les normes électriques des différents projecteurs.</a:t>
            </a:r>
          </a:p>
          <a:p>
            <a:pPr>
              <a:buFontTx/>
              <a:buChar char="-"/>
            </a:pPr>
            <a:endParaRPr lang="fr-FR"/>
          </a:p>
          <a:p>
            <a:pPr>
              <a:buFontTx/>
              <a:buChar char="-"/>
            </a:pPr>
            <a:r>
              <a:rPr lang="fr-FR"/>
              <a:t> Identifier les contraintes  réglementaires, environnementales et économiques liées à un contexte donné.</a:t>
            </a:r>
          </a:p>
          <a:p>
            <a:endParaRPr lang="fr-FR"/>
          </a:p>
          <a:p>
            <a:pPr>
              <a:buFontTx/>
              <a:buChar char="-"/>
            </a:pPr>
            <a:r>
              <a:rPr lang="fr-FR"/>
              <a:t> Enoncer les évolutions (solutions technologiques) qui ont permis de modifier les différents matériaux et structures des projecteurs.</a:t>
            </a:r>
          </a:p>
          <a:p>
            <a:endParaRPr lang="fr-FR"/>
          </a:p>
        </p:txBody>
      </p:sp>
      <p:sp>
        <p:nvSpPr>
          <p:cNvPr id="12" name="Rectangle 11"/>
          <p:cNvSpPr>
            <a:spLocks noChangeArrowheads="1"/>
          </p:cNvSpPr>
          <p:nvPr/>
        </p:nvSpPr>
        <p:spPr bwMode="auto">
          <a:xfrm>
            <a:off x="0" y="3214688"/>
            <a:ext cx="9144000" cy="3754437"/>
          </a:xfrm>
          <a:prstGeom prst="rect">
            <a:avLst/>
          </a:prstGeom>
          <a:solidFill>
            <a:srgbClr val="3366FF"/>
          </a:solidFill>
          <a:ln>
            <a:headEnd/>
            <a:tailEnd/>
          </a:ln>
        </p:spPr>
        <p:style>
          <a:lnRef idx="1">
            <a:schemeClr val="accent2"/>
          </a:lnRef>
          <a:fillRef idx="3">
            <a:schemeClr val="accent2"/>
          </a:fillRef>
          <a:effectRef idx="2">
            <a:schemeClr val="accent2"/>
          </a:effectRef>
          <a:fontRef idx="minor">
            <a:schemeClr val="lt1"/>
          </a:fontRef>
        </p:style>
        <p:txBody>
          <a:bodyPr anchor="ctr">
            <a:spAutoFit/>
          </a:bodyPr>
          <a:lstStyle/>
          <a:p>
            <a:pPr>
              <a:lnSpc>
                <a:spcPct val="150000"/>
              </a:lnSpc>
              <a:defRPr/>
            </a:pPr>
            <a:r>
              <a:rPr lang="fr-FR" sz="1400" b="1" u="sng" dirty="0">
                <a:solidFill>
                  <a:schemeClr val="tx1"/>
                </a:solidFill>
                <a:hlinkClick r:id="rId4" action="ppaction://hlinkpres?slideindex=1&amp;slidetitle="/>
              </a:rPr>
              <a:t>Activités :</a:t>
            </a:r>
            <a:endParaRPr lang="fr-FR" sz="1400" b="1" u="sng" dirty="0">
              <a:solidFill>
                <a:schemeClr val="tx1"/>
              </a:solidFill>
            </a:endParaRPr>
          </a:p>
          <a:p>
            <a:pPr>
              <a:buFontTx/>
              <a:buChar char="-"/>
              <a:defRPr/>
            </a:pPr>
            <a:r>
              <a:rPr lang="fr-FR" sz="1400" dirty="0">
                <a:solidFill>
                  <a:schemeClr val="tx1"/>
                </a:solidFill>
              </a:rPr>
              <a:t> Décrire les normes de gestion de l’air intérieur des bâtiments: « Pourquoi ventile –t- on  un bâtiment? »</a:t>
            </a:r>
          </a:p>
          <a:p>
            <a:pPr>
              <a:buFontTx/>
              <a:buChar char="-"/>
              <a:defRPr/>
            </a:pPr>
            <a:endParaRPr lang="fr-FR" sz="1400" dirty="0">
              <a:solidFill>
                <a:schemeClr val="tx1"/>
              </a:solidFill>
            </a:endParaRPr>
          </a:p>
          <a:p>
            <a:pPr>
              <a:buFontTx/>
              <a:buChar char="-"/>
              <a:defRPr/>
            </a:pPr>
            <a:r>
              <a:rPr lang="fr-FR" sz="1400" dirty="0">
                <a:solidFill>
                  <a:schemeClr val="tx1"/>
                </a:solidFill>
              </a:rPr>
              <a:t>Décrire  les étapes de l’évolution de la ventilation naturelle.</a:t>
            </a:r>
          </a:p>
          <a:p>
            <a:pPr>
              <a:buFontTx/>
              <a:buChar char="-"/>
              <a:defRPr/>
            </a:pPr>
            <a:endParaRPr lang="fr-FR" sz="1400" dirty="0">
              <a:solidFill>
                <a:schemeClr val="tx1"/>
              </a:solidFill>
            </a:endParaRPr>
          </a:p>
          <a:p>
            <a:pPr>
              <a:buFontTx/>
              <a:buChar char="-"/>
              <a:defRPr/>
            </a:pPr>
            <a:r>
              <a:rPr lang="fr-FR" sz="1400" dirty="0">
                <a:solidFill>
                  <a:schemeClr val="tx1"/>
                </a:solidFill>
              </a:rPr>
              <a:t>Identifier le principe associé à l’innovation , le reproduire à l’aide d’un dispositif expérimental (maquettes, expérience,…)</a:t>
            </a:r>
          </a:p>
          <a:p>
            <a:pPr lvl="1">
              <a:lnSpc>
                <a:spcPct val="150000"/>
              </a:lnSpc>
              <a:defRPr/>
            </a:pPr>
            <a:r>
              <a:rPr lang="fr-FR" sz="1400" dirty="0">
                <a:solidFill>
                  <a:schemeClr val="tx1"/>
                </a:solidFill>
              </a:rPr>
              <a:t>- Effet cheminée,</a:t>
            </a:r>
          </a:p>
          <a:p>
            <a:pPr lvl="1">
              <a:lnSpc>
                <a:spcPct val="150000"/>
              </a:lnSpc>
              <a:defRPr/>
            </a:pPr>
            <a:r>
              <a:rPr lang="fr-FR" sz="1400" dirty="0">
                <a:solidFill>
                  <a:schemeClr val="tx1"/>
                </a:solidFill>
              </a:rPr>
              <a:t>- </a:t>
            </a:r>
            <a:r>
              <a:rPr lang="fr-FR" sz="1400" dirty="0">
                <a:solidFill>
                  <a:schemeClr val="tx1"/>
                </a:solidFill>
                <a:hlinkClick r:id="rId5" action="ppaction://hlinkfile"/>
              </a:rPr>
              <a:t>Effet venturi,</a:t>
            </a:r>
            <a:endParaRPr lang="fr-FR" sz="1400" dirty="0">
              <a:solidFill>
                <a:schemeClr val="tx1"/>
              </a:solidFill>
            </a:endParaRPr>
          </a:p>
          <a:p>
            <a:pPr lvl="1">
              <a:lnSpc>
                <a:spcPct val="150000"/>
              </a:lnSpc>
              <a:defRPr/>
            </a:pPr>
            <a:r>
              <a:rPr lang="fr-FR" sz="1400" dirty="0">
                <a:solidFill>
                  <a:schemeClr val="tx1"/>
                </a:solidFill>
              </a:rPr>
              <a:t>- Echange de chaleur air/air (</a:t>
            </a:r>
            <a:r>
              <a:rPr lang="fr-FR" sz="1400" dirty="0" err="1">
                <a:solidFill>
                  <a:schemeClr val="tx1"/>
                </a:solidFill>
              </a:rPr>
              <a:t>Bedzed</a:t>
            </a:r>
            <a:r>
              <a:rPr lang="fr-FR" sz="1400" dirty="0">
                <a:solidFill>
                  <a:schemeClr val="tx1"/>
                </a:solidFill>
              </a:rPr>
              <a:t>) puis  air/sol (</a:t>
            </a:r>
            <a:r>
              <a:rPr lang="fr-FR" sz="1400" dirty="0" err="1">
                <a:solidFill>
                  <a:schemeClr val="tx1"/>
                </a:solidFill>
              </a:rPr>
              <a:t>puit</a:t>
            </a:r>
            <a:r>
              <a:rPr lang="fr-FR" sz="1400" dirty="0">
                <a:solidFill>
                  <a:schemeClr val="tx1"/>
                </a:solidFill>
              </a:rPr>
              <a:t> canadien)</a:t>
            </a:r>
          </a:p>
          <a:p>
            <a:pPr>
              <a:defRPr/>
            </a:pPr>
            <a:endParaRPr lang="fr-FR" sz="1400" dirty="0">
              <a:solidFill>
                <a:schemeClr val="tx1"/>
              </a:solidFill>
            </a:endParaRPr>
          </a:p>
          <a:p>
            <a:pPr>
              <a:buFontTx/>
              <a:buChar char="-"/>
              <a:defRPr/>
            </a:pPr>
            <a:r>
              <a:rPr lang="fr-FR" sz="1400" dirty="0">
                <a:solidFill>
                  <a:schemeClr val="tx1"/>
                </a:solidFill>
              </a:rPr>
              <a:t>Visite du quartier </a:t>
            </a:r>
            <a:r>
              <a:rPr lang="fr-FR" sz="1400" dirty="0" err="1">
                <a:solidFill>
                  <a:schemeClr val="tx1"/>
                </a:solidFill>
              </a:rPr>
              <a:t>Bedzed</a:t>
            </a:r>
            <a:r>
              <a:rPr lang="fr-FR" sz="1400" dirty="0">
                <a:solidFill>
                  <a:schemeClr val="tx1"/>
                </a:solidFill>
              </a:rPr>
              <a:t>, de la maison de Grande </a:t>
            </a:r>
            <a:r>
              <a:rPr lang="fr-FR" sz="1400" dirty="0" err="1">
                <a:solidFill>
                  <a:schemeClr val="tx1"/>
                </a:solidFill>
              </a:rPr>
              <a:t>Synthe</a:t>
            </a:r>
            <a:endParaRPr lang="fr-FR" sz="1400" dirty="0">
              <a:solidFill>
                <a:schemeClr val="tx1"/>
              </a:solidFill>
            </a:endParaRPr>
          </a:p>
          <a:p>
            <a:pPr>
              <a:lnSpc>
                <a:spcPct val="150000"/>
              </a:lnSpc>
              <a:defRPr/>
            </a:pPr>
            <a:r>
              <a:rPr lang="fr-FR" sz="1400" u="sng" dirty="0">
                <a:solidFill>
                  <a:srgbClr val="002060"/>
                </a:solidFill>
              </a:rPr>
              <a:t>Pistes de projet:</a:t>
            </a:r>
          </a:p>
          <a:p>
            <a:pPr>
              <a:lnSpc>
                <a:spcPct val="150000"/>
              </a:lnSpc>
              <a:buFontTx/>
              <a:buChar char="-"/>
              <a:defRPr/>
            </a:pPr>
            <a:r>
              <a:rPr lang="fr-FR" sz="1400" dirty="0">
                <a:solidFill>
                  <a:srgbClr val="002060"/>
                </a:solidFill>
              </a:rPr>
              <a:t>Adapter le couplage </a:t>
            </a:r>
            <a:r>
              <a:rPr lang="fr-FR" sz="1400" dirty="0" err="1">
                <a:solidFill>
                  <a:srgbClr val="002060"/>
                </a:solidFill>
              </a:rPr>
              <a:t>puit</a:t>
            </a:r>
            <a:r>
              <a:rPr lang="fr-FR" sz="1400" dirty="0">
                <a:solidFill>
                  <a:srgbClr val="002060"/>
                </a:solidFill>
              </a:rPr>
              <a:t> canadien VMC Double flux à celui de la VNA</a:t>
            </a:r>
            <a:endParaRPr lang="fr-FR" sz="1400" dirty="0">
              <a:solidFill>
                <a:schemeClr val="tx1"/>
              </a:solidFill>
            </a:endParaRPr>
          </a:p>
        </p:txBody>
      </p:sp>
      <p:sp>
        <p:nvSpPr>
          <p:cNvPr id="39941" name="Rectangle 10"/>
          <p:cNvSpPr>
            <a:spLocks noChangeArrowheads="1"/>
          </p:cNvSpPr>
          <p:nvPr/>
        </p:nvSpPr>
        <p:spPr bwMode="auto">
          <a:xfrm>
            <a:off x="0" y="714375"/>
            <a:ext cx="9144000" cy="461963"/>
          </a:xfrm>
          <a:prstGeom prst="rect">
            <a:avLst/>
          </a:prstGeom>
          <a:noFill/>
          <a:ln w="9525">
            <a:noFill/>
            <a:miter lim="800000"/>
            <a:headEnd/>
            <a:tailEnd/>
          </a:ln>
        </p:spPr>
        <p:txBody>
          <a:bodyPr anchor="ctr">
            <a:spAutoFit/>
          </a:bodyPr>
          <a:lstStyle/>
          <a:p>
            <a:pPr algn="ctr" eaLnBrk="0" hangingPunct="0"/>
            <a:r>
              <a:rPr lang="fr-FR" sz="2400" b="1" i="1">
                <a:solidFill>
                  <a:srgbClr val="FF0000"/>
                </a:solidFill>
                <a:latin typeface="Calibri" pitchFamily="34" charset="0"/>
                <a:cs typeface="Times New Roman" charset="0"/>
              </a:rPr>
              <a:t>Les activités liées au questionnement n°3</a:t>
            </a:r>
            <a:endParaRPr lang="fr-FR" sz="2400"/>
          </a:p>
        </p:txBody>
      </p:sp>
      <p:sp>
        <p:nvSpPr>
          <p:cNvPr id="39942" name="ZoneTexte 4"/>
          <p:cNvSpPr txBox="1">
            <a:spLocks noChangeArrowheads="1"/>
          </p:cNvSpPr>
          <p:nvPr/>
        </p:nvSpPr>
        <p:spPr bwMode="auto">
          <a:xfrm>
            <a:off x="714375" y="214313"/>
            <a:ext cx="7572375" cy="461962"/>
          </a:xfrm>
          <a:prstGeom prst="rect">
            <a:avLst/>
          </a:prstGeom>
          <a:solidFill>
            <a:srgbClr val="0070C0"/>
          </a:solidFill>
          <a:ln w="9525">
            <a:noFill/>
            <a:miter lim="800000"/>
            <a:headEnd/>
            <a:tailEnd/>
          </a:ln>
        </p:spPr>
        <p:txBody>
          <a:bodyPr>
            <a:spAutoFit/>
          </a:bodyPr>
          <a:lstStyle/>
          <a:p>
            <a:pPr algn="ctr"/>
            <a:r>
              <a:rPr lang="fr-FR" sz="2400">
                <a:latin typeface="Trebuchet MS" pitchFamily="34" charset="0"/>
              </a:rPr>
              <a:t>Création et Innovation Technologiques</a:t>
            </a:r>
          </a:p>
        </p:txBody>
      </p:sp>
      <p:pic>
        <p:nvPicPr>
          <p:cNvPr id="39943" name="Image 49" descr="systA.jpg"/>
          <p:cNvPicPr>
            <a:picLocks noChangeAspect="1"/>
          </p:cNvPicPr>
          <p:nvPr/>
        </p:nvPicPr>
        <p:blipFill>
          <a:blip r:embed="rId6" cstate="print"/>
          <a:srcRect/>
          <a:stretch>
            <a:fillRect/>
          </a:stretch>
        </p:blipFill>
        <p:spPr bwMode="auto">
          <a:xfrm>
            <a:off x="93663" y="1571625"/>
            <a:ext cx="2263775" cy="1000125"/>
          </a:xfrm>
          <a:prstGeom prst="rect">
            <a:avLst/>
          </a:prstGeom>
          <a:noFill/>
          <a:ln w="9525">
            <a:noFill/>
            <a:miter lim="800000"/>
            <a:headEnd/>
            <a:tailEnd/>
          </a:ln>
        </p:spPr>
      </p:pic>
      <p:pic>
        <p:nvPicPr>
          <p:cNvPr id="39944" name="Image 50" descr="navair 2.jpg"/>
          <p:cNvPicPr>
            <a:picLocks noChangeAspect="1"/>
          </p:cNvPicPr>
          <p:nvPr/>
        </p:nvPicPr>
        <p:blipFill>
          <a:blip r:embed="rId7" cstate="print"/>
          <a:srcRect/>
          <a:stretch>
            <a:fillRect/>
          </a:stretch>
        </p:blipFill>
        <p:spPr bwMode="auto">
          <a:xfrm>
            <a:off x="3000375" y="1214438"/>
            <a:ext cx="1428750" cy="1817687"/>
          </a:xfrm>
          <a:prstGeom prst="rect">
            <a:avLst/>
          </a:prstGeom>
          <a:noFill/>
          <a:ln w="9525">
            <a:noFill/>
            <a:miter lim="800000"/>
            <a:headEnd/>
            <a:tailEnd/>
          </a:ln>
        </p:spPr>
      </p:pic>
      <p:pic>
        <p:nvPicPr>
          <p:cNvPr id="39945" name="Image 48" descr="7edda938-.jpg"/>
          <p:cNvPicPr>
            <a:picLocks noChangeAspect="1"/>
          </p:cNvPicPr>
          <p:nvPr/>
        </p:nvPicPr>
        <p:blipFill>
          <a:blip r:embed="rId8" cstate="print"/>
          <a:srcRect/>
          <a:stretch>
            <a:fillRect/>
          </a:stretch>
        </p:blipFill>
        <p:spPr bwMode="auto">
          <a:xfrm>
            <a:off x="5072063" y="1285875"/>
            <a:ext cx="1143000" cy="1711325"/>
          </a:xfrm>
          <a:prstGeom prst="rect">
            <a:avLst/>
          </a:prstGeom>
          <a:noFill/>
          <a:ln w="9525">
            <a:noFill/>
            <a:miter lim="800000"/>
            <a:headEnd/>
            <a:tailEnd/>
          </a:ln>
        </p:spPr>
      </p:pic>
      <p:pic>
        <p:nvPicPr>
          <p:cNvPr id="39946" name="Picture 57"/>
          <p:cNvPicPr>
            <a:picLocks noChangeAspect="1" noChangeArrowheads="1"/>
          </p:cNvPicPr>
          <p:nvPr/>
        </p:nvPicPr>
        <p:blipFill>
          <a:blip r:embed="rId9" cstate="print"/>
          <a:srcRect/>
          <a:stretch>
            <a:fillRect/>
          </a:stretch>
        </p:blipFill>
        <p:spPr bwMode="auto">
          <a:xfrm>
            <a:off x="6643688" y="1857375"/>
            <a:ext cx="2286000" cy="1201738"/>
          </a:xfrm>
          <a:prstGeom prst="rect">
            <a:avLst/>
          </a:prstGeom>
          <a:noFill/>
          <a:ln w="9525">
            <a:noFill/>
            <a:miter lim="800000"/>
            <a:headEnd/>
            <a:tailEnd/>
          </a:ln>
        </p:spPr>
      </p:pic>
      <p:pic>
        <p:nvPicPr>
          <p:cNvPr id="39947" name="Image 23" descr="thumbnailCAXJZPOT.jpg">
            <a:hlinkClick r:id="rId10" action="ppaction://hlinksldjump"/>
          </p:cNvPr>
          <p:cNvPicPr>
            <a:picLocks noChangeAspect="1"/>
          </p:cNvPicPr>
          <p:nvPr/>
        </p:nvPicPr>
        <p:blipFill>
          <a:blip r:embed="rId11" cstate="print"/>
          <a:srcRect/>
          <a:stretch>
            <a:fillRect/>
          </a:stretch>
        </p:blipFill>
        <p:spPr bwMode="auto">
          <a:xfrm>
            <a:off x="5897563" y="5072063"/>
            <a:ext cx="3175000" cy="1785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a:stretch>
            <a:fillRect/>
          </a:stretch>
        </p:blipFill>
        <p:spPr bwMode="auto">
          <a:xfrm>
            <a:off x="-36513" y="2027238"/>
            <a:ext cx="9228138" cy="4857750"/>
          </a:xfrm>
          <a:prstGeom prst="rect">
            <a:avLst/>
          </a:prstGeom>
          <a:noFill/>
          <a:ln w="9525">
            <a:noFill/>
            <a:miter lim="800000"/>
            <a:headEnd/>
            <a:tailEnd/>
          </a:ln>
        </p:spPr>
      </p:pic>
      <p:pic>
        <p:nvPicPr>
          <p:cNvPr id="40963" name="Picture 21"/>
          <p:cNvPicPr>
            <a:picLocks noChangeAspect="1" noChangeArrowheads="1"/>
          </p:cNvPicPr>
          <p:nvPr/>
        </p:nvPicPr>
        <p:blipFill>
          <a:blip r:embed="rId4" cstate="print"/>
          <a:srcRect l="51295" t="27119" r="12453" b="3877"/>
          <a:stretch>
            <a:fillRect/>
          </a:stretch>
        </p:blipFill>
        <p:spPr bwMode="auto">
          <a:xfrm>
            <a:off x="250825" y="188913"/>
            <a:ext cx="2825750" cy="3357562"/>
          </a:xfrm>
          <a:prstGeom prst="rect">
            <a:avLst/>
          </a:prstGeom>
          <a:noFill/>
          <a:ln w="9525">
            <a:solidFill>
              <a:schemeClr val="tx1"/>
            </a:solidFill>
            <a:miter lim="800000"/>
            <a:headEnd/>
            <a:tailEnd/>
          </a:ln>
        </p:spPr>
      </p:pic>
      <p:sp>
        <p:nvSpPr>
          <p:cNvPr id="5" name="ZoneTexte 3"/>
          <p:cNvSpPr txBox="1">
            <a:spLocks noChangeArrowheads="1"/>
          </p:cNvSpPr>
          <p:nvPr/>
        </p:nvSpPr>
        <p:spPr bwMode="auto">
          <a:xfrm>
            <a:off x="714375" y="1500174"/>
            <a:ext cx="6858021" cy="3539430"/>
          </a:xfrm>
          <a:prstGeom prst="rect">
            <a:avLst/>
          </a:prstGeom>
          <a:gradFill flip="none" rotWithShape="1">
            <a:gsLst>
              <a:gs pos="11000">
                <a:srgbClr val="DDEBCF">
                  <a:alpha val="68000"/>
                </a:srgbClr>
              </a:gs>
              <a:gs pos="50000">
                <a:srgbClr val="9CB86E"/>
              </a:gs>
              <a:gs pos="100000">
                <a:srgbClr val="156B13"/>
              </a:gs>
            </a:gsLst>
            <a:path path="circle">
              <a:fillToRect l="100000" t="100000"/>
            </a:path>
            <a:tileRect r="-100000" b="-100000"/>
          </a:gradFill>
          <a:ln w="9525">
            <a:noFill/>
            <a:miter lim="800000"/>
            <a:headEnd/>
            <a:tailEnd/>
          </a:ln>
        </p:spPr>
        <p:txBody>
          <a:bodyPr>
            <a:spAutoFit/>
          </a:bodyPr>
          <a:lstStyle/>
          <a:p>
            <a:pPr>
              <a:defRPr/>
            </a:pPr>
            <a:r>
              <a:rPr lang="fr-FR" sz="2000" u="sng" dirty="0">
                <a:latin typeface="Trebuchet MS" pitchFamily="34" charset="0"/>
              </a:rPr>
              <a:t>Conclusion sur la thématique </a:t>
            </a:r>
            <a:r>
              <a:rPr lang="fr-FR" sz="2000" dirty="0">
                <a:latin typeface="Trebuchet MS" pitchFamily="34" charset="0"/>
              </a:rPr>
              <a:t>: </a:t>
            </a:r>
            <a:r>
              <a:rPr lang="fr-FR" sz="2400" i="1" dirty="0">
                <a:solidFill>
                  <a:schemeClr val="accent1">
                    <a:lumMod val="20000"/>
                    <a:lumOff val="80000"/>
                  </a:schemeClr>
                </a:solidFill>
                <a:latin typeface="Arial Narrow" pitchFamily="34" charset="0"/>
              </a:rPr>
              <a:t>Les éco quartiers</a:t>
            </a:r>
            <a:endParaRPr lang="fr-FR" sz="2000" i="1" dirty="0">
              <a:solidFill>
                <a:schemeClr val="accent1">
                  <a:lumMod val="20000"/>
                  <a:lumOff val="80000"/>
                </a:schemeClr>
              </a:solidFill>
              <a:latin typeface="Arial Narrow" pitchFamily="34" charset="0"/>
            </a:endParaRPr>
          </a:p>
          <a:p>
            <a:pPr>
              <a:defRPr/>
            </a:pPr>
            <a:endParaRPr lang="fr-FR" sz="2000" dirty="0">
              <a:latin typeface="Trebuchet MS" pitchFamily="34" charset="0"/>
            </a:endParaRPr>
          </a:p>
          <a:p>
            <a:pPr>
              <a:lnSpc>
                <a:spcPct val="150000"/>
              </a:lnSpc>
              <a:buFontTx/>
              <a:buChar char="-"/>
              <a:defRPr/>
            </a:pPr>
            <a:r>
              <a:rPr lang="fr-FR" sz="2000" i="1" dirty="0">
                <a:latin typeface="Trebuchet MS" pitchFamily="34" charset="0"/>
              </a:rPr>
              <a:t>Visite d’un éco quartier et/ou rencontre avec un urbaniste responsable d’un projet d’éco quartier.</a:t>
            </a:r>
          </a:p>
          <a:p>
            <a:pPr>
              <a:lnSpc>
                <a:spcPct val="150000"/>
              </a:lnSpc>
              <a:defRPr/>
            </a:pPr>
            <a:endParaRPr lang="fr-FR" sz="2000" u="sng" dirty="0">
              <a:solidFill>
                <a:schemeClr val="tx1"/>
              </a:solidFill>
            </a:endParaRPr>
          </a:p>
          <a:p>
            <a:pPr>
              <a:lnSpc>
                <a:spcPct val="150000"/>
              </a:lnSpc>
              <a:defRPr/>
            </a:pPr>
            <a:r>
              <a:rPr lang="fr-FR" sz="2000" u="sng" dirty="0">
                <a:latin typeface="Trebuchet MS" pitchFamily="34" charset="0"/>
              </a:rPr>
              <a:t>Pistes de projet:</a:t>
            </a:r>
          </a:p>
          <a:p>
            <a:pPr>
              <a:lnSpc>
                <a:spcPct val="150000"/>
              </a:lnSpc>
              <a:buFontTx/>
              <a:buChar char="-"/>
              <a:defRPr/>
            </a:pPr>
            <a:r>
              <a:rPr lang="fr-FR" sz="2000" i="1" dirty="0">
                <a:latin typeface="Trebuchet MS" pitchFamily="34" charset="0"/>
              </a:rPr>
              <a:t>Création  d’un éco quartier à partir d’un projet réel ou non  (association avec les mairies).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ZoneTexte 1"/>
          <p:cNvSpPr txBox="1">
            <a:spLocks noChangeArrowheads="1"/>
          </p:cNvSpPr>
          <p:nvPr/>
        </p:nvSpPr>
        <p:spPr bwMode="auto">
          <a:xfrm>
            <a:off x="0" y="-214313"/>
            <a:ext cx="9144000" cy="2225676"/>
          </a:xfrm>
          <a:prstGeom prst="rect">
            <a:avLst/>
          </a:prstGeom>
          <a:noFill/>
          <a:ln w="9525">
            <a:noFill/>
            <a:miter lim="800000"/>
            <a:headEnd/>
            <a:tailEnd/>
          </a:ln>
        </p:spPr>
        <p:txBody>
          <a:bodyPr>
            <a:spAutoFit/>
          </a:bodyPr>
          <a:lstStyle/>
          <a:p>
            <a:pPr algn="ctr" defTabSz="914400"/>
            <a:endParaRPr lang="fr-FR" sz="2000" i="1">
              <a:solidFill>
                <a:srgbClr val="0070C0"/>
              </a:solidFill>
              <a:latin typeface="Trebuchet MS" pitchFamily="32" charset="0"/>
            </a:endParaRPr>
          </a:p>
          <a:p>
            <a:pPr algn="ctr" defTabSz="914400"/>
            <a:r>
              <a:rPr lang="fr-FR" sz="2000" i="1">
                <a:solidFill>
                  <a:srgbClr val="0070C0"/>
                </a:solidFill>
                <a:latin typeface="Trebuchet MS" pitchFamily="32" charset="0"/>
              </a:rPr>
              <a:t>  </a:t>
            </a:r>
            <a:r>
              <a:rPr lang="fr-FR" sz="2000" b="1" i="1">
                <a:solidFill>
                  <a:schemeClr val="tx1"/>
                </a:solidFill>
                <a:latin typeface="Trebuchet MS" pitchFamily="32" charset="0"/>
              </a:rPr>
              <a:t>ISOLER l’habitat ?</a:t>
            </a:r>
          </a:p>
          <a:p>
            <a:pPr defTabSz="914400"/>
            <a:endParaRPr lang="fr-FR" sz="1000" i="1" u="sng">
              <a:solidFill>
                <a:srgbClr val="0070C0"/>
              </a:solidFill>
              <a:latin typeface="Trebuchet MS" pitchFamily="32" charset="0"/>
            </a:endParaRPr>
          </a:p>
          <a:p>
            <a:pPr defTabSz="914400"/>
            <a:r>
              <a:rPr lang="fr-FR" sz="2000" i="1" u="sng">
                <a:solidFill>
                  <a:srgbClr val="0070C0"/>
                </a:solidFill>
                <a:latin typeface="Trebuchet MS" pitchFamily="32" charset="0"/>
              </a:rPr>
              <a:t>Produits innovant étudiés </a:t>
            </a:r>
            <a:r>
              <a:rPr lang="fr-FR" sz="2000" i="1">
                <a:solidFill>
                  <a:srgbClr val="0070C0"/>
                </a:solidFill>
                <a:latin typeface="Trebuchet MS" pitchFamily="32" charset="0"/>
              </a:rPr>
              <a:t>: </a:t>
            </a:r>
            <a:r>
              <a:rPr lang="fr-FR" sz="2000" i="1">
                <a:solidFill>
                  <a:srgbClr val="FF6600"/>
                </a:solidFill>
                <a:latin typeface="Trebuchet MS" pitchFamily="32" charset="0"/>
              </a:rPr>
              <a:t>Dispositifs et matériaux d’isolation des bâtiments </a:t>
            </a:r>
          </a:p>
          <a:p>
            <a:pPr defTabSz="914400"/>
            <a:endParaRPr lang="fr-FR" sz="1000" i="1">
              <a:solidFill>
                <a:srgbClr val="FF6600"/>
              </a:solidFill>
              <a:latin typeface="Trebuchet MS" pitchFamily="32" charset="0"/>
            </a:endParaRPr>
          </a:p>
          <a:p>
            <a:pPr defTabSz="914400"/>
            <a:r>
              <a:rPr lang="fr-FR" sz="2000" i="1" u="sng">
                <a:solidFill>
                  <a:srgbClr val="0070C0"/>
                </a:solidFill>
                <a:latin typeface="Trebuchet MS" pitchFamily="32" charset="0"/>
              </a:rPr>
              <a:t>Investigations ou Résolutions de Problèmes</a:t>
            </a:r>
            <a:r>
              <a:rPr lang="fr-FR" sz="2000">
                <a:solidFill>
                  <a:srgbClr val="FF0000"/>
                </a:solidFill>
                <a:latin typeface="Trebuchet MS" pitchFamily="32" charset="0"/>
              </a:rPr>
              <a:t> : </a:t>
            </a:r>
            <a:r>
              <a:rPr lang="fr-FR" sz="2000" i="1">
                <a:solidFill>
                  <a:srgbClr val="FF6600"/>
                </a:solidFill>
                <a:latin typeface="Trebuchet MS" pitchFamily="32" charset="0"/>
              </a:rPr>
              <a:t>Comment réduire sa « consommation d’énergie » en prenant en compte les énergies primaires consommées, comment  évoluer vers un bâtiment BBC ou passif?</a:t>
            </a:r>
          </a:p>
        </p:txBody>
      </p:sp>
      <p:sp>
        <p:nvSpPr>
          <p:cNvPr id="9219" name="AutoShape 4"/>
          <p:cNvSpPr>
            <a:spLocks noChangeArrowheads="1"/>
          </p:cNvSpPr>
          <p:nvPr/>
        </p:nvSpPr>
        <p:spPr bwMode="auto">
          <a:xfrm>
            <a:off x="1785938" y="3857625"/>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9220" name="AutoShape 4"/>
          <p:cNvSpPr>
            <a:spLocks noChangeArrowheads="1"/>
          </p:cNvSpPr>
          <p:nvPr/>
        </p:nvSpPr>
        <p:spPr bwMode="auto">
          <a:xfrm>
            <a:off x="3714750" y="385445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9221" name="AutoShape 4"/>
          <p:cNvSpPr>
            <a:spLocks noChangeArrowheads="1"/>
          </p:cNvSpPr>
          <p:nvPr/>
        </p:nvSpPr>
        <p:spPr bwMode="auto">
          <a:xfrm>
            <a:off x="5857875" y="3854450"/>
            <a:ext cx="400050" cy="296863"/>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a:buClr>
                <a:srgbClr val="000000"/>
              </a:buClr>
              <a:buSzPct val="100000"/>
              <a:buFont typeface="Times New Roman" pitchFamily="16" charset="0"/>
              <a:buNone/>
            </a:pPr>
            <a:endParaRPr lang="fr-FR">
              <a:latin typeface="Calibri" pitchFamily="34" charset="0"/>
            </a:endParaRPr>
          </a:p>
        </p:txBody>
      </p:sp>
      <p:sp>
        <p:nvSpPr>
          <p:cNvPr id="9222" name="AutoShape 11"/>
          <p:cNvSpPr>
            <a:spLocks noChangeArrowheads="1"/>
          </p:cNvSpPr>
          <p:nvPr/>
        </p:nvSpPr>
        <p:spPr bwMode="auto">
          <a:xfrm>
            <a:off x="214313" y="3429000"/>
            <a:ext cx="1500187" cy="1714500"/>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p>
        </p:txBody>
      </p:sp>
      <p:sp>
        <p:nvSpPr>
          <p:cNvPr id="9223" name="AutoShape 19"/>
          <p:cNvSpPr>
            <a:spLocks noChangeArrowheads="1"/>
          </p:cNvSpPr>
          <p:nvPr/>
        </p:nvSpPr>
        <p:spPr bwMode="auto">
          <a:xfrm>
            <a:off x="4214813" y="3421063"/>
            <a:ext cx="1571625" cy="1722437"/>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p>
        </p:txBody>
      </p:sp>
      <p:sp>
        <p:nvSpPr>
          <p:cNvPr id="9224" name="AutoShape 19"/>
          <p:cNvSpPr>
            <a:spLocks noChangeArrowheads="1"/>
          </p:cNvSpPr>
          <p:nvPr/>
        </p:nvSpPr>
        <p:spPr bwMode="auto">
          <a:xfrm>
            <a:off x="6357938" y="3421063"/>
            <a:ext cx="1527175" cy="1722437"/>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sz="1200"/>
          </a:p>
          <a:p>
            <a:pPr>
              <a:buClr>
                <a:srgbClr val="000000"/>
              </a:buClr>
              <a:buSzPct val="100000"/>
              <a:buFont typeface="Times New Roman" pitchFamily="16" charset="0"/>
              <a:buNone/>
            </a:pPr>
            <a:endParaRPr lang="fr-FR" sz="1200"/>
          </a:p>
        </p:txBody>
      </p:sp>
      <p:sp>
        <p:nvSpPr>
          <p:cNvPr id="9225" name="AutoShape 15"/>
          <p:cNvSpPr>
            <a:spLocks noChangeArrowheads="1"/>
          </p:cNvSpPr>
          <p:nvPr/>
        </p:nvSpPr>
        <p:spPr bwMode="auto">
          <a:xfrm>
            <a:off x="2214563" y="3429000"/>
            <a:ext cx="1428750" cy="1722438"/>
          </a:xfrm>
          <a:prstGeom prst="roundRect">
            <a:avLst>
              <a:gd name="adj" fmla="val 16667"/>
            </a:avLst>
          </a:prstGeom>
          <a:solidFill>
            <a:srgbClr val="FFFFFF"/>
          </a:solidFill>
          <a:ln w="28575">
            <a:solidFill>
              <a:srgbClr val="002060"/>
            </a:solidFill>
            <a:round/>
            <a:headEnd/>
            <a:tailEnd/>
          </a:ln>
        </p:spPr>
        <p:txBody>
          <a:bodyPr/>
          <a:lstStyle/>
          <a:p>
            <a:pPr>
              <a:buClr>
                <a:srgbClr val="000000"/>
              </a:buClr>
              <a:buSzPct val="100000"/>
              <a:buFont typeface="Times New Roman" pitchFamily="16" charset="0"/>
              <a:buNone/>
            </a:pPr>
            <a:endParaRPr lang="fr-FR"/>
          </a:p>
        </p:txBody>
      </p:sp>
      <p:sp>
        <p:nvSpPr>
          <p:cNvPr id="33" name="Text Box 3"/>
          <p:cNvSpPr txBox="1">
            <a:spLocks noChangeArrowheads="1"/>
          </p:cNvSpPr>
          <p:nvPr/>
        </p:nvSpPr>
        <p:spPr bwMode="auto">
          <a:xfrm>
            <a:off x="5572125" y="2085975"/>
            <a:ext cx="2127250" cy="84296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spcAft>
                <a:spcPts val="1000"/>
              </a:spcAft>
              <a:buClr>
                <a:srgbClr val="000000"/>
              </a:buClr>
              <a:buSzPct val="100000"/>
              <a:buFont typeface="Times New Roman" pitchFamily="18" charset="0"/>
              <a:buNone/>
              <a:defRPr/>
            </a:pPr>
            <a:r>
              <a:rPr lang="fr-FR" sz="1400" dirty="0">
                <a:solidFill>
                  <a:srgbClr val="002060"/>
                </a:solidFill>
              </a:rPr>
              <a:t>Comment « bien » choisir son isolant ? </a:t>
            </a:r>
          </a:p>
          <a:p>
            <a:pPr algn="ctr">
              <a:spcAft>
                <a:spcPts val="1000"/>
              </a:spcAft>
              <a:buClr>
                <a:srgbClr val="000000"/>
              </a:buClr>
              <a:buSzPct val="100000"/>
              <a:buFont typeface="Times New Roman" pitchFamily="18" charset="0"/>
              <a:buNone/>
              <a:defRPr/>
            </a:pPr>
            <a:endParaRPr lang="fr-FR" sz="1400" i="1" dirty="0">
              <a:solidFill>
                <a:srgbClr val="002060"/>
              </a:solidFill>
              <a:latin typeface="Arial Narrow" pitchFamily="34" charset="0"/>
            </a:endParaRPr>
          </a:p>
        </p:txBody>
      </p:sp>
      <p:sp>
        <p:nvSpPr>
          <p:cNvPr id="34" name="Triangle isocèle 33"/>
          <p:cNvSpPr/>
          <p:nvPr/>
        </p:nvSpPr>
        <p:spPr>
          <a:xfrm rot="10800000">
            <a:off x="5707063" y="2935288"/>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5" name="Text Box 3"/>
          <p:cNvSpPr txBox="1">
            <a:spLocks noChangeArrowheads="1"/>
          </p:cNvSpPr>
          <p:nvPr/>
        </p:nvSpPr>
        <p:spPr bwMode="auto">
          <a:xfrm>
            <a:off x="357188" y="2206625"/>
            <a:ext cx="2166937" cy="722313"/>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spcAft>
                <a:spcPts val="1000"/>
              </a:spcAft>
              <a:buClr>
                <a:srgbClr val="000000"/>
              </a:buClr>
              <a:buSzPct val="100000"/>
              <a:buFont typeface="Times New Roman" pitchFamily="18" charset="0"/>
              <a:buNone/>
              <a:defRPr/>
            </a:pPr>
            <a:r>
              <a:rPr lang="fr-FR" sz="1400" dirty="0">
                <a:solidFill>
                  <a:srgbClr val="002060"/>
                </a:solidFill>
              </a:rPr>
              <a:t>Comment  réduire ma facture de chauffage?</a:t>
            </a:r>
          </a:p>
        </p:txBody>
      </p:sp>
      <p:sp>
        <p:nvSpPr>
          <p:cNvPr id="36" name="Text Box 3"/>
          <p:cNvSpPr txBox="1">
            <a:spLocks noChangeArrowheads="1"/>
          </p:cNvSpPr>
          <p:nvPr/>
        </p:nvSpPr>
        <p:spPr bwMode="auto">
          <a:xfrm>
            <a:off x="2786063" y="2071688"/>
            <a:ext cx="2571750" cy="8572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spcAft>
                <a:spcPts val="1000"/>
              </a:spcAft>
              <a:buClr>
                <a:srgbClr val="000000"/>
              </a:buClr>
              <a:buSzPct val="100000"/>
              <a:buFont typeface="Times New Roman" pitchFamily="18" charset="0"/>
              <a:buNone/>
              <a:defRPr/>
            </a:pPr>
            <a:r>
              <a:rPr lang="fr-FR" sz="1400" dirty="0">
                <a:solidFill>
                  <a:srgbClr val="002060"/>
                </a:solidFill>
              </a:rPr>
              <a:t>Comment prendre en compte les ponts thermiques de la  nouvelle réglementation?</a:t>
            </a:r>
            <a:endParaRPr lang="fr-FR" sz="1400" i="1" dirty="0">
              <a:solidFill>
                <a:srgbClr val="002060"/>
              </a:solidFill>
            </a:endParaRPr>
          </a:p>
        </p:txBody>
      </p:sp>
      <p:sp>
        <p:nvSpPr>
          <p:cNvPr id="37" name="Triangle isocèle 36"/>
          <p:cNvSpPr/>
          <p:nvPr/>
        </p:nvSpPr>
        <p:spPr>
          <a:xfrm rot="10800000">
            <a:off x="1571625" y="2935288"/>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38" name="Triangle isocèle 37"/>
          <p:cNvSpPr/>
          <p:nvPr/>
        </p:nvSpPr>
        <p:spPr>
          <a:xfrm rot="10800000">
            <a:off x="3500438" y="2935288"/>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00"/>
              </a:buClr>
              <a:buSzPct val="100000"/>
              <a:buFont typeface="Times New Roman" pitchFamily="18" charset="0"/>
              <a:buNone/>
              <a:defRPr/>
            </a:pPr>
            <a:endParaRPr lang="fr-FR"/>
          </a:p>
        </p:txBody>
      </p:sp>
      <p:sp>
        <p:nvSpPr>
          <p:cNvPr id="9232" name="Text Box 3"/>
          <p:cNvSpPr txBox="1">
            <a:spLocks noChangeArrowheads="1"/>
          </p:cNvSpPr>
          <p:nvPr/>
        </p:nvSpPr>
        <p:spPr bwMode="auto">
          <a:xfrm>
            <a:off x="285750" y="3571875"/>
            <a:ext cx="1357313" cy="493713"/>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mal isolé</a:t>
            </a:r>
            <a:endParaRPr lang="fr-FR" sz="2000" i="1">
              <a:solidFill>
                <a:srgbClr val="002060"/>
              </a:solidFill>
            </a:endParaRPr>
          </a:p>
        </p:txBody>
      </p:sp>
      <p:pic>
        <p:nvPicPr>
          <p:cNvPr id="9233" name="Picture 49"/>
          <p:cNvPicPr>
            <a:picLocks noChangeAspect="1" noChangeArrowheads="1"/>
          </p:cNvPicPr>
          <p:nvPr/>
        </p:nvPicPr>
        <p:blipFill>
          <a:blip r:embed="rId3" cstate="print"/>
          <a:srcRect t="5263"/>
          <a:stretch>
            <a:fillRect/>
          </a:stretch>
        </p:blipFill>
        <p:spPr bwMode="auto">
          <a:xfrm>
            <a:off x="388938" y="3786188"/>
            <a:ext cx="1111250" cy="1285875"/>
          </a:xfrm>
          <a:prstGeom prst="rect">
            <a:avLst/>
          </a:prstGeom>
          <a:noFill/>
          <a:ln w="9525">
            <a:noFill/>
            <a:miter lim="800000"/>
            <a:headEnd/>
            <a:tailEnd/>
          </a:ln>
        </p:spPr>
      </p:pic>
      <p:pic>
        <p:nvPicPr>
          <p:cNvPr id="9234" name="Picture 50"/>
          <p:cNvPicPr>
            <a:picLocks noChangeAspect="1" noChangeArrowheads="1"/>
          </p:cNvPicPr>
          <p:nvPr/>
        </p:nvPicPr>
        <p:blipFill>
          <a:blip r:embed="rId4" cstate="print"/>
          <a:srcRect t="2373"/>
          <a:stretch>
            <a:fillRect/>
          </a:stretch>
        </p:blipFill>
        <p:spPr bwMode="auto">
          <a:xfrm>
            <a:off x="2401888" y="3714750"/>
            <a:ext cx="1071562" cy="1357313"/>
          </a:xfrm>
          <a:prstGeom prst="rect">
            <a:avLst/>
          </a:prstGeom>
          <a:noFill/>
          <a:ln w="9525">
            <a:noFill/>
            <a:miter lim="800000"/>
            <a:headEnd/>
            <a:tailEnd/>
          </a:ln>
        </p:spPr>
      </p:pic>
      <p:sp>
        <p:nvSpPr>
          <p:cNvPr id="9235" name="Text Box 3"/>
          <p:cNvSpPr txBox="1">
            <a:spLocks noChangeArrowheads="1"/>
          </p:cNvSpPr>
          <p:nvPr/>
        </p:nvSpPr>
        <p:spPr bwMode="auto">
          <a:xfrm>
            <a:off x="2259013" y="3571875"/>
            <a:ext cx="1357312" cy="493713"/>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rénové</a:t>
            </a:r>
            <a:endParaRPr lang="fr-FR" sz="2000" i="1">
              <a:solidFill>
                <a:srgbClr val="002060"/>
              </a:solidFill>
            </a:endParaRPr>
          </a:p>
        </p:txBody>
      </p:sp>
      <p:sp>
        <p:nvSpPr>
          <p:cNvPr id="9236" name="Text Box 3"/>
          <p:cNvSpPr txBox="1">
            <a:spLocks noChangeArrowheads="1"/>
          </p:cNvSpPr>
          <p:nvPr/>
        </p:nvSpPr>
        <p:spPr bwMode="auto">
          <a:xfrm>
            <a:off x="4484688" y="3643313"/>
            <a:ext cx="1214437"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RT2005</a:t>
            </a:r>
            <a:endParaRPr lang="fr-FR" sz="2000" i="1">
              <a:solidFill>
                <a:srgbClr val="002060"/>
              </a:solidFill>
            </a:endParaRPr>
          </a:p>
        </p:txBody>
      </p:sp>
      <p:pic>
        <p:nvPicPr>
          <p:cNvPr id="9237" name="Picture 40" descr="http://www.magazine-immobilier.org/wp-content/uploads/2009/03/isolation.gif"/>
          <p:cNvPicPr>
            <a:picLocks noChangeAspect="1" noChangeArrowheads="1"/>
          </p:cNvPicPr>
          <p:nvPr/>
        </p:nvPicPr>
        <p:blipFill>
          <a:blip r:embed="rId5" cstate="print"/>
          <a:srcRect/>
          <a:stretch>
            <a:fillRect/>
          </a:stretch>
        </p:blipFill>
        <p:spPr bwMode="auto">
          <a:xfrm>
            <a:off x="4341813" y="3929063"/>
            <a:ext cx="1373187" cy="1000125"/>
          </a:xfrm>
          <a:prstGeom prst="rect">
            <a:avLst/>
          </a:prstGeom>
          <a:noFill/>
          <a:ln w="9525">
            <a:noFill/>
            <a:miter lim="800000"/>
            <a:headEnd/>
            <a:tailEnd/>
          </a:ln>
        </p:spPr>
      </p:pic>
      <p:sp>
        <p:nvSpPr>
          <p:cNvPr id="9238" name="Text Box 3"/>
          <p:cNvSpPr txBox="1">
            <a:spLocks noChangeArrowheads="1"/>
          </p:cNvSpPr>
          <p:nvPr/>
        </p:nvSpPr>
        <p:spPr bwMode="auto">
          <a:xfrm>
            <a:off x="6572250" y="3643313"/>
            <a:ext cx="1214438" cy="285750"/>
          </a:xfrm>
          <a:prstGeom prst="rect">
            <a:avLst/>
          </a:prstGeom>
          <a:noFill/>
          <a:ln w="9525">
            <a:noFill/>
            <a:miter lim="800000"/>
            <a:headEnd/>
            <a:tailEnd/>
          </a:ln>
        </p:spPr>
        <p:txBody>
          <a:bodyPr lIns="36000" tIns="0" rIns="36000" bIns="0"/>
          <a:lstStyle/>
          <a:p>
            <a:pPr algn="ctr">
              <a:spcAft>
                <a:spcPts val="1000"/>
              </a:spcAft>
              <a:buClr>
                <a:srgbClr val="000000"/>
              </a:buClr>
              <a:buSzPct val="100000"/>
              <a:buFont typeface="Times New Roman" pitchFamily="16" charset="0"/>
              <a:buNone/>
            </a:pPr>
            <a:r>
              <a:rPr lang="fr-FR" sz="1200" i="1">
                <a:solidFill>
                  <a:srgbClr val="002060"/>
                </a:solidFill>
                <a:latin typeface="Calibri" pitchFamily="34" charset="0"/>
              </a:rPr>
              <a:t>Bâtiment durable</a:t>
            </a:r>
            <a:endParaRPr lang="fr-FR" sz="2000" i="1">
              <a:solidFill>
                <a:srgbClr val="002060"/>
              </a:solidFill>
            </a:endParaRPr>
          </a:p>
        </p:txBody>
      </p:sp>
      <p:pic>
        <p:nvPicPr>
          <p:cNvPr id="9239" name="Picture 46" descr="http://blog.senova-renovation.com/telechargements/Maison-a-energie-positive.jpg"/>
          <p:cNvPicPr>
            <a:picLocks noChangeAspect="1" noChangeArrowheads="1"/>
          </p:cNvPicPr>
          <p:nvPr/>
        </p:nvPicPr>
        <p:blipFill>
          <a:blip r:embed="rId6" cstate="print"/>
          <a:srcRect/>
          <a:stretch>
            <a:fillRect/>
          </a:stretch>
        </p:blipFill>
        <p:spPr bwMode="auto">
          <a:xfrm>
            <a:off x="6429375" y="3854450"/>
            <a:ext cx="1357313" cy="1217613"/>
          </a:xfrm>
          <a:prstGeom prst="rect">
            <a:avLst/>
          </a:prstGeom>
          <a:noFill/>
          <a:ln w="9525">
            <a:noFill/>
            <a:miter lim="800000"/>
            <a:headEnd/>
            <a:tailEnd/>
          </a:ln>
        </p:spPr>
      </p:pic>
      <p:sp>
        <p:nvSpPr>
          <p:cNvPr id="9240" name="Text Box 3"/>
          <p:cNvSpPr txBox="1">
            <a:spLocks noChangeArrowheads="1"/>
          </p:cNvSpPr>
          <p:nvPr/>
        </p:nvSpPr>
        <p:spPr bwMode="auto">
          <a:xfrm>
            <a:off x="8358188" y="3571875"/>
            <a:ext cx="571500" cy="581025"/>
          </a:xfrm>
          <a:prstGeom prst="rect">
            <a:avLst/>
          </a:prstGeom>
          <a:noFill/>
          <a:ln w="9525">
            <a:noFill/>
            <a:miter lim="800000"/>
            <a:headEnd/>
            <a:tailEnd/>
          </a:ln>
        </p:spPr>
        <p:txBody>
          <a:bodyPr lIns="0" tIns="0" rIns="0" bIns="0"/>
          <a:lstStyle/>
          <a:p>
            <a:pPr algn="ctr" defTabSz="914400">
              <a:spcAft>
                <a:spcPts val="1000"/>
              </a:spcAft>
            </a:pPr>
            <a:r>
              <a:rPr lang="fr-FR" sz="4800" b="1">
                <a:solidFill>
                  <a:srgbClr val="002060"/>
                </a:solidFill>
                <a:cs typeface="Arial" charset="0"/>
              </a:rPr>
              <a:t>?</a:t>
            </a:r>
            <a:endParaRPr lang="fr-FR" sz="7200" b="1">
              <a:solidFill>
                <a:srgbClr val="002060"/>
              </a:solidFill>
              <a:cs typeface="Arial" charset="0"/>
            </a:endParaRPr>
          </a:p>
        </p:txBody>
      </p:sp>
      <p:sp>
        <p:nvSpPr>
          <p:cNvPr id="9241" name="AutoShape 4"/>
          <p:cNvSpPr>
            <a:spLocks noChangeArrowheads="1"/>
          </p:cNvSpPr>
          <p:nvPr/>
        </p:nvSpPr>
        <p:spPr bwMode="auto">
          <a:xfrm>
            <a:off x="7929563" y="3786188"/>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pPr defTabSz="914400"/>
            <a:endParaRPr lang="fr-FR">
              <a:solidFill>
                <a:schemeClr val="tx1"/>
              </a:solidFill>
              <a:latin typeface="Calibri" pitchFamily="34" charset="0"/>
            </a:endParaRPr>
          </a:p>
        </p:txBody>
      </p:sp>
      <p:sp>
        <p:nvSpPr>
          <p:cNvPr id="9242" name="Rectangle 52"/>
          <p:cNvSpPr>
            <a:spLocks noChangeArrowheads="1"/>
          </p:cNvSpPr>
          <p:nvPr/>
        </p:nvSpPr>
        <p:spPr bwMode="auto">
          <a:xfrm>
            <a:off x="214313" y="5214938"/>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9243" name="Rectangle 53"/>
          <p:cNvSpPr>
            <a:spLocks noChangeArrowheads="1"/>
          </p:cNvSpPr>
          <p:nvPr/>
        </p:nvSpPr>
        <p:spPr bwMode="auto">
          <a:xfrm>
            <a:off x="2357438" y="5500688"/>
            <a:ext cx="3214687"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
        <p:nvSpPr>
          <p:cNvPr id="9244" name="Rectangle 53"/>
          <p:cNvSpPr>
            <a:spLocks noChangeArrowheads="1"/>
          </p:cNvSpPr>
          <p:nvPr/>
        </p:nvSpPr>
        <p:spPr bwMode="auto">
          <a:xfrm>
            <a:off x="5143500" y="5867400"/>
            <a:ext cx="3214688" cy="276225"/>
          </a:xfrm>
          <a:prstGeom prst="rect">
            <a:avLst/>
          </a:prstGeom>
          <a:noFill/>
          <a:ln w="9525">
            <a:noFill/>
            <a:miter lim="800000"/>
            <a:headEnd/>
            <a:tailEnd/>
          </a:ln>
        </p:spPr>
        <p:txBody>
          <a:bodyPr>
            <a:spAutoFit/>
          </a:bodyPr>
          <a:lstStyle/>
          <a:p>
            <a:pPr>
              <a:buClr>
                <a:srgbClr val="000000"/>
              </a:buClr>
              <a:buSzPct val="100000"/>
              <a:buFont typeface="Times New Roman" pitchFamily="16" charset="0"/>
              <a:buNone/>
            </a:pPr>
            <a:r>
              <a:rPr lang="fr-FR" sz="1200" b="1">
                <a:solidFill>
                  <a:schemeClr val="tx1"/>
                </a:solidFill>
              </a:rPr>
              <a:t>Augmentation du niveau d’idéalité (Loi 4)</a:t>
            </a:r>
            <a:endParaRPr lang="fr-FR" sz="120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au 22"/>
          <p:cNvGraphicFramePr>
            <a:graphicFrameLocks noGrp="1"/>
          </p:cNvGraphicFramePr>
          <p:nvPr/>
        </p:nvGraphicFramePr>
        <p:xfrm>
          <a:off x="357188" y="1428750"/>
          <a:ext cx="8501122" cy="1992229"/>
        </p:xfrm>
        <a:graphic>
          <a:graphicData uri="http://schemas.openxmlformats.org/drawingml/2006/table">
            <a:tbl>
              <a:tblPr/>
              <a:tblGrid>
                <a:gridCol w="1285884"/>
                <a:gridCol w="928694"/>
                <a:gridCol w="1071570"/>
                <a:gridCol w="1203854"/>
                <a:gridCol w="1367914"/>
                <a:gridCol w="2643206"/>
              </a:tblGrid>
              <a:tr h="308064">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a:spcAft>
                          <a:spcPts val="0"/>
                        </a:spcAft>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7743">
                <a:tc>
                  <a:txBody>
                    <a:bodyPr/>
                    <a:lstStyle/>
                    <a:p>
                      <a:pPr algn="ctr">
                        <a:spcAft>
                          <a:spcPts val="0"/>
                        </a:spcAft>
                      </a:pPr>
                      <a:r>
                        <a:rPr lang="fr-FR" sz="1200" b="1" i="1" dirty="0">
                          <a:solidFill>
                            <a:srgbClr val="002060"/>
                          </a:solidFill>
                          <a:latin typeface="Arial Narrow" pitchFamily="34" charset="0"/>
                          <a:ea typeface="Times New Roman"/>
                          <a:cs typeface="Times New Roman"/>
                        </a:rPr>
                        <a:t>Support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Champ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Innovation principale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Solution technologique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Principe physique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i="1" dirty="0">
                          <a:solidFill>
                            <a:srgbClr val="002060"/>
                          </a:solidFill>
                          <a:latin typeface="Arial Narrow" pitchFamily="34" charset="0"/>
                          <a:ea typeface="Times New Roman"/>
                          <a:cs typeface="Times New Roman"/>
                        </a:rPr>
                        <a:t>Expérimentations </a:t>
                      </a:r>
                      <a:r>
                        <a:rPr lang="fr-FR" sz="1200" b="1" i="1" dirty="0" smtClean="0">
                          <a:solidFill>
                            <a:srgbClr val="002060"/>
                          </a:solidFill>
                          <a:latin typeface="Arial Narrow" pitchFamily="34" charset="0"/>
                          <a:ea typeface="Times New Roman"/>
                          <a:cs typeface="Times New Roman"/>
                        </a:rPr>
                        <a:t>associées</a:t>
                      </a:r>
                      <a:endParaRPr lang="fr-FR" sz="1200" b="1" i="1" dirty="0">
                        <a:solidFill>
                          <a:srgbClr val="002060"/>
                        </a:solidFill>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6422">
                <a:tc>
                  <a:txBody>
                    <a:bodyPr/>
                    <a:lstStyle/>
                    <a:p>
                      <a:pPr algn="l">
                        <a:spcAft>
                          <a:spcPts val="0"/>
                        </a:spcAft>
                      </a:pPr>
                      <a:endParaRPr lang="fr-FR" sz="1200" dirty="0">
                        <a:latin typeface="Arial Narrow" pitchFamily="34" charset="0"/>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Structure</a:t>
                      </a:r>
                      <a:r>
                        <a:rPr lang="fr-FR" sz="1400" baseline="0" dirty="0" smtClean="0">
                          <a:latin typeface="Arial Narrow" pitchFamily="34" charset="0"/>
                          <a:ea typeface="Times New Roman"/>
                          <a:cs typeface="Times New Roman"/>
                        </a:rPr>
                        <a:t> et matériaux</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Isolation de l’enveloppe du bâtiment </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baseline="0" dirty="0" smtClean="0">
                          <a:latin typeface="Arial Narrow" pitchFamily="34" charset="0"/>
                          <a:ea typeface="Times New Roman"/>
                          <a:cs typeface="Times New Roman"/>
                        </a:rPr>
                        <a:t>Isolants thermiques</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Résistance thermique des parois par conduction</a:t>
                      </a:r>
                    </a:p>
                    <a:p>
                      <a:pPr algn="ctr">
                        <a:spcAft>
                          <a:spcPts val="0"/>
                        </a:spcAft>
                      </a:pPr>
                      <a:endParaRPr lang="fr-FR" sz="11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fr-FR" sz="1400" dirty="0" smtClean="0">
                          <a:latin typeface="Arial Narrow" pitchFamily="34" charset="0"/>
                          <a:ea typeface="Times New Roman"/>
                          <a:cs typeface="Times New Roman"/>
                        </a:rPr>
                        <a:t>Les</a:t>
                      </a:r>
                      <a:r>
                        <a:rPr lang="fr-FR" sz="1400" baseline="0" dirty="0" smtClean="0">
                          <a:latin typeface="Arial Narrow" pitchFamily="34" charset="0"/>
                          <a:ea typeface="Times New Roman"/>
                          <a:cs typeface="Times New Roman"/>
                        </a:rPr>
                        <a:t> d</a:t>
                      </a:r>
                      <a:r>
                        <a:rPr lang="fr-FR" sz="1400" dirty="0" smtClean="0">
                          <a:latin typeface="Arial Narrow" pitchFamily="34" charset="0"/>
                          <a:ea typeface="Times New Roman"/>
                          <a:cs typeface="Times New Roman"/>
                        </a:rPr>
                        <a:t>ispositifs</a:t>
                      </a:r>
                      <a:r>
                        <a:rPr lang="fr-FR" sz="1400" baseline="0" dirty="0" smtClean="0">
                          <a:latin typeface="Arial Narrow" pitchFamily="34" charset="0"/>
                          <a:ea typeface="Times New Roman"/>
                          <a:cs typeface="Times New Roman"/>
                        </a:rPr>
                        <a:t> et les matériaux d’isolation thermique d’une maison (parois opaques et vitrées).</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4" name="Tableau 23"/>
          <p:cNvGraphicFramePr>
            <a:graphicFrameLocks noGrp="1"/>
          </p:cNvGraphicFramePr>
          <p:nvPr/>
        </p:nvGraphicFramePr>
        <p:xfrm>
          <a:off x="357188" y="3429000"/>
          <a:ext cx="8501122" cy="1557359"/>
        </p:xfrm>
        <a:graphic>
          <a:graphicData uri="http://schemas.openxmlformats.org/drawingml/2006/table">
            <a:tbl>
              <a:tblPr/>
              <a:tblGrid>
                <a:gridCol w="1285884"/>
                <a:gridCol w="928694"/>
                <a:gridCol w="1071570"/>
                <a:gridCol w="1203854"/>
                <a:gridCol w="1367914"/>
                <a:gridCol w="2643206"/>
              </a:tblGrid>
              <a:tr h="377729">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1" dirty="0" smtClean="0">
                          <a:solidFill>
                            <a:srgbClr val="FF0000"/>
                          </a:solidFill>
                          <a:latin typeface="Arial Narrow" pitchFamily="34" charset="0"/>
                          <a:ea typeface="Times New Roman"/>
                          <a:cs typeface="Times New Roman"/>
                        </a:rPr>
                        <a:t>Loi 4 : Loi d’accroissement de la fonction idéale</a:t>
                      </a:r>
                      <a:endParaRPr lang="fr-FR" sz="1400" b="1" dirty="0">
                        <a:solidFill>
                          <a:srgbClr val="FF0000"/>
                        </a:solidFill>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9630">
                <a:tc>
                  <a:txBody>
                    <a:bodyPr/>
                    <a:lstStyle/>
                    <a:p>
                      <a:pPr algn="l">
                        <a:spcAft>
                          <a:spcPts val="0"/>
                        </a:spcAft>
                      </a:pPr>
                      <a:endParaRPr lang="fr-FR" sz="700" dirty="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Structure</a:t>
                      </a:r>
                      <a:r>
                        <a:rPr lang="fr-FR" sz="1400" baseline="0" dirty="0" smtClean="0">
                          <a:latin typeface="Arial Narrow" pitchFamily="34" charset="0"/>
                          <a:ea typeface="Times New Roman"/>
                          <a:cs typeface="Times New Roman"/>
                        </a:rPr>
                        <a:t> et matériaux</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Isolation extérieur</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Isolant</a:t>
                      </a:r>
                      <a:r>
                        <a:rPr lang="fr-FR" sz="1400" baseline="0" dirty="0" smtClean="0">
                          <a:latin typeface="Arial Narrow" pitchFamily="34" charset="0"/>
                          <a:ea typeface="Times New Roman"/>
                          <a:cs typeface="Times New Roman"/>
                        </a:rPr>
                        <a:t> extérieur + bardage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Pont thermique</a:t>
                      </a:r>
                    </a:p>
                    <a:p>
                      <a:pPr algn="ctr">
                        <a:spcAft>
                          <a:spcPts val="0"/>
                        </a:spcAft>
                      </a:pPr>
                      <a:r>
                        <a:rPr lang="fr-FR" sz="1400" dirty="0" smtClean="0">
                          <a:latin typeface="Arial Narrow" pitchFamily="34" charset="0"/>
                          <a:ea typeface="Times New Roman"/>
                          <a:cs typeface="Times New Roman"/>
                        </a:rPr>
                        <a:t>Inertie des bâtiments</a:t>
                      </a: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fr-FR" sz="1400" baseline="0" dirty="0" smtClean="0">
                          <a:latin typeface="Arial Narrow" pitchFamily="34" charset="0"/>
                          <a:ea typeface="Times New Roman"/>
                          <a:cs typeface="Times New Roman"/>
                        </a:rPr>
                        <a:t>Expérimentation sur des enceintes sans isolation et avec isolation intérieur et extérieur.</a:t>
                      </a: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287" name="AutoShape 19"/>
          <p:cNvSpPr>
            <a:spLocks noChangeArrowheads="1"/>
          </p:cNvSpPr>
          <p:nvPr/>
        </p:nvSpPr>
        <p:spPr bwMode="auto">
          <a:xfrm>
            <a:off x="592138" y="3857625"/>
            <a:ext cx="908050" cy="1074738"/>
          </a:xfrm>
          <a:prstGeom prst="roundRect">
            <a:avLst>
              <a:gd name="adj" fmla="val 16667"/>
            </a:avLst>
          </a:prstGeom>
          <a:solidFill>
            <a:srgbClr val="FFFFFF"/>
          </a:solidFill>
          <a:ln w="28575">
            <a:solidFill>
              <a:srgbClr val="002060"/>
            </a:solidFill>
            <a:round/>
            <a:headEnd/>
            <a:tailEnd/>
          </a:ln>
        </p:spPr>
        <p:txBody>
          <a:bodyPr/>
          <a:lstStyle/>
          <a:p>
            <a:endParaRPr lang="fr-FR"/>
          </a:p>
        </p:txBody>
      </p:sp>
      <p:sp>
        <p:nvSpPr>
          <p:cNvPr id="10288" name="AutoShape 15"/>
          <p:cNvSpPr>
            <a:spLocks noChangeArrowheads="1"/>
          </p:cNvSpPr>
          <p:nvPr/>
        </p:nvSpPr>
        <p:spPr bwMode="auto">
          <a:xfrm>
            <a:off x="533400" y="2286000"/>
            <a:ext cx="966788" cy="1087438"/>
          </a:xfrm>
          <a:prstGeom prst="roundRect">
            <a:avLst>
              <a:gd name="adj" fmla="val 16667"/>
            </a:avLst>
          </a:prstGeom>
          <a:solidFill>
            <a:srgbClr val="FFFFFF"/>
          </a:solidFill>
          <a:ln w="28575">
            <a:solidFill>
              <a:srgbClr val="002060"/>
            </a:solidFill>
            <a:round/>
            <a:headEnd/>
            <a:tailEnd/>
          </a:ln>
        </p:spPr>
        <p:txBody>
          <a:bodyPr/>
          <a:lstStyle/>
          <a:p>
            <a:endParaRPr lang="fr-FR"/>
          </a:p>
        </p:txBody>
      </p:sp>
      <p:graphicFrame>
        <p:nvGraphicFramePr>
          <p:cNvPr id="32" name="Tableau 31"/>
          <p:cNvGraphicFramePr>
            <a:graphicFrameLocks noGrp="1"/>
          </p:cNvGraphicFramePr>
          <p:nvPr/>
        </p:nvGraphicFramePr>
        <p:xfrm>
          <a:off x="357188" y="5000625"/>
          <a:ext cx="8501122" cy="1557359"/>
        </p:xfrm>
        <a:graphic>
          <a:graphicData uri="http://schemas.openxmlformats.org/drawingml/2006/table">
            <a:tbl>
              <a:tblPr/>
              <a:tblGrid>
                <a:gridCol w="1285884"/>
                <a:gridCol w="928694"/>
                <a:gridCol w="1071570"/>
                <a:gridCol w="1203854"/>
                <a:gridCol w="1367914"/>
                <a:gridCol w="2643206"/>
              </a:tblGrid>
              <a:tr h="377729">
                <a:tc gridSpan="2">
                  <a:txBody>
                    <a:bodyPr/>
                    <a:lstStyle/>
                    <a:p>
                      <a:pPr algn="r">
                        <a:spcAft>
                          <a:spcPts val="0"/>
                        </a:spcAft>
                      </a:pPr>
                      <a:r>
                        <a:rPr lang="fr-FR" sz="1200" b="1" i="1" dirty="0" smtClean="0">
                          <a:latin typeface="Arial Narrow" pitchFamily="34" charset="0"/>
                          <a:ea typeface="Times New Roman"/>
                          <a:cs typeface="Times New Roman"/>
                        </a:rPr>
                        <a:t>Loi d’évolution</a:t>
                      </a:r>
                      <a:endParaRPr lang="fr-FR" sz="12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l">
                        <a:spcAft>
                          <a:spcPts val="0"/>
                        </a:spcAft>
                      </a:pPr>
                      <a:r>
                        <a:rPr lang="fr-FR" sz="1400" b="1" dirty="0" smtClean="0">
                          <a:solidFill>
                            <a:srgbClr val="FF0000"/>
                          </a:solidFill>
                          <a:latin typeface="Arial Narrow" pitchFamily="34" charset="0"/>
                          <a:ea typeface="Times New Roman"/>
                          <a:cs typeface="Times New Roman"/>
                        </a:rPr>
                        <a:t>Loi 4 : Loi d’accroissement de la fonction idéale</a:t>
                      </a: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fr-F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79630">
                <a:tc>
                  <a:txBody>
                    <a:bodyPr/>
                    <a:lstStyle/>
                    <a:p>
                      <a:pPr algn="l">
                        <a:spcAft>
                          <a:spcPts val="0"/>
                        </a:spcAft>
                      </a:pPr>
                      <a:endParaRPr lang="fr-FR" sz="700" dirty="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dirty="0" smtClean="0">
                          <a:latin typeface="Arial Narrow" pitchFamily="34" charset="0"/>
                          <a:ea typeface="Times New Roman"/>
                          <a:cs typeface="Times New Roman"/>
                        </a:rPr>
                        <a:t>Structure</a:t>
                      </a:r>
                      <a:r>
                        <a:rPr lang="fr-FR" sz="1400" baseline="0" dirty="0" smtClean="0">
                          <a:latin typeface="Arial Narrow" pitchFamily="34" charset="0"/>
                          <a:ea typeface="Times New Roman"/>
                          <a:cs typeface="Times New Roman"/>
                        </a:rPr>
                        <a:t> et matériaux</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Isolation développement</a:t>
                      </a:r>
                      <a:r>
                        <a:rPr lang="fr-FR" sz="1400" baseline="0" dirty="0" smtClean="0">
                          <a:latin typeface="Arial Narrow" pitchFamily="34" charset="0"/>
                          <a:ea typeface="Times New Roman"/>
                          <a:cs typeface="Times New Roman"/>
                        </a:rPr>
                        <a:t> durable</a:t>
                      </a:r>
                      <a:endParaRPr lang="fr-FR" sz="140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b="0" dirty="0" smtClean="0">
                          <a:latin typeface="Arial Narrow" pitchFamily="34" charset="0"/>
                          <a:ea typeface="Times New Roman"/>
                          <a:cs typeface="Times New Roman"/>
                        </a:rPr>
                        <a:t>Éco matériaux</a:t>
                      </a:r>
                      <a:endParaRPr lang="fr-FR" sz="1400" b="0" dirty="0">
                        <a:latin typeface="Arial Narrow" pitchFamily="34" charset="0"/>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400" dirty="0" smtClean="0">
                          <a:latin typeface="Arial Narrow" pitchFamily="34" charset="0"/>
                          <a:ea typeface="Times New Roman"/>
                          <a:cs typeface="Times New Roman"/>
                        </a:rPr>
                        <a:t>Dégagement CO</a:t>
                      </a:r>
                      <a:r>
                        <a:rPr lang="fr-FR" sz="1400" baseline="-25000" dirty="0" smtClean="0">
                          <a:latin typeface="Arial Narrow" pitchFamily="34" charset="0"/>
                          <a:ea typeface="Times New Roman"/>
                          <a:cs typeface="Times New Roman"/>
                        </a:rPr>
                        <a:t>2</a:t>
                      </a:r>
                      <a:endParaRPr lang="fr-FR" sz="1400" baseline="0" dirty="0" smtClean="0">
                        <a:latin typeface="Arial Narrow" pitchFamily="34" charset="0"/>
                        <a:ea typeface="Times New Roman"/>
                        <a:cs typeface="Times New Roman"/>
                      </a:endParaRPr>
                    </a:p>
                    <a:p>
                      <a:pPr algn="ctr">
                        <a:spcAft>
                          <a:spcPts val="0"/>
                        </a:spcAft>
                      </a:pPr>
                      <a:endParaRPr lang="fr-FR" sz="1400" baseline="0" dirty="0" smtClean="0">
                        <a:latin typeface="Arial Narrow" pitchFamily="34" charset="0"/>
                        <a:ea typeface="Times New Roman"/>
                        <a:cs typeface="Times New Roman"/>
                      </a:endParaRPr>
                    </a:p>
                    <a:p>
                      <a:pPr algn="ctr">
                        <a:spcAft>
                          <a:spcPts val="0"/>
                        </a:spcAft>
                      </a:pPr>
                      <a:r>
                        <a:rPr lang="fr-FR" sz="1400" baseline="0" dirty="0" smtClean="0">
                          <a:latin typeface="Arial Narrow" pitchFamily="34" charset="0"/>
                          <a:ea typeface="Times New Roman"/>
                          <a:cs typeface="Times New Roman"/>
                        </a:rPr>
                        <a:t>Energie grise</a:t>
                      </a:r>
                      <a:endParaRPr lang="fr-FR" sz="1400" dirty="0">
                        <a:latin typeface="Arial Narrow" pitchFamily="34" charset="0"/>
                        <a:ea typeface="Times New Roman"/>
                        <a:cs typeface="Times New Roman"/>
                      </a:endParaRP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400" baseline="0" dirty="0" smtClean="0">
                          <a:latin typeface="Arial Narrow" pitchFamily="34" charset="0"/>
                          <a:ea typeface="Times New Roman"/>
                          <a:cs typeface="Times New Roman"/>
                        </a:rPr>
                        <a:t>Simulation sur l’impact environnemental des isolants</a:t>
                      </a:r>
                    </a:p>
                  </a:txBody>
                  <a:tcPr marL="45720" marR="457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308" name="AutoShape 19"/>
          <p:cNvSpPr>
            <a:spLocks noChangeArrowheads="1"/>
          </p:cNvSpPr>
          <p:nvPr/>
        </p:nvSpPr>
        <p:spPr bwMode="auto">
          <a:xfrm>
            <a:off x="571500" y="5429250"/>
            <a:ext cx="909638" cy="1074738"/>
          </a:xfrm>
          <a:prstGeom prst="roundRect">
            <a:avLst>
              <a:gd name="adj" fmla="val 16667"/>
            </a:avLst>
          </a:prstGeom>
          <a:solidFill>
            <a:srgbClr val="FFFFFF"/>
          </a:solidFill>
          <a:ln w="28575">
            <a:solidFill>
              <a:srgbClr val="002060"/>
            </a:solidFill>
            <a:round/>
            <a:headEnd/>
            <a:tailEnd/>
          </a:ln>
        </p:spPr>
        <p:txBody>
          <a:bodyPr/>
          <a:lstStyle/>
          <a:p>
            <a:endParaRPr lang="fr-FR" sz="1200"/>
          </a:p>
          <a:p>
            <a:endParaRPr lang="fr-FR" sz="1200"/>
          </a:p>
        </p:txBody>
      </p:sp>
      <p:sp>
        <p:nvSpPr>
          <p:cNvPr id="10309" name="Rectangle 41"/>
          <p:cNvSpPr>
            <a:spLocks noChangeArrowheads="1"/>
          </p:cNvSpPr>
          <p:nvPr/>
        </p:nvSpPr>
        <p:spPr bwMode="auto">
          <a:xfrm>
            <a:off x="382588" y="684213"/>
            <a:ext cx="8378825" cy="461962"/>
          </a:xfrm>
          <a:prstGeom prst="rect">
            <a:avLst/>
          </a:prstGeom>
          <a:noFill/>
          <a:ln w="9525">
            <a:noFill/>
            <a:miter lim="800000"/>
            <a:headEnd/>
            <a:tailEnd/>
          </a:ln>
        </p:spPr>
        <p:txBody>
          <a:bodyPr>
            <a:spAutoFit/>
          </a:bodyPr>
          <a:lstStyle/>
          <a:p>
            <a:pPr algn="ctr"/>
            <a:r>
              <a:rPr lang="fr-FR" sz="2400">
                <a:solidFill>
                  <a:schemeClr val="tx2"/>
                </a:solidFill>
                <a:latin typeface="Arial Narrow" pitchFamily="34" charset="0"/>
              </a:rPr>
              <a:t>l’innovation des dispositifs d’isolation des bâtiments </a:t>
            </a:r>
          </a:p>
        </p:txBody>
      </p:sp>
      <p:sp>
        <p:nvSpPr>
          <p:cNvPr id="10310" name="Rectangle 20"/>
          <p:cNvSpPr>
            <a:spLocks noChangeArrowheads="1"/>
          </p:cNvSpPr>
          <p:nvPr/>
        </p:nvSpPr>
        <p:spPr bwMode="auto">
          <a:xfrm>
            <a:off x="2116138" y="250825"/>
            <a:ext cx="4832350" cy="461963"/>
          </a:xfrm>
          <a:prstGeom prst="rect">
            <a:avLst/>
          </a:prstGeom>
          <a:solidFill>
            <a:srgbClr val="0070C0"/>
          </a:solidFill>
          <a:ln w="9525">
            <a:noFill/>
            <a:miter lim="800000"/>
            <a:headEnd/>
            <a:tailEnd/>
          </a:ln>
        </p:spPr>
        <p:txBody>
          <a:bodyPr>
            <a:spAutoFit/>
          </a:bodyPr>
          <a:lstStyle/>
          <a:p>
            <a:r>
              <a:rPr lang="fr-FR" sz="2400">
                <a:latin typeface="Arial Narrow" pitchFamily="34" charset="0"/>
              </a:rPr>
              <a:t>Grille de caractérisation de l’étude de cas</a:t>
            </a:r>
          </a:p>
        </p:txBody>
      </p:sp>
      <p:pic>
        <p:nvPicPr>
          <p:cNvPr id="10311" name="Picture 50"/>
          <p:cNvPicPr>
            <a:picLocks noChangeAspect="1" noChangeArrowheads="1"/>
          </p:cNvPicPr>
          <p:nvPr/>
        </p:nvPicPr>
        <p:blipFill>
          <a:blip r:embed="rId3" cstate="print"/>
          <a:srcRect t="2373"/>
          <a:stretch>
            <a:fillRect/>
          </a:stretch>
        </p:blipFill>
        <p:spPr bwMode="auto">
          <a:xfrm>
            <a:off x="747713" y="2571750"/>
            <a:ext cx="581025" cy="735013"/>
          </a:xfrm>
          <a:prstGeom prst="rect">
            <a:avLst/>
          </a:prstGeom>
          <a:noFill/>
          <a:ln w="9525">
            <a:noFill/>
            <a:miter lim="800000"/>
            <a:headEnd/>
            <a:tailEnd/>
          </a:ln>
        </p:spPr>
      </p:pic>
      <p:pic>
        <p:nvPicPr>
          <p:cNvPr id="10312" name="Picture 40" descr="http://www.magazine-immobilier.org/wp-content/uploads/2009/03/isolation.gif"/>
          <p:cNvPicPr>
            <a:picLocks noChangeAspect="1" noChangeArrowheads="1"/>
          </p:cNvPicPr>
          <p:nvPr/>
        </p:nvPicPr>
        <p:blipFill>
          <a:blip r:embed="rId4" cstate="print"/>
          <a:srcRect/>
          <a:stretch>
            <a:fillRect/>
          </a:stretch>
        </p:blipFill>
        <p:spPr bwMode="auto">
          <a:xfrm>
            <a:off x="628650" y="4286250"/>
            <a:ext cx="784225" cy="571500"/>
          </a:xfrm>
          <a:prstGeom prst="rect">
            <a:avLst/>
          </a:prstGeom>
          <a:noFill/>
          <a:ln w="9525">
            <a:noFill/>
            <a:miter lim="800000"/>
            <a:headEnd/>
            <a:tailEnd/>
          </a:ln>
        </p:spPr>
      </p:pic>
      <p:pic>
        <p:nvPicPr>
          <p:cNvPr id="10313" name="Picture 46" descr="http://blog.senova-renovation.com/telechargements/Maison-a-energie-positive.jpg"/>
          <p:cNvPicPr>
            <a:picLocks noChangeAspect="1" noChangeArrowheads="1"/>
          </p:cNvPicPr>
          <p:nvPr/>
        </p:nvPicPr>
        <p:blipFill>
          <a:blip r:embed="rId5" cstate="print"/>
          <a:srcRect/>
          <a:stretch>
            <a:fillRect/>
          </a:stretch>
        </p:blipFill>
        <p:spPr bwMode="auto">
          <a:xfrm>
            <a:off x="642938" y="5786438"/>
            <a:ext cx="715962" cy="642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1267" name="ZoneTexte 5"/>
          <p:cNvSpPr txBox="1">
            <a:spLocks noChangeArrowheads="1"/>
          </p:cNvSpPr>
          <p:nvPr/>
        </p:nvSpPr>
        <p:spPr bwMode="auto">
          <a:xfrm rot="-5400000">
            <a:off x="-2922587" y="3565525"/>
            <a:ext cx="6215062" cy="369888"/>
          </a:xfrm>
          <a:prstGeom prst="rect">
            <a:avLst/>
          </a:prstGeom>
          <a:solidFill>
            <a:srgbClr val="0070C0"/>
          </a:solidFill>
          <a:ln w="9525">
            <a:noFill/>
            <a:miter lim="800000"/>
            <a:headEnd/>
            <a:tailEnd/>
          </a:ln>
        </p:spPr>
        <p:txBody>
          <a:bodyPr>
            <a:spAutoFit/>
          </a:bodyPr>
          <a:lstStyle/>
          <a:p>
            <a:pPr algn="ctr"/>
            <a:r>
              <a:rPr lang="fr-FR">
                <a:latin typeface="Calibri" pitchFamily="34" charset="0"/>
              </a:rPr>
              <a:t>LES INNOVATIONS</a:t>
            </a:r>
          </a:p>
        </p:txBody>
      </p:sp>
      <p:sp>
        <p:nvSpPr>
          <p:cNvPr id="11268" name="ZoneTexte 6"/>
          <p:cNvSpPr txBox="1">
            <a:spLocks noChangeArrowheads="1"/>
          </p:cNvSpPr>
          <p:nvPr/>
        </p:nvSpPr>
        <p:spPr bwMode="auto">
          <a:xfrm>
            <a:off x="357188" y="642938"/>
            <a:ext cx="8786812" cy="2646878"/>
          </a:xfrm>
          <a:prstGeom prst="rect">
            <a:avLst/>
          </a:prstGeom>
          <a:noFill/>
          <a:ln w="9525">
            <a:noFill/>
            <a:miter lim="800000"/>
            <a:headEnd/>
            <a:tailEnd/>
          </a:ln>
        </p:spPr>
        <p:txBody>
          <a:bodyPr>
            <a:spAutoFit/>
          </a:bodyPr>
          <a:lstStyle/>
          <a:p>
            <a:r>
              <a:rPr lang="fr-FR" dirty="0">
                <a:solidFill>
                  <a:srgbClr val="FF0000"/>
                </a:solidFill>
                <a:cs typeface="Arial" charset="0"/>
              </a:rPr>
              <a:t>Découvrir et </a:t>
            </a:r>
            <a:r>
              <a:rPr lang="fr-FR" dirty="0" smtClean="0">
                <a:solidFill>
                  <a:srgbClr val="FF0000"/>
                </a:solidFill>
                <a:cs typeface="Arial" charset="0"/>
              </a:rPr>
              <a:t>analyser</a:t>
            </a:r>
            <a:endParaRPr lang="fr-FR" dirty="0">
              <a:solidFill>
                <a:srgbClr val="FF0000"/>
              </a:solidFill>
              <a:cs typeface="Arial" charset="0"/>
            </a:endParaRPr>
          </a:p>
          <a:p>
            <a:r>
              <a:rPr lang="fr-FR" dirty="0">
                <a:solidFill>
                  <a:srgbClr val="FF0000"/>
                </a:solidFill>
                <a:latin typeface="Arial Narrow" pitchFamily="34" charset="0"/>
              </a:rPr>
              <a:t>1) Décrire  les étapes de l’évolution des dispositifs d’isolation</a:t>
            </a:r>
          </a:p>
          <a:p>
            <a:r>
              <a:rPr lang="fr-FR" sz="1600" i="1" dirty="0">
                <a:solidFill>
                  <a:schemeClr val="tx1"/>
                </a:solidFill>
                <a:latin typeface="Arial Narrow" pitchFamily="34" charset="0"/>
              </a:rPr>
              <a:t>On donne: (en ressources) :</a:t>
            </a:r>
          </a:p>
          <a:p>
            <a:r>
              <a:rPr lang="fr-FR" sz="1600" dirty="0">
                <a:solidFill>
                  <a:schemeClr val="tx1"/>
                </a:solidFill>
                <a:latin typeface="Arial Narrow" pitchFamily="34" charset="0"/>
              </a:rPr>
              <a:t>- </a:t>
            </a:r>
            <a:r>
              <a:rPr lang="fr-FR" sz="1600" dirty="0" smtClean="0">
                <a:solidFill>
                  <a:schemeClr val="tx1"/>
                </a:solidFill>
                <a:latin typeface="Arial Narrow" pitchFamily="34" charset="0"/>
              </a:rPr>
              <a:t>Un site </a:t>
            </a:r>
            <a:r>
              <a:rPr lang="fr-FR" sz="1600" dirty="0">
                <a:solidFill>
                  <a:schemeClr val="tx1"/>
                </a:solidFill>
                <a:latin typeface="Arial Narrow" pitchFamily="34" charset="0"/>
              </a:rPr>
              <a:t>internet à consulter : </a:t>
            </a:r>
            <a:r>
              <a:rPr lang="fr-FR" sz="1600" dirty="0">
                <a:solidFill>
                  <a:srgbClr val="002060"/>
                </a:solidFill>
                <a:latin typeface="Arial Narrow" pitchFamily="34" charset="0"/>
              </a:rPr>
              <a:t>http://www.edf-bleuciel.fr/</a:t>
            </a:r>
            <a:endParaRPr lang="fr-FR" sz="1600" dirty="0">
              <a:latin typeface="Arial Narrow" pitchFamily="34" charset="0"/>
            </a:endParaRPr>
          </a:p>
          <a:p>
            <a:r>
              <a:rPr lang="fr-FR" sz="1600" dirty="0">
                <a:solidFill>
                  <a:schemeClr val="tx1"/>
                </a:solidFill>
                <a:latin typeface="Arial Narrow" pitchFamily="34" charset="0"/>
              </a:rPr>
              <a:t>- </a:t>
            </a:r>
            <a:r>
              <a:rPr lang="fr-FR" sz="1600" dirty="0" smtClean="0">
                <a:solidFill>
                  <a:schemeClr val="tx1"/>
                </a:solidFill>
                <a:latin typeface="Arial Narrow" pitchFamily="34" charset="0"/>
              </a:rPr>
              <a:t>Des </a:t>
            </a:r>
            <a:r>
              <a:rPr lang="fr-FR" sz="1600" dirty="0">
                <a:solidFill>
                  <a:schemeClr val="tx1"/>
                </a:solidFill>
                <a:latin typeface="Arial Narrow" pitchFamily="34" charset="0"/>
              </a:rPr>
              <a:t>documentations techniques et commerciales sur des évolutions des isolants</a:t>
            </a:r>
          </a:p>
          <a:p>
            <a:endParaRPr lang="fr-FR" sz="1600" dirty="0">
              <a:solidFill>
                <a:schemeClr val="tx1"/>
              </a:solidFill>
              <a:latin typeface="Calibri" pitchFamily="34" charset="0"/>
            </a:endParaRPr>
          </a:p>
          <a:p>
            <a:r>
              <a:rPr lang="fr-FR" sz="1600" i="1" dirty="0">
                <a:solidFill>
                  <a:schemeClr val="tx1"/>
                </a:solidFill>
                <a:latin typeface="Arial Narrow" pitchFamily="34" charset="0"/>
              </a:rPr>
              <a:t>On demande de :</a:t>
            </a:r>
          </a:p>
          <a:p>
            <a:pPr>
              <a:buFontTx/>
              <a:buChar char="-"/>
            </a:pPr>
            <a:r>
              <a:rPr lang="fr-FR" sz="1600" dirty="0" smtClean="0">
                <a:solidFill>
                  <a:schemeClr val="tx1"/>
                </a:solidFill>
                <a:latin typeface="Arial Narrow" pitchFamily="34" charset="0"/>
              </a:rPr>
              <a:t> Retrouver les évolutions des dispositifs d’isolation. </a:t>
            </a:r>
            <a:endParaRPr lang="fr-FR" sz="1600" dirty="0">
              <a:solidFill>
                <a:schemeClr val="tx1"/>
              </a:solidFill>
              <a:latin typeface="Arial Narrow" pitchFamily="34" charset="0"/>
            </a:endParaRPr>
          </a:p>
          <a:p>
            <a:r>
              <a:rPr lang="fr-FR" sz="1600" dirty="0" smtClean="0">
                <a:solidFill>
                  <a:schemeClr val="tx1"/>
                </a:solidFill>
                <a:latin typeface="Arial Narrow" pitchFamily="34" charset="0"/>
              </a:rPr>
              <a:t>- Préciser </a:t>
            </a:r>
            <a:r>
              <a:rPr lang="fr-FR" sz="1600" dirty="0">
                <a:solidFill>
                  <a:schemeClr val="tx1"/>
                </a:solidFill>
                <a:latin typeface="Arial Narrow" pitchFamily="34" charset="0"/>
              </a:rPr>
              <a:t>les innovations et les solutions technologiques apportées.</a:t>
            </a:r>
          </a:p>
          <a:p>
            <a:endParaRPr lang="fr-FR" dirty="0">
              <a:latin typeface="Calibri" pitchFamily="34" charset="0"/>
            </a:endParaRPr>
          </a:p>
        </p:txBody>
      </p:sp>
      <p:grpSp>
        <p:nvGrpSpPr>
          <p:cNvPr id="2" name="Groupe 40"/>
          <p:cNvGrpSpPr>
            <a:grpSpLocks/>
          </p:cNvGrpSpPr>
          <p:nvPr/>
        </p:nvGrpSpPr>
        <p:grpSpPr bwMode="auto">
          <a:xfrm>
            <a:off x="357158" y="4143380"/>
            <a:ext cx="1357313" cy="1785937"/>
            <a:chOff x="3571859" y="3780461"/>
            <a:chExt cx="1357440" cy="1201579"/>
          </a:xfrm>
        </p:grpSpPr>
        <p:sp>
          <p:nvSpPr>
            <p:cNvPr id="11292" name="AutoShape 20"/>
            <p:cNvSpPr>
              <a:spLocks noChangeArrowheads="1"/>
            </p:cNvSpPr>
            <p:nvPr/>
          </p:nvSpPr>
          <p:spPr bwMode="auto">
            <a:xfrm>
              <a:off x="3667569" y="3780461"/>
              <a:ext cx="1203007" cy="1201579"/>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11293" name="Text Box 3"/>
            <p:cNvSpPr txBox="1">
              <a:spLocks noChangeArrowheads="1"/>
            </p:cNvSpPr>
            <p:nvPr/>
          </p:nvSpPr>
          <p:spPr bwMode="auto">
            <a:xfrm>
              <a:off x="3571859" y="3857628"/>
              <a:ext cx="1357440" cy="357190"/>
            </a:xfrm>
            <a:prstGeom prst="rect">
              <a:avLst/>
            </a:prstGeom>
            <a:noFill/>
            <a:ln w="9525">
              <a:noFill/>
              <a:miter lim="800000"/>
              <a:headEnd/>
              <a:tailEnd/>
            </a:ln>
          </p:spPr>
          <p:txBody>
            <a:bodyPr lIns="36000" tIns="0" rIns="36000" bIns="0"/>
            <a:lstStyle/>
            <a:p>
              <a:pPr algn="ctr">
                <a:spcAft>
                  <a:spcPts val="1000"/>
                </a:spcAft>
              </a:pPr>
              <a:r>
                <a:rPr lang="fr-FR" sz="1200" i="1">
                  <a:solidFill>
                    <a:srgbClr val="002060"/>
                  </a:solidFill>
                  <a:latin typeface="Calibri" pitchFamily="34" charset="0"/>
                </a:rPr>
                <a:t>Bâtiment mal isolé</a:t>
              </a:r>
              <a:endParaRPr lang="fr-FR" sz="2000" i="1">
                <a:solidFill>
                  <a:srgbClr val="002060"/>
                </a:solidFill>
                <a:latin typeface="Calibri" pitchFamily="34" charset="0"/>
              </a:endParaRPr>
            </a:p>
          </p:txBody>
        </p:sp>
      </p:grpSp>
      <p:sp>
        <p:nvSpPr>
          <p:cNvPr id="11270" name="AutoShape 4"/>
          <p:cNvSpPr>
            <a:spLocks noChangeArrowheads="1"/>
          </p:cNvSpPr>
          <p:nvPr/>
        </p:nvSpPr>
        <p:spPr bwMode="auto">
          <a:xfrm>
            <a:off x="2100263" y="5073649"/>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endParaRPr lang="fr-FR">
              <a:latin typeface="Calibri" pitchFamily="34" charset="0"/>
            </a:endParaRPr>
          </a:p>
        </p:txBody>
      </p:sp>
      <p:sp>
        <p:nvSpPr>
          <p:cNvPr id="11271" name="AutoShape 4"/>
          <p:cNvSpPr>
            <a:spLocks noChangeArrowheads="1"/>
          </p:cNvSpPr>
          <p:nvPr/>
        </p:nvSpPr>
        <p:spPr bwMode="auto">
          <a:xfrm>
            <a:off x="4556125" y="5073649"/>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endParaRPr lang="fr-FR">
              <a:latin typeface="Calibri" pitchFamily="34" charset="0"/>
            </a:endParaRPr>
          </a:p>
        </p:txBody>
      </p:sp>
      <p:sp>
        <p:nvSpPr>
          <p:cNvPr id="11272" name="AutoShape 4"/>
          <p:cNvSpPr>
            <a:spLocks noChangeArrowheads="1"/>
          </p:cNvSpPr>
          <p:nvPr/>
        </p:nvSpPr>
        <p:spPr bwMode="auto">
          <a:xfrm>
            <a:off x="6867525" y="5073649"/>
            <a:ext cx="400050" cy="296862"/>
          </a:xfrm>
          <a:prstGeom prst="rightArrow">
            <a:avLst>
              <a:gd name="adj1" fmla="val 50000"/>
              <a:gd name="adj2" fmla="val 33690"/>
            </a:avLst>
          </a:prstGeom>
          <a:solidFill>
            <a:srgbClr val="FF6600"/>
          </a:solidFill>
          <a:ln w="9525">
            <a:solidFill>
              <a:srgbClr val="000000"/>
            </a:solidFill>
            <a:miter lim="800000"/>
            <a:headEnd/>
            <a:tailEnd/>
          </a:ln>
        </p:spPr>
        <p:txBody>
          <a:bodyPr/>
          <a:lstStyle/>
          <a:p>
            <a:endParaRPr lang="fr-FR">
              <a:latin typeface="Calibri" pitchFamily="34" charset="0"/>
            </a:endParaRPr>
          </a:p>
        </p:txBody>
      </p:sp>
      <p:sp>
        <p:nvSpPr>
          <p:cNvPr id="25" name="Text Box 3"/>
          <p:cNvSpPr txBox="1">
            <a:spLocks noChangeArrowheads="1"/>
          </p:cNvSpPr>
          <p:nvPr/>
        </p:nvSpPr>
        <p:spPr bwMode="auto">
          <a:xfrm>
            <a:off x="6000750" y="3214686"/>
            <a:ext cx="2166938" cy="8477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fontAlgn="auto">
              <a:spcBef>
                <a:spcPts val="0"/>
              </a:spcBef>
              <a:spcAft>
                <a:spcPts val="1000"/>
              </a:spcAft>
              <a:defRPr/>
            </a:pPr>
            <a:r>
              <a:rPr lang="fr-FR" sz="1400" dirty="0">
                <a:solidFill>
                  <a:srgbClr val="002060"/>
                </a:solidFill>
              </a:rPr>
              <a:t>Comment « bien » choisir son isolant ? </a:t>
            </a:r>
          </a:p>
          <a:p>
            <a:pPr algn="ctr" fontAlgn="auto">
              <a:spcBef>
                <a:spcPts val="0"/>
              </a:spcBef>
              <a:spcAft>
                <a:spcPts val="1000"/>
              </a:spcAft>
              <a:defRPr/>
            </a:pPr>
            <a:endParaRPr lang="fr-FR" sz="1400" i="1" dirty="0">
              <a:solidFill>
                <a:srgbClr val="002060"/>
              </a:solidFill>
              <a:latin typeface="Arial Narrow" pitchFamily="34" charset="0"/>
            </a:endParaRPr>
          </a:p>
        </p:txBody>
      </p:sp>
      <p:sp>
        <p:nvSpPr>
          <p:cNvPr id="27" name="Text Box 3"/>
          <p:cNvSpPr txBox="1">
            <a:spLocks noChangeArrowheads="1"/>
          </p:cNvSpPr>
          <p:nvPr/>
        </p:nvSpPr>
        <p:spPr bwMode="auto">
          <a:xfrm>
            <a:off x="3833813" y="3340099"/>
            <a:ext cx="1878012" cy="72231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just" fontAlgn="auto">
              <a:spcBef>
                <a:spcPts val="0"/>
              </a:spcBef>
              <a:spcAft>
                <a:spcPts val="1000"/>
              </a:spcAft>
              <a:defRPr/>
            </a:pPr>
            <a:r>
              <a:rPr lang="fr-FR" sz="1400" i="1" dirty="0">
                <a:solidFill>
                  <a:srgbClr val="002060"/>
                </a:solidFill>
                <a:latin typeface="Arial Narrow" pitchFamily="34" charset="0"/>
              </a:rPr>
              <a:t>Comment prévenir le conducteur de la proximité d’un obstacle ?</a:t>
            </a:r>
          </a:p>
        </p:txBody>
      </p:sp>
      <p:sp>
        <p:nvSpPr>
          <p:cNvPr id="32" name="Triangle isocèle 31"/>
          <p:cNvSpPr/>
          <p:nvPr/>
        </p:nvSpPr>
        <p:spPr>
          <a:xfrm rot="10800000">
            <a:off x="1955800" y="4062411"/>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3" name="Triangle isocèle 32"/>
          <p:cNvSpPr/>
          <p:nvPr/>
        </p:nvSpPr>
        <p:spPr>
          <a:xfrm rot="10800000">
            <a:off x="4411663" y="4062411"/>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4" name="Triangle isocèle 33"/>
          <p:cNvSpPr/>
          <p:nvPr/>
        </p:nvSpPr>
        <p:spPr>
          <a:xfrm rot="10800000">
            <a:off x="6723063" y="4062411"/>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5" name="Text Box 3"/>
          <p:cNvSpPr txBox="1">
            <a:spLocks noChangeArrowheads="1"/>
          </p:cNvSpPr>
          <p:nvPr/>
        </p:nvSpPr>
        <p:spPr bwMode="auto">
          <a:xfrm>
            <a:off x="1089025" y="3214686"/>
            <a:ext cx="2197100" cy="8477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36000" tIns="0" rIns="72000" bIns="0"/>
          <a:lstStyle/>
          <a:p>
            <a:pPr algn="ctr" fontAlgn="auto">
              <a:spcBef>
                <a:spcPts val="0"/>
              </a:spcBef>
              <a:spcAft>
                <a:spcPts val="1000"/>
              </a:spcAft>
              <a:defRPr/>
            </a:pPr>
            <a:r>
              <a:rPr lang="fr-FR" sz="1400" dirty="0">
                <a:solidFill>
                  <a:srgbClr val="002060"/>
                </a:solidFill>
                <a:latin typeface="+mj-lt"/>
              </a:rPr>
              <a:t>Comment  réduire ma facture de chauffage?</a:t>
            </a:r>
          </a:p>
        </p:txBody>
      </p:sp>
      <p:sp>
        <p:nvSpPr>
          <p:cNvPr id="36" name="Text Box 3"/>
          <p:cNvSpPr txBox="1">
            <a:spLocks noChangeArrowheads="1"/>
          </p:cNvSpPr>
          <p:nvPr/>
        </p:nvSpPr>
        <p:spPr bwMode="auto">
          <a:xfrm>
            <a:off x="3500438" y="3214686"/>
            <a:ext cx="2357437" cy="835025"/>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lIns="72000" tIns="0" rIns="72000" bIns="0"/>
          <a:lstStyle/>
          <a:p>
            <a:pPr algn="ctr" fontAlgn="auto">
              <a:spcBef>
                <a:spcPts val="0"/>
              </a:spcBef>
              <a:spcAft>
                <a:spcPts val="1000"/>
              </a:spcAft>
              <a:defRPr/>
            </a:pPr>
            <a:r>
              <a:rPr lang="fr-FR" sz="1400" dirty="0">
                <a:solidFill>
                  <a:srgbClr val="002060"/>
                </a:solidFill>
              </a:rPr>
              <a:t>Comment prendre en compte les contraintes thermiques de la  nouvelle réglementation</a:t>
            </a:r>
            <a:r>
              <a:rPr lang="fr-FR" sz="1400" i="1" dirty="0">
                <a:solidFill>
                  <a:srgbClr val="002060"/>
                </a:solidFill>
              </a:rPr>
              <a:t>?</a:t>
            </a:r>
          </a:p>
        </p:txBody>
      </p:sp>
      <p:sp>
        <p:nvSpPr>
          <p:cNvPr id="37" name="Triangle isocèle 36"/>
          <p:cNvSpPr/>
          <p:nvPr/>
        </p:nvSpPr>
        <p:spPr>
          <a:xfrm rot="10800000">
            <a:off x="1955800" y="4062411"/>
            <a:ext cx="722313"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8" name="Triangle isocèle 37"/>
          <p:cNvSpPr/>
          <p:nvPr/>
        </p:nvSpPr>
        <p:spPr>
          <a:xfrm rot="10800000">
            <a:off x="4411663" y="4062411"/>
            <a:ext cx="722312" cy="993775"/>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3" name="Groupe 40"/>
          <p:cNvGrpSpPr>
            <a:grpSpLocks/>
          </p:cNvGrpSpPr>
          <p:nvPr/>
        </p:nvGrpSpPr>
        <p:grpSpPr bwMode="auto">
          <a:xfrm>
            <a:off x="2857500" y="4549774"/>
            <a:ext cx="1227138" cy="1201737"/>
            <a:chOff x="3643306" y="3780461"/>
            <a:chExt cx="1227270" cy="1201579"/>
          </a:xfrm>
        </p:grpSpPr>
        <p:sp>
          <p:nvSpPr>
            <p:cNvPr id="11290" name="AutoShape 20"/>
            <p:cNvSpPr>
              <a:spLocks noChangeArrowheads="1"/>
            </p:cNvSpPr>
            <p:nvPr/>
          </p:nvSpPr>
          <p:spPr bwMode="auto">
            <a:xfrm>
              <a:off x="3667569" y="3780461"/>
              <a:ext cx="1203007" cy="1201579"/>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11291" name="Text Box 3"/>
            <p:cNvSpPr txBox="1">
              <a:spLocks noChangeArrowheads="1"/>
            </p:cNvSpPr>
            <p:nvPr/>
          </p:nvSpPr>
          <p:spPr bwMode="auto">
            <a:xfrm>
              <a:off x="3643306" y="3857628"/>
              <a:ext cx="1214446" cy="1065690"/>
            </a:xfrm>
            <a:prstGeom prst="rect">
              <a:avLst/>
            </a:prstGeom>
            <a:noFill/>
            <a:ln w="9525">
              <a:noFill/>
              <a:miter lim="800000"/>
              <a:headEnd/>
              <a:tailEnd/>
            </a:ln>
          </p:spPr>
          <p:txBody>
            <a:bodyPr lIns="36000" tIns="0" rIns="36000" bIns="0"/>
            <a:lstStyle/>
            <a:p>
              <a:pPr algn="ctr">
                <a:spcAft>
                  <a:spcPts val="1000"/>
                </a:spcAft>
              </a:pPr>
              <a:r>
                <a:rPr lang="fr-FR" sz="1200" i="1">
                  <a:solidFill>
                    <a:srgbClr val="002060"/>
                  </a:solidFill>
                  <a:latin typeface="Calibri" pitchFamily="34" charset="0"/>
                </a:rPr>
                <a:t>Innovation ?</a:t>
              </a:r>
            </a:p>
            <a:p>
              <a:pPr algn="ctr">
                <a:spcAft>
                  <a:spcPts val="1000"/>
                </a:spcAft>
              </a:pPr>
              <a:endParaRPr lang="fr-FR" sz="1200" i="1">
                <a:solidFill>
                  <a:srgbClr val="002060"/>
                </a:solidFill>
                <a:latin typeface="Calibri" pitchFamily="34" charset="0"/>
              </a:endParaRPr>
            </a:p>
            <a:p>
              <a:pPr algn="ctr">
                <a:spcAft>
                  <a:spcPts val="1000"/>
                </a:spcAft>
              </a:pPr>
              <a:r>
                <a:rPr lang="fr-FR" sz="1200" i="1">
                  <a:solidFill>
                    <a:srgbClr val="002060"/>
                  </a:solidFill>
                  <a:latin typeface="Calibri" pitchFamily="34" charset="0"/>
                </a:rPr>
                <a:t>Solution ?</a:t>
              </a:r>
              <a:endParaRPr lang="fr-FR" sz="2000" i="1">
                <a:solidFill>
                  <a:srgbClr val="002060"/>
                </a:solidFill>
                <a:latin typeface="Calibri" pitchFamily="34" charset="0"/>
              </a:endParaRPr>
            </a:p>
          </p:txBody>
        </p:sp>
      </p:grpSp>
      <p:grpSp>
        <p:nvGrpSpPr>
          <p:cNvPr id="4" name="Groupe 40"/>
          <p:cNvGrpSpPr>
            <a:grpSpLocks/>
          </p:cNvGrpSpPr>
          <p:nvPr/>
        </p:nvGrpSpPr>
        <p:grpSpPr bwMode="auto">
          <a:xfrm>
            <a:off x="5357813" y="4549774"/>
            <a:ext cx="1227137" cy="1201737"/>
            <a:chOff x="3643306" y="3780461"/>
            <a:chExt cx="1227270" cy="1201579"/>
          </a:xfrm>
        </p:grpSpPr>
        <p:sp>
          <p:nvSpPr>
            <p:cNvPr id="11288" name="AutoShape 20"/>
            <p:cNvSpPr>
              <a:spLocks noChangeArrowheads="1"/>
            </p:cNvSpPr>
            <p:nvPr/>
          </p:nvSpPr>
          <p:spPr bwMode="auto">
            <a:xfrm>
              <a:off x="3667569" y="3780461"/>
              <a:ext cx="1203007" cy="1201579"/>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11289" name="Text Box 3"/>
            <p:cNvSpPr txBox="1">
              <a:spLocks noChangeArrowheads="1"/>
            </p:cNvSpPr>
            <p:nvPr/>
          </p:nvSpPr>
          <p:spPr bwMode="auto">
            <a:xfrm>
              <a:off x="3643306" y="3857628"/>
              <a:ext cx="1214446" cy="1065690"/>
            </a:xfrm>
            <a:prstGeom prst="rect">
              <a:avLst/>
            </a:prstGeom>
            <a:noFill/>
            <a:ln w="9525">
              <a:noFill/>
              <a:miter lim="800000"/>
              <a:headEnd/>
              <a:tailEnd/>
            </a:ln>
          </p:spPr>
          <p:txBody>
            <a:bodyPr lIns="36000" tIns="0" rIns="36000" bIns="0"/>
            <a:lstStyle/>
            <a:p>
              <a:pPr algn="ctr">
                <a:spcAft>
                  <a:spcPts val="1000"/>
                </a:spcAft>
              </a:pPr>
              <a:r>
                <a:rPr lang="fr-FR" sz="1200" i="1">
                  <a:solidFill>
                    <a:srgbClr val="002060"/>
                  </a:solidFill>
                  <a:latin typeface="Calibri" pitchFamily="34" charset="0"/>
                </a:rPr>
                <a:t>Innovation ?</a:t>
              </a:r>
            </a:p>
            <a:p>
              <a:pPr algn="ctr">
                <a:spcAft>
                  <a:spcPts val="1000"/>
                </a:spcAft>
              </a:pPr>
              <a:endParaRPr lang="fr-FR" sz="1200" i="1">
                <a:solidFill>
                  <a:srgbClr val="002060"/>
                </a:solidFill>
                <a:latin typeface="Calibri" pitchFamily="34" charset="0"/>
              </a:endParaRPr>
            </a:p>
            <a:p>
              <a:pPr algn="ctr">
                <a:spcAft>
                  <a:spcPts val="1000"/>
                </a:spcAft>
              </a:pPr>
              <a:r>
                <a:rPr lang="fr-FR" sz="1200" i="1">
                  <a:solidFill>
                    <a:srgbClr val="002060"/>
                  </a:solidFill>
                  <a:latin typeface="Calibri" pitchFamily="34" charset="0"/>
                </a:rPr>
                <a:t>Solution ?</a:t>
              </a:r>
              <a:endParaRPr lang="fr-FR" sz="2000" i="1">
                <a:solidFill>
                  <a:srgbClr val="002060"/>
                </a:solidFill>
                <a:latin typeface="Calibri" pitchFamily="34" charset="0"/>
              </a:endParaRPr>
            </a:p>
          </p:txBody>
        </p:sp>
      </p:grpSp>
      <p:grpSp>
        <p:nvGrpSpPr>
          <p:cNvPr id="5" name="Groupe 40"/>
          <p:cNvGrpSpPr>
            <a:grpSpLocks/>
          </p:cNvGrpSpPr>
          <p:nvPr/>
        </p:nvGrpSpPr>
        <p:grpSpPr bwMode="auto">
          <a:xfrm>
            <a:off x="7643813" y="4549774"/>
            <a:ext cx="1227137" cy="1201737"/>
            <a:chOff x="3643306" y="3780461"/>
            <a:chExt cx="1227270" cy="1201579"/>
          </a:xfrm>
        </p:grpSpPr>
        <p:sp>
          <p:nvSpPr>
            <p:cNvPr id="11286" name="AutoShape 20"/>
            <p:cNvSpPr>
              <a:spLocks noChangeArrowheads="1"/>
            </p:cNvSpPr>
            <p:nvPr/>
          </p:nvSpPr>
          <p:spPr bwMode="auto">
            <a:xfrm>
              <a:off x="3667569" y="3780461"/>
              <a:ext cx="1203007" cy="1201579"/>
            </a:xfrm>
            <a:prstGeom prst="roundRect">
              <a:avLst>
                <a:gd name="adj" fmla="val 16667"/>
              </a:avLst>
            </a:prstGeom>
            <a:solidFill>
              <a:srgbClr val="FFFFFF"/>
            </a:solidFill>
            <a:ln w="28575">
              <a:solidFill>
                <a:srgbClr val="002060"/>
              </a:solidFill>
              <a:round/>
              <a:headEnd/>
              <a:tailEnd/>
            </a:ln>
          </p:spPr>
          <p:txBody>
            <a:bodyPr/>
            <a:lstStyle/>
            <a:p>
              <a:endParaRPr lang="fr-FR">
                <a:latin typeface="Calibri" pitchFamily="34" charset="0"/>
              </a:endParaRPr>
            </a:p>
          </p:txBody>
        </p:sp>
        <p:sp>
          <p:nvSpPr>
            <p:cNvPr id="11287" name="Text Box 3"/>
            <p:cNvSpPr txBox="1">
              <a:spLocks noChangeArrowheads="1"/>
            </p:cNvSpPr>
            <p:nvPr/>
          </p:nvSpPr>
          <p:spPr bwMode="auto">
            <a:xfrm>
              <a:off x="3643306" y="3857628"/>
              <a:ext cx="1214446" cy="1065690"/>
            </a:xfrm>
            <a:prstGeom prst="rect">
              <a:avLst/>
            </a:prstGeom>
            <a:noFill/>
            <a:ln w="9525">
              <a:noFill/>
              <a:miter lim="800000"/>
              <a:headEnd/>
              <a:tailEnd/>
            </a:ln>
          </p:spPr>
          <p:txBody>
            <a:bodyPr lIns="36000" tIns="0" rIns="36000" bIns="0"/>
            <a:lstStyle/>
            <a:p>
              <a:pPr algn="ctr">
                <a:spcAft>
                  <a:spcPts val="1000"/>
                </a:spcAft>
              </a:pPr>
              <a:r>
                <a:rPr lang="fr-FR" sz="1200" i="1">
                  <a:solidFill>
                    <a:srgbClr val="002060"/>
                  </a:solidFill>
                  <a:latin typeface="Calibri" pitchFamily="34" charset="0"/>
                </a:rPr>
                <a:t>Innovation ?</a:t>
              </a:r>
            </a:p>
            <a:p>
              <a:pPr algn="ctr">
                <a:spcAft>
                  <a:spcPts val="1000"/>
                </a:spcAft>
              </a:pPr>
              <a:endParaRPr lang="fr-FR" sz="1200" i="1">
                <a:solidFill>
                  <a:srgbClr val="002060"/>
                </a:solidFill>
                <a:latin typeface="Calibri" pitchFamily="34" charset="0"/>
              </a:endParaRPr>
            </a:p>
            <a:p>
              <a:pPr algn="ctr">
                <a:spcAft>
                  <a:spcPts val="1000"/>
                </a:spcAft>
              </a:pPr>
              <a:r>
                <a:rPr lang="fr-FR" sz="1200" i="1">
                  <a:solidFill>
                    <a:srgbClr val="002060"/>
                  </a:solidFill>
                  <a:latin typeface="Calibri" pitchFamily="34" charset="0"/>
                </a:rPr>
                <a:t>Solution ?</a:t>
              </a:r>
              <a:endParaRPr lang="fr-FR" sz="2000" i="1">
                <a:solidFill>
                  <a:srgbClr val="002060"/>
                </a:solidFill>
                <a:latin typeface="Calibri" pitchFamily="34" charset="0"/>
              </a:endParaRPr>
            </a:p>
          </p:txBody>
        </p:sp>
      </p:grpSp>
      <p:pic>
        <p:nvPicPr>
          <p:cNvPr id="11285" name="Picture 49"/>
          <p:cNvPicPr>
            <a:picLocks noChangeAspect="1" noChangeArrowheads="1"/>
          </p:cNvPicPr>
          <p:nvPr/>
        </p:nvPicPr>
        <p:blipFill>
          <a:blip r:embed="rId3" cstate="print"/>
          <a:srcRect t="5263"/>
          <a:stretch>
            <a:fillRect/>
          </a:stretch>
        </p:blipFill>
        <p:spPr bwMode="auto">
          <a:xfrm>
            <a:off x="531813" y="4406899"/>
            <a:ext cx="1111250" cy="128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spcAft>
                <a:spcPts val="1000"/>
              </a:spcAft>
              <a:buClr>
                <a:srgbClr val="000000"/>
              </a:buClr>
              <a:buSzPct val="100000"/>
            </a:pPr>
            <a:r>
              <a:rPr lang="fr-FR" dirty="0">
                <a:solidFill>
                  <a:srgbClr val="002060"/>
                </a:solidFill>
              </a:rPr>
              <a:t>Comment « bien » choisir son </a:t>
            </a:r>
            <a:r>
              <a:rPr lang="fr-FR" dirty="0" smtClean="0">
                <a:latin typeface="Arial Narrow" pitchFamily="34" charset="0"/>
              </a:rPr>
              <a:t>Etude </a:t>
            </a:r>
            <a:r>
              <a:rPr lang="fr-FR" dirty="0">
                <a:latin typeface="Arial Narrow" pitchFamily="34" charset="0"/>
              </a:rPr>
              <a:t>de cas </a:t>
            </a:r>
            <a:r>
              <a:rPr lang="fr-FR" dirty="0" smtClean="0">
                <a:latin typeface="Arial Narrow" pitchFamily="34" charset="0"/>
              </a:rPr>
              <a:t>: Les </a:t>
            </a:r>
            <a:r>
              <a:rPr lang="fr-FR" dirty="0">
                <a:latin typeface="Arial Narrow" pitchFamily="34" charset="0"/>
              </a:rPr>
              <a:t>évolutions des dispositifs </a:t>
            </a:r>
            <a:r>
              <a:rPr lang="fr-FR" dirty="0" smtClean="0">
                <a:latin typeface="Arial Narrow" pitchFamily="34" charset="0"/>
              </a:rPr>
              <a:t>d’isolation</a:t>
            </a:r>
            <a:r>
              <a:rPr lang="fr-FR" dirty="0" smtClean="0">
                <a:solidFill>
                  <a:srgbClr val="002060"/>
                </a:solidFill>
              </a:rPr>
              <a:t>? </a:t>
            </a:r>
            <a:endParaRPr lang="fr-FR" dirty="0">
              <a:solidFill>
                <a:srgbClr val="002060"/>
              </a:solidFill>
            </a:endParaRPr>
          </a:p>
        </p:txBody>
      </p:sp>
      <p:sp>
        <p:nvSpPr>
          <p:cNvPr id="12291" name="ZoneTexte 5"/>
          <p:cNvSpPr txBox="1">
            <a:spLocks noChangeArrowheads="1"/>
          </p:cNvSpPr>
          <p:nvPr/>
        </p:nvSpPr>
        <p:spPr bwMode="auto">
          <a:xfrm rot="-5400000">
            <a:off x="-2458244" y="4029869"/>
            <a:ext cx="5286375" cy="369888"/>
          </a:xfrm>
          <a:prstGeom prst="rect">
            <a:avLst/>
          </a:prstGeom>
          <a:solidFill>
            <a:srgbClr val="00B0F0"/>
          </a:solidFill>
          <a:ln w="9525">
            <a:noFill/>
            <a:miter lim="800000"/>
            <a:headEnd/>
            <a:tailEnd/>
          </a:ln>
        </p:spPr>
        <p:txBody>
          <a:bodyPr>
            <a:spAutoFit/>
          </a:bodyPr>
          <a:lstStyle/>
          <a:p>
            <a:pPr algn="ctr"/>
            <a:r>
              <a:rPr lang="fr-FR">
                <a:latin typeface="Calibri" pitchFamily="34" charset="0"/>
              </a:rPr>
              <a:t>LES INVENTIONS</a:t>
            </a:r>
          </a:p>
        </p:txBody>
      </p:sp>
      <p:sp>
        <p:nvSpPr>
          <p:cNvPr id="7" name="ZoneTexte 6"/>
          <p:cNvSpPr txBox="1"/>
          <p:nvPr/>
        </p:nvSpPr>
        <p:spPr>
          <a:xfrm>
            <a:off x="357188" y="642938"/>
            <a:ext cx="8786812" cy="1446550"/>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Découvrir et </a:t>
            </a:r>
            <a:r>
              <a:rPr lang="fr-FR" dirty="0" smtClean="0">
                <a:solidFill>
                  <a:srgbClr val="FF0000"/>
                </a:solidFill>
                <a:latin typeface="Arial" pitchFamily="34" charset="0"/>
                <a:cs typeface="Arial" pitchFamily="34" charset="0"/>
              </a:rPr>
              <a:t>analyser</a:t>
            </a:r>
          </a:p>
          <a:p>
            <a:pPr fontAlgn="auto">
              <a:spcBef>
                <a:spcPts val="0"/>
              </a:spcBef>
              <a:spcAft>
                <a:spcPts val="0"/>
              </a:spcAft>
              <a:defRPr/>
            </a:pPr>
            <a:endParaRPr lang="fr-FR" dirty="0">
              <a:solidFill>
                <a:srgbClr val="FF0000"/>
              </a:solidFill>
              <a:latin typeface="Arial" pitchFamily="34" charset="0"/>
              <a:cs typeface="Arial" pitchFamily="34" charset="0"/>
            </a:endParaRPr>
          </a:p>
          <a:p>
            <a:pPr marL="342900" indent="-342900" fontAlgn="auto">
              <a:spcBef>
                <a:spcPts val="0"/>
              </a:spcBef>
              <a:spcAft>
                <a:spcPts val="0"/>
              </a:spcAft>
              <a:defRPr/>
            </a:pPr>
            <a:r>
              <a:rPr lang="fr-FR" dirty="0">
                <a:solidFill>
                  <a:srgbClr val="FF0000"/>
                </a:solidFill>
                <a:latin typeface="Arial Narrow" pitchFamily="34" charset="0"/>
              </a:rPr>
              <a:t>2) Donner et </a:t>
            </a:r>
            <a:r>
              <a:rPr lang="fr-FR" dirty="0" smtClean="0">
                <a:solidFill>
                  <a:srgbClr val="FF0000"/>
                </a:solidFill>
                <a:latin typeface="Arial Narrow" pitchFamily="34" charset="0"/>
              </a:rPr>
              <a:t>préciser </a:t>
            </a:r>
            <a:r>
              <a:rPr lang="fr-FR" dirty="0">
                <a:solidFill>
                  <a:srgbClr val="FF0000"/>
                </a:solidFill>
                <a:latin typeface="Arial Narrow" pitchFamily="34" charset="0"/>
              </a:rPr>
              <a:t>les raisons qui ont conduit le produit à </a:t>
            </a:r>
            <a:r>
              <a:rPr lang="fr-FR" dirty="0" smtClean="0">
                <a:solidFill>
                  <a:srgbClr val="FF0000"/>
                </a:solidFill>
                <a:latin typeface="Arial Narrow" pitchFamily="34" charset="0"/>
              </a:rPr>
              <a:t>évoluer (besoins, règlementation, coût…)</a:t>
            </a:r>
            <a:r>
              <a:rPr lang="fr-FR" sz="1600" dirty="0">
                <a:solidFill>
                  <a:srgbClr val="FF0000"/>
                </a:solidFill>
                <a:latin typeface="Arial Narrow" pitchFamily="34" charset="0"/>
              </a:rPr>
              <a:t> </a:t>
            </a: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dirty="0">
              <a:latin typeface="+mn-lt"/>
            </a:endParaRPr>
          </a:p>
        </p:txBody>
      </p:sp>
      <p:sp>
        <p:nvSpPr>
          <p:cNvPr id="12293" name="ZoneTexte 30"/>
          <p:cNvSpPr txBox="1">
            <a:spLocks noChangeArrowheads="1"/>
          </p:cNvSpPr>
          <p:nvPr/>
        </p:nvSpPr>
        <p:spPr bwMode="auto">
          <a:xfrm rot="-5400000">
            <a:off x="-279400" y="922338"/>
            <a:ext cx="928687" cy="369888"/>
          </a:xfrm>
          <a:prstGeom prst="rect">
            <a:avLst/>
          </a:prstGeom>
          <a:solidFill>
            <a:srgbClr val="0070C0"/>
          </a:solidFill>
          <a:ln w="9525">
            <a:noFill/>
            <a:miter lim="800000"/>
            <a:headEnd/>
            <a:tailEnd/>
          </a:ln>
        </p:spPr>
        <p:txBody>
          <a:bodyPr>
            <a:spAutoFit/>
          </a:bodyPr>
          <a:lstStyle/>
          <a:p>
            <a:pPr algn="ctr"/>
            <a:endParaRPr lang="fr-FR">
              <a:latin typeface="Calibri" pitchFamily="34" charset="0"/>
            </a:endParaRPr>
          </a:p>
        </p:txBody>
      </p:sp>
      <p:pic>
        <p:nvPicPr>
          <p:cNvPr id="12296" name="Picture 8"/>
          <p:cNvPicPr>
            <a:picLocks noChangeAspect="1" noChangeArrowheads="1"/>
          </p:cNvPicPr>
          <p:nvPr/>
        </p:nvPicPr>
        <p:blipFill>
          <a:blip r:embed="rId3" cstate="print"/>
          <a:srcRect/>
          <a:stretch>
            <a:fillRect/>
          </a:stretch>
        </p:blipFill>
        <p:spPr bwMode="auto">
          <a:xfrm>
            <a:off x="571472" y="1928802"/>
            <a:ext cx="4009225" cy="1945404"/>
          </a:xfrm>
          <a:prstGeom prst="rect">
            <a:avLst/>
          </a:prstGeom>
          <a:noFill/>
          <a:ln w="9525">
            <a:noFill/>
            <a:miter lim="800000"/>
            <a:headEnd/>
            <a:tailEnd/>
          </a:ln>
        </p:spPr>
      </p:pic>
      <p:pic>
        <p:nvPicPr>
          <p:cNvPr id="12294" name="Picture 8"/>
          <p:cNvPicPr>
            <a:picLocks noChangeAspect="1" noChangeArrowheads="1"/>
          </p:cNvPicPr>
          <p:nvPr/>
        </p:nvPicPr>
        <p:blipFill>
          <a:blip r:embed="rId4" cstate="print"/>
          <a:srcRect/>
          <a:stretch>
            <a:fillRect/>
          </a:stretch>
        </p:blipFill>
        <p:spPr bwMode="auto">
          <a:xfrm>
            <a:off x="2000232" y="3429000"/>
            <a:ext cx="4214813" cy="1816100"/>
          </a:xfrm>
          <a:prstGeom prst="rect">
            <a:avLst/>
          </a:prstGeom>
          <a:noFill/>
          <a:ln w="9525">
            <a:noFill/>
            <a:miter lim="800000"/>
            <a:headEnd/>
            <a:tailEnd/>
          </a:ln>
        </p:spPr>
      </p:pic>
      <p:pic>
        <p:nvPicPr>
          <p:cNvPr id="12295" name="Picture 9"/>
          <p:cNvPicPr>
            <a:picLocks noChangeAspect="1" noChangeArrowheads="1"/>
          </p:cNvPicPr>
          <p:nvPr/>
        </p:nvPicPr>
        <p:blipFill>
          <a:blip r:embed="rId5" cstate="print"/>
          <a:srcRect/>
          <a:stretch>
            <a:fillRect/>
          </a:stretch>
        </p:blipFill>
        <p:spPr bwMode="auto">
          <a:xfrm>
            <a:off x="3643306" y="4643446"/>
            <a:ext cx="4502150" cy="2041525"/>
          </a:xfrm>
          <a:prstGeom prst="rect">
            <a:avLst/>
          </a:prstGeom>
          <a:noFill/>
          <a:ln w="9525">
            <a:noFill/>
            <a:miter lim="800000"/>
            <a:headEnd/>
            <a:tailEnd/>
          </a:ln>
        </p:spPr>
      </p:pic>
      <p:sp>
        <p:nvSpPr>
          <p:cNvPr id="9" name="ZoneTexte 8"/>
          <p:cNvSpPr txBox="1"/>
          <p:nvPr/>
        </p:nvSpPr>
        <p:spPr>
          <a:xfrm>
            <a:off x="4572000" y="1928802"/>
            <a:ext cx="1714512" cy="369332"/>
          </a:xfrm>
          <a:prstGeom prst="rect">
            <a:avLst/>
          </a:prstGeom>
          <a:noFill/>
        </p:spPr>
        <p:txBody>
          <a:bodyPr wrap="square" rtlCol="0">
            <a:spAutoFit/>
          </a:bodyPr>
          <a:lstStyle/>
          <a:p>
            <a:r>
              <a:rPr lang="fr-FR" dirty="0" smtClean="0">
                <a:solidFill>
                  <a:schemeClr val="tx1"/>
                </a:solidFill>
              </a:rPr>
              <a:t>BESOINS</a:t>
            </a:r>
            <a:endParaRPr lang="fr-FR" dirty="0">
              <a:solidFill>
                <a:schemeClr val="tx1"/>
              </a:solidFill>
            </a:endParaRPr>
          </a:p>
        </p:txBody>
      </p:sp>
      <p:sp>
        <p:nvSpPr>
          <p:cNvPr id="10" name="ZoneTexte 9"/>
          <p:cNvSpPr txBox="1"/>
          <p:nvPr/>
        </p:nvSpPr>
        <p:spPr>
          <a:xfrm>
            <a:off x="6215074" y="3429000"/>
            <a:ext cx="1714512" cy="369332"/>
          </a:xfrm>
          <a:prstGeom prst="rect">
            <a:avLst/>
          </a:prstGeom>
          <a:noFill/>
        </p:spPr>
        <p:txBody>
          <a:bodyPr wrap="square" rtlCol="0">
            <a:spAutoFit/>
          </a:bodyPr>
          <a:lstStyle/>
          <a:p>
            <a:r>
              <a:rPr lang="fr-FR" dirty="0" smtClean="0">
                <a:solidFill>
                  <a:schemeClr val="tx1"/>
                </a:solidFill>
              </a:rPr>
              <a:t>DPE</a:t>
            </a:r>
            <a:endParaRPr lang="fr-FR" dirty="0">
              <a:solidFill>
                <a:schemeClr val="tx1"/>
              </a:solidFill>
            </a:endParaRPr>
          </a:p>
        </p:txBody>
      </p:sp>
      <p:sp>
        <p:nvSpPr>
          <p:cNvPr id="11" name="ZoneTexte 10"/>
          <p:cNvSpPr txBox="1"/>
          <p:nvPr/>
        </p:nvSpPr>
        <p:spPr>
          <a:xfrm>
            <a:off x="8143900" y="4643446"/>
            <a:ext cx="1714512" cy="369332"/>
          </a:xfrm>
          <a:prstGeom prst="rect">
            <a:avLst/>
          </a:prstGeom>
          <a:noFill/>
        </p:spPr>
        <p:txBody>
          <a:bodyPr wrap="square" rtlCol="0">
            <a:spAutoFit/>
          </a:bodyPr>
          <a:lstStyle/>
          <a:p>
            <a:r>
              <a:rPr lang="fr-FR" dirty="0" smtClean="0">
                <a:solidFill>
                  <a:schemeClr val="tx1"/>
                </a:solidFill>
              </a:rPr>
              <a:t>COUT</a:t>
            </a:r>
            <a:endParaRPr lang="fr-FR" dirty="0">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spcAft>
                <a:spcPts val="1000"/>
              </a:spcAft>
              <a:buClr>
                <a:srgbClr val="000000"/>
              </a:buClr>
              <a:buSzPct val="100000"/>
            </a:pPr>
            <a:r>
              <a:rPr lang="fr-FR" dirty="0">
                <a:solidFill>
                  <a:srgbClr val="002060"/>
                </a:solidFill>
              </a:rPr>
              <a:t>Comment « bien » choisir son </a:t>
            </a:r>
            <a:r>
              <a:rPr lang="fr-FR" dirty="0" smtClean="0">
                <a:latin typeface="Arial Narrow" pitchFamily="34" charset="0"/>
              </a:rPr>
              <a:t>Etude de cas : Les évolutions des dispositifs d’isolation</a:t>
            </a:r>
            <a:r>
              <a:rPr lang="fr-FR" dirty="0" smtClean="0">
                <a:solidFill>
                  <a:srgbClr val="002060"/>
                </a:solidFill>
              </a:rPr>
              <a:t>? </a:t>
            </a:r>
            <a:endParaRPr lang="fr-FR" dirty="0">
              <a:solidFill>
                <a:srgbClr val="002060"/>
              </a:solidFill>
            </a:endParaRPr>
          </a:p>
        </p:txBody>
      </p:sp>
      <p:sp>
        <p:nvSpPr>
          <p:cNvPr id="1028" name="ZoneTexte 5"/>
          <p:cNvSpPr txBox="1">
            <a:spLocks noChangeArrowheads="1"/>
          </p:cNvSpPr>
          <p:nvPr/>
        </p:nvSpPr>
        <p:spPr bwMode="auto">
          <a:xfrm rot="-5400000">
            <a:off x="-2458244" y="4029869"/>
            <a:ext cx="5286375" cy="369888"/>
          </a:xfrm>
          <a:prstGeom prst="rect">
            <a:avLst/>
          </a:prstGeom>
          <a:solidFill>
            <a:srgbClr val="00B0F0"/>
          </a:solidFill>
          <a:ln w="9525">
            <a:noFill/>
            <a:miter lim="800000"/>
            <a:headEnd/>
            <a:tailEnd/>
          </a:ln>
        </p:spPr>
        <p:txBody>
          <a:bodyPr>
            <a:spAutoFit/>
          </a:bodyPr>
          <a:lstStyle/>
          <a:p>
            <a:pPr algn="ctr"/>
            <a:r>
              <a:rPr lang="fr-FR">
                <a:latin typeface="Calibri" pitchFamily="34" charset="0"/>
              </a:rPr>
              <a:t>LES INVENTIONS</a:t>
            </a:r>
          </a:p>
        </p:txBody>
      </p:sp>
      <p:sp>
        <p:nvSpPr>
          <p:cNvPr id="7" name="ZoneTexte 6"/>
          <p:cNvSpPr txBox="1"/>
          <p:nvPr/>
        </p:nvSpPr>
        <p:spPr>
          <a:xfrm>
            <a:off x="357188" y="642938"/>
            <a:ext cx="8786812" cy="892175"/>
          </a:xfrm>
          <a:prstGeom prst="rect">
            <a:avLst/>
          </a:prstGeom>
          <a:noFill/>
        </p:spPr>
        <p:txBody>
          <a:bodyPr>
            <a:spAutoFit/>
          </a:bodyPr>
          <a:lstStyle/>
          <a:p>
            <a:pPr fontAlgn="auto">
              <a:spcBef>
                <a:spcPts val="0"/>
              </a:spcBef>
              <a:spcAft>
                <a:spcPts val="0"/>
              </a:spcAft>
              <a:defRPr/>
            </a:pPr>
            <a:r>
              <a:rPr lang="fr-FR" dirty="0">
                <a:solidFill>
                  <a:srgbClr val="FF0000"/>
                </a:solidFill>
                <a:latin typeface="Arial" pitchFamily="34" charset="0"/>
                <a:cs typeface="Arial" pitchFamily="34" charset="0"/>
              </a:rPr>
              <a:t>Découvrir et </a:t>
            </a:r>
            <a:r>
              <a:rPr lang="fr-FR" dirty="0" smtClean="0">
                <a:solidFill>
                  <a:srgbClr val="FF0000"/>
                </a:solidFill>
                <a:latin typeface="Arial" pitchFamily="34" charset="0"/>
                <a:cs typeface="Arial" pitchFamily="34" charset="0"/>
              </a:rPr>
              <a:t>analyser</a:t>
            </a:r>
            <a:endParaRPr lang="fr-FR" dirty="0">
              <a:solidFill>
                <a:srgbClr val="FF0000"/>
              </a:solidFill>
              <a:latin typeface="Arial" pitchFamily="34" charset="0"/>
              <a:cs typeface="Arial" pitchFamily="34" charset="0"/>
            </a:endParaRPr>
          </a:p>
          <a:p>
            <a:pPr marL="342900" indent="-342900" fontAlgn="auto">
              <a:spcBef>
                <a:spcPts val="0"/>
              </a:spcBef>
              <a:spcAft>
                <a:spcPts val="0"/>
              </a:spcAft>
              <a:defRPr/>
            </a:pPr>
            <a:endParaRPr lang="fr-FR" sz="1600" dirty="0">
              <a:latin typeface="Arial Narrow" pitchFamily="34" charset="0"/>
            </a:endParaRPr>
          </a:p>
          <a:p>
            <a:pPr marL="342900" indent="-342900" fontAlgn="auto">
              <a:spcBef>
                <a:spcPts val="0"/>
              </a:spcBef>
              <a:spcAft>
                <a:spcPts val="0"/>
              </a:spcAft>
              <a:defRPr/>
            </a:pPr>
            <a:endParaRPr lang="fr-FR" dirty="0">
              <a:latin typeface="+mn-lt"/>
            </a:endParaRPr>
          </a:p>
        </p:txBody>
      </p:sp>
      <p:sp>
        <p:nvSpPr>
          <p:cNvPr id="1030" name="ZoneTexte 30"/>
          <p:cNvSpPr txBox="1">
            <a:spLocks noChangeArrowheads="1"/>
          </p:cNvSpPr>
          <p:nvPr/>
        </p:nvSpPr>
        <p:spPr bwMode="auto">
          <a:xfrm rot="-5400000">
            <a:off x="-279400" y="922338"/>
            <a:ext cx="928687" cy="369888"/>
          </a:xfrm>
          <a:prstGeom prst="rect">
            <a:avLst/>
          </a:prstGeom>
          <a:solidFill>
            <a:srgbClr val="0070C0"/>
          </a:solidFill>
          <a:ln w="9525">
            <a:noFill/>
            <a:miter lim="800000"/>
            <a:headEnd/>
            <a:tailEnd/>
          </a:ln>
        </p:spPr>
        <p:txBody>
          <a:bodyPr>
            <a:spAutoFit/>
          </a:bodyPr>
          <a:lstStyle/>
          <a:p>
            <a:pPr algn="ctr"/>
            <a:endParaRPr lang="fr-FR">
              <a:latin typeface="Calibri" pitchFamily="34" charset="0"/>
            </a:endParaRPr>
          </a:p>
        </p:txBody>
      </p:sp>
      <p:sp>
        <p:nvSpPr>
          <p:cNvPr id="1031" name="Text Box 1"/>
          <p:cNvSpPr txBox="1">
            <a:spLocks noChangeArrowheads="1"/>
          </p:cNvSpPr>
          <p:nvPr/>
        </p:nvSpPr>
        <p:spPr bwMode="auto">
          <a:xfrm>
            <a:off x="1476375" y="3276600"/>
            <a:ext cx="7105650" cy="566738"/>
          </a:xfrm>
          <a:prstGeom prst="rect">
            <a:avLst/>
          </a:prstGeom>
          <a:noFill/>
          <a:ln w="9525">
            <a:noFill/>
            <a:round/>
            <a:headEnd/>
            <a:tailEnd/>
          </a:ln>
        </p:spPr>
        <p:txBody>
          <a:bodyPr wrap="none" anchor="ctr"/>
          <a:lstStyle/>
          <a:p>
            <a:endParaRPr lang="fr-FR">
              <a:solidFill>
                <a:srgbClr val="002060"/>
              </a:solidFill>
            </a:endParaRPr>
          </a:p>
        </p:txBody>
      </p:sp>
      <p:sp>
        <p:nvSpPr>
          <p:cNvPr id="1032" name="Rectangle 3"/>
          <p:cNvSpPr>
            <a:spLocks noChangeArrowheads="1"/>
          </p:cNvSpPr>
          <p:nvPr/>
        </p:nvSpPr>
        <p:spPr bwMode="auto">
          <a:xfrm>
            <a:off x="1376363" y="2925763"/>
            <a:ext cx="6391275" cy="396875"/>
          </a:xfrm>
          <a:prstGeom prst="rect">
            <a:avLst/>
          </a:prstGeom>
          <a:noFill/>
          <a:ln w="9525">
            <a:noFill/>
            <a:round/>
            <a:headEnd/>
            <a:tailEnd/>
          </a:ln>
        </p:spPr>
        <p:txBody>
          <a:bodyPr wrap="none" anchor="ctr"/>
          <a:lstStyle/>
          <a:p>
            <a:endParaRPr lang="fr-FR">
              <a:solidFill>
                <a:srgbClr val="002060"/>
              </a:solidFill>
            </a:endParaRPr>
          </a:p>
        </p:txBody>
      </p:sp>
      <p:graphicFrame>
        <p:nvGraphicFramePr>
          <p:cNvPr id="1026" name="Object 7"/>
          <p:cNvGraphicFramePr>
            <a:graphicFrameLocks noChangeAspect="1"/>
          </p:cNvGraphicFramePr>
          <p:nvPr/>
        </p:nvGraphicFramePr>
        <p:xfrm>
          <a:off x="1714500" y="2143125"/>
          <a:ext cx="7104063" cy="4267200"/>
        </p:xfrm>
        <a:graphic>
          <a:graphicData uri="http://schemas.openxmlformats.org/presentationml/2006/ole">
            <p:oleObj spid="_x0000_s45058" r:id="rId4" imgW="7108552" imgH="4267570" progId="Excel.Sheet.8">
              <p:embed/>
            </p:oleObj>
          </a:graphicData>
        </a:graphic>
      </p:graphicFrame>
      <p:sp>
        <p:nvSpPr>
          <p:cNvPr id="1033" name="Rectangle 5"/>
          <p:cNvSpPr>
            <a:spLocks noChangeArrowheads="1"/>
          </p:cNvSpPr>
          <p:nvPr/>
        </p:nvSpPr>
        <p:spPr bwMode="auto">
          <a:xfrm>
            <a:off x="571500" y="1857375"/>
            <a:ext cx="1514475" cy="398463"/>
          </a:xfrm>
          <a:prstGeom prst="rect">
            <a:avLst/>
          </a:prstGeom>
          <a:noFill/>
          <a:ln w="9525">
            <a:noFill/>
            <a:round/>
            <a:headEnd/>
            <a:tailEnd/>
          </a:ln>
        </p:spPr>
        <p:txBody>
          <a:bodyPr wrap="none" lIns="90000" tIns="46800" rIns="90000" bIns="46800">
            <a:spAutoFit/>
          </a:bodyPr>
          <a:lstStyle/>
          <a:p>
            <a:pPr eaLnBrk="0" hangingPunct="0">
              <a:tabLst>
                <a:tab pos="723900" algn="l"/>
                <a:tab pos="1447800" algn="l"/>
              </a:tabLst>
            </a:pPr>
            <a:r>
              <a:rPr lang="fr-FR" sz="2000" b="1">
                <a:solidFill>
                  <a:srgbClr val="002060"/>
                </a:solidFill>
                <a:latin typeface="Trebuchet MS" pitchFamily="32" charset="0"/>
              </a:rPr>
              <a:t>kWh/m²/an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0" y="0"/>
            <a:ext cx="9144000" cy="369888"/>
          </a:xfrm>
          <a:prstGeom prst="rect">
            <a:avLst/>
          </a:prstGeom>
          <a:solidFill>
            <a:srgbClr val="002060"/>
          </a:solidFill>
          <a:ln w="9525">
            <a:noFill/>
            <a:miter lim="800000"/>
            <a:headEnd/>
            <a:tailEnd/>
          </a:ln>
        </p:spPr>
        <p:txBody>
          <a:bodyPr>
            <a:spAutoFit/>
          </a:bodyPr>
          <a:lstStyle/>
          <a:p>
            <a:pPr algn="ctr"/>
            <a:r>
              <a:rPr lang="fr-FR" dirty="0" smtClean="0">
                <a:latin typeface="Arial Narrow" pitchFamily="34" charset="0"/>
              </a:rPr>
              <a:t>Etude de cas : Les évolutions des dispositifs d’isolation</a:t>
            </a:r>
            <a:endParaRPr lang="fr-FR" dirty="0">
              <a:latin typeface="Arial Narrow" pitchFamily="34" charset="0"/>
            </a:endParaRPr>
          </a:p>
        </p:txBody>
      </p:sp>
      <p:sp>
        <p:nvSpPr>
          <p:cNvPr id="13315" name="ZoneTexte 5"/>
          <p:cNvSpPr txBox="1">
            <a:spLocks noChangeArrowheads="1"/>
          </p:cNvSpPr>
          <p:nvPr/>
        </p:nvSpPr>
        <p:spPr bwMode="auto">
          <a:xfrm rot="-5400000">
            <a:off x="-2458244" y="4029869"/>
            <a:ext cx="5286375" cy="369888"/>
          </a:xfrm>
          <a:prstGeom prst="rect">
            <a:avLst/>
          </a:prstGeom>
          <a:solidFill>
            <a:srgbClr val="00B0F0"/>
          </a:solidFill>
          <a:ln w="9525">
            <a:noFill/>
            <a:miter lim="800000"/>
            <a:headEnd/>
            <a:tailEnd/>
          </a:ln>
        </p:spPr>
        <p:txBody>
          <a:bodyPr>
            <a:spAutoFit/>
          </a:bodyPr>
          <a:lstStyle/>
          <a:p>
            <a:pPr algn="ctr"/>
            <a:r>
              <a:rPr lang="fr-FR">
                <a:latin typeface="Calibri" pitchFamily="34" charset="0"/>
              </a:rPr>
              <a:t>LES INVENTIONS</a:t>
            </a:r>
          </a:p>
        </p:txBody>
      </p:sp>
      <p:sp>
        <p:nvSpPr>
          <p:cNvPr id="13316" name="ZoneTexte 6"/>
          <p:cNvSpPr txBox="1">
            <a:spLocks noChangeArrowheads="1"/>
          </p:cNvSpPr>
          <p:nvPr/>
        </p:nvSpPr>
        <p:spPr bwMode="auto">
          <a:xfrm>
            <a:off x="357188" y="642938"/>
            <a:ext cx="8786812" cy="1077218"/>
          </a:xfrm>
          <a:prstGeom prst="rect">
            <a:avLst/>
          </a:prstGeom>
          <a:noFill/>
          <a:ln w="9525">
            <a:noFill/>
            <a:miter lim="800000"/>
            <a:headEnd/>
            <a:tailEnd/>
          </a:ln>
        </p:spPr>
        <p:txBody>
          <a:bodyPr>
            <a:spAutoFit/>
          </a:bodyPr>
          <a:lstStyle/>
          <a:p>
            <a:r>
              <a:rPr lang="fr-FR" dirty="0">
                <a:solidFill>
                  <a:srgbClr val="FF0000"/>
                </a:solidFill>
                <a:cs typeface="Arial" charset="0"/>
              </a:rPr>
              <a:t>Découvrir et </a:t>
            </a:r>
            <a:r>
              <a:rPr lang="fr-FR" dirty="0" smtClean="0">
                <a:solidFill>
                  <a:srgbClr val="FF0000"/>
                </a:solidFill>
                <a:cs typeface="Arial" charset="0"/>
              </a:rPr>
              <a:t>analyser</a:t>
            </a:r>
          </a:p>
          <a:p>
            <a:endParaRPr lang="fr-FR" dirty="0">
              <a:solidFill>
                <a:schemeClr val="tx1"/>
              </a:solidFill>
              <a:cs typeface="Arial" charset="0"/>
            </a:endParaRPr>
          </a:p>
          <a:p>
            <a:pPr>
              <a:buFontTx/>
              <a:buChar char="-"/>
            </a:pPr>
            <a:r>
              <a:rPr lang="fr-FR" sz="1400" dirty="0" smtClean="0">
                <a:solidFill>
                  <a:schemeClr val="tx1"/>
                </a:solidFill>
                <a:cs typeface="Arial" charset="0"/>
              </a:rPr>
              <a:t> Les dispositifs, les matériaux</a:t>
            </a:r>
          </a:p>
          <a:p>
            <a:pPr>
              <a:buFontTx/>
              <a:buChar char="-"/>
            </a:pPr>
            <a:r>
              <a:rPr lang="fr-FR" sz="1400" dirty="0" smtClean="0">
                <a:solidFill>
                  <a:schemeClr val="tx1"/>
                </a:solidFill>
                <a:cs typeface="Arial" charset="0"/>
              </a:rPr>
              <a:t> Les labels </a:t>
            </a:r>
            <a:endParaRPr lang="fr-FR" sz="1400" dirty="0">
              <a:solidFill>
                <a:schemeClr val="tx1"/>
              </a:solidFill>
              <a:cs typeface="Arial" charset="0"/>
            </a:endParaRPr>
          </a:p>
        </p:txBody>
      </p:sp>
      <p:sp>
        <p:nvSpPr>
          <p:cNvPr id="13317" name="ZoneTexte 30"/>
          <p:cNvSpPr txBox="1">
            <a:spLocks noChangeArrowheads="1"/>
          </p:cNvSpPr>
          <p:nvPr/>
        </p:nvSpPr>
        <p:spPr bwMode="auto">
          <a:xfrm rot="-5400000">
            <a:off x="-279400" y="922338"/>
            <a:ext cx="928687" cy="369888"/>
          </a:xfrm>
          <a:prstGeom prst="rect">
            <a:avLst/>
          </a:prstGeom>
          <a:solidFill>
            <a:srgbClr val="0070C0"/>
          </a:solidFill>
          <a:ln w="9525">
            <a:noFill/>
            <a:miter lim="800000"/>
            <a:headEnd/>
            <a:tailEnd/>
          </a:ln>
        </p:spPr>
        <p:txBody>
          <a:bodyPr>
            <a:spAutoFit/>
          </a:bodyPr>
          <a:lstStyle/>
          <a:p>
            <a:pPr algn="ctr"/>
            <a:endParaRPr lang="fr-FR">
              <a:latin typeface="Calibri" pitchFamily="34" charset="0"/>
            </a:endParaRPr>
          </a:p>
        </p:txBody>
      </p:sp>
      <p:pic>
        <p:nvPicPr>
          <p:cNvPr id="13318" name="Picture 69" descr="IsolationDeperdition"/>
          <p:cNvPicPr>
            <a:picLocks noChangeAspect="1" noChangeArrowheads="1"/>
          </p:cNvPicPr>
          <p:nvPr/>
        </p:nvPicPr>
        <p:blipFill>
          <a:blip r:embed="rId3" cstate="print"/>
          <a:srcRect/>
          <a:stretch>
            <a:fillRect/>
          </a:stretch>
        </p:blipFill>
        <p:spPr bwMode="auto">
          <a:xfrm>
            <a:off x="3214678" y="2714620"/>
            <a:ext cx="2763838" cy="2938462"/>
          </a:xfrm>
          <a:prstGeom prst="rect">
            <a:avLst/>
          </a:prstGeom>
          <a:noFill/>
          <a:ln w="9525">
            <a:noFill/>
            <a:miter lim="800000"/>
            <a:headEnd/>
            <a:tailEnd/>
          </a:ln>
        </p:spPr>
      </p:pic>
      <p:pic>
        <p:nvPicPr>
          <p:cNvPr id="13319" name="Picture 17" descr="http://www.leroymerlin.fr/multimedia-storage/c7/08/4a155517c3cd4bc26ac9f76cb05b-503083-1.jpg"/>
          <p:cNvPicPr>
            <a:picLocks noChangeAspect="1" noChangeArrowheads="1"/>
          </p:cNvPicPr>
          <p:nvPr/>
        </p:nvPicPr>
        <p:blipFill>
          <a:blip r:embed="rId4" cstate="print"/>
          <a:srcRect/>
          <a:stretch>
            <a:fillRect/>
          </a:stretch>
        </p:blipFill>
        <p:spPr bwMode="auto">
          <a:xfrm>
            <a:off x="500034" y="3214686"/>
            <a:ext cx="1428750" cy="1428750"/>
          </a:xfrm>
          <a:prstGeom prst="rect">
            <a:avLst/>
          </a:prstGeom>
          <a:noFill/>
          <a:ln w="9525">
            <a:noFill/>
            <a:miter lim="800000"/>
            <a:headEnd/>
            <a:tailEnd/>
          </a:ln>
        </p:spPr>
      </p:pic>
      <p:pic>
        <p:nvPicPr>
          <p:cNvPr id="13320" name="Picture 19" descr="http://www.leroymerlin.fr/multimedia-storage/f2/10/8d214e8b9f5cb214dcd61e418471-61450452-1.jpg"/>
          <p:cNvPicPr>
            <a:picLocks noChangeAspect="1" noChangeArrowheads="1"/>
          </p:cNvPicPr>
          <p:nvPr/>
        </p:nvPicPr>
        <p:blipFill>
          <a:blip r:embed="rId5" cstate="print"/>
          <a:srcRect/>
          <a:stretch>
            <a:fillRect/>
          </a:stretch>
        </p:blipFill>
        <p:spPr bwMode="auto">
          <a:xfrm>
            <a:off x="500034" y="1785926"/>
            <a:ext cx="1428750" cy="1428750"/>
          </a:xfrm>
          <a:prstGeom prst="rect">
            <a:avLst/>
          </a:prstGeom>
          <a:noFill/>
          <a:ln w="9525">
            <a:noFill/>
            <a:miter lim="800000"/>
            <a:headEnd/>
            <a:tailEnd/>
          </a:ln>
        </p:spPr>
      </p:pic>
      <p:pic>
        <p:nvPicPr>
          <p:cNvPr id="13321" name="Picture 21" descr="http://www.leroymerlin.fr/multimedia-storage/6d/4e/cf369ed9b972a48016e3ecb1c842-57204896-1.jpg"/>
          <p:cNvPicPr>
            <a:picLocks noChangeAspect="1" noChangeArrowheads="1"/>
          </p:cNvPicPr>
          <p:nvPr/>
        </p:nvPicPr>
        <p:blipFill>
          <a:blip r:embed="rId6" cstate="print"/>
          <a:srcRect/>
          <a:stretch>
            <a:fillRect/>
          </a:stretch>
        </p:blipFill>
        <p:spPr bwMode="auto">
          <a:xfrm>
            <a:off x="500034" y="4643446"/>
            <a:ext cx="1428750" cy="1428750"/>
          </a:xfrm>
          <a:prstGeom prst="rect">
            <a:avLst/>
          </a:prstGeom>
          <a:noFill/>
          <a:ln w="9525">
            <a:noFill/>
            <a:miter lim="800000"/>
            <a:headEnd/>
            <a:tailEnd/>
          </a:ln>
        </p:spPr>
      </p:pic>
      <p:pic>
        <p:nvPicPr>
          <p:cNvPr id="13322" name="Picture 23" descr="http://www.leroymerlin.fr/multimedia-storage/b1/5b/71fbfb96597b6b3c850d3fdcec20-vermiculite-toit.jpg"/>
          <p:cNvPicPr>
            <a:picLocks noChangeAspect="1" noChangeArrowheads="1"/>
          </p:cNvPicPr>
          <p:nvPr/>
        </p:nvPicPr>
        <p:blipFill>
          <a:blip r:embed="rId7" cstate="print"/>
          <a:srcRect/>
          <a:stretch>
            <a:fillRect/>
          </a:stretch>
        </p:blipFill>
        <p:spPr bwMode="auto">
          <a:xfrm>
            <a:off x="3143240" y="928670"/>
            <a:ext cx="1734913" cy="809626"/>
          </a:xfrm>
          <a:prstGeom prst="rect">
            <a:avLst/>
          </a:prstGeom>
          <a:noFill/>
          <a:ln w="9525">
            <a:noFill/>
            <a:miter lim="800000"/>
            <a:headEnd/>
            <a:tailEnd/>
          </a:ln>
        </p:spPr>
      </p:pic>
      <p:pic>
        <p:nvPicPr>
          <p:cNvPr id="13323" name="Picture 25" descr="http://www.leroymerlin.fr/multimedia-storage/86/87/cac2e17b7b717c5d5a03e4899684-isolant-mince-toit.jpg"/>
          <p:cNvPicPr>
            <a:picLocks noChangeAspect="1" noChangeArrowheads="1"/>
          </p:cNvPicPr>
          <p:nvPr/>
        </p:nvPicPr>
        <p:blipFill>
          <a:blip r:embed="rId8" cstate="print"/>
          <a:srcRect l="15000"/>
          <a:stretch>
            <a:fillRect/>
          </a:stretch>
        </p:blipFill>
        <p:spPr bwMode="auto">
          <a:xfrm>
            <a:off x="4857752" y="453828"/>
            <a:ext cx="1071560" cy="1260660"/>
          </a:xfrm>
          <a:prstGeom prst="rect">
            <a:avLst/>
          </a:prstGeom>
          <a:noFill/>
          <a:ln w="9525">
            <a:noFill/>
            <a:miter lim="800000"/>
            <a:headEnd/>
            <a:tailEnd/>
          </a:ln>
        </p:spPr>
      </p:pic>
      <p:pic>
        <p:nvPicPr>
          <p:cNvPr id="13325" name="Picture 29" descr="http://www.leroymerlin.fr/multimedia-storage/8d/14/ffe0a3c37b0160dc513be839a7ac-fenetre-cekal.jpg"/>
          <p:cNvPicPr>
            <a:picLocks noChangeAspect="1" noChangeArrowheads="1"/>
          </p:cNvPicPr>
          <p:nvPr/>
        </p:nvPicPr>
        <p:blipFill>
          <a:blip r:embed="rId9" cstate="print"/>
          <a:srcRect/>
          <a:stretch>
            <a:fillRect/>
          </a:stretch>
        </p:blipFill>
        <p:spPr bwMode="auto">
          <a:xfrm>
            <a:off x="5929322" y="5643578"/>
            <a:ext cx="928694" cy="928694"/>
          </a:xfrm>
          <a:prstGeom prst="rect">
            <a:avLst/>
          </a:prstGeom>
          <a:noFill/>
          <a:ln w="9525">
            <a:noFill/>
            <a:miter lim="800000"/>
            <a:headEnd/>
            <a:tailEnd/>
          </a:ln>
        </p:spPr>
      </p:pic>
      <p:pic>
        <p:nvPicPr>
          <p:cNvPr id="17" name="Image 16" descr="s07b.gif"/>
          <p:cNvPicPr>
            <a:picLocks noChangeAspect="1"/>
          </p:cNvPicPr>
          <p:nvPr/>
        </p:nvPicPr>
        <p:blipFill>
          <a:blip r:embed="rId10" cstate="print"/>
          <a:srcRect r="17322"/>
          <a:stretch>
            <a:fillRect/>
          </a:stretch>
        </p:blipFill>
        <p:spPr>
          <a:xfrm>
            <a:off x="1714480" y="3500438"/>
            <a:ext cx="1500198" cy="1008061"/>
          </a:xfrm>
          <a:prstGeom prst="rect">
            <a:avLst/>
          </a:prstGeom>
        </p:spPr>
      </p:pic>
      <p:pic>
        <p:nvPicPr>
          <p:cNvPr id="18" name="Image 17" descr="s08.gif"/>
          <p:cNvPicPr>
            <a:picLocks noChangeAspect="1"/>
          </p:cNvPicPr>
          <p:nvPr/>
        </p:nvPicPr>
        <p:blipFill>
          <a:blip r:embed="rId11" cstate="print"/>
          <a:srcRect l="11538" r="7692"/>
          <a:stretch>
            <a:fillRect/>
          </a:stretch>
        </p:blipFill>
        <p:spPr>
          <a:xfrm>
            <a:off x="3857620" y="1714488"/>
            <a:ext cx="1500198" cy="1031882"/>
          </a:xfrm>
          <a:prstGeom prst="rect">
            <a:avLst/>
          </a:prstGeom>
        </p:spPr>
      </p:pic>
      <p:pic>
        <p:nvPicPr>
          <p:cNvPr id="19" name="Image 18" descr="s09.gif"/>
          <p:cNvPicPr>
            <a:picLocks noChangeAspect="1"/>
          </p:cNvPicPr>
          <p:nvPr/>
        </p:nvPicPr>
        <p:blipFill>
          <a:blip r:embed="rId12" cstate="print"/>
          <a:srcRect l="10667"/>
          <a:stretch>
            <a:fillRect/>
          </a:stretch>
        </p:blipFill>
        <p:spPr>
          <a:xfrm>
            <a:off x="5929322" y="3571876"/>
            <a:ext cx="1818810" cy="1357322"/>
          </a:xfrm>
          <a:prstGeom prst="rect">
            <a:avLst/>
          </a:prstGeom>
        </p:spPr>
      </p:pic>
      <p:pic>
        <p:nvPicPr>
          <p:cNvPr id="13330" name="Picture 18" descr="http://www.toutsurlisolation.com/var/toutsurlisolation/storage/images/media/images/acermi3/5204-1-fre-FR/Acermi.jpg"/>
          <p:cNvPicPr>
            <a:picLocks noChangeAspect="1" noChangeArrowheads="1"/>
          </p:cNvPicPr>
          <p:nvPr/>
        </p:nvPicPr>
        <p:blipFill>
          <a:blip r:embed="rId13" cstate="print"/>
          <a:srcRect/>
          <a:stretch>
            <a:fillRect/>
          </a:stretch>
        </p:blipFill>
        <p:spPr bwMode="auto">
          <a:xfrm>
            <a:off x="2500298" y="5643578"/>
            <a:ext cx="785818" cy="93219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Calibri"/>
        <a:ea typeface="Arial Unicode MS"/>
        <a:cs typeface="Arial Unicode MS"/>
      </a:majorFont>
      <a:minorFont>
        <a:latin typeface="Calibri"/>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1586</TotalTime>
  <Words>3663</Words>
  <Application>Microsoft Office PowerPoint</Application>
  <PresentationFormat>Affichage à l'écran (4:3)</PresentationFormat>
  <Paragraphs>678</Paragraphs>
  <Slides>39</Slides>
  <Notes>39</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39</vt:i4>
      </vt:variant>
    </vt:vector>
  </HeadingPairs>
  <TitlesOfParts>
    <vt:vector size="42" baseType="lpstr">
      <vt:lpstr>Modèle par défaut</vt:lpstr>
      <vt:lpstr>2_Modèle par défaut</vt:lpstr>
      <vt:lpstr>Feuille Microsoft Office Excel 97-2003</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Jean-Jacques DIVERCHY</dc:creator>
  <cp:lastModifiedBy>Lycée BAGGIO</cp:lastModifiedBy>
  <cp:revision>183</cp:revision>
  <cp:lastPrinted>1601-01-01T00:00:00Z</cp:lastPrinted>
  <dcterms:created xsi:type="dcterms:W3CDTF">2010-03-09T20:39:04Z</dcterms:created>
  <dcterms:modified xsi:type="dcterms:W3CDTF">2010-06-09T13:22:44Z</dcterms:modified>
</cp:coreProperties>
</file>