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7"/>
  </p:notesMasterIdLst>
  <p:handoutMasterIdLst>
    <p:handoutMasterId r:id="rId18"/>
  </p:handoutMasterIdLst>
  <p:sldIdLst>
    <p:sldId id="289" r:id="rId3"/>
    <p:sldId id="300" r:id="rId4"/>
    <p:sldId id="322" r:id="rId5"/>
    <p:sldId id="324" r:id="rId6"/>
    <p:sldId id="310" r:id="rId7"/>
    <p:sldId id="302" r:id="rId8"/>
    <p:sldId id="321" r:id="rId9"/>
    <p:sldId id="307" r:id="rId10"/>
    <p:sldId id="308" r:id="rId11"/>
    <p:sldId id="315" r:id="rId12"/>
    <p:sldId id="320" r:id="rId13"/>
    <p:sldId id="327" r:id="rId14"/>
    <p:sldId id="325" r:id="rId15"/>
    <p:sldId id="326" r:id="rId16"/>
  </p:sldIdLst>
  <p:sldSz cx="9144000" cy="6858000" type="screen4x3"/>
  <p:notesSz cx="9928225" cy="66690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FF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03447BB-5D67-496B-8E87-E561075AD55C}" styleName="Style foncé 1 - Accentuation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FECB4D8-DB02-4DC6-A0A2-4F2EBAE1DC90}" styleName="Style moyen 1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43" autoAdjust="0"/>
    <p:restoredTop sz="98618" autoAdjust="0"/>
  </p:normalViewPr>
  <p:slideViewPr>
    <p:cSldViewPr>
      <p:cViewPr>
        <p:scale>
          <a:sx n="100" d="100"/>
          <a:sy n="100" d="100"/>
        </p:scale>
        <p:origin x="-420" y="-102"/>
      </p:cViewPr>
      <p:guideLst>
        <p:guide orient="horz" pos="265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21" d="100"/>
          <a:sy n="121" d="100"/>
        </p:scale>
        <p:origin x="-1986" y="-90"/>
      </p:cViewPr>
      <p:guideLst>
        <p:guide orient="horz" pos="2101"/>
        <p:guide pos="312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538" cy="333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4513" y="0"/>
            <a:ext cx="4302125" cy="333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7CD34E7-CCF4-4185-9843-813FE03AA69D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334125"/>
            <a:ext cx="4300538" cy="333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4513" y="6334125"/>
            <a:ext cx="4302125" cy="333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EFB4830-EC09-4965-B732-ED8BF1F6095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26630" name="Image 5" descr="nx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3"/>
            <a:ext cx="9928225" cy="665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538" cy="333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4513" y="0"/>
            <a:ext cx="4302125" cy="333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1C4C0E5-ABAA-4DEF-8BBD-548436E9AAA1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97238" y="500063"/>
            <a:ext cx="3335337" cy="2501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188" y="3167063"/>
            <a:ext cx="7943850" cy="300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334125"/>
            <a:ext cx="4300538" cy="333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4513" y="6334125"/>
            <a:ext cx="4302125" cy="333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4145321-C972-48FB-BB99-1215BA33394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331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294805-91F0-4029-81F8-E15346A18E45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3316" name="Espace réservé du numéro de diapositive 3"/>
          <p:cNvSpPr txBox="1">
            <a:spLocks noGrp="1"/>
          </p:cNvSpPr>
          <p:nvPr/>
        </p:nvSpPr>
        <p:spPr bwMode="auto">
          <a:xfrm>
            <a:off x="5624513" y="6334125"/>
            <a:ext cx="4302125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B7394D8-298C-4836-930B-547BD1A8F1F5}" type="slidenum">
              <a:rPr lang="fr-FR" sz="1200">
                <a:latin typeface="+mn-lt"/>
              </a:rPr>
              <a:pPr algn="r">
                <a:defRPr/>
              </a:pPr>
              <a:t>7</a:t>
            </a:fld>
            <a:endParaRPr lang="fr-F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3316" name="Espace réservé du numéro de diapositive 3"/>
          <p:cNvSpPr txBox="1">
            <a:spLocks noGrp="1"/>
          </p:cNvSpPr>
          <p:nvPr/>
        </p:nvSpPr>
        <p:spPr bwMode="auto">
          <a:xfrm>
            <a:off x="5624513" y="6334125"/>
            <a:ext cx="4302125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AEDEC1D-5771-4AA7-9558-63BB767CA075}" type="slidenum">
              <a:rPr lang="fr-FR" sz="1200">
                <a:latin typeface="+mn-lt"/>
              </a:rPr>
              <a:pPr algn="r">
                <a:defRPr/>
              </a:pPr>
              <a:t>8</a:t>
            </a:fld>
            <a:endParaRPr lang="fr-F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3316" name="Espace réservé du numéro de diapositive 3"/>
          <p:cNvSpPr txBox="1">
            <a:spLocks noGrp="1"/>
          </p:cNvSpPr>
          <p:nvPr/>
        </p:nvSpPr>
        <p:spPr bwMode="auto">
          <a:xfrm>
            <a:off x="5624513" y="6334125"/>
            <a:ext cx="4302125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A5CE127-9BE0-4759-B294-1654352A19EE}" type="slidenum">
              <a:rPr lang="fr-FR" sz="1200">
                <a:latin typeface="+mn-lt"/>
              </a:rPr>
              <a:pPr algn="r">
                <a:defRPr/>
              </a:pPr>
              <a:t>9</a:t>
            </a:fld>
            <a:endParaRPr lang="fr-F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3316" name="Espace réservé du numéro de diapositive 3"/>
          <p:cNvSpPr txBox="1">
            <a:spLocks noGrp="1"/>
          </p:cNvSpPr>
          <p:nvPr/>
        </p:nvSpPr>
        <p:spPr bwMode="auto">
          <a:xfrm>
            <a:off x="5624513" y="6334125"/>
            <a:ext cx="4302125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3F517946-A5E3-43C8-92AF-BBCB950D57BE}" type="slidenum">
              <a:rPr lang="fr-FR" sz="1200">
                <a:latin typeface="+mn-lt"/>
              </a:rPr>
              <a:pPr algn="r">
                <a:defRPr/>
              </a:pPr>
              <a:t>10</a:t>
            </a:fld>
            <a:endParaRPr lang="fr-FR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83883-4A0C-4C2B-BEE8-FB3D0CF1BF1B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7FEEB-AB22-4D7B-8786-1F36165CCAC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5C419-6FD7-467D-8FA4-924A2F1EE481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D7552-699C-4763-99B1-B2CA28DCA16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F042F-94ED-487E-B4CB-616BE64350EE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F2B23-9549-4E4F-B558-4FC26916BDC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40"/>
            <a:ext cx="8229600" cy="58515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45732-49E3-40BE-91C6-E1887D66E450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F5A49-F219-4990-BB27-DCE0830B27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re et 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57200" y="3938590"/>
            <a:ext cx="4038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8200" y="3938590"/>
            <a:ext cx="4038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118D4-1C4E-401D-9AA0-AB91A848C2E5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A10D8-8E96-49DA-8E3E-B3D19B3FB50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re. Contenu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48200" y="3938590"/>
            <a:ext cx="4038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97F23-2EC7-40E2-8244-6832E98E372E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DE5A0-4CCE-46F5-8CE8-077686AB514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E5EF9-FE22-4E67-945A-7742BFEAABE0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7714D-0783-4D5B-805D-CA313C76634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0266E-EE76-4B6E-BFF7-C7BB7C87C7AF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94D54-E384-4C26-BA17-31F2CC8689E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2C960-6CE4-42E0-A22A-18CC9535790A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11247-81A5-4422-8A6C-D58430285E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E3966-5102-411C-8F8A-984D6ABA4C78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41635-1092-407F-B4B7-F005F253012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58332-9ADB-4D6A-90B8-1A66A5CCDF61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8DB5F-722D-419D-A6E7-262A4B49C65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 descr="nxt modif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601D2-C82A-4738-BE8D-B5FA5E813155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DF5F2-E872-42A6-A46C-5BC74BCEB0E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B3936-569E-4FDB-AC6D-BE6FF5261329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4750D-37C1-4A80-8CE6-01D901D5617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638B9-8181-47A9-B1B2-95F4412649EE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96C15-6F1D-4003-84BE-8AA779C7FE5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F6093-E765-4131-882E-F3F4C68FD222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C648D-3ED8-4889-B4D6-1274D0320C7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DB16A-8920-44EA-988B-451869DD5382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DC620-C35B-46AA-8E0F-A2702368209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87AB5-EAD1-4828-89E1-4E5EFA0C64C0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6B3D5-4831-4DBF-8792-CFCDF520BAA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7282A-E474-49B4-9CF6-2C08C4441A97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CF9A0-8837-4781-81EA-62A06EAF8A9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70161-AEAB-4AB4-ABBE-EF4E2860A31D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FDAFA-1E4A-494A-9621-173DA21B44B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FC90F-8823-4F3B-9FC6-AFF4A7A9807B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88019-71B7-4092-A2E6-026AFBD5C13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8D422-53E8-4A23-8647-1FC033B3A652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B6DDB-D8B4-472B-9BAB-C66023C0628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55D70-7D4E-4E7A-A7D0-E5C5A4480015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FFB0F-2D24-4F34-91B7-5975628D0B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240D5-2C38-44F8-8B2D-15A96EA72372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5E792-C9FF-4152-AE63-A850469C639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1735D-DC2A-4D1D-BC00-B6F7187BFC6F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553D5-7919-4A5C-81C2-68A48A23556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17B1B-9EA1-4622-9733-E59A6FAF4358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AAAB4-22AA-4C98-A28F-10418D4AEA3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5381D-F3C0-496F-A193-9165A7126490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A1FA0-A8A4-4AFD-8924-D138B7CC2B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5BD4E37-955D-44F7-8B57-56885655B497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3CED9B-1A9E-437C-AF09-B57C168CCD1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4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2ADD0FA-D91B-490C-819A-D86B442E0B81}" type="datetimeFigureOut">
              <a:rPr lang="fr-FR"/>
              <a:pPr>
                <a:defRPr/>
              </a:pPr>
              <a:t>09/06/2010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010F1DC-7DA6-4716-9661-4C84177639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factory.lego.com/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14.xml"/><Relationship Id="rId1" Type="http://schemas.openxmlformats.org/officeDocument/2006/relationships/video" Target="file:///C:\Documents%20and%20Settings\baggio\Bureau\S&#233;minaire\7-Camille%20Claudel-CIT\pub%20lego.wmv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baggio\Bureau\S&#233;minaire\7-Camille%20Claudel-CIT\animation%20mindstorms.wmv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png"/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hyperlink" Target="http://www.generationrobots.com/boutique/images_produits/zServomoteur-Lego-NXT_1.jpg" TargetMode="External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4" Type="http://schemas.openxmlformats.org/officeDocument/2006/relationships/image" Target="../media/image8.jpeg"/><Relationship Id="rId9" Type="http://schemas.openxmlformats.org/officeDocument/2006/relationships/image" Target="../media/image12.jpeg"/><Relationship Id="rId1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slide" Target="slide1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8"/>
          <p:cNvSpPr txBox="1">
            <a:spLocks noChangeArrowheads="1"/>
          </p:cNvSpPr>
          <p:nvPr/>
        </p:nvSpPr>
        <p:spPr bwMode="auto">
          <a:xfrm>
            <a:off x="1547813" y="357188"/>
            <a:ext cx="759618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5400" b="1"/>
              <a:t>CREATION </a:t>
            </a:r>
          </a:p>
          <a:p>
            <a:pPr algn="ctr"/>
            <a:r>
              <a:rPr lang="fr-FR" sz="5400" b="1"/>
              <a:t>ET </a:t>
            </a:r>
          </a:p>
          <a:p>
            <a:pPr algn="ctr"/>
            <a:r>
              <a:rPr lang="fr-FR" sz="5400" b="1"/>
              <a:t>INNOVATION TECHNOLOGIQUES</a:t>
            </a:r>
          </a:p>
        </p:txBody>
      </p:sp>
      <p:sp>
        <p:nvSpPr>
          <p:cNvPr id="4099" name="Text Box 7"/>
          <p:cNvSpPr txBox="1">
            <a:spLocks noChangeArrowheads="1"/>
          </p:cNvSpPr>
          <p:nvPr/>
        </p:nvSpPr>
        <p:spPr bwMode="auto">
          <a:xfrm>
            <a:off x="1000125" y="6000750"/>
            <a:ext cx="6551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dirty="0" err="1"/>
              <a:t>A.Cousin</a:t>
            </a:r>
            <a:r>
              <a:rPr lang="fr-FR" sz="2000" dirty="0"/>
              <a:t> ; </a:t>
            </a:r>
            <a:r>
              <a:rPr lang="fr-FR" sz="2000" dirty="0" err="1"/>
              <a:t>Ph.Meurice</a:t>
            </a:r>
            <a:r>
              <a:rPr lang="fr-FR" sz="2000" dirty="0"/>
              <a:t> ; </a:t>
            </a:r>
            <a:r>
              <a:rPr lang="fr-FR" sz="2000" dirty="0" err="1"/>
              <a:t>C.Radel</a:t>
            </a:r>
            <a:r>
              <a:rPr lang="fr-FR" sz="2000" dirty="0"/>
              <a:t> ; </a:t>
            </a:r>
            <a:r>
              <a:rPr lang="fr-FR" sz="2000" dirty="0" err="1"/>
              <a:t>G.Visentin</a:t>
            </a:r>
            <a:endParaRPr lang="fr-FR" sz="2000" dirty="0"/>
          </a:p>
        </p:txBody>
      </p:sp>
      <p:pic>
        <p:nvPicPr>
          <p:cNvPr id="4100" name="Picture 8" descr="http://media.wizzz.sdv.fr/4/9/4/0/3/0/8/3/3/4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214313"/>
            <a:ext cx="1071562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0" y="2000250"/>
            <a:ext cx="22367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1400" i="1" dirty="0">
                <a:latin typeface="+mn-lt"/>
              </a:rPr>
              <a:t>Cité Scolaire Camille Claudel</a:t>
            </a:r>
          </a:p>
          <a:p>
            <a:pPr algn="ctr">
              <a:defRPr/>
            </a:pPr>
            <a:r>
              <a:rPr lang="fr-FR" sz="1400" i="1" dirty="0">
                <a:latin typeface="+mn-lt"/>
              </a:rPr>
              <a:t>Fourmies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"/>
          <p:cNvSpPr>
            <a:spLocks noChangeArrowheads="1"/>
          </p:cNvSpPr>
          <p:nvPr/>
        </p:nvSpPr>
        <p:spPr bwMode="auto">
          <a:xfrm>
            <a:off x="0" y="136525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fr-FR" sz="3200" b="1" i="1">
                <a:solidFill>
                  <a:srgbClr val="FF0000"/>
                </a:solidFill>
                <a:cs typeface="Arial" charset="0"/>
              </a:rPr>
              <a:t>4) Projet de créativité technologique</a:t>
            </a:r>
            <a:endParaRPr lang="fr-FR">
              <a:cs typeface="Arial" charset="0"/>
            </a:endParaRPr>
          </a:p>
        </p:txBody>
      </p:sp>
      <p:sp>
        <p:nvSpPr>
          <p:cNvPr id="16387" name="Rectangle 6"/>
          <p:cNvSpPr>
            <a:spLocks noChangeArrowheads="1"/>
          </p:cNvSpPr>
          <p:nvPr/>
        </p:nvSpPr>
        <p:spPr bwMode="auto">
          <a:xfrm>
            <a:off x="285750" y="714375"/>
            <a:ext cx="8643938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b="1" dirty="0"/>
              <a:t>Bulletin officiel spécial n° 4 du 29 avril 2010 :</a:t>
            </a:r>
            <a:r>
              <a:rPr lang="fr-FR" dirty="0"/>
              <a:t> </a:t>
            </a:r>
            <a:r>
              <a:rPr lang="fr-FR" i="1" dirty="0"/>
              <a:t>À ce niveau et dans ce contexte, cela correspond à la réalisation d’une maquette à partir d’éléments existants, à la modification d’un composant (comme </a:t>
            </a:r>
            <a:r>
              <a:rPr lang="fr-FR" i="1" dirty="0">
                <a:solidFill>
                  <a:schemeClr val="accent6">
                    <a:lumMod val="75000"/>
                  </a:schemeClr>
                </a:solidFill>
              </a:rPr>
              <a:t>la création d’une pièce nouvelle prototypée </a:t>
            </a:r>
            <a:r>
              <a:rPr lang="fr-FR" i="1" dirty="0"/>
              <a:t>ou un agencement particulier, la modification d’un programme de commande, l’amélioration d’une solution technique, etc.) ou à la représentation de différentes solutions à l’aide d’outils de représentation virtuelle.</a:t>
            </a:r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2143125" y="2857500"/>
            <a:ext cx="6643688" cy="15430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3200" dirty="0">
                <a:latin typeface="+mn-lt"/>
              </a:rPr>
              <a:t>On désire </a:t>
            </a:r>
            <a:r>
              <a:rPr lang="fr-FR" sz="3200" dirty="0" smtClean="0">
                <a:latin typeface="+mn-lt"/>
              </a:rPr>
              <a:t>intégrer un capteur </a:t>
            </a:r>
            <a:r>
              <a:rPr lang="fr-FR" sz="3200" dirty="0" err="1" smtClean="0">
                <a:latin typeface="+mn-lt"/>
              </a:rPr>
              <a:t>infra-rouge</a:t>
            </a:r>
            <a:r>
              <a:rPr lang="fr-FR" sz="3200" dirty="0" smtClean="0">
                <a:latin typeface="+mn-lt"/>
              </a:rPr>
              <a:t> au </a:t>
            </a:r>
            <a:r>
              <a:rPr lang="fr-FR" sz="3200" dirty="0">
                <a:latin typeface="+mn-lt"/>
              </a:rPr>
              <a:t>« robot </a:t>
            </a:r>
            <a:r>
              <a:rPr lang="fr-FR" sz="3200" dirty="0" err="1">
                <a:latin typeface="+mn-lt"/>
              </a:rPr>
              <a:t>Rangeur</a:t>
            </a:r>
            <a:r>
              <a:rPr lang="fr-FR" sz="3200" dirty="0">
                <a:latin typeface="+mn-lt"/>
              </a:rPr>
              <a:t> </a:t>
            </a:r>
            <a:r>
              <a:rPr lang="fr-FR" sz="3200" dirty="0" smtClean="0">
                <a:latin typeface="+mn-lt"/>
              </a:rPr>
              <a:t>».</a:t>
            </a:r>
            <a:endParaRPr lang="fr-FR" sz="3200" dirty="0">
              <a:latin typeface="+mn-lt"/>
            </a:endParaRPr>
          </a:p>
        </p:txBody>
      </p:sp>
      <p:pic>
        <p:nvPicPr>
          <p:cNvPr id="16389" name="Image 8" descr="zMS010_Capteur_Infrarouge_NX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3000375"/>
            <a:ext cx="142875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ZoneTexte 9"/>
          <p:cNvSpPr txBox="1">
            <a:spLocks noChangeArrowheads="1"/>
          </p:cNvSpPr>
          <p:nvPr/>
        </p:nvSpPr>
        <p:spPr bwMode="auto">
          <a:xfrm>
            <a:off x="285750" y="5572125"/>
            <a:ext cx="66436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 dirty="0"/>
              <a:t>Comme vous pouvez le constater, celui-ci n’a pas l’allure d’une « tête » comme </a:t>
            </a:r>
            <a:r>
              <a:rPr lang="fr-FR" sz="2000" dirty="0" smtClean="0"/>
              <a:t>peut l’avoir un capteur LEGO</a:t>
            </a:r>
            <a:endParaRPr lang="fr-FR" sz="2000" dirty="0"/>
          </a:p>
        </p:txBody>
      </p:sp>
      <p:pic>
        <p:nvPicPr>
          <p:cNvPr id="16391" name="Image 10" descr="zCapteur-Ultrasons-NXT_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143500"/>
            <a:ext cx="18097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Connecteur droit avec flèche 12"/>
          <p:cNvCxnSpPr/>
          <p:nvPr/>
        </p:nvCxnSpPr>
        <p:spPr>
          <a:xfrm rot="10800000">
            <a:off x="2071688" y="4429125"/>
            <a:ext cx="1500187" cy="1000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V="1">
            <a:off x="5214938" y="6143625"/>
            <a:ext cx="1928812" cy="2143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"/>
          <p:cNvSpPr>
            <a:spLocks noChangeArrowheads="1"/>
          </p:cNvSpPr>
          <p:nvPr/>
        </p:nvSpPr>
        <p:spPr bwMode="auto">
          <a:xfrm>
            <a:off x="0" y="136525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fr-FR" sz="3200" b="1" i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Activités du projet de créativité</a:t>
            </a:r>
            <a:endParaRPr lang="fr-FR"/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323850" y="765175"/>
            <a:ext cx="8640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fr-FR" sz="2400" b="1"/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285750" y="4714875"/>
            <a:ext cx="8567738" cy="1754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FR" b="1" u="sng" dirty="0"/>
              <a:t>Activités :</a:t>
            </a:r>
            <a:endParaRPr lang="fr-FR" dirty="0"/>
          </a:p>
          <a:p>
            <a:pPr>
              <a:buFontTx/>
              <a:buChar char="-"/>
            </a:pPr>
            <a:r>
              <a:rPr lang="fr-FR" dirty="0"/>
              <a:t> Formuler des hypothèses, hiérarchiser, sélectionner, expliciter, </a:t>
            </a:r>
            <a:r>
              <a:rPr lang="fr-FR" dirty="0" err="1"/>
              <a:t>contextualiser</a:t>
            </a:r>
            <a:endParaRPr lang="fr-FR" dirty="0"/>
          </a:p>
          <a:p>
            <a:pPr>
              <a:buFontTx/>
              <a:buChar char="-"/>
            </a:pPr>
            <a:r>
              <a:rPr lang="fr-FR" dirty="0"/>
              <a:t> Utiliser une ou des méthodes de créativité.</a:t>
            </a:r>
          </a:p>
          <a:p>
            <a:pPr>
              <a:buFontTx/>
              <a:buChar char="-"/>
            </a:pPr>
            <a:r>
              <a:rPr lang="fr-FR" dirty="0"/>
              <a:t> Identifier une contradiction et la résoudre (modéliser le problème technique, appliquer une méthode de résolution, imaginer et décrire une solution technique).</a:t>
            </a:r>
          </a:p>
          <a:p>
            <a:pPr>
              <a:buFontTx/>
              <a:buChar char="-"/>
            </a:pPr>
            <a:r>
              <a:rPr lang="fr-FR" dirty="0"/>
              <a:t> Matérialiser une solution innovante. </a:t>
            </a:r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214313" y="714375"/>
            <a:ext cx="86439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L’idée est de créer une ou des pièces emboîtables qui « habillerait(ent) » ce capteur, tout en restant bien sur dans l’esprit LEGO. (« Habillage LEGO »)</a:t>
            </a:r>
          </a:p>
        </p:txBody>
      </p:sp>
      <p:grpSp>
        <p:nvGrpSpPr>
          <p:cNvPr id="17414" name="Groupe 22"/>
          <p:cNvGrpSpPr>
            <a:grpSpLocks/>
          </p:cNvGrpSpPr>
          <p:nvPr/>
        </p:nvGrpSpPr>
        <p:grpSpPr bwMode="auto">
          <a:xfrm>
            <a:off x="1143000" y="1357313"/>
            <a:ext cx="3508375" cy="3224212"/>
            <a:chOff x="2206252" y="1857364"/>
            <a:chExt cx="3508756" cy="3224220"/>
          </a:xfrm>
        </p:grpSpPr>
        <p:sp>
          <p:nvSpPr>
            <p:cNvPr id="24" name="Corde 23"/>
            <p:cNvSpPr/>
            <p:nvPr/>
          </p:nvSpPr>
          <p:spPr>
            <a:xfrm rot="10800000">
              <a:off x="4357549" y="1857364"/>
              <a:ext cx="1357459" cy="1357315"/>
            </a:xfrm>
            <a:prstGeom prst="chord">
              <a:avLst/>
            </a:prstGeom>
            <a:gradFill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grpSp>
          <p:nvGrpSpPr>
            <p:cNvPr id="17417" name="Groupe 18"/>
            <p:cNvGrpSpPr>
              <a:grpSpLocks/>
            </p:cNvGrpSpPr>
            <p:nvPr/>
          </p:nvGrpSpPr>
          <p:grpSpPr bwMode="auto">
            <a:xfrm>
              <a:off x="2206252" y="1920508"/>
              <a:ext cx="3223004" cy="3161076"/>
              <a:chOff x="2206252" y="1920508"/>
              <a:chExt cx="3223004" cy="3161076"/>
            </a:xfrm>
          </p:grpSpPr>
          <p:pic>
            <p:nvPicPr>
              <p:cNvPr id="17418" name="Image 3" descr="zMS010_Capteur_Infrarouge_NXT.jpg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286116" y="2928934"/>
                <a:ext cx="1428750" cy="2152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" name="Flèche courbée vers la gauche 26"/>
              <p:cNvSpPr/>
              <p:nvPr/>
            </p:nvSpPr>
            <p:spPr>
              <a:xfrm>
                <a:off x="4929111" y="3357555"/>
                <a:ext cx="500116" cy="1357316"/>
              </a:xfrm>
              <a:prstGeom prst="curved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Corde 27"/>
              <p:cNvSpPr/>
              <p:nvPr/>
            </p:nvSpPr>
            <p:spPr>
              <a:xfrm rot="2400000">
                <a:off x="2206252" y="1920864"/>
                <a:ext cx="1357460" cy="1357315"/>
              </a:xfrm>
              <a:prstGeom prst="chord">
                <a:avLst/>
              </a:prstGeom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29" name="Double flèche horizontale 28"/>
              <p:cNvSpPr/>
              <p:nvPr/>
            </p:nvSpPr>
            <p:spPr>
              <a:xfrm>
                <a:off x="3285869" y="2428865"/>
                <a:ext cx="1357460" cy="428626"/>
              </a:xfrm>
              <a:prstGeom prst="left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30" name="Rectangle 29"/>
              <p:cNvSpPr/>
              <p:nvPr/>
            </p:nvSpPr>
            <p:spPr>
              <a:xfrm rot="-1500000">
                <a:off x="4452809" y="2095489"/>
                <a:ext cx="142891" cy="14287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31" name="Rectangle 30"/>
              <p:cNvSpPr/>
              <p:nvPr/>
            </p:nvSpPr>
            <p:spPr>
              <a:xfrm rot="-1500000">
                <a:off x="4552832" y="2386002"/>
                <a:ext cx="142891" cy="14287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32" name="Rectangle 31"/>
              <p:cNvSpPr/>
              <p:nvPr/>
            </p:nvSpPr>
            <p:spPr>
              <a:xfrm rot="-1500000">
                <a:off x="4719538" y="2771766"/>
                <a:ext cx="142891" cy="14287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33" name="Rectangle 32"/>
              <p:cNvSpPr/>
              <p:nvPr/>
            </p:nvSpPr>
            <p:spPr>
              <a:xfrm rot="-1500000">
                <a:off x="4857665" y="3105142"/>
                <a:ext cx="142891" cy="14287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34" name="Rectangle 33"/>
              <p:cNvSpPr/>
              <p:nvPr/>
            </p:nvSpPr>
            <p:spPr>
              <a:xfrm rot="1020000">
                <a:off x="3157268" y="2071676"/>
                <a:ext cx="142891" cy="1428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35" name="Rectangle 34"/>
              <p:cNvSpPr/>
              <p:nvPr/>
            </p:nvSpPr>
            <p:spPr>
              <a:xfrm rot="1020000">
                <a:off x="3057244" y="2376477"/>
                <a:ext cx="142891" cy="1428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36" name="Rectangle 35"/>
              <p:cNvSpPr/>
              <p:nvPr/>
            </p:nvSpPr>
            <p:spPr>
              <a:xfrm rot="1020000">
                <a:off x="2952458" y="2724141"/>
                <a:ext cx="142891" cy="1428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  <p:sp>
            <p:nvSpPr>
              <p:cNvPr id="37" name="Rectangle 36"/>
              <p:cNvSpPr/>
              <p:nvPr/>
            </p:nvSpPr>
            <p:spPr>
              <a:xfrm rot="1020000">
                <a:off x="2838146" y="3090854"/>
                <a:ext cx="142891" cy="1428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</p:grpSp>
      </p:grpSp>
      <p:sp>
        <p:nvSpPr>
          <p:cNvPr id="17415" name="Rectangle 38"/>
          <p:cNvSpPr>
            <a:spLocks noChangeArrowheads="1"/>
          </p:cNvSpPr>
          <p:nvPr/>
        </p:nvSpPr>
        <p:spPr bwMode="auto">
          <a:xfrm>
            <a:off x="5143500" y="1643063"/>
            <a:ext cx="378618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b="1" i="1" u="sng"/>
              <a:t>Inspiré  du programme LEGO</a:t>
            </a:r>
            <a:r>
              <a:rPr lang="fr-FR"/>
              <a:t> : Avec Lego Ambassador, les clients sont dorénavant intégrés dans le processus créatif du fabricant de jouets. </a:t>
            </a:r>
            <a:r>
              <a:rPr lang="fr-FR" b="1"/>
              <a:t>La logique de cocréation est poussée jusqu’au bout (</a:t>
            </a:r>
            <a:r>
              <a:rPr lang="fr-FR"/>
              <a:t>Un outil informatique librement téléchargeable sur le site de la firme  permet à tout à chacun de construire son jouet sur mesure : </a:t>
            </a:r>
            <a:r>
              <a:rPr lang="fr-FR">
                <a:hlinkClick r:id="rId3"/>
              </a:rPr>
              <a:t>Le Lego factory</a:t>
            </a:r>
            <a:r>
              <a:rPr lang="fr-FR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ub lego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42910" y="428605"/>
            <a:ext cx="7786742" cy="58400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76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30052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825" y="371475"/>
            <a:ext cx="8134350" cy="611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1206687_F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050"/>
            <a:ext cx="898525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11188" y="6092825"/>
            <a:ext cx="1152525" cy="215900"/>
          </a:xfrm>
          <a:prstGeom prst="leftArrow">
            <a:avLst>
              <a:gd name="adj1" fmla="val 50000"/>
              <a:gd name="adj2" fmla="val 133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oneTexte 6"/>
          <p:cNvSpPr txBox="1">
            <a:spLocks noChangeArrowheads="1"/>
          </p:cNvSpPr>
          <p:nvPr/>
        </p:nvSpPr>
        <p:spPr bwMode="auto">
          <a:xfrm>
            <a:off x="214313" y="142875"/>
            <a:ext cx="8929687" cy="643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b="1" dirty="0">
                <a:solidFill>
                  <a:srgbClr val="FF0000"/>
                </a:solidFill>
                <a:cs typeface="Arial" charset="0"/>
              </a:rPr>
              <a:t>SOMMAIRE</a:t>
            </a:r>
          </a:p>
          <a:p>
            <a:endParaRPr lang="fr-FR" sz="1200" b="1" dirty="0">
              <a:solidFill>
                <a:srgbClr val="FF0000"/>
              </a:solidFill>
              <a:cs typeface="Arial" charset="0"/>
            </a:endParaRPr>
          </a:p>
          <a:p>
            <a:r>
              <a:rPr lang="fr-FR" sz="2800" b="1" u="sng" dirty="0">
                <a:cs typeface="Arial" charset="0"/>
              </a:rPr>
              <a:t>Etude de l’évolution des LEGO</a:t>
            </a:r>
          </a:p>
          <a:p>
            <a:pPr>
              <a:tabLst>
                <a:tab pos="542925" algn="l"/>
              </a:tabLst>
            </a:pPr>
            <a:r>
              <a:rPr lang="fr-FR" sz="2800" b="1" dirty="0">
                <a:cs typeface="Arial" charset="0"/>
              </a:rPr>
              <a:t>	1) La question d’ouverture ?</a:t>
            </a:r>
          </a:p>
          <a:p>
            <a:endParaRPr lang="fr-FR" sz="2000" b="1" dirty="0">
              <a:cs typeface="Arial" charset="0"/>
            </a:endParaRPr>
          </a:p>
          <a:p>
            <a:pPr>
              <a:tabLst>
                <a:tab pos="628650" algn="l"/>
              </a:tabLst>
            </a:pPr>
            <a:r>
              <a:rPr lang="fr-FR" sz="2800" b="1" dirty="0">
                <a:cs typeface="Arial" charset="0"/>
              </a:rPr>
              <a:t>	2) Les </a:t>
            </a:r>
            <a:r>
              <a:rPr lang="fr-FR" sz="2800" b="1" dirty="0" smtClean="0">
                <a:cs typeface="Arial" charset="0"/>
              </a:rPr>
              <a:t>approches possibles</a:t>
            </a:r>
            <a:endParaRPr lang="fr-FR" sz="2800" b="1" dirty="0">
              <a:cs typeface="Arial" charset="0"/>
            </a:endParaRPr>
          </a:p>
          <a:p>
            <a:pPr>
              <a:tabLst>
                <a:tab pos="628650" algn="l"/>
              </a:tabLst>
            </a:pPr>
            <a:endParaRPr lang="fr-FR" sz="2000" b="1" dirty="0">
              <a:cs typeface="Arial" charset="0"/>
            </a:endParaRPr>
          </a:p>
          <a:p>
            <a:pPr>
              <a:tabLst>
                <a:tab pos="628650" algn="l"/>
              </a:tabLst>
            </a:pPr>
            <a:r>
              <a:rPr lang="fr-FR" sz="2800" b="1" dirty="0">
                <a:cs typeface="Arial" charset="0"/>
              </a:rPr>
              <a:t>	3) </a:t>
            </a:r>
            <a:r>
              <a:rPr lang="fr-FR" sz="2800" b="1" dirty="0"/>
              <a:t>Description du support technique</a:t>
            </a:r>
          </a:p>
          <a:p>
            <a:pPr>
              <a:tabLst>
                <a:tab pos="628650" algn="l"/>
              </a:tabLst>
            </a:pPr>
            <a:endParaRPr lang="fr-FR" sz="2000" b="1" dirty="0"/>
          </a:p>
          <a:p>
            <a:pPr>
              <a:tabLst>
                <a:tab pos="628650" algn="l"/>
              </a:tabLst>
            </a:pPr>
            <a:r>
              <a:rPr lang="fr-FR" sz="2800" b="1" dirty="0">
                <a:cs typeface="Arial" charset="0"/>
              </a:rPr>
              <a:t>	4) Les études d’innovations technologiques</a:t>
            </a:r>
          </a:p>
          <a:p>
            <a:pPr>
              <a:tabLst>
                <a:tab pos="628650" algn="l"/>
              </a:tabLst>
            </a:pPr>
            <a:r>
              <a:rPr lang="fr-FR" sz="2800" b="1" dirty="0">
                <a:cs typeface="Arial" charset="0"/>
              </a:rPr>
              <a:t>		- </a:t>
            </a:r>
            <a:r>
              <a:rPr lang="fr-FR" sz="2400" b="1" dirty="0">
                <a:cs typeface="Arial" charset="0"/>
              </a:rPr>
              <a:t>Champ: Structure et matériau</a:t>
            </a:r>
          </a:p>
          <a:p>
            <a:pPr>
              <a:tabLst>
                <a:tab pos="628650" algn="l"/>
              </a:tabLst>
            </a:pPr>
            <a:r>
              <a:rPr lang="fr-FR" sz="2400" b="1" dirty="0">
                <a:cs typeface="Arial" charset="0"/>
              </a:rPr>
              <a:t>		- </a:t>
            </a:r>
            <a:r>
              <a:rPr lang="fr-FR" sz="2400" b="1" dirty="0"/>
              <a:t>Champ: Energie</a:t>
            </a:r>
          </a:p>
          <a:p>
            <a:pPr>
              <a:tabLst>
                <a:tab pos="628650" algn="l"/>
              </a:tabLst>
            </a:pPr>
            <a:r>
              <a:rPr lang="fr-FR" sz="2400" b="1" dirty="0">
                <a:cs typeface="Arial" charset="0"/>
              </a:rPr>
              <a:t>		- </a:t>
            </a:r>
            <a:r>
              <a:rPr lang="fr-FR" sz="2400" b="1" dirty="0"/>
              <a:t>Champ: Système d’information</a:t>
            </a:r>
          </a:p>
          <a:p>
            <a:pPr>
              <a:tabLst>
                <a:tab pos="628650" algn="l"/>
              </a:tabLst>
            </a:pPr>
            <a:endParaRPr lang="fr-FR" sz="2000" b="1" dirty="0">
              <a:cs typeface="Arial" charset="0"/>
            </a:endParaRPr>
          </a:p>
          <a:p>
            <a:pPr>
              <a:tabLst>
                <a:tab pos="628650" algn="l"/>
              </a:tabLst>
            </a:pPr>
            <a:r>
              <a:rPr lang="fr-FR" sz="2800" b="1" dirty="0">
                <a:cs typeface="Arial" charset="0"/>
              </a:rPr>
              <a:t>	5) Projet de créativité technologique</a:t>
            </a:r>
          </a:p>
          <a:p>
            <a:pPr marL="1143000" lvl="2" indent="-228600"/>
            <a:endParaRPr lang="fr-FR" sz="2800" dirty="0">
              <a:cs typeface="Arial" charset="0"/>
            </a:endParaRPr>
          </a:p>
        </p:txBody>
      </p:sp>
      <p:pic>
        <p:nvPicPr>
          <p:cNvPr id="5" name="animation mindstorm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096000" y="642918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9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idx="1"/>
          </p:nvPr>
        </p:nvSpPr>
        <p:spPr>
          <a:xfrm>
            <a:off x="500034" y="357166"/>
            <a:ext cx="8186766" cy="2071702"/>
          </a:xfrm>
          <a:sp3d>
            <a:bevelT w="127000" h="127000"/>
            <a:bevelB w="127000" h="1270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fr-FR" sz="3600" b="1" dirty="0" smtClean="0">
                <a:solidFill>
                  <a:schemeClr val="tx1"/>
                </a:solidFill>
              </a:rPr>
              <a:t>Quelles sont les innovations ayant permis à la société LEGO de rester compétitive sur le marché du jouet </a:t>
            </a:r>
            <a:r>
              <a:rPr lang="fr-FR" b="1" dirty="0" smtClean="0">
                <a:solidFill>
                  <a:schemeClr val="tx1"/>
                </a:solidFill>
              </a:rPr>
              <a:t>?</a:t>
            </a:r>
            <a:endParaRPr lang="fr-FR" b="1" dirty="0">
              <a:solidFill>
                <a:schemeClr val="tx1"/>
              </a:solidFill>
            </a:endParaRPr>
          </a:p>
        </p:txBody>
      </p:sp>
      <p:pic>
        <p:nvPicPr>
          <p:cNvPr id="6149" name="Image 4" descr="mindstorms_NXT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928938"/>
            <a:ext cx="5791200" cy="337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Image 40" descr="frise ci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713" y="2071688"/>
            <a:ext cx="31734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1000100" y="285730"/>
            <a:ext cx="7858180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sz="3200" dirty="0"/>
              <a:t>DEUX APPROCHES POSSIBLES</a:t>
            </a:r>
          </a:p>
        </p:txBody>
      </p:sp>
      <p:sp>
        <p:nvSpPr>
          <p:cNvPr id="5" name="ZoneTexte 4"/>
          <p:cNvSpPr txBox="1"/>
          <p:nvPr/>
        </p:nvSpPr>
        <p:spPr>
          <a:xfrm rot="16200000">
            <a:off x="-2689318" y="3172334"/>
            <a:ext cx="6357984" cy="58477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sz="3200" dirty="0"/>
              <a:t>Les nouvelles technologies</a:t>
            </a:r>
          </a:p>
        </p:txBody>
      </p:sp>
      <p:sp>
        <p:nvSpPr>
          <p:cNvPr id="8" name="Pentagone 7"/>
          <p:cNvSpPr/>
          <p:nvPr/>
        </p:nvSpPr>
        <p:spPr>
          <a:xfrm rot="5400000">
            <a:off x="2525027" y="-464371"/>
            <a:ext cx="1143008" cy="3643338"/>
          </a:xfrm>
          <a:prstGeom prst="homePlate">
            <a:avLst/>
          </a:prstGeom>
          <a:solidFill>
            <a:schemeClr val="bg1">
              <a:lumMod val="8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fr-FR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Verticale</a:t>
            </a:r>
          </a:p>
          <a:p>
            <a:pPr algn="ctr">
              <a:defRPr/>
            </a:pPr>
            <a:r>
              <a:rPr lang="fr-FR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pour découvrir comment un produit répond à un besoin et comment il fonctionne</a:t>
            </a:r>
          </a:p>
        </p:txBody>
      </p:sp>
      <p:sp>
        <p:nvSpPr>
          <p:cNvPr id="11" name="Pentagone 10"/>
          <p:cNvSpPr/>
          <p:nvPr/>
        </p:nvSpPr>
        <p:spPr>
          <a:xfrm rot="5400000">
            <a:off x="6283765" y="-464371"/>
            <a:ext cx="1143008" cy="3643338"/>
          </a:xfrm>
          <a:prstGeom prst="homePlate">
            <a:avLst/>
          </a:prstGeom>
          <a:solidFill>
            <a:schemeClr val="bg1">
              <a:lumMod val="8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fr-FR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Transversale</a:t>
            </a:r>
          </a:p>
          <a:p>
            <a:pPr algn="ctr">
              <a:defRPr/>
            </a:pPr>
            <a:r>
              <a:rPr lang="fr-FR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pour découvrir comment et pourquoi un produit technique évolue</a:t>
            </a:r>
          </a:p>
        </p:txBody>
      </p:sp>
      <p:sp>
        <p:nvSpPr>
          <p:cNvPr id="12" name="Ellipse 11"/>
          <p:cNvSpPr/>
          <p:nvPr/>
        </p:nvSpPr>
        <p:spPr>
          <a:xfrm>
            <a:off x="1077033" y="3071810"/>
            <a:ext cx="3835671" cy="350046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5033599" y="3071810"/>
            <a:ext cx="3846630" cy="350046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Création et</a:t>
            </a:r>
          </a:p>
          <a:p>
            <a:pPr algn="ctr">
              <a:defRPr/>
            </a:pPr>
            <a:r>
              <a:rPr lang="fr-FR" b="1" dirty="0"/>
              <a:t> Innovation</a:t>
            </a:r>
          </a:p>
          <a:p>
            <a:pPr algn="ctr">
              <a:defRPr/>
            </a:pPr>
            <a:r>
              <a:rPr lang="fr-FR" b="1" dirty="0"/>
              <a:t>technologique</a:t>
            </a:r>
          </a:p>
        </p:txBody>
      </p:sp>
      <p:sp>
        <p:nvSpPr>
          <p:cNvPr id="15" name="Double flèche horizontale 14"/>
          <p:cNvSpPr/>
          <p:nvPr/>
        </p:nvSpPr>
        <p:spPr>
          <a:xfrm>
            <a:off x="4835771" y="1785926"/>
            <a:ext cx="4088452" cy="1285884"/>
          </a:xfrm>
          <a:prstGeom prst="left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6" name="Pentagone 15"/>
          <p:cNvSpPr/>
          <p:nvPr/>
        </p:nvSpPr>
        <p:spPr>
          <a:xfrm rot="5400000">
            <a:off x="6558526" y="2519540"/>
            <a:ext cx="642942" cy="1318855"/>
          </a:xfrm>
          <a:prstGeom prst="homePlate">
            <a:avLst/>
          </a:prstGeom>
          <a:solidFill>
            <a:schemeClr val="bg1">
              <a:lumMod val="8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endParaRPr lang="fr-FR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" name="Flèche droite 20"/>
          <p:cNvSpPr/>
          <p:nvPr/>
        </p:nvSpPr>
        <p:spPr>
          <a:xfrm>
            <a:off x="6616226" y="3714752"/>
            <a:ext cx="593485" cy="357190"/>
          </a:xfrm>
          <a:prstGeom prst="rightArrow">
            <a:avLst>
              <a:gd name="adj1" fmla="val 50000"/>
              <a:gd name="adj2" fmla="val 24902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7194" name="Image 22" descr="lego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2563" y="4572000"/>
            <a:ext cx="893762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5" name="Image 24" descr="lego4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9450" y="5572125"/>
            <a:ext cx="857250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à coins arrondis 26"/>
          <p:cNvSpPr/>
          <p:nvPr/>
        </p:nvSpPr>
        <p:spPr>
          <a:xfrm>
            <a:off x="5230813" y="4429125"/>
            <a:ext cx="989012" cy="64293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4000" b="1" dirty="0"/>
              <a:t>?</a:t>
            </a:r>
          </a:p>
        </p:txBody>
      </p:sp>
      <p:sp>
        <p:nvSpPr>
          <p:cNvPr id="28" name="Flèche droite 27"/>
          <p:cNvSpPr/>
          <p:nvPr/>
        </p:nvSpPr>
        <p:spPr>
          <a:xfrm rot="12999111">
            <a:off x="5600881" y="5157227"/>
            <a:ext cx="593485" cy="357190"/>
          </a:xfrm>
          <a:prstGeom prst="rightArrow">
            <a:avLst>
              <a:gd name="adj1" fmla="val 50000"/>
              <a:gd name="adj2" fmla="val 1737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9" name="Flèche droite 28"/>
          <p:cNvSpPr/>
          <p:nvPr/>
        </p:nvSpPr>
        <p:spPr>
          <a:xfrm rot="2504158">
            <a:off x="7969518" y="4097745"/>
            <a:ext cx="593485" cy="357190"/>
          </a:xfrm>
          <a:prstGeom prst="rightArrow">
            <a:avLst>
              <a:gd name="adj1" fmla="val 50000"/>
              <a:gd name="adj2" fmla="val 24902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0" name="Flèche droite 29"/>
          <p:cNvSpPr/>
          <p:nvPr/>
        </p:nvSpPr>
        <p:spPr>
          <a:xfrm rot="8335250">
            <a:off x="8001024" y="5143512"/>
            <a:ext cx="593485" cy="357190"/>
          </a:xfrm>
          <a:prstGeom prst="rightArrow">
            <a:avLst>
              <a:gd name="adj1" fmla="val 50000"/>
              <a:gd name="adj2" fmla="val 24902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1" name="Flèche droite 30"/>
          <p:cNvSpPr/>
          <p:nvPr/>
        </p:nvSpPr>
        <p:spPr>
          <a:xfrm rot="10800000">
            <a:off x="6616226" y="5643578"/>
            <a:ext cx="593485" cy="357190"/>
          </a:xfrm>
          <a:prstGeom prst="rightArrow">
            <a:avLst>
              <a:gd name="adj1" fmla="val 50000"/>
              <a:gd name="adj2" fmla="val 24902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7209" name="Picture 2" descr="Servomoteur interactif Lego Mindstorms NXT Lego">
            <a:hlinkClick r:id="rId5" tooltip="Servomoteur interactif Lego Mindstorms NXT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27300" y="4429125"/>
            <a:ext cx="989013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lèche vers le bas 12"/>
          <p:cNvSpPr/>
          <p:nvPr/>
        </p:nvSpPr>
        <p:spPr>
          <a:xfrm>
            <a:off x="2461831" y="2000240"/>
            <a:ext cx="1186970" cy="2571768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4" name="ZoneTexte 33"/>
          <p:cNvSpPr txBox="1"/>
          <p:nvPr/>
        </p:nvSpPr>
        <p:spPr>
          <a:xfrm>
            <a:off x="2395538" y="3143250"/>
            <a:ext cx="1519237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b="1" dirty="0">
                <a:solidFill>
                  <a:schemeClr val="bg1">
                    <a:lumMod val="95000"/>
                  </a:schemeClr>
                </a:solidFill>
              </a:rPr>
              <a:t>Sciences de</a:t>
            </a:r>
          </a:p>
          <a:p>
            <a:pPr>
              <a:defRPr/>
            </a:pPr>
            <a:r>
              <a:rPr lang="fr-FR" b="1" dirty="0">
                <a:solidFill>
                  <a:schemeClr val="bg1">
                    <a:lumMod val="95000"/>
                  </a:schemeClr>
                </a:solidFill>
              </a:rPr>
              <a:t> l’ingénieur</a:t>
            </a:r>
          </a:p>
        </p:txBody>
      </p:sp>
      <p:pic>
        <p:nvPicPr>
          <p:cNvPr id="7214" name="Image 35" descr="lego8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25738" y="2000250"/>
            <a:ext cx="574675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15" name="Picture 4" descr="Servomoteur Lego Mindstorms NX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48075" y="4000500"/>
            <a:ext cx="1055688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16" name="Picture 6" descr="http://www.hellopro.fr/images/produit/produit_la_2261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82988" y="4857750"/>
            <a:ext cx="885825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17" name="Image 39" descr="lego10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27300" y="5572125"/>
            <a:ext cx="757238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18" name="Picture 8" descr="commandeduservomoteur6ra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341438" y="5000625"/>
            <a:ext cx="10541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19" name="Picture 12" descr="http://clg-honore-de-balzac-issoudun.tice.ac-orleans-tours.fr/php5/SiteTechno/niveau_3/fichiers_nxt/brique_nxt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341438" y="3929063"/>
            <a:ext cx="1017587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20" name="Picture 6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4500000">
            <a:off x="5899150" y="3678238"/>
            <a:ext cx="785813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21" name="Picture 6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6720000">
            <a:off x="7341394" y="3718719"/>
            <a:ext cx="692150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22" name="Image 37" descr="rcx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75513" y="5286375"/>
            <a:ext cx="74295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23" name="Image 38" descr="frise ci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7488" y="2143125"/>
            <a:ext cx="31734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"/>
          <p:cNvSpPr>
            <a:spLocks noChangeArrowheads="1"/>
          </p:cNvSpPr>
          <p:nvPr/>
        </p:nvSpPr>
        <p:spPr bwMode="auto">
          <a:xfrm>
            <a:off x="0" y="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fr-FR" sz="3200" b="1" i="1">
                <a:solidFill>
                  <a:srgbClr val="FF0000"/>
                </a:solidFill>
                <a:cs typeface="Arial" charset="0"/>
              </a:rPr>
              <a:t>2) Description des supports technique</a:t>
            </a:r>
            <a:endParaRPr lang="fr-FR">
              <a:cs typeface="Arial" charset="0"/>
            </a:endParaRPr>
          </a:p>
        </p:txBody>
      </p:sp>
      <p:graphicFrame>
        <p:nvGraphicFramePr>
          <p:cNvPr id="5162" name="Group 42"/>
          <p:cNvGraphicFramePr>
            <a:graphicFrameLocks noGrp="1"/>
          </p:cNvGraphicFramePr>
          <p:nvPr/>
        </p:nvGraphicFramePr>
        <p:xfrm>
          <a:off x="179388" y="692150"/>
          <a:ext cx="8640762" cy="6064253"/>
        </p:xfrm>
        <a:graphic>
          <a:graphicData uri="http://schemas.openxmlformats.org/drawingml/2006/table">
            <a:tbl>
              <a:tblPr/>
              <a:tblGrid>
                <a:gridCol w="3051175"/>
                <a:gridCol w="5589587"/>
              </a:tblGrid>
              <a:tr h="6794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Support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Description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73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Brique LEGO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90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LEGO TECHNIC : Engrenages, vérins, moteurs, axe, roue …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68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fr-FR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LEGO Mindstorms RCX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LEGO MINDSTORMS : </a:t>
                      </a:r>
                      <a:r>
                        <a:rPr lang="fr-FR" sz="1400" b="0" dirty="0" smtClean="0">
                          <a:solidFill>
                            <a:schemeClr val="tx1"/>
                          </a:solidFill>
                        </a:rPr>
                        <a:t>Pack de base NXT : 431 éléments dans une boite avec bloc de rangement dont : </a:t>
                      </a:r>
                      <a:br>
                        <a:rPr lang="fr-FR" sz="1400" b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400" b="0" dirty="0" smtClean="0">
                          <a:solidFill>
                            <a:schemeClr val="tx1"/>
                          </a:solidFill>
                        </a:rPr>
                        <a:t>- 1 brique NTX   - 3 moteurs interactifs </a:t>
                      </a:r>
                      <a:br>
                        <a:rPr lang="fr-FR" sz="1400" b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400" b="0" dirty="0" smtClean="0">
                          <a:solidFill>
                            <a:schemeClr val="tx1"/>
                          </a:solidFill>
                        </a:rPr>
                        <a:t>- 2 capteurs de contact  - 3 capteurs de rotation (inclus dans les moteurs) </a:t>
                      </a:r>
                      <a:br>
                        <a:rPr lang="fr-FR" sz="1400" b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400" b="0" dirty="0" smtClean="0">
                          <a:solidFill>
                            <a:schemeClr val="tx1"/>
                          </a:solidFill>
                        </a:rPr>
                        <a:t>- 1 capteur de lumière  - 1 capteur audio </a:t>
                      </a:r>
                      <a:br>
                        <a:rPr lang="fr-FR" sz="1400" b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400" b="0" dirty="0" smtClean="0">
                          <a:solidFill>
                            <a:schemeClr val="tx1"/>
                          </a:solidFill>
                        </a:rPr>
                        <a:t>- 1 capteur ultrason  - 7 connecteurs pour capteurs </a:t>
                      </a:r>
                      <a:br>
                        <a:rPr lang="fr-FR" sz="1400" b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400" b="0" dirty="0" smtClean="0">
                          <a:solidFill>
                            <a:schemeClr val="tx1"/>
                          </a:solidFill>
                        </a:rPr>
                        <a:t>- 1 câble USB </a:t>
                      </a:r>
                      <a:br>
                        <a:rPr lang="fr-FR" sz="1400" b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400" b="0" dirty="0" smtClean="0">
                          <a:solidFill>
                            <a:schemeClr val="tx1"/>
                          </a:solidFill>
                        </a:rPr>
                        <a:t>- 1 batterie rechargeable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212" name="Image 7" descr="Legoblock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0" y="1500188"/>
            <a:ext cx="1357296" cy="1186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3" name="Image 11" descr="LEGO825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3071810"/>
            <a:ext cx="14144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4" name="Image 12" descr="lego-mindstorm-nxt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3042" y="5143512"/>
            <a:ext cx="1500188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5" name="Image 6" descr="rcx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4500570"/>
            <a:ext cx="1019175" cy="111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66" name="Group 22"/>
          <p:cNvGraphicFramePr>
            <a:graphicFrameLocks noGrp="1"/>
          </p:cNvGraphicFramePr>
          <p:nvPr/>
        </p:nvGraphicFramePr>
        <p:xfrm>
          <a:off x="142875" y="214313"/>
          <a:ext cx="8786874" cy="6236450"/>
        </p:xfrm>
        <a:graphic>
          <a:graphicData uri="http://schemas.openxmlformats.org/drawingml/2006/table">
            <a:tbl>
              <a:tblPr/>
              <a:tblGrid>
                <a:gridCol w="2000264"/>
                <a:gridCol w="3139142"/>
                <a:gridCol w="3647468"/>
              </a:tblGrid>
              <a:tr h="773126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3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3) Les études d’innovations technologiques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6949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Questionnement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Quelles sont les innovations ayant permis d’améliorer la brique LEGO  ?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Champ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Matériau et structure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(Forme, matière, stabilité, structure)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949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Questionnement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Quelles sont les innovations ayant permis d’améliorer les assemblages dynamiques ?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Champ Energie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(batteries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Engrenages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Moteur , vérin)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949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Questionnement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Quelles sont les innovations ayant permis l’intégration de la </a:t>
                      </a:r>
                      <a:r>
                        <a:rPr kumimoji="0" lang="fr-B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Brique intelligente </a:t>
                      </a: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LEGO ?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Champ Information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Les microprocesseurs ; les logiciels ; Liaisons filaire et sans fil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(USB, </a:t>
                      </a:r>
                      <a:r>
                        <a:rPr kumimoji="0" lang="fr-FR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bluetooth</a:t>
                      </a: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 ; les capteurs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20" name="Group 80"/>
          <p:cNvGraphicFramePr>
            <a:graphicFrameLocks noGrp="1"/>
          </p:cNvGraphicFramePr>
          <p:nvPr/>
        </p:nvGraphicFramePr>
        <p:xfrm>
          <a:off x="71438" y="857232"/>
          <a:ext cx="9072562" cy="5271048"/>
        </p:xfrm>
        <a:graphic>
          <a:graphicData uri="http://schemas.openxmlformats.org/drawingml/2006/table">
            <a:tbl>
              <a:tblPr/>
              <a:tblGrid>
                <a:gridCol w="1055687"/>
                <a:gridCol w="1096963"/>
                <a:gridCol w="1190625"/>
                <a:gridCol w="1239837"/>
                <a:gridCol w="1720850"/>
                <a:gridCol w="2768600"/>
              </a:tblGrid>
              <a:tr h="334963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Lois d’évolutions</a:t>
                      </a: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457200" marR="0" lvl="1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fr-F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Loi 1: Loi d’intégralité des parties du système                                                       </a:t>
                      </a: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Support</a:t>
                      </a:r>
                      <a:endParaRPr kumimoji="0" lang="fr-FR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Champ technologique</a:t>
                      </a:r>
                      <a:endParaRPr kumimoji="0" lang="fr-FR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Innovation principale</a:t>
                      </a:r>
                      <a:endParaRPr kumimoji="0" lang="fr-FR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Solution technologique</a:t>
                      </a:r>
                      <a:endParaRPr kumimoji="0" lang="fr-FR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Principe physique</a:t>
                      </a:r>
                      <a:endParaRPr kumimoji="0" lang="fr-FR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Activités d’exploration associées</a:t>
                      </a:r>
                      <a:endParaRPr kumimoji="0" lang="fr-FR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1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structure et matériau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Amélioration de l’aptitude au verrouillage</a:t>
                      </a: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Tenons intérieurs                      ( cylindres autobloquants)</a:t>
                      </a: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Adhérence et frottement</a:t>
                      </a: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Découverte des lois d’innovation à travers l’historique</a:t>
                      </a: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Etude du problème de tenue de l’assemblage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Etude du brevet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Lois d’évolutions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           Loi 4: Loi d’accroissement de la fonction idéale                                                            </a:t>
                      </a:r>
                      <a:endParaRPr kumimoji="0" lang="fr-FR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150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structure et matériau</a:t>
                      </a: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Amélioration de la stabilité (déformation et couleur)</a:t>
                      </a: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dans le temps  </a:t>
                      </a: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Plastique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ABS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Changement de matériau, mélange de résine et d’élastomère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Etude du problème de stabilité</a:t>
                      </a: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Etude des procédés d’obtention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Etude des matériaux</a:t>
                      </a: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Lois d’évolutions</a:t>
                      </a:r>
                    </a:p>
                    <a:p>
                      <a:endParaRPr lang="fr-FR" dirty="0"/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Loi 4: Loi d’accroissement de la fonction idéale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               Loi 7: Loi de transition du niveau « macro » vers le niveau « nano »</a:t>
                      </a: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structure et matériau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Augmentation des possibilités de construction</a:t>
                      </a: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Dimensions  nouvelles des briques, briques intermédiaires</a:t>
                      </a: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Adapter la construction à une dimension particulière</a:t>
                      </a: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Montrer l’augmentation des possibilités de construction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Découvrir la segmentation</a:t>
                      </a: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95" name="Rectangle 10"/>
          <p:cNvSpPr>
            <a:spLocks noChangeArrowheads="1"/>
          </p:cNvSpPr>
          <p:nvPr/>
        </p:nvSpPr>
        <p:spPr bwMode="auto">
          <a:xfrm>
            <a:off x="0" y="0"/>
            <a:ext cx="91440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fr-FR" sz="3200" b="1" i="1" dirty="0">
                <a:solidFill>
                  <a:srgbClr val="FF0000"/>
                </a:solidFill>
                <a:cs typeface="Arial" charset="0"/>
              </a:rPr>
              <a:t>Etude </a:t>
            </a:r>
            <a:r>
              <a:rPr lang="fr-FR" sz="3200" b="1" i="1" dirty="0" smtClean="0">
                <a:solidFill>
                  <a:srgbClr val="FF0000"/>
                </a:solidFill>
                <a:cs typeface="Arial" charset="0"/>
              </a:rPr>
              <a:t>du </a:t>
            </a:r>
            <a:r>
              <a:rPr lang="fr-FR" sz="3200" b="1" i="1" dirty="0">
                <a:solidFill>
                  <a:srgbClr val="FF0000"/>
                </a:solidFill>
                <a:cs typeface="Arial" charset="0"/>
              </a:rPr>
              <a:t>champ Matériau et </a:t>
            </a:r>
            <a:r>
              <a:rPr lang="fr-FR" sz="3200" b="1" i="1" dirty="0" smtClean="0">
                <a:solidFill>
                  <a:srgbClr val="FF0000"/>
                </a:solidFill>
                <a:cs typeface="Arial" charset="0"/>
              </a:rPr>
              <a:t>structure</a:t>
            </a:r>
          </a:p>
          <a:p>
            <a:pPr lvl="0" algn="ctr" eaLnBrk="0" hangingPunct="0"/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Quelles sont les innovations ayant permis 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d’améliorer la brique LEGO  ?</a:t>
            </a:r>
          </a:p>
          <a:p>
            <a:pPr algn="ctr" eaLnBrk="0" hangingPunct="0"/>
            <a:endParaRPr lang="fr-FR" dirty="0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pic>
        <p:nvPicPr>
          <p:cNvPr id="10296" name="Picture 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500000">
            <a:off x="218493" y="1869483"/>
            <a:ext cx="5207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7" name="Picture 6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720000">
            <a:off x="536020" y="2383674"/>
            <a:ext cx="574675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8" name="Picture 17" descr="Des briques de Lego (illustration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143512"/>
            <a:ext cx="868362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lèche courbée vers la droite 6"/>
          <p:cNvSpPr/>
          <p:nvPr/>
        </p:nvSpPr>
        <p:spPr>
          <a:xfrm>
            <a:off x="214282" y="2285992"/>
            <a:ext cx="214312" cy="35718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10300" name="Image 7" descr="brique colorr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3571876"/>
            <a:ext cx="682625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9" name="AutoShape 76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215206" y="2571744"/>
            <a:ext cx="1152525" cy="215900"/>
          </a:xfrm>
          <a:prstGeom prst="rightArrow">
            <a:avLst>
              <a:gd name="adj1" fmla="val 50000"/>
              <a:gd name="adj2" fmla="val 133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"/>
          <p:cNvSpPr>
            <a:spLocks noChangeArrowheads="1"/>
          </p:cNvSpPr>
          <p:nvPr/>
        </p:nvSpPr>
        <p:spPr bwMode="auto">
          <a:xfrm>
            <a:off x="0" y="138499"/>
            <a:ext cx="91440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fr-FR" sz="3200" b="1" i="1" dirty="0">
                <a:solidFill>
                  <a:srgbClr val="FF0000"/>
                </a:solidFill>
                <a:cs typeface="Arial" charset="0"/>
              </a:rPr>
              <a:t>Etude </a:t>
            </a:r>
            <a:r>
              <a:rPr lang="fr-FR" sz="3200" b="1" i="1" dirty="0" smtClean="0">
                <a:solidFill>
                  <a:srgbClr val="FF0000"/>
                </a:solidFill>
                <a:cs typeface="Arial" charset="0"/>
              </a:rPr>
              <a:t>du </a:t>
            </a:r>
            <a:r>
              <a:rPr lang="fr-FR" sz="3200" b="1" i="1" dirty="0">
                <a:solidFill>
                  <a:srgbClr val="FF0000"/>
                </a:solidFill>
                <a:cs typeface="Arial" charset="0"/>
              </a:rPr>
              <a:t>« Champ Energie </a:t>
            </a:r>
            <a:r>
              <a:rPr lang="fr-FR" sz="3200" b="1" i="1" dirty="0" smtClean="0">
                <a:solidFill>
                  <a:srgbClr val="FF0000"/>
                </a:solidFill>
                <a:cs typeface="Arial" charset="0"/>
              </a:rPr>
              <a:t>»</a:t>
            </a:r>
          </a:p>
          <a:p>
            <a:pPr lvl="0" algn="ctr" eaLnBrk="0" hangingPunct="0"/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Quelles 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sont les innovations ayant permis </a:t>
            </a:r>
            <a:r>
              <a:rPr lang="fr-FR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d’améliorer les assemblages dynamiques 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?</a:t>
            </a:r>
          </a:p>
          <a:p>
            <a:pPr algn="ctr" eaLnBrk="0" hangingPunct="0"/>
            <a:endParaRPr lang="fr-FR" b="1" i="1" dirty="0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graphicFrame>
        <p:nvGraphicFramePr>
          <p:cNvPr id="41122" name="Group 162"/>
          <p:cNvGraphicFramePr>
            <a:graphicFrameLocks noGrp="1"/>
          </p:cNvGraphicFramePr>
          <p:nvPr/>
        </p:nvGraphicFramePr>
        <p:xfrm>
          <a:off x="142844" y="1074898"/>
          <a:ext cx="8786812" cy="5432226"/>
        </p:xfrm>
        <a:graphic>
          <a:graphicData uri="http://schemas.openxmlformats.org/drawingml/2006/table">
            <a:tbl>
              <a:tblPr/>
              <a:tblGrid>
                <a:gridCol w="1081087"/>
                <a:gridCol w="1055688"/>
                <a:gridCol w="1144587"/>
                <a:gridCol w="1192213"/>
                <a:gridCol w="1652587"/>
                <a:gridCol w="2660650"/>
              </a:tblGrid>
              <a:tr h="328613">
                <a:tc gridSpan="2"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Lois d’évolution</a:t>
                      </a:r>
                      <a:endParaRPr kumimoji="0" lang="fr-F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LOI 1  : Loi d’intégralité des parties du système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LOI 2  : Loi de conductibilité énergétique du système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Support</a:t>
                      </a:r>
                      <a:endParaRPr kumimoji="0" lang="fr-FR" sz="1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Champ technologique</a:t>
                      </a:r>
                      <a:endParaRPr kumimoji="0" lang="fr-FR" sz="1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Innovation principale</a:t>
                      </a:r>
                      <a:endParaRPr kumimoji="0" lang="fr-FR" sz="1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Solution technologique</a:t>
                      </a:r>
                      <a:endParaRPr kumimoji="0" lang="fr-FR" sz="1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Principe physique</a:t>
                      </a:r>
                      <a:endParaRPr kumimoji="0" lang="fr-FR" sz="1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Activités d’exploration associées</a:t>
                      </a:r>
                      <a:endParaRPr kumimoji="0" lang="fr-FR" sz="11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14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LEGO TECHNIC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Champ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Énergie</a:t>
                      </a:r>
                      <a:endParaRPr kumimoji="0" lang="fr-FR" sz="11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1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Augmentation de la puissance électrique et mécanique disponible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1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Uniformisation de l’énergie consommée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Batteries lithium polymères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Réducteur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Vérin mécanique</a:t>
                      </a:r>
                      <a:endParaRPr kumimoji="0" lang="fr-BE" sz="1100" b="0" i="1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100" b="0" i="1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1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Electrolyse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Principe du bras de levier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1">
                        <a:lnSpc>
                          <a:spcPct val="7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45000"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La transformation de mouvement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1">
                        <a:lnSpc>
                          <a:spcPct val="7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1">
                        <a:lnSpc>
                          <a:spcPct val="7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Mise en évidence du besoin d'augmenter la quantité </a:t>
                      </a:r>
                      <a:r>
                        <a:rPr kumimoji="0" lang="fr-F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d'énergie électrique embarquée. </a:t>
                      </a:r>
                      <a:endParaRPr kumimoji="0" lang="fr-F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1">
                        <a:lnSpc>
                          <a:spcPct val="7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1">
                        <a:lnSpc>
                          <a:spcPct val="7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Mise en évidence du besoin d'augmenter le couple de sortie des moteurs </a:t>
                      </a:r>
                    </a:p>
                    <a:p>
                      <a:pPr marL="0" marR="0" lvl="0" indent="0" algn="l" defTabSz="914400" rtl="0" eaLnBrk="0" fontAlgn="base" latinLnBrk="0" hangingPunct="1">
                        <a:lnSpc>
                          <a:spcPct val="7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1">
                        <a:lnSpc>
                          <a:spcPct val="7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45000"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Mise en évidence du besoin d'uniformiser l'alimentation en énergie</a:t>
                      </a:r>
                    </a:p>
                    <a:p>
                      <a:pPr marL="0" marR="0" lvl="0" indent="0" algn="l" defTabSz="914400" rtl="0" eaLnBrk="0" fontAlgn="base" latinLnBrk="0" hangingPunct="1">
                        <a:lnSpc>
                          <a:spcPct val="7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45000"/>
                        <a:buFontTx/>
                        <a:buNone/>
                        <a:tabLst/>
                      </a:pPr>
                      <a:endParaRPr kumimoji="0" lang="fr-F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 gridSpan="2"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Lois d’évolution</a:t>
                      </a: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LOI 1  : Loi d’intégralité des parties du système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LOI 2  : Loi de conductibilité énergétique du système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LOI 8  : Loi d’accroissement du dynamisme du système</a:t>
                      </a: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352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LEGO Mindstorms</a:t>
                      </a:r>
                      <a:endParaRPr kumimoji="0" lang="fr-FR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Champ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Énergie</a:t>
                      </a:r>
                      <a:endParaRPr kumimoji="0" lang="fr-FR" sz="11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1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Pouvoir adapter la vitesse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1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Rendre compte de la position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BE" sz="1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1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Utiliser une énergie propre</a:t>
                      </a:r>
                      <a:endParaRPr kumimoji="0" lang="fr-FR" sz="11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1">
                        <a:lnSpc>
                          <a:spcPct val="7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45000"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Variateur électronique</a:t>
                      </a:r>
                    </a:p>
                    <a:p>
                      <a:pPr marL="0" marR="0" lvl="0" indent="0" algn="ctr" defTabSz="914400" rtl="0" eaLnBrk="0" fontAlgn="base" latinLnBrk="0" hangingPunct="1">
                        <a:lnSpc>
                          <a:spcPct val="7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45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1">
                        <a:lnSpc>
                          <a:spcPct val="7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45000"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Codeur</a:t>
                      </a:r>
                    </a:p>
                    <a:p>
                      <a:pPr marL="0" marR="0" lvl="0" indent="0" algn="ctr" defTabSz="914400" rtl="0" eaLnBrk="0" fontAlgn="base" latinLnBrk="0" hangingPunct="1">
                        <a:lnSpc>
                          <a:spcPct val="7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45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1">
                        <a:lnSpc>
                          <a:spcPct val="7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45000"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Panneau photovoltaïque</a:t>
                      </a: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1">
                        <a:lnSpc>
                          <a:spcPct val="7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45000"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Modulation d’énergie </a:t>
                      </a:r>
                    </a:p>
                    <a:p>
                      <a:pPr marL="0" marR="0" lvl="0" indent="0" algn="ctr" defTabSz="914400" rtl="0" eaLnBrk="0" fontAlgn="base" latinLnBrk="0" hangingPunct="1">
                        <a:lnSpc>
                          <a:spcPct val="7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45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1">
                        <a:lnSpc>
                          <a:spcPct val="7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45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1">
                        <a:lnSpc>
                          <a:spcPct val="7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45000"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Capteur optique</a:t>
                      </a:r>
                    </a:p>
                    <a:p>
                      <a:pPr marL="0" marR="0" lvl="0" indent="0" algn="ctr" defTabSz="914400" rtl="0" eaLnBrk="0" fontAlgn="base" latinLnBrk="0" hangingPunct="1">
                        <a:lnSpc>
                          <a:spcPct val="7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45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1">
                        <a:lnSpc>
                          <a:spcPct val="7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45000"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Effet photovoltaïque</a:t>
                      </a:r>
                      <a:endParaRPr kumimoji="0" lang="fr-FR" sz="11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1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Mise en évidence du besoin de faire varier la vitesse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1">
                        <a:lnSpc>
                          <a:spcPct val="7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Mise en évidence du besoin de récupérer l’information de position</a:t>
                      </a:r>
                    </a:p>
                    <a:p>
                      <a:pPr marL="0" marR="0" lvl="0" indent="0" algn="l" defTabSz="914400" rtl="0" eaLnBrk="0" fontAlgn="base" latinLnBrk="0" hangingPunct="1">
                        <a:lnSpc>
                          <a:spcPct val="7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1">
                        <a:lnSpc>
                          <a:spcPct val="76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Mise en évidence du besoin de rendre propre le produit , effet de mode.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fr-F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" name="Image 9" descr="bull verin ele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500438"/>
            <a:ext cx="1000132" cy="581540"/>
          </a:xfrm>
          <a:prstGeom prst="rect">
            <a:avLst/>
          </a:prstGeom>
        </p:spPr>
      </p:pic>
      <p:pic>
        <p:nvPicPr>
          <p:cNvPr id="11" name="Image 10" descr="images.jpg"/>
          <p:cNvPicPr>
            <a:picLocks noChangeAspect="1"/>
          </p:cNvPicPr>
          <p:nvPr/>
        </p:nvPicPr>
        <p:blipFill>
          <a:blip r:embed="rId4" cstate="print"/>
          <a:srcRect l="17717" r="17322"/>
          <a:stretch>
            <a:fillRect/>
          </a:stretch>
        </p:blipFill>
        <p:spPr>
          <a:xfrm>
            <a:off x="214282" y="5143512"/>
            <a:ext cx="938816" cy="1285884"/>
          </a:xfrm>
          <a:prstGeom prst="rect">
            <a:avLst/>
          </a:prstGeom>
        </p:spPr>
      </p:pic>
      <p:pic>
        <p:nvPicPr>
          <p:cNvPr id="12" name="Image 11" descr="lego verin pneuma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2428868"/>
            <a:ext cx="950195" cy="714380"/>
          </a:xfrm>
          <a:prstGeom prst="rect">
            <a:avLst/>
          </a:prstGeom>
        </p:spPr>
      </p:pic>
      <p:sp>
        <p:nvSpPr>
          <p:cNvPr id="9" name="Flèche courbée vers la droite 8"/>
          <p:cNvSpPr/>
          <p:nvPr/>
        </p:nvSpPr>
        <p:spPr>
          <a:xfrm flipH="1">
            <a:off x="1000100" y="3143248"/>
            <a:ext cx="142878" cy="35719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0"/>
          <p:cNvSpPr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lvl="0" algn="ctr" eaLnBrk="0" hangingPunct="0"/>
            <a:r>
              <a:rPr lang="fr-FR" sz="32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Etude </a:t>
            </a:r>
            <a:r>
              <a:rPr lang="fr-FR" sz="32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du «</a:t>
            </a:r>
            <a:r>
              <a:rPr lang="fr-FR" sz="32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 Champ Information </a:t>
            </a:r>
            <a:r>
              <a:rPr lang="fr-FR" sz="3200" b="1" i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»</a:t>
            </a:r>
            <a:r>
              <a:rPr kumimoji="0" lang="fr-FR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Times New Roman" pitchFamily="18" charset="0"/>
              </a:rPr>
              <a:t> </a:t>
            </a:r>
          </a:p>
          <a:p>
            <a:pPr algn="ctr" eaLnBrk="0" hangingPunct="0"/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Quelles </a:t>
            </a:r>
            <a:r>
              <a:rPr lang="fr-FR" sz="160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sont les innovations ayant permis l’intégration de </a:t>
            </a:r>
            <a:r>
              <a:rPr lang="fr-FR" sz="1600" dirty="0" smtClean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la Brique intelligente </a:t>
            </a:r>
            <a:r>
              <a:rPr lang="fr-FR" sz="1600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LEGO ? </a:t>
            </a:r>
          </a:p>
          <a:p>
            <a:pPr lvl="0" algn="ctr" eaLnBrk="0" hangingPunct="0"/>
            <a:endParaRPr kumimoji="0" lang="fr-FR" sz="16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algn="ctr" eaLnBrk="0" hangingPunct="0"/>
            <a:endParaRPr lang="fr-FR" sz="3200" b="1" i="1" dirty="0">
              <a:solidFill>
                <a:srgbClr val="FF0000"/>
              </a:solidFill>
              <a:cs typeface="Arial" charset="0"/>
            </a:endParaRPr>
          </a:p>
        </p:txBody>
      </p:sp>
      <p:graphicFrame>
        <p:nvGraphicFramePr>
          <p:cNvPr id="14385" name="Group 49"/>
          <p:cNvGraphicFramePr>
            <a:graphicFrameLocks noGrp="1"/>
          </p:cNvGraphicFramePr>
          <p:nvPr/>
        </p:nvGraphicFramePr>
        <p:xfrm>
          <a:off x="0" y="928670"/>
          <a:ext cx="9144000" cy="5558933"/>
        </p:xfrm>
        <a:graphic>
          <a:graphicData uri="http://schemas.openxmlformats.org/drawingml/2006/table">
            <a:tbl>
              <a:tblPr/>
              <a:tblGrid>
                <a:gridCol w="1219200"/>
                <a:gridCol w="1068388"/>
                <a:gridCol w="1179512"/>
                <a:gridCol w="1230313"/>
                <a:gridCol w="1703387"/>
                <a:gridCol w="2743200"/>
              </a:tblGrid>
              <a:tr h="428625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Lois d’évolutions</a:t>
                      </a: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Loi 8 : Loi d’accroissement du dynamisme du système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Loi 7 : Loi d’évolution du macro vers le nano </a:t>
                      </a: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Support</a:t>
                      </a:r>
                      <a:endParaRPr kumimoji="0" lang="fr-FR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Champ technologique</a:t>
                      </a:r>
                      <a:endParaRPr kumimoji="0" lang="fr-FR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Innovation principale</a:t>
                      </a:r>
                      <a:endParaRPr kumimoji="0" lang="fr-FR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Solution technologique</a:t>
                      </a:r>
                      <a:endParaRPr kumimoji="0" lang="fr-FR" sz="1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Principe physique</a:t>
                      </a:r>
                      <a:endParaRPr kumimoji="0" lang="fr-FR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Activités d’exploration associées</a:t>
                      </a:r>
                      <a:endParaRPr kumimoji="0" lang="fr-FR" sz="12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2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Information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 Traitement des données</a:t>
                      </a: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Microprocesseur Capteurs</a:t>
                      </a: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Acquisition et Numérisation du signal</a:t>
                      </a: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Analyse du produit (composants et capacités)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Etude de l’évolution des microprocesseurs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Etude de l’évolution des langages de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Programmation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Etude de l ’évolution des capteurs</a:t>
                      </a: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Lois d’évolutions</a:t>
                      </a: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Loi 8 : Loi d’accroissement du dynamisme du système</a:t>
                      </a: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Loi 4 : Loi d’accroissement de la fonction idéale</a:t>
                      </a: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Information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Amélioration du transfert de données</a:t>
                      </a: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USB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Bluetooth</a:t>
                      </a: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Transmission série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Onde courte radio</a:t>
                      </a: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Etude de l’évolution des technologies de communication (série, USB, Bluetooth)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 gridSpan="2">
                  <a:txBody>
                    <a:bodyPr/>
                    <a:lstStyle/>
                    <a:p>
                      <a:endParaRPr lang="fr-FR"/>
                    </a:p>
                  </a:txBody>
                  <a:tcPr marL="46554" marR="46554" marT="689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fr-FR" dirty="0"/>
                    </a:p>
                  </a:txBody>
                  <a:tcPr marL="46554" marR="46554" marT="689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340" name="Image 7" descr="rcx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643182"/>
            <a:ext cx="715034" cy="785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Image 6" descr="brique nxt.jpg"/>
          <p:cNvPicPr>
            <a:picLocks noChangeAspect="1"/>
          </p:cNvPicPr>
          <p:nvPr/>
        </p:nvPicPr>
        <p:blipFill>
          <a:blip r:embed="rId4" cstate="print"/>
          <a:srcRect l="24220" r="22497"/>
          <a:stretch>
            <a:fillRect/>
          </a:stretch>
        </p:blipFill>
        <p:spPr bwMode="auto">
          <a:xfrm>
            <a:off x="142844" y="4286256"/>
            <a:ext cx="92869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lèche courbée vers la droite 6"/>
          <p:cNvSpPr/>
          <p:nvPr/>
        </p:nvSpPr>
        <p:spPr>
          <a:xfrm>
            <a:off x="214282" y="2428868"/>
            <a:ext cx="214312" cy="35718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8" name="Image 7" descr="bull verin ele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44" y="1857364"/>
            <a:ext cx="1000132" cy="581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3160</TotalTime>
  <Words>889</Words>
  <Application>Microsoft Office PowerPoint</Application>
  <PresentationFormat>Affichage à l'écran (4:3)</PresentationFormat>
  <Paragraphs>255</Paragraphs>
  <Slides>14</Slides>
  <Notes>5</Notes>
  <HiddenSlides>0</HiddenSlides>
  <MMClips>2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14</vt:i4>
      </vt:variant>
    </vt:vector>
  </HeadingPairs>
  <TitlesOfParts>
    <vt:vector size="16" baseType="lpstr">
      <vt:lpstr>Thème Office</vt:lpstr>
      <vt:lpstr>Conception personnalisée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Jean-Jacques DIVERCHY</dc:creator>
  <cp:lastModifiedBy>Lycée BAGGIO</cp:lastModifiedBy>
  <cp:revision>290</cp:revision>
  <dcterms:created xsi:type="dcterms:W3CDTF">2010-03-09T20:39:04Z</dcterms:created>
  <dcterms:modified xsi:type="dcterms:W3CDTF">2010-06-09T12:34:04Z</dcterms:modified>
</cp:coreProperties>
</file>