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73" r:id="rId9"/>
    <p:sldId id="277" r:id="rId10"/>
    <p:sldId id="274" r:id="rId11"/>
    <p:sldId id="275" r:id="rId12"/>
    <p:sldId id="276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85" autoAdjust="0"/>
    <p:restoredTop sz="94660"/>
  </p:normalViewPr>
  <p:slideViewPr>
    <p:cSldViewPr>
      <p:cViewPr varScale="1">
        <p:scale>
          <a:sx n="74" d="100"/>
          <a:sy n="74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DACA4-6CAB-4378-8370-991E98DBF06A}" type="datetimeFigureOut">
              <a:rPr lang="fr-FR" smtClean="0"/>
              <a:pPr/>
              <a:t>10/03/2009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E2CDD-CF4D-4EF2-9396-C512CEA0571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Organiser</a:t>
            </a:r>
            <a:r>
              <a:rPr lang="fr-FR" baseline="0" dirty="0" smtClean="0"/>
              <a:t> l’information</a:t>
            </a:r>
          </a:p>
          <a:p>
            <a:r>
              <a:rPr lang="fr-FR" baseline="0" dirty="0" smtClean="0"/>
              <a:t>Garder les liens entre les documents</a:t>
            </a:r>
          </a:p>
          <a:p>
            <a:r>
              <a:rPr lang="fr-FR" baseline="0" dirty="0" err="1" smtClean="0"/>
              <a:t>Accés</a:t>
            </a:r>
            <a:r>
              <a:rPr lang="fr-FR" baseline="0" dirty="0" smtClean="0"/>
              <a:t> simple aux informations utiles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E2CDD-CF4D-4EF2-9396-C512CEA05717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Suivre l’avancement des études en temps réel</a:t>
            </a:r>
          </a:p>
          <a:p>
            <a:r>
              <a:rPr lang="fr-FR" dirty="0" smtClean="0"/>
              <a:t>Etre sûr de travailler sur la bonne version au bon moment</a:t>
            </a:r>
          </a:p>
          <a:p>
            <a:r>
              <a:rPr lang="fr-FR" dirty="0" smtClean="0"/>
              <a:t>Travailler à plusieurs sur</a:t>
            </a:r>
            <a:r>
              <a:rPr lang="fr-FR" baseline="0" dirty="0" smtClean="0"/>
              <a:t> le même produit</a:t>
            </a:r>
          </a:p>
          <a:p>
            <a:r>
              <a:rPr lang="fr-FR" baseline="0" dirty="0" smtClean="0"/>
              <a:t>Pouvoir revenir sur ses modifications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E2CDD-CF4D-4EF2-9396-C512CEA05717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E2CDD-CF4D-4EF2-9396-C512CEA05717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Solidement implanté dans les grandes structures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PLM pas courant dans les entreprises de moins de 200 personnes</a:t>
            </a:r>
          </a:p>
          <a:p>
            <a:pPr>
              <a:buNone/>
            </a:pPr>
            <a:r>
              <a:rPr lang="fr-FR" dirty="0" smtClean="0"/>
              <a:t>Interfaces plus performantes avec la CFAO</a:t>
            </a:r>
          </a:p>
          <a:p>
            <a:pPr>
              <a:buNone/>
            </a:pPr>
            <a:r>
              <a:rPr lang="fr-FR" dirty="0" smtClean="0"/>
              <a:t>Prise en compte de types de CAO non mécanique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E2CDD-CF4D-4EF2-9396-C512CEA05717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Depuis la version 2008 GDT disponible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E2CDD-CF4D-4EF2-9396-C512CEA05717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5AAA-A90A-4F50-8BDF-37F1EB27E03C}" type="datetime1">
              <a:rPr lang="fr-FR" smtClean="0"/>
              <a:pPr/>
              <a:t>10/03/2009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096A-E9C5-4FBF-9FA0-47251B31AD53}" type="datetime1">
              <a:rPr lang="fr-FR" smtClean="0"/>
              <a:pPr/>
              <a:t>10/03/2009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4B2B-ABDB-43D0-9E86-C924475C50B1}" type="datetime1">
              <a:rPr lang="fr-FR" smtClean="0"/>
              <a:pPr/>
              <a:t>10/03/2009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87F7-ADB3-40AC-8E76-1DB4E5553F5B}" type="datetime1">
              <a:rPr lang="fr-FR" smtClean="0"/>
              <a:pPr/>
              <a:t>10/03/2009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995B9-E82A-4E2C-82D6-4C66CA85BB2B}" type="datetime1">
              <a:rPr lang="fr-FR" smtClean="0"/>
              <a:pPr/>
              <a:t>10/03/2009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82409-23EC-4B7F-BABB-32BE225C6C96}" type="datetime1">
              <a:rPr lang="fr-FR" smtClean="0"/>
              <a:pPr/>
              <a:t>10/03/2009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DF0DC-EA1C-4A7E-A74F-B7E5DE8B99EB}" type="datetime1">
              <a:rPr lang="fr-FR" smtClean="0"/>
              <a:pPr/>
              <a:t>10/03/2009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8225B-5CF7-468E-BA37-5B50EAADDCC4}" type="datetime1">
              <a:rPr lang="fr-FR" smtClean="0"/>
              <a:pPr/>
              <a:t>10/03/2009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A2A2-B367-496D-8911-0B6654C93DCE}" type="datetime1">
              <a:rPr lang="fr-FR" smtClean="0"/>
              <a:pPr/>
              <a:t>10/03/2009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A5154-A843-4010-963F-E85BB8C34210}" type="datetime1">
              <a:rPr lang="fr-FR" smtClean="0"/>
              <a:pPr/>
              <a:t>10/03/2009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523E-AB32-46B2-A563-3FD0C3FFC486}" type="datetime1">
              <a:rPr lang="fr-FR" smtClean="0"/>
              <a:pPr/>
              <a:t>10/03/2009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 l="-15000" t="-20000" r="-10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F3F37-4D33-4A25-B4A5-5CDD425ACD3D}" type="datetime1">
              <a:rPr lang="fr-FR" smtClean="0"/>
              <a:pPr/>
              <a:t>10/03/2009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54A23-C7AD-4A5E-9946-21F2B177D39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10" Type="http://schemas.openxmlformats.org/officeDocument/2006/relationships/image" Target="../media/image20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743200" y="2500306"/>
            <a:ext cx="6400800" cy="1752600"/>
          </a:xfrm>
        </p:spPr>
        <p:txBody>
          <a:bodyPr/>
          <a:lstStyle/>
          <a:p>
            <a:pPr algn="r"/>
            <a:r>
              <a:rPr lang="fr-FR" dirty="0" smtClean="0"/>
              <a:t>Journée de la </a:t>
            </a:r>
            <a:r>
              <a:rPr lang="fr-FR" sz="2800" dirty="0" smtClean="0"/>
              <a:t>Construction</a:t>
            </a:r>
            <a:r>
              <a:rPr lang="fr-FR" dirty="0" smtClean="0"/>
              <a:t> Mécanique</a:t>
            </a:r>
          </a:p>
          <a:p>
            <a:pPr algn="r"/>
            <a:endParaRPr lang="fr-FR" sz="2400" dirty="0" smtClean="0"/>
          </a:p>
          <a:p>
            <a:pPr algn="r"/>
            <a:r>
              <a:rPr lang="fr-FR" sz="2400" dirty="0" smtClean="0"/>
              <a:t>Mercredi 18 mars 2009</a:t>
            </a:r>
            <a:endParaRPr lang="fr-FR" sz="2400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58143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fr-FR" sz="3200" b="1" dirty="0"/>
              <a:t>I</a:t>
            </a:r>
            <a:r>
              <a:rPr lang="fr-FR" sz="3200" b="1" dirty="0" smtClean="0"/>
              <a:t>ngénierie Collaborative</a:t>
            </a:r>
            <a:endParaRPr lang="fr-FR" sz="2400" b="1" dirty="0"/>
          </a:p>
        </p:txBody>
      </p:sp>
      <p:pic>
        <p:nvPicPr>
          <p:cNvPr id="6" name="Image 7" descr="drapeau_anglais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7230" y="642918"/>
            <a:ext cx="351869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8"/>
          <p:cNvSpPr txBox="1">
            <a:spLocks noChangeArrowheads="1"/>
          </p:cNvSpPr>
          <p:nvPr/>
        </p:nvSpPr>
        <p:spPr bwMode="auto">
          <a:xfrm>
            <a:off x="6151408" y="573442"/>
            <a:ext cx="2865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fr-FR" dirty="0"/>
              <a:t>Concurrent engineering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8" name="Image 7" descr="snecma_cf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786058"/>
            <a:ext cx="4333355" cy="2957515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14348" y="5715016"/>
            <a:ext cx="38576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 smtClean="0"/>
              <a:t>Maquette numérique du moteur CFM 56 ©SNECMA</a:t>
            </a:r>
            <a:r>
              <a:rPr lang="fr-FR" sz="1100" dirty="0" smtClean="0"/>
              <a:t> </a:t>
            </a:r>
            <a:endParaRPr lang="fr-FR" sz="1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Méthodes et outils </a:t>
            </a:r>
            <a:br>
              <a:rPr lang="fr-FR" dirty="0" smtClean="0"/>
            </a:br>
            <a:r>
              <a:rPr lang="fr-FR" dirty="0" smtClean="0"/>
              <a:t>Le SGDT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r>
              <a:rPr lang="fr-FR" dirty="0" smtClean="0"/>
              <a:t>Les principaux services offerts par le SGDT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Rectangle à coins arrondis 6"/>
          <p:cNvSpPr/>
          <p:nvPr/>
        </p:nvSpPr>
        <p:spPr>
          <a:xfrm>
            <a:off x="1000100" y="2000240"/>
            <a:ext cx="2286016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STRUCTURER</a:t>
            </a:r>
          </a:p>
        </p:txBody>
      </p:sp>
      <p:sp>
        <p:nvSpPr>
          <p:cNvPr id="19" name="Rectangle à coins arrondis 18"/>
          <p:cNvSpPr/>
          <p:nvPr/>
        </p:nvSpPr>
        <p:spPr>
          <a:xfrm>
            <a:off x="6500826" y="2000240"/>
            <a:ext cx="2286016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SECURISER</a:t>
            </a:r>
          </a:p>
        </p:txBody>
      </p:sp>
      <p:grpSp>
        <p:nvGrpSpPr>
          <p:cNvPr id="69" name="Groupe 68"/>
          <p:cNvGrpSpPr/>
          <p:nvPr/>
        </p:nvGrpSpPr>
        <p:grpSpPr>
          <a:xfrm>
            <a:off x="52358" y="2714620"/>
            <a:ext cx="6019840" cy="3214710"/>
            <a:chOff x="52358" y="2714620"/>
            <a:chExt cx="6019840" cy="3214710"/>
          </a:xfrm>
        </p:grpSpPr>
        <p:grpSp>
          <p:nvGrpSpPr>
            <p:cNvPr id="31" name="Groupe 30"/>
            <p:cNvGrpSpPr/>
            <p:nvPr/>
          </p:nvGrpSpPr>
          <p:grpSpPr>
            <a:xfrm>
              <a:off x="52358" y="2714620"/>
              <a:ext cx="1304932" cy="876304"/>
              <a:chOff x="642910" y="3357562"/>
              <a:chExt cx="1304932" cy="876304"/>
            </a:xfrm>
          </p:grpSpPr>
          <p:sp>
            <p:nvSpPr>
              <p:cNvPr id="20" name="Organigramme : Alternative 19"/>
              <p:cNvSpPr/>
              <p:nvPr/>
            </p:nvSpPr>
            <p:spPr>
              <a:xfrm>
                <a:off x="642910" y="3357562"/>
                <a:ext cx="1000132" cy="571504"/>
              </a:xfrm>
              <a:prstGeom prst="flowChartAlternateProcess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Projet</a:t>
                </a:r>
                <a:endParaRPr lang="fr-FR" dirty="0"/>
              </a:p>
            </p:txBody>
          </p:sp>
          <p:sp>
            <p:nvSpPr>
              <p:cNvPr id="21" name="Organigramme : Alternative 20"/>
              <p:cNvSpPr/>
              <p:nvPr/>
            </p:nvSpPr>
            <p:spPr>
              <a:xfrm>
                <a:off x="795310" y="3509962"/>
                <a:ext cx="1000132" cy="571504"/>
              </a:xfrm>
              <a:prstGeom prst="flowChartAlternateProcess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Projet</a:t>
                </a:r>
                <a:endParaRPr lang="fr-FR" dirty="0"/>
              </a:p>
            </p:txBody>
          </p:sp>
          <p:sp>
            <p:nvSpPr>
              <p:cNvPr id="22" name="Organigramme : Alternative 21"/>
              <p:cNvSpPr/>
              <p:nvPr/>
            </p:nvSpPr>
            <p:spPr>
              <a:xfrm>
                <a:off x="947710" y="3662362"/>
                <a:ext cx="1000132" cy="571504"/>
              </a:xfrm>
              <a:prstGeom prst="flowChartAlternateProcess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Projet</a:t>
                </a:r>
                <a:endParaRPr lang="fr-FR" dirty="0"/>
              </a:p>
            </p:txBody>
          </p:sp>
        </p:grpSp>
        <p:grpSp>
          <p:nvGrpSpPr>
            <p:cNvPr id="32" name="Groupe 31"/>
            <p:cNvGrpSpPr/>
            <p:nvPr/>
          </p:nvGrpSpPr>
          <p:grpSpPr>
            <a:xfrm>
              <a:off x="928662" y="3857628"/>
              <a:ext cx="1509722" cy="723904"/>
              <a:chOff x="1571604" y="4572008"/>
              <a:chExt cx="1509722" cy="723904"/>
            </a:xfrm>
          </p:grpSpPr>
          <p:sp>
            <p:nvSpPr>
              <p:cNvPr id="23" name="Organigramme : Alternative 22"/>
              <p:cNvSpPr/>
              <p:nvPr/>
            </p:nvSpPr>
            <p:spPr>
              <a:xfrm>
                <a:off x="1571604" y="4572008"/>
                <a:ext cx="1357322" cy="571504"/>
              </a:xfrm>
              <a:prstGeom prst="flowChartAlternateProcess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Documents</a:t>
                </a:r>
                <a:endParaRPr lang="fr-FR" dirty="0"/>
              </a:p>
            </p:txBody>
          </p:sp>
          <p:sp>
            <p:nvSpPr>
              <p:cNvPr id="24" name="Organigramme : Alternative 23"/>
              <p:cNvSpPr/>
              <p:nvPr/>
            </p:nvSpPr>
            <p:spPr>
              <a:xfrm>
                <a:off x="1724004" y="4724408"/>
                <a:ext cx="1357322" cy="571504"/>
              </a:xfrm>
              <a:prstGeom prst="flowChartAlternateProcess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Documents</a:t>
                </a:r>
                <a:endParaRPr lang="fr-FR" dirty="0"/>
              </a:p>
            </p:txBody>
          </p:sp>
        </p:grpSp>
        <p:sp>
          <p:nvSpPr>
            <p:cNvPr id="25" name="Organigramme : Alternative 24"/>
            <p:cNvSpPr/>
            <p:nvPr/>
          </p:nvSpPr>
          <p:spPr>
            <a:xfrm>
              <a:off x="2714612" y="4000504"/>
              <a:ext cx="1143008" cy="571504"/>
            </a:xfrm>
            <a:prstGeom prst="flowChartAlternateProcess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CAO</a:t>
              </a:r>
              <a:endParaRPr lang="fr-FR" dirty="0"/>
            </a:p>
          </p:txBody>
        </p:sp>
        <p:grpSp>
          <p:nvGrpSpPr>
            <p:cNvPr id="33" name="Groupe 32"/>
            <p:cNvGrpSpPr/>
            <p:nvPr/>
          </p:nvGrpSpPr>
          <p:grpSpPr>
            <a:xfrm>
              <a:off x="4662486" y="3000372"/>
              <a:ext cx="1409712" cy="2928958"/>
              <a:chOff x="4500562" y="3000372"/>
              <a:chExt cx="1409712" cy="2928958"/>
            </a:xfrm>
          </p:grpSpPr>
          <p:sp>
            <p:nvSpPr>
              <p:cNvPr id="26" name="Organigramme : Alternative 25"/>
              <p:cNvSpPr/>
              <p:nvPr/>
            </p:nvSpPr>
            <p:spPr>
              <a:xfrm>
                <a:off x="4500562" y="4429132"/>
                <a:ext cx="1143008" cy="571504"/>
              </a:xfrm>
              <a:prstGeom prst="flowChartAlternateProcess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Mise en plan</a:t>
                </a:r>
                <a:endParaRPr lang="fr-FR" dirty="0"/>
              </a:p>
            </p:txBody>
          </p:sp>
          <p:sp>
            <p:nvSpPr>
              <p:cNvPr id="27" name="Organigramme : Alternative 26"/>
              <p:cNvSpPr/>
              <p:nvPr/>
            </p:nvSpPr>
            <p:spPr>
              <a:xfrm>
                <a:off x="4500562" y="3714752"/>
                <a:ext cx="1409712" cy="571504"/>
              </a:xfrm>
              <a:prstGeom prst="flowChartAlternateProcess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Assemblage</a:t>
                </a:r>
                <a:endParaRPr lang="fr-FR" dirty="0"/>
              </a:p>
            </p:txBody>
          </p:sp>
          <p:sp>
            <p:nvSpPr>
              <p:cNvPr id="28" name="Organigramme : Alternative 27"/>
              <p:cNvSpPr/>
              <p:nvPr/>
            </p:nvSpPr>
            <p:spPr>
              <a:xfrm>
                <a:off x="4500562" y="3000372"/>
                <a:ext cx="1143008" cy="571504"/>
              </a:xfrm>
              <a:prstGeom prst="flowChartAlternateProcess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Pièce</a:t>
                </a:r>
                <a:endParaRPr lang="fr-FR" dirty="0"/>
              </a:p>
            </p:txBody>
          </p:sp>
          <p:sp>
            <p:nvSpPr>
              <p:cNvPr id="29" name="Organigramme : Alternative 28"/>
              <p:cNvSpPr/>
              <p:nvPr/>
            </p:nvSpPr>
            <p:spPr>
              <a:xfrm>
                <a:off x="4500562" y="5143512"/>
                <a:ext cx="1285884" cy="785818"/>
              </a:xfrm>
              <a:prstGeom prst="flowChartAlternateProcess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Simulation</a:t>
                </a:r>
                <a:endParaRPr lang="fr-FR" dirty="0"/>
              </a:p>
            </p:txBody>
          </p:sp>
        </p:grpSp>
        <p:sp>
          <p:nvSpPr>
            <p:cNvPr id="30" name="Organigramme : Alternative 29"/>
            <p:cNvSpPr/>
            <p:nvPr/>
          </p:nvSpPr>
          <p:spPr>
            <a:xfrm>
              <a:off x="2714612" y="4786322"/>
              <a:ext cx="1500198" cy="714380"/>
            </a:xfrm>
            <a:prstGeom prst="flowChartAlternateProcess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Bureautique</a:t>
              </a:r>
              <a:endParaRPr lang="fr-FR" dirty="0"/>
            </a:p>
          </p:txBody>
        </p:sp>
        <p:grpSp>
          <p:nvGrpSpPr>
            <p:cNvPr id="43" name="Groupe 42"/>
            <p:cNvGrpSpPr/>
            <p:nvPr/>
          </p:nvGrpSpPr>
          <p:grpSpPr>
            <a:xfrm>
              <a:off x="856430" y="3591718"/>
              <a:ext cx="357984" cy="694538"/>
              <a:chOff x="856430" y="3591718"/>
              <a:chExt cx="224632" cy="704062"/>
            </a:xfrm>
          </p:grpSpPr>
          <p:cxnSp>
            <p:nvCxnSpPr>
              <p:cNvPr id="39" name="Connecteur droit 38"/>
              <p:cNvCxnSpPr>
                <a:stCxn id="22" idx="2"/>
              </p:cNvCxnSpPr>
              <p:nvPr/>
            </p:nvCxnSpPr>
            <p:spPr>
              <a:xfrm rot="5400000">
                <a:off x="509558" y="3938590"/>
                <a:ext cx="695332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avec flèche 41"/>
              <p:cNvCxnSpPr>
                <a:endCxn id="24" idx="1"/>
              </p:cNvCxnSpPr>
              <p:nvPr/>
            </p:nvCxnSpPr>
            <p:spPr>
              <a:xfrm>
                <a:off x="857224" y="4286256"/>
                <a:ext cx="223838" cy="9524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e 43"/>
            <p:cNvGrpSpPr/>
            <p:nvPr/>
          </p:nvGrpSpPr>
          <p:grpSpPr>
            <a:xfrm>
              <a:off x="1714480" y="4429132"/>
              <a:ext cx="1143008" cy="714380"/>
              <a:chOff x="856430" y="3591718"/>
              <a:chExt cx="224632" cy="704062"/>
            </a:xfrm>
          </p:grpSpPr>
          <p:cxnSp>
            <p:nvCxnSpPr>
              <p:cNvPr id="45" name="Connecteur droit 44"/>
              <p:cNvCxnSpPr/>
              <p:nvPr/>
            </p:nvCxnSpPr>
            <p:spPr>
              <a:xfrm rot="5400000">
                <a:off x="509558" y="3938590"/>
                <a:ext cx="695332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avec flèche 45"/>
              <p:cNvCxnSpPr/>
              <p:nvPr/>
            </p:nvCxnSpPr>
            <p:spPr>
              <a:xfrm>
                <a:off x="857224" y="4286256"/>
                <a:ext cx="223838" cy="9524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Connecteur droit avec flèche 52"/>
            <p:cNvCxnSpPr/>
            <p:nvPr/>
          </p:nvCxnSpPr>
          <p:spPr>
            <a:xfrm>
              <a:off x="4286248" y="5500702"/>
              <a:ext cx="500066" cy="158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/>
            <p:nvPr/>
          </p:nvCxnSpPr>
          <p:spPr>
            <a:xfrm>
              <a:off x="4357686" y="3286124"/>
              <a:ext cx="428628" cy="158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avec flèche 54"/>
            <p:cNvCxnSpPr/>
            <p:nvPr/>
          </p:nvCxnSpPr>
          <p:spPr>
            <a:xfrm>
              <a:off x="2428860" y="4357694"/>
              <a:ext cx="428628" cy="158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/>
            <p:nvPr/>
          </p:nvCxnSpPr>
          <p:spPr>
            <a:xfrm>
              <a:off x="4357686" y="4071942"/>
              <a:ext cx="428628" cy="158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/>
            <p:cNvCxnSpPr/>
            <p:nvPr/>
          </p:nvCxnSpPr>
          <p:spPr>
            <a:xfrm>
              <a:off x="4357686" y="4714884"/>
              <a:ext cx="428628" cy="158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/>
            <p:cNvCxnSpPr/>
            <p:nvPr/>
          </p:nvCxnSpPr>
          <p:spPr>
            <a:xfrm rot="5400000">
              <a:off x="3638480" y="3994090"/>
              <a:ext cx="1440000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/>
            <p:cNvCxnSpPr/>
            <p:nvPr/>
          </p:nvCxnSpPr>
          <p:spPr>
            <a:xfrm>
              <a:off x="3853686" y="4286256"/>
              <a:ext cx="504000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/>
            <p:cNvCxnSpPr/>
            <p:nvPr/>
          </p:nvCxnSpPr>
          <p:spPr>
            <a:xfrm rot="5400000">
              <a:off x="3679819" y="4892685"/>
              <a:ext cx="1214446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1" name="Connecteur droit 70"/>
          <p:cNvCxnSpPr/>
          <p:nvPr/>
        </p:nvCxnSpPr>
        <p:spPr>
          <a:xfrm rot="5400000">
            <a:off x="4036215" y="4107661"/>
            <a:ext cx="421484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2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357562"/>
            <a:ext cx="1010499" cy="620988"/>
          </a:xfrm>
          <a:prstGeom prst="rect">
            <a:avLst/>
          </a:prstGeom>
          <a:noFill/>
        </p:spPr>
      </p:pic>
      <p:pic>
        <p:nvPicPr>
          <p:cNvPr id="73" name="Image 72" descr="coff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29600" y="3071810"/>
            <a:ext cx="914400" cy="1014984"/>
          </a:xfrm>
          <a:prstGeom prst="rect">
            <a:avLst/>
          </a:prstGeom>
        </p:spPr>
      </p:pic>
      <p:sp>
        <p:nvSpPr>
          <p:cNvPr id="75" name="Flèche courbée vers le haut 74"/>
          <p:cNvSpPr/>
          <p:nvPr/>
        </p:nvSpPr>
        <p:spPr>
          <a:xfrm>
            <a:off x="7000892" y="4000504"/>
            <a:ext cx="1643074" cy="571504"/>
          </a:xfrm>
          <a:prstGeom prst="curved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8" name="Flèche courbée vers le bas 77"/>
          <p:cNvSpPr/>
          <p:nvPr/>
        </p:nvSpPr>
        <p:spPr>
          <a:xfrm flipH="1">
            <a:off x="6858016" y="2714620"/>
            <a:ext cx="1785950" cy="500066"/>
          </a:xfrm>
          <a:prstGeom prst="curved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9" name="ZoneTexte 78"/>
          <p:cNvSpPr txBox="1"/>
          <p:nvPr/>
        </p:nvSpPr>
        <p:spPr>
          <a:xfrm>
            <a:off x="7072330" y="3214686"/>
            <a:ext cx="142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Mécanismes de coffres- forts</a:t>
            </a:r>
            <a:endParaRPr lang="fr-FR" dirty="0"/>
          </a:p>
        </p:txBody>
      </p:sp>
      <p:pic>
        <p:nvPicPr>
          <p:cNvPr id="47" name="Picture 4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5072074"/>
            <a:ext cx="642942" cy="786511"/>
          </a:xfrm>
          <a:prstGeom prst="rect">
            <a:avLst/>
          </a:prstGeom>
          <a:noFill/>
        </p:spPr>
      </p:pic>
      <p:sp>
        <p:nvSpPr>
          <p:cNvPr id="49" name="Flèche droite 48"/>
          <p:cNvSpPr/>
          <p:nvPr/>
        </p:nvSpPr>
        <p:spPr>
          <a:xfrm>
            <a:off x="6858016" y="4714884"/>
            <a:ext cx="1428760" cy="1500198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Gestion des droits d’accès</a:t>
            </a:r>
            <a:endParaRPr lang="fr-FR" dirty="0"/>
          </a:p>
        </p:txBody>
      </p:sp>
      <p:sp>
        <p:nvSpPr>
          <p:cNvPr id="51" name="ZoneTexte 50"/>
          <p:cNvSpPr txBox="1"/>
          <p:nvPr/>
        </p:nvSpPr>
        <p:spPr>
          <a:xfrm>
            <a:off x="8286776" y="4572008"/>
            <a:ext cx="857256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/>
              <a:t>Chef  projet</a:t>
            </a:r>
            <a:endParaRPr lang="fr-FR" sz="1600" dirty="0"/>
          </a:p>
        </p:txBody>
      </p:sp>
      <p:sp>
        <p:nvSpPr>
          <p:cNvPr id="56" name="ZoneTexte 55"/>
          <p:cNvSpPr txBox="1"/>
          <p:nvPr/>
        </p:nvSpPr>
        <p:spPr>
          <a:xfrm>
            <a:off x="8072462" y="5214950"/>
            <a:ext cx="1071538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/>
              <a:t>Ingénieur</a:t>
            </a:r>
            <a:endParaRPr lang="fr-FR" sz="1600" dirty="0"/>
          </a:p>
        </p:txBody>
      </p:sp>
      <p:sp>
        <p:nvSpPr>
          <p:cNvPr id="57" name="ZoneTexte 56"/>
          <p:cNvSpPr txBox="1"/>
          <p:nvPr/>
        </p:nvSpPr>
        <p:spPr>
          <a:xfrm>
            <a:off x="8134344" y="5643578"/>
            <a:ext cx="1009656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 smtClean="0"/>
              <a:t>Extérieur…</a:t>
            </a:r>
            <a:endParaRPr lang="fr-FR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 animBg="1"/>
      <p:bldP spid="75" grpId="0" animBg="1"/>
      <p:bldP spid="78" grpId="0" animBg="1"/>
      <p:bldP spid="79" grpId="0"/>
      <p:bldP spid="49" grpId="0" animBg="1"/>
      <p:bldP spid="51" grpId="0" animBg="1"/>
      <p:bldP spid="56" grpId="0" animBg="1"/>
      <p:bldP spid="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à coins arrondis 24"/>
          <p:cNvSpPr/>
          <p:nvPr/>
        </p:nvSpPr>
        <p:spPr>
          <a:xfrm>
            <a:off x="2214546" y="1785926"/>
            <a:ext cx="1785918" cy="464347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à coins arrondis 23"/>
          <p:cNvSpPr/>
          <p:nvPr/>
        </p:nvSpPr>
        <p:spPr>
          <a:xfrm>
            <a:off x="5857884" y="1785926"/>
            <a:ext cx="1785918" cy="46434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Méthodes et outils </a:t>
            </a:r>
            <a:br>
              <a:rPr lang="fr-FR" dirty="0" smtClean="0"/>
            </a:br>
            <a:r>
              <a:rPr lang="fr-FR" dirty="0" smtClean="0"/>
              <a:t>Le SGDT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r>
              <a:rPr lang="fr-FR" dirty="0" smtClean="0"/>
              <a:t>Principaux services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6429388" y="1000108"/>
            <a:ext cx="2286016" cy="64294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GERER LES MODIFICATIONS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1406" y="4357694"/>
            <a:ext cx="1857388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Gestion automatisée des fichiers associés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715272" y="4214818"/>
            <a:ext cx="135729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Historique et traçabilité</a:t>
            </a:r>
            <a:endParaRPr lang="fr-FR" dirty="0"/>
          </a:p>
        </p:txBody>
      </p:sp>
      <p:pic>
        <p:nvPicPr>
          <p:cNvPr id="10" name="Image 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16082" y="2714620"/>
            <a:ext cx="384810" cy="4038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 1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3571876"/>
            <a:ext cx="894399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3643314"/>
            <a:ext cx="501650" cy="4572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2" name="Groupe 31"/>
          <p:cNvGrpSpPr/>
          <p:nvPr/>
        </p:nvGrpSpPr>
        <p:grpSpPr>
          <a:xfrm>
            <a:off x="1928794" y="5143512"/>
            <a:ext cx="1655771" cy="1000132"/>
            <a:chOff x="701650" y="3000372"/>
            <a:chExt cx="2192337" cy="1143000"/>
          </a:xfrm>
        </p:grpSpPr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1000100" y="3000372"/>
              <a:ext cx="1757362" cy="457200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fr-FR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50000"/>
                </a:spcBef>
              </a:pPr>
              <a:r>
                <a:rPr lang="fr-FR" sz="2400" dirty="0">
                  <a:solidFill>
                    <a:schemeClr val="accent2"/>
                  </a:solidFill>
                  <a:latin typeface="Times New Roman" pitchFamily="18" charset="0"/>
                </a:rPr>
                <a:t>b  . 0</a:t>
              </a:r>
            </a:p>
          </p:txBody>
        </p:sp>
        <p:sp>
          <p:nvSpPr>
            <p:cNvPr id="16" name="AutoShape 10"/>
            <p:cNvSpPr>
              <a:spLocks/>
            </p:cNvSpPr>
            <p:nvPr/>
          </p:nvSpPr>
          <p:spPr bwMode="auto">
            <a:xfrm rot="5400000">
              <a:off x="1508099" y="3227385"/>
              <a:ext cx="276225" cy="495300"/>
            </a:xfrm>
            <a:prstGeom prst="rightBrace">
              <a:avLst>
                <a:gd name="adj1" fmla="val 14943"/>
                <a:gd name="adj2" fmla="val 47111"/>
              </a:avLst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defPPr>
                <a:defRPr lang="fr-FR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r"/>
              <a:endParaRPr lang="fr-FR"/>
            </a:p>
          </p:txBody>
        </p:sp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701650" y="3686172"/>
              <a:ext cx="2192337" cy="457200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fr-FR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50000"/>
                </a:spcBef>
              </a:pPr>
              <a:r>
                <a:rPr lang="fr-FR" sz="2400" dirty="0">
                  <a:solidFill>
                    <a:schemeClr val="accent2"/>
                  </a:solidFill>
                  <a:latin typeface="Times New Roman" pitchFamily="18" charset="0"/>
                </a:rPr>
                <a:t>Version</a:t>
              </a:r>
            </a:p>
          </p:txBody>
        </p:sp>
      </p:grpSp>
      <p:pic>
        <p:nvPicPr>
          <p:cNvPr id="19" name="Image 1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3929066"/>
            <a:ext cx="384810" cy="4038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Image 19" descr="coffr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388" y="1842512"/>
            <a:ext cx="771524" cy="856392"/>
          </a:xfrm>
          <a:prstGeom prst="rect">
            <a:avLst/>
          </a:prstGeom>
        </p:spPr>
      </p:pic>
      <p:pic>
        <p:nvPicPr>
          <p:cNvPr id="21" name="Image 20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5000636"/>
            <a:ext cx="501650" cy="4572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Image 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5072074"/>
            <a:ext cx="501650" cy="4572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 10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5143512"/>
            <a:ext cx="500066" cy="5000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3" name="Picture 2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71736" y="1928802"/>
            <a:ext cx="1010499" cy="620988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2928926" y="1643050"/>
            <a:ext cx="390690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Contrôle du cycle de vie d’un document</a:t>
            </a:r>
            <a:endParaRPr lang="fr-FR" dirty="0"/>
          </a:p>
        </p:txBody>
      </p:sp>
      <p:pic>
        <p:nvPicPr>
          <p:cNvPr id="12" name="Image 11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71802" y="3571876"/>
            <a:ext cx="380365" cy="4038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Image 25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71802" y="4429132"/>
            <a:ext cx="380365" cy="4038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1928794" y="4429132"/>
            <a:ext cx="1757362" cy="40011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fr-FR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a  </a:t>
            </a:r>
            <a:r>
              <a:rPr lang="fr-FR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. 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1</a:t>
            </a:r>
            <a:endParaRPr lang="fr-FR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31" name="Image 30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14678" y="5357826"/>
            <a:ext cx="380365" cy="4038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1" name="Groupe 40"/>
          <p:cNvGrpSpPr/>
          <p:nvPr/>
        </p:nvGrpSpPr>
        <p:grpSpPr>
          <a:xfrm>
            <a:off x="2571736" y="2571744"/>
            <a:ext cx="1714512" cy="797960"/>
            <a:chOff x="4000496" y="2571744"/>
            <a:chExt cx="1714512" cy="79796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214810" y="2571744"/>
              <a:ext cx="492921" cy="547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3" name="ZoneTexte 32"/>
            <p:cNvSpPr txBox="1"/>
            <p:nvPr/>
          </p:nvSpPr>
          <p:spPr>
            <a:xfrm>
              <a:off x="4000496" y="3000372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Nouveau</a:t>
              </a:r>
              <a:endParaRPr lang="fr-FR" dirty="0"/>
            </a:p>
          </p:txBody>
        </p:sp>
      </p:grpSp>
      <p:sp>
        <p:nvSpPr>
          <p:cNvPr id="37" name="Flèche droite 36"/>
          <p:cNvSpPr/>
          <p:nvPr/>
        </p:nvSpPr>
        <p:spPr>
          <a:xfrm>
            <a:off x="3857620" y="2786058"/>
            <a:ext cx="2357454" cy="28575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Libération</a:t>
            </a:r>
            <a:endParaRPr lang="fr-FR" dirty="0"/>
          </a:p>
        </p:txBody>
      </p:sp>
      <p:sp>
        <p:nvSpPr>
          <p:cNvPr id="39" name="Flèche droite 38"/>
          <p:cNvSpPr/>
          <p:nvPr/>
        </p:nvSpPr>
        <p:spPr>
          <a:xfrm>
            <a:off x="3857620" y="3857628"/>
            <a:ext cx="2357454" cy="28575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Libération</a:t>
            </a:r>
            <a:endParaRPr lang="fr-FR" dirty="0"/>
          </a:p>
        </p:txBody>
      </p:sp>
      <p:sp>
        <p:nvSpPr>
          <p:cNvPr id="42" name="Flèche droite 41"/>
          <p:cNvSpPr/>
          <p:nvPr/>
        </p:nvSpPr>
        <p:spPr>
          <a:xfrm rot="425194">
            <a:off x="3866242" y="4859210"/>
            <a:ext cx="2357454" cy="28575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Validation</a:t>
            </a:r>
            <a:endParaRPr lang="fr-FR" dirty="0"/>
          </a:p>
        </p:txBody>
      </p:sp>
      <p:sp>
        <p:nvSpPr>
          <p:cNvPr id="45" name="Ellipse 44"/>
          <p:cNvSpPr/>
          <p:nvPr/>
        </p:nvSpPr>
        <p:spPr>
          <a:xfrm>
            <a:off x="2000232" y="3429000"/>
            <a:ext cx="1357322" cy="2928958"/>
          </a:xfrm>
          <a:prstGeom prst="ellipse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Flèche gauche 45"/>
          <p:cNvSpPr/>
          <p:nvPr/>
        </p:nvSpPr>
        <p:spPr>
          <a:xfrm rot="20662597">
            <a:off x="3853868" y="3302921"/>
            <a:ext cx="2286016" cy="28575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Réservation</a:t>
            </a:r>
            <a:endParaRPr lang="fr-FR" dirty="0"/>
          </a:p>
        </p:txBody>
      </p:sp>
      <p:sp>
        <p:nvSpPr>
          <p:cNvPr id="47" name="Flèche gauche 46"/>
          <p:cNvSpPr/>
          <p:nvPr/>
        </p:nvSpPr>
        <p:spPr>
          <a:xfrm rot="20958772">
            <a:off x="3853868" y="4303051"/>
            <a:ext cx="2286016" cy="28575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Réservation</a:t>
            </a:r>
            <a:endParaRPr lang="fr-FR" dirty="0"/>
          </a:p>
        </p:txBody>
      </p:sp>
      <p:sp>
        <p:nvSpPr>
          <p:cNvPr id="44" name="Ellipse 43"/>
          <p:cNvSpPr/>
          <p:nvPr/>
        </p:nvSpPr>
        <p:spPr>
          <a:xfrm>
            <a:off x="6000760" y="3357562"/>
            <a:ext cx="1500198" cy="2714644"/>
          </a:xfrm>
          <a:prstGeom prst="ellipse">
            <a:avLst/>
          </a:prstGeom>
          <a:noFill/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Flèche gauche 47"/>
          <p:cNvSpPr/>
          <p:nvPr/>
        </p:nvSpPr>
        <p:spPr>
          <a:xfrm>
            <a:off x="3786182" y="5429264"/>
            <a:ext cx="2286016" cy="28575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Nouvelle version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4" grpId="0" animBg="1"/>
      <p:bldP spid="7" grpId="0" animBg="1"/>
      <p:bldP spid="8" grpId="0" animBg="1"/>
      <p:bldP spid="9" grpId="0" animBg="1"/>
      <p:bldP spid="6" grpId="0" animBg="1"/>
      <p:bldP spid="27" grpId="0"/>
      <p:bldP spid="37" grpId="0" animBg="1"/>
      <p:bldP spid="39" grpId="0" animBg="1"/>
      <p:bldP spid="42" grpId="0" animBg="1"/>
      <p:bldP spid="45" grpId="0" animBg="1"/>
      <p:bldP spid="46" grpId="0" animBg="1"/>
      <p:bldP spid="47" grpId="0" animBg="1"/>
      <p:bldP spid="44" grpId="0" animBg="1"/>
      <p:bldP spid="4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r>
              <a:rPr lang="fr-FR" dirty="0" smtClean="0"/>
              <a:t>Principaux services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50" name="Rectangle à coins arrondis 49"/>
          <p:cNvSpPr/>
          <p:nvPr/>
        </p:nvSpPr>
        <p:spPr>
          <a:xfrm>
            <a:off x="285720" y="5072074"/>
            <a:ext cx="6500858" cy="12144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buFont typeface="Wingdings" pitchFamily="2" charset="2"/>
              <a:buChar char="Ø"/>
            </a:pPr>
            <a:r>
              <a:rPr lang="fr-FR" dirty="0" smtClean="0"/>
              <a:t> </a:t>
            </a:r>
            <a:r>
              <a:rPr lang="fr-FR" dirty="0" err="1" smtClean="0"/>
              <a:t>Visualiseurs</a:t>
            </a:r>
            <a:r>
              <a:rPr lang="fr-FR" dirty="0" smtClean="0"/>
              <a:t> standards (e-</a:t>
            </a:r>
            <a:r>
              <a:rPr lang="fr-FR" dirty="0" err="1" smtClean="0"/>
              <a:t>Drawings</a:t>
            </a:r>
            <a:r>
              <a:rPr lang="fr-FR" dirty="0" smtClean="0"/>
              <a:t>, DS </a:t>
            </a:r>
            <a:r>
              <a:rPr lang="fr-FR" dirty="0" err="1" smtClean="0"/>
              <a:t>Viewer</a:t>
            </a:r>
            <a:r>
              <a:rPr lang="fr-FR" dirty="0" smtClean="0"/>
              <a:t>…)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Fonctions d’annotations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Fonctions d’analyse (mesures, sections…)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Fonctions de confort (Zoom…)</a:t>
            </a:r>
          </a:p>
          <a:p>
            <a:pPr>
              <a:buFont typeface="Wingdings" pitchFamily="2" charset="2"/>
              <a:buChar char="Ø"/>
            </a:pP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Méthodes et outils </a:t>
            </a:r>
            <a:br>
              <a:rPr lang="fr-FR" dirty="0" smtClean="0"/>
            </a:br>
            <a:r>
              <a:rPr lang="fr-FR" dirty="0" smtClean="0"/>
              <a:t>Le SGDT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46" name="Rectangle à coins arrondis 45"/>
          <p:cNvSpPr/>
          <p:nvPr/>
        </p:nvSpPr>
        <p:spPr>
          <a:xfrm>
            <a:off x="285720" y="1785926"/>
            <a:ext cx="6500858" cy="78581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buFont typeface="Wingdings" pitchFamily="2" charset="2"/>
              <a:buChar char="Ø"/>
            </a:pPr>
            <a:r>
              <a:rPr lang="fr-FR" dirty="0" smtClean="0"/>
              <a:t> Gestion des accès simultanés aux données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Intégration aux outils standards d’entreprise: CAO - Bureautique</a:t>
            </a:r>
            <a:endParaRPr lang="fr-FR" dirty="0"/>
          </a:p>
        </p:txBody>
      </p:sp>
      <p:sp>
        <p:nvSpPr>
          <p:cNvPr id="41" name="Rectangle à coins arrondis 40"/>
          <p:cNvSpPr/>
          <p:nvPr/>
        </p:nvSpPr>
        <p:spPr>
          <a:xfrm>
            <a:off x="6572264" y="1214422"/>
            <a:ext cx="2286016" cy="150019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COLLABORER </a:t>
            </a:r>
            <a:r>
              <a:rPr lang="fr-FR" dirty="0" smtClean="0"/>
              <a:t>et</a:t>
            </a:r>
            <a:r>
              <a:rPr lang="fr-FR" b="1" dirty="0" smtClean="0"/>
              <a:t> OPTIMISER</a:t>
            </a:r>
            <a:r>
              <a:rPr lang="fr-FR" dirty="0" smtClean="0"/>
              <a:t> le travail d’équipe</a:t>
            </a:r>
            <a:endParaRPr lang="fr-FR" dirty="0"/>
          </a:p>
        </p:txBody>
      </p:sp>
      <p:sp>
        <p:nvSpPr>
          <p:cNvPr id="48" name="Rectangle à coins arrondis 47"/>
          <p:cNvSpPr/>
          <p:nvPr/>
        </p:nvSpPr>
        <p:spPr>
          <a:xfrm>
            <a:off x="285720" y="3500438"/>
            <a:ext cx="6500858" cy="107157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buFont typeface="Wingdings" pitchFamily="2" charset="2"/>
              <a:buChar char="Ø"/>
            </a:pPr>
            <a:r>
              <a:rPr lang="fr-FR" dirty="0" smtClean="0"/>
              <a:t> Structure des données suivant des standards de l’entreprise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Cloner une structure CAO à partir de l’existant (Copie de conception)</a:t>
            </a:r>
            <a:endParaRPr lang="fr-FR" dirty="0"/>
          </a:p>
        </p:txBody>
      </p:sp>
      <p:sp>
        <p:nvSpPr>
          <p:cNvPr id="47" name="Rectangle à coins arrondis 46"/>
          <p:cNvSpPr/>
          <p:nvPr/>
        </p:nvSpPr>
        <p:spPr>
          <a:xfrm>
            <a:off x="6572264" y="3143248"/>
            <a:ext cx="2286016" cy="150019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RE-UTILISER </a:t>
            </a:r>
            <a:r>
              <a:rPr lang="fr-FR" dirty="0" smtClean="0"/>
              <a:t>des pièces et conceptions standards</a:t>
            </a:r>
            <a:endParaRPr lang="fr-FR" dirty="0"/>
          </a:p>
        </p:txBody>
      </p:sp>
      <p:sp>
        <p:nvSpPr>
          <p:cNvPr id="49" name="Rectangle à coins arrondis 48"/>
          <p:cNvSpPr/>
          <p:nvPr/>
        </p:nvSpPr>
        <p:spPr>
          <a:xfrm>
            <a:off x="6572264" y="4857760"/>
            <a:ext cx="2286016" cy="150019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VISUALISER </a:t>
            </a:r>
            <a:r>
              <a:rPr lang="fr-FR" dirty="0" smtClean="0"/>
              <a:t>divers formats de données sans leurs applications natives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46" grpId="0" animBg="1"/>
      <p:bldP spid="41" grpId="0" animBg="1"/>
      <p:bldP spid="48" grpId="0" animBg="1"/>
      <p:bldP spid="47" grpId="0" animBg="1"/>
      <p:bldP spid="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Méthodes et outils </a:t>
            </a:r>
            <a:br>
              <a:rPr lang="fr-FR" dirty="0" smtClean="0"/>
            </a:br>
            <a:r>
              <a:rPr lang="fr-FR" dirty="0" smtClean="0"/>
              <a:t>Le PLM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4500562" y="4010028"/>
            <a:ext cx="1133484" cy="8477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CFAO</a:t>
            </a:r>
            <a:endParaRPr lang="fr-FR" dirty="0"/>
          </a:p>
        </p:txBody>
      </p:sp>
      <p:sp>
        <p:nvSpPr>
          <p:cNvPr id="25" name="Rectangle 24"/>
          <p:cNvSpPr/>
          <p:nvPr/>
        </p:nvSpPr>
        <p:spPr>
          <a:xfrm>
            <a:off x="3357554" y="4010028"/>
            <a:ext cx="1133484" cy="8477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cPDM</a:t>
            </a:r>
            <a:endParaRPr lang="fr-FR" dirty="0"/>
          </a:p>
        </p:txBody>
      </p:sp>
      <p:sp>
        <p:nvSpPr>
          <p:cNvPr id="26" name="Rectangle 25"/>
          <p:cNvSpPr/>
          <p:nvPr/>
        </p:nvSpPr>
        <p:spPr>
          <a:xfrm>
            <a:off x="4214810" y="3152772"/>
            <a:ext cx="1133484" cy="847732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Gestion des projets</a:t>
            </a:r>
            <a:endParaRPr lang="fr-FR" dirty="0"/>
          </a:p>
        </p:txBody>
      </p:sp>
      <p:sp>
        <p:nvSpPr>
          <p:cNvPr id="27" name="Rectangle 26"/>
          <p:cNvSpPr/>
          <p:nvPr/>
        </p:nvSpPr>
        <p:spPr>
          <a:xfrm>
            <a:off x="1857356" y="4010028"/>
            <a:ext cx="1471626" cy="8477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Gestion des spécifications</a:t>
            </a:r>
            <a:endParaRPr lang="fr-FR" dirty="0"/>
          </a:p>
        </p:txBody>
      </p:sp>
      <p:sp>
        <p:nvSpPr>
          <p:cNvPr id="28" name="Rectangle 27"/>
          <p:cNvSpPr/>
          <p:nvPr/>
        </p:nvSpPr>
        <p:spPr>
          <a:xfrm>
            <a:off x="5643570" y="4010028"/>
            <a:ext cx="1643074" cy="847732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Gestion de la règlementation</a:t>
            </a:r>
            <a:endParaRPr lang="fr-FR" dirty="0"/>
          </a:p>
        </p:txBody>
      </p:sp>
      <p:sp>
        <p:nvSpPr>
          <p:cNvPr id="29" name="Rectangle 28"/>
          <p:cNvSpPr/>
          <p:nvPr/>
        </p:nvSpPr>
        <p:spPr>
          <a:xfrm>
            <a:off x="5357818" y="3152772"/>
            <a:ext cx="1595454" cy="8477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Gestion du portefeuille d’affaires</a:t>
            </a:r>
            <a:endParaRPr lang="fr-FR" dirty="0"/>
          </a:p>
        </p:txBody>
      </p:sp>
      <p:sp>
        <p:nvSpPr>
          <p:cNvPr id="30" name="Rectangle à coins arrondis 29"/>
          <p:cNvSpPr/>
          <p:nvPr/>
        </p:nvSpPr>
        <p:spPr>
          <a:xfrm>
            <a:off x="714348" y="1500174"/>
            <a:ext cx="7715304" cy="8572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Le PLM intègre la gestion des processus d’ingénierie et celle des autres processus de l’entreprise</a:t>
            </a:r>
            <a:endParaRPr lang="fr-FR" dirty="0"/>
          </a:p>
        </p:txBody>
      </p:sp>
      <p:sp>
        <p:nvSpPr>
          <p:cNvPr id="31" name="Rectangle 30"/>
          <p:cNvSpPr/>
          <p:nvPr/>
        </p:nvSpPr>
        <p:spPr>
          <a:xfrm>
            <a:off x="2786050" y="3152772"/>
            <a:ext cx="1419236" cy="84773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Gestion de la maintenance</a:t>
            </a:r>
            <a:endParaRPr lang="fr-FR" dirty="0"/>
          </a:p>
        </p:txBody>
      </p:sp>
      <p:sp>
        <p:nvSpPr>
          <p:cNvPr id="32" name="Rectangle 31"/>
          <p:cNvSpPr/>
          <p:nvPr/>
        </p:nvSpPr>
        <p:spPr>
          <a:xfrm>
            <a:off x="2714612" y="4867284"/>
            <a:ext cx="1643074" cy="847732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Ingénierie Système Mécatronique</a:t>
            </a:r>
            <a:endParaRPr lang="fr-FR" dirty="0"/>
          </a:p>
        </p:txBody>
      </p:sp>
      <p:sp>
        <p:nvSpPr>
          <p:cNvPr id="33" name="Rectangle 32"/>
          <p:cNvSpPr/>
          <p:nvPr/>
        </p:nvSpPr>
        <p:spPr>
          <a:xfrm>
            <a:off x="4357686" y="4867284"/>
            <a:ext cx="1419236" cy="84773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Gestion des composants</a:t>
            </a:r>
            <a:endParaRPr lang="fr-FR" dirty="0"/>
          </a:p>
        </p:txBody>
      </p:sp>
      <p:sp>
        <p:nvSpPr>
          <p:cNvPr id="34" name="Rectangle 33"/>
          <p:cNvSpPr/>
          <p:nvPr/>
        </p:nvSpPr>
        <p:spPr>
          <a:xfrm>
            <a:off x="5786446" y="4867284"/>
            <a:ext cx="1471626" cy="8477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14" name="Ellipse 13"/>
          <p:cNvSpPr/>
          <p:nvPr/>
        </p:nvSpPr>
        <p:spPr>
          <a:xfrm>
            <a:off x="1857356" y="3000372"/>
            <a:ext cx="5786478" cy="3000396"/>
          </a:xfrm>
          <a:prstGeom prst="ellipse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3800" b="1" spc="50" dirty="0" smtClean="0">
                <a:ln w="381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PLM</a:t>
            </a:r>
            <a:endParaRPr lang="fr-FR" sz="7200" b="1" spc="50" dirty="0">
              <a:ln w="381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innerShdw blurRad="63500" dist="50800" dir="81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lum bright="60000" contrast="-60000"/>
          </a:blip>
          <a:srcRect/>
          <a:stretch>
            <a:fillRect/>
          </a:stretch>
        </p:blipFill>
        <p:spPr bwMode="auto">
          <a:xfrm>
            <a:off x="-32" y="1428736"/>
            <a:ext cx="5715040" cy="5068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Exemples de solutions</a:t>
            </a:r>
            <a:br>
              <a:rPr lang="fr-FR" dirty="0" smtClean="0"/>
            </a:br>
            <a:r>
              <a:rPr lang="fr-FR" dirty="0" smtClean="0"/>
              <a:t>Déployées chez des industriels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6412" y="3311546"/>
            <a:ext cx="3557588" cy="31178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18265" y="2254058"/>
            <a:ext cx="4025735" cy="103206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43607" y="1581142"/>
            <a:ext cx="3400425" cy="7048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1714488"/>
            <a:ext cx="5572125" cy="354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300"/>
              </a:spcBef>
            </a:pPr>
            <a:r>
              <a:rPr lang="fr-FR" sz="2000" b="1" dirty="0">
                <a:latin typeface="+mj-lt"/>
              </a:rPr>
              <a:t>Fabricant de moteurs pour l’industrie spatiale et aéronautique</a:t>
            </a:r>
          </a:p>
          <a:p>
            <a:pPr algn="ctr">
              <a:spcBef>
                <a:spcPts val="300"/>
              </a:spcBef>
            </a:pPr>
            <a:r>
              <a:rPr lang="fr-FR" sz="2000" b="1" dirty="0">
                <a:latin typeface="+mj-lt"/>
              </a:rPr>
              <a:t>Déploiement </a:t>
            </a:r>
            <a:r>
              <a:rPr lang="fr-FR" sz="2000" b="1" dirty="0" smtClean="0">
                <a:latin typeface="+mj-lt"/>
              </a:rPr>
              <a:t>d’une </a:t>
            </a:r>
            <a:r>
              <a:rPr lang="fr-FR" sz="2000" b="1" dirty="0">
                <a:latin typeface="+mj-lt"/>
              </a:rPr>
              <a:t>solution de CAO et</a:t>
            </a:r>
            <a:br>
              <a:rPr lang="fr-FR" sz="2000" b="1" dirty="0">
                <a:latin typeface="+mj-lt"/>
              </a:rPr>
            </a:br>
            <a:r>
              <a:rPr lang="fr-FR" sz="2000" b="1" dirty="0">
                <a:latin typeface="+mj-lt"/>
              </a:rPr>
              <a:t>de PLM en 2004</a:t>
            </a:r>
          </a:p>
          <a:p>
            <a:pPr>
              <a:spcBef>
                <a:spcPts val="300"/>
              </a:spcBef>
            </a:pPr>
            <a:endParaRPr lang="fr-FR" dirty="0">
              <a:latin typeface="+mj-lt"/>
            </a:endParaRPr>
          </a:p>
          <a:p>
            <a:pPr algn="l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dirty="0">
                <a:latin typeface="+mj-lt"/>
              </a:rPr>
              <a:t> </a:t>
            </a:r>
            <a:r>
              <a:rPr lang="fr-FR" sz="2000" dirty="0">
                <a:latin typeface="+mj-lt"/>
              </a:rPr>
              <a:t>Gain sur les phases d’assemblage : </a:t>
            </a:r>
            <a:r>
              <a:rPr lang="fr-FR" sz="2000" b="1" dirty="0">
                <a:latin typeface="+mj-lt"/>
              </a:rPr>
              <a:t>20 %</a:t>
            </a:r>
          </a:p>
          <a:p>
            <a:pPr algn="l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dirty="0">
                <a:latin typeface="+mj-lt"/>
              </a:rPr>
              <a:t> Élimination de la réalisation de certains prototypes : </a:t>
            </a:r>
            <a:r>
              <a:rPr lang="fr-FR" b="1" dirty="0">
                <a:latin typeface="+mj-lt"/>
              </a:rPr>
              <a:t>500 k$ </a:t>
            </a:r>
            <a:r>
              <a:rPr lang="fr-FR" dirty="0">
                <a:latin typeface="+mj-lt"/>
              </a:rPr>
              <a:t>de</a:t>
            </a:r>
            <a:r>
              <a:rPr lang="fr-FR" b="1" dirty="0">
                <a:latin typeface="+mj-lt"/>
              </a:rPr>
              <a:t> </a:t>
            </a:r>
            <a:r>
              <a:rPr lang="fr-FR" dirty="0">
                <a:latin typeface="+mj-lt"/>
              </a:rPr>
              <a:t>gain par moteur développé</a:t>
            </a:r>
          </a:p>
          <a:p>
            <a:pPr algn="l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sz="2000" dirty="0">
                <a:latin typeface="+mj-lt"/>
              </a:rPr>
              <a:t> Programmation des machines à commande numérique : </a:t>
            </a:r>
            <a:r>
              <a:rPr lang="fr-FR" sz="2000" b="1" dirty="0">
                <a:latin typeface="+mj-lt"/>
              </a:rPr>
              <a:t>gain d’un facteur 10</a:t>
            </a:r>
          </a:p>
          <a:p>
            <a:endParaRPr lang="fr-FR" dirty="0">
              <a:latin typeface="+mj-lt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40463"/>
            <a:ext cx="1885950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Exemples de solutions</a:t>
            </a:r>
            <a:br>
              <a:rPr lang="fr-FR" dirty="0" smtClean="0"/>
            </a:br>
            <a:r>
              <a:rPr lang="fr-FR" dirty="0" smtClean="0"/>
              <a:t>Déployées chez des industriels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214189" y="2638309"/>
            <a:ext cx="5572125" cy="336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300"/>
              </a:spcBef>
            </a:pPr>
            <a:r>
              <a:rPr lang="fr-FR" sz="2000" b="1" dirty="0">
                <a:latin typeface="+mj-lt"/>
              </a:rPr>
              <a:t>Concepteur et fabriquant de fonctions complètes en matériaux composites et thermoplastiques pour l'industrie du transport</a:t>
            </a:r>
          </a:p>
          <a:p>
            <a:pPr>
              <a:spcBef>
                <a:spcPts val="300"/>
              </a:spcBef>
            </a:pPr>
            <a:endParaRPr lang="fr-FR" sz="2000" b="1" dirty="0">
              <a:latin typeface="+mj-lt"/>
            </a:endParaRPr>
          </a:p>
          <a:p>
            <a:pPr>
              <a:spcBef>
                <a:spcPts val="300"/>
              </a:spcBef>
            </a:pPr>
            <a:endParaRPr lang="fr-FR" dirty="0">
              <a:latin typeface="+mj-lt"/>
            </a:endParaRPr>
          </a:p>
          <a:p>
            <a:pPr algn="l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dirty="0">
                <a:latin typeface="+mj-lt"/>
              </a:rPr>
              <a:t> </a:t>
            </a:r>
            <a:r>
              <a:rPr lang="fr-FR" sz="2000" dirty="0">
                <a:latin typeface="+mj-lt"/>
              </a:rPr>
              <a:t>Gain </a:t>
            </a:r>
            <a:r>
              <a:rPr lang="fr-FR" sz="2000" dirty="0" smtClean="0">
                <a:latin typeface="+mj-lt"/>
              </a:rPr>
              <a:t>de </a:t>
            </a:r>
            <a:r>
              <a:rPr lang="fr-FR" sz="2000" dirty="0">
                <a:latin typeface="+mj-lt"/>
              </a:rPr>
              <a:t>temps de </a:t>
            </a:r>
            <a:r>
              <a:rPr lang="fr-FR" sz="2000" b="1" dirty="0">
                <a:latin typeface="+mj-lt"/>
              </a:rPr>
              <a:t>20 %</a:t>
            </a:r>
          </a:p>
          <a:p>
            <a:pPr algn="l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sz="2000" dirty="0">
                <a:latin typeface="+mj-lt"/>
              </a:rPr>
              <a:t> Réduction des coûts de </a:t>
            </a:r>
            <a:r>
              <a:rPr lang="fr-FR" sz="2000" b="1" dirty="0">
                <a:latin typeface="+mj-lt"/>
              </a:rPr>
              <a:t>30 %</a:t>
            </a:r>
            <a:endParaRPr lang="fr-FR" sz="2000" dirty="0">
              <a:latin typeface="+mj-lt"/>
            </a:endParaRPr>
          </a:p>
          <a:p>
            <a:pPr algn="l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sz="2000" dirty="0">
                <a:latin typeface="+mj-lt"/>
              </a:rPr>
              <a:t> Réduction des erreurs de </a:t>
            </a:r>
            <a:r>
              <a:rPr lang="fr-FR" sz="2000" b="1" dirty="0">
                <a:latin typeface="+mj-lt"/>
              </a:rPr>
              <a:t>50 %</a:t>
            </a:r>
          </a:p>
          <a:p>
            <a:endParaRPr lang="fr-FR" dirty="0">
              <a:latin typeface="+mj-lt"/>
            </a:endParaRPr>
          </a:p>
        </p:txBody>
      </p:sp>
      <p:pic>
        <p:nvPicPr>
          <p:cNvPr id="6" name="Picture 21" descr="INOPLA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17" y="1814505"/>
            <a:ext cx="340042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3" descr="http://www.inoplast.fr/fr/images/img-client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4387" y="1703553"/>
            <a:ext cx="3249613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5" descr="http://www.inoplast.fr/fr/images/img-clients-cami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106" y="4156364"/>
            <a:ext cx="3033713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9" descr="http://www.inoplast.fr/images2/tet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1500182"/>
            <a:ext cx="80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40463"/>
            <a:ext cx="1885950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Exemples de solutions</a:t>
            </a:r>
            <a:br>
              <a:rPr lang="fr-FR" dirty="0" smtClean="0"/>
            </a:br>
            <a:r>
              <a:rPr lang="fr-FR" dirty="0" smtClean="0"/>
              <a:t>Déployées chez des industriels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95250" y="1726204"/>
            <a:ext cx="8763742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fr-FR" sz="2000" b="1" dirty="0">
                <a:latin typeface="+mj-lt"/>
              </a:rPr>
              <a:t>Concepteur et fabricant de machines industrielles pour le </a:t>
            </a:r>
            <a:r>
              <a:rPr lang="fr-FR" sz="2000" b="1" dirty="0" smtClean="0">
                <a:latin typeface="+mj-lt"/>
              </a:rPr>
              <a:t>textile </a:t>
            </a:r>
            <a:r>
              <a:rPr lang="fr-FR" sz="2000" b="1" dirty="0">
                <a:latin typeface="+mj-lt"/>
              </a:rPr>
              <a:t>et l'emballage</a:t>
            </a:r>
          </a:p>
          <a:p>
            <a:pPr algn="l">
              <a:spcBef>
                <a:spcPts val="300"/>
              </a:spcBef>
            </a:pPr>
            <a:r>
              <a:rPr lang="fr-FR" sz="2000" b="1" dirty="0">
                <a:latin typeface="+mj-lt"/>
              </a:rPr>
              <a:t>Déploiement une solution de CAO et de PLM en 2004</a:t>
            </a:r>
          </a:p>
          <a:p>
            <a:pPr algn="l">
              <a:spcBef>
                <a:spcPts val="300"/>
              </a:spcBef>
            </a:pPr>
            <a:endParaRPr lang="fr-FR" dirty="0">
              <a:latin typeface="+mj-lt"/>
            </a:endParaRPr>
          </a:p>
          <a:p>
            <a:pPr algn="l"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sz="2000" dirty="0">
                <a:latin typeface="+mj-lt"/>
              </a:rPr>
              <a:t> Gain sur le temps global de développement : </a:t>
            </a:r>
            <a:r>
              <a:rPr lang="fr-FR" sz="2000" b="1" dirty="0">
                <a:latin typeface="+mj-lt"/>
              </a:rPr>
              <a:t>30 %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sz="2000" dirty="0">
                <a:latin typeface="+mj-lt"/>
              </a:rPr>
              <a:t> Réduction par </a:t>
            </a:r>
            <a:r>
              <a:rPr lang="fr-FR" sz="2000" b="1" dirty="0">
                <a:latin typeface="+mj-lt"/>
              </a:rPr>
              <a:t>3</a:t>
            </a:r>
            <a:r>
              <a:rPr lang="fr-FR" sz="2000" dirty="0">
                <a:latin typeface="+mj-lt"/>
              </a:rPr>
              <a:t> du nombre de prototypes physiques</a:t>
            </a:r>
            <a:endParaRPr lang="fr-FR" sz="2000" b="1" dirty="0">
              <a:latin typeface="+mj-lt"/>
            </a:endParaRPr>
          </a:p>
          <a:p>
            <a:pPr algn="l"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sz="2000" dirty="0">
                <a:latin typeface="+mj-lt"/>
              </a:rPr>
              <a:t> Amélioration des procédures de maintenance</a:t>
            </a:r>
            <a:endParaRPr lang="fr-FR" sz="2000" b="1" dirty="0">
              <a:latin typeface="+mj-lt"/>
            </a:endParaRPr>
          </a:p>
          <a:p>
            <a:endParaRPr lang="fr-FR" dirty="0">
              <a:latin typeface="+mj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920" y="3714752"/>
            <a:ext cx="8423275" cy="264320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7" name="Picture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240463"/>
            <a:ext cx="1885950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4500562" y="1214422"/>
            <a:ext cx="41195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3200" b="1" dirty="0"/>
              <a:t>N.SCHLUMBERGER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Exemples de solutions</a:t>
            </a:r>
            <a:br>
              <a:rPr lang="fr-FR" dirty="0" smtClean="0"/>
            </a:br>
            <a:r>
              <a:rPr lang="fr-FR" dirty="0" smtClean="0"/>
              <a:t>Déployées chez des industriels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0623" y="4180114"/>
            <a:ext cx="3351755" cy="250105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lum bright="44000" contrast="-46000"/>
          </a:blip>
          <a:srcRect/>
          <a:stretch>
            <a:fillRect/>
          </a:stretch>
        </p:blipFill>
        <p:spPr bwMode="auto">
          <a:xfrm>
            <a:off x="166688" y="1785938"/>
            <a:ext cx="5237162" cy="50720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92871" y="1428739"/>
            <a:ext cx="2335212" cy="428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50354" y="1919288"/>
            <a:ext cx="2619375" cy="1581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95250" y="1785926"/>
            <a:ext cx="6858014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fr-FR" sz="2000" b="1" dirty="0">
                <a:latin typeface="+mj-lt"/>
              </a:rPr>
              <a:t>Fabricant de fenêtres</a:t>
            </a:r>
          </a:p>
          <a:p>
            <a:pPr algn="l">
              <a:spcBef>
                <a:spcPts val="300"/>
              </a:spcBef>
            </a:pPr>
            <a:r>
              <a:rPr lang="fr-FR" sz="2000" b="1" dirty="0">
                <a:latin typeface="+mj-lt"/>
              </a:rPr>
              <a:t>Déploiement </a:t>
            </a:r>
            <a:r>
              <a:rPr lang="fr-FR" sz="2000" b="1" dirty="0" smtClean="0">
                <a:latin typeface="+mj-lt"/>
              </a:rPr>
              <a:t>d’une </a:t>
            </a:r>
            <a:r>
              <a:rPr lang="fr-FR" sz="2000" b="1" dirty="0">
                <a:latin typeface="+mj-lt"/>
              </a:rPr>
              <a:t>solution de CAO en</a:t>
            </a:r>
            <a:br>
              <a:rPr lang="fr-FR" sz="2000" b="1" dirty="0">
                <a:latin typeface="+mj-lt"/>
              </a:rPr>
            </a:br>
            <a:r>
              <a:rPr lang="fr-FR" sz="2000" b="1" dirty="0">
                <a:latin typeface="+mj-lt"/>
              </a:rPr>
              <a:t>2002 et de PLM en 2004</a:t>
            </a:r>
          </a:p>
          <a:p>
            <a:pPr algn="l">
              <a:spcBef>
                <a:spcPts val="300"/>
              </a:spcBef>
            </a:pPr>
            <a:endParaRPr lang="fr-FR" dirty="0">
              <a:latin typeface="+mj-lt"/>
            </a:endParaRPr>
          </a:p>
          <a:p>
            <a:pPr algn="l"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sz="2000" dirty="0">
                <a:latin typeface="+mj-lt"/>
              </a:rPr>
              <a:t> Gain sur la conception : </a:t>
            </a:r>
            <a:r>
              <a:rPr lang="fr-FR" sz="2000" b="1" dirty="0">
                <a:latin typeface="+mj-lt"/>
              </a:rPr>
              <a:t>44 %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sz="2000" dirty="0">
                <a:latin typeface="+mj-lt"/>
              </a:rPr>
              <a:t> Réduction des coûts de développement : </a:t>
            </a:r>
            <a:r>
              <a:rPr lang="fr-FR" sz="2000" b="1" dirty="0">
                <a:latin typeface="+mj-lt"/>
              </a:rPr>
              <a:t>60 %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sz="2000" dirty="0">
                <a:latin typeface="+mj-lt"/>
              </a:rPr>
              <a:t> Diminution des coûts des prototypes : </a:t>
            </a:r>
            <a:r>
              <a:rPr lang="fr-FR" sz="2000" b="1" dirty="0">
                <a:latin typeface="+mj-lt"/>
              </a:rPr>
              <a:t>66 % par an</a:t>
            </a:r>
          </a:p>
          <a:p>
            <a:pPr algn="l"/>
            <a:endParaRPr lang="fr-FR" dirty="0">
              <a:latin typeface="+mj-lt"/>
            </a:endParaRPr>
          </a:p>
        </p:txBody>
      </p:sp>
      <p:pic>
        <p:nvPicPr>
          <p:cNvPr id="10" name="Picture 2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240463"/>
            <a:ext cx="1885950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Exemples de solutions</a:t>
            </a:r>
            <a:br>
              <a:rPr lang="fr-FR" dirty="0" smtClean="0"/>
            </a:br>
            <a:r>
              <a:rPr lang="fr-FR" sz="3600" dirty="0" smtClean="0"/>
              <a:t>A l’Ecole Nationale Supérieure d’Arts et Métiers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18</a:t>
            </a:fld>
            <a:endParaRPr lang="fr-FR"/>
          </a:p>
        </p:txBody>
      </p:sp>
      <p:grpSp>
        <p:nvGrpSpPr>
          <p:cNvPr id="40" name="Groupe 39"/>
          <p:cNvGrpSpPr/>
          <p:nvPr/>
        </p:nvGrpSpPr>
        <p:grpSpPr>
          <a:xfrm>
            <a:off x="3571868" y="1500174"/>
            <a:ext cx="5286412" cy="4632413"/>
            <a:chOff x="2571736" y="1500174"/>
            <a:chExt cx="5286412" cy="4632413"/>
          </a:xfrm>
        </p:grpSpPr>
        <p:pic>
          <p:nvPicPr>
            <p:cNvPr id="6" name="Image 5" descr="carte ensam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1736" y="1500174"/>
              <a:ext cx="4714908" cy="46324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Ellipse 6"/>
            <p:cNvSpPr/>
            <p:nvPr/>
          </p:nvSpPr>
          <p:spPr>
            <a:xfrm>
              <a:off x="4929190" y="2643182"/>
              <a:ext cx="1357322" cy="428628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6429388" y="2643182"/>
              <a:ext cx="1428760" cy="64633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dirty="0" smtClean="0"/>
                <a:t>Plateforme centrale</a:t>
              </a:r>
              <a:endParaRPr lang="fr-FR" dirty="0"/>
            </a:p>
          </p:txBody>
        </p:sp>
        <p:cxnSp>
          <p:nvCxnSpPr>
            <p:cNvPr id="19" name="Connecteur droit avec flèche 18"/>
            <p:cNvCxnSpPr/>
            <p:nvPr/>
          </p:nvCxnSpPr>
          <p:spPr>
            <a:xfrm rot="16200000" flipH="1">
              <a:off x="4964909" y="2178835"/>
              <a:ext cx="428628" cy="357190"/>
            </a:xfrm>
            <a:prstGeom prst="straightConnector1">
              <a:avLst/>
            </a:prstGeom>
            <a:ln w="28575">
              <a:headEnd type="arrow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rot="5400000">
              <a:off x="5393537" y="3393281"/>
              <a:ext cx="500066" cy="1588"/>
            </a:xfrm>
            <a:prstGeom prst="straightConnector1">
              <a:avLst/>
            </a:prstGeom>
            <a:ln w="28575">
              <a:headEnd type="arrow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/>
            <p:nvPr/>
          </p:nvCxnSpPr>
          <p:spPr>
            <a:xfrm rot="5400000">
              <a:off x="5357818" y="3286124"/>
              <a:ext cx="285752" cy="1588"/>
            </a:xfrm>
            <a:prstGeom prst="straightConnector1">
              <a:avLst/>
            </a:prstGeom>
            <a:ln w="28575">
              <a:headEnd type="arrow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Connecteur droit avec flèche 21"/>
            <p:cNvCxnSpPr>
              <a:stCxn id="7" idx="3"/>
            </p:cNvCxnSpPr>
            <p:nvPr/>
          </p:nvCxnSpPr>
          <p:spPr>
            <a:xfrm rot="5400000">
              <a:off x="4747160" y="2905318"/>
              <a:ext cx="277085" cy="484527"/>
            </a:xfrm>
            <a:prstGeom prst="straightConnector1">
              <a:avLst/>
            </a:prstGeom>
            <a:ln w="28575">
              <a:headEnd type="arrow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/>
            <p:nvPr/>
          </p:nvCxnSpPr>
          <p:spPr>
            <a:xfrm rot="10800000" flipV="1">
              <a:off x="5786446" y="2643182"/>
              <a:ext cx="357190" cy="71438"/>
            </a:xfrm>
            <a:prstGeom prst="straightConnector1">
              <a:avLst/>
            </a:prstGeom>
            <a:ln w="28575">
              <a:headEnd type="arrow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/>
            <p:nvPr/>
          </p:nvCxnSpPr>
          <p:spPr>
            <a:xfrm>
              <a:off x="4714876" y="2857496"/>
              <a:ext cx="357190" cy="71438"/>
            </a:xfrm>
            <a:prstGeom prst="straightConnector1">
              <a:avLst/>
            </a:prstGeom>
            <a:ln w="28575">
              <a:headEnd type="arrow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/>
            <p:nvPr/>
          </p:nvCxnSpPr>
          <p:spPr>
            <a:xfrm rot="16200000" flipH="1">
              <a:off x="5322099" y="3607595"/>
              <a:ext cx="1143008" cy="214314"/>
            </a:xfrm>
            <a:prstGeom prst="straightConnector1">
              <a:avLst/>
            </a:prstGeom>
            <a:ln w="28575">
              <a:headEnd type="arrow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 rot="16200000" flipH="1">
              <a:off x="5286380" y="3857628"/>
              <a:ext cx="2286016" cy="857256"/>
            </a:xfrm>
            <a:prstGeom prst="straightConnector1">
              <a:avLst/>
            </a:prstGeom>
            <a:ln w="28575">
              <a:headEnd type="arrow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/>
            <p:cNvCxnSpPr/>
            <p:nvPr/>
          </p:nvCxnSpPr>
          <p:spPr>
            <a:xfrm rot="16200000" flipH="1">
              <a:off x="4929190" y="3929066"/>
              <a:ext cx="1785950" cy="214314"/>
            </a:xfrm>
            <a:prstGeom prst="straightConnector1">
              <a:avLst/>
            </a:prstGeom>
            <a:ln w="28575">
              <a:headEnd type="arrow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Connecteur droit avec flèche 27"/>
            <p:cNvCxnSpPr/>
            <p:nvPr/>
          </p:nvCxnSpPr>
          <p:spPr>
            <a:xfrm rot="5400000">
              <a:off x="4214810" y="3143248"/>
              <a:ext cx="1214446" cy="1071570"/>
            </a:xfrm>
            <a:prstGeom prst="straightConnector1">
              <a:avLst/>
            </a:prstGeom>
            <a:ln w="28575">
              <a:headEnd type="arrow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1" name="Rectangle à coins arrondis 40"/>
          <p:cNvSpPr/>
          <p:nvPr/>
        </p:nvSpPr>
        <p:spPr>
          <a:xfrm>
            <a:off x="500034" y="1714488"/>
            <a:ext cx="3071834" cy="442915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Activités pédagogiques</a:t>
            </a:r>
          </a:p>
          <a:p>
            <a:pPr algn="ctr"/>
            <a:endParaRPr lang="fr-FR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Cours + TP sur la GDT en 1</a:t>
            </a:r>
            <a:r>
              <a:rPr lang="fr-FR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ière</a:t>
            </a: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année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Cours + TP sur le collaboratif en 2</a:t>
            </a:r>
            <a:r>
              <a:rPr lang="fr-FR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ième</a:t>
            </a: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année</a:t>
            </a:r>
          </a:p>
          <a:p>
            <a:pPr>
              <a:buFont typeface="Wingdings" pitchFamily="2" charset="2"/>
              <a:buChar char="Ø"/>
            </a:pPr>
            <a:endParaRPr lang="fr-FR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Ingénierie collaborative dans certains projets de 2</a:t>
            </a:r>
            <a:r>
              <a:rPr lang="fr-FR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ième</a:t>
            </a: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année et fin d’études</a:t>
            </a:r>
          </a:p>
          <a:p>
            <a:pPr>
              <a:buFont typeface="Wingdings" pitchFamily="2" charset="2"/>
              <a:buChar char="Ø"/>
            </a:pPr>
            <a:endParaRPr lang="fr-FR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Logiciels: CATIA V5 pour la CAO</a:t>
            </a:r>
          </a:p>
          <a:p>
            <a:r>
              <a:rPr lang="fr-FR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SmarTeam</a:t>
            </a: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(DS) pour le </a:t>
            </a:r>
            <a:r>
              <a:rPr lang="fr-FR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cPDM</a:t>
            </a:r>
            <a:endParaRPr lang="fr-FR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Exemples de solutions</a:t>
            </a:r>
            <a:br>
              <a:rPr lang="fr-FR" dirty="0" smtClean="0"/>
            </a:br>
            <a:r>
              <a:rPr lang="fr-FR" sz="2700" dirty="0" smtClean="0"/>
              <a:t>Travail collaboratif accessible depuis </a:t>
            </a:r>
            <a:r>
              <a:rPr lang="fr-FR" sz="2700" dirty="0" err="1" smtClean="0"/>
              <a:t>SolidWorks</a:t>
            </a:r>
            <a:r>
              <a:rPr lang="fr-FR" sz="2700" dirty="0" smtClean="0"/>
              <a:t> 2005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2876" y="5929330"/>
            <a:ext cx="8715404" cy="50006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fr-FR" sz="1800" dirty="0" smtClean="0"/>
              <a:t>Procédure détaillée dans « </a:t>
            </a:r>
            <a:r>
              <a:rPr lang="fr-FR" sz="1800" dirty="0" err="1" smtClean="0"/>
              <a:t>cad.magazine</a:t>
            </a:r>
            <a:r>
              <a:rPr lang="fr-FR" sz="1800" dirty="0" smtClean="0"/>
              <a:t> – N°139 – août-septembre 2007 (pages 68 et 69) »</a:t>
            </a:r>
            <a:endParaRPr lang="fr-FR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5" name="Image 4" descr="sw ic1.jpg"/>
          <p:cNvPicPr>
            <a:picLocks noChangeAspect="1"/>
          </p:cNvPicPr>
          <p:nvPr/>
        </p:nvPicPr>
        <p:blipFill>
          <a:blip r:embed="rId3"/>
          <a:srcRect t="9789" b="29032"/>
          <a:stretch>
            <a:fillRect/>
          </a:stretch>
        </p:blipFill>
        <p:spPr>
          <a:xfrm>
            <a:off x="2571736" y="1500174"/>
            <a:ext cx="6215106" cy="414215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à coins arrondis 5"/>
          <p:cNvSpPr/>
          <p:nvPr/>
        </p:nvSpPr>
        <p:spPr>
          <a:xfrm>
            <a:off x="142844" y="1785926"/>
            <a:ext cx="2571768" cy="342902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Menu contextuel</a:t>
            </a:r>
          </a:p>
          <a:p>
            <a:pPr algn="ctr"/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Obtenir l’accès en écriture (Réservation )</a:t>
            </a:r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Lecture seule</a:t>
            </a:r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Information lorsqu’un composant est modifié sur un poste distant</a:t>
            </a:r>
            <a:endParaRPr lang="fr-FR" dirty="0"/>
          </a:p>
        </p:txBody>
      </p:sp>
      <p:cxnSp>
        <p:nvCxnSpPr>
          <p:cNvPr id="8" name="Connecteur droit avec flèche 7"/>
          <p:cNvCxnSpPr/>
          <p:nvPr/>
        </p:nvCxnSpPr>
        <p:spPr>
          <a:xfrm rot="16200000" flipH="1">
            <a:off x="2571736" y="2643182"/>
            <a:ext cx="1071570" cy="928694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Déroulement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Contexte</a:t>
            </a:r>
          </a:p>
          <a:p>
            <a:r>
              <a:rPr lang="fr-FR" dirty="0" smtClean="0"/>
              <a:t>Méthodes et outils</a:t>
            </a:r>
          </a:p>
          <a:p>
            <a:pPr lvl="1"/>
            <a:r>
              <a:rPr lang="fr-FR" dirty="0" smtClean="0"/>
              <a:t>Le collaboratif</a:t>
            </a:r>
          </a:p>
          <a:p>
            <a:pPr lvl="1"/>
            <a:r>
              <a:rPr lang="fr-FR" dirty="0" smtClean="0"/>
              <a:t>Du SGDT au PLM</a:t>
            </a:r>
          </a:p>
          <a:p>
            <a:r>
              <a:rPr lang="fr-FR" dirty="0" smtClean="0"/>
              <a:t>Exemples de solutions</a:t>
            </a:r>
          </a:p>
          <a:p>
            <a:pPr lvl="1"/>
            <a:r>
              <a:rPr lang="fr-FR" dirty="0" smtClean="0"/>
              <a:t>Déployées chez des industriels</a:t>
            </a:r>
          </a:p>
          <a:p>
            <a:pPr lvl="1"/>
            <a:r>
              <a:rPr lang="fr-FR" dirty="0" smtClean="0"/>
              <a:t>A l’Ecole Nationale Supérieure d’Arts et Métiers</a:t>
            </a:r>
          </a:p>
          <a:p>
            <a:pPr lvl="1"/>
            <a:r>
              <a:rPr lang="fr-FR" dirty="0" smtClean="0"/>
              <a:t>Accessible dans les laboratoires</a:t>
            </a:r>
          </a:p>
          <a:p>
            <a:r>
              <a:rPr lang="fr-FR" dirty="0" smtClean="0"/>
              <a:t>Perspectives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Perspectives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Evolution constante 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/>
              <a:t> Développement des plateaux</a:t>
            </a:r>
          </a:p>
          <a:p>
            <a:pPr lvl="1">
              <a:buNone/>
            </a:pPr>
            <a:r>
              <a:rPr lang="fr-FR" dirty="0" smtClean="0"/>
              <a:t> virtuels de </a:t>
            </a:r>
            <a:r>
              <a:rPr lang="fr-FR" dirty="0" err="1" smtClean="0"/>
              <a:t>co</a:t>
            </a:r>
            <a:r>
              <a:rPr lang="fr-FR" dirty="0" smtClean="0"/>
              <a:t>-ingénierie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/>
              <a:t> Environnements PLM </a:t>
            </a:r>
          </a:p>
          <a:p>
            <a:pPr lvl="1">
              <a:buNone/>
            </a:pPr>
            <a:r>
              <a:rPr lang="fr-FR" dirty="0" smtClean="0"/>
              <a:t>à la demande et hébergés</a:t>
            </a:r>
          </a:p>
          <a:p>
            <a:endParaRPr lang="fr-FR" dirty="0" smtClean="0"/>
          </a:p>
          <a:p>
            <a:r>
              <a:rPr lang="fr-FR" dirty="0" smtClean="0"/>
              <a:t>Implantation dans les PME: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/>
              <a:t> 8 responsables de PME sur 10 pensent qu’il est important d’associer une GDT à la CAO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5" name="Image 4" descr="pplatea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1928802"/>
            <a:ext cx="3155819" cy="23701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743200" y="2500306"/>
            <a:ext cx="6400800" cy="1752600"/>
          </a:xfrm>
        </p:spPr>
        <p:txBody>
          <a:bodyPr/>
          <a:lstStyle/>
          <a:p>
            <a:pPr algn="r"/>
            <a:r>
              <a:rPr lang="fr-FR" dirty="0" smtClean="0">
                <a:solidFill>
                  <a:schemeClr val="tx1"/>
                </a:solidFill>
              </a:rPr>
              <a:t>Merci de  votre attention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fr-FR" sz="3200" b="1" dirty="0"/>
              <a:t>I</a:t>
            </a:r>
            <a:r>
              <a:rPr lang="fr-FR" sz="3200" b="1" dirty="0" smtClean="0"/>
              <a:t>ngénierie Collaborative</a:t>
            </a:r>
            <a:endParaRPr lang="fr-FR" sz="2400" b="1" dirty="0"/>
          </a:p>
        </p:txBody>
      </p:sp>
      <p:pic>
        <p:nvPicPr>
          <p:cNvPr id="6" name="Image 7" descr="drapeau_anglais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7230" y="642918"/>
            <a:ext cx="351869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8"/>
          <p:cNvSpPr txBox="1">
            <a:spLocks noChangeArrowheads="1"/>
          </p:cNvSpPr>
          <p:nvPr/>
        </p:nvSpPr>
        <p:spPr bwMode="auto">
          <a:xfrm>
            <a:off x="6151408" y="573442"/>
            <a:ext cx="2865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fr-FR" dirty="0"/>
              <a:t>Concurrent engineering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8" name="Image 7" descr="snecma_cf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2500306"/>
            <a:ext cx="4333355" cy="2957515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000100" y="5500702"/>
            <a:ext cx="38576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 smtClean="0"/>
              <a:t>Maquette numérique du moteur CFM 56 ©SNECMA</a:t>
            </a:r>
            <a:r>
              <a:rPr lang="fr-FR" sz="1100" dirty="0" smtClean="0"/>
              <a:t> </a:t>
            </a:r>
            <a:endParaRPr lang="fr-FR" sz="1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142844" y="857232"/>
            <a:ext cx="3071834" cy="164307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Globalisation des marchés</a:t>
            </a:r>
          </a:p>
          <a:p>
            <a:pPr>
              <a:lnSpc>
                <a:spcPct val="150000"/>
              </a:lnSpc>
            </a:pP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Concurrence du « </a:t>
            </a:r>
            <a:r>
              <a:rPr lang="fr-FR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low</a:t>
            </a: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r>
              <a:rPr lang="fr-FR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cost</a:t>
            </a: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»</a:t>
            </a:r>
          </a:p>
          <a:p>
            <a:pPr>
              <a:lnSpc>
                <a:spcPct val="150000"/>
              </a:lnSpc>
            </a:pP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Sophistication des produits</a:t>
            </a:r>
          </a:p>
          <a:p>
            <a:pPr algn="ctr"/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2214546" y="2214554"/>
            <a:ext cx="4429156" cy="64294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Nécessité d’accroitre la compétitivité</a:t>
            </a:r>
            <a:endParaRPr lang="fr-F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428992" y="2857496"/>
            <a:ext cx="4714908" cy="22145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  <a:buNone/>
            </a:pP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Diminution du temps de mise sur le marché</a:t>
            </a:r>
          </a:p>
          <a:p>
            <a:pPr>
              <a:lnSpc>
                <a:spcPct val="200000"/>
              </a:lnSpc>
              <a:buNone/>
            </a:pP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Produire plus vite, moins cher, de qualité</a:t>
            </a:r>
          </a:p>
          <a:p>
            <a:pPr>
              <a:lnSpc>
                <a:spcPct val="150000"/>
              </a:lnSpc>
              <a:buNone/>
            </a:pP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Innovation permanente</a:t>
            </a:r>
          </a:p>
          <a:p>
            <a:pPr>
              <a:lnSpc>
                <a:spcPct val="200000"/>
              </a:lnSpc>
              <a:buNone/>
            </a:pP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Externalisation d’activités</a:t>
            </a:r>
          </a:p>
          <a:p>
            <a:pPr algn="ctr"/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3929058" y="4643446"/>
            <a:ext cx="5072098" cy="178595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None/>
            </a:pP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Mise en place de méthodes et d’outils spécifiques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Organisation en plateau-projet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Maquette numérique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Ingénierie collaborative</a:t>
            </a:r>
          </a:p>
          <a:p>
            <a:pPr algn="ctr"/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e 11"/>
          <p:cNvGrpSpPr/>
          <p:nvPr/>
        </p:nvGrpSpPr>
        <p:grpSpPr>
          <a:xfrm>
            <a:off x="1428728" y="3714752"/>
            <a:ext cx="7000924" cy="1714512"/>
            <a:chOff x="1428728" y="3714752"/>
            <a:chExt cx="7000924" cy="1714512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1428728" y="3714752"/>
              <a:ext cx="7000924" cy="1714512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3"/>
              <a:r>
                <a:rPr lang="fr-FR" sz="2000" dirty="0" smtClean="0"/>
                <a:t>Dans le domaine du développement produit:</a:t>
              </a:r>
            </a:p>
            <a:p>
              <a:pPr lvl="3"/>
              <a:r>
                <a:rPr lang="fr-FR" sz="2000" dirty="0" smtClean="0"/>
                <a:t>C’est réaliser </a:t>
              </a:r>
              <a:r>
                <a:rPr lang="fr-FR" sz="2000" b="1" dirty="0" smtClean="0"/>
                <a:t>le modèle </a:t>
              </a:r>
              <a:r>
                <a:rPr lang="fr-FR" sz="2000" dirty="0" smtClean="0"/>
                <a:t>du produit en commun</a:t>
              </a:r>
              <a:endParaRPr lang="fr-FR" dirty="0" smtClean="0"/>
            </a:p>
            <a:p>
              <a:pPr algn="ctr"/>
              <a:endParaRPr lang="fr-FR" dirty="0"/>
            </a:p>
          </p:txBody>
        </p:sp>
        <p:pic>
          <p:nvPicPr>
            <p:cNvPr id="11" name="Image 10" descr="arriere plan2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1604" y="3857628"/>
              <a:ext cx="1383316" cy="1404930"/>
            </a:xfrm>
            <a:prstGeom prst="rect">
              <a:avLst/>
            </a:prstGeom>
          </p:spPr>
        </p:pic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Méthodes et outils</a:t>
            </a:r>
            <a:br>
              <a:rPr lang="fr-FR" dirty="0" smtClean="0"/>
            </a:br>
            <a:r>
              <a:rPr lang="fr-FR" dirty="0" smtClean="0"/>
              <a:t>Le collaboratif c’est quoi?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8" name="Groupe 7"/>
          <p:cNvGrpSpPr/>
          <p:nvPr/>
        </p:nvGrpSpPr>
        <p:grpSpPr>
          <a:xfrm>
            <a:off x="500034" y="1785926"/>
            <a:ext cx="6715172" cy="1571636"/>
            <a:chOff x="2357422" y="4857760"/>
            <a:chExt cx="6215106" cy="1571636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2357422" y="4857760"/>
              <a:ext cx="6215106" cy="1571636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2" algn="ctr"/>
              <a:r>
                <a:rPr lang="fr-FR" sz="2000" dirty="0" smtClean="0"/>
                <a:t>Collaborer c’est travailler avec une ou plusieurs personnes à un ouvrage d’esprit</a:t>
              </a:r>
              <a:endParaRPr lang="fr-FR" sz="2000" dirty="0"/>
            </a:p>
          </p:txBody>
        </p:sp>
        <p:pic>
          <p:nvPicPr>
            <p:cNvPr id="6" name="Image 5" descr="gif_dictionnaire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28860" y="4929198"/>
              <a:ext cx="1197724" cy="1357298"/>
            </a:xfrm>
            <a:prstGeom prst="rect">
              <a:avLst/>
            </a:prstGeom>
          </p:spPr>
        </p:pic>
      </p:grpSp>
      <p:sp>
        <p:nvSpPr>
          <p:cNvPr id="10" name="Rectangle à coins arrondis 9"/>
          <p:cNvSpPr/>
          <p:nvPr/>
        </p:nvSpPr>
        <p:spPr>
          <a:xfrm>
            <a:off x="3286116" y="5286388"/>
            <a:ext cx="5643602" cy="57150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200000"/>
              </a:lnSpc>
            </a:pPr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On retrouve la notion d’ouvrage d’esprit</a:t>
            </a:r>
            <a:endParaRPr lang="fr-FR" sz="2000" dirty="0" smtClean="0"/>
          </a:p>
          <a:p>
            <a:pPr algn="ctr"/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Méthodes et outils</a:t>
            </a:r>
            <a:br>
              <a:rPr lang="fr-FR" dirty="0" smtClean="0"/>
            </a:br>
            <a:r>
              <a:rPr lang="fr-FR" sz="3600" dirty="0" smtClean="0"/>
              <a:t>Le collaboratif c’est quoi?</a:t>
            </a:r>
            <a:br>
              <a:rPr lang="fr-FR" sz="3600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/>
          <a:lstStyle/>
          <a:p>
            <a:r>
              <a:rPr lang="fr-FR" sz="2400" dirty="0" smtClean="0"/>
              <a:t>Les différents niveaux de la collaboration: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71437" y="1428737"/>
          <a:ext cx="8929719" cy="5045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19"/>
                <a:gridCol w="1785968"/>
                <a:gridCol w="1785944"/>
                <a:gridCol w="1785944"/>
                <a:gridCol w="1785944"/>
              </a:tblGrid>
              <a:tr h="562316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Niveau de collaboration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Unicité de l’information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Nature de l’information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Temps de propagation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Confidentialité</a:t>
                      </a:r>
                      <a:endParaRPr lang="fr-FR" sz="1600" dirty="0"/>
                    </a:p>
                  </a:txBody>
                  <a:tcPr/>
                </a:tc>
              </a:tr>
              <a:tr h="710294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Local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Information unique ou dupliquée localement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Information native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Asynchrone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Bonne</a:t>
                      </a:r>
                      <a:endParaRPr lang="fr-FR" sz="1800" dirty="0"/>
                    </a:p>
                  </a:txBody>
                  <a:tcPr/>
                </a:tc>
              </a:tr>
              <a:tr h="503125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Communication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Information dupliquée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Information native ou simplifiée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Asynchrone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A risque</a:t>
                      </a:r>
                      <a:endParaRPr lang="fr-FR" sz="1800" dirty="0"/>
                    </a:p>
                  </a:txBody>
                  <a:tcPr/>
                </a:tc>
              </a:tr>
              <a:tr h="503125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Consultation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Information dupliquée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Information  simplifiée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Asynchrone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Moyenne</a:t>
                      </a:r>
                      <a:endParaRPr lang="fr-FR" sz="1800" dirty="0"/>
                    </a:p>
                  </a:txBody>
                  <a:tcPr/>
                </a:tc>
              </a:tr>
              <a:tr h="710294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Collaboration</a:t>
                      </a:r>
                      <a:endParaRPr lang="fr-FR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Information centralisée</a:t>
                      </a:r>
                      <a:endParaRPr lang="fr-FR" sz="14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Information native ou simplifiée synchronisée</a:t>
                      </a:r>
                      <a:endParaRPr lang="fr-FR" sz="14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Synchrone</a:t>
                      </a:r>
                      <a:endParaRPr lang="fr-FR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Moyenne</a:t>
                      </a:r>
                      <a:endParaRPr lang="fr-FR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17463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Coordination</a:t>
                      </a:r>
                      <a:endParaRPr lang="fr-FR" sz="18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Information centralisée et gestion des versions</a:t>
                      </a:r>
                      <a:endParaRPr lang="fr-FR" sz="14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Information native ou simplifiée synchronisée</a:t>
                      </a:r>
                    </a:p>
                    <a:p>
                      <a:endParaRPr lang="fr-FR" sz="14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Synchrone</a:t>
                      </a:r>
                    </a:p>
                    <a:p>
                      <a:endParaRPr lang="fr-FR" sz="18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Bonne</a:t>
                      </a:r>
                      <a:endParaRPr lang="fr-FR" sz="18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022606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Coopération (Co-conception)</a:t>
                      </a:r>
                      <a:endParaRPr lang="fr-FR" sz="1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Information centralisée et gestion des </a:t>
                      </a:r>
                      <a:r>
                        <a:rPr lang="fr-FR" sz="1400" dirty="0" smtClean="0"/>
                        <a:t>versions</a:t>
                      </a:r>
                      <a:endParaRPr lang="fr-FR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Information native</a:t>
                      </a:r>
                      <a:endParaRPr lang="fr-FR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Synchrone</a:t>
                      </a:r>
                      <a:endParaRPr lang="fr-FR" sz="1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Bonne</a:t>
                      </a:r>
                      <a:endParaRPr lang="fr-FR" sz="1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7198780" y="6246918"/>
            <a:ext cx="21595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 smtClean="0"/>
              <a:t>Source : </a:t>
            </a:r>
            <a:r>
              <a:rPr lang="fr-FR" sz="1050" dirty="0" err="1" smtClean="0"/>
              <a:t>Cad.magazine</a:t>
            </a:r>
            <a:r>
              <a:rPr lang="fr-FR" sz="1050" dirty="0" smtClean="0"/>
              <a:t> – N° 139</a:t>
            </a:r>
            <a:endParaRPr lang="fr-FR" sz="10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Méthodes et outils </a:t>
            </a:r>
            <a:br>
              <a:rPr lang="fr-FR" dirty="0" smtClean="0"/>
            </a:br>
            <a:r>
              <a:rPr lang="fr-FR" dirty="0" smtClean="0"/>
              <a:t>Du SGDT au PLM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Vocabulaire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714348" y="2214554"/>
          <a:ext cx="7858180" cy="34747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929090"/>
                <a:gridCol w="3929090"/>
              </a:tblGrid>
              <a:tr h="313690">
                <a:tc>
                  <a:txBody>
                    <a:bodyPr/>
                    <a:lstStyle/>
                    <a:p>
                      <a:r>
                        <a:rPr lang="fr-FR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GED: Gestion Electronique de Document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313690">
                <a:tc>
                  <a:txBody>
                    <a:bodyPr/>
                    <a:lstStyle/>
                    <a:p>
                      <a:r>
                        <a:rPr lang="fr-FR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SGBD: Système de Gestion des Bases de Données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313690">
                <a:tc>
                  <a:txBody>
                    <a:bodyPr/>
                    <a:lstStyle/>
                    <a:p>
                      <a:r>
                        <a:rPr lang="fr-FR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GC:</a:t>
                      </a:r>
                      <a:r>
                        <a:rPr lang="fr-FR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Gestion de la Connaissance</a:t>
                      </a:r>
                      <a:endParaRPr lang="fr-FR" sz="1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KM: </a:t>
                      </a:r>
                      <a:r>
                        <a:rPr lang="fr-FR" sz="18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Knowledge</a:t>
                      </a:r>
                      <a:r>
                        <a:rPr lang="fr-FR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Management</a:t>
                      </a:r>
                    </a:p>
                  </a:txBody>
                  <a:tcPr/>
                </a:tc>
              </a:tr>
              <a:tr h="313690"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GDT: Gestion des Données Techniques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PDM: Product Data Management</a:t>
                      </a:r>
                    </a:p>
                  </a:txBody>
                  <a:tcPr/>
                </a:tc>
              </a:tr>
              <a:tr h="31369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cPDM</a:t>
                      </a:r>
                      <a:r>
                        <a:rPr lang="fr-FR" dirty="0" smtClean="0"/>
                        <a:t>: Collaborative PDM</a:t>
                      </a:r>
                      <a:endParaRPr lang="fr-FR" dirty="0"/>
                    </a:p>
                  </a:txBody>
                  <a:tcPr/>
                </a:tc>
              </a:tr>
              <a:tr h="31369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TDM: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Technical</a:t>
                      </a:r>
                      <a:r>
                        <a:rPr lang="fr-FR" baseline="0" dirty="0" smtClean="0"/>
                        <a:t> Data Management</a:t>
                      </a:r>
                      <a:endParaRPr lang="fr-FR" dirty="0"/>
                    </a:p>
                  </a:txBody>
                  <a:tcPr/>
                </a:tc>
              </a:tr>
              <a:tr h="313690">
                <a:tc>
                  <a:txBody>
                    <a:bodyPr/>
                    <a:lstStyle/>
                    <a:p>
                      <a:r>
                        <a:rPr lang="fr-FR" dirty="0" smtClean="0"/>
                        <a:t>Gestion</a:t>
                      </a:r>
                      <a:r>
                        <a:rPr lang="fr-FR" baseline="0" dirty="0" smtClean="0"/>
                        <a:t> du Cycle de Vie des Produits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/>
                        <a:t>PLM: Product</a:t>
                      </a:r>
                      <a:r>
                        <a:rPr lang="fr-FR" b="1" baseline="0" dirty="0" smtClean="0"/>
                        <a:t> </a:t>
                      </a:r>
                      <a:r>
                        <a:rPr lang="fr-FR" b="1" baseline="0" dirty="0" err="1" smtClean="0"/>
                        <a:t>LifeCycle</a:t>
                      </a:r>
                      <a:r>
                        <a:rPr lang="fr-FR" b="1" baseline="0" dirty="0" smtClean="0"/>
                        <a:t> Management</a:t>
                      </a:r>
                      <a:endParaRPr lang="fr-FR" b="1" dirty="0"/>
                    </a:p>
                  </a:txBody>
                  <a:tcPr/>
                </a:tc>
              </a:tr>
              <a:tr h="313690">
                <a:tc>
                  <a:txBody>
                    <a:bodyPr/>
                    <a:lstStyle/>
                    <a:p>
                      <a:r>
                        <a:rPr lang="fr-FR" dirty="0" smtClean="0"/>
                        <a:t>PGI: Progiciel de Gestion Intégrée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/>
                        <a:t>ERP:</a:t>
                      </a:r>
                      <a:r>
                        <a:rPr lang="fr-FR" b="1" baseline="0" dirty="0" smtClean="0"/>
                        <a:t>  Entreprise Resource Planning</a:t>
                      </a:r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Méthodes et outils </a:t>
            </a:r>
            <a:br>
              <a:rPr lang="fr-FR" dirty="0" smtClean="0"/>
            </a:br>
            <a:r>
              <a:rPr lang="fr-FR" dirty="0" smtClean="0"/>
              <a:t>Du SGDT au PLM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525963"/>
          </a:xfrm>
        </p:spPr>
        <p:txBody>
          <a:bodyPr/>
          <a:lstStyle/>
          <a:p>
            <a:r>
              <a:rPr lang="fr-FR" dirty="0" smtClean="0"/>
              <a:t>Historique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071538" y="1777356"/>
          <a:ext cx="757242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4142"/>
                <a:gridCol w="2524142"/>
                <a:gridCol w="2524142"/>
              </a:tblGrid>
              <a:tr h="35719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1980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1990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2000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Connecteur droit 6"/>
          <p:cNvCxnSpPr/>
          <p:nvPr/>
        </p:nvCxnSpPr>
        <p:spPr>
          <a:xfrm rot="5400000">
            <a:off x="-463982" y="4107264"/>
            <a:ext cx="392909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 rot="5400000">
            <a:off x="1965307" y="4106867"/>
            <a:ext cx="39290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rot="5400000">
            <a:off x="4394199" y="4106867"/>
            <a:ext cx="39290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/>
          <p:cNvSpPr/>
          <p:nvPr/>
        </p:nvSpPr>
        <p:spPr>
          <a:xfrm>
            <a:off x="1071538" y="2714620"/>
            <a:ext cx="857256" cy="78581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CAO 2D</a:t>
            </a:r>
            <a:endParaRPr lang="fr-FR" dirty="0"/>
          </a:p>
        </p:txBody>
      </p:sp>
      <p:sp>
        <p:nvSpPr>
          <p:cNvPr id="11" name="Ellipse 10"/>
          <p:cNvSpPr/>
          <p:nvPr/>
        </p:nvSpPr>
        <p:spPr>
          <a:xfrm>
            <a:off x="142844" y="4000504"/>
            <a:ext cx="857256" cy="78581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GED</a:t>
            </a:r>
            <a:endParaRPr lang="fr-FR" dirty="0"/>
          </a:p>
        </p:txBody>
      </p:sp>
      <p:sp>
        <p:nvSpPr>
          <p:cNvPr id="12" name="Ellipse 11"/>
          <p:cNvSpPr/>
          <p:nvPr/>
        </p:nvSpPr>
        <p:spPr>
          <a:xfrm>
            <a:off x="1428728" y="4000504"/>
            <a:ext cx="990608" cy="84773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GEDT</a:t>
            </a:r>
            <a:endParaRPr lang="fr-FR" dirty="0"/>
          </a:p>
        </p:txBody>
      </p:sp>
      <p:sp>
        <p:nvSpPr>
          <p:cNvPr id="13" name="Ellipse 12"/>
          <p:cNvSpPr/>
          <p:nvPr/>
        </p:nvSpPr>
        <p:spPr>
          <a:xfrm>
            <a:off x="142844" y="5072074"/>
            <a:ext cx="1009656" cy="78581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SGBD</a:t>
            </a:r>
            <a:endParaRPr lang="fr-FR" dirty="0"/>
          </a:p>
        </p:txBody>
      </p:sp>
      <p:sp>
        <p:nvSpPr>
          <p:cNvPr id="17" name="Ellipse 16"/>
          <p:cNvSpPr/>
          <p:nvPr/>
        </p:nvSpPr>
        <p:spPr>
          <a:xfrm>
            <a:off x="1428728" y="5072074"/>
            <a:ext cx="1009656" cy="78581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SGBD</a:t>
            </a:r>
          </a:p>
          <a:p>
            <a:pPr algn="ctr"/>
            <a:r>
              <a:rPr lang="fr-FR" dirty="0" smtClean="0"/>
              <a:t>R</a:t>
            </a:r>
            <a:endParaRPr lang="fr-FR" dirty="0"/>
          </a:p>
        </p:txBody>
      </p:sp>
      <p:sp>
        <p:nvSpPr>
          <p:cNvPr id="18" name="Ellipse 17"/>
          <p:cNvSpPr/>
          <p:nvPr/>
        </p:nvSpPr>
        <p:spPr>
          <a:xfrm>
            <a:off x="3428992" y="3571876"/>
            <a:ext cx="990608" cy="84773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SGDT</a:t>
            </a:r>
          </a:p>
          <a:p>
            <a:pPr algn="ctr"/>
            <a:r>
              <a:rPr lang="fr-FR" dirty="0" smtClean="0"/>
              <a:t>PDM</a:t>
            </a:r>
            <a:endParaRPr lang="fr-FR" dirty="0"/>
          </a:p>
        </p:txBody>
      </p:sp>
      <p:sp>
        <p:nvSpPr>
          <p:cNvPr id="19" name="Ellipse 18"/>
          <p:cNvSpPr/>
          <p:nvPr/>
        </p:nvSpPr>
        <p:spPr>
          <a:xfrm>
            <a:off x="3214678" y="2285992"/>
            <a:ext cx="1571636" cy="78581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CAO 3D</a:t>
            </a:r>
            <a:endParaRPr lang="fr-FR" dirty="0"/>
          </a:p>
        </p:txBody>
      </p:sp>
      <p:sp>
        <p:nvSpPr>
          <p:cNvPr id="20" name="Ellipse 19"/>
          <p:cNvSpPr/>
          <p:nvPr/>
        </p:nvSpPr>
        <p:spPr>
          <a:xfrm>
            <a:off x="5715008" y="3571876"/>
            <a:ext cx="1133484" cy="84773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cPDM</a:t>
            </a:r>
            <a:endParaRPr lang="fr-FR" dirty="0"/>
          </a:p>
        </p:txBody>
      </p:sp>
      <p:sp>
        <p:nvSpPr>
          <p:cNvPr id="21" name="Ellipse 20"/>
          <p:cNvSpPr/>
          <p:nvPr/>
        </p:nvSpPr>
        <p:spPr>
          <a:xfrm>
            <a:off x="7286644" y="3000372"/>
            <a:ext cx="1704988" cy="15001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PLM</a:t>
            </a:r>
            <a:endParaRPr lang="fr-FR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2" name="Ellipse 21"/>
          <p:cNvSpPr/>
          <p:nvPr/>
        </p:nvSpPr>
        <p:spPr>
          <a:xfrm>
            <a:off x="6143636" y="5286388"/>
            <a:ext cx="2786082" cy="8477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ERP</a:t>
            </a:r>
            <a:endParaRPr lang="fr-FR" dirty="0"/>
          </a:p>
        </p:txBody>
      </p:sp>
      <p:sp>
        <p:nvSpPr>
          <p:cNvPr id="23" name="Ellipse 22"/>
          <p:cNvSpPr/>
          <p:nvPr/>
        </p:nvSpPr>
        <p:spPr>
          <a:xfrm>
            <a:off x="5857884" y="2357430"/>
            <a:ext cx="1133484" cy="8477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TDM</a:t>
            </a:r>
            <a:endParaRPr lang="fr-FR" dirty="0"/>
          </a:p>
        </p:txBody>
      </p:sp>
      <p:cxnSp>
        <p:nvCxnSpPr>
          <p:cNvPr id="25" name="Connecteur droit avec flèche 24"/>
          <p:cNvCxnSpPr>
            <a:stCxn id="11" idx="6"/>
            <a:endCxn id="12" idx="2"/>
          </p:cNvCxnSpPr>
          <p:nvPr/>
        </p:nvCxnSpPr>
        <p:spPr>
          <a:xfrm>
            <a:off x="1000100" y="4393413"/>
            <a:ext cx="428628" cy="309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stCxn id="12" idx="6"/>
            <a:endCxn id="18" idx="2"/>
          </p:cNvCxnSpPr>
          <p:nvPr/>
        </p:nvCxnSpPr>
        <p:spPr>
          <a:xfrm flipV="1">
            <a:off x="2419336" y="3995742"/>
            <a:ext cx="100965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>
            <a:stCxn id="10" idx="6"/>
            <a:endCxn id="19" idx="2"/>
          </p:cNvCxnSpPr>
          <p:nvPr/>
        </p:nvCxnSpPr>
        <p:spPr>
          <a:xfrm flipV="1">
            <a:off x="1928794" y="2678901"/>
            <a:ext cx="128588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>
            <a:stCxn id="10" idx="5"/>
            <a:endCxn id="18" idx="2"/>
          </p:cNvCxnSpPr>
          <p:nvPr/>
        </p:nvCxnSpPr>
        <p:spPr>
          <a:xfrm rot="16200000" flipH="1">
            <a:off x="2310930" y="2877680"/>
            <a:ext cx="610384" cy="1625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>
            <a:stCxn id="13" idx="6"/>
            <a:endCxn id="17" idx="2"/>
          </p:cNvCxnSpPr>
          <p:nvPr/>
        </p:nvCxnSpPr>
        <p:spPr>
          <a:xfrm>
            <a:off x="1152500" y="5464983"/>
            <a:ext cx="2762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>
            <a:stCxn id="17" idx="6"/>
            <a:endCxn id="22" idx="2"/>
          </p:cNvCxnSpPr>
          <p:nvPr/>
        </p:nvCxnSpPr>
        <p:spPr>
          <a:xfrm>
            <a:off x="2438384" y="5464983"/>
            <a:ext cx="3705252" cy="2452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Ellipse 37"/>
          <p:cNvSpPr/>
          <p:nvPr/>
        </p:nvSpPr>
        <p:spPr>
          <a:xfrm>
            <a:off x="4500562" y="4357694"/>
            <a:ext cx="990608" cy="8477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KM</a:t>
            </a:r>
            <a:endParaRPr lang="fr-FR" dirty="0"/>
          </a:p>
        </p:txBody>
      </p:sp>
      <p:cxnSp>
        <p:nvCxnSpPr>
          <p:cNvPr id="40" name="Connecteur droit avec flèche 39"/>
          <p:cNvCxnSpPr>
            <a:stCxn id="12" idx="6"/>
            <a:endCxn id="38" idx="2"/>
          </p:cNvCxnSpPr>
          <p:nvPr/>
        </p:nvCxnSpPr>
        <p:spPr>
          <a:xfrm>
            <a:off x="2419336" y="4424370"/>
            <a:ext cx="208122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>
            <a:stCxn id="38" idx="6"/>
            <a:endCxn id="21" idx="3"/>
          </p:cNvCxnSpPr>
          <p:nvPr/>
        </p:nvCxnSpPr>
        <p:spPr>
          <a:xfrm flipV="1">
            <a:off x="5491170" y="4280871"/>
            <a:ext cx="2045164" cy="5006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>
            <a:stCxn id="18" idx="6"/>
            <a:endCxn id="20" idx="2"/>
          </p:cNvCxnSpPr>
          <p:nvPr/>
        </p:nvCxnSpPr>
        <p:spPr>
          <a:xfrm>
            <a:off x="4419600" y="3995742"/>
            <a:ext cx="12954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>
            <a:stCxn id="20" idx="6"/>
            <a:endCxn id="21" idx="2"/>
          </p:cNvCxnSpPr>
          <p:nvPr/>
        </p:nvCxnSpPr>
        <p:spPr>
          <a:xfrm flipV="1">
            <a:off x="6848492" y="3750471"/>
            <a:ext cx="438152" cy="2452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>
            <a:stCxn id="19" idx="6"/>
            <a:endCxn id="23" idx="2"/>
          </p:cNvCxnSpPr>
          <p:nvPr/>
        </p:nvCxnSpPr>
        <p:spPr>
          <a:xfrm>
            <a:off x="4786314" y="2678901"/>
            <a:ext cx="1071570" cy="1023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>
            <a:stCxn id="23" idx="6"/>
            <a:endCxn id="21" idx="1"/>
          </p:cNvCxnSpPr>
          <p:nvPr/>
        </p:nvCxnSpPr>
        <p:spPr>
          <a:xfrm>
            <a:off x="6991368" y="2781296"/>
            <a:ext cx="544966" cy="4387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>
            <a:stCxn id="21" idx="5"/>
            <a:endCxn id="22" idx="6"/>
          </p:cNvCxnSpPr>
          <p:nvPr/>
        </p:nvCxnSpPr>
        <p:spPr>
          <a:xfrm rot="16200000" flipH="1">
            <a:off x="8121139" y="4901674"/>
            <a:ext cx="1429383" cy="1877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/>
          <p:cNvCxnSpPr>
            <a:stCxn id="17" idx="6"/>
            <a:endCxn id="18" idx="2"/>
          </p:cNvCxnSpPr>
          <p:nvPr/>
        </p:nvCxnSpPr>
        <p:spPr>
          <a:xfrm flipV="1">
            <a:off x="2438384" y="3995742"/>
            <a:ext cx="990608" cy="14692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/>
          <p:cNvSpPr txBox="1"/>
          <p:nvPr/>
        </p:nvSpPr>
        <p:spPr>
          <a:xfrm>
            <a:off x="2000232" y="334542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Plans</a:t>
            </a:r>
            <a:endParaRPr lang="fr-FR" dirty="0"/>
          </a:p>
        </p:txBody>
      </p:sp>
      <p:sp>
        <p:nvSpPr>
          <p:cNvPr id="64" name="ZoneTexte 63"/>
          <p:cNvSpPr txBox="1"/>
          <p:nvPr/>
        </p:nvSpPr>
        <p:spPr>
          <a:xfrm>
            <a:off x="4357686" y="357187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Collaboration</a:t>
            </a:r>
            <a:endParaRPr lang="fr-FR" dirty="0"/>
          </a:p>
        </p:txBody>
      </p:sp>
      <p:sp>
        <p:nvSpPr>
          <p:cNvPr id="65" name="ZoneTexte 64"/>
          <p:cNvSpPr txBox="1"/>
          <p:nvPr/>
        </p:nvSpPr>
        <p:spPr>
          <a:xfrm>
            <a:off x="4714876" y="235743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Assemblage</a:t>
            </a:r>
            <a:endParaRPr lang="fr-FR" dirty="0"/>
          </a:p>
        </p:txBody>
      </p:sp>
      <p:cxnSp>
        <p:nvCxnSpPr>
          <p:cNvPr id="67" name="Connecteur droit avec flèche 66"/>
          <p:cNvCxnSpPr>
            <a:endCxn id="21" idx="0"/>
          </p:cNvCxnSpPr>
          <p:nvPr/>
        </p:nvCxnSpPr>
        <p:spPr>
          <a:xfrm rot="16200000" flipH="1">
            <a:off x="7498577" y="2359811"/>
            <a:ext cx="1071570" cy="2095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Ellipse 67"/>
          <p:cNvSpPr/>
          <p:nvPr/>
        </p:nvSpPr>
        <p:spPr>
          <a:xfrm>
            <a:off x="7358082" y="1071546"/>
            <a:ext cx="1133484" cy="8477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/>
              <a:t>…</a:t>
            </a:r>
            <a:endParaRPr lang="fr-FR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8" grpId="0" animBg="1"/>
      <p:bldP spid="63" grpId="0"/>
      <p:bldP spid="64" grpId="0"/>
      <p:bldP spid="65" grpId="0"/>
      <p:bldP spid="6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Méthodes et outils </a:t>
            </a:r>
            <a:br>
              <a:rPr lang="fr-FR" dirty="0" smtClean="0"/>
            </a:br>
            <a:r>
              <a:rPr lang="fr-FR" dirty="0" smtClean="0"/>
              <a:t>Le SGDT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22" name="AutoShape 3"/>
          <p:cNvSpPr>
            <a:spLocks noChangeAspect="1" noChangeArrowheads="1"/>
          </p:cNvSpPr>
          <p:nvPr/>
        </p:nvSpPr>
        <p:spPr bwMode="auto">
          <a:xfrm>
            <a:off x="642910" y="1428736"/>
            <a:ext cx="5966941" cy="464347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42844" y="1714488"/>
            <a:ext cx="5813209" cy="149168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99999"/>
              </a:gs>
            </a:gsLst>
            <a:lin ang="5400000" scaled="1"/>
          </a:gradFill>
          <a:ln w="12700">
            <a:solidFill>
              <a:srgbClr val="666666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F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Conception 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42844" y="3214686"/>
            <a:ext cx="5812391" cy="157163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99999"/>
              </a:gs>
            </a:gsLst>
            <a:lin ang="5400000" scaled="1"/>
          </a:gradFill>
          <a:ln w="12700">
            <a:solidFill>
              <a:srgbClr val="666666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F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Industrialisation 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2" name="Image 31" descr="image pc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43372" y="3643314"/>
            <a:ext cx="1466706" cy="714380"/>
          </a:xfrm>
          <a:prstGeom prst="rect">
            <a:avLst/>
          </a:prstGeom>
          <a:ln>
            <a:solidFill>
              <a:schemeClr val="lt1">
                <a:hueOff val="0"/>
                <a:satOff val="0"/>
                <a:lumOff val="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HeroicExtremeLeftFacing"/>
            <a:lightRig rig="threePt" dir="t"/>
          </a:scene3d>
        </p:spPr>
      </p:pic>
      <p:pic>
        <p:nvPicPr>
          <p:cNvPr id="33" name="Image 32" descr="image pc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14480" y="1928802"/>
            <a:ext cx="1255995" cy="857256"/>
          </a:xfrm>
          <a:prstGeom prst="rect">
            <a:avLst/>
          </a:prstGeom>
          <a:ln>
            <a:solidFill>
              <a:schemeClr val="lt1">
                <a:hueOff val="0"/>
                <a:satOff val="0"/>
                <a:lumOff val="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HeroicExtremeLeftFacing"/>
            <a:lightRig rig="threePt" dir="t"/>
          </a:scene3d>
        </p:spPr>
      </p:pic>
      <p:pic>
        <p:nvPicPr>
          <p:cNvPr id="34" name="Image 33" descr="image pc4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43306" y="2356360"/>
            <a:ext cx="1233943" cy="858326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</p:spPr>
      </p:pic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142844" y="4750155"/>
            <a:ext cx="5813209" cy="146492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99999"/>
              </a:gs>
            </a:gsLst>
            <a:lin ang="5400000" scaled="1"/>
          </a:gradFill>
          <a:ln w="12700">
            <a:solidFill>
              <a:srgbClr val="666666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F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Production 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8" name="Image 37" descr="mmt.bmp"/>
          <p:cNvPicPr/>
          <p:nvPr/>
        </p:nvPicPr>
        <p:blipFill>
          <a:blip r:embed="rId5"/>
          <a:stretch>
            <a:fillRect/>
          </a:stretch>
        </p:blipFill>
        <p:spPr>
          <a:xfrm>
            <a:off x="1643042" y="4714884"/>
            <a:ext cx="642941" cy="1272356"/>
          </a:xfrm>
          <a:prstGeom prst="rect">
            <a:avLst/>
          </a:prstGeom>
          <a:ln>
            <a:solidFill>
              <a:schemeClr val="lt1">
                <a:hueOff val="0"/>
                <a:satOff val="0"/>
                <a:lumOff val="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37" name="Image 36" descr="CU ebauche.bmp"/>
          <p:cNvPicPr/>
          <p:nvPr/>
        </p:nvPicPr>
        <p:blipFill>
          <a:blip r:embed="rId6" cstate="print">
            <a:lum/>
          </a:blip>
          <a:stretch>
            <a:fillRect/>
          </a:stretch>
        </p:blipFill>
        <p:spPr>
          <a:xfrm>
            <a:off x="3214678" y="5000636"/>
            <a:ext cx="1357322" cy="800708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HeroicExtremeLeftFacing"/>
            <a:lightRig rig="threePt" dir="t"/>
          </a:scene3d>
        </p:spPr>
      </p:pic>
      <p:sp>
        <p:nvSpPr>
          <p:cNvPr id="35" name="Freeform 13"/>
          <p:cNvSpPr>
            <a:spLocks/>
          </p:cNvSpPr>
          <p:nvPr/>
        </p:nvSpPr>
        <p:spPr bwMode="auto">
          <a:xfrm>
            <a:off x="1000100" y="1714488"/>
            <a:ext cx="4930780" cy="4357718"/>
          </a:xfrm>
          <a:custGeom>
            <a:avLst/>
            <a:gdLst/>
            <a:ahLst/>
            <a:cxnLst>
              <a:cxn ang="0">
                <a:pos x="206" y="38"/>
              </a:cxn>
              <a:cxn ang="0">
                <a:pos x="1328" y="19"/>
              </a:cxn>
              <a:cxn ang="0">
                <a:pos x="3291" y="150"/>
              </a:cxn>
              <a:cxn ang="0">
                <a:pos x="5498" y="468"/>
              </a:cxn>
              <a:cxn ang="0">
                <a:pos x="7013" y="842"/>
              </a:cxn>
              <a:cxn ang="0">
                <a:pos x="8565" y="1347"/>
              </a:cxn>
              <a:cxn ang="0">
                <a:pos x="9968" y="2095"/>
              </a:cxn>
              <a:cxn ang="0">
                <a:pos x="10772" y="3011"/>
              </a:cxn>
              <a:cxn ang="0">
                <a:pos x="10903" y="4526"/>
              </a:cxn>
              <a:cxn ang="0">
                <a:pos x="10548" y="5985"/>
              </a:cxn>
              <a:cxn ang="0">
                <a:pos x="9837" y="6845"/>
              </a:cxn>
              <a:cxn ang="0">
                <a:pos x="8565" y="7556"/>
              </a:cxn>
              <a:cxn ang="0">
                <a:pos x="6602" y="7892"/>
              </a:cxn>
              <a:cxn ang="0">
                <a:pos x="4376" y="7967"/>
              </a:cxn>
              <a:cxn ang="0">
                <a:pos x="2843" y="7818"/>
              </a:cxn>
              <a:cxn ang="0">
                <a:pos x="1552" y="7425"/>
              </a:cxn>
              <a:cxn ang="0">
                <a:pos x="655" y="7013"/>
              </a:cxn>
              <a:cxn ang="0">
                <a:pos x="0" y="6658"/>
              </a:cxn>
            </a:cxnLst>
            <a:rect l="0" t="0" r="r" b="b"/>
            <a:pathLst>
              <a:path w="10940" h="7979">
                <a:moveTo>
                  <a:pt x="206" y="38"/>
                </a:moveTo>
                <a:cubicBezTo>
                  <a:pt x="510" y="19"/>
                  <a:pt x="814" y="0"/>
                  <a:pt x="1328" y="19"/>
                </a:cubicBezTo>
                <a:cubicBezTo>
                  <a:pt x="1842" y="38"/>
                  <a:pt x="2596" y="75"/>
                  <a:pt x="3291" y="150"/>
                </a:cubicBezTo>
                <a:cubicBezTo>
                  <a:pt x="3986" y="225"/>
                  <a:pt x="4878" y="353"/>
                  <a:pt x="5498" y="468"/>
                </a:cubicBezTo>
                <a:cubicBezTo>
                  <a:pt x="6118" y="583"/>
                  <a:pt x="6502" y="696"/>
                  <a:pt x="7013" y="842"/>
                </a:cubicBezTo>
                <a:cubicBezTo>
                  <a:pt x="7524" y="988"/>
                  <a:pt x="8073" y="1138"/>
                  <a:pt x="8565" y="1347"/>
                </a:cubicBezTo>
                <a:cubicBezTo>
                  <a:pt x="9057" y="1556"/>
                  <a:pt x="9600" y="1818"/>
                  <a:pt x="9968" y="2095"/>
                </a:cubicBezTo>
                <a:cubicBezTo>
                  <a:pt x="10336" y="2372"/>
                  <a:pt x="10616" y="2606"/>
                  <a:pt x="10772" y="3011"/>
                </a:cubicBezTo>
                <a:cubicBezTo>
                  <a:pt x="10928" y="3416"/>
                  <a:pt x="10940" y="4030"/>
                  <a:pt x="10903" y="4526"/>
                </a:cubicBezTo>
                <a:cubicBezTo>
                  <a:pt x="10866" y="5022"/>
                  <a:pt x="10726" y="5599"/>
                  <a:pt x="10548" y="5985"/>
                </a:cubicBezTo>
                <a:cubicBezTo>
                  <a:pt x="10370" y="6371"/>
                  <a:pt x="10168" y="6583"/>
                  <a:pt x="9837" y="6845"/>
                </a:cubicBezTo>
                <a:cubicBezTo>
                  <a:pt x="9506" y="7107"/>
                  <a:pt x="9104" y="7382"/>
                  <a:pt x="8565" y="7556"/>
                </a:cubicBezTo>
                <a:cubicBezTo>
                  <a:pt x="8026" y="7730"/>
                  <a:pt x="7300" y="7824"/>
                  <a:pt x="6602" y="7892"/>
                </a:cubicBezTo>
                <a:cubicBezTo>
                  <a:pt x="5904" y="7960"/>
                  <a:pt x="5002" y="7979"/>
                  <a:pt x="4376" y="7967"/>
                </a:cubicBezTo>
                <a:cubicBezTo>
                  <a:pt x="3750" y="7955"/>
                  <a:pt x="3314" y="7908"/>
                  <a:pt x="2843" y="7818"/>
                </a:cubicBezTo>
                <a:cubicBezTo>
                  <a:pt x="2372" y="7728"/>
                  <a:pt x="1917" y="7559"/>
                  <a:pt x="1552" y="7425"/>
                </a:cubicBezTo>
                <a:cubicBezTo>
                  <a:pt x="1187" y="7291"/>
                  <a:pt x="914" y="7141"/>
                  <a:pt x="655" y="7013"/>
                </a:cubicBezTo>
                <a:cubicBezTo>
                  <a:pt x="396" y="6885"/>
                  <a:pt x="136" y="6732"/>
                  <a:pt x="0" y="6658"/>
                </a:cubicBezTo>
              </a:path>
            </a:pathLst>
          </a:custGeom>
          <a:noFill/>
          <a:ln w="127000">
            <a:solidFill>
              <a:srgbClr val="E92595"/>
            </a:solidFill>
            <a:round/>
            <a:headEnd/>
            <a:tailEnd type="stealth" w="lg" len="lg"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" name="Rectangle à coins arrondis 19"/>
          <p:cNvSpPr/>
          <p:nvPr/>
        </p:nvSpPr>
        <p:spPr>
          <a:xfrm>
            <a:off x="5143504" y="1285860"/>
            <a:ext cx="3929090" cy="107157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Gérer les données techniques issues de la chaîne numérique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Méthodes et outils </a:t>
            </a:r>
            <a:br>
              <a:rPr lang="fr-FR" dirty="0" smtClean="0"/>
            </a:br>
            <a:r>
              <a:rPr lang="fr-FR" dirty="0" smtClean="0"/>
              <a:t>Le SGDT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/>
          <a:lstStyle/>
          <a:p>
            <a:r>
              <a:rPr lang="fr-FR" dirty="0" smtClean="0"/>
              <a:t>Les principaux services offerts par le SGDT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54A23-C7AD-4A5E-9946-21F2B177D39B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026" name="Picture 2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643314"/>
            <a:ext cx="1824228" cy="1121054"/>
          </a:xfrm>
          <a:prstGeom prst="rect">
            <a:avLst/>
          </a:prstGeom>
          <a:noFill/>
        </p:spPr>
      </p:pic>
      <p:sp>
        <p:nvSpPr>
          <p:cNvPr id="7" name="Rectangle à coins arrondis 6"/>
          <p:cNvSpPr/>
          <p:nvPr/>
        </p:nvSpPr>
        <p:spPr>
          <a:xfrm>
            <a:off x="285720" y="2285992"/>
            <a:ext cx="2286016" cy="150019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 – </a:t>
            </a:r>
            <a:r>
              <a:rPr lang="fr-FR" b="1" dirty="0" smtClean="0"/>
              <a:t>ENREGISTRER</a:t>
            </a:r>
          </a:p>
          <a:p>
            <a:pPr algn="ctr"/>
            <a:r>
              <a:rPr lang="fr-FR" b="1" dirty="0" smtClean="0"/>
              <a:t>STRUCTURER</a:t>
            </a:r>
          </a:p>
          <a:p>
            <a:pPr algn="ctr"/>
            <a:r>
              <a:rPr lang="fr-FR" b="1" dirty="0" smtClean="0"/>
              <a:t>SECURISER </a:t>
            </a:r>
          </a:p>
          <a:p>
            <a:pPr algn="ctr"/>
            <a:r>
              <a:rPr lang="fr-FR" dirty="0" smtClean="0"/>
              <a:t>les données produit</a:t>
            </a: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3286116" y="1928802"/>
            <a:ext cx="2286016" cy="150019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 – Suivre les </a:t>
            </a:r>
            <a:r>
              <a:rPr lang="fr-FR" b="1" dirty="0" smtClean="0"/>
              <a:t>MODIFICATIONS </a:t>
            </a:r>
            <a:r>
              <a:rPr lang="fr-FR" dirty="0" smtClean="0"/>
              <a:t>apportées aux documents au cours de leur cycle de vie</a:t>
            </a:r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6429388" y="2214554"/>
            <a:ext cx="2286016" cy="150019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 – </a:t>
            </a:r>
            <a:r>
              <a:rPr lang="fr-FR" b="1" dirty="0" smtClean="0"/>
              <a:t>RECHERCHER</a:t>
            </a:r>
            <a:r>
              <a:rPr lang="fr-FR" dirty="0" smtClean="0"/>
              <a:t> efficacement et trouver rapidement les données</a:t>
            </a:r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6429388" y="4643446"/>
            <a:ext cx="2286016" cy="150019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4 – </a:t>
            </a:r>
            <a:r>
              <a:rPr lang="fr-FR" b="1" dirty="0" smtClean="0"/>
              <a:t>COLLABORER </a:t>
            </a:r>
            <a:r>
              <a:rPr lang="fr-FR" dirty="0" smtClean="0"/>
              <a:t>et</a:t>
            </a:r>
            <a:r>
              <a:rPr lang="fr-FR" b="1" dirty="0" smtClean="0"/>
              <a:t> OPTIMISER</a:t>
            </a:r>
            <a:r>
              <a:rPr lang="fr-FR" dirty="0" smtClean="0"/>
              <a:t> le travail d’équipe</a:t>
            </a:r>
            <a:endParaRPr lang="fr-FR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3286116" y="5072074"/>
            <a:ext cx="2286016" cy="150019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5 – </a:t>
            </a:r>
            <a:r>
              <a:rPr lang="fr-FR" b="1" dirty="0" smtClean="0"/>
              <a:t>RE-UTILISER </a:t>
            </a:r>
            <a:r>
              <a:rPr lang="fr-FR" dirty="0" smtClean="0"/>
              <a:t>des pièces et conceptions standard</a:t>
            </a:r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285720" y="4643446"/>
            <a:ext cx="2286016" cy="150019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6 – </a:t>
            </a:r>
            <a:r>
              <a:rPr lang="fr-FR" b="1" dirty="0" smtClean="0"/>
              <a:t>VISUALISER </a:t>
            </a:r>
            <a:r>
              <a:rPr lang="fr-FR" dirty="0" smtClean="0"/>
              <a:t>divers formats de données sans leurs applications natives</a:t>
            </a:r>
            <a:endParaRPr lang="fr-FR" dirty="0"/>
          </a:p>
        </p:txBody>
      </p:sp>
      <p:sp>
        <p:nvSpPr>
          <p:cNvPr id="13" name="Flèche vers le bas 12"/>
          <p:cNvSpPr/>
          <p:nvPr/>
        </p:nvSpPr>
        <p:spPr>
          <a:xfrm rot="7183280">
            <a:off x="2863324" y="3546875"/>
            <a:ext cx="357190" cy="71438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vers le bas 13"/>
          <p:cNvSpPr/>
          <p:nvPr/>
        </p:nvSpPr>
        <p:spPr>
          <a:xfrm rot="10800000">
            <a:off x="4214810" y="3428999"/>
            <a:ext cx="357190" cy="428628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vers le bas 14"/>
          <p:cNvSpPr/>
          <p:nvPr/>
        </p:nvSpPr>
        <p:spPr>
          <a:xfrm rot="3664254">
            <a:off x="3006466" y="4401034"/>
            <a:ext cx="357190" cy="71438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e bas 15"/>
          <p:cNvSpPr/>
          <p:nvPr/>
        </p:nvSpPr>
        <p:spPr>
          <a:xfrm>
            <a:off x="4214810" y="4786322"/>
            <a:ext cx="357190" cy="428628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vers le bas 16"/>
          <p:cNvSpPr/>
          <p:nvPr/>
        </p:nvSpPr>
        <p:spPr>
          <a:xfrm rot="17501291">
            <a:off x="5791442" y="4298457"/>
            <a:ext cx="357190" cy="71438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èche vers le bas 17"/>
          <p:cNvSpPr/>
          <p:nvPr/>
        </p:nvSpPr>
        <p:spPr>
          <a:xfrm rot="14606557">
            <a:off x="5792887" y="3534133"/>
            <a:ext cx="357190" cy="71438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</TotalTime>
  <Words>996</Words>
  <Application>Microsoft Office PowerPoint</Application>
  <PresentationFormat>Affichage à l'écran (4:3)</PresentationFormat>
  <Paragraphs>290</Paragraphs>
  <Slides>21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Thème Office</vt:lpstr>
      <vt:lpstr>Diapositive 1</vt:lpstr>
      <vt:lpstr>Déroulement</vt:lpstr>
      <vt:lpstr>Contexte</vt:lpstr>
      <vt:lpstr>Méthodes et outils Le collaboratif c’est quoi? </vt:lpstr>
      <vt:lpstr>Méthodes et outils Le collaboratif c’est quoi? </vt:lpstr>
      <vt:lpstr>Méthodes et outils  Du SGDT au PLM</vt:lpstr>
      <vt:lpstr>Méthodes et outils  Du SGDT au PLM</vt:lpstr>
      <vt:lpstr>Méthodes et outils  Le SGDT </vt:lpstr>
      <vt:lpstr>Méthodes et outils  Le SGDT </vt:lpstr>
      <vt:lpstr>Méthodes et outils  Le SGDT</vt:lpstr>
      <vt:lpstr>Méthodes et outils  Le SGDT</vt:lpstr>
      <vt:lpstr>Méthodes et outils  Le SGDT </vt:lpstr>
      <vt:lpstr>Méthodes et outils  Le PLM</vt:lpstr>
      <vt:lpstr>Exemples de solutions Déployées chez des industriels</vt:lpstr>
      <vt:lpstr>Exemples de solutions Déployées chez des industriels</vt:lpstr>
      <vt:lpstr>Exemples de solutions Déployées chez des industriels</vt:lpstr>
      <vt:lpstr>Exemples de solutions Déployées chez des industriels</vt:lpstr>
      <vt:lpstr>Exemples de solutions A l’Ecole Nationale Supérieure d’Arts et Métiers</vt:lpstr>
      <vt:lpstr>Exemples de solutions Travail collaboratif accessible depuis SolidWorks 2005</vt:lpstr>
      <vt:lpstr>Perspectives</vt:lpstr>
      <vt:lpstr>Diapositive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Charat</dc:creator>
  <cp:lastModifiedBy>Charat</cp:lastModifiedBy>
  <cp:revision>101</cp:revision>
  <dcterms:created xsi:type="dcterms:W3CDTF">2009-02-23T17:31:42Z</dcterms:created>
  <dcterms:modified xsi:type="dcterms:W3CDTF">2009-03-10T10:05:35Z</dcterms:modified>
</cp:coreProperties>
</file>