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9" r:id="rId3"/>
    <p:sldId id="284" r:id="rId4"/>
    <p:sldId id="285" r:id="rId5"/>
    <p:sldId id="276" r:id="rId6"/>
    <p:sldId id="277" r:id="rId7"/>
    <p:sldId id="289" r:id="rId8"/>
    <p:sldId id="270" r:id="rId9"/>
    <p:sldId id="271" r:id="rId10"/>
    <p:sldId id="300" r:id="rId11"/>
    <p:sldId id="298" r:id="rId12"/>
    <p:sldId id="299" r:id="rId13"/>
    <p:sldId id="272" r:id="rId14"/>
    <p:sldId id="278" r:id="rId15"/>
    <p:sldId id="297" r:id="rId16"/>
    <p:sldId id="290" r:id="rId17"/>
    <p:sldId id="291" r:id="rId18"/>
    <p:sldId id="295" r:id="rId19"/>
    <p:sldId id="296" r:id="rId20"/>
    <p:sldId id="293" r:id="rId21"/>
    <p:sldId id="294" r:id="rId22"/>
    <p:sldId id="292" r:id="rId23"/>
    <p:sldId id="280" r:id="rId24"/>
    <p:sldId id="281" r:id="rId25"/>
    <p:sldId id="273" r:id="rId26"/>
    <p:sldId id="283" r:id="rId27"/>
    <p:sldId id="288" r:id="rId28"/>
    <p:sldId id="274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29/03/2014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29/03/2014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29/03/2014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29/03/2014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29/03/2014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29/03/2014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29/03/2014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29/03/2014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29/03/2014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29/03/2014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29/03/2014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5B42-1BDA-40F0-9D08-C650834E35A7}" type="datetimeFigureOut">
              <a:rPr lang="fr-FR" smtClean="0"/>
              <a:pPr/>
              <a:t>29/03/2014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496"/>
            <a:ext cx="4281314" cy="250033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1124744"/>
            <a:ext cx="6478488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Projet SIN – Focus sur la phase de prototypage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27984" y="3068960"/>
            <a:ext cx="3664496" cy="100811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Surveillance d’un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Aquarium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7166"/>
            <a:ext cx="17236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71942"/>
            <a:ext cx="22002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7"/>
            <a:ext cx="966160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6"/>
            <a:ext cx="957193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3139829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59424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41D18C-4869-4210-9335-0F84A51A443B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1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lèche droite 20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24" name="Rectangle 23"/>
          <p:cNvSpPr/>
          <p:nvPr/>
        </p:nvSpPr>
        <p:spPr>
          <a:xfrm>
            <a:off x="5071605" y="1032497"/>
            <a:ext cx="973878" cy="668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4094659" y="1032497"/>
            <a:ext cx="966160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26" name="Rectangle 25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27" name="Ellipse 26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Revue de projet</a:t>
            </a:r>
          </a:p>
        </p:txBody>
      </p:sp>
      <p:pic>
        <p:nvPicPr>
          <p:cNvPr id="33" name="Picture 2" descr="D:\STI2D\Formation SIN\Projet\PA185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571744"/>
            <a:ext cx="3714776" cy="2786547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357158" y="3500438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C’est le moment pour le professeur de faire le point sur l’avancement du projet, de donner un avis sur les choix qui ont été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faits,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mais aussi de rassurer les élèves pour la suite du projet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500166" y="5357826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A l’issue de la revue de projet, pour chaque élève, le professeur  positionne les indicateurs de performance associés aux compétences.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8662" y="2357431"/>
            <a:ext cx="2925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Alors ?</a:t>
            </a:r>
          </a:p>
          <a:p>
            <a:pPr algn="ctr"/>
            <a:r>
              <a:rPr lang="fr-F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en est où ?</a:t>
            </a:r>
            <a:endParaRPr lang="fr-FR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41D18C-4869-4210-9335-0F84A51A443B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1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lèche droite 20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23" name="Rectangle 22"/>
          <p:cNvSpPr/>
          <p:nvPr/>
        </p:nvSpPr>
        <p:spPr>
          <a:xfrm>
            <a:off x="5071605" y="1032497"/>
            <a:ext cx="973878" cy="668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24" name="Rectangle 23"/>
          <p:cNvSpPr/>
          <p:nvPr/>
        </p:nvSpPr>
        <p:spPr>
          <a:xfrm>
            <a:off x="4094659" y="1032497"/>
            <a:ext cx="966160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26" name="Ellipse 25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28" name="Rectangle 27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Revue de projet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858202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428596" y="2571744"/>
            <a:ext cx="2925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Intérêt ?</a:t>
            </a:r>
            <a:endParaRPr lang="fr-FR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6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4096520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 : Installation de l’aquarium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7224" y="3286124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Afin de travailler dans les conditions réelles, les élèves installent un aquarium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500306"/>
            <a:ext cx="4602088" cy="345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6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4096520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 : Assemblage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8596" y="2285992"/>
            <a:ext cx="82868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élèves assemblent les composants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28934"/>
            <a:ext cx="79152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41D18C-4869-4210-9335-0F84A51A443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lèche droite 20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24" name="Rectangle 23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4094659" y="1032496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26" name="Rectangle 25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27" name="Ellipse 26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096520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 : Assemblage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85720" y="235743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maquette numérique de la carte </a:t>
            </a:r>
            <a:r>
              <a:rPr lang="fr-FR" dirty="0" err="1" smtClean="0"/>
              <a:t>Foxboard</a:t>
            </a:r>
            <a:r>
              <a:rPr lang="fr-FR" dirty="0" smtClean="0"/>
              <a:t> ou </a:t>
            </a:r>
            <a:r>
              <a:rPr lang="fr-FR" dirty="0" err="1" smtClean="0"/>
              <a:t>Raspberry</a:t>
            </a:r>
            <a:r>
              <a:rPr lang="fr-FR" dirty="0" smtClean="0"/>
              <a:t> est mise en fonctionnement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4293535" cy="340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786058"/>
            <a:ext cx="294361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6" name="ZoneTexte 35"/>
          <p:cNvSpPr txBox="1"/>
          <p:nvPr/>
        </p:nvSpPr>
        <p:spPr>
          <a:xfrm>
            <a:off x="5072066" y="528638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élèves vont pouvoir développer les routines en </a:t>
            </a:r>
            <a:r>
              <a:rPr lang="fr-FR" dirty="0" err="1" smtClean="0"/>
              <a:t>Pyton</a:t>
            </a:r>
            <a:r>
              <a:rPr lang="fr-FR" dirty="0" smtClean="0"/>
              <a:t> facilement.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41D18C-4869-4210-9335-0F84A51A443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1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lèche droite 20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24" name="Rectangle 23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4094659" y="1032496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26" name="Rectangle 25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27" name="Ellipse 26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096520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 : Assemblage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4253671" cy="31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143248"/>
            <a:ext cx="3011108" cy="282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8" name="ZoneTexte 37"/>
          <p:cNvSpPr txBox="1"/>
          <p:nvPr/>
        </p:nvSpPr>
        <p:spPr>
          <a:xfrm>
            <a:off x="2214546" y="242886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élèves installent le prototype sur l’aquarium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41D18C-4869-4210-9335-0F84A51A443B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lèche droite 20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24" name="Rectangle 23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4094659" y="1032496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26" name="Rectangle 25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27" name="Ellipse 26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096520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 : Assemblage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214546" y="242886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Vue interne du prototype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86058"/>
            <a:ext cx="6215106" cy="350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6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4096520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</a:t>
            </a:r>
          </a:p>
        </p:txBody>
      </p: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Les élèves captent et reproduisent les trames des prises radiocommandées</a:t>
            </a:r>
            <a:endParaRPr lang="fr-FR" sz="4000" dirty="0"/>
          </a:p>
        </p:txBody>
      </p:sp>
      <p:pic>
        <p:nvPicPr>
          <p:cNvPr id="34" name="Picture 2" descr="http://www.elektor.fr/Uploads/2012/2/EB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4752"/>
            <a:ext cx="2775877" cy="2331737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00438"/>
            <a:ext cx="4270012" cy="16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357826"/>
            <a:ext cx="1059156" cy="87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429264"/>
            <a:ext cx="599774" cy="76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ZoneTexte 37"/>
          <p:cNvSpPr txBox="1"/>
          <p:nvPr/>
        </p:nvSpPr>
        <p:spPr>
          <a:xfrm>
            <a:off x="6286512" y="5286388"/>
            <a:ext cx="2395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L’analyse des trames peut se poursuivre à la maison (le logiciel est gratuit)</a:t>
            </a:r>
            <a:endParaRPr lang="fr-FR" sz="1600" dirty="0"/>
          </a:p>
        </p:txBody>
      </p:sp>
      <p:cxnSp>
        <p:nvCxnSpPr>
          <p:cNvPr id="40" name="Connecteur en angle 39"/>
          <p:cNvCxnSpPr/>
          <p:nvPr/>
        </p:nvCxnSpPr>
        <p:spPr>
          <a:xfrm flipV="1">
            <a:off x="4572000" y="5786454"/>
            <a:ext cx="928694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/>
          <p:nvPr/>
        </p:nvCxnSpPr>
        <p:spPr>
          <a:xfrm rot="10800000">
            <a:off x="3500430" y="5357826"/>
            <a:ext cx="571504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6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4096520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</a:t>
            </a:r>
          </a:p>
        </p:txBody>
      </p:sp>
      <p:pic>
        <p:nvPicPr>
          <p:cNvPr id="42" name="Picture 2" descr="D:\STI2D\Formation SIN\Projet\PA185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500306"/>
            <a:ext cx="4761738" cy="3571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1" name="ZoneTexte 50"/>
          <p:cNvSpPr txBox="1"/>
          <p:nvPr/>
        </p:nvSpPr>
        <p:spPr>
          <a:xfrm>
            <a:off x="714348" y="2571744"/>
            <a:ext cx="2571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" pitchFamily="34" charset="0"/>
                <a:cs typeface="Arial" pitchFamily="34" charset="0"/>
              </a:rPr>
              <a:t>les élèves travaillent sur la</a:t>
            </a:r>
          </a:p>
          <a:p>
            <a:pPr algn="ctr"/>
            <a:r>
              <a:rPr lang="fr-FR" sz="2400" dirty="0" smtClean="0">
                <a:latin typeface="Arial" pitchFamily="34" charset="0"/>
                <a:cs typeface="Arial" pitchFamily="34" charset="0"/>
              </a:rPr>
              <a:t>mise au point du programme</a:t>
            </a:r>
          </a:p>
          <a:p>
            <a:pPr algn="ctr"/>
            <a:r>
              <a:rPr lang="fr-FR" sz="2400" dirty="0" smtClean="0">
                <a:latin typeface="Arial" pitchFamily="34" charset="0"/>
                <a:cs typeface="Arial" pitchFamily="34" charset="0"/>
              </a:rPr>
              <a:t>de la commande de lumière et de l’acquisition de la température.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61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7"/>
            <a:ext cx="966160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740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683568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1</a:t>
            </a:r>
            <a:endParaRPr lang="fr-FR" dirty="0"/>
          </a:p>
        </p:txBody>
      </p:sp>
      <p:pic>
        <p:nvPicPr>
          <p:cNvPr id="64" name="Image 63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65" name="Rectangle à coins arrondis 64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</a:t>
            </a:r>
            <a:endParaRPr lang="fr-FR" dirty="0"/>
          </a:p>
        </p:txBody>
      </p:sp>
      <p:pic>
        <p:nvPicPr>
          <p:cNvPr id="34" name="Picture 2" descr="C:\Users\stage21\Desktop\Photos Projet SIN\IMG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929066"/>
            <a:ext cx="2928957" cy="2197084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500034" y="2357431"/>
            <a:ext cx="6643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C’est en fin d’année que les élèves de 1</a:t>
            </a:r>
            <a:r>
              <a:rPr lang="fr-FR" baseline="30000" dirty="0" smtClean="0">
                <a:latin typeface="Arial" pitchFamily="34" charset="0"/>
                <a:cs typeface="Arial" pitchFamily="34" charset="0"/>
              </a:rPr>
              <a:t>ère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STI2D du Lycée Gustave Eiffel sont réunis, afin de discuter de quelques pistes concernant les projets de terminal.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Chaque élève vient avec ses idées et les expose aux autres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357158" y="3714752"/>
            <a:ext cx="492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Un élève expose une idée particulièrement intéressante  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son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papa possède un aquarium avec des poissons particulièrement rares !  Il est souvent très stressé la veille d’un départ en vacances 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357290" y="5000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Spontanément un élève propose :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si l’on mettait au point un système capable de surveiller à distance un aquarium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us.123rf.com/400wm/400/400/macropixel/macropixel1202/macropixel120200001/12391550-une-illustration-detaillee-d-39-une-peau-de-serpent-poissons-dis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571744"/>
            <a:ext cx="1569094" cy="1310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41D18C-4869-4210-9335-0F84A51A443B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lèche droite 20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24" name="Rectangle 23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4094659" y="1032496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26" name="Rectangle 25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27" name="Ellipse 26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096520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 : Fonctionnement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214546" y="242886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capteur de température est opérationnel</a:t>
            </a:r>
          </a:p>
          <a:p>
            <a:pPr algn="ctr"/>
            <a:r>
              <a:rPr lang="fr-FR" dirty="0" smtClean="0"/>
              <a:t>et la température s’affiche en local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143248"/>
            <a:ext cx="6858048" cy="276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41D18C-4869-4210-9335-0F84A51A443B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lèche droite 20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24" name="Rectangle 23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4094659" y="1032496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26" name="Rectangle 25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27" name="Ellipse 26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096520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 : Fonctionnement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14348" y="242886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élèves mettent en service la carte </a:t>
            </a:r>
            <a:r>
              <a:rPr lang="fr-FR" dirty="0" err="1" smtClean="0"/>
              <a:t>Foxboard</a:t>
            </a:r>
            <a:r>
              <a:rPr lang="fr-FR" dirty="0" smtClean="0"/>
              <a:t> serveur, une connexion SSH et FTP est nécessaire !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6286512" y="2928934"/>
            <a:ext cx="2428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Premier Hic, les services du rectorat</a:t>
            </a:r>
          </a:p>
          <a:p>
            <a:pPr algn="ctr"/>
            <a:r>
              <a:rPr lang="fr-FR" dirty="0" smtClean="0"/>
              <a:t>bloquent les transferts FTP !</a:t>
            </a:r>
          </a:p>
          <a:p>
            <a:pPr algn="ctr"/>
            <a:r>
              <a:rPr lang="fr-FR" dirty="0" smtClean="0"/>
              <a:t>On s’en sort avec le téléphone du prof !!!</a:t>
            </a:r>
          </a:p>
          <a:p>
            <a:pPr algn="ctr"/>
            <a:r>
              <a:rPr lang="fr-FR" dirty="0" smtClean="0"/>
              <a:t>A l’avenir une connexion internet dédiée</a:t>
            </a:r>
          </a:p>
          <a:p>
            <a:pPr algn="ctr"/>
            <a:r>
              <a:rPr lang="fr-FR" dirty="0" smtClean="0"/>
              <a:t>pour la STI2D SIN sera souhaitable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1768675" cy="170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643446"/>
            <a:ext cx="2268102" cy="151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091694"/>
            <a:ext cx="3286148" cy="31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41D18C-4869-4210-9335-0F84A51A443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lèche droite 20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24" name="Rectangle 23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4094659" y="1032496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26" name="Rectangle 25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27" name="Ellipse 26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096520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 : Fonctionnement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214546" y="242886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Premier Dialogue avec la carte </a:t>
            </a:r>
            <a:r>
              <a:rPr lang="fr-FR" dirty="0" err="1" smtClean="0"/>
              <a:t>Foxboard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143248"/>
            <a:ext cx="3921124" cy="294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ZoneTexte 33"/>
          <p:cNvSpPr txBox="1"/>
          <p:nvPr/>
        </p:nvSpPr>
        <p:spPr>
          <a:xfrm>
            <a:off x="857224" y="278605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Mise en service du serveur </a:t>
            </a:r>
            <a:r>
              <a:rPr lang="fr-FR" dirty="0" err="1" smtClean="0"/>
              <a:t>Lighttp</a:t>
            </a:r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14686"/>
            <a:ext cx="3193063" cy="28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ZoneTexte 36"/>
          <p:cNvSpPr txBox="1"/>
          <p:nvPr/>
        </p:nvSpPr>
        <p:spPr>
          <a:xfrm>
            <a:off x="4786314" y="278605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Premières images de la caméra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6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4096520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</a:t>
            </a:r>
          </a:p>
        </p:txBody>
      </p: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2085932" cy="3071834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Un élève développe l’interface Web (IHM)</a:t>
            </a:r>
            <a:endParaRPr lang="fr-FR" sz="3200" dirty="0"/>
          </a:p>
        </p:txBody>
      </p:sp>
      <p:pic>
        <p:nvPicPr>
          <p:cNvPr id="1026" name="Picture 2" descr="D:\STI2D\Séminaire\HTML\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500306"/>
            <a:ext cx="2143140" cy="3649404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6286512" y="292893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Fonctions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6286512" y="385762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Température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6286512" y="521495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Images</a:t>
            </a:r>
            <a:endParaRPr lang="fr-FR" dirty="0"/>
          </a:p>
        </p:txBody>
      </p:sp>
      <p:cxnSp>
        <p:nvCxnSpPr>
          <p:cNvPr id="38" name="Connecteur droit avec flèche 37"/>
          <p:cNvCxnSpPr/>
          <p:nvPr/>
        </p:nvCxnSpPr>
        <p:spPr>
          <a:xfrm rot="10800000" flipV="1">
            <a:off x="3929058" y="3214686"/>
            <a:ext cx="235745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10800000" flipV="1">
            <a:off x="4929190" y="4000504"/>
            <a:ext cx="142876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36" idx="1"/>
          </p:cNvCxnSpPr>
          <p:nvPr/>
        </p:nvCxnSpPr>
        <p:spPr>
          <a:xfrm rot="10800000">
            <a:off x="5286380" y="5000636"/>
            <a:ext cx="1000132" cy="398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6286512" y="428625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Réglages</a:t>
            </a:r>
            <a:endParaRPr lang="fr-FR" dirty="0"/>
          </a:p>
        </p:txBody>
      </p:sp>
      <p:cxnSp>
        <p:nvCxnSpPr>
          <p:cNvPr id="58" name="Connecteur droit avec flèche 57"/>
          <p:cNvCxnSpPr/>
          <p:nvPr/>
        </p:nvCxnSpPr>
        <p:spPr>
          <a:xfrm rot="10800000">
            <a:off x="5072066" y="4429132"/>
            <a:ext cx="114300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6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4096520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</a:t>
            </a: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785786" y="3000372"/>
            <a:ext cx="4143404" cy="2653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latin typeface="+mj-lt"/>
                <a:ea typeface="+mj-ea"/>
                <a:cs typeface="+mj-cs"/>
              </a:rPr>
              <a:t>L’application fonctionne même sous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Android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D:\STI2D\Séminaire\HTML\Screenshot_2014-03-22-14-49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428867"/>
            <a:ext cx="2143140" cy="3810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7"/>
            <a:ext cx="966160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506975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4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</a:t>
            </a:r>
          </a:p>
        </p:txBody>
      </p:sp>
      <p:sp>
        <p:nvSpPr>
          <p:cNvPr id="32" name="Rectangle 31"/>
          <p:cNvSpPr/>
          <p:nvPr/>
        </p:nvSpPr>
        <p:spPr>
          <a:xfrm flipH="1">
            <a:off x="785786" y="2428868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Les élèves effectuent des tests en conditions réelles !</a:t>
            </a:r>
            <a:endParaRPr lang="fr-FR" dirty="0"/>
          </a:p>
        </p:txBody>
      </p:sp>
      <p:pic>
        <p:nvPicPr>
          <p:cNvPr id="34" name="Picture 2" descr="D:\STI2D\Formation SIN\Projet\PA185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3714156" cy="27860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00372"/>
            <a:ext cx="39909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Connecteur droit avec flèche 39"/>
          <p:cNvCxnSpPr/>
          <p:nvPr/>
        </p:nvCxnSpPr>
        <p:spPr>
          <a:xfrm rot="16200000" flipH="1">
            <a:off x="5286380" y="3786190"/>
            <a:ext cx="1928826" cy="107157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286248" y="2357430"/>
            <a:ext cx="421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Les trames des liaisons asynchrones sont analysées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357694"/>
            <a:ext cx="2071702" cy="65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7"/>
            <a:ext cx="966160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506975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4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</a:t>
            </a: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71810"/>
            <a:ext cx="1439226" cy="166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39" name="Connecteur droit avec flèche 38"/>
          <p:cNvCxnSpPr/>
          <p:nvPr/>
        </p:nvCxnSpPr>
        <p:spPr>
          <a:xfrm>
            <a:off x="2428860" y="3429000"/>
            <a:ext cx="278608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4572000" y="4000504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16200000" flipH="1">
            <a:off x="2393141" y="3893347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85786" y="2357430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Les élèves comparent les résultats au cahier des charges et à la simulation</a:t>
            </a:r>
            <a:endParaRPr lang="fr-FR" sz="2400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86124"/>
            <a:ext cx="3143272" cy="180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500570"/>
            <a:ext cx="2428892" cy="167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7"/>
            <a:ext cx="966160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506975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4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 : Conclusions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4429156" cy="297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ZoneTexte 53"/>
          <p:cNvSpPr txBox="1"/>
          <p:nvPr/>
        </p:nvSpPr>
        <p:spPr>
          <a:xfrm>
            <a:off x="928662" y="278605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Production en France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5429256" y="278605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Production en Chine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2000232" y="235743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Impacts environnementaux de notre système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928934"/>
            <a:ext cx="11572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74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68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7"/>
            <a:ext cx="966160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603443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4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214282" y="1857364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</a:t>
            </a:r>
            <a:r>
              <a:rPr lang="fr-FR" smtClean="0"/>
              <a:t>d’un aquarium </a:t>
            </a:r>
            <a:r>
              <a:rPr lang="fr-FR" dirty="0" smtClean="0"/>
              <a:t>: Remerciements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325042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sp3d>
            <a:bevelT/>
            <a:bevelB/>
          </a:sp3d>
        </p:spPr>
      </p:pic>
      <p:sp>
        <p:nvSpPr>
          <p:cNvPr id="1026" name="AutoShape 2" descr="https://mail.google.com/mail/u/0/?ui=2&amp;ik=719a75c6b3&amp;view=att&amp;th=1415f567b0efae4b&amp;attid=0.5&amp;disp=emb&amp;zw&amp;atsh=1"/>
          <p:cNvSpPr>
            <a:spLocks noChangeAspect="1" noChangeArrowheads="1"/>
          </p:cNvSpPr>
          <p:nvPr/>
        </p:nvSpPr>
        <p:spPr bwMode="auto">
          <a:xfrm>
            <a:off x="155575" y="-411163"/>
            <a:ext cx="12001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14620"/>
            <a:ext cx="2143140" cy="15308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66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786322"/>
            <a:ext cx="4743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Left">
              <a:rot lat="0" lon="1800000" rev="0"/>
            </a:camera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7"/>
            <a:ext cx="966160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740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683568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1</a:t>
            </a:r>
            <a:endParaRPr lang="fr-FR" dirty="0"/>
          </a:p>
        </p:txBody>
      </p:sp>
      <p:pic>
        <p:nvPicPr>
          <p:cNvPr id="64" name="Image 63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65" name="Rectangle à coins arrondis 64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00034" y="2500306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Des groupes de recherche sont formés : Le but étant de trouver  des clients  pour un tel dispositif, et de voir si économiquement le système peut être développé.</a:t>
            </a:r>
          </a:p>
          <a:p>
            <a:pPr algn="ctr"/>
            <a:r>
              <a:rPr lang="fr-FR" dirty="0" smtClean="0"/>
              <a:t>Un groupe prend contact avec une société</a:t>
            </a:r>
          </a:p>
          <a:p>
            <a:pPr algn="ctr"/>
            <a:r>
              <a:rPr lang="fr-FR" dirty="0" smtClean="0"/>
              <a:t>sur  Paris qui loue des aquariums.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00504"/>
            <a:ext cx="2833726" cy="212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256"/>
            <a:ext cx="325042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7"/>
            <a:ext cx="966160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740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683568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1</a:t>
            </a:r>
            <a:endParaRPr lang="fr-FR" dirty="0"/>
          </a:p>
        </p:txBody>
      </p:sp>
      <p:pic>
        <p:nvPicPr>
          <p:cNvPr id="64" name="Image 63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65" name="Rectangle à coins arrondis 64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785786" y="2428868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surveillance et le contrôle à distance permettent pour CEDA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d’éviter les déplacements inutiles (moins de pollution)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-de dégager du temps pour des nouveaux clients (Augmentation du chiffre d’affaire)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-La location d’un aquarium en bonne santé satisfait les clients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Les trois piliers du développement durable sont réunis :</a:t>
            </a:r>
          </a:p>
          <a:p>
            <a:pPr algn="ctr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Environnemental, Economique et Social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8662" y="5286388"/>
            <a:ext cx="7044685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projet peut débuter !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7"/>
            <a:ext cx="966160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740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683568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1</a:t>
            </a:r>
            <a:endParaRPr lang="fr-FR" dirty="0"/>
          </a:p>
        </p:txBody>
      </p:sp>
      <p:pic>
        <p:nvPicPr>
          <p:cNvPr id="64" name="Image 63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65" name="Rectangle à coins arrondis 64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0"/>
            <a:ext cx="4438658" cy="38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857760"/>
            <a:ext cx="2076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929066"/>
            <a:ext cx="345757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angle 36"/>
          <p:cNvSpPr/>
          <p:nvPr/>
        </p:nvSpPr>
        <p:spPr>
          <a:xfrm>
            <a:off x="5572132" y="2643182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 projet est déposé et validé en décembre !</a:t>
            </a:r>
            <a:endParaRPr lang="fr-FR" dirty="0"/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4357686" y="3286124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571744"/>
            <a:ext cx="571504" cy="67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7"/>
            <a:ext cx="966160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740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683568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1</a:t>
            </a:r>
            <a:endParaRPr lang="fr-FR" dirty="0"/>
          </a:p>
        </p:txBody>
      </p:sp>
      <p:pic>
        <p:nvPicPr>
          <p:cNvPr id="64" name="Image 63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65" name="Rectangle à coins arrondis 64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 : SYSML</a:t>
            </a:r>
            <a:endParaRPr lang="fr-FR" dirty="0"/>
          </a:p>
        </p:txBody>
      </p:sp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500306"/>
            <a:ext cx="3024057" cy="370364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8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428868"/>
            <a:ext cx="3429024" cy="146935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9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29066"/>
            <a:ext cx="2976565" cy="226038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3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41D18C-4869-4210-9335-0F84A51A443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0" name="Flèche droite 39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42" name="Rectangle à coins arrondis 41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45" name="Rectangle à coins arrondis 44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46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47" name="Connecteur droit 4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èche droite 54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142234" y="1032497"/>
            <a:ext cx="971551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58" name="Rectangle 57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59" name="Rectangle 58"/>
          <p:cNvSpPr/>
          <p:nvPr/>
        </p:nvSpPr>
        <p:spPr>
          <a:xfrm>
            <a:off x="4094659" y="1032497"/>
            <a:ext cx="966160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60" name="Rectangle 59"/>
          <p:cNvSpPr/>
          <p:nvPr/>
        </p:nvSpPr>
        <p:spPr>
          <a:xfrm>
            <a:off x="3127517" y="1032497"/>
            <a:ext cx="957193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61" name="Ellipse 60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63" name="Rectangle à coins arrondis 62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201803" y="1032496"/>
            <a:ext cx="1923769" cy="740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683568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1</a:t>
            </a:r>
            <a:endParaRPr lang="fr-FR" dirty="0"/>
          </a:p>
        </p:txBody>
      </p:sp>
      <p:pic>
        <p:nvPicPr>
          <p:cNvPr id="66" name="Image 65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67" name="Rectangle à coins arrondis 66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 : SYSML- Suite</a:t>
            </a:r>
            <a:endParaRPr lang="fr-FR" dirty="0"/>
          </a:p>
        </p:txBody>
      </p:sp>
      <p:pic>
        <p:nvPicPr>
          <p:cNvPr id="36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3549472" cy="260826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7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428868"/>
            <a:ext cx="4829977" cy="365283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6"/>
            <a:ext cx="971551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7"/>
            <a:ext cx="966160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7"/>
            <a:ext cx="957193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213171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2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71472" y="3786190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L’objectif de cette première réunion consiste à analyser le cahier des charges afin de bien comprendre ce qui doit être produit à l’issue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des 70 heures de travail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429000"/>
            <a:ext cx="3429024" cy="257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6" name="Rectangle 35"/>
          <p:cNvSpPr/>
          <p:nvPr/>
        </p:nvSpPr>
        <p:spPr>
          <a:xfrm>
            <a:off x="285720" y="2428868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Première réunion de groupe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3" y="4462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6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2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0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2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78" y="1032498"/>
            <a:ext cx="928225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4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5" y="1032497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59" y="1032497"/>
            <a:ext cx="966160" cy="6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17" y="1032496"/>
            <a:ext cx="957193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3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3139829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d’un aquarium</a:t>
            </a:r>
          </a:p>
        </p:txBody>
      </p:sp>
      <p:sp>
        <p:nvSpPr>
          <p:cNvPr id="33" name="Espace réservé du contenu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28508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 projet est planifié !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Les choix technologiques sont effectués ! (on utilisera essentiellement des capteurs numériques et des prises radiocommandées pour éviter de manipuler le 220V, on ajoute une horloge temps réel et une alerte température)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Les premières simulations commencent, le cahier des charges est précisé.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256"/>
            <a:ext cx="3301289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72008"/>
            <a:ext cx="33782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1907</Words>
  <Application>Microsoft Office PowerPoint</Application>
  <PresentationFormat>Affichage à l'écran (4:3)</PresentationFormat>
  <Paragraphs>554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Projet SIN – Focus sur la phase de prototypage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Les élèves captent et reproduisent les trames des prises radiocommandées</vt:lpstr>
      <vt:lpstr>Diapositive 19</vt:lpstr>
      <vt:lpstr>Diapositive 20</vt:lpstr>
      <vt:lpstr>Diapositive 21</vt:lpstr>
      <vt:lpstr>Diapositive 22</vt:lpstr>
      <vt:lpstr>Un élève développe l’interface Web (IHM)</vt:lpstr>
      <vt:lpstr>Diapositive 24</vt:lpstr>
      <vt:lpstr>Diapositive 25</vt:lpstr>
      <vt:lpstr>Diapositive 26</vt:lpstr>
      <vt:lpstr>Diapositive 27</vt:lpstr>
      <vt:lpstr>Diapositive 28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Helard</dc:creator>
  <cp:lastModifiedBy>David Helard</cp:lastModifiedBy>
  <cp:revision>60</cp:revision>
  <dcterms:created xsi:type="dcterms:W3CDTF">2013-11-06T21:14:48Z</dcterms:created>
  <dcterms:modified xsi:type="dcterms:W3CDTF">2014-03-29T09:35:08Z</dcterms:modified>
</cp:coreProperties>
</file>