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sldIdLst>
    <p:sldId id="256" r:id="rId3"/>
    <p:sldId id="318" r:id="rId4"/>
    <p:sldId id="275" r:id="rId5"/>
    <p:sldId id="306" r:id="rId6"/>
    <p:sldId id="287" r:id="rId7"/>
    <p:sldId id="285" r:id="rId8"/>
    <p:sldId id="270" r:id="rId9"/>
    <p:sldId id="278" r:id="rId10"/>
    <p:sldId id="286" r:id="rId11"/>
    <p:sldId id="279" r:id="rId12"/>
    <p:sldId id="281" r:id="rId13"/>
    <p:sldId id="299" r:id="rId14"/>
    <p:sldId id="280" r:id="rId15"/>
    <p:sldId id="300" r:id="rId16"/>
    <p:sldId id="282" r:id="rId17"/>
    <p:sldId id="301" r:id="rId18"/>
    <p:sldId id="283" r:id="rId19"/>
    <p:sldId id="289" r:id="rId20"/>
    <p:sldId id="294" r:id="rId21"/>
    <p:sldId id="284" r:id="rId22"/>
    <p:sldId id="296" r:id="rId23"/>
    <p:sldId id="271" r:id="rId24"/>
    <p:sldId id="315" r:id="rId25"/>
    <p:sldId id="314" r:id="rId26"/>
    <p:sldId id="305" r:id="rId27"/>
    <p:sldId id="272" r:id="rId28"/>
    <p:sldId id="292" r:id="rId29"/>
    <p:sldId id="273" r:id="rId30"/>
    <p:sldId id="297" r:id="rId31"/>
    <p:sldId id="313" r:id="rId32"/>
    <p:sldId id="302" r:id="rId33"/>
    <p:sldId id="274" r:id="rId34"/>
    <p:sldId id="312" r:id="rId35"/>
    <p:sldId id="311" r:id="rId36"/>
    <p:sldId id="288" r:id="rId37"/>
    <p:sldId id="310" r:id="rId38"/>
    <p:sldId id="308" r:id="rId39"/>
    <p:sldId id="303" r:id="rId40"/>
    <p:sldId id="304" r:id="rId41"/>
    <p:sldId id="293" r:id="rId42"/>
    <p:sldId id="317" r:id="rId43"/>
    <p:sldId id="298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6813" autoAdjust="0"/>
  </p:normalViewPr>
  <p:slideViewPr>
    <p:cSldViewPr>
      <p:cViewPr>
        <p:scale>
          <a:sx n="90" d="100"/>
          <a:sy n="90" d="100"/>
        </p:scale>
        <p:origin x="-648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035EA-3971-4595-A928-1383D91C8D0A}" type="datetimeFigureOut">
              <a:rPr lang="fr-FR" smtClean="0"/>
              <a:pPr/>
              <a:t>31/03/2014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B45DD-5488-40D4-BC55-78B7EB21B0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A ce stade, chaque groupe choisit un projet; un groupe sur le lecteur, un groupe sur l'emballage.</a:t>
            </a:r>
          </a:p>
          <a:p>
            <a:r>
              <a:rPr lang="fr-FR" smtClean="0"/>
              <a:t>C'est la projet du lecteur qui est détaillé</a:t>
            </a:r>
            <a:r>
              <a:rPr lang="fr-FR" baseline="0" smtClean="0"/>
              <a:t> par la suite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45DD-5488-40D4-BC55-78B7EB21B09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Cette étape demande un</a:t>
            </a:r>
            <a:r>
              <a:rPr lang="fr-FR" baseline="0" smtClean="0"/>
              <a:t> peu de maîtrise de SW pour obtenir un corps bi-matériaux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45DD-5488-40D4-BC55-78B7EB21B092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utilisation de ces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45DD-5488-40D4-BC55-78B7EB21B092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45DD-5488-40D4-BC55-78B7EB21B092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modification de la maquette virtuelle et</a:t>
            </a:r>
            <a:r>
              <a:rPr lang="fr-FR" baseline="0" smtClean="0"/>
              <a:t> simulation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45DD-5488-40D4-BC55-78B7EB21B092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L'étude des impacts</a:t>
            </a:r>
            <a:r>
              <a:rPr lang="fr-FR" baseline="0" smtClean="0"/>
              <a:t> environnementaux n'est ici pas faite, car la masse du fond d'origine et du fond modifé est sensiblement la même.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45DD-5488-40D4-BC55-78B7EB21B092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45DD-5488-40D4-BC55-78B7EB21B092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45DD-5488-40D4-BC55-78B7EB21B092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Attention, il fait rester humble et réaliste avec cette méthode.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45DD-5488-40D4-BC55-78B7EB21B092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Identification du problème technique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Supprimer la chaussette tout en conservant le confort d’utilisation pour le client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Formulation du problème technique : paramètres et contradictions</a:t>
            </a:r>
          </a:p>
          <a:p>
            <a:pPr lvl="0"/>
            <a:r>
              <a:rPr lang="fr-FR" dirty="0" smtClean="0"/>
              <a:t>La suppression de la chaussette permet d’obtenir un gain quant à la quantité de matière consommée pour fabriquer le produit</a:t>
            </a:r>
          </a:p>
          <a:p>
            <a:pPr lvl="0"/>
            <a:r>
              <a:rPr lang="fr-FR" dirty="0" smtClean="0"/>
              <a:t>Risque de glissement du lecteur MP3 pendant la phase d’utilisation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45DD-5488-40D4-BC55-78B7EB21B092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Un</a:t>
            </a:r>
            <a:r>
              <a:rPr lang="fr-FR" baseline="0" smtClean="0"/>
              <a:t> principe similaire existe: Noteo qui donne accès à des infos produit via une appli et le code barre du produit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45DD-5488-40D4-BC55-78B7EB21B092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Faute de pouvoir vérifier exactement le comportement avec une caméra embarquée (il faut créer un support spécial), des</a:t>
            </a:r>
            <a:r>
              <a:rPr lang="fr-FR" baseline="0" smtClean="0"/>
              <a:t> essais in-situ sont réalisés.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45DD-5488-40D4-BC55-78B7EB21B092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45DD-5488-40D4-BC55-78B7EB21B092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45DD-5488-40D4-BC55-78B7EB21B092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45DD-5488-40D4-BC55-78B7EB21B092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Peut-on</a:t>
            </a:r>
            <a:r>
              <a:rPr lang="fr-FR" baseline="0" smtClean="0"/>
              <a:t> vendre un objet technologique dans un emballage simplifié?</a:t>
            </a:r>
            <a:br>
              <a:rPr lang="fr-FR" baseline="0" smtClean="0"/>
            </a:br>
            <a:r>
              <a:rPr lang="fr-FR" baseline="0" smtClean="0"/>
              <a:t>Sommes nous prêt à changer nos habitudes de consommateurs??....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45DD-5488-40D4-BC55-78B7EB21B092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Attention, il fait rester humble et réaliste avec cette méthode.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45DD-5488-40D4-BC55-78B7EB21B092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Attention, il fait rester humble et réaliste avec cette méthode.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45DD-5488-40D4-BC55-78B7EB21B092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Identification du problème technique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Supprimer la chaussette tout en conservant le confort d’utilisation pour le client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Formulation du problème technique : paramètres et contradictions</a:t>
            </a:r>
          </a:p>
          <a:p>
            <a:pPr lvl="0"/>
            <a:r>
              <a:rPr lang="fr-FR" dirty="0" smtClean="0"/>
              <a:t>La suppression de la chaussette permet d’obtenir un gain quant à la quantité de matière consommée pour fabriquer le produit</a:t>
            </a:r>
          </a:p>
          <a:p>
            <a:pPr lvl="0"/>
            <a:r>
              <a:rPr lang="fr-FR" dirty="0" smtClean="0"/>
              <a:t>Risque de glissement du lecteur MP3 pendant la phase d’utilisation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45DD-5488-40D4-BC55-78B7EB21B092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Identification du problème technique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Supprimer la chaussette tout en conservant le confort d’utilisation pour le client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Formulation du problème technique : paramètres et contradictions</a:t>
            </a:r>
          </a:p>
          <a:p>
            <a:pPr lvl="0"/>
            <a:r>
              <a:rPr lang="fr-FR" dirty="0" smtClean="0"/>
              <a:t>La suppression de la chaussette permet d’obtenir un gain quant à la quantité de matière consommée pour fabriquer le produit</a:t>
            </a:r>
          </a:p>
          <a:p>
            <a:pPr lvl="0"/>
            <a:r>
              <a:rPr lang="fr-FR" dirty="0" smtClean="0"/>
              <a:t>Risque de glissement du lecteur MP3 pendant la phase d’utilisation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45DD-5488-40D4-BC55-78B7EB21B092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Identification du problème technique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Supprimer la chaussette tout en conservant le confort d’utilisation pour le client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Formulation du problème technique : paramètres et contradictions</a:t>
            </a:r>
          </a:p>
          <a:p>
            <a:pPr lvl="0"/>
            <a:r>
              <a:rPr lang="fr-FR" dirty="0" smtClean="0"/>
              <a:t>La suppression de la chaussette permet d’obtenir un gain quant à la quantité de matière consommée pour fabriquer le produit</a:t>
            </a:r>
          </a:p>
          <a:p>
            <a:pPr lvl="0"/>
            <a:r>
              <a:rPr lang="fr-FR" dirty="0" smtClean="0"/>
              <a:t>Risque de glissement du lecteur MP3 pendant la phase d’utilisation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45DD-5488-40D4-BC55-78B7EB21B092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La matrice triz propose des champs de solutions, tous ne sont pas</a:t>
            </a:r>
            <a:r>
              <a:rPr lang="fr-FR" baseline="0" smtClean="0"/>
              <a:t> valables, il faut faire des choix et rester pertinent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45DD-5488-40D4-BC55-78B7EB21B092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smtClean="0">
                <a:solidFill>
                  <a:schemeClr val="accent6">
                    <a:lumMod val="75000"/>
                  </a:schemeClr>
                </a:solidFill>
              </a:rPr>
              <a:t>Plusieurs méthodes de créativité sont utilisées et combinées pour élargir les champs de refléxion et obtenir un plus grand nombre de solutions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45DD-5488-40D4-BC55-78B7EB21B092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31/03/2014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31/03/2014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31/03/2014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79712" y="1052736"/>
            <a:ext cx="6048672" cy="1470025"/>
          </a:xfrm>
        </p:spPr>
        <p:txBody>
          <a:bodyPr/>
          <a:lstStyle>
            <a:lvl1pPr algn="l">
              <a:defRPr b="1" u="none">
                <a:solidFill>
                  <a:srgbClr val="EC7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79712" y="2852936"/>
            <a:ext cx="6048672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444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372200" y="6597352"/>
            <a:ext cx="2133600" cy="26064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A3A3A3"/>
                </a:solidFill>
                <a:latin typeface="Arial Narrow" pitchFamily="34" charset="0"/>
              </a:defRPr>
            </a:lvl1pPr>
          </a:lstStyle>
          <a:p>
            <a:fld id="{9C295B42-1BDA-40F0-9D08-C650834E35A7}" type="datetimeFigureOut">
              <a:rPr lang="fr-FR" smtClean="0"/>
              <a:pPr/>
              <a:t>31/03/2014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27584" y="6597352"/>
            <a:ext cx="5472608" cy="26064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3A3A3"/>
                </a:solidFill>
                <a:latin typeface="Arial Narrow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4448" y="6597352"/>
            <a:ext cx="539552" cy="26064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3A3A3"/>
                </a:solidFill>
                <a:latin typeface="Arial Narrow" pitchFamily="34" charset="0"/>
              </a:defRPr>
            </a:lvl1pPr>
          </a:lstStyle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 descr="ac Lille 0 40 100 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76672"/>
            <a:ext cx="1517779" cy="19017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C7404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372200" y="6597352"/>
            <a:ext cx="2133600" cy="26064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A3A3A3"/>
                </a:solidFill>
                <a:latin typeface="Arial Narrow" pitchFamily="34" charset="0"/>
              </a:defRPr>
            </a:lvl1pPr>
          </a:lstStyle>
          <a:p>
            <a:fld id="{9C295B42-1BDA-40F0-9D08-C650834E35A7}" type="datetimeFigureOut">
              <a:rPr lang="fr-FR" smtClean="0"/>
              <a:pPr/>
              <a:t>31/03/2014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27584" y="6597352"/>
            <a:ext cx="5472608" cy="26064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3A3A3"/>
                </a:solidFill>
                <a:latin typeface="Arial Narrow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4448" y="6597352"/>
            <a:ext cx="539552" cy="26064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3A3A3"/>
                </a:solidFill>
                <a:latin typeface="Arial Narrow" pitchFamily="34" charset="0"/>
              </a:defRPr>
            </a:lvl1pPr>
          </a:lstStyle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372200" y="6597352"/>
            <a:ext cx="2133600" cy="26064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A3A3A3"/>
                </a:solidFill>
                <a:latin typeface="Arial Narrow" pitchFamily="34" charset="0"/>
              </a:defRPr>
            </a:lvl1pPr>
          </a:lstStyle>
          <a:p>
            <a:fld id="{9C295B42-1BDA-40F0-9D08-C650834E35A7}" type="datetimeFigureOut">
              <a:rPr lang="fr-FR" smtClean="0"/>
              <a:pPr/>
              <a:t>31/03/2014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27584" y="6597352"/>
            <a:ext cx="5472608" cy="26064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3A3A3"/>
                </a:solidFill>
                <a:latin typeface="Arial Narrow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4448" y="6597352"/>
            <a:ext cx="539552" cy="26064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3A3A3"/>
                </a:solidFill>
                <a:latin typeface="Arial Narrow" pitchFamily="34" charset="0"/>
              </a:defRPr>
            </a:lvl1pPr>
          </a:lstStyle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1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97352"/>
            <a:ext cx="2133600" cy="26064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A3A3A3"/>
                </a:solidFill>
                <a:latin typeface="Arial Narrow" pitchFamily="34" charset="0"/>
              </a:defRPr>
            </a:lvl1pPr>
          </a:lstStyle>
          <a:p>
            <a:fld id="{9C295B42-1BDA-40F0-9D08-C650834E35A7}" type="datetimeFigureOut">
              <a:rPr lang="fr-FR" smtClean="0"/>
              <a:pPr/>
              <a:t>31/03/2014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27584" y="6597352"/>
            <a:ext cx="5472608" cy="26064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3A3A3"/>
                </a:solidFill>
                <a:latin typeface="Arial Narrow" pitchFamily="34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4448" y="6597352"/>
            <a:ext cx="539552" cy="26064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3A3A3"/>
                </a:solidFill>
                <a:latin typeface="Arial Narrow" pitchFamily="34" charset="0"/>
              </a:defRPr>
            </a:lvl1pPr>
          </a:lstStyle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372200" y="6597352"/>
            <a:ext cx="2133600" cy="26064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A3A3A3"/>
                </a:solidFill>
                <a:latin typeface="Arial Narrow" pitchFamily="34" charset="0"/>
              </a:defRPr>
            </a:lvl1pPr>
          </a:lstStyle>
          <a:p>
            <a:fld id="{9C295B42-1BDA-40F0-9D08-C650834E35A7}" type="datetimeFigureOut">
              <a:rPr lang="fr-FR" smtClean="0"/>
              <a:pPr/>
              <a:t>31/03/2014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27584" y="6597352"/>
            <a:ext cx="5472608" cy="26064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3A3A3"/>
                </a:solidFill>
                <a:latin typeface="Arial Narrow" pitchFamily="34" charset="0"/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4448" y="6597352"/>
            <a:ext cx="539552" cy="26064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3A3A3"/>
                </a:solidFill>
                <a:latin typeface="Arial Narrow" pitchFamily="34" charset="0"/>
              </a:defRPr>
            </a:lvl1pPr>
          </a:lstStyle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372200" y="6597352"/>
            <a:ext cx="2133600" cy="26064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A3A3A3"/>
                </a:solidFill>
                <a:latin typeface="Arial Narrow" pitchFamily="34" charset="0"/>
              </a:defRPr>
            </a:lvl1pPr>
          </a:lstStyle>
          <a:p>
            <a:fld id="{9C295B42-1BDA-40F0-9D08-C650834E35A7}" type="datetimeFigureOut">
              <a:rPr lang="fr-FR" smtClean="0"/>
              <a:pPr/>
              <a:t>31/03/2014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27584" y="6597352"/>
            <a:ext cx="5472608" cy="26064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3A3A3"/>
                </a:solidFill>
                <a:latin typeface="Arial Narrow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4448" y="6597352"/>
            <a:ext cx="539552" cy="26064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3A3A3"/>
                </a:solidFill>
                <a:latin typeface="Arial Narrow" pitchFamily="34" charset="0"/>
              </a:defRPr>
            </a:lvl1pPr>
          </a:lstStyle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31/03/2014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31/03/2014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31/03/2014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31/03/2014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31/03/2014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31/03/2014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31/03/2014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31/03/2014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95B42-1BDA-40F0-9D08-C650834E35A7}" type="datetimeFigureOut">
              <a:rPr lang="fr-FR" smtClean="0"/>
              <a:pPr/>
              <a:t>31/03/2014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584" y="1196752"/>
            <a:ext cx="748883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372200" y="6552728"/>
            <a:ext cx="2133600" cy="26064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A3A3A3"/>
                </a:solidFill>
                <a:latin typeface="Arial Narrow" pitchFamily="34" charset="0"/>
              </a:defRPr>
            </a:lvl1pPr>
          </a:lstStyle>
          <a:p>
            <a:fld id="{9C295B42-1BDA-40F0-9D08-C650834E35A7}" type="datetimeFigureOut">
              <a:rPr lang="fr-FR" smtClean="0"/>
              <a:pPr/>
              <a:t>31/03/2014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27584" y="6552728"/>
            <a:ext cx="5472608" cy="26064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3A3A3"/>
                </a:solidFill>
                <a:latin typeface="Arial Narrow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4448" y="6552728"/>
            <a:ext cx="539552" cy="26064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3A3A3"/>
                </a:solidFill>
                <a:latin typeface="Arial Narrow" pitchFamily="34" charset="0"/>
              </a:defRPr>
            </a:lvl1pPr>
          </a:lstStyle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EC740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î"/>
        <a:defRPr sz="2400" kern="1200">
          <a:solidFill>
            <a:schemeClr val="tx2">
              <a:lumMod val="60000"/>
              <a:lumOff val="4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6F675C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6F675C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6F675C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6F675C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0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1.gif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S&#233;minaire%20S2I%202014\mp3_v_2012_documents\coulee_coque.wmv" TargetMode="Externa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2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21.gif"/><Relationship Id="rId4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S&#233;minaire%20S2I%202014\mp3_v_2012_documents\blister.wmv" TargetMode="Externa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4.png"/><Relationship Id="rId7" Type="http://schemas.openxmlformats.org/officeDocument/2006/relationships/image" Target="../media/image55.jpeg"/><Relationship Id="rId12" Type="http://schemas.openxmlformats.org/officeDocument/2006/relationships/image" Target="../media/image14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image" Target="../media/image11.jpeg"/><Relationship Id="rId5" Type="http://schemas.openxmlformats.org/officeDocument/2006/relationships/image" Target="../media/image80.jpeg"/><Relationship Id="rId10" Type="http://schemas.openxmlformats.org/officeDocument/2006/relationships/image" Target="../media/image60.jpeg"/><Relationship Id="rId4" Type="http://schemas.openxmlformats.org/officeDocument/2006/relationships/image" Target="../media/image73.jpeg"/><Relationship Id="rId9" Type="http://schemas.openxmlformats.org/officeDocument/2006/relationships/image" Target="../media/image8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1124744"/>
            <a:ext cx="6478488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Projet ITEC – Focus sur la phase de conception préliminaire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16016" y="3068960"/>
            <a:ext cx="3664496" cy="1008112"/>
          </a:xfrm>
        </p:spPr>
        <p:txBody>
          <a:bodyPr/>
          <a:lstStyle/>
          <a:p>
            <a:r>
              <a:rPr lang="fr-FR" smtClean="0">
                <a:solidFill>
                  <a:schemeClr val="bg1">
                    <a:lumMod val="50000"/>
                  </a:schemeClr>
                </a:solidFill>
              </a:rPr>
              <a:t>Lecteur Mp3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compteur de longueurs de bassin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 6" descr="logo_compa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725145"/>
            <a:ext cx="3242916" cy="720080"/>
          </a:xfrm>
          <a:prstGeom prst="rect">
            <a:avLst/>
          </a:prstGeom>
        </p:spPr>
      </p:pic>
      <p:pic>
        <p:nvPicPr>
          <p:cNvPr id="8" name="Image 7" descr="Edition d'éducation de SolidWorks - Usage éducatif uniquement - [mp3_2012.SLDASM_2014-02-07_22-15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068960"/>
            <a:ext cx="3600400" cy="2989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23528" y="227687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Identifier les problèmes causés par la suppression de </a:t>
            </a:r>
            <a:r>
              <a:rPr lang="fr-FR" b="1" smtClean="0">
                <a:solidFill>
                  <a:srgbClr val="C00000"/>
                </a:solidFill>
              </a:rPr>
              <a:t>la coque de silicone.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ZoneTexte 53"/>
          <p:cNvSpPr txBox="1"/>
          <p:nvPr/>
        </p:nvSpPr>
        <p:spPr>
          <a:xfrm>
            <a:off x="3203848" y="4509120"/>
            <a:ext cx="44644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2"/>
                </a:solidFill>
              </a:rPr>
              <a:t>Observation de différents cas d’utilisation : </a:t>
            </a:r>
          </a:p>
          <a:p>
            <a:r>
              <a:rPr lang="fr-FR" sz="1600" b="1" dirty="0" smtClean="0">
                <a:solidFill>
                  <a:schemeClr val="accent2"/>
                </a:solidFill>
              </a:rPr>
              <a:t> - avec ou sans bonnet de bain,</a:t>
            </a:r>
          </a:p>
          <a:p>
            <a:r>
              <a:rPr lang="fr-FR" sz="1600" b="1" dirty="0" smtClean="0">
                <a:solidFill>
                  <a:schemeClr val="accent2"/>
                </a:solidFill>
              </a:rPr>
              <a:t> - différents types de chevelure,… </a:t>
            </a:r>
          </a:p>
          <a:p>
            <a:pPr>
              <a:buFontTx/>
              <a:buChar char="-"/>
            </a:pPr>
            <a:r>
              <a:rPr lang="fr-FR" sz="1600" b="1" dirty="0" smtClean="0">
                <a:solidFill>
                  <a:schemeClr val="accent2"/>
                </a:solidFill>
              </a:rPr>
              <a:t>  différents types de lunettes de piscine,</a:t>
            </a:r>
          </a:p>
          <a:p>
            <a:r>
              <a:rPr lang="fr-FR" sz="1600" dirty="0" smtClean="0">
                <a:solidFill>
                  <a:srgbClr val="C00000"/>
                </a:solidFill>
              </a:rPr>
              <a:t>- …</a:t>
            </a:r>
          </a:p>
          <a:p>
            <a:endParaRPr lang="fr-FR" dirty="0"/>
          </a:p>
        </p:txBody>
      </p:sp>
      <p:sp>
        <p:nvSpPr>
          <p:cNvPr id="55" name="Rectangle à coins arrondis 54"/>
          <p:cNvSpPr/>
          <p:nvPr/>
        </p:nvSpPr>
        <p:spPr>
          <a:xfrm>
            <a:off x="7524328" y="2924944"/>
            <a:ext cx="1368152" cy="331236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Image 55" descr="camera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940680"/>
            <a:ext cx="1066800" cy="1168400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7524328" y="4221088"/>
            <a:ext cx="13525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Camera 3D </a:t>
            </a:r>
          </a:p>
          <a:p>
            <a:pPr algn="ctr"/>
            <a:r>
              <a:rPr lang="fr-FR" dirty="0" smtClean="0"/>
              <a:t>SP3RE</a:t>
            </a:r>
          </a:p>
          <a:p>
            <a:pPr algn="ctr"/>
            <a:r>
              <a:rPr lang="fr-FR" dirty="0" err="1" smtClean="0"/>
              <a:t>Geonaute</a:t>
            </a:r>
            <a:endParaRPr lang="fr-FR" dirty="0" smtClean="0"/>
          </a:p>
          <a:p>
            <a:pPr algn="ctr"/>
            <a:r>
              <a:rPr lang="fr-FR" sz="1200" dirty="0" smtClean="0"/>
              <a:t>Support pour la mise en place sur le nageur à concevoir et prototyper </a:t>
            </a:r>
            <a:endParaRPr lang="fr-FR" sz="1200" dirty="0"/>
          </a:p>
        </p:txBody>
      </p:sp>
      <p:pic>
        <p:nvPicPr>
          <p:cNvPr id="58" name="Image 57" descr="logo lil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 rot="20036063">
            <a:off x="877934" y="4572601"/>
            <a:ext cx="3131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smtClean="0">
                <a:solidFill>
                  <a:srgbClr val="FF0000"/>
                </a:solidFill>
              </a:rPr>
              <a:t>Le système n'est plus stable</a:t>
            </a:r>
            <a:endParaRPr lang="fr-FR" sz="2800" b="1">
              <a:solidFill>
                <a:srgbClr val="FF0000"/>
              </a:solidFill>
            </a:endParaRPr>
          </a:p>
        </p:txBody>
      </p:sp>
      <p:pic>
        <p:nvPicPr>
          <p:cNvPr id="41" name="Picture 2" descr="http://fr.nabaiji.com/sites/default/files/nabaiji-conseil-natation-nager-en-musique-726x318.jpg"/>
          <p:cNvPicPr>
            <a:picLocks noChangeAspect="1" noChangeArrowheads="1"/>
          </p:cNvPicPr>
          <p:nvPr/>
        </p:nvPicPr>
        <p:blipFill>
          <a:blip r:embed="rId6" cstate="print"/>
          <a:srcRect l="10152" t="46353" r="23817" b="7131"/>
          <a:stretch>
            <a:fillRect/>
          </a:stretch>
        </p:blipFill>
        <p:spPr bwMode="auto">
          <a:xfrm>
            <a:off x="2483768" y="2852936"/>
            <a:ext cx="4856082" cy="1498445"/>
          </a:xfrm>
          <a:prstGeom prst="rect">
            <a:avLst/>
          </a:prstGeom>
          <a:noFill/>
        </p:spPr>
      </p:pic>
      <p:sp>
        <p:nvSpPr>
          <p:cNvPr id="42" name="Rectangle 41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1" name="Flèche droite 50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60" name="Flèche droite 59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62" name="Groupe 61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64" name="Rectangle à coins arrondis 63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65" name="Rectangle à coins arrondis 64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Avant-projet</a:t>
              </a:r>
              <a:endParaRPr lang="fr-FR" b="1" dirty="0"/>
            </a:p>
          </p:txBody>
        </p:sp>
        <p:sp>
          <p:nvSpPr>
            <p:cNvPr id="66" name="Rectangle à coins arrondis 65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67" name="Rectangle à coins arrondis 66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68" name="Rectangle à coins arrondis 67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915816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C</a:t>
              </a:r>
              <a:r>
                <a:rPr lang="fr-FR" sz="1200" b="1" dirty="0" smtClean="0"/>
                <a:t>onception préliminaire</a:t>
              </a:r>
              <a:endParaRPr lang="fr-FR" sz="1200" b="1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74" name="Rectangle à coins arrondis 73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75" name="Connecteur droit 74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81" name="Connecteur droit 80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à coins arrondis 83"/>
          <p:cNvSpPr/>
          <p:nvPr/>
        </p:nvSpPr>
        <p:spPr>
          <a:xfrm>
            <a:off x="2203725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2</a:t>
            </a:r>
            <a:endParaRPr lang="fr-FR" dirty="0"/>
          </a:p>
        </p:txBody>
      </p:sp>
      <p:cxnSp>
        <p:nvCxnSpPr>
          <p:cNvPr id="85" name="Connecteur droit 84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6" name="Image 85" descr="loupe copi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244686"/>
            <a:ext cx="1224136" cy="1495496"/>
          </a:xfrm>
          <a:prstGeom prst="rect">
            <a:avLst/>
          </a:prstGeom>
        </p:spPr>
      </p:pic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323528" y="2267580"/>
            <a:ext cx="6506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Dérouler une démarche de créativité rationnelle : la méthode TRIZ.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139952" y="2852936"/>
            <a:ext cx="4608512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smtClean="0">
                <a:solidFill>
                  <a:schemeClr val="accent1">
                    <a:lumMod val="75000"/>
                  </a:schemeClr>
                </a:solidFill>
              </a:rPr>
              <a:t>Un espace de créativité</a:t>
            </a:r>
          </a:p>
          <a:p>
            <a:endParaRPr lang="fr-FR" sz="1600" smtClean="0"/>
          </a:p>
          <a:p>
            <a:r>
              <a:rPr lang="fr-FR" sz="1600" smtClean="0"/>
              <a:t>Un </a:t>
            </a:r>
            <a:r>
              <a:rPr lang="fr-FR" sz="1600" dirty="0" smtClean="0"/>
              <a:t>espace spécialement dédié pour trouver  des idées, imaginer ou construire et mettre en œuvre un concept neuf, un objet nouveau ou  découvrir une solution originale à un problème.</a:t>
            </a:r>
            <a:endParaRPr lang="fr-FR" sz="1600" dirty="0"/>
          </a:p>
        </p:txBody>
      </p:sp>
      <p:pic>
        <p:nvPicPr>
          <p:cNvPr id="37" name="Image 36" descr="logo l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4139952" y="4509120"/>
            <a:ext cx="471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smtClean="0">
                <a:solidFill>
                  <a:schemeClr val="accent6">
                    <a:lumMod val="75000"/>
                  </a:schemeClr>
                </a:solidFill>
              </a:rPr>
              <a:t>Les démarches de créativité ne donnent pas de solutions toutes faites, mais des indications sur des champs de solutions à explorer</a:t>
            </a:r>
            <a:endParaRPr lang="fr-FR" sz="1600" i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139952" y="5373216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smtClean="0">
                <a:solidFill>
                  <a:srgbClr val="FF0000"/>
                </a:solidFill>
              </a:rPr>
              <a:t>Attention</a:t>
            </a:r>
            <a:r>
              <a:rPr lang="fr-FR" sz="1600" i="1" smtClean="0">
                <a:solidFill>
                  <a:srgbClr val="FF0000"/>
                </a:solidFill>
              </a:rPr>
              <a:t>: tous les paramètres et les principes ne sont pas traduits de la même façon.</a:t>
            </a:r>
          </a:p>
          <a:p>
            <a:r>
              <a:rPr lang="fr-FR" sz="1600" i="1" smtClean="0">
                <a:solidFill>
                  <a:srgbClr val="FF0000"/>
                </a:solidFill>
              </a:rPr>
              <a:t>Nos utilisons ici la matrice proposée par le site TRIZ40</a:t>
            </a:r>
            <a:endParaRPr lang="fr-FR" sz="1600" i="1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4" name="Flèche droite 53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55" name="Flèche droite 54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57" name="Groupe 56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58" name="Rectangle à coins arrondis 57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59" name="Rectangle à coins arrondis 58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Avant-projet</a:t>
              </a:r>
              <a:endParaRPr lang="fr-FR" b="1" dirty="0"/>
            </a:p>
          </p:txBody>
        </p:sp>
        <p:sp>
          <p:nvSpPr>
            <p:cNvPr id="60" name="Rectangle à coins arrondis 59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61" name="Rectangle à coins arrondis 60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915816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C</a:t>
              </a:r>
              <a:r>
                <a:rPr lang="fr-FR" sz="1200" b="1" dirty="0" smtClean="0"/>
                <a:t>onception préliminaire</a:t>
              </a:r>
              <a:endParaRPr lang="fr-FR" sz="1200" b="1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69" name="Rectangle à coins arrondis 68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70" name="Connecteur droit 69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6" name="Connecteur droit 75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ectangle à coins arrondis 78"/>
          <p:cNvSpPr/>
          <p:nvPr/>
        </p:nvSpPr>
        <p:spPr>
          <a:xfrm>
            <a:off x="2203725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2</a:t>
            </a:r>
            <a:endParaRPr lang="fr-FR" dirty="0"/>
          </a:p>
        </p:txBody>
      </p:sp>
      <p:cxnSp>
        <p:nvCxnSpPr>
          <p:cNvPr id="80" name="Connecteur droit 79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" name="Image 80" descr="loupe copi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44686"/>
            <a:ext cx="1224136" cy="1495496"/>
          </a:xfrm>
          <a:prstGeom prst="rect">
            <a:avLst/>
          </a:prstGeom>
        </p:spPr>
      </p:pic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5860"/>
          <a:stretch>
            <a:fillRect/>
          </a:stretch>
        </p:blipFill>
        <p:spPr bwMode="auto">
          <a:xfrm rot="21298775">
            <a:off x="354174" y="3083387"/>
            <a:ext cx="3731116" cy="250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323528" y="226758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smtClean="0">
                <a:solidFill>
                  <a:srgbClr val="C00000"/>
                </a:solidFill>
              </a:rPr>
              <a:t>La méthode TRIZ</a:t>
            </a:r>
          </a:p>
          <a:p>
            <a:pPr>
              <a:buFont typeface="Arial" pitchFamily="34" charset="0"/>
              <a:buChar char="•"/>
            </a:pPr>
            <a:r>
              <a:rPr lang="fr-FR" b="1" smtClean="0">
                <a:solidFill>
                  <a:srgbClr val="C00000"/>
                </a:solidFill>
              </a:rPr>
              <a:t> </a:t>
            </a:r>
            <a:r>
              <a:rPr lang="fr-FR" i="1" smtClean="0">
                <a:solidFill>
                  <a:srgbClr val="C00000"/>
                </a:solidFill>
              </a:rPr>
              <a:t>Identification du problème technique</a:t>
            </a:r>
          </a:p>
        </p:txBody>
      </p:sp>
      <p:pic>
        <p:nvPicPr>
          <p:cNvPr id="37" name="Image 36" descr="logo l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611560" y="3717032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Dans un soucis d'économie de matériau, on souhaite supprimer la coque de silicone utilisée pour assurer le maintien du lecteur mp3.</a:t>
            </a:r>
          </a:p>
          <a:p>
            <a:endParaRPr lang="fr-FR"/>
          </a:p>
          <a:p>
            <a:r>
              <a:rPr lang="fr-FR" smtClean="0"/>
              <a:t>Quelles solutions peut-on envisager pour modifier le lecteur?</a:t>
            </a:r>
            <a:endParaRPr lang="fr-FR"/>
          </a:p>
        </p:txBody>
      </p:sp>
      <p:pic>
        <p:nvPicPr>
          <p:cNvPr id="54" name="Image 53" descr="Edition d'éducation de SolidWorks - Usage éducatif uniquement - [mp3_2012.SLDASM_2014-02-07_22-22-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420888"/>
            <a:ext cx="3894077" cy="3610986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4932040" y="3356992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smtClean="0">
                <a:solidFill>
                  <a:srgbClr val="C00000"/>
                </a:solidFill>
                <a:latin typeface="Arial Black" pitchFamily="34" charset="0"/>
              </a:rPr>
              <a:t>?</a:t>
            </a:r>
            <a:endParaRPr lang="fr-FR" sz="6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6" name="Croix 55"/>
          <p:cNvSpPr/>
          <p:nvPr/>
        </p:nvSpPr>
        <p:spPr>
          <a:xfrm rot="2656930">
            <a:off x="4969475" y="4546555"/>
            <a:ext cx="1224136" cy="1224136"/>
          </a:xfrm>
          <a:prstGeom prst="plus">
            <a:avLst>
              <a:gd name="adj" fmla="val 47266"/>
            </a:avLst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40" name="Flèche droite 39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41" name="Flèche droite 40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58" name="Groupe 57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59" name="Rectangle à coins arrondis 58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60" name="Rectangle à coins arrondis 59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Avant-projet</a:t>
              </a:r>
              <a:endParaRPr lang="fr-FR" b="1" dirty="0"/>
            </a:p>
          </p:txBody>
        </p:sp>
        <p:sp>
          <p:nvSpPr>
            <p:cNvPr id="61" name="Rectangle à coins arrondis 60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64" name="Rectangle à coins arrondis 63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915816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C</a:t>
              </a:r>
              <a:r>
                <a:rPr lang="fr-FR" sz="1200" b="1" dirty="0" smtClean="0"/>
                <a:t>onception préliminaire</a:t>
              </a:r>
              <a:endParaRPr lang="fr-FR" sz="12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70" name="Rectangle à coins arrondis 69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71" name="Connecteur droit 70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7" name="Connecteur droit 76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tangle à coins arrondis 79"/>
          <p:cNvSpPr/>
          <p:nvPr/>
        </p:nvSpPr>
        <p:spPr>
          <a:xfrm>
            <a:off x="2203725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2</a:t>
            </a:r>
            <a:endParaRPr lang="fr-FR" dirty="0"/>
          </a:p>
        </p:txBody>
      </p:sp>
      <p:cxnSp>
        <p:nvCxnSpPr>
          <p:cNvPr id="81" name="Connecteur droit 80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2" name="Image 81" descr="loupe copi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244686"/>
            <a:ext cx="1224136" cy="1495496"/>
          </a:xfrm>
          <a:prstGeom prst="rect">
            <a:avLst/>
          </a:prstGeom>
        </p:spPr>
      </p:pic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pic>
        <p:nvPicPr>
          <p:cNvPr id="40" name="Picture 5" descr="C:\Users\David Helard\Documents\BAC STI2D\Etude de dossier technique\base de connaissances\chaine action\tableau contradictions chaussette.jpg"/>
          <p:cNvPicPr>
            <a:picLocks noChangeAspect="1" noChangeArrowheads="1"/>
          </p:cNvPicPr>
          <p:nvPr/>
        </p:nvPicPr>
        <p:blipFill>
          <a:blip r:embed="rId3" cstate="print"/>
          <a:srcRect t="14738" r="10381" b="15733"/>
          <a:stretch>
            <a:fillRect/>
          </a:stretch>
        </p:blipFill>
        <p:spPr bwMode="auto">
          <a:xfrm>
            <a:off x="1547664" y="2924944"/>
            <a:ext cx="5040560" cy="2932263"/>
          </a:xfrm>
          <a:prstGeom prst="rect">
            <a:avLst/>
          </a:prstGeom>
          <a:noFill/>
        </p:spPr>
      </p:pic>
      <p:pic>
        <p:nvPicPr>
          <p:cNvPr id="59" name="Image 58" descr="logo lil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323528" y="226758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smtClean="0">
                <a:solidFill>
                  <a:srgbClr val="C00000"/>
                </a:solidFill>
              </a:rPr>
              <a:t>La méthode TRIZ</a:t>
            </a:r>
          </a:p>
          <a:p>
            <a:pPr>
              <a:buFont typeface="Arial" pitchFamily="34" charset="0"/>
              <a:buChar char="•"/>
            </a:pPr>
            <a:r>
              <a:rPr lang="fr-FR" b="1" smtClean="0">
                <a:solidFill>
                  <a:srgbClr val="C00000"/>
                </a:solidFill>
              </a:rPr>
              <a:t> </a:t>
            </a:r>
            <a:r>
              <a:rPr lang="fr-FR" i="1" smtClean="0">
                <a:solidFill>
                  <a:srgbClr val="C00000"/>
                </a:solidFill>
              </a:rPr>
              <a:t>Formulation du problème technique et identification de la contradiction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36" name="Flèche droite 35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37" name="Flèche droite 36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39" name="Groupe 38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42" name="Rectangle à coins arrondis 41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51" name="Rectangle à coins arrondis 50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Avant-projet</a:t>
              </a:r>
              <a:endParaRPr lang="fr-FR" b="1" dirty="0"/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55" name="Rectangle à coins arrondis 54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15816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C</a:t>
              </a:r>
              <a:r>
                <a:rPr lang="fr-FR" sz="1200" b="1" dirty="0" smtClean="0"/>
                <a:t>onception préliminaire</a:t>
              </a:r>
              <a:endParaRPr lang="fr-FR" sz="1200" b="1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65" name="Rectangle à coins arrondis 64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66" name="Connecteur droit 65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2" name="Connecteur droit 71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à coins arrondis 74"/>
          <p:cNvSpPr/>
          <p:nvPr/>
        </p:nvSpPr>
        <p:spPr>
          <a:xfrm>
            <a:off x="2203725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2</a:t>
            </a:r>
            <a:endParaRPr lang="fr-FR" dirty="0"/>
          </a:p>
        </p:txBody>
      </p:sp>
      <p:cxnSp>
        <p:nvCxnSpPr>
          <p:cNvPr id="76" name="Connecteur droit 75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Image 76" descr="loupe copi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244686"/>
            <a:ext cx="1224136" cy="1495496"/>
          </a:xfrm>
          <a:prstGeom prst="rect">
            <a:avLst/>
          </a:prstGeom>
        </p:spPr>
      </p:pic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563888" y="3212976"/>
            <a:ext cx="256576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smtClean="0"/>
              <a:t>Supprimer la coque de maintien</a:t>
            </a:r>
            <a:endParaRPr lang="fr-FR" sz="1400" b="1"/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 cstate="print"/>
          <a:srcRect l="30712" t="22266" r="28334" b="6250"/>
          <a:stretch>
            <a:fillRect/>
          </a:stretch>
        </p:blipFill>
        <p:spPr bwMode="auto">
          <a:xfrm>
            <a:off x="467544" y="2996952"/>
            <a:ext cx="2880320" cy="282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Image 58" descr="logo lil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323528" y="226758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smtClean="0">
                <a:solidFill>
                  <a:srgbClr val="C00000"/>
                </a:solidFill>
              </a:rPr>
              <a:t>La méthode TRIZ</a:t>
            </a:r>
          </a:p>
          <a:p>
            <a:pPr>
              <a:buFont typeface="Arial" pitchFamily="34" charset="0"/>
              <a:buChar char="•"/>
            </a:pPr>
            <a:r>
              <a:rPr lang="fr-FR" b="1" smtClean="0">
                <a:solidFill>
                  <a:srgbClr val="C00000"/>
                </a:solidFill>
              </a:rPr>
              <a:t> </a:t>
            </a:r>
            <a:r>
              <a:rPr lang="fr-FR" i="1" smtClean="0">
                <a:solidFill>
                  <a:srgbClr val="C00000"/>
                </a:solidFill>
              </a:rPr>
              <a:t>Reformulation dans le domaine générique avec les paramètres de la matrice TRIZ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779912" y="3068960"/>
            <a:ext cx="482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smtClean="0"/>
              <a:t>Paramètre à améliorer </a:t>
            </a:r>
            <a:r>
              <a:rPr lang="fr-FR" sz="1600" smtClean="0"/>
              <a:t>:</a:t>
            </a:r>
          </a:p>
          <a:p>
            <a:r>
              <a:rPr lang="fr-FR" sz="1600" smtClean="0"/>
              <a:t>L'impact environnemental en réduisant la quantité de matériau :</a:t>
            </a:r>
          </a:p>
          <a:p>
            <a:r>
              <a:rPr lang="fr-FR" sz="1600" smtClean="0"/>
              <a:t>	</a:t>
            </a:r>
            <a:r>
              <a:rPr lang="fr-FR" sz="1600" b="1" smtClean="0">
                <a:solidFill>
                  <a:srgbClr val="C00000"/>
                </a:solidFill>
              </a:rPr>
              <a:t>26  Quantité de substance</a:t>
            </a:r>
          </a:p>
          <a:p>
            <a:endParaRPr lang="fr-FR" sz="1600" b="1" smtClean="0"/>
          </a:p>
          <a:p>
            <a:r>
              <a:rPr lang="fr-FR" sz="1600" b="1" smtClean="0"/>
              <a:t>Paramètre à améliorer: </a:t>
            </a:r>
          </a:p>
          <a:p>
            <a:r>
              <a:rPr lang="fr-FR" sz="1600" smtClean="0"/>
              <a:t>Modifier la forme pour améliorer le maintien:</a:t>
            </a:r>
          </a:p>
          <a:p>
            <a:r>
              <a:rPr lang="fr-FR" sz="1600" smtClean="0"/>
              <a:t>	</a:t>
            </a:r>
            <a:r>
              <a:rPr lang="fr-FR" sz="1600" b="1" smtClean="0">
                <a:solidFill>
                  <a:srgbClr val="C00000"/>
                </a:solidFill>
              </a:rPr>
              <a:t>12  Forme</a:t>
            </a:r>
          </a:p>
          <a:p>
            <a:endParaRPr lang="fr-FR" sz="1600" b="1" smtClean="0"/>
          </a:p>
          <a:p>
            <a:r>
              <a:rPr lang="fr-FR" sz="1600" b="1" smtClean="0"/>
              <a:t>Paramètre à préserver:</a:t>
            </a:r>
          </a:p>
          <a:p>
            <a:r>
              <a:rPr lang="fr-FR" sz="1600" smtClean="0"/>
              <a:t>La stabilité du lecteur lors de son utilisation:</a:t>
            </a:r>
          </a:p>
          <a:p>
            <a:r>
              <a:rPr lang="fr-FR" sz="1600" b="1" smtClean="0">
                <a:solidFill>
                  <a:srgbClr val="C00000"/>
                </a:solidFill>
              </a:rPr>
              <a:t>	13  Stabilité</a:t>
            </a:r>
            <a:endParaRPr lang="fr-FR" sz="1600" b="1">
              <a:solidFill>
                <a:srgbClr val="C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37" name="Flèche droite 36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40" name="Flèche droite 39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51" name="Groupe 50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54" name="Rectangle à coins arrondis 53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55" name="Rectangle à coins arrondis 54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Avant-projet</a:t>
              </a:r>
              <a:endParaRPr lang="fr-FR" b="1" dirty="0"/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915816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C</a:t>
              </a:r>
              <a:r>
                <a:rPr lang="fr-FR" sz="1200" b="1" dirty="0" smtClean="0"/>
                <a:t>onception préliminaire</a:t>
              </a:r>
              <a:endParaRPr lang="fr-FR" sz="1200" b="1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67" name="Rectangle à coins arrondis 66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68" name="Connecteur droit 67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à coins arrondis 76"/>
          <p:cNvSpPr/>
          <p:nvPr/>
        </p:nvSpPr>
        <p:spPr>
          <a:xfrm>
            <a:off x="2203725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2</a:t>
            </a:r>
            <a:endParaRPr lang="fr-FR" dirty="0"/>
          </a:p>
        </p:txBody>
      </p:sp>
      <p:cxnSp>
        <p:nvCxnSpPr>
          <p:cNvPr id="78" name="Connecteur droit 77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Image 78" descr="loupe copi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244686"/>
            <a:ext cx="1224136" cy="1495496"/>
          </a:xfrm>
          <a:prstGeom prst="rect">
            <a:avLst/>
          </a:prstGeom>
        </p:spPr>
      </p:pic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pic>
        <p:nvPicPr>
          <p:cNvPr id="54" name="Image 53" descr="logo l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23528" y="226758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smtClean="0">
                <a:solidFill>
                  <a:srgbClr val="C00000"/>
                </a:solidFill>
              </a:rPr>
              <a:t>La méthode TRIZ</a:t>
            </a:r>
          </a:p>
          <a:p>
            <a:pPr>
              <a:buFont typeface="Arial" pitchFamily="34" charset="0"/>
              <a:buChar char="•"/>
            </a:pPr>
            <a:r>
              <a:rPr lang="fr-FR" b="1" smtClean="0">
                <a:solidFill>
                  <a:srgbClr val="C00000"/>
                </a:solidFill>
              </a:rPr>
              <a:t> </a:t>
            </a:r>
            <a:r>
              <a:rPr lang="fr-FR" i="1" smtClean="0">
                <a:solidFill>
                  <a:srgbClr val="C00000"/>
                </a:solidFill>
              </a:rPr>
              <a:t>Matrice des contradictions et détermination des principes</a:t>
            </a:r>
            <a:endParaRPr lang="fr-FR" b="1" i="1" smtClean="0">
              <a:solidFill>
                <a:srgbClr val="C00000"/>
              </a:solidFill>
            </a:endParaRPr>
          </a:p>
        </p:txBody>
      </p:sp>
      <p:pic>
        <p:nvPicPr>
          <p:cNvPr id="39" name="Image 38" descr="Matrice TRIZ  40 principes  tableau TRIZ  table des contradictions - Google C_2014-02-12_23-05-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284984"/>
            <a:ext cx="2799264" cy="23762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068960"/>
            <a:ext cx="241758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Ellipse 39"/>
          <p:cNvSpPr/>
          <p:nvPr/>
        </p:nvSpPr>
        <p:spPr>
          <a:xfrm>
            <a:off x="1763688" y="3212976"/>
            <a:ext cx="1594123" cy="11521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avec flèche 41"/>
          <p:cNvCxnSpPr>
            <a:stCxn id="40" idx="6"/>
            <a:endCxn id="1026" idx="1"/>
          </p:cNvCxnSpPr>
          <p:nvPr/>
        </p:nvCxnSpPr>
        <p:spPr>
          <a:xfrm flipV="1">
            <a:off x="3357811" y="3753036"/>
            <a:ext cx="638125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2" name="Image 61" descr="Matrice TRIZ  40 principes  tableau TRIZ  table des contradictions - Google C_2014-02-13_21-28-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4725144"/>
            <a:ext cx="2376264" cy="1368152"/>
          </a:xfrm>
          <a:prstGeom prst="rect">
            <a:avLst/>
          </a:prstGeom>
        </p:spPr>
      </p:pic>
      <p:cxnSp>
        <p:nvCxnSpPr>
          <p:cNvPr id="64" name="Connecteur droit avec flèche 63"/>
          <p:cNvCxnSpPr>
            <a:stCxn id="40" idx="5"/>
            <a:endCxn id="62" idx="1"/>
          </p:cNvCxnSpPr>
          <p:nvPr/>
        </p:nvCxnSpPr>
        <p:spPr>
          <a:xfrm rot="16200000" flipH="1">
            <a:off x="3529790" y="3790945"/>
            <a:ext cx="1212841" cy="20237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6588224" y="3429000"/>
            <a:ext cx="219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smtClean="0">
                <a:solidFill>
                  <a:schemeClr val="tx2"/>
                </a:solidFill>
              </a:rPr>
              <a:t>Plusieurs combinaisons peuvent être testées</a:t>
            </a:r>
            <a:endParaRPr lang="fr-FR" sz="1600" i="1">
              <a:solidFill>
                <a:schemeClr val="tx2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1" name="Flèche droite 50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56" name="Flèche droite 55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58" name="Groupe 57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59" name="Rectangle à coins arrondis 58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60" name="Rectangle à coins arrondis 59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Avant-projet</a:t>
              </a:r>
              <a:endParaRPr lang="fr-FR" b="1" dirty="0"/>
            </a:p>
          </p:txBody>
        </p:sp>
        <p:sp>
          <p:nvSpPr>
            <p:cNvPr id="61" name="Rectangle à coins arrondis 60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65" name="Rectangle à coins arrondis 64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66" name="Rectangle à coins arrondis 65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915816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C</a:t>
              </a:r>
              <a:r>
                <a:rPr lang="fr-FR" sz="1200" b="1" dirty="0" smtClean="0"/>
                <a:t>onception préliminaire</a:t>
              </a:r>
              <a:endParaRPr lang="fr-FR" sz="1200" b="1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73" name="Rectangle à coins arrondis 72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74" name="Connecteur droit 73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80" name="Connecteur droit 79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angle à coins arrondis 82"/>
          <p:cNvSpPr/>
          <p:nvPr/>
        </p:nvSpPr>
        <p:spPr>
          <a:xfrm>
            <a:off x="2203725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2</a:t>
            </a:r>
            <a:endParaRPr lang="fr-FR" dirty="0"/>
          </a:p>
        </p:txBody>
      </p:sp>
      <p:cxnSp>
        <p:nvCxnSpPr>
          <p:cNvPr id="84" name="Connecteur droit 83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5" name="Image 84" descr="loupe copi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244686"/>
            <a:ext cx="1224136" cy="1495496"/>
          </a:xfrm>
          <a:prstGeom prst="rect">
            <a:avLst/>
          </a:prstGeom>
        </p:spPr>
      </p:pic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pic>
        <p:nvPicPr>
          <p:cNvPr id="54" name="Image 53" descr="logo l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23528" y="226758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smtClean="0">
                <a:solidFill>
                  <a:srgbClr val="C00000"/>
                </a:solidFill>
              </a:rPr>
              <a:t>La méthode TRIZ</a:t>
            </a:r>
          </a:p>
          <a:p>
            <a:pPr>
              <a:buFont typeface="Arial" pitchFamily="34" charset="0"/>
              <a:buChar char="•"/>
            </a:pPr>
            <a:r>
              <a:rPr lang="fr-FR" b="1" smtClean="0">
                <a:solidFill>
                  <a:srgbClr val="C00000"/>
                </a:solidFill>
              </a:rPr>
              <a:t> </a:t>
            </a:r>
            <a:r>
              <a:rPr lang="fr-FR" i="1" smtClean="0">
                <a:solidFill>
                  <a:srgbClr val="C00000"/>
                </a:solidFill>
              </a:rPr>
              <a:t>Matrice des contradictions et détermination des principes</a:t>
            </a:r>
            <a:endParaRPr lang="fr-FR" b="1" i="1" smtClean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429000"/>
            <a:ext cx="3904264" cy="165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ZoneTexte 34"/>
          <p:cNvSpPr txBox="1"/>
          <p:nvPr/>
        </p:nvSpPr>
        <p:spPr>
          <a:xfrm>
            <a:off x="539552" y="2996952"/>
            <a:ext cx="363028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>
                <a:solidFill>
                  <a:schemeClr val="tx2"/>
                </a:solidFill>
              </a:rPr>
              <a:t>les paramètres  26 et 13 donnent:</a:t>
            </a:r>
          </a:p>
          <a:p>
            <a:pPr lvl="1">
              <a:buFont typeface="Arial" pitchFamily="34" charset="0"/>
              <a:buChar char="•"/>
            </a:pPr>
            <a:r>
              <a:rPr lang="fr-FR" smtClean="0"/>
              <a:t> 15  Mobilité</a:t>
            </a:r>
          </a:p>
          <a:p>
            <a:pPr lvl="1">
              <a:buFont typeface="Arial" pitchFamily="34" charset="0"/>
              <a:buChar char="•"/>
            </a:pPr>
            <a:r>
              <a:rPr lang="fr-FR" smtClean="0"/>
              <a:t> 2	Extraction</a:t>
            </a:r>
          </a:p>
          <a:p>
            <a:pPr lvl="1">
              <a:buFont typeface="Arial" pitchFamily="34" charset="0"/>
              <a:buChar char="•"/>
            </a:pPr>
            <a:r>
              <a:rPr lang="fr-FR" smtClean="0"/>
              <a:t> 17 	Changement de dimension</a:t>
            </a:r>
          </a:p>
          <a:p>
            <a:pPr lvl="1">
              <a:buFont typeface="Arial" pitchFamily="34" charset="0"/>
              <a:buChar char="•"/>
            </a:pPr>
            <a:r>
              <a:rPr lang="fr-FR" smtClean="0"/>
              <a:t> 40	Matériaux composites</a:t>
            </a:r>
          </a:p>
          <a:p>
            <a:endParaRPr lang="fr-FR" smtClean="0"/>
          </a:p>
          <a:p>
            <a:r>
              <a:rPr lang="fr-FR" b="1" smtClean="0">
                <a:solidFill>
                  <a:schemeClr val="tx2"/>
                </a:solidFill>
              </a:rPr>
              <a:t>Les paramètres  12 et 13 donnent:</a:t>
            </a:r>
          </a:p>
          <a:p>
            <a:pPr lvl="1">
              <a:buFont typeface="Arial" pitchFamily="34" charset="0"/>
              <a:buChar char="•"/>
            </a:pPr>
            <a:r>
              <a:rPr lang="fr-FR" smtClean="0"/>
              <a:t> 33	Homogénéité</a:t>
            </a:r>
          </a:p>
          <a:p>
            <a:pPr lvl="1">
              <a:buFont typeface="Arial" pitchFamily="34" charset="0"/>
              <a:buChar char="•"/>
            </a:pPr>
            <a:r>
              <a:rPr lang="fr-FR" smtClean="0"/>
              <a:t> 1	Segmentation</a:t>
            </a:r>
          </a:p>
          <a:p>
            <a:pPr lvl="1">
              <a:buFont typeface="Arial" pitchFamily="34" charset="0"/>
              <a:buChar char="•"/>
            </a:pPr>
            <a:r>
              <a:rPr lang="fr-FR" smtClean="0"/>
              <a:t> 18	Vibrations mécaniques</a:t>
            </a:r>
          </a:p>
          <a:p>
            <a:pPr lvl="1">
              <a:buFont typeface="Arial" pitchFamily="34" charset="0"/>
              <a:buChar char="•"/>
            </a:pPr>
            <a:r>
              <a:rPr lang="fr-FR" smtClean="0"/>
              <a:t> 4	Asymétrie</a:t>
            </a:r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5004048" y="537321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smtClean="0">
                <a:solidFill>
                  <a:schemeClr val="tx2"/>
                </a:solidFill>
              </a:rPr>
              <a:t>Chacun des principes est assorti d'un exemple ou d'une idée.</a:t>
            </a:r>
            <a:endParaRPr lang="fr-FR" sz="1600" i="1">
              <a:solidFill>
                <a:schemeClr val="tx2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40" name="Flèche droite 39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41" name="Flèche droite 40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51" name="Groupe 50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56" name="Rectangle à coins arrondis 55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Avant-projet</a:t>
              </a:r>
              <a:endParaRPr lang="fr-FR" b="1" dirty="0"/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59" name="Rectangle à coins arrondis 58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60" name="Rectangle à coins arrondis 59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915816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C</a:t>
              </a:r>
              <a:r>
                <a:rPr lang="fr-FR" sz="1200" b="1" dirty="0" smtClean="0"/>
                <a:t>onception préliminaire</a:t>
              </a:r>
              <a:endParaRPr lang="fr-FR" sz="1200" b="1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67" name="Rectangle à coins arrondis 66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68" name="Connecteur droit 67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à coins arrondis 76"/>
          <p:cNvSpPr/>
          <p:nvPr/>
        </p:nvSpPr>
        <p:spPr>
          <a:xfrm>
            <a:off x="2203725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2</a:t>
            </a:r>
            <a:endParaRPr lang="fr-FR" dirty="0"/>
          </a:p>
        </p:txBody>
      </p:sp>
      <p:cxnSp>
        <p:nvCxnSpPr>
          <p:cNvPr id="78" name="Connecteur droit 77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Image 78" descr="loupe copi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244686"/>
            <a:ext cx="1224136" cy="1495496"/>
          </a:xfrm>
          <a:prstGeom prst="rect">
            <a:avLst/>
          </a:prstGeom>
        </p:spPr>
      </p:pic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7" name="Image 36" descr="Matrice TRIZ  40 principes  tableau TRIZ  table des contradictions - Google C_2014-02-12_23-05-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1124744"/>
            <a:ext cx="642937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pic>
        <p:nvPicPr>
          <p:cNvPr id="38" name="Image 37" descr="logo l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36" name="Flèche droite 35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37" name="Flèche droite 36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51" name="Groupe 50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54" name="Rectangle à coins arrondis 53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55" name="Rectangle à coins arrondis 54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Avant-projet</a:t>
              </a:r>
              <a:endParaRPr lang="fr-FR" b="1" dirty="0"/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915816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C</a:t>
              </a:r>
              <a:r>
                <a:rPr lang="fr-FR" sz="1200" b="1" dirty="0" smtClean="0"/>
                <a:t>onception préliminaire</a:t>
              </a:r>
              <a:endParaRPr lang="fr-FR" sz="1200" b="1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65" name="Rectangle à coins arrondis 64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66" name="Connecteur droit 65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2" name="Connecteur droit 71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à coins arrondis 74"/>
          <p:cNvSpPr/>
          <p:nvPr/>
        </p:nvSpPr>
        <p:spPr>
          <a:xfrm>
            <a:off x="2203725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2</a:t>
            </a:r>
            <a:endParaRPr lang="fr-FR" dirty="0"/>
          </a:p>
        </p:txBody>
      </p:sp>
      <p:cxnSp>
        <p:nvCxnSpPr>
          <p:cNvPr id="76" name="Connecteur droit 75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Image 76" descr="loupe copi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44686"/>
            <a:ext cx="1224136" cy="1495496"/>
          </a:xfrm>
          <a:prstGeom prst="rect">
            <a:avLst/>
          </a:prstGeom>
        </p:spPr>
      </p:pic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3" name="Image 42" descr="Principes TRIZ - MindMeister Mind Map - Google Chrome_2014-03-31_21-11-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068960"/>
            <a:ext cx="8604448" cy="306647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323528" y="226758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smtClean="0">
                <a:solidFill>
                  <a:srgbClr val="C00000"/>
                </a:solidFill>
              </a:rPr>
              <a:t>La méthode TRIZ</a:t>
            </a:r>
          </a:p>
          <a:p>
            <a:pPr>
              <a:buFont typeface="Arial" pitchFamily="34" charset="0"/>
              <a:buChar char="•"/>
            </a:pPr>
            <a:r>
              <a:rPr lang="fr-FR" b="1" smtClean="0">
                <a:solidFill>
                  <a:srgbClr val="C00000"/>
                </a:solidFill>
              </a:rPr>
              <a:t> </a:t>
            </a:r>
            <a:r>
              <a:rPr lang="fr-FR" i="1" smtClean="0">
                <a:solidFill>
                  <a:srgbClr val="C00000"/>
                </a:solidFill>
              </a:rPr>
              <a:t>Compléter la recherche de solutions en utilisant une méthode de créativité non rationnelle</a:t>
            </a:r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44824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pic>
        <p:nvPicPr>
          <p:cNvPr id="55" name="Image 54" descr="logo l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6156176" y="3933056"/>
            <a:ext cx="2592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smtClean="0">
                <a:solidFill>
                  <a:schemeClr val="tx2"/>
                </a:solidFill>
              </a:rPr>
              <a:t>Mise en évidence de problèmes techniques de fixation des patins:</a:t>
            </a:r>
          </a:p>
          <a:p>
            <a:pPr lvl="1">
              <a:buFontTx/>
              <a:buChar char="-"/>
            </a:pPr>
            <a:r>
              <a:rPr lang="fr-FR" sz="1400" i="1" smtClean="0">
                <a:solidFill>
                  <a:schemeClr val="tx2"/>
                </a:solidFill>
              </a:rPr>
              <a:t> surmoulage ?</a:t>
            </a:r>
          </a:p>
          <a:p>
            <a:pPr lvl="1">
              <a:buFontTx/>
              <a:buChar char="-"/>
            </a:pPr>
            <a:r>
              <a:rPr lang="fr-FR" sz="1400" i="1" smtClean="0">
                <a:solidFill>
                  <a:schemeClr val="tx2"/>
                </a:solidFill>
              </a:rPr>
              <a:t> clipsage ?</a:t>
            </a:r>
          </a:p>
          <a:p>
            <a:pPr lvl="1">
              <a:buFontTx/>
              <a:buChar char="-"/>
            </a:pPr>
            <a:r>
              <a:rPr lang="fr-FR" sz="1400" i="1" smtClean="0">
                <a:solidFill>
                  <a:schemeClr val="tx2"/>
                </a:solidFill>
              </a:rPr>
              <a:t> collage ?</a:t>
            </a:r>
            <a:endParaRPr lang="fr-FR" sz="1400" i="1">
              <a:solidFill>
                <a:schemeClr val="tx2"/>
              </a:solidFill>
            </a:endParaRPr>
          </a:p>
        </p:txBody>
      </p:sp>
      <p:pic>
        <p:nvPicPr>
          <p:cNvPr id="40" name="Image 39" descr="Edition d'éducation de SolidWorks - Usage éducatif uniquement - [fond&amp;patins.SLD_2013-11-27_17-29-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068960"/>
            <a:ext cx="1944216" cy="1519938"/>
          </a:xfrm>
          <a:prstGeom prst="rect">
            <a:avLst/>
          </a:prstGeom>
        </p:spPr>
      </p:pic>
      <p:pic>
        <p:nvPicPr>
          <p:cNvPr id="41" name="Image 40" descr="Edition d'éducation de SolidWorks - Usage éducatif uniquement - [mp3-fond_s2i_v1_2013-11-27_17-29-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797152"/>
            <a:ext cx="1944216" cy="1383150"/>
          </a:xfrm>
          <a:prstGeom prst="rect">
            <a:avLst/>
          </a:prstGeom>
        </p:spPr>
      </p:pic>
      <p:sp>
        <p:nvSpPr>
          <p:cNvPr id="51" name="Flèche courbée vers le bas 50"/>
          <p:cNvSpPr/>
          <p:nvPr/>
        </p:nvSpPr>
        <p:spPr>
          <a:xfrm flipH="1">
            <a:off x="5148064" y="3284984"/>
            <a:ext cx="2448272" cy="288032"/>
          </a:xfrm>
          <a:prstGeom prst="curvedDownArrow">
            <a:avLst>
              <a:gd name="adj1" fmla="val 26042"/>
              <a:gd name="adj2" fmla="val 60000"/>
              <a:gd name="adj3" fmla="val 3492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2" name="Image 41" descr="Edition d'éducation de SolidWorks - Usage éducatif uniquement - [patins^fond&amp;pat_2013-12-02_21-26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2996952"/>
            <a:ext cx="1028974" cy="83726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52385">
            <a:off x="1088054" y="4515971"/>
            <a:ext cx="2016224" cy="1618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83680">
            <a:off x="499095" y="3007950"/>
            <a:ext cx="2188530" cy="1548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4" name="Rectangle 33"/>
          <p:cNvSpPr/>
          <p:nvPr/>
        </p:nvSpPr>
        <p:spPr>
          <a:xfrm>
            <a:off x="323528" y="2278613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Produire des croquis à main levée et implanter la solution sur le modèle par modification de la maquette numérique fournie.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6" name="Flèche droite 55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58" name="Flèche droite 57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60" name="Groupe 59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61" name="Rectangle à coins arrondis 60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Avant-projet</a:t>
              </a:r>
              <a:endParaRPr lang="fr-FR" b="1" dirty="0"/>
            </a:p>
          </p:txBody>
        </p:sp>
        <p:sp>
          <p:nvSpPr>
            <p:cNvPr id="64" name="Rectangle à coins arrondis 63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Projet </a:t>
              </a:r>
              <a:r>
                <a:rPr lang="fr-FR" sz="1200" b="1" dirty="0" smtClean="0"/>
                <a:t>détaillé</a:t>
              </a:r>
              <a:endParaRPr lang="fr-FR" sz="1200" b="1" dirty="0"/>
            </a:p>
          </p:txBody>
        </p:sp>
        <p:sp>
          <p:nvSpPr>
            <p:cNvPr id="65" name="Rectangle à coins arrondis 64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66" name="Rectangle à coins arrondis 65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915816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onception préliminaire</a:t>
              </a:r>
              <a:endParaRPr lang="fr-FR" sz="12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923928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Conception </a:t>
              </a:r>
              <a:r>
                <a:rPr lang="fr-FR" sz="1200" b="1" dirty="0" smtClean="0"/>
                <a:t>détaillée, simulation</a:t>
              </a:r>
              <a:endParaRPr lang="fr-FR" sz="1200" b="1" dirty="0"/>
            </a:p>
          </p:txBody>
        </p:sp>
        <p:sp>
          <p:nvSpPr>
            <p:cNvPr id="72" name="Rectangle à coins arrondis 71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73" name="Connecteur droit 72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9" name="Connecteur droit 78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à coins arrondis 81"/>
          <p:cNvSpPr/>
          <p:nvPr/>
        </p:nvSpPr>
        <p:spPr>
          <a:xfrm>
            <a:off x="3211837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3</a:t>
            </a:r>
            <a:endParaRPr lang="fr-FR" dirty="0"/>
          </a:p>
        </p:txBody>
      </p:sp>
      <p:cxnSp>
        <p:nvCxnSpPr>
          <p:cNvPr id="83" name="Connecteur droit 82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4" name="Image 43" descr="Principes TRIZ - MindMeister Mind Map - Google Chrome_2014-03-31_21-18-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5157192"/>
            <a:ext cx="34575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44824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323528" y="2278613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Produire des croquis à main levée et implanter la solution sur le modèle par modification de la maquette numérique fournie.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55" name="Image 54" descr="logo l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pic>
        <p:nvPicPr>
          <p:cNvPr id="36" name="Image 35" descr="fond_compl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77072"/>
            <a:ext cx="2332259" cy="1440160"/>
          </a:xfrm>
          <a:prstGeom prst="rect">
            <a:avLst/>
          </a:prstGeom>
        </p:spPr>
      </p:pic>
      <p:grpSp>
        <p:nvGrpSpPr>
          <p:cNvPr id="41" name="Groupe 40"/>
          <p:cNvGrpSpPr/>
          <p:nvPr/>
        </p:nvGrpSpPr>
        <p:grpSpPr>
          <a:xfrm>
            <a:off x="3347864" y="3429000"/>
            <a:ext cx="2304256" cy="2718048"/>
            <a:chOff x="3707904" y="3429000"/>
            <a:chExt cx="2304256" cy="2718048"/>
          </a:xfrm>
        </p:grpSpPr>
        <p:pic>
          <p:nvPicPr>
            <p:cNvPr id="40" name="Image 39" descr="fond_silicon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904" y="3429000"/>
              <a:ext cx="2304256" cy="1422868"/>
            </a:xfrm>
            <a:prstGeom prst="rect">
              <a:avLst/>
            </a:prstGeom>
          </p:spPr>
        </p:pic>
        <p:pic>
          <p:nvPicPr>
            <p:cNvPr id="37" name="Image 36" descr="fond_pmm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9465" y="4725144"/>
              <a:ext cx="2302695" cy="1421904"/>
            </a:xfrm>
            <a:prstGeom prst="rect">
              <a:avLst/>
            </a:prstGeom>
          </p:spPr>
        </p:pic>
      </p:grpSp>
      <p:sp>
        <p:nvSpPr>
          <p:cNvPr id="42" name="ZoneTexte 41"/>
          <p:cNvSpPr txBox="1"/>
          <p:nvPr/>
        </p:nvSpPr>
        <p:spPr>
          <a:xfrm>
            <a:off x="395536" y="306896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Réalisation d'un corps bi-matériaux</a:t>
            </a:r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5940152" y="508518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smtClean="0">
                <a:solidFill>
                  <a:schemeClr val="tx2"/>
                </a:solidFill>
              </a:rPr>
              <a:t>Le fond est modifié pour permettre l'implantation du surmoulage en silicone</a:t>
            </a:r>
            <a:endParaRPr lang="fr-FR" sz="1600" i="1">
              <a:solidFill>
                <a:schemeClr val="tx2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6" name="Flèche droite 55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57" name="Flèche droite 56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60" name="Groupe 59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61" name="Rectangle à coins arrondis 60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Avant-projet</a:t>
              </a:r>
              <a:endParaRPr lang="fr-FR" b="1" dirty="0"/>
            </a:p>
          </p:txBody>
        </p:sp>
        <p:sp>
          <p:nvSpPr>
            <p:cNvPr id="64" name="Rectangle à coins arrondis 63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Projet </a:t>
              </a:r>
              <a:r>
                <a:rPr lang="fr-FR" sz="1200" b="1" dirty="0" smtClean="0"/>
                <a:t>détaillé</a:t>
              </a:r>
              <a:endParaRPr lang="fr-FR" sz="1200" b="1" dirty="0"/>
            </a:p>
          </p:txBody>
        </p:sp>
        <p:sp>
          <p:nvSpPr>
            <p:cNvPr id="65" name="Rectangle à coins arrondis 64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66" name="Rectangle à coins arrondis 65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915816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onception préliminaire</a:t>
              </a:r>
              <a:endParaRPr lang="fr-FR" sz="12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923928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Conception </a:t>
              </a:r>
              <a:r>
                <a:rPr lang="fr-FR" sz="1200" b="1" dirty="0" smtClean="0"/>
                <a:t>détaillée, simulation</a:t>
              </a:r>
              <a:endParaRPr lang="fr-FR" sz="1200" b="1" dirty="0"/>
            </a:p>
          </p:txBody>
        </p:sp>
        <p:sp>
          <p:nvSpPr>
            <p:cNvPr id="72" name="Rectangle à coins arrondis 71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73" name="Connecteur droit 72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9" name="Connecteur droit 78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à coins arrondis 81"/>
          <p:cNvSpPr/>
          <p:nvPr/>
        </p:nvSpPr>
        <p:spPr>
          <a:xfrm>
            <a:off x="3211837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3</a:t>
            </a:r>
            <a:endParaRPr lang="fr-FR" dirty="0"/>
          </a:p>
        </p:txBody>
      </p:sp>
      <p:cxnSp>
        <p:nvCxnSpPr>
          <p:cNvPr id="83" name="Connecteur droit 82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3" name="Image 42" descr="Principes TRIZ - MindMeister Mind Map - Google Chrome_2014-03-31_21-17-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2996952"/>
            <a:ext cx="33909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45" descr="oxyl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3822"/>
            <a:ext cx="9144000" cy="6390355"/>
          </a:xfrm>
          <a:prstGeom prst="rect">
            <a:avLst/>
          </a:prstGeom>
        </p:spPr>
      </p:pic>
      <p:pic>
        <p:nvPicPr>
          <p:cNvPr id="47" name="Image 46" descr="02-prod-a-demarche-environ-fr200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55589">
            <a:off x="2260463" y="451961"/>
            <a:ext cx="4594651" cy="5944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Image 47" descr="pag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275882" y="2267580"/>
            <a:ext cx="3936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Faire des choix raisonnés de matériaux.</a:t>
            </a:r>
          </a:p>
        </p:txBody>
      </p:sp>
      <p:pic>
        <p:nvPicPr>
          <p:cNvPr id="39" name="Picture 5" descr="http://img.informer.com/screenshots/3132/313292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960440" cy="2829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2" name="Image 41" descr="logo lil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5148064" y="4293096"/>
            <a:ext cx="3816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Cette étape permet de reconduire ou non le type de matériau utilisé au départ, selon des critères tels que résistance aux UV, à l'eau salée, au chlore …</a:t>
            </a:r>
            <a:endParaRPr lang="fr-FR"/>
          </a:p>
        </p:txBody>
      </p:sp>
      <p:pic>
        <p:nvPicPr>
          <p:cNvPr id="36" name="Image 35" descr="fond_compl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2780928"/>
            <a:ext cx="2332259" cy="144016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41" name="Flèche droite 40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51" name="Flèche droite 50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55" name="Groupe 54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56" name="Rectangle à coins arrondis 55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Avant-projet</a:t>
              </a:r>
              <a:endParaRPr lang="fr-FR" b="1" dirty="0"/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Projet </a:t>
              </a:r>
              <a:r>
                <a:rPr lang="fr-FR" sz="1200" b="1" dirty="0" smtClean="0"/>
                <a:t>détaillé</a:t>
              </a:r>
              <a:endParaRPr lang="fr-FR" sz="1200" b="1" dirty="0"/>
            </a:p>
          </p:txBody>
        </p:sp>
        <p:sp>
          <p:nvSpPr>
            <p:cNvPr id="59" name="Rectangle à coins arrondis 58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60" name="Rectangle à coins arrondis 59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915816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onception préliminaire</a:t>
              </a:r>
              <a:endParaRPr lang="fr-FR" sz="12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923928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Conception </a:t>
              </a:r>
              <a:r>
                <a:rPr lang="fr-FR" sz="1200" b="1" dirty="0" smtClean="0"/>
                <a:t>détaillée, simulation</a:t>
              </a:r>
              <a:endParaRPr lang="fr-FR" sz="1200" b="1" dirty="0"/>
            </a:p>
          </p:txBody>
        </p:sp>
        <p:sp>
          <p:nvSpPr>
            <p:cNvPr id="67" name="Rectangle à coins arrondis 66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68" name="Connecteur droit 67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à coins arrondis 76"/>
          <p:cNvSpPr/>
          <p:nvPr/>
        </p:nvSpPr>
        <p:spPr>
          <a:xfrm>
            <a:off x="3211837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3</a:t>
            </a:r>
            <a:endParaRPr lang="fr-FR" dirty="0"/>
          </a:p>
        </p:txBody>
      </p:sp>
      <p:cxnSp>
        <p:nvCxnSpPr>
          <p:cNvPr id="78" name="Connecteur droit 77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44824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pic>
        <p:nvPicPr>
          <p:cNvPr id="55" name="Image 54" descr="logo l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grpSp>
        <p:nvGrpSpPr>
          <p:cNvPr id="3" name="Groupe 40"/>
          <p:cNvGrpSpPr/>
          <p:nvPr/>
        </p:nvGrpSpPr>
        <p:grpSpPr>
          <a:xfrm>
            <a:off x="4067944" y="2924944"/>
            <a:ext cx="2304256" cy="2718048"/>
            <a:chOff x="3707904" y="3429000"/>
            <a:chExt cx="2304256" cy="2718048"/>
          </a:xfrm>
        </p:grpSpPr>
        <p:pic>
          <p:nvPicPr>
            <p:cNvPr id="40" name="Image 39" descr="fond_silic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7904" y="3429000"/>
              <a:ext cx="2304256" cy="1422868"/>
            </a:xfrm>
            <a:prstGeom prst="rect">
              <a:avLst/>
            </a:prstGeom>
          </p:spPr>
        </p:pic>
        <p:pic>
          <p:nvPicPr>
            <p:cNvPr id="37" name="Image 36" descr="fond_pmm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9465" y="4725144"/>
              <a:ext cx="2302695" cy="1421904"/>
            </a:xfrm>
            <a:prstGeom prst="rect">
              <a:avLst/>
            </a:prstGeom>
          </p:spPr>
        </p:pic>
      </p:grpSp>
      <p:sp>
        <p:nvSpPr>
          <p:cNvPr id="54" name="ZoneTexte 53"/>
          <p:cNvSpPr txBox="1"/>
          <p:nvPr/>
        </p:nvSpPr>
        <p:spPr>
          <a:xfrm>
            <a:off x="6444208" y="314096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Surmoulage en silicone</a:t>
            </a:r>
          </a:p>
          <a:p>
            <a:r>
              <a:rPr lang="fr-FR" smtClean="0"/>
              <a:t>2g </a:t>
            </a:r>
          </a:p>
          <a:p>
            <a:r>
              <a:rPr lang="fr-FR" smtClean="0"/>
              <a:t>1587 mm</a:t>
            </a:r>
            <a:r>
              <a:rPr lang="fr-FR" baseline="30000" smtClean="0"/>
              <a:t>3</a:t>
            </a:r>
            <a:endParaRPr lang="fr-FR" baseline="30000"/>
          </a:p>
        </p:txBody>
      </p:sp>
      <p:sp>
        <p:nvSpPr>
          <p:cNvPr id="57" name="ZoneTexte 56"/>
          <p:cNvSpPr txBox="1"/>
          <p:nvPr/>
        </p:nvSpPr>
        <p:spPr>
          <a:xfrm>
            <a:off x="6444208" y="466591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Fond en PMMA</a:t>
            </a:r>
          </a:p>
          <a:p>
            <a:r>
              <a:rPr lang="fr-FR" smtClean="0"/>
              <a:t>9,15g</a:t>
            </a:r>
          </a:p>
          <a:p>
            <a:r>
              <a:rPr lang="fr-FR" smtClean="0"/>
              <a:t>7691 mm</a:t>
            </a:r>
            <a:r>
              <a:rPr lang="fr-FR" baseline="30000" smtClean="0"/>
              <a:t>3</a:t>
            </a:r>
            <a:endParaRPr lang="fr-FR" baseline="30000"/>
          </a:p>
        </p:txBody>
      </p:sp>
      <p:pic>
        <p:nvPicPr>
          <p:cNvPr id="51" name="Picture 5" descr="http://img.informer.com/screenshots/3132/3132923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068960"/>
            <a:ext cx="3325754" cy="2376264"/>
          </a:xfrm>
          <a:prstGeom prst="rect">
            <a:avLst/>
          </a:prstGeom>
          <a:noFill/>
        </p:spPr>
      </p:pic>
      <p:sp>
        <p:nvSpPr>
          <p:cNvPr id="39" name="Rectangle 38"/>
          <p:cNvSpPr/>
          <p:nvPr/>
        </p:nvSpPr>
        <p:spPr>
          <a:xfrm>
            <a:off x="275882" y="2267580"/>
            <a:ext cx="3936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Faire des choix raisonnés de matériaux.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42" name="Flèche droite 41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56" name="Flèche droite 55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59" name="Groupe 58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60" name="Rectangle à coins arrondis 59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61" name="Rectangle à coins arrondis 60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Avant-projet</a:t>
              </a:r>
              <a:endParaRPr lang="fr-FR" b="1" dirty="0"/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Projet </a:t>
              </a:r>
              <a:r>
                <a:rPr lang="fr-FR" sz="1200" b="1" dirty="0" smtClean="0"/>
                <a:t>détaillé</a:t>
              </a:r>
              <a:endParaRPr lang="fr-FR" sz="1200" b="1" dirty="0"/>
            </a:p>
          </p:txBody>
        </p:sp>
        <p:sp>
          <p:nvSpPr>
            <p:cNvPr id="64" name="Rectangle à coins arrondis 63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65" name="Rectangle à coins arrondis 64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915816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onception préliminaire</a:t>
              </a:r>
              <a:endParaRPr lang="fr-FR" sz="12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923928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Conception </a:t>
              </a:r>
              <a:r>
                <a:rPr lang="fr-FR" sz="1200" b="1" dirty="0" smtClean="0"/>
                <a:t>détaillée, simulation</a:t>
              </a:r>
              <a:endParaRPr lang="fr-FR" sz="1200" b="1" dirty="0"/>
            </a:p>
          </p:txBody>
        </p:sp>
        <p:sp>
          <p:nvSpPr>
            <p:cNvPr id="71" name="Rectangle à coins arrondis 70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72" name="Connecteur droit 71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8" name="Connecteur droit 77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à coins arrondis 80"/>
          <p:cNvSpPr/>
          <p:nvPr/>
        </p:nvSpPr>
        <p:spPr>
          <a:xfrm>
            <a:off x="3211837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3</a:t>
            </a:r>
            <a:endParaRPr lang="fr-FR" dirty="0"/>
          </a:p>
        </p:txBody>
      </p:sp>
      <p:cxnSp>
        <p:nvCxnSpPr>
          <p:cNvPr id="82" name="Connecteur droit 81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pic>
        <p:nvPicPr>
          <p:cNvPr id="55" name="Image 54" descr="logo l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3347864" y="364502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smtClean="0"/>
              <a:t>L'idée retenue est celle d'une broche.</a:t>
            </a:r>
          </a:p>
          <a:p>
            <a:endParaRPr lang="fr-FR" sz="1600" i="1"/>
          </a:p>
        </p:txBody>
      </p:sp>
      <p:pic>
        <p:nvPicPr>
          <p:cNvPr id="39" name="Image 38" descr="Principes TRIZ - MindMeister Mind Map - Google Chrome_2014-02-13_22-16-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8255" y="2708920"/>
            <a:ext cx="3324225" cy="619125"/>
          </a:xfrm>
          <a:prstGeom prst="rect">
            <a:avLst/>
          </a:prstGeom>
        </p:spPr>
      </p:pic>
      <p:pic>
        <p:nvPicPr>
          <p:cNvPr id="40" name="Image 39" descr="sim 30nbroch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4653136"/>
            <a:ext cx="2987097" cy="1584176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539552" y="5085184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smtClean="0"/>
              <a:t>• La ligne du lecteur n'est plus respectée.</a:t>
            </a:r>
          </a:p>
          <a:p>
            <a:r>
              <a:rPr lang="fr-FR" sz="1600" i="1" smtClean="0"/>
              <a:t>• La broche ne résiste pas à l'arrachement .</a:t>
            </a:r>
            <a:endParaRPr lang="fr-FR" sz="1600" i="1"/>
          </a:p>
        </p:txBody>
      </p:sp>
      <p:pic>
        <p:nvPicPr>
          <p:cNvPr id="38" name="Image 37" descr="Edition d'éducation de SolidWorks - Usage éducatif uniquement - [mp3-fond_s2i_v5_2014-02-14_19-06-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68147" y="4005064"/>
            <a:ext cx="2624333" cy="1800200"/>
          </a:xfrm>
          <a:prstGeom prst="rect">
            <a:avLst/>
          </a:prstGeom>
        </p:spPr>
      </p:pic>
      <p:sp>
        <p:nvSpPr>
          <p:cNvPr id="56" name="Flèche courbée vers le haut 55"/>
          <p:cNvSpPr/>
          <p:nvPr/>
        </p:nvSpPr>
        <p:spPr>
          <a:xfrm rot="210599" flipV="1">
            <a:off x="2206951" y="3353304"/>
            <a:ext cx="4599727" cy="507297"/>
          </a:xfrm>
          <a:prstGeom prst="curvedUpArrow">
            <a:avLst>
              <a:gd name="adj1" fmla="val 15446"/>
              <a:gd name="adj2" fmla="val 35778"/>
              <a:gd name="adj3" fmla="val 3554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6" name="Image 35" descr="solutions modifs lecteur.jpg"/>
          <p:cNvPicPr>
            <a:picLocks noChangeAspect="1"/>
          </p:cNvPicPr>
          <p:nvPr/>
        </p:nvPicPr>
        <p:blipFill>
          <a:blip r:embed="rId7" cstate="print"/>
          <a:srcRect l="19745" t="55510" r="9214" b="11485"/>
          <a:stretch>
            <a:fillRect/>
          </a:stretch>
        </p:blipFill>
        <p:spPr>
          <a:xfrm>
            <a:off x="539552" y="2996952"/>
            <a:ext cx="2592288" cy="1656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4" name="Rectangle 33"/>
          <p:cNvSpPr/>
          <p:nvPr/>
        </p:nvSpPr>
        <p:spPr>
          <a:xfrm>
            <a:off x="323528" y="2278613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Produire des croquis à main levée et implanter la </a:t>
            </a:r>
            <a:r>
              <a:rPr lang="fr-FR" b="1" smtClean="0">
                <a:solidFill>
                  <a:srgbClr val="C00000"/>
                </a:solidFill>
              </a:rPr>
              <a:t>solution par </a:t>
            </a:r>
            <a:r>
              <a:rPr lang="fr-FR" b="1" dirty="0" smtClean="0">
                <a:solidFill>
                  <a:srgbClr val="C00000"/>
                </a:solidFill>
              </a:rPr>
              <a:t>modification de la maquette numérique fournie.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1" name="Flèche droite 50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54" name="Flèche droite 53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59" name="Groupe 58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60" name="Rectangle à coins arrondis 59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61" name="Rectangle à coins arrondis 60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Avant-projet</a:t>
              </a:r>
              <a:endParaRPr lang="fr-FR" b="1" dirty="0"/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Projet </a:t>
              </a:r>
              <a:r>
                <a:rPr lang="fr-FR" sz="1200" b="1" dirty="0" smtClean="0"/>
                <a:t>détaillé</a:t>
              </a:r>
              <a:endParaRPr lang="fr-FR" sz="1200" b="1" dirty="0"/>
            </a:p>
          </p:txBody>
        </p:sp>
        <p:sp>
          <p:nvSpPr>
            <p:cNvPr id="64" name="Rectangle à coins arrondis 63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65" name="Rectangle à coins arrondis 64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915816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onception préliminaire</a:t>
              </a:r>
              <a:endParaRPr lang="fr-FR" sz="12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923928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Conception </a:t>
              </a:r>
              <a:r>
                <a:rPr lang="fr-FR" sz="1200" b="1" dirty="0" smtClean="0"/>
                <a:t>détaillée, simulation</a:t>
              </a:r>
              <a:endParaRPr lang="fr-FR" sz="1200" b="1" dirty="0"/>
            </a:p>
          </p:txBody>
        </p:sp>
        <p:sp>
          <p:nvSpPr>
            <p:cNvPr id="71" name="Rectangle à coins arrondis 70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72" name="Connecteur droit 71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8" name="Connecteur droit 77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à coins arrondis 80"/>
          <p:cNvSpPr/>
          <p:nvPr/>
        </p:nvSpPr>
        <p:spPr>
          <a:xfrm>
            <a:off x="3211837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3</a:t>
            </a:r>
            <a:endParaRPr lang="fr-FR" dirty="0"/>
          </a:p>
        </p:txBody>
      </p:sp>
      <p:cxnSp>
        <p:nvCxnSpPr>
          <p:cNvPr id="82" name="Connecteur droit 81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323528" y="2278613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Produire des croquis à main levée et implanter la </a:t>
            </a:r>
            <a:r>
              <a:rPr lang="fr-FR" b="1" smtClean="0">
                <a:solidFill>
                  <a:srgbClr val="C00000"/>
                </a:solidFill>
              </a:rPr>
              <a:t>solution par </a:t>
            </a:r>
            <a:r>
              <a:rPr lang="fr-FR" b="1" dirty="0" smtClean="0">
                <a:solidFill>
                  <a:srgbClr val="C00000"/>
                </a:solidFill>
              </a:rPr>
              <a:t>modification de la maquette numérique fournie.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55" name="Image 54" descr="logo l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2195736" y="3276273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smtClean="0"/>
              <a:t>Modification  de la broche pour garder la ligne générale du lecteur</a:t>
            </a:r>
          </a:p>
        </p:txBody>
      </p:sp>
      <p:pic>
        <p:nvPicPr>
          <p:cNvPr id="40" name="Image 39" descr="Edition d'éducation de SolidWorks - Usage éducatif uniquement - [mp3-fond_s2i_v6_2014-02-14_19-07-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365104"/>
            <a:ext cx="2468250" cy="1832422"/>
          </a:xfrm>
          <a:prstGeom prst="rect">
            <a:avLst/>
          </a:prstGeom>
        </p:spPr>
      </p:pic>
      <p:sp>
        <p:nvSpPr>
          <p:cNvPr id="56" name="Flèche courbée vers le haut 55"/>
          <p:cNvSpPr/>
          <p:nvPr/>
        </p:nvSpPr>
        <p:spPr>
          <a:xfrm rot="2553723">
            <a:off x="476927" y="4679214"/>
            <a:ext cx="2727892" cy="451507"/>
          </a:xfrm>
          <a:prstGeom prst="curvedUpArrow">
            <a:avLst>
              <a:gd name="adj1" fmla="val 11111"/>
              <a:gd name="adj2" fmla="val 35778"/>
              <a:gd name="adj3" fmla="val 25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4" name="Image 53" descr="Edition d'éducation de SolidWorks - Usage éducatif uniquement - [mp3-fond_s2i_v6_2014-02-14_21-16-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509120"/>
            <a:ext cx="2423520" cy="990034"/>
          </a:xfrm>
          <a:prstGeom prst="rect">
            <a:avLst/>
          </a:prstGeom>
        </p:spPr>
      </p:pic>
      <p:pic>
        <p:nvPicPr>
          <p:cNvPr id="39" name="Image 38" descr="Edition d'éducation de SolidWorks - Usage éducatif uniquement - [mp3-fond_s2i_v5_2014-02-14_19-06-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3068960"/>
            <a:ext cx="1368152" cy="938504"/>
          </a:xfrm>
          <a:prstGeom prst="rect">
            <a:avLst/>
          </a:prstGeom>
        </p:spPr>
      </p:pic>
      <p:pic>
        <p:nvPicPr>
          <p:cNvPr id="38" name="Image 37" descr="sim 30nbroche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3139033"/>
            <a:ext cx="3100149" cy="1802135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6228184" y="522920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smtClean="0"/>
              <a:t>Vérification de la résistance de la broche par simulation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1" name="Flèche droite 50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58" name="Flèche droite 57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60" name="Groupe 59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61" name="Rectangle à coins arrondis 60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Avant-projet</a:t>
              </a:r>
              <a:endParaRPr lang="fr-FR" b="1" dirty="0"/>
            </a:p>
          </p:txBody>
        </p:sp>
        <p:sp>
          <p:nvSpPr>
            <p:cNvPr id="64" name="Rectangle à coins arrondis 63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Projet </a:t>
              </a:r>
              <a:r>
                <a:rPr lang="fr-FR" sz="1200" b="1" dirty="0" smtClean="0"/>
                <a:t>détaillé</a:t>
              </a:r>
              <a:endParaRPr lang="fr-FR" sz="1200" b="1" dirty="0"/>
            </a:p>
          </p:txBody>
        </p:sp>
        <p:sp>
          <p:nvSpPr>
            <p:cNvPr id="65" name="Rectangle à coins arrondis 64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66" name="Rectangle à coins arrondis 65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915816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onception préliminaire</a:t>
              </a:r>
              <a:endParaRPr lang="fr-FR" sz="12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923928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Conception </a:t>
              </a:r>
              <a:r>
                <a:rPr lang="fr-FR" sz="1200" b="1" dirty="0" smtClean="0"/>
                <a:t>détaillée, simulation</a:t>
              </a:r>
              <a:endParaRPr lang="fr-FR" sz="1200" b="1" dirty="0"/>
            </a:p>
          </p:txBody>
        </p:sp>
        <p:sp>
          <p:nvSpPr>
            <p:cNvPr id="72" name="Rectangle à coins arrondis 71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73" name="Connecteur droit 72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9" name="Connecteur droit 78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à coins arrondis 81"/>
          <p:cNvSpPr/>
          <p:nvPr/>
        </p:nvSpPr>
        <p:spPr>
          <a:xfrm>
            <a:off x="3211837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3</a:t>
            </a:r>
            <a:endParaRPr lang="fr-FR" dirty="0"/>
          </a:p>
        </p:txBody>
      </p:sp>
      <p:cxnSp>
        <p:nvCxnSpPr>
          <p:cNvPr id="83" name="Connecteur droit 82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323528" y="2278613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smtClean="0">
                <a:solidFill>
                  <a:srgbClr val="C00000"/>
                </a:solidFill>
              </a:rPr>
              <a:t>Simulation de coulée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55" name="Image 54" descr="logo lil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36" name="Flèche droite 35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37" name="Flèche droite 36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41" name="Groupe 40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42" name="Rectangle à coins arrondis 41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51" name="Rectangle à coins arrondis 50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Avant-projet</a:t>
              </a:r>
              <a:endParaRPr lang="fr-FR" b="1" dirty="0"/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Projet </a:t>
              </a:r>
              <a:r>
                <a:rPr lang="fr-FR" sz="1200" b="1" dirty="0" smtClean="0"/>
                <a:t>détaillé</a:t>
              </a:r>
              <a:endParaRPr lang="fr-FR" sz="1200" b="1" dirty="0"/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915816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onception préliminaire</a:t>
              </a:r>
              <a:endParaRPr lang="fr-FR" sz="12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923928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Conception </a:t>
              </a:r>
              <a:r>
                <a:rPr lang="fr-FR" sz="1200" b="1" dirty="0" smtClean="0"/>
                <a:t>détaillée, simulation</a:t>
              </a:r>
              <a:endParaRPr lang="fr-FR" sz="1200" b="1" dirty="0"/>
            </a:p>
          </p:txBody>
        </p:sp>
        <p:sp>
          <p:nvSpPr>
            <p:cNvPr id="64" name="Rectangle à coins arrondis 63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65" name="Connecteur droit 64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1" name="Connecteur droit 70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à coins arrondis 73"/>
          <p:cNvSpPr/>
          <p:nvPr/>
        </p:nvSpPr>
        <p:spPr>
          <a:xfrm>
            <a:off x="3211837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3</a:t>
            </a:r>
            <a:endParaRPr lang="fr-FR" dirty="0"/>
          </a:p>
        </p:txBody>
      </p:sp>
      <p:cxnSp>
        <p:nvCxnSpPr>
          <p:cNvPr id="75" name="Connecteur droit 74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3" name="coulee_coqu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004048" y="2708920"/>
            <a:ext cx="3840088" cy="2880066"/>
          </a:xfrm>
          <a:prstGeom prst="rect">
            <a:avLst/>
          </a:prstGeom>
        </p:spPr>
      </p:pic>
      <p:pic>
        <p:nvPicPr>
          <p:cNvPr id="48" name="Image 47" descr="coulee_coque2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4221088"/>
            <a:ext cx="2936827" cy="1747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9" name="ZoneTexte 48"/>
          <p:cNvSpPr txBox="1"/>
          <p:nvPr/>
        </p:nvSpPr>
        <p:spPr>
          <a:xfrm>
            <a:off x="755576" y="2924944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smtClean="0"/>
              <a:t>La simulation de coulée permet de vérifier que les formes de la pièce sont réalisables.</a:t>
            </a:r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pic>
        <p:nvPicPr>
          <p:cNvPr id="38" name="Image 37" descr="logo l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pic>
        <p:nvPicPr>
          <p:cNvPr id="40" name="Image 39" descr="Edition d'éducation de SolidWorks - Usage éducatif uniquement - [mp3_2012_s2i_fo_2014-02-09_22-03-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708920"/>
            <a:ext cx="3600399" cy="3312869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323528" y="226758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smtClean="0">
                <a:solidFill>
                  <a:srgbClr val="C00000"/>
                </a:solidFill>
              </a:rPr>
              <a:t>Réaliser un prototype virtuel du </a:t>
            </a:r>
            <a:r>
              <a:rPr lang="fr-FR" b="1" dirty="0" smtClean="0">
                <a:solidFill>
                  <a:srgbClr val="C00000"/>
                </a:solidFill>
              </a:rPr>
              <a:t>corps du </a:t>
            </a:r>
            <a:r>
              <a:rPr lang="fr-FR" b="1" smtClean="0">
                <a:solidFill>
                  <a:srgbClr val="C00000"/>
                </a:solidFill>
              </a:rPr>
              <a:t>lecteur Mp3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35" name="Flèche droite 34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36" name="Flèche droite 35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41" name="Groupe 40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42" name="Rectangle à coins arrondis 41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51" name="Rectangle à coins arrondis 50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Avant-projet</a:t>
              </a:r>
              <a:endParaRPr lang="fr-FR" b="1" dirty="0"/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55" name="Rectangle à coins arrondis 54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Maquette &amp; </a:t>
              </a:r>
              <a:r>
                <a:rPr lang="fr-FR" sz="1200" b="1" dirty="0" smtClean="0"/>
                <a:t>prototype</a:t>
              </a:r>
              <a:endParaRPr lang="fr-FR" sz="1200" b="1" dirty="0"/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15816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onception préliminaire</a:t>
              </a:r>
              <a:endParaRPr lang="fr-FR" sz="12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932040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Maquettage </a:t>
              </a:r>
              <a:r>
                <a:rPr lang="fr-FR" sz="1200" b="1" dirty="0"/>
                <a:t>ou </a:t>
              </a:r>
              <a:r>
                <a:rPr lang="fr-FR" sz="1200" b="1" dirty="0" smtClean="0"/>
                <a:t>prototypage</a:t>
              </a:r>
              <a:endParaRPr lang="fr-FR" sz="1200" b="1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64" name="Connecteur droit 63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0" name="Connecteur droit 69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à coins arrondis 72"/>
          <p:cNvSpPr/>
          <p:nvPr/>
        </p:nvSpPr>
        <p:spPr>
          <a:xfrm>
            <a:off x="4219949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3</a:t>
            </a:r>
            <a:endParaRPr lang="fr-FR" dirty="0"/>
          </a:p>
        </p:txBody>
      </p:sp>
      <p:cxnSp>
        <p:nvCxnSpPr>
          <p:cNvPr id="74" name="Connecteur droit 73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852936"/>
            <a:ext cx="33136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pic>
        <p:nvPicPr>
          <p:cNvPr id="36" name="Picture 4" descr="http://www.u-print.fr/img/hp-designjet-3d/img-designjet-3d-h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358" y="2420888"/>
            <a:ext cx="2940113" cy="3024336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323528" y="2267580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smtClean="0">
                <a:solidFill>
                  <a:srgbClr val="C00000"/>
                </a:solidFill>
              </a:rPr>
              <a:t>Produire un </a:t>
            </a:r>
            <a:r>
              <a:rPr lang="fr-FR" b="1" dirty="0" smtClean="0">
                <a:solidFill>
                  <a:srgbClr val="C00000"/>
                </a:solidFill>
              </a:rPr>
              <a:t>prototype du corps du </a:t>
            </a:r>
            <a:r>
              <a:rPr lang="fr-FR" b="1" smtClean="0">
                <a:solidFill>
                  <a:srgbClr val="C00000"/>
                </a:solidFill>
              </a:rPr>
              <a:t>lecteur Mp3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38" name="Image 37" descr="logo lil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755576" y="551723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smtClean="0"/>
              <a:t>Le prototype doit avant tout assurer une fonction, indépendamment d'autres  critères (esthétique par exemple)</a:t>
            </a:r>
            <a:endParaRPr lang="fr-FR" i="1"/>
          </a:p>
        </p:txBody>
      </p:sp>
      <p:pic>
        <p:nvPicPr>
          <p:cNvPr id="35" name="Image 34" descr="Edition d'éducation de SolidWorks - Usage éducatif uniquement - [mp3_2012_coque__2014-02-07_14-57-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852936"/>
            <a:ext cx="2139071" cy="1296144"/>
          </a:xfrm>
          <a:prstGeom prst="rect">
            <a:avLst/>
          </a:prstGeom>
        </p:spPr>
      </p:pic>
      <p:pic>
        <p:nvPicPr>
          <p:cNvPr id="39" name="Image 38" descr="Edition d'éducation de SolidWorks - Usage éducatif uniquement - [mp3_2012_coque__2014-02-07_14-58-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3501008"/>
            <a:ext cx="2500027" cy="1584176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41" name="Flèche droite 40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42" name="Flèche droite 41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54" name="Groupe 53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55" name="Rectangle à coins arrondis 54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Avant-projet</a:t>
              </a:r>
              <a:endParaRPr lang="fr-FR" b="1" dirty="0"/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Maquette &amp; </a:t>
              </a:r>
              <a:r>
                <a:rPr lang="fr-FR" sz="1200" b="1" dirty="0" smtClean="0"/>
                <a:t>prototype</a:t>
              </a:r>
              <a:endParaRPr lang="fr-FR" sz="1200" b="1" dirty="0"/>
            </a:p>
          </p:txBody>
        </p:sp>
        <p:sp>
          <p:nvSpPr>
            <p:cNvPr id="59" name="Rectangle à coins arrondis 58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915816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onception préliminaire</a:t>
              </a:r>
              <a:endParaRPr lang="fr-FR" sz="12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32040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Maquettage </a:t>
              </a:r>
              <a:r>
                <a:rPr lang="fr-FR" sz="1200" b="1" dirty="0"/>
                <a:t>ou </a:t>
              </a:r>
              <a:r>
                <a:rPr lang="fr-FR" sz="1200" b="1" dirty="0" smtClean="0"/>
                <a:t>prototypage</a:t>
              </a:r>
              <a:endParaRPr lang="fr-FR" sz="1200" b="1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66" name="Rectangle à coins arrondis 65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67" name="Connecteur droit 66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à coins arrondis 75"/>
          <p:cNvSpPr/>
          <p:nvPr/>
        </p:nvSpPr>
        <p:spPr>
          <a:xfrm>
            <a:off x="4219949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3</a:t>
            </a:r>
            <a:endParaRPr lang="fr-FR" dirty="0"/>
          </a:p>
        </p:txBody>
      </p:sp>
      <p:cxnSp>
        <p:nvCxnSpPr>
          <p:cNvPr id="77" name="Connecteur droit 76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293830" y="2267580"/>
            <a:ext cx="3558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Validation des choix de conception.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39" name="Image 38" descr="logo l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323528" y="270892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chemeClr val="tx2"/>
                </a:solidFill>
              </a:rPr>
              <a:t>Solution du surmoulage:</a:t>
            </a:r>
          </a:p>
          <a:p>
            <a:endParaRPr lang="fr-FR" smtClean="0"/>
          </a:p>
        </p:txBody>
      </p:sp>
      <p:sp>
        <p:nvSpPr>
          <p:cNvPr id="38" name="ZoneTexte 37"/>
          <p:cNvSpPr txBox="1"/>
          <p:nvPr/>
        </p:nvSpPr>
        <p:spPr>
          <a:xfrm>
            <a:off x="6228184" y="522920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Surmoulage en silicone</a:t>
            </a:r>
          </a:p>
          <a:p>
            <a:r>
              <a:rPr lang="fr-FR" smtClean="0"/>
              <a:t>2 g</a:t>
            </a:r>
          </a:p>
          <a:p>
            <a:r>
              <a:rPr lang="fr-FR" smtClean="0"/>
              <a:t>1,6 cm</a:t>
            </a:r>
            <a:r>
              <a:rPr lang="fr-FR" baseline="30000" smtClean="0"/>
              <a:t>3</a:t>
            </a:r>
            <a:endParaRPr lang="fr-FR" baseline="30000"/>
          </a:p>
        </p:txBody>
      </p:sp>
      <p:sp>
        <p:nvSpPr>
          <p:cNvPr id="41" name="ZoneTexte 40"/>
          <p:cNvSpPr txBox="1"/>
          <p:nvPr/>
        </p:nvSpPr>
        <p:spPr>
          <a:xfrm>
            <a:off x="683568" y="522920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Coque en silicone</a:t>
            </a:r>
          </a:p>
          <a:p>
            <a:r>
              <a:rPr lang="fr-FR" smtClean="0"/>
              <a:t>14,5 g</a:t>
            </a:r>
          </a:p>
          <a:p>
            <a:r>
              <a:rPr lang="fr-FR" smtClean="0"/>
              <a:t>11,5 cm</a:t>
            </a:r>
            <a:r>
              <a:rPr lang="fr-FR" baseline="30000" smtClean="0"/>
              <a:t>3</a:t>
            </a:r>
            <a:endParaRPr lang="fr-FR" baseline="30000"/>
          </a:p>
        </p:txBody>
      </p:sp>
      <p:sp>
        <p:nvSpPr>
          <p:cNvPr id="42" name="Rectangle à coins arrondis 41"/>
          <p:cNvSpPr/>
          <p:nvPr/>
        </p:nvSpPr>
        <p:spPr>
          <a:xfrm>
            <a:off x="3347864" y="2708920"/>
            <a:ext cx="2448272" cy="18722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2000" b="1" smtClean="0">
                <a:solidFill>
                  <a:schemeClr val="tx2"/>
                </a:solidFill>
              </a:rPr>
              <a:t>Gain de matériau</a:t>
            </a:r>
          </a:p>
          <a:p>
            <a:pPr algn="ctr"/>
            <a:endParaRPr lang="fr-FR" sz="1000" b="1" smtClean="0">
              <a:solidFill>
                <a:schemeClr val="tx2"/>
              </a:solidFill>
            </a:endParaRPr>
          </a:p>
          <a:p>
            <a:pPr algn="ctr"/>
            <a:r>
              <a:rPr lang="fr-FR" sz="2400" b="1" smtClean="0">
                <a:solidFill>
                  <a:schemeClr val="tx2"/>
                </a:solidFill>
              </a:rPr>
              <a:t>12,5 g</a:t>
            </a:r>
          </a:p>
          <a:p>
            <a:pPr algn="ctr"/>
            <a:endParaRPr lang="fr-FR" sz="1000" smtClean="0">
              <a:solidFill>
                <a:schemeClr val="tx2"/>
              </a:solidFill>
            </a:endParaRPr>
          </a:p>
          <a:p>
            <a:pPr algn="ctr"/>
            <a:r>
              <a:rPr lang="fr-FR" smtClean="0">
                <a:solidFill>
                  <a:schemeClr val="tx2"/>
                </a:solidFill>
              </a:rPr>
              <a:t>soit 86% de la masse d'origine</a:t>
            </a:r>
          </a:p>
        </p:txBody>
      </p:sp>
      <p:pic>
        <p:nvPicPr>
          <p:cNvPr id="51" name="Image 50" descr="Edition d'éducation de SolidWorks - Usage éducatif uniquement - [mp3_coque_v2-20_2014-02-07_22-30-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284984"/>
            <a:ext cx="2696439" cy="1521520"/>
          </a:xfrm>
          <a:prstGeom prst="rect">
            <a:avLst/>
          </a:prstGeom>
        </p:spPr>
      </p:pic>
      <p:pic>
        <p:nvPicPr>
          <p:cNvPr id="54" name="Image 53" descr="Edition d'éducation de SolidWorks - Usage éducatif uniquement - [mp3_2012_s2i_fo_2014-02-14_18-08-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996952"/>
            <a:ext cx="2664296" cy="2093376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6" name="Flèche droite 55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57" name="Flèche droite 56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59" name="Groupe 58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60" name="Rectangle à coins arrondis 59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61" name="Rectangle à coins arrondis 60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Avant-projet</a:t>
              </a:r>
              <a:endParaRPr lang="fr-FR" b="1" dirty="0"/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64" name="Rectangle à coins arrondis 63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65" name="Rectangle à coins arrondis 64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Tests &amp; </a:t>
              </a:r>
              <a:r>
                <a:rPr lang="fr-FR" sz="1200" b="1" dirty="0" smtClean="0"/>
                <a:t>validation</a:t>
              </a:r>
              <a:endParaRPr lang="fr-FR" sz="1200" b="1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915816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onception préliminaire</a:t>
              </a:r>
              <a:endParaRPr lang="fr-FR" sz="12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940152" y="3617640"/>
              <a:ext cx="1008112" cy="72007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Tests &amp; Validation</a:t>
              </a:r>
              <a:endParaRPr lang="fr-FR" sz="1200" b="1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71" name="Rectangle à coins arrondis 70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72" name="Connecteur droit 71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8" name="Connecteur droit 77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à coins arrondis 80"/>
          <p:cNvSpPr/>
          <p:nvPr/>
        </p:nvSpPr>
        <p:spPr>
          <a:xfrm>
            <a:off x="5228061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4</a:t>
            </a:r>
            <a:endParaRPr lang="fr-FR" dirty="0"/>
          </a:p>
        </p:txBody>
      </p:sp>
      <p:cxnSp>
        <p:nvCxnSpPr>
          <p:cNvPr id="82" name="Connecteur droit 81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3131840" y="4869160"/>
            <a:ext cx="2880320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2000" b="1" smtClean="0">
                <a:solidFill>
                  <a:schemeClr val="accent3">
                    <a:lumMod val="50000"/>
                  </a:schemeClr>
                </a:solidFill>
              </a:rPr>
              <a:t>Gain environnemental</a:t>
            </a:r>
          </a:p>
          <a:p>
            <a:pPr algn="ctr"/>
            <a:r>
              <a:rPr lang="fr-FR" sz="2000" b="1" i="1" smtClean="0">
                <a:solidFill>
                  <a:schemeClr val="accent6">
                    <a:lumMod val="75000"/>
                  </a:schemeClr>
                </a:solidFill>
              </a:rPr>
              <a:t>CO2</a:t>
            </a:r>
          </a:p>
          <a:p>
            <a:pPr algn="ctr"/>
            <a:r>
              <a:rPr lang="fr-FR" sz="2000" b="1" i="1" smtClean="0">
                <a:solidFill>
                  <a:schemeClr val="accent6">
                    <a:lumMod val="75000"/>
                  </a:schemeClr>
                </a:solidFill>
              </a:rPr>
              <a:t>Ressources en eau</a:t>
            </a:r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293830" y="2267580"/>
            <a:ext cx="3558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Validation des choix de conception.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3528" y="2708920"/>
            <a:ext cx="2264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mtClean="0">
                <a:solidFill>
                  <a:schemeClr val="tx2"/>
                </a:solidFill>
              </a:rPr>
              <a:t>Solution de la broche</a:t>
            </a: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39" name="Image 38" descr="logo l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pic>
        <p:nvPicPr>
          <p:cNvPr id="54" name="Image 53" descr="Edition d'éducation de SolidWorks - Usage éducatif uniquement - [mp3-fond_s2i_v6_2014-02-14_19-07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140968"/>
            <a:ext cx="2327853" cy="1728192"/>
          </a:xfrm>
          <a:prstGeom prst="rect">
            <a:avLst/>
          </a:prstGeom>
        </p:spPr>
      </p:pic>
      <p:pic>
        <p:nvPicPr>
          <p:cNvPr id="55" name="Image 54" descr="Edition d'éducation de SolidWorks - Usage éducatif uniquement - [mp3-fond_s2i.SL_2014-02-14_19-07-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212976"/>
            <a:ext cx="2232248" cy="1605806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467544" y="498300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Fond d'origine: 9 cm</a:t>
            </a:r>
            <a:r>
              <a:rPr lang="fr-FR" baseline="30000" smtClean="0"/>
              <a:t>3</a:t>
            </a:r>
            <a:endParaRPr lang="fr-FR" baseline="30000"/>
          </a:p>
        </p:txBody>
      </p:sp>
      <p:sp>
        <p:nvSpPr>
          <p:cNvPr id="57" name="ZoneTexte 56"/>
          <p:cNvSpPr txBox="1"/>
          <p:nvPr/>
        </p:nvSpPr>
        <p:spPr>
          <a:xfrm>
            <a:off x="6228184" y="50131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Fond modifié: 8,9 cm</a:t>
            </a:r>
            <a:r>
              <a:rPr lang="fr-FR" baseline="30000" smtClean="0"/>
              <a:t>3</a:t>
            </a:r>
            <a:endParaRPr lang="fr-FR" baseline="30000"/>
          </a:p>
        </p:txBody>
      </p:sp>
      <p:sp>
        <p:nvSpPr>
          <p:cNvPr id="58" name="Rectangle à coins arrondis 57"/>
          <p:cNvSpPr/>
          <p:nvPr/>
        </p:nvSpPr>
        <p:spPr>
          <a:xfrm>
            <a:off x="3347864" y="2708920"/>
            <a:ext cx="2448272" cy="18722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2000" b="1" smtClean="0">
                <a:solidFill>
                  <a:schemeClr val="tx2"/>
                </a:solidFill>
              </a:rPr>
              <a:t>Gain de matériau</a:t>
            </a:r>
          </a:p>
          <a:p>
            <a:pPr algn="ctr"/>
            <a:endParaRPr lang="fr-FR" sz="1000" b="1" smtClean="0">
              <a:solidFill>
                <a:schemeClr val="tx2"/>
              </a:solidFill>
            </a:endParaRPr>
          </a:p>
          <a:p>
            <a:pPr algn="ctr"/>
            <a:r>
              <a:rPr lang="fr-FR" sz="2400" b="1" smtClean="0">
                <a:solidFill>
                  <a:schemeClr val="tx2"/>
                </a:solidFill>
              </a:rPr>
              <a:t>14,5 g*</a:t>
            </a:r>
          </a:p>
          <a:p>
            <a:pPr algn="ctr"/>
            <a:endParaRPr lang="fr-FR" sz="1000" smtClean="0">
              <a:solidFill>
                <a:schemeClr val="tx2"/>
              </a:solidFill>
            </a:endParaRPr>
          </a:p>
          <a:p>
            <a:pPr algn="ctr"/>
            <a:r>
              <a:rPr lang="fr-FR" smtClean="0">
                <a:solidFill>
                  <a:schemeClr val="tx2"/>
                </a:solidFill>
              </a:rPr>
              <a:t>*masse de la coque en silicone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467544" y="537321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smtClean="0">
                <a:solidFill>
                  <a:schemeClr val="tx2"/>
                </a:solidFill>
              </a:rPr>
              <a:t>Le gain se fait uniquement sur la suppression de la chaussette en silicone. </a:t>
            </a:r>
            <a:endParaRPr lang="fr-FR" sz="1600" i="1" baseline="30000">
              <a:solidFill>
                <a:schemeClr val="tx2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41" name="Flèche droite 40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42" name="Flèche droite 41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60" name="Groupe 59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61" name="Rectangle à coins arrondis 60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Avant-projet</a:t>
              </a:r>
              <a:endParaRPr lang="fr-FR" b="1" dirty="0"/>
            </a:p>
          </p:txBody>
        </p:sp>
        <p:sp>
          <p:nvSpPr>
            <p:cNvPr id="64" name="Rectangle à coins arrondis 63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65" name="Rectangle à coins arrondis 64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66" name="Rectangle à coins arrondis 65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Tests &amp; </a:t>
              </a:r>
              <a:r>
                <a:rPr lang="fr-FR" sz="1200" b="1" dirty="0" smtClean="0"/>
                <a:t>validation</a:t>
              </a:r>
              <a:endParaRPr lang="fr-FR" sz="12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915816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onception préliminaire</a:t>
              </a:r>
              <a:endParaRPr lang="fr-FR" sz="12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940152" y="3617640"/>
              <a:ext cx="1008112" cy="72007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Tests &amp; Validation</a:t>
              </a:r>
              <a:endParaRPr lang="fr-FR" sz="1200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72" name="Rectangle à coins arrondis 71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73" name="Connecteur droit 72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9" name="Connecteur droit 78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à coins arrondis 81"/>
          <p:cNvSpPr/>
          <p:nvPr/>
        </p:nvSpPr>
        <p:spPr>
          <a:xfrm>
            <a:off x="5228061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4</a:t>
            </a:r>
            <a:endParaRPr lang="fr-FR" dirty="0"/>
          </a:p>
        </p:txBody>
      </p:sp>
      <p:cxnSp>
        <p:nvCxnSpPr>
          <p:cNvPr id="83" name="Connecteur droit 82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3131840" y="4869160"/>
            <a:ext cx="2880320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2000" b="1" smtClean="0">
                <a:solidFill>
                  <a:schemeClr val="accent3">
                    <a:lumMod val="50000"/>
                  </a:schemeClr>
                </a:solidFill>
              </a:rPr>
              <a:t>Gain environnemental</a:t>
            </a:r>
          </a:p>
          <a:p>
            <a:pPr algn="ctr"/>
            <a:r>
              <a:rPr lang="fr-FR" sz="2000" b="1" i="1" smtClean="0">
                <a:solidFill>
                  <a:schemeClr val="accent6">
                    <a:lumMod val="75000"/>
                  </a:schemeClr>
                </a:solidFill>
              </a:rPr>
              <a:t>CO2</a:t>
            </a:r>
          </a:p>
          <a:p>
            <a:pPr algn="ctr"/>
            <a:r>
              <a:rPr lang="fr-FR" sz="2000" b="1" i="1" smtClean="0">
                <a:solidFill>
                  <a:schemeClr val="accent6">
                    <a:lumMod val="75000"/>
                  </a:schemeClr>
                </a:solidFill>
              </a:rPr>
              <a:t>Ressources en eau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228184" y="537321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smtClean="0">
                <a:solidFill>
                  <a:schemeClr val="tx2"/>
                </a:solidFill>
              </a:rPr>
              <a:t>La différence entre le fond d'origine et le fond modifié est négligeable (0,1cm</a:t>
            </a:r>
            <a:r>
              <a:rPr lang="fr-FR" sz="1600" i="1" baseline="30000" smtClean="0">
                <a:solidFill>
                  <a:schemeClr val="tx2"/>
                </a:solidFill>
              </a:rPr>
              <a:t>3</a:t>
            </a:r>
            <a:r>
              <a:rPr lang="fr-FR" sz="1600" i="1" smtClean="0">
                <a:solidFill>
                  <a:schemeClr val="tx2"/>
                </a:solidFill>
              </a:rPr>
              <a:t>)</a:t>
            </a:r>
            <a:endParaRPr lang="fr-FR" sz="1600" i="1" baseline="30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293830" y="2267580"/>
            <a:ext cx="3558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Validation des choix de conception.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779912" y="4581128"/>
            <a:ext cx="39604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2"/>
                </a:solidFill>
              </a:rPr>
              <a:t>Validation du comportement du lecteur par observation de différents cas d’utilisation : </a:t>
            </a:r>
          </a:p>
          <a:p>
            <a:pPr>
              <a:buFont typeface="Arial" pitchFamily="34" charset="0"/>
              <a:buChar char="•"/>
            </a:pPr>
            <a:r>
              <a:rPr lang="fr-FR" sz="1600" b="1" smtClean="0">
                <a:solidFill>
                  <a:schemeClr val="accent2"/>
                </a:solidFill>
              </a:rPr>
              <a:t> avec </a:t>
            </a:r>
            <a:r>
              <a:rPr lang="fr-FR" sz="1600" b="1" dirty="0" smtClean="0">
                <a:solidFill>
                  <a:schemeClr val="accent2"/>
                </a:solidFill>
              </a:rPr>
              <a:t>ou sans bonnet de bain,</a:t>
            </a:r>
          </a:p>
          <a:p>
            <a:pPr>
              <a:buFont typeface="Arial" pitchFamily="34" charset="0"/>
              <a:buChar char="•"/>
            </a:pPr>
            <a:r>
              <a:rPr lang="fr-FR" sz="1600" b="1" smtClean="0">
                <a:solidFill>
                  <a:schemeClr val="accent2"/>
                </a:solidFill>
              </a:rPr>
              <a:t> différents </a:t>
            </a:r>
            <a:r>
              <a:rPr lang="fr-FR" sz="1600" b="1" dirty="0" smtClean="0">
                <a:solidFill>
                  <a:schemeClr val="accent2"/>
                </a:solidFill>
              </a:rPr>
              <a:t>types de chevelure,… </a:t>
            </a:r>
          </a:p>
          <a:p>
            <a:pPr>
              <a:buFont typeface="Arial" pitchFamily="34" charset="0"/>
              <a:buChar char="•"/>
            </a:pPr>
            <a:r>
              <a:rPr lang="fr-FR" sz="1600" b="1" smtClean="0">
                <a:solidFill>
                  <a:schemeClr val="accent2"/>
                </a:solidFill>
              </a:rPr>
              <a:t> différents </a:t>
            </a:r>
            <a:r>
              <a:rPr lang="fr-FR" sz="1600" b="1" dirty="0" smtClean="0">
                <a:solidFill>
                  <a:schemeClr val="accent2"/>
                </a:solidFill>
              </a:rPr>
              <a:t>types de lunettes de </a:t>
            </a:r>
            <a:r>
              <a:rPr lang="fr-FR" sz="1600" b="1" smtClean="0">
                <a:solidFill>
                  <a:schemeClr val="accent2"/>
                </a:solidFill>
              </a:rPr>
              <a:t>piscine. </a:t>
            </a:r>
          </a:p>
          <a:p>
            <a:pPr>
              <a:buFont typeface="Arial" pitchFamily="34" charset="0"/>
              <a:buChar char="•"/>
            </a:pPr>
            <a:r>
              <a:rPr lang="fr-FR" sz="1600" b="1" smtClean="0">
                <a:solidFill>
                  <a:schemeClr val="accent2"/>
                </a:solidFill>
              </a:rPr>
              <a:t> facilité de mise en place à l'aveugle ….</a:t>
            </a:r>
            <a:endParaRPr lang="fr-FR" sz="1600" b="1" dirty="0" smtClean="0">
              <a:solidFill>
                <a:schemeClr val="accent2"/>
              </a:solidFill>
            </a:endParaRPr>
          </a:p>
          <a:p>
            <a:endParaRPr lang="fr-FR" b="1" dirty="0" smtClean="0">
              <a:solidFill>
                <a:schemeClr val="accent2"/>
              </a:solidFill>
            </a:endParaRPr>
          </a:p>
        </p:txBody>
      </p:sp>
      <p:pic>
        <p:nvPicPr>
          <p:cNvPr id="39" name="Image 38" descr="logo l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pic>
        <p:nvPicPr>
          <p:cNvPr id="2050" name="Picture 2" descr="http://fr.nabaiji.com/sites/default/files/nabaiji-conseil-natation-nager-en-musique-726x318.jpg"/>
          <p:cNvPicPr>
            <a:picLocks noChangeAspect="1" noChangeArrowheads="1"/>
          </p:cNvPicPr>
          <p:nvPr/>
        </p:nvPicPr>
        <p:blipFill>
          <a:blip r:embed="rId3" cstate="print"/>
          <a:srcRect l="10152" t="46353"/>
          <a:stretch>
            <a:fillRect/>
          </a:stretch>
        </p:blipFill>
        <p:spPr bwMode="auto">
          <a:xfrm>
            <a:off x="1979712" y="3140968"/>
            <a:ext cx="4944096" cy="1293057"/>
          </a:xfrm>
          <a:prstGeom prst="rect">
            <a:avLst/>
          </a:prstGeom>
          <a:noFill/>
        </p:spPr>
      </p:pic>
      <p:pic>
        <p:nvPicPr>
          <p:cNvPr id="37" name="Image 36" descr="Edition d'éducation de SolidWorks - Usage éducatif uniquement - [mp3_2012_coque__2014-02-07_14-57-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869160"/>
            <a:ext cx="1663722" cy="100811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41" name="Flèche droite 40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42" name="Flèche droite 41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54" name="Groupe 53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55" name="Rectangle à coins arrondis 54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Avant-projet</a:t>
              </a:r>
              <a:endParaRPr lang="fr-FR" b="1" dirty="0"/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59" name="Rectangle à coins arrondis 58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Tests &amp; </a:t>
              </a:r>
              <a:r>
                <a:rPr lang="fr-FR" sz="1200" b="1" dirty="0" smtClean="0"/>
                <a:t>validation</a:t>
              </a:r>
              <a:endParaRPr lang="fr-FR" sz="1200" b="1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915816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onception préliminaire</a:t>
              </a:r>
              <a:endParaRPr lang="fr-FR" sz="12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940152" y="3617640"/>
              <a:ext cx="1008112" cy="72007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Tests &amp; Validation</a:t>
              </a:r>
              <a:endParaRPr lang="fr-FR" sz="1200" b="1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66" name="Rectangle à coins arrondis 65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67" name="Connecteur droit 66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à coins arrondis 75"/>
          <p:cNvSpPr/>
          <p:nvPr/>
        </p:nvSpPr>
        <p:spPr>
          <a:xfrm>
            <a:off x="5228061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4</a:t>
            </a:r>
            <a:endParaRPr lang="fr-FR" dirty="0"/>
          </a:p>
        </p:txBody>
      </p:sp>
      <p:cxnSp>
        <p:nvCxnSpPr>
          <p:cNvPr id="77" name="Connecteur droit 76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3528" y="2708920"/>
            <a:ext cx="2264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mtClean="0">
                <a:solidFill>
                  <a:schemeClr val="tx2"/>
                </a:solidFill>
              </a:rPr>
              <a:t>Solution de la broche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2" name="Rectangle à coins arrondis 61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pic>
        <p:nvPicPr>
          <p:cNvPr id="36" name="Image 35" descr="logo l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6381328"/>
            <a:ext cx="432236" cy="476672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323528" y="2236802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accent2"/>
                </a:solidFill>
              </a:rPr>
              <a:t>Les éléments </a:t>
            </a:r>
            <a:r>
              <a:rPr lang="fr-FR" sz="2000" b="1" smtClean="0">
                <a:solidFill>
                  <a:schemeClr val="accent2"/>
                </a:solidFill>
              </a:rPr>
              <a:t>du cahier des charges 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39" name="Flèche droite 38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41" name="Flèche droite 40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51" name="Groupe 50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54" name="Rectangle à coins arrondis 53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 smtClean="0"/>
                <a:t>Besoin</a:t>
              </a:r>
              <a:endParaRPr lang="fr-FR" b="1" dirty="0"/>
            </a:p>
          </p:txBody>
        </p:sp>
        <p:sp>
          <p:nvSpPr>
            <p:cNvPr id="55" name="Rectangle à coins arrondis 54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Avant-projet</a:t>
              </a:r>
              <a:endParaRPr lang="fr-FR" b="1" dirty="0"/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915816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onception préliminaire</a:t>
              </a:r>
              <a:endParaRPr lang="fr-FR" sz="12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67" name="Rectangle à coins arrondis 66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 smtClean="0"/>
                <a:t>Étude de faisabilité</a:t>
              </a:r>
              <a:endParaRPr lang="fr-FR" sz="1200" b="1" dirty="0"/>
            </a:p>
          </p:txBody>
        </p:sp>
        <p:cxnSp>
          <p:nvCxnSpPr>
            <p:cNvPr id="68" name="Connecteur droit 67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899592" y="3617640"/>
              <a:ext cx="2016224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b="1" dirty="0">
                <a:solidFill>
                  <a:schemeClr val="dk1"/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à coins arrondis 76"/>
          <p:cNvSpPr/>
          <p:nvPr/>
        </p:nvSpPr>
        <p:spPr>
          <a:xfrm>
            <a:off x="179512" y="764704"/>
            <a:ext cx="2016224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1</a:t>
            </a:r>
            <a:endParaRPr lang="fr-FR" dirty="0"/>
          </a:p>
        </p:txBody>
      </p:sp>
      <p:cxnSp>
        <p:nvCxnSpPr>
          <p:cNvPr id="78" name="Connecteur droit 77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à coins arrondis 64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3" name="Image 42" descr="Expression du Besoin initi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708920"/>
            <a:ext cx="4608512" cy="3433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Image 43" descr="Phase de produ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00057">
            <a:off x="4131060" y="3942723"/>
            <a:ext cx="4800482" cy="1996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pic>
        <p:nvPicPr>
          <p:cNvPr id="39" name="Image 38" descr="logo l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93830" y="2267580"/>
            <a:ext cx="3558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Validation des choix de conception.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70" name="Image 69" descr="depot model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39309">
            <a:off x="1452036" y="3061229"/>
            <a:ext cx="2243439" cy="3030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Rectangle 37"/>
          <p:cNvSpPr/>
          <p:nvPr/>
        </p:nvSpPr>
        <p:spPr>
          <a:xfrm>
            <a:off x="323528" y="2708920"/>
            <a:ext cx="4440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smtClean="0">
                <a:solidFill>
                  <a:schemeClr val="tx2"/>
                </a:solidFill>
              </a:rPr>
              <a:t>Dépôt dessins et modèles du nouveau lecteur</a:t>
            </a:r>
            <a:endParaRPr lang="fr-FR" i="1" dirty="0">
              <a:solidFill>
                <a:schemeClr val="accent2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987824" y="5805264"/>
            <a:ext cx="578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smtClean="0">
                <a:solidFill>
                  <a:schemeClr val="tx2"/>
                </a:solidFill>
              </a:rPr>
              <a:t>Dans le cadre de la protection de la propriété intellectuelle</a:t>
            </a:r>
            <a:endParaRPr lang="fr-FR" i="1" dirty="0">
              <a:solidFill>
                <a:schemeClr val="tx2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40" name="Flèche droite 39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41" name="Flèche droite 40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51" name="Groupe 50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54" name="Rectangle à coins arrondis 53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55" name="Rectangle à coins arrondis 54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Avant-projet</a:t>
              </a:r>
              <a:endParaRPr lang="fr-FR" b="1" dirty="0"/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Tests &amp; </a:t>
              </a:r>
              <a:r>
                <a:rPr lang="fr-FR" sz="1200" b="1" dirty="0" smtClean="0"/>
                <a:t>validation</a:t>
              </a:r>
              <a:endParaRPr lang="fr-FR" sz="1200" b="1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915816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onception préliminaire</a:t>
              </a:r>
              <a:endParaRPr lang="fr-FR" sz="12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940152" y="3617640"/>
              <a:ext cx="1008112" cy="72007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Tests &amp; Validation</a:t>
              </a:r>
              <a:endParaRPr lang="fr-FR" sz="1200" b="1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65" name="Rectangle à coins arrondis 64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66" name="Connecteur droit 65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5" name="Connecteur droit 74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à coins arrondis 77"/>
          <p:cNvSpPr/>
          <p:nvPr/>
        </p:nvSpPr>
        <p:spPr>
          <a:xfrm>
            <a:off x="5228061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4</a:t>
            </a:r>
            <a:endParaRPr lang="fr-FR" dirty="0"/>
          </a:p>
        </p:txBody>
      </p:sp>
      <p:cxnSp>
        <p:nvCxnSpPr>
          <p:cNvPr id="79" name="Connecteur droit 78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71" name="Image 70" descr="depot model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99761">
            <a:off x="5065771" y="2315562"/>
            <a:ext cx="2394543" cy="3234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293830" y="2267580"/>
            <a:ext cx="3558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Validation des choix de conception.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47864" y="2897068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mtClean="0">
                <a:solidFill>
                  <a:srgbClr val="C00000"/>
                </a:solidFill>
              </a:rPr>
              <a:t>Au final, quel choix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39" name="Image 38" descr="logo l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pic>
        <p:nvPicPr>
          <p:cNvPr id="54" name="Image 53" descr="Edition d'éducation de SolidWorks - Usage éducatif uniquement - [mp3-fond_s2i_v6_2014-02-14_19-07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203684"/>
            <a:ext cx="2327853" cy="1728192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6228184" y="50758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Fond  avec broche</a:t>
            </a:r>
            <a:endParaRPr lang="fr-FR" baseline="30000"/>
          </a:p>
        </p:txBody>
      </p:sp>
      <p:sp>
        <p:nvSpPr>
          <p:cNvPr id="59" name="ZoneTexte 58"/>
          <p:cNvSpPr txBox="1"/>
          <p:nvPr/>
        </p:nvSpPr>
        <p:spPr>
          <a:xfrm>
            <a:off x="683568" y="551723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smtClean="0">
                <a:solidFill>
                  <a:schemeClr val="tx2"/>
                </a:solidFill>
              </a:rPr>
              <a:t>Les impacts sont similaires au niveau des matériaux, reste à voir au niveau de la fabrication …</a:t>
            </a:r>
            <a:endParaRPr lang="fr-FR" i="1" baseline="30000">
              <a:solidFill>
                <a:schemeClr val="tx2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83568" y="50131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Surmoulage en silicone</a:t>
            </a:r>
            <a:endParaRPr lang="fr-FR" baseline="30000"/>
          </a:p>
        </p:txBody>
      </p:sp>
      <p:pic>
        <p:nvPicPr>
          <p:cNvPr id="41" name="Image 40" descr="Edition d'éducation de SolidWorks - Usage éducatif uniquement - [mp3_2012_s2i_fo_2014-02-14_18-08-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140968"/>
            <a:ext cx="2304256" cy="1810487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3995936" y="3329116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smtClean="0">
                <a:solidFill>
                  <a:srgbClr val="C00000"/>
                </a:solidFill>
                <a:latin typeface="Arial Black" pitchFamily="34" charset="0"/>
              </a:rPr>
              <a:t>?</a:t>
            </a:r>
            <a:endParaRPr lang="fr-FR" sz="6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5" name="Flèche droite 54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56" name="Flèche droite 55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60" name="Groupe 59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61" name="Rectangle à coins arrondis 60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Avant-projet</a:t>
              </a:r>
              <a:endParaRPr lang="fr-FR" b="1" dirty="0"/>
            </a:p>
          </p:txBody>
        </p:sp>
        <p:sp>
          <p:nvSpPr>
            <p:cNvPr id="64" name="Rectangle à coins arrondis 63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65" name="Rectangle à coins arrondis 64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66" name="Rectangle à coins arrondis 65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Tests &amp; </a:t>
              </a:r>
              <a:r>
                <a:rPr lang="fr-FR" sz="1200" b="1" dirty="0" smtClean="0"/>
                <a:t>validation</a:t>
              </a:r>
              <a:endParaRPr lang="fr-FR" sz="12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915816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onception préliminaire</a:t>
              </a:r>
              <a:endParaRPr lang="fr-FR" sz="12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940152" y="3617640"/>
              <a:ext cx="1008112" cy="72007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Tests &amp; Validation</a:t>
              </a:r>
              <a:endParaRPr lang="fr-FR" sz="1200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72" name="Rectangle à coins arrondis 71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73" name="Connecteur droit 72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9" name="Connecteur droit 78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à coins arrondis 81"/>
          <p:cNvSpPr/>
          <p:nvPr/>
        </p:nvSpPr>
        <p:spPr>
          <a:xfrm>
            <a:off x="5228061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4</a:t>
            </a:r>
            <a:endParaRPr lang="fr-FR" dirty="0"/>
          </a:p>
        </p:txBody>
      </p:sp>
      <p:cxnSp>
        <p:nvCxnSpPr>
          <p:cNvPr id="83" name="Connecteur droit 82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pic>
        <p:nvPicPr>
          <p:cNvPr id="34" name="Image 33" descr="logo l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pic>
        <p:nvPicPr>
          <p:cNvPr id="36" name="Image 35" descr="Edition d'éducation de SolidWorks - Usage éducatif uniquement - [mp3_2012_coque__2014-02-07_14-58-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293096"/>
            <a:ext cx="2664296" cy="1688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" name="ZoneTexte 36"/>
          <p:cNvSpPr txBox="1"/>
          <p:nvPr/>
        </p:nvSpPr>
        <p:spPr>
          <a:xfrm>
            <a:off x="3491880" y="2564904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chemeClr val="tx2"/>
                </a:solidFill>
              </a:rPr>
              <a:t>• Présentation des prototypes réalisés par le groupe 1</a:t>
            </a:r>
          </a:p>
          <a:p>
            <a:endParaRPr lang="fr-FR" b="1" smtClean="0">
              <a:solidFill>
                <a:schemeClr val="tx2"/>
              </a:solidFill>
            </a:endParaRPr>
          </a:p>
          <a:p>
            <a:r>
              <a:rPr lang="fr-FR" b="1" smtClean="0">
                <a:solidFill>
                  <a:schemeClr val="accent3">
                    <a:lumMod val="50000"/>
                  </a:schemeClr>
                </a:solidFill>
              </a:rPr>
              <a:t>• Rappel des gains environnementaux satisfaisants au cahier des charges.</a:t>
            </a:r>
          </a:p>
        </p:txBody>
      </p:sp>
      <p:pic>
        <p:nvPicPr>
          <p:cNvPr id="38" name="Image 37" descr="Edition d'éducation de SolidWorks - Usage éducatif uniquement - [mp3_2012_s2i_fo_2014-02-09_22-04-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02699">
            <a:off x="182569" y="2666481"/>
            <a:ext cx="3096344" cy="1481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293830" y="2267580"/>
            <a:ext cx="1299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mtClean="0">
                <a:solidFill>
                  <a:srgbClr val="C00000"/>
                </a:solidFill>
              </a:rPr>
              <a:t>Restitution.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40" name="Flèche droite 39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41" name="Flèche droite 40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51" name="Groupe 50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54" name="Rectangle à coins arrondis 53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55" name="Rectangle à coins arrondis 54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Avant-projet</a:t>
              </a:r>
              <a:endParaRPr lang="fr-FR" b="1" dirty="0"/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48264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915816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onception préliminaire</a:t>
              </a:r>
              <a:endParaRPr lang="fr-FR" sz="12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65" name="Rectangle à coins arrondis 64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66" name="Connecteur droit 65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2" name="Connecteur droit 71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à coins arrondis 74"/>
          <p:cNvSpPr/>
          <p:nvPr/>
        </p:nvSpPr>
        <p:spPr>
          <a:xfrm>
            <a:off x="6236173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4</a:t>
            </a:r>
            <a:endParaRPr lang="fr-FR" dirty="0"/>
          </a:p>
        </p:txBody>
      </p:sp>
      <p:cxnSp>
        <p:nvCxnSpPr>
          <p:cNvPr id="76" name="Connecteur droit 75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95536" y="4581128"/>
            <a:ext cx="5328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i="1" smtClean="0"/>
              <a:t> Création de différents prototypes:</a:t>
            </a:r>
          </a:p>
          <a:p>
            <a:pPr lvl="1">
              <a:buFontTx/>
              <a:buChar char="-"/>
            </a:pPr>
            <a:r>
              <a:rPr lang="fr-FR" i="1" smtClean="0"/>
              <a:t> Maquette virtuelle </a:t>
            </a:r>
            <a:r>
              <a:rPr lang="fr-FR" sz="1600" i="1" smtClean="0"/>
              <a:t>(Réalisation du surmoulage impossible en établissement)</a:t>
            </a:r>
          </a:p>
          <a:p>
            <a:pPr lvl="1">
              <a:buFontTx/>
              <a:buChar char="-"/>
            </a:pPr>
            <a:r>
              <a:rPr lang="fr-FR" i="1" smtClean="0"/>
              <a:t> Prototype physique obtenu par impression 3D qui permet de valider la fonction d'accrochage.</a:t>
            </a:r>
            <a:endParaRPr lang="fr-FR" i="1"/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à coins arrondis 42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323528" y="226758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smtClean="0">
                <a:solidFill>
                  <a:srgbClr val="C00000"/>
                </a:solidFill>
              </a:rPr>
              <a:t>La méthode TRIZ</a:t>
            </a:r>
          </a:p>
          <a:p>
            <a:pPr>
              <a:buFont typeface="Arial" pitchFamily="34" charset="0"/>
              <a:buChar char="•"/>
            </a:pPr>
            <a:r>
              <a:rPr lang="fr-FR" b="1" smtClean="0">
                <a:solidFill>
                  <a:srgbClr val="C00000"/>
                </a:solidFill>
              </a:rPr>
              <a:t> </a:t>
            </a:r>
            <a:r>
              <a:rPr lang="fr-FR" i="1" smtClean="0">
                <a:solidFill>
                  <a:srgbClr val="C00000"/>
                </a:solidFill>
              </a:rPr>
              <a:t>Identification du problème technique</a:t>
            </a:r>
          </a:p>
        </p:txBody>
      </p:sp>
      <p:pic>
        <p:nvPicPr>
          <p:cNvPr id="37" name="Image 36" descr="logo l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539552" y="3284984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Dans un souci d'économie de matériau, on souhaite réduire la quantité d'emballage.</a:t>
            </a:r>
          </a:p>
          <a:p>
            <a:r>
              <a:rPr lang="fr-FR" smtClean="0"/>
              <a:t>Cependant, la partie cartonnée donne un certain nombre d'informations sur le produit.</a:t>
            </a:r>
          </a:p>
          <a:p>
            <a:r>
              <a:rPr lang="fr-FR" smtClean="0"/>
              <a:t>Réduire cette partie, conduit à la perte d'un certain nombre d'informations.</a:t>
            </a:r>
          </a:p>
          <a:p>
            <a:endParaRPr lang="fr-FR"/>
          </a:p>
          <a:p>
            <a:r>
              <a:rPr lang="fr-FR" smtClean="0"/>
              <a:t>Quelle(s) solution(s) peut-on envisager pour modifier l'emballage?</a:t>
            </a:r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36" name="Flèche droite 35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40" name="Flèche droite 39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54" name="Groupe 53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55" name="Rectangle à coins arrondis 54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Avant-projet</a:t>
              </a:r>
              <a:endParaRPr lang="fr-FR" b="1" dirty="0"/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59" name="Rectangle à coins arrondis 58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915816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C</a:t>
              </a:r>
              <a:r>
                <a:rPr lang="fr-FR" sz="1200" b="1" dirty="0" smtClean="0"/>
                <a:t>onception préliminaire</a:t>
              </a:r>
              <a:endParaRPr lang="fr-FR" sz="1200" b="1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66" name="Rectangle à coins arrondis 65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67" name="Connecteur droit 66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à coins arrondis 75"/>
          <p:cNvSpPr/>
          <p:nvPr/>
        </p:nvSpPr>
        <p:spPr>
          <a:xfrm>
            <a:off x="2203725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2</a:t>
            </a:r>
            <a:endParaRPr lang="fr-FR" dirty="0"/>
          </a:p>
        </p:txBody>
      </p:sp>
      <p:cxnSp>
        <p:nvCxnSpPr>
          <p:cNvPr id="77" name="Connecteur droit 76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8" name="Image 77" descr="loupe copi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44686"/>
            <a:ext cx="1224136" cy="1495496"/>
          </a:xfrm>
          <a:prstGeom prst="rect">
            <a:avLst/>
          </a:prstGeom>
        </p:spPr>
      </p:pic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2" name="Image 41" descr="P2150867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2924944"/>
            <a:ext cx="342466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pic>
        <p:nvPicPr>
          <p:cNvPr id="59" name="Image 58" descr="logo l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323528" y="226758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smtClean="0">
                <a:solidFill>
                  <a:srgbClr val="C00000"/>
                </a:solidFill>
              </a:rPr>
              <a:t>La méthode TRIZ</a:t>
            </a:r>
          </a:p>
          <a:p>
            <a:pPr>
              <a:buFont typeface="Arial" pitchFamily="34" charset="0"/>
              <a:buChar char="•"/>
            </a:pPr>
            <a:r>
              <a:rPr lang="fr-FR" b="1" smtClean="0">
                <a:solidFill>
                  <a:srgbClr val="C00000"/>
                </a:solidFill>
              </a:rPr>
              <a:t> </a:t>
            </a:r>
            <a:r>
              <a:rPr lang="fr-FR" i="1" smtClean="0">
                <a:solidFill>
                  <a:srgbClr val="C00000"/>
                </a:solidFill>
              </a:rPr>
              <a:t>Formulation du problème et identification de la contradiction</a:t>
            </a:r>
          </a:p>
        </p:txBody>
      </p:sp>
      <p:grpSp>
        <p:nvGrpSpPr>
          <p:cNvPr id="37" name="Groupe 36"/>
          <p:cNvGrpSpPr/>
          <p:nvPr/>
        </p:nvGrpSpPr>
        <p:grpSpPr>
          <a:xfrm>
            <a:off x="1513172" y="2924944"/>
            <a:ext cx="5075052" cy="2952328"/>
            <a:chOff x="1513172" y="2924944"/>
            <a:chExt cx="5075052" cy="2952328"/>
          </a:xfrm>
        </p:grpSpPr>
        <p:pic>
          <p:nvPicPr>
            <p:cNvPr id="40" name="Picture 5" descr="C:\Users\David Helard\Documents\BAC STI2D\Etude de dossier technique\base de connaissances\chaine action\tableau contradictions chaussette.jpg"/>
            <p:cNvPicPr>
              <a:picLocks noChangeAspect="1" noChangeArrowheads="1"/>
            </p:cNvPicPr>
            <p:nvPr/>
          </p:nvPicPr>
          <p:blipFill>
            <a:blip r:embed="rId4" cstate="print"/>
            <a:srcRect t="14738" r="10381" b="15733"/>
            <a:stretch>
              <a:fillRect/>
            </a:stretch>
          </p:blipFill>
          <p:spPr bwMode="auto">
            <a:xfrm>
              <a:off x="1513172" y="2924944"/>
              <a:ext cx="5075052" cy="2952328"/>
            </a:xfrm>
            <a:prstGeom prst="rect">
              <a:avLst/>
            </a:prstGeom>
            <a:noFill/>
          </p:spPr>
        </p:pic>
        <p:sp>
          <p:nvSpPr>
            <p:cNvPr id="35" name="ZoneTexte 34"/>
            <p:cNvSpPr txBox="1"/>
            <p:nvPr/>
          </p:nvSpPr>
          <p:spPr>
            <a:xfrm>
              <a:off x="3635896" y="3212976"/>
              <a:ext cx="230063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100" b="1" smtClean="0">
                  <a:latin typeface="Arial" pitchFamily="34" charset="0"/>
                  <a:cs typeface="Arial" pitchFamily="34" charset="0"/>
                </a:rPr>
                <a:t>Réduire la quantité d'emballage</a:t>
              </a:r>
              <a:endParaRPr lang="fr-FR" sz="11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à coins arrondis 35"/>
            <p:cNvSpPr/>
            <p:nvPr/>
          </p:nvSpPr>
          <p:spPr>
            <a:xfrm>
              <a:off x="1907704" y="5013176"/>
              <a:ext cx="1224136" cy="50405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000" b="1" smtClean="0">
                  <a:latin typeface="Arial" pitchFamily="34" charset="0"/>
                  <a:cs typeface="Arial" pitchFamily="34" charset="0"/>
                </a:rPr>
                <a:t>Perte d'informations</a:t>
              </a:r>
              <a:endParaRPr lang="fr-FR" sz="10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39" name="Flèche droite 38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42" name="Flèche droite 41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54" name="Groupe 53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55" name="Rectangle à coins arrondis 54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Avant-projet</a:t>
              </a:r>
              <a:endParaRPr lang="fr-FR" b="1" dirty="0"/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61" name="Rectangle à coins arrondis 60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915816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C</a:t>
              </a:r>
              <a:r>
                <a:rPr lang="fr-FR" sz="1200" b="1" dirty="0" smtClean="0"/>
                <a:t>onception préliminaire</a:t>
              </a:r>
              <a:endParaRPr lang="fr-FR" sz="1200" b="1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68" name="Rectangle à coins arrondis 67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69" name="Connecteur droit 68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5" name="Connecteur droit 74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à coins arrondis 77"/>
          <p:cNvSpPr/>
          <p:nvPr/>
        </p:nvSpPr>
        <p:spPr>
          <a:xfrm>
            <a:off x="2203725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2</a:t>
            </a:r>
            <a:endParaRPr lang="fr-FR" dirty="0"/>
          </a:p>
        </p:txBody>
      </p:sp>
      <p:cxnSp>
        <p:nvCxnSpPr>
          <p:cNvPr id="79" name="Connecteur droit 78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Image 79" descr="loupe copi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244686"/>
            <a:ext cx="1224136" cy="1495496"/>
          </a:xfrm>
          <a:prstGeom prst="rect">
            <a:avLst/>
          </a:prstGeom>
        </p:spPr>
      </p:pic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pic>
        <p:nvPicPr>
          <p:cNvPr id="34" name="Image 33" descr="logo l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pic>
        <p:nvPicPr>
          <p:cNvPr id="57" name="Image 56" descr="triz emb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708920"/>
            <a:ext cx="4241499" cy="3384376"/>
          </a:xfrm>
          <a:prstGeom prst="rect">
            <a:avLst/>
          </a:prstGeom>
        </p:spPr>
      </p:pic>
      <p:sp>
        <p:nvSpPr>
          <p:cNvPr id="58" name="ZoneTexte 57"/>
          <p:cNvSpPr txBox="1"/>
          <p:nvPr/>
        </p:nvSpPr>
        <p:spPr>
          <a:xfrm>
            <a:off x="4788024" y="2780928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chemeClr val="tx2"/>
                </a:solidFill>
              </a:rPr>
              <a:t>les paramètres  26 et 24 donnent une piste intéressante:</a:t>
            </a:r>
          </a:p>
          <a:p>
            <a:pPr lvl="1">
              <a:buFont typeface="Arial" pitchFamily="34" charset="0"/>
              <a:buChar char="•"/>
            </a:pPr>
            <a:r>
              <a:rPr lang="fr-FR" smtClean="0"/>
              <a:t> 24  Intermédiaire</a:t>
            </a:r>
          </a:p>
          <a:p>
            <a:pPr lvl="2"/>
            <a:r>
              <a:rPr lang="fr-FR" smtClean="0"/>
              <a:t>- </a:t>
            </a:r>
            <a:r>
              <a:rPr lang="fr-FR" i="1" smtClean="0">
                <a:solidFill>
                  <a:schemeClr val="accent3">
                    <a:lumMod val="75000"/>
                  </a:schemeClr>
                </a:solidFill>
              </a:rPr>
              <a:t>Utilisation d'un objet ou processus intermédiaire</a:t>
            </a:r>
            <a:r>
              <a:rPr lang="fr-FR" smtClean="0"/>
              <a:t>.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4788024" y="42930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smtClean="0">
                <a:solidFill>
                  <a:schemeClr val="tx2"/>
                </a:solidFill>
              </a:rPr>
              <a:t>L'idée</a:t>
            </a:r>
            <a:r>
              <a:rPr lang="fr-FR" i="1" smtClean="0">
                <a:solidFill>
                  <a:schemeClr val="tx2"/>
                </a:solidFill>
              </a:rPr>
              <a:t>:</a:t>
            </a:r>
            <a:endParaRPr lang="fr-FR" i="1">
              <a:solidFill>
                <a:schemeClr val="tx2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63" name="Flèche droite 62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64" name="Flèche droite 63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66" name="Groupe 65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67" name="Rectangle à coins arrondis 66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68" name="Rectangle à coins arrondis 67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Avant-projet</a:t>
              </a:r>
              <a:endParaRPr lang="fr-FR" b="1" dirty="0"/>
            </a:p>
          </p:txBody>
        </p:sp>
        <p:sp>
          <p:nvSpPr>
            <p:cNvPr id="69" name="Rectangle à coins arrondis 68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70" name="Rectangle à coins arrondis 69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71" name="Rectangle à coins arrondis 70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915816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C</a:t>
              </a:r>
              <a:r>
                <a:rPr lang="fr-FR" sz="1200" b="1" dirty="0" smtClean="0"/>
                <a:t>onception préliminaire</a:t>
              </a:r>
              <a:endParaRPr lang="fr-FR" sz="1200" b="1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77" name="Rectangle à coins arrondis 76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78" name="Connecteur droit 77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84" name="Connecteur droit 83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à coins arrondis 86"/>
          <p:cNvSpPr/>
          <p:nvPr/>
        </p:nvSpPr>
        <p:spPr>
          <a:xfrm>
            <a:off x="2203725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2</a:t>
            </a:r>
            <a:endParaRPr lang="fr-FR" dirty="0"/>
          </a:p>
        </p:txBody>
      </p:sp>
      <p:cxnSp>
        <p:nvCxnSpPr>
          <p:cNvPr id="88" name="Connecteur droit 87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" name="Image 88" descr="loupe copi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244686"/>
            <a:ext cx="1224136" cy="1495496"/>
          </a:xfrm>
          <a:prstGeom prst="rect">
            <a:avLst/>
          </a:prstGeom>
        </p:spPr>
      </p:pic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90" name="Image 89" descr="unitag_qrcode_nabaj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63681">
            <a:off x="4979570" y="4916690"/>
            <a:ext cx="1100683" cy="1100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1" name="Rectangle 90"/>
          <p:cNvSpPr/>
          <p:nvPr/>
        </p:nvSpPr>
        <p:spPr>
          <a:xfrm>
            <a:off x="323528" y="226758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smtClean="0">
                <a:solidFill>
                  <a:srgbClr val="C00000"/>
                </a:solidFill>
              </a:rPr>
              <a:t>La méthode TRIZ</a:t>
            </a:r>
            <a:endParaRPr lang="fr-FR" b="1" i="1" smtClean="0">
              <a:solidFill>
                <a:srgbClr val="C0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300192" y="4653136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smtClean="0">
                <a:solidFill>
                  <a:schemeClr val="tx2"/>
                </a:solidFill>
              </a:rPr>
              <a:t>Utiliser un QR code pour accéder à l'information via un smartphone ou une borne d'information dans le magasin.</a:t>
            </a:r>
            <a:endParaRPr lang="fr-FR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pic>
        <p:nvPicPr>
          <p:cNvPr id="34" name="Image 33" descr="logo l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pic>
        <p:nvPicPr>
          <p:cNvPr id="35" name="Image 34" descr="Edition d'éducation de SolidWorks - Usage éducatif uniquement - [carton.SLDPRT _2012-03-15_21-59-03.jpg"/>
          <p:cNvPicPr>
            <a:picLocks noChangeAspect="1"/>
          </p:cNvPicPr>
          <p:nvPr/>
        </p:nvPicPr>
        <p:blipFill>
          <a:blip r:embed="rId4" cstate="print"/>
          <a:srcRect l="15014" t="6158" r="2611" b="6928"/>
          <a:stretch>
            <a:fillRect/>
          </a:stretch>
        </p:blipFill>
        <p:spPr>
          <a:xfrm>
            <a:off x="683568" y="2996952"/>
            <a:ext cx="1770504" cy="1584176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395536" y="5157192"/>
            <a:ext cx="186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smtClean="0"/>
              <a:t>Optimisation du carton d'emballage</a:t>
            </a:r>
            <a:endParaRPr lang="fr-FR" sz="1600" i="1"/>
          </a:p>
        </p:txBody>
      </p:sp>
      <p:sp>
        <p:nvSpPr>
          <p:cNvPr id="58" name="Rectangle 57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9" name="Flèche droite 58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60" name="Flèche droite 59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62" name="Groupe 61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63" name="Rectangle à coins arrondis 62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64" name="Rectangle à coins arrondis 63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Avant-projet</a:t>
              </a:r>
              <a:endParaRPr lang="fr-FR" b="1" dirty="0"/>
            </a:p>
          </p:txBody>
        </p:sp>
        <p:sp>
          <p:nvSpPr>
            <p:cNvPr id="65" name="Rectangle à coins arrondis 64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Projet </a:t>
              </a:r>
              <a:r>
                <a:rPr lang="fr-FR" sz="1200" b="1" dirty="0" smtClean="0"/>
                <a:t>détaillé</a:t>
              </a:r>
              <a:endParaRPr lang="fr-FR" sz="1200" b="1" dirty="0"/>
            </a:p>
          </p:txBody>
        </p:sp>
        <p:sp>
          <p:nvSpPr>
            <p:cNvPr id="66" name="Rectangle à coins arrondis 65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67" name="Rectangle à coins arrondis 66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15816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onception préliminaire</a:t>
              </a:r>
              <a:endParaRPr lang="fr-FR" sz="12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923928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Conception </a:t>
              </a:r>
              <a:r>
                <a:rPr lang="fr-FR" sz="1200" b="1" dirty="0" smtClean="0"/>
                <a:t>détaillée, simulation</a:t>
              </a:r>
              <a:endParaRPr lang="fr-FR" sz="1200" b="1" dirty="0"/>
            </a:p>
          </p:txBody>
        </p:sp>
        <p:sp>
          <p:nvSpPr>
            <p:cNvPr id="73" name="Rectangle à coins arrondis 72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74" name="Connecteur droit 73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80" name="Connecteur droit 79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angle à coins arrondis 82"/>
          <p:cNvSpPr/>
          <p:nvPr/>
        </p:nvSpPr>
        <p:spPr>
          <a:xfrm>
            <a:off x="3211837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3</a:t>
            </a:r>
            <a:endParaRPr lang="fr-FR" dirty="0"/>
          </a:p>
        </p:txBody>
      </p:sp>
      <p:cxnSp>
        <p:nvCxnSpPr>
          <p:cNvPr id="84" name="Connecteur droit 83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4860032" y="551723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smtClean="0"/>
              <a:t>Intégration du</a:t>
            </a:r>
          </a:p>
          <a:p>
            <a:r>
              <a:rPr lang="fr-FR" sz="1600" i="1" smtClean="0"/>
              <a:t>QR code</a:t>
            </a:r>
            <a:endParaRPr lang="fr-FR" sz="1600" i="1"/>
          </a:p>
        </p:txBody>
      </p:sp>
      <p:pic>
        <p:nvPicPr>
          <p:cNvPr id="43" name="Image 42" descr="Edition d'éducation de SolidWorks - Usage éducatif uniquement - [carton_deco.SLD_2014-02-25_19-04-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40261">
            <a:off x="4042635" y="2657404"/>
            <a:ext cx="2771132" cy="2318702"/>
          </a:xfrm>
          <a:prstGeom prst="rect">
            <a:avLst/>
          </a:prstGeom>
        </p:spPr>
      </p:pic>
      <p:sp>
        <p:nvSpPr>
          <p:cNvPr id="88" name="ZoneTexte 87"/>
          <p:cNvSpPr txBox="1"/>
          <p:nvPr/>
        </p:nvSpPr>
        <p:spPr>
          <a:xfrm>
            <a:off x="6876256" y="292494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smtClean="0"/>
              <a:t>Création du "facing"</a:t>
            </a:r>
            <a:endParaRPr lang="fr-FR" sz="1600" i="1"/>
          </a:p>
        </p:txBody>
      </p:sp>
      <p:sp>
        <p:nvSpPr>
          <p:cNvPr id="54" name="ZoneTexte 53"/>
          <p:cNvSpPr txBox="1"/>
          <p:nvPr/>
        </p:nvSpPr>
        <p:spPr>
          <a:xfrm>
            <a:off x="323528" y="2276872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rgbClr val="C00000"/>
                </a:solidFill>
              </a:rPr>
              <a:t>Conception avec aspects design et marketing de l'emballage.</a:t>
            </a:r>
            <a:endParaRPr lang="fr-FR" b="1">
              <a:solidFill>
                <a:srgbClr val="C00000"/>
              </a:solidFill>
            </a:endParaRPr>
          </a:p>
        </p:txBody>
      </p:sp>
      <p:pic>
        <p:nvPicPr>
          <p:cNvPr id="44" name="Image 43" descr="Edition d'éducation de SolidWorks - Usage éducatif uniquement - [carton_deco.SLD_2014-02-25_19-05-4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4051819"/>
            <a:ext cx="2520504" cy="2111363"/>
          </a:xfrm>
          <a:prstGeom prst="rect">
            <a:avLst/>
          </a:prstGeom>
        </p:spPr>
      </p:pic>
      <p:pic>
        <p:nvPicPr>
          <p:cNvPr id="36" name="Image 35" descr="Edition d'éducation de SolidWorks - Usage éducatif uniquement - [carton.SLDPRT _2012-03-15_21-58-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6" y="4149080"/>
            <a:ext cx="2016224" cy="153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44824"/>
            <a:ext cx="8784976" cy="4464496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pic>
        <p:nvPicPr>
          <p:cNvPr id="34" name="Image 33" descr="logo lil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293830" y="2267580"/>
            <a:ext cx="3531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mtClean="0">
                <a:solidFill>
                  <a:srgbClr val="C00000"/>
                </a:solidFill>
              </a:rPr>
              <a:t>Conception du blister et simulation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9" name="Flèche droite 58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60" name="Flèche droite 59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62" name="Groupe 61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63" name="Rectangle à coins arrondis 62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64" name="Rectangle à coins arrondis 63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Avant-projet</a:t>
              </a:r>
              <a:endParaRPr lang="fr-FR" b="1" dirty="0"/>
            </a:p>
          </p:txBody>
        </p:sp>
        <p:sp>
          <p:nvSpPr>
            <p:cNvPr id="65" name="Rectangle à coins arrondis 64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Projet </a:t>
              </a:r>
              <a:r>
                <a:rPr lang="fr-FR" sz="1200" b="1" dirty="0" smtClean="0"/>
                <a:t>détaillé</a:t>
              </a:r>
              <a:endParaRPr lang="fr-FR" sz="1200" b="1" dirty="0"/>
            </a:p>
          </p:txBody>
        </p:sp>
        <p:sp>
          <p:nvSpPr>
            <p:cNvPr id="66" name="Rectangle à coins arrondis 65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67" name="Rectangle à coins arrondis 66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15816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onception préliminaire</a:t>
              </a:r>
              <a:endParaRPr lang="fr-FR" sz="12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923928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Conception </a:t>
              </a:r>
              <a:r>
                <a:rPr lang="fr-FR" sz="1200" b="1" dirty="0" smtClean="0"/>
                <a:t>détaillée, simulation</a:t>
              </a:r>
              <a:endParaRPr lang="fr-FR" sz="1200" b="1" dirty="0"/>
            </a:p>
          </p:txBody>
        </p:sp>
        <p:sp>
          <p:nvSpPr>
            <p:cNvPr id="73" name="Rectangle à coins arrondis 72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74" name="Connecteur droit 73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80" name="Connecteur droit 79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angle à coins arrondis 82"/>
          <p:cNvSpPr/>
          <p:nvPr/>
        </p:nvSpPr>
        <p:spPr>
          <a:xfrm>
            <a:off x="3211837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3</a:t>
            </a:r>
            <a:endParaRPr lang="fr-FR" dirty="0"/>
          </a:p>
        </p:txBody>
      </p:sp>
      <p:cxnSp>
        <p:nvCxnSpPr>
          <p:cNvPr id="84" name="Connecteur droit 83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395536" y="263691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smtClean="0">
                <a:solidFill>
                  <a:schemeClr val="tx2"/>
                </a:solidFill>
              </a:rPr>
              <a:t>Modélisation du blister par un travail en "mode assemblage</a:t>
            </a:r>
            <a:r>
              <a:rPr lang="fr-FR" i="1" smtClean="0"/>
              <a:t>".</a:t>
            </a:r>
            <a:endParaRPr lang="fr-FR" i="1"/>
          </a:p>
        </p:txBody>
      </p:sp>
      <p:pic>
        <p:nvPicPr>
          <p:cNvPr id="40" name="Image 39" descr="Edition d'éducation de SolidWorks - Usage éducatif uniquement - [Esquisse2 de bl_2014-02-28_11-37-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356992"/>
            <a:ext cx="3913711" cy="2759398"/>
          </a:xfrm>
          <a:prstGeom prst="rect">
            <a:avLst/>
          </a:prstGeom>
        </p:spPr>
      </p:pic>
      <p:pic>
        <p:nvPicPr>
          <p:cNvPr id="37" name="bliste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860032" y="2708920"/>
            <a:ext cx="3648405" cy="2736304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4860032" y="558924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smtClean="0">
                <a:solidFill>
                  <a:schemeClr val="tx2"/>
                </a:solidFill>
              </a:rPr>
              <a:t>Simulation du thermoformage </a:t>
            </a:r>
            <a:r>
              <a:rPr lang="fr-FR" sz="1400" i="1" smtClean="0">
                <a:solidFill>
                  <a:schemeClr val="tx2"/>
                </a:solidFill>
              </a:rPr>
              <a:t>(T-SIM)</a:t>
            </a:r>
            <a:endParaRPr lang="fr-FR" sz="1400" i="1"/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pic>
        <p:nvPicPr>
          <p:cNvPr id="34" name="Image 33" descr="logo l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395536" y="551723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smtClean="0">
                <a:solidFill>
                  <a:schemeClr val="tx2"/>
                </a:solidFill>
              </a:rPr>
              <a:t>Création d'une empreinte pour la réalisation du blister en thermoformage.</a:t>
            </a:r>
            <a:endParaRPr lang="fr-FR" i="1">
              <a:solidFill>
                <a:schemeClr val="tx2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93830" y="2267580"/>
            <a:ext cx="3482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mtClean="0">
                <a:solidFill>
                  <a:srgbClr val="C00000"/>
                </a:solidFill>
              </a:rPr>
              <a:t>Création des outils de prototypage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42" name="Image 41" descr="Edition d'éducation de SolidWorks - Usage éducatif uniquement - [blister_moule_v_2014-02-17_18-04-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141857"/>
            <a:ext cx="4069311" cy="3167463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48" name="Flèche droite 47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57" name="Flèche droite 56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60" name="Groupe 59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61" name="Rectangle à coins arrondis 60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Avant-projet</a:t>
              </a:r>
              <a:endParaRPr lang="fr-FR" b="1" dirty="0"/>
            </a:p>
          </p:txBody>
        </p:sp>
        <p:sp>
          <p:nvSpPr>
            <p:cNvPr id="63" name="Rectangle à coins arrondis 62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64" name="Rectangle à coins arrondis 63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Maquette &amp; </a:t>
              </a:r>
              <a:r>
                <a:rPr lang="fr-FR" sz="1200" b="1" dirty="0" smtClean="0"/>
                <a:t>prototype</a:t>
              </a:r>
              <a:endParaRPr lang="fr-FR" sz="1200" b="1" dirty="0"/>
            </a:p>
          </p:txBody>
        </p:sp>
        <p:sp>
          <p:nvSpPr>
            <p:cNvPr id="65" name="Rectangle à coins arrondis 64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915816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onception préliminaire</a:t>
              </a:r>
              <a:endParaRPr lang="fr-FR" sz="12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932040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Maquettage </a:t>
              </a:r>
              <a:r>
                <a:rPr lang="fr-FR" sz="1200" b="1" dirty="0"/>
                <a:t>ou </a:t>
              </a:r>
              <a:r>
                <a:rPr lang="fr-FR" sz="1200" b="1" dirty="0" smtClean="0"/>
                <a:t>prototypage</a:t>
              </a:r>
              <a:endParaRPr lang="fr-FR" sz="1200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71" name="Rectangle à coins arrondis 70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72" name="Connecteur droit 71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8" name="Connecteur droit 77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à coins arrondis 80"/>
          <p:cNvSpPr/>
          <p:nvPr/>
        </p:nvSpPr>
        <p:spPr>
          <a:xfrm>
            <a:off x="4219949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3</a:t>
            </a:r>
            <a:endParaRPr lang="fr-FR" dirty="0"/>
          </a:p>
        </p:txBody>
      </p:sp>
      <p:cxnSp>
        <p:nvCxnSpPr>
          <p:cNvPr id="82" name="Connecteur droit 81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788024" y="278092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smtClean="0">
                <a:solidFill>
                  <a:schemeClr val="tx2"/>
                </a:solidFill>
              </a:rPr>
              <a:t>Maquette virtuelle d'une empreinte plus élaborée.</a:t>
            </a:r>
            <a:endParaRPr lang="fr-FR" i="1">
              <a:solidFill>
                <a:schemeClr val="tx2"/>
              </a:solidFill>
            </a:endParaRPr>
          </a:p>
        </p:txBody>
      </p:sp>
      <p:pic>
        <p:nvPicPr>
          <p:cNvPr id="39" name="Image 38" descr="P3160874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852936"/>
            <a:ext cx="3638298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293830" y="2267580"/>
            <a:ext cx="3558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Validation des choix de conception.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39" name="Image 38" descr="logo l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58" name="Rectangle à coins arrondis 57"/>
          <p:cNvSpPr/>
          <p:nvPr/>
        </p:nvSpPr>
        <p:spPr>
          <a:xfrm>
            <a:off x="3347864" y="2708920"/>
            <a:ext cx="2448272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2000" b="1" smtClean="0">
                <a:solidFill>
                  <a:schemeClr val="tx2"/>
                </a:solidFill>
              </a:rPr>
              <a:t>Gain</a:t>
            </a:r>
          </a:p>
          <a:p>
            <a:pPr algn="ctr"/>
            <a:endParaRPr lang="fr-FR" sz="1000" b="1" smtClean="0">
              <a:solidFill>
                <a:schemeClr val="tx2"/>
              </a:solidFill>
            </a:endParaRPr>
          </a:p>
          <a:p>
            <a:pPr algn="ctr"/>
            <a:r>
              <a:rPr lang="fr-FR" sz="1600" smtClean="0">
                <a:solidFill>
                  <a:schemeClr val="tx2"/>
                </a:solidFill>
                <a:latin typeface="Calibri"/>
              </a:rPr>
              <a:t>env</a:t>
            </a:r>
            <a:r>
              <a:rPr lang="fr-FR" sz="2800" smtClean="0">
                <a:solidFill>
                  <a:schemeClr val="tx2"/>
                </a:solidFill>
                <a:latin typeface="Calibri"/>
              </a:rPr>
              <a:t> </a:t>
            </a:r>
            <a:r>
              <a:rPr lang="fr-FR" sz="2800" b="1" smtClean="0">
                <a:solidFill>
                  <a:schemeClr val="tx2"/>
                </a:solidFill>
              </a:rPr>
              <a:t>80%</a:t>
            </a:r>
          </a:p>
          <a:p>
            <a:pPr algn="ctr"/>
            <a:endParaRPr lang="fr-FR" sz="1000" smtClean="0">
              <a:solidFill>
                <a:schemeClr val="tx2"/>
              </a:solidFill>
            </a:endParaRPr>
          </a:p>
          <a:p>
            <a:pPr algn="ctr"/>
            <a:r>
              <a:rPr lang="fr-FR" smtClean="0">
                <a:solidFill>
                  <a:schemeClr val="tx2"/>
                </a:solidFill>
              </a:rPr>
              <a:t>de la masse globale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1" name="Flèche droite 50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54" name="Flèche droite 53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56" name="Groupe 55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57" name="Rectangle à coins arrondis 56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60" name="Rectangle à coins arrondis 59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Avant-projet</a:t>
              </a:r>
              <a:endParaRPr lang="fr-FR" b="1" dirty="0"/>
            </a:p>
          </p:txBody>
        </p:sp>
        <p:sp>
          <p:nvSpPr>
            <p:cNvPr id="61" name="Rectangle à coins arrondis 60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64" name="Rectangle à coins arrondis 63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Tests &amp; </a:t>
              </a:r>
              <a:r>
                <a:rPr lang="fr-FR" sz="1200" b="1" dirty="0" smtClean="0"/>
                <a:t>validation</a:t>
              </a:r>
              <a:endParaRPr lang="fr-FR" sz="1200" b="1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915816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onception préliminaire</a:t>
              </a:r>
              <a:endParaRPr lang="fr-FR" sz="12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940152" y="3617640"/>
              <a:ext cx="1008112" cy="72007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Tests &amp; Validation</a:t>
              </a:r>
              <a:endParaRPr lang="fr-FR" sz="1200" b="1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70" name="Rectangle à coins arrondis 69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71" name="Connecteur droit 70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7" name="Connecteur droit 76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tangle à coins arrondis 79"/>
          <p:cNvSpPr/>
          <p:nvPr/>
        </p:nvSpPr>
        <p:spPr>
          <a:xfrm>
            <a:off x="5228061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4</a:t>
            </a:r>
            <a:endParaRPr lang="fr-FR" dirty="0"/>
          </a:p>
        </p:txBody>
      </p:sp>
      <p:cxnSp>
        <p:nvCxnSpPr>
          <p:cNvPr id="81" name="Connecteur droit 80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3" name="Image 42" descr="P3110872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8253" y="2996952"/>
            <a:ext cx="2328203" cy="2016224"/>
          </a:xfrm>
          <a:prstGeom prst="rect">
            <a:avLst/>
          </a:prstGeom>
        </p:spPr>
      </p:pic>
      <p:pic>
        <p:nvPicPr>
          <p:cNvPr id="45" name="Image 44" descr="P2150867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996952"/>
            <a:ext cx="2520279" cy="2013702"/>
          </a:xfrm>
          <a:prstGeom prst="rect">
            <a:avLst/>
          </a:prstGeom>
        </p:spPr>
      </p:pic>
      <p:sp>
        <p:nvSpPr>
          <p:cNvPr id="40" name="Rectangle à coins arrondis 39"/>
          <p:cNvSpPr/>
          <p:nvPr/>
        </p:nvSpPr>
        <p:spPr>
          <a:xfrm>
            <a:off x="3131840" y="4653136"/>
            <a:ext cx="2880320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2000" b="1" smtClean="0">
                <a:solidFill>
                  <a:schemeClr val="accent3">
                    <a:lumMod val="50000"/>
                  </a:schemeClr>
                </a:solidFill>
              </a:rPr>
              <a:t>Gain environnemental</a:t>
            </a:r>
          </a:p>
          <a:p>
            <a:pPr algn="ctr"/>
            <a:r>
              <a:rPr lang="fr-FR" sz="2000" b="1" i="1" smtClean="0">
                <a:solidFill>
                  <a:schemeClr val="accent6">
                    <a:lumMod val="75000"/>
                  </a:schemeClr>
                </a:solidFill>
              </a:rPr>
              <a:t>CO2</a:t>
            </a:r>
          </a:p>
          <a:p>
            <a:pPr algn="ctr"/>
            <a:r>
              <a:rPr lang="fr-FR" sz="2000" b="1" i="1" smtClean="0">
                <a:solidFill>
                  <a:schemeClr val="accent6">
                    <a:lumMod val="75000"/>
                  </a:schemeClr>
                </a:solidFill>
              </a:rPr>
              <a:t>Ressources en eau</a:t>
            </a:r>
          </a:p>
          <a:p>
            <a:pPr algn="ctr"/>
            <a:r>
              <a:rPr lang="fr-FR" sz="2000" b="1" i="1" smtClean="0">
                <a:solidFill>
                  <a:schemeClr val="accent6">
                    <a:lumMod val="75000"/>
                  </a:schemeClr>
                </a:solidFill>
              </a:rPr>
              <a:t>Quantité de déchets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11560" y="537321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smtClean="0">
                <a:solidFill>
                  <a:schemeClr val="tx2"/>
                </a:solidFill>
              </a:rPr>
              <a:t>Carton: 50g environ</a:t>
            </a:r>
          </a:p>
          <a:p>
            <a:r>
              <a:rPr lang="fr-FR" sz="1600" i="1" smtClean="0">
                <a:solidFill>
                  <a:schemeClr val="tx2"/>
                </a:solidFill>
              </a:rPr>
              <a:t>Blister PP: 38g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516216" y="537321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smtClean="0">
                <a:solidFill>
                  <a:schemeClr val="tx2"/>
                </a:solidFill>
              </a:rPr>
              <a:t>Carton: 10g environ</a:t>
            </a:r>
          </a:p>
          <a:p>
            <a:r>
              <a:rPr lang="fr-FR" sz="1600" i="1" smtClean="0">
                <a:solidFill>
                  <a:schemeClr val="tx2"/>
                </a:solidFill>
              </a:rPr>
              <a:t>Blister PP: 8g</a:t>
            </a:r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2" name="Rectangle à coins arrondis 61"/>
          <p:cNvSpPr/>
          <p:nvPr/>
        </p:nvSpPr>
        <p:spPr>
          <a:xfrm>
            <a:off x="251520" y="1772816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pic>
        <p:nvPicPr>
          <p:cNvPr id="36" name="Image 35" descr="logo l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6381328"/>
            <a:ext cx="432236" cy="47667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38" name="Flèche droite 37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40" name="Flèche droite 39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42" name="Groupe 41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51" name="Rectangle à coins arrondis 50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 smtClean="0"/>
                <a:t>Besoin</a:t>
              </a:r>
              <a:endParaRPr lang="fr-FR" b="1" dirty="0"/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Avant-projet</a:t>
              </a:r>
              <a:endParaRPr lang="fr-FR" b="1" dirty="0"/>
            </a:p>
          </p:txBody>
        </p:sp>
        <p:sp>
          <p:nvSpPr>
            <p:cNvPr id="55" name="Rectangle à coins arrondis 54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915816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onception préliminaire</a:t>
              </a:r>
              <a:endParaRPr lang="fr-FR" sz="12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66" name="Rectangle à coins arrondis 65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 smtClean="0"/>
                <a:t>Étude de faisabilité</a:t>
              </a:r>
              <a:endParaRPr lang="fr-FR" sz="1200" b="1" dirty="0"/>
            </a:p>
          </p:txBody>
        </p:sp>
        <p:cxnSp>
          <p:nvCxnSpPr>
            <p:cNvPr id="67" name="Connecteur droit 66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899592" y="3617640"/>
              <a:ext cx="2016224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b="1" dirty="0">
                <a:solidFill>
                  <a:schemeClr val="dk1"/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à coins arrondis 75"/>
          <p:cNvSpPr/>
          <p:nvPr/>
        </p:nvSpPr>
        <p:spPr>
          <a:xfrm>
            <a:off x="179512" y="764704"/>
            <a:ext cx="2016224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1</a:t>
            </a:r>
            <a:endParaRPr lang="fr-FR" dirty="0"/>
          </a:p>
        </p:txBody>
      </p:sp>
      <p:cxnSp>
        <p:nvCxnSpPr>
          <p:cNvPr id="77" name="Connecteur droit 76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à coins arrondis 64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3" name="Image 42" descr="Mission du systè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852936"/>
            <a:ext cx="4965110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Image 43" descr="Phase de production contex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20409">
            <a:off x="5053506" y="3108834"/>
            <a:ext cx="3423245" cy="3093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5" name="Rectangle 44"/>
          <p:cNvSpPr/>
          <p:nvPr/>
        </p:nvSpPr>
        <p:spPr>
          <a:xfrm>
            <a:off x="323528" y="2236802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accent2"/>
                </a:solidFill>
              </a:rPr>
              <a:t>Les éléments </a:t>
            </a:r>
            <a:r>
              <a:rPr lang="fr-FR" sz="2000" b="1" smtClean="0">
                <a:solidFill>
                  <a:schemeClr val="accent2"/>
                </a:solidFill>
              </a:rPr>
              <a:t>du cahier des charges 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pic>
        <p:nvPicPr>
          <p:cNvPr id="39" name="Image 38" descr="sysml-pp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60593" y="1412776"/>
            <a:ext cx="5783407" cy="523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40</a:t>
            </a:fld>
            <a:endParaRPr lang="fr-FR"/>
          </a:p>
        </p:txBody>
      </p:sp>
      <p:pic>
        <p:nvPicPr>
          <p:cNvPr id="34" name="Image 33" descr="logo l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3275856" y="2564904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chemeClr val="tx2"/>
                </a:solidFill>
              </a:rPr>
              <a:t>• Présentation des maquettes virtuelles et prototype réalisés par le groupe 2</a:t>
            </a:r>
          </a:p>
          <a:p>
            <a:endParaRPr lang="fr-FR" smtClean="0"/>
          </a:p>
          <a:p>
            <a:r>
              <a:rPr lang="fr-FR" b="1" smtClean="0">
                <a:solidFill>
                  <a:schemeClr val="accent3">
                    <a:lumMod val="50000"/>
                  </a:schemeClr>
                </a:solidFill>
              </a:rPr>
              <a:t>• Rappel des gains environnementaux satisfaisants au cahier des charges.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93830" y="2267580"/>
            <a:ext cx="1299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mtClean="0">
                <a:solidFill>
                  <a:srgbClr val="C00000"/>
                </a:solidFill>
              </a:rPr>
              <a:t>Restitution.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41" name="Flèche droite 40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42" name="Flèche droite 41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54" name="Groupe 53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55" name="Rectangle à coins arrondis 54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Avant-projet</a:t>
              </a:r>
              <a:endParaRPr lang="fr-FR" b="1" dirty="0"/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59" name="Rectangle à coins arrondis 58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48264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915816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onception préliminaire</a:t>
              </a:r>
              <a:endParaRPr lang="fr-FR" sz="12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66" name="Rectangle à coins arrondis 65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67" name="Connecteur droit 66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à coins arrondis 75"/>
          <p:cNvSpPr/>
          <p:nvPr/>
        </p:nvSpPr>
        <p:spPr>
          <a:xfrm>
            <a:off x="6236173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4</a:t>
            </a:r>
            <a:endParaRPr lang="fr-FR" dirty="0"/>
          </a:p>
        </p:txBody>
      </p:sp>
      <p:cxnSp>
        <p:nvCxnSpPr>
          <p:cNvPr id="77" name="Connecteur droit 76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4" name="Image 43" descr="Edition d'éducation de SolidWorks - Usage éducatif uniquement - [blister_v3_s2i._2014-02-25_18-51-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28693">
            <a:off x="473909" y="2788153"/>
            <a:ext cx="2663573" cy="2049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5" name="ZoneTexte 44"/>
          <p:cNvSpPr txBox="1"/>
          <p:nvPr/>
        </p:nvSpPr>
        <p:spPr>
          <a:xfrm>
            <a:off x="755576" y="501317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i="1" smtClean="0"/>
              <a:t> Création d'un prototype d'emballage proche d'un emballage définitif.</a:t>
            </a:r>
          </a:p>
          <a:p>
            <a:pPr>
              <a:buFontTx/>
              <a:buChar char="-"/>
            </a:pPr>
            <a:r>
              <a:rPr lang="fr-FR" i="1" smtClean="0"/>
              <a:t> Utilisation du thermoformage, création d'outillage spécifique.</a:t>
            </a:r>
            <a:endParaRPr lang="fr-FR" i="1"/>
          </a:p>
        </p:txBody>
      </p:sp>
      <p:pic>
        <p:nvPicPr>
          <p:cNvPr id="46" name="Image 45" descr="P3110872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00820">
            <a:off x="6070702" y="3958765"/>
            <a:ext cx="2620153" cy="2269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41</a:t>
            </a:fld>
            <a:endParaRPr lang="fr-FR"/>
          </a:p>
        </p:txBody>
      </p:sp>
      <p:pic>
        <p:nvPicPr>
          <p:cNvPr id="34" name="Image 33" descr="logo l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41" name="Flèche droite 40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42" name="Flèche droite 41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2" name="Groupe 53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55" name="Rectangle à coins arrondis 54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Avant-projet</a:t>
              </a:r>
              <a:endParaRPr lang="fr-FR" b="1" dirty="0"/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59" name="Rectangle à coins arrondis 58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48264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915816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onception préliminaire</a:t>
              </a:r>
              <a:endParaRPr lang="fr-FR" sz="12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66" name="Rectangle à coins arrondis 65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67" name="Connecteur droit 66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à coins arrondis 75"/>
          <p:cNvSpPr/>
          <p:nvPr/>
        </p:nvSpPr>
        <p:spPr>
          <a:xfrm>
            <a:off x="6236173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4</a:t>
            </a:r>
            <a:endParaRPr lang="fr-FR" dirty="0"/>
          </a:p>
        </p:txBody>
      </p:sp>
      <p:cxnSp>
        <p:nvCxnSpPr>
          <p:cNvPr id="77" name="Connecteur droit 76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6" name="Image 45" descr="P3110872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24">
            <a:off x="4864636" y="2626105"/>
            <a:ext cx="3785349" cy="327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" name="ZoneTexte 38"/>
          <p:cNvSpPr txBox="1"/>
          <p:nvPr/>
        </p:nvSpPr>
        <p:spPr>
          <a:xfrm>
            <a:off x="467544" y="2564904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smtClean="0">
                <a:solidFill>
                  <a:schemeClr val="tx2"/>
                </a:solidFill>
              </a:rPr>
              <a:t>Quelle image marketing renvoie un emballage simplifié?</a:t>
            </a:r>
          </a:p>
          <a:p>
            <a:endParaRPr lang="fr-FR" sz="2000" i="1" smtClean="0">
              <a:solidFill>
                <a:schemeClr val="tx2"/>
              </a:solidFill>
            </a:endParaRPr>
          </a:p>
          <a:p>
            <a:r>
              <a:rPr lang="fr-FR" sz="2000" i="1" smtClean="0">
                <a:solidFill>
                  <a:schemeClr val="tx2"/>
                </a:solidFill>
              </a:rPr>
              <a:t>Dans quelle mesure modifie-t-il la valeur d'estime du produit?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395536" y="4509120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smtClean="0">
                <a:solidFill>
                  <a:schemeClr val="tx2"/>
                </a:solidFill>
              </a:rPr>
              <a:t>Sommes-nous prêts à changer nos comportements de consommateurs?</a:t>
            </a:r>
            <a:endParaRPr lang="fr-FR" sz="2400" b="1" i="1" baseline="30000" smtClean="0">
              <a:solidFill>
                <a:schemeClr val="tx2"/>
              </a:solidFill>
            </a:endParaRP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260648"/>
            <a:ext cx="8784976" cy="648072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179512" y="188640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292080" y="630932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Merci de votre attention</a:t>
            </a:r>
            <a:endParaRPr lang="fr-FR" sz="20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830" y="683404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mtClean="0">
                <a:solidFill>
                  <a:srgbClr val="C00000"/>
                </a:solidFill>
              </a:rPr>
              <a:t>Conclusion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10" name="Image 9" descr="ligne tem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20888"/>
            <a:ext cx="7992888" cy="1395567"/>
          </a:xfrm>
          <a:prstGeom prst="rect">
            <a:avLst/>
          </a:prstGeom>
        </p:spPr>
      </p:pic>
      <p:pic>
        <p:nvPicPr>
          <p:cNvPr id="13" name="Image 12" descr="depot mode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66823">
            <a:off x="5613213" y="3933052"/>
            <a:ext cx="767028" cy="1036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 13" descr="Edition d'éducation de SolidWorks - Usage éducatif uniquement - [Esquisse2 de bl_2014-02-28_11-37-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861048"/>
            <a:ext cx="1296144" cy="913858"/>
          </a:xfrm>
          <a:prstGeom prst="rect">
            <a:avLst/>
          </a:prstGeom>
        </p:spPr>
      </p:pic>
      <p:pic>
        <p:nvPicPr>
          <p:cNvPr id="11" name="Image 10" descr="P3110872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75425">
            <a:off x="5734987" y="4680147"/>
            <a:ext cx="1042039" cy="902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 11" descr="P3160874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83399">
            <a:off x="4514538" y="1329676"/>
            <a:ext cx="1281229" cy="912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age 15" descr="coulee_coque2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054816">
            <a:off x="3547387" y="4755714"/>
            <a:ext cx="1363543" cy="811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79576">
            <a:off x="2487464" y="781209"/>
            <a:ext cx="1368152" cy="77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 descr="Principes TRIZ - MindMeister Mind Map - Google Chrome_2014-02-13_22-14-0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001763">
            <a:off x="2476586" y="1314826"/>
            <a:ext cx="1440160" cy="874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 14" descr="Edition d'éducation de SolidWorks - Usage éducatif uniquement - [mp3_2012_coque__2014-02-07_14-58-1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1274883">
            <a:off x="4459880" y="745464"/>
            <a:ext cx="1152128" cy="730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 18" descr="Expression du Besoin initial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1158866">
            <a:off x="753779" y="3887248"/>
            <a:ext cx="1612021" cy="1200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Image 19" descr="Phase de production context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136756">
            <a:off x="1311087" y="4579397"/>
            <a:ext cx="1032109" cy="932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1" name="Flèche vers le haut 20"/>
          <p:cNvSpPr/>
          <p:nvPr/>
        </p:nvSpPr>
        <p:spPr>
          <a:xfrm>
            <a:off x="2915816" y="2204864"/>
            <a:ext cx="432048" cy="288032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haut 21"/>
          <p:cNvSpPr/>
          <p:nvPr/>
        </p:nvSpPr>
        <p:spPr>
          <a:xfrm rot="10800000">
            <a:off x="1475656" y="3573016"/>
            <a:ext cx="432048" cy="288032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e haut 22"/>
          <p:cNvSpPr/>
          <p:nvPr/>
        </p:nvSpPr>
        <p:spPr>
          <a:xfrm>
            <a:off x="4860032" y="2204864"/>
            <a:ext cx="432048" cy="288032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haut 23"/>
          <p:cNvSpPr/>
          <p:nvPr/>
        </p:nvSpPr>
        <p:spPr>
          <a:xfrm rot="10800000">
            <a:off x="3851920" y="3573016"/>
            <a:ext cx="432048" cy="288032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vers le haut 24"/>
          <p:cNvSpPr/>
          <p:nvPr/>
        </p:nvSpPr>
        <p:spPr>
          <a:xfrm rot="10800000">
            <a:off x="5796136" y="3573016"/>
            <a:ext cx="432048" cy="288032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280377" y="5561364"/>
            <a:ext cx="8540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u="sng" smtClean="0">
                <a:solidFill>
                  <a:schemeClr val="tx2"/>
                </a:solidFill>
              </a:rPr>
              <a:t>Remerciements</a:t>
            </a:r>
            <a:r>
              <a:rPr lang="fr-FR" sz="1600" i="1" smtClean="0">
                <a:solidFill>
                  <a:schemeClr val="tx2"/>
                </a:solidFill>
              </a:rPr>
              <a:t>:</a:t>
            </a:r>
          </a:p>
          <a:p>
            <a:r>
              <a:rPr lang="fr-FR" sz="1600" smtClean="0">
                <a:solidFill>
                  <a:schemeClr val="tx2"/>
                </a:solidFill>
              </a:rPr>
              <a:t>Alain BIMAL </a:t>
            </a:r>
            <a:r>
              <a:rPr lang="fr-FR" sz="1600" i="1" smtClean="0">
                <a:solidFill>
                  <a:schemeClr val="tx2"/>
                </a:solidFill>
              </a:rPr>
              <a:t>(lycée du Pays de Condé) pour le thermoformage (simulation – réalisation)</a:t>
            </a:r>
          </a:p>
          <a:p>
            <a:r>
              <a:rPr lang="fr-FR" sz="1600" smtClean="0">
                <a:solidFill>
                  <a:schemeClr val="tx2"/>
                </a:solidFill>
              </a:rPr>
              <a:t>Jean-Michel JACKOWSKI </a:t>
            </a:r>
            <a:r>
              <a:rPr lang="fr-FR" sz="1600" i="1" smtClean="0">
                <a:solidFill>
                  <a:schemeClr val="tx2"/>
                </a:solidFill>
              </a:rPr>
              <a:t>(lycée du Pays de Condé) pour les réalisations  à l'imprimante 3D</a:t>
            </a:r>
          </a:p>
          <a:p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à coins arrondis 40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36" name="Image 35" descr="logo l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6381328"/>
            <a:ext cx="432236" cy="47667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23528" y="226758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smtClean="0">
                <a:solidFill>
                  <a:schemeClr val="accent2"/>
                </a:solidFill>
              </a:rPr>
              <a:t>Carte mentale des éléments composant le produit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259632" y="5795972"/>
            <a:ext cx="6837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smtClean="0">
                <a:solidFill>
                  <a:schemeClr val="tx2"/>
                </a:solidFill>
              </a:rPr>
              <a:t>Une première réflexion permet de définir ce qui est modifiable ou non.</a:t>
            </a:r>
          </a:p>
        </p:txBody>
      </p:sp>
      <p:pic>
        <p:nvPicPr>
          <p:cNvPr id="31746" name="Picture 2" descr="https://encrypted-tbn3.gstatic.com/images?q=tbn:ANd9GcRyxQ0qPWhX62fWPeV6xrAvNOl-Xz8EWni07qfEJRgGxSbquaOmI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1551403" cy="2331343"/>
          </a:xfrm>
          <a:prstGeom prst="rect">
            <a:avLst/>
          </a:prstGeom>
          <a:noFill/>
        </p:spPr>
      </p:pic>
      <p:pic>
        <p:nvPicPr>
          <p:cNvPr id="37" name="Image 36" descr="Lecteur MP3 - MindMeister Mind Map - Google Chrome_2014-02-13_18-07-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186416"/>
            <a:ext cx="6263885" cy="218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Rectangle 38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42" name="Flèche droite 41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51" name="Flèche droite 50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55" name="Groupe 54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56" name="Rectangle à coins arrondis 55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 smtClean="0"/>
                <a:t>Besoin</a:t>
              </a:r>
              <a:endParaRPr lang="fr-FR" b="1" dirty="0"/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Avant-projet</a:t>
              </a:r>
              <a:endParaRPr lang="fr-FR" b="1" dirty="0"/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59" name="Rectangle à coins arrondis 58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60" name="Rectangle à coins arrondis 59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915816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onception préliminaire</a:t>
              </a:r>
              <a:endParaRPr lang="fr-FR" sz="12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68" name="Rectangle à coins arrondis 67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 smtClean="0"/>
                <a:t>Étude de faisabilité</a:t>
              </a:r>
              <a:endParaRPr lang="fr-FR" sz="1200" b="1" dirty="0"/>
            </a:p>
          </p:txBody>
        </p:sp>
        <p:cxnSp>
          <p:nvCxnSpPr>
            <p:cNvPr id="69" name="Connecteur droit 68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899592" y="3617640"/>
              <a:ext cx="2016224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b="1" dirty="0">
                <a:solidFill>
                  <a:schemeClr val="dk1"/>
                </a:solidFill>
              </a:endParaRPr>
            </a:p>
          </p:txBody>
        </p:sp>
        <p:cxnSp>
          <p:nvCxnSpPr>
            <p:cNvPr id="75" name="Connecteur droit 74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à coins arrondis 77"/>
          <p:cNvSpPr/>
          <p:nvPr/>
        </p:nvSpPr>
        <p:spPr>
          <a:xfrm>
            <a:off x="179512" y="764704"/>
            <a:ext cx="2016224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1</a:t>
            </a:r>
            <a:endParaRPr lang="fr-FR" dirty="0"/>
          </a:p>
        </p:txBody>
      </p:sp>
      <p:cxnSp>
        <p:nvCxnSpPr>
          <p:cNvPr id="79" name="Connecteur droit 78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à coins arrondis 64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2" name="Rectangle à coins arrondis 61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pic>
        <p:nvPicPr>
          <p:cNvPr id="36" name="Image 35" descr="logo l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6381328"/>
            <a:ext cx="432236" cy="476672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267744" y="2348880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smtClean="0">
                <a:solidFill>
                  <a:schemeClr val="accent2"/>
                </a:solidFill>
              </a:rPr>
              <a:t>Les différentes pistes du projet: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38" name="Flèche droite 37"/>
          <p:cNvSpPr/>
          <p:nvPr/>
        </p:nvSpPr>
        <p:spPr>
          <a:xfrm rot="2810607">
            <a:off x="5162639" y="3254542"/>
            <a:ext cx="1028412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droite 38"/>
          <p:cNvSpPr/>
          <p:nvPr/>
        </p:nvSpPr>
        <p:spPr>
          <a:xfrm rot="7908790">
            <a:off x="2643181" y="3240084"/>
            <a:ext cx="974452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6660232" y="3140968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Réduire la quantité d'emballage.</a:t>
            </a:r>
            <a:endParaRPr lang="fr-FR"/>
          </a:p>
        </p:txBody>
      </p:sp>
      <p:pic>
        <p:nvPicPr>
          <p:cNvPr id="54" name="Image 53" descr="Edition d'éducation de SolidWorks - Usage éducatif uniquement - [mp3_2012.SLDASM_2014-02-07_22-34-07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4077072"/>
            <a:ext cx="2775320" cy="2016224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395536" y="3212976"/>
            <a:ext cx="1979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Réduire le nombre de pièces ou la quantité de matériau.</a:t>
            </a:r>
            <a:endParaRPr lang="fr-FR"/>
          </a:p>
        </p:txBody>
      </p:sp>
      <p:sp>
        <p:nvSpPr>
          <p:cNvPr id="86" name="Rectangle 85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87" name="Flèche droite 86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88" name="Flèche droite 87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90" name="Groupe 89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91" name="Rectangle à coins arrondis 90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 smtClean="0"/>
                <a:t>Besoin</a:t>
              </a:r>
              <a:endParaRPr lang="fr-FR" b="1" dirty="0"/>
            </a:p>
          </p:txBody>
        </p:sp>
        <p:sp>
          <p:nvSpPr>
            <p:cNvPr id="92" name="Rectangle à coins arrondis 91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Avant-projet</a:t>
              </a:r>
              <a:endParaRPr lang="fr-FR" b="1" dirty="0"/>
            </a:p>
          </p:txBody>
        </p:sp>
        <p:sp>
          <p:nvSpPr>
            <p:cNvPr id="93" name="Rectangle à coins arrondis 92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94" name="Rectangle à coins arrondis 93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95" name="Rectangle à coins arrondis 94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915816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onception préliminaire</a:t>
              </a:r>
              <a:endParaRPr lang="fr-FR" sz="12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101" name="Rectangle à coins arrondis 100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 smtClean="0"/>
                <a:t>Étude de faisabilité</a:t>
              </a:r>
              <a:endParaRPr lang="fr-FR" sz="1200" b="1" dirty="0"/>
            </a:p>
          </p:txBody>
        </p:sp>
        <p:cxnSp>
          <p:nvCxnSpPr>
            <p:cNvPr id="102" name="Connecteur droit 101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/>
          </p:nvSpPr>
          <p:spPr>
            <a:xfrm>
              <a:off x="899592" y="3617640"/>
              <a:ext cx="2016224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b="1" dirty="0">
                <a:solidFill>
                  <a:schemeClr val="dk1"/>
                </a:solidFill>
              </a:endParaRPr>
            </a:p>
          </p:txBody>
        </p:sp>
        <p:cxnSp>
          <p:nvCxnSpPr>
            <p:cNvPr id="108" name="Connecteur droit 107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à coins arrondis 110"/>
          <p:cNvSpPr/>
          <p:nvPr/>
        </p:nvSpPr>
        <p:spPr>
          <a:xfrm>
            <a:off x="179512" y="764704"/>
            <a:ext cx="2016224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1</a:t>
            </a:r>
            <a:endParaRPr lang="fr-FR" dirty="0"/>
          </a:p>
        </p:txBody>
      </p:sp>
      <p:cxnSp>
        <p:nvCxnSpPr>
          <p:cNvPr id="112" name="Connecteur droit 111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à coins arrondis 64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0" name="Image 39" descr="P2150867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4005064"/>
            <a:ext cx="2579285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1043608" y="2276872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accent2"/>
                </a:solidFill>
              </a:rPr>
              <a:t>Supprimer </a:t>
            </a:r>
            <a:r>
              <a:rPr lang="fr-FR" sz="2000" b="1" smtClean="0">
                <a:solidFill>
                  <a:schemeClr val="accent2"/>
                </a:solidFill>
              </a:rPr>
              <a:t>la coque en silicone:  </a:t>
            </a:r>
            <a:r>
              <a:rPr lang="fr-FR" sz="2000" b="1" dirty="0" smtClean="0">
                <a:solidFill>
                  <a:schemeClr val="accent2"/>
                </a:solidFill>
              </a:rPr>
              <a:t>vraie ou fausse bonne idée ?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pic>
        <p:nvPicPr>
          <p:cNvPr id="39" name="Image 38" descr="Edition d'éducation de SolidWorks - Usage éducatif uniquement - [mp3_2012.SLDASM_2014-02-07_22-22-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636912"/>
            <a:ext cx="3894077" cy="3610986"/>
          </a:xfrm>
          <a:prstGeom prst="rect">
            <a:avLst/>
          </a:prstGeom>
        </p:spPr>
      </p:pic>
      <p:pic>
        <p:nvPicPr>
          <p:cNvPr id="38" name="Image 37" descr="logo l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2843808" y="3573016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smtClean="0">
                <a:solidFill>
                  <a:srgbClr val="C00000"/>
                </a:solidFill>
                <a:latin typeface="Arial Black" pitchFamily="34" charset="0"/>
              </a:rPr>
              <a:t>?</a:t>
            </a:r>
            <a:endParaRPr lang="fr-FR" sz="6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0" name="Croix 39"/>
          <p:cNvSpPr/>
          <p:nvPr/>
        </p:nvSpPr>
        <p:spPr>
          <a:xfrm rot="2656930">
            <a:off x="2881243" y="4762579"/>
            <a:ext cx="1224136" cy="1224136"/>
          </a:xfrm>
          <a:prstGeom prst="plus">
            <a:avLst>
              <a:gd name="adj" fmla="val 47266"/>
            </a:avLst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42" name="Flèche droite 41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54" name="Flèche droite 53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56" name="Groupe 55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57" name="Rectangle à coins arrondis 56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Avant-projet</a:t>
              </a:r>
              <a:endParaRPr lang="fr-FR" b="1" dirty="0"/>
            </a:p>
          </p:txBody>
        </p:sp>
        <p:sp>
          <p:nvSpPr>
            <p:cNvPr id="59" name="Rectangle à coins arrondis 58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60" name="Rectangle à coins arrondis 59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61" name="Rectangle à coins arrondis 60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915816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C</a:t>
              </a:r>
              <a:r>
                <a:rPr lang="fr-FR" sz="1200" b="1" dirty="0" smtClean="0"/>
                <a:t>onception préliminaire</a:t>
              </a:r>
              <a:endParaRPr lang="fr-FR" sz="1200" b="1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68" name="Rectangle à coins arrondis 67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69" name="Connecteur droit 68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5" name="Connecteur droit 74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à coins arrondis 77"/>
          <p:cNvSpPr/>
          <p:nvPr/>
        </p:nvSpPr>
        <p:spPr>
          <a:xfrm>
            <a:off x="2203725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2</a:t>
            </a:r>
            <a:endParaRPr lang="fr-FR" dirty="0"/>
          </a:p>
        </p:txBody>
      </p:sp>
      <p:cxnSp>
        <p:nvCxnSpPr>
          <p:cNvPr id="79" name="Connecteur droit 78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Image 79" descr="loupe copi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44686"/>
            <a:ext cx="1224136" cy="1495496"/>
          </a:xfrm>
          <a:prstGeom prst="rect">
            <a:avLst/>
          </a:prstGeom>
        </p:spPr>
      </p:pic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323528" y="226758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Vérifier le gain environnemental de la modification envisagée.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55" name="Image 54" descr="logo l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251520" y="4437112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Masse volumique du silicone utilisé:  1.136 10</a:t>
            </a:r>
            <a:r>
              <a:rPr lang="fr-FR" baseline="30000" smtClean="0"/>
              <a:t>3</a:t>
            </a:r>
            <a:r>
              <a:rPr lang="fr-FR" smtClean="0"/>
              <a:t> kg/m</a:t>
            </a:r>
            <a:r>
              <a:rPr lang="fr-FR" baseline="30000" smtClean="0"/>
              <a:t>3</a:t>
            </a:r>
          </a:p>
          <a:p>
            <a:endParaRPr lang="fr-FR"/>
          </a:p>
          <a:p>
            <a:r>
              <a:rPr lang="fr-FR" smtClean="0"/>
              <a:t>14,5 g pour environ 11,5 cm</a:t>
            </a:r>
            <a:r>
              <a:rPr lang="fr-FR" baseline="30000" smtClean="0"/>
              <a:t>3</a:t>
            </a:r>
          </a:p>
          <a:p>
            <a:endParaRPr lang="fr-FR" baseline="30000"/>
          </a:p>
        </p:txBody>
      </p:sp>
      <p:pic>
        <p:nvPicPr>
          <p:cNvPr id="37" name="Image 36" descr="Edition d'éducation de SolidWorks - Usage éducatif uniquement - [mp3_coque_v2-20_2014-02-07_22-30-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52936"/>
            <a:ext cx="2696439" cy="1521520"/>
          </a:xfrm>
          <a:prstGeom prst="rect">
            <a:avLst/>
          </a:prstGeom>
        </p:spPr>
      </p:pic>
      <p:pic>
        <p:nvPicPr>
          <p:cNvPr id="40" name="Image 39" descr="CES Edupack 2011 - [Univers des MatériauxPolymères et elastomèresElastomères]_2014-02-24_22-19-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708920"/>
            <a:ext cx="4716016" cy="3289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8" name="Rectangle 37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39" name="Flèche droite 38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41" name="Flèche droite 40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57" name="Groupe 56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58" name="Rectangle à coins arrondis 57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59" name="Rectangle à coins arrondis 58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Avant-projet</a:t>
              </a:r>
              <a:endParaRPr lang="fr-FR" b="1" dirty="0"/>
            </a:p>
          </p:txBody>
        </p:sp>
        <p:sp>
          <p:nvSpPr>
            <p:cNvPr id="60" name="Rectangle à coins arrondis 59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61" name="Rectangle à coins arrondis 60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915816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C</a:t>
              </a:r>
              <a:r>
                <a:rPr lang="fr-FR" sz="1200" b="1" dirty="0" smtClean="0"/>
                <a:t>onception préliminaire</a:t>
              </a:r>
              <a:endParaRPr lang="fr-FR" sz="1200" b="1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69" name="Rectangle à coins arrondis 68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70" name="Connecteur droit 69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6" name="Connecteur droit 75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ectangle à coins arrondis 78"/>
          <p:cNvSpPr/>
          <p:nvPr/>
        </p:nvSpPr>
        <p:spPr>
          <a:xfrm>
            <a:off x="2203725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2</a:t>
            </a:r>
            <a:endParaRPr lang="fr-FR" dirty="0"/>
          </a:p>
        </p:txBody>
      </p:sp>
      <p:cxnSp>
        <p:nvCxnSpPr>
          <p:cNvPr id="80" name="Connecteur droit 79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" name="Image 80" descr="loupe copi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244686"/>
            <a:ext cx="1224136" cy="1495496"/>
          </a:xfrm>
          <a:prstGeom prst="rect">
            <a:avLst/>
          </a:prstGeom>
        </p:spPr>
      </p:pic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39552" y="5733256"/>
            <a:ext cx="275152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1600" b="1" i="1" smtClean="0">
                <a:solidFill>
                  <a:srgbClr val="FF0000"/>
                </a:solidFill>
              </a:rPr>
              <a:t>Le silicone n'est pas recyclable</a:t>
            </a:r>
            <a:endParaRPr lang="fr-FR" sz="16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à coins arrondis 29"/>
          <p:cNvSpPr/>
          <p:nvPr/>
        </p:nvSpPr>
        <p:spPr>
          <a:xfrm>
            <a:off x="179512" y="1813410"/>
            <a:ext cx="8784976" cy="4495910"/>
          </a:xfrm>
          <a:prstGeom prst="roundRect">
            <a:avLst>
              <a:gd name="adj" fmla="val 43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5" name="Image 54" descr="logo l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539552" y="2924944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smtClean="0">
                <a:solidFill>
                  <a:srgbClr val="C00000"/>
                </a:solidFill>
              </a:rPr>
              <a:t>Si je supprime des pièces,</a:t>
            </a:r>
          </a:p>
          <a:p>
            <a:pPr algn="ctr"/>
            <a:r>
              <a:rPr lang="fr-FR" sz="4000" b="1" smtClean="0">
                <a:solidFill>
                  <a:srgbClr val="C00000"/>
                </a:solidFill>
              </a:rPr>
              <a:t>je gagne en quantité de matériau,</a:t>
            </a:r>
          </a:p>
          <a:p>
            <a:pPr algn="ctr"/>
            <a:r>
              <a:rPr lang="fr-FR" sz="4000" b="1" smtClean="0">
                <a:solidFill>
                  <a:srgbClr val="C00000"/>
                </a:solidFill>
              </a:rPr>
              <a:t>mais le système est-il toujours stable?</a:t>
            </a:r>
            <a:endParaRPr lang="fr-FR" sz="4000" b="1">
              <a:solidFill>
                <a:srgbClr val="C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496944" y="85218"/>
            <a:ext cx="539552" cy="16155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35" name="Flèche droite 34"/>
          <p:cNvSpPr/>
          <p:nvPr/>
        </p:nvSpPr>
        <p:spPr>
          <a:xfrm>
            <a:off x="107504" y="44626"/>
            <a:ext cx="832528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36" name="Flèche droite 35"/>
          <p:cNvSpPr/>
          <p:nvPr/>
        </p:nvSpPr>
        <p:spPr>
          <a:xfrm>
            <a:off x="107504" y="940136"/>
            <a:ext cx="8325283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7309824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grpSp>
        <p:nvGrpSpPr>
          <p:cNvPr id="38" name="Groupe 37"/>
          <p:cNvGrpSpPr/>
          <p:nvPr/>
        </p:nvGrpSpPr>
        <p:grpSpPr>
          <a:xfrm>
            <a:off x="179512" y="116632"/>
            <a:ext cx="7056784" cy="1826176"/>
            <a:chOff x="899592" y="2681536"/>
            <a:chExt cx="7056784" cy="1826176"/>
          </a:xfrm>
        </p:grpSpPr>
        <p:sp>
          <p:nvSpPr>
            <p:cNvPr id="39" name="Rectangle à coins arrondis 38"/>
            <p:cNvSpPr/>
            <p:nvPr/>
          </p:nvSpPr>
          <p:spPr>
            <a:xfrm>
              <a:off x="971600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Besoin</a:t>
              </a:r>
              <a:endParaRPr lang="fr-FR" b="1" dirty="0"/>
            </a:p>
          </p:txBody>
        </p:sp>
        <p:sp>
          <p:nvSpPr>
            <p:cNvPr id="40" name="Rectangle à coins arrondis 39"/>
            <p:cNvSpPr/>
            <p:nvPr/>
          </p:nvSpPr>
          <p:spPr>
            <a:xfrm>
              <a:off x="2987824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b="1" dirty="0"/>
                <a:t>Avant-projet</a:t>
              </a:r>
              <a:endParaRPr lang="fr-FR" b="1" dirty="0"/>
            </a:p>
          </p:txBody>
        </p:sp>
        <p:sp>
          <p:nvSpPr>
            <p:cNvPr id="41" name="Rectangle à coins arrondis 40"/>
            <p:cNvSpPr/>
            <p:nvPr/>
          </p:nvSpPr>
          <p:spPr>
            <a:xfrm>
              <a:off x="3995936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Projet </a:t>
              </a:r>
              <a:r>
                <a:rPr lang="fr-FR" sz="1200" dirty="0" smtClean="0"/>
                <a:t>détaillé</a:t>
              </a:r>
              <a:endParaRPr lang="fr-FR" sz="1200" dirty="0"/>
            </a:p>
          </p:txBody>
        </p:sp>
        <p:sp>
          <p:nvSpPr>
            <p:cNvPr id="42" name="Rectangle à coins arrondis 41"/>
            <p:cNvSpPr/>
            <p:nvPr/>
          </p:nvSpPr>
          <p:spPr>
            <a:xfrm>
              <a:off x="5004048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Maquette &amp; </a:t>
              </a:r>
              <a:r>
                <a:rPr lang="fr-FR" sz="1200" dirty="0" smtClean="0"/>
                <a:t>prototype</a:t>
              </a:r>
              <a:endParaRPr lang="fr-FR" sz="1200" dirty="0"/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6012160" y="2708920"/>
              <a:ext cx="864096" cy="620687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/>
                <a:t>Tests &amp; </a:t>
              </a:r>
              <a:r>
                <a:rPr lang="fr-FR" sz="1200" dirty="0" smtClean="0"/>
                <a:t>validation</a:t>
              </a:r>
              <a:endParaRPr lang="fr-FR" sz="12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48264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dk1"/>
                  </a:solidFill>
                </a:rPr>
                <a:t>Restitution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15816" y="3617640"/>
              <a:ext cx="100811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C</a:t>
              </a:r>
              <a:r>
                <a:rPr lang="fr-FR" sz="1200" b="1" dirty="0" smtClean="0"/>
                <a:t>onception préliminaire</a:t>
              </a:r>
              <a:endParaRPr lang="fr-FR" sz="1200" b="1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940152" y="3617641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Tests &amp; Validation</a:t>
              </a:r>
              <a:endParaRPr lang="fr-FR" sz="12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932040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Maquettage </a:t>
              </a:r>
              <a:r>
                <a:rPr lang="fr-FR" sz="1200" dirty="0"/>
                <a:t>ou </a:t>
              </a:r>
              <a:r>
                <a:rPr lang="fr-FR" sz="1200" dirty="0" smtClean="0"/>
                <a:t>prototypage</a:t>
              </a:r>
              <a:endParaRPr lang="fr-FR" sz="12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23928" y="3617640"/>
              <a:ext cx="1008112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Conception </a:t>
              </a:r>
              <a:r>
                <a:rPr lang="fr-FR" sz="1200" dirty="0" smtClean="0"/>
                <a:t>détaillée, simulation</a:t>
              </a:r>
              <a:endParaRPr lang="fr-FR" sz="1200" dirty="0"/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1979712" y="2708921"/>
              <a:ext cx="864096" cy="620688"/>
            </a:xfrm>
            <a:prstGeom prst="roundRect">
              <a:avLst>
                <a:gd name="adj" fmla="val 8406"/>
              </a:avLst>
            </a:prstGeom>
            <a:solidFill>
              <a:schemeClr val="accent1">
                <a:lumMod val="40000"/>
                <a:lumOff val="6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fr-FR" sz="1200" dirty="0" smtClean="0"/>
                <a:t>Étude de faisabilité</a:t>
              </a:r>
              <a:endParaRPr lang="fr-FR" sz="1200" dirty="0"/>
            </a:p>
          </p:txBody>
        </p:sp>
        <p:cxnSp>
          <p:nvCxnSpPr>
            <p:cNvPr id="64" name="Connecteur droit 63"/>
            <p:cNvCxnSpPr/>
            <p:nvPr/>
          </p:nvCxnSpPr>
          <p:spPr>
            <a:xfrm rot="5400000" flipH="1" flipV="1">
              <a:off x="5027064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rot="5400000" flipH="1" flipV="1">
              <a:off x="99461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rot="5400000" flipH="1" flipV="1">
              <a:off x="3010840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rot="5400000" flipH="1" flipV="1">
              <a:off x="4018952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rot="5400000" flipH="1" flipV="1">
              <a:off x="603517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899592" y="3617640"/>
              <a:ext cx="2016224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dk1"/>
                  </a:solidFill>
                </a:rPr>
                <a:t>Idée, besoin et définition du projet</a:t>
              </a:r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70" name="Connecteur droit 69"/>
            <p:cNvCxnSpPr/>
            <p:nvPr/>
          </p:nvCxnSpPr>
          <p:spPr>
            <a:xfrm rot="5400000" flipH="1" flipV="1">
              <a:off x="2002728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rot="5400000" flipH="1" flipV="1">
              <a:off x="-13496" y="3594624"/>
              <a:ext cx="1826176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5400000" flipH="1" flipV="1">
              <a:off x="7259312" y="3810648"/>
              <a:ext cx="1394128" cy="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à coins arrondis 72"/>
          <p:cNvSpPr/>
          <p:nvPr/>
        </p:nvSpPr>
        <p:spPr>
          <a:xfrm>
            <a:off x="2203725" y="764704"/>
            <a:ext cx="1000123" cy="3405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Phase 2</a:t>
            </a:r>
            <a:endParaRPr lang="fr-FR" dirty="0"/>
          </a:p>
        </p:txBody>
      </p:sp>
      <p:cxnSp>
        <p:nvCxnSpPr>
          <p:cNvPr id="74" name="Connecteur droit 73"/>
          <p:cNvCxnSpPr/>
          <p:nvPr/>
        </p:nvCxnSpPr>
        <p:spPr>
          <a:xfrm rot="5400000" flipH="1" flipV="1">
            <a:off x="7128284" y="224644"/>
            <a:ext cx="216024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Image 74" descr="loupe copi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44686"/>
            <a:ext cx="1224136" cy="1495496"/>
          </a:xfrm>
          <a:prstGeom prst="rect">
            <a:avLst/>
          </a:prstGeom>
        </p:spPr>
      </p:pic>
      <p:sp>
        <p:nvSpPr>
          <p:cNvPr id="32" name="Rectangle à coins arrondis 31"/>
          <p:cNvSpPr/>
          <p:nvPr/>
        </p:nvSpPr>
        <p:spPr>
          <a:xfrm>
            <a:off x="179512" y="1772816"/>
            <a:ext cx="8784976" cy="360040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Lecteur Mp3 compteur de longueurs de bassin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Thème3</Template>
  <TotalTime>4906</TotalTime>
  <Words>3787</Words>
  <Application>Microsoft Office PowerPoint</Application>
  <PresentationFormat>Affichage à l'écran (4:3)</PresentationFormat>
  <Paragraphs>982</Paragraphs>
  <Slides>42</Slides>
  <Notes>23</Notes>
  <HiddenSlides>0</HiddenSlides>
  <MMClips>2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42</vt:i4>
      </vt:variant>
    </vt:vector>
  </HeadingPairs>
  <TitlesOfParts>
    <vt:vector size="44" baseType="lpstr">
      <vt:lpstr>Thème Office</vt:lpstr>
      <vt:lpstr>Thème3</vt:lpstr>
      <vt:lpstr>Projet ITEC – Focus sur la phase de conception préliminaire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David Helard</dc:creator>
  <cp:lastModifiedBy>Sil20_2</cp:lastModifiedBy>
  <cp:revision>124</cp:revision>
  <dcterms:created xsi:type="dcterms:W3CDTF">2013-11-06T21:14:48Z</dcterms:created>
  <dcterms:modified xsi:type="dcterms:W3CDTF">2014-03-31T19:37:54Z</dcterms:modified>
</cp:coreProperties>
</file>