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79" r:id="rId3"/>
    <p:sldId id="265" r:id="rId4"/>
    <p:sldId id="267" r:id="rId5"/>
    <p:sldId id="268" r:id="rId6"/>
    <p:sldId id="269" r:id="rId7"/>
    <p:sldId id="270" r:id="rId8"/>
    <p:sldId id="271" r:id="rId9"/>
    <p:sldId id="272" r:id="rId10"/>
    <p:sldId id="280" r:id="rId11"/>
    <p:sldId id="273" r:id="rId12"/>
    <p:sldId id="274" r:id="rId13"/>
    <p:sldId id="281" r:id="rId14"/>
    <p:sldId id="275" r:id="rId15"/>
    <p:sldId id="276" r:id="rId16"/>
    <p:sldId id="282" r:id="rId17"/>
    <p:sldId id="277" r:id="rId18"/>
    <p:sldId id="278" r:id="rId19"/>
    <p:sldId id="283" r:id="rId20"/>
    <p:sldId id="289" r:id="rId21"/>
    <p:sldId id="284" r:id="rId22"/>
    <p:sldId id="286" r:id="rId23"/>
    <p:sldId id="293" r:id="rId24"/>
    <p:sldId id="287" r:id="rId25"/>
    <p:sldId id="288" r:id="rId26"/>
    <p:sldId id="290" r:id="rId27"/>
    <p:sldId id="291" r:id="rId28"/>
    <p:sldId id="292" r:id="rId29"/>
    <p:sldId id="297" r:id="rId30"/>
    <p:sldId id="294" r:id="rId31"/>
    <p:sldId id="295" r:id="rId32"/>
    <p:sldId id="296" r:id="rId33"/>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FF33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10" d="100"/>
          <a:sy n="110" d="100"/>
        </p:scale>
        <p:origin x="-1644"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BF4C8AB9-A9DB-4B98-9CBD-9B8076475D54}" type="datetimeFigureOut">
              <a:rPr lang="fr-FR" smtClean="0"/>
              <a:pPr/>
              <a:t>06/12/2013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71262F3-A0D6-4EB9-A89A-0C3BBC839CD0}"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BF4C8AB9-A9DB-4B98-9CBD-9B8076475D54}" type="datetimeFigureOut">
              <a:rPr lang="fr-FR" smtClean="0"/>
              <a:pPr/>
              <a:t>06/12/2013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71262F3-A0D6-4EB9-A89A-0C3BBC839CD0}"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BF4C8AB9-A9DB-4B98-9CBD-9B8076475D54}" type="datetimeFigureOut">
              <a:rPr lang="fr-FR" smtClean="0"/>
              <a:pPr/>
              <a:t>06/12/2013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71262F3-A0D6-4EB9-A89A-0C3BBC839CD0}"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BF4C8AB9-A9DB-4B98-9CBD-9B8076475D54}" type="datetimeFigureOut">
              <a:rPr lang="fr-FR" smtClean="0"/>
              <a:pPr/>
              <a:t>06/12/2013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71262F3-A0D6-4EB9-A89A-0C3BBC839CD0}"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BF4C8AB9-A9DB-4B98-9CBD-9B8076475D54}" type="datetimeFigureOut">
              <a:rPr lang="fr-FR" smtClean="0"/>
              <a:pPr/>
              <a:t>06/12/2013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71262F3-A0D6-4EB9-A89A-0C3BBC839CD0}"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BF4C8AB9-A9DB-4B98-9CBD-9B8076475D54}" type="datetimeFigureOut">
              <a:rPr lang="fr-FR" smtClean="0"/>
              <a:pPr/>
              <a:t>06/12/2013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71262F3-A0D6-4EB9-A89A-0C3BBC839CD0}"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BF4C8AB9-A9DB-4B98-9CBD-9B8076475D54}" type="datetimeFigureOut">
              <a:rPr lang="fr-FR" smtClean="0"/>
              <a:pPr/>
              <a:t>06/12/2013</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071262F3-A0D6-4EB9-A89A-0C3BBC839CD0}"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BF4C8AB9-A9DB-4B98-9CBD-9B8076475D54}" type="datetimeFigureOut">
              <a:rPr lang="fr-FR" smtClean="0"/>
              <a:pPr/>
              <a:t>06/12/2013</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071262F3-A0D6-4EB9-A89A-0C3BBC839CD0}"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BF4C8AB9-A9DB-4B98-9CBD-9B8076475D54}" type="datetimeFigureOut">
              <a:rPr lang="fr-FR" smtClean="0"/>
              <a:pPr/>
              <a:t>06/12/2013</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071262F3-A0D6-4EB9-A89A-0C3BBC839CD0}"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BF4C8AB9-A9DB-4B98-9CBD-9B8076475D54}" type="datetimeFigureOut">
              <a:rPr lang="fr-FR" smtClean="0"/>
              <a:pPr/>
              <a:t>06/12/2013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71262F3-A0D6-4EB9-A89A-0C3BBC839CD0}"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BF4C8AB9-A9DB-4B98-9CBD-9B8076475D54}" type="datetimeFigureOut">
              <a:rPr lang="fr-FR" smtClean="0"/>
              <a:pPr/>
              <a:t>06/12/2013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71262F3-A0D6-4EB9-A89A-0C3BBC839CD0}"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4C8AB9-A9DB-4B98-9CBD-9B8076475D54}" type="datetimeFigureOut">
              <a:rPr lang="fr-FR" smtClean="0"/>
              <a:pPr/>
              <a:t>06/12/2013</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1262F3-A0D6-4EB9-A89A-0C3BBC839CD0}"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video" Target="file:///C:\Users\THIERRY\Pictures\Desktop\Seminaire%20STI2D%201er%20Avril%202014\bateau.wmv" TargetMode="External"/><Relationship Id="rId6" Type="http://schemas.openxmlformats.org/officeDocument/2006/relationships/image" Target="../media/image18.png"/><Relationship Id="rId5" Type="http://schemas.openxmlformats.org/officeDocument/2006/relationships/image" Target="../media/image12.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9.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3.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20.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12.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video" Target="file:///C:\Users\THIERRY\Pictures\Desktop\Seminaire%20STI2D%201er%20Avril%202014\CCI.avi" TargetMode="External"/><Relationship Id="rId6" Type="http://schemas.openxmlformats.org/officeDocument/2006/relationships/image" Target="../media/image21.png"/><Relationship Id="rId5" Type="http://schemas.openxmlformats.org/officeDocument/2006/relationships/image" Target="../media/image12.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2.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3.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png"/><Relationship Id="rId7" Type="http://schemas.openxmlformats.org/officeDocument/2006/relationships/image" Target="../media/image24.png"/><Relationship Id="rId12" Type="http://schemas.openxmlformats.org/officeDocument/2006/relationships/image" Target="../media/image29.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28.jpeg"/><Relationship Id="rId5" Type="http://schemas.openxmlformats.org/officeDocument/2006/relationships/image" Target="../media/image12.png"/><Relationship Id="rId10" Type="http://schemas.openxmlformats.org/officeDocument/2006/relationships/image" Target="../media/image27.jpeg"/><Relationship Id="rId4" Type="http://schemas.openxmlformats.org/officeDocument/2006/relationships/image" Target="../media/image3.png"/><Relationship Id="rId9"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video" Target="file:///C:\Users\THIERRY\Pictures\Desktop\Seminaire%20STI2D%201er%20Avril%202014\journ&#233;es%20de%20la%20mobilit&#233;.mp4" TargetMode="Externa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12.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png"/><Relationship Id="rId7" Type="http://schemas.openxmlformats.org/officeDocument/2006/relationships/image" Target="../media/image31.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33.png"/></Relationships>
</file>

<file path=ppt/slides/_rels/slide2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34.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12.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2.png"/><Relationship Id="rId7" Type="http://schemas.openxmlformats.org/officeDocument/2006/relationships/image" Target="../media/image3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2.png"/><Relationship Id="rId10" Type="http://schemas.openxmlformats.org/officeDocument/2006/relationships/image" Target="../media/image38.jpeg"/><Relationship Id="rId4" Type="http://schemas.openxmlformats.org/officeDocument/2006/relationships/image" Target="../media/image3.png"/><Relationship Id="rId9" Type="http://schemas.openxmlformats.org/officeDocument/2006/relationships/image" Target="../media/image37.jpeg"/></Relationships>
</file>

<file path=ppt/slides/_rels/slide25.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2.png"/><Relationship Id="rId7" Type="http://schemas.openxmlformats.org/officeDocument/2006/relationships/hyperlink" Target="gallois.pdf" TargetMode="Externa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6.png"/></Relationships>
</file>

<file path=ppt/slides/_rels/slide26.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2.png"/><Relationship Id="rId7" Type="http://schemas.openxmlformats.org/officeDocument/2006/relationships/image" Target="../media/image41.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45.jpeg"/><Relationship Id="rId5" Type="http://schemas.openxmlformats.org/officeDocument/2006/relationships/image" Target="../media/image12.png"/><Relationship Id="rId10" Type="http://schemas.openxmlformats.org/officeDocument/2006/relationships/image" Target="../media/image44.jpeg"/><Relationship Id="rId4" Type="http://schemas.openxmlformats.org/officeDocument/2006/relationships/image" Target="../media/image3.png"/><Relationship Id="rId9" Type="http://schemas.openxmlformats.org/officeDocument/2006/relationships/image" Target="../media/image43.jpeg"/></Relationships>
</file>

<file path=ppt/slides/_rels/slide27.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2.png"/><Relationship Id="rId7" Type="http://schemas.openxmlformats.org/officeDocument/2006/relationships/image" Target="../media/image47.jpeg"/><Relationship Id="rId12"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46.jpeg"/><Relationship Id="rId11" Type="http://schemas.openxmlformats.org/officeDocument/2006/relationships/image" Target="../media/image51.jpeg"/><Relationship Id="rId5" Type="http://schemas.openxmlformats.org/officeDocument/2006/relationships/image" Target="../media/image12.png"/><Relationship Id="rId10" Type="http://schemas.openxmlformats.org/officeDocument/2006/relationships/image" Target="../media/image50.jpeg"/><Relationship Id="rId4" Type="http://schemas.openxmlformats.org/officeDocument/2006/relationships/image" Target="../media/image3.png"/><Relationship Id="rId9" Type="http://schemas.openxmlformats.org/officeDocument/2006/relationships/image" Target="../media/image49.jpeg"/></Relationships>
</file>

<file path=ppt/slides/_rels/slide2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1.gif"/><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2.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3.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5.jpe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dirty="0"/>
          </a:p>
        </p:txBody>
      </p:sp>
      <p:pic>
        <p:nvPicPr>
          <p:cNvPr id="28" name="Image 27" descr="diapo ccico 24 juin 2013.png"/>
          <p:cNvPicPr>
            <a:picLocks noChangeAspect="1"/>
          </p:cNvPicPr>
          <p:nvPr/>
        </p:nvPicPr>
        <p:blipFill>
          <a:blip r:embed="rId2" cstate="print"/>
          <a:stretch>
            <a:fillRect/>
          </a:stretch>
        </p:blipFill>
        <p:spPr>
          <a:xfrm>
            <a:off x="0" y="1"/>
            <a:ext cx="9144000" cy="6858000"/>
          </a:xfrm>
          <a:prstGeom prst="rect">
            <a:avLst/>
          </a:prstGeom>
        </p:spPr>
      </p:pic>
      <p:sp>
        <p:nvSpPr>
          <p:cNvPr id="15" name="ZoneTexte 14"/>
          <p:cNvSpPr txBox="1"/>
          <p:nvPr/>
        </p:nvSpPr>
        <p:spPr>
          <a:xfrm>
            <a:off x="899592" y="138698"/>
            <a:ext cx="4032448" cy="507831"/>
          </a:xfrm>
          <a:prstGeom prst="rect">
            <a:avLst/>
          </a:prstGeom>
          <a:noFill/>
        </p:spPr>
        <p:txBody>
          <a:bodyPr wrap="square" rtlCol="0">
            <a:spAutoFit/>
          </a:bodyPr>
          <a:lstStyle/>
          <a:p>
            <a:r>
              <a:rPr lang="fr-FR" sz="1500" b="1" dirty="0" smtClean="0">
                <a:solidFill>
                  <a:srgbClr val="00B0F0"/>
                </a:solidFill>
              </a:rPr>
              <a:t>LYCEE PRIVE SAINT JOSEPH</a:t>
            </a:r>
          </a:p>
          <a:p>
            <a:r>
              <a:rPr lang="fr-FR" sz="1200" dirty="0" smtClean="0">
                <a:solidFill>
                  <a:schemeClr val="bg1"/>
                </a:solidFill>
              </a:rPr>
              <a:t>Saint Martin Boulogne</a:t>
            </a:r>
            <a:endParaRPr lang="fr-FR" sz="1200" dirty="0">
              <a:solidFill>
                <a:schemeClr val="bg1"/>
              </a:solidFill>
            </a:endParaRPr>
          </a:p>
        </p:txBody>
      </p:sp>
      <p:pic>
        <p:nvPicPr>
          <p:cNvPr id="16" name="Image 15" descr="logo24.png"/>
          <p:cNvPicPr>
            <a:picLocks noChangeAspect="1"/>
          </p:cNvPicPr>
          <p:nvPr/>
        </p:nvPicPr>
        <p:blipFill>
          <a:blip r:embed="rId3" cstate="print"/>
          <a:stretch>
            <a:fillRect/>
          </a:stretch>
        </p:blipFill>
        <p:spPr>
          <a:xfrm>
            <a:off x="7524328" y="116632"/>
            <a:ext cx="1387858" cy="576064"/>
          </a:xfrm>
          <a:prstGeom prst="rect">
            <a:avLst/>
          </a:prstGeom>
        </p:spPr>
      </p:pic>
      <p:pic>
        <p:nvPicPr>
          <p:cNvPr id="17" name="Image 16" descr="456.png"/>
          <p:cNvPicPr>
            <a:picLocks noChangeAspect="1"/>
          </p:cNvPicPr>
          <p:nvPr/>
        </p:nvPicPr>
        <p:blipFill>
          <a:blip r:embed="rId4" cstate="print"/>
          <a:stretch>
            <a:fillRect/>
          </a:stretch>
        </p:blipFill>
        <p:spPr>
          <a:xfrm>
            <a:off x="179512" y="116632"/>
            <a:ext cx="720080" cy="593143"/>
          </a:xfrm>
          <a:prstGeom prst="rect">
            <a:avLst/>
          </a:prstGeom>
        </p:spPr>
      </p:pic>
      <p:sp>
        <p:nvSpPr>
          <p:cNvPr id="20" name="ZoneTexte 19"/>
          <p:cNvSpPr txBox="1"/>
          <p:nvPr/>
        </p:nvSpPr>
        <p:spPr>
          <a:xfrm>
            <a:off x="1187624" y="908720"/>
            <a:ext cx="7488832" cy="861774"/>
          </a:xfrm>
          <a:prstGeom prst="rect">
            <a:avLst/>
          </a:prstGeom>
          <a:noFill/>
        </p:spPr>
        <p:txBody>
          <a:bodyPr wrap="square" rtlCol="0">
            <a:spAutoFit/>
          </a:bodyPr>
          <a:lstStyle/>
          <a:p>
            <a:r>
              <a:rPr lang="fr-FR" sz="5000" dirty="0" smtClean="0">
                <a:solidFill>
                  <a:schemeClr val="bg1"/>
                </a:solidFill>
                <a:latin typeface="Swiss921 BT" pitchFamily="34" charset="0"/>
              </a:rPr>
              <a:t>HORS-BORD </a:t>
            </a:r>
            <a:r>
              <a:rPr lang="fr-FR" sz="5000" dirty="0" smtClean="0">
                <a:solidFill>
                  <a:srgbClr val="00B0F0"/>
                </a:solidFill>
                <a:latin typeface="Swiss921 BT" pitchFamily="34" charset="0"/>
              </a:rPr>
              <a:t>H2</a:t>
            </a:r>
            <a:r>
              <a:rPr lang="fr-FR" sz="5000" dirty="0" smtClean="0">
                <a:solidFill>
                  <a:schemeClr val="bg1"/>
                </a:solidFill>
                <a:latin typeface="Swiss921 BT" pitchFamily="34" charset="0"/>
              </a:rPr>
              <a:t> POWERED</a:t>
            </a:r>
            <a:endParaRPr lang="fr-FR" sz="5000" dirty="0">
              <a:solidFill>
                <a:schemeClr val="bg1"/>
              </a:solidFill>
              <a:latin typeface="Swiss921 BT" pitchFamily="34" charset="0"/>
            </a:endParaRPr>
          </a:p>
        </p:txBody>
      </p:sp>
      <p:sp>
        <p:nvSpPr>
          <p:cNvPr id="21" name="ZoneTexte 20"/>
          <p:cNvSpPr txBox="1"/>
          <p:nvPr/>
        </p:nvSpPr>
        <p:spPr>
          <a:xfrm>
            <a:off x="1187624" y="1516722"/>
            <a:ext cx="4032448" cy="400110"/>
          </a:xfrm>
          <a:prstGeom prst="rect">
            <a:avLst/>
          </a:prstGeom>
          <a:noFill/>
        </p:spPr>
        <p:txBody>
          <a:bodyPr wrap="square" rtlCol="0">
            <a:spAutoFit/>
          </a:bodyPr>
          <a:lstStyle/>
          <a:p>
            <a:r>
              <a:rPr lang="fr-FR" sz="2000" b="1" dirty="0" smtClean="0">
                <a:solidFill>
                  <a:srgbClr val="00B0F0"/>
                </a:solidFill>
              </a:rPr>
              <a:t>PROJET BAC STI2D ITEC</a:t>
            </a:r>
            <a:endParaRPr lang="fr-FR" sz="2000" dirty="0">
              <a:solidFill>
                <a:schemeClr val="bg1"/>
              </a:solidFill>
            </a:endParaRPr>
          </a:p>
        </p:txBody>
      </p:sp>
      <p:pic>
        <p:nvPicPr>
          <p:cNvPr id="14" name="Picture 2"/>
          <p:cNvPicPr>
            <a:picLocks noChangeAspect="1" noChangeArrowheads="1"/>
          </p:cNvPicPr>
          <p:nvPr/>
        </p:nvPicPr>
        <p:blipFill>
          <a:blip r:embed="rId5" cstate="print"/>
          <a:srcRect l="50730" r="1218"/>
          <a:stretch>
            <a:fillRect/>
          </a:stretch>
        </p:blipFill>
        <p:spPr bwMode="auto">
          <a:xfrm flipH="1">
            <a:off x="3419872" y="5805264"/>
            <a:ext cx="5724128" cy="936104"/>
          </a:xfrm>
          <a:prstGeom prst="rect">
            <a:avLst/>
          </a:prstGeom>
          <a:noFill/>
          <a:ln w="9525">
            <a:noFill/>
            <a:miter lim="800000"/>
            <a:headEnd/>
            <a:tailEnd/>
          </a:ln>
        </p:spPr>
      </p:pic>
      <p:pic>
        <p:nvPicPr>
          <p:cNvPr id="7173" name="Picture 5"/>
          <p:cNvPicPr>
            <a:picLocks noChangeAspect="1" noChangeArrowheads="1"/>
          </p:cNvPicPr>
          <p:nvPr/>
        </p:nvPicPr>
        <p:blipFill>
          <a:blip r:embed="rId6" cstate="print"/>
          <a:srcRect/>
          <a:stretch>
            <a:fillRect/>
          </a:stretch>
        </p:blipFill>
        <p:spPr bwMode="auto">
          <a:xfrm>
            <a:off x="1835696" y="2276871"/>
            <a:ext cx="5328592" cy="34966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Image 10" descr="4569.png"/>
          <p:cNvPicPr>
            <a:picLocks noChangeAspect="1"/>
          </p:cNvPicPr>
          <p:nvPr/>
        </p:nvPicPr>
        <p:blipFill>
          <a:blip r:embed="rId7" cstate="print"/>
          <a:stretch>
            <a:fillRect/>
          </a:stretch>
        </p:blipFill>
        <p:spPr>
          <a:xfrm>
            <a:off x="360040" y="3933056"/>
            <a:ext cx="7524328" cy="4232434"/>
          </a:xfrm>
          <a:prstGeom prst="rect">
            <a:avLst/>
          </a:prstGeom>
        </p:spPr>
      </p:pic>
      <p:pic>
        <p:nvPicPr>
          <p:cNvPr id="13" name="Picture 2" descr="http://wehicles.com/crop/570/300/data/IntervDKern6.jpg"/>
          <p:cNvPicPr>
            <a:picLocks noChangeAspect="1" noChangeArrowheads="1"/>
          </p:cNvPicPr>
          <p:nvPr/>
        </p:nvPicPr>
        <p:blipFill>
          <a:blip r:embed="rId8" cstate="print"/>
          <a:srcRect/>
          <a:stretch>
            <a:fillRect/>
          </a:stretch>
        </p:blipFill>
        <p:spPr bwMode="auto">
          <a:xfrm>
            <a:off x="7228588" y="2420887"/>
            <a:ext cx="1847384" cy="9723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
          <p:cNvPicPr>
            <a:picLocks noChangeAspect="1" noChangeArrowheads="1"/>
          </p:cNvPicPr>
          <p:nvPr/>
        </p:nvPicPr>
        <p:blipFill>
          <a:blip r:embed="rId9" cstate="print"/>
          <a:srcRect t="6048" b="3233"/>
          <a:stretch>
            <a:fillRect/>
          </a:stretch>
        </p:blipFill>
        <p:spPr bwMode="auto">
          <a:xfrm>
            <a:off x="69300" y="3573016"/>
            <a:ext cx="1694388" cy="9803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2" name="Rectangle 21"/>
          <p:cNvSpPr/>
          <p:nvPr/>
        </p:nvSpPr>
        <p:spPr>
          <a:xfrm flipH="1">
            <a:off x="3779912" y="1628800"/>
            <a:ext cx="3909361" cy="175493"/>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p:cNvSpPr/>
          <p:nvPr/>
        </p:nvSpPr>
        <p:spPr>
          <a:xfrm>
            <a:off x="55748" y="4541058"/>
            <a:ext cx="1733167" cy="1169551"/>
          </a:xfrm>
          <a:prstGeom prst="rect">
            <a:avLst/>
          </a:prstGeom>
        </p:spPr>
        <p:txBody>
          <a:bodyPr wrap="none">
            <a:spAutoFit/>
          </a:bodyPr>
          <a:lstStyle/>
          <a:p>
            <a:r>
              <a:rPr lang="fr-FR" sz="7000" dirty="0" smtClean="0">
                <a:solidFill>
                  <a:schemeClr val="bg1"/>
                </a:solidFill>
                <a:latin typeface="Swiss921 BT" pitchFamily="34" charset="0"/>
              </a:rPr>
              <a:t>ITEC</a:t>
            </a:r>
            <a:endParaRPr lang="fr-FR" sz="7000" dirty="0"/>
          </a:p>
        </p:txBody>
      </p:sp>
      <p:sp>
        <p:nvSpPr>
          <p:cNvPr id="25" name="ZoneTexte 24"/>
          <p:cNvSpPr txBox="1"/>
          <p:nvPr/>
        </p:nvSpPr>
        <p:spPr>
          <a:xfrm>
            <a:off x="101878" y="5333146"/>
            <a:ext cx="1800200" cy="400110"/>
          </a:xfrm>
          <a:prstGeom prst="rect">
            <a:avLst/>
          </a:prstGeom>
          <a:noFill/>
        </p:spPr>
        <p:txBody>
          <a:bodyPr wrap="square" rtlCol="0">
            <a:spAutoFit/>
          </a:bodyPr>
          <a:lstStyle/>
          <a:p>
            <a:r>
              <a:rPr lang="fr-FR" sz="2000" b="1" dirty="0" smtClean="0">
                <a:solidFill>
                  <a:srgbClr val="00B0F0"/>
                </a:solidFill>
              </a:rPr>
              <a:t>TEAM</a:t>
            </a:r>
            <a:endParaRPr lang="fr-FR" sz="2000"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dirty="0"/>
          </a:p>
        </p:txBody>
      </p:sp>
      <p:sp>
        <p:nvSpPr>
          <p:cNvPr id="15" name="ZoneTexte 14"/>
          <p:cNvSpPr txBox="1"/>
          <p:nvPr/>
        </p:nvSpPr>
        <p:spPr>
          <a:xfrm>
            <a:off x="899592" y="138698"/>
            <a:ext cx="4032448" cy="507831"/>
          </a:xfrm>
          <a:prstGeom prst="rect">
            <a:avLst/>
          </a:prstGeom>
          <a:noFill/>
        </p:spPr>
        <p:txBody>
          <a:bodyPr wrap="square" rtlCol="0">
            <a:spAutoFit/>
          </a:bodyPr>
          <a:lstStyle/>
          <a:p>
            <a:r>
              <a:rPr lang="fr-FR" sz="1500" b="1" dirty="0" smtClean="0">
                <a:solidFill>
                  <a:srgbClr val="00B0F0"/>
                </a:solidFill>
              </a:rPr>
              <a:t>LYCEE PRIVE SAINT JOSEPH</a:t>
            </a:r>
          </a:p>
          <a:p>
            <a:r>
              <a:rPr lang="fr-FR" sz="1200" dirty="0" smtClean="0">
                <a:solidFill>
                  <a:schemeClr val="bg1"/>
                </a:solidFill>
              </a:rPr>
              <a:t>Saint Martin Boulogne</a:t>
            </a:r>
            <a:endParaRPr lang="fr-FR" sz="1200" dirty="0">
              <a:solidFill>
                <a:schemeClr val="bg1"/>
              </a:solidFill>
            </a:endParaRPr>
          </a:p>
        </p:txBody>
      </p:sp>
      <p:pic>
        <p:nvPicPr>
          <p:cNvPr id="16" name="Image 15" descr="logo24.png"/>
          <p:cNvPicPr>
            <a:picLocks noChangeAspect="1"/>
          </p:cNvPicPr>
          <p:nvPr/>
        </p:nvPicPr>
        <p:blipFill>
          <a:blip r:embed="rId2" cstate="print"/>
          <a:stretch>
            <a:fillRect/>
          </a:stretch>
        </p:blipFill>
        <p:spPr>
          <a:xfrm>
            <a:off x="7524328" y="116632"/>
            <a:ext cx="1387858" cy="576064"/>
          </a:xfrm>
          <a:prstGeom prst="rect">
            <a:avLst/>
          </a:prstGeom>
        </p:spPr>
      </p:pic>
      <p:pic>
        <p:nvPicPr>
          <p:cNvPr id="17" name="Image 16" descr="456.png"/>
          <p:cNvPicPr>
            <a:picLocks noChangeAspect="1"/>
          </p:cNvPicPr>
          <p:nvPr/>
        </p:nvPicPr>
        <p:blipFill>
          <a:blip r:embed="rId3" cstate="print"/>
          <a:stretch>
            <a:fillRect/>
          </a:stretch>
        </p:blipFill>
        <p:spPr>
          <a:xfrm>
            <a:off x="179512" y="116632"/>
            <a:ext cx="720080" cy="593143"/>
          </a:xfrm>
          <a:prstGeom prst="rect">
            <a:avLst/>
          </a:prstGeom>
        </p:spPr>
      </p:pic>
      <p:sp>
        <p:nvSpPr>
          <p:cNvPr id="20" name="ZoneTexte 19"/>
          <p:cNvSpPr txBox="1"/>
          <p:nvPr/>
        </p:nvSpPr>
        <p:spPr>
          <a:xfrm>
            <a:off x="1907704" y="764704"/>
            <a:ext cx="5832648" cy="707886"/>
          </a:xfrm>
          <a:prstGeom prst="rect">
            <a:avLst/>
          </a:prstGeom>
          <a:noFill/>
        </p:spPr>
        <p:txBody>
          <a:bodyPr wrap="square" rtlCol="0">
            <a:spAutoFit/>
          </a:bodyPr>
          <a:lstStyle/>
          <a:p>
            <a:r>
              <a:rPr lang="fr-FR" sz="4000" dirty="0" smtClean="0">
                <a:solidFill>
                  <a:schemeClr val="bg1"/>
                </a:solidFill>
                <a:latin typeface="Swiss921 BT" pitchFamily="34" charset="0"/>
              </a:rPr>
              <a:t>HORS-BORD H2 POWERED</a:t>
            </a:r>
            <a:endParaRPr lang="fr-FR" sz="4000" dirty="0">
              <a:solidFill>
                <a:schemeClr val="bg1"/>
              </a:solidFill>
              <a:latin typeface="Swiss921 BT" pitchFamily="34" charset="0"/>
            </a:endParaRPr>
          </a:p>
        </p:txBody>
      </p:sp>
      <p:sp>
        <p:nvSpPr>
          <p:cNvPr id="21" name="ZoneTexte 20"/>
          <p:cNvSpPr txBox="1"/>
          <p:nvPr/>
        </p:nvSpPr>
        <p:spPr>
          <a:xfrm>
            <a:off x="1907704" y="1268760"/>
            <a:ext cx="4032448" cy="323165"/>
          </a:xfrm>
          <a:prstGeom prst="rect">
            <a:avLst/>
          </a:prstGeom>
          <a:noFill/>
        </p:spPr>
        <p:txBody>
          <a:bodyPr wrap="square" rtlCol="0">
            <a:spAutoFit/>
          </a:bodyPr>
          <a:lstStyle/>
          <a:p>
            <a:r>
              <a:rPr lang="fr-FR" sz="1500" b="1" dirty="0" smtClean="0">
                <a:solidFill>
                  <a:srgbClr val="00B0F0"/>
                </a:solidFill>
              </a:rPr>
              <a:t>PROJET BAC STI2D ITEC</a:t>
            </a:r>
            <a:endParaRPr lang="fr-FR" sz="1200" dirty="0">
              <a:solidFill>
                <a:schemeClr val="bg1"/>
              </a:solidFill>
            </a:endParaRPr>
          </a:p>
        </p:txBody>
      </p:sp>
      <p:pic>
        <p:nvPicPr>
          <p:cNvPr id="18" name="Image 17" descr="4569.png"/>
          <p:cNvPicPr>
            <a:picLocks noChangeAspect="1"/>
          </p:cNvPicPr>
          <p:nvPr/>
        </p:nvPicPr>
        <p:blipFill>
          <a:blip r:embed="rId4" cstate="print"/>
          <a:stretch>
            <a:fillRect/>
          </a:stretch>
        </p:blipFill>
        <p:spPr>
          <a:xfrm>
            <a:off x="-201038" y="548680"/>
            <a:ext cx="9345038" cy="5256584"/>
          </a:xfrm>
          <a:prstGeom prst="rect">
            <a:avLst/>
          </a:prstGeom>
        </p:spPr>
      </p:pic>
      <p:pic>
        <p:nvPicPr>
          <p:cNvPr id="19" name="Image 18" descr="12366.png"/>
          <p:cNvPicPr>
            <a:picLocks noChangeAspect="1"/>
          </p:cNvPicPr>
          <p:nvPr/>
        </p:nvPicPr>
        <p:blipFill>
          <a:blip r:embed="rId5" cstate="print"/>
          <a:stretch>
            <a:fillRect/>
          </a:stretch>
        </p:blipFill>
        <p:spPr>
          <a:xfrm>
            <a:off x="-324544" y="2996952"/>
            <a:ext cx="6272697" cy="3528392"/>
          </a:xfrm>
          <a:prstGeom prst="rect">
            <a:avLst/>
          </a:prstGeom>
        </p:spPr>
      </p:pic>
      <p:sp>
        <p:nvSpPr>
          <p:cNvPr id="22" name="Rectangle 21"/>
          <p:cNvSpPr/>
          <p:nvPr/>
        </p:nvSpPr>
        <p:spPr>
          <a:xfrm>
            <a:off x="4283968" y="4437112"/>
            <a:ext cx="4572000" cy="2215991"/>
          </a:xfrm>
          <a:prstGeom prst="rect">
            <a:avLst/>
          </a:prstGeom>
        </p:spPr>
        <p:txBody>
          <a:bodyPr>
            <a:spAutoFit/>
          </a:bodyPr>
          <a:lstStyle/>
          <a:p>
            <a:pPr algn="r"/>
            <a:r>
              <a:rPr lang="fr-FR" dirty="0" smtClean="0">
                <a:solidFill>
                  <a:schemeClr val="bg1"/>
                </a:solidFill>
                <a:effectLst>
                  <a:outerShdw blurRad="38100" dist="38100" dir="2700000" algn="tl">
                    <a:srgbClr val="000000">
                      <a:alpha val="43137"/>
                    </a:srgbClr>
                  </a:outerShdw>
                </a:effectLst>
                <a:latin typeface="Swiss921 BT" pitchFamily="34" charset="0"/>
              </a:rPr>
              <a:t>Energie de propulsion principale </a:t>
            </a:r>
          </a:p>
          <a:p>
            <a:pPr lvl="0" algn="r"/>
            <a:r>
              <a:rPr lang="en-US" sz="1200" dirty="0" smtClean="0">
                <a:solidFill>
                  <a:schemeClr val="bg1"/>
                </a:solidFill>
                <a:effectLst>
                  <a:outerShdw blurRad="38100" dist="38100" dir="2700000" algn="tl">
                    <a:srgbClr val="000000">
                      <a:alpha val="43137"/>
                    </a:srgbClr>
                  </a:outerShdw>
                </a:effectLst>
                <a:latin typeface="Agency FB" pitchFamily="34" charset="0"/>
              </a:rPr>
              <a:t> 2 </a:t>
            </a:r>
            <a:r>
              <a:rPr lang="en-US" sz="1200" dirty="0" err="1" smtClean="0">
                <a:solidFill>
                  <a:schemeClr val="bg1"/>
                </a:solidFill>
                <a:effectLst>
                  <a:outerShdw blurRad="38100" dist="38100" dir="2700000" algn="tl">
                    <a:srgbClr val="000000">
                      <a:alpha val="43137"/>
                    </a:srgbClr>
                  </a:outerShdw>
                </a:effectLst>
                <a:latin typeface="Agency FB" pitchFamily="34" charset="0"/>
              </a:rPr>
              <a:t>Accus</a:t>
            </a:r>
            <a:r>
              <a:rPr lang="en-US" sz="1200" dirty="0" smtClean="0">
                <a:solidFill>
                  <a:schemeClr val="bg1"/>
                </a:solidFill>
                <a:effectLst>
                  <a:outerShdw blurRad="38100" dist="38100" dir="2700000" algn="tl">
                    <a:srgbClr val="000000">
                      <a:alpha val="43137"/>
                    </a:srgbClr>
                  </a:outerShdw>
                </a:effectLst>
                <a:latin typeface="Agency FB" pitchFamily="34" charset="0"/>
              </a:rPr>
              <a:t> </a:t>
            </a:r>
            <a:r>
              <a:rPr lang="en-US" sz="1200" dirty="0" err="1" smtClean="0">
                <a:solidFill>
                  <a:schemeClr val="bg1"/>
                </a:solidFill>
                <a:effectLst>
                  <a:outerShdw blurRad="38100" dist="38100" dir="2700000" algn="tl">
                    <a:srgbClr val="000000">
                      <a:alpha val="43137"/>
                    </a:srgbClr>
                  </a:outerShdw>
                </a:effectLst>
                <a:latin typeface="Agency FB" pitchFamily="34" charset="0"/>
              </a:rPr>
              <a:t>Lipo</a:t>
            </a:r>
            <a:r>
              <a:rPr lang="en-US" sz="1200" dirty="0" smtClean="0">
                <a:solidFill>
                  <a:schemeClr val="bg1"/>
                </a:solidFill>
                <a:effectLst>
                  <a:outerShdw blurRad="38100" dist="38100" dir="2700000" algn="tl">
                    <a:srgbClr val="000000">
                      <a:alpha val="43137"/>
                    </a:srgbClr>
                  </a:outerShdw>
                </a:effectLst>
                <a:latin typeface="Agency FB" pitchFamily="34" charset="0"/>
              </a:rPr>
              <a:t> </a:t>
            </a:r>
            <a:r>
              <a:rPr lang="en-US" sz="1200" b="1" dirty="0" smtClean="0">
                <a:solidFill>
                  <a:schemeClr val="bg1"/>
                </a:solidFill>
                <a:effectLst>
                  <a:outerShdw blurRad="38100" dist="38100" dir="2700000" algn="tl">
                    <a:srgbClr val="000000">
                      <a:alpha val="43137"/>
                    </a:srgbClr>
                  </a:outerShdw>
                </a:effectLst>
                <a:latin typeface="Agency FB" pitchFamily="34" charset="0"/>
              </a:rPr>
              <a:t>LRP</a:t>
            </a:r>
            <a:r>
              <a:rPr lang="en-US" sz="1200" dirty="0" smtClean="0">
                <a:solidFill>
                  <a:schemeClr val="bg1"/>
                </a:solidFill>
                <a:effectLst>
                  <a:outerShdw blurRad="38100" dist="38100" dir="2700000" algn="tl">
                    <a:srgbClr val="000000">
                      <a:alpha val="43137"/>
                    </a:srgbClr>
                  </a:outerShdw>
                </a:effectLst>
                <a:latin typeface="Agency FB" pitchFamily="34" charset="0"/>
              </a:rPr>
              <a:t> 7.4Volts / 4400 </a:t>
            </a:r>
            <a:r>
              <a:rPr lang="en-US" sz="1200" dirty="0" err="1" smtClean="0">
                <a:solidFill>
                  <a:schemeClr val="bg1"/>
                </a:solidFill>
                <a:effectLst>
                  <a:outerShdw blurRad="38100" dist="38100" dir="2700000" algn="tl">
                    <a:srgbClr val="000000">
                      <a:alpha val="43137"/>
                    </a:srgbClr>
                  </a:outerShdw>
                </a:effectLst>
                <a:latin typeface="Agency FB" pitchFamily="34" charset="0"/>
              </a:rPr>
              <a:t>mAh</a:t>
            </a:r>
            <a:r>
              <a:rPr lang="en-US" sz="1200" dirty="0" smtClean="0">
                <a:solidFill>
                  <a:schemeClr val="bg1"/>
                </a:solidFill>
                <a:effectLst>
                  <a:outerShdw blurRad="38100" dist="38100" dir="2700000" algn="tl">
                    <a:srgbClr val="000000">
                      <a:alpha val="43137"/>
                    </a:srgbClr>
                  </a:outerShdw>
                </a:effectLst>
                <a:latin typeface="Agency FB" pitchFamily="34" charset="0"/>
              </a:rPr>
              <a:t> / 2S en </a:t>
            </a:r>
            <a:r>
              <a:rPr lang="en-US" sz="1200" dirty="0" err="1" smtClean="0">
                <a:solidFill>
                  <a:schemeClr val="bg1"/>
                </a:solidFill>
                <a:effectLst>
                  <a:outerShdw blurRad="38100" dist="38100" dir="2700000" algn="tl">
                    <a:srgbClr val="000000">
                      <a:alpha val="43137"/>
                    </a:srgbClr>
                  </a:outerShdw>
                </a:effectLst>
                <a:latin typeface="Agency FB" pitchFamily="34" charset="0"/>
              </a:rPr>
              <a:t>parallèle</a:t>
            </a:r>
            <a:endParaRPr lang="fr-FR" sz="1200" dirty="0" smtClean="0">
              <a:solidFill>
                <a:schemeClr val="bg1"/>
              </a:solidFill>
              <a:effectLst>
                <a:outerShdw blurRad="38100" dist="38100" dir="2700000" algn="tl">
                  <a:srgbClr val="000000">
                    <a:alpha val="43137"/>
                  </a:srgbClr>
                </a:outerShdw>
              </a:effectLst>
              <a:latin typeface="Agency FB" pitchFamily="34" charset="0"/>
            </a:endParaRPr>
          </a:p>
          <a:p>
            <a:pPr algn="r"/>
            <a:r>
              <a:rPr lang="en-US" dirty="0" smtClean="0">
                <a:solidFill>
                  <a:schemeClr val="bg1"/>
                </a:solidFill>
                <a:effectLst>
                  <a:outerShdw blurRad="38100" dist="38100" dir="2700000" algn="tl">
                    <a:srgbClr val="000000">
                      <a:alpha val="43137"/>
                    </a:srgbClr>
                  </a:outerShdw>
                </a:effectLst>
                <a:latin typeface="Agency FB" pitchFamily="34" charset="0"/>
              </a:rPr>
              <a:t> </a:t>
            </a:r>
            <a:endParaRPr lang="fr-FR" dirty="0" smtClean="0">
              <a:solidFill>
                <a:schemeClr val="bg1"/>
              </a:solidFill>
              <a:effectLst>
                <a:outerShdw blurRad="38100" dist="38100" dir="2700000" algn="tl">
                  <a:srgbClr val="000000">
                    <a:alpha val="43137"/>
                  </a:srgbClr>
                </a:outerShdw>
              </a:effectLst>
              <a:latin typeface="Agency FB" pitchFamily="34" charset="0"/>
            </a:endParaRPr>
          </a:p>
          <a:p>
            <a:pPr algn="r"/>
            <a:r>
              <a:rPr lang="fr-FR" dirty="0" smtClean="0">
                <a:solidFill>
                  <a:schemeClr val="bg1"/>
                </a:solidFill>
                <a:effectLst>
                  <a:outerShdw blurRad="38100" dist="38100" dir="2700000" algn="tl">
                    <a:srgbClr val="000000">
                      <a:alpha val="43137"/>
                    </a:srgbClr>
                  </a:outerShdw>
                </a:effectLst>
                <a:latin typeface="Swiss921 BT" pitchFamily="34" charset="0"/>
              </a:rPr>
              <a:t>Energie de propulsion secondaire</a:t>
            </a:r>
          </a:p>
          <a:p>
            <a:pPr lvl="0" algn="r"/>
            <a:r>
              <a:rPr lang="fr-FR" sz="1200" dirty="0" smtClean="0">
                <a:solidFill>
                  <a:schemeClr val="bg1"/>
                </a:solidFill>
                <a:effectLst>
                  <a:outerShdw blurRad="38100" dist="38100" dir="2700000" algn="tl">
                    <a:srgbClr val="000000">
                      <a:alpha val="43137"/>
                    </a:srgbClr>
                  </a:outerShdw>
                </a:effectLst>
                <a:latin typeface="Agency FB" pitchFamily="34" charset="0"/>
              </a:rPr>
              <a:t>Pile à combustible "</a:t>
            </a:r>
            <a:r>
              <a:rPr lang="fr-FR" sz="1200" b="1" dirty="0" smtClean="0">
                <a:solidFill>
                  <a:schemeClr val="bg1"/>
                </a:solidFill>
                <a:effectLst>
                  <a:outerShdw blurRad="38100" dist="38100" dir="2700000" algn="tl">
                    <a:srgbClr val="000000">
                      <a:alpha val="43137"/>
                    </a:srgbClr>
                  </a:outerShdw>
                </a:effectLst>
                <a:latin typeface="Agency FB" pitchFamily="34" charset="0"/>
              </a:rPr>
              <a:t>Horizon Fuel </a:t>
            </a:r>
            <a:r>
              <a:rPr lang="fr-FR" sz="1200" b="1" dirty="0" err="1" smtClean="0">
                <a:solidFill>
                  <a:schemeClr val="bg1"/>
                </a:solidFill>
                <a:effectLst>
                  <a:outerShdw blurRad="38100" dist="38100" dir="2700000" algn="tl">
                    <a:srgbClr val="000000">
                      <a:alpha val="43137"/>
                    </a:srgbClr>
                  </a:outerShdw>
                </a:effectLst>
                <a:latin typeface="Agency FB" pitchFamily="34" charset="0"/>
              </a:rPr>
              <a:t>cell</a:t>
            </a:r>
            <a:r>
              <a:rPr lang="fr-FR" sz="1200" b="1" dirty="0" smtClean="0">
                <a:solidFill>
                  <a:schemeClr val="bg1"/>
                </a:solidFill>
                <a:effectLst>
                  <a:outerShdw blurRad="38100" dist="38100" dir="2700000" algn="tl">
                    <a:srgbClr val="000000">
                      <a:alpha val="43137"/>
                    </a:srgbClr>
                  </a:outerShdw>
                </a:effectLst>
                <a:latin typeface="Agency FB" pitchFamily="34" charset="0"/>
              </a:rPr>
              <a:t> Technologies"</a:t>
            </a:r>
            <a:r>
              <a:rPr lang="fr-FR" sz="1200" dirty="0" smtClean="0">
                <a:solidFill>
                  <a:schemeClr val="bg1"/>
                </a:solidFill>
                <a:effectLst>
                  <a:outerShdw blurRad="38100" dist="38100" dir="2700000" algn="tl">
                    <a:srgbClr val="000000">
                      <a:alpha val="43137"/>
                    </a:srgbClr>
                  </a:outerShdw>
                </a:effectLst>
                <a:latin typeface="Agency FB" pitchFamily="34" charset="0"/>
              </a:rPr>
              <a:t> HCELL 2.0 - 30W</a:t>
            </a:r>
          </a:p>
          <a:p>
            <a:pPr lvl="0" algn="r"/>
            <a:r>
              <a:rPr lang="fr-FR" sz="1200" dirty="0" smtClean="0">
                <a:solidFill>
                  <a:schemeClr val="bg1"/>
                </a:solidFill>
                <a:effectLst>
                  <a:outerShdw blurRad="38100" dist="38100" dir="2700000" algn="tl">
                    <a:srgbClr val="000000">
                      <a:alpha val="43137"/>
                    </a:srgbClr>
                  </a:outerShdw>
                </a:effectLst>
                <a:latin typeface="Agency FB" pitchFamily="34" charset="0"/>
              </a:rPr>
              <a:t>2 </a:t>
            </a:r>
            <a:r>
              <a:rPr lang="fr-FR" sz="1200" dirty="0" err="1" smtClean="0">
                <a:solidFill>
                  <a:schemeClr val="bg1"/>
                </a:solidFill>
                <a:effectLst>
                  <a:outerShdw blurRad="38100" dist="38100" dir="2700000" algn="tl">
                    <a:srgbClr val="000000">
                      <a:alpha val="43137"/>
                    </a:srgbClr>
                  </a:outerShdw>
                </a:effectLst>
                <a:latin typeface="Agency FB" pitchFamily="34" charset="0"/>
              </a:rPr>
              <a:t>Hydrostiks</a:t>
            </a:r>
            <a:r>
              <a:rPr lang="fr-FR" sz="1200" dirty="0" smtClean="0">
                <a:solidFill>
                  <a:schemeClr val="bg1"/>
                </a:solidFill>
                <a:effectLst>
                  <a:outerShdw blurRad="38100" dist="38100" dir="2700000" algn="tl">
                    <a:srgbClr val="000000">
                      <a:alpha val="43137"/>
                    </a:srgbClr>
                  </a:outerShdw>
                </a:effectLst>
                <a:latin typeface="Agency FB" pitchFamily="34" charset="0"/>
              </a:rPr>
              <a:t> (réservoir d'hydrogène par hydrures métalliques) </a:t>
            </a:r>
            <a:r>
              <a:rPr lang="fr-FR" sz="1200" b="1" dirty="0" smtClean="0">
                <a:solidFill>
                  <a:schemeClr val="bg1"/>
                </a:solidFill>
                <a:effectLst>
                  <a:outerShdw blurRad="38100" dist="38100" dir="2700000" algn="tl">
                    <a:srgbClr val="000000">
                      <a:alpha val="43137"/>
                    </a:srgbClr>
                  </a:outerShdw>
                </a:effectLst>
                <a:latin typeface="Agency FB" pitchFamily="34" charset="0"/>
              </a:rPr>
              <a:t>Horizons Fuel Cell Technologies</a:t>
            </a:r>
            <a:r>
              <a:rPr lang="fr-FR" sz="1200" dirty="0" smtClean="0">
                <a:solidFill>
                  <a:schemeClr val="bg1"/>
                </a:solidFill>
                <a:effectLst>
                  <a:outerShdw blurRad="38100" dist="38100" dir="2700000" algn="tl">
                    <a:srgbClr val="000000">
                      <a:alpha val="43137"/>
                    </a:srgbClr>
                  </a:outerShdw>
                </a:effectLst>
                <a:latin typeface="Agency FB" pitchFamily="34" charset="0"/>
              </a:rPr>
              <a:t> </a:t>
            </a:r>
          </a:p>
          <a:p>
            <a:pPr algn="r"/>
            <a:r>
              <a:rPr lang="fr-FR" sz="1200" dirty="0" smtClean="0">
                <a:solidFill>
                  <a:schemeClr val="bg1"/>
                </a:solidFill>
                <a:effectLst>
                  <a:outerShdw blurRad="38100" dist="38100" dir="2700000" algn="tl">
                    <a:srgbClr val="000000">
                      <a:alpha val="43137"/>
                    </a:srgbClr>
                  </a:outerShdw>
                </a:effectLst>
                <a:latin typeface="Agency FB" pitchFamily="34" charset="0"/>
              </a:rPr>
              <a:t>Capacité 10 litres (0.9gramme)</a:t>
            </a:r>
          </a:p>
          <a:p>
            <a:pPr lvl="0" algn="r"/>
            <a:r>
              <a:rPr lang="fr-FR" sz="1200" dirty="0" smtClean="0">
                <a:solidFill>
                  <a:schemeClr val="bg1"/>
                </a:solidFill>
                <a:effectLst>
                  <a:outerShdw blurRad="38100" dist="38100" dir="2700000" algn="tl">
                    <a:srgbClr val="000000">
                      <a:alpha val="43137"/>
                    </a:srgbClr>
                  </a:outerShdw>
                </a:effectLst>
                <a:latin typeface="Agency FB" pitchFamily="34" charset="0"/>
              </a:rPr>
              <a:t>Capacité totale embarquée: 20 litres / pression 1.5 bars</a:t>
            </a:r>
          </a:p>
          <a:p>
            <a:pPr lvl="0" algn="r"/>
            <a:r>
              <a:rPr lang="fr-FR" sz="1200" dirty="0" smtClean="0">
                <a:solidFill>
                  <a:schemeClr val="bg1"/>
                </a:solidFill>
                <a:effectLst>
                  <a:outerShdw blurRad="38100" dist="38100" dir="2700000" algn="tl">
                    <a:srgbClr val="000000">
                      <a:alpha val="43137"/>
                    </a:srgbClr>
                  </a:outerShdw>
                </a:effectLst>
                <a:latin typeface="Agency FB" pitchFamily="34" charset="0"/>
              </a:rPr>
              <a:t>Energie embarquée 2*10 WH = 20 WH</a:t>
            </a:r>
          </a:p>
        </p:txBody>
      </p:sp>
      <p:sp>
        <p:nvSpPr>
          <p:cNvPr id="23" name="Rectangle 22"/>
          <p:cNvSpPr/>
          <p:nvPr/>
        </p:nvSpPr>
        <p:spPr>
          <a:xfrm>
            <a:off x="323528" y="1412776"/>
            <a:ext cx="4572000" cy="1015663"/>
          </a:xfrm>
          <a:prstGeom prst="rect">
            <a:avLst/>
          </a:prstGeom>
        </p:spPr>
        <p:txBody>
          <a:bodyPr>
            <a:spAutoFit/>
          </a:bodyPr>
          <a:lstStyle/>
          <a:p>
            <a:pPr lvl="0" eaLnBrk="0" fontAlgn="base" hangingPunct="0">
              <a:spcBef>
                <a:spcPct val="0"/>
              </a:spcBef>
              <a:spcAft>
                <a:spcPct val="0"/>
              </a:spcAft>
            </a:pPr>
            <a:r>
              <a:rPr lang="fr-FR" dirty="0" smtClean="0">
                <a:solidFill>
                  <a:schemeClr val="bg1"/>
                </a:solidFill>
                <a:latin typeface="Swiss921 BT" pitchFamily="34" charset="0"/>
                <a:ea typeface="Calibri" pitchFamily="34" charset="0"/>
                <a:cs typeface="Arial" pitchFamily="34" charset="0"/>
              </a:rPr>
              <a:t>Coque</a:t>
            </a:r>
          </a:p>
          <a:p>
            <a:pPr lvl="0" eaLnBrk="0" fontAlgn="base" hangingPunct="0">
              <a:spcBef>
                <a:spcPct val="0"/>
              </a:spcBef>
              <a:spcAft>
                <a:spcPct val="0"/>
              </a:spcAft>
              <a:buFont typeface="Wingdings" pitchFamily="2" charset="2"/>
              <a:buChar char="§"/>
            </a:pPr>
            <a:r>
              <a:rPr lang="fr-FR" sz="1200" dirty="0" smtClean="0">
                <a:solidFill>
                  <a:schemeClr val="bg1"/>
                </a:solidFill>
                <a:latin typeface="Agency FB" pitchFamily="34" charset="0"/>
                <a:ea typeface="Calibri" pitchFamily="34" charset="0"/>
                <a:cs typeface="Arial" pitchFamily="34" charset="0"/>
              </a:rPr>
              <a:t>Polycarbonate Thermoformée</a:t>
            </a:r>
          </a:p>
          <a:p>
            <a:pPr lvl="0" eaLnBrk="0" fontAlgn="base" hangingPunct="0">
              <a:spcBef>
                <a:spcPct val="0"/>
              </a:spcBef>
              <a:spcAft>
                <a:spcPct val="0"/>
              </a:spcAft>
            </a:pPr>
            <a:r>
              <a:rPr lang="fr-FR" dirty="0" smtClean="0">
                <a:solidFill>
                  <a:schemeClr val="bg1"/>
                </a:solidFill>
                <a:latin typeface="Swiss921 BT" pitchFamily="34" charset="0"/>
                <a:ea typeface="Calibri" pitchFamily="34" charset="0"/>
                <a:cs typeface="Arial" pitchFamily="34" charset="0"/>
              </a:rPr>
              <a:t>Moteur</a:t>
            </a:r>
          </a:p>
          <a:p>
            <a:pPr lvl="0" eaLnBrk="0" fontAlgn="base" hangingPunct="0">
              <a:spcBef>
                <a:spcPct val="0"/>
              </a:spcBef>
              <a:spcAft>
                <a:spcPct val="0"/>
              </a:spcAft>
              <a:buFont typeface="Wingdings" pitchFamily="2" charset="2"/>
              <a:buChar char="§"/>
            </a:pPr>
            <a:r>
              <a:rPr lang="fr-FR" sz="1200" dirty="0" err="1" smtClean="0">
                <a:solidFill>
                  <a:schemeClr val="bg1"/>
                </a:solidFill>
                <a:latin typeface="Agency FB" pitchFamily="34" charset="0"/>
                <a:ea typeface="Calibri" pitchFamily="34" charset="0"/>
                <a:cs typeface="Arial" pitchFamily="34" charset="0"/>
              </a:rPr>
              <a:t>Brushless</a:t>
            </a:r>
            <a:r>
              <a:rPr lang="fr-FR" sz="1200" dirty="0" smtClean="0">
                <a:solidFill>
                  <a:schemeClr val="bg1"/>
                </a:solidFill>
                <a:latin typeface="Agency FB" pitchFamily="34" charset="0"/>
                <a:ea typeface="Calibri" pitchFamily="34" charset="0"/>
                <a:cs typeface="Arial" pitchFamily="34" charset="0"/>
              </a:rPr>
              <a:t> 7.4V / 320 W</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dirty="0"/>
          </a:p>
        </p:txBody>
      </p:sp>
      <p:sp>
        <p:nvSpPr>
          <p:cNvPr id="15" name="ZoneTexte 14"/>
          <p:cNvSpPr txBox="1"/>
          <p:nvPr/>
        </p:nvSpPr>
        <p:spPr>
          <a:xfrm>
            <a:off x="899592" y="138698"/>
            <a:ext cx="4032448" cy="507831"/>
          </a:xfrm>
          <a:prstGeom prst="rect">
            <a:avLst/>
          </a:prstGeom>
          <a:noFill/>
        </p:spPr>
        <p:txBody>
          <a:bodyPr wrap="square" rtlCol="0">
            <a:spAutoFit/>
          </a:bodyPr>
          <a:lstStyle/>
          <a:p>
            <a:r>
              <a:rPr lang="fr-FR" sz="1500" b="1" dirty="0" smtClean="0">
                <a:solidFill>
                  <a:srgbClr val="00B0F0"/>
                </a:solidFill>
              </a:rPr>
              <a:t>LYCEE PRIVE SAINT JOSEPH</a:t>
            </a:r>
          </a:p>
          <a:p>
            <a:r>
              <a:rPr lang="fr-FR" sz="1200" dirty="0" smtClean="0">
                <a:solidFill>
                  <a:schemeClr val="bg1"/>
                </a:solidFill>
              </a:rPr>
              <a:t>Saint Martin Boulogne</a:t>
            </a:r>
            <a:endParaRPr lang="fr-FR" sz="1200" dirty="0">
              <a:solidFill>
                <a:schemeClr val="bg1"/>
              </a:solidFill>
            </a:endParaRPr>
          </a:p>
        </p:txBody>
      </p:sp>
      <p:pic>
        <p:nvPicPr>
          <p:cNvPr id="14" name="Picture 2"/>
          <p:cNvPicPr>
            <a:picLocks noChangeAspect="1" noChangeArrowheads="1"/>
          </p:cNvPicPr>
          <p:nvPr/>
        </p:nvPicPr>
        <p:blipFill>
          <a:blip r:embed="rId2" cstate="print"/>
          <a:srcRect l="50730" r="1218"/>
          <a:stretch>
            <a:fillRect/>
          </a:stretch>
        </p:blipFill>
        <p:spPr bwMode="auto">
          <a:xfrm flipH="1">
            <a:off x="6624736" y="6112800"/>
            <a:ext cx="2555776" cy="583896"/>
          </a:xfrm>
          <a:prstGeom prst="rect">
            <a:avLst/>
          </a:prstGeom>
          <a:noFill/>
          <a:ln w="9525">
            <a:noFill/>
            <a:miter lim="800000"/>
            <a:headEnd/>
            <a:tailEnd/>
          </a:ln>
        </p:spPr>
      </p:pic>
      <p:pic>
        <p:nvPicPr>
          <p:cNvPr id="11" name="Image 10" descr="4569.png"/>
          <p:cNvPicPr>
            <a:picLocks noChangeAspect="1"/>
          </p:cNvPicPr>
          <p:nvPr/>
        </p:nvPicPr>
        <p:blipFill>
          <a:blip r:embed="rId3" cstate="print"/>
          <a:stretch>
            <a:fillRect/>
          </a:stretch>
        </p:blipFill>
        <p:spPr>
          <a:xfrm>
            <a:off x="4704522" y="5036250"/>
            <a:ext cx="4439478" cy="2497206"/>
          </a:xfrm>
          <a:prstGeom prst="rect">
            <a:avLst/>
          </a:prstGeom>
        </p:spPr>
      </p:pic>
      <p:pic>
        <p:nvPicPr>
          <p:cNvPr id="16" name="Image 15" descr="logo24.png"/>
          <p:cNvPicPr>
            <a:picLocks noChangeAspect="1"/>
          </p:cNvPicPr>
          <p:nvPr/>
        </p:nvPicPr>
        <p:blipFill>
          <a:blip r:embed="rId4" cstate="print"/>
          <a:stretch>
            <a:fillRect/>
          </a:stretch>
        </p:blipFill>
        <p:spPr>
          <a:xfrm>
            <a:off x="7524328" y="116632"/>
            <a:ext cx="1387858" cy="576064"/>
          </a:xfrm>
          <a:prstGeom prst="rect">
            <a:avLst/>
          </a:prstGeom>
        </p:spPr>
      </p:pic>
      <p:pic>
        <p:nvPicPr>
          <p:cNvPr id="17" name="Image 16" descr="456.png"/>
          <p:cNvPicPr>
            <a:picLocks noChangeAspect="1"/>
          </p:cNvPicPr>
          <p:nvPr/>
        </p:nvPicPr>
        <p:blipFill>
          <a:blip r:embed="rId5" cstate="print"/>
          <a:stretch>
            <a:fillRect/>
          </a:stretch>
        </p:blipFill>
        <p:spPr>
          <a:xfrm>
            <a:off x="179512" y="116632"/>
            <a:ext cx="720080" cy="593143"/>
          </a:xfrm>
          <a:prstGeom prst="rect">
            <a:avLst/>
          </a:prstGeom>
        </p:spPr>
      </p:pic>
      <p:sp>
        <p:nvSpPr>
          <p:cNvPr id="20" name="ZoneTexte 19"/>
          <p:cNvSpPr txBox="1"/>
          <p:nvPr/>
        </p:nvSpPr>
        <p:spPr>
          <a:xfrm>
            <a:off x="1907704" y="764704"/>
            <a:ext cx="5832648" cy="707886"/>
          </a:xfrm>
          <a:prstGeom prst="rect">
            <a:avLst/>
          </a:prstGeom>
          <a:noFill/>
        </p:spPr>
        <p:txBody>
          <a:bodyPr wrap="square" rtlCol="0">
            <a:spAutoFit/>
          </a:bodyPr>
          <a:lstStyle/>
          <a:p>
            <a:r>
              <a:rPr lang="fr-FR" sz="4000" dirty="0" smtClean="0">
                <a:solidFill>
                  <a:schemeClr val="bg1"/>
                </a:solidFill>
                <a:latin typeface="Swiss921 BT" pitchFamily="34" charset="0"/>
              </a:rPr>
              <a:t>HORS-BORD H2 POWERED</a:t>
            </a:r>
            <a:endParaRPr lang="fr-FR" sz="4000" dirty="0">
              <a:solidFill>
                <a:schemeClr val="bg1"/>
              </a:solidFill>
              <a:latin typeface="Swiss921 BT" pitchFamily="34" charset="0"/>
            </a:endParaRPr>
          </a:p>
        </p:txBody>
      </p:sp>
      <p:sp>
        <p:nvSpPr>
          <p:cNvPr id="21" name="ZoneTexte 20"/>
          <p:cNvSpPr txBox="1"/>
          <p:nvPr/>
        </p:nvSpPr>
        <p:spPr>
          <a:xfrm>
            <a:off x="1907704" y="1268760"/>
            <a:ext cx="4032448" cy="323165"/>
          </a:xfrm>
          <a:prstGeom prst="rect">
            <a:avLst/>
          </a:prstGeom>
          <a:noFill/>
        </p:spPr>
        <p:txBody>
          <a:bodyPr wrap="square" rtlCol="0">
            <a:spAutoFit/>
          </a:bodyPr>
          <a:lstStyle/>
          <a:p>
            <a:r>
              <a:rPr lang="fr-FR" sz="1500" b="1" dirty="0" smtClean="0">
                <a:solidFill>
                  <a:srgbClr val="00B0F0"/>
                </a:solidFill>
              </a:rPr>
              <a:t>PROJET BAC STI2D ITEC</a:t>
            </a:r>
            <a:endParaRPr lang="fr-FR" sz="1200" dirty="0">
              <a:solidFill>
                <a:schemeClr val="bg1"/>
              </a:solidFill>
            </a:endParaRPr>
          </a:p>
        </p:txBody>
      </p:sp>
      <p:sp>
        <p:nvSpPr>
          <p:cNvPr id="10" name="Rectangle 9"/>
          <p:cNvSpPr/>
          <p:nvPr/>
        </p:nvSpPr>
        <p:spPr>
          <a:xfrm>
            <a:off x="1115616" y="2766407"/>
            <a:ext cx="7056784" cy="1938992"/>
          </a:xfrm>
          <a:prstGeom prst="rect">
            <a:avLst/>
          </a:prstGeom>
        </p:spPr>
        <p:txBody>
          <a:bodyPr wrap="square">
            <a:spAutoFit/>
          </a:bodyPr>
          <a:lstStyle/>
          <a:p>
            <a:pPr algn="just"/>
            <a:r>
              <a:rPr lang="fr-FR" sz="2000" b="1" i="1" dirty="0" smtClean="0">
                <a:solidFill>
                  <a:schemeClr val="bg1"/>
                </a:solidFill>
              </a:rPr>
              <a:t>Comme pour notre voiture H2, l’hydrogène est réalisé par électrolyse, et nous pouvons obtenir l’électricité par l’intermédiaire de panneaux solaires. C'est-à-dire avoir une énergie relativement propre. L’hydrogène est ensuite stocké dans des </a:t>
            </a:r>
            <a:r>
              <a:rPr lang="fr-FR" sz="2000" b="1" i="1" dirty="0" err="1" smtClean="0">
                <a:solidFill>
                  <a:schemeClr val="bg1"/>
                </a:solidFill>
              </a:rPr>
              <a:t>hydrostiks</a:t>
            </a:r>
            <a:r>
              <a:rPr lang="fr-FR" sz="2000" b="1" i="1" dirty="0" smtClean="0">
                <a:solidFill>
                  <a:schemeClr val="bg1"/>
                </a:solidFill>
              </a:rPr>
              <a:t> embarqués. Ils contiennent 2 g d’hydrogène à une pression moyenne de 1,5 bar …</a:t>
            </a:r>
            <a:r>
              <a:rPr lang="fr-FR" sz="2000" b="1" dirty="0" smtClean="0">
                <a:solidFill>
                  <a:schemeClr val="bg1"/>
                </a:solidFill>
              </a:rPr>
              <a:t> </a:t>
            </a:r>
            <a:endParaRPr lang="fr-FR" sz="2000" b="1" dirty="0">
              <a:solidFill>
                <a:schemeClr val="bg1"/>
              </a:solidFill>
            </a:endParaRPr>
          </a:p>
        </p:txBody>
      </p:sp>
      <p:sp>
        <p:nvSpPr>
          <p:cNvPr id="12" name="ZoneTexte 11"/>
          <p:cNvSpPr txBox="1"/>
          <p:nvPr/>
        </p:nvSpPr>
        <p:spPr>
          <a:xfrm>
            <a:off x="1115616" y="2046327"/>
            <a:ext cx="8028384" cy="861774"/>
          </a:xfrm>
          <a:prstGeom prst="rect">
            <a:avLst/>
          </a:prstGeom>
          <a:noFill/>
        </p:spPr>
        <p:txBody>
          <a:bodyPr wrap="square" rtlCol="0">
            <a:spAutoFit/>
          </a:bodyPr>
          <a:lstStyle/>
          <a:p>
            <a:r>
              <a:rPr lang="fr-FR" sz="4800" dirty="0" smtClean="0">
                <a:solidFill>
                  <a:srgbClr val="00B0F0"/>
                </a:solidFill>
                <a:latin typeface="Swiss921 BT" pitchFamily="34" charset="0"/>
              </a:rPr>
              <a:t>H2: STOCKAGE &amp; PRODUCTION ?</a:t>
            </a:r>
            <a:endParaRPr lang="fr-FR" sz="4800" dirty="0">
              <a:solidFill>
                <a:srgbClr val="00B0F0"/>
              </a:solidFill>
              <a:latin typeface="Swiss921 BT" pitchFamily="34" charset="0"/>
            </a:endParaRPr>
          </a:p>
        </p:txBody>
      </p:sp>
      <p:pic>
        <p:nvPicPr>
          <p:cNvPr id="13" name="Image 12" descr="shutterstock_115012306.png"/>
          <p:cNvPicPr>
            <a:picLocks noChangeAspect="1"/>
          </p:cNvPicPr>
          <p:nvPr/>
        </p:nvPicPr>
        <p:blipFill>
          <a:blip r:embed="rId6" cstate="print"/>
          <a:stretch>
            <a:fillRect/>
          </a:stretch>
        </p:blipFill>
        <p:spPr>
          <a:xfrm>
            <a:off x="467544" y="2046327"/>
            <a:ext cx="725371" cy="873941"/>
          </a:xfrm>
          <a:prstGeom prst="rect">
            <a:avLst/>
          </a:prstGeom>
        </p:spPr>
      </p:pic>
      <p:pic>
        <p:nvPicPr>
          <p:cNvPr id="23553" name="Picture 1"/>
          <p:cNvPicPr>
            <a:picLocks noChangeAspect="1" noChangeArrowheads="1"/>
          </p:cNvPicPr>
          <p:nvPr/>
        </p:nvPicPr>
        <p:blipFill>
          <a:blip r:embed="rId7" cstate="print"/>
          <a:srcRect/>
          <a:stretch>
            <a:fillRect/>
          </a:stretch>
        </p:blipFill>
        <p:spPr bwMode="auto">
          <a:xfrm>
            <a:off x="1187625" y="4791075"/>
            <a:ext cx="2885120" cy="17342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dirty="0"/>
          </a:p>
        </p:txBody>
      </p:sp>
      <p:sp>
        <p:nvSpPr>
          <p:cNvPr id="15" name="ZoneTexte 14"/>
          <p:cNvSpPr txBox="1"/>
          <p:nvPr/>
        </p:nvSpPr>
        <p:spPr>
          <a:xfrm>
            <a:off x="899592" y="138698"/>
            <a:ext cx="4032448" cy="507831"/>
          </a:xfrm>
          <a:prstGeom prst="rect">
            <a:avLst/>
          </a:prstGeom>
          <a:noFill/>
        </p:spPr>
        <p:txBody>
          <a:bodyPr wrap="square" rtlCol="0">
            <a:spAutoFit/>
          </a:bodyPr>
          <a:lstStyle/>
          <a:p>
            <a:r>
              <a:rPr lang="fr-FR" sz="1500" b="1" dirty="0" smtClean="0">
                <a:solidFill>
                  <a:srgbClr val="00B0F0"/>
                </a:solidFill>
              </a:rPr>
              <a:t>LYCEE PRIVE SAINT JOSEPH</a:t>
            </a:r>
          </a:p>
          <a:p>
            <a:r>
              <a:rPr lang="fr-FR" sz="1200" dirty="0" smtClean="0">
                <a:solidFill>
                  <a:schemeClr val="bg1"/>
                </a:solidFill>
              </a:rPr>
              <a:t>Saint Martin Boulogne</a:t>
            </a:r>
            <a:endParaRPr lang="fr-FR" sz="1200" dirty="0">
              <a:solidFill>
                <a:schemeClr val="bg1"/>
              </a:solidFill>
            </a:endParaRPr>
          </a:p>
        </p:txBody>
      </p:sp>
      <p:pic>
        <p:nvPicPr>
          <p:cNvPr id="14" name="Picture 2"/>
          <p:cNvPicPr>
            <a:picLocks noChangeAspect="1" noChangeArrowheads="1"/>
          </p:cNvPicPr>
          <p:nvPr/>
        </p:nvPicPr>
        <p:blipFill>
          <a:blip r:embed="rId2" cstate="print"/>
          <a:srcRect l="50730" r="1218"/>
          <a:stretch>
            <a:fillRect/>
          </a:stretch>
        </p:blipFill>
        <p:spPr bwMode="auto">
          <a:xfrm flipH="1">
            <a:off x="6624736" y="6112800"/>
            <a:ext cx="2555776" cy="583896"/>
          </a:xfrm>
          <a:prstGeom prst="rect">
            <a:avLst/>
          </a:prstGeom>
          <a:noFill/>
          <a:ln w="9525">
            <a:noFill/>
            <a:miter lim="800000"/>
            <a:headEnd/>
            <a:tailEnd/>
          </a:ln>
        </p:spPr>
      </p:pic>
      <p:pic>
        <p:nvPicPr>
          <p:cNvPr id="11" name="Image 10" descr="4569.png"/>
          <p:cNvPicPr>
            <a:picLocks noChangeAspect="1"/>
          </p:cNvPicPr>
          <p:nvPr/>
        </p:nvPicPr>
        <p:blipFill>
          <a:blip r:embed="rId3" cstate="print"/>
          <a:stretch>
            <a:fillRect/>
          </a:stretch>
        </p:blipFill>
        <p:spPr>
          <a:xfrm>
            <a:off x="4704522" y="5036250"/>
            <a:ext cx="4439478" cy="2497206"/>
          </a:xfrm>
          <a:prstGeom prst="rect">
            <a:avLst/>
          </a:prstGeom>
        </p:spPr>
      </p:pic>
      <p:pic>
        <p:nvPicPr>
          <p:cNvPr id="16" name="Image 15" descr="logo24.png"/>
          <p:cNvPicPr>
            <a:picLocks noChangeAspect="1"/>
          </p:cNvPicPr>
          <p:nvPr/>
        </p:nvPicPr>
        <p:blipFill>
          <a:blip r:embed="rId4" cstate="print"/>
          <a:stretch>
            <a:fillRect/>
          </a:stretch>
        </p:blipFill>
        <p:spPr>
          <a:xfrm>
            <a:off x="7524328" y="116632"/>
            <a:ext cx="1387858" cy="576064"/>
          </a:xfrm>
          <a:prstGeom prst="rect">
            <a:avLst/>
          </a:prstGeom>
        </p:spPr>
      </p:pic>
      <p:pic>
        <p:nvPicPr>
          <p:cNvPr id="17" name="Image 16" descr="456.png"/>
          <p:cNvPicPr>
            <a:picLocks noChangeAspect="1"/>
          </p:cNvPicPr>
          <p:nvPr/>
        </p:nvPicPr>
        <p:blipFill>
          <a:blip r:embed="rId5" cstate="print"/>
          <a:stretch>
            <a:fillRect/>
          </a:stretch>
        </p:blipFill>
        <p:spPr>
          <a:xfrm>
            <a:off x="179512" y="116632"/>
            <a:ext cx="720080" cy="593143"/>
          </a:xfrm>
          <a:prstGeom prst="rect">
            <a:avLst/>
          </a:prstGeom>
        </p:spPr>
      </p:pic>
      <p:sp>
        <p:nvSpPr>
          <p:cNvPr id="20" name="ZoneTexte 19"/>
          <p:cNvSpPr txBox="1"/>
          <p:nvPr/>
        </p:nvSpPr>
        <p:spPr>
          <a:xfrm>
            <a:off x="1907704" y="764704"/>
            <a:ext cx="5832648" cy="707886"/>
          </a:xfrm>
          <a:prstGeom prst="rect">
            <a:avLst/>
          </a:prstGeom>
          <a:noFill/>
        </p:spPr>
        <p:txBody>
          <a:bodyPr wrap="square" rtlCol="0">
            <a:spAutoFit/>
          </a:bodyPr>
          <a:lstStyle/>
          <a:p>
            <a:r>
              <a:rPr lang="fr-FR" sz="4000" dirty="0" smtClean="0">
                <a:solidFill>
                  <a:schemeClr val="bg1"/>
                </a:solidFill>
                <a:latin typeface="Swiss921 BT" pitchFamily="34" charset="0"/>
              </a:rPr>
              <a:t>HORS-BORD H2 POWERED</a:t>
            </a:r>
            <a:endParaRPr lang="fr-FR" sz="4000" dirty="0">
              <a:solidFill>
                <a:schemeClr val="bg1"/>
              </a:solidFill>
              <a:latin typeface="Swiss921 BT" pitchFamily="34" charset="0"/>
            </a:endParaRPr>
          </a:p>
        </p:txBody>
      </p:sp>
      <p:sp>
        <p:nvSpPr>
          <p:cNvPr id="21" name="ZoneTexte 20"/>
          <p:cNvSpPr txBox="1"/>
          <p:nvPr/>
        </p:nvSpPr>
        <p:spPr>
          <a:xfrm>
            <a:off x="1907704" y="1268760"/>
            <a:ext cx="4032448" cy="323165"/>
          </a:xfrm>
          <a:prstGeom prst="rect">
            <a:avLst/>
          </a:prstGeom>
          <a:noFill/>
        </p:spPr>
        <p:txBody>
          <a:bodyPr wrap="square" rtlCol="0">
            <a:spAutoFit/>
          </a:bodyPr>
          <a:lstStyle/>
          <a:p>
            <a:r>
              <a:rPr lang="fr-FR" sz="1500" b="1" dirty="0" smtClean="0">
                <a:solidFill>
                  <a:srgbClr val="00B0F0"/>
                </a:solidFill>
              </a:rPr>
              <a:t>PROJET BAC STI2D ITEC</a:t>
            </a:r>
            <a:endParaRPr lang="fr-FR" sz="1200" dirty="0">
              <a:solidFill>
                <a:schemeClr val="bg1"/>
              </a:solidFill>
            </a:endParaRPr>
          </a:p>
        </p:txBody>
      </p:sp>
      <p:sp>
        <p:nvSpPr>
          <p:cNvPr id="10" name="Rectangle 9"/>
          <p:cNvSpPr/>
          <p:nvPr/>
        </p:nvSpPr>
        <p:spPr>
          <a:xfrm>
            <a:off x="1115616" y="2363401"/>
            <a:ext cx="7056784" cy="400110"/>
          </a:xfrm>
          <a:prstGeom prst="rect">
            <a:avLst/>
          </a:prstGeom>
        </p:spPr>
        <p:txBody>
          <a:bodyPr wrap="square">
            <a:spAutoFit/>
          </a:bodyPr>
          <a:lstStyle/>
          <a:p>
            <a:pPr algn="just"/>
            <a:r>
              <a:rPr lang="fr-FR" sz="2000" b="1" dirty="0" smtClean="0">
                <a:solidFill>
                  <a:srgbClr val="00B0F0"/>
                </a:solidFill>
              </a:rPr>
              <a:t>EN CLASSE &amp; EN DEHORS DE LA CLASSE</a:t>
            </a:r>
            <a:endParaRPr lang="fr-FR" sz="2000" b="1" dirty="0">
              <a:solidFill>
                <a:srgbClr val="00B0F0"/>
              </a:solidFill>
            </a:endParaRPr>
          </a:p>
        </p:txBody>
      </p:sp>
      <p:sp>
        <p:nvSpPr>
          <p:cNvPr id="12" name="ZoneTexte 11"/>
          <p:cNvSpPr txBox="1"/>
          <p:nvPr/>
        </p:nvSpPr>
        <p:spPr>
          <a:xfrm>
            <a:off x="1115616" y="1772816"/>
            <a:ext cx="8028384" cy="861774"/>
          </a:xfrm>
          <a:prstGeom prst="rect">
            <a:avLst/>
          </a:prstGeom>
          <a:noFill/>
        </p:spPr>
        <p:txBody>
          <a:bodyPr wrap="square" rtlCol="0">
            <a:spAutoFit/>
          </a:bodyPr>
          <a:lstStyle/>
          <a:p>
            <a:r>
              <a:rPr lang="fr-FR" sz="4800" dirty="0" smtClean="0">
                <a:solidFill>
                  <a:srgbClr val="00B0F0"/>
                </a:solidFill>
                <a:latin typeface="Swiss921 BT" pitchFamily="34" charset="0"/>
              </a:rPr>
              <a:t>LES ELEVES / LE PROJET ?</a:t>
            </a:r>
            <a:endParaRPr lang="fr-FR" sz="4800" dirty="0">
              <a:solidFill>
                <a:srgbClr val="00B0F0"/>
              </a:solidFill>
              <a:latin typeface="Swiss921 BT" pitchFamily="34" charset="0"/>
            </a:endParaRPr>
          </a:p>
        </p:txBody>
      </p:sp>
      <p:pic>
        <p:nvPicPr>
          <p:cNvPr id="13" name="Image 12" descr="shutterstock_115012306.png"/>
          <p:cNvPicPr>
            <a:picLocks noChangeAspect="1"/>
          </p:cNvPicPr>
          <p:nvPr/>
        </p:nvPicPr>
        <p:blipFill>
          <a:blip r:embed="rId6" cstate="print"/>
          <a:stretch>
            <a:fillRect/>
          </a:stretch>
        </p:blipFill>
        <p:spPr>
          <a:xfrm>
            <a:off x="390245" y="1772816"/>
            <a:ext cx="869387" cy="1047454"/>
          </a:xfrm>
          <a:prstGeom prst="rect">
            <a:avLst/>
          </a:prstGeom>
        </p:spPr>
      </p:pic>
      <p:sp>
        <p:nvSpPr>
          <p:cNvPr id="18" name="Rectangle 17"/>
          <p:cNvSpPr/>
          <p:nvPr/>
        </p:nvSpPr>
        <p:spPr>
          <a:xfrm>
            <a:off x="1115616" y="2723441"/>
            <a:ext cx="6840760" cy="2554545"/>
          </a:xfrm>
          <a:prstGeom prst="rect">
            <a:avLst/>
          </a:prstGeom>
        </p:spPr>
        <p:txBody>
          <a:bodyPr wrap="square">
            <a:spAutoFit/>
          </a:bodyPr>
          <a:lstStyle/>
          <a:p>
            <a:pPr algn="just"/>
            <a:r>
              <a:rPr lang="fr-FR" sz="2000" b="1" i="1" dirty="0" smtClean="0">
                <a:solidFill>
                  <a:schemeClr val="bg1"/>
                </a:solidFill>
              </a:rPr>
              <a:t>Un véritable bureau d’études ! C’est toute la démarche de projet qui a été réalisée en classe avec l’emploi de logiciels spécifiques comme </a:t>
            </a:r>
            <a:r>
              <a:rPr lang="fr-FR" sz="2000" b="1" i="1" dirty="0" err="1" smtClean="0">
                <a:solidFill>
                  <a:schemeClr val="bg1"/>
                </a:solidFill>
              </a:rPr>
              <a:t>SysMl</a:t>
            </a:r>
            <a:r>
              <a:rPr lang="fr-FR" sz="2000" b="1" i="1" dirty="0" smtClean="0">
                <a:solidFill>
                  <a:schemeClr val="bg1"/>
                </a:solidFill>
              </a:rPr>
              <a:t> ou de CAO comme </a:t>
            </a:r>
            <a:r>
              <a:rPr lang="fr-FR" sz="2000" b="1" i="1" dirty="0" err="1" smtClean="0">
                <a:solidFill>
                  <a:schemeClr val="bg1"/>
                </a:solidFill>
              </a:rPr>
              <a:t>Solidworks</a:t>
            </a:r>
            <a:r>
              <a:rPr lang="fr-FR" sz="2000" b="1" i="1" dirty="0" smtClean="0">
                <a:solidFill>
                  <a:schemeClr val="bg1"/>
                </a:solidFill>
              </a:rPr>
              <a:t>. Gros travail sur l’impact environnemental et de choix des matériaux avec </a:t>
            </a:r>
            <a:r>
              <a:rPr lang="fr-FR" sz="2000" b="1" i="1" dirty="0" err="1" smtClean="0">
                <a:solidFill>
                  <a:schemeClr val="bg1"/>
                </a:solidFill>
              </a:rPr>
              <a:t>Solidworks</a:t>
            </a:r>
            <a:r>
              <a:rPr lang="fr-FR" sz="2000" b="1" i="1" dirty="0" smtClean="0">
                <a:solidFill>
                  <a:schemeClr val="bg1"/>
                </a:solidFill>
              </a:rPr>
              <a:t> </a:t>
            </a:r>
            <a:r>
              <a:rPr lang="fr-FR" sz="2000" b="1" i="1" dirty="0" err="1" smtClean="0">
                <a:solidFill>
                  <a:schemeClr val="bg1"/>
                </a:solidFill>
              </a:rPr>
              <a:t>Sustainability</a:t>
            </a:r>
            <a:r>
              <a:rPr lang="fr-FR" sz="2000" b="1" i="1" dirty="0" smtClean="0">
                <a:solidFill>
                  <a:schemeClr val="bg1"/>
                </a:solidFill>
              </a:rPr>
              <a:t> et la création de maquettes virtuelles 3D. Les pièces à réaliser ont été fabriquées sous imprimante 3D. Calculs de résistance des matériaux sous Cosmos. Planning sous logiciel …</a:t>
            </a:r>
            <a:r>
              <a:rPr lang="fr-FR" i="1" dirty="0" smtClean="0"/>
              <a:t>.</a:t>
            </a:r>
            <a:endParaRPr lang="fr-FR" dirty="0"/>
          </a:p>
        </p:txBody>
      </p:sp>
      <p:pic>
        <p:nvPicPr>
          <p:cNvPr id="22529" name="Picture 1"/>
          <p:cNvPicPr>
            <a:picLocks noChangeAspect="1" noChangeArrowheads="1"/>
          </p:cNvPicPr>
          <p:nvPr/>
        </p:nvPicPr>
        <p:blipFill>
          <a:blip r:embed="rId7" cstate="print"/>
          <a:srcRect/>
          <a:stretch>
            <a:fillRect/>
          </a:stretch>
        </p:blipFill>
        <p:spPr bwMode="auto">
          <a:xfrm>
            <a:off x="1187624" y="5373216"/>
            <a:ext cx="2213369" cy="12969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dirty="0"/>
          </a:p>
        </p:txBody>
      </p:sp>
      <p:sp>
        <p:nvSpPr>
          <p:cNvPr id="15" name="ZoneTexte 14"/>
          <p:cNvSpPr txBox="1"/>
          <p:nvPr/>
        </p:nvSpPr>
        <p:spPr>
          <a:xfrm>
            <a:off x="899592" y="138698"/>
            <a:ext cx="4032448" cy="507831"/>
          </a:xfrm>
          <a:prstGeom prst="rect">
            <a:avLst/>
          </a:prstGeom>
          <a:noFill/>
        </p:spPr>
        <p:txBody>
          <a:bodyPr wrap="square" rtlCol="0">
            <a:spAutoFit/>
          </a:bodyPr>
          <a:lstStyle/>
          <a:p>
            <a:r>
              <a:rPr lang="fr-FR" sz="1500" b="1" dirty="0" smtClean="0">
                <a:solidFill>
                  <a:srgbClr val="00B0F0"/>
                </a:solidFill>
              </a:rPr>
              <a:t>LYCEE PRIVE SAINT JOSEPH</a:t>
            </a:r>
          </a:p>
          <a:p>
            <a:r>
              <a:rPr lang="fr-FR" sz="1200" dirty="0" smtClean="0">
                <a:solidFill>
                  <a:schemeClr val="bg1"/>
                </a:solidFill>
              </a:rPr>
              <a:t>Saint Martin Boulogne</a:t>
            </a:r>
            <a:endParaRPr lang="fr-FR" sz="1200" dirty="0">
              <a:solidFill>
                <a:schemeClr val="bg1"/>
              </a:solidFill>
            </a:endParaRPr>
          </a:p>
        </p:txBody>
      </p:sp>
      <p:pic>
        <p:nvPicPr>
          <p:cNvPr id="16" name="Image 15" descr="logo24.png"/>
          <p:cNvPicPr>
            <a:picLocks noChangeAspect="1"/>
          </p:cNvPicPr>
          <p:nvPr/>
        </p:nvPicPr>
        <p:blipFill>
          <a:blip r:embed="rId3" cstate="print"/>
          <a:stretch>
            <a:fillRect/>
          </a:stretch>
        </p:blipFill>
        <p:spPr>
          <a:xfrm>
            <a:off x="7524328" y="116632"/>
            <a:ext cx="1387858" cy="576064"/>
          </a:xfrm>
          <a:prstGeom prst="rect">
            <a:avLst/>
          </a:prstGeom>
        </p:spPr>
      </p:pic>
      <p:pic>
        <p:nvPicPr>
          <p:cNvPr id="17" name="Image 16" descr="456.png"/>
          <p:cNvPicPr>
            <a:picLocks noChangeAspect="1"/>
          </p:cNvPicPr>
          <p:nvPr/>
        </p:nvPicPr>
        <p:blipFill>
          <a:blip r:embed="rId4" cstate="print"/>
          <a:stretch>
            <a:fillRect/>
          </a:stretch>
        </p:blipFill>
        <p:spPr>
          <a:xfrm>
            <a:off x="179512" y="116632"/>
            <a:ext cx="720080" cy="593143"/>
          </a:xfrm>
          <a:prstGeom prst="rect">
            <a:avLst/>
          </a:prstGeom>
        </p:spPr>
      </p:pic>
      <p:sp>
        <p:nvSpPr>
          <p:cNvPr id="20" name="ZoneTexte 19"/>
          <p:cNvSpPr txBox="1"/>
          <p:nvPr/>
        </p:nvSpPr>
        <p:spPr>
          <a:xfrm>
            <a:off x="1907704" y="764704"/>
            <a:ext cx="5832648" cy="707886"/>
          </a:xfrm>
          <a:prstGeom prst="rect">
            <a:avLst/>
          </a:prstGeom>
          <a:noFill/>
        </p:spPr>
        <p:txBody>
          <a:bodyPr wrap="square" rtlCol="0">
            <a:spAutoFit/>
          </a:bodyPr>
          <a:lstStyle/>
          <a:p>
            <a:r>
              <a:rPr lang="fr-FR" sz="4000" dirty="0" smtClean="0">
                <a:solidFill>
                  <a:schemeClr val="bg1"/>
                </a:solidFill>
                <a:latin typeface="Swiss921 BT" pitchFamily="34" charset="0"/>
              </a:rPr>
              <a:t>HORS-BORD H2 POWERED</a:t>
            </a:r>
            <a:endParaRPr lang="fr-FR" sz="4000" dirty="0">
              <a:solidFill>
                <a:schemeClr val="bg1"/>
              </a:solidFill>
              <a:latin typeface="Swiss921 BT" pitchFamily="34" charset="0"/>
            </a:endParaRPr>
          </a:p>
        </p:txBody>
      </p:sp>
      <p:sp>
        <p:nvSpPr>
          <p:cNvPr id="21" name="ZoneTexte 20"/>
          <p:cNvSpPr txBox="1"/>
          <p:nvPr/>
        </p:nvSpPr>
        <p:spPr>
          <a:xfrm>
            <a:off x="1907704" y="1268760"/>
            <a:ext cx="4032448" cy="323165"/>
          </a:xfrm>
          <a:prstGeom prst="rect">
            <a:avLst/>
          </a:prstGeom>
          <a:noFill/>
        </p:spPr>
        <p:txBody>
          <a:bodyPr wrap="square" rtlCol="0">
            <a:spAutoFit/>
          </a:bodyPr>
          <a:lstStyle/>
          <a:p>
            <a:r>
              <a:rPr lang="fr-FR" sz="1500" b="1" dirty="0" smtClean="0">
                <a:solidFill>
                  <a:srgbClr val="00B0F0"/>
                </a:solidFill>
              </a:rPr>
              <a:t>PROJET BAC STI2D ITEC</a:t>
            </a:r>
            <a:endParaRPr lang="fr-FR" sz="1200" dirty="0">
              <a:solidFill>
                <a:schemeClr val="bg1"/>
              </a:solidFill>
            </a:endParaRPr>
          </a:p>
        </p:txBody>
      </p:sp>
      <p:sp>
        <p:nvSpPr>
          <p:cNvPr id="10" name="Rectangle 9"/>
          <p:cNvSpPr/>
          <p:nvPr/>
        </p:nvSpPr>
        <p:spPr>
          <a:xfrm>
            <a:off x="1115616" y="2363401"/>
            <a:ext cx="7056784" cy="400110"/>
          </a:xfrm>
          <a:prstGeom prst="rect">
            <a:avLst/>
          </a:prstGeom>
        </p:spPr>
        <p:txBody>
          <a:bodyPr wrap="square">
            <a:spAutoFit/>
          </a:bodyPr>
          <a:lstStyle/>
          <a:p>
            <a:pPr algn="just"/>
            <a:r>
              <a:rPr lang="fr-FR" sz="2000" b="1" dirty="0" smtClean="0">
                <a:solidFill>
                  <a:srgbClr val="00B0F0"/>
                </a:solidFill>
              </a:rPr>
              <a:t>EN CLASSE &amp; EN DEHORS DE LA CLASSE</a:t>
            </a:r>
            <a:endParaRPr lang="fr-FR" sz="2000" b="1" dirty="0">
              <a:solidFill>
                <a:srgbClr val="00B0F0"/>
              </a:solidFill>
            </a:endParaRPr>
          </a:p>
        </p:txBody>
      </p:sp>
      <p:sp>
        <p:nvSpPr>
          <p:cNvPr id="12" name="ZoneTexte 11"/>
          <p:cNvSpPr txBox="1"/>
          <p:nvPr/>
        </p:nvSpPr>
        <p:spPr>
          <a:xfrm>
            <a:off x="1115616" y="1772816"/>
            <a:ext cx="8028384" cy="861774"/>
          </a:xfrm>
          <a:prstGeom prst="rect">
            <a:avLst/>
          </a:prstGeom>
          <a:noFill/>
        </p:spPr>
        <p:txBody>
          <a:bodyPr wrap="square" rtlCol="0">
            <a:spAutoFit/>
          </a:bodyPr>
          <a:lstStyle/>
          <a:p>
            <a:r>
              <a:rPr lang="fr-FR" sz="4800" dirty="0" smtClean="0">
                <a:solidFill>
                  <a:srgbClr val="00B0F0"/>
                </a:solidFill>
                <a:latin typeface="Swiss921 BT" pitchFamily="34" charset="0"/>
              </a:rPr>
              <a:t>LES ELEVES / LE PROJET ?</a:t>
            </a:r>
            <a:endParaRPr lang="fr-FR" sz="4800" dirty="0">
              <a:solidFill>
                <a:srgbClr val="00B0F0"/>
              </a:solidFill>
              <a:latin typeface="Swiss921 BT" pitchFamily="34" charset="0"/>
            </a:endParaRPr>
          </a:p>
        </p:txBody>
      </p:sp>
      <p:pic>
        <p:nvPicPr>
          <p:cNvPr id="13" name="Image 12" descr="shutterstock_115012306.png"/>
          <p:cNvPicPr>
            <a:picLocks noChangeAspect="1"/>
          </p:cNvPicPr>
          <p:nvPr/>
        </p:nvPicPr>
        <p:blipFill>
          <a:blip r:embed="rId5" cstate="print"/>
          <a:stretch>
            <a:fillRect/>
          </a:stretch>
        </p:blipFill>
        <p:spPr>
          <a:xfrm>
            <a:off x="390245" y="1772816"/>
            <a:ext cx="869387" cy="1047454"/>
          </a:xfrm>
          <a:prstGeom prst="rect">
            <a:avLst/>
          </a:prstGeom>
        </p:spPr>
      </p:pic>
      <p:pic>
        <p:nvPicPr>
          <p:cNvPr id="19" name="bateau.wmv">
            <a:hlinkClick r:id="" action="ppaction://media"/>
          </p:cNvPr>
          <p:cNvPicPr>
            <a:picLocks noRot="1" noChangeAspect="1"/>
          </p:cNvPicPr>
          <p:nvPr>
            <a:videoFile r:link="rId1"/>
          </p:nvPr>
        </p:nvPicPr>
        <p:blipFill>
          <a:blip r:embed="rId6" cstate="print"/>
          <a:stretch>
            <a:fillRect/>
          </a:stretch>
        </p:blipFill>
        <p:spPr>
          <a:xfrm>
            <a:off x="1187624" y="2780928"/>
            <a:ext cx="6552728" cy="36895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133"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9"/>
                </p:tgtEl>
              </p:cMediaNode>
            </p:vide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
                                        </p:tgtEl>
                                      </p:cBhvr>
                                    </p:cmd>
                                  </p:childTnLst>
                                </p:cTn>
                              </p:par>
                            </p:childTnLst>
                          </p:cTn>
                        </p:par>
                      </p:childTnLst>
                    </p:cTn>
                  </p:par>
                </p:childTnLst>
              </p:cTn>
              <p:nextCondLst>
                <p:cond evt="onClick" delay="0">
                  <p:tgtEl>
                    <p:spTgt spid="19"/>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dirty="0"/>
          </a:p>
        </p:txBody>
      </p:sp>
      <p:sp>
        <p:nvSpPr>
          <p:cNvPr id="15" name="ZoneTexte 14"/>
          <p:cNvSpPr txBox="1"/>
          <p:nvPr/>
        </p:nvSpPr>
        <p:spPr>
          <a:xfrm>
            <a:off x="899592" y="138698"/>
            <a:ext cx="4032448" cy="507831"/>
          </a:xfrm>
          <a:prstGeom prst="rect">
            <a:avLst/>
          </a:prstGeom>
          <a:noFill/>
        </p:spPr>
        <p:txBody>
          <a:bodyPr wrap="square" rtlCol="0">
            <a:spAutoFit/>
          </a:bodyPr>
          <a:lstStyle/>
          <a:p>
            <a:r>
              <a:rPr lang="fr-FR" sz="1500" b="1" dirty="0" smtClean="0">
                <a:solidFill>
                  <a:srgbClr val="00B0F0"/>
                </a:solidFill>
              </a:rPr>
              <a:t>LYCEE PRIVE SAINT JOSEPH</a:t>
            </a:r>
          </a:p>
          <a:p>
            <a:r>
              <a:rPr lang="fr-FR" sz="1200" dirty="0" smtClean="0">
                <a:solidFill>
                  <a:schemeClr val="bg1"/>
                </a:solidFill>
              </a:rPr>
              <a:t>Saint Martin Boulogne</a:t>
            </a:r>
            <a:endParaRPr lang="fr-FR" sz="1200" dirty="0">
              <a:solidFill>
                <a:schemeClr val="bg1"/>
              </a:solidFill>
            </a:endParaRPr>
          </a:p>
        </p:txBody>
      </p:sp>
      <p:pic>
        <p:nvPicPr>
          <p:cNvPr id="14" name="Picture 2"/>
          <p:cNvPicPr>
            <a:picLocks noChangeAspect="1" noChangeArrowheads="1"/>
          </p:cNvPicPr>
          <p:nvPr/>
        </p:nvPicPr>
        <p:blipFill>
          <a:blip r:embed="rId2" cstate="print"/>
          <a:srcRect l="50730" r="1218"/>
          <a:stretch>
            <a:fillRect/>
          </a:stretch>
        </p:blipFill>
        <p:spPr bwMode="auto">
          <a:xfrm flipH="1">
            <a:off x="6624736" y="6112800"/>
            <a:ext cx="2555776" cy="583896"/>
          </a:xfrm>
          <a:prstGeom prst="rect">
            <a:avLst/>
          </a:prstGeom>
          <a:noFill/>
          <a:ln w="9525">
            <a:noFill/>
            <a:miter lim="800000"/>
            <a:headEnd/>
            <a:tailEnd/>
          </a:ln>
        </p:spPr>
      </p:pic>
      <p:pic>
        <p:nvPicPr>
          <p:cNvPr id="11" name="Image 10" descr="4569.png"/>
          <p:cNvPicPr>
            <a:picLocks noChangeAspect="1"/>
          </p:cNvPicPr>
          <p:nvPr/>
        </p:nvPicPr>
        <p:blipFill>
          <a:blip r:embed="rId3" cstate="print"/>
          <a:stretch>
            <a:fillRect/>
          </a:stretch>
        </p:blipFill>
        <p:spPr>
          <a:xfrm>
            <a:off x="4704522" y="5036250"/>
            <a:ext cx="4439478" cy="2497206"/>
          </a:xfrm>
          <a:prstGeom prst="rect">
            <a:avLst/>
          </a:prstGeom>
        </p:spPr>
      </p:pic>
      <p:pic>
        <p:nvPicPr>
          <p:cNvPr id="16" name="Image 15" descr="logo24.png"/>
          <p:cNvPicPr>
            <a:picLocks noChangeAspect="1"/>
          </p:cNvPicPr>
          <p:nvPr/>
        </p:nvPicPr>
        <p:blipFill>
          <a:blip r:embed="rId4" cstate="print"/>
          <a:stretch>
            <a:fillRect/>
          </a:stretch>
        </p:blipFill>
        <p:spPr>
          <a:xfrm>
            <a:off x="7524328" y="116632"/>
            <a:ext cx="1387858" cy="576064"/>
          </a:xfrm>
          <a:prstGeom prst="rect">
            <a:avLst/>
          </a:prstGeom>
        </p:spPr>
      </p:pic>
      <p:pic>
        <p:nvPicPr>
          <p:cNvPr id="17" name="Image 16" descr="456.png"/>
          <p:cNvPicPr>
            <a:picLocks noChangeAspect="1"/>
          </p:cNvPicPr>
          <p:nvPr/>
        </p:nvPicPr>
        <p:blipFill>
          <a:blip r:embed="rId5" cstate="print"/>
          <a:stretch>
            <a:fillRect/>
          </a:stretch>
        </p:blipFill>
        <p:spPr>
          <a:xfrm>
            <a:off x="179512" y="116632"/>
            <a:ext cx="720080" cy="593143"/>
          </a:xfrm>
          <a:prstGeom prst="rect">
            <a:avLst/>
          </a:prstGeom>
        </p:spPr>
      </p:pic>
      <p:sp>
        <p:nvSpPr>
          <p:cNvPr id="20" name="ZoneTexte 19"/>
          <p:cNvSpPr txBox="1"/>
          <p:nvPr/>
        </p:nvSpPr>
        <p:spPr>
          <a:xfrm>
            <a:off x="1907704" y="764704"/>
            <a:ext cx="5832648" cy="707886"/>
          </a:xfrm>
          <a:prstGeom prst="rect">
            <a:avLst/>
          </a:prstGeom>
          <a:noFill/>
        </p:spPr>
        <p:txBody>
          <a:bodyPr wrap="square" rtlCol="0">
            <a:spAutoFit/>
          </a:bodyPr>
          <a:lstStyle/>
          <a:p>
            <a:r>
              <a:rPr lang="fr-FR" sz="4000" dirty="0" smtClean="0">
                <a:solidFill>
                  <a:schemeClr val="bg1"/>
                </a:solidFill>
                <a:latin typeface="Swiss921 BT" pitchFamily="34" charset="0"/>
              </a:rPr>
              <a:t>HORS-BORD H2 POWERED</a:t>
            </a:r>
            <a:endParaRPr lang="fr-FR" sz="4000" dirty="0">
              <a:solidFill>
                <a:schemeClr val="bg1"/>
              </a:solidFill>
              <a:latin typeface="Swiss921 BT" pitchFamily="34" charset="0"/>
            </a:endParaRPr>
          </a:p>
        </p:txBody>
      </p:sp>
      <p:sp>
        <p:nvSpPr>
          <p:cNvPr id="21" name="ZoneTexte 20"/>
          <p:cNvSpPr txBox="1"/>
          <p:nvPr/>
        </p:nvSpPr>
        <p:spPr>
          <a:xfrm>
            <a:off x="1907704" y="1268760"/>
            <a:ext cx="4032448" cy="323165"/>
          </a:xfrm>
          <a:prstGeom prst="rect">
            <a:avLst/>
          </a:prstGeom>
          <a:noFill/>
        </p:spPr>
        <p:txBody>
          <a:bodyPr wrap="square" rtlCol="0">
            <a:spAutoFit/>
          </a:bodyPr>
          <a:lstStyle/>
          <a:p>
            <a:r>
              <a:rPr lang="fr-FR" sz="1500" b="1" dirty="0" smtClean="0">
                <a:solidFill>
                  <a:srgbClr val="00B0F0"/>
                </a:solidFill>
              </a:rPr>
              <a:t>PROJET BAC STI2D ITEC</a:t>
            </a:r>
            <a:endParaRPr lang="fr-FR" sz="1200" dirty="0">
              <a:solidFill>
                <a:schemeClr val="bg1"/>
              </a:solidFill>
            </a:endParaRPr>
          </a:p>
        </p:txBody>
      </p:sp>
      <p:sp>
        <p:nvSpPr>
          <p:cNvPr id="10" name="Rectangle 9"/>
          <p:cNvSpPr/>
          <p:nvPr/>
        </p:nvSpPr>
        <p:spPr>
          <a:xfrm>
            <a:off x="1115616" y="2291393"/>
            <a:ext cx="7056784" cy="400110"/>
          </a:xfrm>
          <a:prstGeom prst="rect">
            <a:avLst/>
          </a:prstGeom>
        </p:spPr>
        <p:txBody>
          <a:bodyPr wrap="square">
            <a:spAutoFit/>
          </a:bodyPr>
          <a:lstStyle/>
          <a:p>
            <a:pPr algn="just"/>
            <a:r>
              <a:rPr lang="fr-FR" sz="2000" b="1" dirty="0" smtClean="0">
                <a:solidFill>
                  <a:srgbClr val="00B0F0"/>
                </a:solidFill>
              </a:rPr>
              <a:t>EN CLASSE &amp; EN DEHORS DE LA CLASSE</a:t>
            </a:r>
            <a:endParaRPr lang="fr-FR" sz="2000" b="1" dirty="0">
              <a:solidFill>
                <a:srgbClr val="00B0F0"/>
              </a:solidFill>
            </a:endParaRPr>
          </a:p>
        </p:txBody>
      </p:sp>
      <p:sp>
        <p:nvSpPr>
          <p:cNvPr id="12" name="ZoneTexte 11"/>
          <p:cNvSpPr txBox="1"/>
          <p:nvPr/>
        </p:nvSpPr>
        <p:spPr>
          <a:xfrm>
            <a:off x="1115616" y="1700808"/>
            <a:ext cx="8028384" cy="861774"/>
          </a:xfrm>
          <a:prstGeom prst="rect">
            <a:avLst/>
          </a:prstGeom>
          <a:noFill/>
        </p:spPr>
        <p:txBody>
          <a:bodyPr wrap="square" rtlCol="0">
            <a:spAutoFit/>
          </a:bodyPr>
          <a:lstStyle/>
          <a:p>
            <a:r>
              <a:rPr lang="fr-FR" sz="4800" dirty="0" smtClean="0">
                <a:solidFill>
                  <a:srgbClr val="00B0F0"/>
                </a:solidFill>
                <a:latin typeface="Swiss921 BT" pitchFamily="34" charset="0"/>
              </a:rPr>
              <a:t>LES ELEVES / LE PROJET ?</a:t>
            </a:r>
            <a:endParaRPr lang="fr-FR" sz="4800" dirty="0">
              <a:solidFill>
                <a:srgbClr val="00B0F0"/>
              </a:solidFill>
              <a:latin typeface="Swiss921 BT" pitchFamily="34" charset="0"/>
            </a:endParaRPr>
          </a:p>
        </p:txBody>
      </p:sp>
      <p:pic>
        <p:nvPicPr>
          <p:cNvPr id="13" name="Image 12" descr="shutterstock_115012306.png"/>
          <p:cNvPicPr>
            <a:picLocks noChangeAspect="1"/>
          </p:cNvPicPr>
          <p:nvPr/>
        </p:nvPicPr>
        <p:blipFill>
          <a:blip r:embed="rId6" cstate="print"/>
          <a:stretch>
            <a:fillRect/>
          </a:stretch>
        </p:blipFill>
        <p:spPr>
          <a:xfrm>
            <a:off x="467544" y="1700808"/>
            <a:ext cx="725371" cy="873941"/>
          </a:xfrm>
          <a:prstGeom prst="rect">
            <a:avLst/>
          </a:prstGeom>
        </p:spPr>
      </p:pic>
      <p:sp>
        <p:nvSpPr>
          <p:cNvPr id="18" name="Rectangle 17"/>
          <p:cNvSpPr/>
          <p:nvPr/>
        </p:nvSpPr>
        <p:spPr>
          <a:xfrm>
            <a:off x="1115616" y="2651433"/>
            <a:ext cx="6840760" cy="2246769"/>
          </a:xfrm>
          <a:prstGeom prst="rect">
            <a:avLst/>
          </a:prstGeom>
        </p:spPr>
        <p:txBody>
          <a:bodyPr wrap="square">
            <a:spAutoFit/>
          </a:bodyPr>
          <a:lstStyle/>
          <a:p>
            <a:pPr algn="just"/>
            <a:r>
              <a:rPr lang="fr-FR" sz="2000" b="1" i="1" dirty="0" smtClean="0">
                <a:solidFill>
                  <a:schemeClr val="bg1"/>
                </a:solidFill>
              </a:rPr>
              <a:t>Nous avons été également accueillis par l’Ifremer. Nous pensions au départ pouvoir nous servir de leur bassin à essais. Finalement, cela n’a pas été possible. Mais la rencontre des élèves avec les chercheurs présents sur le site leur a été très profitable. Ils ont compris qu’à très haut niveau, les procédures et la démarche suivie n’étaient pas si différentes que celles que nous leur demandions d’appliquer …</a:t>
            </a:r>
            <a:endParaRPr lang="fr-FR" b="1" dirty="0">
              <a:solidFill>
                <a:schemeClr val="bg1"/>
              </a:solidFill>
            </a:endParaRPr>
          </a:p>
        </p:txBody>
      </p:sp>
      <p:pic>
        <p:nvPicPr>
          <p:cNvPr id="21506" name="Picture 2" descr="http://wehicles.com/crop/570/300/data/IntervDKern5.jpg"/>
          <p:cNvPicPr>
            <a:picLocks noChangeAspect="1" noChangeArrowheads="1"/>
          </p:cNvPicPr>
          <p:nvPr/>
        </p:nvPicPr>
        <p:blipFill>
          <a:blip r:embed="rId7" cstate="print"/>
          <a:srcRect/>
          <a:stretch>
            <a:fillRect/>
          </a:stretch>
        </p:blipFill>
        <p:spPr bwMode="auto">
          <a:xfrm>
            <a:off x="1187624" y="4968551"/>
            <a:ext cx="3168352" cy="16675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dirty="0"/>
          </a:p>
        </p:txBody>
      </p:sp>
      <p:sp>
        <p:nvSpPr>
          <p:cNvPr id="15" name="ZoneTexte 14"/>
          <p:cNvSpPr txBox="1"/>
          <p:nvPr/>
        </p:nvSpPr>
        <p:spPr>
          <a:xfrm>
            <a:off x="899592" y="138698"/>
            <a:ext cx="4032448" cy="507831"/>
          </a:xfrm>
          <a:prstGeom prst="rect">
            <a:avLst/>
          </a:prstGeom>
          <a:noFill/>
        </p:spPr>
        <p:txBody>
          <a:bodyPr wrap="square" rtlCol="0">
            <a:spAutoFit/>
          </a:bodyPr>
          <a:lstStyle/>
          <a:p>
            <a:r>
              <a:rPr lang="fr-FR" sz="1500" b="1" dirty="0" smtClean="0">
                <a:solidFill>
                  <a:srgbClr val="00B0F0"/>
                </a:solidFill>
              </a:rPr>
              <a:t>LYCEE PRIVE SAINT JOSEPH</a:t>
            </a:r>
          </a:p>
          <a:p>
            <a:r>
              <a:rPr lang="fr-FR" sz="1200" dirty="0" smtClean="0">
                <a:solidFill>
                  <a:schemeClr val="bg1"/>
                </a:solidFill>
              </a:rPr>
              <a:t>Saint Martin Boulogne</a:t>
            </a:r>
            <a:endParaRPr lang="fr-FR" sz="1200" dirty="0">
              <a:solidFill>
                <a:schemeClr val="bg1"/>
              </a:solidFill>
            </a:endParaRPr>
          </a:p>
        </p:txBody>
      </p:sp>
      <p:pic>
        <p:nvPicPr>
          <p:cNvPr id="14" name="Picture 2"/>
          <p:cNvPicPr>
            <a:picLocks noChangeAspect="1" noChangeArrowheads="1"/>
          </p:cNvPicPr>
          <p:nvPr/>
        </p:nvPicPr>
        <p:blipFill>
          <a:blip r:embed="rId2" cstate="print"/>
          <a:srcRect l="50730" r="1218"/>
          <a:stretch>
            <a:fillRect/>
          </a:stretch>
        </p:blipFill>
        <p:spPr bwMode="auto">
          <a:xfrm flipH="1">
            <a:off x="6624736" y="6112800"/>
            <a:ext cx="2555776" cy="583896"/>
          </a:xfrm>
          <a:prstGeom prst="rect">
            <a:avLst/>
          </a:prstGeom>
          <a:noFill/>
          <a:ln w="9525">
            <a:noFill/>
            <a:miter lim="800000"/>
            <a:headEnd/>
            <a:tailEnd/>
          </a:ln>
        </p:spPr>
      </p:pic>
      <p:pic>
        <p:nvPicPr>
          <p:cNvPr id="16" name="Image 15" descr="logo24.png"/>
          <p:cNvPicPr>
            <a:picLocks noChangeAspect="1"/>
          </p:cNvPicPr>
          <p:nvPr/>
        </p:nvPicPr>
        <p:blipFill>
          <a:blip r:embed="rId3" cstate="print"/>
          <a:stretch>
            <a:fillRect/>
          </a:stretch>
        </p:blipFill>
        <p:spPr>
          <a:xfrm>
            <a:off x="7524328" y="116632"/>
            <a:ext cx="1387858" cy="576064"/>
          </a:xfrm>
          <a:prstGeom prst="rect">
            <a:avLst/>
          </a:prstGeom>
        </p:spPr>
      </p:pic>
      <p:pic>
        <p:nvPicPr>
          <p:cNvPr id="17" name="Image 16" descr="456.png"/>
          <p:cNvPicPr>
            <a:picLocks noChangeAspect="1"/>
          </p:cNvPicPr>
          <p:nvPr/>
        </p:nvPicPr>
        <p:blipFill>
          <a:blip r:embed="rId4" cstate="print"/>
          <a:stretch>
            <a:fillRect/>
          </a:stretch>
        </p:blipFill>
        <p:spPr>
          <a:xfrm>
            <a:off x="179512" y="116632"/>
            <a:ext cx="720080" cy="593143"/>
          </a:xfrm>
          <a:prstGeom prst="rect">
            <a:avLst/>
          </a:prstGeom>
        </p:spPr>
      </p:pic>
      <p:sp>
        <p:nvSpPr>
          <p:cNvPr id="20" name="ZoneTexte 19"/>
          <p:cNvSpPr txBox="1"/>
          <p:nvPr/>
        </p:nvSpPr>
        <p:spPr>
          <a:xfrm>
            <a:off x="1907704" y="764704"/>
            <a:ext cx="5832648" cy="707886"/>
          </a:xfrm>
          <a:prstGeom prst="rect">
            <a:avLst/>
          </a:prstGeom>
          <a:noFill/>
        </p:spPr>
        <p:txBody>
          <a:bodyPr wrap="square" rtlCol="0">
            <a:spAutoFit/>
          </a:bodyPr>
          <a:lstStyle/>
          <a:p>
            <a:r>
              <a:rPr lang="fr-FR" sz="4000" dirty="0" smtClean="0">
                <a:solidFill>
                  <a:schemeClr val="bg1"/>
                </a:solidFill>
                <a:latin typeface="Swiss921 BT" pitchFamily="34" charset="0"/>
              </a:rPr>
              <a:t>HORS-BORD H2 POWERED</a:t>
            </a:r>
            <a:endParaRPr lang="fr-FR" sz="4000" dirty="0">
              <a:solidFill>
                <a:schemeClr val="bg1"/>
              </a:solidFill>
              <a:latin typeface="Swiss921 BT" pitchFamily="34" charset="0"/>
            </a:endParaRPr>
          </a:p>
        </p:txBody>
      </p:sp>
      <p:sp>
        <p:nvSpPr>
          <p:cNvPr id="21" name="ZoneTexte 20"/>
          <p:cNvSpPr txBox="1"/>
          <p:nvPr/>
        </p:nvSpPr>
        <p:spPr>
          <a:xfrm>
            <a:off x="1907704" y="1268760"/>
            <a:ext cx="4032448" cy="323165"/>
          </a:xfrm>
          <a:prstGeom prst="rect">
            <a:avLst/>
          </a:prstGeom>
          <a:noFill/>
        </p:spPr>
        <p:txBody>
          <a:bodyPr wrap="square" rtlCol="0">
            <a:spAutoFit/>
          </a:bodyPr>
          <a:lstStyle/>
          <a:p>
            <a:r>
              <a:rPr lang="fr-FR" sz="1500" b="1" dirty="0" smtClean="0">
                <a:solidFill>
                  <a:srgbClr val="00B0F0"/>
                </a:solidFill>
              </a:rPr>
              <a:t>PROJET BAC STI2D ITEC</a:t>
            </a:r>
            <a:endParaRPr lang="fr-FR" sz="1200" dirty="0">
              <a:solidFill>
                <a:schemeClr val="bg1"/>
              </a:solidFill>
            </a:endParaRPr>
          </a:p>
        </p:txBody>
      </p:sp>
      <p:sp>
        <p:nvSpPr>
          <p:cNvPr id="10" name="Rectangle 9"/>
          <p:cNvSpPr/>
          <p:nvPr/>
        </p:nvSpPr>
        <p:spPr>
          <a:xfrm>
            <a:off x="1115616" y="2393593"/>
            <a:ext cx="7056784" cy="400110"/>
          </a:xfrm>
          <a:prstGeom prst="rect">
            <a:avLst/>
          </a:prstGeom>
        </p:spPr>
        <p:txBody>
          <a:bodyPr wrap="square">
            <a:spAutoFit/>
          </a:bodyPr>
          <a:lstStyle/>
          <a:p>
            <a:pPr algn="just"/>
            <a:r>
              <a:rPr lang="fr-FR" sz="2000" b="1" dirty="0" smtClean="0">
                <a:solidFill>
                  <a:srgbClr val="00B0F0"/>
                </a:solidFill>
              </a:rPr>
              <a:t>EN CLASSE &amp; EN DEHORS DE LA CLASSE</a:t>
            </a:r>
            <a:endParaRPr lang="fr-FR" sz="2000" b="1" dirty="0">
              <a:solidFill>
                <a:srgbClr val="00B0F0"/>
              </a:solidFill>
            </a:endParaRPr>
          </a:p>
        </p:txBody>
      </p:sp>
      <p:sp>
        <p:nvSpPr>
          <p:cNvPr id="12" name="ZoneTexte 11"/>
          <p:cNvSpPr txBox="1"/>
          <p:nvPr/>
        </p:nvSpPr>
        <p:spPr>
          <a:xfrm>
            <a:off x="1115616" y="1803008"/>
            <a:ext cx="6480720" cy="861774"/>
          </a:xfrm>
          <a:prstGeom prst="rect">
            <a:avLst/>
          </a:prstGeom>
          <a:noFill/>
        </p:spPr>
        <p:txBody>
          <a:bodyPr wrap="square" rtlCol="0">
            <a:spAutoFit/>
          </a:bodyPr>
          <a:lstStyle/>
          <a:p>
            <a:r>
              <a:rPr lang="fr-FR" sz="4800" dirty="0" smtClean="0">
                <a:solidFill>
                  <a:srgbClr val="00B0F0"/>
                </a:solidFill>
                <a:latin typeface="Swiss921 BT" pitchFamily="34" charset="0"/>
              </a:rPr>
              <a:t>LES ELEVES / LE PROJET ?</a:t>
            </a:r>
            <a:endParaRPr lang="fr-FR" sz="4800" dirty="0">
              <a:solidFill>
                <a:srgbClr val="00B0F0"/>
              </a:solidFill>
              <a:latin typeface="Swiss921 BT" pitchFamily="34" charset="0"/>
            </a:endParaRPr>
          </a:p>
        </p:txBody>
      </p:sp>
      <p:pic>
        <p:nvPicPr>
          <p:cNvPr id="13" name="Image 12" descr="shutterstock_115012306.png"/>
          <p:cNvPicPr>
            <a:picLocks noChangeAspect="1"/>
          </p:cNvPicPr>
          <p:nvPr/>
        </p:nvPicPr>
        <p:blipFill>
          <a:blip r:embed="rId5" cstate="print"/>
          <a:stretch>
            <a:fillRect/>
          </a:stretch>
        </p:blipFill>
        <p:spPr>
          <a:xfrm>
            <a:off x="395536" y="1875016"/>
            <a:ext cx="811674" cy="977920"/>
          </a:xfrm>
          <a:prstGeom prst="rect">
            <a:avLst/>
          </a:prstGeom>
        </p:spPr>
      </p:pic>
      <p:sp>
        <p:nvSpPr>
          <p:cNvPr id="18" name="Rectangle 17"/>
          <p:cNvSpPr/>
          <p:nvPr/>
        </p:nvSpPr>
        <p:spPr>
          <a:xfrm>
            <a:off x="1115616" y="2753633"/>
            <a:ext cx="6840760" cy="1323439"/>
          </a:xfrm>
          <a:prstGeom prst="rect">
            <a:avLst/>
          </a:prstGeom>
        </p:spPr>
        <p:txBody>
          <a:bodyPr wrap="square">
            <a:spAutoFit/>
          </a:bodyPr>
          <a:lstStyle/>
          <a:p>
            <a:pPr algn="just"/>
            <a:r>
              <a:rPr lang="fr-FR" sz="2000" b="1" i="1" dirty="0" smtClean="0">
                <a:solidFill>
                  <a:schemeClr val="bg1"/>
                </a:solidFill>
              </a:rPr>
              <a:t>Finalement, les premiers essais statiques et dynamiques ont été effectués dans le grand bassin de la piscine (emplacement des masses, flottaison, prise de virage … c'est-à-dire, en fait, validation des modèles de simulation.</a:t>
            </a:r>
            <a:endParaRPr lang="fr-FR" b="1" dirty="0">
              <a:solidFill>
                <a:schemeClr val="bg1"/>
              </a:solidFill>
            </a:endParaRPr>
          </a:p>
        </p:txBody>
      </p:sp>
      <p:pic>
        <p:nvPicPr>
          <p:cNvPr id="30722" name="Picture 2" descr="http://wehicles.com/crop/570/300/data/IntervDKern6.jpg"/>
          <p:cNvPicPr>
            <a:picLocks noChangeAspect="1" noChangeArrowheads="1"/>
          </p:cNvPicPr>
          <p:nvPr/>
        </p:nvPicPr>
        <p:blipFill>
          <a:blip r:embed="rId6" cstate="print"/>
          <a:srcRect/>
          <a:stretch>
            <a:fillRect/>
          </a:stretch>
        </p:blipFill>
        <p:spPr bwMode="auto">
          <a:xfrm>
            <a:off x="1187624" y="4216524"/>
            <a:ext cx="3292236" cy="17327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724" name="Picture 4" descr="http://wehicles.com/crop/570/300/data/IntervDKern7.jpg"/>
          <p:cNvPicPr>
            <a:picLocks noChangeAspect="1" noChangeArrowheads="1"/>
          </p:cNvPicPr>
          <p:nvPr/>
        </p:nvPicPr>
        <p:blipFill>
          <a:blip r:embed="rId7" cstate="print"/>
          <a:srcRect/>
          <a:stretch>
            <a:fillRect/>
          </a:stretch>
        </p:blipFill>
        <p:spPr bwMode="auto">
          <a:xfrm>
            <a:off x="4579201" y="4221088"/>
            <a:ext cx="3283565" cy="17281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Image 10" descr="4569.png"/>
          <p:cNvPicPr>
            <a:picLocks noChangeAspect="1"/>
          </p:cNvPicPr>
          <p:nvPr/>
        </p:nvPicPr>
        <p:blipFill>
          <a:blip r:embed="rId8" cstate="print"/>
          <a:stretch>
            <a:fillRect/>
          </a:stretch>
        </p:blipFill>
        <p:spPr>
          <a:xfrm>
            <a:off x="4704522" y="5036250"/>
            <a:ext cx="4439478" cy="2497206"/>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dirty="0"/>
          </a:p>
        </p:txBody>
      </p:sp>
      <p:sp>
        <p:nvSpPr>
          <p:cNvPr id="15" name="ZoneTexte 14"/>
          <p:cNvSpPr txBox="1"/>
          <p:nvPr/>
        </p:nvSpPr>
        <p:spPr>
          <a:xfrm>
            <a:off x="899592" y="138698"/>
            <a:ext cx="4032448" cy="507831"/>
          </a:xfrm>
          <a:prstGeom prst="rect">
            <a:avLst/>
          </a:prstGeom>
          <a:noFill/>
        </p:spPr>
        <p:txBody>
          <a:bodyPr wrap="square" rtlCol="0">
            <a:spAutoFit/>
          </a:bodyPr>
          <a:lstStyle/>
          <a:p>
            <a:r>
              <a:rPr lang="fr-FR" sz="1500" b="1" dirty="0" smtClean="0">
                <a:solidFill>
                  <a:srgbClr val="00B0F0"/>
                </a:solidFill>
              </a:rPr>
              <a:t>LYCEE PRIVE SAINT JOSEPH</a:t>
            </a:r>
          </a:p>
          <a:p>
            <a:r>
              <a:rPr lang="fr-FR" sz="1200" dirty="0" smtClean="0">
                <a:solidFill>
                  <a:schemeClr val="bg1"/>
                </a:solidFill>
              </a:rPr>
              <a:t>Saint Martin Boulogne</a:t>
            </a:r>
            <a:endParaRPr lang="fr-FR" sz="1200" dirty="0">
              <a:solidFill>
                <a:schemeClr val="bg1"/>
              </a:solidFill>
            </a:endParaRPr>
          </a:p>
        </p:txBody>
      </p:sp>
      <p:pic>
        <p:nvPicPr>
          <p:cNvPr id="16" name="Image 15" descr="logo24.png"/>
          <p:cNvPicPr>
            <a:picLocks noChangeAspect="1"/>
          </p:cNvPicPr>
          <p:nvPr/>
        </p:nvPicPr>
        <p:blipFill>
          <a:blip r:embed="rId3" cstate="print"/>
          <a:stretch>
            <a:fillRect/>
          </a:stretch>
        </p:blipFill>
        <p:spPr>
          <a:xfrm>
            <a:off x="7524328" y="116632"/>
            <a:ext cx="1387858" cy="576064"/>
          </a:xfrm>
          <a:prstGeom prst="rect">
            <a:avLst/>
          </a:prstGeom>
        </p:spPr>
      </p:pic>
      <p:pic>
        <p:nvPicPr>
          <p:cNvPr id="17" name="Image 16" descr="456.png"/>
          <p:cNvPicPr>
            <a:picLocks noChangeAspect="1"/>
          </p:cNvPicPr>
          <p:nvPr/>
        </p:nvPicPr>
        <p:blipFill>
          <a:blip r:embed="rId4" cstate="print"/>
          <a:stretch>
            <a:fillRect/>
          </a:stretch>
        </p:blipFill>
        <p:spPr>
          <a:xfrm>
            <a:off x="179512" y="116632"/>
            <a:ext cx="720080" cy="593143"/>
          </a:xfrm>
          <a:prstGeom prst="rect">
            <a:avLst/>
          </a:prstGeom>
        </p:spPr>
      </p:pic>
      <p:sp>
        <p:nvSpPr>
          <p:cNvPr id="20" name="ZoneTexte 19"/>
          <p:cNvSpPr txBox="1"/>
          <p:nvPr/>
        </p:nvSpPr>
        <p:spPr>
          <a:xfrm>
            <a:off x="1907704" y="764704"/>
            <a:ext cx="5832648" cy="707886"/>
          </a:xfrm>
          <a:prstGeom prst="rect">
            <a:avLst/>
          </a:prstGeom>
          <a:noFill/>
        </p:spPr>
        <p:txBody>
          <a:bodyPr wrap="square" rtlCol="0">
            <a:spAutoFit/>
          </a:bodyPr>
          <a:lstStyle/>
          <a:p>
            <a:r>
              <a:rPr lang="fr-FR" sz="4000" dirty="0" smtClean="0">
                <a:solidFill>
                  <a:schemeClr val="bg1"/>
                </a:solidFill>
                <a:latin typeface="Swiss921 BT" pitchFamily="34" charset="0"/>
              </a:rPr>
              <a:t>HORS-BORD H2 POWERED</a:t>
            </a:r>
            <a:endParaRPr lang="fr-FR" sz="4000" dirty="0">
              <a:solidFill>
                <a:schemeClr val="bg1"/>
              </a:solidFill>
              <a:latin typeface="Swiss921 BT" pitchFamily="34" charset="0"/>
            </a:endParaRPr>
          </a:p>
        </p:txBody>
      </p:sp>
      <p:sp>
        <p:nvSpPr>
          <p:cNvPr id="21" name="ZoneTexte 20"/>
          <p:cNvSpPr txBox="1"/>
          <p:nvPr/>
        </p:nvSpPr>
        <p:spPr>
          <a:xfrm>
            <a:off x="1907704" y="1268760"/>
            <a:ext cx="4032448" cy="323165"/>
          </a:xfrm>
          <a:prstGeom prst="rect">
            <a:avLst/>
          </a:prstGeom>
          <a:noFill/>
        </p:spPr>
        <p:txBody>
          <a:bodyPr wrap="square" rtlCol="0">
            <a:spAutoFit/>
          </a:bodyPr>
          <a:lstStyle/>
          <a:p>
            <a:r>
              <a:rPr lang="fr-FR" sz="1500" b="1" dirty="0" smtClean="0">
                <a:solidFill>
                  <a:srgbClr val="00B0F0"/>
                </a:solidFill>
              </a:rPr>
              <a:t>PROJET BAC STI2D ITEC</a:t>
            </a:r>
            <a:endParaRPr lang="fr-FR" sz="1200" dirty="0">
              <a:solidFill>
                <a:schemeClr val="bg1"/>
              </a:solidFill>
            </a:endParaRPr>
          </a:p>
        </p:txBody>
      </p:sp>
      <p:sp>
        <p:nvSpPr>
          <p:cNvPr id="10" name="Rectangle 9"/>
          <p:cNvSpPr/>
          <p:nvPr/>
        </p:nvSpPr>
        <p:spPr>
          <a:xfrm>
            <a:off x="1115616" y="2393593"/>
            <a:ext cx="7056784" cy="400110"/>
          </a:xfrm>
          <a:prstGeom prst="rect">
            <a:avLst/>
          </a:prstGeom>
        </p:spPr>
        <p:txBody>
          <a:bodyPr wrap="square">
            <a:spAutoFit/>
          </a:bodyPr>
          <a:lstStyle/>
          <a:p>
            <a:pPr algn="just"/>
            <a:r>
              <a:rPr lang="fr-FR" sz="2000" b="1" dirty="0" smtClean="0">
                <a:solidFill>
                  <a:srgbClr val="00B0F0"/>
                </a:solidFill>
              </a:rPr>
              <a:t>EN CLASSE &amp; EN DEHORS DE LA CLASSE</a:t>
            </a:r>
            <a:endParaRPr lang="fr-FR" sz="2000" b="1" dirty="0">
              <a:solidFill>
                <a:srgbClr val="00B0F0"/>
              </a:solidFill>
            </a:endParaRPr>
          </a:p>
        </p:txBody>
      </p:sp>
      <p:sp>
        <p:nvSpPr>
          <p:cNvPr id="12" name="ZoneTexte 11"/>
          <p:cNvSpPr txBox="1"/>
          <p:nvPr/>
        </p:nvSpPr>
        <p:spPr>
          <a:xfrm>
            <a:off x="1115616" y="1803008"/>
            <a:ext cx="6480720" cy="861774"/>
          </a:xfrm>
          <a:prstGeom prst="rect">
            <a:avLst/>
          </a:prstGeom>
          <a:noFill/>
        </p:spPr>
        <p:txBody>
          <a:bodyPr wrap="square" rtlCol="0">
            <a:spAutoFit/>
          </a:bodyPr>
          <a:lstStyle/>
          <a:p>
            <a:r>
              <a:rPr lang="fr-FR" sz="4800" dirty="0" smtClean="0">
                <a:solidFill>
                  <a:srgbClr val="00B0F0"/>
                </a:solidFill>
                <a:latin typeface="Swiss921 BT" pitchFamily="34" charset="0"/>
              </a:rPr>
              <a:t>LES ELEVES / LE PROJET ?</a:t>
            </a:r>
            <a:endParaRPr lang="fr-FR" sz="4800" dirty="0">
              <a:solidFill>
                <a:srgbClr val="00B0F0"/>
              </a:solidFill>
              <a:latin typeface="Swiss921 BT" pitchFamily="34" charset="0"/>
            </a:endParaRPr>
          </a:p>
        </p:txBody>
      </p:sp>
      <p:pic>
        <p:nvPicPr>
          <p:cNvPr id="13" name="Image 12" descr="shutterstock_115012306.png"/>
          <p:cNvPicPr>
            <a:picLocks noChangeAspect="1"/>
          </p:cNvPicPr>
          <p:nvPr/>
        </p:nvPicPr>
        <p:blipFill>
          <a:blip r:embed="rId5" cstate="print"/>
          <a:stretch>
            <a:fillRect/>
          </a:stretch>
        </p:blipFill>
        <p:spPr>
          <a:xfrm>
            <a:off x="395536" y="1875016"/>
            <a:ext cx="811674" cy="977920"/>
          </a:xfrm>
          <a:prstGeom prst="rect">
            <a:avLst/>
          </a:prstGeom>
        </p:spPr>
      </p:pic>
      <p:pic>
        <p:nvPicPr>
          <p:cNvPr id="19" name="CCI.avi">
            <a:hlinkClick r:id="" action="ppaction://media"/>
          </p:cNvPr>
          <p:cNvPicPr>
            <a:picLocks noRot="1" noChangeAspect="1"/>
          </p:cNvPicPr>
          <p:nvPr>
            <a:videoFile r:link="rId1"/>
          </p:nvPr>
        </p:nvPicPr>
        <p:blipFill>
          <a:blip r:embed="rId6" cstate="print"/>
          <a:stretch>
            <a:fillRect/>
          </a:stretch>
        </p:blipFill>
        <p:spPr>
          <a:xfrm>
            <a:off x="1691680" y="2852936"/>
            <a:ext cx="5616624" cy="37444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53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9"/>
                </p:tgtEl>
              </p:cMediaNode>
            </p:vide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
                                        </p:tgtEl>
                                      </p:cBhvr>
                                    </p:cmd>
                                  </p:childTnLst>
                                </p:cTn>
                              </p:par>
                            </p:childTnLst>
                          </p:cTn>
                        </p:par>
                      </p:childTnLst>
                    </p:cTn>
                  </p:par>
                </p:childTnLst>
              </p:cTn>
              <p:nextCondLst>
                <p:cond evt="onClick" delay="0">
                  <p:tgtEl>
                    <p:spTgt spid="19"/>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dirty="0"/>
          </a:p>
        </p:txBody>
      </p:sp>
      <p:sp>
        <p:nvSpPr>
          <p:cNvPr id="15" name="ZoneTexte 14"/>
          <p:cNvSpPr txBox="1"/>
          <p:nvPr/>
        </p:nvSpPr>
        <p:spPr>
          <a:xfrm>
            <a:off x="899592" y="138698"/>
            <a:ext cx="4032448" cy="507831"/>
          </a:xfrm>
          <a:prstGeom prst="rect">
            <a:avLst/>
          </a:prstGeom>
          <a:noFill/>
        </p:spPr>
        <p:txBody>
          <a:bodyPr wrap="square" rtlCol="0">
            <a:spAutoFit/>
          </a:bodyPr>
          <a:lstStyle/>
          <a:p>
            <a:r>
              <a:rPr lang="fr-FR" sz="1500" b="1" dirty="0" smtClean="0">
                <a:solidFill>
                  <a:srgbClr val="00B0F0"/>
                </a:solidFill>
              </a:rPr>
              <a:t>LYCEE PRIVE SAINT JOSEPH</a:t>
            </a:r>
          </a:p>
          <a:p>
            <a:r>
              <a:rPr lang="fr-FR" sz="1200" dirty="0" smtClean="0">
                <a:solidFill>
                  <a:schemeClr val="bg1"/>
                </a:solidFill>
              </a:rPr>
              <a:t>Saint Martin Boulogne</a:t>
            </a:r>
            <a:endParaRPr lang="fr-FR" sz="1200" dirty="0">
              <a:solidFill>
                <a:schemeClr val="bg1"/>
              </a:solidFill>
            </a:endParaRPr>
          </a:p>
        </p:txBody>
      </p:sp>
      <p:pic>
        <p:nvPicPr>
          <p:cNvPr id="14" name="Picture 2"/>
          <p:cNvPicPr>
            <a:picLocks noChangeAspect="1" noChangeArrowheads="1"/>
          </p:cNvPicPr>
          <p:nvPr/>
        </p:nvPicPr>
        <p:blipFill>
          <a:blip r:embed="rId2" cstate="print"/>
          <a:srcRect l="50730" r="1218"/>
          <a:stretch>
            <a:fillRect/>
          </a:stretch>
        </p:blipFill>
        <p:spPr bwMode="auto">
          <a:xfrm flipH="1">
            <a:off x="6624736" y="6112800"/>
            <a:ext cx="2555776" cy="583896"/>
          </a:xfrm>
          <a:prstGeom prst="rect">
            <a:avLst/>
          </a:prstGeom>
          <a:noFill/>
          <a:ln w="9525">
            <a:noFill/>
            <a:miter lim="800000"/>
            <a:headEnd/>
            <a:tailEnd/>
          </a:ln>
        </p:spPr>
      </p:pic>
      <p:pic>
        <p:nvPicPr>
          <p:cNvPr id="16" name="Image 15" descr="logo24.png"/>
          <p:cNvPicPr>
            <a:picLocks noChangeAspect="1"/>
          </p:cNvPicPr>
          <p:nvPr/>
        </p:nvPicPr>
        <p:blipFill>
          <a:blip r:embed="rId3" cstate="print"/>
          <a:stretch>
            <a:fillRect/>
          </a:stretch>
        </p:blipFill>
        <p:spPr>
          <a:xfrm>
            <a:off x="7524328" y="116632"/>
            <a:ext cx="1387858" cy="576064"/>
          </a:xfrm>
          <a:prstGeom prst="rect">
            <a:avLst/>
          </a:prstGeom>
        </p:spPr>
      </p:pic>
      <p:pic>
        <p:nvPicPr>
          <p:cNvPr id="17" name="Image 16" descr="456.png"/>
          <p:cNvPicPr>
            <a:picLocks noChangeAspect="1"/>
          </p:cNvPicPr>
          <p:nvPr/>
        </p:nvPicPr>
        <p:blipFill>
          <a:blip r:embed="rId4" cstate="print"/>
          <a:stretch>
            <a:fillRect/>
          </a:stretch>
        </p:blipFill>
        <p:spPr>
          <a:xfrm>
            <a:off x="179512" y="116632"/>
            <a:ext cx="720080" cy="593143"/>
          </a:xfrm>
          <a:prstGeom prst="rect">
            <a:avLst/>
          </a:prstGeom>
        </p:spPr>
      </p:pic>
      <p:sp>
        <p:nvSpPr>
          <p:cNvPr id="20" name="ZoneTexte 19"/>
          <p:cNvSpPr txBox="1"/>
          <p:nvPr/>
        </p:nvSpPr>
        <p:spPr>
          <a:xfrm>
            <a:off x="1907704" y="764704"/>
            <a:ext cx="5832648" cy="707886"/>
          </a:xfrm>
          <a:prstGeom prst="rect">
            <a:avLst/>
          </a:prstGeom>
          <a:noFill/>
        </p:spPr>
        <p:txBody>
          <a:bodyPr wrap="square" rtlCol="0">
            <a:spAutoFit/>
          </a:bodyPr>
          <a:lstStyle/>
          <a:p>
            <a:r>
              <a:rPr lang="fr-FR" sz="4000" dirty="0" smtClean="0">
                <a:solidFill>
                  <a:schemeClr val="bg1"/>
                </a:solidFill>
                <a:latin typeface="Swiss921 BT" pitchFamily="34" charset="0"/>
              </a:rPr>
              <a:t>HORS-BORD H2 POWERED</a:t>
            </a:r>
            <a:endParaRPr lang="fr-FR" sz="4000" dirty="0">
              <a:solidFill>
                <a:schemeClr val="bg1"/>
              </a:solidFill>
              <a:latin typeface="Swiss921 BT" pitchFamily="34" charset="0"/>
            </a:endParaRPr>
          </a:p>
        </p:txBody>
      </p:sp>
      <p:sp>
        <p:nvSpPr>
          <p:cNvPr id="21" name="ZoneTexte 20"/>
          <p:cNvSpPr txBox="1"/>
          <p:nvPr/>
        </p:nvSpPr>
        <p:spPr>
          <a:xfrm>
            <a:off x="1907704" y="1268760"/>
            <a:ext cx="4032448" cy="323165"/>
          </a:xfrm>
          <a:prstGeom prst="rect">
            <a:avLst/>
          </a:prstGeom>
          <a:noFill/>
        </p:spPr>
        <p:txBody>
          <a:bodyPr wrap="square" rtlCol="0">
            <a:spAutoFit/>
          </a:bodyPr>
          <a:lstStyle/>
          <a:p>
            <a:r>
              <a:rPr lang="fr-FR" sz="1500" b="1" dirty="0" smtClean="0">
                <a:solidFill>
                  <a:srgbClr val="00B0F0"/>
                </a:solidFill>
              </a:rPr>
              <a:t>PROJET BAC STI2D ITEC</a:t>
            </a:r>
            <a:endParaRPr lang="fr-FR" sz="1200" dirty="0">
              <a:solidFill>
                <a:schemeClr val="bg1"/>
              </a:solidFill>
            </a:endParaRPr>
          </a:p>
        </p:txBody>
      </p:sp>
      <p:sp>
        <p:nvSpPr>
          <p:cNvPr id="10" name="Rectangle 9"/>
          <p:cNvSpPr/>
          <p:nvPr/>
        </p:nvSpPr>
        <p:spPr>
          <a:xfrm>
            <a:off x="1115616" y="2393593"/>
            <a:ext cx="7056784" cy="400110"/>
          </a:xfrm>
          <a:prstGeom prst="rect">
            <a:avLst/>
          </a:prstGeom>
        </p:spPr>
        <p:txBody>
          <a:bodyPr wrap="square">
            <a:spAutoFit/>
          </a:bodyPr>
          <a:lstStyle/>
          <a:p>
            <a:pPr algn="just"/>
            <a:r>
              <a:rPr lang="fr-FR" sz="2000" b="1" dirty="0" smtClean="0">
                <a:solidFill>
                  <a:srgbClr val="00B0F0"/>
                </a:solidFill>
              </a:rPr>
              <a:t>EN CLASSE &amp; EN DEHORS DE LA CLASSE</a:t>
            </a:r>
            <a:endParaRPr lang="fr-FR" sz="2000" b="1" dirty="0">
              <a:solidFill>
                <a:srgbClr val="00B0F0"/>
              </a:solidFill>
            </a:endParaRPr>
          </a:p>
        </p:txBody>
      </p:sp>
      <p:sp>
        <p:nvSpPr>
          <p:cNvPr id="12" name="ZoneTexte 11"/>
          <p:cNvSpPr txBox="1"/>
          <p:nvPr/>
        </p:nvSpPr>
        <p:spPr>
          <a:xfrm>
            <a:off x="1115616" y="1803008"/>
            <a:ext cx="6480720" cy="861774"/>
          </a:xfrm>
          <a:prstGeom prst="rect">
            <a:avLst/>
          </a:prstGeom>
          <a:noFill/>
        </p:spPr>
        <p:txBody>
          <a:bodyPr wrap="square" rtlCol="0">
            <a:spAutoFit/>
          </a:bodyPr>
          <a:lstStyle/>
          <a:p>
            <a:r>
              <a:rPr lang="fr-FR" sz="4800" dirty="0" smtClean="0">
                <a:solidFill>
                  <a:srgbClr val="00B0F0"/>
                </a:solidFill>
                <a:latin typeface="Swiss921 BT" pitchFamily="34" charset="0"/>
              </a:rPr>
              <a:t>LES ELEVES / LE PROHET ?</a:t>
            </a:r>
            <a:endParaRPr lang="fr-FR" sz="4800" dirty="0">
              <a:solidFill>
                <a:srgbClr val="00B0F0"/>
              </a:solidFill>
              <a:latin typeface="Swiss921 BT" pitchFamily="34" charset="0"/>
            </a:endParaRPr>
          </a:p>
        </p:txBody>
      </p:sp>
      <p:pic>
        <p:nvPicPr>
          <p:cNvPr id="13" name="Image 12" descr="shutterstock_115012306.png"/>
          <p:cNvPicPr>
            <a:picLocks noChangeAspect="1"/>
          </p:cNvPicPr>
          <p:nvPr/>
        </p:nvPicPr>
        <p:blipFill>
          <a:blip r:embed="rId5" cstate="print"/>
          <a:stretch>
            <a:fillRect/>
          </a:stretch>
        </p:blipFill>
        <p:spPr>
          <a:xfrm>
            <a:off x="395536" y="1803008"/>
            <a:ext cx="871440" cy="1049928"/>
          </a:xfrm>
          <a:prstGeom prst="rect">
            <a:avLst/>
          </a:prstGeom>
        </p:spPr>
      </p:pic>
      <p:sp>
        <p:nvSpPr>
          <p:cNvPr id="18" name="Rectangle 17"/>
          <p:cNvSpPr/>
          <p:nvPr/>
        </p:nvSpPr>
        <p:spPr>
          <a:xfrm>
            <a:off x="1115616" y="2753633"/>
            <a:ext cx="6840760" cy="1938992"/>
          </a:xfrm>
          <a:prstGeom prst="rect">
            <a:avLst/>
          </a:prstGeom>
        </p:spPr>
        <p:txBody>
          <a:bodyPr wrap="square">
            <a:spAutoFit/>
          </a:bodyPr>
          <a:lstStyle/>
          <a:p>
            <a:pPr algn="just"/>
            <a:r>
              <a:rPr lang="fr-FR" sz="2000" b="1" i="1" dirty="0" smtClean="0">
                <a:solidFill>
                  <a:schemeClr val="bg1"/>
                </a:solidFill>
              </a:rPr>
              <a:t>Les élèves devaient présenter leur bateau à la table ronde « Energies et Transports du futur » devant 150 personnes et personnalités … Le journaliste animateur, Sébastien </a:t>
            </a:r>
            <a:r>
              <a:rPr lang="fr-FR" sz="2000" b="1" i="1" dirty="0" err="1" smtClean="0">
                <a:solidFill>
                  <a:schemeClr val="bg1"/>
                </a:solidFill>
              </a:rPr>
              <a:t>Foissel</a:t>
            </a:r>
            <a:r>
              <a:rPr lang="fr-FR" sz="2000" b="1" i="1" dirty="0" smtClean="0">
                <a:solidFill>
                  <a:schemeClr val="bg1"/>
                </a:solidFill>
              </a:rPr>
              <a:t>, de Radio6, est venu en classe les préparer à cet évènement. Travail très intéressant, très profitable également pour leur présentation orale au bac..</a:t>
            </a:r>
            <a:endParaRPr lang="fr-FR" b="1" dirty="0">
              <a:solidFill>
                <a:schemeClr val="bg1"/>
              </a:solidFill>
            </a:endParaRPr>
          </a:p>
        </p:txBody>
      </p:sp>
      <p:pic>
        <p:nvPicPr>
          <p:cNvPr id="11" name="Image 10" descr="4569.png"/>
          <p:cNvPicPr>
            <a:picLocks noChangeAspect="1"/>
          </p:cNvPicPr>
          <p:nvPr/>
        </p:nvPicPr>
        <p:blipFill>
          <a:blip r:embed="rId6" cstate="print"/>
          <a:stretch>
            <a:fillRect/>
          </a:stretch>
        </p:blipFill>
        <p:spPr>
          <a:xfrm>
            <a:off x="4704522" y="5036250"/>
            <a:ext cx="4439478" cy="2497206"/>
          </a:xfrm>
          <a:prstGeom prst="rect">
            <a:avLst/>
          </a:prstGeom>
        </p:spPr>
      </p:pic>
      <p:pic>
        <p:nvPicPr>
          <p:cNvPr id="31746" name="Picture 2" descr="http://wehicles.com/crop/570/300/data/IntervDKern2.jpg"/>
          <p:cNvPicPr>
            <a:picLocks noChangeAspect="1" noChangeArrowheads="1"/>
          </p:cNvPicPr>
          <p:nvPr/>
        </p:nvPicPr>
        <p:blipFill>
          <a:blip r:embed="rId7" cstate="print"/>
          <a:srcRect/>
          <a:stretch>
            <a:fillRect/>
          </a:stretch>
        </p:blipFill>
        <p:spPr bwMode="auto">
          <a:xfrm>
            <a:off x="1187625" y="4793280"/>
            <a:ext cx="3384376" cy="17812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dirty="0"/>
          </a:p>
        </p:txBody>
      </p:sp>
      <p:sp>
        <p:nvSpPr>
          <p:cNvPr id="15" name="ZoneTexte 14"/>
          <p:cNvSpPr txBox="1"/>
          <p:nvPr/>
        </p:nvSpPr>
        <p:spPr>
          <a:xfrm>
            <a:off x="899592" y="138698"/>
            <a:ext cx="4032448" cy="507831"/>
          </a:xfrm>
          <a:prstGeom prst="rect">
            <a:avLst/>
          </a:prstGeom>
          <a:noFill/>
        </p:spPr>
        <p:txBody>
          <a:bodyPr wrap="square" rtlCol="0">
            <a:spAutoFit/>
          </a:bodyPr>
          <a:lstStyle/>
          <a:p>
            <a:r>
              <a:rPr lang="fr-FR" sz="1500" b="1" dirty="0" smtClean="0">
                <a:solidFill>
                  <a:srgbClr val="00B0F0"/>
                </a:solidFill>
              </a:rPr>
              <a:t>LYCEE PRIVE SAINT JOSEPH</a:t>
            </a:r>
          </a:p>
          <a:p>
            <a:r>
              <a:rPr lang="fr-FR" sz="1200" dirty="0" smtClean="0">
                <a:solidFill>
                  <a:schemeClr val="bg1"/>
                </a:solidFill>
              </a:rPr>
              <a:t>Saint Martin Boulogne</a:t>
            </a:r>
            <a:endParaRPr lang="fr-FR" sz="1200" dirty="0">
              <a:solidFill>
                <a:schemeClr val="bg1"/>
              </a:solidFill>
            </a:endParaRPr>
          </a:p>
        </p:txBody>
      </p:sp>
      <p:pic>
        <p:nvPicPr>
          <p:cNvPr id="14" name="Picture 2"/>
          <p:cNvPicPr>
            <a:picLocks noChangeAspect="1" noChangeArrowheads="1"/>
          </p:cNvPicPr>
          <p:nvPr/>
        </p:nvPicPr>
        <p:blipFill>
          <a:blip r:embed="rId2" cstate="print"/>
          <a:srcRect l="50730" r="1218"/>
          <a:stretch>
            <a:fillRect/>
          </a:stretch>
        </p:blipFill>
        <p:spPr bwMode="auto">
          <a:xfrm flipH="1">
            <a:off x="6624736" y="6112800"/>
            <a:ext cx="2555776" cy="583896"/>
          </a:xfrm>
          <a:prstGeom prst="rect">
            <a:avLst/>
          </a:prstGeom>
          <a:noFill/>
          <a:ln w="9525">
            <a:noFill/>
            <a:miter lim="800000"/>
            <a:headEnd/>
            <a:tailEnd/>
          </a:ln>
        </p:spPr>
      </p:pic>
      <p:pic>
        <p:nvPicPr>
          <p:cNvPr id="16" name="Image 15" descr="logo24.png"/>
          <p:cNvPicPr>
            <a:picLocks noChangeAspect="1"/>
          </p:cNvPicPr>
          <p:nvPr/>
        </p:nvPicPr>
        <p:blipFill>
          <a:blip r:embed="rId3" cstate="print"/>
          <a:stretch>
            <a:fillRect/>
          </a:stretch>
        </p:blipFill>
        <p:spPr>
          <a:xfrm>
            <a:off x="7524328" y="116632"/>
            <a:ext cx="1387858" cy="576064"/>
          </a:xfrm>
          <a:prstGeom prst="rect">
            <a:avLst/>
          </a:prstGeom>
        </p:spPr>
      </p:pic>
      <p:pic>
        <p:nvPicPr>
          <p:cNvPr id="17" name="Image 16" descr="456.png"/>
          <p:cNvPicPr>
            <a:picLocks noChangeAspect="1"/>
          </p:cNvPicPr>
          <p:nvPr/>
        </p:nvPicPr>
        <p:blipFill>
          <a:blip r:embed="rId4" cstate="print"/>
          <a:stretch>
            <a:fillRect/>
          </a:stretch>
        </p:blipFill>
        <p:spPr>
          <a:xfrm>
            <a:off x="179512" y="116632"/>
            <a:ext cx="720080" cy="593143"/>
          </a:xfrm>
          <a:prstGeom prst="rect">
            <a:avLst/>
          </a:prstGeom>
        </p:spPr>
      </p:pic>
      <p:sp>
        <p:nvSpPr>
          <p:cNvPr id="20" name="ZoneTexte 19"/>
          <p:cNvSpPr txBox="1"/>
          <p:nvPr/>
        </p:nvSpPr>
        <p:spPr>
          <a:xfrm>
            <a:off x="1907704" y="764704"/>
            <a:ext cx="5832648" cy="707886"/>
          </a:xfrm>
          <a:prstGeom prst="rect">
            <a:avLst/>
          </a:prstGeom>
          <a:noFill/>
        </p:spPr>
        <p:txBody>
          <a:bodyPr wrap="square" rtlCol="0">
            <a:spAutoFit/>
          </a:bodyPr>
          <a:lstStyle/>
          <a:p>
            <a:r>
              <a:rPr lang="fr-FR" sz="4000" dirty="0" smtClean="0">
                <a:solidFill>
                  <a:schemeClr val="bg1"/>
                </a:solidFill>
                <a:latin typeface="Swiss921 BT" pitchFamily="34" charset="0"/>
              </a:rPr>
              <a:t>HORS-BORD H2 POWERED</a:t>
            </a:r>
            <a:endParaRPr lang="fr-FR" sz="4000" dirty="0">
              <a:solidFill>
                <a:schemeClr val="bg1"/>
              </a:solidFill>
              <a:latin typeface="Swiss921 BT" pitchFamily="34" charset="0"/>
            </a:endParaRPr>
          </a:p>
        </p:txBody>
      </p:sp>
      <p:sp>
        <p:nvSpPr>
          <p:cNvPr id="21" name="ZoneTexte 20"/>
          <p:cNvSpPr txBox="1"/>
          <p:nvPr/>
        </p:nvSpPr>
        <p:spPr>
          <a:xfrm>
            <a:off x="1907704" y="1268760"/>
            <a:ext cx="4032448" cy="323165"/>
          </a:xfrm>
          <a:prstGeom prst="rect">
            <a:avLst/>
          </a:prstGeom>
          <a:noFill/>
        </p:spPr>
        <p:txBody>
          <a:bodyPr wrap="square" rtlCol="0">
            <a:spAutoFit/>
          </a:bodyPr>
          <a:lstStyle/>
          <a:p>
            <a:r>
              <a:rPr lang="fr-FR" sz="1500" b="1" dirty="0" smtClean="0">
                <a:solidFill>
                  <a:srgbClr val="00B0F0"/>
                </a:solidFill>
              </a:rPr>
              <a:t>PROJET BAC STI2D ITEC</a:t>
            </a:r>
            <a:endParaRPr lang="fr-FR" sz="1200" dirty="0">
              <a:solidFill>
                <a:schemeClr val="bg1"/>
              </a:solidFill>
            </a:endParaRPr>
          </a:p>
        </p:txBody>
      </p:sp>
      <p:sp>
        <p:nvSpPr>
          <p:cNvPr id="12" name="ZoneTexte 11"/>
          <p:cNvSpPr txBox="1"/>
          <p:nvPr/>
        </p:nvSpPr>
        <p:spPr>
          <a:xfrm>
            <a:off x="1115616" y="1944697"/>
            <a:ext cx="8028384" cy="861774"/>
          </a:xfrm>
          <a:prstGeom prst="rect">
            <a:avLst/>
          </a:prstGeom>
          <a:noFill/>
        </p:spPr>
        <p:txBody>
          <a:bodyPr wrap="square" rtlCol="0">
            <a:spAutoFit/>
          </a:bodyPr>
          <a:lstStyle/>
          <a:p>
            <a:r>
              <a:rPr lang="fr-FR" sz="4800" dirty="0" smtClean="0">
                <a:solidFill>
                  <a:srgbClr val="00B0F0"/>
                </a:solidFill>
                <a:latin typeface="Swiss921 BT" pitchFamily="34" charset="0"/>
              </a:rPr>
              <a:t>REACTION DU MINISTRE ?</a:t>
            </a:r>
            <a:endParaRPr lang="fr-FR" sz="4800" dirty="0">
              <a:solidFill>
                <a:srgbClr val="00B0F0"/>
              </a:solidFill>
              <a:latin typeface="Swiss921 BT" pitchFamily="34" charset="0"/>
            </a:endParaRPr>
          </a:p>
        </p:txBody>
      </p:sp>
      <p:pic>
        <p:nvPicPr>
          <p:cNvPr id="13" name="Image 12" descr="shutterstock_115012306.png"/>
          <p:cNvPicPr>
            <a:picLocks noChangeAspect="1"/>
          </p:cNvPicPr>
          <p:nvPr/>
        </p:nvPicPr>
        <p:blipFill>
          <a:blip r:embed="rId5" cstate="print"/>
          <a:stretch>
            <a:fillRect/>
          </a:stretch>
        </p:blipFill>
        <p:spPr>
          <a:xfrm>
            <a:off x="467544" y="1914505"/>
            <a:ext cx="725371" cy="873941"/>
          </a:xfrm>
          <a:prstGeom prst="rect">
            <a:avLst/>
          </a:prstGeom>
        </p:spPr>
      </p:pic>
      <p:sp>
        <p:nvSpPr>
          <p:cNvPr id="18" name="Rectangle 17"/>
          <p:cNvSpPr/>
          <p:nvPr/>
        </p:nvSpPr>
        <p:spPr>
          <a:xfrm>
            <a:off x="1115616" y="2570128"/>
            <a:ext cx="6984776" cy="1938992"/>
          </a:xfrm>
          <a:prstGeom prst="rect">
            <a:avLst/>
          </a:prstGeom>
        </p:spPr>
        <p:txBody>
          <a:bodyPr wrap="square">
            <a:spAutoFit/>
          </a:bodyPr>
          <a:lstStyle/>
          <a:p>
            <a:pPr algn="just"/>
            <a:r>
              <a:rPr lang="fr-FR" sz="2000" b="1" i="1" dirty="0" smtClean="0">
                <a:solidFill>
                  <a:schemeClr val="bg1"/>
                </a:solidFill>
              </a:rPr>
              <a:t>Très enthousiasmé ! </a:t>
            </a:r>
          </a:p>
          <a:p>
            <a:pPr algn="just"/>
            <a:r>
              <a:rPr lang="fr-FR" sz="2000" b="1" i="1" dirty="0" smtClean="0">
                <a:solidFill>
                  <a:srgbClr val="00B0F0"/>
                </a:solidFill>
              </a:rPr>
              <a:t>«Votre bateau, c’est génial ! Envoyez-moi une photo, il faut que je montre ça à Arnaud Montebourg». </a:t>
            </a:r>
          </a:p>
          <a:p>
            <a:pPr algn="just"/>
            <a:r>
              <a:rPr lang="fr-FR" sz="2000" b="1" i="1" dirty="0" smtClean="0">
                <a:solidFill>
                  <a:schemeClr val="bg1"/>
                </a:solidFill>
              </a:rPr>
              <a:t>Nous envoyons le dimanche soir à 23H 14 la photo ; à 23 H14, nous recevions la confirmation de l’envoi au ministère du Redressement productif !</a:t>
            </a:r>
            <a:endParaRPr lang="fr-FR" b="1" dirty="0">
              <a:solidFill>
                <a:schemeClr val="bg1"/>
              </a:solidFill>
            </a:endParaRPr>
          </a:p>
        </p:txBody>
      </p:sp>
      <p:pic>
        <p:nvPicPr>
          <p:cNvPr id="11" name="Image 10" descr="4569.png"/>
          <p:cNvPicPr>
            <a:picLocks noChangeAspect="1"/>
          </p:cNvPicPr>
          <p:nvPr/>
        </p:nvPicPr>
        <p:blipFill>
          <a:blip r:embed="rId6" cstate="print"/>
          <a:stretch>
            <a:fillRect/>
          </a:stretch>
        </p:blipFill>
        <p:spPr>
          <a:xfrm>
            <a:off x="4704522" y="5036250"/>
            <a:ext cx="4439478" cy="2497206"/>
          </a:xfrm>
          <a:prstGeom prst="rect">
            <a:avLst/>
          </a:prstGeom>
        </p:spPr>
      </p:pic>
      <p:pic>
        <p:nvPicPr>
          <p:cNvPr id="19" name="Picture 3" descr="C:\Users\THIERRY\Documents\24H de ST JO 2014\journées de la mobilité 22 septembre\Projet2.jpg"/>
          <p:cNvPicPr>
            <a:picLocks noChangeAspect="1" noChangeArrowheads="1"/>
          </p:cNvPicPr>
          <p:nvPr/>
        </p:nvPicPr>
        <p:blipFill>
          <a:blip r:embed="rId7" cstate="print"/>
          <a:srcRect/>
          <a:stretch>
            <a:fillRect/>
          </a:stretch>
        </p:blipFill>
        <p:spPr bwMode="auto">
          <a:xfrm>
            <a:off x="1187625" y="4581128"/>
            <a:ext cx="3384376" cy="19452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dirty="0"/>
          </a:p>
        </p:txBody>
      </p:sp>
      <p:sp>
        <p:nvSpPr>
          <p:cNvPr id="15" name="ZoneTexte 14"/>
          <p:cNvSpPr txBox="1"/>
          <p:nvPr/>
        </p:nvSpPr>
        <p:spPr>
          <a:xfrm>
            <a:off x="899592" y="138698"/>
            <a:ext cx="4032448" cy="507831"/>
          </a:xfrm>
          <a:prstGeom prst="rect">
            <a:avLst/>
          </a:prstGeom>
          <a:noFill/>
        </p:spPr>
        <p:txBody>
          <a:bodyPr wrap="square" rtlCol="0">
            <a:spAutoFit/>
          </a:bodyPr>
          <a:lstStyle/>
          <a:p>
            <a:r>
              <a:rPr lang="fr-FR" sz="1500" b="1" dirty="0" smtClean="0">
                <a:solidFill>
                  <a:srgbClr val="00B0F0"/>
                </a:solidFill>
              </a:rPr>
              <a:t>LYCEE PRIVE SAINT JOSEPH</a:t>
            </a:r>
          </a:p>
          <a:p>
            <a:r>
              <a:rPr lang="fr-FR" sz="1200" dirty="0" smtClean="0">
                <a:solidFill>
                  <a:schemeClr val="bg1"/>
                </a:solidFill>
              </a:rPr>
              <a:t>Saint Martin Boulogne</a:t>
            </a:r>
            <a:endParaRPr lang="fr-FR" sz="1200" dirty="0">
              <a:solidFill>
                <a:schemeClr val="bg1"/>
              </a:solidFill>
            </a:endParaRPr>
          </a:p>
        </p:txBody>
      </p:sp>
      <p:pic>
        <p:nvPicPr>
          <p:cNvPr id="14" name="Picture 2"/>
          <p:cNvPicPr>
            <a:picLocks noChangeAspect="1" noChangeArrowheads="1"/>
          </p:cNvPicPr>
          <p:nvPr/>
        </p:nvPicPr>
        <p:blipFill>
          <a:blip r:embed="rId2" cstate="print"/>
          <a:srcRect l="50730" r="1218"/>
          <a:stretch>
            <a:fillRect/>
          </a:stretch>
        </p:blipFill>
        <p:spPr bwMode="auto">
          <a:xfrm flipH="1">
            <a:off x="6624736" y="6112800"/>
            <a:ext cx="2555776" cy="583896"/>
          </a:xfrm>
          <a:prstGeom prst="rect">
            <a:avLst/>
          </a:prstGeom>
          <a:noFill/>
          <a:ln w="9525">
            <a:noFill/>
            <a:miter lim="800000"/>
            <a:headEnd/>
            <a:tailEnd/>
          </a:ln>
        </p:spPr>
      </p:pic>
      <p:pic>
        <p:nvPicPr>
          <p:cNvPr id="16" name="Image 15" descr="logo24.png"/>
          <p:cNvPicPr>
            <a:picLocks noChangeAspect="1"/>
          </p:cNvPicPr>
          <p:nvPr/>
        </p:nvPicPr>
        <p:blipFill>
          <a:blip r:embed="rId3" cstate="print"/>
          <a:stretch>
            <a:fillRect/>
          </a:stretch>
        </p:blipFill>
        <p:spPr>
          <a:xfrm>
            <a:off x="7524328" y="116632"/>
            <a:ext cx="1387858" cy="576064"/>
          </a:xfrm>
          <a:prstGeom prst="rect">
            <a:avLst/>
          </a:prstGeom>
        </p:spPr>
      </p:pic>
      <p:pic>
        <p:nvPicPr>
          <p:cNvPr id="17" name="Image 16" descr="456.png"/>
          <p:cNvPicPr>
            <a:picLocks noChangeAspect="1"/>
          </p:cNvPicPr>
          <p:nvPr/>
        </p:nvPicPr>
        <p:blipFill>
          <a:blip r:embed="rId4" cstate="print"/>
          <a:stretch>
            <a:fillRect/>
          </a:stretch>
        </p:blipFill>
        <p:spPr>
          <a:xfrm>
            <a:off x="179512" y="116632"/>
            <a:ext cx="720080" cy="593143"/>
          </a:xfrm>
          <a:prstGeom prst="rect">
            <a:avLst/>
          </a:prstGeom>
        </p:spPr>
      </p:pic>
      <p:sp>
        <p:nvSpPr>
          <p:cNvPr id="20" name="ZoneTexte 19"/>
          <p:cNvSpPr txBox="1"/>
          <p:nvPr/>
        </p:nvSpPr>
        <p:spPr>
          <a:xfrm>
            <a:off x="1907704" y="620688"/>
            <a:ext cx="5832648" cy="707886"/>
          </a:xfrm>
          <a:prstGeom prst="rect">
            <a:avLst/>
          </a:prstGeom>
          <a:noFill/>
        </p:spPr>
        <p:txBody>
          <a:bodyPr wrap="square" rtlCol="0">
            <a:spAutoFit/>
          </a:bodyPr>
          <a:lstStyle/>
          <a:p>
            <a:r>
              <a:rPr lang="fr-FR" sz="4000" dirty="0" smtClean="0">
                <a:solidFill>
                  <a:schemeClr val="bg1"/>
                </a:solidFill>
                <a:latin typeface="Swiss921 BT" pitchFamily="34" charset="0"/>
              </a:rPr>
              <a:t>HORS-BORD H2 POWERED</a:t>
            </a:r>
            <a:endParaRPr lang="fr-FR" sz="4000" dirty="0">
              <a:solidFill>
                <a:schemeClr val="bg1"/>
              </a:solidFill>
              <a:latin typeface="Swiss921 BT" pitchFamily="34" charset="0"/>
            </a:endParaRPr>
          </a:p>
        </p:txBody>
      </p:sp>
      <p:sp>
        <p:nvSpPr>
          <p:cNvPr id="21" name="ZoneTexte 20"/>
          <p:cNvSpPr txBox="1"/>
          <p:nvPr/>
        </p:nvSpPr>
        <p:spPr>
          <a:xfrm>
            <a:off x="1907704" y="1124744"/>
            <a:ext cx="4032448" cy="323165"/>
          </a:xfrm>
          <a:prstGeom prst="rect">
            <a:avLst/>
          </a:prstGeom>
          <a:noFill/>
        </p:spPr>
        <p:txBody>
          <a:bodyPr wrap="square" rtlCol="0">
            <a:spAutoFit/>
          </a:bodyPr>
          <a:lstStyle/>
          <a:p>
            <a:r>
              <a:rPr lang="fr-FR" sz="1500" b="1" dirty="0" smtClean="0">
                <a:solidFill>
                  <a:srgbClr val="00B0F0"/>
                </a:solidFill>
              </a:rPr>
              <a:t>PROJET BAC STI2D ITEC</a:t>
            </a:r>
            <a:endParaRPr lang="fr-FR" sz="1200" dirty="0">
              <a:solidFill>
                <a:schemeClr val="bg1"/>
              </a:solidFill>
            </a:endParaRPr>
          </a:p>
        </p:txBody>
      </p:sp>
      <p:sp>
        <p:nvSpPr>
          <p:cNvPr id="12" name="ZoneTexte 11"/>
          <p:cNvSpPr txBox="1"/>
          <p:nvPr/>
        </p:nvSpPr>
        <p:spPr>
          <a:xfrm>
            <a:off x="1115616" y="1586984"/>
            <a:ext cx="8028384" cy="861774"/>
          </a:xfrm>
          <a:prstGeom prst="rect">
            <a:avLst/>
          </a:prstGeom>
          <a:noFill/>
        </p:spPr>
        <p:txBody>
          <a:bodyPr wrap="square" rtlCol="0">
            <a:spAutoFit/>
          </a:bodyPr>
          <a:lstStyle/>
          <a:p>
            <a:r>
              <a:rPr lang="fr-FR" sz="4800" dirty="0" smtClean="0">
                <a:solidFill>
                  <a:srgbClr val="00B0F0"/>
                </a:solidFill>
                <a:latin typeface="Swiss921 BT" pitchFamily="34" charset="0"/>
              </a:rPr>
              <a:t>LES RETOMBEES ?</a:t>
            </a:r>
            <a:endParaRPr lang="fr-FR" sz="4800" dirty="0">
              <a:solidFill>
                <a:srgbClr val="00B0F0"/>
              </a:solidFill>
              <a:latin typeface="Swiss921 BT" pitchFamily="34" charset="0"/>
            </a:endParaRPr>
          </a:p>
        </p:txBody>
      </p:sp>
      <p:pic>
        <p:nvPicPr>
          <p:cNvPr id="13" name="Image 12" descr="shutterstock_115012306.png"/>
          <p:cNvPicPr>
            <a:picLocks noChangeAspect="1"/>
          </p:cNvPicPr>
          <p:nvPr/>
        </p:nvPicPr>
        <p:blipFill>
          <a:blip r:embed="rId5" cstate="print"/>
          <a:stretch>
            <a:fillRect/>
          </a:stretch>
        </p:blipFill>
        <p:spPr>
          <a:xfrm>
            <a:off x="467544" y="1556792"/>
            <a:ext cx="725371" cy="873941"/>
          </a:xfrm>
          <a:prstGeom prst="rect">
            <a:avLst/>
          </a:prstGeom>
        </p:spPr>
      </p:pic>
      <p:sp>
        <p:nvSpPr>
          <p:cNvPr id="22" name="Rectangle 21"/>
          <p:cNvSpPr/>
          <p:nvPr/>
        </p:nvSpPr>
        <p:spPr>
          <a:xfrm>
            <a:off x="1115616" y="2204864"/>
            <a:ext cx="8280920" cy="400110"/>
          </a:xfrm>
          <a:prstGeom prst="rect">
            <a:avLst/>
          </a:prstGeom>
        </p:spPr>
        <p:txBody>
          <a:bodyPr wrap="square">
            <a:spAutoFit/>
          </a:bodyPr>
          <a:lstStyle/>
          <a:p>
            <a:pPr algn="just"/>
            <a:r>
              <a:rPr lang="fr-FR" sz="2000" b="1" dirty="0" smtClean="0">
                <a:solidFill>
                  <a:schemeClr val="bg1"/>
                </a:solidFill>
              </a:rPr>
              <a:t>TABLE RONDE ENERGIES &amp; TRANSPORTS DU FUTUR</a:t>
            </a:r>
          </a:p>
        </p:txBody>
      </p:sp>
      <p:pic>
        <p:nvPicPr>
          <p:cNvPr id="11" name="Image 10" descr="4569.png"/>
          <p:cNvPicPr>
            <a:picLocks noChangeAspect="1"/>
          </p:cNvPicPr>
          <p:nvPr/>
        </p:nvPicPr>
        <p:blipFill>
          <a:blip r:embed="rId6" cstate="print"/>
          <a:stretch>
            <a:fillRect/>
          </a:stretch>
        </p:blipFill>
        <p:spPr>
          <a:xfrm>
            <a:off x="4704522" y="5036250"/>
            <a:ext cx="4439478" cy="2497206"/>
          </a:xfrm>
          <a:prstGeom prst="rect">
            <a:avLst/>
          </a:prstGeom>
        </p:spPr>
      </p:pic>
      <p:pic>
        <p:nvPicPr>
          <p:cNvPr id="34818" name="Picture 2"/>
          <p:cNvPicPr>
            <a:picLocks noChangeAspect="1" noChangeArrowheads="1"/>
          </p:cNvPicPr>
          <p:nvPr/>
        </p:nvPicPr>
        <p:blipFill>
          <a:blip r:embed="rId7" cstate="print"/>
          <a:srcRect/>
          <a:stretch>
            <a:fillRect/>
          </a:stretch>
        </p:blipFill>
        <p:spPr bwMode="auto">
          <a:xfrm>
            <a:off x="6876256" y="1628800"/>
            <a:ext cx="1487715" cy="883643"/>
          </a:xfrm>
          <a:prstGeom prst="rect">
            <a:avLst/>
          </a:prstGeom>
          <a:noFill/>
          <a:ln w="9525">
            <a:noFill/>
            <a:miter lim="800000"/>
            <a:headEnd/>
            <a:tailEnd/>
          </a:ln>
        </p:spPr>
      </p:pic>
      <p:pic>
        <p:nvPicPr>
          <p:cNvPr id="34821" name="Picture 5" descr="C:\Users\THIERRY\Documents\24H de ST JO 2013\MAG24 2013\MAG24-AVRIL\table ronde 2013 022.jpg"/>
          <p:cNvPicPr>
            <a:picLocks noChangeAspect="1" noChangeArrowheads="1"/>
          </p:cNvPicPr>
          <p:nvPr/>
        </p:nvPicPr>
        <p:blipFill>
          <a:blip r:embed="rId8" cstate="print"/>
          <a:srcRect/>
          <a:stretch>
            <a:fillRect/>
          </a:stretch>
        </p:blipFill>
        <p:spPr bwMode="auto">
          <a:xfrm>
            <a:off x="6509712" y="2852936"/>
            <a:ext cx="1950720" cy="13014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26" name="Groupe 25"/>
          <p:cNvGrpSpPr/>
          <p:nvPr/>
        </p:nvGrpSpPr>
        <p:grpSpPr>
          <a:xfrm>
            <a:off x="539551" y="2852936"/>
            <a:ext cx="5866991" cy="2088232"/>
            <a:chOff x="395536" y="3068960"/>
            <a:chExt cx="6442102" cy="2255912"/>
          </a:xfrm>
        </p:grpSpPr>
        <p:pic>
          <p:nvPicPr>
            <p:cNvPr id="27" name="Picture 3" descr="C:\Users\THIERRY\Documents\24H de ST JO 2013\MAG24 2013\MAG24-AVRIL\DSC01636.jpg"/>
            <p:cNvPicPr>
              <a:picLocks noChangeAspect="1" noChangeArrowheads="1"/>
            </p:cNvPicPr>
            <p:nvPr/>
          </p:nvPicPr>
          <p:blipFill>
            <a:blip r:embed="rId9" cstate="print"/>
            <a:srcRect/>
            <a:stretch>
              <a:fillRect/>
            </a:stretch>
          </p:blipFill>
          <p:spPr bwMode="auto">
            <a:xfrm>
              <a:off x="395536" y="3068960"/>
              <a:ext cx="3007883" cy="22559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8" name="Picture 4" descr="C:\Users\THIERRY\Documents\24H de ST JO 2013\MAG24 2013\MAG24-AVRIL\table ronde 2013 023.jpg"/>
            <p:cNvPicPr>
              <a:picLocks noChangeAspect="1" noChangeArrowheads="1"/>
            </p:cNvPicPr>
            <p:nvPr/>
          </p:nvPicPr>
          <p:blipFill>
            <a:blip r:embed="rId10" cstate="print"/>
            <a:srcRect/>
            <a:stretch>
              <a:fillRect/>
            </a:stretch>
          </p:blipFill>
          <p:spPr bwMode="auto">
            <a:xfrm>
              <a:off x="3491880" y="3068960"/>
              <a:ext cx="3345758" cy="22322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pic>
        <p:nvPicPr>
          <p:cNvPr id="30" name="Picture 7" descr="C:\Users\THIERRY\Documents\24H de ST JO 2013\MAG24 2013\MAG24-AVRIL\table ronde 2013 019.jpg"/>
          <p:cNvPicPr>
            <a:picLocks noChangeAspect="1" noChangeArrowheads="1"/>
          </p:cNvPicPr>
          <p:nvPr/>
        </p:nvPicPr>
        <p:blipFill>
          <a:blip r:embed="rId11" cstate="print"/>
          <a:srcRect/>
          <a:stretch>
            <a:fillRect/>
          </a:stretch>
        </p:blipFill>
        <p:spPr bwMode="auto">
          <a:xfrm>
            <a:off x="539551" y="5079832"/>
            <a:ext cx="1950720" cy="13014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1" name="Picture 8" descr="C:\Users\THIERRY\Documents\24H de ST JO 2013\MAG24 2013\MAG24-AVRIL\DSC01635.jpg"/>
          <p:cNvPicPr>
            <a:picLocks noChangeAspect="1" noChangeArrowheads="1"/>
          </p:cNvPicPr>
          <p:nvPr/>
        </p:nvPicPr>
        <p:blipFill>
          <a:blip r:embed="rId12" cstate="print"/>
          <a:srcRect/>
          <a:stretch>
            <a:fillRect/>
          </a:stretch>
        </p:blipFill>
        <p:spPr bwMode="auto">
          <a:xfrm>
            <a:off x="2555776" y="5079831"/>
            <a:ext cx="1728194" cy="12961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dirty="0"/>
          </a:p>
        </p:txBody>
      </p:sp>
      <p:sp>
        <p:nvSpPr>
          <p:cNvPr id="15" name="ZoneTexte 14"/>
          <p:cNvSpPr txBox="1"/>
          <p:nvPr/>
        </p:nvSpPr>
        <p:spPr>
          <a:xfrm>
            <a:off x="899592" y="138698"/>
            <a:ext cx="4032448" cy="507831"/>
          </a:xfrm>
          <a:prstGeom prst="rect">
            <a:avLst/>
          </a:prstGeom>
          <a:noFill/>
        </p:spPr>
        <p:txBody>
          <a:bodyPr wrap="square" rtlCol="0">
            <a:spAutoFit/>
          </a:bodyPr>
          <a:lstStyle/>
          <a:p>
            <a:r>
              <a:rPr lang="fr-FR" sz="1500" b="1" dirty="0" smtClean="0">
                <a:solidFill>
                  <a:srgbClr val="00B0F0"/>
                </a:solidFill>
              </a:rPr>
              <a:t>LYCEE PRIVE SAINT JOSEPH</a:t>
            </a:r>
          </a:p>
          <a:p>
            <a:r>
              <a:rPr lang="fr-FR" sz="1200" dirty="0" smtClean="0">
                <a:solidFill>
                  <a:schemeClr val="bg1"/>
                </a:solidFill>
              </a:rPr>
              <a:t>Saint Martin Boulogne</a:t>
            </a:r>
            <a:endParaRPr lang="fr-FR" sz="1200" dirty="0">
              <a:solidFill>
                <a:schemeClr val="bg1"/>
              </a:solidFill>
            </a:endParaRPr>
          </a:p>
        </p:txBody>
      </p:sp>
      <p:pic>
        <p:nvPicPr>
          <p:cNvPr id="16" name="Image 15" descr="logo24.png"/>
          <p:cNvPicPr>
            <a:picLocks noChangeAspect="1"/>
          </p:cNvPicPr>
          <p:nvPr/>
        </p:nvPicPr>
        <p:blipFill>
          <a:blip r:embed="rId3" cstate="print"/>
          <a:stretch>
            <a:fillRect/>
          </a:stretch>
        </p:blipFill>
        <p:spPr>
          <a:xfrm>
            <a:off x="7524328" y="116632"/>
            <a:ext cx="1387858" cy="576064"/>
          </a:xfrm>
          <a:prstGeom prst="rect">
            <a:avLst/>
          </a:prstGeom>
        </p:spPr>
      </p:pic>
      <p:pic>
        <p:nvPicPr>
          <p:cNvPr id="17" name="Image 16" descr="456.png"/>
          <p:cNvPicPr>
            <a:picLocks noChangeAspect="1"/>
          </p:cNvPicPr>
          <p:nvPr/>
        </p:nvPicPr>
        <p:blipFill>
          <a:blip r:embed="rId4" cstate="print"/>
          <a:stretch>
            <a:fillRect/>
          </a:stretch>
        </p:blipFill>
        <p:spPr>
          <a:xfrm>
            <a:off x="179512" y="116632"/>
            <a:ext cx="720080" cy="593143"/>
          </a:xfrm>
          <a:prstGeom prst="rect">
            <a:avLst/>
          </a:prstGeom>
        </p:spPr>
      </p:pic>
      <p:sp>
        <p:nvSpPr>
          <p:cNvPr id="21" name="ZoneTexte 20"/>
          <p:cNvSpPr txBox="1"/>
          <p:nvPr/>
        </p:nvSpPr>
        <p:spPr>
          <a:xfrm>
            <a:off x="1259632" y="1372706"/>
            <a:ext cx="4032448" cy="400110"/>
          </a:xfrm>
          <a:prstGeom prst="rect">
            <a:avLst/>
          </a:prstGeom>
          <a:noFill/>
        </p:spPr>
        <p:txBody>
          <a:bodyPr wrap="square" rtlCol="0">
            <a:spAutoFit/>
          </a:bodyPr>
          <a:lstStyle/>
          <a:p>
            <a:r>
              <a:rPr lang="fr-FR" sz="2000" b="1" dirty="0" smtClean="0">
                <a:solidFill>
                  <a:srgbClr val="00B0F0"/>
                </a:solidFill>
              </a:rPr>
              <a:t>PROJET BAC STI2D ITEC</a:t>
            </a:r>
            <a:endParaRPr lang="fr-FR" sz="2000" dirty="0">
              <a:solidFill>
                <a:schemeClr val="bg1"/>
              </a:solidFill>
            </a:endParaRPr>
          </a:p>
        </p:txBody>
      </p:sp>
      <p:pic>
        <p:nvPicPr>
          <p:cNvPr id="22" name="journées de la mobilité.mp4">
            <a:hlinkClick r:id="" action="ppaction://media"/>
          </p:cNvPr>
          <p:cNvPicPr>
            <a:picLocks noRot="1" noChangeAspect="1"/>
          </p:cNvPicPr>
          <p:nvPr>
            <a:videoFile r:link="rId1"/>
          </p:nvPr>
        </p:nvPicPr>
        <p:blipFill>
          <a:blip r:embed="rId5" cstate="print"/>
          <a:stretch>
            <a:fillRect/>
          </a:stretch>
        </p:blipFill>
        <p:spPr>
          <a:xfrm>
            <a:off x="971600" y="1844824"/>
            <a:ext cx="7263607" cy="47525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ZoneTexte 19"/>
          <p:cNvSpPr txBox="1"/>
          <p:nvPr/>
        </p:nvSpPr>
        <p:spPr>
          <a:xfrm>
            <a:off x="1259632" y="764704"/>
            <a:ext cx="7488832" cy="861774"/>
          </a:xfrm>
          <a:prstGeom prst="rect">
            <a:avLst/>
          </a:prstGeom>
          <a:noFill/>
        </p:spPr>
        <p:txBody>
          <a:bodyPr wrap="square" rtlCol="0">
            <a:spAutoFit/>
          </a:bodyPr>
          <a:lstStyle/>
          <a:p>
            <a:r>
              <a:rPr lang="fr-FR" sz="5000" dirty="0" smtClean="0">
                <a:solidFill>
                  <a:schemeClr val="bg1"/>
                </a:solidFill>
                <a:latin typeface="Swiss921 BT" pitchFamily="34" charset="0"/>
              </a:rPr>
              <a:t>HORS-BORD </a:t>
            </a:r>
            <a:r>
              <a:rPr lang="fr-FR" sz="5000" dirty="0" smtClean="0">
                <a:solidFill>
                  <a:srgbClr val="00B0F0"/>
                </a:solidFill>
                <a:latin typeface="Swiss921 BT" pitchFamily="34" charset="0"/>
              </a:rPr>
              <a:t>H2</a:t>
            </a:r>
            <a:r>
              <a:rPr lang="fr-FR" sz="5000" dirty="0" smtClean="0">
                <a:solidFill>
                  <a:schemeClr val="bg1"/>
                </a:solidFill>
                <a:latin typeface="Swiss921 BT" pitchFamily="34" charset="0"/>
              </a:rPr>
              <a:t> </a:t>
            </a:r>
            <a:r>
              <a:rPr lang="fr-FR" sz="5000" dirty="0" smtClean="0">
                <a:solidFill>
                  <a:schemeClr val="bg1"/>
                </a:solidFill>
                <a:effectLst>
                  <a:outerShdw blurRad="38100" dist="38100" dir="2700000" algn="tl">
                    <a:srgbClr val="000000">
                      <a:alpha val="43137"/>
                    </a:srgbClr>
                  </a:outerShdw>
                </a:effectLst>
                <a:latin typeface="Swiss921 BT" pitchFamily="34" charset="0"/>
              </a:rPr>
              <a:t>POWERED</a:t>
            </a:r>
            <a:endParaRPr lang="fr-FR" sz="5000" dirty="0">
              <a:solidFill>
                <a:schemeClr val="bg1"/>
              </a:solidFill>
              <a:effectLst>
                <a:outerShdw blurRad="38100" dist="38100" dir="2700000" algn="tl">
                  <a:srgbClr val="000000">
                    <a:alpha val="43137"/>
                  </a:srgbClr>
                </a:outerShdw>
              </a:effectLst>
              <a:latin typeface="Swiss921 BT" pitchFamily="34" charset="0"/>
            </a:endParaRPr>
          </a:p>
        </p:txBody>
      </p:sp>
      <p:pic>
        <p:nvPicPr>
          <p:cNvPr id="24" name="Image 23" descr="12366.png"/>
          <p:cNvPicPr>
            <a:picLocks noChangeAspect="1"/>
          </p:cNvPicPr>
          <p:nvPr/>
        </p:nvPicPr>
        <p:blipFill>
          <a:blip r:embed="rId6" cstate="print"/>
          <a:stretch>
            <a:fillRect/>
          </a:stretch>
        </p:blipFill>
        <p:spPr>
          <a:xfrm>
            <a:off x="827584" y="2132856"/>
            <a:ext cx="7424825" cy="41764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2"/>
                </p:tgtEl>
              </p:cMediaNode>
            </p:video>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2"/>
                                        </p:tgtEl>
                                      </p:cBhvr>
                                    </p:cmd>
                                  </p:childTnLst>
                                </p:cTn>
                              </p:par>
                            </p:childTnLst>
                          </p:cTn>
                        </p:par>
                      </p:childTnLst>
                    </p:cTn>
                  </p:par>
                </p:childTnLst>
              </p:cTn>
              <p:nextCondLst>
                <p:cond evt="onClick" delay="0">
                  <p:tgtEl>
                    <p:spTgt spid="2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dirty="0"/>
          </a:p>
        </p:txBody>
      </p:sp>
      <p:sp>
        <p:nvSpPr>
          <p:cNvPr id="15" name="ZoneTexte 14"/>
          <p:cNvSpPr txBox="1"/>
          <p:nvPr/>
        </p:nvSpPr>
        <p:spPr>
          <a:xfrm>
            <a:off x="899592" y="138698"/>
            <a:ext cx="4032448" cy="507831"/>
          </a:xfrm>
          <a:prstGeom prst="rect">
            <a:avLst/>
          </a:prstGeom>
          <a:noFill/>
        </p:spPr>
        <p:txBody>
          <a:bodyPr wrap="square" rtlCol="0">
            <a:spAutoFit/>
          </a:bodyPr>
          <a:lstStyle/>
          <a:p>
            <a:r>
              <a:rPr lang="fr-FR" sz="1500" b="1" dirty="0" smtClean="0">
                <a:solidFill>
                  <a:srgbClr val="00B0F0"/>
                </a:solidFill>
              </a:rPr>
              <a:t>LYCEE PRIVE SAINT JOSEPH</a:t>
            </a:r>
          </a:p>
          <a:p>
            <a:r>
              <a:rPr lang="fr-FR" sz="1200" dirty="0" smtClean="0">
                <a:solidFill>
                  <a:schemeClr val="bg1"/>
                </a:solidFill>
              </a:rPr>
              <a:t>Saint Martin Boulogne</a:t>
            </a:r>
            <a:endParaRPr lang="fr-FR" sz="1200" dirty="0">
              <a:solidFill>
                <a:schemeClr val="bg1"/>
              </a:solidFill>
            </a:endParaRPr>
          </a:p>
        </p:txBody>
      </p:sp>
      <p:pic>
        <p:nvPicPr>
          <p:cNvPr id="14" name="Picture 2"/>
          <p:cNvPicPr>
            <a:picLocks noChangeAspect="1" noChangeArrowheads="1"/>
          </p:cNvPicPr>
          <p:nvPr/>
        </p:nvPicPr>
        <p:blipFill>
          <a:blip r:embed="rId2" cstate="print"/>
          <a:srcRect l="50730" r="1218"/>
          <a:stretch>
            <a:fillRect/>
          </a:stretch>
        </p:blipFill>
        <p:spPr bwMode="auto">
          <a:xfrm flipH="1">
            <a:off x="6624736" y="6112800"/>
            <a:ext cx="2555776" cy="583896"/>
          </a:xfrm>
          <a:prstGeom prst="rect">
            <a:avLst/>
          </a:prstGeom>
          <a:noFill/>
          <a:ln w="9525">
            <a:noFill/>
            <a:miter lim="800000"/>
            <a:headEnd/>
            <a:tailEnd/>
          </a:ln>
        </p:spPr>
      </p:pic>
      <p:pic>
        <p:nvPicPr>
          <p:cNvPr id="16" name="Image 15" descr="logo24.png"/>
          <p:cNvPicPr>
            <a:picLocks noChangeAspect="1"/>
          </p:cNvPicPr>
          <p:nvPr/>
        </p:nvPicPr>
        <p:blipFill>
          <a:blip r:embed="rId3" cstate="print"/>
          <a:stretch>
            <a:fillRect/>
          </a:stretch>
        </p:blipFill>
        <p:spPr>
          <a:xfrm>
            <a:off x="7524328" y="116632"/>
            <a:ext cx="1387858" cy="576064"/>
          </a:xfrm>
          <a:prstGeom prst="rect">
            <a:avLst/>
          </a:prstGeom>
        </p:spPr>
      </p:pic>
      <p:pic>
        <p:nvPicPr>
          <p:cNvPr id="17" name="Image 16" descr="456.png"/>
          <p:cNvPicPr>
            <a:picLocks noChangeAspect="1"/>
          </p:cNvPicPr>
          <p:nvPr/>
        </p:nvPicPr>
        <p:blipFill>
          <a:blip r:embed="rId4" cstate="print"/>
          <a:stretch>
            <a:fillRect/>
          </a:stretch>
        </p:blipFill>
        <p:spPr>
          <a:xfrm>
            <a:off x="179512" y="116632"/>
            <a:ext cx="720080" cy="593143"/>
          </a:xfrm>
          <a:prstGeom prst="rect">
            <a:avLst/>
          </a:prstGeom>
        </p:spPr>
      </p:pic>
      <p:sp>
        <p:nvSpPr>
          <p:cNvPr id="20" name="ZoneTexte 19"/>
          <p:cNvSpPr txBox="1"/>
          <p:nvPr/>
        </p:nvSpPr>
        <p:spPr>
          <a:xfrm>
            <a:off x="1907704" y="620688"/>
            <a:ext cx="5832648" cy="707886"/>
          </a:xfrm>
          <a:prstGeom prst="rect">
            <a:avLst/>
          </a:prstGeom>
          <a:noFill/>
        </p:spPr>
        <p:txBody>
          <a:bodyPr wrap="square" rtlCol="0">
            <a:spAutoFit/>
          </a:bodyPr>
          <a:lstStyle/>
          <a:p>
            <a:r>
              <a:rPr lang="fr-FR" sz="4000" dirty="0" smtClean="0">
                <a:solidFill>
                  <a:schemeClr val="bg1"/>
                </a:solidFill>
                <a:latin typeface="Swiss921 BT" pitchFamily="34" charset="0"/>
              </a:rPr>
              <a:t>HORS-BORD H2 POWERED</a:t>
            </a:r>
            <a:endParaRPr lang="fr-FR" sz="4000" dirty="0">
              <a:solidFill>
                <a:schemeClr val="bg1"/>
              </a:solidFill>
              <a:latin typeface="Swiss921 BT" pitchFamily="34" charset="0"/>
            </a:endParaRPr>
          </a:p>
        </p:txBody>
      </p:sp>
      <p:sp>
        <p:nvSpPr>
          <p:cNvPr id="21" name="ZoneTexte 20"/>
          <p:cNvSpPr txBox="1"/>
          <p:nvPr/>
        </p:nvSpPr>
        <p:spPr>
          <a:xfrm>
            <a:off x="1907704" y="1124744"/>
            <a:ext cx="4032448" cy="323165"/>
          </a:xfrm>
          <a:prstGeom prst="rect">
            <a:avLst/>
          </a:prstGeom>
          <a:noFill/>
        </p:spPr>
        <p:txBody>
          <a:bodyPr wrap="square" rtlCol="0">
            <a:spAutoFit/>
          </a:bodyPr>
          <a:lstStyle/>
          <a:p>
            <a:r>
              <a:rPr lang="fr-FR" sz="1500" b="1" dirty="0" smtClean="0">
                <a:solidFill>
                  <a:srgbClr val="00B0F0"/>
                </a:solidFill>
              </a:rPr>
              <a:t>PROJET BAC STI2D ITEC</a:t>
            </a:r>
            <a:endParaRPr lang="fr-FR" sz="1200" dirty="0">
              <a:solidFill>
                <a:schemeClr val="bg1"/>
              </a:solidFill>
            </a:endParaRPr>
          </a:p>
        </p:txBody>
      </p:sp>
      <p:sp>
        <p:nvSpPr>
          <p:cNvPr id="12" name="ZoneTexte 11"/>
          <p:cNvSpPr txBox="1"/>
          <p:nvPr/>
        </p:nvSpPr>
        <p:spPr>
          <a:xfrm>
            <a:off x="1115616" y="1586984"/>
            <a:ext cx="8028384" cy="861774"/>
          </a:xfrm>
          <a:prstGeom prst="rect">
            <a:avLst/>
          </a:prstGeom>
          <a:noFill/>
        </p:spPr>
        <p:txBody>
          <a:bodyPr wrap="square" rtlCol="0">
            <a:spAutoFit/>
          </a:bodyPr>
          <a:lstStyle/>
          <a:p>
            <a:r>
              <a:rPr lang="fr-FR" sz="4800" dirty="0" smtClean="0">
                <a:solidFill>
                  <a:srgbClr val="00B0F0"/>
                </a:solidFill>
                <a:latin typeface="Swiss921 BT" pitchFamily="34" charset="0"/>
              </a:rPr>
              <a:t>LES RETOMBEES ?</a:t>
            </a:r>
            <a:endParaRPr lang="fr-FR" sz="4800" dirty="0">
              <a:solidFill>
                <a:srgbClr val="00B0F0"/>
              </a:solidFill>
              <a:latin typeface="Swiss921 BT" pitchFamily="34" charset="0"/>
            </a:endParaRPr>
          </a:p>
        </p:txBody>
      </p:sp>
      <p:pic>
        <p:nvPicPr>
          <p:cNvPr id="13" name="Image 12" descr="shutterstock_115012306.png"/>
          <p:cNvPicPr>
            <a:picLocks noChangeAspect="1"/>
          </p:cNvPicPr>
          <p:nvPr/>
        </p:nvPicPr>
        <p:blipFill>
          <a:blip r:embed="rId5" cstate="print"/>
          <a:stretch>
            <a:fillRect/>
          </a:stretch>
        </p:blipFill>
        <p:spPr>
          <a:xfrm>
            <a:off x="467544" y="1556792"/>
            <a:ext cx="725371" cy="873941"/>
          </a:xfrm>
          <a:prstGeom prst="rect">
            <a:avLst/>
          </a:prstGeom>
        </p:spPr>
      </p:pic>
      <p:sp>
        <p:nvSpPr>
          <p:cNvPr id="22" name="Rectangle 21"/>
          <p:cNvSpPr/>
          <p:nvPr/>
        </p:nvSpPr>
        <p:spPr>
          <a:xfrm>
            <a:off x="1115616" y="2204864"/>
            <a:ext cx="8280920" cy="400110"/>
          </a:xfrm>
          <a:prstGeom prst="rect">
            <a:avLst/>
          </a:prstGeom>
        </p:spPr>
        <p:txBody>
          <a:bodyPr wrap="square">
            <a:spAutoFit/>
          </a:bodyPr>
          <a:lstStyle/>
          <a:p>
            <a:pPr algn="just"/>
            <a:r>
              <a:rPr lang="fr-FR" sz="2000" b="1" dirty="0" smtClean="0">
                <a:solidFill>
                  <a:schemeClr val="bg1"/>
                </a:solidFill>
              </a:rPr>
              <a:t>DE NOMBREUX TEMOIGNAGES DE PERSONALITES DES LE MOIS DE JUIN</a:t>
            </a:r>
          </a:p>
        </p:txBody>
      </p:sp>
      <p:pic>
        <p:nvPicPr>
          <p:cNvPr id="24" name="Image 23" descr="le mag24juinl201314.png"/>
          <p:cNvPicPr>
            <a:picLocks noChangeAspect="1"/>
          </p:cNvPicPr>
          <p:nvPr/>
        </p:nvPicPr>
        <p:blipFill>
          <a:blip r:embed="rId6" cstate="print"/>
          <a:srcRect t="64700" b="3801"/>
          <a:stretch>
            <a:fillRect/>
          </a:stretch>
        </p:blipFill>
        <p:spPr>
          <a:xfrm>
            <a:off x="179512" y="2708920"/>
            <a:ext cx="8565383" cy="3816424"/>
          </a:xfrm>
          <a:prstGeom prst="rect">
            <a:avLst/>
          </a:prstGeom>
        </p:spPr>
      </p:pic>
      <p:pic>
        <p:nvPicPr>
          <p:cNvPr id="11" name="Image 10" descr="4569.png"/>
          <p:cNvPicPr>
            <a:picLocks noChangeAspect="1"/>
          </p:cNvPicPr>
          <p:nvPr/>
        </p:nvPicPr>
        <p:blipFill>
          <a:blip r:embed="rId7" cstate="print"/>
          <a:stretch>
            <a:fillRect/>
          </a:stretch>
        </p:blipFill>
        <p:spPr>
          <a:xfrm>
            <a:off x="4704522" y="5036250"/>
            <a:ext cx="4439478" cy="2497206"/>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dirty="0"/>
          </a:p>
        </p:txBody>
      </p:sp>
      <p:sp>
        <p:nvSpPr>
          <p:cNvPr id="15" name="ZoneTexte 14"/>
          <p:cNvSpPr txBox="1"/>
          <p:nvPr/>
        </p:nvSpPr>
        <p:spPr>
          <a:xfrm>
            <a:off x="899592" y="138698"/>
            <a:ext cx="4032448" cy="507831"/>
          </a:xfrm>
          <a:prstGeom prst="rect">
            <a:avLst/>
          </a:prstGeom>
          <a:noFill/>
        </p:spPr>
        <p:txBody>
          <a:bodyPr wrap="square" rtlCol="0">
            <a:spAutoFit/>
          </a:bodyPr>
          <a:lstStyle/>
          <a:p>
            <a:r>
              <a:rPr lang="fr-FR" sz="1500" b="1" dirty="0" smtClean="0">
                <a:solidFill>
                  <a:srgbClr val="00B0F0"/>
                </a:solidFill>
              </a:rPr>
              <a:t>LYCEE PRIVE SAINT JOSEPH</a:t>
            </a:r>
          </a:p>
          <a:p>
            <a:r>
              <a:rPr lang="fr-FR" sz="1200" dirty="0" smtClean="0">
                <a:solidFill>
                  <a:schemeClr val="bg1"/>
                </a:solidFill>
              </a:rPr>
              <a:t>Saint Martin Boulogne</a:t>
            </a:r>
            <a:endParaRPr lang="fr-FR" sz="1200" dirty="0">
              <a:solidFill>
                <a:schemeClr val="bg1"/>
              </a:solidFill>
            </a:endParaRPr>
          </a:p>
        </p:txBody>
      </p:sp>
      <p:pic>
        <p:nvPicPr>
          <p:cNvPr id="14" name="Picture 2"/>
          <p:cNvPicPr>
            <a:picLocks noChangeAspect="1" noChangeArrowheads="1"/>
          </p:cNvPicPr>
          <p:nvPr/>
        </p:nvPicPr>
        <p:blipFill>
          <a:blip r:embed="rId2" cstate="print"/>
          <a:srcRect l="50730" r="1218"/>
          <a:stretch>
            <a:fillRect/>
          </a:stretch>
        </p:blipFill>
        <p:spPr bwMode="auto">
          <a:xfrm flipH="1">
            <a:off x="6624736" y="6112800"/>
            <a:ext cx="2555776" cy="583896"/>
          </a:xfrm>
          <a:prstGeom prst="rect">
            <a:avLst/>
          </a:prstGeom>
          <a:noFill/>
          <a:ln w="9525">
            <a:noFill/>
            <a:miter lim="800000"/>
            <a:headEnd/>
            <a:tailEnd/>
          </a:ln>
        </p:spPr>
      </p:pic>
      <p:pic>
        <p:nvPicPr>
          <p:cNvPr id="16" name="Image 15" descr="logo24.png"/>
          <p:cNvPicPr>
            <a:picLocks noChangeAspect="1"/>
          </p:cNvPicPr>
          <p:nvPr/>
        </p:nvPicPr>
        <p:blipFill>
          <a:blip r:embed="rId3" cstate="print"/>
          <a:stretch>
            <a:fillRect/>
          </a:stretch>
        </p:blipFill>
        <p:spPr>
          <a:xfrm>
            <a:off x="7524328" y="116632"/>
            <a:ext cx="1387858" cy="576064"/>
          </a:xfrm>
          <a:prstGeom prst="rect">
            <a:avLst/>
          </a:prstGeom>
        </p:spPr>
      </p:pic>
      <p:pic>
        <p:nvPicPr>
          <p:cNvPr id="17" name="Image 16" descr="456.png"/>
          <p:cNvPicPr>
            <a:picLocks noChangeAspect="1"/>
          </p:cNvPicPr>
          <p:nvPr/>
        </p:nvPicPr>
        <p:blipFill>
          <a:blip r:embed="rId4" cstate="print"/>
          <a:stretch>
            <a:fillRect/>
          </a:stretch>
        </p:blipFill>
        <p:spPr>
          <a:xfrm>
            <a:off x="179512" y="116632"/>
            <a:ext cx="720080" cy="593143"/>
          </a:xfrm>
          <a:prstGeom prst="rect">
            <a:avLst/>
          </a:prstGeom>
        </p:spPr>
      </p:pic>
      <p:sp>
        <p:nvSpPr>
          <p:cNvPr id="20" name="ZoneTexte 19"/>
          <p:cNvSpPr txBox="1"/>
          <p:nvPr/>
        </p:nvSpPr>
        <p:spPr>
          <a:xfrm>
            <a:off x="1907704" y="620688"/>
            <a:ext cx="5832648" cy="707886"/>
          </a:xfrm>
          <a:prstGeom prst="rect">
            <a:avLst/>
          </a:prstGeom>
          <a:noFill/>
        </p:spPr>
        <p:txBody>
          <a:bodyPr wrap="square" rtlCol="0">
            <a:spAutoFit/>
          </a:bodyPr>
          <a:lstStyle/>
          <a:p>
            <a:r>
              <a:rPr lang="fr-FR" sz="4000" dirty="0" smtClean="0">
                <a:solidFill>
                  <a:schemeClr val="bg1"/>
                </a:solidFill>
                <a:latin typeface="Swiss921 BT" pitchFamily="34" charset="0"/>
              </a:rPr>
              <a:t>HORS-BORD H2 POWERED</a:t>
            </a:r>
            <a:endParaRPr lang="fr-FR" sz="4000" dirty="0">
              <a:solidFill>
                <a:schemeClr val="bg1"/>
              </a:solidFill>
              <a:latin typeface="Swiss921 BT" pitchFamily="34" charset="0"/>
            </a:endParaRPr>
          </a:p>
        </p:txBody>
      </p:sp>
      <p:sp>
        <p:nvSpPr>
          <p:cNvPr id="21" name="ZoneTexte 20"/>
          <p:cNvSpPr txBox="1"/>
          <p:nvPr/>
        </p:nvSpPr>
        <p:spPr>
          <a:xfrm>
            <a:off x="1907704" y="1084674"/>
            <a:ext cx="4032448" cy="323165"/>
          </a:xfrm>
          <a:prstGeom prst="rect">
            <a:avLst/>
          </a:prstGeom>
          <a:noFill/>
        </p:spPr>
        <p:txBody>
          <a:bodyPr wrap="square" rtlCol="0">
            <a:spAutoFit/>
          </a:bodyPr>
          <a:lstStyle/>
          <a:p>
            <a:r>
              <a:rPr lang="fr-FR" sz="1500" b="1" dirty="0" smtClean="0">
                <a:solidFill>
                  <a:srgbClr val="00B0F0"/>
                </a:solidFill>
              </a:rPr>
              <a:t>PROJET BAC STI2D ITEC</a:t>
            </a:r>
            <a:endParaRPr lang="fr-FR" sz="1200" dirty="0">
              <a:solidFill>
                <a:schemeClr val="bg1"/>
              </a:solidFill>
            </a:endParaRPr>
          </a:p>
        </p:txBody>
      </p:sp>
      <p:sp>
        <p:nvSpPr>
          <p:cNvPr id="12" name="ZoneTexte 11"/>
          <p:cNvSpPr txBox="1"/>
          <p:nvPr/>
        </p:nvSpPr>
        <p:spPr>
          <a:xfrm>
            <a:off x="1115616" y="1442968"/>
            <a:ext cx="8028384" cy="861774"/>
          </a:xfrm>
          <a:prstGeom prst="rect">
            <a:avLst/>
          </a:prstGeom>
          <a:noFill/>
        </p:spPr>
        <p:txBody>
          <a:bodyPr wrap="square" rtlCol="0">
            <a:spAutoFit/>
          </a:bodyPr>
          <a:lstStyle/>
          <a:p>
            <a:r>
              <a:rPr lang="fr-FR" sz="4800" dirty="0" smtClean="0">
                <a:solidFill>
                  <a:srgbClr val="00B0F0"/>
                </a:solidFill>
                <a:latin typeface="Swiss921 BT" pitchFamily="34" charset="0"/>
              </a:rPr>
              <a:t>LES RETOMBEES ?</a:t>
            </a:r>
            <a:endParaRPr lang="fr-FR" sz="4800" dirty="0">
              <a:solidFill>
                <a:srgbClr val="00B0F0"/>
              </a:solidFill>
              <a:latin typeface="Swiss921 BT" pitchFamily="34" charset="0"/>
            </a:endParaRPr>
          </a:p>
        </p:txBody>
      </p:sp>
      <p:pic>
        <p:nvPicPr>
          <p:cNvPr id="13" name="Image 12" descr="shutterstock_115012306.png"/>
          <p:cNvPicPr>
            <a:picLocks noChangeAspect="1"/>
          </p:cNvPicPr>
          <p:nvPr/>
        </p:nvPicPr>
        <p:blipFill>
          <a:blip r:embed="rId5" cstate="print"/>
          <a:stretch>
            <a:fillRect/>
          </a:stretch>
        </p:blipFill>
        <p:spPr>
          <a:xfrm>
            <a:off x="467544" y="1412776"/>
            <a:ext cx="725371" cy="873941"/>
          </a:xfrm>
          <a:prstGeom prst="rect">
            <a:avLst/>
          </a:prstGeom>
        </p:spPr>
      </p:pic>
      <p:sp>
        <p:nvSpPr>
          <p:cNvPr id="22" name="Rectangle 21"/>
          <p:cNvSpPr/>
          <p:nvPr/>
        </p:nvSpPr>
        <p:spPr>
          <a:xfrm>
            <a:off x="1115616" y="2060848"/>
            <a:ext cx="8280920" cy="400110"/>
          </a:xfrm>
          <a:prstGeom prst="rect">
            <a:avLst/>
          </a:prstGeom>
        </p:spPr>
        <p:txBody>
          <a:bodyPr wrap="square">
            <a:spAutoFit/>
          </a:bodyPr>
          <a:lstStyle/>
          <a:p>
            <a:pPr algn="just"/>
            <a:r>
              <a:rPr lang="fr-FR" sz="2000" b="1" dirty="0" smtClean="0">
                <a:solidFill>
                  <a:schemeClr val="bg1"/>
                </a:solidFill>
              </a:rPr>
              <a:t>DE NOMBREUX TEMOIGNAGES DE PERSONALITES DES LE MOIS DE JUIN</a:t>
            </a:r>
          </a:p>
        </p:txBody>
      </p:sp>
      <p:pic>
        <p:nvPicPr>
          <p:cNvPr id="11" name="Image 10" descr="4569.png"/>
          <p:cNvPicPr>
            <a:picLocks noChangeAspect="1"/>
          </p:cNvPicPr>
          <p:nvPr/>
        </p:nvPicPr>
        <p:blipFill>
          <a:blip r:embed="rId6" cstate="print"/>
          <a:stretch>
            <a:fillRect/>
          </a:stretch>
        </p:blipFill>
        <p:spPr>
          <a:xfrm>
            <a:off x="4704522" y="5036250"/>
            <a:ext cx="4439478" cy="2497206"/>
          </a:xfrm>
          <a:prstGeom prst="rect">
            <a:avLst/>
          </a:prstGeom>
        </p:spPr>
      </p:pic>
      <p:pic>
        <p:nvPicPr>
          <p:cNvPr id="18" name="Image 17" descr="le mag24juinl201314.png"/>
          <p:cNvPicPr>
            <a:picLocks noChangeAspect="1"/>
          </p:cNvPicPr>
          <p:nvPr/>
        </p:nvPicPr>
        <p:blipFill>
          <a:blip r:embed="rId7" cstate="print"/>
          <a:srcRect t="26250" r="44767" b="60669"/>
          <a:stretch>
            <a:fillRect/>
          </a:stretch>
        </p:blipFill>
        <p:spPr>
          <a:xfrm>
            <a:off x="9756576" y="3140968"/>
            <a:ext cx="4752528" cy="1592105"/>
          </a:xfrm>
          <a:prstGeom prst="rect">
            <a:avLst/>
          </a:prstGeom>
        </p:spPr>
      </p:pic>
      <p:pic>
        <p:nvPicPr>
          <p:cNvPr id="19" name="Image 18" descr="le mag24juinl201314.png"/>
          <p:cNvPicPr>
            <a:picLocks noChangeAspect="1"/>
          </p:cNvPicPr>
          <p:nvPr/>
        </p:nvPicPr>
        <p:blipFill>
          <a:blip r:embed="rId8" cstate="print"/>
          <a:srcRect t="52237" b="35300"/>
          <a:stretch>
            <a:fillRect/>
          </a:stretch>
        </p:blipFill>
        <p:spPr>
          <a:xfrm>
            <a:off x="395536" y="4149080"/>
            <a:ext cx="8577815" cy="1512168"/>
          </a:xfrm>
          <a:prstGeom prst="rect">
            <a:avLst/>
          </a:prstGeom>
        </p:spPr>
      </p:pic>
      <p:pic>
        <p:nvPicPr>
          <p:cNvPr id="25" name="Image 24" descr="le mag24juinl201314.png"/>
          <p:cNvPicPr>
            <a:picLocks noChangeAspect="1"/>
          </p:cNvPicPr>
          <p:nvPr/>
        </p:nvPicPr>
        <p:blipFill>
          <a:blip r:embed="rId9" cstate="print"/>
          <a:srcRect t="39500" b="47900"/>
          <a:stretch>
            <a:fillRect/>
          </a:stretch>
        </p:blipFill>
        <p:spPr>
          <a:xfrm>
            <a:off x="323528" y="2564904"/>
            <a:ext cx="8484578" cy="1512168"/>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dirty="0"/>
          </a:p>
        </p:txBody>
      </p:sp>
      <p:sp>
        <p:nvSpPr>
          <p:cNvPr id="15" name="ZoneTexte 14"/>
          <p:cNvSpPr txBox="1"/>
          <p:nvPr/>
        </p:nvSpPr>
        <p:spPr>
          <a:xfrm>
            <a:off x="899592" y="138698"/>
            <a:ext cx="4032448" cy="507831"/>
          </a:xfrm>
          <a:prstGeom prst="rect">
            <a:avLst/>
          </a:prstGeom>
          <a:noFill/>
        </p:spPr>
        <p:txBody>
          <a:bodyPr wrap="square" rtlCol="0">
            <a:spAutoFit/>
          </a:bodyPr>
          <a:lstStyle/>
          <a:p>
            <a:r>
              <a:rPr lang="fr-FR" sz="1500" b="1" dirty="0" smtClean="0">
                <a:solidFill>
                  <a:srgbClr val="00B0F0"/>
                </a:solidFill>
              </a:rPr>
              <a:t>LYCEE PRIVE SAINT JOSEPH</a:t>
            </a:r>
          </a:p>
          <a:p>
            <a:r>
              <a:rPr lang="fr-FR" sz="1200" dirty="0" smtClean="0">
                <a:solidFill>
                  <a:schemeClr val="bg1"/>
                </a:solidFill>
              </a:rPr>
              <a:t>Saint Martin Boulogne</a:t>
            </a:r>
            <a:endParaRPr lang="fr-FR" sz="1200" dirty="0">
              <a:solidFill>
                <a:schemeClr val="bg1"/>
              </a:solidFill>
            </a:endParaRPr>
          </a:p>
        </p:txBody>
      </p:sp>
      <p:pic>
        <p:nvPicPr>
          <p:cNvPr id="14" name="Picture 2"/>
          <p:cNvPicPr>
            <a:picLocks noChangeAspect="1" noChangeArrowheads="1"/>
          </p:cNvPicPr>
          <p:nvPr/>
        </p:nvPicPr>
        <p:blipFill>
          <a:blip r:embed="rId2" cstate="print"/>
          <a:srcRect l="50730" r="1218"/>
          <a:stretch>
            <a:fillRect/>
          </a:stretch>
        </p:blipFill>
        <p:spPr bwMode="auto">
          <a:xfrm flipH="1">
            <a:off x="6624736" y="6112800"/>
            <a:ext cx="2555776" cy="583896"/>
          </a:xfrm>
          <a:prstGeom prst="rect">
            <a:avLst/>
          </a:prstGeom>
          <a:noFill/>
          <a:ln w="9525">
            <a:noFill/>
            <a:miter lim="800000"/>
            <a:headEnd/>
            <a:tailEnd/>
          </a:ln>
        </p:spPr>
      </p:pic>
      <p:pic>
        <p:nvPicPr>
          <p:cNvPr id="16" name="Image 15" descr="logo24.png"/>
          <p:cNvPicPr>
            <a:picLocks noChangeAspect="1"/>
          </p:cNvPicPr>
          <p:nvPr/>
        </p:nvPicPr>
        <p:blipFill>
          <a:blip r:embed="rId3" cstate="print"/>
          <a:stretch>
            <a:fillRect/>
          </a:stretch>
        </p:blipFill>
        <p:spPr>
          <a:xfrm>
            <a:off x="7524328" y="116632"/>
            <a:ext cx="1387858" cy="576064"/>
          </a:xfrm>
          <a:prstGeom prst="rect">
            <a:avLst/>
          </a:prstGeom>
        </p:spPr>
      </p:pic>
      <p:pic>
        <p:nvPicPr>
          <p:cNvPr id="17" name="Image 16" descr="456.png"/>
          <p:cNvPicPr>
            <a:picLocks noChangeAspect="1"/>
          </p:cNvPicPr>
          <p:nvPr/>
        </p:nvPicPr>
        <p:blipFill>
          <a:blip r:embed="rId4" cstate="print"/>
          <a:stretch>
            <a:fillRect/>
          </a:stretch>
        </p:blipFill>
        <p:spPr>
          <a:xfrm>
            <a:off x="179512" y="116632"/>
            <a:ext cx="720080" cy="593143"/>
          </a:xfrm>
          <a:prstGeom prst="rect">
            <a:avLst/>
          </a:prstGeom>
        </p:spPr>
      </p:pic>
      <p:sp>
        <p:nvSpPr>
          <p:cNvPr id="20" name="ZoneTexte 19"/>
          <p:cNvSpPr txBox="1"/>
          <p:nvPr/>
        </p:nvSpPr>
        <p:spPr>
          <a:xfrm>
            <a:off x="1907704" y="620688"/>
            <a:ext cx="5832648" cy="707886"/>
          </a:xfrm>
          <a:prstGeom prst="rect">
            <a:avLst/>
          </a:prstGeom>
          <a:noFill/>
        </p:spPr>
        <p:txBody>
          <a:bodyPr wrap="square" rtlCol="0">
            <a:spAutoFit/>
          </a:bodyPr>
          <a:lstStyle/>
          <a:p>
            <a:r>
              <a:rPr lang="fr-FR" sz="4000" dirty="0" smtClean="0">
                <a:solidFill>
                  <a:schemeClr val="bg1"/>
                </a:solidFill>
                <a:latin typeface="Swiss921 BT" pitchFamily="34" charset="0"/>
              </a:rPr>
              <a:t>HORS-BORD H2 POWERED</a:t>
            </a:r>
            <a:endParaRPr lang="fr-FR" sz="4000" dirty="0">
              <a:solidFill>
                <a:schemeClr val="bg1"/>
              </a:solidFill>
              <a:latin typeface="Swiss921 BT" pitchFamily="34" charset="0"/>
            </a:endParaRPr>
          </a:p>
        </p:txBody>
      </p:sp>
      <p:sp>
        <p:nvSpPr>
          <p:cNvPr id="21" name="ZoneTexte 20"/>
          <p:cNvSpPr txBox="1"/>
          <p:nvPr/>
        </p:nvSpPr>
        <p:spPr>
          <a:xfrm>
            <a:off x="1907704" y="1084674"/>
            <a:ext cx="4032448" cy="323165"/>
          </a:xfrm>
          <a:prstGeom prst="rect">
            <a:avLst/>
          </a:prstGeom>
          <a:noFill/>
        </p:spPr>
        <p:txBody>
          <a:bodyPr wrap="square" rtlCol="0">
            <a:spAutoFit/>
          </a:bodyPr>
          <a:lstStyle/>
          <a:p>
            <a:r>
              <a:rPr lang="fr-FR" sz="1500" b="1" dirty="0" smtClean="0">
                <a:solidFill>
                  <a:srgbClr val="00B0F0"/>
                </a:solidFill>
              </a:rPr>
              <a:t>PROJET BAC STI2D ITEC</a:t>
            </a:r>
            <a:endParaRPr lang="fr-FR" sz="1200" dirty="0">
              <a:solidFill>
                <a:schemeClr val="bg1"/>
              </a:solidFill>
            </a:endParaRPr>
          </a:p>
        </p:txBody>
      </p:sp>
      <p:sp>
        <p:nvSpPr>
          <p:cNvPr id="12" name="ZoneTexte 11"/>
          <p:cNvSpPr txBox="1"/>
          <p:nvPr/>
        </p:nvSpPr>
        <p:spPr>
          <a:xfrm>
            <a:off x="1115616" y="1690930"/>
            <a:ext cx="8028384" cy="861774"/>
          </a:xfrm>
          <a:prstGeom prst="rect">
            <a:avLst/>
          </a:prstGeom>
          <a:noFill/>
        </p:spPr>
        <p:txBody>
          <a:bodyPr wrap="square" rtlCol="0">
            <a:spAutoFit/>
          </a:bodyPr>
          <a:lstStyle/>
          <a:p>
            <a:r>
              <a:rPr lang="fr-FR" sz="4800" dirty="0" smtClean="0">
                <a:solidFill>
                  <a:srgbClr val="00B0F0"/>
                </a:solidFill>
                <a:latin typeface="Swiss921 BT" pitchFamily="34" charset="0"/>
              </a:rPr>
              <a:t>LES RETOMBEES ?</a:t>
            </a:r>
            <a:endParaRPr lang="fr-FR" sz="4800" dirty="0">
              <a:solidFill>
                <a:srgbClr val="00B0F0"/>
              </a:solidFill>
              <a:latin typeface="Swiss921 BT" pitchFamily="34" charset="0"/>
            </a:endParaRPr>
          </a:p>
        </p:txBody>
      </p:sp>
      <p:pic>
        <p:nvPicPr>
          <p:cNvPr id="13" name="Image 12" descr="shutterstock_115012306.png"/>
          <p:cNvPicPr>
            <a:picLocks noChangeAspect="1"/>
          </p:cNvPicPr>
          <p:nvPr/>
        </p:nvPicPr>
        <p:blipFill>
          <a:blip r:embed="rId5" cstate="print"/>
          <a:stretch>
            <a:fillRect/>
          </a:stretch>
        </p:blipFill>
        <p:spPr>
          <a:xfrm>
            <a:off x="467544" y="1762938"/>
            <a:ext cx="725371" cy="873941"/>
          </a:xfrm>
          <a:prstGeom prst="rect">
            <a:avLst/>
          </a:prstGeom>
        </p:spPr>
      </p:pic>
      <p:sp>
        <p:nvSpPr>
          <p:cNvPr id="22" name="Rectangle 21"/>
          <p:cNvSpPr/>
          <p:nvPr/>
        </p:nvSpPr>
        <p:spPr>
          <a:xfrm>
            <a:off x="1115616" y="2308810"/>
            <a:ext cx="8280920" cy="400110"/>
          </a:xfrm>
          <a:prstGeom prst="rect">
            <a:avLst/>
          </a:prstGeom>
        </p:spPr>
        <p:txBody>
          <a:bodyPr wrap="square">
            <a:spAutoFit/>
          </a:bodyPr>
          <a:lstStyle/>
          <a:p>
            <a:pPr algn="just"/>
            <a:r>
              <a:rPr lang="fr-FR" sz="2000" b="1" dirty="0" smtClean="0">
                <a:solidFill>
                  <a:schemeClr val="bg1"/>
                </a:solidFill>
              </a:rPr>
              <a:t>DE NOMBREUX TEMOIGNAGES DE PERSONALITES DES LE MOIS DE JUIN</a:t>
            </a:r>
          </a:p>
        </p:txBody>
      </p:sp>
      <p:pic>
        <p:nvPicPr>
          <p:cNvPr id="24" name="Image 23" descr="le mag24juinl201314.png"/>
          <p:cNvPicPr>
            <a:picLocks noChangeAspect="1"/>
          </p:cNvPicPr>
          <p:nvPr/>
        </p:nvPicPr>
        <p:blipFill>
          <a:blip r:embed="rId6" cstate="print"/>
          <a:srcRect l="51886" t="26250" b="60669"/>
          <a:stretch>
            <a:fillRect/>
          </a:stretch>
        </p:blipFill>
        <p:spPr>
          <a:xfrm>
            <a:off x="4788024" y="2924944"/>
            <a:ext cx="4139953" cy="1592105"/>
          </a:xfrm>
          <a:prstGeom prst="rect">
            <a:avLst/>
          </a:prstGeom>
        </p:spPr>
      </p:pic>
      <p:pic>
        <p:nvPicPr>
          <p:cNvPr id="25" name="Image 24" descr="le mag24juinl201314.png"/>
          <p:cNvPicPr>
            <a:picLocks noChangeAspect="1"/>
          </p:cNvPicPr>
          <p:nvPr/>
        </p:nvPicPr>
        <p:blipFill>
          <a:blip r:embed="rId6" cstate="print"/>
          <a:srcRect t="26250" r="43930" b="60669"/>
          <a:stretch>
            <a:fillRect/>
          </a:stretch>
        </p:blipFill>
        <p:spPr>
          <a:xfrm>
            <a:off x="323528" y="2924944"/>
            <a:ext cx="4824537" cy="1592105"/>
          </a:xfrm>
          <a:prstGeom prst="rect">
            <a:avLst/>
          </a:prstGeom>
        </p:spPr>
      </p:pic>
      <p:pic>
        <p:nvPicPr>
          <p:cNvPr id="32770" name="Picture 2" descr="C:\Users\THIERRY\Documents\24H de ST JO 2014\journées de la mobilité 22 septembre\20130922_123532.jpg"/>
          <p:cNvPicPr>
            <a:picLocks noChangeAspect="1" noChangeArrowheads="1"/>
          </p:cNvPicPr>
          <p:nvPr/>
        </p:nvPicPr>
        <p:blipFill>
          <a:blip r:embed="rId7" cstate="print"/>
          <a:srcRect l="9051" t="46850" r="32675" b="30050"/>
          <a:stretch>
            <a:fillRect/>
          </a:stretch>
        </p:blipFill>
        <p:spPr bwMode="auto">
          <a:xfrm>
            <a:off x="539552" y="4797152"/>
            <a:ext cx="5328592" cy="15841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Image 10" descr="4569.png"/>
          <p:cNvPicPr>
            <a:picLocks noChangeAspect="1"/>
          </p:cNvPicPr>
          <p:nvPr/>
        </p:nvPicPr>
        <p:blipFill>
          <a:blip r:embed="rId8" cstate="print"/>
          <a:stretch>
            <a:fillRect/>
          </a:stretch>
        </p:blipFill>
        <p:spPr>
          <a:xfrm>
            <a:off x="4704522" y="5036250"/>
            <a:ext cx="4439478" cy="2497206"/>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dirty="0"/>
          </a:p>
        </p:txBody>
      </p:sp>
      <p:sp>
        <p:nvSpPr>
          <p:cNvPr id="15" name="ZoneTexte 14"/>
          <p:cNvSpPr txBox="1"/>
          <p:nvPr/>
        </p:nvSpPr>
        <p:spPr>
          <a:xfrm>
            <a:off x="899592" y="138698"/>
            <a:ext cx="4032448" cy="507831"/>
          </a:xfrm>
          <a:prstGeom prst="rect">
            <a:avLst/>
          </a:prstGeom>
          <a:noFill/>
        </p:spPr>
        <p:txBody>
          <a:bodyPr wrap="square" rtlCol="0">
            <a:spAutoFit/>
          </a:bodyPr>
          <a:lstStyle/>
          <a:p>
            <a:r>
              <a:rPr lang="fr-FR" sz="1500" b="1" dirty="0" smtClean="0">
                <a:solidFill>
                  <a:srgbClr val="00B0F0"/>
                </a:solidFill>
              </a:rPr>
              <a:t>LYCEE PRIVE SAINT JOSEPH</a:t>
            </a:r>
          </a:p>
          <a:p>
            <a:r>
              <a:rPr lang="fr-FR" sz="1200" dirty="0" smtClean="0">
                <a:solidFill>
                  <a:schemeClr val="bg1"/>
                </a:solidFill>
              </a:rPr>
              <a:t>Saint Martin Boulogne</a:t>
            </a:r>
            <a:endParaRPr lang="fr-FR" sz="1200" dirty="0">
              <a:solidFill>
                <a:schemeClr val="bg1"/>
              </a:solidFill>
            </a:endParaRPr>
          </a:p>
        </p:txBody>
      </p:sp>
      <p:pic>
        <p:nvPicPr>
          <p:cNvPr id="14" name="Picture 2"/>
          <p:cNvPicPr>
            <a:picLocks noChangeAspect="1" noChangeArrowheads="1"/>
          </p:cNvPicPr>
          <p:nvPr/>
        </p:nvPicPr>
        <p:blipFill>
          <a:blip r:embed="rId2" cstate="print"/>
          <a:srcRect l="50730" r="1218"/>
          <a:stretch>
            <a:fillRect/>
          </a:stretch>
        </p:blipFill>
        <p:spPr bwMode="auto">
          <a:xfrm flipH="1">
            <a:off x="6624736" y="6112800"/>
            <a:ext cx="2555776" cy="583896"/>
          </a:xfrm>
          <a:prstGeom prst="rect">
            <a:avLst/>
          </a:prstGeom>
          <a:noFill/>
          <a:ln w="9525">
            <a:noFill/>
            <a:miter lim="800000"/>
            <a:headEnd/>
            <a:tailEnd/>
          </a:ln>
        </p:spPr>
      </p:pic>
      <p:pic>
        <p:nvPicPr>
          <p:cNvPr id="16" name="Image 15" descr="logo24.png"/>
          <p:cNvPicPr>
            <a:picLocks noChangeAspect="1"/>
          </p:cNvPicPr>
          <p:nvPr/>
        </p:nvPicPr>
        <p:blipFill>
          <a:blip r:embed="rId3" cstate="print"/>
          <a:stretch>
            <a:fillRect/>
          </a:stretch>
        </p:blipFill>
        <p:spPr>
          <a:xfrm>
            <a:off x="7524328" y="116632"/>
            <a:ext cx="1387858" cy="576064"/>
          </a:xfrm>
          <a:prstGeom prst="rect">
            <a:avLst/>
          </a:prstGeom>
        </p:spPr>
      </p:pic>
      <p:pic>
        <p:nvPicPr>
          <p:cNvPr id="17" name="Image 16" descr="456.png"/>
          <p:cNvPicPr>
            <a:picLocks noChangeAspect="1"/>
          </p:cNvPicPr>
          <p:nvPr/>
        </p:nvPicPr>
        <p:blipFill>
          <a:blip r:embed="rId4" cstate="print"/>
          <a:stretch>
            <a:fillRect/>
          </a:stretch>
        </p:blipFill>
        <p:spPr>
          <a:xfrm>
            <a:off x="179512" y="116632"/>
            <a:ext cx="720080" cy="593143"/>
          </a:xfrm>
          <a:prstGeom prst="rect">
            <a:avLst/>
          </a:prstGeom>
        </p:spPr>
      </p:pic>
      <p:sp>
        <p:nvSpPr>
          <p:cNvPr id="20" name="ZoneTexte 19"/>
          <p:cNvSpPr txBox="1"/>
          <p:nvPr/>
        </p:nvSpPr>
        <p:spPr>
          <a:xfrm>
            <a:off x="1907704" y="620688"/>
            <a:ext cx="5832648" cy="707886"/>
          </a:xfrm>
          <a:prstGeom prst="rect">
            <a:avLst/>
          </a:prstGeom>
          <a:noFill/>
        </p:spPr>
        <p:txBody>
          <a:bodyPr wrap="square" rtlCol="0">
            <a:spAutoFit/>
          </a:bodyPr>
          <a:lstStyle/>
          <a:p>
            <a:r>
              <a:rPr lang="fr-FR" sz="4000" dirty="0" smtClean="0">
                <a:solidFill>
                  <a:schemeClr val="bg1"/>
                </a:solidFill>
                <a:latin typeface="Swiss921 BT" pitchFamily="34" charset="0"/>
              </a:rPr>
              <a:t>HORS-BORD H2 POWERED</a:t>
            </a:r>
            <a:endParaRPr lang="fr-FR" sz="4000" dirty="0">
              <a:solidFill>
                <a:schemeClr val="bg1"/>
              </a:solidFill>
              <a:latin typeface="Swiss921 BT" pitchFamily="34" charset="0"/>
            </a:endParaRPr>
          </a:p>
        </p:txBody>
      </p:sp>
      <p:sp>
        <p:nvSpPr>
          <p:cNvPr id="21" name="ZoneTexte 20"/>
          <p:cNvSpPr txBox="1"/>
          <p:nvPr/>
        </p:nvSpPr>
        <p:spPr>
          <a:xfrm>
            <a:off x="1907704" y="1084674"/>
            <a:ext cx="4032448" cy="323165"/>
          </a:xfrm>
          <a:prstGeom prst="rect">
            <a:avLst/>
          </a:prstGeom>
          <a:noFill/>
        </p:spPr>
        <p:txBody>
          <a:bodyPr wrap="square" rtlCol="0">
            <a:spAutoFit/>
          </a:bodyPr>
          <a:lstStyle/>
          <a:p>
            <a:r>
              <a:rPr lang="fr-FR" sz="1500" b="1" dirty="0" smtClean="0">
                <a:solidFill>
                  <a:srgbClr val="00B0F0"/>
                </a:solidFill>
              </a:rPr>
              <a:t>PROJET BAC STI2D ITEC</a:t>
            </a:r>
            <a:endParaRPr lang="fr-FR" sz="1200" dirty="0">
              <a:solidFill>
                <a:schemeClr val="bg1"/>
              </a:solidFill>
            </a:endParaRPr>
          </a:p>
        </p:txBody>
      </p:sp>
      <p:sp>
        <p:nvSpPr>
          <p:cNvPr id="12" name="ZoneTexte 11"/>
          <p:cNvSpPr txBox="1"/>
          <p:nvPr/>
        </p:nvSpPr>
        <p:spPr>
          <a:xfrm>
            <a:off x="1115616" y="1628800"/>
            <a:ext cx="8028384" cy="861774"/>
          </a:xfrm>
          <a:prstGeom prst="rect">
            <a:avLst/>
          </a:prstGeom>
          <a:noFill/>
        </p:spPr>
        <p:txBody>
          <a:bodyPr wrap="square" rtlCol="0">
            <a:spAutoFit/>
          </a:bodyPr>
          <a:lstStyle/>
          <a:p>
            <a:r>
              <a:rPr lang="fr-FR" sz="4800" dirty="0" smtClean="0">
                <a:solidFill>
                  <a:srgbClr val="00B0F0"/>
                </a:solidFill>
                <a:latin typeface="Swiss921 BT" pitchFamily="34" charset="0"/>
              </a:rPr>
              <a:t>LES RETOMBEES ?</a:t>
            </a:r>
            <a:endParaRPr lang="fr-FR" sz="4800" dirty="0">
              <a:solidFill>
                <a:srgbClr val="00B0F0"/>
              </a:solidFill>
              <a:latin typeface="Swiss921 BT" pitchFamily="34" charset="0"/>
            </a:endParaRPr>
          </a:p>
        </p:txBody>
      </p:sp>
      <p:pic>
        <p:nvPicPr>
          <p:cNvPr id="13" name="Image 12" descr="shutterstock_115012306.png"/>
          <p:cNvPicPr>
            <a:picLocks noChangeAspect="1"/>
          </p:cNvPicPr>
          <p:nvPr/>
        </p:nvPicPr>
        <p:blipFill>
          <a:blip r:embed="rId5" cstate="print"/>
          <a:stretch>
            <a:fillRect/>
          </a:stretch>
        </p:blipFill>
        <p:spPr>
          <a:xfrm>
            <a:off x="467544" y="1628800"/>
            <a:ext cx="725371" cy="873941"/>
          </a:xfrm>
          <a:prstGeom prst="rect">
            <a:avLst/>
          </a:prstGeom>
        </p:spPr>
      </p:pic>
      <p:sp>
        <p:nvSpPr>
          <p:cNvPr id="18" name="Rectangle 17"/>
          <p:cNvSpPr/>
          <p:nvPr/>
        </p:nvSpPr>
        <p:spPr>
          <a:xfrm>
            <a:off x="683568" y="2780928"/>
            <a:ext cx="7776864" cy="2862322"/>
          </a:xfrm>
          <a:prstGeom prst="rect">
            <a:avLst/>
          </a:prstGeom>
        </p:spPr>
        <p:txBody>
          <a:bodyPr wrap="square">
            <a:spAutoFit/>
          </a:bodyPr>
          <a:lstStyle/>
          <a:p>
            <a:pPr algn="ctr"/>
            <a:r>
              <a:rPr lang="fr-FR" sz="3000" b="1" dirty="0" smtClean="0">
                <a:solidFill>
                  <a:schemeClr val="bg1"/>
                </a:solidFill>
              </a:rPr>
              <a:t>Intervention à l’AG annuelle de la CCICO </a:t>
            </a:r>
          </a:p>
          <a:p>
            <a:pPr algn="ctr"/>
            <a:r>
              <a:rPr lang="fr-FR" sz="3000" b="1" dirty="0" smtClean="0">
                <a:solidFill>
                  <a:schemeClr val="bg1"/>
                </a:solidFill>
              </a:rPr>
              <a:t>à Dunkerques à la demande de son président  </a:t>
            </a:r>
            <a:r>
              <a:rPr lang="fr-FR" sz="3000" b="1" dirty="0" smtClean="0">
                <a:solidFill>
                  <a:srgbClr val="00B0F0"/>
                </a:solidFill>
              </a:rPr>
              <a:t>Jean-Marc </a:t>
            </a:r>
            <a:r>
              <a:rPr lang="fr-FR" sz="3000" b="1" dirty="0" err="1" smtClean="0">
                <a:solidFill>
                  <a:srgbClr val="00B0F0"/>
                </a:solidFill>
              </a:rPr>
              <a:t>Puissesseau</a:t>
            </a:r>
            <a:endParaRPr lang="fr-FR" sz="3000" b="1" dirty="0" smtClean="0">
              <a:solidFill>
                <a:srgbClr val="00B0F0"/>
              </a:solidFill>
            </a:endParaRPr>
          </a:p>
          <a:p>
            <a:pPr algn="ctr"/>
            <a:endParaRPr lang="fr-FR" sz="3000" dirty="0" smtClean="0">
              <a:solidFill>
                <a:schemeClr val="bg1"/>
              </a:solidFill>
            </a:endParaRPr>
          </a:p>
          <a:p>
            <a:pPr algn="ctr"/>
            <a:r>
              <a:rPr lang="fr-FR" sz="3000" dirty="0" smtClean="0">
                <a:solidFill>
                  <a:schemeClr val="bg1"/>
                </a:solidFill>
              </a:rPr>
              <a:t>Présentation des 24H de Saint JO – Projets Voiture &amp; Bateau H2</a:t>
            </a:r>
            <a:endParaRPr lang="fr-FR" sz="3000" dirty="0">
              <a:solidFill>
                <a:schemeClr val="bg1"/>
              </a:solidFill>
            </a:endParaRPr>
          </a:p>
        </p:txBody>
      </p:sp>
      <p:pic>
        <p:nvPicPr>
          <p:cNvPr id="11" name="Image 10" descr="4569.png"/>
          <p:cNvPicPr>
            <a:picLocks noChangeAspect="1"/>
          </p:cNvPicPr>
          <p:nvPr/>
        </p:nvPicPr>
        <p:blipFill>
          <a:blip r:embed="rId6" cstate="print"/>
          <a:stretch>
            <a:fillRect/>
          </a:stretch>
        </p:blipFill>
        <p:spPr>
          <a:xfrm>
            <a:off x="4704522" y="5036250"/>
            <a:ext cx="4439478" cy="2497206"/>
          </a:xfrm>
          <a:prstGeom prst="rect">
            <a:avLst/>
          </a:prstGeom>
        </p:spPr>
      </p:pic>
      <p:pic>
        <p:nvPicPr>
          <p:cNvPr id="19" name="Picture 2"/>
          <p:cNvPicPr>
            <a:picLocks noChangeAspect="1" noChangeArrowheads="1"/>
          </p:cNvPicPr>
          <p:nvPr/>
        </p:nvPicPr>
        <p:blipFill>
          <a:blip r:embed="rId7" cstate="print"/>
          <a:srcRect/>
          <a:stretch>
            <a:fillRect/>
          </a:stretch>
        </p:blipFill>
        <p:spPr bwMode="auto">
          <a:xfrm>
            <a:off x="7092280" y="1340768"/>
            <a:ext cx="1487715" cy="88364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dirty="0"/>
          </a:p>
        </p:txBody>
      </p:sp>
      <p:sp>
        <p:nvSpPr>
          <p:cNvPr id="15" name="ZoneTexte 14"/>
          <p:cNvSpPr txBox="1"/>
          <p:nvPr/>
        </p:nvSpPr>
        <p:spPr>
          <a:xfrm>
            <a:off x="899592" y="138698"/>
            <a:ext cx="4032448" cy="507831"/>
          </a:xfrm>
          <a:prstGeom prst="rect">
            <a:avLst/>
          </a:prstGeom>
          <a:noFill/>
        </p:spPr>
        <p:txBody>
          <a:bodyPr wrap="square" rtlCol="0">
            <a:spAutoFit/>
          </a:bodyPr>
          <a:lstStyle/>
          <a:p>
            <a:r>
              <a:rPr lang="fr-FR" sz="1500" b="1" dirty="0" smtClean="0">
                <a:solidFill>
                  <a:srgbClr val="00B0F0"/>
                </a:solidFill>
              </a:rPr>
              <a:t>LYCEE PRIVE SAINT JOSEPH</a:t>
            </a:r>
          </a:p>
          <a:p>
            <a:r>
              <a:rPr lang="fr-FR" sz="1200" dirty="0" smtClean="0">
                <a:solidFill>
                  <a:schemeClr val="bg1"/>
                </a:solidFill>
              </a:rPr>
              <a:t>Saint Martin Boulogne</a:t>
            </a:r>
            <a:endParaRPr lang="fr-FR" sz="1200" dirty="0">
              <a:solidFill>
                <a:schemeClr val="bg1"/>
              </a:solidFill>
            </a:endParaRPr>
          </a:p>
        </p:txBody>
      </p:sp>
      <p:pic>
        <p:nvPicPr>
          <p:cNvPr id="14" name="Picture 2"/>
          <p:cNvPicPr>
            <a:picLocks noChangeAspect="1" noChangeArrowheads="1"/>
          </p:cNvPicPr>
          <p:nvPr/>
        </p:nvPicPr>
        <p:blipFill>
          <a:blip r:embed="rId2" cstate="print"/>
          <a:srcRect l="50730" r="1218"/>
          <a:stretch>
            <a:fillRect/>
          </a:stretch>
        </p:blipFill>
        <p:spPr bwMode="auto">
          <a:xfrm flipH="1">
            <a:off x="6624736" y="6112800"/>
            <a:ext cx="2555776" cy="583896"/>
          </a:xfrm>
          <a:prstGeom prst="rect">
            <a:avLst/>
          </a:prstGeom>
          <a:noFill/>
          <a:ln w="9525">
            <a:noFill/>
            <a:miter lim="800000"/>
            <a:headEnd/>
            <a:tailEnd/>
          </a:ln>
        </p:spPr>
      </p:pic>
      <p:pic>
        <p:nvPicPr>
          <p:cNvPr id="16" name="Image 15" descr="logo24.png"/>
          <p:cNvPicPr>
            <a:picLocks noChangeAspect="1"/>
          </p:cNvPicPr>
          <p:nvPr/>
        </p:nvPicPr>
        <p:blipFill>
          <a:blip r:embed="rId3" cstate="print"/>
          <a:stretch>
            <a:fillRect/>
          </a:stretch>
        </p:blipFill>
        <p:spPr>
          <a:xfrm>
            <a:off x="7524328" y="116632"/>
            <a:ext cx="1387858" cy="576064"/>
          </a:xfrm>
          <a:prstGeom prst="rect">
            <a:avLst/>
          </a:prstGeom>
        </p:spPr>
      </p:pic>
      <p:pic>
        <p:nvPicPr>
          <p:cNvPr id="17" name="Image 16" descr="456.png"/>
          <p:cNvPicPr>
            <a:picLocks noChangeAspect="1"/>
          </p:cNvPicPr>
          <p:nvPr/>
        </p:nvPicPr>
        <p:blipFill>
          <a:blip r:embed="rId4" cstate="print"/>
          <a:stretch>
            <a:fillRect/>
          </a:stretch>
        </p:blipFill>
        <p:spPr>
          <a:xfrm>
            <a:off x="179512" y="116632"/>
            <a:ext cx="720080" cy="593143"/>
          </a:xfrm>
          <a:prstGeom prst="rect">
            <a:avLst/>
          </a:prstGeom>
        </p:spPr>
      </p:pic>
      <p:sp>
        <p:nvSpPr>
          <p:cNvPr id="20" name="ZoneTexte 19"/>
          <p:cNvSpPr txBox="1"/>
          <p:nvPr/>
        </p:nvSpPr>
        <p:spPr>
          <a:xfrm>
            <a:off x="1907704" y="620688"/>
            <a:ext cx="5832648" cy="707886"/>
          </a:xfrm>
          <a:prstGeom prst="rect">
            <a:avLst/>
          </a:prstGeom>
          <a:noFill/>
        </p:spPr>
        <p:txBody>
          <a:bodyPr wrap="square" rtlCol="0">
            <a:spAutoFit/>
          </a:bodyPr>
          <a:lstStyle/>
          <a:p>
            <a:r>
              <a:rPr lang="fr-FR" sz="4000" dirty="0" smtClean="0">
                <a:solidFill>
                  <a:schemeClr val="bg1"/>
                </a:solidFill>
                <a:latin typeface="Swiss921 BT" pitchFamily="34" charset="0"/>
              </a:rPr>
              <a:t>HORS-BORD H2 POWERED</a:t>
            </a:r>
            <a:endParaRPr lang="fr-FR" sz="4000" dirty="0">
              <a:solidFill>
                <a:schemeClr val="bg1"/>
              </a:solidFill>
              <a:latin typeface="Swiss921 BT" pitchFamily="34" charset="0"/>
            </a:endParaRPr>
          </a:p>
        </p:txBody>
      </p:sp>
      <p:sp>
        <p:nvSpPr>
          <p:cNvPr id="21" name="ZoneTexte 20"/>
          <p:cNvSpPr txBox="1"/>
          <p:nvPr/>
        </p:nvSpPr>
        <p:spPr>
          <a:xfrm>
            <a:off x="1907704" y="1084674"/>
            <a:ext cx="4032448" cy="323165"/>
          </a:xfrm>
          <a:prstGeom prst="rect">
            <a:avLst/>
          </a:prstGeom>
          <a:noFill/>
        </p:spPr>
        <p:txBody>
          <a:bodyPr wrap="square" rtlCol="0">
            <a:spAutoFit/>
          </a:bodyPr>
          <a:lstStyle/>
          <a:p>
            <a:r>
              <a:rPr lang="fr-FR" sz="1500" b="1" dirty="0" smtClean="0">
                <a:solidFill>
                  <a:srgbClr val="00B0F0"/>
                </a:solidFill>
              </a:rPr>
              <a:t>PROJET BAC STI2D ITEC</a:t>
            </a:r>
            <a:endParaRPr lang="fr-FR" sz="1200" dirty="0">
              <a:solidFill>
                <a:schemeClr val="bg1"/>
              </a:solidFill>
            </a:endParaRPr>
          </a:p>
        </p:txBody>
      </p:sp>
      <p:sp>
        <p:nvSpPr>
          <p:cNvPr id="12" name="ZoneTexte 11"/>
          <p:cNvSpPr txBox="1"/>
          <p:nvPr/>
        </p:nvSpPr>
        <p:spPr>
          <a:xfrm>
            <a:off x="1115616" y="1628800"/>
            <a:ext cx="8028384" cy="861774"/>
          </a:xfrm>
          <a:prstGeom prst="rect">
            <a:avLst/>
          </a:prstGeom>
          <a:noFill/>
        </p:spPr>
        <p:txBody>
          <a:bodyPr wrap="square" rtlCol="0">
            <a:spAutoFit/>
          </a:bodyPr>
          <a:lstStyle/>
          <a:p>
            <a:r>
              <a:rPr lang="fr-FR" sz="4800" dirty="0" smtClean="0">
                <a:solidFill>
                  <a:srgbClr val="00B0F0"/>
                </a:solidFill>
                <a:latin typeface="Swiss921 BT" pitchFamily="34" charset="0"/>
              </a:rPr>
              <a:t>LES RETOMBEES ?</a:t>
            </a:r>
            <a:endParaRPr lang="fr-FR" sz="4800" dirty="0">
              <a:solidFill>
                <a:srgbClr val="00B0F0"/>
              </a:solidFill>
              <a:latin typeface="Swiss921 BT" pitchFamily="34" charset="0"/>
            </a:endParaRPr>
          </a:p>
        </p:txBody>
      </p:sp>
      <p:pic>
        <p:nvPicPr>
          <p:cNvPr id="13" name="Image 12" descr="shutterstock_115012306.png"/>
          <p:cNvPicPr>
            <a:picLocks noChangeAspect="1"/>
          </p:cNvPicPr>
          <p:nvPr/>
        </p:nvPicPr>
        <p:blipFill>
          <a:blip r:embed="rId5" cstate="print"/>
          <a:stretch>
            <a:fillRect/>
          </a:stretch>
        </p:blipFill>
        <p:spPr>
          <a:xfrm>
            <a:off x="467544" y="1628800"/>
            <a:ext cx="725371" cy="873941"/>
          </a:xfrm>
          <a:prstGeom prst="rect">
            <a:avLst/>
          </a:prstGeom>
        </p:spPr>
      </p:pic>
      <p:sp>
        <p:nvSpPr>
          <p:cNvPr id="18" name="Rectangle 17"/>
          <p:cNvSpPr/>
          <p:nvPr/>
        </p:nvSpPr>
        <p:spPr>
          <a:xfrm>
            <a:off x="1115616" y="2204864"/>
            <a:ext cx="7902624" cy="754053"/>
          </a:xfrm>
          <a:prstGeom prst="rect">
            <a:avLst/>
          </a:prstGeom>
        </p:spPr>
        <p:txBody>
          <a:bodyPr wrap="square">
            <a:spAutoFit/>
          </a:bodyPr>
          <a:lstStyle/>
          <a:p>
            <a:r>
              <a:rPr lang="fr-FR" sz="2500" b="1" dirty="0" smtClean="0">
                <a:solidFill>
                  <a:schemeClr val="bg1"/>
                </a:solidFill>
              </a:rPr>
              <a:t>Invitation à Paris de HORIZON FUEL CELL TECHNOLOGIES</a:t>
            </a:r>
          </a:p>
          <a:p>
            <a:r>
              <a:rPr lang="fr-FR" b="1" dirty="0" smtClean="0">
                <a:solidFill>
                  <a:srgbClr val="00B0F0"/>
                </a:solidFill>
              </a:rPr>
              <a:t>Mise en place d’un partenariat sur une compétition internationale</a:t>
            </a:r>
            <a:endParaRPr lang="fr-FR" dirty="0">
              <a:solidFill>
                <a:srgbClr val="00B0F0"/>
              </a:solidFill>
            </a:endParaRPr>
          </a:p>
        </p:txBody>
      </p:sp>
      <p:pic>
        <p:nvPicPr>
          <p:cNvPr id="11" name="Image 10" descr="4569.png"/>
          <p:cNvPicPr>
            <a:picLocks noChangeAspect="1"/>
          </p:cNvPicPr>
          <p:nvPr/>
        </p:nvPicPr>
        <p:blipFill>
          <a:blip r:embed="rId6" cstate="print"/>
          <a:stretch>
            <a:fillRect/>
          </a:stretch>
        </p:blipFill>
        <p:spPr>
          <a:xfrm>
            <a:off x="4704522" y="5036250"/>
            <a:ext cx="4439478" cy="2497206"/>
          </a:xfrm>
          <a:prstGeom prst="rect">
            <a:avLst/>
          </a:prstGeom>
        </p:spPr>
      </p:pic>
      <p:pic>
        <p:nvPicPr>
          <p:cNvPr id="27" name="Image 26" descr="21.png"/>
          <p:cNvPicPr>
            <a:picLocks noChangeAspect="1"/>
          </p:cNvPicPr>
          <p:nvPr/>
        </p:nvPicPr>
        <p:blipFill>
          <a:blip r:embed="rId7" cstate="print"/>
          <a:stretch>
            <a:fillRect/>
          </a:stretch>
        </p:blipFill>
        <p:spPr>
          <a:xfrm>
            <a:off x="6228184" y="1628800"/>
            <a:ext cx="2448272" cy="635858"/>
          </a:xfrm>
          <a:prstGeom prst="rect">
            <a:avLst/>
          </a:prstGeom>
        </p:spPr>
      </p:pic>
      <p:pic>
        <p:nvPicPr>
          <p:cNvPr id="33794" name="Picture 2" descr="C:\Users\THIERRY\Documents\24H de ST JO 2014\rencontre Horizon paris 8-7\DSC01713.jpg"/>
          <p:cNvPicPr>
            <a:picLocks noChangeAspect="1" noChangeArrowheads="1"/>
          </p:cNvPicPr>
          <p:nvPr/>
        </p:nvPicPr>
        <p:blipFill>
          <a:blip r:embed="rId8" cstate="print"/>
          <a:srcRect/>
          <a:stretch>
            <a:fillRect/>
          </a:stretch>
        </p:blipFill>
        <p:spPr bwMode="auto">
          <a:xfrm>
            <a:off x="467544" y="3230978"/>
            <a:ext cx="2623840" cy="19678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3795" name="Picture 3" descr="C:\Users\THIERRY\Documents\24H de ST JO 2014\rencontre Horizon paris 8-7\20130708_140436.jpg"/>
          <p:cNvPicPr>
            <a:picLocks noChangeAspect="1" noChangeArrowheads="1"/>
          </p:cNvPicPr>
          <p:nvPr/>
        </p:nvPicPr>
        <p:blipFill>
          <a:blip r:embed="rId9" cstate="print"/>
          <a:srcRect/>
          <a:stretch>
            <a:fillRect/>
          </a:stretch>
        </p:blipFill>
        <p:spPr bwMode="auto">
          <a:xfrm>
            <a:off x="3203848" y="3230978"/>
            <a:ext cx="2664296" cy="19982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3796" name="Picture 4" descr="C:\Users\THIERRY\Documents\24H de ST JO 2014\rencontre Horizon paris 8-7\20130708_140455.jpg"/>
          <p:cNvPicPr>
            <a:picLocks noChangeAspect="1" noChangeArrowheads="1"/>
          </p:cNvPicPr>
          <p:nvPr/>
        </p:nvPicPr>
        <p:blipFill>
          <a:blip r:embed="rId10" cstate="print"/>
          <a:srcRect/>
          <a:stretch>
            <a:fillRect/>
          </a:stretch>
        </p:blipFill>
        <p:spPr bwMode="auto">
          <a:xfrm>
            <a:off x="6012160" y="3230978"/>
            <a:ext cx="2664296" cy="19982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dirty="0"/>
          </a:p>
        </p:txBody>
      </p:sp>
      <p:sp>
        <p:nvSpPr>
          <p:cNvPr id="15" name="ZoneTexte 14"/>
          <p:cNvSpPr txBox="1"/>
          <p:nvPr/>
        </p:nvSpPr>
        <p:spPr>
          <a:xfrm>
            <a:off x="899592" y="138698"/>
            <a:ext cx="4032448" cy="507831"/>
          </a:xfrm>
          <a:prstGeom prst="rect">
            <a:avLst/>
          </a:prstGeom>
          <a:noFill/>
        </p:spPr>
        <p:txBody>
          <a:bodyPr wrap="square" rtlCol="0">
            <a:spAutoFit/>
          </a:bodyPr>
          <a:lstStyle/>
          <a:p>
            <a:r>
              <a:rPr lang="fr-FR" sz="1500" b="1" dirty="0" smtClean="0">
                <a:solidFill>
                  <a:srgbClr val="00B0F0"/>
                </a:solidFill>
              </a:rPr>
              <a:t>LYCEE PRIVE SAINT JOSEPH</a:t>
            </a:r>
          </a:p>
          <a:p>
            <a:r>
              <a:rPr lang="fr-FR" sz="1200" dirty="0" smtClean="0">
                <a:solidFill>
                  <a:schemeClr val="bg1"/>
                </a:solidFill>
              </a:rPr>
              <a:t>Saint Martin Boulogne</a:t>
            </a:r>
            <a:endParaRPr lang="fr-FR" sz="1200" dirty="0">
              <a:solidFill>
                <a:schemeClr val="bg1"/>
              </a:solidFill>
            </a:endParaRPr>
          </a:p>
        </p:txBody>
      </p:sp>
      <p:pic>
        <p:nvPicPr>
          <p:cNvPr id="14" name="Picture 2"/>
          <p:cNvPicPr>
            <a:picLocks noChangeAspect="1" noChangeArrowheads="1"/>
          </p:cNvPicPr>
          <p:nvPr/>
        </p:nvPicPr>
        <p:blipFill>
          <a:blip r:embed="rId2" cstate="print"/>
          <a:srcRect l="50730" r="1218"/>
          <a:stretch>
            <a:fillRect/>
          </a:stretch>
        </p:blipFill>
        <p:spPr bwMode="auto">
          <a:xfrm flipH="1">
            <a:off x="6624736" y="6112800"/>
            <a:ext cx="2555776" cy="583896"/>
          </a:xfrm>
          <a:prstGeom prst="rect">
            <a:avLst/>
          </a:prstGeom>
          <a:noFill/>
          <a:ln w="9525">
            <a:noFill/>
            <a:miter lim="800000"/>
            <a:headEnd/>
            <a:tailEnd/>
          </a:ln>
        </p:spPr>
      </p:pic>
      <p:pic>
        <p:nvPicPr>
          <p:cNvPr id="16" name="Image 15" descr="logo24.png"/>
          <p:cNvPicPr>
            <a:picLocks noChangeAspect="1"/>
          </p:cNvPicPr>
          <p:nvPr/>
        </p:nvPicPr>
        <p:blipFill>
          <a:blip r:embed="rId3" cstate="print"/>
          <a:stretch>
            <a:fillRect/>
          </a:stretch>
        </p:blipFill>
        <p:spPr>
          <a:xfrm>
            <a:off x="7524328" y="116632"/>
            <a:ext cx="1387858" cy="576064"/>
          </a:xfrm>
          <a:prstGeom prst="rect">
            <a:avLst/>
          </a:prstGeom>
        </p:spPr>
      </p:pic>
      <p:pic>
        <p:nvPicPr>
          <p:cNvPr id="17" name="Image 16" descr="456.png"/>
          <p:cNvPicPr>
            <a:picLocks noChangeAspect="1"/>
          </p:cNvPicPr>
          <p:nvPr/>
        </p:nvPicPr>
        <p:blipFill>
          <a:blip r:embed="rId4" cstate="print"/>
          <a:stretch>
            <a:fillRect/>
          </a:stretch>
        </p:blipFill>
        <p:spPr>
          <a:xfrm>
            <a:off x="179512" y="116632"/>
            <a:ext cx="720080" cy="593143"/>
          </a:xfrm>
          <a:prstGeom prst="rect">
            <a:avLst/>
          </a:prstGeom>
        </p:spPr>
      </p:pic>
      <p:sp>
        <p:nvSpPr>
          <p:cNvPr id="20" name="ZoneTexte 19"/>
          <p:cNvSpPr txBox="1"/>
          <p:nvPr/>
        </p:nvSpPr>
        <p:spPr>
          <a:xfrm>
            <a:off x="1907704" y="620688"/>
            <a:ext cx="5832648" cy="707886"/>
          </a:xfrm>
          <a:prstGeom prst="rect">
            <a:avLst/>
          </a:prstGeom>
          <a:noFill/>
        </p:spPr>
        <p:txBody>
          <a:bodyPr wrap="square" rtlCol="0">
            <a:spAutoFit/>
          </a:bodyPr>
          <a:lstStyle/>
          <a:p>
            <a:r>
              <a:rPr lang="fr-FR" sz="4000" dirty="0" smtClean="0">
                <a:solidFill>
                  <a:schemeClr val="bg1"/>
                </a:solidFill>
                <a:latin typeface="Swiss921 BT" pitchFamily="34" charset="0"/>
              </a:rPr>
              <a:t>HORS-BORD H2 POWERED</a:t>
            </a:r>
            <a:endParaRPr lang="fr-FR" sz="4000" dirty="0">
              <a:solidFill>
                <a:schemeClr val="bg1"/>
              </a:solidFill>
              <a:latin typeface="Swiss921 BT" pitchFamily="34" charset="0"/>
            </a:endParaRPr>
          </a:p>
        </p:txBody>
      </p:sp>
      <p:sp>
        <p:nvSpPr>
          <p:cNvPr id="21" name="ZoneTexte 20"/>
          <p:cNvSpPr txBox="1"/>
          <p:nvPr/>
        </p:nvSpPr>
        <p:spPr>
          <a:xfrm>
            <a:off x="1907704" y="1084674"/>
            <a:ext cx="4032448" cy="323165"/>
          </a:xfrm>
          <a:prstGeom prst="rect">
            <a:avLst/>
          </a:prstGeom>
          <a:noFill/>
        </p:spPr>
        <p:txBody>
          <a:bodyPr wrap="square" rtlCol="0">
            <a:spAutoFit/>
          </a:bodyPr>
          <a:lstStyle/>
          <a:p>
            <a:r>
              <a:rPr lang="fr-FR" sz="1500" b="1" dirty="0" smtClean="0">
                <a:solidFill>
                  <a:srgbClr val="00B0F0"/>
                </a:solidFill>
              </a:rPr>
              <a:t>PROJET BAC STI2D ITEC</a:t>
            </a:r>
            <a:endParaRPr lang="fr-FR" sz="1200" dirty="0">
              <a:solidFill>
                <a:schemeClr val="bg1"/>
              </a:solidFill>
            </a:endParaRPr>
          </a:p>
        </p:txBody>
      </p:sp>
      <p:sp>
        <p:nvSpPr>
          <p:cNvPr id="12" name="ZoneTexte 11"/>
          <p:cNvSpPr txBox="1"/>
          <p:nvPr/>
        </p:nvSpPr>
        <p:spPr>
          <a:xfrm>
            <a:off x="1115616" y="1412776"/>
            <a:ext cx="8028384" cy="861774"/>
          </a:xfrm>
          <a:prstGeom prst="rect">
            <a:avLst/>
          </a:prstGeom>
          <a:noFill/>
        </p:spPr>
        <p:txBody>
          <a:bodyPr wrap="square" rtlCol="0">
            <a:spAutoFit/>
          </a:bodyPr>
          <a:lstStyle/>
          <a:p>
            <a:r>
              <a:rPr lang="fr-FR" sz="4800" dirty="0" smtClean="0">
                <a:solidFill>
                  <a:srgbClr val="00B0F0"/>
                </a:solidFill>
                <a:latin typeface="Swiss921 BT" pitchFamily="34" charset="0"/>
              </a:rPr>
              <a:t>LES RETOMBEES ?</a:t>
            </a:r>
            <a:endParaRPr lang="fr-FR" sz="4800" dirty="0">
              <a:solidFill>
                <a:srgbClr val="00B0F0"/>
              </a:solidFill>
              <a:latin typeface="Swiss921 BT" pitchFamily="34" charset="0"/>
            </a:endParaRPr>
          </a:p>
        </p:txBody>
      </p:sp>
      <p:pic>
        <p:nvPicPr>
          <p:cNvPr id="13" name="Image 12" descr="shutterstock_115012306.png"/>
          <p:cNvPicPr>
            <a:picLocks noChangeAspect="1"/>
          </p:cNvPicPr>
          <p:nvPr/>
        </p:nvPicPr>
        <p:blipFill>
          <a:blip r:embed="rId5" cstate="print"/>
          <a:stretch>
            <a:fillRect/>
          </a:stretch>
        </p:blipFill>
        <p:spPr>
          <a:xfrm>
            <a:off x="467544" y="1484784"/>
            <a:ext cx="725371" cy="873941"/>
          </a:xfrm>
          <a:prstGeom prst="rect">
            <a:avLst/>
          </a:prstGeom>
        </p:spPr>
      </p:pic>
      <p:sp>
        <p:nvSpPr>
          <p:cNvPr id="18" name="Rectangle 17"/>
          <p:cNvSpPr/>
          <p:nvPr/>
        </p:nvSpPr>
        <p:spPr>
          <a:xfrm>
            <a:off x="1115616" y="2060848"/>
            <a:ext cx="7902624" cy="754053"/>
          </a:xfrm>
          <a:prstGeom prst="rect">
            <a:avLst/>
          </a:prstGeom>
        </p:spPr>
        <p:txBody>
          <a:bodyPr wrap="square">
            <a:spAutoFit/>
          </a:bodyPr>
          <a:lstStyle/>
          <a:p>
            <a:r>
              <a:rPr lang="fr-FR" sz="2500" b="1" dirty="0" smtClean="0">
                <a:solidFill>
                  <a:schemeClr val="bg1"/>
                </a:solidFill>
              </a:rPr>
              <a:t>Les félicitations de LOUIS GALLOIS </a:t>
            </a:r>
          </a:p>
          <a:p>
            <a:r>
              <a:rPr lang="fr-FR" b="1" dirty="0" smtClean="0">
                <a:solidFill>
                  <a:srgbClr val="00B0F0"/>
                </a:solidFill>
              </a:rPr>
              <a:t>Commissaire général à l’investissement </a:t>
            </a:r>
            <a:endParaRPr lang="fr-FR" dirty="0">
              <a:solidFill>
                <a:srgbClr val="00B0F0"/>
              </a:solidFill>
            </a:endParaRPr>
          </a:p>
        </p:txBody>
      </p:sp>
      <p:pic>
        <p:nvPicPr>
          <p:cNvPr id="19" name="Image 18" descr="639px-Louis_Gallois.png"/>
          <p:cNvPicPr>
            <a:picLocks noChangeAspect="1"/>
          </p:cNvPicPr>
          <p:nvPr/>
        </p:nvPicPr>
        <p:blipFill>
          <a:blip r:embed="rId6" cstate="print"/>
          <a:stretch>
            <a:fillRect/>
          </a:stretch>
        </p:blipFill>
        <p:spPr>
          <a:xfrm>
            <a:off x="3995936" y="2924943"/>
            <a:ext cx="4032448" cy="3750817"/>
          </a:xfrm>
          <a:prstGeom prst="rect">
            <a:avLst/>
          </a:prstGeom>
        </p:spPr>
      </p:pic>
      <p:pic>
        <p:nvPicPr>
          <p:cNvPr id="23" name="Image 22" descr="lettre louis Gallois.jpg">
            <a:hlinkClick r:id="rId7" action="ppaction://hlinkfile"/>
          </p:cNvPr>
          <p:cNvPicPr>
            <a:picLocks noChangeAspect="1"/>
          </p:cNvPicPr>
          <p:nvPr/>
        </p:nvPicPr>
        <p:blipFill>
          <a:blip r:embed="rId8" cstate="print"/>
          <a:stretch>
            <a:fillRect/>
          </a:stretch>
        </p:blipFill>
        <p:spPr>
          <a:xfrm>
            <a:off x="1187624" y="2972758"/>
            <a:ext cx="2303851" cy="32645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Image 10" descr="4569.png"/>
          <p:cNvPicPr>
            <a:picLocks noChangeAspect="1"/>
          </p:cNvPicPr>
          <p:nvPr/>
        </p:nvPicPr>
        <p:blipFill>
          <a:blip r:embed="rId9" cstate="print"/>
          <a:stretch>
            <a:fillRect/>
          </a:stretch>
        </p:blipFill>
        <p:spPr>
          <a:xfrm>
            <a:off x="4704522" y="5036250"/>
            <a:ext cx="4439478" cy="2497206"/>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dirty="0"/>
          </a:p>
        </p:txBody>
      </p:sp>
      <p:sp>
        <p:nvSpPr>
          <p:cNvPr id="15" name="ZoneTexte 14"/>
          <p:cNvSpPr txBox="1"/>
          <p:nvPr/>
        </p:nvSpPr>
        <p:spPr>
          <a:xfrm>
            <a:off x="899592" y="138698"/>
            <a:ext cx="4032448" cy="507831"/>
          </a:xfrm>
          <a:prstGeom prst="rect">
            <a:avLst/>
          </a:prstGeom>
          <a:noFill/>
        </p:spPr>
        <p:txBody>
          <a:bodyPr wrap="square" rtlCol="0">
            <a:spAutoFit/>
          </a:bodyPr>
          <a:lstStyle/>
          <a:p>
            <a:r>
              <a:rPr lang="fr-FR" sz="1500" b="1" dirty="0" smtClean="0">
                <a:solidFill>
                  <a:srgbClr val="00B0F0"/>
                </a:solidFill>
              </a:rPr>
              <a:t>LYCEE PRIVE SAINT JOSEPH</a:t>
            </a:r>
          </a:p>
          <a:p>
            <a:r>
              <a:rPr lang="fr-FR" sz="1200" dirty="0" smtClean="0">
                <a:solidFill>
                  <a:schemeClr val="bg1"/>
                </a:solidFill>
              </a:rPr>
              <a:t>Saint Martin Boulogne</a:t>
            </a:r>
            <a:endParaRPr lang="fr-FR" sz="1200" dirty="0">
              <a:solidFill>
                <a:schemeClr val="bg1"/>
              </a:solidFill>
            </a:endParaRPr>
          </a:p>
        </p:txBody>
      </p:sp>
      <p:pic>
        <p:nvPicPr>
          <p:cNvPr id="14" name="Picture 2"/>
          <p:cNvPicPr>
            <a:picLocks noChangeAspect="1" noChangeArrowheads="1"/>
          </p:cNvPicPr>
          <p:nvPr/>
        </p:nvPicPr>
        <p:blipFill>
          <a:blip r:embed="rId2" cstate="print"/>
          <a:srcRect l="50730" r="1218"/>
          <a:stretch>
            <a:fillRect/>
          </a:stretch>
        </p:blipFill>
        <p:spPr bwMode="auto">
          <a:xfrm flipH="1">
            <a:off x="6624736" y="6112800"/>
            <a:ext cx="2555776" cy="583896"/>
          </a:xfrm>
          <a:prstGeom prst="rect">
            <a:avLst/>
          </a:prstGeom>
          <a:noFill/>
          <a:ln w="9525">
            <a:noFill/>
            <a:miter lim="800000"/>
            <a:headEnd/>
            <a:tailEnd/>
          </a:ln>
        </p:spPr>
      </p:pic>
      <p:pic>
        <p:nvPicPr>
          <p:cNvPr id="16" name="Image 15" descr="logo24.png"/>
          <p:cNvPicPr>
            <a:picLocks noChangeAspect="1"/>
          </p:cNvPicPr>
          <p:nvPr/>
        </p:nvPicPr>
        <p:blipFill>
          <a:blip r:embed="rId3" cstate="print"/>
          <a:stretch>
            <a:fillRect/>
          </a:stretch>
        </p:blipFill>
        <p:spPr>
          <a:xfrm>
            <a:off x="7524328" y="116632"/>
            <a:ext cx="1387858" cy="576064"/>
          </a:xfrm>
          <a:prstGeom prst="rect">
            <a:avLst/>
          </a:prstGeom>
        </p:spPr>
      </p:pic>
      <p:pic>
        <p:nvPicPr>
          <p:cNvPr id="17" name="Image 16" descr="456.png"/>
          <p:cNvPicPr>
            <a:picLocks noChangeAspect="1"/>
          </p:cNvPicPr>
          <p:nvPr/>
        </p:nvPicPr>
        <p:blipFill>
          <a:blip r:embed="rId4" cstate="print"/>
          <a:stretch>
            <a:fillRect/>
          </a:stretch>
        </p:blipFill>
        <p:spPr>
          <a:xfrm>
            <a:off x="179512" y="116632"/>
            <a:ext cx="720080" cy="593143"/>
          </a:xfrm>
          <a:prstGeom prst="rect">
            <a:avLst/>
          </a:prstGeom>
        </p:spPr>
      </p:pic>
      <p:sp>
        <p:nvSpPr>
          <p:cNvPr id="20" name="ZoneTexte 19"/>
          <p:cNvSpPr txBox="1"/>
          <p:nvPr/>
        </p:nvSpPr>
        <p:spPr>
          <a:xfrm>
            <a:off x="1907704" y="620688"/>
            <a:ext cx="5832648" cy="707886"/>
          </a:xfrm>
          <a:prstGeom prst="rect">
            <a:avLst/>
          </a:prstGeom>
          <a:noFill/>
        </p:spPr>
        <p:txBody>
          <a:bodyPr wrap="square" rtlCol="0">
            <a:spAutoFit/>
          </a:bodyPr>
          <a:lstStyle/>
          <a:p>
            <a:r>
              <a:rPr lang="fr-FR" sz="4000" dirty="0" smtClean="0">
                <a:solidFill>
                  <a:schemeClr val="bg1"/>
                </a:solidFill>
                <a:latin typeface="Swiss921 BT" pitchFamily="34" charset="0"/>
              </a:rPr>
              <a:t>HORS-BORD H2 POWERED</a:t>
            </a:r>
            <a:endParaRPr lang="fr-FR" sz="4000" dirty="0">
              <a:solidFill>
                <a:schemeClr val="bg1"/>
              </a:solidFill>
              <a:latin typeface="Swiss921 BT" pitchFamily="34" charset="0"/>
            </a:endParaRPr>
          </a:p>
        </p:txBody>
      </p:sp>
      <p:sp>
        <p:nvSpPr>
          <p:cNvPr id="21" name="ZoneTexte 20"/>
          <p:cNvSpPr txBox="1"/>
          <p:nvPr/>
        </p:nvSpPr>
        <p:spPr>
          <a:xfrm>
            <a:off x="1907704" y="1084674"/>
            <a:ext cx="4032448" cy="323165"/>
          </a:xfrm>
          <a:prstGeom prst="rect">
            <a:avLst/>
          </a:prstGeom>
          <a:noFill/>
        </p:spPr>
        <p:txBody>
          <a:bodyPr wrap="square" rtlCol="0">
            <a:spAutoFit/>
          </a:bodyPr>
          <a:lstStyle/>
          <a:p>
            <a:r>
              <a:rPr lang="fr-FR" sz="1500" b="1" dirty="0" smtClean="0">
                <a:solidFill>
                  <a:srgbClr val="00B0F0"/>
                </a:solidFill>
              </a:rPr>
              <a:t>PROJET BAC STI2D ITEC</a:t>
            </a:r>
            <a:endParaRPr lang="fr-FR" sz="1200" dirty="0">
              <a:solidFill>
                <a:schemeClr val="bg1"/>
              </a:solidFill>
            </a:endParaRPr>
          </a:p>
        </p:txBody>
      </p:sp>
      <p:sp>
        <p:nvSpPr>
          <p:cNvPr id="12" name="ZoneTexte 11"/>
          <p:cNvSpPr txBox="1"/>
          <p:nvPr/>
        </p:nvSpPr>
        <p:spPr>
          <a:xfrm>
            <a:off x="1115616" y="1412776"/>
            <a:ext cx="8028384" cy="861774"/>
          </a:xfrm>
          <a:prstGeom prst="rect">
            <a:avLst/>
          </a:prstGeom>
          <a:noFill/>
        </p:spPr>
        <p:txBody>
          <a:bodyPr wrap="square" rtlCol="0">
            <a:spAutoFit/>
          </a:bodyPr>
          <a:lstStyle/>
          <a:p>
            <a:r>
              <a:rPr lang="fr-FR" sz="4800" dirty="0" smtClean="0">
                <a:solidFill>
                  <a:srgbClr val="00B0F0"/>
                </a:solidFill>
                <a:latin typeface="Swiss921 BT" pitchFamily="34" charset="0"/>
              </a:rPr>
              <a:t>LES RETOMBEES ?</a:t>
            </a:r>
            <a:endParaRPr lang="fr-FR" sz="4800" dirty="0">
              <a:solidFill>
                <a:srgbClr val="00B0F0"/>
              </a:solidFill>
              <a:latin typeface="Swiss921 BT" pitchFamily="34" charset="0"/>
            </a:endParaRPr>
          </a:p>
        </p:txBody>
      </p:sp>
      <p:pic>
        <p:nvPicPr>
          <p:cNvPr id="13" name="Image 12" descr="shutterstock_115012306.png"/>
          <p:cNvPicPr>
            <a:picLocks noChangeAspect="1"/>
          </p:cNvPicPr>
          <p:nvPr/>
        </p:nvPicPr>
        <p:blipFill>
          <a:blip r:embed="rId5" cstate="print"/>
          <a:stretch>
            <a:fillRect/>
          </a:stretch>
        </p:blipFill>
        <p:spPr>
          <a:xfrm>
            <a:off x="467544" y="1484784"/>
            <a:ext cx="725371" cy="873941"/>
          </a:xfrm>
          <a:prstGeom prst="rect">
            <a:avLst/>
          </a:prstGeom>
        </p:spPr>
      </p:pic>
      <p:sp>
        <p:nvSpPr>
          <p:cNvPr id="18" name="Rectangle 17"/>
          <p:cNvSpPr/>
          <p:nvPr/>
        </p:nvSpPr>
        <p:spPr>
          <a:xfrm>
            <a:off x="1115616" y="2060848"/>
            <a:ext cx="7902624" cy="477054"/>
          </a:xfrm>
          <a:prstGeom prst="rect">
            <a:avLst/>
          </a:prstGeom>
        </p:spPr>
        <p:txBody>
          <a:bodyPr wrap="square">
            <a:spAutoFit/>
          </a:bodyPr>
          <a:lstStyle/>
          <a:p>
            <a:r>
              <a:rPr lang="fr-FR" sz="2500" b="1" dirty="0" smtClean="0">
                <a:solidFill>
                  <a:schemeClr val="bg1"/>
                </a:solidFill>
              </a:rPr>
              <a:t>INVITATION AU MINISTERE DES TRANSPORTS A PARIS</a:t>
            </a:r>
          </a:p>
        </p:txBody>
      </p:sp>
      <p:pic>
        <p:nvPicPr>
          <p:cNvPr id="11" name="Image 10" descr="4569.png"/>
          <p:cNvPicPr>
            <a:picLocks noChangeAspect="1"/>
          </p:cNvPicPr>
          <p:nvPr/>
        </p:nvPicPr>
        <p:blipFill>
          <a:blip r:embed="rId6" cstate="print"/>
          <a:stretch>
            <a:fillRect/>
          </a:stretch>
        </p:blipFill>
        <p:spPr>
          <a:xfrm>
            <a:off x="4704522" y="5036250"/>
            <a:ext cx="4439478" cy="2497206"/>
          </a:xfrm>
          <a:prstGeom prst="rect">
            <a:avLst/>
          </a:prstGeom>
        </p:spPr>
      </p:pic>
      <p:pic>
        <p:nvPicPr>
          <p:cNvPr id="35842" name="Picture 2" descr="C:\Users\THIERRY\Documents\24H de ST JO 2014\RENCONTRE MINISTERE DES TRANSPORTS 17-9-2013\20130917_100040.jpg"/>
          <p:cNvPicPr>
            <a:picLocks noChangeAspect="1" noChangeArrowheads="1"/>
          </p:cNvPicPr>
          <p:nvPr/>
        </p:nvPicPr>
        <p:blipFill>
          <a:blip r:embed="rId7" cstate="print"/>
          <a:srcRect l="5241" t="20965" r="16142"/>
          <a:stretch>
            <a:fillRect/>
          </a:stretch>
        </p:blipFill>
        <p:spPr bwMode="auto">
          <a:xfrm>
            <a:off x="539552" y="2852936"/>
            <a:ext cx="2520280" cy="19002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5843" name="Picture 3" descr="C:\Users\THIERRY\Documents\24H de ST JO 2014\RENCONTRE MINISTERE DES TRANSPORTS 17-9-2013\20130917_114810.jpg"/>
          <p:cNvPicPr>
            <a:picLocks noChangeAspect="1" noChangeArrowheads="1"/>
          </p:cNvPicPr>
          <p:nvPr/>
        </p:nvPicPr>
        <p:blipFill>
          <a:blip r:embed="rId8" cstate="print"/>
          <a:srcRect/>
          <a:stretch>
            <a:fillRect/>
          </a:stretch>
        </p:blipFill>
        <p:spPr bwMode="auto">
          <a:xfrm>
            <a:off x="3131840" y="2852936"/>
            <a:ext cx="2736304" cy="19262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5844" name="Picture 4" descr="C:\Users\THIERRY\Documents\24H de ST JO 2014\RENCONTRE MINISTERE DES TRANSPORTS 17-9-2013\20130917_120946.jpg"/>
          <p:cNvPicPr>
            <a:picLocks noChangeAspect="1" noChangeArrowheads="1"/>
          </p:cNvPicPr>
          <p:nvPr/>
        </p:nvPicPr>
        <p:blipFill>
          <a:blip r:embed="rId9" cstate="print"/>
          <a:srcRect/>
          <a:stretch>
            <a:fillRect/>
          </a:stretch>
        </p:blipFill>
        <p:spPr bwMode="auto">
          <a:xfrm>
            <a:off x="5940152" y="2852936"/>
            <a:ext cx="2592288" cy="19442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5845" name="Picture 5" descr="C:\Users\THIERRY\Documents\24H de ST JO 2014\RENCONTRE MINISTERE DES TRANSPORTS 17-9-2013\20130917_115712.jpg"/>
          <p:cNvPicPr>
            <a:picLocks noChangeAspect="1" noChangeArrowheads="1"/>
          </p:cNvPicPr>
          <p:nvPr/>
        </p:nvPicPr>
        <p:blipFill>
          <a:blip r:embed="rId10" cstate="print"/>
          <a:srcRect/>
          <a:stretch>
            <a:fillRect/>
          </a:stretch>
        </p:blipFill>
        <p:spPr bwMode="auto">
          <a:xfrm>
            <a:off x="539552" y="4869160"/>
            <a:ext cx="1883701" cy="14127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5846" name="Picture 6" descr="C:\Users\THIERRY\Documents\24H de ST JO 2014\RENCONTRE MINISTERE DES TRANSPORTS 17-9-2013\20130917_100022.jpg"/>
          <p:cNvPicPr>
            <a:picLocks noChangeAspect="1" noChangeArrowheads="1"/>
          </p:cNvPicPr>
          <p:nvPr/>
        </p:nvPicPr>
        <p:blipFill>
          <a:blip r:embed="rId11" cstate="print"/>
          <a:srcRect/>
          <a:stretch>
            <a:fillRect/>
          </a:stretch>
        </p:blipFill>
        <p:spPr bwMode="auto">
          <a:xfrm>
            <a:off x="2483767" y="4869160"/>
            <a:ext cx="1920213" cy="14401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dirty="0"/>
          </a:p>
        </p:txBody>
      </p:sp>
      <p:sp>
        <p:nvSpPr>
          <p:cNvPr id="15" name="ZoneTexte 14"/>
          <p:cNvSpPr txBox="1"/>
          <p:nvPr/>
        </p:nvSpPr>
        <p:spPr>
          <a:xfrm>
            <a:off x="899592" y="138698"/>
            <a:ext cx="4032448" cy="507831"/>
          </a:xfrm>
          <a:prstGeom prst="rect">
            <a:avLst/>
          </a:prstGeom>
          <a:noFill/>
        </p:spPr>
        <p:txBody>
          <a:bodyPr wrap="square" rtlCol="0">
            <a:spAutoFit/>
          </a:bodyPr>
          <a:lstStyle/>
          <a:p>
            <a:r>
              <a:rPr lang="fr-FR" sz="1500" b="1" dirty="0" smtClean="0">
                <a:solidFill>
                  <a:srgbClr val="00B0F0"/>
                </a:solidFill>
              </a:rPr>
              <a:t>LYCEE PRIVE SAINT JOSEPH</a:t>
            </a:r>
          </a:p>
          <a:p>
            <a:r>
              <a:rPr lang="fr-FR" sz="1200" dirty="0" smtClean="0">
                <a:solidFill>
                  <a:schemeClr val="bg1"/>
                </a:solidFill>
              </a:rPr>
              <a:t>Saint Martin Boulogne</a:t>
            </a:r>
            <a:endParaRPr lang="fr-FR" sz="1200" dirty="0">
              <a:solidFill>
                <a:schemeClr val="bg1"/>
              </a:solidFill>
            </a:endParaRPr>
          </a:p>
        </p:txBody>
      </p:sp>
      <p:pic>
        <p:nvPicPr>
          <p:cNvPr id="14" name="Picture 2"/>
          <p:cNvPicPr>
            <a:picLocks noChangeAspect="1" noChangeArrowheads="1"/>
          </p:cNvPicPr>
          <p:nvPr/>
        </p:nvPicPr>
        <p:blipFill>
          <a:blip r:embed="rId2" cstate="print"/>
          <a:srcRect l="50730" r="1218"/>
          <a:stretch>
            <a:fillRect/>
          </a:stretch>
        </p:blipFill>
        <p:spPr bwMode="auto">
          <a:xfrm flipH="1">
            <a:off x="6624736" y="6112800"/>
            <a:ext cx="2555776" cy="583896"/>
          </a:xfrm>
          <a:prstGeom prst="rect">
            <a:avLst/>
          </a:prstGeom>
          <a:noFill/>
          <a:ln w="9525">
            <a:noFill/>
            <a:miter lim="800000"/>
            <a:headEnd/>
            <a:tailEnd/>
          </a:ln>
        </p:spPr>
      </p:pic>
      <p:pic>
        <p:nvPicPr>
          <p:cNvPr id="16" name="Image 15" descr="logo24.png"/>
          <p:cNvPicPr>
            <a:picLocks noChangeAspect="1"/>
          </p:cNvPicPr>
          <p:nvPr/>
        </p:nvPicPr>
        <p:blipFill>
          <a:blip r:embed="rId3" cstate="print"/>
          <a:stretch>
            <a:fillRect/>
          </a:stretch>
        </p:blipFill>
        <p:spPr>
          <a:xfrm>
            <a:off x="7524328" y="116632"/>
            <a:ext cx="1387858" cy="576064"/>
          </a:xfrm>
          <a:prstGeom prst="rect">
            <a:avLst/>
          </a:prstGeom>
        </p:spPr>
      </p:pic>
      <p:pic>
        <p:nvPicPr>
          <p:cNvPr id="17" name="Image 16" descr="456.png"/>
          <p:cNvPicPr>
            <a:picLocks noChangeAspect="1"/>
          </p:cNvPicPr>
          <p:nvPr/>
        </p:nvPicPr>
        <p:blipFill>
          <a:blip r:embed="rId4" cstate="print"/>
          <a:stretch>
            <a:fillRect/>
          </a:stretch>
        </p:blipFill>
        <p:spPr>
          <a:xfrm>
            <a:off x="179512" y="116632"/>
            <a:ext cx="720080" cy="593143"/>
          </a:xfrm>
          <a:prstGeom prst="rect">
            <a:avLst/>
          </a:prstGeom>
        </p:spPr>
      </p:pic>
      <p:sp>
        <p:nvSpPr>
          <p:cNvPr id="20" name="ZoneTexte 19"/>
          <p:cNvSpPr txBox="1"/>
          <p:nvPr/>
        </p:nvSpPr>
        <p:spPr>
          <a:xfrm>
            <a:off x="1907704" y="620688"/>
            <a:ext cx="5832648" cy="707886"/>
          </a:xfrm>
          <a:prstGeom prst="rect">
            <a:avLst/>
          </a:prstGeom>
          <a:noFill/>
        </p:spPr>
        <p:txBody>
          <a:bodyPr wrap="square" rtlCol="0">
            <a:spAutoFit/>
          </a:bodyPr>
          <a:lstStyle/>
          <a:p>
            <a:r>
              <a:rPr lang="fr-FR" sz="4000" dirty="0" smtClean="0">
                <a:solidFill>
                  <a:schemeClr val="bg1"/>
                </a:solidFill>
                <a:latin typeface="Swiss921 BT" pitchFamily="34" charset="0"/>
              </a:rPr>
              <a:t>HORS-BORD H2 POWERED</a:t>
            </a:r>
            <a:endParaRPr lang="fr-FR" sz="4000" dirty="0">
              <a:solidFill>
                <a:schemeClr val="bg1"/>
              </a:solidFill>
              <a:latin typeface="Swiss921 BT" pitchFamily="34" charset="0"/>
            </a:endParaRPr>
          </a:p>
        </p:txBody>
      </p:sp>
      <p:sp>
        <p:nvSpPr>
          <p:cNvPr id="21" name="ZoneTexte 20"/>
          <p:cNvSpPr txBox="1"/>
          <p:nvPr/>
        </p:nvSpPr>
        <p:spPr>
          <a:xfrm>
            <a:off x="1907704" y="1084674"/>
            <a:ext cx="4032448" cy="323165"/>
          </a:xfrm>
          <a:prstGeom prst="rect">
            <a:avLst/>
          </a:prstGeom>
          <a:noFill/>
        </p:spPr>
        <p:txBody>
          <a:bodyPr wrap="square" rtlCol="0">
            <a:spAutoFit/>
          </a:bodyPr>
          <a:lstStyle/>
          <a:p>
            <a:r>
              <a:rPr lang="fr-FR" sz="1500" b="1" dirty="0" smtClean="0">
                <a:solidFill>
                  <a:srgbClr val="00B0F0"/>
                </a:solidFill>
              </a:rPr>
              <a:t>PROJET BAC STI2D ITEC</a:t>
            </a:r>
            <a:endParaRPr lang="fr-FR" sz="1200" dirty="0">
              <a:solidFill>
                <a:schemeClr val="bg1"/>
              </a:solidFill>
            </a:endParaRPr>
          </a:p>
        </p:txBody>
      </p:sp>
      <p:sp>
        <p:nvSpPr>
          <p:cNvPr id="12" name="ZoneTexte 11"/>
          <p:cNvSpPr txBox="1"/>
          <p:nvPr/>
        </p:nvSpPr>
        <p:spPr>
          <a:xfrm>
            <a:off x="1115616" y="1412776"/>
            <a:ext cx="8028384" cy="861774"/>
          </a:xfrm>
          <a:prstGeom prst="rect">
            <a:avLst/>
          </a:prstGeom>
          <a:noFill/>
        </p:spPr>
        <p:txBody>
          <a:bodyPr wrap="square" rtlCol="0">
            <a:spAutoFit/>
          </a:bodyPr>
          <a:lstStyle/>
          <a:p>
            <a:r>
              <a:rPr lang="fr-FR" sz="4800" dirty="0" smtClean="0">
                <a:solidFill>
                  <a:srgbClr val="00B0F0"/>
                </a:solidFill>
                <a:latin typeface="Swiss921 BT" pitchFamily="34" charset="0"/>
              </a:rPr>
              <a:t>LES RETOMBEES ?</a:t>
            </a:r>
            <a:endParaRPr lang="fr-FR" sz="4800" dirty="0">
              <a:solidFill>
                <a:srgbClr val="00B0F0"/>
              </a:solidFill>
              <a:latin typeface="Swiss921 BT" pitchFamily="34" charset="0"/>
            </a:endParaRPr>
          </a:p>
        </p:txBody>
      </p:sp>
      <p:pic>
        <p:nvPicPr>
          <p:cNvPr id="13" name="Image 12" descr="shutterstock_115012306.png"/>
          <p:cNvPicPr>
            <a:picLocks noChangeAspect="1"/>
          </p:cNvPicPr>
          <p:nvPr/>
        </p:nvPicPr>
        <p:blipFill>
          <a:blip r:embed="rId5" cstate="print"/>
          <a:stretch>
            <a:fillRect/>
          </a:stretch>
        </p:blipFill>
        <p:spPr>
          <a:xfrm>
            <a:off x="467544" y="1484784"/>
            <a:ext cx="725371" cy="873941"/>
          </a:xfrm>
          <a:prstGeom prst="rect">
            <a:avLst/>
          </a:prstGeom>
        </p:spPr>
      </p:pic>
      <p:sp>
        <p:nvSpPr>
          <p:cNvPr id="18" name="Rectangle 17"/>
          <p:cNvSpPr/>
          <p:nvPr/>
        </p:nvSpPr>
        <p:spPr>
          <a:xfrm>
            <a:off x="1115616" y="2060848"/>
            <a:ext cx="7902624" cy="477054"/>
          </a:xfrm>
          <a:prstGeom prst="rect">
            <a:avLst/>
          </a:prstGeom>
        </p:spPr>
        <p:txBody>
          <a:bodyPr wrap="square">
            <a:spAutoFit/>
          </a:bodyPr>
          <a:lstStyle/>
          <a:p>
            <a:r>
              <a:rPr lang="fr-FR" sz="2500" b="1" dirty="0" smtClean="0">
                <a:solidFill>
                  <a:schemeClr val="bg1"/>
                </a:solidFill>
              </a:rPr>
              <a:t>INVITATION A LA JOURNEE EUROPEENNE DE LA MOBILITE</a:t>
            </a:r>
          </a:p>
        </p:txBody>
      </p:sp>
      <p:sp>
        <p:nvSpPr>
          <p:cNvPr id="19" name="Rectangle 18"/>
          <p:cNvSpPr/>
          <p:nvPr/>
        </p:nvSpPr>
        <p:spPr>
          <a:xfrm>
            <a:off x="1115616" y="2375882"/>
            <a:ext cx="7632848" cy="477054"/>
          </a:xfrm>
          <a:prstGeom prst="rect">
            <a:avLst/>
          </a:prstGeom>
        </p:spPr>
        <p:txBody>
          <a:bodyPr wrap="square">
            <a:spAutoFit/>
          </a:bodyPr>
          <a:lstStyle/>
          <a:p>
            <a:r>
              <a:rPr lang="fr-FR" sz="2500" b="1" dirty="0" smtClean="0">
                <a:solidFill>
                  <a:schemeClr val="bg1"/>
                </a:solidFill>
              </a:rPr>
              <a:t>DURABLE – BERGES DE LA LIANE – BOULOGNE/MER</a:t>
            </a:r>
            <a:endParaRPr lang="fr-FR" sz="2500" dirty="0"/>
          </a:p>
        </p:txBody>
      </p:sp>
      <p:sp>
        <p:nvSpPr>
          <p:cNvPr id="36866" name="AutoShape 2" descr="data:image/jpeg;base64,/9j/4AAQSkZJRgABAQAAAQABAAD/2wCEAAkGBhQREBQUExQWFRUWGBoaFRcYFRgcHhsgGBsYGRcZHRoYGyYfHR4jHxwaHy8gJScqLCwsGh8xNTAqNSYrLCkBCQoKDgwOGg8PGi4kHyMwLy8tLzI2LCoqLCwsMiwyLDQqLC8sLCotMDUvLCwsMSwsLC8vLywsLCwsLSwvLywtLP/AABEIAIkBcAMBIgACEQEDEQH/xAAcAAABBQEBAQAAAAAAAAAAAAAAAwQFBgcCAQj/xABSEAACAQMCAwUEBAcKDAUFAAABAgMABBESIQUGMRNBUWFxByIygRSRobEVI0JSYnPRMzVTVHKCkpOywhckJTQ2RHSis8Hj8BaDlOHxJkNjo8P/xAAbAQACAwEBAQAAAAAAAAAAAAAAAgEDBAUGB//EADURAAEDAgMECQQCAgMBAAAAAAEAAhEDIQQSMUFRYXEFExQigZGhscEyUtHwQvEz4RUjNCT/2gAMAwEAAhEDEQA/ALn7UOLTQNb9lK8eoPnSxGcFMZx6mqN/4qu/4zN/WN+2rd7XvitvST70rN5pcbCvR4JjTQaSB+leUx739pcGk7PYKYbm66HW5m/rGrn/AMY3X8Zm/ptUDXXZnwrV1bPtCzZ37XHzV85N5onklkSSeR8gMmXJ6bMB9Y+qtC4XxZFQ9rIqnO2twMjA6ajWD2N40MqyL1U59fEehGRWjTLHfWwKnrup/NYdQfuP/wAV896fZU6Px7cYJ6t9juBiNOUHzXrOjK/X4V1EXe244jn6eSv34bg/h4v6xP20fhuD+Hi/rE/bWGzwFGKsMEHBFISyhfWnbjS7QLmO6Tc2xat5/DcH8PF/WJ+2vDxy3HWeL+tT9tYAbg+X1V402Rg1aMQ/ck/5c/atS5t4pcNPEbO4TstI14ngAzqOfibPTFXYXiaO01rowTr1DTgdTqzivnxJgAB1rSeX+Nw3FsOGgSJIYmRnKrpBwSxHv5O5PdU0qxLjKtwuMzvdOp0vt3BXq1vY5QTG6uAcEqwbB8NjUbzJzRDYxh5SSW2RF+JiOuPADvJ/ZSXKXK4sI3QSGTW2rJXTjYDHU+FZvzQDfca7Ekhe0WIeSjBfHnnUa6mEpCq7v2AEla61epTpAx3jaFLp7T7yck29nqUeCySY9SmBVo5L5olvBKJoeyeIqCPeGdWr8lhkYx4nrVgs7NIkVI1CoowqjoKT4lxBLeF5X+FFLHx27h5noPWmfUpvGVjI3b07KdRhzPfO/cnVFZTZ8a4nxSRzbuII1PcdIGegLaSzNjw28hmluHc53ljdi3vzrQ4984yA2wcMANS+Od9j4Ypzg36SJGzalGNYYMGDt2LUKKoHtP5juLVoBBIY9YfVgKc4KY+IHxNRPFr/AIq9v9N7QRQ4DLGhAIUkBWI0+9nIO5784ApWYRzmtdIAKl+LaxzmwSRqtVorLeF8w8T4lHogZIjGPxsuy6yc6R8JwcD8keeRkCnPIHNlybx7S6YuRrALY1K0Z94ZHUbHx6Cpdg3tBMiRqNqhuMY4tEGDodi0misw5v5yu7biZjiclB2eItK4Yso2zjVuT40z5gv+LWJjmmnGHPwrpKg9dBXSB0z0z0O9S3BudFxfRQ7Gtbm7ptqtborL5+J8UvYGuoWEMKglUVsM2j4yCVydwepHTG/fOezTmmW8ikWY6niK+9gAsrZxnG2QVO/mKR+FcxhdItrwTsxTXvDYN9OKulFZzylzPczcVlhklLRqZsLpXbS2F3C52HnT72n8fntUgMEhQszhsBTnAXHxA+NHZXdYKciSp7UzqzUgwFeKKpnMXHZouDxTpIRKyQkvhd9YXVsRjf0qu8G4lxXiEP4mVUWPIaQ4Uu2S2MhT0BA2AHTJqW4Vzm5iQADCh2Ka1wYASSJWq0Vm/s/5vuGumtLpi7e8AWA1KyfEpI6jAP1edTvNkXEJJkjs2EcejLudI3ydskE9MfCKV2HLH5HEDbOxM3EtfTztBOyNqtdFZTxXiHFOFtG8swmjY4xnUpxuVOpQykjoRVo515hkj4alxbuULmMg4BOHGcbgipOFdLYIIdoUoxTSHSCC3UK3UVAci8RkuLCKSVtbsXy2AM4dgOgA6AVWeCcz3MnGpLdpSYQ8wCaV6Lq07gZ2x40ow7iXD7dfBOcQ0Bh+7TxVt5i5rgsVUzFstnSqqSTjGfIdR1IqTtpw6K46MoYZ8xmsY9odreJIn0uRXUmTscY2XK5Bwo7tPj0q88pLeQRtLeSq0CwhkAxlQAG3wg/J8zV1TDNbSa4G59eSop4pzqzmFpgenNS3OPHXtbYmJS8rnTGApbc9WIHcB9uB30vy2lz2IN2ymVt9KqAEH5uR1PiencPE0Oy4txLiskjW8gt4kOBvgDPQFgpZmxue4eVPuWuarqC++hXxDltlfbOSMruANSt03Gc48xUuw5DC0RmFzvUNxIdUDjOU2G5aJRRRWBdBFFFFCEUUUUIWbe184a29JP7lZgTWme2T/V/ST746zNBuK9Lgv8DfH3K8rjv/AEPPL2CcQx4HnSlFFbVzCZQRTrhHF3tJNS7ofjXx/YfA01oNUYjD08RTNKqJadQraNZ9F4ewwQr5f8PjvYlljI1Ee63j+i3ofqqkXljIrlXXSR3f99fWrxyxB2Fkpc4BBkPkDv8Adg1T+KXjXEjPnqdhnoO4f995r5Jgs1LE1aFMzTYSATzsvTdM06bqVOs4RUcASBy1Uf2RziudB8KeatsZ3xSCoSDvn512Q87V5otSaEZ36d9b5w/gVsrCeKJAzDIcDchh1z5isCZcHFW7ku2mm1qlyATFKiRGZwwOnCsFAwAPEdK00nAHSVv6Pqhjy0tmfSFsdY1zgj2PF+305Uusq/pDbWufXUPmK0PkngtxbRSLcPrZnyp1s+BpAxlhtuDUlxvgMN3H2cyah1B6FT4gjpXWwtfq3S4WNiu3WpuxFIHR2q64TxqG5jDwuGBHTO48mHUHyNQ3tA/G8OuVQhmUKzAEEgK6scgdNlJ+VQFx7G01ZjuXUeDRhj9YZfuqxco8lpYLKBIZO106sqAPd1d2/XUepqwijTOdjpIOkfKAa1QFj2QCCCZ+FCeyC+Q20sWRrWQsR3kMqgH6wR9XjVf9q90s17HHH7zqmlsb+8zHC+vTb9KrFxT2SQvIXglaDP5OnUB/J3BA8smn/LXs3gtJBKzNNIPhLAAKfEKM7+ZJrSK1FtQ1gb7o+VmNGs6mKBAgbZ2clWPa+hH0QHqEkB+XZ1bOZlxwaQDp2CfctKc38lLxAxlpGj7MMBhQc6tPj6VJ8S4IJrRrYsQGQJqAGdsb4+VUdc3JTG4381oFF2eod4t5Kqex9f8AE5v1x/sR1Bcuf6Qy/rbj+/V/5T5YWwhaNXLhnL5IA6qq429KY8P5DSK/a8ErFmaRtGkY/GZyM9ds0/Xsz1DP1Cyr7O/JSEfSbqm8zD/6gj/W2/8Acqwe2D/M4v1w/sSVJcQ5DSa/W7MrBlaNtAUY/F4wM9d8U+5s5YW/hWNnKBXD5AB6Blxv60dezNSM/SLo7O/JVEfUbJhy0uOCp+of7Qxqs+xjrdekX3yVfeH8EEVotsGJAQpqwM7gjOPnUdyhyWvDzJpkaTtAoOVAxp1eH8qk65mSoPuNvNWdS/rKbvtF/JUbkuUJxuUMcEtOoz46icfYae+2O+UtbxAgsutmHgG0hc+uD9VTfMnsxiupjMkphZjlwFDAn84DIIJ796bv7IoDEF7V9erLSEAk7YwB0A7+8+daBXomo2qTcCIhZTQrim6kBYmZlJc2fvBB/It/uWpX2Xr/AJNj82kz/TNP+KcprPYpaGRgqCMawBk9mABt03xTrlvgQs7dYVYuFLHUQAfeJPQetZX1WmiWDXNPgtbKLhWDzpljxWccv/6RSfrbj7pKdcd4zc3vFDZxzmCMMVypIJ0rqYnBBYnBAGcdPM1aLDkNIr9rwSsWZpG0aRj8YGBGeu2aQ5n9nEV3L2yyNDIcaiBqBI2BxkEHpuD3Vo6+kagJ+2JiYPJZhh6opkD7piYkc1SufuXVs0iU3UszsSdDtkAAfFjO2+w+fhU/zWM8AtyO5LfP9ED76dN7JYjEQ00jSlgTKQCcAEaQCdgcg5JJ2FWdOXYzZLaSZdBGEJ6E6cYPkRgH5VD8SyGXkg3tCZmGfL7QCIF5UL7M7xPwYnvAdm0mvJ+H32bfw2INU3k27EvHGkX4Xedl9CGI+yp2L2Oxh97lzHndQgBI8C2SP92pfg3s7itbz6RG7ADVpjwMAMMYznJxUmrRb1hDpLgdigUq7urDmwGkbVXPbOPetfSX/wDnVr4rGZeDuE3JtgRjvwgO3qKd808qx38QRyVZTlHGMgnY7HqD3jyFRnKHIX0CVpO3MmUKBdGkDLK2fiPhVQqsNFom7dm9XGlUFZxiztu6yonIvA5LpJFivXt2VsmNdW4IHv8AuuufDp3DxFWKL2dOl3BJLfa5A6sodTqbszrKgtIT0B9Ke8W9lMMkhkgla3JOcAalBP5u4K+mceGKcct+zlbW4E7TvLIucZAA94FTnJYnYnvq+piWulzXxOyL+az08K5sNcyY2zbyVxooorkrroooooQiiiihCzT2xDe3/kyfelZkpwRWn+174rb0k+9KzGRMGvS4L/A3x9yvK44//S8cvYJ3RXELZFd1tXLIhFcTfCa7oIoQNVo8YE9oAvR4sDyyuPsO1Z6/4vYg5yc+WOtWPkPiB/GQH8n3l9CcMPtB+ZpvzpYaJVdRs+c7d4xn69vtr5A2gcB0hVwbtCZHEaj09QvX9JDteDp4tuosf3n7qEMY+L/vpXNtjfFAc5x3elLBQPKuiTAgrzIvdNLj4jWjeyrl9SpuiW1hnQDI0kaVyemc5J76zd2ySa3Pkfh5hsIFIwSuo/zyW+4gfKt1Bt+S39G0w+tmOy6naKKznnHny4F39EswNYIUtpDEsfyVB2AGdye/PTFdOlRdVdDV6CtWbSbmcrLz3xmS0s2liIDhlG4yNzg7Uly3zG8nDPpUuGdVlYgDTnsy+B5bCqJzdxLiCW3Y3yqyyFSkg07FTkqSmx27iAfM1beSbMzcE7NSAZEnUE9AWaQDOPWtj6LWUATB72o3LGyu59cgSO7od6l+UOaRfxPIIzHpfTgtqzsDnoPGp2q1yJyxJYQyRyMjFn1ArnGNKjvA8Khr2fjE00vYhIold1QkICwViAff1E5G+cAHuqh1Jr6jgwgDitDarmU2l4Jcdyv1FZ7ytzndC9+h3oGs5AYAAg6dQzp90qR0IHeKX5+57ktpFt7YAykAsxGrTq+FVXvY9d/EbHOx2WpnDBtvwhHa6fVmodluMq90Vl95zDxayhL3CqyuMK2I8ox+HITbywR8xVj5H5neeyluLlh+Ld8kKBhVRGOw9TQ/Cua3PII4XQzFMc7JBB1vZW2isqt+cOJcQncWYCIu+NKbA506mcHJPgPA7bZpO+9oN/HOkMgSN1KrINIOrJ2YdcZUjocd/lT9hqTEid03Cr7dTiYMb4sVZvaPzRPZLAYCo1l9WpQfhC46+pqz8GuWltoZG+J40ZseLKCdvU1QfbN8Nr6yfclWQ8wJZcKgmcZxDEEUbamKDAz3d5J8Aal1MGgzKLklQ2qRXqZjYAKzUVl1lxzjF6pmgCrHk6QFjAOOoHaZLeGc4zUxyTz69xMba6UJMM6SBjJX4lK9zDBPhsenej8I9oJkGNY1CsZi2OIEETpIsVeaKzXmbn25tuJPCgDxrpxHpGWLRqQNXX4jTLi/NPFrJ0e40BXJwmmMrt1UlfeB38frqW4N7ouLiQldjabZsbGDbRavRWY3/NPE54murdBFbLkjZGYhfiY6gSQMHoB078Zqychc2Ne2ztLgSRHDkbAjGQ2O7vz6Uj8M9jcxjjw5p2Ypj35BPDjyUnzTx9bK2eY4LdI1P5TH4R6d58ga55Wu7qWESXSRxlt0RVYEDxbUx3Ph3d++wpZ5vv8AiE7pYBUiT8pgucdAWLggE42UDP1GnnL/ADndRXos78LqYgK4AG7fD8PusrdMgAg9e/FxwzhTIgZtTe8clUMS11QGTl0FrTzWg0VQud+c5rO9hRSOxKo0g0gkjWwbBPT3RSnKPGuIXN0JJ4yls6MUGgAd2jc+8ds7nY1T2Z+TrCRCt7Uwv6sTKvNFUG8n4xNLL2ISKJXZUJVAWCsQD7+ptxvnAB7qT5W5zuhe/Q70DWcgNgAg41DOn3SCOhHiKnsrspIIMXibo7U3MGkETaYsrnxjj0FooaeQID0zkk464ABJpzZ3SyxpIvwuqsuRjZgCNvQ1kXtKa8Mg+kBRD2kn0cjRkjO2dJz8OnrVu5Ae/wAR/SAotuwXsiNGfyNGdJz8OetO/ChtEPzCefsq2YourGnlMcvdKcl8y3lzNIlzD2aKuVPZSJk6gMZc4O1XGqB7Peb7i8uJUmZSqpkYQDfUB3eVJ8y8/TtdfRLBQzhtJfAJLD4goPugLvlj4HoBkzUw7nVS0AC3gFFPEMbSDiSZPiVodFZddc0cU4eyNdqskbHHRMeJAaMe62PEH51a+P8AM5HC2u7Y7kIVJAOMuqsCPEbj1FVOwzwW3BBsCNFa3FMcHSCCLkHVWaist4VzZxS+j026pqTPaS4QZz8KjV7o28ifSn/I/O9xJdNaXeC/vAHSFIZM6lIXY7A7+XfnZ3YN7QTItqNqVuMpuIEG+hiyR9r3xW3pJ96VnUiZFaL7XfitvST70rPK7WB/wN8fcrznSP8A6XeHsE1ikwadA0lLD4UmkhXY1rWQjNcJzXSIWIABJPQClLC0aZwibk/Z4k+Aq+cN4PFaIWONQHvOftx4CuB0z07Q6MaAe9UOjR7ncPfZtXR6P6LqYwk/Swan8Jjyty80JaWTZmXSF8BkEk+ew9KjObuIiZ1WM5VM5PiTjp5DFdca5iabKplY/tb18vL66hq8C0V8TiTjcV9Z0A0A/f8Ad10sZjKTKHY8N9G07/39svF6UncPgetdySACmhJY10WNkyVwXGLKzci8qG7l1MQEjZSQRkvg7qO7Hid+o8a2kVC8nWAisbcYAPZqT4+9lz9rGpquvTbDV6jBYcUaY3nVFY9wmQRcwt2m2Z5QCfFw+j68j662Gqhzd7O472TtVfspcAMdOoNjYZGQc42znoBW/C1GsLmvsCIU4qk54a5ly0zCa+1y4QWSqcamlUoO/wB0NqPpg4/nCpD2ZfvZD6yf8RqhP8EmtG7W6d5NgjFSQoB3GC+Ttt1AGelXDlngf0O2SDXr0ljq04zqYt0yfHxp6r6YoCm10mZSUmVDXNRzYEQnnEbwQwySkZEaM5HjpBOPsrNOXpL/AIs0j/S2gRCBiPI67gAKRsPEk1qE0IdWVhlWBDA94IwR9VZ+fZS0cjG3vJIkbqAG1Y8NSuur5iowz6bWukwdhiU2JZUc5paJG0Awq5bWxi45EjTtOVkQNI3UnTuOp6fD17qU5imEPHxJL8AlhbJ7l0pg+gx9lWqz9l0cNzDNHMwERUlSuS5BJYltQxn02p3zty5aXTRiaUQzEERtkDUARlSG2bBbPUHf1rV2mmagvIywbLH2aoKZtBzSL/K69pF7GvDZQxGZNIjGfiOpWyPHAGflVW5XjZuA3oXrqkPyCRE/YDTPmPlK1sbZy1x207ALCuwC5ILNpBJ2Gdycb9M4q1+ymzK8PJYbSSOwB7xhU+rKml7tLDy0z3hwlN3quIhwjunjCjPY5eJ2c8eR2moPjvK4xt6Ef7w8ahfaLdpJxVNBB0CNXI/ODEkeoBAqWk9nVnNIz294EUE5QFWKYOCM6gVx51WOIcMh/CMNvaEuoaNC+c6m1Eu2RtgA42292r6fVurOqAnTSNFRV6xtFtNwGus68grT7ZvhtfWT7kpDn6JjwqwYfCFj1epiGn7j9dWznLk78ICIdr2fZlj8GrOrT+kMdKk/wFG1ottKO0QRqh7s6QAGHgcjPlWNmIaxlPeCZW1+Ge99Tc4CEw5CuUfh1vox7qaWA7mXZs+ed/nVAWQTcwhodx2w3HTCJiQ+nutvUzJ7JGUsIbxkRuqlTnHgSrgN9VWPlPkaGwyykySsMF2AGB4KB0HzJ86brKVPO9rpLptG/el6utUyMc2A2JM7tyo/HBnmJM/wsH9iOpr2xf5vb/rD/ZNSt7yF2nERedtjDo3Z9n+YFGNWrvx4U85w5T/CEcadp2ehtWdGrO2MfEKBXp56ZnQXUHD1MlUR9RsmtioHAh/sbfbGc1VPZvGzWPEFX4imF9THIBWgw8D02P0XX/8AZMWvT4qV1ac/PGaY8m8n/g9ZB2vadoVPwacaQR+cc9arFZoY8TcmR5q00HGowxYAg+SzXkThtzP2q210ICNJZcsCw3AbYbgdPmPGrDL7PbtriKWe7jd1ZdJYtk6W1hRkepxUnxj2XI8xmtpmt2JJIAJAJ6lSrKV9Nx6UpwP2ePFcpcT3TzPHnSCD3gjcszHG/QYrS/EtMva4C2kX81mp4VzYY5pN9Zt5Ks+1dNXEIAehiQH5ySCtR4hdiCCSTGRGjNgeCAnH2VXeaeQ/ptzHN23Z6FVdOjVnSzNnOoeOKtM0IdWVhlWBDA94IwR9VZKtVrmU27tVso0ntqVHb9Fl/Lz3/FmkkN40CIQMR5G53AAUjYeJJNRtpbGLjsSNO05WRQZG6k6Nx1PT4evdViPspaORjb3kkSN1ADaseGpXXV8xTyz9l8cNzDNHMQIipKlMliCdRLahjOfDatnX0hmh1iIAjTxWLs9U5ZbcGSZ15BR/tl/c7b+U/wBy1c+WGzY22P4GL+wtJc08sJfwdm5KkHUjgZwcEdO8EHpUPyjyLJZTa2uTIgVlVNLADUQcjLkDp4d9ZC9jqAYTBE+K2Bj2YgvAkGPBVf2Rf55P+r/vrSHs/kEXF5Fl2c9qgz+fqB+sgN9dXTlHkP6BNJJ23aa1040acbg5zqPhXPNPs6ivJO1VzDKcamAyGx0JXI36bg1odiabqjxNnCJWVmGqtpsMXaZhI+1e5RbDQ2NTyLoHf7pyxHoNs+Y8agIYmXlp9Xe+V9O2X/nmpC19k2qQNc3LzAfkgEEgd2pmJA9Psq2cd5eW4s2tlIiUhApC5ChGUgBcjwx1qsVadNrWNM94ElWmlUqOe9wiWkAKB9kqgWB85Xz9Siqzw7/SM/rpP+G9aDyny59Bt+x19p7zNq06euNsZPhUZb8haOIm97bOXZuz0fnKVxq1efhQK7M9QzqDCDQf1dIR9JEqD9rvxW3pJ96VnlX32utJ2kGy6dL6dzk7pqyMYHdjc99Z92h/NNdXBf4G/u1cPpATiXeHsEpXDxZrztvI/VXLTZ27zWtYg0zZX3kzhIig7Qj3pN8/o/kj59fmPCovmzjeqXsh8KfFjvb/ANvvzVxhiCqqjooAHyGKy25u9TMcbsST8zmvi+EqHpDHVcVUve3CdPICF7Tpd3Y8JTwzLTrxjXzJSqyg99cSXIHTekVgJGa6+imu9lYDcryEkrkAsd6dW9tkgAbsQB89qTEH6RqR5e4OLi6iiYsQzb4ONgCT9gNBOYwCmYwlwEarbo5400x61BwAq6hk4HcM5O1OagbHkayhYMsClh0LFn+fvkjNT1dgTtXsGZ47wA5X+AiiiipViKKKqnO/NZtgsUO8z+AzpB2Bx3sTsB/7ZR7wwSVXUqNptLnK10U04QkiwRiY6pAo1nz7+n1U7pgZCcGRKKgeZ+TYb/R2rOpTIUoR+VjOQQQegqeop2Pcw5mm6h7GvGVwkKi2fshtUYF3lkA/JJVQfXSM/URV2ggVFCoAqqAFAGAAOgApSq3xzm/sphbwRmWdu7Oyk9NXy3PgN6K2Ic4TUKpDaWHEgQqzzLyDYwnW0swZydMa6XZid8KCufrNTPIPLtmkYuIA7OcjVIQWXuZQFAA9R1B671EuzSytDA3b3UgxcXP5MSnqkZ7lG4yOvr0vXB+EpbQrFH0XvPUk7kn1pW4yvVkF3dWWhTa6rma0QPf91hPaKKKF0kUUUy4zxZLaFpX6KNh3k9yjzNQSAJKgkNElIcf5gjtI9Te87bRxj4nPgPLz/wCeBUFy7x+7lvWimEekJqdVH7nnGlSfzvEfdjFQNtxKSWbtQolvZf3JOqW6b4Y92rBzv06nc4q58uWcNrFo7VHkZj2r6hlnPXvztnGP21la81HSDA/f3gsDKjqzwQYA/b8eGwcVOUVx2o1acjVjOM748ceFeSXCqQGYAscLkgZPgM9T5VrXQlKUU34hfpBE0khwijJOM+XQUPxGNUV2dQrY0ksADqxpxnxyKiQozDSU4oriWUKCzEADqScAepNM7DjsE7MsUquy9QD9vmPMUSAYQXAGCU/rhZQSQCCV6gHcZ3GR3bVxdXiRLqkZUXIGWIAydgN6bRcMjimmuM4aQLrJOwCDAPlt19KgncoJvbxT+imHCuOQ3IcwvrCHDHBHmMZ6jzp/UggiQpa4OEhFFFFSpRRRRQhFFFFCFWub+Tvp5iPa9n2Yb8jVnVp/SGOlV3/BCf4yP6n/AKlaPRWpmLrU25Wm3gsdTA0Kri97bnifys4/wQn+M/8A6f8AqVy/sez/AKyPXsf+pWk0U3bq/wB3oPwkHR2GH8fU/lUyRNJIPUHB+VZpd24jkdNhpYj7dvsrejbqeqj6hSbcOiJyY0J/kL+yvIYPoZ2Gc4h9jwW3pJoxrWjQj5WCah40ah41vX4Mi/go/wCgv7KPwZF/BR/0F/ZXS7Ed643/ABbvu9FguoVavZtb674N+ZGzfXhf7xrUPwZF/BR/0F/ZXcNoiHKoqnyUD7hTswha4GVbS6OLHhxdolqKKK3LrIpvfX8cCF5WCKOpP3DxPkN6VlfSpOCcAnA6nHcKyu24k9/PreN53U/ioF2iTzkY93343IG1U1auSANSs1ev1cAanRWO49oL47WO2Y2ykBpGbSTnb3R6+Z88Uly1wcyO3ELwgE+9GG2CjuY56ADAXPr1xUZzhwySP6PJdMWVpMNHGMRxqMEIgOMsRnc+FSI4ddcTBaQm2t8Hsox1Y490sO8dDv8AId9ZpcXQ65GgWLM91SHySNBbXedw81JcH5re4nmcBFs4xjtGODkd++2/XHcMd5xUlwTmeK7eRYg5EZHvFcK2c9D8uhwardj7O5WjCXE/uKDojjzpycnUSQM7nwz5inPLlte2sXYC2jOGJ7UygKcnqQAW6bdO4VYx9QEZh8/0rqdSsCM4MXnb4W0CuVFJW2vSO006u/TnHyzvXchODgZODgefdWtdBV7mvmoWwEUY13D7Io3xnYEj16DvqLi5QSK1Y3E/ZTSnM0uodOrR6mPQ9/ifEbU0TglxBBPfSLm7OSq4DdmCQGYAEgkLnHXAHrUXYYlI7OGW7uW6yzg9nGT1IU5yB+l4dO6sDnku7w5D92rkvqEumo3UWG4e8n0TmGa3gniHDjNNLr/GDJw6YJZdwFPke7GamOI84XfbC3it4xMQDp7TXpB/O0hVG2/U4+YqZ5c5aFvmSRu0uH/dJD/ZXPRf2dwAAZX/ACtP9Kkmtp1i7YAPlNRGAAdJPpnu3+VMGPa23kFYKVVjO7aToIsPHb4qB4VzNxAXbROokcg5ibQgXGPeDAbAfPINOOFe0Y9pKbgpoUYRY1YlmyR7uTuCO84/J8TVm5f5YjtFbBLyP8cjdW8vIf8AZJrvh3KlrA2qOFQ3cTliPQsTj5UzadUR3lLKOIAHe3zN/wC1H8r80yXsspEYSBQApJ97V4Hu6b7dNtzmoPm1vp14LdZY44oVDOzsANRxnG+5AIGNvyqsv/giz7Qv2IydyNTY33+HOPljFLXXKNpIQWgTKjAwCowO7CkDvqTTqOblP76J3Uaz6eR5Bvfj6WVK4tewWkAgsZAZXYCaUEZxg7dp8K5OOh2APmah/wAApK6RwN2kzEZWPeOMeLSNux7yRgZ6dwOsDg0HZ9l2UfZ9dGgYz44x186VtbGOIYjRUHgqgfdSnDFxvoq3YIvPeIj25fn0Wfz8Eube/wA2cTtiML2shJBLD3mLMQCRtt5dKR4zwuaC6hmvGluEUa3ZFOFKknSOgVchST7ud602ginOHGw/hWHBtgwTrPDyWa8enveINEq2zLEffUEnDdwLtsB0+Hrg+YphxThpjvohfS5UqGZgraQMtiNAB02A2A6mtZrwioOGm5N1DsFmuXSba6W4CFm/MN1Jc3Z1Q3EtuoBijSN0DkgZLErkDOd8E7DGMk0ztIJ7W+EptHB0ZSKENp94aQpYZ8CT13rVaKDh5OabqXYOXZi68ysvv71pLnVxNWRI01RwqpKsTjAyNvUk+W3SkOL8fkuSfpJaGExF4YlGz4yIwx64JGckY22A2Najd2aSrokVXU4yrAEbbjY1xecMimAEsaOB0DKDj0z0qDh3Xg/75pHYR5kB2vrzUVyRw0Q2UW27jtG8y+4+oYHyqerxVwMCva0tblAC3MYGNDRsRRRRTJ0UUUUIRRRRQhFFJR3SMzKGBZMawDuuRkZHdkb1492gdULKHYEquRkgdSB5VMFRIS1FJXF0sYy7BQSACTjdjgD1J2o+lJ2nZ6hr06tOd9OcaseGds0QUSErRSM92iFQ7KpdtKgkDUT3DxNdTzqil3YKqjLMTgADvJogokJSikWvEDIpZQz5KDO7YGTjxwN6Lq7SJdUjKi7DLEAbnA3PnRBRmCWorwmuLe4WRQ6MGVhlWByCPEGoUylKKb3t/HCuqV1RemWIA9N+/wAqQ4dx2C4JEUquRuQDuB44O+POmyuImLJS9oOWbp/XKRgdAB6CvXcAEk4A3JPdUbbczW0jhEnRmJwBq+I+Cno3yzQGk3AQXtablSRXPWvaStrlZFDIwZT0IOQe7rTS/wCYLeBtMsqK3XTnJx4kDcDzNAaSYAugvaBJNlIVyZBkDIyegzvt12pC34lFIQEkRiy6l0sDlc41DHdnb1qMvv3ytv1M/wB8VS1hJg8fRK54AkXuPVTlFJzzqilnYKo3LEgAepNMLPmW2lfQkyMx6DOM/wAnPxfLNQGuIkBMXtBglSdFFFKmXPaDOMjOM4zvjpnHhXVV2adY+JuzsFUWiksxAA/HN1JqQseYreZ9EcyM3cucE+YB6jzFWupkCRuVLarSYJgzCkqKKipearVX0GeMEHB97YHwLdAfU0jWudoJVjntb9RhStFeKwIyNwehpOC6V9Whg2lirYOcMOqnzHhSwplK1yZACASMnoM9cdcVwbldYTUNZUsFzvgEAnHhkgfOobi/74WPpcf2Fp2MzGOBPkEj35RI3geZA+U84zxoW4X8VLKzkhVjTV0x1PQVGDjV9J+52QQeMsw/sqM1YpZQqlmIUDcknAHmSajrXme2kcIkyFj8Iz8X8knZvlmquqe64Jjgkf8AVd8cLfKYGLibfl2sfosjH7dq9/BV+et5GPS3X/masLuACScAbk+lRt3zLbRadc0Y1AMvvZyD0bA7j49KhtEu0k+ahzGNu5x8yPwmP4Evf4+f/Tx/tr1eCXg/18/+nj/bU5b3CyKGRgyncMCCD6EUjccVij165EXRjXlgNOrOnOfHBx44oFG8X8ypNNgEyfM/lRX4Ivf48PL/ABaP9tefReIL0nt3/lRMv9lqkuG8bguM9jKrkdQDuPMg7486cXd6kSl5HVFHVmIA+s1JokGLz4qAxhGYOMcz+VC/S+IJ8UEEv6uVlP8AvjH21yecOzP+M280A/PK60/pJ+ypLh/MFvOxWKVWYb6Qd8eODuR51zx+DXDjtzb++nvgj84ALv8AnEgft6VPUvDspJHMfpUXy5mPnyI+PdPba5WRA6MGU7hgcg/VStM7OxjtkfT7qFmkbJAC53bHco2z9dJWPMVvM+iOZGbuAO5x1Iz1HmKZrXETCuzgQHESVI1xNMqKWZgqjqSQAPUmu6qXGeLWz30Uc0sfZxI7MrMNPaZVVDA7ZALEA09OmXmEtWoKYlWi2u0kXVG6uvirAj6xStNIZoURWUoqSEaSMAMXxpxjqTt60WfFopmdY5Fcx4D6TnGc436dx+qlLTcgWTBwsCRKjZfxPEkb8m4iKH+XCdS/WjMP5tQ/EiWkmvhuLaVFTzSLK3GPUyP/AFYqd5nspJIVaEapopFkjGQMkHDDJ7ipYUvw3hCx2qwN7w0aX/SLA9ofmST860tqBrQ7boeX9QPNZXU3OcWbNRz/ALk+SZcUPbXltEN1TNw/833IvrZif5te8cHZXNrP3ajC/pKPcz6Oq/XSfKXCJYQ7T/H7kSHIOY4RpQ7dNRLNjzqQ5g4eZ7aWNfiK5T+UuGQ/0gKgkNeGzYW89fdMGudTLoubxy09vVQXMFq11NNo62sQMf65iso+pUUf+YaccYvRdw2sa9LpkZh/+NB2sg+wL86kuXbF44cyjEsjNJKM5wznOnP6I0r8qjuAcCkiuZC4AijDLbbj4ZXMr7d2PdX5U2do2/Tp+84KrLHG8fXr/vwkc4Tjm1dEUc4628qSHH5udEg/osT8qR5gthdzx2p+AI8snzBji/3mZv5lTt3bCWN42+F1Kn0YYNQ3KXC5YkZrgfjW0p1z7sShE6Hv95/51Ix4DM03Gnj+LlWVGEvyxZ2vh+bBMpeKu/DAOk74tj49oW7Jz8sM1We1thHGqLsqKFX0UYFQEXApBflsD6OCZ13H7qyCIjGc9MtnxapXit1MnZ9jF2mqRVf3saVPVvPFFSDDW7b+ezwU0pEufst5bfFHFuIRQhDINTFvxahdTFsH4VG+cZ37h31AcUvna5s3Ns8X47QHdo8lXRwyFUYnfrv4VJcctZBcW9xGnaiISK8YIDYkC+8uogZGnpncGmfEEubmW3YQmOKKZHIdk1nYgthWICqD0ySc9NqakGgA20M357FXWLiSL6iIGul5/dE55jHazWtu37nK7tIPzhEuoIfIsRkeVSt9w1JYjEyjSRgDwx0I8COoI6U047wt5RG8RCzQtrjLdDsVZGxvhgcbeVNpb27kQoLfsCQQ0rSowUd5UKcsfDIUZ60g7zW5TEe86/u5WHuudmEzpabRp5zrvSXK1x2fC4n66Ymb1xqNOeUrMLaxyHeSZRLK/ezONW58BnAHcBXHJsP+TrdSNjH0Pgc/8jSNgtzZr2IhNxGu0TrIisF/JVw5G46ahnbG1O+5e0azy3pKfdDHEWy872XFpZJFxaTQNIe21kDpqMmCQO7OkZ896dX375W36mf74qY8KSY8Td5tIY2ynQpyEBkOldW2o7Ek4G5ONhUrdWTm9gkA9xI5VY5GxYx6Rjrvg/VQ4w4Sf4/Chglhgfy+QmfE4xPxCGF9444mmKnozagiZHfp3PqakeN8KS4gdGHcSrd6sPhZT3EGm3GuHSdrHcQANJGCrITgSI2CV1dxBAIPTPWm97eXNwhijgeAuNLyysmEB2YqEZizYzjoPOlEnKWmI9E5gZw4TPDW377pxwfikj2EU2gyyNGpKgqCx2BOWIA7zS1jxKZ3CvavEu/vGSIgeGysTvTyxs1hjSNPhRQq+ijApeqnObJge6uax0CXacvxKrF3w9ZeLLrGQlsrBT0J7VwpI6HG5Hng91PebbBZLWRujxKZI371ZBqBB7umKbcSs7hb76RCgdVhVGUsBry7kgEnZh7pGRg5IyK94g894hgWB4EfaWSQpkL+UqKjNkkbZOAM1ovLHTYR4LNADXtLTJJ2a7lzx2/aSyhwShuWhjJHVRLjXj5ZHzqchsI0jESoojAxpwMY8Md9NeM8HE9uYlOgrpMTD8lkIKH5EY9KaJxm5C6Ws3MvTKyR9mT46i2oDvxpyPOq/qbDd54clZ9DyX3sNk81xyuvZPdW4+CGUdn+isiBwnopJrrlT/W/9rm/u064BwpoUcyMGllcySkdMnACrnfSoAA9KYxrNaTzaYXmhmftAYympGIAdSHYZBxkEGmJDi4A7vGNfylaCwMJGk+E6fhLSfvpH/ssn/Fjrni/74WPpcf2FpOxtLhr5biVAiGF0CBgSnvoy6iDuze8dsgAAZNO+I2LteWsirlIxNrORtrRQu2cnJHdRIDhf+J9ioIJabfyHlITbjUQnvLeB94grzOp6OUKqgI7wC2rHkKlOKcLS4iaJwCpG36J7mHgR1FM+O8NkZ4p4MdrCWwrHAdXADoT3HYEHuIpC54jdTIY4rZ4XYYMkrR6Uz1YaGJcju2HdUCSG5TEeEGU5hpeHCZ4TIj9917wG9abhyO5yxjYMfErqTPzxn50clcPWOyhIHvSRqzsepyoxk+AGFA7gBT+24YIbUQx7hY9I89up8yd/nXnL9s0VpAjjDJGisNjghQCNtqh7wWuy6E+l1LGEObm1A9bKP5dQR3N7EowiyI6r3DtYwzADuGd8edJW3D0fis7sMmOOEqD0BbtBqx4gDAPdk0+4ZYul3dyMMLIYtByN9Melts5GD411Z2Tre3EhHuPHCFORuU7TVt12yPrpi+7iD/EfEpGskNBGjj5d6PhNeYYgtxZyqMP23Zk+Kuj5U+IyAR4VI8VvooUDS7+8AihdTM35IVQMlvSm/HbJ5GtigzouFd9xsoVwTufEjpSXH7OTtLeeJO0MLNqjyASHXSSpbbUOuD13pRDsoJ3/MJjmbnIG0fEniovjd87yWjm2kixcRhZHaPOHOll0qxYBgenlUpzh/mv/mwf8aOmfFBc3RhKwGOOOaJ2EjJrbSwzgKxACjJOTk4AAqS5ksnlg0oNTdpEcZA2WRGY7+ABNWSA5mlj8qsAkVNTI3RNkczcPee2ZEwWyrBWOA2hgxQnwbGK54Zx6OVxGyNFMoz2ci4OOhKHow81NPuIXDomqOMynIyoZVOO8gtsSPDaocpLc3MDmBoUgLNqkKamLKV0qEZsDfJJPcKqZdkO0vt+Fa+z5brbZaJ38FYagpB/lRP9lf8A4sdPpLqYXKoIswlCWl1DZs7Lp+r6/KkXsn+npLj3BA6Fsj4i6MBjOegNQzuzO4pqhzRGwhM+eIddsi5I1TwrkdRlwMjzqctrZY0CIoVVGAAMAAVHcyWTyxxhBqImhY7gbK6sx3PcBUtUOd/1gcT8KWt/7HOjYPlFFFFVK5FFFFCEUUUUIRRRRQhFFFFCEUUUUITa/ikZCInEb5BDFNQ2O4IyNj061FzcOu5lMcssSRts5hR9ZB6gF2IXI78E1O0U7XluirdTDtZ80nBAqKqKMKoAUeAAwBUXJBehjokgZSSRrjcMoJ2HuPg46Z2qYoqA4hS5gNlHcJ4SYi7u/aSyEa3xpGF2VVXuUZPeTuSTUjRRQ5xcZKlrQ0QEUUUUqZFFFFCEUUUUIRRRRQhFFFFCEUUUUIRRRRQhFFFFCEUUUUIRRRRQhFFFFCEUUUUIRRRRQhFFFFCF/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36868" name="AutoShape 4" descr="data:image/jpeg;base64,/9j/4AAQSkZJRgABAQAAAQABAAD/2wCEAAkGBhQREBQUExQWFRUWGBoaFRcYFRgcHhsgGBsYGRcZHRoYGyYfHR4jHxwaHy8gJScqLCwsGh8xNTAqNSYrLCkBCQoKDgwOGg8PGi4kHyMwLy8tLzI2LCoqLCwsMiwyLDQqLC8sLCotMDUvLCwsMSwsLC8vLywsLCwsLSwvLywtLP/AABEIAIkBcAMBIgACEQEDEQH/xAAcAAABBQEBAQAAAAAAAAAAAAAAAwQFBgcCAQj/xABSEAACAQMCAwUEBAcKDAUFAAABAgMABBESIQUGMRNBUWFxByIygRSRobEVI0JSYnPRMzVTVHKCkpOywhckJTQ2RHSis8Hj8BaDlOHxJkNjo8P/xAAbAQACAwEBAQAAAAAAAAAAAAAAAgEDBAUGB//EADURAAEDAgMECQQCAgMBAAAAAAEAAhEDIQQSMUFRYXEFExQigZGhscEyUtHwQvEz4RUjNCT/2gAMAwEAAhEDEQA/ALn7UOLTQNb9lK8eoPnSxGcFMZx6mqN/4qu/4zN/WN+2rd7XvitvST70rN5pcbCvR4JjTQaSB+leUx739pcGk7PYKYbm66HW5m/rGrn/AMY3X8Zm/ptUDXXZnwrV1bPtCzZ37XHzV85N5onklkSSeR8gMmXJ6bMB9Y+qtC4XxZFQ9rIqnO2twMjA6ajWD2N40MqyL1U59fEehGRWjTLHfWwKnrup/NYdQfuP/wAV896fZU6Px7cYJ6t9juBiNOUHzXrOjK/X4V1EXe244jn6eSv34bg/h4v6xP20fhuD+Hi/rE/bWGzwFGKsMEHBFISyhfWnbjS7QLmO6Tc2xat5/DcH8PF/WJ+2vDxy3HWeL+tT9tYAbg+X1V402Rg1aMQ/ck/5c/atS5t4pcNPEbO4TstI14ngAzqOfibPTFXYXiaO01rowTr1DTgdTqzivnxJgAB1rSeX+Nw3FsOGgSJIYmRnKrpBwSxHv5O5PdU0qxLjKtwuMzvdOp0vt3BXq1vY5QTG6uAcEqwbB8NjUbzJzRDYxh5SSW2RF+JiOuPADvJ/ZSXKXK4sI3QSGTW2rJXTjYDHU+FZvzQDfca7Ekhe0WIeSjBfHnnUa6mEpCq7v2AEla61epTpAx3jaFLp7T7yck29nqUeCySY9SmBVo5L5olvBKJoeyeIqCPeGdWr8lhkYx4nrVgs7NIkVI1CoowqjoKT4lxBLeF5X+FFLHx27h5noPWmfUpvGVjI3b07KdRhzPfO/cnVFZTZ8a4nxSRzbuII1PcdIGegLaSzNjw28hmluHc53ljdi3vzrQ4984yA2wcMANS+Od9j4Ypzg36SJGzalGNYYMGDt2LUKKoHtP5juLVoBBIY9YfVgKc4KY+IHxNRPFr/AIq9v9N7QRQ4DLGhAIUkBWI0+9nIO5784ApWYRzmtdIAKl+LaxzmwSRqtVorLeF8w8T4lHogZIjGPxsuy6yc6R8JwcD8keeRkCnPIHNlybx7S6YuRrALY1K0Z94ZHUbHx6Cpdg3tBMiRqNqhuMY4tEGDodi0misw5v5yu7biZjiclB2eItK4Yso2zjVuT40z5gv+LWJjmmnGHPwrpKg9dBXSB0z0z0O9S3BudFxfRQ7Gtbm7ptqtborL5+J8UvYGuoWEMKglUVsM2j4yCVydwepHTG/fOezTmmW8ikWY6niK+9gAsrZxnG2QVO/mKR+FcxhdItrwTsxTXvDYN9OKulFZzylzPczcVlhklLRqZsLpXbS2F3C52HnT72n8fntUgMEhQszhsBTnAXHxA+NHZXdYKciSp7UzqzUgwFeKKpnMXHZouDxTpIRKyQkvhd9YXVsRjf0qu8G4lxXiEP4mVUWPIaQ4Uu2S2MhT0BA2AHTJqW4Vzm5iQADCh2Ka1wYASSJWq0Vm/s/5vuGumtLpi7e8AWA1KyfEpI6jAP1edTvNkXEJJkjs2EcejLudI3ydskE9MfCKV2HLH5HEDbOxM3EtfTztBOyNqtdFZTxXiHFOFtG8swmjY4xnUpxuVOpQykjoRVo515hkj4alxbuULmMg4BOHGcbgipOFdLYIIdoUoxTSHSCC3UK3UVAci8RkuLCKSVtbsXy2AM4dgOgA6AVWeCcz3MnGpLdpSYQ8wCaV6Lq07gZ2x40ow7iXD7dfBOcQ0Bh+7TxVt5i5rgsVUzFstnSqqSTjGfIdR1IqTtpw6K46MoYZ8xmsY9odreJIn0uRXUmTscY2XK5Bwo7tPj0q88pLeQRtLeSq0CwhkAxlQAG3wg/J8zV1TDNbSa4G59eSop4pzqzmFpgenNS3OPHXtbYmJS8rnTGApbc9WIHcB9uB30vy2lz2IN2ymVt9KqAEH5uR1PiencPE0Oy4txLiskjW8gt4kOBvgDPQFgpZmxue4eVPuWuarqC++hXxDltlfbOSMruANSt03Gc48xUuw5DC0RmFzvUNxIdUDjOU2G5aJRRRWBdBFFFFCEUUUUIWbe184a29JP7lZgTWme2T/V/ST746zNBuK9Lgv8DfH3K8rjv/AEPPL2CcQx4HnSlFFbVzCZQRTrhHF3tJNS7ofjXx/YfA01oNUYjD08RTNKqJadQraNZ9F4ewwQr5f8PjvYlljI1Ee63j+i3ofqqkXljIrlXXSR3f99fWrxyxB2Fkpc4BBkPkDv8Adg1T+KXjXEjPnqdhnoO4f995r5Jgs1LE1aFMzTYSATzsvTdM06bqVOs4RUcASBy1Uf2RziudB8KeatsZ3xSCoSDvn512Q87V5otSaEZ36d9b5w/gVsrCeKJAzDIcDchh1z5isCZcHFW7ku2mm1qlyATFKiRGZwwOnCsFAwAPEdK00nAHSVv6Pqhjy0tmfSFsdY1zgj2PF+305Uusq/pDbWufXUPmK0PkngtxbRSLcPrZnyp1s+BpAxlhtuDUlxvgMN3H2cyah1B6FT4gjpXWwtfq3S4WNiu3WpuxFIHR2q64TxqG5jDwuGBHTO48mHUHyNQ3tA/G8OuVQhmUKzAEEgK6scgdNlJ+VQFx7G01ZjuXUeDRhj9YZfuqxco8lpYLKBIZO106sqAPd1d2/XUepqwijTOdjpIOkfKAa1QFj2QCCCZ+FCeyC+Q20sWRrWQsR3kMqgH6wR9XjVf9q90s17HHH7zqmlsb+8zHC+vTb9KrFxT2SQvIXglaDP5OnUB/J3BA8smn/LXs3gtJBKzNNIPhLAAKfEKM7+ZJrSK1FtQ1gb7o+VmNGs6mKBAgbZ2clWPa+hH0QHqEkB+XZ1bOZlxwaQDp2CfctKc38lLxAxlpGj7MMBhQc6tPj6VJ8S4IJrRrYsQGQJqAGdsb4+VUdc3JTG4381oFF2eod4t5Kqex9f8AE5v1x/sR1Bcuf6Qy/rbj+/V/5T5YWwhaNXLhnL5IA6qq429KY8P5DSK/a8ErFmaRtGkY/GZyM9ds0/Xsz1DP1Cyr7O/JSEfSbqm8zD/6gj/W2/8Acqwe2D/M4v1w/sSVJcQ5DSa/W7MrBlaNtAUY/F4wM9d8U+5s5YW/hWNnKBXD5AB6Blxv60dezNSM/SLo7O/JVEfUbJhy0uOCp+of7Qxqs+xjrdekX3yVfeH8EEVotsGJAQpqwM7gjOPnUdyhyWvDzJpkaTtAoOVAxp1eH8qk65mSoPuNvNWdS/rKbvtF/JUbkuUJxuUMcEtOoz46icfYae+2O+UtbxAgsutmHgG0hc+uD9VTfMnsxiupjMkphZjlwFDAn84DIIJ796bv7IoDEF7V9erLSEAk7YwB0A7+8+daBXomo2qTcCIhZTQrim6kBYmZlJc2fvBB/It/uWpX2Xr/AJNj82kz/TNP+KcprPYpaGRgqCMawBk9mABt03xTrlvgQs7dYVYuFLHUQAfeJPQetZX1WmiWDXNPgtbKLhWDzpljxWccv/6RSfrbj7pKdcd4zc3vFDZxzmCMMVypIJ0rqYnBBYnBAGcdPM1aLDkNIr9rwSsWZpG0aRj8YGBGeu2aQ5n9nEV3L2yyNDIcaiBqBI2BxkEHpuD3Vo6+kagJ+2JiYPJZhh6opkD7piYkc1SufuXVs0iU3UszsSdDtkAAfFjO2+w+fhU/zWM8AtyO5LfP9ED76dN7JYjEQ00jSlgTKQCcAEaQCdgcg5JJ2FWdOXYzZLaSZdBGEJ6E6cYPkRgH5VD8SyGXkg3tCZmGfL7QCIF5UL7M7xPwYnvAdm0mvJ+H32bfw2INU3k27EvHGkX4Xedl9CGI+yp2L2Oxh97lzHndQgBI8C2SP92pfg3s7itbz6RG7ADVpjwMAMMYznJxUmrRb1hDpLgdigUq7urDmwGkbVXPbOPetfSX/wDnVr4rGZeDuE3JtgRjvwgO3qKd808qx38QRyVZTlHGMgnY7HqD3jyFRnKHIX0CVpO3MmUKBdGkDLK2fiPhVQqsNFom7dm9XGlUFZxiztu6yonIvA5LpJFivXt2VsmNdW4IHv8AuuufDp3DxFWKL2dOl3BJLfa5A6sodTqbszrKgtIT0B9Ke8W9lMMkhkgla3JOcAalBP5u4K+mceGKcct+zlbW4E7TvLIucZAA94FTnJYnYnvq+piWulzXxOyL+az08K5sNcyY2zbyVxooorkrroooooQiiiihCzT2xDe3/kyfelZkpwRWn+174rb0k+9KzGRMGvS4L/A3x9yvK44//S8cvYJ3RXELZFd1tXLIhFcTfCa7oIoQNVo8YE9oAvR4sDyyuPsO1Z6/4vYg5yc+WOtWPkPiB/GQH8n3l9CcMPtB+ZpvzpYaJVdRs+c7d4xn69vtr5A2gcB0hVwbtCZHEaj09QvX9JDteDp4tuosf3n7qEMY+L/vpXNtjfFAc5x3elLBQPKuiTAgrzIvdNLj4jWjeyrl9SpuiW1hnQDI0kaVyemc5J76zd2ySa3Pkfh5hsIFIwSuo/zyW+4gfKt1Bt+S39G0w+tmOy6naKKznnHny4F39EswNYIUtpDEsfyVB2AGdye/PTFdOlRdVdDV6CtWbSbmcrLz3xmS0s2liIDhlG4yNzg7Uly3zG8nDPpUuGdVlYgDTnsy+B5bCqJzdxLiCW3Y3yqyyFSkg07FTkqSmx27iAfM1beSbMzcE7NSAZEnUE9AWaQDOPWtj6LWUATB72o3LGyu59cgSO7od6l+UOaRfxPIIzHpfTgtqzsDnoPGp2q1yJyxJYQyRyMjFn1ArnGNKjvA8Khr2fjE00vYhIold1QkICwViAff1E5G+cAHuqh1Jr6jgwgDitDarmU2l4Jcdyv1FZ7ytzndC9+h3oGs5AYAAg6dQzp90qR0IHeKX5+57ktpFt7YAykAsxGrTq+FVXvY9d/EbHOx2WpnDBtvwhHa6fVmodluMq90Vl95zDxayhL3CqyuMK2I8ox+HITbywR8xVj5H5neeyluLlh+Ld8kKBhVRGOw9TQ/Cua3PII4XQzFMc7JBB1vZW2isqt+cOJcQncWYCIu+NKbA506mcHJPgPA7bZpO+9oN/HOkMgSN1KrINIOrJ2YdcZUjocd/lT9hqTEid03Cr7dTiYMb4sVZvaPzRPZLAYCo1l9WpQfhC46+pqz8GuWltoZG+J40ZseLKCdvU1QfbN8Nr6yfclWQ8wJZcKgmcZxDEEUbamKDAz3d5J8Aal1MGgzKLklQ2qRXqZjYAKzUVl1lxzjF6pmgCrHk6QFjAOOoHaZLeGc4zUxyTz69xMba6UJMM6SBjJX4lK9zDBPhsenej8I9oJkGNY1CsZi2OIEETpIsVeaKzXmbn25tuJPCgDxrpxHpGWLRqQNXX4jTLi/NPFrJ0e40BXJwmmMrt1UlfeB38frqW4N7ouLiQldjabZsbGDbRavRWY3/NPE54murdBFbLkjZGYhfiY6gSQMHoB078Zqychc2Ne2ztLgSRHDkbAjGQ2O7vz6Uj8M9jcxjjw5p2Ypj35BPDjyUnzTx9bK2eY4LdI1P5TH4R6d58ga55Wu7qWESXSRxlt0RVYEDxbUx3Ph3d++wpZ5vv8AiE7pYBUiT8pgucdAWLggE42UDP1GnnL/ADndRXos78LqYgK4AG7fD8PusrdMgAg9e/FxwzhTIgZtTe8clUMS11QGTl0FrTzWg0VQud+c5rO9hRSOxKo0g0gkjWwbBPT3RSnKPGuIXN0JJ4yls6MUGgAd2jc+8ds7nY1T2Z+TrCRCt7Uwv6sTKvNFUG8n4xNLL2ISKJXZUJVAWCsQD7+ptxvnAB7qT5W5zuhe/Q70DWcgNgAg41DOn3SCOhHiKnsrspIIMXibo7U3MGkETaYsrnxjj0FooaeQID0zkk464ABJpzZ3SyxpIvwuqsuRjZgCNvQ1kXtKa8Mg+kBRD2kn0cjRkjO2dJz8OnrVu5Ae/wAR/SAotuwXsiNGfyNGdJz8OetO/ChtEPzCefsq2YourGnlMcvdKcl8y3lzNIlzD2aKuVPZSJk6gMZc4O1XGqB7Peb7i8uJUmZSqpkYQDfUB3eVJ8y8/TtdfRLBQzhtJfAJLD4goPugLvlj4HoBkzUw7nVS0AC3gFFPEMbSDiSZPiVodFZddc0cU4eyNdqskbHHRMeJAaMe62PEH51a+P8AM5HC2u7Y7kIVJAOMuqsCPEbj1FVOwzwW3BBsCNFa3FMcHSCCLkHVWaist4VzZxS+j026pqTPaS4QZz8KjV7o28ifSn/I/O9xJdNaXeC/vAHSFIZM6lIXY7A7+XfnZ3YN7QTItqNqVuMpuIEG+hiyR9r3xW3pJ96VnUiZFaL7XfitvST70rPK7WB/wN8fcrznSP8A6XeHsE1ikwadA0lLD4UmkhXY1rWQjNcJzXSIWIABJPQClLC0aZwibk/Z4k+Aq+cN4PFaIWONQHvOftx4CuB0z07Q6MaAe9UOjR7ncPfZtXR6P6LqYwk/Swan8Jjyty80JaWTZmXSF8BkEk+ew9KjObuIiZ1WM5VM5PiTjp5DFdca5iabKplY/tb18vL66hq8C0V8TiTjcV9Z0A0A/f8Ad10sZjKTKHY8N9G07/39svF6UncPgetdySACmhJY10WNkyVwXGLKzci8qG7l1MQEjZSQRkvg7qO7Hid+o8a2kVC8nWAisbcYAPZqT4+9lz9rGpquvTbDV6jBYcUaY3nVFY9wmQRcwt2m2Z5QCfFw+j68j662Gqhzd7O472TtVfspcAMdOoNjYZGQc42znoBW/C1GsLmvsCIU4qk54a5ly0zCa+1y4QWSqcamlUoO/wB0NqPpg4/nCpD2ZfvZD6yf8RqhP8EmtG7W6d5NgjFSQoB3GC+Ttt1AGelXDlngf0O2SDXr0ljq04zqYt0yfHxp6r6YoCm10mZSUmVDXNRzYEQnnEbwQwySkZEaM5HjpBOPsrNOXpL/AIs0j/S2gRCBiPI67gAKRsPEk1qE0IdWVhlWBDA94IwR9VZ+fZS0cjG3vJIkbqAG1Y8NSuur5iowz6bWukwdhiU2JZUc5paJG0Awq5bWxi45EjTtOVkQNI3UnTuOp6fD17qU5imEPHxJL8AlhbJ7l0pg+gx9lWqz9l0cNzDNHMwERUlSuS5BJYltQxn02p3zty5aXTRiaUQzEERtkDUARlSG2bBbPUHf1rV2mmagvIywbLH2aoKZtBzSL/K69pF7GvDZQxGZNIjGfiOpWyPHAGflVW5XjZuA3oXrqkPyCRE/YDTPmPlK1sbZy1x207ALCuwC5ILNpBJ2Gdycb9M4q1+ymzK8PJYbSSOwB7xhU+rKml7tLDy0z3hwlN3quIhwjunjCjPY5eJ2c8eR2moPjvK4xt6Ef7w8ahfaLdpJxVNBB0CNXI/ODEkeoBAqWk9nVnNIz294EUE5QFWKYOCM6gVx51WOIcMh/CMNvaEuoaNC+c6m1Eu2RtgA42292r6fVurOqAnTSNFRV6xtFtNwGus68grT7ZvhtfWT7kpDn6JjwqwYfCFj1epiGn7j9dWznLk78ICIdr2fZlj8GrOrT+kMdKk/wFG1ottKO0QRqh7s6QAGHgcjPlWNmIaxlPeCZW1+Ge99Tc4CEw5CuUfh1vox7qaWA7mXZs+ed/nVAWQTcwhodx2w3HTCJiQ+nutvUzJ7JGUsIbxkRuqlTnHgSrgN9VWPlPkaGwyykySsMF2AGB4KB0HzJ86brKVPO9rpLptG/el6utUyMc2A2JM7tyo/HBnmJM/wsH9iOpr2xf5vb/rD/ZNSt7yF2nERedtjDo3Z9n+YFGNWrvx4U85w5T/CEcadp2ehtWdGrO2MfEKBXp56ZnQXUHD1MlUR9RsmtioHAh/sbfbGc1VPZvGzWPEFX4imF9THIBWgw8D02P0XX/8AZMWvT4qV1ac/PGaY8m8n/g9ZB2vadoVPwacaQR+cc9arFZoY8TcmR5q00HGowxYAg+SzXkThtzP2q210ICNJZcsCw3AbYbgdPmPGrDL7PbtriKWe7jd1ZdJYtk6W1hRkepxUnxj2XI8xmtpmt2JJIAJAJ6lSrKV9Nx6UpwP2ePFcpcT3TzPHnSCD3gjcszHG/QYrS/EtMva4C2kX81mp4VzYY5pN9Zt5Ks+1dNXEIAehiQH5ySCtR4hdiCCSTGRGjNgeCAnH2VXeaeQ/ptzHN23Z6FVdOjVnSzNnOoeOKtM0IdWVhlWBDA94IwR9VZKtVrmU27tVso0ntqVHb9Fl/Lz3/FmkkN40CIQMR5G53AAUjYeJJNRtpbGLjsSNO05WRQZG6k6Nx1PT4evdViPspaORjb3kkSN1ADaseGpXXV8xTyz9l8cNzDNHMQIipKlMliCdRLahjOfDatnX0hmh1iIAjTxWLs9U5ZbcGSZ15BR/tl/c7b+U/wBy1c+WGzY22P4GL+wtJc08sJfwdm5KkHUjgZwcEdO8EHpUPyjyLJZTa2uTIgVlVNLADUQcjLkDp4d9ZC9jqAYTBE+K2Bj2YgvAkGPBVf2Rf55P+r/vrSHs/kEXF5Fl2c9qgz+fqB+sgN9dXTlHkP6BNJJ23aa1040acbg5zqPhXPNPs6ivJO1VzDKcamAyGx0JXI36bg1odiabqjxNnCJWVmGqtpsMXaZhI+1e5RbDQ2NTyLoHf7pyxHoNs+Y8agIYmXlp9Xe+V9O2X/nmpC19k2qQNc3LzAfkgEEgd2pmJA9Psq2cd5eW4s2tlIiUhApC5ChGUgBcjwx1qsVadNrWNM94ElWmlUqOe9wiWkAKB9kqgWB85Xz9Siqzw7/SM/rpP+G9aDyny59Bt+x19p7zNq06euNsZPhUZb8haOIm97bOXZuz0fnKVxq1efhQK7M9QzqDCDQf1dIR9JEqD9rvxW3pJ96VnlX32utJ2kGy6dL6dzk7pqyMYHdjc99Z92h/NNdXBf4G/u1cPpATiXeHsEpXDxZrztvI/VXLTZ27zWtYg0zZX3kzhIig7Qj3pN8/o/kj59fmPCovmzjeqXsh8KfFjvb/ANvvzVxhiCqqjooAHyGKy25u9TMcbsST8zmvi+EqHpDHVcVUve3CdPICF7Tpd3Y8JTwzLTrxjXzJSqyg99cSXIHTekVgJGa6+imu9lYDcryEkrkAsd6dW9tkgAbsQB89qTEH6RqR5e4OLi6iiYsQzb4ONgCT9gNBOYwCmYwlwEarbo5400x61BwAq6hk4HcM5O1OagbHkayhYMsClh0LFn+fvkjNT1dgTtXsGZ47wA5X+AiiiipViKKKqnO/NZtgsUO8z+AzpB2Bx3sTsB/7ZR7wwSVXUqNptLnK10U04QkiwRiY6pAo1nz7+n1U7pgZCcGRKKgeZ+TYb/R2rOpTIUoR+VjOQQQegqeop2Pcw5mm6h7GvGVwkKi2fshtUYF3lkA/JJVQfXSM/URV2ggVFCoAqqAFAGAAOgApSq3xzm/sphbwRmWdu7Oyk9NXy3PgN6K2Ic4TUKpDaWHEgQqzzLyDYwnW0swZydMa6XZid8KCufrNTPIPLtmkYuIA7OcjVIQWXuZQFAA9R1B671EuzSytDA3b3UgxcXP5MSnqkZ7lG4yOvr0vXB+EpbQrFH0XvPUk7kn1pW4yvVkF3dWWhTa6rma0QPf91hPaKKKF0kUUUy4zxZLaFpX6KNh3k9yjzNQSAJKgkNElIcf5gjtI9Te87bRxj4nPgPLz/wCeBUFy7x+7lvWimEekJqdVH7nnGlSfzvEfdjFQNtxKSWbtQolvZf3JOqW6b4Y92rBzv06nc4q58uWcNrFo7VHkZj2r6hlnPXvztnGP21la81HSDA/f3gsDKjqzwQYA/b8eGwcVOUVx2o1acjVjOM748ceFeSXCqQGYAscLkgZPgM9T5VrXQlKUU34hfpBE0khwijJOM+XQUPxGNUV2dQrY0ksADqxpxnxyKiQozDSU4oriWUKCzEADqScAepNM7DjsE7MsUquy9QD9vmPMUSAYQXAGCU/rhZQSQCCV6gHcZ3GR3bVxdXiRLqkZUXIGWIAydgN6bRcMjimmuM4aQLrJOwCDAPlt19KgncoJvbxT+imHCuOQ3IcwvrCHDHBHmMZ6jzp/UggiQpa4OEhFFFFSpRRRRQhFFFFCFWub+Tvp5iPa9n2Yb8jVnVp/SGOlV3/BCf4yP6n/AKlaPRWpmLrU25Wm3gsdTA0Kri97bnifys4/wQn+M/8A6f8AqVy/sez/AKyPXsf+pWk0U3bq/wB3oPwkHR2GH8fU/lUyRNJIPUHB+VZpd24jkdNhpYj7dvsrejbqeqj6hSbcOiJyY0J/kL+yvIYPoZ2Gc4h9jwW3pJoxrWjQj5WCah40ah41vX4Mi/go/wCgv7KPwZF/BR/0F/ZXS7Ed643/ABbvu9FguoVavZtb674N+ZGzfXhf7xrUPwZF/BR/0F/ZXcNoiHKoqnyUD7hTswha4GVbS6OLHhxdolqKKK3LrIpvfX8cCF5WCKOpP3DxPkN6VlfSpOCcAnA6nHcKyu24k9/PreN53U/ioF2iTzkY93343IG1U1auSANSs1ev1cAanRWO49oL47WO2Y2ykBpGbSTnb3R6+Z88Uly1wcyO3ELwgE+9GG2CjuY56ADAXPr1xUZzhwySP6PJdMWVpMNHGMRxqMEIgOMsRnc+FSI4ddcTBaQm2t8Hsox1Y490sO8dDv8AId9ZpcXQ65GgWLM91SHySNBbXedw81JcH5re4nmcBFs4xjtGODkd++2/XHcMd5xUlwTmeK7eRYg5EZHvFcK2c9D8uhwardj7O5WjCXE/uKDojjzpycnUSQM7nwz5inPLlte2sXYC2jOGJ7UygKcnqQAW6bdO4VYx9QEZh8/0rqdSsCM4MXnb4W0CuVFJW2vSO006u/TnHyzvXchODgZODgefdWtdBV7mvmoWwEUY13D7Io3xnYEj16DvqLi5QSK1Y3E/ZTSnM0uodOrR6mPQ9/ifEbU0TglxBBPfSLm7OSq4DdmCQGYAEgkLnHXAHrUXYYlI7OGW7uW6yzg9nGT1IU5yB+l4dO6sDnku7w5D92rkvqEumo3UWG4e8n0TmGa3gniHDjNNLr/GDJw6YJZdwFPke7GamOI84XfbC3it4xMQDp7TXpB/O0hVG2/U4+YqZ5c5aFvmSRu0uH/dJD/ZXPRf2dwAAZX/ACtP9Kkmtp1i7YAPlNRGAAdJPpnu3+VMGPa23kFYKVVjO7aToIsPHb4qB4VzNxAXbROokcg5ibQgXGPeDAbAfPINOOFe0Y9pKbgpoUYRY1YlmyR7uTuCO84/J8TVm5f5YjtFbBLyP8cjdW8vIf8AZJrvh3KlrA2qOFQ3cTliPQsTj5UzadUR3lLKOIAHe3zN/wC1H8r80yXsspEYSBQApJ97V4Hu6b7dNtzmoPm1vp14LdZY44oVDOzsANRxnG+5AIGNvyqsv/giz7Qv2IydyNTY33+HOPljFLXXKNpIQWgTKjAwCowO7CkDvqTTqOblP76J3Uaz6eR5Bvfj6WVK4tewWkAgsZAZXYCaUEZxg7dp8K5OOh2APmah/wAApK6RwN2kzEZWPeOMeLSNux7yRgZ6dwOsDg0HZ9l2UfZ9dGgYz44x186VtbGOIYjRUHgqgfdSnDFxvoq3YIvPeIj25fn0Wfz8Eube/wA2cTtiML2shJBLD3mLMQCRtt5dKR4zwuaC6hmvGluEUa3ZFOFKknSOgVchST7ud602ginOHGw/hWHBtgwTrPDyWa8enveINEq2zLEffUEnDdwLtsB0+Hrg+YphxThpjvohfS5UqGZgraQMtiNAB02A2A6mtZrwioOGm5N1DsFmuXSba6W4CFm/MN1Jc3Z1Q3EtuoBijSN0DkgZLErkDOd8E7DGMk0ztIJ7W+EptHB0ZSKENp94aQpYZ8CT13rVaKDh5OabqXYOXZi68ysvv71pLnVxNWRI01RwqpKsTjAyNvUk+W3SkOL8fkuSfpJaGExF4YlGz4yIwx64JGckY22A2Najd2aSrokVXU4yrAEbbjY1xecMimAEsaOB0DKDj0z0qDh3Xg/75pHYR5kB2vrzUVyRw0Q2UW27jtG8y+4+oYHyqerxVwMCva0tblAC3MYGNDRsRRRRTJ0UUUUIRRRRQhFFJR3SMzKGBZMawDuuRkZHdkb1492gdULKHYEquRkgdSB5VMFRIS1FJXF0sYy7BQSACTjdjgD1J2o+lJ2nZ6hr06tOd9OcaseGds0QUSErRSM92iFQ7KpdtKgkDUT3DxNdTzqil3YKqjLMTgADvJogokJSikWvEDIpZQz5KDO7YGTjxwN6Lq7SJdUjKi7DLEAbnA3PnRBRmCWorwmuLe4WRQ6MGVhlWByCPEGoUylKKb3t/HCuqV1RemWIA9N+/wAqQ4dx2C4JEUquRuQDuB44O+POmyuImLJS9oOWbp/XKRgdAB6CvXcAEk4A3JPdUbbczW0jhEnRmJwBq+I+Cno3yzQGk3AQXtablSRXPWvaStrlZFDIwZT0IOQe7rTS/wCYLeBtMsqK3XTnJx4kDcDzNAaSYAugvaBJNlIVyZBkDIyegzvt12pC34lFIQEkRiy6l0sDlc41DHdnb1qMvv3ytv1M/wB8VS1hJg8fRK54AkXuPVTlFJzzqilnYKo3LEgAepNMLPmW2lfQkyMx6DOM/wAnPxfLNQGuIkBMXtBglSdFFFKmXPaDOMjOM4zvjpnHhXVV2adY+JuzsFUWiksxAA/HN1JqQseYreZ9EcyM3cucE+YB6jzFWupkCRuVLarSYJgzCkqKKipearVX0GeMEHB97YHwLdAfU0jWudoJVjntb9RhStFeKwIyNwehpOC6V9Whg2lirYOcMOqnzHhSwplK1yZACASMnoM9cdcVwbldYTUNZUsFzvgEAnHhkgfOobi/74WPpcf2Fp2MzGOBPkEj35RI3geZA+U84zxoW4X8VLKzkhVjTV0x1PQVGDjV9J+52QQeMsw/sqM1YpZQqlmIUDcknAHmSajrXme2kcIkyFj8Iz8X8knZvlmquqe64Jjgkf8AVd8cLfKYGLibfl2sfosjH7dq9/BV+et5GPS3X/masLuACScAbk+lRt3zLbRadc0Y1AMvvZyD0bA7j49KhtEu0k+ahzGNu5x8yPwmP4Evf4+f/Tx/tr1eCXg/18/+nj/bU5b3CyKGRgyncMCCD6EUjccVij165EXRjXlgNOrOnOfHBx44oFG8X8ypNNgEyfM/lRX4Ivf48PL/ABaP9tefReIL0nt3/lRMv9lqkuG8bguM9jKrkdQDuPMg7486cXd6kSl5HVFHVmIA+s1JokGLz4qAxhGYOMcz+VC/S+IJ8UEEv6uVlP8AvjH21yecOzP+M280A/PK60/pJ+ypLh/MFvOxWKVWYb6Qd8eODuR51zx+DXDjtzb++nvgj84ALv8AnEgft6VPUvDspJHMfpUXy5mPnyI+PdPba5WRA6MGU7hgcg/VStM7OxjtkfT7qFmkbJAC53bHco2z9dJWPMVvM+iOZGbuAO5x1Iz1HmKZrXETCuzgQHESVI1xNMqKWZgqjqSQAPUmu6qXGeLWz30Uc0sfZxI7MrMNPaZVVDA7ZALEA09OmXmEtWoKYlWi2u0kXVG6uvirAj6xStNIZoURWUoqSEaSMAMXxpxjqTt60WfFopmdY5Fcx4D6TnGc436dx+qlLTcgWTBwsCRKjZfxPEkb8m4iKH+XCdS/WjMP5tQ/EiWkmvhuLaVFTzSLK3GPUyP/AFYqd5nspJIVaEapopFkjGQMkHDDJ7ipYUvw3hCx2qwN7w0aX/SLA9ofmST860tqBrQ7boeX9QPNZXU3OcWbNRz/ALk+SZcUPbXltEN1TNw/833IvrZif5te8cHZXNrP3ajC/pKPcz6Oq/XSfKXCJYQ7T/H7kSHIOY4RpQ7dNRLNjzqQ5g4eZ7aWNfiK5T+UuGQ/0gKgkNeGzYW89fdMGudTLoubxy09vVQXMFq11NNo62sQMf65iso+pUUf+YaccYvRdw2sa9LpkZh/+NB2sg+wL86kuXbF44cyjEsjNJKM5wznOnP6I0r8qjuAcCkiuZC4AijDLbbj4ZXMr7d2PdX5U2do2/Tp+84KrLHG8fXr/vwkc4Tjm1dEUc4628qSHH5udEg/osT8qR5gthdzx2p+AI8snzBji/3mZv5lTt3bCWN42+F1Kn0YYNQ3KXC5YkZrgfjW0p1z7sShE6Hv95/51Ix4DM03Gnj+LlWVGEvyxZ2vh+bBMpeKu/DAOk74tj49oW7Jz8sM1We1thHGqLsqKFX0UYFQEXApBflsD6OCZ13H7qyCIjGc9MtnxapXit1MnZ9jF2mqRVf3saVPVvPFFSDDW7b+ezwU0pEufst5bfFHFuIRQhDINTFvxahdTFsH4VG+cZ37h31AcUvna5s3Ns8X47QHdo8lXRwyFUYnfrv4VJcctZBcW9xGnaiISK8YIDYkC+8uogZGnpncGmfEEubmW3YQmOKKZHIdk1nYgthWICqD0ySc9NqakGgA20M357FXWLiSL6iIGul5/dE55jHazWtu37nK7tIPzhEuoIfIsRkeVSt9w1JYjEyjSRgDwx0I8COoI6U047wt5RG8RCzQtrjLdDsVZGxvhgcbeVNpb27kQoLfsCQQ0rSowUd5UKcsfDIUZ60g7zW5TEe86/u5WHuudmEzpabRp5zrvSXK1x2fC4n66Ymb1xqNOeUrMLaxyHeSZRLK/ezONW58BnAHcBXHJsP+TrdSNjH0Pgc/8jSNgtzZr2IhNxGu0TrIisF/JVw5G46ahnbG1O+5e0azy3pKfdDHEWy872XFpZJFxaTQNIe21kDpqMmCQO7OkZ896dX375W36mf74qY8KSY8Td5tIY2ynQpyEBkOldW2o7Ek4G5ONhUrdWTm9gkA9xI5VY5GxYx6Rjrvg/VQ4w4Sf4/Chglhgfy+QmfE4xPxCGF9444mmKnozagiZHfp3PqakeN8KS4gdGHcSrd6sPhZT3EGm3GuHSdrHcQANJGCrITgSI2CV1dxBAIPTPWm97eXNwhijgeAuNLyysmEB2YqEZizYzjoPOlEnKWmI9E5gZw4TPDW377pxwfikj2EU2gyyNGpKgqCx2BOWIA7zS1jxKZ3CvavEu/vGSIgeGysTvTyxs1hjSNPhRQq+ijApeqnObJge6uax0CXacvxKrF3w9ZeLLrGQlsrBT0J7VwpI6HG5Hng91PebbBZLWRujxKZI371ZBqBB7umKbcSs7hb76RCgdVhVGUsBry7kgEnZh7pGRg5IyK94g894hgWB4EfaWSQpkL+UqKjNkkbZOAM1ovLHTYR4LNADXtLTJJ2a7lzx2/aSyhwShuWhjJHVRLjXj5ZHzqchsI0jESoojAxpwMY8Md9NeM8HE9uYlOgrpMTD8lkIKH5EY9KaJxm5C6Ws3MvTKyR9mT46i2oDvxpyPOq/qbDd54clZ9DyX3sNk81xyuvZPdW4+CGUdn+isiBwnopJrrlT/W/9rm/u064BwpoUcyMGllcySkdMnACrnfSoAA9KYxrNaTzaYXmhmftAYympGIAdSHYZBxkEGmJDi4A7vGNfylaCwMJGk+E6fhLSfvpH/ssn/Fjrni/74WPpcf2FpOxtLhr5biVAiGF0CBgSnvoy6iDuze8dsgAAZNO+I2LteWsirlIxNrORtrRQu2cnJHdRIDhf+J9ioIJabfyHlITbjUQnvLeB94grzOp6OUKqgI7wC2rHkKlOKcLS4iaJwCpG36J7mHgR1FM+O8NkZ4p4MdrCWwrHAdXADoT3HYEHuIpC54jdTIY4rZ4XYYMkrR6Uz1YaGJcju2HdUCSG5TEeEGU5hpeHCZ4TIj9917wG9abhyO5yxjYMfErqTPzxn50clcPWOyhIHvSRqzsepyoxk+AGFA7gBT+24YIbUQx7hY9I89up8yd/nXnL9s0VpAjjDJGisNjghQCNtqh7wWuy6E+l1LGEObm1A9bKP5dQR3N7EowiyI6r3DtYwzADuGd8edJW3D0fis7sMmOOEqD0BbtBqx4gDAPdk0+4ZYul3dyMMLIYtByN9Melts5GD411Z2Tre3EhHuPHCFORuU7TVt12yPrpi+7iD/EfEpGskNBGjj5d6PhNeYYgtxZyqMP23Zk+Kuj5U+IyAR4VI8VvooUDS7+8AihdTM35IVQMlvSm/HbJ5GtigzouFd9xsoVwTufEjpSXH7OTtLeeJO0MLNqjyASHXSSpbbUOuD13pRDsoJ3/MJjmbnIG0fEniovjd87yWjm2kixcRhZHaPOHOll0qxYBgenlUpzh/mv/mwf8aOmfFBc3RhKwGOOOaJ2EjJrbSwzgKxACjJOTk4AAqS5ksnlg0oNTdpEcZA2WRGY7+ABNWSA5mlj8qsAkVNTI3RNkczcPee2ZEwWyrBWOA2hgxQnwbGK54Zx6OVxGyNFMoz2ci4OOhKHow81NPuIXDomqOMynIyoZVOO8gtsSPDaocpLc3MDmBoUgLNqkKamLKV0qEZsDfJJPcKqZdkO0vt+Fa+z5brbZaJ38FYagpB/lRP9lf8A4sdPpLqYXKoIswlCWl1DZs7Lp+r6/KkXsn+npLj3BA6Fsj4i6MBjOegNQzuzO4pqhzRGwhM+eIddsi5I1TwrkdRlwMjzqctrZY0CIoVVGAAMAAVHcyWTyxxhBqImhY7gbK6sx3PcBUtUOd/1gcT8KWt/7HOjYPlFFFFVK5FFFFCEUUUUIRRRRQhFFFFCEUUUUITa/ikZCInEb5BDFNQ2O4IyNj061FzcOu5lMcssSRts5hR9ZB6gF2IXI78E1O0U7XluirdTDtZ80nBAqKqKMKoAUeAAwBUXJBehjokgZSSRrjcMoJ2HuPg46Z2qYoqA4hS5gNlHcJ4SYi7u/aSyEa3xpGF2VVXuUZPeTuSTUjRRQ5xcZKlrQ0QEUUUUqZFFFFCEUUUUIRRRRQhFFFFCEUUUUIRRRRQhFFFFCEUUUUIRRRRQhFFFFCEUUUUIRRRRQhFFFFCF/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36870" name="Picture 6" descr="http://halieutique.agrocampus-ouest.fr/afh/forum10/Logos/logo-cab-gd-hor-coul-rvb.JPG"/>
          <p:cNvPicPr>
            <a:picLocks noChangeAspect="1" noChangeArrowheads="1"/>
          </p:cNvPicPr>
          <p:nvPr/>
        </p:nvPicPr>
        <p:blipFill>
          <a:blip r:embed="rId6" cstate="print"/>
          <a:srcRect/>
          <a:stretch>
            <a:fillRect/>
          </a:stretch>
        </p:blipFill>
        <p:spPr bwMode="auto">
          <a:xfrm>
            <a:off x="7308304" y="1556792"/>
            <a:ext cx="1440160" cy="535570"/>
          </a:xfrm>
          <a:prstGeom prst="rect">
            <a:avLst/>
          </a:prstGeom>
          <a:noFill/>
        </p:spPr>
      </p:pic>
      <p:pic>
        <p:nvPicPr>
          <p:cNvPr id="36871" name="Picture 7" descr="C:\Users\THIERRY\Documents\24H de ST JO 2014\journées de la mobilité 22 septembre\20130922_122836.jpg"/>
          <p:cNvPicPr>
            <a:picLocks noChangeAspect="1" noChangeArrowheads="1"/>
          </p:cNvPicPr>
          <p:nvPr/>
        </p:nvPicPr>
        <p:blipFill>
          <a:blip r:embed="rId7" cstate="print"/>
          <a:srcRect/>
          <a:stretch>
            <a:fillRect/>
          </a:stretch>
        </p:blipFill>
        <p:spPr bwMode="auto">
          <a:xfrm>
            <a:off x="179512" y="2996952"/>
            <a:ext cx="2538282" cy="33843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6872" name="Picture 8" descr="C:\Users\THIERRY\Documents\24H de ST JO 2014\journées de la mobilité 22 septembre\20130922_111123.jpg"/>
          <p:cNvPicPr>
            <a:picLocks noChangeAspect="1" noChangeArrowheads="1"/>
          </p:cNvPicPr>
          <p:nvPr/>
        </p:nvPicPr>
        <p:blipFill>
          <a:blip r:embed="rId8" cstate="print"/>
          <a:srcRect/>
          <a:stretch>
            <a:fillRect/>
          </a:stretch>
        </p:blipFill>
        <p:spPr bwMode="auto">
          <a:xfrm>
            <a:off x="2843808" y="2996952"/>
            <a:ext cx="1979712" cy="14847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6873" name="Picture 9" descr="C:\Users\THIERRY\Documents\24H de ST JO 2014\journées de la mobilité 22 septembre\DSC01722.jpg"/>
          <p:cNvPicPr>
            <a:picLocks noChangeAspect="1" noChangeArrowheads="1"/>
          </p:cNvPicPr>
          <p:nvPr/>
        </p:nvPicPr>
        <p:blipFill>
          <a:blip r:embed="rId9" cstate="print"/>
          <a:srcRect/>
          <a:stretch>
            <a:fillRect/>
          </a:stretch>
        </p:blipFill>
        <p:spPr bwMode="auto">
          <a:xfrm>
            <a:off x="4932040" y="2996952"/>
            <a:ext cx="1944216" cy="14581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6874" name="Picture 10" descr="C:\Users\THIERRY\Documents\24H de ST JO 2014\journées de la mobilité 22 septembre\20130922_104517.jpg"/>
          <p:cNvPicPr>
            <a:picLocks noChangeAspect="1" noChangeArrowheads="1"/>
          </p:cNvPicPr>
          <p:nvPr/>
        </p:nvPicPr>
        <p:blipFill>
          <a:blip r:embed="rId10" cstate="print"/>
          <a:srcRect/>
          <a:stretch>
            <a:fillRect/>
          </a:stretch>
        </p:blipFill>
        <p:spPr bwMode="auto">
          <a:xfrm>
            <a:off x="7020272" y="2996952"/>
            <a:ext cx="1944216" cy="14581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6875" name="Picture 11" descr="C:\Users\THIERRY\Documents\24H de ST JO 2014\journées de la mobilité 22 septembre\20130922_123158.jpg"/>
          <p:cNvPicPr>
            <a:picLocks noChangeAspect="1" noChangeArrowheads="1"/>
          </p:cNvPicPr>
          <p:nvPr/>
        </p:nvPicPr>
        <p:blipFill>
          <a:blip r:embed="rId11" cstate="print"/>
          <a:srcRect/>
          <a:stretch>
            <a:fillRect/>
          </a:stretch>
        </p:blipFill>
        <p:spPr bwMode="auto">
          <a:xfrm>
            <a:off x="2843808" y="4581128"/>
            <a:ext cx="2376264" cy="17821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Image 10" descr="4569.png"/>
          <p:cNvPicPr>
            <a:picLocks noChangeAspect="1"/>
          </p:cNvPicPr>
          <p:nvPr/>
        </p:nvPicPr>
        <p:blipFill>
          <a:blip r:embed="rId12" cstate="print"/>
          <a:stretch>
            <a:fillRect/>
          </a:stretch>
        </p:blipFill>
        <p:spPr>
          <a:xfrm>
            <a:off x="4704522" y="5036250"/>
            <a:ext cx="4439478" cy="2497206"/>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dirty="0"/>
          </a:p>
        </p:txBody>
      </p:sp>
      <p:sp>
        <p:nvSpPr>
          <p:cNvPr id="15" name="ZoneTexte 14"/>
          <p:cNvSpPr txBox="1"/>
          <p:nvPr/>
        </p:nvSpPr>
        <p:spPr>
          <a:xfrm>
            <a:off x="899592" y="138698"/>
            <a:ext cx="4032448" cy="507831"/>
          </a:xfrm>
          <a:prstGeom prst="rect">
            <a:avLst/>
          </a:prstGeom>
          <a:noFill/>
        </p:spPr>
        <p:txBody>
          <a:bodyPr wrap="square" rtlCol="0">
            <a:spAutoFit/>
          </a:bodyPr>
          <a:lstStyle/>
          <a:p>
            <a:r>
              <a:rPr lang="fr-FR" sz="1500" b="1" dirty="0" smtClean="0">
                <a:solidFill>
                  <a:srgbClr val="00B0F0"/>
                </a:solidFill>
              </a:rPr>
              <a:t>LYCEE PRIVE SAINT JOSEPH</a:t>
            </a:r>
          </a:p>
          <a:p>
            <a:r>
              <a:rPr lang="fr-FR" sz="1200" dirty="0" smtClean="0">
                <a:solidFill>
                  <a:schemeClr val="bg1"/>
                </a:solidFill>
              </a:rPr>
              <a:t>Saint Martin Boulogne</a:t>
            </a:r>
            <a:endParaRPr lang="fr-FR" sz="1200" dirty="0">
              <a:solidFill>
                <a:schemeClr val="bg1"/>
              </a:solidFill>
            </a:endParaRPr>
          </a:p>
        </p:txBody>
      </p:sp>
      <p:pic>
        <p:nvPicPr>
          <p:cNvPr id="14" name="Picture 2"/>
          <p:cNvPicPr>
            <a:picLocks noChangeAspect="1" noChangeArrowheads="1"/>
          </p:cNvPicPr>
          <p:nvPr/>
        </p:nvPicPr>
        <p:blipFill>
          <a:blip r:embed="rId2" cstate="print"/>
          <a:srcRect l="50730" r="1218"/>
          <a:stretch>
            <a:fillRect/>
          </a:stretch>
        </p:blipFill>
        <p:spPr bwMode="auto">
          <a:xfrm flipH="1">
            <a:off x="6624736" y="6112800"/>
            <a:ext cx="2555776" cy="583896"/>
          </a:xfrm>
          <a:prstGeom prst="rect">
            <a:avLst/>
          </a:prstGeom>
          <a:noFill/>
          <a:ln w="9525">
            <a:noFill/>
            <a:miter lim="800000"/>
            <a:headEnd/>
            <a:tailEnd/>
          </a:ln>
        </p:spPr>
      </p:pic>
      <p:pic>
        <p:nvPicPr>
          <p:cNvPr id="16" name="Image 15" descr="logo24.png"/>
          <p:cNvPicPr>
            <a:picLocks noChangeAspect="1"/>
          </p:cNvPicPr>
          <p:nvPr/>
        </p:nvPicPr>
        <p:blipFill>
          <a:blip r:embed="rId3" cstate="print"/>
          <a:stretch>
            <a:fillRect/>
          </a:stretch>
        </p:blipFill>
        <p:spPr>
          <a:xfrm>
            <a:off x="7524328" y="116632"/>
            <a:ext cx="1387858" cy="576064"/>
          </a:xfrm>
          <a:prstGeom prst="rect">
            <a:avLst/>
          </a:prstGeom>
        </p:spPr>
      </p:pic>
      <p:pic>
        <p:nvPicPr>
          <p:cNvPr id="17" name="Image 16" descr="456.png"/>
          <p:cNvPicPr>
            <a:picLocks noChangeAspect="1"/>
          </p:cNvPicPr>
          <p:nvPr/>
        </p:nvPicPr>
        <p:blipFill>
          <a:blip r:embed="rId4" cstate="print"/>
          <a:stretch>
            <a:fillRect/>
          </a:stretch>
        </p:blipFill>
        <p:spPr>
          <a:xfrm>
            <a:off x="179512" y="116632"/>
            <a:ext cx="720080" cy="593143"/>
          </a:xfrm>
          <a:prstGeom prst="rect">
            <a:avLst/>
          </a:prstGeom>
        </p:spPr>
      </p:pic>
      <p:sp>
        <p:nvSpPr>
          <p:cNvPr id="20" name="ZoneTexte 19"/>
          <p:cNvSpPr txBox="1"/>
          <p:nvPr/>
        </p:nvSpPr>
        <p:spPr>
          <a:xfrm>
            <a:off x="1907704" y="620688"/>
            <a:ext cx="5832648" cy="707886"/>
          </a:xfrm>
          <a:prstGeom prst="rect">
            <a:avLst/>
          </a:prstGeom>
          <a:noFill/>
        </p:spPr>
        <p:txBody>
          <a:bodyPr wrap="square" rtlCol="0">
            <a:spAutoFit/>
          </a:bodyPr>
          <a:lstStyle/>
          <a:p>
            <a:r>
              <a:rPr lang="fr-FR" sz="4000" dirty="0" smtClean="0">
                <a:solidFill>
                  <a:schemeClr val="bg1"/>
                </a:solidFill>
                <a:latin typeface="Swiss921 BT" pitchFamily="34" charset="0"/>
              </a:rPr>
              <a:t>HORS-BORD H2 POWERED</a:t>
            </a:r>
            <a:endParaRPr lang="fr-FR" sz="4000" dirty="0">
              <a:solidFill>
                <a:schemeClr val="bg1"/>
              </a:solidFill>
              <a:latin typeface="Swiss921 BT" pitchFamily="34" charset="0"/>
            </a:endParaRPr>
          </a:p>
        </p:txBody>
      </p:sp>
      <p:sp>
        <p:nvSpPr>
          <p:cNvPr id="21" name="ZoneTexte 20"/>
          <p:cNvSpPr txBox="1"/>
          <p:nvPr/>
        </p:nvSpPr>
        <p:spPr>
          <a:xfrm>
            <a:off x="1907704" y="1084674"/>
            <a:ext cx="4032448" cy="323165"/>
          </a:xfrm>
          <a:prstGeom prst="rect">
            <a:avLst/>
          </a:prstGeom>
          <a:noFill/>
        </p:spPr>
        <p:txBody>
          <a:bodyPr wrap="square" rtlCol="0">
            <a:spAutoFit/>
          </a:bodyPr>
          <a:lstStyle/>
          <a:p>
            <a:r>
              <a:rPr lang="fr-FR" sz="1500" b="1" dirty="0" smtClean="0">
                <a:solidFill>
                  <a:srgbClr val="00B0F0"/>
                </a:solidFill>
              </a:rPr>
              <a:t>PROJET BAC STI2D ITEC</a:t>
            </a:r>
            <a:endParaRPr lang="fr-FR" sz="1200" dirty="0">
              <a:solidFill>
                <a:schemeClr val="bg1"/>
              </a:solidFill>
            </a:endParaRPr>
          </a:p>
        </p:txBody>
      </p:sp>
      <p:sp>
        <p:nvSpPr>
          <p:cNvPr id="12" name="ZoneTexte 11"/>
          <p:cNvSpPr txBox="1"/>
          <p:nvPr/>
        </p:nvSpPr>
        <p:spPr>
          <a:xfrm>
            <a:off x="1115616" y="1412776"/>
            <a:ext cx="8028384" cy="861774"/>
          </a:xfrm>
          <a:prstGeom prst="rect">
            <a:avLst/>
          </a:prstGeom>
          <a:noFill/>
        </p:spPr>
        <p:txBody>
          <a:bodyPr wrap="square" rtlCol="0">
            <a:spAutoFit/>
          </a:bodyPr>
          <a:lstStyle/>
          <a:p>
            <a:r>
              <a:rPr lang="fr-FR" sz="4800" dirty="0" smtClean="0">
                <a:solidFill>
                  <a:srgbClr val="00B0F0"/>
                </a:solidFill>
                <a:latin typeface="Swiss921 BT" pitchFamily="34" charset="0"/>
              </a:rPr>
              <a:t>LES RETOMBEES ?</a:t>
            </a:r>
            <a:endParaRPr lang="fr-FR" sz="4800" dirty="0">
              <a:solidFill>
                <a:srgbClr val="00B0F0"/>
              </a:solidFill>
              <a:latin typeface="Swiss921 BT" pitchFamily="34" charset="0"/>
            </a:endParaRPr>
          </a:p>
        </p:txBody>
      </p:sp>
      <p:pic>
        <p:nvPicPr>
          <p:cNvPr id="13" name="Image 12" descr="shutterstock_115012306.png"/>
          <p:cNvPicPr>
            <a:picLocks noChangeAspect="1"/>
          </p:cNvPicPr>
          <p:nvPr/>
        </p:nvPicPr>
        <p:blipFill>
          <a:blip r:embed="rId5" cstate="print"/>
          <a:stretch>
            <a:fillRect/>
          </a:stretch>
        </p:blipFill>
        <p:spPr>
          <a:xfrm>
            <a:off x="467544" y="1484784"/>
            <a:ext cx="725371" cy="873941"/>
          </a:xfrm>
          <a:prstGeom prst="rect">
            <a:avLst/>
          </a:prstGeom>
        </p:spPr>
      </p:pic>
      <p:sp>
        <p:nvSpPr>
          <p:cNvPr id="18" name="Rectangle 17"/>
          <p:cNvSpPr/>
          <p:nvPr/>
        </p:nvSpPr>
        <p:spPr>
          <a:xfrm>
            <a:off x="1115616" y="2060848"/>
            <a:ext cx="7902624" cy="477054"/>
          </a:xfrm>
          <a:prstGeom prst="rect">
            <a:avLst/>
          </a:prstGeom>
        </p:spPr>
        <p:txBody>
          <a:bodyPr wrap="square">
            <a:spAutoFit/>
          </a:bodyPr>
          <a:lstStyle/>
          <a:p>
            <a:r>
              <a:rPr lang="fr-FR" sz="2500" b="1" dirty="0" smtClean="0">
                <a:solidFill>
                  <a:schemeClr val="bg1"/>
                </a:solidFill>
              </a:rPr>
              <a:t>VISITE DE LA DCNS &amp; MISSION H2 AU LYCEE</a:t>
            </a:r>
          </a:p>
        </p:txBody>
      </p:sp>
      <p:sp>
        <p:nvSpPr>
          <p:cNvPr id="36866" name="AutoShape 2" descr="data:image/jpeg;base64,/9j/4AAQSkZJRgABAQAAAQABAAD/2wCEAAkGBhQREBQUExQWFRUWGBoaFRcYFRgcHhsgGBsYGRcZHRoYGyYfHR4jHxwaHy8gJScqLCwsGh8xNTAqNSYrLCkBCQoKDgwOGg8PGi4kHyMwLy8tLzI2LCoqLCwsMiwyLDQqLC8sLCotMDUvLCwsMSwsLC8vLywsLCwsLSwvLywtLP/AABEIAIkBcAMBIgACEQEDEQH/xAAcAAABBQEBAQAAAAAAAAAAAAAAAwQFBgcCAQj/xABSEAACAQMCAwUEBAcKDAUFAAABAgMABBESIQUGMRNBUWFxByIygRSRobEVI0JSYnPRMzVTVHKCkpOywhckJTQ2RHSis8Hj8BaDlOHxJkNjo8P/xAAbAQACAwEBAQAAAAAAAAAAAAAAAgEDBAUGB//EADURAAEDAgMECQQCAgMBAAAAAAEAAhEDIQQSMUFRYXEFExQigZGhscEyUtHwQvEz4RUjNCT/2gAMAwEAAhEDEQA/ALn7UOLTQNb9lK8eoPnSxGcFMZx6mqN/4qu/4zN/WN+2rd7XvitvST70rN5pcbCvR4JjTQaSB+leUx739pcGk7PYKYbm66HW5m/rGrn/AMY3X8Zm/ptUDXXZnwrV1bPtCzZ37XHzV85N5onklkSSeR8gMmXJ6bMB9Y+qtC4XxZFQ9rIqnO2twMjA6ajWD2N40MqyL1U59fEehGRWjTLHfWwKnrup/NYdQfuP/wAV896fZU6Px7cYJ6t9juBiNOUHzXrOjK/X4V1EXe244jn6eSv34bg/h4v6xP20fhuD+Hi/rE/bWGzwFGKsMEHBFISyhfWnbjS7QLmO6Tc2xat5/DcH8PF/WJ+2vDxy3HWeL+tT9tYAbg+X1V402Rg1aMQ/ck/5c/atS5t4pcNPEbO4TstI14ngAzqOfibPTFXYXiaO01rowTr1DTgdTqzivnxJgAB1rSeX+Nw3FsOGgSJIYmRnKrpBwSxHv5O5PdU0qxLjKtwuMzvdOp0vt3BXq1vY5QTG6uAcEqwbB8NjUbzJzRDYxh5SSW2RF+JiOuPADvJ/ZSXKXK4sI3QSGTW2rJXTjYDHU+FZvzQDfca7Ekhe0WIeSjBfHnnUa6mEpCq7v2AEla61epTpAx3jaFLp7T7yck29nqUeCySY9SmBVo5L5olvBKJoeyeIqCPeGdWr8lhkYx4nrVgs7NIkVI1CoowqjoKT4lxBLeF5X+FFLHx27h5noPWmfUpvGVjI3b07KdRhzPfO/cnVFZTZ8a4nxSRzbuII1PcdIGegLaSzNjw28hmluHc53ljdi3vzrQ4984yA2wcMANS+Od9j4Ypzg36SJGzalGNYYMGDt2LUKKoHtP5juLVoBBIY9YfVgKc4KY+IHxNRPFr/AIq9v9N7QRQ4DLGhAIUkBWI0+9nIO5784ApWYRzmtdIAKl+LaxzmwSRqtVorLeF8w8T4lHogZIjGPxsuy6yc6R8JwcD8keeRkCnPIHNlybx7S6YuRrALY1K0Z94ZHUbHx6Cpdg3tBMiRqNqhuMY4tEGDodi0misw5v5yu7biZjiclB2eItK4Yso2zjVuT40z5gv+LWJjmmnGHPwrpKg9dBXSB0z0z0O9S3BudFxfRQ7Gtbm7ptqtborL5+J8UvYGuoWEMKglUVsM2j4yCVydwepHTG/fOezTmmW8ikWY6niK+9gAsrZxnG2QVO/mKR+FcxhdItrwTsxTXvDYN9OKulFZzylzPczcVlhklLRqZsLpXbS2F3C52HnT72n8fntUgMEhQszhsBTnAXHxA+NHZXdYKciSp7UzqzUgwFeKKpnMXHZouDxTpIRKyQkvhd9YXVsRjf0qu8G4lxXiEP4mVUWPIaQ4Uu2S2MhT0BA2AHTJqW4Vzm5iQADCh2Ka1wYASSJWq0Vm/s/5vuGumtLpi7e8AWA1KyfEpI6jAP1edTvNkXEJJkjs2EcejLudI3ydskE9MfCKV2HLH5HEDbOxM3EtfTztBOyNqtdFZTxXiHFOFtG8swmjY4xnUpxuVOpQykjoRVo515hkj4alxbuULmMg4BOHGcbgipOFdLYIIdoUoxTSHSCC3UK3UVAci8RkuLCKSVtbsXy2AM4dgOgA6AVWeCcz3MnGpLdpSYQ8wCaV6Lq07gZ2x40ow7iXD7dfBOcQ0Bh+7TxVt5i5rgsVUzFstnSqqSTjGfIdR1IqTtpw6K46MoYZ8xmsY9odreJIn0uRXUmTscY2XK5Bwo7tPj0q88pLeQRtLeSq0CwhkAxlQAG3wg/J8zV1TDNbSa4G59eSop4pzqzmFpgenNS3OPHXtbYmJS8rnTGApbc9WIHcB9uB30vy2lz2IN2ymVt9KqAEH5uR1PiencPE0Oy4txLiskjW8gt4kOBvgDPQFgpZmxue4eVPuWuarqC++hXxDltlfbOSMruANSt03Gc48xUuw5DC0RmFzvUNxIdUDjOU2G5aJRRRWBdBFFFFCEUUUUIWbe184a29JP7lZgTWme2T/V/ST746zNBuK9Lgv8DfH3K8rjv/AEPPL2CcQx4HnSlFFbVzCZQRTrhHF3tJNS7ofjXx/YfA01oNUYjD08RTNKqJadQraNZ9F4ewwQr5f8PjvYlljI1Ee63j+i3ofqqkXljIrlXXSR3f99fWrxyxB2Fkpc4BBkPkDv8Adg1T+KXjXEjPnqdhnoO4f995r5Jgs1LE1aFMzTYSATzsvTdM06bqVOs4RUcASBy1Uf2RziudB8KeatsZ3xSCoSDvn512Q87V5otSaEZ36d9b5w/gVsrCeKJAzDIcDchh1z5isCZcHFW7ku2mm1qlyATFKiRGZwwOnCsFAwAPEdK00nAHSVv6Pqhjy0tmfSFsdY1zgj2PF+305Uusq/pDbWufXUPmK0PkngtxbRSLcPrZnyp1s+BpAxlhtuDUlxvgMN3H2cyah1B6FT4gjpXWwtfq3S4WNiu3WpuxFIHR2q64TxqG5jDwuGBHTO48mHUHyNQ3tA/G8OuVQhmUKzAEEgK6scgdNlJ+VQFx7G01ZjuXUeDRhj9YZfuqxco8lpYLKBIZO106sqAPd1d2/XUepqwijTOdjpIOkfKAa1QFj2QCCCZ+FCeyC+Q20sWRrWQsR3kMqgH6wR9XjVf9q90s17HHH7zqmlsb+8zHC+vTb9KrFxT2SQvIXglaDP5OnUB/J3BA8smn/LXs3gtJBKzNNIPhLAAKfEKM7+ZJrSK1FtQ1gb7o+VmNGs6mKBAgbZ2clWPa+hH0QHqEkB+XZ1bOZlxwaQDp2CfctKc38lLxAxlpGj7MMBhQc6tPj6VJ8S4IJrRrYsQGQJqAGdsb4+VUdc3JTG4381oFF2eod4t5Kqex9f8AE5v1x/sR1Bcuf6Qy/rbj+/V/5T5YWwhaNXLhnL5IA6qq429KY8P5DSK/a8ErFmaRtGkY/GZyM9ds0/Xsz1DP1Cyr7O/JSEfSbqm8zD/6gj/W2/8Acqwe2D/M4v1w/sSVJcQ5DSa/W7MrBlaNtAUY/F4wM9d8U+5s5YW/hWNnKBXD5AB6Blxv60dezNSM/SLo7O/JVEfUbJhy0uOCp+of7Qxqs+xjrdekX3yVfeH8EEVotsGJAQpqwM7gjOPnUdyhyWvDzJpkaTtAoOVAxp1eH8qk65mSoPuNvNWdS/rKbvtF/JUbkuUJxuUMcEtOoz46icfYae+2O+UtbxAgsutmHgG0hc+uD9VTfMnsxiupjMkphZjlwFDAn84DIIJ796bv7IoDEF7V9erLSEAk7YwB0A7+8+daBXomo2qTcCIhZTQrim6kBYmZlJc2fvBB/It/uWpX2Xr/AJNj82kz/TNP+KcprPYpaGRgqCMawBk9mABt03xTrlvgQs7dYVYuFLHUQAfeJPQetZX1WmiWDXNPgtbKLhWDzpljxWccv/6RSfrbj7pKdcd4zc3vFDZxzmCMMVypIJ0rqYnBBYnBAGcdPM1aLDkNIr9rwSsWZpG0aRj8YGBGeu2aQ5n9nEV3L2yyNDIcaiBqBI2BxkEHpuD3Vo6+kagJ+2JiYPJZhh6opkD7piYkc1SufuXVs0iU3UszsSdDtkAAfFjO2+w+fhU/zWM8AtyO5LfP9ED76dN7JYjEQ00jSlgTKQCcAEaQCdgcg5JJ2FWdOXYzZLaSZdBGEJ6E6cYPkRgH5VD8SyGXkg3tCZmGfL7QCIF5UL7M7xPwYnvAdm0mvJ+H32bfw2INU3k27EvHGkX4Xedl9CGI+yp2L2Oxh97lzHndQgBI8C2SP92pfg3s7itbz6RG7ADVpjwMAMMYznJxUmrRb1hDpLgdigUq7urDmwGkbVXPbOPetfSX/wDnVr4rGZeDuE3JtgRjvwgO3qKd808qx38QRyVZTlHGMgnY7HqD3jyFRnKHIX0CVpO3MmUKBdGkDLK2fiPhVQqsNFom7dm9XGlUFZxiztu6yonIvA5LpJFivXt2VsmNdW4IHv8AuuufDp3DxFWKL2dOl3BJLfa5A6sodTqbszrKgtIT0B9Ke8W9lMMkhkgla3JOcAalBP5u4K+mceGKcct+zlbW4E7TvLIucZAA94FTnJYnYnvq+piWulzXxOyL+az08K5sNcyY2zbyVxooorkrroooooQiiiihCzT2xDe3/kyfelZkpwRWn+174rb0k+9KzGRMGvS4L/A3x9yvK44//S8cvYJ3RXELZFd1tXLIhFcTfCa7oIoQNVo8YE9oAvR4sDyyuPsO1Z6/4vYg5yc+WOtWPkPiB/GQH8n3l9CcMPtB+ZpvzpYaJVdRs+c7d4xn69vtr5A2gcB0hVwbtCZHEaj09QvX9JDteDp4tuosf3n7qEMY+L/vpXNtjfFAc5x3elLBQPKuiTAgrzIvdNLj4jWjeyrl9SpuiW1hnQDI0kaVyemc5J76zd2ySa3Pkfh5hsIFIwSuo/zyW+4gfKt1Bt+S39G0w+tmOy6naKKznnHny4F39EswNYIUtpDEsfyVB2AGdye/PTFdOlRdVdDV6CtWbSbmcrLz3xmS0s2liIDhlG4yNzg7Uly3zG8nDPpUuGdVlYgDTnsy+B5bCqJzdxLiCW3Y3yqyyFSkg07FTkqSmx27iAfM1beSbMzcE7NSAZEnUE9AWaQDOPWtj6LWUATB72o3LGyu59cgSO7od6l+UOaRfxPIIzHpfTgtqzsDnoPGp2q1yJyxJYQyRyMjFn1ArnGNKjvA8Khr2fjE00vYhIold1QkICwViAff1E5G+cAHuqh1Jr6jgwgDitDarmU2l4Jcdyv1FZ7ytzndC9+h3oGs5AYAAg6dQzp90qR0IHeKX5+57ktpFt7YAykAsxGrTq+FVXvY9d/EbHOx2WpnDBtvwhHa6fVmodluMq90Vl95zDxayhL3CqyuMK2I8ox+HITbywR8xVj5H5neeyluLlh+Ld8kKBhVRGOw9TQ/Cua3PII4XQzFMc7JBB1vZW2isqt+cOJcQncWYCIu+NKbA506mcHJPgPA7bZpO+9oN/HOkMgSN1KrINIOrJ2YdcZUjocd/lT9hqTEid03Cr7dTiYMb4sVZvaPzRPZLAYCo1l9WpQfhC46+pqz8GuWltoZG+J40ZseLKCdvU1QfbN8Nr6yfclWQ8wJZcKgmcZxDEEUbamKDAz3d5J8Aal1MGgzKLklQ2qRXqZjYAKzUVl1lxzjF6pmgCrHk6QFjAOOoHaZLeGc4zUxyTz69xMba6UJMM6SBjJX4lK9zDBPhsenej8I9oJkGNY1CsZi2OIEETpIsVeaKzXmbn25tuJPCgDxrpxHpGWLRqQNXX4jTLi/NPFrJ0e40BXJwmmMrt1UlfeB38frqW4N7ouLiQldjabZsbGDbRavRWY3/NPE54murdBFbLkjZGYhfiY6gSQMHoB078Zqychc2Ne2ztLgSRHDkbAjGQ2O7vz6Uj8M9jcxjjw5p2Ypj35BPDjyUnzTx9bK2eY4LdI1P5TH4R6d58ga55Wu7qWESXSRxlt0RVYEDxbUx3Ph3d++wpZ5vv8AiE7pYBUiT8pgucdAWLggE42UDP1GnnL/ADndRXos78LqYgK4AG7fD8PusrdMgAg9e/FxwzhTIgZtTe8clUMS11QGTl0FrTzWg0VQud+c5rO9hRSOxKo0g0gkjWwbBPT3RSnKPGuIXN0JJ4yls6MUGgAd2jc+8ds7nY1T2Z+TrCRCt7Uwv6sTKvNFUG8n4xNLL2ISKJXZUJVAWCsQD7+ptxvnAB7qT5W5zuhe/Q70DWcgNgAg41DOn3SCOhHiKnsrspIIMXibo7U3MGkETaYsrnxjj0FooaeQID0zkk464ABJpzZ3SyxpIvwuqsuRjZgCNvQ1kXtKa8Mg+kBRD2kn0cjRkjO2dJz8OnrVu5Ae/wAR/SAotuwXsiNGfyNGdJz8OetO/ChtEPzCefsq2YourGnlMcvdKcl8y3lzNIlzD2aKuVPZSJk6gMZc4O1XGqB7Peb7i8uJUmZSqpkYQDfUB3eVJ8y8/TtdfRLBQzhtJfAJLD4goPugLvlj4HoBkzUw7nVS0AC3gFFPEMbSDiSZPiVodFZddc0cU4eyNdqskbHHRMeJAaMe62PEH51a+P8AM5HC2u7Y7kIVJAOMuqsCPEbj1FVOwzwW3BBsCNFa3FMcHSCCLkHVWaist4VzZxS+j026pqTPaS4QZz8KjV7o28ifSn/I/O9xJdNaXeC/vAHSFIZM6lIXY7A7+XfnZ3YN7QTItqNqVuMpuIEG+hiyR9r3xW3pJ96VnUiZFaL7XfitvST70rPK7WB/wN8fcrznSP8A6XeHsE1ikwadA0lLD4UmkhXY1rWQjNcJzXSIWIABJPQClLC0aZwibk/Z4k+Aq+cN4PFaIWONQHvOftx4CuB0z07Q6MaAe9UOjR7ncPfZtXR6P6LqYwk/Swan8Jjyty80JaWTZmXSF8BkEk+ew9KjObuIiZ1WM5VM5PiTjp5DFdca5iabKplY/tb18vL66hq8C0V8TiTjcV9Z0A0A/f8Ad10sZjKTKHY8N9G07/39svF6UncPgetdySACmhJY10WNkyVwXGLKzci8qG7l1MQEjZSQRkvg7qO7Hid+o8a2kVC8nWAisbcYAPZqT4+9lz9rGpquvTbDV6jBYcUaY3nVFY9wmQRcwt2m2Z5QCfFw+j68j662Gqhzd7O472TtVfspcAMdOoNjYZGQc42znoBW/C1GsLmvsCIU4qk54a5ly0zCa+1y4QWSqcamlUoO/wB0NqPpg4/nCpD2ZfvZD6yf8RqhP8EmtG7W6d5NgjFSQoB3GC+Ttt1AGelXDlngf0O2SDXr0ljq04zqYt0yfHxp6r6YoCm10mZSUmVDXNRzYEQnnEbwQwySkZEaM5HjpBOPsrNOXpL/AIs0j/S2gRCBiPI67gAKRsPEk1qE0IdWVhlWBDA94IwR9VZ+fZS0cjG3vJIkbqAG1Y8NSuur5iowz6bWukwdhiU2JZUc5paJG0Awq5bWxi45EjTtOVkQNI3UnTuOp6fD17qU5imEPHxJL8AlhbJ7l0pg+gx9lWqz9l0cNzDNHMwERUlSuS5BJYltQxn02p3zty5aXTRiaUQzEERtkDUARlSG2bBbPUHf1rV2mmagvIywbLH2aoKZtBzSL/K69pF7GvDZQxGZNIjGfiOpWyPHAGflVW5XjZuA3oXrqkPyCRE/YDTPmPlK1sbZy1x207ALCuwC5ILNpBJ2Gdycb9M4q1+ymzK8PJYbSSOwB7xhU+rKml7tLDy0z3hwlN3quIhwjunjCjPY5eJ2c8eR2moPjvK4xt6Ef7w8ahfaLdpJxVNBB0CNXI/ODEkeoBAqWk9nVnNIz294EUE5QFWKYOCM6gVx51WOIcMh/CMNvaEuoaNC+c6m1Eu2RtgA42292r6fVurOqAnTSNFRV6xtFtNwGus68grT7ZvhtfWT7kpDn6JjwqwYfCFj1epiGn7j9dWznLk78ICIdr2fZlj8GrOrT+kMdKk/wFG1ottKO0QRqh7s6QAGHgcjPlWNmIaxlPeCZW1+Ge99Tc4CEw5CuUfh1vox7qaWA7mXZs+ed/nVAWQTcwhodx2w3HTCJiQ+nutvUzJ7JGUsIbxkRuqlTnHgSrgN9VWPlPkaGwyykySsMF2AGB4KB0HzJ86brKVPO9rpLptG/el6utUyMc2A2JM7tyo/HBnmJM/wsH9iOpr2xf5vb/rD/ZNSt7yF2nERedtjDo3Z9n+YFGNWrvx4U85w5T/CEcadp2ehtWdGrO2MfEKBXp56ZnQXUHD1MlUR9RsmtioHAh/sbfbGc1VPZvGzWPEFX4imF9THIBWgw8D02P0XX/8AZMWvT4qV1ac/PGaY8m8n/g9ZB2vadoVPwacaQR+cc9arFZoY8TcmR5q00HGowxYAg+SzXkThtzP2q210ICNJZcsCw3AbYbgdPmPGrDL7PbtriKWe7jd1ZdJYtk6W1hRkepxUnxj2XI8xmtpmt2JJIAJAJ6lSrKV9Nx6UpwP2ePFcpcT3TzPHnSCD3gjcszHG/QYrS/EtMva4C2kX81mp4VzYY5pN9Zt5Ks+1dNXEIAehiQH5ySCtR4hdiCCSTGRGjNgeCAnH2VXeaeQ/ptzHN23Z6FVdOjVnSzNnOoeOKtM0IdWVhlWBDA94IwR9VZKtVrmU27tVso0ntqVHb9Fl/Lz3/FmkkN40CIQMR5G53AAUjYeJJNRtpbGLjsSNO05WRQZG6k6Nx1PT4evdViPspaORjb3kkSN1ADaseGpXXV8xTyz9l8cNzDNHMQIipKlMliCdRLahjOfDatnX0hmh1iIAjTxWLs9U5ZbcGSZ15BR/tl/c7b+U/wBy1c+WGzY22P4GL+wtJc08sJfwdm5KkHUjgZwcEdO8EHpUPyjyLJZTa2uTIgVlVNLADUQcjLkDp4d9ZC9jqAYTBE+K2Bj2YgvAkGPBVf2Rf55P+r/vrSHs/kEXF5Fl2c9qgz+fqB+sgN9dXTlHkP6BNJJ23aa1040acbg5zqPhXPNPs6ivJO1VzDKcamAyGx0JXI36bg1odiabqjxNnCJWVmGqtpsMXaZhI+1e5RbDQ2NTyLoHf7pyxHoNs+Y8agIYmXlp9Xe+V9O2X/nmpC19k2qQNc3LzAfkgEEgd2pmJA9Psq2cd5eW4s2tlIiUhApC5ChGUgBcjwx1qsVadNrWNM94ElWmlUqOe9wiWkAKB9kqgWB85Xz9Siqzw7/SM/rpP+G9aDyny59Bt+x19p7zNq06euNsZPhUZb8haOIm97bOXZuz0fnKVxq1efhQK7M9QzqDCDQf1dIR9JEqD9rvxW3pJ96VnlX32utJ2kGy6dL6dzk7pqyMYHdjc99Z92h/NNdXBf4G/u1cPpATiXeHsEpXDxZrztvI/VXLTZ27zWtYg0zZX3kzhIig7Qj3pN8/o/kj59fmPCovmzjeqXsh8KfFjvb/ANvvzVxhiCqqjooAHyGKy25u9TMcbsST8zmvi+EqHpDHVcVUve3CdPICF7Tpd3Y8JTwzLTrxjXzJSqyg99cSXIHTekVgJGa6+imu9lYDcryEkrkAsd6dW9tkgAbsQB89qTEH6RqR5e4OLi6iiYsQzb4ONgCT9gNBOYwCmYwlwEarbo5400x61BwAq6hk4HcM5O1OagbHkayhYMsClh0LFn+fvkjNT1dgTtXsGZ47wA5X+AiiiipViKKKqnO/NZtgsUO8z+AzpB2Bx3sTsB/7ZR7wwSVXUqNptLnK10U04QkiwRiY6pAo1nz7+n1U7pgZCcGRKKgeZ+TYb/R2rOpTIUoR+VjOQQQegqeop2Pcw5mm6h7GvGVwkKi2fshtUYF3lkA/JJVQfXSM/URV2ggVFCoAqqAFAGAAOgApSq3xzm/sphbwRmWdu7Oyk9NXy3PgN6K2Ic4TUKpDaWHEgQqzzLyDYwnW0swZydMa6XZid8KCufrNTPIPLtmkYuIA7OcjVIQWXuZQFAA9R1B671EuzSytDA3b3UgxcXP5MSnqkZ7lG4yOvr0vXB+EpbQrFH0XvPUk7kn1pW4yvVkF3dWWhTa6rma0QPf91hPaKKKF0kUUUy4zxZLaFpX6KNh3k9yjzNQSAJKgkNElIcf5gjtI9Te87bRxj4nPgPLz/wCeBUFy7x+7lvWimEekJqdVH7nnGlSfzvEfdjFQNtxKSWbtQolvZf3JOqW6b4Y92rBzv06nc4q58uWcNrFo7VHkZj2r6hlnPXvztnGP21la81HSDA/f3gsDKjqzwQYA/b8eGwcVOUVx2o1acjVjOM748ceFeSXCqQGYAscLkgZPgM9T5VrXQlKUU34hfpBE0khwijJOM+XQUPxGNUV2dQrY0ksADqxpxnxyKiQozDSU4oriWUKCzEADqScAepNM7DjsE7MsUquy9QD9vmPMUSAYQXAGCU/rhZQSQCCV6gHcZ3GR3bVxdXiRLqkZUXIGWIAydgN6bRcMjimmuM4aQLrJOwCDAPlt19KgncoJvbxT+imHCuOQ3IcwvrCHDHBHmMZ6jzp/UggiQpa4OEhFFFFSpRRRRQhFFFFCFWub+Tvp5iPa9n2Yb8jVnVp/SGOlV3/BCf4yP6n/AKlaPRWpmLrU25Wm3gsdTA0Kri97bnifys4/wQn+M/8A6f8AqVy/sez/AKyPXsf+pWk0U3bq/wB3oPwkHR2GH8fU/lUyRNJIPUHB+VZpd24jkdNhpYj7dvsrejbqeqj6hSbcOiJyY0J/kL+yvIYPoZ2Gc4h9jwW3pJoxrWjQj5WCah40ah41vX4Mi/go/wCgv7KPwZF/BR/0F/ZXS7Ed643/ABbvu9FguoVavZtb674N+ZGzfXhf7xrUPwZF/BR/0F/ZXcNoiHKoqnyUD7hTswha4GVbS6OLHhxdolqKKK3LrIpvfX8cCF5WCKOpP3DxPkN6VlfSpOCcAnA6nHcKyu24k9/PreN53U/ioF2iTzkY93343IG1U1auSANSs1ev1cAanRWO49oL47WO2Y2ykBpGbSTnb3R6+Z88Uly1wcyO3ELwgE+9GG2CjuY56ADAXPr1xUZzhwySP6PJdMWVpMNHGMRxqMEIgOMsRnc+FSI4ddcTBaQm2t8Hsox1Y490sO8dDv8AId9ZpcXQ65GgWLM91SHySNBbXedw81JcH5re4nmcBFs4xjtGODkd++2/XHcMd5xUlwTmeK7eRYg5EZHvFcK2c9D8uhwardj7O5WjCXE/uKDojjzpycnUSQM7nwz5inPLlte2sXYC2jOGJ7UygKcnqQAW6bdO4VYx9QEZh8/0rqdSsCM4MXnb4W0CuVFJW2vSO006u/TnHyzvXchODgZODgefdWtdBV7mvmoWwEUY13D7Io3xnYEj16DvqLi5QSK1Y3E/ZTSnM0uodOrR6mPQ9/ifEbU0TglxBBPfSLm7OSq4DdmCQGYAEgkLnHXAHrUXYYlI7OGW7uW6yzg9nGT1IU5yB+l4dO6sDnku7w5D92rkvqEumo3UWG4e8n0TmGa3gniHDjNNLr/GDJw6YJZdwFPke7GamOI84XfbC3it4xMQDp7TXpB/O0hVG2/U4+YqZ5c5aFvmSRu0uH/dJD/ZXPRf2dwAAZX/ACtP9Kkmtp1i7YAPlNRGAAdJPpnu3+VMGPa23kFYKVVjO7aToIsPHb4qB4VzNxAXbROokcg5ibQgXGPeDAbAfPINOOFe0Y9pKbgpoUYRY1YlmyR7uTuCO84/J8TVm5f5YjtFbBLyP8cjdW8vIf8AZJrvh3KlrA2qOFQ3cTliPQsTj5UzadUR3lLKOIAHe3zN/wC1H8r80yXsspEYSBQApJ97V4Hu6b7dNtzmoPm1vp14LdZY44oVDOzsANRxnG+5AIGNvyqsv/giz7Qv2IydyNTY33+HOPljFLXXKNpIQWgTKjAwCowO7CkDvqTTqOblP76J3Uaz6eR5Bvfj6WVK4tewWkAgsZAZXYCaUEZxg7dp8K5OOh2APmah/wAApK6RwN2kzEZWPeOMeLSNux7yRgZ6dwOsDg0HZ9l2UfZ9dGgYz44x186VtbGOIYjRUHgqgfdSnDFxvoq3YIvPeIj25fn0Wfz8Eube/wA2cTtiML2shJBLD3mLMQCRtt5dKR4zwuaC6hmvGluEUa3ZFOFKknSOgVchST7ud602ginOHGw/hWHBtgwTrPDyWa8enveINEq2zLEffUEnDdwLtsB0+Hrg+YphxThpjvohfS5UqGZgraQMtiNAB02A2A6mtZrwioOGm5N1DsFmuXSba6W4CFm/MN1Jc3Z1Q3EtuoBijSN0DkgZLErkDOd8E7DGMk0ztIJ7W+EptHB0ZSKENp94aQpYZ8CT13rVaKDh5OabqXYOXZi68ysvv71pLnVxNWRI01RwqpKsTjAyNvUk+W3SkOL8fkuSfpJaGExF4YlGz4yIwx64JGckY22A2Najd2aSrokVXU4yrAEbbjY1xecMimAEsaOB0DKDj0z0qDh3Xg/75pHYR5kB2vrzUVyRw0Q2UW27jtG8y+4+oYHyqerxVwMCva0tblAC3MYGNDRsRRRRTJ0UUUUIRRRRQhFFJR3SMzKGBZMawDuuRkZHdkb1492gdULKHYEquRkgdSB5VMFRIS1FJXF0sYy7BQSACTjdjgD1J2o+lJ2nZ6hr06tOd9OcaseGds0QUSErRSM92iFQ7KpdtKgkDUT3DxNdTzqil3YKqjLMTgADvJogokJSikWvEDIpZQz5KDO7YGTjxwN6Lq7SJdUjKi7DLEAbnA3PnRBRmCWorwmuLe4WRQ6MGVhlWByCPEGoUylKKb3t/HCuqV1RemWIA9N+/wAqQ4dx2C4JEUquRuQDuB44O+POmyuImLJS9oOWbp/XKRgdAB6CvXcAEk4A3JPdUbbczW0jhEnRmJwBq+I+Cno3yzQGk3AQXtablSRXPWvaStrlZFDIwZT0IOQe7rTS/wCYLeBtMsqK3XTnJx4kDcDzNAaSYAugvaBJNlIVyZBkDIyegzvt12pC34lFIQEkRiy6l0sDlc41DHdnb1qMvv3ytv1M/wB8VS1hJg8fRK54AkXuPVTlFJzzqilnYKo3LEgAepNMLPmW2lfQkyMx6DOM/wAnPxfLNQGuIkBMXtBglSdFFFKmXPaDOMjOM4zvjpnHhXVV2adY+JuzsFUWiksxAA/HN1JqQseYreZ9EcyM3cucE+YB6jzFWupkCRuVLarSYJgzCkqKKipearVX0GeMEHB97YHwLdAfU0jWudoJVjntb9RhStFeKwIyNwehpOC6V9Whg2lirYOcMOqnzHhSwplK1yZACASMnoM9cdcVwbldYTUNZUsFzvgEAnHhkgfOobi/74WPpcf2Fp2MzGOBPkEj35RI3geZA+U84zxoW4X8VLKzkhVjTV0x1PQVGDjV9J+52QQeMsw/sqM1YpZQqlmIUDcknAHmSajrXme2kcIkyFj8Iz8X8knZvlmquqe64Jjgkf8AVd8cLfKYGLibfl2sfosjH7dq9/BV+et5GPS3X/masLuACScAbk+lRt3zLbRadc0Y1AMvvZyD0bA7j49KhtEu0k+ahzGNu5x8yPwmP4Evf4+f/Tx/tr1eCXg/18/+nj/bU5b3CyKGRgyncMCCD6EUjccVij165EXRjXlgNOrOnOfHBx44oFG8X8ypNNgEyfM/lRX4Ivf48PL/ABaP9tefReIL0nt3/lRMv9lqkuG8bguM9jKrkdQDuPMg7486cXd6kSl5HVFHVmIA+s1JokGLz4qAxhGYOMcz+VC/S+IJ8UEEv6uVlP8AvjH21yecOzP+M280A/PK60/pJ+ypLh/MFvOxWKVWYb6Qd8eODuR51zx+DXDjtzb++nvgj84ALv8AnEgft6VPUvDspJHMfpUXy5mPnyI+PdPba5WRA6MGU7hgcg/VStM7OxjtkfT7qFmkbJAC53bHco2z9dJWPMVvM+iOZGbuAO5x1Iz1HmKZrXETCuzgQHESVI1xNMqKWZgqjqSQAPUmu6qXGeLWz30Uc0sfZxI7MrMNPaZVVDA7ZALEA09OmXmEtWoKYlWi2u0kXVG6uvirAj6xStNIZoURWUoqSEaSMAMXxpxjqTt60WfFopmdY5Fcx4D6TnGc436dx+qlLTcgWTBwsCRKjZfxPEkb8m4iKH+XCdS/WjMP5tQ/EiWkmvhuLaVFTzSLK3GPUyP/AFYqd5nspJIVaEapopFkjGQMkHDDJ7ipYUvw3hCx2qwN7w0aX/SLA9ofmST860tqBrQ7boeX9QPNZXU3OcWbNRz/ALk+SZcUPbXltEN1TNw/833IvrZif5te8cHZXNrP3ajC/pKPcz6Oq/XSfKXCJYQ7T/H7kSHIOY4RpQ7dNRLNjzqQ5g4eZ7aWNfiK5T+UuGQ/0gKgkNeGzYW89fdMGudTLoubxy09vVQXMFq11NNo62sQMf65iso+pUUf+YaccYvRdw2sa9LpkZh/+NB2sg+wL86kuXbF44cyjEsjNJKM5wznOnP6I0r8qjuAcCkiuZC4AijDLbbj4ZXMr7d2PdX5U2do2/Tp+84KrLHG8fXr/vwkc4Tjm1dEUc4628qSHH5udEg/osT8qR5gthdzx2p+AI8snzBji/3mZv5lTt3bCWN42+F1Kn0YYNQ3KXC5YkZrgfjW0p1z7sShE6Hv95/51Ix4DM03Gnj+LlWVGEvyxZ2vh+bBMpeKu/DAOk74tj49oW7Jz8sM1We1thHGqLsqKFX0UYFQEXApBflsD6OCZ13H7qyCIjGc9MtnxapXit1MnZ9jF2mqRVf3saVPVvPFFSDDW7b+ezwU0pEufst5bfFHFuIRQhDINTFvxahdTFsH4VG+cZ37h31AcUvna5s3Ns8X47QHdo8lXRwyFUYnfrv4VJcctZBcW9xGnaiISK8YIDYkC+8uogZGnpncGmfEEubmW3YQmOKKZHIdk1nYgthWICqD0ySc9NqakGgA20M357FXWLiSL6iIGul5/dE55jHazWtu37nK7tIPzhEuoIfIsRkeVSt9w1JYjEyjSRgDwx0I8COoI6U047wt5RG8RCzQtrjLdDsVZGxvhgcbeVNpb27kQoLfsCQQ0rSowUd5UKcsfDIUZ60g7zW5TEe86/u5WHuudmEzpabRp5zrvSXK1x2fC4n66Ymb1xqNOeUrMLaxyHeSZRLK/ezONW58BnAHcBXHJsP+TrdSNjH0Pgc/8jSNgtzZr2IhNxGu0TrIisF/JVw5G46ahnbG1O+5e0azy3pKfdDHEWy872XFpZJFxaTQNIe21kDpqMmCQO7OkZ896dX375W36mf74qY8KSY8Td5tIY2ynQpyEBkOldW2o7Ek4G5ONhUrdWTm9gkA9xI5VY5GxYx6Rjrvg/VQ4w4Sf4/Chglhgfy+QmfE4xPxCGF9444mmKnozagiZHfp3PqakeN8KS4gdGHcSrd6sPhZT3EGm3GuHSdrHcQANJGCrITgSI2CV1dxBAIPTPWm97eXNwhijgeAuNLyysmEB2YqEZizYzjoPOlEnKWmI9E5gZw4TPDW377pxwfikj2EU2gyyNGpKgqCx2BOWIA7zS1jxKZ3CvavEu/vGSIgeGysTvTyxs1hjSNPhRQq+ijApeqnObJge6uax0CXacvxKrF3w9ZeLLrGQlsrBT0J7VwpI6HG5Hng91PebbBZLWRujxKZI371ZBqBB7umKbcSs7hb76RCgdVhVGUsBry7kgEnZh7pGRg5IyK94g894hgWB4EfaWSQpkL+UqKjNkkbZOAM1ovLHTYR4LNADXtLTJJ2a7lzx2/aSyhwShuWhjJHVRLjXj5ZHzqchsI0jESoojAxpwMY8Md9NeM8HE9uYlOgrpMTD8lkIKH5EY9KaJxm5C6Ws3MvTKyR9mT46i2oDvxpyPOq/qbDd54clZ9DyX3sNk81xyuvZPdW4+CGUdn+isiBwnopJrrlT/W/9rm/u064BwpoUcyMGllcySkdMnACrnfSoAA9KYxrNaTzaYXmhmftAYympGIAdSHYZBxkEGmJDi4A7vGNfylaCwMJGk+E6fhLSfvpH/ssn/Fjrni/74WPpcf2FpOxtLhr5biVAiGF0CBgSnvoy6iDuze8dsgAAZNO+I2LteWsirlIxNrORtrRQu2cnJHdRIDhf+J9ioIJabfyHlITbjUQnvLeB94grzOp6OUKqgI7wC2rHkKlOKcLS4iaJwCpG36J7mHgR1FM+O8NkZ4p4MdrCWwrHAdXADoT3HYEHuIpC54jdTIY4rZ4XYYMkrR6Uz1YaGJcju2HdUCSG5TEeEGU5hpeHCZ4TIj9917wG9abhyO5yxjYMfErqTPzxn50clcPWOyhIHvSRqzsepyoxk+AGFA7gBT+24YIbUQx7hY9I89up8yd/nXnL9s0VpAjjDJGisNjghQCNtqh7wWuy6E+l1LGEObm1A9bKP5dQR3N7EowiyI6r3DtYwzADuGd8edJW3D0fis7sMmOOEqD0BbtBqx4gDAPdk0+4ZYul3dyMMLIYtByN9Melts5GD411Z2Tre3EhHuPHCFORuU7TVt12yPrpi+7iD/EfEpGskNBGjj5d6PhNeYYgtxZyqMP23Zk+Kuj5U+IyAR4VI8VvooUDS7+8AihdTM35IVQMlvSm/HbJ5GtigzouFd9xsoVwTufEjpSXH7OTtLeeJO0MLNqjyASHXSSpbbUOuD13pRDsoJ3/MJjmbnIG0fEniovjd87yWjm2kixcRhZHaPOHOll0qxYBgenlUpzh/mv/mwf8aOmfFBc3RhKwGOOOaJ2EjJrbSwzgKxACjJOTk4AAqS5ksnlg0oNTdpEcZA2WRGY7+ABNWSA5mlj8qsAkVNTI3RNkczcPee2ZEwWyrBWOA2hgxQnwbGK54Zx6OVxGyNFMoz2ci4OOhKHow81NPuIXDomqOMynIyoZVOO8gtsSPDaocpLc3MDmBoUgLNqkKamLKV0qEZsDfJJPcKqZdkO0vt+Fa+z5brbZaJ38FYagpB/lRP9lf8A4sdPpLqYXKoIswlCWl1DZs7Lp+r6/KkXsn+npLj3BA6Fsj4i6MBjOegNQzuzO4pqhzRGwhM+eIddsi5I1TwrkdRlwMjzqctrZY0CIoVVGAAMAAVHcyWTyxxhBqImhY7gbK6sx3PcBUtUOd/1gcT8KWt/7HOjYPlFFFFVK5FFFFCEUUUUIRRRRQhFFFFCEUUUUITa/ikZCInEb5BDFNQ2O4IyNj061FzcOu5lMcssSRts5hR9ZB6gF2IXI78E1O0U7XluirdTDtZ80nBAqKqKMKoAUeAAwBUXJBehjokgZSSRrjcMoJ2HuPg46Z2qYoqA4hS5gNlHcJ4SYi7u/aSyEa3xpGF2VVXuUZPeTuSTUjRRQ5xcZKlrQ0QEUUUUqZFFFFCEUUUUIRRRRQhFFFFCEUUUUIRRRRQhFFFFCEUUUUIRRRRQhFFFFCEUUUUIRRRRQhFFFFCF/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36868" name="AutoShape 4" descr="data:image/jpeg;base64,/9j/4AAQSkZJRgABAQAAAQABAAD/2wCEAAkGBhQREBQUExQWFRUWGBoaFRcYFRgcHhsgGBsYGRcZHRoYGyYfHR4jHxwaHy8gJScqLCwsGh8xNTAqNSYrLCkBCQoKDgwOGg8PGi4kHyMwLy8tLzI2LCoqLCwsMiwyLDQqLC8sLCotMDUvLCwsMSwsLC8vLywsLCwsLSwvLywtLP/AABEIAIkBcAMBIgACEQEDEQH/xAAcAAABBQEBAQAAAAAAAAAAAAAAAwQFBgcCAQj/xABSEAACAQMCAwUEBAcKDAUFAAABAgMABBESIQUGMRNBUWFxByIygRSRobEVI0JSYnPRMzVTVHKCkpOywhckJTQ2RHSis8Hj8BaDlOHxJkNjo8P/xAAbAQACAwEBAQAAAAAAAAAAAAAAAgEDBAUGB//EADURAAEDAgMECQQCAgMBAAAAAAEAAhEDIQQSMUFRYXEFExQigZGhscEyUtHwQvEz4RUjNCT/2gAMAwEAAhEDEQA/ALn7UOLTQNb9lK8eoPnSxGcFMZx6mqN/4qu/4zN/WN+2rd7XvitvST70rN5pcbCvR4JjTQaSB+leUx739pcGk7PYKYbm66HW5m/rGrn/AMY3X8Zm/ptUDXXZnwrV1bPtCzZ37XHzV85N5onklkSSeR8gMmXJ6bMB9Y+qtC4XxZFQ9rIqnO2twMjA6ajWD2N40MqyL1U59fEehGRWjTLHfWwKnrup/NYdQfuP/wAV896fZU6Px7cYJ6t9juBiNOUHzXrOjK/X4V1EXe244jn6eSv34bg/h4v6xP20fhuD+Hi/rE/bWGzwFGKsMEHBFISyhfWnbjS7QLmO6Tc2xat5/DcH8PF/WJ+2vDxy3HWeL+tT9tYAbg+X1V402Rg1aMQ/ck/5c/atS5t4pcNPEbO4TstI14ngAzqOfibPTFXYXiaO01rowTr1DTgdTqzivnxJgAB1rSeX+Nw3FsOGgSJIYmRnKrpBwSxHv5O5PdU0qxLjKtwuMzvdOp0vt3BXq1vY5QTG6uAcEqwbB8NjUbzJzRDYxh5SSW2RF+JiOuPADvJ/ZSXKXK4sI3QSGTW2rJXTjYDHU+FZvzQDfca7Ekhe0WIeSjBfHnnUa6mEpCq7v2AEla61epTpAx3jaFLp7T7yck29nqUeCySY9SmBVo5L5olvBKJoeyeIqCPeGdWr8lhkYx4nrVgs7NIkVI1CoowqjoKT4lxBLeF5X+FFLHx27h5noPWmfUpvGVjI3b07KdRhzPfO/cnVFZTZ8a4nxSRzbuII1PcdIGegLaSzNjw28hmluHc53ljdi3vzrQ4984yA2wcMANS+Od9j4Ypzg36SJGzalGNYYMGDt2LUKKoHtP5juLVoBBIY9YfVgKc4KY+IHxNRPFr/AIq9v9N7QRQ4DLGhAIUkBWI0+9nIO5784ApWYRzmtdIAKl+LaxzmwSRqtVorLeF8w8T4lHogZIjGPxsuy6yc6R8JwcD8keeRkCnPIHNlybx7S6YuRrALY1K0Z94ZHUbHx6Cpdg3tBMiRqNqhuMY4tEGDodi0misw5v5yu7biZjiclB2eItK4Yso2zjVuT40z5gv+LWJjmmnGHPwrpKg9dBXSB0z0z0O9S3BudFxfRQ7Gtbm7ptqtborL5+J8UvYGuoWEMKglUVsM2j4yCVydwepHTG/fOezTmmW8ikWY6niK+9gAsrZxnG2QVO/mKR+FcxhdItrwTsxTXvDYN9OKulFZzylzPczcVlhklLRqZsLpXbS2F3C52HnT72n8fntUgMEhQszhsBTnAXHxA+NHZXdYKciSp7UzqzUgwFeKKpnMXHZouDxTpIRKyQkvhd9YXVsRjf0qu8G4lxXiEP4mVUWPIaQ4Uu2S2MhT0BA2AHTJqW4Vzm5iQADCh2Ka1wYASSJWq0Vm/s/5vuGumtLpi7e8AWA1KyfEpI6jAP1edTvNkXEJJkjs2EcejLudI3ydskE9MfCKV2HLH5HEDbOxM3EtfTztBOyNqtdFZTxXiHFOFtG8swmjY4xnUpxuVOpQykjoRVo515hkj4alxbuULmMg4BOHGcbgipOFdLYIIdoUoxTSHSCC3UK3UVAci8RkuLCKSVtbsXy2AM4dgOgA6AVWeCcz3MnGpLdpSYQ8wCaV6Lq07gZ2x40ow7iXD7dfBOcQ0Bh+7TxVt5i5rgsVUzFstnSqqSTjGfIdR1IqTtpw6K46MoYZ8xmsY9odreJIn0uRXUmTscY2XK5Bwo7tPj0q88pLeQRtLeSq0CwhkAxlQAG3wg/J8zV1TDNbSa4G59eSop4pzqzmFpgenNS3OPHXtbYmJS8rnTGApbc9WIHcB9uB30vy2lz2IN2ymVt9KqAEH5uR1PiencPE0Oy4txLiskjW8gt4kOBvgDPQFgpZmxue4eVPuWuarqC++hXxDltlfbOSMruANSt03Gc48xUuw5DC0RmFzvUNxIdUDjOU2G5aJRRRWBdBFFFFCEUUUUIWbe184a29JP7lZgTWme2T/V/ST746zNBuK9Lgv8DfH3K8rjv/AEPPL2CcQx4HnSlFFbVzCZQRTrhHF3tJNS7ofjXx/YfA01oNUYjD08RTNKqJadQraNZ9F4ewwQr5f8PjvYlljI1Ee63j+i3ofqqkXljIrlXXSR3f99fWrxyxB2Fkpc4BBkPkDv8Adg1T+KXjXEjPnqdhnoO4f995r5Jgs1LE1aFMzTYSATzsvTdM06bqVOs4RUcASBy1Uf2RziudB8KeatsZ3xSCoSDvn512Q87V5otSaEZ36d9b5w/gVsrCeKJAzDIcDchh1z5isCZcHFW7ku2mm1qlyATFKiRGZwwOnCsFAwAPEdK00nAHSVv6Pqhjy0tmfSFsdY1zgj2PF+305Uusq/pDbWufXUPmK0PkngtxbRSLcPrZnyp1s+BpAxlhtuDUlxvgMN3H2cyah1B6FT4gjpXWwtfq3S4WNiu3WpuxFIHR2q64TxqG5jDwuGBHTO48mHUHyNQ3tA/G8OuVQhmUKzAEEgK6scgdNlJ+VQFx7G01ZjuXUeDRhj9YZfuqxco8lpYLKBIZO106sqAPd1d2/XUepqwijTOdjpIOkfKAa1QFj2QCCCZ+FCeyC+Q20sWRrWQsR3kMqgH6wR9XjVf9q90s17HHH7zqmlsb+8zHC+vTb9KrFxT2SQvIXglaDP5OnUB/J3BA8smn/LXs3gtJBKzNNIPhLAAKfEKM7+ZJrSK1FtQ1gb7o+VmNGs6mKBAgbZ2clWPa+hH0QHqEkB+XZ1bOZlxwaQDp2CfctKc38lLxAxlpGj7MMBhQc6tPj6VJ8S4IJrRrYsQGQJqAGdsb4+VUdc3JTG4381oFF2eod4t5Kqex9f8AE5v1x/sR1Bcuf6Qy/rbj+/V/5T5YWwhaNXLhnL5IA6qq429KY8P5DSK/a8ErFmaRtGkY/GZyM9ds0/Xsz1DP1Cyr7O/JSEfSbqm8zD/6gj/W2/8Acqwe2D/M4v1w/sSVJcQ5DSa/W7MrBlaNtAUY/F4wM9d8U+5s5YW/hWNnKBXD5AB6Blxv60dezNSM/SLo7O/JVEfUbJhy0uOCp+of7Qxqs+xjrdekX3yVfeH8EEVotsGJAQpqwM7gjOPnUdyhyWvDzJpkaTtAoOVAxp1eH8qk65mSoPuNvNWdS/rKbvtF/JUbkuUJxuUMcEtOoz46icfYae+2O+UtbxAgsutmHgG0hc+uD9VTfMnsxiupjMkphZjlwFDAn84DIIJ796bv7IoDEF7V9erLSEAk7YwB0A7+8+daBXomo2qTcCIhZTQrim6kBYmZlJc2fvBB/It/uWpX2Xr/AJNj82kz/TNP+KcprPYpaGRgqCMawBk9mABt03xTrlvgQs7dYVYuFLHUQAfeJPQetZX1WmiWDXNPgtbKLhWDzpljxWccv/6RSfrbj7pKdcd4zc3vFDZxzmCMMVypIJ0rqYnBBYnBAGcdPM1aLDkNIr9rwSsWZpG0aRj8YGBGeu2aQ5n9nEV3L2yyNDIcaiBqBI2BxkEHpuD3Vo6+kagJ+2JiYPJZhh6opkD7piYkc1SufuXVs0iU3UszsSdDtkAAfFjO2+w+fhU/zWM8AtyO5LfP9ED76dN7JYjEQ00jSlgTKQCcAEaQCdgcg5JJ2FWdOXYzZLaSZdBGEJ6E6cYPkRgH5VD8SyGXkg3tCZmGfL7QCIF5UL7M7xPwYnvAdm0mvJ+H32bfw2INU3k27EvHGkX4Xedl9CGI+yp2L2Oxh97lzHndQgBI8C2SP92pfg3s7itbz6RG7ADVpjwMAMMYznJxUmrRb1hDpLgdigUq7urDmwGkbVXPbOPetfSX/wDnVr4rGZeDuE3JtgRjvwgO3qKd808qx38QRyVZTlHGMgnY7HqD3jyFRnKHIX0CVpO3MmUKBdGkDLK2fiPhVQqsNFom7dm9XGlUFZxiztu6yonIvA5LpJFivXt2VsmNdW4IHv8AuuufDp3DxFWKL2dOl3BJLfa5A6sodTqbszrKgtIT0B9Ke8W9lMMkhkgla3JOcAalBP5u4K+mceGKcct+zlbW4E7TvLIucZAA94FTnJYnYnvq+piWulzXxOyL+az08K5sNcyY2zbyVxooorkrroooooQiiiihCzT2xDe3/kyfelZkpwRWn+174rb0k+9KzGRMGvS4L/A3x9yvK44//S8cvYJ3RXELZFd1tXLIhFcTfCa7oIoQNVo8YE9oAvR4sDyyuPsO1Z6/4vYg5yc+WOtWPkPiB/GQH8n3l9CcMPtB+ZpvzpYaJVdRs+c7d4xn69vtr5A2gcB0hVwbtCZHEaj09QvX9JDteDp4tuosf3n7qEMY+L/vpXNtjfFAc5x3elLBQPKuiTAgrzIvdNLj4jWjeyrl9SpuiW1hnQDI0kaVyemc5J76zd2ySa3Pkfh5hsIFIwSuo/zyW+4gfKt1Bt+S39G0w+tmOy6naKKznnHny4F39EswNYIUtpDEsfyVB2AGdye/PTFdOlRdVdDV6CtWbSbmcrLz3xmS0s2liIDhlG4yNzg7Uly3zG8nDPpUuGdVlYgDTnsy+B5bCqJzdxLiCW3Y3yqyyFSkg07FTkqSmx27iAfM1beSbMzcE7NSAZEnUE9AWaQDOPWtj6LWUATB72o3LGyu59cgSO7od6l+UOaRfxPIIzHpfTgtqzsDnoPGp2q1yJyxJYQyRyMjFn1ArnGNKjvA8Khr2fjE00vYhIold1QkICwViAff1E5G+cAHuqh1Jr6jgwgDitDarmU2l4Jcdyv1FZ7ytzndC9+h3oGs5AYAAg6dQzp90qR0IHeKX5+57ktpFt7YAykAsxGrTq+FVXvY9d/EbHOx2WpnDBtvwhHa6fVmodluMq90Vl95zDxayhL3CqyuMK2I8ox+HITbywR8xVj5H5neeyluLlh+Ld8kKBhVRGOw9TQ/Cua3PII4XQzFMc7JBB1vZW2isqt+cOJcQncWYCIu+NKbA506mcHJPgPA7bZpO+9oN/HOkMgSN1KrINIOrJ2YdcZUjocd/lT9hqTEid03Cr7dTiYMb4sVZvaPzRPZLAYCo1l9WpQfhC46+pqz8GuWltoZG+J40ZseLKCdvU1QfbN8Nr6yfclWQ8wJZcKgmcZxDEEUbamKDAz3d5J8Aal1MGgzKLklQ2qRXqZjYAKzUVl1lxzjF6pmgCrHk6QFjAOOoHaZLeGc4zUxyTz69xMba6UJMM6SBjJX4lK9zDBPhsenej8I9oJkGNY1CsZi2OIEETpIsVeaKzXmbn25tuJPCgDxrpxHpGWLRqQNXX4jTLi/NPFrJ0e40BXJwmmMrt1UlfeB38frqW4N7ouLiQldjabZsbGDbRavRWY3/NPE54murdBFbLkjZGYhfiY6gSQMHoB078Zqychc2Ne2ztLgSRHDkbAjGQ2O7vz6Uj8M9jcxjjw5p2Ypj35BPDjyUnzTx9bK2eY4LdI1P5TH4R6d58ga55Wu7qWESXSRxlt0RVYEDxbUx3Ph3d++wpZ5vv8AiE7pYBUiT8pgucdAWLggE42UDP1GnnL/ADndRXos78LqYgK4AG7fD8PusrdMgAg9e/FxwzhTIgZtTe8clUMS11QGTl0FrTzWg0VQud+c5rO9hRSOxKo0g0gkjWwbBPT3RSnKPGuIXN0JJ4yls6MUGgAd2jc+8ds7nY1T2Z+TrCRCt7Uwv6sTKvNFUG8n4xNLL2ISKJXZUJVAWCsQD7+ptxvnAB7qT5W5zuhe/Q70DWcgNgAg41DOn3SCOhHiKnsrspIIMXibo7U3MGkETaYsrnxjj0FooaeQID0zkk464ABJpzZ3SyxpIvwuqsuRjZgCNvQ1kXtKa8Mg+kBRD2kn0cjRkjO2dJz8OnrVu5Ae/wAR/SAotuwXsiNGfyNGdJz8OetO/ChtEPzCefsq2YourGnlMcvdKcl8y3lzNIlzD2aKuVPZSJk6gMZc4O1XGqB7Peb7i8uJUmZSqpkYQDfUB3eVJ8y8/TtdfRLBQzhtJfAJLD4goPugLvlj4HoBkzUw7nVS0AC3gFFPEMbSDiSZPiVodFZddc0cU4eyNdqskbHHRMeJAaMe62PEH51a+P8AM5HC2u7Y7kIVJAOMuqsCPEbj1FVOwzwW3BBsCNFa3FMcHSCCLkHVWaist4VzZxS+j026pqTPaS4QZz8KjV7o28ifSn/I/O9xJdNaXeC/vAHSFIZM6lIXY7A7+XfnZ3YN7QTItqNqVuMpuIEG+hiyR9r3xW3pJ96VnUiZFaL7XfitvST70rPK7WB/wN8fcrznSP8A6XeHsE1ikwadA0lLD4UmkhXY1rWQjNcJzXSIWIABJPQClLC0aZwibk/Z4k+Aq+cN4PFaIWONQHvOftx4CuB0z07Q6MaAe9UOjR7ncPfZtXR6P6LqYwk/Swan8Jjyty80JaWTZmXSF8BkEk+ew9KjObuIiZ1WM5VM5PiTjp5DFdca5iabKplY/tb18vL66hq8C0V8TiTjcV9Z0A0A/f8Ad10sZjKTKHY8N9G07/39svF6UncPgetdySACmhJY10WNkyVwXGLKzci8qG7l1MQEjZSQRkvg7qO7Hid+o8a2kVC8nWAisbcYAPZqT4+9lz9rGpquvTbDV6jBYcUaY3nVFY9wmQRcwt2m2Z5QCfFw+j68j662Gqhzd7O472TtVfspcAMdOoNjYZGQc42znoBW/C1GsLmvsCIU4qk54a5ly0zCa+1y4QWSqcamlUoO/wB0NqPpg4/nCpD2ZfvZD6yf8RqhP8EmtG7W6d5NgjFSQoB3GC+Ttt1AGelXDlngf0O2SDXr0ljq04zqYt0yfHxp6r6YoCm10mZSUmVDXNRzYEQnnEbwQwySkZEaM5HjpBOPsrNOXpL/AIs0j/S2gRCBiPI67gAKRsPEk1qE0IdWVhlWBDA94IwR9VZ+fZS0cjG3vJIkbqAG1Y8NSuur5iowz6bWukwdhiU2JZUc5paJG0Awq5bWxi45EjTtOVkQNI3UnTuOp6fD17qU5imEPHxJL8AlhbJ7l0pg+gx9lWqz9l0cNzDNHMwERUlSuS5BJYltQxn02p3zty5aXTRiaUQzEERtkDUARlSG2bBbPUHf1rV2mmagvIywbLH2aoKZtBzSL/K69pF7GvDZQxGZNIjGfiOpWyPHAGflVW5XjZuA3oXrqkPyCRE/YDTPmPlK1sbZy1x207ALCuwC5ILNpBJ2Gdycb9M4q1+ymzK8PJYbSSOwB7xhU+rKml7tLDy0z3hwlN3quIhwjunjCjPY5eJ2c8eR2moPjvK4xt6Ef7w8ahfaLdpJxVNBB0CNXI/ODEkeoBAqWk9nVnNIz294EUE5QFWKYOCM6gVx51WOIcMh/CMNvaEuoaNC+c6m1Eu2RtgA42292r6fVurOqAnTSNFRV6xtFtNwGus68grT7ZvhtfWT7kpDn6JjwqwYfCFj1epiGn7j9dWznLk78ICIdr2fZlj8GrOrT+kMdKk/wFG1ottKO0QRqh7s6QAGHgcjPlWNmIaxlPeCZW1+Ge99Tc4CEw5CuUfh1vox7qaWA7mXZs+ed/nVAWQTcwhodx2w3HTCJiQ+nutvUzJ7JGUsIbxkRuqlTnHgSrgN9VWPlPkaGwyykySsMF2AGB4KB0HzJ86brKVPO9rpLptG/el6utUyMc2A2JM7tyo/HBnmJM/wsH9iOpr2xf5vb/rD/ZNSt7yF2nERedtjDo3Z9n+YFGNWrvx4U85w5T/CEcadp2ehtWdGrO2MfEKBXp56ZnQXUHD1MlUR9RsmtioHAh/sbfbGc1VPZvGzWPEFX4imF9THIBWgw8D02P0XX/8AZMWvT4qV1ac/PGaY8m8n/g9ZB2vadoVPwacaQR+cc9arFZoY8TcmR5q00HGowxYAg+SzXkThtzP2q210ICNJZcsCw3AbYbgdPmPGrDL7PbtriKWe7jd1ZdJYtk6W1hRkepxUnxj2XI8xmtpmt2JJIAJAJ6lSrKV9Nx6UpwP2ePFcpcT3TzPHnSCD3gjcszHG/QYrS/EtMva4C2kX81mp4VzYY5pN9Zt5Ks+1dNXEIAehiQH5ySCtR4hdiCCSTGRGjNgeCAnH2VXeaeQ/ptzHN23Z6FVdOjVnSzNnOoeOKtM0IdWVhlWBDA94IwR9VZKtVrmU27tVso0ntqVHb9Fl/Lz3/FmkkN40CIQMR5G53AAUjYeJJNRtpbGLjsSNO05WRQZG6k6Nx1PT4evdViPspaORjb3kkSN1ADaseGpXXV8xTyz9l8cNzDNHMQIipKlMliCdRLahjOfDatnX0hmh1iIAjTxWLs9U5ZbcGSZ15BR/tl/c7b+U/wBy1c+WGzY22P4GL+wtJc08sJfwdm5KkHUjgZwcEdO8EHpUPyjyLJZTa2uTIgVlVNLADUQcjLkDp4d9ZC9jqAYTBE+K2Bj2YgvAkGPBVf2Rf55P+r/vrSHs/kEXF5Fl2c9qgz+fqB+sgN9dXTlHkP6BNJJ23aa1040acbg5zqPhXPNPs6ivJO1VzDKcamAyGx0JXI36bg1odiabqjxNnCJWVmGqtpsMXaZhI+1e5RbDQ2NTyLoHf7pyxHoNs+Y8agIYmXlp9Xe+V9O2X/nmpC19k2qQNc3LzAfkgEEgd2pmJA9Psq2cd5eW4s2tlIiUhApC5ChGUgBcjwx1qsVadNrWNM94ElWmlUqOe9wiWkAKB9kqgWB85Xz9Siqzw7/SM/rpP+G9aDyny59Bt+x19p7zNq06euNsZPhUZb8haOIm97bOXZuz0fnKVxq1efhQK7M9QzqDCDQf1dIR9JEqD9rvxW3pJ96VnlX32utJ2kGy6dL6dzk7pqyMYHdjc99Z92h/NNdXBf4G/u1cPpATiXeHsEpXDxZrztvI/VXLTZ27zWtYg0zZX3kzhIig7Qj3pN8/o/kj59fmPCovmzjeqXsh8KfFjvb/ANvvzVxhiCqqjooAHyGKy25u9TMcbsST8zmvi+EqHpDHVcVUve3CdPICF7Tpd3Y8JTwzLTrxjXzJSqyg99cSXIHTekVgJGa6+imu9lYDcryEkrkAsd6dW9tkgAbsQB89qTEH6RqR5e4OLi6iiYsQzb4ONgCT9gNBOYwCmYwlwEarbo5400x61BwAq6hk4HcM5O1OagbHkayhYMsClh0LFn+fvkjNT1dgTtXsGZ47wA5X+AiiiipViKKKqnO/NZtgsUO8z+AzpB2Bx3sTsB/7ZR7wwSVXUqNptLnK10U04QkiwRiY6pAo1nz7+n1U7pgZCcGRKKgeZ+TYb/R2rOpTIUoR+VjOQQQegqeop2Pcw5mm6h7GvGVwkKi2fshtUYF3lkA/JJVQfXSM/URV2ggVFCoAqqAFAGAAOgApSq3xzm/sphbwRmWdu7Oyk9NXy3PgN6K2Ic4TUKpDaWHEgQqzzLyDYwnW0swZydMa6XZid8KCufrNTPIPLtmkYuIA7OcjVIQWXuZQFAA9R1B671EuzSytDA3b3UgxcXP5MSnqkZ7lG4yOvr0vXB+EpbQrFH0XvPUk7kn1pW4yvVkF3dWWhTa6rma0QPf91hPaKKKF0kUUUy4zxZLaFpX6KNh3k9yjzNQSAJKgkNElIcf5gjtI9Te87bRxj4nPgPLz/wCeBUFy7x+7lvWimEekJqdVH7nnGlSfzvEfdjFQNtxKSWbtQolvZf3JOqW6b4Y92rBzv06nc4q58uWcNrFo7VHkZj2r6hlnPXvztnGP21la81HSDA/f3gsDKjqzwQYA/b8eGwcVOUVx2o1acjVjOM748ceFeSXCqQGYAscLkgZPgM9T5VrXQlKUU34hfpBE0khwijJOM+XQUPxGNUV2dQrY0ksADqxpxnxyKiQozDSU4oriWUKCzEADqScAepNM7DjsE7MsUquy9QD9vmPMUSAYQXAGCU/rhZQSQCCV6gHcZ3GR3bVxdXiRLqkZUXIGWIAydgN6bRcMjimmuM4aQLrJOwCDAPlt19KgncoJvbxT+imHCuOQ3IcwvrCHDHBHmMZ6jzp/UggiQpa4OEhFFFFSpRRRRQhFFFFCFWub+Tvp5iPa9n2Yb8jVnVp/SGOlV3/BCf4yP6n/AKlaPRWpmLrU25Wm3gsdTA0Kri97bnifys4/wQn+M/8A6f8AqVy/sez/AKyPXsf+pWk0U3bq/wB3oPwkHR2GH8fU/lUyRNJIPUHB+VZpd24jkdNhpYj7dvsrejbqeqj6hSbcOiJyY0J/kL+yvIYPoZ2Gc4h9jwW3pJoxrWjQj5WCah40ah41vX4Mi/go/wCgv7KPwZF/BR/0F/ZXS7Ed643/ABbvu9FguoVavZtb674N+ZGzfXhf7xrUPwZF/BR/0F/ZXcNoiHKoqnyUD7hTswha4GVbS6OLHhxdolqKKK3LrIpvfX8cCF5WCKOpP3DxPkN6VlfSpOCcAnA6nHcKyu24k9/PreN53U/ioF2iTzkY93343IG1U1auSANSs1ev1cAanRWO49oL47WO2Y2ykBpGbSTnb3R6+Z88Uly1wcyO3ELwgE+9GG2CjuY56ADAXPr1xUZzhwySP6PJdMWVpMNHGMRxqMEIgOMsRnc+FSI4ddcTBaQm2t8Hsox1Y490sO8dDv8AId9ZpcXQ65GgWLM91SHySNBbXedw81JcH5re4nmcBFs4xjtGODkd++2/XHcMd5xUlwTmeK7eRYg5EZHvFcK2c9D8uhwardj7O5WjCXE/uKDojjzpycnUSQM7nwz5inPLlte2sXYC2jOGJ7UygKcnqQAW6bdO4VYx9QEZh8/0rqdSsCM4MXnb4W0CuVFJW2vSO006u/TnHyzvXchODgZODgefdWtdBV7mvmoWwEUY13D7Io3xnYEj16DvqLi5QSK1Y3E/ZTSnM0uodOrR6mPQ9/ifEbU0TglxBBPfSLm7OSq4DdmCQGYAEgkLnHXAHrUXYYlI7OGW7uW6yzg9nGT1IU5yB+l4dO6sDnku7w5D92rkvqEumo3UWG4e8n0TmGa3gniHDjNNLr/GDJw6YJZdwFPke7GamOI84XfbC3it4xMQDp7TXpB/O0hVG2/U4+YqZ5c5aFvmSRu0uH/dJD/ZXPRf2dwAAZX/ACtP9Kkmtp1i7YAPlNRGAAdJPpnu3+VMGPa23kFYKVVjO7aToIsPHb4qB4VzNxAXbROokcg5ibQgXGPeDAbAfPINOOFe0Y9pKbgpoUYRY1YlmyR7uTuCO84/J8TVm5f5YjtFbBLyP8cjdW8vIf8AZJrvh3KlrA2qOFQ3cTliPQsTj5UzadUR3lLKOIAHe3zN/wC1H8r80yXsspEYSBQApJ97V4Hu6b7dNtzmoPm1vp14LdZY44oVDOzsANRxnG+5AIGNvyqsv/giz7Qv2IydyNTY33+HOPljFLXXKNpIQWgTKjAwCowO7CkDvqTTqOblP76J3Uaz6eR5Bvfj6WVK4tewWkAgsZAZXYCaUEZxg7dp8K5OOh2APmah/wAApK6RwN2kzEZWPeOMeLSNux7yRgZ6dwOsDg0HZ9l2UfZ9dGgYz44x186VtbGOIYjRUHgqgfdSnDFxvoq3YIvPeIj25fn0Wfz8Eube/wA2cTtiML2shJBLD3mLMQCRtt5dKR4zwuaC6hmvGluEUa3ZFOFKknSOgVchST7ud602ginOHGw/hWHBtgwTrPDyWa8enveINEq2zLEffUEnDdwLtsB0+Hrg+YphxThpjvohfS5UqGZgraQMtiNAB02A2A6mtZrwioOGm5N1DsFmuXSba6W4CFm/MN1Jc3Z1Q3EtuoBijSN0DkgZLErkDOd8E7DGMk0ztIJ7W+EptHB0ZSKENp94aQpYZ8CT13rVaKDh5OabqXYOXZi68ysvv71pLnVxNWRI01RwqpKsTjAyNvUk+W3SkOL8fkuSfpJaGExF4YlGz4yIwx64JGckY22A2Najd2aSrokVXU4yrAEbbjY1xecMimAEsaOB0DKDj0z0qDh3Xg/75pHYR5kB2vrzUVyRw0Q2UW27jtG8y+4+oYHyqerxVwMCva0tblAC3MYGNDRsRRRRTJ0UUUUIRRRRQhFFJR3SMzKGBZMawDuuRkZHdkb1492gdULKHYEquRkgdSB5VMFRIS1FJXF0sYy7BQSACTjdjgD1J2o+lJ2nZ6hr06tOd9OcaseGds0QUSErRSM92iFQ7KpdtKgkDUT3DxNdTzqil3YKqjLMTgADvJogokJSikWvEDIpZQz5KDO7YGTjxwN6Lq7SJdUjKi7DLEAbnA3PnRBRmCWorwmuLe4WRQ6MGVhlWByCPEGoUylKKb3t/HCuqV1RemWIA9N+/wAqQ4dx2C4JEUquRuQDuB44O+POmyuImLJS9oOWbp/XKRgdAB6CvXcAEk4A3JPdUbbczW0jhEnRmJwBq+I+Cno3yzQGk3AQXtablSRXPWvaStrlZFDIwZT0IOQe7rTS/wCYLeBtMsqK3XTnJx4kDcDzNAaSYAugvaBJNlIVyZBkDIyegzvt12pC34lFIQEkRiy6l0sDlc41DHdnb1qMvv3ytv1M/wB8VS1hJg8fRK54AkXuPVTlFJzzqilnYKo3LEgAepNMLPmW2lfQkyMx6DOM/wAnPxfLNQGuIkBMXtBglSdFFFKmXPaDOMjOM4zvjpnHhXVV2adY+JuzsFUWiksxAA/HN1JqQseYreZ9EcyM3cucE+YB6jzFWupkCRuVLarSYJgzCkqKKipearVX0GeMEHB97YHwLdAfU0jWudoJVjntb9RhStFeKwIyNwehpOC6V9Whg2lirYOcMOqnzHhSwplK1yZACASMnoM9cdcVwbldYTUNZUsFzvgEAnHhkgfOobi/74WPpcf2Fp2MzGOBPkEj35RI3geZA+U84zxoW4X8VLKzkhVjTV0x1PQVGDjV9J+52QQeMsw/sqM1YpZQqlmIUDcknAHmSajrXme2kcIkyFj8Iz8X8knZvlmquqe64Jjgkf8AVd8cLfKYGLibfl2sfosjH7dq9/BV+et5GPS3X/masLuACScAbk+lRt3zLbRadc0Y1AMvvZyD0bA7j49KhtEu0k+ahzGNu5x8yPwmP4Evf4+f/Tx/tr1eCXg/18/+nj/bU5b3CyKGRgyncMCCD6EUjccVij165EXRjXlgNOrOnOfHBx44oFG8X8ypNNgEyfM/lRX4Ivf48PL/ABaP9tefReIL0nt3/lRMv9lqkuG8bguM9jKrkdQDuPMg7486cXd6kSl5HVFHVmIA+s1JokGLz4qAxhGYOMcz+VC/S+IJ8UEEv6uVlP8AvjH21yecOzP+M280A/PK60/pJ+ypLh/MFvOxWKVWYb6Qd8eODuR51zx+DXDjtzb++nvgj84ALv8AnEgft6VPUvDspJHMfpUXy5mPnyI+PdPba5WRA6MGU7hgcg/VStM7OxjtkfT7qFmkbJAC53bHco2z9dJWPMVvM+iOZGbuAO5x1Iz1HmKZrXETCuzgQHESVI1xNMqKWZgqjqSQAPUmu6qXGeLWz30Uc0sfZxI7MrMNPaZVVDA7ZALEA09OmXmEtWoKYlWi2u0kXVG6uvirAj6xStNIZoURWUoqSEaSMAMXxpxjqTt60WfFopmdY5Fcx4D6TnGc436dx+qlLTcgWTBwsCRKjZfxPEkb8m4iKH+XCdS/WjMP5tQ/EiWkmvhuLaVFTzSLK3GPUyP/AFYqd5nspJIVaEapopFkjGQMkHDDJ7ipYUvw3hCx2qwN7w0aX/SLA9ofmST860tqBrQ7boeX9QPNZXU3OcWbNRz/ALk+SZcUPbXltEN1TNw/833IvrZif5te8cHZXNrP3ajC/pKPcz6Oq/XSfKXCJYQ7T/H7kSHIOY4RpQ7dNRLNjzqQ5g4eZ7aWNfiK5T+UuGQ/0gKgkNeGzYW89fdMGudTLoubxy09vVQXMFq11NNo62sQMf65iso+pUUf+YaccYvRdw2sa9LpkZh/+NB2sg+wL86kuXbF44cyjEsjNJKM5wznOnP6I0r8qjuAcCkiuZC4AijDLbbj4ZXMr7d2PdX5U2do2/Tp+84KrLHG8fXr/vwkc4Tjm1dEUc4628qSHH5udEg/osT8qR5gthdzx2p+AI8snzBji/3mZv5lTt3bCWN42+F1Kn0YYNQ3KXC5YkZrgfjW0p1z7sShE6Hv95/51Ix4DM03Gnj+LlWVGEvyxZ2vh+bBMpeKu/DAOk74tj49oW7Jz8sM1We1thHGqLsqKFX0UYFQEXApBflsD6OCZ13H7qyCIjGc9MtnxapXit1MnZ9jF2mqRVf3saVPVvPFFSDDW7b+ezwU0pEufst5bfFHFuIRQhDINTFvxahdTFsH4VG+cZ37h31AcUvna5s3Ns8X47QHdo8lXRwyFUYnfrv4VJcctZBcW9xGnaiISK8YIDYkC+8uogZGnpncGmfEEubmW3YQmOKKZHIdk1nYgthWICqD0ySc9NqakGgA20M357FXWLiSL6iIGul5/dE55jHazWtu37nK7tIPzhEuoIfIsRkeVSt9w1JYjEyjSRgDwx0I8COoI6U047wt5RG8RCzQtrjLdDsVZGxvhgcbeVNpb27kQoLfsCQQ0rSowUd5UKcsfDIUZ60g7zW5TEe86/u5WHuudmEzpabRp5zrvSXK1x2fC4n66Ymb1xqNOeUrMLaxyHeSZRLK/ezONW58BnAHcBXHJsP+TrdSNjH0Pgc/8jSNgtzZr2IhNxGu0TrIisF/JVw5G46ahnbG1O+5e0azy3pKfdDHEWy872XFpZJFxaTQNIe21kDpqMmCQO7OkZ896dX375W36mf74qY8KSY8Td5tIY2ynQpyEBkOldW2o7Ek4G5ONhUrdWTm9gkA9xI5VY5GxYx6Rjrvg/VQ4w4Sf4/Chglhgfy+QmfE4xPxCGF9444mmKnozagiZHfp3PqakeN8KS4gdGHcSrd6sPhZT3EGm3GuHSdrHcQANJGCrITgSI2CV1dxBAIPTPWm97eXNwhijgeAuNLyysmEB2YqEZizYzjoPOlEnKWmI9E5gZw4TPDW377pxwfikj2EU2gyyNGpKgqCx2BOWIA7zS1jxKZ3CvavEu/vGSIgeGysTvTyxs1hjSNPhRQq+ijApeqnObJge6uax0CXacvxKrF3w9ZeLLrGQlsrBT0J7VwpI6HG5Hng91PebbBZLWRujxKZI371ZBqBB7umKbcSs7hb76RCgdVhVGUsBry7kgEnZh7pGRg5IyK94g894hgWB4EfaWSQpkL+UqKjNkkbZOAM1ovLHTYR4LNADXtLTJJ2a7lzx2/aSyhwShuWhjJHVRLjXj5ZHzqchsI0jESoojAxpwMY8Md9NeM8HE9uYlOgrpMTD8lkIKH5EY9KaJxm5C6Ws3MvTKyR9mT46i2oDvxpyPOq/qbDd54clZ9DyX3sNk81xyuvZPdW4+CGUdn+isiBwnopJrrlT/W/9rm/u064BwpoUcyMGllcySkdMnACrnfSoAA9KYxrNaTzaYXmhmftAYympGIAdSHYZBxkEGmJDi4A7vGNfylaCwMJGk+E6fhLSfvpH/ssn/Fjrni/74WPpcf2FpOxtLhr5biVAiGF0CBgSnvoy6iDuze8dsgAAZNO+I2LteWsirlIxNrORtrRQu2cnJHdRIDhf+J9ioIJabfyHlITbjUQnvLeB94grzOp6OUKqgI7wC2rHkKlOKcLS4iaJwCpG36J7mHgR1FM+O8NkZ4p4MdrCWwrHAdXADoT3HYEHuIpC54jdTIY4rZ4XYYMkrR6Uz1YaGJcju2HdUCSG5TEeEGU5hpeHCZ4TIj9917wG9abhyO5yxjYMfErqTPzxn50clcPWOyhIHvSRqzsepyoxk+AGFA7gBT+24YIbUQx7hY9I89up8yd/nXnL9s0VpAjjDJGisNjghQCNtqh7wWuy6E+l1LGEObm1A9bKP5dQR3N7EowiyI6r3DtYwzADuGd8edJW3D0fis7sMmOOEqD0BbtBqx4gDAPdk0+4ZYul3dyMMLIYtByN9Melts5GD411Z2Tre3EhHuPHCFORuU7TVt12yPrpi+7iD/EfEpGskNBGjj5d6PhNeYYgtxZyqMP23Zk+Kuj5U+IyAR4VI8VvooUDS7+8AihdTM35IVQMlvSm/HbJ5GtigzouFd9xsoVwTufEjpSXH7OTtLeeJO0MLNqjyASHXSSpbbUOuD13pRDsoJ3/MJjmbnIG0fEniovjd87yWjm2kixcRhZHaPOHOll0qxYBgenlUpzh/mv/mwf8aOmfFBc3RhKwGOOOaJ2EjJrbSwzgKxACjJOTk4AAqS5ksnlg0oNTdpEcZA2WRGY7+ABNWSA5mlj8qsAkVNTI3RNkczcPee2ZEwWyrBWOA2hgxQnwbGK54Zx6OVxGyNFMoz2ci4OOhKHow81NPuIXDomqOMynIyoZVOO8gtsSPDaocpLc3MDmBoUgLNqkKamLKV0qEZsDfJJPcKqZdkO0vt+Fa+z5brbZaJ38FYagpB/lRP9lf8A4sdPpLqYXKoIswlCWl1DZs7Lp+r6/KkXsn+npLj3BA6Fsj4i6MBjOegNQzuzO4pqhzRGwhM+eIddsi5I1TwrkdRlwMjzqctrZY0CIoVVGAAMAAVHcyWTyxxhBqImhY7gbK6sx3PcBUtUOd/1gcT8KWt/7HOjYPlFFFFVK5FFFFCEUUUUIRRRRQhFFFFCEUUUUITa/ikZCInEb5BDFNQ2O4IyNj061FzcOu5lMcssSRts5hR9ZB6gF2IXI78E1O0U7XluirdTDtZ80nBAqKqKMKoAUeAAwBUXJBehjokgZSSRrjcMoJ2HuPg46Z2qYoqA4hS5gNlHcJ4SYi7u/aSyEa3xpGF2VVXuUZPeTuSTUjRRQ5xcZKlrQ0QEUUUUqZFFFFCEUUUUIRRRRQhFFFFCEUUUUIRRRRQhFFFFCEUUUUIRRRRQhFFFFCEUUUUIRRRRQhFFFFCF/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46082" name="Picture 2" descr="C:\Users\THIERRY\Documents\24H de ST JO 2014\MAG24\MAG24 NOVEMBRE 2013\20131009_134631.jpg"/>
          <p:cNvPicPr>
            <a:picLocks noChangeAspect="1" noChangeArrowheads="1"/>
          </p:cNvPicPr>
          <p:nvPr/>
        </p:nvPicPr>
        <p:blipFill>
          <a:blip r:embed="rId6" cstate="print"/>
          <a:srcRect/>
          <a:stretch>
            <a:fillRect/>
          </a:stretch>
        </p:blipFill>
        <p:spPr bwMode="auto">
          <a:xfrm>
            <a:off x="467544" y="2708920"/>
            <a:ext cx="6372200" cy="37737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Image 10" descr="4569.png"/>
          <p:cNvPicPr>
            <a:picLocks noChangeAspect="1"/>
          </p:cNvPicPr>
          <p:nvPr/>
        </p:nvPicPr>
        <p:blipFill>
          <a:blip r:embed="rId7" cstate="print"/>
          <a:stretch>
            <a:fillRect/>
          </a:stretch>
        </p:blipFill>
        <p:spPr>
          <a:xfrm>
            <a:off x="4704522" y="5036250"/>
            <a:ext cx="4439478" cy="2497206"/>
          </a:xfrm>
          <a:prstGeom prst="rect">
            <a:avLst/>
          </a:prstGeom>
        </p:spPr>
      </p:pic>
      <p:pic>
        <p:nvPicPr>
          <p:cNvPr id="46083" name="Picture 3"/>
          <p:cNvPicPr>
            <a:picLocks noChangeAspect="1" noChangeArrowheads="1"/>
          </p:cNvPicPr>
          <p:nvPr/>
        </p:nvPicPr>
        <p:blipFill>
          <a:blip r:embed="rId8" cstate="print"/>
          <a:srcRect/>
          <a:stretch>
            <a:fillRect/>
          </a:stretch>
        </p:blipFill>
        <p:spPr bwMode="auto">
          <a:xfrm>
            <a:off x="7020272" y="2708920"/>
            <a:ext cx="1803840" cy="9361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6084" name="Picture 4"/>
          <p:cNvPicPr>
            <a:picLocks noChangeAspect="1" noChangeArrowheads="1"/>
          </p:cNvPicPr>
          <p:nvPr/>
        </p:nvPicPr>
        <p:blipFill>
          <a:blip r:embed="rId9" cstate="print"/>
          <a:srcRect/>
          <a:stretch>
            <a:fillRect/>
          </a:stretch>
        </p:blipFill>
        <p:spPr bwMode="auto">
          <a:xfrm>
            <a:off x="7020273" y="3717032"/>
            <a:ext cx="1800200" cy="7686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dirty="0"/>
          </a:p>
        </p:txBody>
      </p:sp>
      <p:sp>
        <p:nvSpPr>
          <p:cNvPr id="15" name="ZoneTexte 14"/>
          <p:cNvSpPr txBox="1"/>
          <p:nvPr/>
        </p:nvSpPr>
        <p:spPr>
          <a:xfrm>
            <a:off x="899592" y="138698"/>
            <a:ext cx="4032448" cy="507831"/>
          </a:xfrm>
          <a:prstGeom prst="rect">
            <a:avLst/>
          </a:prstGeom>
          <a:noFill/>
        </p:spPr>
        <p:txBody>
          <a:bodyPr wrap="square" rtlCol="0">
            <a:spAutoFit/>
          </a:bodyPr>
          <a:lstStyle/>
          <a:p>
            <a:r>
              <a:rPr lang="fr-FR" sz="1500" b="1" dirty="0" smtClean="0">
                <a:solidFill>
                  <a:srgbClr val="00B0F0"/>
                </a:solidFill>
              </a:rPr>
              <a:t>LYCEE PRIVE SAINT JOSEPH</a:t>
            </a:r>
          </a:p>
          <a:p>
            <a:r>
              <a:rPr lang="fr-FR" sz="1200" dirty="0" smtClean="0">
                <a:solidFill>
                  <a:schemeClr val="bg1"/>
                </a:solidFill>
              </a:rPr>
              <a:t>Saint Martin Boulogne</a:t>
            </a:r>
            <a:endParaRPr lang="fr-FR" sz="1200" dirty="0">
              <a:solidFill>
                <a:schemeClr val="bg1"/>
              </a:solidFill>
            </a:endParaRPr>
          </a:p>
        </p:txBody>
      </p:sp>
      <p:pic>
        <p:nvPicPr>
          <p:cNvPr id="14" name="Picture 2"/>
          <p:cNvPicPr>
            <a:picLocks noChangeAspect="1" noChangeArrowheads="1"/>
          </p:cNvPicPr>
          <p:nvPr/>
        </p:nvPicPr>
        <p:blipFill>
          <a:blip r:embed="rId2" cstate="print"/>
          <a:srcRect l="50730" r="1218"/>
          <a:stretch>
            <a:fillRect/>
          </a:stretch>
        </p:blipFill>
        <p:spPr bwMode="auto">
          <a:xfrm flipH="1">
            <a:off x="6624736" y="6112800"/>
            <a:ext cx="2555776" cy="583896"/>
          </a:xfrm>
          <a:prstGeom prst="rect">
            <a:avLst/>
          </a:prstGeom>
          <a:noFill/>
          <a:ln w="9525">
            <a:noFill/>
            <a:miter lim="800000"/>
            <a:headEnd/>
            <a:tailEnd/>
          </a:ln>
        </p:spPr>
      </p:pic>
      <p:pic>
        <p:nvPicPr>
          <p:cNvPr id="16" name="Image 15" descr="logo24.png"/>
          <p:cNvPicPr>
            <a:picLocks noChangeAspect="1"/>
          </p:cNvPicPr>
          <p:nvPr/>
        </p:nvPicPr>
        <p:blipFill>
          <a:blip r:embed="rId3" cstate="print"/>
          <a:stretch>
            <a:fillRect/>
          </a:stretch>
        </p:blipFill>
        <p:spPr>
          <a:xfrm>
            <a:off x="7524328" y="116632"/>
            <a:ext cx="1387858" cy="576064"/>
          </a:xfrm>
          <a:prstGeom prst="rect">
            <a:avLst/>
          </a:prstGeom>
        </p:spPr>
      </p:pic>
      <p:pic>
        <p:nvPicPr>
          <p:cNvPr id="17" name="Image 16" descr="456.png"/>
          <p:cNvPicPr>
            <a:picLocks noChangeAspect="1"/>
          </p:cNvPicPr>
          <p:nvPr/>
        </p:nvPicPr>
        <p:blipFill>
          <a:blip r:embed="rId4" cstate="print"/>
          <a:stretch>
            <a:fillRect/>
          </a:stretch>
        </p:blipFill>
        <p:spPr>
          <a:xfrm>
            <a:off x="179512" y="116632"/>
            <a:ext cx="720080" cy="593143"/>
          </a:xfrm>
          <a:prstGeom prst="rect">
            <a:avLst/>
          </a:prstGeom>
        </p:spPr>
      </p:pic>
      <p:sp>
        <p:nvSpPr>
          <p:cNvPr id="20" name="ZoneTexte 19"/>
          <p:cNvSpPr txBox="1"/>
          <p:nvPr/>
        </p:nvSpPr>
        <p:spPr>
          <a:xfrm>
            <a:off x="1907704" y="620688"/>
            <a:ext cx="5832648" cy="707886"/>
          </a:xfrm>
          <a:prstGeom prst="rect">
            <a:avLst/>
          </a:prstGeom>
          <a:noFill/>
        </p:spPr>
        <p:txBody>
          <a:bodyPr wrap="square" rtlCol="0">
            <a:spAutoFit/>
          </a:bodyPr>
          <a:lstStyle/>
          <a:p>
            <a:r>
              <a:rPr lang="fr-FR" sz="4000" dirty="0" smtClean="0">
                <a:solidFill>
                  <a:schemeClr val="bg1"/>
                </a:solidFill>
                <a:latin typeface="Swiss921 BT" pitchFamily="34" charset="0"/>
              </a:rPr>
              <a:t>HORS-BORD H2 POWERED</a:t>
            </a:r>
            <a:endParaRPr lang="fr-FR" sz="4000" dirty="0">
              <a:solidFill>
                <a:schemeClr val="bg1"/>
              </a:solidFill>
              <a:latin typeface="Swiss921 BT" pitchFamily="34" charset="0"/>
            </a:endParaRPr>
          </a:p>
        </p:txBody>
      </p:sp>
      <p:sp>
        <p:nvSpPr>
          <p:cNvPr id="21" name="ZoneTexte 20"/>
          <p:cNvSpPr txBox="1"/>
          <p:nvPr/>
        </p:nvSpPr>
        <p:spPr>
          <a:xfrm>
            <a:off x="1907704" y="1084674"/>
            <a:ext cx="4032448" cy="323165"/>
          </a:xfrm>
          <a:prstGeom prst="rect">
            <a:avLst/>
          </a:prstGeom>
          <a:noFill/>
        </p:spPr>
        <p:txBody>
          <a:bodyPr wrap="square" rtlCol="0">
            <a:spAutoFit/>
          </a:bodyPr>
          <a:lstStyle/>
          <a:p>
            <a:r>
              <a:rPr lang="fr-FR" sz="1500" b="1" dirty="0" smtClean="0">
                <a:solidFill>
                  <a:srgbClr val="00B0F0"/>
                </a:solidFill>
              </a:rPr>
              <a:t>PROJET BAC STI2D ITEC</a:t>
            </a:r>
            <a:endParaRPr lang="fr-FR" sz="1200" dirty="0">
              <a:solidFill>
                <a:schemeClr val="bg1"/>
              </a:solidFill>
            </a:endParaRPr>
          </a:p>
        </p:txBody>
      </p:sp>
      <p:sp>
        <p:nvSpPr>
          <p:cNvPr id="12" name="ZoneTexte 11"/>
          <p:cNvSpPr txBox="1"/>
          <p:nvPr/>
        </p:nvSpPr>
        <p:spPr>
          <a:xfrm>
            <a:off x="1115616" y="1628800"/>
            <a:ext cx="8028384" cy="861774"/>
          </a:xfrm>
          <a:prstGeom prst="rect">
            <a:avLst/>
          </a:prstGeom>
          <a:noFill/>
        </p:spPr>
        <p:txBody>
          <a:bodyPr wrap="square" rtlCol="0">
            <a:spAutoFit/>
          </a:bodyPr>
          <a:lstStyle/>
          <a:p>
            <a:r>
              <a:rPr lang="fr-FR" sz="4800" dirty="0" smtClean="0">
                <a:solidFill>
                  <a:srgbClr val="00B0F0"/>
                </a:solidFill>
                <a:latin typeface="Swiss921 BT" pitchFamily="34" charset="0"/>
              </a:rPr>
              <a:t>LES RETOMBEES ?</a:t>
            </a:r>
            <a:endParaRPr lang="fr-FR" sz="4800" dirty="0">
              <a:solidFill>
                <a:srgbClr val="00B0F0"/>
              </a:solidFill>
              <a:latin typeface="Swiss921 BT" pitchFamily="34" charset="0"/>
            </a:endParaRPr>
          </a:p>
        </p:txBody>
      </p:sp>
      <p:pic>
        <p:nvPicPr>
          <p:cNvPr id="13" name="Image 12" descr="shutterstock_115012306.png"/>
          <p:cNvPicPr>
            <a:picLocks noChangeAspect="1"/>
          </p:cNvPicPr>
          <p:nvPr/>
        </p:nvPicPr>
        <p:blipFill>
          <a:blip r:embed="rId5" cstate="print"/>
          <a:stretch>
            <a:fillRect/>
          </a:stretch>
        </p:blipFill>
        <p:spPr>
          <a:xfrm>
            <a:off x="467544" y="1628800"/>
            <a:ext cx="725371" cy="873941"/>
          </a:xfrm>
          <a:prstGeom prst="rect">
            <a:avLst/>
          </a:prstGeom>
        </p:spPr>
      </p:pic>
      <p:sp>
        <p:nvSpPr>
          <p:cNvPr id="18" name="Rectangle 17"/>
          <p:cNvSpPr/>
          <p:nvPr/>
        </p:nvSpPr>
        <p:spPr>
          <a:xfrm>
            <a:off x="251520" y="2852936"/>
            <a:ext cx="8568952" cy="2862322"/>
          </a:xfrm>
          <a:prstGeom prst="rect">
            <a:avLst/>
          </a:prstGeom>
        </p:spPr>
        <p:txBody>
          <a:bodyPr wrap="square">
            <a:spAutoFit/>
          </a:bodyPr>
          <a:lstStyle/>
          <a:p>
            <a:pPr algn="ctr"/>
            <a:r>
              <a:rPr lang="fr-FR" sz="3000" b="1" dirty="0" smtClean="0">
                <a:solidFill>
                  <a:schemeClr val="bg1"/>
                </a:solidFill>
              </a:rPr>
              <a:t>La société CREATECHNOLOGIE</a:t>
            </a:r>
            <a:endParaRPr lang="fr-FR" sz="3000" b="1" dirty="0" smtClean="0">
              <a:solidFill>
                <a:srgbClr val="00B0F0"/>
              </a:solidFill>
            </a:endParaRPr>
          </a:p>
          <a:p>
            <a:pPr algn="ctr">
              <a:buFontTx/>
              <a:buChar char="-"/>
            </a:pPr>
            <a:r>
              <a:rPr lang="fr-FR" sz="2500" dirty="0" smtClean="0">
                <a:solidFill>
                  <a:schemeClr val="bg1"/>
                </a:solidFill>
              </a:rPr>
              <a:t>Développe Actuellement une carte d’acquisition embarquée spécialement pour notre voiture H2 2014</a:t>
            </a:r>
          </a:p>
          <a:p>
            <a:pPr algn="ctr">
              <a:buFontTx/>
              <a:buChar char="-"/>
            </a:pPr>
            <a:endParaRPr lang="fr-FR" sz="2500" dirty="0" smtClean="0">
              <a:solidFill>
                <a:schemeClr val="bg1"/>
              </a:solidFill>
            </a:endParaRPr>
          </a:p>
          <a:p>
            <a:pPr algn="ctr">
              <a:buFontTx/>
              <a:buChar char="-"/>
            </a:pPr>
            <a:r>
              <a:rPr lang="fr-FR" sz="2500" dirty="0" smtClean="0">
                <a:solidFill>
                  <a:schemeClr val="bg1"/>
                </a:solidFill>
              </a:rPr>
              <a:t> Veux développer une maquette didactique &amp; activités sur la base de notre hors-bord H2 </a:t>
            </a:r>
          </a:p>
          <a:p>
            <a:pPr algn="ctr"/>
            <a:r>
              <a:rPr lang="fr-FR" sz="2500" dirty="0" smtClean="0">
                <a:solidFill>
                  <a:schemeClr val="bg1"/>
                </a:solidFill>
              </a:rPr>
              <a:t>(rencontre bientôt avec le dirigeant)</a:t>
            </a:r>
          </a:p>
        </p:txBody>
      </p:sp>
      <p:pic>
        <p:nvPicPr>
          <p:cNvPr id="11" name="Image 10" descr="4569.png"/>
          <p:cNvPicPr>
            <a:picLocks noChangeAspect="1"/>
          </p:cNvPicPr>
          <p:nvPr/>
        </p:nvPicPr>
        <p:blipFill>
          <a:blip r:embed="rId6" cstate="print"/>
          <a:stretch>
            <a:fillRect/>
          </a:stretch>
        </p:blipFill>
        <p:spPr>
          <a:xfrm>
            <a:off x="4704522" y="5036250"/>
            <a:ext cx="4439478" cy="2497206"/>
          </a:xfrm>
          <a:prstGeom prst="rect">
            <a:avLst/>
          </a:prstGeom>
        </p:spPr>
      </p:pic>
      <p:pic>
        <p:nvPicPr>
          <p:cNvPr id="47106" name="Picture 2" descr="http://www.trophees-educatec-educatice.com/site/home/educatec_files/1516_67.gif"/>
          <p:cNvPicPr>
            <a:picLocks noChangeAspect="1" noChangeArrowheads="1"/>
          </p:cNvPicPr>
          <p:nvPr/>
        </p:nvPicPr>
        <p:blipFill>
          <a:blip r:embed="rId7" cstate="print"/>
          <a:srcRect/>
          <a:stretch>
            <a:fillRect/>
          </a:stretch>
        </p:blipFill>
        <p:spPr bwMode="auto">
          <a:xfrm>
            <a:off x="6804248" y="1412776"/>
            <a:ext cx="1512168" cy="12248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dirty="0"/>
          </a:p>
        </p:txBody>
      </p:sp>
      <p:sp>
        <p:nvSpPr>
          <p:cNvPr id="15" name="ZoneTexte 14"/>
          <p:cNvSpPr txBox="1"/>
          <p:nvPr/>
        </p:nvSpPr>
        <p:spPr>
          <a:xfrm>
            <a:off x="899592" y="138698"/>
            <a:ext cx="4032448" cy="507831"/>
          </a:xfrm>
          <a:prstGeom prst="rect">
            <a:avLst/>
          </a:prstGeom>
          <a:noFill/>
        </p:spPr>
        <p:txBody>
          <a:bodyPr wrap="square" rtlCol="0">
            <a:spAutoFit/>
          </a:bodyPr>
          <a:lstStyle/>
          <a:p>
            <a:r>
              <a:rPr lang="fr-FR" sz="1500" b="1" dirty="0" smtClean="0">
                <a:solidFill>
                  <a:srgbClr val="00B0F0"/>
                </a:solidFill>
              </a:rPr>
              <a:t>LYCEE PRIVE SAINT JOSEPH</a:t>
            </a:r>
          </a:p>
          <a:p>
            <a:r>
              <a:rPr lang="fr-FR" sz="1200" dirty="0" smtClean="0">
                <a:solidFill>
                  <a:schemeClr val="bg1"/>
                </a:solidFill>
              </a:rPr>
              <a:t>Saint Martin Boulogne</a:t>
            </a:r>
            <a:endParaRPr lang="fr-FR" sz="1200" dirty="0">
              <a:solidFill>
                <a:schemeClr val="bg1"/>
              </a:solidFill>
            </a:endParaRPr>
          </a:p>
        </p:txBody>
      </p:sp>
      <p:pic>
        <p:nvPicPr>
          <p:cNvPr id="14" name="Picture 2"/>
          <p:cNvPicPr>
            <a:picLocks noChangeAspect="1" noChangeArrowheads="1"/>
          </p:cNvPicPr>
          <p:nvPr/>
        </p:nvPicPr>
        <p:blipFill>
          <a:blip r:embed="rId2" cstate="print"/>
          <a:srcRect l="50730" r="1218"/>
          <a:stretch>
            <a:fillRect/>
          </a:stretch>
        </p:blipFill>
        <p:spPr bwMode="auto">
          <a:xfrm flipH="1">
            <a:off x="6624736" y="6112800"/>
            <a:ext cx="2555776" cy="583896"/>
          </a:xfrm>
          <a:prstGeom prst="rect">
            <a:avLst/>
          </a:prstGeom>
          <a:noFill/>
          <a:ln w="9525">
            <a:noFill/>
            <a:miter lim="800000"/>
            <a:headEnd/>
            <a:tailEnd/>
          </a:ln>
        </p:spPr>
      </p:pic>
      <p:pic>
        <p:nvPicPr>
          <p:cNvPr id="11" name="Image 10" descr="4569.png"/>
          <p:cNvPicPr>
            <a:picLocks noChangeAspect="1"/>
          </p:cNvPicPr>
          <p:nvPr/>
        </p:nvPicPr>
        <p:blipFill>
          <a:blip r:embed="rId3" cstate="print"/>
          <a:stretch>
            <a:fillRect/>
          </a:stretch>
        </p:blipFill>
        <p:spPr>
          <a:xfrm>
            <a:off x="4704522" y="5036250"/>
            <a:ext cx="4439478" cy="2497206"/>
          </a:xfrm>
          <a:prstGeom prst="rect">
            <a:avLst/>
          </a:prstGeom>
        </p:spPr>
      </p:pic>
      <p:pic>
        <p:nvPicPr>
          <p:cNvPr id="16" name="Image 15" descr="logo24.png"/>
          <p:cNvPicPr>
            <a:picLocks noChangeAspect="1"/>
          </p:cNvPicPr>
          <p:nvPr/>
        </p:nvPicPr>
        <p:blipFill>
          <a:blip r:embed="rId4" cstate="print"/>
          <a:stretch>
            <a:fillRect/>
          </a:stretch>
        </p:blipFill>
        <p:spPr>
          <a:xfrm>
            <a:off x="7524328" y="116632"/>
            <a:ext cx="1387858" cy="576064"/>
          </a:xfrm>
          <a:prstGeom prst="rect">
            <a:avLst/>
          </a:prstGeom>
        </p:spPr>
      </p:pic>
      <p:pic>
        <p:nvPicPr>
          <p:cNvPr id="17" name="Image 16" descr="456.png"/>
          <p:cNvPicPr>
            <a:picLocks noChangeAspect="1"/>
          </p:cNvPicPr>
          <p:nvPr/>
        </p:nvPicPr>
        <p:blipFill>
          <a:blip r:embed="rId5" cstate="print"/>
          <a:stretch>
            <a:fillRect/>
          </a:stretch>
        </p:blipFill>
        <p:spPr>
          <a:xfrm>
            <a:off x="179512" y="116632"/>
            <a:ext cx="720080" cy="593143"/>
          </a:xfrm>
          <a:prstGeom prst="rect">
            <a:avLst/>
          </a:prstGeom>
        </p:spPr>
      </p:pic>
      <p:sp>
        <p:nvSpPr>
          <p:cNvPr id="20" name="ZoneTexte 19"/>
          <p:cNvSpPr txBox="1"/>
          <p:nvPr/>
        </p:nvSpPr>
        <p:spPr>
          <a:xfrm>
            <a:off x="1907704" y="764704"/>
            <a:ext cx="5832648" cy="707886"/>
          </a:xfrm>
          <a:prstGeom prst="rect">
            <a:avLst/>
          </a:prstGeom>
          <a:noFill/>
        </p:spPr>
        <p:txBody>
          <a:bodyPr wrap="square" rtlCol="0">
            <a:spAutoFit/>
          </a:bodyPr>
          <a:lstStyle/>
          <a:p>
            <a:r>
              <a:rPr lang="fr-FR" sz="4000" dirty="0" smtClean="0">
                <a:solidFill>
                  <a:schemeClr val="bg1"/>
                </a:solidFill>
                <a:latin typeface="Swiss921 BT" pitchFamily="34" charset="0"/>
              </a:rPr>
              <a:t>HORS-BORD H2 POWERED</a:t>
            </a:r>
            <a:endParaRPr lang="fr-FR" sz="4000" dirty="0">
              <a:solidFill>
                <a:schemeClr val="bg1"/>
              </a:solidFill>
              <a:latin typeface="Swiss921 BT" pitchFamily="34" charset="0"/>
            </a:endParaRPr>
          </a:p>
        </p:txBody>
      </p:sp>
      <p:sp>
        <p:nvSpPr>
          <p:cNvPr id="21" name="ZoneTexte 20"/>
          <p:cNvSpPr txBox="1"/>
          <p:nvPr/>
        </p:nvSpPr>
        <p:spPr>
          <a:xfrm>
            <a:off x="1907704" y="1268760"/>
            <a:ext cx="4032448" cy="323165"/>
          </a:xfrm>
          <a:prstGeom prst="rect">
            <a:avLst/>
          </a:prstGeom>
          <a:noFill/>
        </p:spPr>
        <p:txBody>
          <a:bodyPr wrap="square" rtlCol="0">
            <a:spAutoFit/>
          </a:bodyPr>
          <a:lstStyle/>
          <a:p>
            <a:r>
              <a:rPr lang="fr-FR" sz="1500" b="1" dirty="0" smtClean="0">
                <a:solidFill>
                  <a:srgbClr val="00B0F0"/>
                </a:solidFill>
              </a:rPr>
              <a:t>PROJET BAC STI2D ITEC</a:t>
            </a:r>
            <a:endParaRPr lang="fr-FR" sz="1200" dirty="0">
              <a:solidFill>
                <a:schemeClr val="bg1"/>
              </a:solidFill>
            </a:endParaRPr>
          </a:p>
        </p:txBody>
      </p:sp>
      <p:sp>
        <p:nvSpPr>
          <p:cNvPr id="10" name="Rectangle 9"/>
          <p:cNvSpPr/>
          <p:nvPr/>
        </p:nvSpPr>
        <p:spPr>
          <a:xfrm>
            <a:off x="1115616" y="2564904"/>
            <a:ext cx="7056784" cy="2246769"/>
          </a:xfrm>
          <a:prstGeom prst="rect">
            <a:avLst/>
          </a:prstGeom>
        </p:spPr>
        <p:txBody>
          <a:bodyPr wrap="square">
            <a:spAutoFit/>
          </a:bodyPr>
          <a:lstStyle/>
          <a:p>
            <a:pPr algn="just"/>
            <a:r>
              <a:rPr lang="fr-FR" sz="2000" b="1" i="1" dirty="0" smtClean="0">
                <a:solidFill>
                  <a:schemeClr val="bg1"/>
                </a:solidFill>
              </a:rPr>
              <a:t>Nous avons été contactés, suite au succès des 24H de </a:t>
            </a:r>
            <a:r>
              <a:rPr lang="fr-FR" sz="2000" b="1" i="1" dirty="0" err="1" smtClean="0">
                <a:solidFill>
                  <a:schemeClr val="bg1"/>
                </a:solidFill>
              </a:rPr>
              <a:t>Saint-Jo</a:t>
            </a:r>
            <a:r>
              <a:rPr lang="fr-FR" sz="2000" b="1" i="1" dirty="0" smtClean="0">
                <a:solidFill>
                  <a:schemeClr val="bg1"/>
                </a:solidFill>
              </a:rPr>
              <a:t> 2012, par la chargée de mission de </a:t>
            </a:r>
            <a:r>
              <a:rPr lang="fr-FR" sz="2000" b="1" i="1" dirty="0" smtClean="0">
                <a:solidFill>
                  <a:srgbClr val="00B0F0"/>
                </a:solidFill>
              </a:rPr>
              <a:t>«Boulogne développement» </a:t>
            </a:r>
            <a:r>
              <a:rPr lang="fr-FR" sz="2000" b="1" i="1" dirty="0" smtClean="0">
                <a:solidFill>
                  <a:schemeClr val="bg1"/>
                </a:solidFill>
              </a:rPr>
              <a:t>qui s’occupe des cinq ports de plaisance de la Côte d’Opale. Elle souhaitait, afin de mettre en valeur le dynamisme de la plaisance dans le domaine environnemental, que nous lui proposions des projets innovants. Projets à conduire et à réaliser dans le cadre des formations de nos élèves et étudiants.</a:t>
            </a:r>
            <a:endParaRPr lang="fr-FR" sz="2000" b="1" dirty="0">
              <a:solidFill>
                <a:schemeClr val="bg1"/>
              </a:solidFill>
            </a:endParaRPr>
          </a:p>
        </p:txBody>
      </p:sp>
      <p:pic>
        <p:nvPicPr>
          <p:cNvPr id="20482" name="Picture 2" descr="http://www.boulogne-developpement.com/wp-content/themes/boulognedev/images/general/f_header.gif"/>
          <p:cNvPicPr>
            <a:picLocks noChangeAspect="1" noChangeArrowheads="1"/>
          </p:cNvPicPr>
          <p:nvPr/>
        </p:nvPicPr>
        <p:blipFill>
          <a:blip r:embed="rId6" cstate="print"/>
          <a:srcRect r="64575"/>
          <a:stretch>
            <a:fillRect/>
          </a:stretch>
        </p:blipFill>
        <p:spPr bwMode="auto">
          <a:xfrm>
            <a:off x="1187624" y="5013176"/>
            <a:ext cx="3411400" cy="11521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ZoneTexte 11"/>
          <p:cNvSpPr txBox="1"/>
          <p:nvPr/>
        </p:nvSpPr>
        <p:spPr>
          <a:xfrm>
            <a:off x="1115616" y="1844824"/>
            <a:ext cx="6192688" cy="861774"/>
          </a:xfrm>
          <a:prstGeom prst="rect">
            <a:avLst/>
          </a:prstGeom>
          <a:noFill/>
        </p:spPr>
        <p:txBody>
          <a:bodyPr wrap="square" rtlCol="0">
            <a:spAutoFit/>
          </a:bodyPr>
          <a:lstStyle/>
          <a:p>
            <a:r>
              <a:rPr lang="fr-FR" sz="5000" dirty="0" smtClean="0">
                <a:solidFill>
                  <a:srgbClr val="00B0F0"/>
                </a:solidFill>
                <a:latin typeface="Swiss921 BT" pitchFamily="34" charset="0"/>
              </a:rPr>
              <a:t>D’OÙ VIENT L’IDEE ?</a:t>
            </a:r>
            <a:endParaRPr lang="fr-FR" sz="5000" dirty="0">
              <a:solidFill>
                <a:srgbClr val="00B0F0"/>
              </a:solidFill>
              <a:latin typeface="Swiss921 BT" pitchFamily="34" charset="0"/>
            </a:endParaRPr>
          </a:p>
        </p:txBody>
      </p:sp>
      <p:pic>
        <p:nvPicPr>
          <p:cNvPr id="13" name="Image 12" descr="shutterstock_115012306.png"/>
          <p:cNvPicPr>
            <a:picLocks noChangeAspect="1"/>
          </p:cNvPicPr>
          <p:nvPr/>
        </p:nvPicPr>
        <p:blipFill>
          <a:blip r:embed="rId7" cstate="print"/>
          <a:stretch>
            <a:fillRect/>
          </a:stretch>
        </p:blipFill>
        <p:spPr>
          <a:xfrm>
            <a:off x="467544" y="1844824"/>
            <a:ext cx="725371" cy="873941"/>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dirty="0"/>
          </a:p>
        </p:txBody>
      </p:sp>
      <p:sp>
        <p:nvSpPr>
          <p:cNvPr id="15" name="ZoneTexte 14"/>
          <p:cNvSpPr txBox="1"/>
          <p:nvPr/>
        </p:nvSpPr>
        <p:spPr>
          <a:xfrm>
            <a:off x="899592" y="138698"/>
            <a:ext cx="4032448" cy="507831"/>
          </a:xfrm>
          <a:prstGeom prst="rect">
            <a:avLst/>
          </a:prstGeom>
          <a:noFill/>
        </p:spPr>
        <p:txBody>
          <a:bodyPr wrap="square" rtlCol="0">
            <a:spAutoFit/>
          </a:bodyPr>
          <a:lstStyle/>
          <a:p>
            <a:r>
              <a:rPr lang="fr-FR" sz="1500" b="1" dirty="0" smtClean="0">
                <a:solidFill>
                  <a:srgbClr val="00B0F0"/>
                </a:solidFill>
              </a:rPr>
              <a:t>LYCEE PRIVE SAINT JOSEPH</a:t>
            </a:r>
          </a:p>
          <a:p>
            <a:r>
              <a:rPr lang="fr-FR" sz="1200" dirty="0" smtClean="0">
                <a:solidFill>
                  <a:schemeClr val="bg1"/>
                </a:solidFill>
              </a:rPr>
              <a:t>Saint Martin Boulogne</a:t>
            </a:r>
            <a:endParaRPr lang="fr-FR" sz="1200" dirty="0">
              <a:solidFill>
                <a:schemeClr val="bg1"/>
              </a:solidFill>
            </a:endParaRPr>
          </a:p>
        </p:txBody>
      </p:sp>
      <p:pic>
        <p:nvPicPr>
          <p:cNvPr id="14" name="Picture 2"/>
          <p:cNvPicPr>
            <a:picLocks noChangeAspect="1" noChangeArrowheads="1"/>
          </p:cNvPicPr>
          <p:nvPr/>
        </p:nvPicPr>
        <p:blipFill>
          <a:blip r:embed="rId2" cstate="print"/>
          <a:srcRect l="50730" r="1218"/>
          <a:stretch>
            <a:fillRect/>
          </a:stretch>
        </p:blipFill>
        <p:spPr bwMode="auto">
          <a:xfrm flipH="1">
            <a:off x="6624736" y="6112800"/>
            <a:ext cx="2555776" cy="583896"/>
          </a:xfrm>
          <a:prstGeom prst="rect">
            <a:avLst/>
          </a:prstGeom>
          <a:noFill/>
          <a:ln w="9525">
            <a:noFill/>
            <a:miter lim="800000"/>
            <a:headEnd/>
            <a:tailEnd/>
          </a:ln>
        </p:spPr>
      </p:pic>
      <p:pic>
        <p:nvPicPr>
          <p:cNvPr id="16" name="Image 15" descr="logo24.png"/>
          <p:cNvPicPr>
            <a:picLocks noChangeAspect="1"/>
          </p:cNvPicPr>
          <p:nvPr/>
        </p:nvPicPr>
        <p:blipFill>
          <a:blip r:embed="rId3" cstate="print"/>
          <a:stretch>
            <a:fillRect/>
          </a:stretch>
        </p:blipFill>
        <p:spPr>
          <a:xfrm>
            <a:off x="7524328" y="116632"/>
            <a:ext cx="1387858" cy="576064"/>
          </a:xfrm>
          <a:prstGeom prst="rect">
            <a:avLst/>
          </a:prstGeom>
        </p:spPr>
      </p:pic>
      <p:pic>
        <p:nvPicPr>
          <p:cNvPr id="17" name="Image 16" descr="456.png"/>
          <p:cNvPicPr>
            <a:picLocks noChangeAspect="1"/>
          </p:cNvPicPr>
          <p:nvPr/>
        </p:nvPicPr>
        <p:blipFill>
          <a:blip r:embed="rId4" cstate="print"/>
          <a:stretch>
            <a:fillRect/>
          </a:stretch>
        </p:blipFill>
        <p:spPr>
          <a:xfrm>
            <a:off x="179512" y="116632"/>
            <a:ext cx="720080" cy="593143"/>
          </a:xfrm>
          <a:prstGeom prst="rect">
            <a:avLst/>
          </a:prstGeom>
        </p:spPr>
      </p:pic>
      <p:sp>
        <p:nvSpPr>
          <p:cNvPr id="20" name="ZoneTexte 19"/>
          <p:cNvSpPr txBox="1"/>
          <p:nvPr/>
        </p:nvSpPr>
        <p:spPr>
          <a:xfrm>
            <a:off x="1907704" y="620688"/>
            <a:ext cx="5832648" cy="707886"/>
          </a:xfrm>
          <a:prstGeom prst="rect">
            <a:avLst/>
          </a:prstGeom>
          <a:noFill/>
        </p:spPr>
        <p:txBody>
          <a:bodyPr wrap="square" rtlCol="0">
            <a:spAutoFit/>
          </a:bodyPr>
          <a:lstStyle/>
          <a:p>
            <a:r>
              <a:rPr lang="fr-FR" sz="4000" dirty="0" smtClean="0">
                <a:solidFill>
                  <a:schemeClr val="bg1"/>
                </a:solidFill>
                <a:latin typeface="Swiss921 BT" pitchFamily="34" charset="0"/>
              </a:rPr>
              <a:t>HORS-BORD H2 POWERED</a:t>
            </a:r>
            <a:endParaRPr lang="fr-FR" sz="4000" dirty="0">
              <a:solidFill>
                <a:schemeClr val="bg1"/>
              </a:solidFill>
              <a:latin typeface="Swiss921 BT" pitchFamily="34" charset="0"/>
            </a:endParaRPr>
          </a:p>
        </p:txBody>
      </p:sp>
      <p:sp>
        <p:nvSpPr>
          <p:cNvPr id="21" name="ZoneTexte 20"/>
          <p:cNvSpPr txBox="1"/>
          <p:nvPr/>
        </p:nvSpPr>
        <p:spPr>
          <a:xfrm>
            <a:off x="1907704" y="1084674"/>
            <a:ext cx="4032448" cy="323165"/>
          </a:xfrm>
          <a:prstGeom prst="rect">
            <a:avLst/>
          </a:prstGeom>
          <a:noFill/>
        </p:spPr>
        <p:txBody>
          <a:bodyPr wrap="square" rtlCol="0">
            <a:spAutoFit/>
          </a:bodyPr>
          <a:lstStyle/>
          <a:p>
            <a:r>
              <a:rPr lang="fr-FR" sz="1500" b="1" dirty="0" smtClean="0">
                <a:solidFill>
                  <a:srgbClr val="00B0F0"/>
                </a:solidFill>
              </a:rPr>
              <a:t>PROJET BAC STI2D ITEC</a:t>
            </a:r>
            <a:endParaRPr lang="fr-FR" sz="1200" dirty="0">
              <a:solidFill>
                <a:schemeClr val="bg1"/>
              </a:solidFill>
            </a:endParaRPr>
          </a:p>
        </p:txBody>
      </p:sp>
      <p:sp>
        <p:nvSpPr>
          <p:cNvPr id="12" name="ZoneTexte 11"/>
          <p:cNvSpPr txBox="1"/>
          <p:nvPr/>
        </p:nvSpPr>
        <p:spPr>
          <a:xfrm>
            <a:off x="1115616" y="1760616"/>
            <a:ext cx="8028384" cy="861774"/>
          </a:xfrm>
          <a:prstGeom prst="rect">
            <a:avLst/>
          </a:prstGeom>
          <a:noFill/>
        </p:spPr>
        <p:txBody>
          <a:bodyPr wrap="square" rtlCol="0">
            <a:spAutoFit/>
          </a:bodyPr>
          <a:lstStyle/>
          <a:p>
            <a:r>
              <a:rPr lang="fr-FR" sz="4800" dirty="0" smtClean="0">
                <a:solidFill>
                  <a:srgbClr val="00B0F0"/>
                </a:solidFill>
                <a:latin typeface="Swiss921 BT" pitchFamily="34" charset="0"/>
              </a:rPr>
              <a:t>ET POUR LA SUITE ?</a:t>
            </a:r>
            <a:endParaRPr lang="fr-FR" sz="4800" dirty="0">
              <a:solidFill>
                <a:srgbClr val="00B0F0"/>
              </a:solidFill>
              <a:latin typeface="Swiss921 BT" pitchFamily="34" charset="0"/>
            </a:endParaRPr>
          </a:p>
        </p:txBody>
      </p:sp>
      <p:pic>
        <p:nvPicPr>
          <p:cNvPr id="13" name="Image 12" descr="shutterstock_115012306.png"/>
          <p:cNvPicPr>
            <a:picLocks noChangeAspect="1"/>
          </p:cNvPicPr>
          <p:nvPr/>
        </p:nvPicPr>
        <p:blipFill>
          <a:blip r:embed="rId5" cstate="print"/>
          <a:stretch>
            <a:fillRect/>
          </a:stretch>
        </p:blipFill>
        <p:spPr>
          <a:xfrm>
            <a:off x="467544" y="1832624"/>
            <a:ext cx="725371" cy="873941"/>
          </a:xfrm>
          <a:prstGeom prst="rect">
            <a:avLst/>
          </a:prstGeom>
        </p:spPr>
      </p:pic>
      <p:sp>
        <p:nvSpPr>
          <p:cNvPr id="18" name="Rectangle 17"/>
          <p:cNvSpPr/>
          <p:nvPr/>
        </p:nvSpPr>
        <p:spPr>
          <a:xfrm>
            <a:off x="1133872" y="2741726"/>
            <a:ext cx="7902624" cy="2862322"/>
          </a:xfrm>
          <a:prstGeom prst="rect">
            <a:avLst/>
          </a:prstGeom>
        </p:spPr>
        <p:txBody>
          <a:bodyPr wrap="square">
            <a:spAutoFit/>
          </a:bodyPr>
          <a:lstStyle/>
          <a:p>
            <a:r>
              <a:rPr lang="fr-FR" sz="2500" b="1" dirty="0" smtClean="0">
                <a:solidFill>
                  <a:srgbClr val="00B0F0"/>
                </a:solidFill>
              </a:rPr>
              <a:t>17 décembre 2013</a:t>
            </a:r>
          </a:p>
          <a:p>
            <a:r>
              <a:rPr lang="fr-FR" sz="2500" b="1" dirty="0" smtClean="0">
                <a:solidFill>
                  <a:schemeClr val="bg1"/>
                </a:solidFill>
              </a:rPr>
              <a:t>Invitation Par ASP à Paris – Récompense 1001 projets </a:t>
            </a:r>
            <a:r>
              <a:rPr lang="fr-FR" sz="2000" b="1" dirty="0" smtClean="0">
                <a:solidFill>
                  <a:schemeClr val="bg1"/>
                </a:solidFill>
              </a:rPr>
              <a:t>(Collecteur taxe d’apprentissage)</a:t>
            </a:r>
          </a:p>
          <a:p>
            <a:r>
              <a:rPr lang="fr-FR" sz="2500" b="1" dirty="0" smtClean="0">
                <a:solidFill>
                  <a:srgbClr val="00B0F0"/>
                </a:solidFill>
              </a:rPr>
              <a:t>22 Janvier 2014</a:t>
            </a:r>
          </a:p>
          <a:p>
            <a:r>
              <a:rPr lang="fr-FR" sz="2500" b="1" dirty="0" smtClean="0">
                <a:solidFill>
                  <a:schemeClr val="bg1"/>
                </a:solidFill>
              </a:rPr>
              <a:t>Invitation Par la CUD aux assises de l’énergies (Stand24H)</a:t>
            </a:r>
          </a:p>
          <a:p>
            <a:r>
              <a:rPr lang="fr-FR" sz="2000" b="1" dirty="0" smtClean="0">
                <a:solidFill>
                  <a:schemeClr val="bg1"/>
                </a:solidFill>
              </a:rPr>
              <a:t>(Communauté urbaine de Dunkerques)</a:t>
            </a:r>
          </a:p>
          <a:p>
            <a:endParaRPr lang="fr-FR" sz="2000" b="1" dirty="0" smtClean="0">
              <a:solidFill>
                <a:schemeClr val="bg1"/>
              </a:solidFill>
            </a:endParaRPr>
          </a:p>
          <a:p>
            <a:endParaRPr lang="fr-FR" sz="2000" b="1" dirty="0" smtClean="0">
              <a:solidFill>
                <a:schemeClr val="bg1"/>
              </a:solidFill>
            </a:endParaRPr>
          </a:p>
        </p:txBody>
      </p:sp>
      <p:sp>
        <p:nvSpPr>
          <p:cNvPr id="36866" name="AutoShape 2" descr="data:image/jpeg;base64,/9j/4AAQSkZJRgABAQAAAQABAAD/2wCEAAkGBhQREBQUExQWFRUWGBoaFRcYFRgcHhsgGBsYGRcZHRoYGyYfHR4jHxwaHy8gJScqLCwsGh8xNTAqNSYrLCkBCQoKDgwOGg8PGi4kHyMwLy8tLzI2LCoqLCwsMiwyLDQqLC8sLCotMDUvLCwsMSwsLC8vLywsLCwsLSwvLywtLP/AABEIAIkBcAMBIgACEQEDEQH/xAAcAAABBQEBAQAAAAAAAAAAAAAAAwQFBgcCAQj/xABSEAACAQMCAwUEBAcKDAUFAAABAgMABBESIQUGMRNBUWFxByIygRSRobEVI0JSYnPRMzVTVHKCkpOywhckJTQ2RHSis8Hj8BaDlOHxJkNjo8P/xAAbAQACAwEBAQAAAAAAAAAAAAAAAgEDBAUGB//EADURAAEDAgMECQQCAgMBAAAAAAEAAhEDIQQSMUFRYXEFExQigZGhscEyUtHwQvEz4RUjNCT/2gAMAwEAAhEDEQA/ALn7UOLTQNb9lK8eoPnSxGcFMZx6mqN/4qu/4zN/WN+2rd7XvitvST70rN5pcbCvR4JjTQaSB+leUx739pcGk7PYKYbm66HW5m/rGrn/AMY3X8Zm/ptUDXXZnwrV1bPtCzZ37XHzV85N5onklkSSeR8gMmXJ6bMB9Y+qtC4XxZFQ9rIqnO2twMjA6ajWD2N40MqyL1U59fEehGRWjTLHfWwKnrup/NYdQfuP/wAV896fZU6Px7cYJ6t9juBiNOUHzXrOjK/X4V1EXe244jn6eSv34bg/h4v6xP20fhuD+Hi/rE/bWGzwFGKsMEHBFISyhfWnbjS7QLmO6Tc2xat5/DcH8PF/WJ+2vDxy3HWeL+tT9tYAbg+X1V402Rg1aMQ/ck/5c/atS5t4pcNPEbO4TstI14ngAzqOfibPTFXYXiaO01rowTr1DTgdTqzivnxJgAB1rSeX+Nw3FsOGgSJIYmRnKrpBwSxHv5O5PdU0qxLjKtwuMzvdOp0vt3BXq1vY5QTG6uAcEqwbB8NjUbzJzRDYxh5SSW2RF+JiOuPADvJ/ZSXKXK4sI3QSGTW2rJXTjYDHU+FZvzQDfca7Ekhe0WIeSjBfHnnUa6mEpCq7v2AEla61epTpAx3jaFLp7T7yck29nqUeCySY9SmBVo5L5olvBKJoeyeIqCPeGdWr8lhkYx4nrVgs7NIkVI1CoowqjoKT4lxBLeF5X+FFLHx27h5noPWmfUpvGVjI3b07KdRhzPfO/cnVFZTZ8a4nxSRzbuII1PcdIGegLaSzNjw28hmluHc53ljdi3vzrQ4984yA2wcMANS+Od9j4Ypzg36SJGzalGNYYMGDt2LUKKoHtP5juLVoBBIY9YfVgKc4KY+IHxNRPFr/AIq9v9N7QRQ4DLGhAIUkBWI0+9nIO5784ApWYRzmtdIAKl+LaxzmwSRqtVorLeF8w8T4lHogZIjGPxsuy6yc6R8JwcD8keeRkCnPIHNlybx7S6YuRrALY1K0Z94ZHUbHx6Cpdg3tBMiRqNqhuMY4tEGDodi0misw5v5yu7biZjiclB2eItK4Yso2zjVuT40z5gv+LWJjmmnGHPwrpKg9dBXSB0z0z0O9S3BudFxfRQ7Gtbm7ptqtborL5+J8UvYGuoWEMKglUVsM2j4yCVydwepHTG/fOezTmmW8ikWY6niK+9gAsrZxnG2QVO/mKR+FcxhdItrwTsxTXvDYN9OKulFZzylzPczcVlhklLRqZsLpXbS2F3C52HnT72n8fntUgMEhQszhsBTnAXHxA+NHZXdYKciSp7UzqzUgwFeKKpnMXHZouDxTpIRKyQkvhd9YXVsRjf0qu8G4lxXiEP4mVUWPIaQ4Uu2S2MhT0BA2AHTJqW4Vzm5iQADCh2Ka1wYASSJWq0Vm/s/5vuGumtLpi7e8AWA1KyfEpI6jAP1edTvNkXEJJkjs2EcejLudI3ydskE9MfCKV2HLH5HEDbOxM3EtfTztBOyNqtdFZTxXiHFOFtG8swmjY4xnUpxuVOpQykjoRVo515hkj4alxbuULmMg4BOHGcbgipOFdLYIIdoUoxTSHSCC3UK3UVAci8RkuLCKSVtbsXy2AM4dgOgA6AVWeCcz3MnGpLdpSYQ8wCaV6Lq07gZ2x40ow7iXD7dfBOcQ0Bh+7TxVt5i5rgsVUzFstnSqqSTjGfIdR1IqTtpw6K46MoYZ8xmsY9odreJIn0uRXUmTscY2XK5Bwo7tPj0q88pLeQRtLeSq0CwhkAxlQAG3wg/J8zV1TDNbSa4G59eSop4pzqzmFpgenNS3OPHXtbYmJS8rnTGApbc9WIHcB9uB30vy2lz2IN2ymVt9KqAEH5uR1PiencPE0Oy4txLiskjW8gt4kOBvgDPQFgpZmxue4eVPuWuarqC++hXxDltlfbOSMruANSt03Gc48xUuw5DC0RmFzvUNxIdUDjOU2G5aJRRRWBdBFFFFCEUUUUIWbe184a29JP7lZgTWme2T/V/ST746zNBuK9Lgv8DfH3K8rjv/AEPPL2CcQx4HnSlFFbVzCZQRTrhHF3tJNS7ofjXx/YfA01oNUYjD08RTNKqJadQraNZ9F4ewwQr5f8PjvYlljI1Ee63j+i3ofqqkXljIrlXXSR3f99fWrxyxB2Fkpc4BBkPkDv8Adg1T+KXjXEjPnqdhnoO4f995r5Jgs1LE1aFMzTYSATzsvTdM06bqVOs4RUcASBy1Uf2RziudB8KeatsZ3xSCoSDvn512Q87V5otSaEZ36d9b5w/gVsrCeKJAzDIcDchh1z5isCZcHFW7ku2mm1qlyATFKiRGZwwOnCsFAwAPEdK00nAHSVv6Pqhjy0tmfSFsdY1zgj2PF+305Uusq/pDbWufXUPmK0PkngtxbRSLcPrZnyp1s+BpAxlhtuDUlxvgMN3H2cyah1B6FT4gjpXWwtfq3S4WNiu3WpuxFIHR2q64TxqG5jDwuGBHTO48mHUHyNQ3tA/G8OuVQhmUKzAEEgK6scgdNlJ+VQFx7G01ZjuXUeDRhj9YZfuqxco8lpYLKBIZO106sqAPd1d2/XUepqwijTOdjpIOkfKAa1QFj2QCCCZ+FCeyC+Q20sWRrWQsR3kMqgH6wR9XjVf9q90s17HHH7zqmlsb+8zHC+vTb9KrFxT2SQvIXglaDP5OnUB/J3BA8smn/LXs3gtJBKzNNIPhLAAKfEKM7+ZJrSK1FtQ1gb7o+VmNGs6mKBAgbZ2clWPa+hH0QHqEkB+XZ1bOZlxwaQDp2CfctKc38lLxAxlpGj7MMBhQc6tPj6VJ8S4IJrRrYsQGQJqAGdsb4+VUdc3JTG4381oFF2eod4t5Kqex9f8AE5v1x/sR1Bcuf6Qy/rbj+/V/5T5YWwhaNXLhnL5IA6qq429KY8P5DSK/a8ErFmaRtGkY/GZyM9ds0/Xsz1DP1Cyr7O/JSEfSbqm8zD/6gj/W2/8Acqwe2D/M4v1w/sSVJcQ5DSa/W7MrBlaNtAUY/F4wM9d8U+5s5YW/hWNnKBXD5AB6Blxv60dezNSM/SLo7O/JVEfUbJhy0uOCp+of7Qxqs+xjrdekX3yVfeH8EEVotsGJAQpqwM7gjOPnUdyhyWvDzJpkaTtAoOVAxp1eH8qk65mSoPuNvNWdS/rKbvtF/JUbkuUJxuUMcEtOoz46icfYae+2O+UtbxAgsutmHgG0hc+uD9VTfMnsxiupjMkphZjlwFDAn84DIIJ796bv7IoDEF7V9erLSEAk7YwB0A7+8+daBXomo2qTcCIhZTQrim6kBYmZlJc2fvBB/It/uWpX2Xr/AJNj82kz/TNP+KcprPYpaGRgqCMawBk9mABt03xTrlvgQs7dYVYuFLHUQAfeJPQetZX1WmiWDXNPgtbKLhWDzpljxWccv/6RSfrbj7pKdcd4zc3vFDZxzmCMMVypIJ0rqYnBBYnBAGcdPM1aLDkNIr9rwSsWZpG0aRj8YGBGeu2aQ5n9nEV3L2yyNDIcaiBqBI2BxkEHpuD3Vo6+kagJ+2JiYPJZhh6opkD7piYkc1SufuXVs0iU3UszsSdDtkAAfFjO2+w+fhU/zWM8AtyO5LfP9ED76dN7JYjEQ00jSlgTKQCcAEaQCdgcg5JJ2FWdOXYzZLaSZdBGEJ6E6cYPkRgH5VD8SyGXkg3tCZmGfL7QCIF5UL7M7xPwYnvAdm0mvJ+H32bfw2INU3k27EvHGkX4Xedl9CGI+yp2L2Oxh97lzHndQgBI8C2SP92pfg3s7itbz6RG7ADVpjwMAMMYznJxUmrRb1hDpLgdigUq7urDmwGkbVXPbOPetfSX/wDnVr4rGZeDuE3JtgRjvwgO3qKd808qx38QRyVZTlHGMgnY7HqD3jyFRnKHIX0CVpO3MmUKBdGkDLK2fiPhVQqsNFom7dm9XGlUFZxiztu6yonIvA5LpJFivXt2VsmNdW4IHv8AuuufDp3DxFWKL2dOl3BJLfa5A6sodTqbszrKgtIT0B9Ke8W9lMMkhkgla3JOcAalBP5u4K+mceGKcct+zlbW4E7TvLIucZAA94FTnJYnYnvq+piWulzXxOyL+az08K5sNcyY2zbyVxooorkrroooooQiiiihCzT2xDe3/kyfelZkpwRWn+174rb0k+9KzGRMGvS4L/A3x9yvK44//S8cvYJ3RXELZFd1tXLIhFcTfCa7oIoQNVo8YE9oAvR4sDyyuPsO1Z6/4vYg5yc+WOtWPkPiB/GQH8n3l9CcMPtB+ZpvzpYaJVdRs+c7d4xn69vtr5A2gcB0hVwbtCZHEaj09QvX9JDteDp4tuosf3n7qEMY+L/vpXNtjfFAc5x3elLBQPKuiTAgrzIvdNLj4jWjeyrl9SpuiW1hnQDI0kaVyemc5J76zd2ySa3Pkfh5hsIFIwSuo/zyW+4gfKt1Bt+S39G0w+tmOy6naKKznnHny4F39EswNYIUtpDEsfyVB2AGdye/PTFdOlRdVdDV6CtWbSbmcrLz3xmS0s2liIDhlG4yNzg7Uly3zG8nDPpUuGdVlYgDTnsy+B5bCqJzdxLiCW3Y3yqyyFSkg07FTkqSmx27iAfM1beSbMzcE7NSAZEnUE9AWaQDOPWtj6LWUATB72o3LGyu59cgSO7od6l+UOaRfxPIIzHpfTgtqzsDnoPGp2q1yJyxJYQyRyMjFn1ArnGNKjvA8Khr2fjE00vYhIold1QkICwViAff1E5G+cAHuqh1Jr6jgwgDitDarmU2l4Jcdyv1FZ7ytzndC9+h3oGs5AYAAg6dQzp90qR0IHeKX5+57ktpFt7YAykAsxGrTq+FVXvY9d/EbHOx2WpnDBtvwhHa6fVmodluMq90Vl95zDxayhL3CqyuMK2I8ox+HITbywR8xVj5H5neeyluLlh+Ld8kKBhVRGOw9TQ/Cua3PII4XQzFMc7JBB1vZW2isqt+cOJcQncWYCIu+NKbA506mcHJPgPA7bZpO+9oN/HOkMgSN1KrINIOrJ2YdcZUjocd/lT9hqTEid03Cr7dTiYMb4sVZvaPzRPZLAYCo1l9WpQfhC46+pqz8GuWltoZG+J40ZseLKCdvU1QfbN8Nr6yfclWQ8wJZcKgmcZxDEEUbamKDAz3d5J8Aal1MGgzKLklQ2qRXqZjYAKzUVl1lxzjF6pmgCrHk6QFjAOOoHaZLeGc4zUxyTz69xMba6UJMM6SBjJX4lK9zDBPhsenej8I9oJkGNY1CsZi2OIEETpIsVeaKzXmbn25tuJPCgDxrpxHpGWLRqQNXX4jTLi/NPFrJ0e40BXJwmmMrt1UlfeB38frqW4N7ouLiQldjabZsbGDbRavRWY3/NPE54murdBFbLkjZGYhfiY6gSQMHoB078Zqychc2Ne2ztLgSRHDkbAjGQ2O7vz6Uj8M9jcxjjw5p2Ypj35BPDjyUnzTx9bK2eY4LdI1P5TH4R6d58ga55Wu7qWESXSRxlt0RVYEDxbUx3Ph3d++wpZ5vv8AiE7pYBUiT8pgucdAWLggE42UDP1GnnL/ADndRXos78LqYgK4AG7fD8PusrdMgAg9e/FxwzhTIgZtTe8clUMS11QGTl0FrTzWg0VQud+c5rO9hRSOxKo0g0gkjWwbBPT3RSnKPGuIXN0JJ4yls6MUGgAd2jc+8ds7nY1T2Z+TrCRCt7Uwv6sTKvNFUG8n4xNLL2ISKJXZUJVAWCsQD7+ptxvnAB7qT5W5zuhe/Q70DWcgNgAg41DOn3SCOhHiKnsrspIIMXibo7U3MGkETaYsrnxjj0FooaeQID0zkk464ABJpzZ3SyxpIvwuqsuRjZgCNvQ1kXtKa8Mg+kBRD2kn0cjRkjO2dJz8OnrVu5Ae/wAR/SAotuwXsiNGfyNGdJz8OetO/ChtEPzCefsq2YourGnlMcvdKcl8y3lzNIlzD2aKuVPZSJk6gMZc4O1XGqB7Peb7i8uJUmZSqpkYQDfUB3eVJ8y8/TtdfRLBQzhtJfAJLD4goPugLvlj4HoBkzUw7nVS0AC3gFFPEMbSDiSZPiVodFZddc0cU4eyNdqskbHHRMeJAaMe62PEH51a+P8AM5HC2u7Y7kIVJAOMuqsCPEbj1FVOwzwW3BBsCNFa3FMcHSCCLkHVWaist4VzZxS+j026pqTPaS4QZz8KjV7o28ifSn/I/O9xJdNaXeC/vAHSFIZM6lIXY7A7+XfnZ3YN7QTItqNqVuMpuIEG+hiyR9r3xW3pJ96VnUiZFaL7XfitvST70rPK7WB/wN8fcrznSP8A6XeHsE1ikwadA0lLD4UmkhXY1rWQjNcJzXSIWIABJPQClLC0aZwibk/Z4k+Aq+cN4PFaIWONQHvOftx4CuB0z07Q6MaAe9UOjR7ncPfZtXR6P6LqYwk/Swan8Jjyty80JaWTZmXSF8BkEk+ew9KjObuIiZ1WM5VM5PiTjp5DFdca5iabKplY/tb18vL66hq8C0V8TiTjcV9Z0A0A/f8Ad10sZjKTKHY8N9G07/39svF6UncPgetdySACmhJY10WNkyVwXGLKzci8qG7l1MQEjZSQRkvg7qO7Hid+o8a2kVC8nWAisbcYAPZqT4+9lz9rGpquvTbDV6jBYcUaY3nVFY9wmQRcwt2m2Z5QCfFw+j68j662Gqhzd7O472TtVfspcAMdOoNjYZGQc42znoBW/C1GsLmvsCIU4qk54a5ly0zCa+1y4QWSqcamlUoO/wB0NqPpg4/nCpD2ZfvZD6yf8RqhP8EmtG7W6d5NgjFSQoB3GC+Ttt1AGelXDlngf0O2SDXr0ljq04zqYt0yfHxp6r6YoCm10mZSUmVDXNRzYEQnnEbwQwySkZEaM5HjpBOPsrNOXpL/AIs0j/S2gRCBiPI67gAKRsPEk1qE0IdWVhlWBDA94IwR9VZ+fZS0cjG3vJIkbqAG1Y8NSuur5iowz6bWukwdhiU2JZUc5paJG0Awq5bWxi45EjTtOVkQNI3UnTuOp6fD17qU5imEPHxJL8AlhbJ7l0pg+gx9lWqz9l0cNzDNHMwERUlSuS5BJYltQxn02p3zty5aXTRiaUQzEERtkDUARlSG2bBbPUHf1rV2mmagvIywbLH2aoKZtBzSL/K69pF7GvDZQxGZNIjGfiOpWyPHAGflVW5XjZuA3oXrqkPyCRE/YDTPmPlK1sbZy1x207ALCuwC5ILNpBJ2Gdycb9M4q1+ymzK8PJYbSSOwB7xhU+rKml7tLDy0z3hwlN3quIhwjunjCjPY5eJ2c8eR2moPjvK4xt6Ef7w8ahfaLdpJxVNBB0CNXI/ODEkeoBAqWk9nVnNIz294EUE5QFWKYOCM6gVx51WOIcMh/CMNvaEuoaNC+c6m1Eu2RtgA42292r6fVurOqAnTSNFRV6xtFtNwGus68grT7ZvhtfWT7kpDn6JjwqwYfCFj1epiGn7j9dWznLk78ICIdr2fZlj8GrOrT+kMdKk/wFG1ottKO0QRqh7s6QAGHgcjPlWNmIaxlPeCZW1+Ge99Tc4CEw5CuUfh1vox7qaWA7mXZs+ed/nVAWQTcwhodx2w3HTCJiQ+nutvUzJ7JGUsIbxkRuqlTnHgSrgN9VWPlPkaGwyykySsMF2AGB4KB0HzJ86brKVPO9rpLptG/el6utUyMc2A2JM7tyo/HBnmJM/wsH9iOpr2xf5vb/rD/ZNSt7yF2nERedtjDo3Z9n+YFGNWrvx4U85w5T/CEcadp2ehtWdGrO2MfEKBXp56ZnQXUHD1MlUR9RsmtioHAh/sbfbGc1VPZvGzWPEFX4imF9THIBWgw8D02P0XX/8AZMWvT4qV1ac/PGaY8m8n/g9ZB2vadoVPwacaQR+cc9arFZoY8TcmR5q00HGowxYAg+SzXkThtzP2q210ICNJZcsCw3AbYbgdPmPGrDL7PbtriKWe7jd1ZdJYtk6W1hRkepxUnxj2XI8xmtpmt2JJIAJAJ6lSrKV9Nx6UpwP2ePFcpcT3TzPHnSCD3gjcszHG/QYrS/EtMva4C2kX81mp4VzYY5pN9Zt5Ks+1dNXEIAehiQH5ySCtR4hdiCCSTGRGjNgeCAnH2VXeaeQ/ptzHN23Z6FVdOjVnSzNnOoeOKtM0IdWVhlWBDA94IwR9VZKtVrmU27tVso0ntqVHb9Fl/Lz3/FmkkN40CIQMR5G53AAUjYeJJNRtpbGLjsSNO05WRQZG6k6Nx1PT4evdViPspaORjb3kkSN1ADaseGpXXV8xTyz9l8cNzDNHMQIipKlMliCdRLahjOfDatnX0hmh1iIAjTxWLs9U5ZbcGSZ15BR/tl/c7b+U/wBy1c+WGzY22P4GL+wtJc08sJfwdm5KkHUjgZwcEdO8EHpUPyjyLJZTa2uTIgVlVNLADUQcjLkDp4d9ZC9jqAYTBE+K2Bj2YgvAkGPBVf2Rf55P+r/vrSHs/kEXF5Fl2c9qgz+fqB+sgN9dXTlHkP6BNJJ23aa1040acbg5zqPhXPNPs6ivJO1VzDKcamAyGx0JXI36bg1odiabqjxNnCJWVmGqtpsMXaZhI+1e5RbDQ2NTyLoHf7pyxHoNs+Y8agIYmXlp9Xe+V9O2X/nmpC19k2qQNc3LzAfkgEEgd2pmJA9Psq2cd5eW4s2tlIiUhApC5ChGUgBcjwx1qsVadNrWNM94ElWmlUqOe9wiWkAKB9kqgWB85Xz9Siqzw7/SM/rpP+G9aDyny59Bt+x19p7zNq06euNsZPhUZb8haOIm97bOXZuz0fnKVxq1efhQK7M9QzqDCDQf1dIR9JEqD9rvxW3pJ96VnlX32utJ2kGy6dL6dzk7pqyMYHdjc99Z92h/NNdXBf4G/u1cPpATiXeHsEpXDxZrztvI/VXLTZ27zWtYg0zZX3kzhIig7Qj3pN8/o/kj59fmPCovmzjeqXsh8KfFjvb/ANvvzVxhiCqqjooAHyGKy25u9TMcbsST8zmvi+EqHpDHVcVUve3CdPICF7Tpd3Y8JTwzLTrxjXzJSqyg99cSXIHTekVgJGa6+imu9lYDcryEkrkAsd6dW9tkgAbsQB89qTEH6RqR5e4OLi6iiYsQzb4ONgCT9gNBOYwCmYwlwEarbo5400x61BwAq6hk4HcM5O1OagbHkayhYMsClh0LFn+fvkjNT1dgTtXsGZ47wA5X+AiiiipViKKKqnO/NZtgsUO8z+AzpB2Bx3sTsB/7ZR7wwSVXUqNptLnK10U04QkiwRiY6pAo1nz7+n1U7pgZCcGRKKgeZ+TYb/R2rOpTIUoR+VjOQQQegqeop2Pcw5mm6h7GvGVwkKi2fshtUYF3lkA/JJVQfXSM/URV2ggVFCoAqqAFAGAAOgApSq3xzm/sphbwRmWdu7Oyk9NXy3PgN6K2Ic4TUKpDaWHEgQqzzLyDYwnW0swZydMa6XZid8KCufrNTPIPLtmkYuIA7OcjVIQWXuZQFAA9R1B671EuzSytDA3b3UgxcXP5MSnqkZ7lG4yOvr0vXB+EpbQrFH0XvPUk7kn1pW4yvVkF3dWWhTa6rma0QPf91hPaKKKF0kUUUy4zxZLaFpX6KNh3k9yjzNQSAJKgkNElIcf5gjtI9Te87bRxj4nPgPLz/wCeBUFy7x+7lvWimEekJqdVH7nnGlSfzvEfdjFQNtxKSWbtQolvZf3JOqW6b4Y92rBzv06nc4q58uWcNrFo7VHkZj2r6hlnPXvztnGP21la81HSDA/f3gsDKjqzwQYA/b8eGwcVOUVx2o1acjVjOM748ceFeSXCqQGYAscLkgZPgM9T5VrXQlKUU34hfpBE0khwijJOM+XQUPxGNUV2dQrY0ksADqxpxnxyKiQozDSU4oriWUKCzEADqScAepNM7DjsE7MsUquy9QD9vmPMUSAYQXAGCU/rhZQSQCCV6gHcZ3GR3bVxdXiRLqkZUXIGWIAydgN6bRcMjimmuM4aQLrJOwCDAPlt19KgncoJvbxT+imHCuOQ3IcwvrCHDHBHmMZ6jzp/UggiQpa4OEhFFFFSpRRRRQhFFFFCFWub+Tvp5iPa9n2Yb8jVnVp/SGOlV3/BCf4yP6n/AKlaPRWpmLrU25Wm3gsdTA0Kri97bnifys4/wQn+M/8A6f8AqVy/sez/AKyPXsf+pWk0U3bq/wB3oPwkHR2GH8fU/lUyRNJIPUHB+VZpd24jkdNhpYj7dvsrejbqeqj6hSbcOiJyY0J/kL+yvIYPoZ2Gc4h9jwW3pJoxrWjQj5WCah40ah41vX4Mi/go/wCgv7KPwZF/BR/0F/ZXS7Ed643/ABbvu9FguoVavZtb674N+ZGzfXhf7xrUPwZF/BR/0F/ZXcNoiHKoqnyUD7hTswha4GVbS6OLHhxdolqKKK3LrIpvfX8cCF5WCKOpP3DxPkN6VlfSpOCcAnA6nHcKyu24k9/PreN53U/ioF2iTzkY93343IG1U1auSANSs1ev1cAanRWO49oL47WO2Y2ykBpGbSTnb3R6+Z88Uly1wcyO3ELwgE+9GG2CjuY56ADAXPr1xUZzhwySP6PJdMWVpMNHGMRxqMEIgOMsRnc+FSI4ddcTBaQm2t8Hsox1Y490sO8dDv8AId9ZpcXQ65GgWLM91SHySNBbXedw81JcH5re4nmcBFs4xjtGODkd++2/XHcMd5xUlwTmeK7eRYg5EZHvFcK2c9D8uhwardj7O5WjCXE/uKDojjzpycnUSQM7nwz5inPLlte2sXYC2jOGJ7UygKcnqQAW6bdO4VYx9QEZh8/0rqdSsCM4MXnb4W0CuVFJW2vSO006u/TnHyzvXchODgZODgefdWtdBV7mvmoWwEUY13D7Io3xnYEj16DvqLi5QSK1Y3E/ZTSnM0uodOrR6mPQ9/ifEbU0TglxBBPfSLm7OSq4DdmCQGYAEgkLnHXAHrUXYYlI7OGW7uW6yzg9nGT1IU5yB+l4dO6sDnku7w5D92rkvqEumo3UWG4e8n0TmGa3gniHDjNNLr/GDJw6YJZdwFPke7GamOI84XfbC3it4xMQDp7TXpB/O0hVG2/U4+YqZ5c5aFvmSRu0uH/dJD/ZXPRf2dwAAZX/ACtP9Kkmtp1i7YAPlNRGAAdJPpnu3+VMGPa23kFYKVVjO7aToIsPHb4qB4VzNxAXbROokcg5ibQgXGPeDAbAfPINOOFe0Y9pKbgpoUYRY1YlmyR7uTuCO84/J8TVm5f5YjtFbBLyP8cjdW8vIf8AZJrvh3KlrA2qOFQ3cTliPQsTj5UzadUR3lLKOIAHe3zN/wC1H8r80yXsspEYSBQApJ97V4Hu6b7dNtzmoPm1vp14LdZY44oVDOzsANRxnG+5AIGNvyqsv/giz7Qv2IydyNTY33+HOPljFLXXKNpIQWgTKjAwCowO7CkDvqTTqOblP76J3Uaz6eR5Bvfj6WVK4tewWkAgsZAZXYCaUEZxg7dp8K5OOh2APmah/wAApK6RwN2kzEZWPeOMeLSNux7yRgZ6dwOsDg0HZ9l2UfZ9dGgYz44x186VtbGOIYjRUHgqgfdSnDFxvoq3YIvPeIj25fn0Wfz8Eube/wA2cTtiML2shJBLD3mLMQCRtt5dKR4zwuaC6hmvGluEUa3ZFOFKknSOgVchST7ud602ginOHGw/hWHBtgwTrPDyWa8enveINEq2zLEffUEnDdwLtsB0+Hrg+YphxThpjvohfS5UqGZgraQMtiNAB02A2A6mtZrwioOGm5N1DsFmuXSba6W4CFm/MN1Jc3Z1Q3EtuoBijSN0DkgZLErkDOd8E7DGMk0ztIJ7W+EptHB0ZSKENp94aQpYZ8CT13rVaKDh5OabqXYOXZi68ysvv71pLnVxNWRI01RwqpKsTjAyNvUk+W3SkOL8fkuSfpJaGExF4YlGz4yIwx64JGckY22A2Najd2aSrokVXU4yrAEbbjY1xecMimAEsaOB0DKDj0z0qDh3Xg/75pHYR5kB2vrzUVyRw0Q2UW27jtG8y+4+oYHyqerxVwMCva0tblAC3MYGNDRsRRRRTJ0UUUUIRRRRQhFFJR3SMzKGBZMawDuuRkZHdkb1492gdULKHYEquRkgdSB5VMFRIS1FJXF0sYy7BQSACTjdjgD1J2o+lJ2nZ6hr06tOd9OcaseGds0QUSErRSM92iFQ7KpdtKgkDUT3DxNdTzqil3YKqjLMTgADvJogokJSikWvEDIpZQz5KDO7YGTjxwN6Lq7SJdUjKi7DLEAbnA3PnRBRmCWorwmuLe4WRQ6MGVhlWByCPEGoUylKKb3t/HCuqV1RemWIA9N+/wAqQ4dx2C4JEUquRuQDuB44O+POmyuImLJS9oOWbp/XKRgdAB6CvXcAEk4A3JPdUbbczW0jhEnRmJwBq+I+Cno3yzQGk3AQXtablSRXPWvaStrlZFDIwZT0IOQe7rTS/wCYLeBtMsqK3XTnJx4kDcDzNAaSYAugvaBJNlIVyZBkDIyegzvt12pC34lFIQEkRiy6l0sDlc41DHdnb1qMvv3ytv1M/wB8VS1hJg8fRK54AkXuPVTlFJzzqilnYKo3LEgAepNMLPmW2lfQkyMx6DOM/wAnPxfLNQGuIkBMXtBglSdFFFKmXPaDOMjOM4zvjpnHhXVV2adY+JuzsFUWiksxAA/HN1JqQseYreZ9EcyM3cucE+YB6jzFWupkCRuVLarSYJgzCkqKKipearVX0GeMEHB97YHwLdAfU0jWudoJVjntb9RhStFeKwIyNwehpOC6V9Whg2lirYOcMOqnzHhSwplK1yZACASMnoM9cdcVwbldYTUNZUsFzvgEAnHhkgfOobi/74WPpcf2Fp2MzGOBPkEj35RI3geZA+U84zxoW4X8VLKzkhVjTV0x1PQVGDjV9J+52QQeMsw/sqM1YpZQqlmIUDcknAHmSajrXme2kcIkyFj8Iz8X8knZvlmquqe64Jjgkf8AVd8cLfKYGLibfl2sfosjH7dq9/BV+et5GPS3X/masLuACScAbk+lRt3zLbRadc0Y1AMvvZyD0bA7j49KhtEu0k+ahzGNu5x8yPwmP4Evf4+f/Tx/tr1eCXg/18/+nj/bU5b3CyKGRgyncMCCD6EUjccVij165EXRjXlgNOrOnOfHBx44oFG8X8ypNNgEyfM/lRX4Ivf48PL/ABaP9tefReIL0nt3/lRMv9lqkuG8bguM9jKrkdQDuPMg7486cXd6kSl5HVFHVmIA+s1JokGLz4qAxhGYOMcz+VC/S+IJ8UEEv6uVlP8AvjH21yecOzP+M280A/PK60/pJ+ypLh/MFvOxWKVWYb6Qd8eODuR51zx+DXDjtzb++nvgj84ALv8AnEgft6VPUvDspJHMfpUXy5mPnyI+PdPba5WRA6MGU7hgcg/VStM7OxjtkfT7qFmkbJAC53bHco2z9dJWPMVvM+iOZGbuAO5x1Iz1HmKZrXETCuzgQHESVI1xNMqKWZgqjqSQAPUmu6qXGeLWz30Uc0sfZxI7MrMNPaZVVDA7ZALEA09OmXmEtWoKYlWi2u0kXVG6uvirAj6xStNIZoURWUoqSEaSMAMXxpxjqTt60WfFopmdY5Fcx4D6TnGc436dx+qlLTcgWTBwsCRKjZfxPEkb8m4iKH+XCdS/WjMP5tQ/EiWkmvhuLaVFTzSLK3GPUyP/AFYqd5nspJIVaEapopFkjGQMkHDDJ7ipYUvw3hCx2qwN7w0aX/SLA9ofmST860tqBrQ7boeX9QPNZXU3OcWbNRz/ALk+SZcUPbXltEN1TNw/833IvrZif5te8cHZXNrP3ajC/pKPcz6Oq/XSfKXCJYQ7T/H7kSHIOY4RpQ7dNRLNjzqQ5g4eZ7aWNfiK5T+UuGQ/0gKgkNeGzYW89fdMGudTLoubxy09vVQXMFq11NNo62sQMf65iso+pUUf+YaccYvRdw2sa9LpkZh/+NB2sg+wL86kuXbF44cyjEsjNJKM5wznOnP6I0r8qjuAcCkiuZC4AijDLbbj4ZXMr7d2PdX5U2do2/Tp+84KrLHG8fXr/vwkc4Tjm1dEUc4628qSHH5udEg/osT8qR5gthdzx2p+AI8snzBji/3mZv5lTt3bCWN42+F1Kn0YYNQ3KXC5YkZrgfjW0p1z7sShE6Hv95/51Ix4DM03Gnj+LlWVGEvyxZ2vh+bBMpeKu/DAOk74tj49oW7Jz8sM1We1thHGqLsqKFX0UYFQEXApBflsD6OCZ13H7qyCIjGc9MtnxapXit1MnZ9jF2mqRVf3saVPVvPFFSDDW7b+ezwU0pEufst5bfFHFuIRQhDINTFvxahdTFsH4VG+cZ37h31AcUvna5s3Ns8X47QHdo8lXRwyFUYnfrv4VJcctZBcW9xGnaiISK8YIDYkC+8uogZGnpncGmfEEubmW3YQmOKKZHIdk1nYgthWICqD0ySc9NqakGgA20M357FXWLiSL6iIGul5/dE55jHazWtu37nK7tIPzhEuoIfIsRkeVSt9w1JYjEyjSRgDwx0I8COoI6U047wt5RG8RCzQtrjLdDsVZGxvhgcbeVNpb27kQoLfsCQQ0rSowUd5UKcsfDIUZ60g7zW5TEe86/u5WHuudmEzpabRp5zrvSXK1x2fC4n66Ymb1xqNOeUrMLaxyHeSZRLK/ezONW58BnAHcBXHJsP+TrdSNjH0Pgc/8jSNgtzZr2IhNxGu0TrIisF/JVw5G46ahnbG1O+5e0azy3pKfdDHEWy872XFpZJFxaTQNIe21kDpqMmCQO7OkZ896dX375W36mf74qY8KSY8Td5tIY2ynQpyEBkOldW2o7Ek4G5ONhUrdWTm9gkA9xI5VY5GxYx6Rjrvg/VQ4w4Sf4/Chglhgfy+QmfE4xPxCGF9444mmKnozagiZHfp3PqakeN8KS4gdGHcSrd6sPhZT3EGm3GuHSdrHcQANJGCrITgSI2CV1dxBAIPTPWm97eXNwhijgeAuNLyysmEB2YqEZizYzjoPOlEnKWmI9E5gZw4TPDW377pxwfikj2EU2gyyNGpKgqCx2BOWIA7zS1jxKZ3CvavEu/vGSIgeGysTvTyxs1hjSNPhRQq+ijApeqnObJge6uax0CXacvxKrF3w9ZeLLrGQlsrBT0J7VwpI6HG5Hng91PebbBZLWRujxKZI371ZBqBB7umKbcSs7hb76RCgdVhVGUsBry7kgEnZh7pGRg5IyK94g894hgWB4EfaWSQpkL+UqKjNkkbZOAM1ovLHTYR4LNADXtLTJJ2a7lzx2/aSyhwShuWhjJHVRLjXj5ZHzqchsI0jESoojAxpwMY8Md9NeM8HE9uYlOgrpMTD8lkIKH5EY9KaJxm5C6Ws3MvTKyR9mT46i2oDvxpyPOq/qbDd54clZ9DyX3sNk81xyuvZPdW4+CGUdn+isiBwnopJrrlT/W/9rm/u064BwpoUcyMGllcySkdMnACrnfSoAA9KYxrNaTzaYXmhmftAYympGIAdSHYZBxkEGmJDi4A7vGNfylaCwMJGk+E6fhLSfvpH/ssn/Fjrni/74WPpcf2FpOxtLhr5biVAiGF0CBgSnvoy6iDuze8dsgAAZNO+I2LteWsirlIxNrORtrRQu2cnJHdRIDhf+J9ioIJabfyHlITbjUQnvLeB94grzOp6OUKqgI7wC2rHkKlOKcLS4iaJwCpG36J7mHgR1FM+O8NkZ4p4MdrCWwrHAdXADoT3HYEHuIpC54jdTIY4rZ4XYYMkrR6Uz1YaGJcju2HdUCSG5TEeEGU5hpeHCZ4TIj9917wG9abhyO5yxjYMfErqTPzxn50clcPWOyhIHvSRqzsepyoxk+AGFA7gBT+24YIbUQx7hY9I89up8yd/nXnL9s0VpAjjDJGisNjghQCNtqh7wWuy6E+l1LGEObm1A9bKP5dQR3N7EowiyI6r3DtYwzADuGd8edJW3D0fis7sMmOOEqD0BbtBqx4gDAPdk0+4ZYul3dyMMLIYtByN9Melts5GD411Z2Tre3EhHuPHCFORuU7TVt12yPrpi+7iD/EfEpGskNBGjj5d6PhNeYYgtxZyqMP23Zk+Kuj5U+IyAR4VI8VvooUDS7+8AihdTM35IVQMlvSm/HbJ5GtigzouFd9xsoVwTufEjpSXH7OTtLeeJO0MLNqjyASHXSSpbbUOuD13pRDsoJ3/MJjmbnIG0fEniovjd87yWjm2kixcRhZHaPOHOll0qxYBgenlUpzh/mv/mwf8aOmfFBc3RhKwGOOOaJ2EjJrbSwzgKxACjJOTk4AAqS5ksnlg0oNTdpEcZA2WRGY7+ABNWSA5mlj8qsAkVNTI3RNkczcPee2ZEwWyrBWOA2hgxQnwbGK54Zx6OVxGyNFMoz2ci4OOhKHow81NPuIXDomqOMynIyoZVOO8gtsSPDaocpLc3MDmBoUgLNqkKamLKV0qEZsDfJJPcKqZdkO0vt+Fa+z5brbZaJ38FYagpB/lRP9lf8A4sdPpLqYXKoIswlCWl1DZs7Lp+r6/KkXsn+npLj3BA6Fsj4i6MBjOegNQzuzO4pqhzRGwhM+eIddsi5I1TwrkdRlwMjzqctrZY0CIoVVGAAMAAVHcyWTyxxhBqImhY7gbK6sx3PcBUtUOd/1gcT8KWt/7HOjYPlFFFFVK5FFFFCEUUUUIRRRRQhFFFFCEUUUUITa/ikZCInEb5BDFNQ2O4IyNj061FzcOu5lMcssSRts5hR9ZB6gF2IXI78E1O0U7XluirdTDtZ80nBAqKqKMKoAUeAAwBUXJBehjokgZSSRrjcMoJ2HuPg46Z2qYoqA4hS5gNlHcJ4SYi7u/aSyEa3xpGF2VVXuUZPeTuSTUjRRQ5xcZKlrQ0QEUUUUqZFFFFCEUUUUIRRRRQhFFFFCEUUUUIRRRRQhFFFFCEUUUUIRRRRQhFFFFCEUUUUIRRRRQhFFFFCF/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36868" name="AutoShape 4" descr="data:image/jpeg;base64,/9j/4AAQSkZJRgABAQAAAQABAAD/2wCEAAkGBhQREBQUExQWFRUWGBoaFRcYFRgcHhsgGBsYGRcZHRoYGyYfHR4jHxwaHy8gJScqLCwsGh8xNTAqNSYrLCkBCQoKDgwOGg8PGi4kHyMwLy8tLzI2LCoqLCwsMiwyLDQqLC8sLCotMDUvLCwsMSwsLC8vLywsLCwsLSwvLywtLP/AABEIAIkBcAMBIgACEQEDEQH/xAAcAAABBQEBAQAAAAAAAAAAAAAAAwQFBgcCAQj/xABSEAACAQMCAwUEBAcKDAUFAAABAgMABBESIQUGMRNBUWFxByIygRSRobEVI0JSYnPRMzVTVHKCkpOywhckJTQ2RHSis8Hj8BaDlOHxJkNjo8P/xAAbAQACAwEBAQAAAAAAAAAAAAAAAgEDBAUGB//EADURAAEDAgMECQQCAgMBAAAAAAEAAhEDIQQSMUFRYXEFExQigZGhscEyUtHwQvEz4RUjNCT/2gAMAwEAAhEDEQA/ALn7UOLTQNb9lK8eoPnSxGcFMZx6mqN/4qu/4zN/WN+2rd7XvitvST70rN5pcbCvR4JjTQaSB+leUx739pcGk7PYKYbm66HW5m/rGrn/AMY3X8Zm/ptUDXXZnwrV1bPtCzZ37XHzV85N5onklkSSeR8gMmXJ6bMB9Y+qtC4XxZFQ9rIqnO2twMjA6ajWD2N40MqyL1U59fEehGRWjTLHfWwKnrup/NYdQfuP/wAV896fZU6Px7cYJ6t9juBiNOUHzXrOjK/X4V1EXe244jn6eSv34bg/h4v6xP20fhuD+Hi/rE/bWGzwFGKsMEHBFISyhfWnbjS7QLmO6Tc2xat5/DcH8PF/WJ+2vDxy3HWeL+tT9tYAbg+X1V402Rg1aMQ/ck/5c/atS5t4pcNPEbO4TstI14ngAzqOfibPTFXYXiaO01rowTr1DTgdTqzivnxJgAB1rSeX+Nw3FsOGgSJIYmRnKrpBwSxHv5O5PdU0qxLjKtwuMzvdOp0vt3BXq1vY5QTG6uAcEqwbB8NjUbzJzRDYxh5SSW2RF+JiOuPADvJ/ZSXKXK4sI3QSGTW2rJXTjYDHU+FZvzQDfca7Ekhe0WIeSjBfHnnUa6mEpCq7v2AEla61epTpAx3jaFLp7T7yck29nqUeCySY9SmBVo5L5olvBKJoeyeIqCPeGdWr8lhkYx4nrVgs7NIkVI1CoowqjoKT4lxBLeF5X+FFLHx27h5noPWmfUpvGVjI3b07KdRhzPfO/cnVFZTZ8a4nxSRzbuII1PcdIGegLaSzNjw28hmluHc53ljdi3vzrQ4984yA2wcMANS+Od9j4Ypzg36SJGzalGNYYMGDt2LUKKoHtP5juLVoBBIY9YfVgKc4KY+IHxNRPFr/AIq9v9N7QRQ4DLGhAIUkBWI0+9nIO5784ApWYRzmtdIAKl+LaxzmwSRqtVorLeF8w8T4lHogZIjGPxsuy6yc6R8JwcD8keeRkCnPIHNlybx7S6YuRrALY1K0Z94ZHUbHx6Cpdg3tBMiRqNqhuMY4tEGDodi0misw5v5yu7biZjiclB2eItK4Yso2zjVuT40z5gv+LWJjmmnGHPwrpKg9dBXSB0z0z0O9S3BudFxfRQ7Gtbm7ptqtborL5+J8UvYGuoWEMKglUVsM2j4yCVydwepHTG/fOezTmmW8ikWY6niK+9gAsrZxnG2QVO/mKR+FcxhdItrwTsxTXvDYN9OKulFZzylzPczcVlhklLRqZsLpXbS2F3C52HnT72n8fntUgMEhQszhsBTnAXHxA+NHZXdYKciSp7UzqzUgwFeKKpnMXHZouDxTpIRKyQkvhd9YXVsRjf0qu8G4lxXiEP4mVUWPIaQ4Uu2S2MhT0BA2AHTJqW4Vzm5iQADCh2Ka1wYASSJWq0Vm/s/5vuGumtLpi7e8AWA1KyfEpI6jAP1edTvNkXEJJkjs2EcejLudI3ydskE9MfCKV2HLH5HEDbOxM3EtfTztBOyNqtdFZTxXiHFOFtG8swmjY4xnUpxuVOpQykjoRVo515hkj4alxbuULmMg4BOHGcbgipOFdLYIIdoUoxTSHSCC3UK3UVAci8RkuLCKSVtbsXy2AM4dgOgA6AVWeCcz3MnGpLdpSYQ8wCaV6Lq07gZ2x40ow7iXD7dfBOcQ0Bh+7TxVt5i5rgsVUzFstnSqqSTjGfIdR1IqTtpw6K46MoYZ8xmsY9odreJIn0uRXUmTscY2XK5Bwo7tPj0q88pLeQRtLeSq0CwhkAxlQAG3wg/J8zV1TDNbSa4G59eSop4pzqzmFpgenNS3OPHXtbYmJS8rnTGApbc9WIHcB9uB30vy2lz2IN2ymVt9KqAEH5uR1PiencPE0Oy4txLiskjW8gt4kOBvgDPQFgpZmxue4eVPuWuarqC++hXxDltlfbOSMruANSt03Gc48xUuw5DC0RmFzvUNxIdUDjOU2G5aJRRRWBdBFFFFCEUUUUIWbe184a29JP7lZgTWme2T/V/ST746zNBuK9Lgv8DfH3K8rjv/AEPPL2CcQx4HnSlFFbVzCZQRTrhHF3tJNS7ofjXx/YfA01oNUYjD08RTNKqJadQraNZ9F4ewwQr5f8PjvYlljI1Ee63j+i3ofqqkXljIrlXXSR3f99fWrxyxB2Fkpc4BBkPkDv8Adg1T+KXjXEjPnqdhnoO4f995r5Jgs1LE1aFMzTYSATzsvTdM06bqVOs4RUcASBy1Uf2RziudB8KeatsZ3xSCoSDvn512Q87V5otSaEZ36d9b5w/gVsrCeKJAzDIcDchh1z5isCZcHFW7ku2mm1qlyATFKiRGZwwOnCsFAwAPEdK00nAHSVv6Pqhjy0tmfSFsdY1zgj2PF+305Uusq/pDbWufXUPmK0PkngtxbRSLcPrZnyp1s+BpAxlhtuDUlxvgMN3H2cyah1B6FT4gjpXWwtfq3S4WNiu3WpuxFIHR2q64TxqG5jDwuGBHTO48mHUHyNQ3tA/G8OuVQhmUKzAEEgK6scgdNlJ+VQFx7G01ZjuXUeDRhj9YZfuqxco8lpYLKBIZO106sqAPd1d2/XUepqwijTOdjpIOkfKAa1QFj2QCCCZ+FCeyC+Q20sWRrWQsR3kMqgH6wR9XjVf9q90s17HHH7zqmlsb+8zHC+vTb9KrFxT2SQvIXglaDP5OnUB/J3BA8smn/LXs3gtJBKzNNIPhLAAKfEKM7+ZJrSK1FtQ1gb7o+VmNGs6mKBAgbZ2clWPa+hH0QHqEkB+XZ1bOZlxwaQDp2CfctKc38lLxAxlpGj7MMBhQc6tPj6VJ8S4IJrRrYsQGQJqAGdsb4+VUdc3JTG4381oFF2eod4t5Kqex9f8AE5v1x/sR1Bcuf6Qy/rbj+/V/5T5YWwhaNXLhnL5IA6qq429KY8P5DSK/a8ErFmaRtGkY/GZyM9ds0/Xsz1DP1Cyr7O/JSEfSbqm8zD/6gj/W2/8Acqwe2D/M4v1w/sSVJcQ5DSa/W7MrBlaNtAUY/F4wM9d8U+5s5YW/hWNnKBXD5AB6Blxv60dezNSM/SLo7O/JVEfUbJhy0uOCp+of7Qxqs+xjrdekX3yVfeH8EEVotsGJAQpqwM7gjOPnUdyhyWvDzJpkaTtAoOVAxp1eH8qk65mSoPuNvNWdS/rKbvtF/JUbkuUJxuUMcEtOoz46icfYae+2O+UtbxAgsutmHgG0hc+uD9VTfMnsxiupjMkphZjlwFDAn84DIIJ796bv7IoDEF7V9erLSEAk7YwB0A7+8+daBXomo2qTcCIhZTQrim6kBYmZlJc2fvBB/It/uWpX2Xr/AJNj82kz/TNP+KcprPYpaGRgqCMawBk9mABt03xTrlvgQs7dYVYuFLHUQAfeJPQetZX1WmiWDXNPgtbKLhWDzpljxWccv/6RSfrbj7pKdcd4zc3vFDZxzmCMMVypIJ0rqYnBBYnBAGcdPM1aLDkNIr9rwSsWZpG0aRj8YGBGeu2aQ5n9nEV3L2yyNDIcaiBqBI2BxkEHpuD3Vo6+kagJ+2JiYPJZhh6opkD7piYkc1SufuXVs0iU3UszsSdDtkAAfFjO2+w+fhU/zWM8AtyO5LfP9ED76dN7JYjEQ00jSlgTKQCcAEaQCdgcg5JJ2FWdOXYzZLaSZdBGEJ6E6cYPkRgH5VD8SyGXkg3tCZmGfL7QCIF5UL7M7xPwYnvAdm0mvJ+H32bfw2INU3k27EvHGkX4Xedl9CGI+yp2L2Oxh97lzHndQgBI8C2SP92pfg3s7itbz6RG7ADVpjwMAMMYznJxUmrRb1hDpLgdigUq7urDmwGkbVXPbOPetfSX/wDnVr4rGZeDuE3JtgRjvwgO3qKd808qx38QRyVZTlHGMgnY7HqD3jyFRnKHIX0CVpO3MmUKBdGkDLK2fiPhVQqsNFom7dm9XGlUFZxiztu6yonIvA5LpJFivXt2VsmNdW4IHv8AuuufDp3DxFWKL2dOl3BJLfa5A6sodTqbszrKgtIT0B9Ke8W9lMMkhkgla3JOcAalBP5u4K+mceGKcct+zlbW4E7TvLIucZAA94FTnJYnYnvq+piWulzXxOyL+az08K5sNcyY2zbyVxooorkrroooooQiiiihCzT2xDe3/kyfelZkpwRWn+174rb0k+9KzGRMGvS4L/A3x9yvK44//S8cvYJ3RXELZFd1tXLIhFcTfCa7oIoQNVo8YE9oAvR4sDyyuPsO1Z6/4vYg5yc+WOtWPkPiB/GQH8n3l9CcMPtB+ZpvzpYaJVdRs+c7d4xn69vtr5A2gcB0hVwbtCZHEaj09QvX9JDteDp4tuosf3n7qEMY+L/vpXNtjfFAc5x3elLBQPKuiTAgrzIvdNLj4jWjeyrl9SpuiW1hnQDI0kaVyemc5J76zd2ySa3Pkfh5hsIFIwSuo/zyW+4gfKt1Bt+S39G0w+tmOy6naKKznnHny4F39EswNYIUtpDEsfyVB2AGdye/PTFdOlRdVdDV6CtWbSbmcrLz3xmS0s2liIDhlG4yNzg7Uly3zG8nDPpUuGdVlYgDTnsy+B5bCqJzdxLiCW3Y3yqyyFSkg07FTkqSmx27iAfM1beSbMzcE7NSAZEnUE9AWaQDOPWtj6LWUATB72o3LGyu59cgSO7od6l+UOaRfxPIIzHpfTgtqzsDnoPGp2q1yJyxJYQyRyMjFn1ArnGNKjvA8Khr2fjE00vYhIold1QkICwViAff1E5G+cAHuqh1Jr6jgwgDitDarmU2l4Jcdyv1FZ7ytzndC9+h3oGs5AYAAg6dQzp90qR0IHeKX5+57ktpFt7YAykAsxGrTq+FVXvY9d/EbHOx2WpnDBtvwhHa6fVmodluMq90Vl95zDxayhL3CqyuMK2I8ox+HITbywR8xVj5H5neeyluLlh+Ld8kKBhVRGOw9TQ/Cua3PII4XQzFMc7JBB1vZW2isqt+cOJcQncWYCIu+NKbA506mcHJPgPA7bZpO+9oN/HOkMgSN1KrINIOrJ2YdcZUjocd/lT9hqTEid03Cr7dTiYMb4sVZvaPzRPZLAYCo1l9WpQfhC46+pqz8GuWltoZG+J40ZseLKCdvU1QfbN8Nr6yfclWQ8wJZcKgmcZxDEEUbamKDAz3d5J8Aal1MGgzKLklQ2qRXqZjYAKzUVl1lxzjF6pmgCrHk6QFjAOOoHaZLeGc4zUxyTz69xMba6UJMM6SBjJX4lK9zDBPhsenej8I9oJkGNY1CsZi2OIEETpIsVeaKzXmbn25tuJPCgDxrpxHpGWLRqQNXX4jTLi/NPFrJ0e40BXJwmmMrt1UlfeB38frqW4N7ouLiQldjabZsbGDbRavRWY3/NPE54murdBFbLkjZGYhfiY6gSQMHoB078Zqychc2Ne2ztLgSRHDkbAjGQ2O7vz6Uj8M9jcxjjw5p2Ypj35BPDjyUnzTx9bK2eY4LdI1P5TH4R6d58ga55Wu7qWESXSRxlt0RVYEDxbUx3Ph3d++wpZ5vv8AiE7pYBUiT8pgucdAWLggE42UDP1GnnL/ADndRXos78LqYgK4AG7fD8PusrdMgAg9e/FxwzhTIgZtTe8clUMS11QGTl0FrTzWg0VQud+c5rO9hRSOxKo0g0gkjWwbBPT3RSnKPGuIXN0JJ4yls6MUGgAd2jc+8ds7nY1T2Z+TrCRCt7Uwv6sTKvNFUG8n4xNLL2ISKJXZUJVAWCsQD7+ptxvnAB7qT5W5zuhe/Q70DWcgNgAg41DOn3SCOhHiKnsrspIIMXibo7U3MGkETaYsrnxjj0FooaeQID0zkk464ABJpzZ3SyxpIvwuqsuRjZgCNvQ1kXtKa8Mg+kBRD2kn0cjRkjO2dJz8OnrVu5Ae/wAR/SAotuwXsiNGfyNGdJz8OetO/ChtEPzCefsq2YourGnlMcvdKcl8y3lzNIlzD2aKuVPZSJk6gMZc4O1XGqB7Peb7i8uJUmZSqpkYQDfUB3eVJ8y8/TtdfRLBQzhtJfAJLD4goPugLvlj4HoBkzUw7nVS0AC3gFFPEMbSDiSZPiVodFZddc0cU4eyNdqskbHHRMeJAaMe62PEH51a+P8AM5HC2u7Y7kIVJAOMuqsCPEbj1FVOwzwW3BBsCNFa3FMcHSCCLkHVWaist4VzZxS+j026pqTPaS4QZz8KjV7o28ifSn/I/O9xJdNaXeC/vAHSFIZM6lIXY7A7+XfnZ3YN7QTItqNqVuMpuIEG+hiyR9r3xW3pJ96VnUiZFaL7XfitvST70rPK7WB/wN8fcrznSP8A6XeHsE1ikwadA0lLD4UmkhXY1rWQjNcJzXSIWIABJPQClLC0aZwibk/Z4k+Aq+cN4PFaIWONQHvOftx4CuB0z07Q6MaAe9UOjR7ncPfZtXR6P6LqYwk/Swan8Jjyty80JaWTZmXSF8BkEk+ew9KjObuIiZ1WM5VM5PiTjp5DFdca5iabKplY/tb18vL66hq8C0V8TiTjcV9Z0A0A/f8Ad10sZjKTKHY8N9G07/39svF6UncPgetdySACmhJY10WNkyVwXGLKzci8qG7l1MQEjZSQRkvg7qO7Hid+o8a2kVC8nWAisbcYAPZqT4+9lz9rGpquvTbDV6jBYcUaY3nVFY9wmQRcwt2m2Z5QCfFw+j68j662Gqhzd7O472TtVfspcAMdOoNjYZGQc42znoBW/C1GsLmvsCIU4qk54a5ly0zCa+1y4QWSqcamlUoO/wB0NqPpg4/nCpD2ZfvZD6yf8RqhP8EmtG7W6d5NgjFSQoB3GC+Ttt1AGelXDlngf0O2SDXr0ljq04zqYt0yfHxp6r6YoCm10mZSUmVDXNRzYEQnnEbwQwySkZEaM5HjpBOPsrNOXpL/AIs0j/S2gRCBiPI67gAKRsPEk1qE0IdWVhlWBDA94IwR9VZ+fZS0cjG3vJIkbqAG1Y8NSuur5iowz6bWukwdhiU2JZUc5paJG0Awq5bWxi45EjTtOVkQNI3UnTuOp6fD17qU5imEPHxJL8AlhbJ7l0pg+gx9lWqz9l0cNzDNHMwERUlSuS5BJYltQxn02p3zty5aXTRiaUQzEERtkDUARlSG2bBbPUHf1rV2mmagvIywbLH2aoKZtBzSL/K69pF7GvDZQxGZNIjGfiOpWyPHAGflVW5XjZuA3oXrqkPyCRE/YDTPmPlK1sbZy1x207ALCuwC5ILNpBJ2Gdycb9M4q1+ymzK8PJYbSSOwB7xhU+rKml7tLDy0z3hwlN3quIhwjunjCjPY5eJ2c8eR2moPjvK4xt6Ef7w8ahfaLdpJxVNBB0CNXI/ODEkeoBAqWk9nVnNIz294EUE5QFWKYOCM6gVx51WOIcMh/CMNvaEuoaNC+c6m1Eu2RtgA42292r6fVurOqAnTSNFRV6xtFtNwGus68grT7ZvhtfWT7kpDn6JjwqwYfCFj1epiGn7j9dWznLk78ICIdr2fZlj8GrOrT+kMdKk/wFG1ottKO0QRqh7s6QAGHgcjPlWNmIaxlPeCZW1+Ge99Tc4CEw5CuUfh1vox7qaWA7mXZs+ed/nVAWQTcwhodx2w3HTCJiQ+nutvUzJ7JGUsIbxkRuqlTnHgSrgN9VWPlPkaGwyykySsMF2AGB4KB0HzJ86brKVPO9rpLptG/el6utUyMc2A2JM7tyo/HBnmJM/wsH9iOpr2xf5vb/rD/ZNSt7yF2nERedtjDo3Z9n+YFGNWrvx4U85w5T/CEcadp2ehtWdGrO2MfEKBXp56ZnQXUHD1MlUR9RsmtioHAh/sbfbGc1VPZvGzWPEFX4imF9THIBWgw8D02P0XX/8AZMWvT4qV1ac/PGaY8m8n/g9ZB2vadoVPwacaQR+cc9arFZoY8TcmR5q00HGowxYAg+SzXkThtzP2q210ICNJZcsCw3AbYbgdPmPGrDL7PbtriKWe7jd1ZdJYtk6W1hRkepxUnxj2XI8xmtpmt2JJIAJAJ6lSrKV9Nx6UpwP2ePFcpcT3TzPHnSCD3gjcszHG/QYrS/EtMva4C2kX81mp4VzYY5pN9Zt5Ks+1dNXEIAehiQH5ySCtR4hdiCCSTGRGjNgeCAnH2VXeaeQ/ptzHN23Z6FVdOjVnSzNnOoeOKtM0IdWVhlWBDA94IwR9VZKtVrmU27tVso0ntqVHb9Fl/Lz3/FmkkN40CIQMR5G53AAUjYeJJNRtpbGLjsSNO05WRQZG6k6Nx1PT4evdViPspaORjb3kkSN1ADaseGpXXV8xTyz9l8cNzDNHMQIipKlMliCdRLahjOfDatnX0hmh1iIAjTxWLs9U5ZbcGSZ15BR/tl/c7b+U/wBy1c+WGzY22P4GL+wtJc08sJfwdm5KkHUjgZwcEdO8EHpUPyjyLJZTa2uTIgVlVNLADUQcjLkDp4d9ZC9jqAYTBE+K2Bj2YgvAkGPBVf2Rf55P+r/vrSHs/kEXF5Fl2c9qgz+fqB+sgN9dXTlHkP6BNJJ23aa1040acbg5zqPhXPNPs6ivJO1VzDKcamAyGx0JXI36bg1odiabqjxNnCJWVmGqtpsMXaZhI+1e5RbDQ2NTyLoHf7pyxHoNs+Y8agIYmXlp9Xe+V9O2X/nmpC19k2qQNc3LzAfkgEEgd2pmJA9Psq2cd5eW4s2tlIiUhApC5ChGUgBcjwx1qsVadNrWNM94ElWmlUqOe9wiWkAKB9kqgWB85Xz9Siqzw7/SM/rpP+G9aDyny59Bt+x19p7zNq06euNsZPhUZb8haOIm97bOXZuz0fnKVxq1efhQK7M9QzqDCDQf1dIR9JEqD9rvxW3pJ96VnlX32utJ2kGy6dL6dzk7pqyMYHdjc99Z92h/NNdXBf4G/u1cPpATiXeHsEpXDxZrztvI/VXLTZ27zWtYg0zZX3kzhIig7Qj3pN8/o/kj59fmPCovmzjeqXsh8KfFjvb/ANvvzVxhiCqqjooAHyGKy25u9TMcbsST8zmvi+EqHpDHVcVUve3CdPICF7Tpd3Y8JTwzLTrxjXzJSqyg99cSXIHTekVgJGa6+imu9lYDcryEkrkAsd6dW9tkgAbsQB89qTEH6RqR5e4OLi6iiYsQzb4ONgCT9gNBOYwCmYwlwEarbo5400x61BwAq6hk4HcM5O1OagbHkayhYMsClh0LFn+fvkjNT1dgTtXsGZ47wA5X+AiiiipViKKKqnO/NZtgsUO8z+AzpB2Bx3sTsB/7ZR7wwSVXUqNptLnK10U04QkiwRiY6pAo1nz7+n1U7pgZCcGRKKgeZ+TYb/R2rOpTIUoR+VjOQQQegqeop2Pcw5mm6h7GvGVwkKi2fshtUYF3lkA/JJVQfXSM/URV2ggVFCoAqqAFAGAAOgApSq3xzm/sphbwRmWdu7Oyk9NXy3PgN6K2Ic4TUKpDaWHEgQqzzLyDYwnW0swZydMa6XZid8KCufrNTPIPLtmkYuIA7OcjVIQWXuZQFAA9R1B671EuzSytDA3b3UgxcXP5MSnqkZ7lG4yOvr0vXB+EpbQrFH0XvPUk7kn1pW4yvVkF3dWWhTa6rma0QPf91hPaKKKF0kUUUy4zxZLaFpX6KNh3k9yjzNQSAJKgkNElIcf5gjtI9Te87bRxj4nPgPLz/wCeBUFy7x+7lvWimEekJqdVH7nnGlSfzvEfdjFQNtxKSWbtQolvZf3JOqW6b4Y92rBzv06nc4q58uWcNrFo7VHkZj2r6hlnPXvztnGP21la81HSDA/f3gsDKjqzwQYA/b8eGwcVOUVx2o1acjVjOM748ceFeSXCqQGYAscLkgZPgM9T5VrXQlKUU34hfpBE0khwijJOM+XQUPxGNUV2dQrY0ksADqxpxnxyKiQozDSU4oriWUKCzEADqScAepNM7DjsE7MsUquy9QD9vmPMUSAYQXAGCU/rhZQSQCCV6gHcZ3GR3bVxdXiRLqkZUXIGWIAydgN6bRcMjimmuM4aQLrJOwCDAPlt19KgncoJvbxT+imHCuOQ3IcwvrCHDHBHmMZ6jzp/UggiQpa4OEhFFFFSpRRRRQhFFFFCFWub+Tvp5iPa9n2Yb8jVnVp/SGOlV3/BCf4yP6n/AKlaPRWpmLrU25Wm3gsdTA0Kri97bnifys4/wQn+M/8A6f8AqVy/sez/AKyPXsf+pWk0U3bq/wB3oPwkHR2GH8fU/lUyRNJIPUHB+VZpd24jkdNhpYj7dvsrejbqeqj6hSbcOiJyY0J/kL+yvIYPoZ2Gc4h9jwW3pJoxrWjQj5WCah40ah41vX4Mi/go/wCgv7KPwZF/BR/0F/ZXS7Ed643/ABbvu9FguoVavZtb674N+ZGzfXhf7xrUPwZF/BR/0F/ZXcNoiHKoqnyUD7hTswha4GVbS6OLHhxdolqKKK3LrIpvfX8cCF5WCKOpP3DxPkN6VlfSpOCcAnA6nHcKyu24k9/PreN53U/ioF2iTzkY93343IG1U1auSANSs1ev1cAanRWO49oL47WO2Y2ykBpGbSTnb3R6+Z88Uly1wcyO3ELwgE+9GG2CjuY56ADAXPr1xUZzhwySP6PJdMWVpMNHGMRxqMEIgOMsRnc+FSI4ddcTBaQm2t8Hsox1Y490sO8dDv8AId9ZpcXQ65GgWLM91SHySNBbXedw81JcH5re4nmcBFs4xjtGODkd++2/XHcMd5xUlwTmeK7eRYg5EZHvFcK2c9D8uhwardj7O5WjCXE/uKDojjzpycnUSQM7nwz5inPLlte2sXYC2jOGJ7UygKcnqQAW6bdO4VYx9QEZh8/0rqdSsCM4MXnb4W0CuVFJW2vSO006u/TnHyzvXchODgZODgefdWtdBV7mvmoWwEUY13D7Io3xnYEj16DvqLi5QSK1Y3E/ZTSnM0uodOrR6mPQ9/ifEbU0TglxBBPfSLm7OSq4DdmCQGYAEgkLnHXAHrUXYYlI7OGW7uW6yzg9nGT1IU5yB+l4dO6sDnku7w5D92rkvqEumo3UWG4e8n0TmGa3gniHDjNNLr/GDJw6YJZdwFPke7GamOI84XfbC3it4xMQDp7TXpB/O0hVG2/U4+YqZ5c5aFvmSRu0uH/dJD/ZXPRf2dwAAZX/ACtP9Kkmtp1i7YAPlNRGAAdJPpnu3+VMGPa23kFYKVVjO7aToIsPHb4qB4VzNxAXbROokcg5ibQgXGPeDAbAfPINOOFe0Y9pKbgpoUYRY1YlmyR7uTuCO84/J8TVm5f5YjtFbBLyP8cjdW8vIf8AZJrvh3KlrA2qOFQ3cTliPQsTj5UzadUR3lLKOIAHe3zN/wC1H8r80yXsspEYSBQApJ97V4Hu6b7dNtzmoPm1vp14LdZY44oVDOzsANRxnG+5AIGNvyqsv/giz7Qv2IydyNTY33+HOPljFLXXKNpIQWgTKjAwCowO7CkDvqTTqOblP76J3Uaz6eR5Bvfj6WVK4tewWkAgsZAZXYCaUEZxg7dp8K5OOh2APmah/wAApK6RwN2kzEZWPeOMeLSNux7yRgZ6dwOsDg0HZ9l2UfZ9dGgYz44x186VtbGOIYjRUHgqgfdSnDFxvoq3YIvPeIj25fn0Wfz8Eube/wA2cTtiML2shJBLD3mLMQCRtt5dKR4zwuaC6hmvGluEUa3ZFOFKknSOgVchST7ud602ginOHGw/hWHBtgwTrPDyWa8enveINEq2zLEffUEnDdwLtsB0+Hrg+YphxThpjvohfS5UqGZgraQMtiNAB02A2A6mtZrwioOGm5N1DsFmuXSba6W4CFm/MN1Jc3Z1Q3EtuoBijSN0DkgZLErkDOd8E7DGMk0ztIJ7W+EptHB0ZSKENp94aQpYZ8CT13rVaKDh5OabqXYOXZi68ysvv71pLnVxNWRI01RwqpKsTjAyNvUk+W3SkOL8fkuSfpJaGExF4YlGz4yIwx64JGckY22A2Najd2aSrokVXU4yrAEbbjY1xecMimAEsaOB0DKDj0z0qDh3Xg/75pHYR5kB2vrzUVyRw0Q2UW27jtG8y+4+oYHyqerxVwMCva0tblAC3MYGNDRsRRRRTJ0UUUUIRRRRQhFFJR3SMzKGBZMawDuuRkZHdkb1492gdULKHYEquRkgdSB5VMFRIS1FJXF0sYy7BQSACTjdjgD1J2o+lJ2nZ6hr06tOd9OcaseGds0QUSErRSM92iFQ7KpdtKgkDUT3DxNdTzqil3YKqjLMTgADvJogokJSikWvEDIpZQz5KDO7YGTjxwN6Lq7SJdUjKi7DLEAbnA3PnRBRmCWorwmuLe4WRQ6MGVhlWByCPEGoUylKKb3t/HCuqV1RemWIA9N+/wAqQ4dx2C4JEUquRuQDuB44O+POmyuImLJS9oOWbp/XKRgdAB6CvXcAEk4A3JPdUbbczW0jhEnRmJwBq+I+Cno3yzQGk3AQXtablSRXPWvaStrlZFDIwZT0IOQe7rTS/wCYLeBtMsqK3XTnJx4kDcDzNAaSYAugvaBJNlIVyZBkDIyegzvt12pC34lFIQEkRiy6l0sDlc41DHdnb1qMvv3ytv1M/wB8VS1hJg8fRK54AkXuPVTlFJzzqilnYKo3LEgAepNMLPmW2lfQkyMx6DOM/wAnPxfLNQGuIkBMXtBglSdFFFKmXPaDOMjOM4zvjpnHhXVV2adY+JuzsFUWiksxAA/HN1JqQseYreZ9EcyM3cucE+YB6jzFWupkCRuVLarSYJgzCkqKKipearVX0GeMEHB97YHwLdAfU0jWudoJVjntb9RhStFeKwIyNwehpOC6V9Whg2lirYOcMOqnzHhSwplK1yZACASMnoM9cdcVwbldYTUNZUsFzvgEAnHhkgfOobi/74WPpcf2Fp2MzGOBPkEj35RI3geZA+U84zxoW4X8VLKzkhVjTV0x1PQVGDjV9J+52QQeMsw/sqM1YpZQqlmIUDcknAHmSajrXme2kcIkyFj8Iz8X8knZvlmquqe64Jjgkf8AVd8cLfKYGLibfl2sfosjH7dq9/BV+et5GPS3X/masLuACScAbk+lRt3zLbRadc0Y1AMvvZyD0bA7j49KhtEu0k+ahzGNu5x8yPwmP4Evf4+f/Tx/tr1eCXg/18/+nj/bU5b3CyKGRgyncMCCD6EUjccVij165EXRjXlgNOrOnOfHBx44oFG8X8ypNNgEyfM/lRX4Ivf48PL/ABaP9tefReIL0nt3/lRMv9lqkuG8bguM9jKrkdQDuPMg7486cXd6kSl5HVFHVmIA+s1JokGLz4qAxhGYOMcz+VC/S+IJ8UEEv6uVlP8AvjH21yecOzP+M280A/PK60/pJ+ypLh/MFvOxWKVWYb6Qd8eODuR51zx+DXDjtzb++nvgj84ALv8AnEgft6VPUvDspJHMfpUXy5mPnyI+PdPba5WRA6MGU7hgcg/VStM7OxjtkfT7qFmkbJAC53bHco2z9dJWPMVvM+iOZGbuAO5x1Iz1HmKZrXETCuzgQHESVI1xNMqKWZgqjqSQAPUmu6qXGeLWz30Uc0sfZxI7MrMNPaZVVDA7ZALEA09OmXmEtWoKYlWi2u0kXVG6uvirAj6xStNIZoURWUoqSEaSMAMXxpxjqTt60WfFopmdY5Fcx4D6TnGc436dx+qlLTcgWTBwsCRKjZfxPEkb8m4iKH+XCdS/WjMP5tQ/EiWkmvhuLaVFTzSLK3GPUyP/AFYqd5nspJIVaEapopFkjGQMkHDDJ7ipYUvw3hCx2qwN7w0aX/SLA9ofmST860tqBrQ7boeX9QPNZXU3OcWbNRz/ALk+SZcUPbXltEN1TNw/833IvrZif5te8cHZXNrP3ajC/pKPcz6Oq/XSfKXCJYQ7T/H7kSHIOY4RpQ7dNRLNjzqQ5g4eZ7aWNfiK5T+UuGQ/0gKgkNeGzYW89fdMGudTLoubxy09vVQXMFq11NNo62sQMf65iso+pUUf+YaccYvRdw2sa9LpkZh/+NB2sg+wL86kuXbF44cyjEsjNJKM5wznOnP6I0r8qjuAcCkiuZC4AijDLbbj4ZXMr7d2PdX5U2do2/Tp+84KrLHG8fXr/vwkc4Tjm1dEUc4628qSHH5udEg/osT8qR5gthdzx2p+AI8snzBji/3mZv5lTt3bCWN42+F1Kn0YYNQ3KXC5YkZrgfjW0p1z7sShE6Hv95/51Ix4DM03Gnj+LlWVGEvyxZ2vh+bBMpeKu/DAOk74tj49oW7Jz8sM1We1thHGqLsqKFX0UYFQEXApBflsD6OCZ13H7qyCIjGc9MtnxapXit1MnZ9jF2mqRVf3saVPVvPFFSDDW7b+ezwU0pEufst5bfFHFuIRQhDINTFvxahdTFsH4VG+cZ37h31AcUvna5s3Ns8X47QHdo8lXRwyFUYnfrv4VJcctZBcW9xGnaiISK8YIDYkC+8uogZGnpncGmfEEubmW3YQmOKKZHIdk1nYgthWICqD0ySc9NqakGgA20M357FXWLiSL6iIGul5/dE55jHazWtu37nK7tIPzhEuoIfIsRkeVSt9w1JYjEyjSRgDwx0I8COoI6U047wt5RG8RCzQtrjLdDsVZGxvhgcbeVNpb27kQoLfsCQQ0rSowUd5UKcsfDIUZ60g7zW5TEe86/u5WHuudmEzpabRp5zrvSXK1x2fC4n66Ymb1xqNOeUrMLaxyHeSZRLK/ezONW58BnAHcBXHJsP+TrdSNjH0Pgc/8jSNgtzZr2IhNxGu0TrIisF/JVw5G46ahnbG1O+5e0azy3pKfdDHEWy872XFpZJFxaTQNIe21kDpqMmCQO7OkZ896dX375W36mf74qY8KSY8Td5tIY2ynQpyEBkOldW2o7Ek4G5ONhUrdWTm9gkA9xI5VY5GxYx6Rjrvg/VQ4w4Sf4/Chglhgfy+QmfE4xPxCGF9444mmKnozagiZHfp3PqakeN8KS4gdGHcSrd6sPhZT3EGm3GuHSdrHcQANJGCrITgSI2CV1dxBAIPTPWm97eXNwhijgeAuNLyysmEB2YqEZizYzjoPOlEnKWmI9E5gZw4TPDW377pxwfikj2EU2gyyNGpKgqCx2BOWIA7zS1jxKZ3CvavEu/vGSIgeGysTvTyxs1hjSNPhRQq+ijApeqnObJge6uax0CXacvxKrF3w9ZeLLrGQlsrBT0J7VwpI6HG5Hng91PebbBZLWRujxKZI371ZBqBB7umKbcSs7hb76RCgdVhVGUsBry7kgEnZh7pGRg5IyK94g894hgWB4EfaWSQpkL+UqKjNkkbZOAM1ovLHTYR4LNADXtLTJJ2a7lzx2/aSyhwShuWhjJHVRLjXj5ZHzqchsI0jESoojAxpwMY8Md9NeM8HE9uYlOgrpMTD8lkIKH5EY9KaJxm5C6Ws3MvTKyR9mT46i2oDvxpyPOq/qbDd54clZ9DyX3sNk81xyuvZPdW4+CGUdn+isiBwnopJrrlT/W/9rm/u064BwpoUcyMGllcySkdMnACrnfSoAA9KYxrNaTzaYXmhmftAYympGIAdSHYZBxkEGmJDi4A7vGNfylaCwMJGk+E6fhLSfvpH/ssn/Fjrni/74WPpcf2FpOxtLhr5biVAiGF0CBgSnvoy6iDuze8dsgAAZNO+I2LteWsirlIxNrORtrRQu2cnJHdRIDhf+J9ioIJabfyHlITbjUQnvLeB94grzOp6OUKqgI7wC2rHkKlOKcLS4iaJwCpG36J7mHgR1FM+O8NkZ4p4MdrCWwrHAdXADoT3HYEHuIpC54jdTIY4rZ4XYYMkrR6Uz1YaGJcju2HdUCSG5TEeEGU5hpeHCZ4TIj9917wG9abhyO5yxjYMfErqTPzxn50clcPWOyhIHvSRqzsepyoxk+AGFA7gBT+24YIbUQx7hY9I89up8yd/nXnL9s0VpAjjDJGisNjghQCNtqh7wWuy6E+l1LGEObm1A9bKP5dQR3N7EowiyI6r3DtYwzADuGd8edJW3D0fis7sMmOOEqD0BbtBqx4gDAPdk0+4ZYul3dyMMLIYtByN9Melts5GD411Z2Tre3EhHuPHCFORuU7TVt12yPrpi+7iD/EfEpGskNBGjj5d6PhNeYYgtxZyqMP23Zk+Kuj5U+IyAR4VI8VvooUDS7+8AihdTM35IVQMlvSm/HbJ5GtigzouFd9xsoVwTufEjpSXH7OTtLeeJO0MLNqjyASHXSSpbbUOuD13pRDsoJ3/MJjmbnIG0fEniovjd87yWjm2kixcRhZHaPOHOll0qxYBgenlUpzh/mv/mwf8aOmfFBc3RhKwGOOOaJ2EjJrbSwzgKxACjJOTk4AAqS5ksnlg0oNTdpEcZA2WRGY7+ABNWSA5mlj8qsAkVNTI3RNkczcPee2ZEwWyrBWOA2hgxQnwbGK54Zx6OVxGyNFMoz2ci4OOhKHow81NPuIXDomqOMynIyoZVOO8gtsSPDaocpLc3MDmBoUgLNqkKamLKV0qEZsDfJJPcKqZdkO0vt+Fa+z5brbZaJ38FYagpB/lRP9lf8A4sdPpLqYXKoIswlCWl1DZs7Lp+r6/KkXsn+npLj3BA6Fsj4i6MBjOegNQzuzO4pqhzRGwhM+eIddsi5I1TwrkdRlwMjzqctrZY0CIoVVGAAMAAVHcyWTyxxhBqImhY7gbK6sx3PcBUtUOd/1gcT8KWt/7HOjYPlFFFFVK5FFFFCEUUUUIRRRRQhFFFFCEUUUUITa/ikZCInEb5BDFNQ2O4IyNj061FzcOu5lMcssSRts5hR9ZB6gF2IXI78E1O0U7XluirdTDtZ80nBAqKqKMKoAUeAAwBUXJBehjokgZSSRrjcMoJ2HuPg46Z2qYoqA4hS5gNlHcJ4SYi7u/aSyEa3xpGF2VVXuUZPeTuSTUjRRQ5xcZKlrQ0QEUUUUqZFFFFCEUUUUIRRRRQhFFFFCEUUUUIRRRRQhFFFFCEUUUUIRRRRQhFFFFCEUUUUIRRRRQhFFFFCF/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11" name="Image 10" descr="4569.png"/>
          <p:cNvPicPr>
            <a:picLocks noChangeAspect="1"/>
          </p:cNvPicPr>
          <p:nvPr/>
        </p:nvPicPr>
        <p:blipFill>
          <a:blip r:embed="rId6" cstate="print"/>
          <a:stretch>
            <a:fillRect/>
          </a:stretch>
        </p:blipFill>
        <p:spPr>
          <a:xfrm>
            <a:off x="4704522" y="5036250"/>
            <a:ext cx="4439478" cy="2497206"/>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dirty="0"/>
          </a:p>
        </p:txBody>
      </p:sp>
      <p:sp>
        <p:nvSpPr>
          <p:cNvPr id="15" name="ZoneTexte 14"/>
          <p:cNvSpPr txBox="1"/>
          <p:nvPr/>
        </p:nvSpPr>
        <p:spPr>
          <a:xfrm>
            <a:off x="899592" y="138698"/>
            <a:ext cx="4032448" cy="507831"/>
          </a:xfrm>
          <a:prstGeom prst="rect">
            <a:avLst/>
          </a:prstGeom>
          <a:noFill/>
        </p:spPr>
        <p:txBody>
          <a:bodyPr wrap="square" rtlCol="0">
            <a:spAutoFit/>
          </a:bodyPr>
          <a:lstStyle/>
          <a:p>
            <a:r>
              <a:rPr lang="fr-FR" sz="1500" b="1" dirty="0" smtClean="0">
                <a:solidFill>
                  <a:srgbClr val="00B0F0"/>
                </a:solidFill>
              </a:rPr>
              <a:t>LYCEE PRIVE SAINT JOSEPH</a:t>
            </a:r>
          </a:p>
          <a:p>
            <a:r>
              <a:rPr lang="fr-FR" sz="1200" dirty="0" smtClean="0">
                <a:solidFill>
                  <a:schemeClr val="bg1"/>
                </a:solidFill>
              </a:rPr>
              <a:t>Saint Martin Boulogne</a:t>
            </a:r>
            <a:endParaRPr lang="fr-FR" sz="1200" dirty="0">
              <a:solidFill>
                <a:schemeClr val="bg1"/>
              </a:solidFill>
            </a:endParaRPr>
          </a:p>
        </p:txBody>
      </p:sp>
      <p:pic>
        <p:nvPicPr>
          <p:cNvPr id="14" name="Picture 2"/>
          <p:cNvPicPr>
            <a:picLocks noChangeAspect="1" noChangeArrowheads="1"/>
          </p:cNvPicPr>
          <p:nvPr/>
        </p:nvPicPr>
        <p:blipFill>
          <a:blip r:embed="rId2" cstate="print"/>
          <a:srcRect l="50730" r="1218"/>
          <a:stretch>
            <a:fillRect/>
          </a:stretch>
        </p:blipFill>
        <p:spPr bwMode="auto">
          <a:xfrm flipH="1">
            <a:off x="6624736" y="6112800"/>
            <a:ext cx="2555776" cy="583896"/>
          </a:xfrm>
          <a:prstGeom prst="rect">
            <a:avLst/>
          </a:prstGeom>
          <a:noFill/>
          <a:ln w="9525">
            <a:noFill/>
            <a:miter lim="800000"/>
            <a:headEnd/>
            <a:tailEnd/>
          </a:ln>
        </p:spPr>
      </p:pic>
      <p:pic>
        <p:nvPicPr>
          <p:cNvPr id="16" name="Image 15" descr="logo24.png"/>
          <p:cNvPicPr>
            <a:picLocks noChangeAspect="1"/>
          </p:cNvPicPr>
          <p:nvPr/>
        </p:nvPicPr>
        <p:blipFill>
          <a:blip r:embed="rId3" cstate="print"/>
          <a:stretch>
            <a:fillRect/>
          </a:stretch>
        </p:blipFill>
        <p:spPr>
          <a:xfrm>
            <a:off x="7524328" y="116632"/>
            <a:ext cx="1387858" cy="576064"/>
          </a:xfrm>
          <a:prstGeom prst="rect">
            <a:avLst/>
          </a:prstGeom>
        </p:spPr>
      </p:pic>
      <p:pic>
        <p:nvPicPr>
          <p:cNvPr id="17" name="Image 16" descr="456.png"/>
          <p:cNvPicPr>
            <a:picLocks noChangeAspect="1"/>
          </p:cNvPicPr>
          <p:nvPr/>
        </p:nvPicPr>
        <p:blipFill>
          <a:blip r:embed="rId4" cstate="print"/>
          <a:stretch>
            <a:fillRect/>
          </a:stretch>
        </p:blipFill>
        <p:spPr>
          <a:xfrm>
            <a:off x="179512" y="116632"/>
            <a:ext cx="720080" cy="593143"/>
          </a:xfrm>
          <a:prstGeom prst="rect">
            <a:avLst/>
          </a:prstGeom>
        </p:spPr>
      </p:pic>
      <p:sp>
        <p:nvSpPr>
          <p:cNvPr id="20" name="ZoneTexte 19"/>
          <p:cNvSpPr txBox="1"/>
          <p:nvPr/>
        </p:nvSpPr>
        <p:spPr>
          <a:xfrm>
            <a:off x="1907704" y="620688"/>
            <a:ext cx="5832648" cy="707886"/>
          </a:xfrm>
          <a:prstGeom prst="rect">
            <a:avLst/>
          </a:prstGeom>
          <a:noFill/>
        </p:spPr>
        <p:txBody>
          <a:bodyPr wrap="square" rtlCol="0">
            <a:spAutoFit/>
          </a:bodyPr>
          <a:lstStyle/>
          <a:p>
            <a:r>
              <a:rPr lang="fr-FR" sz="4000" dirty="0" smtClean="0">
                <a:solidFill>
                  <a:schemeClr val="bg1"/>
                </a:solidFill>
                <a:latin typeface="Swiss921 BT" pitchFamily="34" charset="0"/>
              </a:rPr>
              <a:t>HORS-BORD H2 POWERED</a:t>
            </a:r>
            <a:endParaRPr lang="fr-FR" sz="4000" dirty="0">
              <a:solidFill>
                <a:schemeClr val="bg1"/>
              </a:solidFill>
              <a:latin typeface="Swiss921 BT" pitchFamily="34" charset="0"/>
            </a:endParaRPr>
          </a:p>
        </p:txBody>
      </p:sp>
      <p:sp>
        <p:nvSpPr>
          <p:cNvPr id="21" name="ZoneTexte 20"/>
          <p:cNvSpPr txBox="1"/>
          <p:nvPr/>
        </p:nvSpPr>
        <p:spPr>
          <a:xfrm>
            <a:off x="1907704" y="1084674"/>
            <a:ext cx="4032448" cy="323165"/>
          </a:xfrm>
          <a:prstGeom prst="rect">
            <a:avLst/>
          </a:prstGeom>
          <a:noFill/>
        </p:spPr>
        <p:txBody>
          <a:bodyPr wrap="square" rtlCol="0">
            <a:spAutoFit/>
          </a:bodyPr>
          <a:lstStyle/>
          <a:p>
            <a:r>
              <a:rPr lang="fr-FR" sz="1500" b="1" dirty="0" smtClean="0">
                <a:solidFill>
                  <a:srgbClr val="00B0F0"/>
                </a:solidFill>
              </a:rPr>
              <a:t>PROJET BAC STI2D ITEC</a:t>
            </a:r>
            <a:endParaRPr lang="fr-FR" sz="1200" dirty="0">
              <a:solidFill>
                <a:schemeClr val="bg1"/>
              </a:solidFill>
            </a:endParaRPr>
          </a:p>
        </p:txBody>
      </p:sp>
      <p:sp>
        <p:nvSpPr>
          <p:cNvPr id="12" name="ZoneTexte 11"/>
          <p:cNvSpPr txBox="1"/>
          <p:nvPr/>
        </p:nvSpPr>
        <p:spPr>
          <a:xfrm>
            <a:off x="1115616" y="1583794"/>
            <a:ext cx="8028384" cy="861774"/>
          </a:xfrm>
          <a:prstGeom prst="rect">
            <a:avLst/>
          </a:prstGeom>
          <a:noFill/>
        </p:spPr>
        <p:txBody>
          <a:bodyPr wrap="square" rtlCol="0">
            <a:spAutoFit/>
          </a:bodyPr>
          <a:lstStyle/>
          <a:p>
            <a:r>
              <a:rPr lang="fr-FR" sz="4800" dirty="0" smtClean="0">
                <a:solidFill>
                  <a:srgbClr val="00B0F0"/>
                </a:solidFill>
                <a:latin typeface="Swiss921 BT" pitchFamily="34" charset="0"/>
              </a:rPr>
              <a:t>ET POUR LA SUITE ?</a:t>
            </a:r>
            <a:endParaRPr lang="fr-FR" sz="4800" dirty="0">
              <a:solidFill>
                <a:srgbClr val="00B0F0"/>
              </a:solidFill>
              <a:latin typeface="Swiss921 BT" pitchFamily="34" charset="0"/>
            </a:endParaRPr>
          </a:p>
        </p:txBody>
      </p:sp>
      <p:pic>
        <p:nvPicPr>
          <p:cNvPr id="13" name="Image 12" descr="shutterstock_115012306.png"/>
          <p:cNvPicPr>
            <a:picLocks noChangeAspect="1"/>
          </p:cNvPicPr>
          <p:nvPr/>
        </p:nvPicPr>
        <p:blipFill>
          <a:blip r:embed="rId5" cstate="print"/>
          <a:stretch>
            <a:fillRect/>
          </a:stretch>
        </p:blipFill>
        <p:spPr>
          <a:xfrm>
            <a:off x="467544" y="1655802"/>
            <a:ext cx="725371" cy="873941"/>
          </a:xfrm>
          <a:prstGeom prst="rect">
            <a:avLst/>
          </a:prstGeom>
        </p:spPr>
      </p:pic>
      <p:sp>
        <p:nvSpPr>
          <p:cNvPr id="18" name="Rectangle 17"/>
          <p:cNvSpPr/>
          <p:nvPr/>
        </p:nvSpPr>
        <p:spPr>
          <a:xfrm>
            <a:off x="1133872" y="2420888"/>
            <a:ext cx="7902624" cy="4555093"/>
          </a:xfrm>
          <a:prstGeom prst="rect">
            <a:avLst/>
          </a:prstGeom>
        </p:spPr>
        <p:txBody>
          <a:bodyPr wrap="square">
            <a:spAutoFit/>
          </a:bodyPr>
          <a:lstStyle/>
          <a:p>
            <a:r>
              <a:rPr lang="fr-FR" sz="1500" dirty="0" smtClean="0">
                <a:solidFill>
                  <a:schemeClr val="bg1"/>
                </a:solidFill>
              </a:rPr>
              <a:t>Cher Thierry. </a:t>
            </a:r>
          </a:p>
          <a:p>
            <a:r>
              <a:rPr lang="fr-FR" sz="1500" dirty="0" smtClean="0">
                <a:solidFill>
                  <a:schemeClr val="bg1"/>
                </a:solidFill>
              </a:rPr>
              <a:t>Je viens de recevoir et de lire toute l'information que vous m'avez envoyé. </a:t>
            </a:r>
          </a:p>
          <a:p>
            <a:r>
              <a:rPr lang="fr-FR" sz="1500" dirty="0" smtClean="0">
                <a:solidFill>
                  <a:schemeClr val="bg1"/>
                </a:solidFill>
              </a:rPr>
              <a:t>C'est un projet très impressionnant et très professionnel!</a:t>
            </a:r>
          </a:p>
          <a:p>
            <a:r>
              <a:rPr lang="fr-FR" sz="1500" dirty="0" smtClean="0">
                <a:solidFill>
                  <a:schemeClr val="bg1"/>
                </a:solidFill>
              </a:rPr>
              <a:t>Je suis aussi pilote professionnel actif de voitures de course et de karting. Ça me fait comprendre beaucoup mieux ce que vous faites. </a:t>
            </a:r>
          </a:p>
          <a:p>
            <a:r>
              <a:rPr lang="fr-FR" sz="1500" dirty="0" smtClean="0">
                <a:solidFill>
                  <a:schemeClr val="bg1"/>
                </a:solidFill>
              </a:rPr>
              <a:t>Autant qu'ingénieur civil et de l'environnement , je suis le fondateur et président du conseil de directeurs de deux lycées français au sud de la Floride. </a:t>
            </a:r>
          </a:p>
          <a:p>
            <a:r>
              <a:rPr lang="fr-FR" sz="1500" dirty="0" smtClean="0">
                <a:solidFill>
                  <a:schemeClr val="bg1"/>
                </a:solidFill>
              </a:rPr>
              <a:t>Avec mon associé, Steve Marks, nous avons un " représentation agreement" avec HORIZON. </a:t>
            </a:r>
          </a:p>
          <a:p>
            <a:r>
              <a:rPr lang="fr-FR" sz="1500" dirty="0" smtClean="0">
                <a:solidFill>
                  <a:schemeClr val="bg1"/>
                </a:solidFill>
              </a:rPr>
              <a:t>nous suivons avec attention les succès et la projection de la compagnie. </a:t>
            </a:r>
          </a:p>
          <a:p>
            <a:r>
              <a:rPr lang="fr-FR" sz="1500" dirty="0" smtClean="0">
                <a:solidFill>
                  <a:schemeClr val="bg1"/>
                </a:solidFill>
              </a:rPr>
              <a:t>Nous sommes prêts à aider à ouvrir les portes ici aux USA. </a:t>
            </a:r>
          </a:p>
          <a:p>
            <a:r>
              <a:rPr lang="fr-FR" sz="1500" dirty="0" smtClean="0">
                <a:solidFill>
                  <a:schemeClr val="bg1"/>
                </a:solidFill>
              </a:rPr>
              <a:t>En plus, quelle belle opportunité de le faire en organisant une course comme la votre ici!</a:t>
            </a:r>
          </a:p>
          <a:p>
            <a:r>
              <a:rPr lang="fr-FR" sz="1500" dirty="0" smtClean="0">
                <a:solidFill>
                  <a:schemeClr val="bg1"/>
                </a:solidFill>
              </a:rPr>
              <a:t>Laissez moi savoir si je peux vous appeler la semaine prochaine pour discuter. </a:t>
            </a:r>
          </a:p>
          <a:p>
            <a:r>
              <a:rPr lang="fr-FR" sz="1500" dirty="0" smtClean="0">
                <a:solidFill>
                  <a:schemeClr val="bg1"/>
                </a:solidFill>
              </a:rPr>
              <a:t>Très positif!</a:t>
            </a:r>
          </a:p>
          <a:p>
            <a:r>
              <a:rPr lang="fr-FR" sz="1500" b="1" dirty="0" smtClean="0">
                <a:solidFill>
                  <a:schemeClr val="bg1"/>
                </a:solidFill>
              </a:rPr>
              <a:t/>
            </a:r>
            <a:br>
              <a:rPr lang="fr-FR" sz="1500" b="1" dirty="0" smtClean="0">
                <a:solidFill>
                  <a:schemeClr val="bg1"/>
                </a:solidFill>
              </a:rPr>
            </a:br>
            <a:r>
              <a:rPr lang="fr-FR" sz="1500" b="1" dirty="0" smtClean="0">
                <a:solidFill>
                  <a:srgbClr val="00B0F0"/>
                </a:solidFill>
              </a:rPr>
              <a:t>Dario Echeverry </a:t>
            </a:r>
          </a:p>
          <a:p>
            <a:r>
              <a:rPr lang="fr-FR" sz="1500" dirty="0" smtClean="0">
                <a:solidFill>
                  <a:srgbClr val="00B0F0"/>
                </a:solidFill>
              </a:rPr>
              <a:t>PRESIDENT NZM. </a:t>
            </a:r>
          </a:p>
          <a:p>
            <a:r>
              <a:rPr lang="fr-FR" sz="1500" dirty="0" smtClean="0">
                <a:solidFill>
                  <a:srgbClr val="00B0F0"/>
                </a:solidFill>
              </a:rPr>
              <a:t>CHAIRMAN</a:t>
            </a:r>
          </a:p>
          <a:p>
            <a:r>
              <a:rPr lang="fr-FR" sz="1500" dirty="0" smtClean="0">
                <a:solidFill>
                  <a:srgbClr val="00B0F0"/>
                </a:solidFill>
              </a:rPr>
              <a:t>Lycée Franco-américain</a:t>
            </a:r>
            <a:r>
              <a:rPr lang="fr-FR" sz="1500" dirty="0" smtClean="0">
                <a:solidFill>
                  <a:schemeClr val="bg1"/>
                </a:solidFill>
              </a:rPr>
              <a:t>. </a:t>
            </a:r>
          </a:p>
          <a:p>
            <a:endParaRPr lang="fr-FR" sz="2000" b="1" dirty="0" smtClean="0">
              <a:solidFill>
                <a:schemeClr val="bg1"/>
              </a:solidFill>
            </a:endParaRPr>
          </a:p>
        </p:txBody>
      </p:sp>
      <p:sp>
        <p:nvSpPr>
          <p:cNvPr id="36866" name="AutoShape 2" descr="data:image/jpeg;base64,/9j/4AAQSkZJRgABAQAAAQABAAD/2wCEAAkGBhQREBQUExQWFRUWGBoaFRcYFRgcHhsgGBsYGRcZHRoYGyYfHR4jHxwaHy8gJScqLCwsGh8xNTAqNSYrLCkBCQoKDgwOGg8PGi4kHyMwLy8tLzI2LCoqLCwsMiwyLDQqLC8sLCotMDUvLCwsMSwsLC8vLywsLCwsLSwvLywtLP/AABEIAIkBcAMBIgACEQEDEQH/xAAcAAABBQEBAQAAAAAAAAAAAAAAAwQFBgcCAQj/xABSEAACAQMCAwUEBAcKDAUFAAABAgMABBESIQUGMRNBUWFxByIygRSRobEVI0JSYnPRMzVTVHKCkpOywhckJTQ2RHSis8Hj8BaDlOHxJkNjo8P/xAAbAQACAwEBAQAAAAAAAAAAAAAAAgEDBAUGB//EADURAAEDAgMECQQCAgMBAAAAAAEAAhEDIQQSMUFRYXEFExQigZGhscEyUtHwQvEz4RUjNCT/2gAMAwEAAhEDEQA/ALn7UOLTQNb9lK8eoPnSxGcFMZx6mqN/4qu/4zN/WN+2rd7XvitvST70rN5pcbCvR4JjTQaSB+leUx739pcGk7PYKYbm66HW5m/rGrn/AMY3X8Zm/ptUDXXZnwrV1bPtCzZ37XHzV85N5onklkSSeR8gMmXJ6bMB9Y+qtC4XxZFQ9rIqnO2twMjA6ajWD2N40MqyL1U59fEehGRWjTLHfWwKnrup/NYdQfuP/wAV896fZU6Px7cYJ6t9juBiNOUHzXrOjK/X4V1EXe244jn6eSv34bg/h4v6xP20fhuD+Hi/rE/bWGzwFGKsMEHBFISyhfWnbjS7QLmO6Tc2xat5/DcH8PF/WJ+2vDxy3HWeL+tT9tYAbg+X1V402Rg1aMQ/ck/5c/atS5t4pcNPEbO4TstI14ngAzqOfibPTFXYXiaO01rowTr1DTgdTqzivnxJgAB1rSeX+Nw3FsOGgSJIYmRnKrpBwSxHv5O5PdU0qxLjKtwuMzvdOp0vt3BXq1vY5QTG6uAcEqwbB8NjUbzJzRDYxh5SSW2RF+JiOuPADvJ/ZSXKXK4sI3QSGTW2rJXTjYDHU+FZvzQDfca7Ekhe0WIeSjBfHnnUa6mEpCq7v2AEla61epTpAx3jaFLp7T7yck29nqUeCySY9SmBVo5L5olvBKJoeyeIqCPeGdWr8lhkYx4nrVgs7NIkVI1CoowqjoKT4lxBLeF5X+FFLHx27h5noPWmfUpvGVjI3b07KdRhzPfO/cnVFZTZ8a4nxSRzbuII1PcdIGegLaSzNjw28hmluHc53ljdi3vzrQ4984yA2wcMANS+Od9j4Ypzg36SJGzalGNYYMGDt2LUKKoHtP5juLVoBBIY9YfVgKc4KY+IHxNRPFr/AIq9v9N7QRQ4DLGhAIUkBWI0+9nIO5784ApWYRzmtdIAKl+LaxzmwSRqtVorLeF8w8T4lHogZIjGPxsuy6yc6R8JwcD8keeRkCnPIHNlybx7S6YuRrALY1K0Z94ZHUbHx6Cpdg3tBMiRqNqhuMY4tEGDodi0misw5v5yu7biZjiclB2eItK4Yso2zjVuT40z5gv+LWJjmmnGHPwrpKg9dBXSB0z0z0O9S3BudFxfRQ7Gtbm7ptqtborL5+J8UvYGuoWEMKglUVsM2j4yCVydwepHTG/fOezTmmW8ikWY6niK+9gAsrZxnG2QVO/mKR+FcxhdItrwTsxTXvDYN9OKulFZzylzPczcVlhklLRqZsLpXbS2F3C52HnT72n8fntUgMEhQszhsBTnAXHxA+NHZXdYKciSp7UzqzUgwFeKKpnMXHZouDxTpIRKyQkvhd9YXVsRjf0qu8G4lxXiEP4mVUWPIaQ4Uu2S2MhT0BA2AHTJqW4Vzm5iQADCh2Ka1wYASSJWq0Vm/s/5vuGumtLpi7e8AWA1KyfEpI6jAP1edTvNkXEJJkjs2EcejLudI3ydskE9MfCKV2HLH5HEDbOxM3EtfTztBOyNqtdFZTxXiHFOFtG8swmjY4xnUpxuVOpQykjoRVo515hkj4alxbuULmMg4BOHGcbgipOFdLYIIdoUoxTSHSCC3UK3UVAci8RkuLCKSVtbsXy2AM4dgOgA6AVWeCcz3MnGpLdpSYQ8wCaV6Lq07gZ2x40ow7iXD7dfBOcQ0Bh+7TxVt5i5rgsVUzFstnSqqSTjGfIdR1IqTtpw6K46MoYZ8xmsY9odreJIn0uRXUmTscY2XK5Bwo7tPj0q88pLeQRtLeSq0CwhkAxlQAG3wg/J8zV1TDNbSa4G59eSop4pzqzmFpgenNS3OPHXtbYmJS8rnTGApbc9WIHcB9uB30vy2lz2IN2ymVt9KqAEH5uR1PiencPE0Oy4txLiskjW8gt4kOBvgDPQFgpZmxue4eVPuWuarqC++hXxDltlfbOSMruANSt03Gc48xUuw5DC0RmFzvUNxIdUDjOU2G5aJRRRWBdBFFFFCEUUUUIWbe184a29JP7lZgTWme2T/V/ST746zNBuK9Lgv8DfH3K8rjv/AEPPL2CcQx4HnSlFFbVzCZQRTrhHF3tJNS7ofjXx/YfA01oNUYjD08RTNKqJadQraNZ9F4ewwQr5f8PjvYlljI1Ee63j+i3ofqqkXljIrlXXSR3f99fWrxyxB2Fkpc4BBkPkDv8Adg1T+KXjXEjPnqdhnoO4f995r5Jgs1LE1aFMzTYSATzsvTdM06bqVOs4RUcASBy1Uf2RziudB8KeatsZ3xSCoSDvn512Q87V5otSaEZ36d9b5w/gVsrCeKJAzDIcDchh1z5isCZcHFW7ku2mm1qlyATFKiRGZwwOnCsFAwAPEdK00nAHSVv6Pqhjy0tmfSFsdY1zgj2PF+305Uusq/pDbWufXUPmK0PkngtxbRSLcPrZnyp1s+BpAxlhtuDUlxvgMN3H2cyah1B6FT4gjpXWwtfq3S4WNiu3WpuxFIHR2q64TxqG5jDwuGBHTO48mHUHyNQ3tA/G8OuVQhmUKzAEEgK6scgdNlJ+VQFx7G01ZjuXUeDRhj9YZfuqxco8lpYLKBIZO106sqAPd1d2/XUepqwijTOdjpIOkfKAa1QFj2QCCCZ+FCeyC+Q20sWRrWQsR3kMqgH6wR9XjVf9q90s17HHH7zqmlsb+8zHC+vTb9KrFxT2SQvIXglaDP5OnUB/J3BA8smn/LXs3gtJBKzNNIPhLAAKfEKM7+ZJrSK1FtQ1gb7o+VmNGs6mKBAgbZ2clWPa+hH0QHqEkB+XZ1bOZlxwaQDp2CfctKc38lLxAxlpGj7MMBhQc6tPj6VJ8S4IJrRrYsQGQJqAGdsb4+VUdc3JTG4381oFF2eod4t5Kqex9f8AE5v1x/sR1Bcuf6Qy/rbj+/V/5T5YWwhaNXLhnL5IA6qq429KY8P5DSK/a8ErFmaRtGkY/GZyM9ds0/Xsz1DP1Cyr7O/JSEfSbqm8zD/6gj/W2/8Acqwe2D/M4v1w/sSVJcQ5DSa/W7MrBlaNtAUY/F4wM9d8U+5s5YW/hWNnKBXD5AB6Blxv60dezNSM/SLo7O/JVEfUbJhy0uOCp+of7Qxqs+xjrdekX3yVfeH8EEVotsGJAQpqwM7gjOPnUdyhyWvDzJpkaTtAoOVAxp1eH8qk65mSoPuNvNWdS/rKbvtF/JUbkuUJxuUMcEtOoz46icfYae+2O+UtbxAgsutmHgG0hc+uD9VTfMnsxiupjMkphZjlwFDAn84DIIJ796bv7IoDEF7V9erLSEAk7YwB0A7+8+daBXomo2qTcCIhZTQrim6kBYmZlJc2fvBB/It/uWpX2Xr/AJNj82kz/TNP+KcprPYpaGRgqCMawBk9mABt03xTrlvgQs7dYVYuFLHUQAfeJPQetZX1WmiWDXNPgtbKLhWDzpljxWccv/6RSfrbj7pKdcd4zc3vFDZxzmCMMVypIJ0rqYnBBYnBAGcdPM1aLDkNIr9rwSsWZpG0aRj8YGBGeu2aQ5n9nEV3L2yyNDIcaiBqBI2BxkEHpuD3Vo6+kagJ+2JiYPJZhh6opkD7piYkc1SufuXVs0iU3UszsSdDtkAAfFjO2+w+fhU/zWM8AtyO5LfP9ED76dN7JYjEQ00jSlgTKQCcAEaQCdgcg5JJ2FWdOXYzZLaSZdBGEJ6E6cYPkRgH5VD8SyGXkg3tCZmGfL7QCIF5UL7M7xPwYnvAdm0mvJ+H32bfw2INU3k27EvHGkX4Xedl9CGI+yp2L2Oxh97lzHndQgBI8C2SP92pfg3s7itbz6RG7ADVpjwMAMMYznJxUmrRb1hDpLgdigUq7urDmwGkbVXPbOPetfSX/wDnVr4rGZeDuE3JtgRjvwgO3qKd808qx38QRyVZTlHGMgnY7HqD3jyFRnKHIX0CVpO3MmUKBdGkDLK2fiPhVQqsNFom7dm9XGlUFZxiztu6yonIvA5LpJFivXt2VsmNdW4IHv8AuuufDp3DxFWKL2dOl3BJLfa5A6sodTqbszrKgtIT0B9Ke8W9lMMkhkgla3JOcAalBP5u4K+mceGKcct+zlbW4E7TvLIucZAA94FTnJYnYnvq+piWulzXxOyL+az08K5sNcyY2zbyVxooorkrroooooQiiiihCzT2xDe3/kyfelZkpwRWn+174rb0k+9KzGRMGvS4L/A3x9yvK44//S8cvYJ3RXELZFd1tXLIhFcTfCa7oIoQNVo8YE9oAvR4sDyyuPsO1Z6/4vYg5yc+WOtWPkPiB/GQH8n3l9CcMPtB+ZpvzpYaJVdRs+c7d4xn69vtr5A2gcB0hVwbtCZHEaj09QvX9JDteDp4tuosf3n7qEMY+L/vpXNtjfFAc5x3elLBQPKuiTAgrzIvdNLj4jWjeyrl9SpuiW1hnQDI0kaVyemc5J76zd2ySa3Pkfh5hsIFIwSuo/zyW+4gfKt1Bt+S39G0w+tmOy6naKKznnHny4F39EswNYIUtpDEsfyVB2AGdye/PTFdOlRdVdDV6CtWbSbmcrLz3xmS0s2liIDhlG4yNzg7Uly3zG8nDPpUuGdVlYgDTnsy+B5bCqJzdxLiCW3Y3yqyyFSkg07FTkqSmx27iAfM1beSbMzcE7NSAZEnUE9AWaQDOPWtj6LWUATB72o3LGyu59cgSO7od6l+UOaRfxPIIzHpfTgtqzsDnoPGp2q1yJyxJYQyRyMjFn1ArnGNKjvA8Khr2fjE00vYhIold1QkICwViAff1E5G+cAHuqh1Jr6jgwgDitDarmU2l4Jcdyv1FZ7ytzndC9+h3oGs5AYAAg6dQzp90qR0IHeKX5+57ktpFt7YAykAsxGrTq+FVXvY9d/EbHOx2WpnDBtvwhHa6fVmodluMq90Vl95zDxayhL3CqyuMK2I8ox+HITbywR8xVj5H5neeyluLlh+Ld8kKBhVRGOw9TQ/Cua3PII4XQzFMc7JBB1vZW2isqt+cOJcQncWYCIu+NKbA506mcHJPgPA7bZpO+9oN/HOkMgSN1KrINIOrJ2YdcZUjocd/lT9hqTEid03Cr7dTiYMb4sVZvaPzRPZLAYCo1l9WpQfhC46+pqz8GuWltoZG+J40ZseLKCdvU1QfbN8Nr6yfclWQ8wJZcKgmcZxDEEUbamKDAz3d5J8Aal1MGgzKLklQ2qRXqZjYAKzUVl1lxzjF6pmgCrHk6QFjAOOoHaZLeGc4zUxyTz69xMba6UJMM6SBjJX4lK9zDBPhsenej8I9oJkGNY1CsZi2OIEETpIsVeaKzXmbn25tuJPCgDxrpxHpGWLRqQNXX4jTLi/NPFrJ0e40BXJwmmMrt1UlfeB38frqW4N7ouLiQldjabZsbGDbRavRWY3/NPE54murdBFbLkjZGYhfiY6gSQMHoB078Zqychc2Ne2ztLgSRHDkbAjGQ2O7vz6Uj8M9jcxjjw5p2Ypj35BPDjyUnzTx9bK2eY4LdI1P5TH4R6d58ga55Wu7qWESXSRxlt0RVYEDxbUx3Ph3d++wpZ5vv8AiE7pYBUiT8pgucdAWLggE42UDP1GnnL/ADndRXos78LqYgK4AG7fD8PusrdMgAg9e/FxwzhTIgZtTe8clUMS11QGTl0FrTzWg0VQud+c5rO9hRSOxKo0g0gkjWwbBPT3RSnKPGuIXN0JJ4yls6MUGgAd2jc+8ds7nY1T2Z+TrCRCt7Uwv6sTKvNFUG8n4xNLL2ISKJXZUJVAWCsQD7+ptxvnAB7qT5W5zuhe/Q70DWcgNgAg41DOn3SCOhHiKnsrspIIMXibo7U3MGkETaYsrnxjj0FooaeQID0zkk464ABJpzZ3SyxpIvwuqsuRjZgCNvQ1kXtKa8Mg+kBRD2kn0cjRkjO2dJz8OnrVu5Ae/wAR/SAotuwXsiNGfyNGdJz8OetO/ChtEPzCefsq2YourGnlMcvdKcl8y3lzNIlzD2aKuVPZSJk6gMZc4O1XGqB7Peb7i8uJUmZSqpkYQDfUB3eVJ8y8/TtdfRLBQzhtJfAJLD4goPugLvlj4HoBkzUw7nVS0AC3gFFPEMbSDiSZPiVodFZddc0cU4eyNdqskbHHRMeJAaMe62PEH51a+P8AM5HC2u7Y7kIVJAOMuqsCPEbj1FVOwzwW3BBsCNFa3FMcHSCCLkHVWaist4VzZxS+j026pqTPaS4QZz8KjV7o28ifSn/I/O9xJdNaXeC/vAHSFIZM6lIXY7A7+XfnZ3YN7QTItqNqVuMpuIEG+hiyR9r3xW3pJ96VnUiZFaL7XfitvST70rPK7WB/wN8fcrznSP8A6XeHsE1ikwadA0lLD4UmkhXY1rWQjNcJzXSIWIABJPQClLC0aZwibk/Z4k+Aq+cN4PFaIWONQHvOftx4CuB0z07Q6MaAe9UOjR7ncPfZtXR6P6LqYwk/Swan8Jjyty80JaWTZmXSF8BkEk+ew9KjObuIiZ1WM5VM5PiTjp5DFdca5iabKplY/tb18vL66hq8C0V8TiTjcV9Z0A0A/f8Ad10sZjKTKHY8N9G07/39svF6UncPgetdySACmhJY10WNkyVwXGLKzci8qG7l1MQEjZSQRkvg7qO7Hid+o8a2kVC8nWAisbcYAPZqT4+9lz9rGpquvTbDV6jBYcUaY3nVFY9wmQRcwt2m2Z5QCfFw+j68j662Gqhzd7O472TtVfspcAMdOoNjYZGQc42znoBW/C1GsLmvsCIU4qk54a5ly0zCa+1y4QWSqcamlUoO/wB0NqPpg4/nCpD2ZfvZD6yf8RqhP8EmtG7W6d5NgjFSQoB3GC+Ttt1AGelXDlngf0O2SDXr0ljq04zqYt0yfHxp6r6YoCm10mZSUmVDXNRzYEQnnEbwQwySkZEaM5HjpBOPsrNOXpL/AIs0j/S2gRCBiPI67gAKRsPEk1qE0IdWVhlWBDA94IwR9VZ+fZS0cjG3vJIkbqAG1Y8NSuur5iowz6bWukwdhiU2JZUc5paJG0Awq5bWxi45EjTtOVkQNI3UnTuOp6fD17qU5imEPHxJL8AlhbJ7l0pg+gx9lWqz9l0cNzDNHMwERUlSuS5BJYltQxn02p3zty5aXTRiaUQzEERtkDUARlSG2bBbPUHf1rV2mmagvIywbLH2aoKZtBzSL/K69pF7GvDZQxGZNIjGfiOpWyPHAGflVW5XjZuA3oXrqkPyCRE/YDTPmPlK1sbZy1x207ALCuwC5ILNpBJ2Gdycb9M4q1+ymzK8PJYbSSOwB7xhU+rKml7tLDy0z3hwlN3quIhwjunjCjPY5eJ2c8eR2moPjvK4xt6Ef7w8ahfaLdpJxVNBB0CNXI/ODEkeoBAqWk9nVnNIz294EUE5QFWKYOCM6gVx51WOIcMh/CMNvaEuoaNC+c6m1Eu2RtgA42292r6fVurOqAnTSNFRV6xtFtNwGus68grT7ZvhtfWT7kpDn6JjwqwYfCFj1epiGn7j9dWznLk78ICIdr2fZlj8GrOrT+kMdKk/wFG1ottKO0QRqh7s6QAGHgcjPlWNmIaxlPeCZW1+Ge99Tc4CEw5CuUfh1vox7qaWA7mXZs+ed/nVAWQTcwhodx2w3HTCJiQ+nutvUzJ7JGUsIbxkRuqlTnHgSrgN9VWPlPkaGwyykySsMF2AGB4KB0HzJ86brKVPO9rpLptG/el6utUyMc2A2JM7tyo/HBnmJM/wsH9iOpr2xf5vb/rD/ZNSt7yF2nERedtjDo3Z9n+YFGNWrvx4U85w5T/CEcadp2ehtWdGrO2MfEKBXp56ZnQXUHD1MlUR9RsmtioHAh/sbfbGc1VPZvGzWPEFX4imF9THIBWgw8D02P0XX/8AZMWvT4qV1ac/PGaY8m8n/g9ZB2vadoVPwacaQR+cc9arFZoY8TcmR5q00HGowxYAg+SzXkThtzP2q210ICNJZcsCw3AbYbgdPmPGrDL7PbtriKWe7jd1ZdJYtk6W1hRkepxUnxj2XI8xmtpmt2JJIAJAJ6lSrKV9Nx6UpwP2ePFcpcT3TzPHnSCD3gjcszHG/QYrS/EtMva4C2kX81mp4VzYY5pN9Zt5Ks+1dNXEIAehiQH5ySCtR4hdiCCSTGRGjNgeCAnH2VXeaeQ/ptzHN23Z6FVdOjVnSzNnOoeOKtM0IdWVhlWBDA94IwR9VZKtVrmU27tVso0ntqVHb9Fl/Lz3/FmkkN40CIQMR5G53AAUjYeJJNRtpbGLjsSNO05WRQZG6k6Nx1PT4evdViPspaORjb3kkSN1ADaseGpXXV8xTyz9l8cNzDNHMQIipKlMliCdRLahjOfDatnX0hmh1iIAjTxWLs9U5ZbcGSZ15BR/tl/c7b+U/wBy1c+WGzY22P4GL+wtJc08sJfwdm5KkHUjgZwcEdO8EHpUPyjyLJZTa2uTIgVlVNLADUQcjLkDp4d9ZC9jqAYTBE+K2Bj2YgvAkGPBVf2Rf55P+r/vrSHs/kEXF5Fl2c9qgz+fqB+sgN9dXTlHkP6BNJJ23aa1040acbg5zqPhXPNPs6ivJO1VzDKcamAyGx0JXI36bg1odiabqjxNnCJWVmGqtpsMXaZhI+1e5RbDQ2NTyLoHf7pyxHoNs+Y8agIYmXlp9Xe+V9O2X/nmpC19k2qQNc3LzAfkgEEgd2pmJA9Psq2cd5eW4s2tlIiUhApC5ChGUgBcjwx1qsVadNrWNM94ElWmlUqOe9wiWkAKB9kqgWB85Xz9Siqzw7/SM/rpP+G9aDyny59Bt+x19p7zNq06euNsZPhUZb8haOIm97bOXZuz0fnKVxq1efhQK7M9QzqDCDQf1dIR9JEqD9rvxW3pJ96VnlX32utJ2kGy6dL6dzk7pqyMYHdjc99Z92h/NNdXBf4G/u1cPpATiXeHsEpXDxZrztvI/VXLTZ27zWtYg0zZX3kzhIig7Qj3pN8/o/kj59fmPCovmzjeqXsh8KfFjvb/ANvvzVxhiCqqjooAHyGKy25u9TMcbsST8zmvi+EqHpDHVcVUve3CdPICF7Tpd3Y8JTwzLTrxjXzJSqyg99cSXIHTekVgJGa6+imu9lYDcryEkrkAsd6dW9tkgAbsQB89qTEH6RqR5e4OLi6iiYsQzb4ONgCT9gNBOYwCmYwlwEarbo5400x61BwAq6hk4HcM5O1OagbHkayhYMsClh0LFn+fvkjNT1dgTtXsGZ47wA5X+AiiiipViKKKqnO/NZtgsUO8z+AzpB2Bx3sTsB/7ZR7wwSVXUqNptLnK10U04QkiwRiY6pAo1nz7+n1U7pgZCcGRKKgeZ+TYb/R2rOpTIUoR+VjOQQQegqeop2Pcw5mm6h7GvGVwkKi2fshtUYF3lkA/JJVQfXSM/URV2ggVFCoAqqAFAGAAOgApSq3xzm/sphbwRmWdu7Oyk9NXy3PgN6K2Ic4TUKpDaWHEgQqzzLyDYwnW0swZydMa6XZid8KCufrNTPIPLtmkYuIA7OcjVIQWXuZQFAA9R1B671EuzSytDA3b3UgxcXP5MSnqkZ7lG4yOvr0vXB+EpbQrFH0XvPUk7kn1pW4yvVkF3dWWhTa6rma0QPf91hPaKKKF0kUUUy4zxZLaFpX6KNh3k9yjzNQSAJKgkNElIcf5gjtI9Te87bRxj4nPgPLz/wCeBUFy7x+7lvWimEekJqdVH7nnGlSfzvEfdjFQNtxKSWbtQolvZf3JOqW6b4Y92rBzv06nc4q58uWcNrFo7VHkZj2r6hlnPXvztnGP21la81HSDA/f3gsDKjqzwQYA/b8eGwcVOUVx2o1acjVjOM748ceFeSXCqQGYAscLkgZPgM9T5VrXQlKUU34hfpBE0khwijJOM+XQUPxGNUV2dQrY0ksADqxpxnxyKiQozDSU4oriWUKCzEADqScAepNM7DjsE7MsUquy9QD9vmPMUSAYQXAGCU/rhZQSQCCV6gHcZ3GR3bVxdXiRLqkZUXIGWIAydgN6bRcMjimmuM4aQLrJOwCDAPlt19KgncoJvbxT+imHCuOQ3IcwvrCHDHBHmMZ6jzp/UggiQpa4OEhFFFFSpRRRRQhFFFFCFWub+Tvp5iPa9n2Yb8jVnVp/SGOlV3/BCf4yP6n/AKlaPRWpmLrU25Wm3gsdTA0Kri97bnifys4/wQn+M/8A6f8AqVy/sez/AKyPXsf+pWk0U3bq/wB3oPwkHR2GH8fU/lUyRNJIPUHB+VZpd24jkdNhpYj7dvsrejbqeqj6hSbcOiJyY0J/kL+yvIYPoZ2Gc4h9jwW3pJoxrWjQj5WCah40ah41vX4Mi/go/wCgv7KPwZF/BR/0F/ZXS7Ed643/ABbvu9FguoVavZtb674N+ZGzfXhf7xrUPwZF/BR/0F/ZXcNoiHKoqnyUD7hTswha4GVbS6OLHhxdolqKKK3LrIpvfX8cCF5WCKOpP3DxPkN6VlfSpOCcAnA6nHcKyu24k9/PreN53U/ioF2iTzkY93343IG1U1auSANSs1ev1cAanRWO49oL47WO2Y2ykBpGbSTnb3R6+Z88Uly1wcyO3ELwgE+9GG2CjuY56ADAXPr1xUZzhwySP6PJdMWVpMNHGMRxqMEIgOMsRnc+FSI4ddcTBaQm2t8Hsox1Y490sO8dDv8AId9ZpcXQ65GgWLM91SHySNBbXedw81JcH5re4nmcBFs4xjtGODkd++2/XHcMd5xUlwTmeK7eRYg5EZHvFcK2c9D8uhwardj7O5WjCXE/uKDojjzpycnUSQM7nwz5inPLlte2sXYC2jOGJ7UygKcnqQAW6bdO4VYx9QEZh8/0rqdSsCM4MXnb4W0CuVFJW2vSO006u/TnHyzvXchODgZODgefdWtdBV7mvmoWwEUY13D7Io3xnYEj16DvqLi5QSK1Y3E/ZTSnM0uodOrR6mPQ9/ifEbU0TglxBBPfSLm7OSq4DdmCQGYAEgkLnHXAHrUXYYlI7OGW7uW6yzg9nGT1IU5yB+l4dO6sDnku7w5D92rkvqEumo3UWG4e8n0TmGa3gniHDjNNLr/GDJw6YJZdwFPke7GamOI84XfbC3it4xMQDp7TXpB/O0hVG2/U4+YqZ5c5aFvmSRu0uH/dJD/ZXPRf2dwAAZX/ACtP9Kkmtp1i7YAPlNRGAAdJPpnu3+VMGPa23kFYKVVjO7aToIsPHb4qB4VzNxAXbROokcg5ibQgXGPeDAbAfPINOOFe0Y9pKbgpoUYRY1YlmyR7uTuCO84/J8TVm5f5YjtFbBLyP8cjdW8vIf8AZJrvh3KlrA2qOFQ3cTliPQsTj5UzadUR3lLKOIAHe3zN/wC1H8r80yXsspEYSBQApJ97V4Hu6b7dNtzmoPm1vp14LdZY44oVDOzsANRxnG+5AIGNvyqsv/giz7Qv2IydyNTY33+HOPljFLXXKNpIQWgTKjAwCowO7CkDvqTTqOblP76J3Uaz6eR5Bvfj6WVK4tewWkAgsZAZXYCaUEZxg7dp8K5OOh2APmah/wAApK6RwN2kzEZWPeOMeLSNux7yRgZ6dwOsDg0HZ9l2UfZ9dGgYz44x186VtbGOIYjRUHgqgfdSnDFxvoq3YIvPeIj25fn0Wfz8Eube/wA2cTtiML2shJBLD3mLMQCRtt5dKR4zwuaC6hmvGluEUa3ZFOFKknSOgVchST7ud602ginOHGw/hWHBtgwTrPDyWa8enveINEq2zLEffUEnDdwLtsB0+Hrg+YphxThpjvohfS5UqGZgraQMtiNAB02A2A6mtZrwioOGm5N1DsFmuXSba6W4CFm/MN1Jc3Z1Q3EtuoBijSN0DkgZLErkDOd8E7DGMk0ztIJ7W+EptHB0ZSKENp94aQpYZ8CT13rVaKDh5OabqXYOXZi68ysvv71pLnVxNWRI01RwqpKsTjAyNvUk+W3SkOL8fkuSfpJaGExF4YlGz4yIwx64JGckY22A2Najd2aSrokVXU4yrAEbbjY1xecMimAEsaOB0DKDj0z0qDh3Xg/75pHYR5kB2vrzUVyRw0Q2UW27jtG8y+4+oYHyqerxVwMCva0tblAC3MYGNDRsRRRRTJ0UUUUIRRRRQhFFJR3SMzKGBZMawDuuRkZHdkb1492gdULKHYEquRkgdSB5VMFRIS1FJXF0sYy7BQSACTjdjgD1J2o+lJ2nZ6hr06tOd9OcaseGds0QUSErRSM92iFQ7KpdtKgkDUT3DxNdTzqil3YKqjLMTgADvJogokJSikWvEDIpZQz5KDO7YGTjxwN6Lq7SJdUjKi7DLEAbnA3PnRBRmCWorwmuLe4WRQ6MGVhlWByCPEGoUylKKb3t/HCuqV1RemWIA9N+/wAqQ4dx2C4JEUquRuQDuB44O+POmyuImLJS9oOWbp/XKRgdAB6CvXcAEk4A3JPdUbbczW0jhEnRmJwBq+I+Cno3yzQGk3AQXtablSRXPWvaStrlZFDIwZT0IOQe7rTS/wCYLeBtMsqK3XTnJx4kDcDzNAaSYAugvaBJNlIVyZBkDIyegzvt12pC34lFIQEkRiy6l0sDlc41DHdnb1qMvv3ytv1M/wB8VS1hJg8fRK54AkXuPVTlFJzzqilnYKo3LEgAepNMLPmW2lfQkyMx6DOM/wAnPxfLNQGuIkBMXtBglSdFFFKmXPaDOMjOM4zvjpnHhXVV2adY+JuzsFUWiksxAA/HN1JqQseYreZ9EcyM3cucE+YB6jzFWupkCRuVLarSYJgzCkqKKipearVX0GeMEHB97YHwLdAfU0jWudoJVjntb9RhStFeKwIyNwehpOC6V9Whg2lirYOcMOqnzHhSwplK1yZACASMnoM9cdcVwbldYTUNZUsFzvgEAnHhkgfOobi/74WPpcf2Fp2MzGOBPkEj35RI3geZA+U84zxoW4X8VLKzkhVjTV0x1PQVGDjV9J+52QQeMsw/sqM1YpZQqlmIUDcknAHmSajrXme2kcIkyFj8Iz8X8knZvlmquqe64Jjgkf8AVd8cLfKYGLibfl2sfosjH7dq9/BV+et5GPS3X/masLuACScAbk+lRt3zLbRadc0Y1AMvvZyD0bA7j49KhtEu0k+ahzGNu5x8yPwmP4Evf4+f/Tx/tr1eCXg/18/+nj/bU5b3CyKGRgyncMCCD6EUjccVij165EXRjXlgNOrOnOfHBx44oFG8X8ypNNgEyfM/lRX4Ivf48PL/ABaP9tefReIL0nt3/lRMv9lqkuG8bguM9jKrkdQDuPMg7486cXd6kSl5HVFHVmIA+s1JokGLz4qAxhGYOMcz+VC/S+IJ8UEEv6uVlP8AvjH21yecOzP+M280A/PK60/pJ+ypLh/MFvOxWKVWYb6Qd8eODuR51zx+DXDjtzb++nvgj84ALv8AnEgft6VPUvDspJHMfpUXy5mPnyI+PdPba5WRA6MGU7hgcg/VStM7OxjtkfT7qFmkbJAC53bHco2z9dJWPMVvM+iOZGbuAO5x1Iz1HmKZrXETCuzgQHESVI1xNMqKWZgqjqSQAPUmu6qXGeLWz30Uc0sfZxI7MrMNPaZVVDA7ZALEA09OmXmEtWoKYlWi2u0kXVG6uvirAj6xStNIZoURWUoqSEaSMAMXxpxjqTt60WfFopmdY5Fcx4D6TnGc436dx+qlLTcgWTBwsCRKjZfxPEkb8m4iKH+XCdS/WjMP5tQ/EiWkmvhuLaVFTzSLK3GPUyP/AFYqd5nspJIVaEapopFkjGQMkHDDJ7ipYUvw3hCx2qwN7w0aX/SLA9ofmST860tqBrQ7boeX9QPNZXU3OcWbNRz/ALk+SZcUPbXltEN1TNw/833IvrZif5te8cHZXNrP3ajC/pKPcz6Oq/XSfKXCJYQ7T/H7kSHIOY4RpQ7dNRLNjzqQ5g4eZ7aWNfiK5T+UuGQ/0gKgkNeGzYW89fdMGudTLoubxy09vVQXMFq11NNo62sQMf65iso+pUUf+YaccYvRdw2sa9LpkZh/+NB2sg+wL86kuXbF44cyjEsjNJKM5wznOnP6I0r8qjuAcCkiuZC4AijDLbbj4ZXMr7d2PdX5U2do2/Tp+84KrLHG8fXr/vwkc4Tjm1dEUc4628qSHH5udEg/osT8qR5gthdzx2p+AI8snzBji/3mZv5lTt3bCWN42+F1Kn0YYNQ3KXC5YkZrgfjW0p1z7sShE6Hv95/51Ix4DM03Gnj+LlWVGEvyxZ2vh+bBMpeKu/DAOk74tj49oW7Jz8sM1We1thHGqLsqKFX0UYFQEXApBflsD6OCZ13H7qyCIjGc9MtnxapXit1MnZ9jF2mqRVf3saVPVvPFFSDDW7b+ezwU0pEufst5bfFHFuIRQhDINTFvxahdTFsH4VG+cZ37h31AcUvna5s3Ns8X47QHdo8lXRwyFUYnfrv4VJcctZBcW9xGnaiISK8YIDYkC+8uogZGnpncGmfEEubmW3YQmOKKZHIdk1nYgthWICqD0ySc9NqakGgA20M357FXWLiSL6iIGul5/dE55jHazWtu37nK7tIPzhEuoIfIsRkeVSt9w1JYjEyjSRgDwx0I8COoI6U047wt5RG8RCzQtrjLdDsVZGxvhgcbeVNpb27kQoLfsCQQ0rSowUd5UKcsfDIUZ60g7zW5TEe86/u5WHuudmEzpabRp5zrvSXK1x2fC4n66Ymb1xqNOeUrMLaxyHeSZRLK/ezONW58BnAHcBXHJsP+TrdSNjH0Pgc/8jSNgtzZr2IhNxGu0TrIisF/JVw5G46ahnbG1O+5e0azy3pKfdDHEWy872XFpZJFxaTQNIe21kDpqMmCQO7OkZ896dX375W36mf74qY8KSY8Td5tIY2ynQpyEBkOldW2o7Ek4G5ONhUrdWTm9gkA9xI5VY5GxYx6Rjrvg/VQ4w4Sf4/Chglhgfy+QmfE4xPxCGF9444mmKnozagiZHfp3PqakeN8KS4gdGHcSrd6sPhZT3EGm3GuHSdrHcQANJGCrITgSI2CV1dxBAIPTPWm97eXNwhijgeAuNLyysmEB2YqEZizYzjoPOlEnKWmI9E5gZw4TPDW377pxwfikj2EU2gyyNGpKgqCx2BOWIA7zS1jxKZ3CvavEu/vGSIgeGysTvTyxs1hjSNPhRQq+ijApeqnObJge6uax0CXacvxKrF3w9ZeLLrGQlsrBT0J7VwpI6HG5Hng91PebbBZLWRujxKZI371ZBqBB7umKbcSs7hb76RCgdVhVGUsBry7kgEnZh7pGRg5IyK94g894hgWB4EfaWSQpkL+UqKjNkkbZOAM1ovLHTYR4LNADXtLTJJ2a7lzx2/aSyhwShuWhjJHVRLjXj5ZHzqchsI0jESoojAxpwMY8Md9NeM8HE9uYlOgrpMTD8lkIKH5EY9KaJxm5C6Ws3MvTKyR9mT46i2oDvxpyPOq/qbDd54clZ9DyX3sNk81xyuvZPdW4+CGUdn+isiBwnopJrrlT/W/9rm/u064BwpoUcyMGllcySkdMnACrnfSoAA9KYxrNaTzaYXmhmftAYympGIAdSHYZBxkEGmJDi4A7vGNfylaCwMJGk+E6fhLSfvpH/ssn/Fjrni/74WPpcf2FpOxtLhr5biVAiGF0CBgSnvoy6iDuze8dsgAAZNO+I2LteWsirlIxNrORtrRQu2cnJHdRIDhf+J9ioIJabfyHlITbjUQnvLeB94grzOp6OUKqgI7wC2rHkKlOKcLS4iaJwCpG36J7mHgR1FM+O8NkZ4p4MdrCWwrHAdXADoT3HYEHuIpC54jdTIY4rZ4XYYMkrR6Uz1YaGJcju2HdUCSG5TEeEGU5hpeHCZ4TIj9917wG9abhyO5yxjYMfErqTPzxn50clcPWOyhIHvSRqzsepyoxk+AGFA7gBT+24YIbUQx7hY9I89up8yd/nXnL9s0VpAjjDJGisNjghQCNtqh7wWuy6E+l1LGEObm1A9bKP5dQR3N7EowiyI6r3DtYwzADuGd8edJW3D0fis7sMmOOEqD0BbtBqx4gDAPdk0+4ZYul3dyMMLIYtByN9Melts5GD411Z2Tre3EhHuPHCFORuU7TVt12yPrpi+7iD/EfEpGskNBGjj5d6PhNeYYgtxZyqMP23Zk+Kuj5U+IyAR4VI8VvooUDS7+8AihdTM35IVQMlvSm/HbJ5GtigzouFd9xsoVwTufEjpSXH7OTtLeeJO0MLNqjyASHXSSpbbUOuD13pRDsoJ3/MJjmbnIG0fEniovjd87yWjm2kixcRhZHaPOHOll0qxYBgenlUpzh/mv/mwf8aOmfFBc3RhKwGOOOaJ2EjJrbSwzgKxACjJOTk4AAqS5ksnlg0oNTdpEcZA2WRGY7+ABNWSA5mlj8qsAkVNTI3RNkczcPee2ZEwWyrBWOA2hgxQnwbGK54Zx6OVxGyNFMoz2ci4OOhKHow81NPuIXDomqOMynIyoZVOO8gtsSPDaocpLc3MDmBoUgLNqkKamLKV0qEZsDfJJPcKqZdkO0vt+Fa+z5brbZaJ38FYagpB/lRP9lf8A4sdPpLqYXKoIswlCWl1DZs7Lp+r6/KkXsn+npLj3BA6Fsj4i6MBjOegNQzuzO4pqhzRGwhM+eIddsi5I1TwrkdRlwMjzqctrZY0CIoVVGAAMAAVHcyWTyxxhBqImhY7gbK6sx3PcBUtUOd/1gcT8KWt/7HOjYPlFFFFVK5FFFFCEUUUUIRRRRQhFFFFCEUUUUITa/ikZCInEb5BDFNQ2O4IyNj061FzcOu5lMcssSRts5hR9ZB6gF2IXI78E1O0U7XluirdTDtZ80nBAqKqKMKoAUeAAwBUXJBehjokgZSSRrjcMoJ2HuPg46Z2qYoqA4hS5gNlHcJ4SYi7u/aSyEa3xpGF2VVXuUZPeTuSTUjRRQ5xcZKlrQ0QEUUUUqZFFFFCEUUUUIRRRRQhFFFFCEUUUUIRRRRQhFFFFCEUUUUIRRRRQhFFFFCEUUUUIRRRRQhFFFFCF/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36868" name="AutoShape 4" descr="data:image/jpeg;base64,/9j/4AAQSkZJRgABAQAAAQABAAD/2wCEAAkGBhQREBQUExQWFRUWGBoaFRcYFRgcHhsgGBsYGRcZHRoYGyYfHR4jHxwaHy8gJScqLCwsGh8xNTAqNSYrLCkBCQoKDgwOGg8PGi4kHyMwLy8tLzI2LCoqLCwsMiwyLDQqLC8sLCotMDUvLCwsMSwsLC8vLywsLCwsLSwvLywtLP/AABEIAIkBcAMBIgACEQEDEQH/xAAcAAABBQEBAQAAAAAAAAAAAAAAAwQFBgcCAQj/xABSEAACAQMCAwUEBAcKDAUFAAABAgMABBESIQUGMRNBUWFxByIygRSRobEVI0JSYnPRMzVTVHKCkpOywhckJTQ2RHSis8Hj8BaDlOHxJkNjo8P/xAAbAQACAwEBAQAAAAAAAAAAAAAAAgEDBAUGB//EADURAAEDAgMECQQCAgMBAAAAAAEAAhEDIQQSMUFRYXEFExQigZGhscEyUtHwQvEz4RUjNCT/2gAMAwEAAhEDEQA/ALn7UOLTQNb9lK8eoPnSxGcFMZx6mqN/4qu/4zN/WN+2rd7XvitvST70rN5pcbCvR4JjTQaSB+leUx739pcGk7PYKYbm66HW5m/rGrn/AMY3X8Zm/ptUDXXZnwrV1bPtCzZ37XHzV85N5onklkSSeR8gMmXJ6bMB9Y+qtC4XxZFQ9rIqnO2twMjA6ajWD2N40MqyL1U59fEehGRWjTLHfWwKnrup/NYdQfuP/wAV896fZU6Px7cYJ6t9juBiNOUHzXrOjK/X4V1EXe244jn6eSv34bg/h4v6xP20fhuD+Hi/rE/bWGzwFGKsMEHBFISyhfWnbjS7QLmO6Tc2xat5/DcH8PF/WJ+2vDxy3HWeL+tT9tYAbg+X1V402Rg1aMQ/ck/5c/atS5t4pcNPEbO4TstI14ngAzqOfibPTFXYXiaO01rowTr1DTgdTqzivnxJgAB1rSeX+Nw3FsOGgSJIYmRnKrpBwSxHv5O5PdU0qxLjKtwuMzvdOp0vt3BXq1vY5QTG6uAcEqwbB8NjUbzJzRDYxh5SSW2RF+JiOuPADvJ/ZSXKXK4sI3QSGTW2rJXTjYDHU+FZvzQDfca7Ekhe0WIeSjBfHnnUa6mEpCq7v2AEla61epTpAx3jaFLp7T7yck29nqUeCySY9SmBVo5L5olvBKJoeyeIqCPeGdWr8lhkYx4nrVgs7NIkVI1CoowqjoKT4lxBLeF5X+FFLHx27h5noPWmfUpvGVjI3b07KdRhzPfO/cnVFZTZ8a4nxSRzbuII1PcdIGegLaSzNjw28hmluHc53ljdi3vzrQ4984yA2wcMANS+Od9j4Ypzg36SJGzalGNYYMGDt2LUKKoHtP5juLVoBBIY9YfVgKc4KY+IHxNRPFr/AIq9v9N7QRQ4DLGhAIUkBWI0+9nIO5784ApWYRzmtdIAKl+LaxzmwSRqtVorLeF8w8T4lHogZIjGPxsuy6yc6R8JwcD8keeRkCnPIHNlybx7S6YuRrALY1K0Z94ZHUbHx6Cpdg3tBMiRqNqhuMY4tEGDodi0misw5v5yu7biZjiclB2eItK4Yso2zjVuT40z5gv+LWJjmmnGHPwrpKg9dBXSB0z0z0O9S3BudFxfRQ7Gtbm7ptqtborL5+J8UvYGuoWEMKglUVsM2j4yCVydwepHTG/fOezTmmW8ikWY6niK+9gAsrZxnG2QVO/mKR+FcxhdItrwTsxTXvDYN9OKulFZzylzPczcVlhklLRqZsLpXbS2F3C52HnT72n8fntUgMEhQszhsBTnAXHxA+NHZXdYKciSp7UzqzUgwFeKKpnMXHZouDxTpIRKyQkvhd9YXVsRjf0qu8G4lxXiEP4mVUWPIaQ4Uu2S2MhT0BA2AHTJqW4Vzm5iQADCh2Ka1wYASSJWq0Vm/s/5vuGumtLpi7e8AWA1KyfEpI6jAP1edTvNkXEJJkjs2EcejLudI3ydskE9MfCKV2HLH5HEDbOxM3EtfTztBOyNqtdFZTxXiHFOFtG8swmjY4xnUpxuVOpQykjoRVo515hkj4alxbuULmMg4BOHGcbgipOFdLYIIdoUoxTSHSCC3UK3UVAci8RkuLCKSVtbsXy2AM4dgOgA6AVWeCcz3MnGpLdpSYQ8wCaV6Lq07gZ2x40ow7iXD7dfBOcQ0Bh+7TxVt5i5rgsVUzFstnSqqSTjGfIdR1IqTtpw6K46MoYZ8xmsY9odreJIn0uRXUmTscY2XK5Bwo7tPj0q88pLeQRtLeSq0CwhkAxlQAG3wg/J8zV1TDNbSa4G59eSop4pzqzmFpgenNS3OPHXtbYmJS8rnTGApbc9WIHcB9uB30vy2lz2IN2ymVt9KqAEH5uR1PiencPE0Oy4txLiskjW8gt4kOBvgDPQFgpZmxue4eVPuWuarqC++hXxDltlfbOSMruANSt03Gc48xUuw5DC0RmFzvUNxIdUDjOU2G5aJRRRWBdBFFFFCEUUUUIWbe184a29JP7lZgTWme2T/V/ST746zNBuK9Lgv8DfH3K8rjv/AEPPL2CcQx4HnSlFFbVzCZQRTrhHF3tJNS7ofjXx/YfA01oNUYjD08RTNKqJadQraNZ9F4ewwQr5f8PjvYlljI1Ee63j+i3ofqqkXljIrlXXSR3f99fWrxyxB2Fkpc4BBkPkDv8Adg1T+KXjXEjPnqdhnoO4f995r5Jgs1LE1aFMzTYSATzsvTdM06bqVOs4RUcASBy1Uf2RziudB8KeatsZ3xSCoSDvn512Q87V5otSaEZ36d9b5w/gVsrCeKJAzDIcDchh1z5isCZcHFW7ku2mm1qlyATFKiRGZwwOnCsFAwAPEdK00nAHSVv6Pqhjy0tmfSFsdY1zgj2PF+305Uusq/pDbWufXUPmK0PkngtxbRSLcPrZnyp1s+BpAxlhtuDUlxvgMN3H2cyah1B6FT4gjpXWwtfq3S4WNiu3WpuxFIHR2q64TxqG5jDwuGBHTO48mHUHyNQ3tA/G8OuVQhmUKzAEEgK6scgdNlJ+VQFx7G01ZjuXUeDRhj9YZfuqxco8lpYLKBIZO106sqAPd1d2/XUepqwijTOdjpIOkfKAa1QFj2QCCCZ+FCeyC+Q20sWRrWQsR3kMqgH6wR9XjVf9q90s17HHH7zqmlsb+8zHC+vTb9KrFxT2SQvIXglaDP5OnUB/J3BA8smn/LXs3gtJBKzNNIPhLAAKfEKM7+ZJrSK1FtQ1gb7o+VmNGs6mKBAgbZ2clWPa+hH0QHqEkB+XZ1bOZlxwaQDp2CfctKc38lLxAxlpGj7MMBhQc6tPj6VJ8S4IJrRrYsQGQJqAGdsb4+VUdc3JTG4381oFF2eod4t5Kqex9f8AE5v1x/sR1Bcuf6Qy/rbj+/V/5T5YWwhaNXLhnL5IA6qq429KY8P5DSK/a8ErFmaRtGkY/GZyM9ds0/Xsz1DP1Cyr7O/JSEfSbqm8zD/6gj/W2/8Acqwe2D/M4v1w/sSVJcQ5DSa/W7MrBlaNtAUY/F4wM9d8U+5s5YW/hWNnKBXD5AB6Blxv60dezNSM/SLo7O/JVEfUbJhy0uOCp+of7Qxqs+xjrdekX3yVfeH8EEVotsGJAQpqwM7gjOPnUdyhyWvDzJpkaTtAoOVAxp1eH8qk65mSoPuNvNWdS/rKbvtF/JUbkuUJxuUMcEtOoz46icfYae+2O+UtbxAgsutmHgG0hc+uD9VTfMnsxiupjMkphZjlwFDAn84DIIJ796bv7IoDEF7V9erLSEAk7YwB0A7+8+daBXomo2qTcCIhZTQrim6kBYmZlJc2fvBB/It/uWpX2Xr/AJNj82kz/TNP+KcprPYpaGRgqCMawBk9mABt03xTrlvgQs7dYVYuFLHUQAfeJPQetZX1WmiWDXNPgtbKLhWDzpljxWccv/6RSfrbj7pKdcd4zc3vFDZxzmCMMVypIJ0rqYnBBYnBAGcdPM1aLDkNIr9rwSsWZpG0aRj8YGBGeu2aQ5n9nEV3L2yyNDIcaiBqBI2BxkEHpuD3Vo6+kagJ+2JiYPJZhh6opkD7piYkc1SufuXVs0iU3UszsSdDtkAAfFjO2+w+fhU/zWM8AtyO5LfP9ED76dN7JYjEQ00jSlgTKQCcAEaQCdgcg5JJ2FWdOXYzZLaSZdBGEJ6E6cYPkRgH5VD8SyGXkg3tCZmGfL7QCIF5UL7M7xPwYnvAdm0mvJ+H32bfw2INU3k27EvHGkX4Xedl9CGI+yp2L2Oxh97lzHndQgBI8C2SP92pfg3s7itbz6RG7ADVpjwMAMMYznJxUmrRb1hDpLgdigUq7urDmwGkbVXPbOPetfSX/wDnVr4rGZeDuE3JtgRjvwgO3qKd808qx38QRyVZTlHGMgnY7HqD3jyFRnKHIX0CVpO3MmUKBdGkDLK2fiPhVQqsNFom7dm9XGlUFZxiztu6yonIvA5LpJFivXt2VsmNdW4IHv8AuuufDp3DxFWKL2dOl3BJLfa5A6sodTqbszrKgtIT0B9Ke8W9lMMkhkgla3JOcAalBP5u4K+mceGKcct+zlbW4E7TvLIucZAA94FTnJYnYnvq+piWulzXxOyL+az08K5sNcyY2zbyVxooorkrroooooQiiiihCzT2xDe3/kyfelZkpwRWn+174rb0k+9KzGRMGvS4L/A3x9yvK44//S8cvYJ3RXELZFd1tXLIhFcTfCa7oIoQNVo8YE9oAvR4sDyyuPsO1Z6/4vYg5yc+WOtWPkPiB/GQH8n3l9CcMPtB+ZpvzpYaJVdRs+c7d4xn69vtr5A2gcB0hVwbtCZHEaj09QvX9JDteDp4tuosf3n7qEMY+L/vpXNtjfFAc5x3elLBQPKuiTAgrzIvdNLj4jWjeyrl9SpuiW1hnQDI0kaVyemc5J76zd2ySa3Pkfh5hsIFIwSuo/zyW+4gfKt1Bt+S39G0w+tmOy6naKKznnHny4F39EswNYIUtpDEsfyVB2AGdye/PTFdOlRdVdDV6CtWbSbmcrLz3xmS0s2liIDhlG4yNzg7Uly3zG8nDPpUuGdVlYgDTnsy+B5bCqJzdxLiCW3Y3yqyyFSkg07FTkqSmx27iAfM1beSbMzcE7NSAZEnUE9AWaQDOPWtj6LWUATB72o3LGyu59cgSO7od6l+UOaRfxPIIzHpfTgtqzsDnoPGp2q1yJyxJYQyRyMjFn1ArnGNKjvA8Khr2fjE00vYhIold1QkICwViAff1E5G+cAHuqh1Jr6jgwgDitDarmU2l4Jcdyv1FZ7ytzndC9+h3oGs5AYAAg6dQzp90qR0IHeKX5+57ktpFt7YAykAsxGrTq+FVXvY9d/EbHOx2WpnDBtvwhHa6fVmodluMq90Vl95zDxayhL3CqyuMK2I8ox+HITbywR8xVj5H5neeyluLlh+Ld8kKBhVRGOw9TQ/Cua3PII4XQzFMc7JBB1vZW2isqt+cOJcQncWYCIu+NKbA506mcHJPgPA7bZpO+9oN/HOkMgSN1KrINIOrJ2YdcZUjocd/lT9hqTEid03Cr7dTiYMb4sVZvaPzRPZLAYCo1l9WpQfhC46+pqz8GuWltoZG+J40ZseLKCdvU1QfbN8Nr6yfclWQ8wJZcKgmcZxDEEUbamKDAz3d5J8Aal1MGgzKLklQ2qRXqZjYAKzUVl1lxzjF6pmgCrHk6QFjAOOoHaZLeGc4zUxyTz69xMba6UJMM6SBjJX4lK9zDBPhsenej8I9oJkGNY1CsZi2OIEETpIsVeaKzXmbn25tuJPCgDxrpxHpGWLRqQNXX4jTLi/NPFrJ0e40BXJwmmMrt1UlfeB38frqW4N7ouLiQldjabZsbGDbRavRWY3/NPE54murdBFbLkjZGYhfiY6gSQMHoB078Zqychc2Ne2ztLgSRHDkbAjGQ2O7vz6Uj8M9jcxjjw5p2Ypj35BPDjyUnzTx9bK2eY4LdI1P5TH4R6d58ga55Wu7qWESXSRxlt0RVYEDxbUx3Ph3d++wpZ5vv8AiE7pYBUiT8pgucdAWLggE42UDP1GnnL/ADndRXos78LqYgK4AG7fD8PusrdMgAg9e/FxwzhTIgZtTe8clUMS11QGTl0FrTzWg0VQud+c5rO9hRSOxKo0g0gkjWwbBPT3RSnKPGuIXN0JJ4yls6MUGgAd2jc+8ds7nY1T2Z+TrCRCt7Uwv6sTKvNFUG8n4xNLL2ISKJXZUJVAWCsQD7+ptxvnAB7qT5W5zuhe/Q70DWcgNgAg41DOn3SCOhHiKnsrspIIMXibo7U3MGkETaYsrnxjj0FooaeQID0zkk464ABJpzZ3SyxpIvwuqsuRjZgCNvQ1kXtKa8Mg+kBRD2kn0cjRkjO2dJz8OnrVu5Ae/wAR/SAotuwXsiNGfyNGdJz8OetO/ChtEPzCefsq2YourGnlMcvdKcl8y3lzNIlzD2aKuVPZSJk6gMZc4O1XGqB7Peb7i8uJUmZSqpkYQDfUB3eVJ8y8/TtdfRLBQzhtJfAJLD4goPugLvlj4HoBkzUw7nVS0AC3gFFPEMbSDiSZPiVodFZddc0cU4eyNdqskbHHRMeJAaMe62PEH51a+P8AM5HC2u7Y7kIVJAOMuqsCPEbj1FVOwzwW3BBsCNFa3FMcHSCCLkHVWaist4VzZxS+j026pqTPaS4QZz8KjV7o28ifSn/I/O9xJdNaXeC/vAHSFIZM6lIXY7A7+XfnZ3YN7QTItqNqVuMpuIEG+hiyR9r3xW3pJ96VnUiZFaL7XfitvST70rPK7WB/wN8fcrznSP8A6XeHsE1ikwadA0lLD4UmkhXY1rWQjNcJzXSIWIABJPQClLC0aZwibk/Z4k+Aq+cN4PFaIWONQHvOftx4CuB0z07Q6MaAe9UOjR7ncPfZtXR6P6LqYwk/Swan8Jjyty80JaWTZmXSF8BkEk+ew9KjObuIiZ1WM5VM5PiTjp5DFdca5iabKplY/tb18vL66hq8C0V8TiTjcV9Z0A0A/f8Ad10sZjKTKHY8N9G07/39svF6UncPgetdySACmhJY10WNkyVwXGLKzci8qG7l1MQEjZSQRkvg7qO7Hid+o8a2kVC8nWAisbcYAPZqT4+9lz9rGpquvTbDV6jBYcUaY3nVFY9wmQRcwt2m2Z5QCfFw+j68j662Gqhzd7O472TtVfspcAMdOoNjYZGQc42znoBW/C1GsLmvsCIU4qk54a5ly0zCa+1y4QWSqcamlUoO/wB0NqPpg4/nCpD2ZfvZD6yf8RqhP8EmtG7W6d5NgjFSQoB3GC+Ttt1AGelXDlngf0O2SDXr0ljq04zqYt0yfHxp6r6YoCm10mZSUmVDXNRzYEQnnEbwQwySkZEaM5HjpBOPsrNOXpL/AIs0j/S2gRCBiPI67gAKRsPEk1qE0IdWVhlWBDA94IwR9VZ+fZS0cjG3vJIkbqAG1Y8NSuur5iowz6bWukwdhiU2JZUc5paJG0Awq5bWxi45EjTtOVkQNI3UnTuOp6fD17qU5imEPHxJL8AlhbJ7l0pg+gx9lWqz9l0cNzDNHMwERUlSuS5BJYltQxn02p3zty5aXTRiaUQzEERtkDUARlSG2bBbPUHf1rV2mmagvIywbLH2aoKZtBzSL/K69pF7GvDZQxGZNIjGfiOpWyPHAGflVW5XjZuA3oXrqkPyCRE/YDTPmPlK1sbZy1x207ALCuwC5ILNpBJ2Gdycb9M4q1+ymzK8PJYbSSOwB7xhU+rKml7tLDy0z3hwlN3quIhwjunjCjPY5eJ2c8eR2moPjvK4xt6Ef7w8ahfaLdpJxVNBB0CNXI/ODEkeoBAqWk9nVnNIz294EUE5QFWKYOCM6gVx51WOIcMh/CMNvaEuoaNC+c6m1Eu2RtgA42292r6fVurOqAnTSNFRV6xtFtNwGus68grT7ZvhtfWT7kpDn6JjwqwYfCFj1epiGn7j9dWznLk78ICIdr2fZlj8GrOrT+kMdKk/wFG1ottKO0QRqh7s6QAGHgcjPlWNmIaxlPeCZW1+Ge99Tc4CEw5CuUfh1vox7qaWA7mXZs+ed/nVAWQTcwhodx2w3HTCJiQ+nutvUzJ7JGUsIbxkRuqlTnHgSrgN9VWPlPkaGwyykySsMF2AGB4KB0HzJ86brKVPO9rpLptG/el6utUyMc2A2JM7tyo/HBnmJM/wsH9iOpr2xf5vb/rD/ZNSt7yF2nERedtjDo3Z9n+YFGNWrvx4U85w5T/CEcadp2ehtWdGrO2MfEKBXp56ZnQXUHD1MlUR9RsmtioHAh/sbfbGc1VPZvGzWPEFX4imF9THIBWgw8D02P0XX/8AZMWvT4qV1ac/PGaY8m8n/g9ZB2vadoVPwacaQR+cc9arFZoY8TcmR5q00HGowxYAg+SzXkThtzP2q210ICNJZcsCw3AbYbgdPmPGrDL7PbtriKWe7jd1ZdJYtk6W1hRkepxUnxj2XI8xmtpmt2JJIAJAJ6lSrKV9Nx6UpwP2ePFcpcT3TzPHnSCD3gjcszHG/QYrS/EtMva4C2kX81mp4VzYY5pN9Zt5Ks+1dNXEIAehiQH5ySCtR4hdiCCSTGRGjNgeCAnH2VXeaeQ/ptzHN23Z6FVdOjVnSzNnOoeOKtM0IdWVhlWBDA94IwR9VZKtVrmU27tVso0ntqVHb9Fl/Lz3/FmkkN40CIQMR5G53AAUjYeJJNRtpbGLjsSNO05WRQZG6k6Nx1PT4evdViPspaORjb3kkSN1ADaseGpXXV8xTyz9l8cNzDNHMQIipKlMliCdRLahjOfDatnX0hmh1iIAjTxWLs9U5ZbcGSZ15BR/tl/c7b+U/wBy1c+WGzY22P4GL+wtJc08sJfwdm5KkHUjgZwcEdO8EHpUPyjyLJZTa2uTIgVlVNLADUQcjLkDp4d9ZC9jqAYTBE+K2Bj2YgvAkGPBVf2Rf55P+r/vrSHs/kEXF5Fl2c9qgz+fqB+sgN9dXTlHkP6BNJJ23aa1040acbg5zqPhXPNPs6ivJO1VzDKcamAyGx0JXI36bg1odiabqjxNnCJWVmGqtpsMXaZhI+1e5RbDQ2NTyLoHf7pyxHoNs+Y8agIYmXlp9Xe+V9O2X/nmpC19k2qQNc3LzAfkgEEgd2pmJA9Psq2cd5eW4s2tlIiUhApC5ChGUgBcjwx1qsVadNrWNM94ElWmlUqOe9wiWkAKB9kqgWB85Xz9Siqzw7/SM/rpP+G9aDyny59Bt+x19p7zNq06euNsZPhUZb8haOIm97bOXZuz0fnKVxq1efhQK7M9QzqDCDQf1dIR9JEqD9rvxW3pJ96VnlX32utJ2kGy6dL6dzk7pqyMYHdjc99Z92h/NNdXBf4G/u1cPpATiXeHsEpXDxZrztvI/VXLTZ27zWtYg0zZX3kzhIig7Qj3pN8/o/kj59fmPCovmzjeqXsh8KfFjvb/ANvvzVxhiCqqjooAHyGKy25u9TMcbsST8zmvi+EqHpDHVcVUve3CdPICF7Tpd3Y8JTwzLTrxjXzJSqyg99cSXIHTekVgJGa6+imu9lYDcryEkrkAsd6dW9tkgAbsQB89qTEH6RqR5e4OLi6iiYsQzb4ONgCT9gNBOYwCmYwlwEarbo5400x61BwAq6hk4HcM5O1OagbHkayhYMsClh0LFn+fvkjNT1dgTtXsGZ47wA5X+AiiiipViKKKqnO/NZtgsUO8z+AzpB2Bx3sTsB/7ZR7wwSVXUqNptLnK10U04QkiwRiY6pAo1nz7+n1U7pgZCcGRKKgeZ+TYb/R2rOpTIUoR+VjOQQQegqeop2Pcw5mm6h7GvGVwkKi2fshtUYF3lkA/JJVQfXSM/URV2ggVFCoAqqAFAGAAOgApSq3xzm/sphbwRmWdu7Oyk9NXy3PgN6K2Ic4TUKpDaWHEgQqzzLyDYwnW0swZydMa6XZid8KCufrNTPIPLtmkYuIA7OcjVIQWXuZQFAA9R1B671EuzSytDA3b3UgxcXP5MSnqkZ7lG4yOvr0vXB+EpbQrFH0XvPUk7kn1pW4yvVkF3dWWhTa6rma0QPf91hPaKKKF0kUUUy4zxZLaFpX6KNh3k9yjzNQSAJKgkNElIcf5gjtI9Te87bRxj4nPgPLz/wCeBUFy7x+7lvWimEekJqdVH7nnGlSfzvEfdjFQNtxKSWbtQolvZf3JOqW6b4Y92rBzv06nc4q58uWcNrFo7VHkZj2r6hlnPXvztnGP21la81HSDA/f3gsDKjqzwQYA/b8eGwcVOUVx2o1acjVjOM748ceFeSXCqQGYAscLkgZPgM9T5VrXQlKUU34hfpBE0khwijJOM+XQUPxGNUV2dQrY0ksADqxpxnxyKiQozDSU4oriWUKCzEADqScAepNM7DjsE7MsUquy9QD9vmPMUSAYQXAGCU/rhZQSQCCV6gHcZ3GR3bVxdXiRLqkZUXIGWIAydgN6bRcMjimmuM4aQLrJOwCDAPlt19KgncoJvbxT+imHCuOQ3IcwvrCHDHBHmMZ6jzp/UggiQpa4OEhFFFFSpRRRRQhFFFFCFWub+Tvp5iPa9n2Yb8jVnVp/SGOlV3/BCf4yP6n/AKlaPRWpmLrU25Wm3gsdTA0Kri97bnifys4/wQn+M/8A6f8AqVy/sez/AKyPXsf+pWk0U3bq/wB3oPwkHR2GH8fU/lUyRNJIPUHB+VZpd24jkdNhpYj7dvsrejbqeqj6hSbcOiJyY0J/kL+yvIYPoZ2Gc4h9jwW3pJoxrWjQj5WCah40ah41vX4Mi/go/wCgv7KPwZF/BR/0F/ZXS7Ed643/ABbvu9FguoVavZtb674N+ZGzfXhf7xrUPwZF/BR/0F/ZXcNoiHKoqnyUD7hTswha4GVbS6OLHhxdolqKKK3LrIpvfX8cCF5WCKOpP3DxPkN6VlfSpOCcAnA6nHcKyu24k9/PreN53U/ioF2iTzkY93343IG1U1auSANSs1ev1cAanRWO49oL47WO2Y2ykBpGbSTnb3R6+Z88Uly1wcyO3ELwgE+9GG2CjuY56ADAXPr1xUZzhwySP6PJdMWVpMNHGMRxqMEIgOMsRnc+FSI4ddcTBaQm2t8Hsox1Y490sO8dDv8AId9ZpcXQ65GgWLM91SHySNBbXedw81JcH5re4nmcBFs4xjtGODkd++2/XHcMd5xUlwTmeK7eRYg5EZHvFcK2c9D8uhwardj7O5WjCXE/uKDojjzpycnUSQM7nwz5inPLlte2sXYC2jOGJ7UygKcnqQAW6bdO4VYx9QEZh8/0rqdSsCM4MXnb4W0CuVFJW2vSO006u/TnHyzvXchODgZODgefdWtdBV7mvmoWwEUY13D7Io3xnYEj16DvqLi5QSK1Y3E/ZTSnM0uodOrR6mPQ9/ifEbU0TglxBBPfSLm7OSq4DdmCQGYAEgkLnHXAHrUXYYlI7OGW7uW6yzg9nGT1IU5yB+l4dO6sDnku7w5D92rkvqEumo3UWG4e8n0TmGa3gniHDjNNLr/GDJw6YJZdwFPke7GamOI84XfbC3it4xMQDp7TXpB/O0hVG2/U4+YqZ5c5aFvmSRu0uH/dJD/ZXPRf2dwAAZX/ACtP9Kkmtp1i7YAPlNRGAAdJPpnu3+VMGPa23kFYKVVjO7aToIsPHb4qB4VzNxAXbROokcg5ibQgXGPeDAbAfPINOOFe0Y9pKbgpoUYRY1YlmyR7uTuCO84/J8TVm5f5YjtFbBLyP8cjdW8vIf8AZJrvh3KlrA2qOFQ3cTliPQsTj5UzadUR3lLKOIAHe3zN/wC1H8r80yXsspEYSBQApJ97V4Hu6b7dNtzmoPm1vp14LdZY44oVDOzsANRxnG+5AIGNvyqsv/giz7Qv2IydyNTY33+HOPljFLXXKNpIQWgTKjAwCowO7CkDvqTTqOblP76J3Uaz6eR5Bvfj6WVK4tewWkAgsZAZXYCaUEZxg7dp8K5OOh2APmah/wAApK6RwN2kzEZWPeOMeLSNux7yRgZ6dwOsDg0HZ9l2UfZ9dGgYz44x186VtbGOIYjRUHgqgfdSnDFxvoq3YIvPeIj25fn0Wfz8Eube/wA2cTtiML2shJBLD3mLMQCRtt5dKR4zwuaC6hmvGluEUa3ZFOFKknSOgVchST7ud602ginOHGw/hWHBtgwTrPDyWa8enveINEq2zLEffUEnDdwLtsB0+Hrg+YphxThpjvohfS5UqGZgraQMtiNAB02A2A6mtZrwioOGm5N1DsFmuXSba6W4CFm/MN1Jc3Z1Q3EtuoBijSN0DkgZLErkDOd8E7DGMk0ztIJ7W+EptHB0ZSKENp94aQpYZ8CT13rVaKDh5OabqXYOXZi68ysvv71pLnVxNWRI01RwqpKsTjAyNvUk+W3SkOL8fkuSfpJaGExF4YlGz4yIwx64JGckY22A2Najd2aSrokVXU4yrAEbbjY1xecMimAEsaOB0DKDj0z0qDh3Xg/75pHYR5kB2vrzUVyRw0Q2UW27jtG8y+4+oYHyqerxVwMCva0tblAC3MYGNDRsRRRRTJ0UUUUIRRRRQhFFJR3SMzKGBZMawDuuRkZHdkb1492gdULKHYEquRkgdSB5VMFRIS1FJXF0sYy7BQSACTjdjgD1J2o+lJ2nZ6hr06tOd9OcaseGds0QUSErRSM92iFQ7KpdtKgkDUT3DxNdTzqil3YKqjLMTgADvJogokJSikWvEDIpZQz5KDO7YGTjxwN6Lq7SJdUjKi7DLEAbnA3PnRBRmCWorwmuLe4WRQ6MGVhlWByCPEGoUylKKb3t/HCuqV1RemWIA9N+/wAqQ4dx2C4JEUquRuQDuB44O+POmyuImLJS9oOWbp/XKRgdAB6CvXcAEk4A3JPdUbbczW0jhEnRmJwBq+I+Cno3yzQGk3AQXtablSRXPWvaStrlZFDIwZT0IOQe7rTS/wCYLeBtMsqK3XTnJx4kDcDzNAaSYAugvaBJNlIVyZBkDIyegzvt12pC34lFIQEkRiy6l0sDlc41DHdnb1qMvv3ytv1M/wB8VS1hJg8fRK54AkXuPVTlFJzzqilnYKo3LEgAepNMLPmW2lfQkyMx6DOM/wAnPxfLNQGuIkBMXtBglSdFFFKmXPaDOMjOM4zvjpnHhXVV2adY+JuzsFUWiksxAA/HN1JqQseYreZ9EcyM3cucE+YB6jzFWupkCRuVLarSYJgzCkqKKipearVX0GeMEHB97YHwLdAfU0jWudoJVjntb9RhStFeKwIyNwehpOC6V9Whg2lirYOcMOqnzHhSwplK1yZACASMnoM9cdcVwbldYTUNZUsFzvgEAnHhkgfOobi/74WPpcf2Fp2MzGOBPkEj35RI3geZA+U84zxoW4X8VLKzkhVjTV0x1PQVGDjV9J+52QQeMsw/sqM1YpZQqlmIUDcknAHmSajrXme2kcIkyFj8Iz8X8knZvlmquqe64Jjgkf8AVd8cLfKYGLibfl2sfosjH7dq9/BV+et5GPS3X/masLuACScAbk+lRt3zLbRadc0Y1AMvvZyD0bA7j49KhtEu0k+ahzGNu5x8yPwmP4Evf4+f/Tx/tr1eCXg/18/+nj/bU5b3CyKGRgyncMCCD6EUjccVij165EXRjXlgNOrOnOfHBx44oFG8X8ypNNgEyfM/lRX4Ivf48PL/ABaP9tefReIL0nt3/lRMv9lqkuG8bguM9jKrkdQDuPMg7486cXd6kSl5HVFHVmIA+s1JokGLz4qAxhGYOMcz+VC/S+IJ8UEEv6uVlP8AvjH21yecOzP+M280A/PK60/pJ+ypLh/MFvOxWKVWYb6Qd8eODuR51zx+DXDjtzb++nvgj84ALv8AnEgft6VPUvDspJHMfpUXy5mPnyI+PdPba5WRA6MGU7hgcg/VStM7OxjtkfT7qFmkbJAC53bHco2z9dJWPMVvM+iOZGbuAO5x1Iz1HmKZrXETCuzgQHESVI1xNMqKWZgqjqSQAPUmu6qXGeLWz30Uc0sfZxI7MrMNPaZVVDA7ZALEA09OmXmEtWoKYlWi2u0kXVG6uvirAj6xStNIZoURWUoqSEaSMAMXxpxjqTt60WfFopmdY5Fcx4D6TnGc436dx+qlLTcgWTBwsCRKjZfxPEkb8m4iKH+XCdS/WjMP5tQ/EiWkmvhuLaVFTzSLK3GPUyP/AFYqd5nspJIVaEapopFkjGQMkHDDJ7ipYUvw3hCx2qwN7w0aX/SLA9ofmST860tqBrQ7boeX9QPNZXU3OcWbNRz/ALk+SZcUPbXltEN1TNw/833IvrZif5te8cHZXNrP3ajC/pKPcz6Oq/XSfKXCJYQ7T/H7kSHIOY4RpQ7dNRLNjzqQ5g4eZ7aWNfiK5T+UuGQ/0gKgkNeGzYW89fdMGudTLoubxy09vVQXMFq11NNo62sQMf65iso+pUUf+YaccYvRdw2sa9LpkZh/+NB2sg+wL86kuXbF44cyjEsjNJKM5wznOnP6I0r8qjuAcCkiuZC4AijDLbbj4ZXMr7d2PdX5U2do2/Tp+84KrLHG8fXr/vwkc4Tjm1dEUc4628qSHH5udEg/osT8qR5gthdzx2p+AI8snzBji/3mZv5lTt3bCWN42+F1Kn0YYNQ3KXC5YkZrgfjW0p1z7sShE6Hv95/51Ix4DM03Gnj+LlWVGEvyxZ2vh+bBMpeKu/DAOk74tj49oW7Jz8sM1We1thHGqLsqKFX0UYFQEXApBflsD6OCZ13H7qyCIjGc9MtnxapXit1MnZ9jF2mqRVf3saVPVvPFFSDDW7b+ezwU0pEufst5bfFHFuIRQhDINTFvxahdTFsH4VG+cZ37h31AcUvna5s3Ns8X47QHdo8lXRwyFUYnfrv4VJcctZBcW9xGnaiISK8YIDYkC+8uogZGnpncGmfEEubmW3YQmOKKZHIdk1nYgthWICqD0ySc9NqakGgA20M357FXWLiSL6iIGul5/dE55jHazWtu37nK7tIPzhEuoIfIsRkeVSt9w1JYjEyjSRgDwx0I8COoI6U047wt5RG8RCzQtrjLdDsVZGxvhgcbeVNpb27kQoLfsCQQ0rSowUd5UKcsfDIUZ60g7zW5TEe86/u5WHuudmEzpabRp5zrvSXK1x2fC4n66Ymb1xqNOeUrMLaxyHeSZRLK/ezONW58BnAHcBXHJsP+TrdSNjH0Pgc/8jSNgtzZr2IhNxGu0TrIisF/JVw5G46ahnbG1O+5e0azy3pKfdDHEWy872XFpZJFxaTQNIe21kDpqMmCQO7OkZ896dX375W36mf74qY8KSY8Td5tIY2ynQpyEBkOldW2o7Ek4G5ONhUrdWTm9gkA9xI5VY5GxYx6Rjrvg/VQ4w4Sf4/Chglhgfy+QmfE4xPxCGF9444mmKnozagiZHfp3PqakeN8KS4gdGHcSrd6sPhZT3EGm3GuHSdrHcQANJGCrITgSI2CV1dxBAIPTPWm97eXNwhijgeAuNLyysmEB2YqEZizYzjoPOlEnKWmI9E5gZw4TPDW377pxwfikj2EU2gyyNGpKgqCx2BOWIA7zS1jxKZ3CvavEu/vGSIgeGysTvTyxs1hjSNPhRQq+ijApeqnObJge6uax0CXacvxKrF3w9ZeLLrGQlsrBT0J7VwpI6HG5Hng91PebbBZLWRujxKZI371ZBqBB7umKbcSs7hb76RCgdVhVGUsBry7kgEnZh7pGRg5IyK94g894hgWB4EfaWSQpkL+UqKjNkkbZOAM1ovLHTYR4LNADXtLTJJ2a7lzx2/aSyhwShuWhjJHVRLjXj5ZHzqchsI0jESoojAxpwMY8Md9NeM8HE9uYlOgrpMTD8lkIKH5EY9KaJxm5C6Ws3MvTKyR9mT46i2oDvxpyPOq/qbDd54clZ9DyX3sNk81xyuvZPdW4+CGUdn+isiBwnopJrrlT/W/9rm/u064BwpoUcyMGllcySkdMnACrnfSoAA9KYxrNaTzaYXmhmftAYympGIAdSHYZBxkEGmJDi4A7vGNfylaCwMJGk+E6fhLSfvpH/ssn/Fjrni/74WPpcf2FpOxtLhr5biVAiGF0CBgSnvoy6iDuze8dsgAAZNO+I2LteWsirlIxNrORtrRQu2cnJHdRIDhf+J9ioIJabfyHlITbjUQnvLeB94grzOp6OUKqgI7wC2rHkKlOKcLS4iaJwCpG36J7mHgR1FM+O8NkZ4p4MdrCWwrHAdXADoT3HYEHuIpC54jdTIY4rZ4XYYMkrR6Uz1YaGJcju2HdUCSG5TEeEGU5hpeHCZ4TIj9917wG9abhyO5yxjYMfErqTPzxn50clcPWOyhIHvSRqzsepyoxk+AGFA7gBT+24YIbUQx7hY9I89up8yd/nXnL9s0VpAjjDJGisNjghQCNtqh7wWuy6E+l1LGEObm1A9bKP5dQR3N7EowiyI6r3DtYwzADuGd8edJW3D0fis7sMmOOEqD0BbtBqx4gDAPdk0+4ZYul3dyMMLIYtByN9Melts5GD411Z2Tre3EhHuPHCFORuU7TVt12yPrpi+7iD/EfEpGskNBGjj5d6PhNeYYgtxZyqMP23Zk+Kuj5U+IyAR4VI8VvooUDS7+8AihdTM35IVQMlvSm/HbJ5GtigzouFd9xsoVwTufEjpSXH7OTtLeeJO0MLNqjyASHXSSpbbUOuD13pRDsoJ3/MJjmbnIG0fEniovjd87yWjm2kixcRhZHaPOHOll0qxYBgenlUpzh/mv/mwf8aOmfFBc3RhKwGOOOaJ2EjJrbSwzgKxACjJOTk4AAqS5ksnlg0oNTdpEcZA2WRGY7+ABNWSA5mlj8qsAkVNTI3RNkczcPee2ZEwWyrBWOA2hgxQnwbGK54Zx6OVxGyNFMoz2ci4OOhKHow81NPuIXDomqOMynIyoZVOO8gtsSPDaocpLc3MDmBoUgLNqkKamLKV0qEZsDfJJPcKqZdkO0vt+Fa+z5brbZaJ38FYagpB/lRP9lf8A4sdPpLqYXKoIswlCWl1DZs7Lp+r6/KkXsn+npLj3BA6Fsj4i6MBjOegNQzuzO4pqhzRGwhM+eIddsi5I1TwrkdRlwMjzqctrZY0CIoVVGAAMAAVHcyWTyxxhBqImhY7gbK6sx3PcBUtUOd/1gcT8KWt/7HOjYPlFFFFVK5FFFFCEUUUUIRRRRQhFFFFCEUUUUITa/ikZCInEb5BDFNQ2O4IyNj061FzcOu5lMcssSRts5hR9ZB6gF2IXI78E1O0U7XluirdTDtZ80nBAqKqKMKoAUeAAwBUXJBehjokgZSSRrjcMoJ2HuPg46Z2qYoqA4hS5gNlHcJ4SYi7u/aSyEa3xpGF2VVXuUZPeTuSTUjRRQ5xcZKlrQ0QEUUUUqZFFFFCEUUUUIRRRRQhFFFFCEUUUUIRRRRQhFFFFCEUUUUIRRRRQhFFFFCEUUUUIRRRRQhFFFFCF/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11" name="Image 10" descr="4569.png"/>
          <p:cNvPicPr>
            <a:picLocks noChangeAspect="1"/>
          </p:cNvPicPr>
          <p:nvPr/>
        </p:nvPicPr>
        <p:blipFill>
          <a:blip r:embed="rId6" cstate="print"/>
          <a:stretch>
            <a:fillRect/>
          </a:stretch>
        </p:blipFill>
        <p:spPr>
          <a:xfrm>
            <a:off x="4704522" y="5036250"/>
            <a:ext cx="4439478" cy="2497206"/>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dirty="0"/>
          </a:p>
        </p:txBody>
      </p:sp>
      <p:sp>
        <p:nvSpPr>
          <p:cNvPr id="15" name="ZoneTexte 14"/>
          <p:cNvSpPr txBox="1"/>
          <p:nvPr/>
        </p:nvSpPr>
        <p:spPr>
          <a:xfrm>
            <a:off x="899592" y="138698"/>
            <a:ext cx="4032448" cy="507831"/>
          </a:xfrm>
          <a:prstGeom prst="rect">
            <a:avLst/>
          </a:prstGeom>
          <a:noFill/>
        </p:spPr>
        <p:txBody>
          <a:bodyPr wrap="square" rtlCol="0">
            <a:spAutoFit/>
          </a:bodyPr>
          <a:lstStyle/>
          <a:p>
            <a:r>
              <a:rPr lang="fr-FR" sz="1500" b="1" dirty="0" smtClean="0">
                <a:solidFill>
                  <a:srgbClr val="00B0F0"/>
                </a:solidFill>
              </a:rPr>
              <a:t>LYCEE PRIVE SAINT JOSEPH</a:t>
            </a:r>
          </a:p>
          <a:p>
            <a:r>
              <a:rPr lang="fr-FR" sz="1200" dirty="0" smtClean="0">
                <a:solidFill>
                  <a:schemeClr val="bg1"/>
                </a:solidFill>
              </a:rPr>
              <a:t>Saint Martin Boulogne</a:t>
            </a:r>
            <a:endParaRPr lang="fr-FR" sz="1200" dirty="0">
              <a:solidFill>
                <a:schemeClr val="bg1"/>
              </a:solidFill>
            </a:endParaRPr>
          </a:p>
        </p:txBody>
      </p:sp>
      <p:pic>
        <p:nvPicPr>
          <p:cNvPr id="14" name="Picture 2"/>
          <p:cNvPicPr>
            <a:picLocks noChangeAspect="1" noChangeArrowheads="1"/>
          </p:cNvPicPr>
          <p:nvPr/>
        </p:nvPicPr>
        <p:blipFill>
          <a:blip r:embed="rId2" cstate="print"/>
          <a:srcRect l="50730" r="1218"/>
          <a:stretch>
            <a:fillRect/>
          </a:stretch>
        </p:blipFill>
        <p:spPr bwMode="auto">
          <a:xfrm flipH="1">
            <a:off x="6624736" y="6112800"/>
            <a:ext cx="2555776" cy="583896"/>
          </a:xfrm>
          <a:prstGeom prst="rect">
            <a:avLst/>
          </a:prstGeom>
          <a:noFill/>
          <a:ln w="9525">
            <a:noFill/>
            <a:miter lim="800000"/>
            <a:headEnd/>
            <a:tailEnd/>
          </a:ln>
        </p:spPr>
      </p:pic>
      <p:pic>
        <p:nvPicPr>
          <p:cNvPr id="16" name="Image 15" descr="logo24.png"/>
          <p:cNvPicPr>
            <a:picLocks noChangeAspect="1"/>
          </p:cNvPicPr>
          <p:nvPr/>
        </p:nvPicPr>
        <p:blipFill>
          <a:blip r:embed="rId3" cstate="print"/>
          <a:stretch>
            <a:fillRect/>
          </a:stretch>
        </p:blipFill>
        <p:spPr>
          <a:xfrm>
            <a:off x="7524328" y="116632"/>
            <a:ext cx="1387858" cy="576064"/>
          </a:xfrm>
          <a:prstGeom prst="rect">
            <a:avLst/>
          </a:prstGeom>
        </p:spPr>
      </p:pic>
      <p:pic>
        <p:nvPicPr>
          <p:cNvPr id="17" name="Image 16" descr="456.png"/>
          <p:cNvPicPr>
            <a:picLocks noChangeAspect="1"/>
          </p:cNvPicPr>
          <p:nvPr/>
        </p:nvPicPr>
        <p:blipFill>
          <a:blip r:embed="rId4" cstate="print"/>
          <a:stretch>
            <a:fillRect/>
          </a:stretch>
        </p:blipFill>
        <p:spPr>
          <a:xfrm>
            <a:off x="179512" y="116632"/>
            <a:ext cx="720080" cy="593143"/>
          </a:xfrm>
          <a:prstGeom prst="rect">
            <a:avLst/>
          </a:prstGeom>
        </p:spPr>
      </p:pic>
      <p:sp>
        <p:nvSpPr>
          <p:cNvPr id="20" name="ZoneTexte 19"/>
          <p:cNvSpPr txBox="1"/>
          <p:nvPr/>
        </p:nvSpPr>
        <p:spPr>
          <a:xfrm>
            <a:off x="1907704" y="620688"/>
            <a:ext cx="5832648" cy="707886"/>
          </a:xfrm>
          <a:prstGeom prst="rect">
            <a:avLst/>
          </a:prstGeom>
          <a:noFill/>
        </p:spPr>
        <p:txBody>
          <a:bodyPr wrap="square" rtlCol="0">
            <a:spAutoFit/>
          </a:bodyPr>
          <a:lstStyle/>
          <a:p>
            <a:r>
              <a:rPr lang="fr-FR" sz="4000" dirty="0" smtClean="0">
                <a:solidFill>
                  <a:schemeClr val="bg1"/>
                </a:solidFill>
                <a:latin typeface="Swiss921 BT" pitchFamily="34" charset="0"/>
              </a:rPr>
              <a:t>HORS-BORD H2 POWERED</a:t>
            </a:r>
            <a:endParaRPr lang="fr-FR" sz="4000" dirty="0">
              <a:solidFill>
                <a:schemeClr val="bg1"/>
              </a:solidFill>
              <a:latin typeface="Swiss921 BT" pitchFamily="34" charset="0"/>
            </a:endParaRPr>
          </a:p>
        </p:txBody>
      </p:sp>
      <p:sp>
        <p:nvSpPr>
          <p:cNvPr id="21" name="ZoneTexte 20"/>
          <p:cNvSpPr txBox="1"/>
          <p:nvPr/>
        </p:nvSpPr>
        <p:spPr>
          <a:xfrm>
            <a:off x="1907704" y="1084674"/>
            <a:ext cx="4032448" cy="323165"/>
          </a:xfrm>
          <a:prstGeom prst="rect">
            <a:avLst/>
          </a:prstGeom>
          <a:noFill/>
        </p:spPr>
        <p:txBody>
          <a:bodyPr wrap="square" rtlCol="0">
            <a:spAutoFit/>
          </a:bodyPr>
          <a:lstStyle/>
          <a:p>
            <a:r>
              <a:rPr lang="fr-FR" sz="1500" b="1" dirty="0" smtClean="0">
                <a:solidFill>
                  <a:srgbClr val="00B0F0"/>
                </a:solidFill>
              </a:rPr>
              <a:t>PROJET BAC STI2D ITEC</a:t>
            </a:r>
            <a:endParaRPr lang="fr-FR" sz="1200" dirty="0">
              <a:solidFill>
                <a:schemeClr val="bg1"/>
              </a:solidFill>
            </a:endParaRPr>
          </a:p>
        </p:txBody>
      </p:sp>
      <p:sp>
        <p:nvSpPr>
          <p:cNvPr id="12" name="ZoneTexte 11"/>
          <p:cNvSpPr txBox="1"/>
          <p:nvPr/>
        </p:nvSpPr>
        <p:spPr>
          <a:xfrm>
            <a:off x="1115616" y="1583794"/>
            <a:ext cx="8028384" cy="861774"/>
          </a:xfrm>
          <a:prstGeom prst="rect">
            <a:avLst/>
          </a:prstGeom>
          <a:noFill/>
        </p:spPr>
        <p:txBody>
          <a:bodyPr wrap="square" rtlCol="0">
            <a:spAutoFit/>
          </a:bodyPr>
          <a:lstStyle/>
          <a:p>
            <a:r>
              <a:rPr lang="fr-FR" sz="4800" dirty="0" smtClean="0">
                <a:solidFill>
                  <a:srgbClr val="00B0F0"/>
                </a:solidFill>
                <a:latin typeface="Swiss921 BT" pitchFamily="34" charset="0"/>
              </a:rPr>
              <a:t>ET POUR LA SUITE ?</a:t>
            </a:r>
            <a:endParaRPr lang="fr-FR" sz="4800" dirty="0">
              <a:solidFill>
                <a:srgbClr val="00B0F0"/>
              </a:solidFill>
              <a:latin typeface="Swiss921 BT" pitchFamily="34" charset="0"/>
            </a:endParaRPr>
          </a:p>
        </p:txBody>
      </p:sp>
      <p:pic>
        <p:nvPicPr>
          <p:cNvPr id="13" name="Image 12" descr="shutterstock_115012306.png"/>
          <p:cNvPicPr>
            <a:picLocks noChangeAspect="1"/>
          </p:cNvPicPr>
          <p:nvPr/>
        </p:nvPicPr>
        <p:blipFill>
          <a:blip r:embed="rId5" cstate="print"/>
          <a:stretch>
            <a:fillRect/>
          </a:stretch>
        </p:blipFill>
        <p:spPr>
          <a:xfrm>
            <a:off x="467544" y="1655802"/>
            <a:ext cx="725371" cy="873941"/>
          </a:xfrm>
          <a:prstGeom prst="rect">
            <a:avLst/>
          </a:prstGeom>
        </p:spPr>
      </p:pic>
      <p:sp>
        <p:nvSpPr>
          <p:cNvPr id="18" name="Rectangle 17"/>
          <p:cNvSpPr/>
          <p:nvPr/>
        </p:nvSpPr>
        <p:spPr>
          <a:xfrm>
            <a:off x="1115616" y="2518732"/>
            <a:ext cx="7902624" cy="3862596"/>
          </a:xfrm>
          <a:prstGeom prst="rect">
            <a:avLst/>
          </a:prstGeom>
        </p:spPr>
        <p:txBody>
          <a:bodyPr wrap="square">
            <a:spAutoFit/>
          </a:bodyPr>
          <a:lstStyle/>
          <a:p>
            <a:r>
              <a:rPr lang="fr-FR" sz="1500" dirty="0" smtClean="0">
                <a:solidFill>
                  <a:schemeClr val="bg1"/>
                </a:solidFill>
              </a:rPr>
              <a:t>Hi all,</a:t>
            </a:r>
          </a:p>
          <a:p>
            <a:r>
              <a:rPr lang="fr-FR" sz="1500" dirty="0" err="1" smtClean="0">
                <a:solidFill>
                  <a:schemeClr val="bg1"/>
                </a:solidFill>
              </a:rPr>
              <a:t>this</a:t>
            </a:r>
            <a:r>
              <a:rPr lang="fr-FR" sz="1500" dirty="0" smtClean="0">
                <a:solidFill>
                  <a:schemeClr val="bg1"/>
                </a:solidFill>
              </a:rPr>
              <a:t> contact </a:t>
            </a:r>
            <a:r>
              <a:rPr lang="fr-FR" sz="1500" dirty="0" err="1" smtClean="0">
                <a:solidFill>
                  <a:schemeClr val="bg1"/>
                </a:solidFill>
              </a:rPr>
              <a:t>from</a:t>
            </a:r>
            <a:r>
              <a:rPr lang="fr-FR" sz="1500" dirty="0" smtClean="0">
                <a:solidFill>
                  <a:schemeClr val="bg1"/>
                </a:solidFill>
              </a:rPr>
              <a:t> Kate of Horizon for </a:t>
            </a:r>
            <a:r>
              <a:rPr lang="fr-FR" sz="1500" dirty="0" err="1" smtClean="0">
                <a:solidFill>
                  <a:schemeClr val="bg1"/>
                </a:solidFill>
              </a:rPr>
              <a:t>FuelCell</a:t>
            </a:r>
            <a:r>
              <a:rPr lang="fr-FR" sz="1500" dirty="0" smtClean="0">
                <a:solidFill>
                  <a:schemeClr val="bg1"/>
                </a:solidFill>
              </a:rPr>
              <a:t> </a:t>
            </a:r>
            <a:r>
              <a:rPr lang="fr-FR" sz="1500" dirty="0" err="1" smtClean="0">
                <a:solidFill>
                  <a:schemeClr val="bg1"/>
                </a:solidFill>
              </a:rPr>
              <a:t>systems</a:t>
            </a:r>
            <a:r>
              <a:rPr lang="fr-FR" sz="1500" dirty="0" smtClean="0">
                <a:solidFill>
                  <a:schemeClr val="bg1"/>
                </a:solidFill>
              </a:rPr>
              <a:t>.</a:t>
            </a:r>
          </a:p>
          <a:p>
            <a:r>
              <a:rPr lang="fr-FR" sz="1500" dirty="0" err="1" smtClean="0">
                <a:solidFill>
                  <a:schemeClr val="bg1"/>
                </a:solidFill>
              </a:rPr>
              <a:t>We</a:t>
            </a:r>
            <a:r>
              <a:rPr lang="fr-FR" sz="1500" dirty="0" smtClean="0">
                <a:solidFill>
                  <a:schemeClr val="bg1"/>
                </a:solidFill>
              </a:rPr>
              <a:t> are </a:t>
            </a:r>
            <a:r>
              <a:rPr lang="fr-FR" sz="1500" dirty="0" err="1" smtClean="0">
                <a:solidFill>
                  <a:schemeClr val="bg1"/>
                </a:solidFill>
              </a:rPr>
              <a:t>developing</a:t>
            </a:r>
            <a:r>
              <a:rPr lang="fr-FR" sz="1500" dirty="0" smtClean="0">
                <a:solidFill>
                  <a:schemeClr val="bg1"/>
                </a:solidFill>
              </a:rPr>
              <a:t> and </a:t>
            </a:r>
            <a:r>
              <a:rPr lang="fr-FR" sz="1500" dirty="0" err="1" smtClean="0">
                <a:solidFill>
                  <a:schemeClr val="bg1"/>
                </a:solidFill>
              </a:rPr>
              <a:t>starting</a:t>
            </a:r>
            <a:r>
              <a:rPr lang="fr-FR" sz="1500" dirty="0" smtClean="0">
                <a:solidFill>
                  <a:schemeClr val="bg1"/>
                </a:solidFill>
              </a:rPr>
              <a:t> an </a:t>
            </a:r>
            <a:r>
              <a:rPr lang="fr-FR" sz="1500" dirty="0" err="1" smtClean="0">
                <a:solidFill>
                  <a:schemeClr val="bg1"/>
                </a:solidFill>
              </a:rPr>
              <a:t>innovative</a:t>
            </a:r>
            <a:r>
              <a:rPr lang="fr-FR" sz="1500" dirty="0" smtClean="0">
                <a:solidFill>
                  <a:schemeClr val="bg1"/>
                </a:solidFill>
              </a:rPr>
              <a:t> </a:t>
            </a:r>
            <a:r>
              <a:rPr lang="fr-FR" sz="1500" dirty="0" err="1" smtClean="0">
                <a:solidFill>
                  <a:schemeClr val="bg1"/>
                </a:solidFill>
              </a:rPr>
              <a:t>project</a:t>
            </a:r>
            <a:r>
              <a:rPr lang="fr-FR" sz="1500" dirty="0" smtClean="0">
                <a:solidFill>
                  <a:schemeClr val="bg1"/>
                </a:solidFill>
              </a:rPr>
              <a:t> for </a:t>
            </a:r>
            <a:r>
              <a:rPr lang="fr-FR" sz="1500" dirty="0" err="1" smtClean="0">
                <a:solidFill>
                  <a:schemeClr val="bg1"/>
                </a:solidFill>
              </a:rPr>
              <a:t>schools</a:t>
            </a:r>
            <a:r>
              <a:rPr lang="fr-FR" sz="1500" dirty="0" smtClean="0">
                <a:solidFill>
                  <a:schemeClr val="bg1"/>
                </a:solidFill>
              </a:rPr>
              <a:t> in </a:t>
            </a:r>
            <a:r>
              <a:rPr lang="fr-FR" sz="1500" dirty="0" err="1" smtClean="0">
                <a:solidFill>
                  <a:schemeClr val="bg1"/>
                </a:solidFill>
              </a:rPr>
              <a:t>Italy</a:t>
            </a:r>
            <a:r>
              <a:rPr lang="fr-FR" sz="1500" dirty="0" smtClean="0">
                <a:solidFill>
                  <a:schemeClr val="bg1"/>
                </a:solidFill>
              </a:rPr>
              <a:t> and the </a:t>
            </a:r>
            <a:r>
              <a:rPr lang="fr-FR" sz="1500" dirty="0" err="1" smtClean="0">
                <a:solidFill>
                  <a:schemeClr val="bg1"/>
                </a:solidFill>
              </a:rPr>
              <a:t>product</a:t>
            </a:r>
            <a:r>
              <a:rPr lang="fr-FR" sz="1500" dirty="0" smtClean="0">
                <a:solidFill>
                  <a:schemeClr val="bg1"/>
                </a:solidFill>
              </a:rPr>
              <a:t> </a:t>
            </a:r>
            <a:r>
              <a:rPr lang="fr-FR" sz="1500" dirty="0" err="1" smtClean="0">
                <a:solidFill>
                  <a:schemeClr val="bg1"/>
                </a:solidFill>
              </a:rPr>
              <a:t>used</a:t>
            </a:r>
            <a:r>
              <a:rPr lang="fr-FR" sz="1500" dirty="0" smtClean="0">
                <a:solidFill>
                  <a:schemeClr val="bg1"/>
                </a:solidFill>
              </a:rPr>
              <a:t> </a:t>
            </a:r>
            <a:r>
              <a:rPr lang="fr-FR" sz="1500" dirty="0" err="1" smtClean="0">
                <a:solidFill>
                  <a:schemeClr val="bg1"/>
                </a:solidFill>
              </a:rPr>
              <a:t>will</a:t>
            </a:r>
            <a:r>
              <a:rPr lang="fr-FR" sz="1500" dirty="0" smtClean="0">
                <a:solidFill>
                  <a:schemeClr val="bg1"/>
                </a:solidFill>
              </a:rPr>
              <a:t> </a:t>
            </a:r>
            <a:r>
              <a:rPr lang="fr-FR" sz="1500" dirty="0" err="1" smtClean="0">
                <a:solidFill>
                  <a:schemeClr val="bg1"/>
                </a:solidFill>
              </a:rPr>
              <a:t>be</a:t>
            </a:r>
            <a:r>
              <a:rPr lang="fr-FR" sz="1500" dirty="0" smtClean="0">
                <a:solidFill>
                  <a:schemeClr val="bg1"/>
                </a:solidFill>
              </a:rPr>
              <a:t> one of </a:t>
            </a:r>
            <a:r>
              <a:rPr lang="fr-FR" sz="1500" dirty="0" err="1" smtClean="0">
                <a:solidFill>
                  <a:schemeClr val="bg1"/>
                </a:solidFill>
              </a:rPr>
              <a:t>our</a:t>
            </a:r>
            <a:r>
              <a:rPr lang="fr-FR" sz="1500" dirty="0" smtClean="0">
                <a:solidFill>
                  <a:schemeClr val="bg1"/>
                </a:solidFill>
              </a:rPr>
              <a:t> 1:10 </a:t>
            </a:r>
            <a:r>
              <a:rPr lang="fr-FR" sz="1500" dirty="0" err="1" smtClean="0">
                <a:solidFill>
                  <a:schemeClr val="bg1"/>
                </a:solidFill>
              </a:rPr>
              <a:t>chassis</a:t>
            </a:r>
            <a:r>
              <a:rPr lang="fr-FR" sz="1500" dirty="0" smtClean="0">
                <a:solidFill>
                  <a:schemeClr val="bg1"/>
                </a:solidFill>
              </a:rPr>
              <a:t> </a:t>
            </a:r>
            <a:r>
              <a:rPr lang="fr-FR" sz="1500" dirty="0" err="1" smtClean="0">
                <a:solidFill>
                  <a:schemeClr val="bg1"/>
                </a:solidFill>
              </a:rPr>
              <a:t>modular</a:t>
            </a:r>
            <a:r>
              <a:rPr lang="fr-FR" sz="1500" dirty="0" smtClean="0">
                <a:solidFill>
                  <a:schemeClr val="bg1"/>
                </a:solidFill>
              </a:rPr>
              <a:t> </a:t>
            </a:r>
            <a:r>
              <a:rPr lang="fr-FR" sz="1500" dirty="0" err="1" smtClean="0">
                <a:solidFill>
                  <a:schemeClr val="bg1"/>
                </a:solidFill>
              </a:rPr>
              <a:t>competition</a:t>
            </a:r>
            <a:r>
              <a:rPr lang="fr-FR" sz="1500" dirty="0" smtClean="0">
                <a:solidFill>
                  <a:schemeClr val="bg1"/>
                </a:solidFill>
              </a:rPr>
              <a:t> car.</a:t>
            </a:r>
          </a:p>
          <a:p>
            <a:r>
              <a:rPr lang="fr-FR" sz="1500" dirty="0" smtClean="0">
                <a:solidFill>
                  <a:schemeClr val="bg1"/>
                </a:solidFill>
              </a:rPr>
              <a:t> For the </a:t>
            </a:r>
            <a:r>
              <a:rPr lang="fr-FR" sz="1500" dirty="0" err="1" smtClean="0">
                <a:solidFill>
                  <a:schemeClr val="bg1"/>
                </a:solidFill>
              </a:rPr>
              <a:t>project</a:t>
            </a:r>
            <a:r>
              <a:rPr lang="fr-FR" sz="1500" dirty="0" smtClean="0">
                <a:solidFill>
                  <a:schemeClr val="bg1"/>
                </a:solidFill>
              </a:rPr>
              <a:t> </a:t>
            </a:r>
            <a:r>
              <a:rPr lang="fr-FR" sz="1500" dirty="0" err="1" smtClean="0">
                <a:solidFill>
                  <a:schemeClr val="bg1"/>
                </a:solidFill>
              </a:rPr>
              <a:t>regarding</a:t>
            </a:r>
            <a:r>
              <a:rPr lang="fr-FR" sz="1500" dirty="0" smtClean="0">
                <a:solidFill>
                  <a:schemeClr val="bg1"/>
                </a:solidFill>
              </a:rPr>
              <a:t> the green </a:t>
            </a:r>
            <a:r>
              <a:rPr lang="fr-FR" sz="1500" dirty="0" err="1" smtClean="0">
                <a:solidFill>
                  <a:schemeClr val="bg1"/>
                </a:solidFill>
              </a:rPr>
              <a:t>energy</a:t>
            </a:r>
            <a:r>
              <a:rPr lang="fr-FR" sz="1500" dirty="0" smtClean="0">
                <a:solidFill>
                  <a:schemeClr val="bg1"/>
                </a:solidFill>
              </a:rPr>
              <a:t> </a:t>
            </a:r>
            <a:r>
              <a:rPr lang="fr-FR" sz="1500" dirty="0" err="1" smtClean="0">
                <a:solidFill>
                  <a:schemeClr val="bg1"/>
                </a:solidFill>
              </a:rPr>
              <a:t>we</a:t>
            </a:r>
            <a:r>
              <a:rPr lang="fr-FR" sz="1500" dirty="0" smtClean="0">
                <a:solidFill>
                  <a:schemeClr val="bg1"/>
                </a:solidFill>
              </a:rPr>
              <a:t> are </a:t>
            </a:r>
            <a:r>
              <a:rPr lang="fr-FR" sz="1500" dirty="0" err="1" smtClean="0">
                <a:solidFill>
                  <a:schemeClr val="bg1"/>
                </a:solidFill>
              </a:rPr>
              <a:t>starting</a:t>
            </a:r>
            <a:r>
              <a:rPr lang="fr-FR" sz="1500" dirty="0" smtClean="0">
                <a:solidFill>
                  <a:schemeClr val="bg1"/>
                </a:solidFill>
              </a:rPr>
              <a:t> a </a:t>
            </a:r>
            <a:r>
              <a:rPr lang="fr-FR" sz="1500" dirty="0" err="1" smtClean="0">
                <a:solidFill>
                  <a:schemeClr val="bg1"/>
                </a:solidFill>
              </a:rPr>
              <a:t>cooperation</a:t>
            </a:r>
            <a:r>
              <a:rPr lang="fr-FR" sz="1500" dirty="0" smtClean="0">
                <a:solidFill>
                  <a:schemeClr val="bg1"/>
                </a:solidFill>
              </a:rPr>
              <a:t> </a:t>
            </a:r>
            <a:r>
              <a:rPr lang="fr-FR" sz="1500" dirty="0" err="1" smtClean="0">
                <a:solidFill>
                  <a:schemeClr val="bg1"/>
                </a:solidFill>
              </a:rPr>
              <a:t>with</a:t>
            </a:r>
            <a:r>
              <a:rPr lang="fr-FR" sz="1500" dirty="0" smtClean="0">
                <a:solidFill>
                  <a:schemeClr val="bg1"/>
                </a:solidFill>
              </a:rPr>
              <a:t> Horizon to </a:t>
            </a:r>
            <a:r>
              <a:rPr lang="fr-FR" sz="1500" dirty="0" err="1" smtClean="0">
                <a:solidFill>
                  <a:schemeClr val="bg1"/>
                </a:solidFill>
              </a:rPr>
              <a:t>adopt</a:t>
            </a:r>
            <a:r>
              <a:rPr lang="fr-FR" sz="1500" dirty="0" smtClean="0">
                <a:solidFill>
                  <a:schemeClr val="bg1"/>
                </a:solidFill>
              </a:rPr>
              <a:t> the </a:t>
            </a:r>
            <a:r>
              <a:rPr lang="fr-FR" sz="1500" dirty="0" err="1" smtClean="0">
                <a:solidFill>
                  <a:schemeClr val="bg1"/>
                </a:solidFill>
              </a:rPr>
              <a:t>FuelCell</a:t>
            </a:r>
            <a:r>
              <a:rPr lang="fr-FR" sz="1500" dirty="0" smtClean="0">
                <a:solidFill>
                  <a:schemeClr val="bg1"/>
                </a:solidFill>
              </a:rPr>
              <a:t> </a:t>
            </a:r>
            <a:r>
              <a:rPr lang="fr-FR" sz="1500" dirty="0" err="1" smtClean="0">
                <a:solidFill>
                  <a:schemeClr val="bg1"/>
                </a:solidFill>
              </a:rPr>
              <a:t>energy</a:t>
            </a:r>
            <a:r>
              <a:rPr lang="fr-FR" sz="1500" dirty="0" smtClean="0">
                <a:solidFill>
                  <a:schemeClr val="bg1"/>
                </a:solidFill>
              </a:rPr>
              <a:t> and </a:t>
            </a:r>
            <a:r>
              <a:rPr lang="fr-FR" sz="1500" dirty="0" err="1" smtClean="0">
                <a:solidFill>
                  <a:schemeClr val="bg1"/>
                </a:solidFill>
              </a:rPr>
              <a:t>we</a:t>
            </a:r>
            <a:r>
              <a:rPr lang="fr-FR" sz="1500" dirty="0" smtClean="0">
                <a:solidFill>
                  <a:schemeClr val="bg1"/>
                </a:solidFill>
              </a:rPr>
              <a:t> are </a:t>
            </a:r>
            <a:r>
              <a:rPr lang="fr-FR" sz="1500" dirty="0" err="1" smtClean="0">
                <a:solidFill>
                  <a:schemeClr val="bg1"/>
                </a:solidFill>
              </a:rPr>
              <a:t>interesting</a:t>
            </a:r>
            <a:r>
              <a:rPr lang="fr-FR" sz="1500" dirty="0" smtClean="0">
                <a:solidFill>
                  <a:schemeClr val="bg1"/>
                </a:solidFill>
              </a:rPr>
              <a:t> to know all information about the </a:t>
            </a:r>
            <a:r>
              <a:rPr lang="fr-FR" sz="1500" dirty="0" err="1" smtClean="0">
                <a:solidFill>
                  <a:schemeClr val="bg1"/>
                </a:solidFill>
              </a:rPr>
              <a:t>chassis</a:t>
            </a:r>
            <a:r>
              <a:rPr lang="fr-FR" sz="1500" dirty="0" smtClean="0">
                <a:solidFill>
                  <a:schemeClr val="bg1"/>
                </a:solidFill>
              </a:rPr>
              <a:t> </a:t>
            </a:r>
            <a:r>
              <a:rPr lang="fr-FR" sz="1500" dirty="0" err="1" smtClean="0">
                <a:solidFill>
                  <a:schemeClr val="bg1"/>
                </a:solidFill>
              </a:rPr>
              <a:t>you</a:t>
            </a:r>
            <a:r>
              <a:rPr lang="fr-FR" sz="1500" dirty="0" smtClean="0">
                <a:solidFill>
                  <a:schemeClr val="bg1"/>
                </a:solidFill>
              </a:rPr>
              <a:t> have </a:t>
            </a:r>
            <a:r>
              <a:rPr lang="fr-FR" sz="1500" dirty="0" err="1" smtClean="0">
                <a:solidFill>
                  <a:schemeClr val="bg1"/>
                </a:solidFill>
              </a:rPr>
              <a:t>used</a:t>
            </a:r>
            <a:r>
              <a:rPr lang="fr-FR" sz="1500" dirty="0" smtClean="0">
                <a:solidFill>
                  <a:schemeClr val="bg1"/>
                </a:solidFill>
              </a:rPr>
              <a:t> to </a:t>
            </a:r>
            <a:r>
              <a:rPr lang="fr-FR" sz="1500" dirty="0" err="1" smtClean="0">
                <a:solidFill>
                  <a:schemeClr val="bg1"/>
                </a:solidFill>
              </a:rPr>
              <a:t>run</a:t>
            </a:r>
            <a:r>
              <a:rPr lang="fr-FR" sz="1500" dirty="0" smtClean="0">
                <a:solidFill>
                  <a:schemeClr val="bg1"/>
                </a:solidFill>
              </a:rPr>
              <a:t>, </a:t>
            </a:r>
            <a:r>
              <a:rPr lang="fr-FR" sz="1500" dirty="0" err="1" smtClean="0">
                <a:solidFill>
                  <a:schemeClr val="bg1"/>
                </a:solidFill>
              </a:rPr>
              <a:t>which</a:t>
            </a:r>
            <a:r>
              <a:rPr lang="fr-FR" sz="1500" dirty="0" smtClean="0">
                <a:solidFill>
                  <a:schemeClr val="bg1"/>
                </a:solidFill>
              </a:rPr>
              <a:t> </a:t>
            </a:r>
            <a:r>
              <a:rPr lang="fr-FR" sz="1500" dirty="0" err="1" smtClean="0">
                <a:solidFill>
                  <a:schemeClr val="bg1"/>
                </a:solidFill>
              </a:rPr>
              <a:t>is</a:t>
            </a:r>
            <a:r>
              <a:rPr lang="fr-FR" sz="1500" dirty="0" smtClean="0">
                <a:solidFill>
                  <a:schemeClr val="bg1"/>
                </a:solidFill>
              </a:rPr>
              <a:t> the </a:t>
            </a:r>
            <a:r>
              <a:rPr lang="fr-FR" sz="1500" dirty="0" err="1" smtClean="0">
                <a:solidFill>
                  <a:schemeClr val="bg1"/>
                </a:solidFill>
              </a:rPr>
              <a:t>limit</a:t>
            </a:r>
            <a:r>
              <a:rPr lang="fr-FR" sz="1500" dirty="0" smtClean="0">
                <a:solidFill>
                  <a:schemeClr val="bg1"/>
                </a:solidFill>
              </a:rPr>
              <a:t> of </a:t>
            </a:r>
            <a:r>
              <a:rPr lang="fr-FR" sz="1500" dirty="0" err="1" smtClean="0">
                <a:solidFill>
                  <a:schemeClr val="bg1"/>
                </a:solidFill>
              </a:rPr>
              <a:t>weight</a:t>
            </a:r>
            <a:r>
              <a:rPr lang="fr-FR" sz="1500" dirty="0" smtClean="0">
                <a:solidFill>
                  <a:schemeClr val="bg1"/>
                </a:solidFill>
              </a:rPr>
              <a:t> to have </a:t>
            </a:r>
            <a:r>
              <a:rPr lang="fr-FR" sz="1500" dirty="0" err="1" smtClean="0">
                <a:solidFill>
                  <a:schemeClr val="bg1"/>
                </a:solidFill>
              </a:rPr>
              <a:t>interesting</a:t>
            </a:r>
            <a:r>
              <a:rPr lang="fr-FR" sz="1500" dirty="0" smtClean="0">
                <a:solidFill>
                  <a:schemeClr val="bg1"/>
                </a:solidFill>
              </a:rPr>
              <a:t> performances, </a:t>
            </a:r>
            <a:r>
              <a:rPr lang="fr-FR" sz="1500" dirty="0" err="1" smtClean="0">
                <a:solidFill>
                  <a:schemeClr val="bg1"/>
                </a:solidFill>
              </a:rPr>
              <a:t>which</a:t>
            </a:r>
            <a:r>
              <a:rPr lang="fr-FR" sz="1500" dirty="0" smtClean="0">
                <a:solidFill>
                  <a:schemeClr val="bg1"/>
                </a:solidFill>
              </a:rPr>
              <a:t> </a:t>
            </a:r>
            <a:r>
              <a:rPr lang="fr-FR" sz="1500" dirty="0" err="1" smtClean="0">
                <a:solidFill>
                  <a:schemeClr val="bg1"/>
                </a:solidFill>
              </a:rPr>
              <a:t>is</a:t>
            </a:r>
            <a:r>
              <a:rPr lang="fr-FR" sz="1500" dirty="0" smtClean="0">
                <a:solidFill>
                  <a:schemeClr val="bg1"/>
                </a:solidFill>
              </a:rPr>
              <a:t> the best </a:t>
            </a:r>
            <a:r>
              <a:rPr lang="fr-FR" sz="1500" dirty="0" err="1" smtClean="0">
                <a:solidFill>
                  <a:schemeClr val="bg1"/>
                </a:solidFill>
              </a:rPr>
              <a:t>gear</a:t>
            </a:r>
            <a:r>
              <a:rPr lang="fr-FR" sz="1500" dirty="0" smtClean="0">
                <a:solidFill>
                  <a:schemeClr val="bg1"/>
                </a:solidFill>
              </a:rPr>
              <a:t> setup and traction configuration, </a:t>
            </a:r>
            <a:r>
              <a:rPr lang="fr-FR" sz="1500" dirty="0" err="1" smtClean="0">
                <a:solidFill>
                  <a:schemeClr val="bg1"/>
                </a:solidFill>
              </a:rPr>
              <a:t>which</a:t>
            </a:r>
            <a:r>
              <a:rPr lang="fr-FR" sz="1500" dirty="0" smtClean="0">
                <a:solidFill>
                  <a:schemeClr val="bg1"/>
                </a:solidFill>
              </a:rPr>
              <a:t> </a:t>
            </a:r>
            <a:r>
              <a:rPr lang="fr-FR" sz="1500" dirty="0" err="1" smtClean="0">
                <a:solidFill>
                  <a:schemeClr val="bg1"/>
                </a:solidFill>
              </a:rPr>
              <a:t>is</a:t>
            </a:r>
            <a:r>
              <a:rPr lang="fr-FR" sz="1500" dirty="0" smtClean="0">
                <a:solidFill>
                  <a:schemeClr val="bg1"/>
                </a:solidFill>
              </a:rPr>
              <a:t> the </a:t>
            </a:r>
            <a:r>
              <a:rPr lang="fr-FR" sz="1500" dirty="0" err="1" smtClean="0">
                <a:solidFill>
                  <a:schemeClr val="bg1"/>
                </a:solidFill>
              </a:rPr>
              <a:t>totaql</a:t>
            </a:r>
            <a:r>
              <a:rPr lang="fr-FR" sz="1500" dirty="0" smtClean="0">
                <a:solidFill>
                  <a:schemeClr val="bg1"/>
                </a:solidFill>
              </a:rPr>
              <a:t> </a:t>
            </a:r>
            <a:r>
              <a:rPr lang="fr-FR" sz="1500" dirty="0" err="1" smtClean="0">
                <a:solidFill>
                  <a:schemeClr val="bg1"/>
                </a:solidFill>
              </a:rPr>
              <a:t>weight</a:t>
            </a:r>
            <a:r>
              <a:rPr lang="fr-FR" sz="1500" dirty="0" smtClean="0">
                <a:solidFill>
                  <a:schemeClr val="bg1"/>
                </a:solidFill>
              </a:rPr>
              <a:t> of the car </a:t>
            </a:r>
            <a:r>
              <a:rPr lang="fr-FR" sz="1500" dirty="0" err="1" smtClean="0">
                <a:solidFill>
                  <a:schemeClr val="bg1"/>
                </a:solidFill>
              </a:rPr>
              <a:t>ready</a:t>
            </a:r>
            <a:r>
              <a:rPr lang="fr-FR" sz="1500" dirty="0" smtClean="0">
                <a:solidFill>
                  <a:schemeClr val="bg1"/>
                </a:solidFill>
              </a:rPr>
              <a:t> to </a:t>
            </a:r>
            <a:r>
              <a:rPr lang="fr-FR" sz="1500" dirty="0" err="1" smtClean="0">
                <a:solidFill>
                  <a:schemeClr val="bg1"/>
                </a:solidFill>
              </a:rPr>
              <a:t>run</a:t>
            </a:r>
            <a:r>
              <a:rPr lang="fr-FR" sz="1500" dirty="0" smtClean="0">
                <a:solidFill>
                  <a:schemeClr val="bg1"/>
                </a:solidFill>
              </a:rPr>
              <a:t> and </a:t>
            </a:r>
            <a:r>
              <a:rPr lang="fr-FR" sz="1500" dirty="0" err="1" smtClean="0">
                <a:solidFill>
                  <a:schemeClr val="bg1"/>
                </a:solidFill>
              </a:rPr>
              <a:t>so</a:t>
            </a:r>
            <a:r>
              <a:rPr lang="fr-FR" sz="1500" dirty="0" smtClean="0">
                <a:solidFill>
                  <a:schemeClr val="bg1"/>
                </a:solidFill>
              </a:rPr>
              <a:t> on.</a:t>
            </a:r>
          </a:p>
          <a:p>
            <a:r>
              <a:rPr lang="fr-FR" sz="1500" dirty="0" smtClean="0">
                <a:solidFill>
                  <a:schemeClr val="bg1"/>
                </a:solidFill>
              </a:rPr>
              <a:t> Are </a:t>
            </a:r>
            <a:r>
              <a:rPr lang="fr-FR" sz="1500" dirty="0" err="1" smtClean="0">
                <a:solidFill>
                  <a:schemeClr val="bg1"/>
                </a:solidFill>
              </a:rPr>
              <a:t>you</a:t>
            </a:r>
            <a:r>
              <a:rPr lang="fr-FR" sz="1500" dirty="0" smtClean="0">
                <a:solidFill>
                  <a:schemeClr val="bg1"/>
                </a:solidFill>
              </a:rPr>
              <a:t> </a:t>
            </a:r>
            <a:r>
              <a:rPr lang="fr-FR" sz="1500" dirty="0" err="1" smtClean="0">
                <a:solidFill>
                  <a:schemeClr val="bg1"/>
                </a:solidFill>
              </a:rPr>
              <a:t>interesting</a:t>
            </a:r>
            <a:r>
              <a:rPr lang="fr-FR" sz="1500" dirty="0" smtClean="0">
                <a:solidFill>
                  <a:schemeClr val="bg1"/>
                </a:solidFill>
              </a:rPr>
              <a:t> to </a:t>
            </a:r>
            <a:r>
              <a:rPr lang="fr-FR" sz="1500" dirty="0" err="1" smtClean="0">
                <a:solidFill>
                  <a:schemeClr val="bg1"/>
                </a:solidFill>
              </a:rPr>
              <a:t>extend</a:t>
            </a:r>
            <a:r>
              <a:rPr lang="fr-FR" sz="1500" dirty="0" smtClean="0">
                <a:solidFill>
                  <a:schemeClr val="bg1"/>
                </a:solidFill>
              </a:rPr>
              <a:t> </a:t>
            </a:r>
            <a:r>
              <a:rPr lang="fr-FR" sz="1500" dirty="0" err="1" smtClean="0">
                <a:solidFill>
                  <a:schemeClr val="bg1"/>
                </a:solidFill>
              </a:rPr>
              <a:t>your</a:t>
            </a:r>
            <a:r>
              <a:rPr lang="fr-FR" sz="1500" dirty="0" smtClean="0">
                <a:solidFill>
                  <a:schemeClr val="bg1"/>
                </a:solidFill>
              </a:rPr>
              <a:t> </a:t>
            </a:r>
            <a:r>
              <a:rPr lang="fr-FR" sz="1500" dirty="0" err="1" smtClean="0">
                <a:solidFill>
                  <a:schemeClr val="bg1"/>
                </a:solidFill>
              </a:rPr>
              <a:t>partecipation</a:t>
            </a:r>
            <a:r>
              <a:rPr lang="fr-FR" sz="1500" dirty="0" smtClean="0">
                <a:solidFill>
                  <a:schemeClr val="bg1"/>
                </a:solidFill>
              </a:rPr>
              <a:t> to </a:t>
            </a:r>
            <a:r>
              <a:rPr lang="fr-FR" sz="1500" dirty="0" err="1" smtClean="0">
                <a:solidFill>
                  <a:schemeClr val="bg1"/>
                </a:solidFill>
              </a:rPr>
              <a:t>our</a:t>
            </a:r>
            <a:r>
              <a:rPr lang="fr-FR" sz="1500" dirty="0" smtClean="0">
                <a:solidFill>
                  <a:schemeClr val="bg1"/>
                </a:solidFill>
              </a:rPr>
              <a:t> </a:t>
            </a:r>
            <a:r>
              <a:rPr lang="fr-FR" sz="1500" dirty="0" err="1" smtClean="0">
                <a:solidFill>
                  <a:schemeClr val="bg1"/>
                </a:solidFill>
              </a:rPr>
              <a:t>HiGuysChallenge</a:t>
            </a:r>
            <a:r>
              <a:rPr lang="fr-FR" sz="1500" dirty="0" smtClean="0">
                <a:solidFill>
                  <a:schemeClr val="bg1"/>
                </a:solidFill>
              </a:rPr>
              <a:t> </a:t>
            </a:r>
            <a:r>
              <a:rPr lang="fr-FR" sz="1500" dirty="0" err="1" smtClean="0">
                <a:solidFill>
                  <a:schemeClr val="bg1"/>
                </a:solidFill>
              </a:rPr>
              <a:t>project</a:t>
            </a:r>
            <a:r>
              <a:rPr lang="fr-FR" sz="1500" dirty="0" smtClean="0">
                <a:solidFill>
                  <a:schemeClr val="bg1"/>
                </a:solidFill>
              </a:rPr>
              <a:t>? </a:t>
            </a:r>
            <a:r>
              <a:rPr lang="fr-FR" sz="1500" dirty="0" err="1" smtClean="0">
                <a:solidFill>
                  <a:schemeClr val="bg1"/>
                </a:solidFill>
              </a:rPr>
              <a:t>will</a:t>
            </a:r>
            <a:r>
              <a:rPr lang="fr-FR" sz="1500" dirty="0" smtClean="0">
                <a:solidFill>
                  <a:schemeClr val="bg1"/>
                </a:solidFill>
              </a:rPr>
              <a:t> </a:t>
            </a:r>
            <a:r>
              <a:rPr lang="fr-FR" sz="1500" dirty="0" err="1" smtClean="0">
                <a:solidFill>
                  <a:schemeClr val="bg1"/>
                </a:solidFill>
              </a:rPr>
              <a:t>be</a:t>
            </a:r>
            <a:r>
              <a:rPr lang="fr-FR" sz="1500" dirty="0" smtClean="0">
                <a:solidFill>
                  <a:schemeClr val="bg1"/>
                </a:solidFill>
              </a:rPr>
              <a:t> </a:t>
            </a:r>
            <a:r>
              <a:rPr lang="fr-FR" sz="1500" dirty="0" err="1" smtClean="0">
                <a:solidFill>
                  <a:schemeClr val="bg1"/>
                </a:solidFill>
              </a:rPr>
              <a:t>interesting</a:t>
            </a:r>
            <a:r>
              <a:rPr lang="fr-FR" sz="1500" dirty="0" smtClean="0">
                <a:solidFill>
                  <a:schemeClr val="bg1"/>
                </a:solidFill>
              </a:rPr>
              <a:t> </a:t>
            </a:r>
            <a:r>
              <a:rPr lang="fr-FR" sz="1500" dirty="0" err="1" smtClean="0">
                <a:solidFill>
                  <a:schemeClr val="bg1"/>
                </a:solidFill>
              </a:rPr>
              <a:t>when</a:t>
            </a:r>
            <a:r>
              <a:rPr lang="fr-FR" sz="1500" dirty="0" smtClean="0">
                <a:solidFill>
                  <a:schemeClr val="bg1"/>
                </a:solidFill>
              </a:rPr>
              <a:t> </a:t>
            </a:r>
            <a:r>
              <a:rPr lang="fr-FR" sz="1500" dirty="0" err="1" smtClean="0">
                <a:solidFill>
                  <a:schemeClr val="bg1"/>
                </a:solidFill>
              </a:rPr>
              <a:t>we'll</a:t>
            </a:r>
            <a:r>
              <a:rPr lang="fr-FR" sz="1500" dirty="0" smtClean="0">
                <a:solidFill>
                  <a:schemeClr val="bg1"/>
                </a:solidFill>
              </a:rPr>
              <a:t> do the </a:t>
            </a:r>
            <a:r>
              <a:rPr lang="fr-FR" sz="1500" dirty="0" err="1" smtClean="0">
                <a:solidFill>
                  <a:schemeClr val="bg1"/>
                </a:solidFill>
              </a:rPr>
              <a:t>competitions</a:t>
            </a:r>
            <a:r>
              <a:rPr lang="fr-FR" sz="1500" dirty="0" smtClean="0">
                <a:solidFill>
                  <a:schemeClr val="bg1"/>
                </a:solidFill>
              </a:rPr>
              <a:t> to </a:t>
            </a:r>
            <a:r>
              <a:rPr lang="fr-FR" sz="1500" dirty="0" err="1" smtClean="0">
                <a:solidFill>
                  <a:schemeClr val="bg1"/>
                </a:solidFill>
              </a:rPr>
              <a:t>extend</a:t>
            </a:r>
            <a:r>
              <a:rPr lang="fr-FR" sz="1500" dirty="0" smtClean="0">
                <a:solidFill>
                  <a:schemeClr val="bg1"/>
                </a:solidFill>
              </a:rPr>
              <a:t> the </a:t>
            </a:r>
            <a:r>
              <a:rPr lang="fr-FR" sz="1500" dirty="0" err="1" smtClean="0">
                <a:solidFill>
                  <a:schemeClr val="bg1"/>
                </a:solidFill>
              </a:rPr>
              <a:t>partecipation</a:t>
            </a:r>
            <a:r>
              <a:rPr lang="fr-FR" sz="1500" dirty="0" smtClean="0">
                <a:solidFill>
                  <a:schemeClr val="bg1"/>
                </a:solidFill>
              </a:rPr>
              <a:t> in France </a:t>
            </a:r>
            <a:r>
              <a:rPr lang="fr-FR" sz="1500" dirty="0" err="1" smtClean="0">
                <a:solidFill>
                  <a:schemeClr val="bg1"/>
                </a:solidFill>
              </a:rPr>
              <a:t>too</a:t>
            </a:r>
            <a:r>
              <a:rPr lang="fr-FR" sz="1500" dirty="0" smtClean="0">
                <a:solidFill>
                  <a:schemeClr val="bg1"/>
                </a:solidFill>
              </a:rPr>
              <a:t>, </a:t>
            </a:r>
            <a:r>
              <a:rPr lang="fr-FR" sz="1500" dirty="0" err="1" smtClean="0">
                <a:solidFill>
                  <a:schemeClr val="bg1"/>
                </a:solidFill>
              </a:rPr>
              <a:t>can</a:t>
            </a:r>
            <a:r>
              <a:rPr lang="fr-FR" sz="1500" dirty="0" smtClean="0">
                <a:solidFill>
                  <a:schemeClr val="bg1"/>
                </a:solidFill>
              </a:rPr>
              <a:t> </a:t>
            </a:r>
            <a:r>
              <a:rPr lang="fr-FR" sz="1500" dirty="0" err="1" smtClean="0">
                <a:solidFill>
                  <a:schemeClr val="bg1"/>
                </a:solidFill>
              </a:rPr>
              <a:t>be</a:t>
            </a:r>
            <a:r>
              <a:rPr lang="fr-FR" sz="1500" dirty="0" smtClean="0">
                <a:solidFill>
                  <a:schemeClr val="bg1"/>
                </a:solidFill>
              </a:rPr>
              <a:t> an </a:t>
            </a:r>
            <a:r>
              <a:rPr lang="fr-FR" sz="1500" dirty="0" err="1" smtClean="0">
                <a:solidFill>
                  <a:schemeClr val="bg1"/>
                </a:solidFill>
              </a:rPr>
              <a:t>idea</a:t>
            </a:r>
            <a:r>
              <a:rPr lang="fr-FR" sz="1500" dirty="0" smtClean="0">
                <a:solidFill>
                  <a:schemeClr val="bg1"/>
                </a:solidFill>
              </a:rPr>
              <a:t> for the culture of the </a:t>
            </a:r>
            <a:r>
              <a:rPr lang="fr-FR" sz="1500" dirty="0" err="1" smtClean="0">
                <a:solidFill>
                  <a:schemeClr val="bg1"/>
                </a:solidFill>
              </a:rPr>
              <a:t>students</a:t>
            </a:r>
            <a:r>
              <a:rPr lang="fr-FR" sz="1500" dirty="0" smtClean="0">
                <a:solidFill>
                  <a:schemeClr val="bg1"/>
                </a:solidFill>
              </a:rPr>
              <a:t>?</a:t>
            </a:r>
          </a:p>
          <a:p>
            <a:r>
              <a:rPr lang="fr-FR" sz="1500" dirty="0" smtClean="0">
                <a:solidFill>
                  <a:schemeClr val="bg1"/>
                </a:solidFill>
              </a:rPr>
              <a:t> Let me know</a:t>
            </a:r>
          </a:p>
          <a:p>
            <a:r>
              <a:rPr lang="fr-FR" sz="1500" dirty="0" smtClean="0">
                <a:solidFill>
                  <a:schemeClr val="bg1"/>
                </a:solidFill>
              </a:rPr>
              <a:t> </a:t>
            </a:r>
          </a:p>
          <a:p>
            <a:r>
              <a:rPr lang="fr-FR" sz="1500" b="1" dirty="0" smtClean="0">
                <a:solidFill>
                  <a:srgbClr val="00B0F0"/>
                </a:solidFill>
              </a:rPr>
              <a:t>Gianluca </a:t>
            </a:r>
            <a:r>
              <a:rPr lang="fr-FR" sz="1500" b="1" dirty="0" err="1" smtClean="0">
                <a:solidFill>
                  <a:srgbClr val="00B0F0"/>
                </a:solidFill>
              </a:rPr>
              <a:t>Vianello</a:t>
            </a:r>
            <a:endParaRPr lang="fr-FR" sz="1500" b="1" dirty="0" smtClean="0">
              <a:solidFill>
                <a:srgbClr val="00B0F0"/>
              </a:solidFill>
            </a:endParaRPr>
          </a:p>
          <a:p>
            <a:r>
              <a:rPr lang="fr-FR" sz="1500" dirty="0" err="1" smtClean="0">
                <a:solidFill>
                  <a:srgbClr val="00B0F0"/>
                </a:solidFill>
              </a:rPr>
              <a:t>Founder</a:t>
            </a:r>
            <a:r>
              <a:rPr lang="fr-FR" sz="1500" dirty="0" smtClean="0">
                <a:solidFill>
                  <a:srgbClr val="00B0F0"/>
                </a:solidFill>
              </a:rPr>
              <a:t> of </a:t>
            </a:r>
            <a:r>
              <a:rPr lang="fr-FR" sz="1500" dirty="0" err="1" smtClean="0">
                <a:solidFill>
                  <a:srgbClr val="00B0F0"/>
                </a:solidFill>
              </a:rPr>
              <a:t>HiGuysChallenge</a:t>
            </a:r>
            <a:r>
              <a:rPr lang="fr-FR" sz="1500" dirty="0" smtClean="0">
                <a:solidFill>
                  <a:srgbClr val="00B0F0"/>
                </a:solidFill>
              </a:rPr>
              <a:t> </a:t>
            </a:r>
            <a:r>
              <a:rPr lang="fr-FR" sz="1500" dirty="0" err="1" smtClean="0">
                <a:solidFill>
                  <a:srgbClr val="00B0F0"/>
                </a:solidFill>
              </a:rPr>
              <a:t>project</a:t>
            </a:r>
            <a:endParaRPr lang="fr-FR" sz="1500" dirty="0" smtClean="0">
              <a:solidFill>
                <a:srgbClr val="00B0F0"/>
              </a:solidFill>
            </a:endParaRPr>
          </a:p>
          <a:p>
            <a:endParaRPr lang="fr-FR" sz="2000" b="1" dirty="0" smtClean="0">
              <a:solidFill>
                <a:schemeClr val="bg1"/>
              </a:solidFill>
            </a:endParaRPr>
          </a:p>
        </p:txBody>
      </p:sp>
      <p:sp>
        <p:nvSpPr>
          <p:cNvPr id="36866" name="AutoShape 2" descr="data:image/jpeg;base64,/9j/4AAQSkZJRgABAQAAAQABAAD/2wCEAAkGBhQREBQUExQWFRUWGBoaFRcYFRgcHhsgGBsYGRcZHRoYGyYfHR4jHxwaHy8gJScqLCwsGh8xNTAqNSYrLCkBCQoKDgwOGg8PGi4kHyMwLy8tLzI2LCoqLCwsMiwyLDQqLC8sLCotMDUvLCwsMSwsLC8vLywsLCwsLSwvLywtLP/AABEIAIkBcAMBIgACEQEDEQH/xAAcAAABBQEBAQAAAAAAAAAAAAAAAwQFBgcCAQj/xABSEAACAQMCAwUEBAcKDAUFAAABAgMABBESIQUGMRNBUWFxByIygRSRobEVI0JSYnPRMzVTVHKCkpOywhckJTQ2RHSis8Hj8BaDlOHxJkNjo8P/xAAbAQACAwEBAQAAAAAAAAAAAAAAAgEDBAUGB//EADURAAEDAgMECQQCAgMBAAAAAAEAAhEDIQQSMUFRYXEFExQigZGhscEyUtHwQvEz4RUjNCT/2gAMAwEAAhEDEQA/ALn7UOLTQNb9lK8eoPnSxGcFMZx6mqN/4qu/4zN/WN+2rd7XvitvST70rN5pcbCvR4JjTQaSB+leUx739pcGk7PYKYbm66HW5m/rGrn/AMY3X8Zm/ptUDXXZnwrV1bPtCzZ37XHzV85N5onklkSSeR8gMmXJ6bMB9Y+qtC4XxZFQ9rIqnO2twMjA6ajWD2N40MqyL1U59fEehGRWjTLHfWwKnrup/NYdQfuP/wAV896fZU6Px7cYJ6t9juBiNOUHzXrOjK/X4V1EXe244jn6eSv34bg/h4v6xP20fhuD+Hi/rE/bWGzwFGKsMEHBFISyhfWnbjS7QLmO6Tc2xat5/DcH8PF/WJ+2vDxy3HWeL+tT9tYAbg+X1V402Rg1aMQ/ck/5c/atS5t4pcNPEbO4TstI14ngAzqOfibPTFXYXiaO01rowTr1DTgdTqzivnxJgAB1rSeX+Nw3FsOGgSJIYmRnKrpBwSxHv5O5PdU0qxLjKtwuMzvdOp0vt3BXq1vY5QTG6uAcEqwbB8NjUbzJzRDYxh5SSW2RF+JiOuPADvJ/ZSXKXK4sI3QSGTW2rJXTjYDHU+FZvzQDfca7Ekhe0WIeSjBfHnnUa6mEpCq7v2AEla61epTpAx3jaFLp7T7yck29nqUeCySY9SmBVo5L5olvBKJoeyeIqCPeGdWr8lhkYx4nrVgs7NIkVI1CoowqjoKT4lxBLeF5X+FFLHx27h5noPWmfUpvGVjI3b07KdRhzPfO/cnVFZTZ8a4nxSRzbuII1PcdIGegLaSzNjw28hmluHc53ljdi3vzrQ4984yA2wcMANS+Od9j4Ypzg36SJGzalGNYYMGDt2LUKKoHtP5juLVoBBIY9YfVgKc4KY+IHxNRPFr/AIq9v9N7QRQ4DLGhAIUkBWI0+9nIO5784ApWYRzmtdIAKl+LaxzmwSRqtVorLeF8w8T4lHogZIjGPxsuy6yc6R8JwcD8keeRkCnPIHNlybx7S6YuRrALY1K0Z94ZHUbHx6Cpdg3tBMiRqNqhuMY4tEGDodi0misw5v5yu7biZjiclB2eItK4Yso2zjVuT40z5gv+LWJjmmnGHPwrpKg9dBXSB0z0z0O9S3BudFxfRQ7Gtbm7ptqtborL5+J8UvYGuoWEMKglUVsM2j4yCVydwepHTG/fOezTmmW8ikWY6niK+9gAsrZxnG2QVO/mKR+FcxhdItrwTsxTXvDYN9OKulFZzylzPczcVlhklLRqZsLpXbS2F3C52HnT72n8fntUgMEhQszhsBTnAXHxA+NHZXdYKciSp7UzqzUgwFeKKpnMXHZouDxTpIRKyQkvhd9YXVsRjf0qu8G4lxXiEP4mVUWPIaQ4Uu2S2MhT0BA2AHTJqW4Vzm5iQADCh2Ka1wYASSJWq0Vm/s/5vuGumtLpi7e8AWA1KyfEpI6jAP1edTvNkXEJJkjs2EcejLudI3ydskE9MfCKV2HLH5HEDbOxM3EtfTztBOyNqtdFZTxXiHFOFtG8swmjY4xnUpxuVOpQykjoRVo515hkj4alxbuULmMg4BOHGcbgipOFdLYIIdoUoxTSHSCC3UK3UVAci8RkuLCKSVtbsXy2AM4dgOgA6AVWeCcz3MnGpLdpSYQ8wCaV6Lq07gZ2x40ow7iXD7dfBOcQ0Bh+7TxVt5i5rgsVUzFstnSqqSTjGfIdR1IqTtpw6K46MoYZ8xmsY9odreJIn0uRXUmTscY2XK5Bwo7tPj0q88pLeQRtLeSq0CwhkAxlQAG3wg/J8zV1TDNbSa4G59eSop4pzqzmFpgenNS3OPHXtbYmJS8rnTGApbc9WIHcB9uB30vy2lz2IN2ymVt9KqAEH5uR1PiencPE0Oy4txLiskjW8gt4kOBvgDPQFgpZmxue4eVPuWuarqC++hXxDltlfbOSMruANSt03Gc48xUuw5DC0RmFzvUNxIdUDjOU2G5aJRRRWBdBFFFFCEUUUUIWbe184a29JP7lZgTWme2T/V/ST746zNBuK9Lgv8DfH3K8rjv/AEPPL2CcQx4HnSlFFbVzCZQRTrhHF3tJNS7ofjXx/YfA01oNUYjD08RTNKqJadQraNZ9F4ewwQr5f8PjvYlljI1Ee63j+i3ofqqkXljIrlXXSR3f99fWrxyxB2Fkpc4BBkPkDv8Adg1T+KXjXEjPnqdhnoO4f995r5Jgs1LE1aFMzTYSATzsvTdM06bqVOs4RUcASBy1Uf2RziudB8KeatsZ3xSCoSDvn512Q87V5otSaEZ36d9b5w/gVsrCeKJAzDIcDchh1z5isCZcHFW7ku2mm1qlyATFKiRGZwwOnCsFAwAPEdK00nAHSVv6Pqhjy0tmfSFsdY1zgj2PF+305Uusq/pDbWufXUPmK0PkngtxbRSLcPrZnyp1s+BpAxlhtuDUlxvgMN3H2cyah1B6FT4gjpXWwtfq3S4WNiu3WpuxFIHR2q64TxqG5jDwuGBHTO48mHUHyNQ3tA/G8OuVQhmUKzAEEgK6scgdNlJ+VQFx7G01ZjuXUeDRhj9YZfuqxco8lpYLKBIZO106sqAPd1d2/XUepqwijTOdjpIOkfKAa1QFj2QCCCZ+FCeyC+Q20sWRrWQsR3kMqgH6wR9XjVf9q90s17HHH7zqmlsb+8zHC+vTb9KrFxT2SQvIXglaDP5OnUB/J3BA8smn/LXs3gtJBKzNNIPhLAAKfEKM7+ZJrSK1FtQ1gb7o+VmNGs6mKBAgbZ2clWPa+hH0QHqEkB+XZ1bOZlxwaQDp2CfctKc38lLxAxlpGj7MMBhQc6tPj6VJ8S4IJrRrYsQGQJqAGdsb4+VUdc3JTG4381oFF2eod4t5Kqex9f8AE5v1x/sR1Bcuf6Qy/rbj+/V/5T5YWwhaNXLhnL5IA6qq429KY8P5DSK/a8ErFmaRtGkY/GZyM9ds0/Xsz1DP1Cyr7O/JSEfSbqm8zD/6gj/W2/8Acqwe2D/M4v1w/sSVJcQ5DSa/W7MrBlaNtAUY/F4wM9d8U+5s5YW/hWNnKBXD5AB6Blxv60dezNSM/SLo7O/JVEfUbJhy0uOCp+of7Qxqs+xjrdekX3yVfeH8EEVotsGJAQpqwM7gjOPnUdyhyWvDzJpkaTtAoOVAxp1eH8qk65mSoPuNvNWdS/rKbvtF/JUbkuUJxuUMcEtOoz46icfYae+2O+UtbxAgsutmHgG0hc+uD9VTfMnsxiupjMkphZjlwFDAn84DIIJ796bv7IoDEF7V9erLSEAk7YwB0A7+8+daBXomo2qTcCIhZTQrim6kBYmZlJc2fvBB/It/uWpX2Xr/AJNj82kz/TNP+KcprPYpaGRgqCMawBk9mABt03xTrlvgQs7dYVYuFLHUQAfeJPQetZX1WmiWDXNPgtbKLhWDzpljxWccv/6RSfrbj7pKdcd4zc3vFDZxzmCMMVypIJ0rqYnBBYnBAGcdPM1aLDkNIr9rwSsWZpG0aRj8YGBGeu2aQ5n9nEV3L2yyNDIcaiBqBI2BxkEHpuD3Vo6+kagJ+2JiYPJZhh6opkD7piYkc1SufuXVs0iU3UszsSdDtkAAfFjO2+w+fhU/zWM8AtyO5LfP9ED76dN7JYjEQ00jSlgTKQCcAEaQCdgcg5JJ2FWdOXYzZLaSZdBGEJ6E6cYPkRgH5VD8SyGXkg3tCZmGfL7QCIF5UL7M7xPwYnvAdm0mvJ+H32bfw2INU3k27EvHGkX4Xedl9CGI+yp2L2Oxh97lzHndQgBI8C2SP92pfg3s7itbz6RG7ADVpjwMAMMYznJxUmrRb1hDpLgdigUq7urDmwGkbVXPbOPetfSX/wDnVr4rGZeDuE3JtgRjvwgO3qKd808qx38QRyVZTlHGMgnY7HqD3jyFRnKHIX0CVpO3MmUKBdGkDLK2fiPhVQqsNFom7dm9XGlUFZxiztu6yonIvA5LpJFivXt2VsmNdW4IHv8AuuufDp3DxFWKL2dOl3BJLfa5A6sodTqbszrKgtIT0B9Ke8W9lMMkhkgla3JOcAalBP5u4K+mceGKcct+zlbW4E7TvLIucZAA94FTnJYnYnvq+piWulzXxOyL+az08K5sNcyY2zbyVxooorkrroooooQiiiihCzT2xDe3/kyfelZkpwRWn+174rb0k+9KzGRMGvS4L/A3x9yvK44//S8cvYJ3RXELZFd1tXLIhFcTfCa7oIoQNVo8YE9oAvR4sDyyuPsO1Z6/4vYg5yc+WOtWPkPiB/GQH8n3l9CcMPtB+ZpvzpYaJVdRs+c7d4xn69vtr5A2gcB0hVwbtCZHEaj09QvX9JDteDp4tuosf3n7qEMY+L/vpXNtjfFAc5x3elLBQPKuiTAgrzIvdNLj4jWjeyrl9SpuiW1hnQDI0kaVyemc5J76zd2ySa3Pkfh5hsIFIwSuo/zyW+4gfKt1Bt+S39G0w+tmOy6naKKznnHny4F39EswNYIUtpDEsfyVB2AGdye/PTFdOlRdVdDV6CtWbSbmcrLz3xmS0s2liIDhlG4yNzg7Uly3zG8nDPpUuGdVlYgDTnsy+B5bCqJzdxLiCW3Y3yqyyFSkg07FTkqSmx27iAfM1beSbMzcE7NSAZEnUE9AWaQDOPWtj6LWUATB72o3LGyu59cgSO7od6l+UOaRfxPIIzHpfTgtqzsDnoPGp2q1yJyxJYQyRyMjFn1ArnGNKjvA8Khr2fjE00vYhIold1QkICwViAff1E5G+cAHuqh1Jr6jgwgDitDarmU2l4Jcdyv1FZ7ytzndC9+h3oGs5AYAAg6dQzp90qR0IHeKX5+57ktpFt7YAykAsxGrTq+FVXvY9d/EbHOx2WpnDBtvwhHa6fVmodluMq90Vl95zDxayhL3CqyuMK2I8ox+HITbywR8xVj5H5neeyluLlh+Ld8kKBhVRGOw9TQ/Cua3PII4XQzFMc7JBB1vZW2isqt+cOJcQncWYCIu+NKbA506mcHJPgPA7bZpO+9oN/HOkMgSN1KrINIOrJ2YdcZUjocd/lT9hqTEid03Cr7dTiYMb4sVZvaPzRPZLAYCo1l9WpQfhC46+pqz8GuWltoZG+J40ZseLKCdvU1QfbN8Nr6yfclWQ8wJZcKgmcZxDEEUbamKDAz3d5J8Aal1MGgzKLklQ2qRXqZjYAKzUVl1lxzjF6pmgCrHk6QFjAOOoHaZLeGc4zUxyTz69xMba6UJMM6SBjJX4lK9zDBPhsenej8I9oJkGNY1CsZi2OIEETpIsVeaKzXmbn25tuJPCgDxrpxHpGWLRqQNXX4jTLi/NPFrJ0e40BXJwmmMrt1UlfeB38frqW4N7ouLiQldjabZsbGDbRavRWY3/NPE54murdBFbLkjZGYhfiY6gSQMHoB078Zqychc2Ne2ztLgSRHDkbAjGQ2O7vz6Uj8M9jcxjjw5p2Ypj35BPDjyUnzTx9bK2eY4LdI1P5TH4R6d58ga55Wu7qWESXSRxlt0RVYEDxbUx3Ph3d++wpZ5vv8AiE7pYBUiT8pgucdAWLggE42UDP1GnnL/ADndRXos78LqYgK4AG7fD8PusrdMgAg9e/FxwzhTIgZtTe8clUMS11QGTl0FrTzWg0VQud+c5rO9hRSOxKo0g0gkjWwbBPT3RSnKPGuIXN0JJ4yls6MUGgAd2jc+8ds7nY1T2Z+TrCRCt7Uwv6sTKvNFUG8n4xNLL2ISKJXZUJVAWCsQD7+ptxvnAB7qT5W5zuhe/Q70DWcgNgAg41DOn3SCOhHiKnsrspIIMXibo7U3MGkETaYsrnxjj0FooaeQID0zkk464ABJpzZ3SyxpIvwuqsuRjZgCNvQ1kXtKa8Mg+kBRD2kn0cjRkjO2dJz8OnrVu5Ae/wAR/SAotuwXsiNGfyNGdJz8OetO/ChtEPzCefsq2YourGnlMcvdKcl8y3lzNIlzD2aKuVPZSJk6gMZc4O1XGqB7Peb7i8uJUmZSqpkYQDfUB3eVJ8y8/TtdfRLBQzhtJfAJLD4goPugLvlj4HoBkzUw7nVS0AC3gFFPEMbSDiSZPiVodFZddc0cU4eyNdqskbHHRMeJAaMe62PEH51a+P8AM5HC2u7Y7kIVJAOMuqsCPEbj1FVOwzwW3BBsCNFa3FMcHSCCLkHVWaist4VzZxS+j026pqTPaS4QZz8KjV7o28ifSn/I/O9xJdNaXeC/vAHSFIZM6lIXY7A7+XfnZ3YN7QTItqNqVuMpuIEG+hiyR9r3xW3pJ96VnUiZFaL7XfitvST70rPK7WB/wN8fcrznSP8A6XeHsE1ikwadA0lLD4UmkhXY1rWQjNcJzXSIWIABJPQClLC0aZwibk/Z4k+Aq+cN4PFaIWONQHvOftx4CuB0z07Q6MaAe9UOjR7ncPfZtXR6P6LqYwk/Swan8Jjyty80JaWTZmXSF8BkEk+ew9KjObuIiZ1WM5VM5PiTjp5DFdca5iabKplY/tb18vL66hq8C0V8TiTjcV9Z0A0A/f8Ad10sZjKTKHY8N9G07/39svF6UncPgetdySACmhJY10WNkyVwXGLKzci8qG7l1MQEjZSQRkvg7qO7Hid+o8a2kVC8nWAisbcYAPZqT4+9lz9rGpquvTbDV6jBYcUaY3nVFY9wmQRcwt2m2Z5QCfFw+j68j662Gqhzd7O472TtVfspcAMdOoNjYZGQc42znoBW/C1GsLmvsCIU4qk54a5ly0zCa+1y4QWSqcamlUoO/wB0NqPpg4/nCpD2ZfvZD6yf8RqhP8EmtG7W6d5NgjFSQoB3GC+Ttt1AGelXDlngf0O2SDXr0ljq04zqYt0yfHxp6r6YoCm10mZSUmVDXNRzYEQnnEbwQwySkZEaM5HjpBOPsrNOXpL/AIs0j/S2gRCBiPI67gAKRsPEk1qE0IdWVhlWBDA94IwR9VZ+fZS0cjG3vJIkbqAG1Y8NSuur5iowz6bWukwdhiU2JZUc5paJG0Awq5bWxi45EjTtOVkQNI3UnTuOp6fD17qU5imEPHxJL8AlhbJ7l0pg+gx9lWqz9l0cNzDNHMwERUlSuS5BJYltQxn02p3zty5aXTRiaUQzEERtkDUARlSG2bBbPUHf1rV2mmagvIywbLH2aoKZtBzSL/K69pF7GvDZQxGZNIjGfiOpWyPHAGflVW5XjZuA3oXrqkPyCRE/YDTPmPlK1sbZy1x207ALCuwC5ILNpBJ2Gdycb9M4q1+ymzK8PJYbSSOwB7xhU+rKml7tLDy0z3hwlN3quIhwjunjCjPY5eJ2c8eR2moPjvK4xt6Ef7w8ahfaLdpJxVNBB0CNXI/ODEkeoBAqWk9nVnNIz294EUE5QFWKYOCM6gVx51WOIcMh/CMNvaEuoaNC+c6m1Eu2RtgA42292r6fVurOqAnTSNFRV6xtFtNwGus68grT7ZvhtfWT7kpDn6JjwqwYfCFj1epiGn7j9dWznLk78ICIdr2fZlj8GrOrT+kMdKk/wFG1ottKO0QRqh7s6QAGHgcjPlWNmIaxlPeCZW1+Ge99Tc4CEw5CuUfh1vox7qaWA7mXZs+ed/nVAWQTcwhodx2w3HTCJiQ+nutvUzJ7JGUsIbxkRuqlTnHgSrgN9VWPlPkaGwyykySsMF2AGB4KB0HzJ86brKVPO9rpLptG/el6utUyMc2A2JM7tyo/HBnmJM/wsH9iOpr2xf5vb/rD/ZNSt7yF2nERedtjDo3Z9n+YFGNWrvx4U85w5T/CEcadp2ehtWdGrO2MfEKBXp56ZnQXUHD1MlUR9RsmtioHAh/sbfbGc1VPZvGzWPEFX4imF9THIBWgw8D02P0XX/8AZMWvT4qV1ac/PGaY8m8n/g9ZB2vadoVPwacaQR+cc9arFZoY8TcmR5q00HGowxYAg+SzXkThtzP2q210ICNJZcsCw3AbYbgdPmPGrDL7PbtriKWe7jd1ZdJYtk6W1hRkepxUnxj2XI8xmtpmt2JJIAJAJ6lSrKV9Nx6UpwP2ePFcpcT3TzPHnSCD3gjcszHG/QYrS/EtMva4C2kX81mp4VzYY5pN9Zt5Ks+1dNXEIAehiQH5ySCtR4hdiCCSTGRGjNgeCAnH2VXeaeQ/ptzHN23Z6FVdOjVnSzNnOoeOKtM0IdWVhlWBDA94IwR9VZKtVrmU27tVso0ntqVHb9Fl/Lz3/FmkkN40CIQMR5G53AAUjYeJJNRtpbGLjsSNO05WRQZG6k6Nx1PT4evdViPspaORjb3kkSN1ADaseGpXXV8xTyz9l8cNzDNHMQIipKlMliCdRLahjOfDatnX0hmh1iIAjTxWLs9U5ZbcGSZ15BR/tl/c7b+U/wBy1c+WGzY22P4GL+wtJc08sJfwdm5KkHUjgZwcEdO8EHpUPyjyLJZTa2uTIgVlVNLADUQcjLkDp4d9ZC9jqAYTBE+K2Bj2YgvAkGPBVf2Rf55P+r/vrSHs/kEXF5Fl2c9qgz+fqB+sgN9dXTlHkP6BNJJ23aa1040acbg5zqPhXPNPs6ivJO1VzDKcamAyGx0JXI36bg1odiabqjxNnCJWVmGqtpsMXaZhI+1e5RbDQ2NTyLoHf7pyxHoNs+Y8agIYmXlp9Xe+V9O2X/nmpC19k2qQNc3LzAfkgEEgd2pmJA9Psq2cd5eW4s2tlIiUhApC5ChGUgBcjwx1qsVadNrWNM94ElWmlUqOe9wiWkAKB9kqgWB85Xz9Siqzw7/SM/rpP+G9aDyny59Bt+x19p7zNq06euNsZPhUZb8haOIm97bOXZuz0fnKVxq1efhQK7M9QzqDCDQf1dIR9JEqD9rvxW3pJ96VnlX32utJ2kGy6dL6dzk7pqyMYHdjc99Z92h/NNdXBf4G/u1cPpATiXeHsEpXDxZrztvI/VXLTZ27zWtYg0zZX3kzhIig7Qj3pN8/o/kj59fmPCovmzjeqXsh8KfFjvb/ANvvzVxhiCqqjooAHyGKy25u9TMcbsST8zmvi+EqHpDHVcVUve3CdPICF7Tpd3Y8JTwzLTrxjXzJSqyg99cSXIHTekVgJGa6+imu9lYDcryEkrkAsd6dW9tkgAbsQB89qTEH6RqR5e4OLi6iiYsQzb4ONgCT9gNBOYwCmYwlwEarbo5400x61BwAq6hk4HcM5O1OagbHkayhYMsClh0LFn+fvkjNT1dgTtXsGZ47wA5X+AiiiipViKKKqnO/NZtgsUO8z+AzpB2Bx3sTsB/7ZR7wwSVXUqNptLnK10U04QkiwRiY6pAo1nz7+n1U7pgZCcGRKKgeZ+TYb/R2rOpTIUoR+VjOQQQegqeop2Pcw5mm6h7GvGVwkKi2fshtUYF3lkA/JJVQfXSM/URV2ggVFCoAqqAFAGAAOgApSq3xzm/sphbwRmWdu7Oyk9NXy3PgN6K2Ic4TUKpDaWHEgQqzzLyDYwnW0swZydMa6XZid8KCufrNTPIPLtmkYuIA7OcjVIQWXuZQFAA9R1B671EuzSytDA3b3UgxcXP5MSnqkZ7lG4yOvr0vXB+EpbQrFH0XvPUk7kn1pW4yvVkF3dWWhTa6rma0QPf91hPaKKKF0kUUUy4zxZLaFpX6KNh3k9yjzNQSAJKgkNElIcf5gjtI9Te87bRxj4nPgPLz/wCeBUFy7x+7lvWimEekJqdVH7nnGlSfzvEfdjFQNtxKSWbtQolvZf3JOqW6b4Y92rBzv06nc4q58uWcNrFo7VHkZj2r6hlnPXvztnGP21la81HSDA/f3gsDKjqzwQYA/b8eGwcVOUVx2o1acjVjOM748ceFeSXCqQGYAscLkgZPgM9T5VrXQlKUU34hfpBE0khwijJOM+XQUPxGNUV2dQrY0ksADqxpxnxyKiQozDSU4oriWUKCzEADqScAepNM7DjsE7MsUquy9QD9vmPMUSAYQXAGCU/rhZQSQCCV6gHcZ3GR3bVxdXiRLqkZUXIGWIAydgN6bRcMjimmuM4aQLrJOwCDAPlt19KgncoJvbxT+imHCuOQ3IcwvrCHDHBHmMZ6jzp/UggiQpa4OEhFFFFSpRRRRQhFFFFCFWub+Tvp5iPa9n2Yb8jVnVp/SGOlV3/BCf4yP6n/AKlaPRWpmLrU25Wm3gsdTA0Kri97bnifys4/wQn+M/8A6f8AqVy/sez/AKyPXsf+pWk0U3bq/wB3oPwkHR2GH8fU/lUyRNJIPUHB+VZpd24jkdNhpYj7dvsrejbqeqj6hSbcOiJyY0J/kL+yvIYPoZ2Gc4h9jwW3pJoxrWjQj5WCah40ah41vX4Mi/go/wCgv7KPwZF/BR/0F/ZXS7Ed643/ABbvu9FguoVavZtb674N+ZGzfXhf7xrUPwZF/BR/0F/ZXcNoiHKoqnyUD7hTswha4GVbS6OLHhxdolqKKK3LrIpvfX8cCF5WCKOpP3DxPkN6VlfSpOCcAnA6nHcKyu24k9/PreN53U/ioF2iTzkY93343IG1U1auSANSs1ev1cAanRWO49oL47WO2Y2ykBpGbSTnb3R6+Z88Uly1wcyO3ELwgE+9GG2CjuY56ADAXPr1xUZzhwySP6PJdMWVpMNHGMRxqMEIgOMsRnc+FSI4ddcTBaQm2t8Hsox1Y490sO8dDv8AId9ZpcXQ65GgWLM91SHySNBbXedw81JcH5re4nmcBFs4xjtGODkd++2/XHcMd5xUlwTmeK7eRYg5EZHvFcK2c9D8uhwardj7O5WjCXE/uKDojjzpycnUSQM7nwz5inPLlte2sXYC2jOGJ7UygKcnqQAW6bdO4VYx9QEZh8/0rqdSsCM4MXnb4W0CuVFJW2vSO006u/TnHyzvXchODgZODgefdWtdBV7mvmoWwEUY13D7Io3xnYEj16DvqLi5QSK1Y3E/ZTSnM0uodOrR6mPQ9/ifEbU0TglxBBPfSLm7OSq4DdmCQGYAEgkLnHXAHrUXYYlI7OGW7uW6yzg9nGT1IU5yB+l4dO6sDnku7w5D92rkvqEumo3UWG4e8n0TmGa3gniHDjNNLr/GDJw6YJZdwFPke7GamOI84XfbC3it4xMQDp7TXpB/O0hVG2/U4+YqZ5c5aFvmSRu0uH/dJD/ZXPRf2dwAAZX/ACtP9Kkmtp1i7YAPlNRGAAdJPpnu3+VMGPa23kFYKVVjO7aToIsPHb4qB4VzNxAXbROokcg5ibQgXGPeDAbAfPINOOFe0Y9pKbgpoUYRY1YlmyR7uTuCO84/J8TVm5f5YjtFbBLyP8cjdW8vIf8AZJrvh3KlrA2qOFQ3cTliPQsTj5UzadUR3lLKOIAHe3zN/wC1H8r80yXsspEYSBQApJ97V4Hu6b7dNtzmoPm1vp14LdZY44oVDOzsANRxnG+5AIGNvyqsv/giz7Qv2IydyNTY33+HOPljFLXXKNpIQWgTKjAwCowO7CkDvqTTqOblP76J3Uaz6eR5Bvfj6WVK4tewWkAgsZAZXYCaUEZxg7dp8K5OOh2APmah/wAApK6RwN2kzEZWPeOMeLSNux7yRgZ6dwOsDg0HZ9l2UfZ9dGgYz44x186VtbGOIYjRUHgqgfdSnDFxvoq3YIvPeIj25fn0Wfz8Eube/wA2cTtiML2shJBLD3mLMQCRtt5dKR4zwuaC6hmvGluEUa3ZFOFKknSOgVchST7ud602ginOHGw/hWHBtgwTrPDyWa8enveINEq2zLEffUEnDdwLtsB0+Hrg+YphxThpjvohfS5UqGZgraQMtiNAB02A2A6mtZrwioOGm5N1DsFmuXSba6W4CFm/MN1Jc3Z1Q3EtuoBijSN0DkgZLErkDOd8E7DGMk0ztIJ7W+EptHB0ZSKENp94aQpYZ8CT13rVaKDh5OabqXYOXZi68ysvv71pLnVxNWRI01RwqpKsTjAyNvUk+W3SkOL8fkuSfpJaGExF4YlGz4yIwx64JGckY22A2Najd2aSrokVXU4yrAEbbjY1xecMimAEsaOB0DKDj0z0qDh3Xg/75pHYR5kB2vrzUVyRw0Q2UW27jtG8y+4+oYHyqerxVwMCva0tblAC3MYGNDRsRRRRTJ0UUUUIRRRRQhFFJR3SMzKGBZMawDuuRkZHdkb1492gdULKHYEquRkgdSB5VMFRIS1FJXF0sYy7BQSACTjdjgD1J2o+lJ2nZ6hr06tOd9OcaseGds0QUSErRSM92iFQ7KpdtKgkDUT3DxNdTzqil3YKqjLMTgADvJogokJSikWvEDIpZQz5KDO7YGTjxwN6Lq7SJdUjKi7DLEAbnA3PnRBRmCWorwmuLe4WRQ6MGVhlWByCPEGoUylKKb3t/HCuqV1RemWIA9N+/wAqQ4dx2C4JEUquRuQDuB44O+POmyuImLJS9oOWbp/XKRgdAB6CvXcAEk4A3JPdUbbczW0jhEnRmJwBq+I+Cno3yzQGk3AQXtablSRXPWvaStrlZFDIwZT0IOQe7rTS/wCYLeBtMsqK3XTnJx4kDcDzNAaSYAugvaBJNlIVyZBkDIyegzvt12pC34lFIQEkRiy6l0sDlc41DHdnb1qMvv3ytv1M/wB8VS1hJg8fRK54AkXuPVTlFJzzqilnYKo3LEgAepNMLPmW2lfQkyMx6DOM/wAnPxfLNQGuIkBMXtBglSdFFFKmXPaDOMjOM4zvjpnHhXVV2adY+JuzsFUWiksxAA/HN1JqQseYreZ9EcyM3cucE+YB6jzFWupkCRuVLarSYJgzCkqKKipearVX0GeMEHB97YHwLdAfU0jWudoJVjntb9RhStFeKwIyNwehpOC6V9Whg2lirYOcMOqnzHhSwplK1yZACASMnoM9cdcVwbldYTUNZUsFzvgEAnHhkgfOobi/74WPpcf2Fp2MzGOBPkEj35RI3geZA+U84zxoW4X8VLKzkhVjTV0x1PQVGDjV9J+52QQeMsw/sqM1YpZQqlmIUDcknAHmSajrXme2kcIkyFj8Iz8X8knZvlmquqe64Jjgkf8AVd8cLfKYGLibfl2sfosjH7dq9/BV+et5GPS3X/masLuACScAbk+lRt3zLbRadc0Y1AMvvZyD0bA7j49KhtEu0k+ahzGNu5x8yPwmP4Evf4+f/Tx/tr1eCXg/18/+nj/bU5b3CyKGRgyncMCCD6EUjccVij165EXRjXlgNOrOnOfHBx44oFG8X8ypNNgEyfM/lRX4Ivf48PL/ABaP9tefReIL0nt3/lRMv9lqkuG8bguM9jKrkdQDuPMg7486cXd6kSl5HVFHVmIA+s1JokGLz4qAxhGYOMcz+VC/S+IJ8UEEv6uVlP8AvjH21yecOzP+M280A/PK60/pJ+ypLh/MFvOxWKVWYb6Qd8eODuR51zx+DXDjtzb++nvgj84ALv8AnEgft6VPUvDspJHMfpUXy5mPnyI+PdPba5WRA6MGU7hgcg/VStM7OxjtkfT7qFmkbJAC53bHco2z9dJWPMVvM+iOZGbuAO5x1Iz1HmKZrXETCuzgQHESVI1xNMqKWZgqjqSQAPUmu6qXGeLWz30Uc0sfZxI7MrMNPaZVVDA7ZALEA09OmXmEtWoKYlWi2u0kXVG6uvirAj6xStNIZoURWUoqSEaSMAMXxpxjqTt60WfFopmdY5Fcx4D6TnGc436dx+qlLTcgWTBwsCRKjZfxPEkb8m4iKH+XCdS/WjMP5tQ/EiWkmvhuLaVFTzSLK3GPUyP/AFYqd5nspJIVaEapopFkjGQMkHDDJ7ipYUvw3hCx2qwN7w0aX/SLA9ofmST860tqBrQ7boeX9QPNZXU3OcWbNRz/ALk+SZcUPbXltEN1TNw/833IvrZif5te8cHZXNrP3ajC/pKPcz6Oq/XSfKXCJYQ7T/H7kSHIOY4RpQ7dNRLNjzqQ5g4eZ7aWNfiK5T+UuGQ/0gKgkNeGzYW89fdMGudTLoubxy09vVQXMFq11NNo62sQMf65iso+pUUf+YaccYvRdw2sa9LpkZh/+NB2sg+wL86kuXbF44cyjEsjNJKM5wznOnP6I0r8qjuAcCkiuZC4AijDLbbj4ZXMr7d2PdX5U2do2/Tp+84KrLHG8fXr/vwkc4Tjm1dEUc4628qSHH5udEg/osT8qR5gthdzx2p+AI8snzBji/3mZv5lTt3bCWN42+F1Kn0YYNQ3KXC5YkZrgfjW0p1z7sShE6Hv95/51Ix4DM03Gnj+LlWVGEvyxZ2vh+bBMpeKu/DAOk74tj49oW7Jz8sM1We1thHGqLsqKFX0UYFQEXApBflsD6OCZ13H7qyCIjGc9MtnxapXit1MnZ9jF2mqRVf3saVPVvPFFSDDW7b+ezwU0pEufst5bfFHFuIRQhDINTFvxahdTFsH4VG+cZ37h31AcUvna5s3Ns8X47QHdo8lXRwyFUYnfrv4VJcctZBcW9xGnaiISK8YIDYkC+8uogZGnpncGmfEEubmW3YQmOKKZHIdk1nYgthWICqD0ySc9NqakGgA20M357FXWLiSL6iIGul5/dE55jHazWtu37nK7tIPzhEuoIfIsRkeVSt9w1JYjEyjSRgDwx0I8COoI6U047wt5RG8RCzQtrjLdDsVZGxvhgcbeVNpb27kQoLfsCQQ0rSowUd5UKcsfDIUZ60g7zW5TEe86/u5WHuudmEzpabRp5zrvSXK1x2fC4n66Ymb1xqNOeUrMLaxyHeSZRLK/ezONW58BnAHcBXHJsP+TrdSNjH0Pgc/8jSNgtzZr2IhNxGu0TrIisF/JVw5G46ahnbG1O+5e0azy3pKfdDHEWy872XFpZJFxaTQNIe21kDpqMmCQO7OkZ896dX375W36mf74qY8KSY8Td5tIY2ynQpyEBkOldW2o7Ek4G5ONhUrdWTm9gkA9xI5VY5GxYx6Rjrvg/VQ4w4Sf4/Chglhgfy+QmfE4xPxCGF9444mmKnozagiZHfp3PqakeN8KS4gdGHcSrd6sPhZT3EGm3GuHSdrHcQANJGCrITgSI2CV1dxBAIPTPWm97eXNwhijgeAuNLyysmEB2YqEZizYzjoPOlEnKWmI9E5gZw4TPDW377pxwfikj2EU2gyyNGpKgqCx2BOWIA7zS1jxKZ3CvavEu/vGSIgeGysTvTyxs1hjSNPhRQq+ijApeqnObJge6uax0CXacvxKrF3w9ZeLLrGQlsrBT0J7VwpI6HG5Hng91PebbBZLWRujxKZI371ZBqBB7umKbcSs7hb76RCgdVhVGUsBry7kgEnZh7pGRg5IyK94g894hgWB4EfaWSQpkL+UqKjNkkbZOAM1ovLHTYR4LNADXtLTJJ2a7lzx2/aSyhwShuWhjJHVRLjXj5ZHzqchsI0jESoojAxpwMY8Md9NeM8HE9uYlOgrpMTD8lkIKH5EY9KaJxm5C6Ws3MvTKyR9mT46i2oDvxpyPOq/qbDd54clZ9DyX3sNk81xyuvZPdW4+CGUdn+isiBwnopJrrlT/W/9rm/u064BwpoUcyMGllcySkdMnACrnfSoAA9KYxrNaTzaYXmhmftAYympGIAdSHYZBxkEGmJDi4A7vGNfylaCwMJGk+E6fhLSfvpH/ssn/Fjrni/74WPpcf2FpOxtLhr5biVAiGF0CBgSnvoy6iDuze8dsgAAZNO+I2LteWsirlIxNrORtrRQu2cnJHdRIDhf+J9ioIJabfyHlITbjUQnvLeB94grzOp6OUKqgI7wC2rHkKlOKcLS4iaJwCpG36J7mHgR1FM+O8NkZ4p4MdrCWwrHAdXADoT3HYEHuIpC54jdTIY4rZ4XYYMkrR6Uz1YaGJcju2HdUCSG5TEeEGU5hpeHCZ4TIj9917wG9abhyO5yxjYMfErqTPzxn50clcPWOyhIHvSRqzsepyoxk+AGFA7gBT+24YIbUQx7hY9I89up8yd/nXnL9s0VpAjjDJGisNjghQCNtqh7wWuy6E+l1LGEObm1A9bKP5dQR3N7EowiyI6r3DtYwzADuGd8edJW3D0fis7sMmOOEqD0BbtBqx4gDAPdk0+4ZYul3dyMMLIYtByN9Melts5GD411Z2Tre3EhHuPHCFORuU7TVt12yPrpi+7iD/EfEpGskNBGjj5d6PhNeYYgtxZyqMP23Zk+Kuj5U+IyAR4VI8VvooUDS7+8AihdTM35IVQMlvSm/HbJ5GtigzouFd9xsoVwTufEjpSXH7OTtLeeJO0MLNqjyASHXSSpbbUOuD13pRDsoJ3/MJjmbnIG0fEniovjd87yWjm2kixcRhZHaPOHOll0qxYBgenlUpzh/mv/mwf8aOmfFBc3RhKwGOOOaJ2EjJrbSwzgKxACjJOTk4AAqS5ksnlg0oNTdpEcZA2WRGY7+ABNWSA5mlj8qsAkVNTI3RNkczcPee2ZEwWyrBWOA2hgxQnwbGK54Zx6OVxGyNFMoz2ci4OOhKHow81NPuIXDomqOMynIyoZVOO8gtsSPDaocpLc3MDmBoUgLNqkKamLKV0qEZsDfJJPcKqZdkO0vt+Fa+z5brbZaJ38FYagpB/lRP9lf8A4sdPpLqYXKoIswlCWl1DZs7Lp+r6/KkXsn+npLj3BA6Fsj4i6MBjOegNQzuzO4pqhzRGwhM+eIddsi5I1TwrkdRlwMjzqctrZY0CIoVVGAAMAAVHcyWTyxxhBqImhY7gbK6sx3PcBUtUOd/1gcT8KWt/7HOjYPlFFFFVK5FFFFCEUUUUIRRRRQhFFFFCEUUUUITa/ikZCInEb5BDFNQ2O4IyNj061FzcOu5lMcssSRts5hR9ZB6gF2IXI78E1O0U7XluirdTDtZ80nBAqKqKMKoAUeAAwBUXJBehjokgZSSRrjcMoJ2HuPg46Z2qYoqA4hS5gNlHcJ4SYi7u/aSyEa3xpGF2VVXuUZPeTuSTUjRRQ5xcZKlrQ0QEUUUUqZFFFFCEUUUUIRRRRQhFFFFCEUUUUIRRRRQhFFFFCEUUUUIRRRRQhFFFFCEUUUUIRRRRQhFFFFCF/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36868" name="AutoShape 4" descr="data:image/jpeg;base64,/9j/4AAQSkZJRgABAQAAAQABAAD/2wCEAAkGBhQREBQUExQWFRUWGBoaFRcYFRgcHhsgGBsYGRcZHRoYGyYfHR4jHxwaHy8gJScqLCwsGh8xNTAqNSYrLCkBCQoKDgwOGg8PGi4kHyMwLy8tLzI2LCoqLCwsMiwyLDQqLC8sLCotMDUvLCwsMSwsLC8vLywsLCwsLSwvLywtLP/AABEIAIkBcAMBIgACEQEDEQH/xAAcAAABBQEBAQAAAAAAAAAAAAAAAwQFBgcCAQj/xABSEAACAQMCAwUEBAcKDAUFAAABAgMABBESIQUGMRNBUWFxByIygRSRobEVI0JSYnPRMzVTVHKCkpOywhckJTQ2RHSis8Hj8BaDlOHxJkNjo8P/xAAbAQACAwEBAQAAAAAAAAAAAAAAAgEDBAUGB//EADURAAEDAgMECQQCAgMBAAAAAAEAAhEDIQQSMUFRYXEFExQigZGhscEyUtHwQvEz4RUjNCT/2gAMAwEAAhEDEQA/ALn7UOLTQNb9lK8eoPnSxGcFMZx6mqN/4qu/4zN/WN+2rd7XvitvST70rN5pcbCvR4JjTQaSB+leUx739pcGk7PYKYbm66HW5m/rGrn/AMY3X8Zm/ptUDXXZnwrV1bPtCzZ37XHzV85N5onklkSSeR8gMmXJ6bMB9Y+qtC4XxZFQ9rIqnO2twMjA6ajWD2N40MqyL1U59fEehGRWjTLHfWwKnrup/NYdQfuP/wAV896fZU6Px7cYJ6t9juBiNOUHzXrOjK/X4V1EXe244jn6eSv34bg/h4v6xP20fhuD+Hi/rE/bWGzwFGKsMEHBFISyhfWnbjS7QLmO6Tc2xat5/DcH8PF/WJ+2vDxy3HWeL+tT9tYAbg+X1V402Rg1aMQ/ck/5c/atS5t4pcNPEbO4TstI14ngAzqOfibPTFXYXiaO01rowTr1DTgdTqzivnxJgAB1rSeX+Nw3FsOGgSJIYmRnKrpBwSxHv5O5PdU0qxLjKtwuMzvdOp0vt3BXq1vY5QTG6uAcEqwbB8NjUbzJzRDYxh5SSW2RF+JiOuPADvJ/ZSXKXK4sI3QSGTW2rJXTjYDHU+FZvzQDfca7Ekhe0WIeSjBfHnnUa6mEpCq7v2AEla61epTpAx3jaFLp7T7yck29nqUeCySY9SmBVo5L5olvBKJoeyeIqCPeGdWr8lhkYx4nrVgs7NIkVI1CoowqjoKT4lxBLeF5X+FFLHx27h5noPWmfUpvGVjI3b07KdRhzPfO/cnVFZTZ8a4nxSRzbuII1PcdIGegLaSzNjw28hmluHc53ljdi3vzrQ4984yA2wcMANS+Od9j4Ypzg36SJGzalGNYYMGDt2LUKKoHtP5juLVoBBIY9YfVgKc4KY+IHxNRPFr/AIq9v9N7QRQ4DLGhAIUkBWI0+9nIO5784ApWYRzmtdIAKl+LaxzmwSRqtVorLeF8w8T4lHogZIjGPxsuy6yc6R8JwcD8keeRkCnPIHNlybx7S6YuRrALY1K0Z94ZHUbHx6Cpdg3tBMiRqNqhuMY4tEGDodi0misw5v5yu7biZjiclB2eItK4Yso2zjVuT40z5gv+LWJjmmnGHPwrpKg9dBXSB0z0z0O9S3BudFxfRQ7Gtbm7ptqtborL5+J8UvYGuoWEMKglUVsM2j4yCVydwepHTG/fOezTmmW8ikWY6niK+9gAsrZxnG2QVO/mKR+FcxhdItrwTsxTXvDYN9OKulFZzylzPczcVlhklLRqZsLpXbS2F3C52HnT72n8fntUgMEhQszhsBTnAXHxA+NHZXdYKciSp7UzqzUgwFeKKpnMXHZouDxTpIRKyQkvhd9YXVsRjf0qu8G4lxXiEP4mVUWPIaQ4Uu2S2MhT0BA2AHTJqW4Vzm5iQADCh2Ka1wYASSJWq0Vm/s/5vuGumtLpi7e8AWA1KyfEpI6jAP1edTvNkXEJJkjs2EcejLudI3ydskE9MfCKV2HLH5HEDbOxM3EtfTztBOyNqtdFZTxXiHFOFtG8swmjY4xnUpxuVOpQykjoRVo515hkj4alxbuULmMg4BOHGcbgipOFdLYIIdoUoxTSHSCC3UK3UVAci8RkuLCKSVtbsXy2AM4dgOgA6AVWeCcz3MnGpLdpSYQ8wCaV6Lq07gZ2x40ow7iXD7dfBOcQ0Bh+7TxVt5i5rgsVUzFstnSqqSTjGfIdR1IqTtpw6K46MoYZ8xmsY9odreJIn0uRXUmTscY2XK5Bwo7tPj0q88pLeQRtLeSq0CwhkAxlQAG3wg/J8zV1TDNbSa4G59eSop4pzqzmFpgenNS3OPHXtbYmJS8rnTGApbc9WIHcB9uB30vy2lz2IN2ymVt9KqAEH5uR1PiencPE0Oy4txLiskjW8gt4kOBvgDPQFgpZmxue4eVPuWuarqC++hXxDltlfbOSMruANSt03Gc48xUuw5DC0RmFzvUNxIdUDjOU2G5aJRRRWBdBFFFFCEUUUUIWbe184a29JP7lZgTWme2T/V/ST746zNBuK9Lgv8DfH3K8rjv/AEPPL2CcQx4HnSlFFbVzCZQRTrhHF3tJNS7ofjXx/YfA01oNUYjD08RTNKqJadQraNZ9F4ewwQr5f8PjvYlljI1Ee63j+i3ofqqkXljIrlXXSR3f99fWrxyxB2Fkpc4BBkPkDv8Adg1T+KXjXEjPnqdhnoO4f995r5Jgs1LE1aFMzTYSATzsvTdM06bqVOs4RUcASBy1Uf2RziudB8KeatsZ3xSCoSDvn512Q87V5otSaEZ36d9b5w/gVsrCeKJAzDIcDchh1z5isCZcHFW7ku2mm1qlyATFKiRGZwwOnCsFAwAPEdK00nAHSVv6Pqhjy0tmfSFsdY1zgj2PF+305Uusq/pDbWufXUPmK0PkngtxbRSLcPrZnyp1s+BpAxlhtuDUlxvgMN3H2cyah1B6FT4gjpXWwtfq3S4WNiu3WpuxFIHR2q64TxqG5jDwuGBHTO48mHUHyNQ3tA/G8OuVQhmUKzAEEgK6scgdNlJ+VQFx7G01ZjuXUeDRhj9YZfuqxco8lpYLKBIZO106sqAPd1d2/XUepqwijTOdjpIOkfKAa1QFj2QCCCZ+FCeyC+Q20sWRrWQsR3kMqgH6wR9XjVf9q90s17HHH7zqmlsb+8zHC+vTb9KrFxT2SQvIXglaDP5OnUB/J3BA8smn/LXs3gtJBKzNNIPhLAAKfEKM7+ZJrSK1FtQ1gb7o+VmNGs6mKBAgbZ2clWPa+hH0QHqEkB+XZ1bOZlxwaQDp2CfctKc38lLxAxlpGj7MMBhQc6tPj6VJ8S4IJrRrYsQGQJqAGdsb4+VUdc3JTG4381oFF2eod4t5Kqex9f8AE5v1x/sR1Bcuf6Qy/rbj+/V/5T5YWwhaNXLhnL5IA6qq429KY8P5DSK/a8ErFmaRtGkY/GZyM9ds0/Xsz1DP1Cyr7O/JSEfSbqm8zD/6gj/W2/8Acqwe2D/M4v1w/sSVJcQ5DSa/W7MrBlaNtAUY/F4wM9d8U+5s5YW/hWNnKBXD5AB6Blxv60dezNSM/SLo7O/JVEfUbJhy0uOCp+of7Qxqs+xjrdekX3yVfeH8EEVotsGJAQpqwM7gjOPnUdyhyWvDzJpkaTtAoOVAxp1eH8qk65mSoPuNvNWdS/rKbvtF/JUbkuUJxuUMcEtOoz46icfYae+2O+UtbxAgsutmHgG0hc+uD9VTfMnsxiupjMkphZjlwFDAn84DIIJ796bv7IoDEF7V9erLSEAk7YwB0A7+8+daBXomo2qTcCIhZTQrim6kBYmZlJc2fvBB/It/uWpX2Xr/AJNj82kz/TNP+KcprPYpaGRgqCMawBk9mABt03xTrlvgQs7dYVYuFLHUQAfeJPQetZX1WmiWDXNPgtbKLhWDzpljxWccv/6RSfrbj7pKdcd4zc3vFDZxzmCMMVypIJ0rqYnBBYnBAGcdPM1aLDkNIr9rwSsWZpG0aRj8YGBGeu2aQ5n9nEV3L2yyNDIcaiBqBI2BxkEHpuD3Vo6+kagJ+2JiYPJZhh6opkD7piYkc1SufuXVs0iU3UszsSdDtkAAfFjO2+w+fhU/zWM8AtyO5LfP9ED76dN7JYjEQ00jSlgTKQCcAEaQCdgcg5JJ2FWdOXYzZLaSZdBGEJ6E6cYPkRgH5VD8SyGXkg3tCZmGfL7QCIF5UL7M7xPwYnvAdm0mvJ+H32bfw2INU3k27EvHGkX4Xedl9CGI+yp2L2Oxh97lzHndQgBI8C2SP92pfg3s7itbz6RG7ADVpjwMAMMYznJxUmrRb1hDpLgdigUq7urDmwGkbVXPbOPetfSX/wDnVr4rGZeDuE3JtgRjvwgO3qKd808qx38QRyVZTlHGMgnY7HqD3jyFRnKHIX0CVpO3MmUKBdGkDLK2fiPhVQqsNFom7dm9XGlUFZxiztu6yonIvA5LpJFivXt2VsmNdW4IHv8AuuufDp3DxFWKL2dOl3BJLfa5A6sodTqbszrKgtIT0B9Ke8W9lMMkhkgla3JOcAalBP5u4K+mceGKcct+zlbW4E7TvLIucZAA94FTnJYnYnvq+piWulzXxOyL+az08K5sNcyY2zbyVxooorkrroooooQiiiihCzT2xDe3/kyfelZkpwRWn+174rb0k+9KzGRMGvS4L/A3x9yvK44//S8cvYJ3RXELZFd1tXLIhFcTfCa7oIoQNVo8YE9oAvR4sDyyuPsO1Z6/4vYg5yc+WOtWPkPiB/GQH8n3l9CcMPtB+ZpvzpYaJVdRs+c7d4xn69vtr5A2gcB0hVwbtCZHEaj09QvX9JDteDp4tuosf3n7qEMY+L/vpXNtjfFAc5x3elLBQPKuiTAgrzIvdNLj4jWjeyrl9SpuiW1hnQDI0kaVyemc5J76zd2ySa3Pkfh5hsIFIwSuo/zyW+4gfKt1Bt+S39G0w+tmOy6naKKznnHny4F39EswNYIUtpDEsfyVB2AGdye/PTFdOlRdVdDV6CtWbSbmcrLz3xmS0s2liIDhlG4yNzg7Uly3zG8nDPpUuGdVlYgDTnsy+B5bCqJzdxLiCW3Y3yqyyFSkg07FTkqSmx27iAfM1beSbMzcE7NSAZEnUE9AWaQDOPWtj6LWUATB72o3LGyu59cgSO7od6l+UOaRfxPIIzHpfTgtqzsDnoPGp2q1yJyxJYQyRyMjFn1ArnGNKjvA8Khr2fjE00vYhIold1QkICwViAff1E5G+cAHuqh1Jr6jgwgDitDarmU2l4Jcdyv1FZ7ytzndC9+h3oGs5AYAAg6dQzp90qR0IHeKX5+57ktpFt7YAykAsxGrTq+FVXvY9d/EbHOx2WpnDBtvwhHa6fVmodluMq90Vl95zDxayhL3CqyuMK2I8ox+HITbywR8xVj5H5neeyluLlh+Ld8kKBhVRGOw9TQ/Cua3PII4XQzFMc7JBB1vZW2isqt+cOJcQncWYCIu+NKbA506mcHJPgPA7bZpO+9oN/HOkMgSN1KrINIOrJ2YdcZUjocd/lT9hqTEid03Cr7dTiYMb4sVZvaPzRPZLAYCo1l9WpQfhC46+pqz8GuWltoZG+J40ZseLKCdvU1QfbN8Nr6yfclWQ8wJZcKgmcZxDEEUbamKDAz3d5J8Aal1MGgzKLklQ2qRXqZjYAKzUVl1lxzjF6pmgCrHk6QFjAOOoHaZLeGc4zUxyTz69xMba6UJMM6SBjJX4lK9zDBPhsenej8I9oJkGNY1CsZi2OIEETpIsVeaKzXmbn25tuJPCgDxrpxHpGWLRqQNXX4jTLi/NPFrJ0e40BXJwmmMrt1UlfeB38frqW4N7ouLiQldjabZsbGDbRavRWY3/NPE54murdBFbLkjZGYhfiY6gSQMHoB078Zqychc2Ne2ztLgSRHDkbAjGQ2O7vz6Uj8M9jcxjjw5p2Ypj35BPDjyUnzTx9bK2eY4LdI1P5TH4R6d58ga55Wu7qWESXSRxlt0RVYEDxbUx3Ph3d++wpZ5vv8AiE7pYBUiT8pgucdAWLggE42UDP1GnnL/ADndRXos78LqYgK4AG7fD8PusrdMgAg9e/FxwzhTIgZtTe8clUMS11QGTl0FrTzWg0VQud+c5rO9hRSOxKo0g0gkjWwbBPT3RSnKPGuIXN0JJ4yls6MUGgAd2jc+8ds7nY1T2Z+TrCRCt7Uwv6sTKvNFUG8n4xNLL2ISKJXZUJVAWCsQD7+ptxvnAB7qT5W5zuhe/Q70DWcgNgAg41DOn3SCOhHiKnsrspIIMXibo7U3MGkETaYsrnxjj0FooaeQID0zkk464ABJpzZ3SyxpIvwuqsuRjZgCNvQ1kXtKa8Mg+kBRD2kn0cjRkjO2dJz8OnrVu5Ae/wAR/SAotuwXsiNGfyNGdJz8OetO/ChtEPzCefsq2YourGnlMcvdKcl8y3lzNIlzD2aKuVPZSJk6gMZc4O1XGqB7Peb7i8uJUmZSqpkYQDfUB3eVJ8y8/TtdfRLBQzhtJfAJLD4goPugLvlj4HoBkzUw7nVS0AC3gFFPEMbSDiSZPiVodFZddc0cU4eyNdqskbHHRMeJAaMe62PEH51a+P8AM5HC2u7Y7kIVJAOMuqsCPEbj1FVOwzwW3BBsCNFa3FMcHSCCLkHVWaist4VzZxS+j026pqTPaS4QZz8KjV7o28ifSn/I/O9xJdNaXeC/vAHSFIZM6lIXY7A7+XfnZ3YN7QTItqNqVuMpuIEG+hiyR9r3xW3pJ96VnUiZFaL7XfitvST70rPK7WB/wN8fcrznSP8A6XeHsE1ikwadA0lLD4UmkhXY1rWQjNcJzXSIWIABJPQClLC0aZwibk/Z4k+Aq+cN4PFaIWONQHvOftx4CuB0z07Q6MaAe9UOjR7ncPfZtXR6P6LqYwk/Swan8Jjyty80JaWTZmXSF8BkEk+ew9KjObuIiZ1WM5VM5PiTjp5DFdca5iabKplY/tb18vL66hq8C0V8TiTjcV9Z0A0A/f8Ad10sZjKTKHY8N9G07/39svF6UncPgetdySACmhJY10WNkyVwXGLKzci8qG7l1MQEjZSQRkvg7qO7Hid+o8a2kVC8nWAisbcYAPZqT4+9lz9rGpquvTbDV6jBYcUaY3nVFY9wmQRcwt2m2Z5QCfFw+j68j662Gqhzd7O472TtVfspcAMdOoNjYZGQc42znoBW/C1GsLmvsCIU4qk54a5ly0zCa+1y4QWSqcamlUoO/wB0NqPpg4/nCpD2ZfvZD6yf8RqhP8EmtG7W6d5NgjFSQoB3GC+Ttt1AGelXDlngf0O2SDXr0ljq04zqYt0yfHxp6r6YoCm10mZSUmVDXNRzYEQnnEbwQwySkZEaM5HjpBOPsrNOXpL/AIs0j/S2gRCBiPI67gAKRsPEk1qE0IdWVhlWBDA94IwR9VZ+fZS0cjG3vJIkbqAG1Y8NSuur5iowz6bWukwdhiU2JZUc5paJG0Awq5bWxi45EjTtOVkQNI3UnTuOp6fD17qU5imEPHxJL8AlhbJ7l0pg+gx9lWqz9l0cNzDNHMwERUlSuS5BJYltQxn02p3zty5aXTRiaUQzEERtkDUARlSG2bBbPUHf1rV2mmagvIywbLH2aoKZtBzSL/K69pF7GvDZQxGZNIjGfiOpWyPHAGflVW5XjZuA3oXrqkPyCRE/YDTPmPlK1sbZy1x207ALCuwC5ILNpBJ2Gdycb9M4q1+ymzK8PJYbSSOwB7xhU+rKml7tLDy0z3hwlN3quIhwjunjCjPY5eJ2c8eR2moPjvK4xt6Ef7w8ahfaLdpJxVNBB0CNXI/ODEkeoBAqWk9nVnNIz294EUE5QFWKYOCM6gVx51WOIcMh/CMNvaEuoaNC+c6m1Eu2RtgA42292r6fVurOqAnTSNFRV6xtFtNwGus68grT7ZvhtfWT7kpDn6JjwqwYfCFj1epiGn7j9dWznLk78ICIdr2fZlj8GrOrT+kMdKk/wFG1ottKO0QRqh7s6QAGHgcjPlWNmIaxlPeCZW1+Ge99Tc4CEw5CuUfh1vox7qaWA7mXZs+ed/nVAWQTcwhodx2w3HTCJiQ+nutvUzJ7JGUsIbxkRuqlTnHgSrgN9VWPlPkaGwyykySsMF2AGB4KB0HzJ86brKVPO9rpLptG/el6utUyMc2A2JM7tyo/HBnmJM/wsH9iOpr2xf5vb/rD/ZNSt7yF2nERedtjDo3Z9n+YFGNWrvx4U85w5T/CEcadp2ehtWdGrO2MfEKBXp56ZnQXUHD1MlUR9RsmtioHAh/sbfbGc1VPZvGzWPEFX4imF9THIBWgw8D02P0XX/8AZMWvT4qV1ac/PGaY8m8n/g9ZB2vadoVPwacaQR+cc9arFZoY8TcmR5q00HGowxYAg+SzXkThtzP2q210ICNJZcsCw3AbYbgdPmPGrDL7PbtriKWe7jd1ZdJYtk6W1hRkepxUnxj2XI8xmtpmt2JJIAJAJ6lSrKV9Nx6UpwP2ePFcpcT3TzPHnSCD3gjcszHG/QYrS/EtMva4C2kX81mp4VzYY5pN9Zt5Ks+1dNXEIAehiQH5ySCtR4hdiCCSTGRGjNgeCAnH2VXeaeQ/ptzHN23Z6FVdOjVnSzNnOoeOKtM0IdWVhlWBDA94IwR9VZKtVrmU27tVso0ntqVHb9Fl/Lz3/FmkkN40CIQMR5G53AAUjYeJJNRtpbGLjsSNO05WRQZG6k6Nx1PT4evdViPspaORjb3kkSN1ADaseGpXXV8xTyz9l8cNzDNHMQIipKlMliCdRLahjOfDatnX0hmh1iIAjTxWLs9U5ZbcGSZ15BR/tl/c7b+U/wBy1c+WGzY22P4GL+wtJc08sJfwdm5KkHUjgZwcEdO8EHpUPyjyLJZTa2uTIgVlVNLADUQcjLkDp4d9ZC9jqAYTBE+K2Bj2YgvAkGPBVf2Rf55P+r/vrSHs/kEXF5Fl2c9qgz+fqB+sgN9dXTlHkP6BNJJ23aa1040acbg5zqPhXPNPs6ivJO1VzDKcamAyGx0JXI36bg1odiabqjxNnCJWVmGqtpsMXaZhI+1e5RbDQ2NTyLoHf7pyxHoNs+Y8agIYmXlp9Xe+V9O2X/nmpC19k2qQNc3LzAfkgEEgd2pmJA9Psq2cd5eW4s2tlIiUhApC5ChGUgBcjwx1qsVadNrWNM94ElWmlUqOe9wiWkAKB9kqgWB85Xz9Siqzw7/SM/rpP+G9aDyny59Bt+x19p7zNq06euNsZPhUZb8haOIm97bOXZuz0fnKVxq1efhQK7M9QzqDCDQf1dIR9JEqD9rvxW3pJ96VnlX32utJ2kGy6dL6dzk7pqyMYHdjc99Z92h/NNdXBf4G/u1cPpATiXeHsEpXDxZrztvI/VXLTZ27zWtYg0zZX3kzhIig7Qj3pN8/o/kj59fmPCovmzjeqXsh8KfFjvb/ANvvzVxhiCqqjooAHyGKy25u9TMcbsST8zmvi+EqHpDHVcVUve3CdPICF7Tpd3Y8JTwzLTrxjXzJSqyg99cSXIHTekVgJGa6+imu9lYDcryEkrkAsd6dW9tkgAbsQB89qTEH6RqR5e4OLi6iiYsQzb4ONgCT9gNBOYwCmYwlwEarbo5400x61BwAq6hk4HcM5O1OagbHkayhYMsClh0LFn+fvkjNT1dgTtXsGZ47wA5X+AiiiipViKKKqnO/NZtgsUO8z+AzpB2Bx3sTsB/7ZR7wwSVXUqNptLnK10U04QkiwRiY6pAo1nz7+n1U7pgZCcGRKKgeZ+TYb/R2rOpTIUoR+VjOQQQegqeop2Pcw5mm6h7GvGVwkKi2fshtUYF3lkA/JJVQfXSM/URV2ggVFCoAqqAFAGAAOgApSq3xzm/sphbwRmWdu7Oyk9NXy3PgN6K2Ic4TUKpDaWHEgQqzzLyDYwnW0swZydMa6XZid8KCufrNTPIPLtmkYuIA7OcjVIQWXuZQFAA9R1B671EuzSytDA3b3UgxcXP5MSnqkZ7lG4yOvr0vXB+EpbQrFH0XvPUk7kn1pW4yvVkF3dWWhTa6rma0QPf91hPaKKKF0kUUUy4zxZLaFpX6KNh3k9yjzNQSAJKgkNElIcf5gjtI9Te87bRxj4nPgPLz/wCeBUFy7x+7lvWimEekJqdVH7nnGlSfzvEfdjFQNtxKSWbtQolvZf3JOqW6b4Y92rBzv06nc4q58uWcNrFo7VHkZj2r6hlnPXvztnGP21la81HSDA/f3gsDKjqzwQYA/b8eGwcVOUVx2o1acjVjOM748ceFeSXCqQGYAscLkgZPgM9T5VrXQlKUU34hfpBE0khwijJOM+XQUPxGNUV2dQrY0ksADqxpxnxyKiQozDSU4oriWUKCzEADqScAepNM7DjsE7MsUquy9QD9vmPMUSAYQXAGCU/rhZQSQCCV6gHcZ3GR3bVxdXiRLqkZUXIGWIAydgN6bRcMjimmuM4aQLrJOwCDAPlt19KgncoJvbxT+imHCuOQ3IcwvrCHDHBHmMZ6jzp/UggiQpa4OEhFFFFSpRRRRQhFFFFCFWub+Tvp5iPa9n2Yb8jVnVp/SGOlV3/BCf4yP6n/AKlaPRWpmLrU25Wm3gsdTA0Kri97bnifys4/wQn+M/8A6f8AqVy/sez/AKyPXsf+pWk0U3bq/wB3oPwkHR2GH8fU/lUyRNJIPUHB+VZpd24jkdNhpYj7dvsrejbqeqj6hSbcOiJyY0J/kL+yvIYPoZ2Gc4h9jwW3pJoxrWjQj5WCah40ah41vX4Mi/go/wCgv7KPwZF/BR/0F/ZXS7Ed643/ABbvu9FguoVavZtb674N+ZGzfXhf7xrUPwZF/BR/0F/ZXcNoiHKoqnyUD7hTswha4GVbS6OLHhxdolqKKK3LrIpvfX8cCF5WCKOpP3DxPkN6VlfSpOCcAnA6nHcKyu24k9/PreN53U/ioF2iTzkY93343IG1U1auSANSs1ev1cAanRWO49oL47WO2Y2ykBpGbSTnb3R6+Z88Uly1wcyO3ELwgE+9GG2CjuY56ADAXPr1xUZzhwySP6PJdMWVpMNHGMRxqMEIgOMsRnc+FSI4ddcTBaQm2t8Hsox1Y490sO8dDv8AId9ZpcXQ65GgWLM91SHySNBbXedw81JcH5re4nmcBFs4xjtGODkd++2/XHcMd5xUlwTmeK7eRYg5EZHvFcK2c9D8uhwardj7O5WjCXE/uKDojjzpycnUSQM7nwz5inPLlte2sXYC2jOGJ7UygKcnqQAW6bdO4VYx9QEZh8/0rqdSsCM4MXnb4W0CuVFJW2vSO006u/TnHyzvXchODgZODgefdWtdBV7mvmoWwEUY13D7Io3xnYEj16DvqLi5QSK1Y3E/ZTSnM0uodOrR6mPQ9/ifEbU0TglxBBPfSLm7OSq4DdmCQGYAEgkLnHXAHrUXYYlI7OGW7uW6yzg9nGT1IU5yB+l4dO6sDnku7w5D92rkvqEumo3UWG4e8n0TmGa3gniHDjNNLr/GDJw6YJZdwFPke7GamOI84XfbC3it4xMQDp7TXpB/O0hVG2/U4+YqZ5c5aFvmSRu0uH/dJD/ZXPRf2dwAAZX/ACtP9Kkmtp1i7YAPlNRGAAdJPpnu3+VMGPa23kFYKVVjO7aToIsPHb4qB4VzNxAXbROokcg5ibQgXGPeDAbAfPINOOFe0Y9pKbgpoUYRY1YlmyR7uTuCO84/J8TVm5f5YjtFbBLyP8cjdW8vIf8AZJrvh3KlrA2qOFQ3cTliPQsTj5UzadUR3lLKOIAHe3zN/wC1H8r80yXsspEYSBQApJ97V4Hu6b7dNtzmoPm1vp14LdZY44oVDOzsANRxnG+5AIGNvyqsv/giz7Qv2IydyNTY33+HOPljFLXXKNpIQWgTKjAwCowO7CkDvqTTqOblP76J3Uaz6eR5Bvfj6WVK4tewWkAgsZAZXYCaUEZxg7dp8K5OOh2APmah/wAApK6RwN2kzEZWPeOMeLSNux7yRgZ6dwOsDg0HZ9l2UfZ9dGgYz44x186VtbGOIYjRUHgqgfdSnDFxvoq3YIvPeIj25fn0Wfz8Eube/wA2cTtiML2shJBLD3mLMQCRtt5dKR4zwuaC6hmvGluEUa3ZFOFKknSOgVchST7ud602ginOHGw/hWHBtgwTrPDyWa8enveINEq2zLEffUEnDdwLtsB0+Hrg+YphxThpjvohfS5UqGZgraQMtiNAB02A2A6mtZrwioOGm5N1DsFmuXSba6W4CFm/MN1Jc3Z1Q3EtuoBijSN0DkgZLErkDOd8E7DGMk0ztIJ7W+EptHB0ZSKENp94aQpYZ8CT13rVaKDh5OabqXYOXZi68ysvv71pLnVxNWRI01RwqpKsTjAyNvUk+W3SkOL8fkuSfpJaGExF4YlGz4yIwx64JGckY22A2Najd2aSrokVXU4yrAEbbjY1xecMimAEsaOB0DKDj0z0qDh3Xg/75pHYR5kB2vrzUVyRw0Q2UW27jtG8y+4+oYHyqerxVwMCva0tblAC3MYGNDRsRRRRTJ0UUUUIRRRRQhFFJR3SMzKGBZMawDuuRkZHdkb1492gdULKHYEquRkgdSB5VMFRIS1FJXF0sYy7BQSACTjdjgD1J2o+lJ2nZ6hr06tOd9OcaseGds0QUSErRSM92iFQ7KpdtKgkDUT3DxNdTzqil3YKqjLMTgADvJogokJSikWvEDIpZQz5KDO7YGTjxwN6Lq7SJdUjKi7DLEAbnA3PnRBRmCWorwmuLe4WRQ6MGVhlWByCPEGoUylKKb3t/HCuqV1RemWIA9N+/wAqQ4dx2C4JEUquRuQDuB44O+POmyuImLJS9oOWbp/XKRgdAB6CvXcAEk4A3JPdUbbczW0jhEnRmJwBq+I+Cno3yzQGk3AQXtablSRXPWvaStrlZFDIwZT0IOQe7rTS/wCYLeBtMsqK3XTnJx4kDcDzNAaSYAugvaBJNlIVyZBkDIyegzvt12pC34lFIQEkRiy6l0sDlc41DHdnb1qMvv3ytv1M/wB8VS1hJg8fRK54AkXuPVTlFJzzqilnYKo3LEgAepNMLPmW2lfQkyMx6DOM/wAnPxfLNQGuIkBMXtBglSdFFFKmXPaDOMjOM4zvjpnHhXVV2adY+JuzsFUWiksxAA/HN1JqQseYreZ9EcyM3cucE+YB6jzFWupkCRuVLarSYJgzCkqKKipearVX0GeMEHB97YHwLdAfU0jWudoJVjntb9RhStFeKwIyNwehpOC6V9Whg2lirYOcMOqnzHhSwplK1yZACASMnoM9cdcVwbldYTUNZUsFzvgEAnHhkgfOobi/74WPpcf2Fp2MzGOBPkEj35RI3geZA+U84zxoW4X8VLKzkhVjTV0x1PQVGDjV9J+52QQeMsw/sqM1YpZQqlmIUDcknAHmSajrXme2kcIkyFj8Iz8X8knZvlmquqe64Jjgkf8AVd8cLfKYGLibfl2sfosjH7dq9/BV+et5GPS3X/masLuACScAbk+lRt3zLbRadc0Y1AMvvZyD0bA7j49KhtEu0k+ahzGNu5x8yPwmP4Evf4+f/Tx/tr1eCXg/18/+nj/bU5b3CyKGRgyncMCCD6EUjccVij165EXRjXlgNOrOnOfHBx44oFG8X8ypNNgEyfM/lRX4Ivf48PL/ABaP9tefReIL0nt3/lRMv9lqkuG8bguM9jKrkdQDuPMg7486cXd6kSl5HVFHVmIA+s1JokGLz4qAxhGYOMcz+VC/S+IJ8UEEv6uVlP8AvjH21yecOzP+M280A/PK60/pJ+ypLh/MFvOxWKVWYb6Qd8eODuR51zx+DXDjtzb++nvgj84ALv8AnEgft6VPUvDspJHMfpUXy5mPnyI+PdPba5WRA6MGU7hgcg/VStM7OxjtkfT7qFmkbJAC53bHco2z9dJWPMVvM+iOZGbuAO5x1Iz1HmKZrXETCuzgQHESVI1xNMqKWZgqjqSQAPUmu6qXGeLWz30Uc0sfZxI7MrMNPaZVVDA7ZALEA09OmXmEtWoKYlWi2u0kXVG6uvirAj6xStNIZoURWUoqSEaSMAMXxpxjqTt60WfFopmdY5Fcx4D6TnGc436dx+qlLTcgWTBwsCRKjZfxPEkb8m4iKH+XCdS/WjMP5tQ/EiWkmvhuLaVFTzSLK3GPUyP/AFYqd5nspJIVaEapopFkjGQMkHDDJ7ipYUvw3hCx2qwN7w0aX/SLA9ofmST860tqBrQ7boeX9QPNZXU3OcWbNRz/ALk+SZcUPbXltEN1TNw/833IvrZif5te8cHZXNrP3ajC/pKPcz6Oq/XSfKXCJYQ7T/H7kSHIOY4RpQ7dNRLNjzqQ5g4eZ7aWNfiK5T+UuGQ/0gKgkNeGzYW89fdMGudTLoubxy09vVQXMFq11NNo62sQMf65iso+pUUf+YaccYvRdw2sa9LpkZh/+NB2sg+wL86kuXbF44cyjEsjNJKM5wznOnP6I0r8qjuAcCkiuZC4AijDLbbj4ZXMr7d2PdX5U2do2/Tp+84KrLHG8fXr/vwkc4Tjm1dEUc4628qSHH5udEg/osT8qR5gthdzx2p+AI8snzBji/3mZv5lTt3bCWN42+F1Kn0YYNQ3KXC5YkZrgfjW0p1z7sShE6Hv95/51Ix4DM03Gnj+LlWVGEvyxZ2vh+bBMpeKu/DAOk74tj49oW7Jz8sM1We1thHGqLsqKFX0UYFQEXApBflsD6OCZ13H7qyCIjGc9MtnxapXit1MnZ9jF2mqRVf3saVPVvPFFSDDW7b+ezwU0pEufst5bfFHFuIRQhDINTFvxahdTFsH4VG+cZ37h31AcUvna5s3Ns8X47QHdo8lXRwyFUYnfrv4VJcctZBcW9xGnaiISK8YIDYkC+8uogZGnpncGmfEEubmW3YQmOKKZHIdk1nYgthWICqD0ySc9NqakGgA20M357FXWLiSL6iIGul5/dE55jHazWtu37nK7tIPzhEuoIfIsRkeVSt9w1JYjEyjSRgDwx0I8COoI6U047wt5RG8RCzQtrjLdDsVZGxvhgcbeVNpb27kQoLfsCQQ0rSowUd5UKcsfDIUZ60g7zW5TEe86/u5WHuudmEzpabRp5zrvSXK1x2fC4n66Ymb1xqNOeUrMLaxyHeSZRLK/ezONW58BnAHcBXHJsP+TrdSNjH0Pgc/8jSNgtzZr2IhNxGu0TrIisF/JVw5G46ahnbG1O+5e0azy3pKfdDHEWy872XFpZJFxaTQNIe21kDpqMmCQO7OkZ896dX375W36mf74qY8KSY8Td5tIY2ynQpyEBkOldW2o7Ek4G5ONhUrdWTm9gkA9xI5VY5GxYx6Rjrvg/VQ4w4Sf4/Chglhgfy+QmfE4xPxCGF9444mmKnozagiZHfp3PqakeN8KS4gdGHcSrd6sPhZT3EGm3GuHSdrHcQANJGCrITgSI2CV1dxBAIPTPWm97eXNwhijgeAuNLyysmEB2YqEZizYzjoPOlEnKWmI9E5gZw4TPDW377pxwfikj2EU2gyyNGpKgqCx2BOWIA7zS1jxKZ3CvavEu/vGSIgeGysTvTyxs1hjSNPhRQq+ijApeqnObJge6uax0CXacvxKrF3w9ZeLLrGQlsrBT0J7VwpI6HG5Hng91PebbBZLWRujxKZI371ZBqBB7umKbcSs7hb76RCgdVhVGUsBry7kgEnZh7pGRg5IyK94g894hgWB4EfaWSQpkL+UqKjNkkbZOAM1ovLHTYR4LNADXtLTJJ2a7lzx2/aSyhwShuWhjJHVRLjXj5ZHzqchsI0jESoojAxpwMY8Md9NeM8HE9uYlOgrpMTD8lkIKH5EY9KaJxm5C6Ws3MvTKyR9mT46i2oDvxpyPOq/qbDd54clZ9DyX3sNk81xyuvZPdW4+CGUdn+isiBwnopJrrlT/W/9rm/u064BwpoUcyMGllcySkdMnACrnfSoAA9KYxrNaTzaYXmhmftAYympGIAdSHYZBxkEGmJDi4A7vGNfylaCwMJGk+E6fhLSfvpH/ssn/Fjrni/74WPpcf2FpOxtLhr5biVAiGF0CBgSnvoy6iDuze8dsgAAZNO+I2LteWsirlIxNrORtrRQu2cnJHdRIDhf+J9ioIJabfyHlITbjUQnvLeB94grzOp6OUKqgI7wC2rHkKlOKcLS4iaJwCpG36J7mHgR1FM+O8NkZ4p4MdrCWwrHAdXADoT3HYEHuIpC54jdTIY4rZ4XYYMkrR6Uz1YaGJcju2HdUCSG5TEeEGU5hpeHCZ4TIj9917wG9abhyO5yxjYMfErqTPzxn50clcPWOyhIHvSRqzsepyoxk+AGFA7gBT+24YIbUQx7hY9I89up8yd/nXnL9s0VpAjjDJGisNjghQCNtqh7wWuy6E+l1LGEObm1A9bKP5dQR3N7EowiyI6r3DtYwzADuGd8edJW3D0fis7sMmOOEqD0BbtBqx4gDAPdk0+4ZYul3dyMMLIYtByN9Melts5GD411Z2Tre3EhHuPHCFORuU7TVt12yPrpi+7iD/EfEpGskNBGjj5d6PhNeYYgtxZyqMP23Zk+Kuj5U+IyAR4VI8VvooUDS7+8AihdTM35IVQMlvSm/HbJ5GtigzouFd9xsoVwTufEjpSXH7OTtLeeJO0MLNqjyASHXSSpbbUOuD13pRDsoJ3/MJjmbnIG0fEniovjd87yWjm2kixcRhZHaPOHOll0qxYBgenlUpzh/mv/mwf8aOmfFBc3RhKwGOOOaJ2EjJrbSwzgKxACjJOTk4AAqS5ksnlg0oNTdpEcZA2WRGY7+ABNWSA5mlj8qsAkVNTI3RNkczcPee2ZEwWyrBWOA2hgxQnwbGK54Zx6OVxGyNFMoz2ci4OOhKHow81NPuIXDomqOMynIyoZVOO8gtsSPDaocpLc3MDmBoUgLNqkKamLKV0qEZsDfJJPcKqZdkO0vt+Fa+z5brbZaJ38FYagpB/lRP9lf8A4sdPpLqYXKoIswlCWl1DZs7Lp+r6/KkXsn+npLj3BA6Fsj4i6MBjOegNQzuzO4pqhzRGwhM+eIddsi5I1TwrkdRlwMjzqctrZY0CIoVVGAAMAAVHcyWTyxxhBqImhY7gbK6sx3PcBUtUOd/1gcT8KWt/7HOjYPlFFFFVK5FFFFCEUUUUIRRRRQhFFFFCEUUUUITa/ikZCInEb5BDFNQ2O4IyNj061FzcOu5lMcssSRts5hR9ZB6gF2IXI78E1O0U7XluirdTDtZ80nBAqKqKMKoAUeAAwBUXJBehjokgZSSRrjcMoJ2HuPg46Z2qYoqA4hS5gNlHcJ4SYi7u/aSyEa3xpGF2VVXuUZPeTuSTUjRRQ5xcZKlrQ0QEUUUUqZFFFFCEUUUUIRRRRQhFFFFCEUUUUIRRRRQhFFFFCEUUUUIRRRRQhFFFFCEUUUUIRRRRQhFFFFCF/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11" name="Image 10" descr="4569.png"/>
          <p:cNvPicPr>
            <a:picLocks noChangeAspect="1"/>
          </p:cNvPicPr>
          <p:nvPr/>
        </p:nvPicPr>
        <p:blipFill>
          <a:blip r:embed="rId6" cstate="print"/>
          <a:stretch>
            <a:fillRect/>
          </a:stretch>
        </p:blipFill>
        <p:spPr>
          <a:xfrm>
            <a:off x="4704522" y="5036250"/>
            <a:ext cx="4439478" cy="2497206"/>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dirty="0"/>
          </a:p>
        </p:txBody>
      </p:sp>
      <p:sp>
        <p:nvSpPr>
          <p:cNvPr id="15" name="ZoneTexte 14"/>
          <p:cNvSpPr txBox="1"/>
          <p:nvPr/>
        </p:nvSpPr>
        <p:spPr>
          <a:xfrm>
            <a:off x="899592" y="138698"/>
            <a:ext cx="4032448" cy="507831"/>
          </a:xfrm>
          <a:prstGeom prst="rect">
            <a:avLst/>
          </a:prstGeom>
          <a:noFill/>
        </p:spPr>
        <p:txBody>
          <a:bodyPr wrap="square" rtlCol="0">
            <a:spAutoFit/>
          </a:bodyPr>
          <a:lstStyle/>
          <a:p>
            <a:r>
              <a:rPr lang="fr-FR" sz="1500" b="1" dirty="0" smtClean="0">
                <a:solidFill>
                  <a:srgbClr val="00B0F0"/>
                </a:solidFill>
              </a:rPr>
              <a:t>LYCEE PRIVE SAINT JOSEPH</a:t>
            </a:r>
          </a:p>
          <a:p>
            <a:r>
              <a:rPr lang="fr-FR" sz="1200" dirty="0" smtClean="0">
                <a:solidFill>
                  <a:schemeClr val="bg1"/>
                </a:solidFill>
              </a:rPr>
              <a:t>Saint Martin Boulogne</a:t>
            </a:r>
            <a:endParaRPr lang="fr-FR" sz="1200" dirty="0">
              <a:solidFill>
                <a:schemeClr val="bg1"/>
              </a:solidFill>
            </a:endParaRPr>
          </a:p>
        </p:txBody>
      </p:sp>
      <p:pic>
        <p:nvPicPr>
          <p:cNvPr id="14" name="Picture 2"/>
          <p:cNvPicPr>
            <a:picLocks noChangeAspect="1" noChangeArrowheads="1"/>
          </p:cNvPicPr>
          <p:nvPr/>
        </p:nvPicPr>
        <p:blipFill>
          <a:blip r:embed="rId2" cstate="print"/>
          <a:srcRect l="50730" r="1218"/>
          <a:stretch>
            <a:fillRect/>
          </a:stretch>
        </p:blipFill>
        <p:spPr bwMode="auto">
          <a:xfrm flipH="1">
            <a:off x="6624736" y="6112800"/>
            <a:ext cx="2555776" cy="583896"/>
          </a:xfrm>
          <a:prstGeom prst="rect">
            <a:avLst/>
          </a:prstGeom>
          <a:noFill/>
          <a:ln w="9525">
            <a:noFill/>
            <a:miter lim="800000"/>
            <a:headEnd/>
            <a:tailEnd/>
          </a:ln>
        </p:spPr>
      </p:pic>
      <p:pic>
        <p:nvPicPr>
          <p:cNvPr id="11" name="Image 10" descr="4569.png"/>
          <p:cNvPicPr>
            <a:picLocks noChangeAspect="1"/>
          </p:cNvPicPr>
          <p:nvPr/>
        </p:nvPicPr>
        <p:blipFill>
          <a:blip r:embed="rId3" cstate="print"/>
          <a:stretch>
            <a:fillRect/>
          </a:stretch>
        </p:blipFill>
        <p:spPr>
          <a:xfrm>
            <a:off x="4704522" y="5036250"/>
            <a:ext cx="4439478" cy="2497206"/>
          </a:xfrm>
          <a:prstGeom prst="rect">
            <a:avLst/>
          </a:prstGeom>
        </p:spPr>
      </p:pic>
      <p:pic>
        <p:nvPicPr>
          <p:cNvPr id="16" name="Image 15" descr="logo24.png"/>
          <p:cNvPicPr>
            <a:picLocks noChangeAspect="1"/>
          </p:cNvPicPr>
          <p:nvPr/>
        </p:nvPicPr>
        <p:blipFill>
          <a:blip r:embed="rId4" cstate="print"/>
          <a:stretch>
            <a:fillRect/>
          </a:stretch>
        </p:blipFill>
        <p:spPr>
          <a:xfrm>
            <a:off x="7524328" y="116632"/>
            <a:ext cx="1387858" cy="576064"/>
          </a:xfrm>
          <a:prstGeom prst="rect">
            <a:avLst/>
          </a:prstGeom>
        </p:spPr>
      </p:pic>
      <p:pic>
        <p:nvPicPr>
          <p:cNvPr id="17" name="Image 16" descr="456.png"/>
          <p:cNvPicPr>
            <a:picLocks noChangeAspect="1"/>
          </p:cNvPicPr>
          <p:nvPr/>
        </p:nvPicPr>
        <p:blipFill>
          <a:blip r:embed="rId5" cstate="print"/>
          <a:stretch>
            <a:fillRect/>
          </a:stretch>
        </p:blipFill>
        <p:spPr>
          <a:xfrm>
            <a:off x="179512" y="116632"/>
            <a:ext cx="720080" cy="593143"/>
          </a:xfrm>
          <a:prstGeom prst="rect">
            <a:avLst/>
          </a:prstGeom>
        </p:spPr>
      </p:pic>
      <p:sp>
        <p:nvSpPr>
          <p:cNvPr id="20" name="ZoneTexte 19"/>
          <p:cNvSpPr txBox="1"/>
          <p:nvPr/>
        </p:nvSpPr>
        <p:spPr>
          <a:xfrm>
            <a:off x="1907704" y="764704"/>
            <a:ext cx="5832648" cy="707886"/>
          </a:xfrm>
          <a:prstGeom prst="rect">
            <a:avLst/>
          </a:prstGeom>
          <a:noFill/>
        </p:spPr>
        <p:txBody>
          <a:bodyPr wrap="square" rtlCol="0">
            <a:spAutoFit/>
          </a:bodyPr>
          <a:lstStyle/>
          <a:p>
            <a:r>
              <a:rPr lang="fr-FR" sz="4000" dirty="0" smtClean="0">
                <a:solidFill>
                  <a:schemeClr val="bg1"/>
                </a:solidFill>
                <a:latin typeface="Swiss921 BT" pitchFamily="34" charset="0"/>
              </a:rPr>
              <a:t>HORS-BORD H2 POWERED</a:t>
            </a:r>
            <a:endParaRPr lang="fr-FR" sz="4000" dirty="0">
              <a:solidFill>
                <a:schemeClr val="bg1"/>
              </a:solidFill>
              <a:latin typeface="Swiss921 BT" pitchFamily="34" charset="0"/>
            </a:endParaRPr>
          </a:p>
        </p:txBody>
      </p:sp>
      <p:sp>
        <p:nvSpPr>
          <p:cNvPr id="21" name="ZoneTexte 20"/>
          <p:cNvSpPr txBox="1"/>
          <p:nvPr/>
        </p:nvSpPr>
        <p:spPr>
          <a:xfrm>
            <a:off x="1907704" y="1268760"/>
            <a:ext cx="4032448" cy="323165"/>
          </a:xfrm>
          <a:prstGeom prst="rect">
            <a:avLst/>
          </a:prstGeom>
          <a:noFill/>
        </p:spPr>
        <p:txBody>
          <a:bodyPr wrap="square" rtlCol="0">
            <a:spAutoFit/>
          </a:bodyPr>
          <a:lstStyle/>
          <a:p>
            <a:r>
              <a:rPr lang="fr-FR" sz="1500" b="1" dirty="0" smtClean="0">
                <a:solidFill>
                  <a:srgbClr val="00B0F0"/>
                </a:solidFill>
              </a:rPr>
              <a:t>PROJET BAC STI2D ITEC</a:t>
            </a:r>
            <a:endParaRPr lang="fr-FR" sz="1200" dirty="0">
              <a:solidFill>
                <a:schemeClr val="bg1"/>
              </a:solidFill>
            </a:endParaRPr>
          </a:p>
        </p:txBody>
      </p:sp>
      <p:sp>
        <p:nvSpPr>
          <p:cNvPr id="10" name="Rectangle 9"/>
          <p:cNvSpPr/>
          <p:nvPr/>
        </p:nvSpPr>
        <p:spPr>
          <a:xfrm>
            <a:off x="1115616" y="2564904"/>
            <a:ext cx="7056784" cy="3170099"/>
          </a:xfrm>
          <a:prstGeom prst="rect">
            <a:avLst/>
          </a:prstGeom>
        </p:spPr>
        <p:txBody>
          <a:bodyPr wrap="square">
            <a:spAutoFit/>
          </a:bodyPr>
          <a:lstStyle/>
          <a:p>
            <a:pPr algn="just"/>
            <a:r>
              <a:rPr lang="fr-FR" sz="2000" b="1" i="1" dirty="0" smtClean="0">
                <a:solidFill>
                  <a:schemeClr val="bg1"/>
                </a:solidFill>
              </a:rPr>
              <a:t>A la présentation du projet, ils ont vite compris que c’était parti pour une </a:t>
            </a:r>
            <a:r>
              <a:rPr lang="fr-FR" sz="2000" b="1" i="1" dirty="0" smtClean="0">
                <a:solidFill>
                  <a:srgbClr val="00B0F0"/>
                </a:solidFill>
              </a:rPr>
              <a:t>«sacrée aventure» </a:t>
            </a:r>
            <a:r>
              <a:rPr lang="fr-FR" sz="2000" b="1" i="1" dirty="0" smtClean="0">
                <a:solidFill>
                  <a:schemeClr val="bg1"/>
                </a:solidFill>
              </a:rPr>
              <a:t>… Ils savaient également que cet épisode leur servirait de support pour l’épreuve de «projet en ITEC» de leur Bac, et qu’ils avaient une très belle carte à jouer. Ils savaient aussi qu’il y allait avoir «du boulot», qu’il faudrait être disponible et avoir une bonne cohésion entre les différents intervenants. </a:t>
            </a:r>
          </a:p>
          <a:p>
            <a:pPr algn="just"/>
            <a:r>
              <a:rPr lang="fr-FR" sz="2000" i="1" dirty="0" smtClean="0">
                <a:solidFill>
                  <a:srgbClr val="00B0F0"/>
                </a:solidFill>
              </a:rPr>
              <a:t>(Les élèves volontaires, qui ont fait partie de ce groupe, avaient déjà travaillé sur la voiture hydrogène 2012 et possédaient donc une petite expérience sur la PAC ce qui a été bénéfique).</a:t>
            </a:r>
            <a:endParaRPr lang="fr-FR" sz="2000" dirty="0">
              <a:solidFill>
                <a:srgbClr val="00B0F0"/>
              </a:solidFill>
            </a:endParaRPr>
          </a:p>
        </p:txBody>
      </p:sp>
      <p:sp>
        <p:nvSpPr>
          <p:cNvPr id="12" name="ZoneTexte 11"/>
          <p:cNvSpPr txBox="1"/>
          <p:nvPr/>
        </p:nvSpPr>
        <p:spPr>
          <a:xfrm>
            <a:off x="1115616" y="1844824"/>
            <a:ext cx="7272808" cy="861774"/>
          </a:xfrm>
          <a:prstGeom prst="rect">
            <a:avLst/>
          </a:prstGeom>
          <a:noFill/>
        </p:spPr>
        <p:txBody>
          <a:bodyPr wrap="square" rtlCol="0">
            <a:spAutoFit/>
          </a:bodyPr>
          <a:lstStyle/>
          <a:p>
            <a:r>
              <a:rPr lang="fr-FR" sz="5000" dirty="0" smtClean="0">
                <a:solidFill>
                  <a:srgbClr val="00B0F0"/>
                </a:solidFill>
                <a:latin typeface="Swiss921 BT" pitchFamily="34" charset="0"/>
              </a:rPr>
              <a:t>LE RESSENTI DES ELEVES ?</a:t>
            </a:r>
            <a:endParaRPr lang="fr-FR" sz="5000" dirty="0">
              <a:solidFill>
                <a:srgbClr val="00B0F0"/>
              </a:solidFill>
              <a:latin typeface="Swiss921 BT" pitchFamily="34" charset="0"/>
            </a:endParaRPr>
          </a:p>
        </p:txBody>
      </p:sp>
      <p:pic>
        <p:nvPicPr>
          <p:cNvPr id="13" name="Image 12" descr="shutterstock_115012306.png"/>
          <p:cNvPicPr>
            <a:picLocks noChangeAspect="1"/>
          </p:cNvPicPr>
          <p:nvPr/>
        </p:nvPicPr>
        <p:blipFill>
          <a:blip r:embed="rId6" cstate="print"/>
          <a:stretch>
            <a:fillRect/>
          </a:stretch>
        </p:blipFill>
        <p:spPr>
          <a:xfrm>
            <a:off x="467544" y="1844824"/>
            <a:ext cx="725371" cy="873941"/>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dirty="0"/>
          </a:p>
        </p:txBody>
      </p:sp>
      <p:sp>
        <p:nvSpPr>
          <p:cNvPr id="15" name="ZoneTexte 14"/>
          <p:cNvSpPr txBox="1"/>
          <p:nvPr/>
        </p:nvSpPr>
        <p:spPr>
          <a:xfrm>
            <a:off x="899592" y="138698"/>
            <a:ext cx="4032448" cy="507831"/>
          </a:xfrm>
          <a:prstGeom prst="rect">
            <a:avLst/>
          </a:prstGeom>
          <a:noFill/>
        </p:spPr>
        <p:txBody>
          <a:bodyPr wrap="square" rtlCol="0">
            <a:spAutoFit/>
          </a:bodyPr>
          <a:lstStyle/>
          <a:p>
            <a:r>
              <a:rPr lang="fr-FR" sz="1500" b="1" dirty="0" smtClean="0">
                <a:solidFill>
                  <a:srgbClr val="00B0F0"/>
                </a:solidFill>
              </a:rPr>
              <a:t>LYCEE PRIVE SAINT JOSEPH</a:t>
            </a:r>
          </a:p>
          <a:p>
            <a:r>
              <a:rPr lang="fr-FR" sz="1200" dirty="0" smtClean="0">
                <a:solidFill>
                  <a:schemeClr val="bg1"/>
                </a:solidFill>
              </a:rPr>
              <a:t>Saint Martin Boulogne</a:t>
            </a:r>
            <a:endParaRPr lang="fr-FR" sz="1200" dirty="0">
              <a:solidFill>
                <a:schemeClr val="bg1"/>
              </a:solidFill>
            </a:endParaRPr>
          </a:p>
        </p:txBody>
      </p:sp>
      <p:pic>
        <p:nvPicPr>
          <p:cNvPr id="14" name="Picture 2"/>
          <p:cNvPicPr>
            <a:picLocks noChangeAspect="1" noChangeArrowheads="1"/>
          </p:cNvPicPr>
          <p:nvPr/>
        </p:nvPicPr>
        <p:blipFill>
          <a:blip r:embed="rId2" cstate="print"/>
          <a:srcRect l="50730" r="1218"/>
          <a:stretch>
            <a:fillRect/>
          </a:stretch>
        </p:blipFill>
        <p:spPr bwMode="auto">
          <a:xfrm flipH="1">
            <a:off x="6624736" y="6112800"/>
            <a:ext cx="2555776" cy="583896"/>
          </a:xfrm>
          <a:prstGeom prst="rect">
            <a:avLst/>
          </a:prstGeom>
          <a:noFill/>
          <a:ln w="9525">
            <a:noFill/>
            <a:miter lim="800000"/>
            <a:headEnd/>
            <a:tailEnd/>
          </a:ln>
        </p:spPr>
      </p:pic>
      <p:pic>
        <p:nvPicPr>
          <p:cNvPr id="11" name="Image 10" descr="4569.png"/>
          <p:cNvPicPr>
            <a:picLocks noChangeAspect="1"/>
          </p:cNvPicPr>
          <p:nvPr/>
        </p:nvPicPr>
        <p:blipFill>
          <a:blip r:embed="rId3" cstate="print"/>
          <a:stretch>
            <a:fillRect/>
          </a:stretch>
        </p:blipFill>
        <p:spPr>
          <a:xfrm>
            <a:off x="4704522" y="5036250"/>
            <a:ext cx="4439478" cy="2497206"/>
          </a:xfrm>
          <a:prstGeom prst="rect">
            <a:avLst/>
          </a:prstGeom>
        </p:spPr>
      </p:pic>
      <p:pic>
        <p:nvPicPr>
          <p:cNvPr id="16" name="Image 15" descr="logo24.png"/>
          <p:cNvPicPr>
            <a:picLocks noChangeAspect="1"/>
          </p:cNvPicPr>
          <p:nvPr/>
        </p:nvPicPr>
        <p:blipFill>
          <a:blip r:embed="rId4" cstate="print"/>
          <a:stretch>
            <a:fillRect/>
          </a:stretch>
        </p:blipFill>
        <p:spPr>
          <a:xfrm>
            <a:off x="7524328" y="116632"/>
            <a:ext cx="1387858" cy="576064"/>
          </a:xfrm>
          <a:prstGeom prst="rect">
            <a:avLst/>
          </a:prstGeom>
        </p:spPr>
      </p:pic>
      <p:pic>
        <p:nvPicPr>
          <p:cNvPr id="17" name="Image 16" descr="456.png"/>
          <p:cNvPicPr>
            <a:picLocks noChangeAspect="1"/>
          </p:cNvPicPr>
          <p:nvPr/>
        </p:nvPicPr>
        <p:blipFill>
          <a:blip r:embed="rId5" cstate="print"/>
          <a:stretch>
            <a:fillRect/>
          </a:stretch>
        </p:blipFill>
        <p:spPr>
          <a:xfrm>
            <a:off x="179512" y="116632"/>
            <a:ext cx="720080" cy="593143"/>
          </a:xfrm>
          <a:prstGeom prst="rect">
            <a:avLst/>
          </a:prstGeom>
        </p:spPr>
      </p:pic>
      <p:sp>
        <p:nvSpPr>
          <p:cNvPr id="20" name="ZoneTexte 19"/>
          <p:cNvSpPr txBox="1"/>
          <p:nvPr/>
        </p:nvSpPr>
        <p:spPr>
          <a:xfrm>
            <a:off x="1907704" y="764704"/>
            <a:ext cx="5832648" cy="707886"/>
          </a:xfrm>
          <a:prstGeom prst="rect">
            <a:avLst/>
          </a:prstGeom>
          <a:noFill/>
        </p:spPr>
        <p:txBody>
          <a:bodyPr wrap="square" rtlCol="0">
            <a:spAutoFit/>
          </a:bodyPr>
          <a:lstStyle/>
          <a:p>
            <a:r>
              <a:rPr lang="fr-FR" sz="4000" dirty="0" smtClean="0">
                <a:solidFill>
                  <a:schemeClr val="bg1"/>
                </a:solidFill>
                <a:latin typeface="Swiss921 BT" pitchFamily="34" charset="0"/>
              </a:rPr>
              <a:t>HORS-BORD H2 POWERED</a:t>
            </a:r>
            <a:endParaRPr lang="fr-FR" sz="4000" dirty="0">
              <a:solidFill>
                <a:schemeClr val="bg1"/>
              </a:solidFill>
              <a:latin typeface="Swiss921 BT" pitchFamily="34" charset="0"/>
            </a:endParaRPr>
          </a:p>
        </p:txBody>
      </p:sp>
      <p:sp>
        <p:nvSpPr>
          <p:cNvPr id="21" name="ZoneTexte 20"/>
          <p:cNvSpPr txBox="1"/>
          <p:nvPr/>
        </p:nvSpPr>
        <p:spPr>
          <a:xfrm>
            <a:off x="1907704" y="1268760"/>
            <a:ext cx="4032448" cy="323165"/>
          </a:xfrm>
          <a:prstGeom prst="rect">
            <a:avLst/>
          </a:prstGeom>
          <a:noFill/>
        </p:spPr>
        <p:txBody>
          <a:bodyPr wrap="square" rtlCol="0">
            <a:spAutoFit/>
          </a:bodyPr>
          <a:lstStyle/>
          <a:p>
            <a:r>
              <a:rPr lang="fr-FR" sz="1500" b="1" dirty="0" smtClean="0">
                <a:solidFill>
                  <a:srgbClr val="00B0F0"/>
                </a:solidFill>
              </a:rPr>
              <a:t>PROJET BAC STI2D ITEC</a:t>
            </a:r>
            <a:endParaRPr lang="fr-FR" sz="1200" dirty="0">
              <a:solidFill>
                <a:schemeClr val="bg1"/>
              </a:solidFill>
            </a:endParaRPr>
          </a:p>
        </p:txBody>
      </p:sp>
      <p:sp>
        <p:nvSpPr>
          <p:cNvPr id="10" name="Rectangle 9"/>
          <p:cNvSpPr/>
          <p:nvPr/>
        </p:nvSpPr>
        <p:spPr>
          <a:xfrm>
            <a:off x="1115616" y="2420888"/>
            <a:ext cx="7056784" cy="2246769"/>
          </a:xfrm>
          <a:prstGeom prst="rect">
            <a:avLst/>
          </a:prstGeom>
        </p:spPr>
        <p:txBody>
          <a:bodyPr wrap="square">
            <a:spAutoFit/>
          </a:bodyPr>
          <a:lstStyle/>
          <a:p>
            <a:pPr algn="just"/>
            <a:r>
              <a:rPr lang="fr-FR" sz="2000" b="1" i="1" dirty="0" smtClean="0">
                <a:solidFill>
                  <a:schemeClr val="bg1"/>
                </a:solidFill>
              </a:rPr>
              <a:t>Pour nous, l’objectif d’un tel projet est avant tout pédagogique. Cet aspect est primordial. En conséquence, il était impératif que les élèves travaillent avec une véritable démarche de projet. Cependant, nous mettons un point d’honneur à ce qu’un projet soit </a:t>
            </a:r>
            <a:r>
              <a:rPr lang="fr-FR" sz="2000" b="1" i="1" dirty="0" smtClean="0">
                <a:solidFill>
                  <a:srgbClr val="00B0F0"/>
                </a:solidFill>
              </a:rPr>
              <a:t>FINALISE</a:t>
            </a:r>
            <a:r>
              <a:rPr lang="fr-FR" sz="2000" b="1" i="1" dirty="0" smtClean="0">
                <a:solidFill>
                  <a:schemeClr val="bg1"/>
                </a:solidFill>
              </a:rPr>
              <a:t>. Pas question de se contenter de l’étude et ensuite d’excuses pour expliquer que l’on n’a pas réussi : l’équipe et les enseignants voulait voir le bateau naviguer sur l’eau !</a:t>
            </a:r>
            <a:endParaRPr lang="fr-FR" sz="2000" b="1" dirty="0">
              <a:solidFill>
                <a:schemeClr val="bg1"/>
              </a:solidFill>
            </a:endParaRPr>
          </a:p>
        </p:txBody>
      </p:sp>
      <p:sp>
        <p:nvSpPr>
          <p:cNvPr id="12" name="ZoneTexte 11"/>
          <p:cNvSpPr txBox="1"/>
          <p:nvPr/>
        </p:nvSpPr>
        <p:spPr>
          <a:xfrm>
            <a:off x="1115616" y="1700808"/>
            <a:ext cx="8028384" cy="861774"/>
          </a:xfrm>
          <a:prstGeom prst="rect">
            <a:avLst/>
          </a:prstGeom>
          <a:noFill/>
        </p:spPr>
        <p:txBody>
          <a:bodyPr wrap="square" rtlCol="0">
            <a:spAutoFit/>
          </a:bodyPr>
          <a:lstStyle/>
          <a:p>
            <a:r>
              <a:rPr lang="fr-FR" sz="4800" dirty="0" smtClean="0">
                <a:solidFill>
                  <a:srgbClr val="00B0F0"/>
                </a:solidFill>
                <a:latin typeface="Swiss921 BT" pitchFamily="34" charset="0"/>
              </a:rPr>
              <a:t>LES DIFFICULTES DU PROJET ?</a:t>
            </a:r>
            <a:endParaRPr lang="fr-FR" sz="4800" dirty="0">
              <a:solidFill>
                <a:srgbClr val="00B0F0"/>
              </a:solidFill>
              <a:latin typeface="Swiss921 BT" pitchFamily="34" charset="0"/>
            </a:endParaRPr>
          </a:p>
        </p:txBody>
      </p:sp>
      <p:pic>
        <p:nvPicPr>
          <p:cNvPr id="13" name="Image 12" descr="shutterstock_115012306.png"/>
          <p:cNvPicPr>
            <a:picLocks noChangeAspect="1"/>
          </p:cNvPicPr>
          <p:nvPr/>
        </p:nvPicPr>
        <p:blipFill>
          <a:blip r:embed="rId6" cstate="print"/>
          <a:stretch>
            <a:fillRect/>
          </a:stretch>
        </p:blipFill>
        <p:spPr>
          <a:xfrm>
            <a:off x="467544" y="1700808"/>
            <a:ext cx="725371" cy="873941"/>
          </a:xfrm>
          <a:prstGeom prst="rect">
            <a:avLst/>
          </a:prstGeom>
        </p:spPr>
      </p:pic>
      <p:pic>
        <p:nvPicPr>
          <p:cNvPr id="28673" name="Picture 1"/>
          <p:cNvPicPr>
            <a:picLocks noChangeAspect="1" noChangeArrowheads="1"/>
          </p:cNvPicPr>
          <p:nvPr/>
        </p:nvPicPr>
        <p:blipFill>
          <a:blip r:embed="rId7" cstate="print"/>
          <a:srcRect t="6048" b="3233"/>
          <a:stretch>
            <a:fillRect/>
          </a:stretch>
        </p:blipFill>
        <p:spPr bwMode="auto">
          <a:xfrm>
            <a:off x="1187624" y="4725144"/>
            <a:ext cx="3312368" cy="19164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dirty="0"/>
          </a:p>
        </p:txBody>
      </p:sp>
      <p:sp>
        <p:nvSpPr>
          <p:cNvPr id="15" name="ZoneTexte 14"/>
          <p:cNvSpPr txBox="1"/>
          <p:nvPr/>
        </p:nvSpPr>
        <p:spPr>
          <a:xfrm>
            <a:off x="899592" y="138698"/>
            <a:ext cx="4032448" cy="507831"/>
          </a:xfrm>
          <a:prstGeom prst="rect">
            <a:avLst/>
          </a:prstGeom>
          <a:noFill/>
        </p:spPr>
        <p:txBody>
          <a:bodyPr wrap="square" rtlCol="0">
            <a:spAutoFit/>
          </a:bodyPr>
          <a:lstStyle/>
          <a:p>
            <a:r>
              <a:rPr lang="fr-FR" sz="1500" b="1" dirty="0" smtClean="0">
                <a:solidFill>
                  <a:srgbClr val="00B0F0"/>
                </a:solidFill>
              </a:rPr>
              <a:t>LYCEE PRIVE SAINT JOSEPH</a:t>
            </a:r>
          </a:p>
          <a:p>
            <a:r>
              <a:rPr lang="fr-FR" sz="1200" dirty="0" smtClean="0">
                <a:solidFill>
                  <a:schemeClr val="bg1"/>
                </a:solidFill>
              </a:rPr>
              <a:t>Saint Martin Boulogne</a:t>
            </a:r>
            <a:endParaRPr lang="fr-FR" sz="1200" dirty="0">
              <a:solidFill>
                <a:schemeClr val="bg1"/>
              </a:solidFill>
            </a:endParaRPr>
          </a:p>
        </p:txBody>
      </p:sp>
      <p:pic>
        <p:nvPicPr>
          <p:cNvPr id="14" name="Picture 2"/>
          <p:cNvPicPr>
            <a:picLocks noChangeAspect="1" noChangeArrowheads="1"/>
          </p:cNvPicPr>
          <p:nvPr/>
        </p:nvPicPr>
        <p:blipFill>
          <a:blip r:embed="rId2" cstate="print"/>
          <a:srcRect l="50730" r="1218"/>
          <a:stretch>
            <a:fillRect/>
          </a:stretch>
        </p:blipFill>
        <p:spPr bwMode="auto">
          <a:xfrm flipH="1">
            <a:off x="6624736" y="6112800"/>
            <a:ext cx="2555776" cy="583896"/>
          </a:xfrm>
          <a:prstGeom prst="rect">
            <a:avLst/>
          </a:prstGeom>
          <a:noFill/>
          <a:ln w="9525">
            <a:noFill/>
            <a:miter lim="800000"/>
            <a:headEnd/>
            <a:tailEnd/>
          </a:ln>
        </p:spPr>
      </p:pic>
      <p:pic>
        <p:nvPicPr>
          <p:cNvPr id="11" name="Image 10" descr="4569.png"/>
          <p:cNvPicPr>
            <a:picLocks noChangeAspect="1"/>
          </p:cNvPicPr>
          <p:nvPr/>
        </p:nvPicPr>
        <p:blipFill>
          <a:blip r:embed="rId3" cstate="print"/>
          <a:stretch>
            <a:fillRect/>
          </a:stretch>
        </p:blipFill>
        <p:spPr>
          <a:xfrm>
            <a:off x="4704522" y="5036250"/>
            <a:ext cx="4439478" cy="2497206"/>
          </a:xfrm>
          <a:prstGeom prst="rect">
            <a:avLst/>
          </a:prstGeom>
        </p:spPr>
      </p:pic>
      <p:pic>
        <p:nvPicPr>
          <p:cNvPr id="16" name="Image 15" descr="logo24.png"/>
          <p:cNvPicPr>
            <a:picLocks noChangeAspect="1"/>
          </p:cNvPicPr>
          <p:nvPr/>
        </p:nvPicPr>
        <p:blipFill>
          <a:blip r:embed="rId4" cstate="print"/>
          <a:stretch>
            <a:fillRect/>
          </a:stretch>
        </p:blipFill>
        <p:spPr>
          <a:xfrm>
            <a:off x="7524328" y="116632"/>
            <a:ext cx="1387858" cy="576064"/>
          </a:xfrm>
          <a:prstGeom prst="rect">
            <a:avLst/>
          </a:prstGeom>
        </p:spPr>
      </p:pic>
      <p:pic>
        <p:nvPicPr>
          <p:cNvPr id="17" name="Image 16" descr="456.png"/>
          <p:cNvPicPr>
            <a:picLocks noChangeAspect="1"/>
          </p:cNvPicPr>
          <p:nvPr/>
        </p:nvPicPr>
        <p:blipFill>
          <a:blip r:embed="rId5" cstate="print"/>
          <a:stretch>
            <a:fillRect/>
          </a:stretch>
        </p:blipFill>
        <p:spPr>
          <a:xfrm>
            <a:off x="179512" y="116632"/>
            <a:ext cx="720080" cy="593143"/>
          </a:xfrm>
          <a:prstGeom prst="rect">
            <a:avLst/>
          </a:prstGeom>
        </p:spPr>
      </p:pic>
      <p:sp>
        <p:nvSpPr>
          <p:cNvPr id="20" name="ZoneTexte 19"/>
          <p:cNvSpPr txBox="1"/>
          <p:nvPr/>
        </p:nvSpPr>
        <p:spPr>
          <a:xfrm>
            <a:off x="1907704" y="764704"/>
            <a:ext cx="5832648" cy="707886"/>
          </a:xfrm>
          <a:prstGeom prst="rect">
            <a:avLst/>
          </a:prstGeom>
          <a:noFill/>
        </p:spPr>
        <p:txBody>
          <a:bodyPr wrap="square" rtlCol="0">
            <a:spAutoFit/>
          </a:bodyPr>
          <a:lstStyle/>
          <a:p>
            <a:r>
              <a:rPr lang="fr-FR" sz="4000" dirty="0" smtClean="0">
                <a:solidFill>
                  <a:schemeClr val="bg1"/>
                </a:solidFill>
                <a:latin typeface="Swiss921 BT" pitchFamily="34" charset="0"/>
              </a:rPr>
              <a:t>HORS-BORD H2 POWERED</a:t>
            </a:r>
            <a:endParaRPr lang="fr-FR" sz="4000" dirty="0">
              <a:solidFill>
                <a:schemeClr val="bg1"/>
              </a:solidFill>
              <a:latin typeface="Swiss921 BT" pitchFamily="34" charset="0"/>
            </a:endParaRPr>
          </a:p>
        </p:txBody>
      </p:sp>
      <p:sp>
        <p:nvSpPr>
          <p:cNvPr id="21" name="ZoneTexte 20"/>
          <p:cNvSpPr txBox="1"/>
          <p:nvPr/>
        </p:nvSpPr>
        <p:spPr>
          <a:xfrm>
            <a:off x="1907704" y="1268760"/>
            <a:ext cx="4032448" cy="323165"/>
          </a:xfrm>
          <a:prstGeom prst="rect">
            <a:avLst/>
          </a:prstGeom>
          <a:noFill/>
        </p:spPr>
        <p:txBody>
          <a:bodyPr wrap="square" rtlCol="0">
            <a:spAutoFit/>
          </a:bodyPr>
          <a:lstStyle/>
          <a:p>
            <a:r>
              <a:rPr lang="fr-FR" sz="1500" b="1" dirty="0" smtClean="0">
                <a:solidFill>
                  <a:srgbClr val="00B0F0"/>
                </a:solidFill>
              </a:rPr>
              <a:t>PROJET BAC STI2D ITEC</a:t>
            </a:r>
            <a:endParaRPr lang="fr-FR" sz="1200" dirty="0">
              <a:solidFill>
                <a:schemeClr val="bg1"/>
              </a:solidFill>
            </a:endParaRPr>
          </a:p>
        </p:txBody>
      </p:sp>
      <p:sp>
        <p:nvSpPr>
          <p:cNvPr id="10" name="Rectangle 9"/>
          <p:cNvSpPr/>
          <p:nvPr/>
        </p:nvSpPr>
        <p:spPr>
          <a:xfrm>
            <a:off x="1115616" y="2420888"/>
            <a:ext cx="7200800" cy="2554545"/>
          </a:xfrm>
          <a:prstGeom prst="rect">
            <a:avLst/>
          </a:prstGeom>
        </p:spPr>
        <p:txBody>
          <a:bodyPr wrap="square">
            <a:spAutoFit/>
          </a:bodyPr>
          <a:lstStyle/>
          <a:p>
            <a:pPr algn="just"/>
            <a:r>
              <a:rPr lang="fr-FR" sz="2000" b="1" i="1" dirty="0" smtClean="0">
                <a:solidFill>
                  <a:schemeClr val="bg1"/>
                </a:solidFill>
              </a:rPr>
              <a:t>L’appropriation du cahier des charges fonctionnelles a été un premier «pensum» pour eux. L’organisation du travail en équipe (première réelle expérience avec un objectif de résultat), la coordination des documents et productions entre les équipiers leur a posé aussi quelques soucis. Difficultés dans la modélisation des pièces complexes (coque-hélice). Difficultés dans l'anticipation de la répartition des masses qui change en fonction de l'évolution du projet (problème crucial)</a:t>
            </a:r>
            <a:endParaRPr lang="fr-FR" sz="2000" b="1" dirty="0">
              <a:solidFill>
                <a:schemeClr val="bg1"/>
              </a:solidFill>
            </a:endParaRPr>
          </a:p>
        </p:txBody>
      </p:sp>
      <p:sp>
        <p:nvSpPr>
          <p:cNvPr id="12" name="ZoneTexte 11"/>
          <p:cNvSpPr txBox="1"/>
          <p:nvPr/>
        </p:nvSpPr>
        <p:spPr>
          <a:xfrm>
            <a:off x="1115616" y="1700808"/>
            <a:ext cx="8028384" cy="830997"/>
          </a:xfrm>
          <a:prstGeom prst="rect">
            <a:avLst/>
          </a:prstGeom>
          <a:noFill/>
        </p:spPr>
        <p:txBody>
          <a:bodyPr wrap="square" rtlCol="0">
            <a:spAutoFit/>
          </a:bodyPr>
          <a:lstStyle/>
          <a:p>
            <a:r>
              <a:rPr lang="fr-FR" sz="4800" dirty="0" smtClean="0">
                <a:solidFill>
                  <a:srgbClr val="00B0F0"/>
                </a:solidFill>
                <a:latin typeface="Swiss921 BT" pitchFamily="34" charset="0"/>
              </a:rPr>
              <a:t>LES DIFFICULTES DU PROJET ?</a:t>
            </a:r>
            <a:endParaRPr lang="fr-FR" sz="4800" dirty="0">
              <a:solidFill>
                <a:srgbClr val="00B0F0"/>
              </a:solidFill>
              <a:latin typeface="Swiss921 BT" pitchFamily="34" charset="0"/>
            </a:endParaRPr>
          </a:p>
        </p:txBody>
      </p:sp>
      <p:pic>
        <p:nvPicPr>
          <p:cNvPr id="13" name="Image 12" descr="shutterstock_115012306.png"/>
          <p:cNvPicPr>
            <a:picLocks noChangeAspect="1"/>
          </p:cNvPicPr>
          <p:nvPr/>
        </p:nvPicPr>
        <p:blipFill>
          <a:blip r:embed="rId6" cstate="print"/>
          <a:stretch>
            <a:fillRect/>
          </a:stretch>
        </p:blipFill>
        <p:spPr>
          <a:xfrm>
            <a:off x="467544" y="1700808"/>
            <a:ext cx="725371" cy="873941"/>
          </a:xfrm>
          <a:prstGeom prst="rect">
            <a:avLst/>
          </a:prstGeom>
        </p:spPr>
      </p:pic>
      <p:pic>
        <p:nvPicPr>
          <p:cNvPr id="27651" name="Picture 3" descr="C:\Users\THIERRY\Documents\24H de ST JO 2013\MAG24 2013\MAG24 - FEVRIER\2013-02-01 14.13.50.jpg"/>
          <p:cNvPicPr>
            <a:picLocks noChangeAspect="1" noChangeArrowheads="1"/>
          </p:cNvPicPr>
          <p:nvPr/>
        </p:nvPicPr>
        <p:blipFill>
          <a:blip r:embed="rId7" cstate="print"/>
          <a:srcRect t="32757" r="8749"/>
          <a:stretch>
            <a:fillRect/>
          </a:stretch>
        </p:blipFill>
        <p:spPr bwMode="auto">
          <a:xfrm>
            <a:off x="1187624" y="5013176"/>
            <a:ext cx="2866347" cy="15841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dirty="0"/>
          </a:p>
        </p:txBody>
      </p:sp>
      <p:sp>
        <p:nvSpPr>
          <p:cNvPr id="15" name="ZoneTexte 14"/>
          <p:cNvSpPr txBox="1"/>
          <p:nvPr/>
        </p:nvSpPr>
        <p:spPr>
          <a:xfrm>
            <a:off x="899592" y="138698"/>
            <a:ext cx="4032448" cy="507831"/>
          </a:xfrm>
          <a:prstGeom prst="rect">
            <a:avLst/>
          </a:prstGeom>
          <a:noFill/>
        </p:spPr>
        <p:txBody>
          <a:bodyPr wrap="square" rtlCol="0">
            <a:spAutoFit/>
          </a:bodyPr>
          <a:lstStyle/>
          <a:p>
            <a:r>
              <a:rPr lang="fr-FR" sz="1500" b="1" dirty="0" smtClean="0">
                <a:solidFill>
                  <a:srgbClr val="00B0F0"/>
                </a:solidFill>
              </a:rPr>
              <a:t>LYCEE PRIVE SAINT JOSEPH</a:t>
            </a:r>
          </a:p>
          <a:p>
            <a:r>
              <a:rPr lang="fr-FR" sz="1200" dirty="0" smtClean="0">
                <a:solidFill>
                  <a:schemeClr val="bg1"/>
                </a:solidFill>
              </a:rPr>
              <a:t>Saint Martin Boulogne</a:t>
            </a:r>
            <a:endParaRPr lang="fr-FR" sz="1200" dirty="0">
              <a:solidFill>
                <a:schemeClr val="bg1"/>
              </a:solidFill>
            </a:endParaRPr>
          </a:p>
        </p:txBody>
      </p:sp>
      <p:pic>
        <p:nvPicPr>
          <p:cNvPr id="14" name="Picture 2"/>
          <p:cNvPicPr>
            <a:picLocks noChangeAspect="1" noChangeArrowheads="1"/>
          </p:cNvPicPr>
          <p:nvPr/>
        </p:nvPicPr>
        <p:blipFill>
          <a:blip r:embed="rId2" cstate="print"/>
          <a:srcRect l="50730" r="1218"/>
          <a:stretch>
            <a:fillRect/>
          </a:stretch>
        </p:blipFill>
        <p:spPr bwMode="auto">
          <a:xfrm flipH="1">
            <a:off x="6624736" y="6112800"/>
            <a:ext cx="2555776" cy="583896"/>
          </a:xfrm>
          <a:prstGeom prst="rect">
            <a:avLst/>
          </a:prstGeom>
          <a:noFill/>
          <a:ln w="9525">
            <a:noFill/>
            <a:miter lim="800000"/>
            <a:headEnd/>
            <a:tailEnd/>
          </a:ln>
        </p:spPr>
      </p:pic>
      <p:pic>
        <p:nvPicPr>
          <p:cNvPr id="11" name="Image 10" descr="4569.png"/>
          <p:cNvPicPr>
            <a:picLocks noChangeAspect="1"/>
          </p:cNvPicPr>
          <p:nvPr/>
        </p:nvPicPr>
        <p:blipFill>
          <a:blip r:embed="rId3" cstate="print"/>
          <a:stretch>
            <a:fillRect/>
          </a:stretch>
        </p:blipFill>
        <p:spPr>
          <a:xfrm>
            <a:off x="4704522" y="5036250"/>
            <a:ext cx="4439478" cy="2497206"/>
          </a:xfrm>
          <a:prstGeom prst="rect">
            <a:avLst/>
          </a:prstGeom>
        </p:spPr>
      </p:pic>
      <p:pic>
        <p:nvPicPr>
          <p:cNvPr id="16" name="Image 15" descr="logo24.png"/>
          <p:cNvPicPr>
            <a:picLocks noChangeAspect="1"/>
          </p:cNvPicPr>
          <p:nvPr/>
        </p:nvPicPr>
        <p:blipFill>
          <a:blip r:embed="rId4" cstate="print"/>
          <a:stretch>
            <a:fillRect/>
          </a:stretch>
        </p:blipFill>
        <p:spPr>
          <a:xfrm>
            <a:off x="7524328" y="116632"/>
            <a:ext cx="1387858" cy="576064"/>
          </a:xfrm>
          <a:prstGeom prst="rect">
            <a:avLst/>
          </a:prstGeom>
        </p:spPr>
      </p:pic>
      <p:pic>
        <p:nvPicPr>
          <p:cNvPr id="17" name="Image 16" descr="456.png"/>
          <p:cNvPicPr>
            <a:picLocks noChangeAspect="1"/>
          </p:cNvPicPr>
          <p:nvPr/>
        </p:nvPicPr>
        <p:blipFill>
          <a:blip r:embed="rId5" cstate="print"/>
          <a:stretch>
            <a:fillRect/>
          </a:stretch>
        </p:blipFill>
        <p:spPr>
          <a:xfrm>
            <a:off x="179512" y="116632"/>
            <a:ext cx="720080" cy="593143"/>
          </a:xfrm>
          <a:prstGeom prst="rect">
            <a:avLst/>
          </a:prstGeom>
        </p:spPr>
      </p:pic>
      <p:sp>
        <p:nvSpPr>
          <p:cNvPr id="20" name="ZoneTexte 19"/>
          <p:cNvSpPr txBox="1"/>
          <p:nvPr/>
        </p:nvSpPr>
        <p:spPr>
          <a:xfrm>
            <a:off x="1907704" y="764704"/>
            <a:ext cx="5832648" cy="707886"/>
          </a:xfrm>
          <a:prstGeom prst="rect">
            <a:avLst/>
          </a:prstGeom>
          <a:noFill/>
        </p:spPr>
        <p:txBody>
          <a:bodyPr wrap="square" rtlCol="0">
            <a:spAutoFit/>
          </a:bodyPr>
          <a:lstStyle/>
          <a:p>
            <a:r>
              <a:rPr lang="fr-FR" sz="4000" dirty="0" smtClean="0">
                <a:solidFill>
                  <a:schemeClr val="bg1"/>
                </a:solidFill>
                <a:latin typeface="Swiss921 BT" pitchFamily="34" charset="0"/>
              </a:rPr>
              <a:t>HORS-BORD H2 POWERED</a:t>
            </a:r>
            <a:endParaRPr lang="fr-FR" sz="4000" dirty="0">
              <a:solidFill>
                <a:schemeClr val="bg1"/>
              </a:solidFill>
              <a:latin typeface="Swiss921 BT" pitchFamily="34" charset="0"/>
            </a:endParaRPr>
          </a:p>
        </p:txBody>
      </p:sp>
      <p:sp>
        <p:nvSpPr>
          <p:cNvPr id="21" name="ZoneTexte 20"/>
          <p:cNvSpPr txBox="1"/>
          <p:nvPr/>
        </p:nvSpPr>
        <p:spPr>
          <a:xfrm>
            <a:off x="1907704" y="1268760"/>
            <a:ext cx="4032448" cy="323165"/>
          </a:xfrm>
          <a:prstGeom prst="rect">
            <a:avLst/>
          </a:prstGeom>
          <a:noFill/>
        </p:spPr>
        <p:txBody>
          <a:bodyPr wrap="square" rtlCol="0">
            <a:spAutoFit/>
          </a:bodyPr>
          <a:lstStyle/>
          <a:p>
            <a:r>
              <a:rPr lang="fr-FR" sz="1500" b="1" dirty="0" smtClean="0">
                <a:solidFill>
                  <a:srgbClr val="00B0F0"/>
                </a:solidFill>
              </a:rPr>
              <a:t>PROJET BAC STI2D ITEC</a:t>
            </a:r>
            <a:endParaRPr lang="fr-FR" sz="1200" dirty="0">
              <a:solidFill>
                <a:schemeClr val="bg1"/>
              </a:solidFill>
            </a:endParaRPr>
          </a:p>
        </p:txBody>
      </p:sp>
      <p:sp>
        <p:nvSpPr>
          <p:cNvPr id="10" name="Rectangle 9"/>
          <p:cNvSpPr/>
          <p:nvPr/>
        </p:nvSpPr>
        <p:spPr>
          <a:xfrm>
            <a:off x="1115616" y="2766407"/>
            <a:ext cx="7056784" cy="1938992"/>
          </a:xfrm>
          <a:prstGeom prst="rect">
            <a:avLst/>
          </a:prstGeom>
        </p:spPr>
        <p:txBody>
          <a:bodyPr wrap="square">
            <a:spAutoFit/>
          </a:bodyPr>
          <a:lstStyle/>
          <a:p>
            <a:pPr algn="just"/>
            <a:r>
              <a:rPr lang="fr-FR" sz="2000" b="1" i="1" dirty="0" smtClean="0">
                <a:solidFill>
                  <a:schemeClr val="bg1"/>
                </a:solidFill>
              </a:rPr>
              <a:t>Les problèmes d’étanchéité n’ont pas, non plus, été simples. Electronique et eau ne font pas vraiment «bon ménage» ! Alors là aussi, quelques ennuis. Il a manqué bien sûr un peu de temps pour faire tous les essais nécessaires : on était contraint, dans le cadre de l'examen, à passer par des étapes intermédiaires de formalisation obligatoire …</a:t>
            </a:r>
            <a:endParaRPr lang="fr-FR" sz="2000" b="1" dirty="0">
              <a:solidFill>
                <a:schemeClr val="bg1"/>
              </a:solidFill>
            </a:endParaRPr>
          </a:p>
        </p:txBody>
      </p:sp>
      <p:sp>
        <p:nvSpPr>
          <p:cNvPr id="12" name="ZoneTexte 11"/>
          <p:cNvSpPr txBox="1"/>
          <p:nvPr/>
        </p:nvSpPr>
        <p:spPr>
          <a:xfrm>
            <a:off x="1115616" y="2046327"/>
            <a:ext cx="7776864" cy="830997"/>
          </a:xfrm>
          <a:prstGeom prst="rect">
            <a:avLst/>
          </a:prstGeom>
          <a:noFill/>
        </p:spPr>
        <p:txBody>
          <a:bodyPr wrap="square" rtlCol="0">
            <a:spAutoFit/>
          </a:bodyPr>
          <a:lstStyle/>
          <a:p>
            <a:r>
              <a:rPr lang="fr-FR" sz="4800" dirty="0" smtClean="0">
                <a:solidFill>
                  <a:srgbClr val="00B0F0"/>
                </a:solidFill>
                <a:latin typeface="Swiss921 BT" pitchFamily="34" charset="0"/>
              </a:rPr>
              <a:t>LES DIFFICULTES DU PROJET ?</a:t>
            </a:r>
            <a:endParaRPr lang="fr-FR" sz="4800" dirty="0">
              <a:solidFill>
                <a:srgbClr val="00B0F0"/>
              </a:solidFill>
              <a:latin typeface="Swiss921 BT" pitchFamily="34" charset="0"/>
            </a:endParaRPr>
          </a:p>
        </p:txBody>
      </p:sp>
      <p:pic>
        <p:nvPicPr>
          <p:cNvPr id="13" name="Image 12" descr="shutterstock_115012306.png"/>
          <p:cNvPicPr>
            <a:picLocks noChangeAspect="1"/>
          </p:cNvPicPr>
          <p:nvPr/>
        </p:nvPicPr>
        <p:blipFill>
          <a:blip r:embed="rId6" cstate="print"/>
          <a:stretch>
            <a:fillRect/>
          </a:stretch>
        </p:blipFill>
        <p:spPr>
          <a:xfrm>
            <a:off x="467544" y="2046327"/>
            <a:ext cx="725371" cy="873941"/>
          </a:xfrm>
          <a:prstGeom prst="rect">
            <a:avLst/>
          </a:prstGeom>
        </p:spPr>
      </p:pic>
      <p:pic>
        <p:nvPicPr>
          <p:cNvPr id="19" name="Picture 2" descr="C:\Users\THIERRY\Documents\24H de ST JO 2013\MAG24 2013\MAG24 - FEVRIER\2013-02-01 14.10.56.jpg"/>
          <p:cNvPicPr>
            <a:picLocks noChangeAspect="1" noChangeArrowheads="1"/>
          </p:cNvPicPr>
          <p:nvPr/>
        </p:nvPicPr>
        <p:blipFill>
          <a:blip r:embed="rId7" cstate="print"/>
          <a:srcRect b="31761"/>
          <a:stretch>
            <a:fillRect/>
          </a:stretch>
        </p:blipFill>
        <p:spPr bwMode="auto">
          <a:xfrm>
            <a:off x="1187624" y="4797152"/>
            <a:ext cx="3384376" cy="17321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dirty="0"/>
          </a:p>
        </p:txBody>
      </p:sp>
      <p:sp>
        <p:nvSpPr>
          <p:cNvPr id="15" name="ZoneTexte 14"/>
          <p:cNvSpPr txBox="1"/>
          <p:nvPr/>
        </p:nvSpPr>
        <p:spPr>
          <a:xfrm>
            <a:off x="899592" y="138698"/>
            <a:ext cx="4032448" cy="507831"/>
          </a:xfrm>
          <a:prstGeom prst="rect">
            <a:avLst/>
          </a:prstGeom>
          <a:noFill/>
        </p:spPr>
        <p:txBody>
          <a:bodyPr wrap="square" rtlCol="0">
            <a:spAutoFit/>
          </a:bodyPr>
          <a:lstStyle/>
          <a:p>
            <a:r>
              <a:rPr lang="fr-FR" sz="1500" b="1" dirty="0" smtClean="0">
                <a:solidFill>
                  <a:srgbClr val="00B0F0"/>
                </a:solidFill>
              </a:rPr>
              <a:t>LYCEE PRIVE SAINT JOSEPH</a:t>
            </a:r>
          </a:p>
          <a:p>
            <a:r>
              <a:rPr lang="fr-FR" sz="1200" dirty="0" smtClean="0">
                <a:solidFill>
                  <a:schemeClr val="bg1"/>
                </a:solidFill>
              </a:rPr>
              <a:t>Saint Martin Boulogne</a:t>
            </a:r>
            <a:endParaRPr lang="fr-FR" sz="1200" dirty="0">
              <a:solidFill>
                <a:schemeClr val="bg1"/>
              </a:solidFill>
            </a:endParaRPr>
          </a:p>
        </p:txBody>
      </p:sp>
      <p:pic>
        <p:nvPicPr>
          <p:cNvPr id="14" name="Picture 2"/>
          <p:cNvPicPr>
            <a:picLocks noChangeAspect="1" noChangeArrowheads="1"/>
          </p:cNvPicPr>
          <p:nvPr/>
        </p:nvPicPr>
        <p:blipFill>
          <a:blip r:embed="rId2" cstate="print"/>
          <a:srcRect l="50730" r="1218"/>
          <a:stretch>
            <a:fillRect/>
          </a:stretch>
        </p:blipFill>
        <p:spPr bwMode="auto">
          <a:xfrm flipH="1">
            <a:off x="6624736" y="6112800"/>
            <a:ext cx="2555776" cy="583896"/>
          </a:xfrm>
          <a:prstGeom prst="rect">
            <a:avLst/>
          </a:prstGeom>
          <a:noFill/>
          <a:ln w="9525">
            <a:noFill/>
            <a:miter lim="800000"/>
            <a:headEnd/>
            <a:tailEnd/>
          </a:ln>
        </p:spPr>
      </p:pic>
      <p:pic>
        <p:nvPicPr>
          <p:cNvPr id="11" name="Image 10" descr="4569.png"/>
          <p:cNvPicPr>
            <a:picLocks noChangeAspect="1"/>
          </p:cNvPicPr>
          <p:nvPr/>
        </p:nvPicPr>
        <p:blipFill>
          <a:blip r:embed="rId3" cstate="print"/>
          <a:stretch>
            <a:fillRect/>
          </a:stretch>
        </p:blipFill>
        <p:spPr>
          <a:xfrm>
            <a:off x="4704522" y="5036250"/>
            <a:ext cx="4439478" cy="2497206"/>
          </a:xfrm>
          <a:prstGeom prst="rect">
            <a:avLst/>
          </a:prstGeom>
        </p:spPr>
      </p:pic>
      <p:pic>
        <p:nvPicPr>
          <p:cNvPr id="16" name="Image 15" descr="logo24.png"/>
          <p:cNvPicPr>
            <a:picLocks noChangeAspect="1"/>
          </p:cNvPicPr>
          <p:nvPr/>
        </p:nvPicPr>
        <p:blipFill>
          <a:blip r:embed="rId4" cstate="print"/>
          <a:stretch>
            <a:fillRect/>
          </a:stretch>
        </p:blipFill>
        <p:spPr>
          <a:xfrm>
            <a:off x="7524328" y="116632"/>
            <a:ext cx="1387858" cy="576064"/>
          </a:xfrm>
          <a:prstGeom prst="rect">
            <a:avLst/>
          </a:prstGeom>
        </p:spPr>
      </p:pic>
      <p:pic>
        <p:nvPicPr>
          <p:cNvPr id="17" name="Image 16" descr="456.png"/>
          <p:cNvPicPr>
            <a:picLocks noChangeAspect="1"/>
          </p:cNvPicPr>
          <p:nvPr/>
        </p:nvPicPr>
        <p:blipFill>
          <a:blip r:embed="rId5" cstate="print"/>
          <a:stretch>
            <a:fillRect/>
          </a:stretch>
        </p:blipFill>
        <p:spPr>
          <a:xfrm>
            <a:off x="179512" y="116632"/>
            <a:ext cx="720080" cy="593143"/>
          </a:xfrm>
          <a:prstGeom prst="rect">
            <a:avLst/>
          </a:prstGeom>
        </p:spPr>
      </p:pic>
      <p:sp>
        <p:nvSpPr>
          <p:cNvPr id="20" name="ZoneTexte 19"/>
          <p:cNvSpPr txBox="1"/>
          <p:nvPr/>
        </p:nvSpPr>
        <p:spPr>
          <a:xfrm>
            <a:off x="1907704" y="764704"/>
            <a:ext cx="5832648" cy="707886"/>
          </a:xfrm>
          <a:prstGeom prst="rect">
            <a:avLst/>
          </a:prstGeom>
          <a:noFill/>
        </p:spPr>
        <p:txBody>
          <a:bodyPr wrap="square" rtlCol="0">
            <a:spAutoFit/>
          </a:bodyPr>
          <a:lstStyle/>
          <a:p>
            <a:r>
              <a:rPr lang="fr-FR" sz="4000" dirty="0" smtClean="0">
                <a:solidFill>
                  <a:schemeClr val="bg1"/>
                </a:solidFill>
                <a:latin typeface="Swiss921 BT" pitchFamily="34" charset="0"/>
              </a:rPr>
              <a:t>HORS-BORD H2 POWERED</a:t>
            </a:r>
            <a:endParaRPr lang="fr-FR" sz="4000" dirty="0">
              <a:solidFill>
                <a:schemeClr val="bg1"/>
              </a:solidFill>
              <a:latin typeface="Swiss921 BT" pitchFamily="34" charset="0"/>
            </a:endParaRPr>
          </a:p>
        </p:txBody>
      </p:sp>
      <p:sp>
        <p:nvSpPr>
          <p:cNvPr id="21" name="ZoneTexte 20"/>
          <p:cNvSpPr txBox="1"/>
          <p:nvPr/>
        </p:nvSpPr>
        <p:spPr>
          <a:xfrm>
            <a:off x="1907704" y="1268760"/>
            <a:ext cx="4032448" cy="323165"/>
          </a:xfrm>
          <a:prstGeom prst="rect">
            <a:avLst/>
          </a:prstGeom>
          <a:noFill/>
        </p:spPr>
        <p:txBody>
          <a:bodyPr wrap="square" rtlCol="0">
            <a:spAutoFit/>
          </a:bodyPr>
          <a:lstStyle/>
          <a:p>
            <a:r>
              <a:rPr lang="fr-FR" sz="1500" b="1" dirty="0" smtClean="0">
                <a:solidFill>
                  <a:srgbClr val="00B0F0"/>
                </a:solidFill>
              </a:rPr>
              <a:t>PROJET BAC STI2D ITEC</a:t>
            </a:r>
            <a:endParaRPr lang="fr-FR" sz="1200" dirty="0">
              <a:solidFill>
                <a:schemeClr val="bg1"/>
              </a:solidFill>
            </a:endParaRPr>
          </a:p>
        </p:txBody>
      </p:sp>
      <p:sp>
        <p:nvSpPr>
          <p:cNvPr id="10" name="Rectangle 9"/>
          <p:cNvSpPr/>
          <p:nvPr/>
        </p:nvSpPr>
        <p:spPr>
          <a:xfrm>
            <a:off x="1115616" y="2766407"/>
            <a:ext cx="7056784" cy="1323439"/>
          </a:xfrm>
          <a:prstGeom prst="rect">
            <a:avLst/>
          </a:prstGeom>
        </p:spPr>
        <p:txBody>
          <a:bodyPr wrap="square">
            <a:spAutoFit/>
          </a:bodyPr>
          <a:lstStyle/>
          <a:p>
            <a:pPr algn="just"/>
            <a:r>
              <a:rPr lang="fr-FR" sz="2000" b="1" i="1" dirty="0" smtClean="0">
                <a:solidFill>
                  <a:schemeClr val="bg1"/>
                </a:solidFill>
              </a:rPr>
              <a:t>Reste des améliorations à apporter dans le refroidissement du moteur et la ventilation de la PAC. Ce sera l’ouverture de projets, d’études et d’améliorations pour cette année et avec de nouveaux élèves …</a:t>
            </a:r>
            <a:endParaRPr lang="fr-FR" sz="2000" b="1" dirty="0">
              <a:solidFill>
                <a:schemeClr val="bg1"/>
              </a:solidFill>
            </a:endParaRPr>
          </a:p>
        </p:txBody>
      </p:sp>
      <p:sp>
        <p:nvSpPr>
          <p:cNvPr id="12" name="ZoneTexte 11"/>
          <p:cNvSpPr txBox="1"/>
          <p:nvPr/>
        </p:nvSpPr>
        <p:spPr>
          <a:xfrm>
            <a:off x="1115616" y="2046327"/>
            <a:ext cx="7272808" cy="861774"/>
          </a:xfrm>
          <a:prstGeom prst="rect">
            <a:avLst/>
          </a:prstGeom>
          <a:noFill/>
        </p:spPr>
        <p:txBody>
          <a:bodyPr wrap="square" rtlCol="0">
            <a:spAutoFit/>
          </a:bodyPr>
          <a:lstStyle/>
          <a:p>
            <a:r>
              <a:rPr lang="fr-FR" sz="5000" dirty="0" smtClean="0">
                <a:solidFill>
                  <a:srgbClr val="00B0F0"/>
                </a:solidFill>
                <a:latin typeface="Swiss921 BT" pitchFamily="34" charset="0"/>
              </a:rPr>
              <a:t>LES DIFFICULTES ?</a:t>
            </a:r>
            <a:endParaRPr lang="fr-FR" sz="5000" dirty="0">
              <a:solidFill>
                <a:srgbClr val="00B0F0"/>
              </a:solidFill>
              <a:latin typeface="Swiss921 BT" pitchFamily="34" charset="0"/>
            </a:endParaRPr>
          </a:p>
        </p:txBody>
      </p:sp>
      <p:pic>
        <p:nvPicPr>
          <p:cNvPr id="13" name="Image 12" descr="shutterstock_115012306.png"/>
          <p:cNvPicPr>
            <a:picLocks noChangeAspect="1"/>
          </p:cNvPicPr>
          <p:nvPr/>
        </p:nvPicPr>
        <p:blipFill>
          <a:blip r:embed="rId6" cstate="print"/>
          <a:stretch>
            <a:fillRect/>
          </a:stretch>
        </p:blipFill>
        <p:spPr>
          <a:xfrm>
            <a:off x="467544" y="2046327"/>
            <a:ext cx="725371" cy="873941"/>
          </a:xfrm>
          <a:prstGeom prst="rect">
            <a:avLst/>
          </a:prstGeom>
        </p:spPr>
      </p:pic>
      <p:pic>
        <p:nvPicPr>
          <p:cNvPr id="25601" name="Picture 1" descr="C:\Users\THIERRY\Documents\24H de ST JO 2013\MAG24 2013\MAG24 - FEVRIER\2013-02-01 14.11.40.jpg"/>
          <p:cNvPicPr>
            <a:picLocks noChangeAspect="1" noChangeArrowheads="1"/>
          </p:cNvPicPr>
          <p:nvPr/>
        </p:nvPicPr>
        <p:blipFill>
          <a:blip r:embed="rId7" cstate="print"/>
          <a:srcRect t="23304"/>
          <a:stretch>
            <a:fillRect/>
          </a:stretch>
        </p:blipFill>
        <p:spPr bwMode="auto">
          <a:xfrm>
            <a:off x="1187624" y="4187960"/>
            <a:ext cx="3312368" cy="19053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dirty="0"/>
          </a:p>
        </p:txBody>
      </p:sp>
      <p:sp>
        <p:nvSpPr>
          <p:cNvPr id="15" name="ZoneTexte 14"/>
          <p:cNvSpPr txBox="1"/>
          <p:nvPr/>
        </p:nvSpPr>
        <p:spPr>
          <a:xfrm>
            <a:off x="899592" y="138698"/>
            <a:ext cx="4032448" cy="507831"/>
          </a:xfrm>
          <a:prstGeom prst="rect">
            <a:avLst/>
          </a:prstGeom>
          <a:noFill/>
        </p:spPr>
        <p:txBody>
          <a:bodyPr wrap="square" rtlCol="0">
            <a:spAutoFit/>
          </a:bodyPr>
          <a:lstStyle/>
          <a:p>
            <a:r>
              <a:rPr lang="fr-FR" sz="1500" b="1" dirty="0" smtClean="0">
                <a:solidFill>
                  <a:srgbClr val="00B0F0"/>
                </a:solidFill>
              </a:rPr>
              <a:t>LYCEE PRIVE SAINT JOSEPH</a:t>
            </a:r>
          </a:p>
          <a:p>
            <a:r>
              <a:rPr lang="fr-FR" sz="1200" dirty="0" smtClean="0">
                <a:solidFill>
                  <a:schemeClr val="bg1"/>
                </a:solidFill>
              </a:rPr>
              <a:t>Saint Martin Boulogne</a:t>
            </a:r>
            <a:endParaRPr lang="fr-FR" sz="1200" dirty="0">
              <a:solidFill>
                <a:schemeClr val="bg1"/>
              </a:solidFill>
            </a:endParaRPr>
          </a:p>
        </p:txBody>
      </p:sp>
      <p:pic>
        <p:nvPicPr>
          <p:cNvPr id="14" name="Picture 2"/>
          <p:cNvPicPr>
            <a:picLocks noChangeAspect="1" noChangeArrowheads="1"/>
          </p:cNvPicPr>
          <p:nvPr/>
        </p:nvPicPr>
        <p:blipFill>
          <a:blip r:embed="rId2" cstate="print"/>
          <a:srcRect l="50730" r="1218"/>
          <a:stretch>
            <a:fillRect/>
          </a:stretch>
        </p:blipFill>
        <p:spPr bwMode="auto">
          <a:xfrm flipH="1">
            <a:off x="6624736" y="6112800"/>
            <a:ext cx="2555776" cy="583896"/>
          </a:xfrm>
          <a:prstGeom prst="rect">
            <a:avLst/>
          </a:prstGeom>
          <a:noFill/>
          <a:ln w="9525">
            <a:noFill/>
            <a:miter lim="800000"/>
            <a:headEnd/>
            <a:tailEnd/>
          </a:ln>
        </p:spPr>
      </p:pic>
      <p:pic>
        <p:nvPicPr>
          <p:cNvPr id="11" name="Image 10" descr="4569.png"/>
          <p:cNvPicPr>
            <a:picLocks noChangeAspect="1"/>
          </p:cNvPicPr>
          <p:nvPr/>
        </p:nvPicPr>
        <p:blipFill>
          <a:blip r:embed="rId3" cstate="print"/>
          <a:stretch>
            <a:fillRect/>
          </a:stretch>
        </p:blipFill>
        <p:spPr>
          <a:xfrm>
            <a:off x="4704522" y="5036250"/>
            <a:ext cx="4439478" cy="2497206"/>
          </a:xfrm>
          <a:prstGeom prst="rect">
            <a:avLst/>
          </a:prstGeom>
        </p:spPr>
      </p:pic>
      <p:pic>
        <p:nvPicPr>
          <p:cNvPr id="16" name="Image 15" descr="logo24.png"/>
          <p:cNvPicPr>
            <a:picLocks noChangeAspect="1"/>
          </p:cNvPicPr>
          <p:nvPr/>
        </p:nvPicPr>
        <p:blipFill>
          <a:blip r:embed="rId4" cstate="print"/>
          <a:stretch>
            <a:fillRect/>
          </a:stretch>
        </p:blipFill>
        <p:spPr>
          <a:xfrm>
            <a:off x="7524328" y="116632"/>
            <a:ext cx="1387858" cy="576064"/>
          </a:xfrm>
          <a:prstGeom prst="rect">
            <a:avLst/>
          </a:prstGeom>
        </p:spPr>
      </p:pic>
      <p:pic>
        <p:nvPicPr>
          <p:cNvPr id="17" name="Image 16" descr="456.png"/>
          <p:cNvPicPr>
            <a:picLocks noChangeAspect="1"/>
          </p:cNvPicPr>
          <p:nvPr/>
        </p:nvPicPr>
        <p:blipFill>
          <a:blip r:embed="rId5" cstate="print"/>
          <a:stretch>
            <a:fillRect/>
          </a:stretch>
        </p:blipFill>
        <p:spPr>
          <a:xfrm>
            <a:off x="179512" y="116632"/>
            <a:ext cx="720080" cy="593143"/>
          </a:xfrm>
          <a:prstGeom prst="rect">
            <a:avLst/>
          </a:prstGeom>
        </p:spPr>
      </p:pic>
      <p:sp>
        <p:nvSpPr>
          <p:cNvPr id="20" name="ZoneTexte 19"/>
          <p:cNvSpPr txBox="1"/>
          <p:nvPr/>
        </p:nvSpPr>
        <p:spPr>
          <a:xfrm>
            <a:off x="1907704" y="764704"/>
            <a:ext cx="5832648" cy="707886"/>
          </a:xfrm>
          <a:prstGeom prst="rect">
            <a:avLst/>
          </a:prstGeom>
          <a:noFill/>
        </p:spPr>
        <p:txBody>
          <a:bodyPr wrap="square" rtlCol="0">
            <a:spAutoFit/>
          </a:bodyPr>
          <a:lstStyle/>
          <a:p>
            <a:r>
              <a:rPr lang="fr-FR" sz="4000" dirty="0" smtClean="0">
                <a:solidFill>
                  <a:schemeClr val="bg1"/>
                </a:solidFill>
                <a:latin typeface="Swiss921 BT" pitchFamily="34" charset="0"/>
              </a:rPr>
              <a:t>HORS-BORD H2 POWERED</a:t>
            </a:r>
            <a:endParaRPr lang="fr-FR" sz="4000" dirty="0">
              <a:solidFill>
                <a:schemeClr val="bg1"/>
              </a:solidFill>
              <a:latin typeface="Swiss921 BT" pitchFamily="34" charset="0"/>
            </a:endParaRPr>
          </a:p>
        </p:txBody>
      </p:sp>
      <p:sp>
        <p:nvSpPr>
          <p:cNvPr id="21" name="ZoneTexte 20"/>
          <p:cNvSpPr txBox="1"/>
          <p:nvPr/>
        </p:nvSpPr>
        <p:spPr>
          <a:xfrm>
            <a:off x="1907704" y="1268760"/>
            <a:ext cx="4032448" cy="323165"/>
          </a:xfrm>
          <a:prstGeom prst="rect">
            <a:avLst/>
          </a:prstGeom>
          <a:noFill/>
        </p:spPr>
        <p:txBody>
          <a:bodyPr wrap="square" rtlCol="0">
            <a:spAutoFit/>
          </a:bodyPr>
          <a:lstStyle/>
          <a:p>
            <a:r>
              <a:rPr lang="fr-FR" sz="1500" b="1" dirty="0" smtClean="0">
                <a:solidFill>
                  <a:srgbClr val="00B0F0"/>
                </a:solidFill>
              </a:rPr>
              <a:t>PROJET BAC STI2D ITEC</a:t>
            </a:r>
            <a:endParaRPr lang="fr-FR" sz="1200" dirty="0">
              <a:solidFill>
                <a:schemeClr val="bg1"/>
              </a:solidFill>
            </a:endParaRPr>
          </a:p>
        </p:txBody>
      </p:sp>
      <p:sp>
        <p:nvSpPr>
          <p:cNvPr id="10" name="Rectangle 9"/>
          <p:cNvSpPr/>
          <p:nvPr/>
        </p:nvSpPr>
        <p:spPr>
          <a:xfrm>
            <a:off x="1115616" y="2766407"/>
            <a:ext cx="7056784" cy="3170099"/>
          </a:xfrm>
          <a:prstGeom prst="rect">
            <a:avLst/>
          </a:prstGeom>
        </p:spPr>
        <p:txBody>
          <a:bodyPr wrap="square">
            <a:spAutoFit/>
          </a:bodyPr>
          <a:lstStyle/>
          <a:p>
            <a:pPr algn="just"/>
            <a:r>
              <a:rPr lang="fr-FR" sz="2000" b="1" i="1" dirty="0" smtClean="0">
                <a:solidFill>
                  <a:srgbClr val="00B0F0"/>
                </a:solidFill>
              </a:rPr>
              <a:t>Energie de propulsion principale : </a:t>
            </a:r>
          </a:p>
          <a:p>
            <a:pPr algn="just"/>
            <a:r>
              <a:rPr lang="fr-FR" sz="2000" b="1" i="1" dirty="0" smtClean="0">
                <a:solidFill>
                  <a:schemeClr val="bg1"/>
                </a:solidFill>
              </a:rPr>
              <a:t>2 Accus </a:t>
            </a:r>
            <a:r>
              <a:rPr lang="fr-FR" sz="2000" b="1" i="1" dirty="0" err="1" smtClean="0">
                <a:solidFill>
                  <a:schemeClr val="bg1"/>
                </a:solidFill>
              </a:rPr>
              <a:t>lipo</a:t>
            </a:r>
            <a:r>
              <a:rPr lang="fr-FR" sz="2000" b="1" i="1" dirty="0" smtClean="0">
                <a:solidFill>
                  <a:schemeClr val="bg1"/>
                </a:solidFill>
              </a:rPr>
              <a:t> 7,4 V - 4.400 </a:t>
            </a:r>
            <a:r>
              <a:rPr lang="fr-FR" sz="2000" b="1" i="1" dirty="0" err="1" smtClean="0">
                <a:solidFill>
                  <a:schemeClr val="bg1"/>
                </a:solidFill>
              </a:rPr>
              <a:t>mAh</a:t>
            </a:r>
            <a:r>
              <a:rPr lang="fr-FR" sz="2000" b="1" i="1" dirty="0" smtClean="0">
                <a:solidFill>
                  <a:schemeClr val="bg1"/>
                </a:solidFill>
              </a:rPr>
              <a:t> en parallèle.</a:t>
            </a:r>
            <a:r>
              <a:rPr lang="fr-FR" sz="2000" b="1" dirty="0" smtClean="0">
                <a:solidFill>
                  <a:schemeClr val="bg1"/>
                </a:solidFill>
              </a:rPr>
              <a:t> </a:t>
            </a:r>
          </a:p>
          <a:p>
            <a:pPr algn="just"/>
            <a:r>
              <a:rPr lang="fr-FR" sz="2000" b="1" i="1" dirty="0" smtClean="0">
                <a:solidFill>
                  <a:srgbClr val="00B0F0"/>
                </a:solidFill>
              </a:rPr>
              <a:t>Energie de propulsion secondaire:</a:t>
            </a:r>
            <a:r>
              <a:rPr lang="fr-FR" sz="2000" b="1" i="1" dirty="0" smtClean="0">
                <a:solidFill>
                  <a:schemeClr val="bg1"/>
                </a:solidFill>
              </a:rPr>
              <a:t> </a:t>
            </a:r>
          </a:p>
          <a:p>
            <a:pPr algn="just"/>
            <a:r>
              <a:rPr lang="fr-FR" sz="2000" b="1" i="1" dirty="0" smtClean="0">
                <a:solidFill>
                  <a:schemeClr val="bg1"/>
                </a:solidFill>
              </a:rPr>
              <a:t>Pile à combustible à membranes 30W. </a:t>
            </a:r>
          </a:p>
          <a:p>
            <a:pPr algn="just"/>
            <a:r>
              <a:rPr lang="fr-FR" sz="2000" b="1" i="1" dirty="0" smtClean="0">
                <a:solidFill>
                  <a:srgbClr val="00B0F0"/>
                </a:solidFill>
              </a:rPr>
              <a:t>Réservoir H2: </a:t>
            </a:r>
          </a:p>
          <a:p>
            <a:pPr algn="just"/>
            <a:r>
              <a:rPr lang="fr-FR" sz="2000" b="1" i="1" dirty="0" smtClean="0">
                <a:solidFill>
                  <a:schemeClr val="bg1"/>
                </a:solidFill>
              </a:rPr>
              <a:t>2 </a:t>
            </a:r>
            <a:r>
              <a:rPr lang="fr-FR" sz="2000" b="1" i="1" dirty="0" err="1" smtClean="0">
                <a:solidFill>
                  <a:schemeClr val="bg1"/>
                </a:solidFill>
              </a:rPr>
              <a:t>Hydrostiks</a:t>
            </a:r>
            <a:r>
              <a:rPr lang="fr-FR" sz="2000" b="1" i="1" dirty="0" smtClean="0">
                <a:solidFill>
                  <a:schemeClr val="bg1"/>
                </a:solidFill>
              </a:rPr>
              <a:t> avec hydrures métalliques d’une capacité de 10 litres chacun environ, pour un poids de gaz de 1 gramme.</a:t>
            </a:r>
            <a:r>
              <a:rPr lang="fr-FR" sz="2000" b="1" dirty="0" smtClean="0">
                <a:solidFill>
                  <a:schemeClr val="bg1"/>
                </a:solidFill>
              </a:rPr>
              <a:t> </a:t>
            </a:r>
          </a:p>
          <a:p>
            <a:pPr algn="just"/>
            <a:r>
              <a:rPr lang="fr-FR" sz="2000" b="1" i="1" dirty="0" smtClean="0">
                <a:solidFill>
                  <a:srgbClr val="00B0F0"/>
                </a:solidFill>
              </a:rPr>
              <a:t>Capacité totale H2: </a:t>
            </a:r>
            <a:r>
              <a:rPr lang="fr-FR" sz="2000" b="1" i="1" dirty="0" smtClean="0">
                <a:solidFill>
                  <a:schemeClr val="bg1"/>
                </a:solidFill>
              </a:rPr>
              <a:t>20 litres pour 0 à 3 bars.</a:t>
            </a:r>
            <a:r>
              <a:rPr lang="fr-FR" sz="2000" b="1" dirty="0" smtClean="0">
                <a:solidFill>
                  <a:schemeClr val="bg1"/>
                </a:solidFill>
              </a:rPr>
              <a:t> </a:t>
            </a:r>
          </a:p>
          <a:p>
            <a:pPr algn="just"/>
            <a:r>
              <a:rPr lang="fr-FR" sz="2000" b="1" i="1" dirty="0" smtClean="0">
                <a:solidFill>
                  <a:srgbClr val="00B0F0"/>
                </a:solidFill>
              </a:rPr>
              <a:t>Masse totale: </a:t>
            </a:r>
            <a:r>
              <a:rPr lang="fr-FR" sz="2000" b="1" i="1" dirty="0" smtClean="0">
                <a:solidFill>
                  <a:schemeClr val="bg1"/>
                </a:solidFill>
              </a:rPr>
              <a:t>3,078 kg </a:t>
            </a:r>
          </a:p>
          <a:p>
            <a:pPr algn="just"/>
            <a:r>
              <a:rPr lang="fr-FR" sz="2000" b="1" i="1" dirty="0" smtClean="0">
                <a:solidFill>
                  <a:srgbClr val="00B0F0"/>
                </a:solidFill>
              </a:rPr>
              <a:t>Longueur: </a:t>
            </a:r>
            <a:r>
              <a:rPr lang="fr-FR" sz="2000" b="1" i="1" dirty="0" smtClean="0">
                <a:solidFill>
                  <a:schemeClr val="bg1"/>
                </a:solidFill>
              </a:rPr>
              <a:t>1,10 mètre.</a:t>
            </a:r>
            <a:r>
              <a:rPr lang="fr-FR" sz="2000" b="1" dirty="0" smtClean="0">
                <a:solidFill>
                  <a:schemeClr val="bg1"/>
                </a:solidFill>
              </a:rPr>
              <a:t> </a:t>
            </a:r>
            <a:endParaRPr lang="fr-FR" sz="2000" b="1" dirty="0">
              <a:solidFill>
                <a:schemeClr val="bg1"/>
              </a:solidFill>
            </a:endParaRPr>
          </a:p>
        </p:txBody>
      </p:sp>
      <p:sp>
        <p:nvSpPr>
          <p:cNvPr id="12" name="ZoneTexte 11"/>
          <p:cNvSpPr txBox="1"/>
          <p:nvPr/>
        </p:nvSpPr>
        <p:spPr>
          <a:xfrm>
            <a:off x="1115616" y="2046327"/>
            <a:ext cx="7272808" cy="861774"/>
          </a:xfrm>
          <a:prstGeom prst="rect">
            <a:avLst/>
          </a:prstGeom>
          <a:noFill/>
        </p:spPr>
        <p:txBody>
          <a:bodyPr wrap="square" rtlCol="0">
            <a:spAutoFit/>
          </a:bodyPr>
          <a:lstStyle/>
          <a:p>
            <a:r>
              <a:rPr lang="fr-FR" sz="5000" dirty="0" smtClean="0">
                <a:solidFill>
                  <a:srgbClr val="00B0F0"/>
                </a:solidFill>
                <a:latin typeface="Swiss921 BT" pitchFamily="34" charset="0"/>
              </a:rPr>
              <a:t>LES CARACTERISTIQUES ?</a:t>
            </a:r>
            <a:endParaRPr lang="fr-FR" sz="5000" dirty="0">
              <a:solidFill>
                <a:srgbClr val="00B0F0"/>
              </a:solidFill>
              <a:latin typeface="Swiss921 BT" pitchFamily="34" charset="0"/>
            </a:endParaRPr>
          </a:p>
        </p:txBody>
      </p:sp>
      <p:pic>
        <p:nvPicPr>
          <p:cNvPr id="13" name="Image 12" descr="shutterstock_115012306.png"/>
          <p:cNvPicPr>
            <a:picLocks noChangeAspect="1"/>
          </p:cNvPicPr>
          <p:nvPr/>
        </p:nvPicPr>
        <p:blipFill>
          <a:blip r:embed="rId6" cstate="print"/>
          <a:stretch>
            <a:fillRect/>
          </a:stretch>
        </p:blipFill>
        <p:spPr>
          <a:xfrm>
            <a:off x="467544" y="2046327"/>
            <a:ext cx="725371" cy="873941"/>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679</TotalTime>
  <Words>1574</Words>
  <Application>Microsoft Office PowerPoint</Application>
  <PresentationFormat>Affichage à l'écran (4:3)</PresentationFormat>
  <Paragraphs>252</Paragraphs>
  <Slides>32</Slides>
  <Notes>0</Notes>
  <HiddenSlides>0</HiddenSlides>
  <MMClips>3</MMClips>
  <ScaleCrop>false</ScaleCrop>
  <HeadingPairs>
    <vt:vector size="4" baseType="variant">
      <vt:variant>
        <vt:lpstr>Thème</vt:lpstr>
      </vt:variant>
      <vt:variant>
        <vt:i4>1</vt:i4>
      </vt:variant>
      <vt:variant>
        <vt:lpstr>Titres des diapositives</vt:lpstr>
      </vt:variant>
      <vt:variant>
        <vt:i4>32</vt:i4>
      </vt:variant>
    </vt:vector>
  </HeadingPairs>
  <TitlesOfParts>
    <vt:vector size="33" baseType="lpstr">
      <vt:lpstr>Thème Office</vt:lpstr>
      <vt:lpstr>Diapositive 1</vt:lpstr>
      <vt:lpstr>Diapositive 2</vt:lpstr>
      <vt:lpstr>Diapositive 3</vt:lpstr>
      <vt:lpstr>Diapositive 4</vt:lpstr>
      <vt:lpstr>Diapositive 5</vt:lpstr>
      <vt:lpstr>Diapositive 6</vt:lpstr>
      <vt:lpstr>Diapositive 7</vt:lpstr>
      <vt:lpstr>Diapositive 8</vt:lpstr>
      <vt:lpstr>Diapositive 9</vt:lpstr>
      <vt:lpstr>Diapositive 10</vt:lpstr>
      <vt:lpstr>Diapositive 11</vt:lpstr>
      <vt:lpstr>Diapositive 12</vt:lpstr>
      <vt:lpstr>Diapositive 13</vt:lpstr>
      <vt:lpstr>Diapositive 14</vt:lpstr>
      <vt:lpstr>Diapositive 15</vt:lpstr>
      <vt:lpstr>Diapositive 16</vt:lpstr>
      <vt:lpstr>Diapositive 17</vt:lpstr>
      <vt:lpstr>Diapositive 18</vt:lpstr>
      <vt:lpstr>Diapositive 19</vt:lpstr>
      <vt:lpstr>Diapositive 20</vt:lpstr>
      <vt:lpstr>Diapositive 21</vt:lpstr>
      <vt:lpstr>Diapositive 22</vt:lpstr>
      <vt:lpstr>Diapositive 23</vt:lpstr>
      <vt:lpstr>Diapositive 24</vt:lpstr>
      <vt:lpstr>Diapositive 25</vt:lpstr>
      <vt:lpstr>Diapositive 26</vt:lpstr>
      <vt:lpstr>Diapositive 27</vt:lpstr>
      <vt:lpstr>Diapositive 28</vt:lpstr>
      <vt:lpstr>Diapositive 29</vt:lpstr>
      <vt:lpstr>Diapositive 30</vt:lpstr>
      <vt:lpstr>Diapositive 31</vt:lpstr>
      <vt:lpstr>Diapositive 32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THIERRY</dc:creator>
  <cp:lastModifiedBy>THIERRY</cp:lastModifiedBy>
  <cp:revision>115</cp:revision>
  <dcterms:created xsi:type="dcterms:W3CDTF">2013-08-25T10:24:05Z</dcterms:created>
  <dcterms:modified xsi:type="dcterms:W3CDTF">2013-12-06T16:15:52Z</dcterms:modified>
</cp:coreProperties>
</file>