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63" r:id="rId5"/>
    <p:sldId id="259" r:id="rId6"/>
    <p:sldId id="260" r:id="rId7"/>
    <p:sldId id="262" r:id="rId8"/>
    <p:sldId id="272" r:id="rId9"/>
    <p:sldId id="261" r:id="rId10"/>
    <p:sldId id="273" r:id="rId11"/>
    <p:sldId id="278" r:id="rId12"/>
    <p:sldId id="276" r:id="rId13"/>
    <p:sldId id="275" r:id="rId14"/>
    <p:sldId id="277" r:id="rId15"/>
    <p:sldId id="264" r:id="rId16"/>
    <p:sldId id="267" r:id="rId17"/>
    <p:sldId id="265" r:id="rId18"/>
    <p:sldId id="266" r:id="rId19"/>
    <p:sldId id="268" r:id="rId20"/>
    <p:sldId id="269" r:id="rId21"/>
    <p:sldId id="270" r:id="rId2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90" autoAdjust="0"/>
  </p:normalViewPr>
  <p:slideViewPr>
    <p:cSldViewPr>
      <p:cViewPr>
        <p:scale>
          <a:sx n="66" d="100"/>
          <a:sy n="66" d="100"/>
        </p:scale>
        <p:origin x="-1410" y="-84"/>
      </p:cViewPr>
      <p:guideLst>
        <p:guide orient="horz" pos="2160"/>
        <p:guide pos="2880"/>
      </p:guideLst>
    </p:cSldViewPr>
  </p:slideViewPr>
  <p:outlineViewPr>
    <p:cViewPr>
      <p:scale>
        <a:sx n="33" d="100"/>
        <a:sy n="33" d="100"/>
      </p:scale>
      <p:origin x="0" y="518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CFBE34-7BEB-44CC-B7FD-DA0E4A14D336}" type="datetimeFigureOut">
              <a:rPr lang="fr-FR" smtClean="0"/>
              <a:pPr/>
              <a:t>18/02/2014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950900-1A49-434D-BC59-E29ABCB5234B}" type="slidenum">
              <a:rPr lang="fr-FR" smtClean="0"/>
              <a:pPr/>
              <a:t>‹N°›</a:t>
            </a:fld>
            <a:endParaRPr lang="fr-FR"/>
          </a:p>
        </p:txBody>
      </p:sp>
    </p:spTree>
    <p:extLst>
      <p:ext uri="{BB962C8B-B14F-4D97-AF65-F5344CB8AC3E}">
        <p14:creationId xmlns="" xmlns:p14="http://schemas.microsoft.com/office/powerpoint/2010/main" val="208845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Tu peux</a:t>
            </a:r>
            <a:r>
              <a:rPr lang="fr-FR" baseline="0" dirty="0" smtClean="0"/>
              <a:t> situer sur cette diapo le </a:t>
            </a:r>
            <a:r>
              <a:rPr lang="fr-FR" baseline="0" dirty="0" err="1" smtClean="0"/>
              <a:t>batiment</a:t>
            </a:r>
            <a:r>
              <a:rPr lang="fr-FR" baseline="0" dirty="0" smtClean="0"/>
              <a:t> A et préciser que la façade de ton bâtiment est orientée SUD en utilisant la rose des vents</a:t>
            </a:r>
            <a:endParaRPr lang="fr-FR" dirty="0"/>
          </a:p>
        </p:txBody>
      </p:sp>
      <p:sp>
        <p:nvSpPr>
          <p:cNvPr id="4" name="Espace réservé du numéro de diapositive 3"/>
          <p:cNvSpPr>
            <a:spLocks noGrp="1"/>
          </p:cNvSpPr>
          <p:nvPr>
            <p:ph type="sldNum" sz="quarter" idx="10"/>
          </p:nvPr>
        </p:nvSpPr>
        <p:spPr/>
        <p:txBody>
          <a:bodyPr/>
          <a:lstStyle/>
          <a:p>
            <a:fld id="{4F950900-1A49-434D-BC59-E29ABCB5234B}" type="slidenum">
              <a:rPr lang="fr-FR" smtClean="0"/>
              <a:pPr/>
              <a:t>4</a:t>
            </a:fld>
            <a:endParaRPr lang="fr-FR"/>
          </a:p>
        </p:txBody>
      </p:sp>
    </p:spTree>
    <p:extLst>
      <p:ext uri="{BB962C8B-B14F-4D97-AF65-F5344CB8AC3E}">
        <p14:creationId xmlns="" xmlns:p14="http://schemas.microsoft.com/office/powerpoint/2010/main" val="3303882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Dire Pour mon bâtiment comment je suis arrivé au système </a:t>
            </a:r>
            <a:r>
              <a:rPr lang="fr-FR" dirty="0" err="1" smtClean="0"/>
              <a:t>euromac</a:t>
            </a:r>
            <a:r>
              <a:rPr lang="fr-FR" dirty="0" smtClean="0"/>
              <a:t>……. </a:t>
            </a:r>
            <a:endParaRPr lang="fr-FR" dirty="0"/>
          </a:p>
        </p:txBody>
      </p:sp>
      <p:sp>
        <p:nvSpPr>
          <p:cNvPr id="4" name="Espace réservé du numéro de diapositive 3"/>
          <p:cNvSpPr>
            <a:spLocks noGrp="1"/>
          </p:cNvSpPr>
          <p:nvPr>
            <p:ph type="sldNum" sz="quarter" idx="10"/>
          </p:nvPr>
        </p:nvSpPr>
        <p:spPr/>
        <p:txBody>
          <a:bodyPr/>
          <a:lstStyle/>
          <a:p>
            <a:fld id="{4F950900-1A49-434D-BC59-E29ABCB5234B}" type="slidenum">
              <a:rPr lang="fr-FR" smtClean="0"/>
              <a:pPr/>
              <a:t>10</a:t>
            </a:fld>
            <a:endParaRPr lang="fr-FR"/>
          </a:p>
        </p:txBody>
      </p:sp>
    </p:spTree>
    <p:extLst>
      <p:ext uri="{BB962C8B-B14F-4D97-AF65-F5344CB8AC3E}">
        <p14:creationId xmlns="" xmlns:p14="http://schemas.microsoft.com/office/powerpoint/2010/main" val="481320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Dire que le système </a:t>
            </a:r>
            <a:r>
              <a:rPr lang="fr-FR" dirty="0" err="1" smtClean="0"/>
              <a:t>euromac</a:t>
            </a:r>
            <a:r>
              <a:rPr lang="fr-FR" dirty="0" smtClean="0"/>
              <a:t> s’utilise du sous-sol jusqu’à la toiture les blocs</a:t>
            </a:r>
            <a:r>
              <a:rPr lang="fr-FR" baseline="0" dirty="0" smtClean="0"/>
              <a:t> et les autres éléments se manipulent avec une grande facilité</a:t>
            </a:r>
            <a:endParaRPr lang="fr-FR" dirty="0"/>
          </a:p>
        </p:txBody>
      </p:sp>
      <p:sp>
        <p:nvSpPr>
          <p:cNvPr id="4" name="Espace réservé du numéro de diapositive 3"/>
          <p:cNvSpPr>
            <a:spLocks noGrp="1"/>
          </p:cNvSpPr>
          <p:nvPr>
            <p:ph type="sldNum" sz="quarter" idx="10"/>
          </p:nvPr>
        </p:nvSpPr>
        <p:spPr/>
        <p:txBody>
          <a:bodyPr/>
          <a:lstStyle/>
          <a:p>
            <a:fld id="{4F950900-1A49-434D-BC59-E29ABCB5234B}" type="slidenum">
              <a:rPr lang="fr-FR" smtClean="0"/>
              <a:pPr/>
              <a:t>11</a:t>
            </a:fld>
            <a:endParaRPr lang="fr-FR"/>
          </a:p>
        </p:txBody>
      </p:sp>
    </p:spTree>
    <p:extLst>
      <p:ext uri="{BB962C8B-B14F-4D97-AF65-F5344CB8AC3E}">
        <p14:creationId xmlns="" xmlns:p14="http://schemas.microsoft.com/office/powerpoint/2010/main" val="1991154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t>Ce baratin il faut le dire en commentant cette diapo….. « Le système EUROMAC 2 est constitué principalement de face en polystyrène liées entre elles par des entretoises métalliques , ce système est innovant , il apporte </a:t>
            </a:r>
            <a:r>
              <a:rPr lang="fr-FR" sz="1200" dirty="0" smtClean="0">
                <a:solidFill>
                  <a:srgbClr val="FF0000"/>
                </a:solidFill>
              </a:rPr>
              <a:t>une conductibilité thermique (U=0.11) </a:t>
            </a:r>
            <a:r>
              <a:rPr lang="fr-FR" sz="1200" dirty="0" smtClean="0"/>
              <a:t>qui est très lente, mais  aussi </a:t>
            </a:r>
            <a:r>
              <a:rPr lang="fr-FR" sz="1200" dirty="0" smtClean="0">
                <a:solidFill>
                  <a:srgbClr val="FF0000"/>
                </a:solidFill>
              </a:rPr>
              <a:t>une</a:t>
            </a:r>
            <a:r>
              <a:rPr lang="fr-FR" sz="1200" dirty="0" smtClean="0"/>
              <a:t>  </a:t>
            </a:r>
            <a:r>
              <a:rPr lang="fr-FR" sz="1200" dirty="0" smtClean="0">
                <a:solidFill>
                  <a:srgbClr val="FF0000"/>
                </a:solidFill>
              </a:rPr>
              <a:t>résistance qui est de R=8.7</a:t>
            </a:r>
            <a:r>
              <a:rPr lang="fr-FR" sz="1200" dirty="0" smtClean="0"/>
              <a:t>. Ce système permet une consommation de </a:t>
            </a:r>
            <a:r>
              <a:rPr lang="fr-FR" sz="1200" dirty="0" smtClean="0">
                <a:solidFill>
                  <a:srgbClr val="FF0000"/>
                </a:solidFill>
              </a:rPr>
              <a:t>15 KWH/M² </a:t>
            </a:r>
            <a:r>
              <a:rPr lang="fr-FR" sz="1200" dirty="0" smtClean="0"/>
              <a:t>par</a:t>
            </a:r>
            <a:r>
              <a:rPr lang="fr-FR" sz="1200" dirty="0" smtClean="0">
                <a:solidFill>
                  <a:srgbClr val="FF0000"/>
                </a:solidFill>
              </a:rPr>
              <a:t> AN</a:t>
            </a:r>
            <a:r>
              <a:rPr lang="fr-FR" sz="1200" dirty="0" smtClean="0"/>
              <a:t>. L’électricité nécessaire sera fourni par l’éolienne. Nous pouvons dire qu’il s’agit d’un </a:t>
            </a:r>
            <a:r>
              <a:rPr lang="fr-FR" sz="1200" dirty="0" smtClean="0">
                <a:solidFill>
                  <a:srgbClr val="FF0000"/>
                </a:solidFill>
              </a:rPr>
              <a:t>bâtiment passif. « </a:t>
            </a:r>
          </a:p>
          <a:p>
            <a:endParaRPr lang="fr-FR" dirty="0"/>
          </a:p>
        </p:txBody>
      </p:sp>
      <p:sp>
        <p:nvSpPr>
          <p:cNvPr id="4" name="Espace réservé du numéro de diapositive 3"/>
          <p:cNvSpPr>
            <a:spLocks noGrp="1"/>
          </p:cNvSpPr>
          <p:nvPr>
            <p:ph type="sldNum" sz="quarter" idx="10"/>
          </p:nvPr>
        </p:nvSpPr>
        <p:spPr/>
        <p:txBody>
          <a:bodyPr/>
          <a:lstStyle/>
          <a:p>
            <a:fld id="{4F950900-1A49-434D-BC59-E29ABCB5234B}" type="slidenum">
              <a:rPr lang="fr-FR" smtClean="0"/>
              <a:pPr/>
              <a:t>12</a:t>
            </a:fld>
            <a:endParaRPr lang="fr-FR"/>
          </a:p>
        </p:txBody>
      </p:sp>
    </p:spTree>
    <p:extLst>
      <p:ext uri="{BB962C8B-B14F-4D97-AF65-F5344CB8AC3E}">
        <p14:creationId xmlns="" xmlns:p14="http://schemas.microsoft.com/office/powerpoint/2010/main" val="1725520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re 28"/>
          <p:cNvSpPr>
            <a:spLocks noGrp="1"/>
          </p:cNvSpPr>
          <p:nvPr>
            <p:ph type="ctrTitle"/>
          </p:nvPr>
        </p:nvSpPr>
        <p:spPr>
          <a:xfrm>
            <a:off x="381000" y="4853411"/>
            <a:ext cx="8458200" cy="1222375"/>
          </a:xfrm>
        </p:spPr>
        <p:txBody>
          <a:bodyPr anchor="t"/>
          <a:lstStyle/>
          <a:p>
            <a:r>
              <a:rPr kumimoji="0" lang="fr-FR" smtClean="0"/>
              <a:t>Cliquez pour modifier le style du titre</a:t>
            </a:r>
            <a:endParaRPr kumimoji="0" lang="en-US"/>
          </a:p>
        </p:txBody>
      </p:sp>
      <p:sp>
        <p:nvSpPr>
          <p:cNvPr id="9" name="Sous-titr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16" name="Espace réservé de la date 15"/>
          <p:cNvSpPr>
            <a:spLocks noGrp="1"/>
          </p:cNvSpPr>
          <p:nvPr>
            <p:ph type="dt" sz="half" idx="10"/>
          </p:nvPr>
        </p:nvSpPr>
        <p:spPr/>
        <p:txBody>
          <a:bodyPr/>
          <a:lstStyle/>
          <a:p>
            <a:fld id="{4F038D43-6124-4020-B936-86FE4B12E8EC}" type="datetimeFigureOut">
              <a:rPr lang="fr-FR" smtClean="0"/>
              <a:pPr/>
              <a:t>18/02/2014</a:t>
            </a:fld>
            <a:endParaRPr lang="fr-FR" dirty="0"/>
          </a:p>
        </p:txBody>
      </p:sp>
      <p:sp>
        <p:nvSpPr>
          <p:cNvPr id="2" name="Espace réservé du pied de page 1"/>
          <p:cNvSpPr>
            <a:spLocks noGrp="1"/>
          </p:cNvSpPr>
          <p:nvPr>
            <p:ph type="ftr" sz="quarter" idx="11"/>
          </p:nvPr>
        </p:nvSpPr>
        <p:spPr/>
        <p:txBody>
          <a:bodyPr/>
          <a:lstStyle/>
          <a:p>
            <a:endParaRPr lang="fr-FR" dirty="0"/>
          </a:p>
        </p:txBody>
      </p:sp>
      <p:sp>
        <p:nvSpPr>
          <p:cNvPr id="15" name="Espace réservé du numéro de diapositive 14"/>
          <p:cNvSpPr>
            <a:spLocks noGrp="1"/>
          </p:cNvSpPr>
          <p:nvPr>
            <p:ph type="sldNum" sz="quarter" idx="12"/>
          </p:nvPr>
        </p:nvSpPr>
        <p:spPr>
          <a:xfrm>
            <a:off x="8229600" y="6473952"/>
            <a:ext cx="758952" cy="246888"/>
          </a:xfrm>
        </p:spPr>
        <p:txBody>
          <a:bodyPr/>
          <a:lstStyle/>
          <a:p>
            <a:fld id="{6659D4D3-C08B-4084-8CB3-16D694E4AAFB}" type="slidenum">
              <a:rPr lang="fr-FR" smtClean="0"/>
              <a:pPr/>
              <a:t>‹N°›</a:t>
            </a:fld>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4F038D43-6124-4020-B936-86FE4B12E8EC}" type="datetimeFigureOut">
              <a:rPr lang="fr-FR" smtClean="0"/>
              <a:pPr/>
              <a:t>18/02/2014</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6659D4D3-C08B-4084-8CB3-16D694E4AAFB}" type="slidenum">
              <a:rPr lang="fr-FR" smtClean="0"/>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549276"/>
            <a:ext cx="18288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549276"/>
            <a:ext cx="62484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4F038D43-6124-4020-B936-86FE4B12E8EC}" type="datetimeFigureOut">
              <a:rPr lang="fr-FR" smtClean="0"/>
              <a:pPr/>
              <a:t>18/02/2014</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6659D4D3-C08B-4084-8CB3-16D694E4AAFB}" type="slidenum">
              <a:rPr lang="fr-FR" smtClean="0"/>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2" name="Titre 21"/>
          <p:cNvSpPr>
            <a:spLocks noGrp="1"/>
          </p:cNvSpPr>
          <p:nvPr>
            <p:ph type="title"/>
          </p:nvPr>
        </p:nvSpPr>
        <p:spPr/>
        <p:txBody>
          <a:bodyPr/>
          <a:lstStyle/>
          <a:p>
            <a:r>
              <a:rPr kumimoji="0" lang="fr-FR" smtClean="0"/>
              <a:t>Cliquez pour modifier le style du titre</a:t>
            </a:r>
            <a:endParaRPr kumimoji="0" lang="en-US"/>
          </a:p>
        </p:txBody>
      </p:sp>
      <p:sp>
        <p:nvSpPr>
          <p:cNvPr id="27" name="Espace réservé du contenu 26"/>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space réservé de la date 24"/>
          <p:cNvSpPr>
            <a:spLocks noGrp="1"/>
          </p:cNvSpPr>
          <p:nvPr>
            <p:ph type="dt" sz="half" idx="10"/>
          </p:nvPr>
        </p:nvSpPr>
        <p:spPr/>
        <p:txBody>
          <a:bodyPr/>
          <a:lstStyle/>
          <a:p>
            <a:fld id="{4F038D43-6124-4020-B936-86FE4B12E8EC}" type="datetimeFigureOut">
              <a:rPr lang="fr-FR" smtClean="0"/>
              <a:pPr/>
              <a:t>18/02/2014</a:t>
            </a:fld>
            <a:endParaRPr lang="fr-FR" dirty="0"/>
          </a:p>
        </p:txBody>
      </p:sp>
      <p:sp>
        <p:nvSpPr>
          <p:cNvPr id="19" name="Espace réservé du pied de page 18"/>
          <p:cNvSpPr>
            <a:spLocks noGrp="1"/>
          </p:cNvSpPr>
          <p:nvPr>
            <p:ph type="ftr" sz="quarter" idx="11"/>
          </p:nvPr>
        </p:nvSpPr>
        <p:spPr>
          <a:xfrm>
            <a:off x="3581400" y="76200"/>
            <a:ext cx="2895600" cy="288925"/>
          </a:xfrm>
        </p:spPr>
        <p:txBody>
          <a:bodyPr/>
          <a:lstStyle/>
          <a:p>
            <a:endParaRPr lang="fr-FR" dirty="0"/>
          </a:p>
        </p:txBody>
      </p:sp>
      <p:sp>
        <p:nvSpPr>
          <p:cNvPr id="16" name="Espace réservé du numéro de diapositive 15"/>
          <p:cNvSpPr>
            <a:spLocks noGrp="1"/>
          </p:cNvSpPr>
          <p:nvPr>
            <p:ph type="sldNum" sz="quarter" idx="12"/>
          </p:nvPr>
        </p:nvSpPr>
        <p:spPr>
          <a:xfrm>
            <a:off x="8229600" y="6473952"/>
            <a:ext cx="758952" cy="246888"/>
          </a:xfrm>
        </p:spPr>
        <p:txBody>
          <a:bodyPr/>
          <a:lstStyle/>
          <a:p>
            <a:fld id="{6659D4D3-C08B-4084-8CB3-16D694E4AAFB}" type="slidenum">
              <a:rPr lang="fr-FR" smtClean="0"/>
              <a:pPr/>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Espace réservé du texte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19" name="Espace réservé de la date 18"/>
          <p:cNvSpPr>
            <a:spLocks noGrp="1"/>
          </p:cNvSpPr>
          <p:nvPr>
            <p:ph type="dt" sz="half" idx="10"/>
          </p:nvPr>
        </p:nvSpPr>
        <p:spPr/>
        <p:txBody>
          <a:bodyPr/>
          <a:lstStyle/>
          <a:p>
            <a:fld id="{4F038D43-6124-4020-B936-86FE4B12E8EC}" type="datetimeFigureOut">
              <a:rPr lang="fr-FR" smtClean="0"/>
              <a:pPr/>
              <a:t>18/02/2014</a:t>
            </a:fld>
            <a:endParaRPr lang="fr-FR" dirty="0"/>
          </a:p>
        </p:txBody>
      </p:sp>
      <p:sp>
        <p:nvSpPr>
          <p:cNvPr id="11" name="Espace réservé du pied de page 10"/>
          <p:cNvSpPr>
            <a:spLocks noGrp="1"/>
          </p:cNvSpPr>
          <p:nvPr>
            <p:ph type="ftr" sz="quarter" idx="11"/>
          </p:nvPr>
        </p:nvSpPr>
        <p:spPr/>
        <p:txBody>
          <a:bodyPr/>
          <a:lstStyle/>
          <a:p>
            <a:endParaRPr lang="fr-FR" dirty="0"/>
          </a:p>
        </p:txBody>
      </p:sp>
      <p:sp>
        <p:nvSpPr>
          <p:cNvPr id="16" name="Espace réservé du numéro de diapositive 15"/>
          <p:cNvSpPr>
            <a:spLocks noGrp="1"/>
          </p:cNvSpPr>
          <p:nvPr>
            <p:ph type="sldNum" sz="quarter" idx="12"/>
          </p:nvPr>
        </p:nvSpPr>
        <p:spPr/>
        <p:txBody>
          <a:bodyPr/>
          <a:lstStyle/>
          <a:p>
            <a:fld id="{6659D4D3-C08B-4084-8CB3-16D694E4AAFB}" type="slidenum">
              <a:rPr lang="fr-FR" smtClean="0"/>
              <a:pPr/>
              <a:t>‹N°›</a:t>
            </a:fld>
            <a:endParaRPr lang="fr-FR" dirty="0"/>
          </a:p>
        </p:txBody>
      </p:sp>
      <p:sp>
        <p:nvSpPr>
          <p:cNvPr id="8" name="Titre 7"/>
          <p:cNvSpPr>
            <a:spLocks noGrp="1"/>
          </p:cNvSpPr>
          <p:nvPr>
            <p:ph type="title"/>
          </p:nvPr>
        </p:nvSpPr>
        <p:spPr>
          <a:xfrm>
            <a:off x="180475" y="2947085"/>
            <a:ext cx="8686800" cy="1184825"/>
          </a:xfrm>
        </p:spPr>
        <p:txBody>
          <a:bodyPr rtlCol="0" anchor="t"/>
          <a:lstStyle>
            <a:lvl1pPr algn="r">
              <a:defRPr/>
            </a:lvl1pPr>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0" name="Titre 19"/>
          <p:cNvSpPr>
            <a:spLocks noGrp="1"/>
          </p:cNvSpPr>
          <p:nvPr>
            <p:ph type="title"/>
          </p:nvPr>
        </p:nvSpPr>
        <p:spPr>
          <a:xfrm>
            <a:off x="301752" y="457200"/>
            <a:ext cx="8686800" cy="841248"/>
          </a:xfrm>
        </p:spPr>
        <p:txBody>
          <a:bodyPr/>
          <a:lstStyle/>
          <a:p>
            <a:r>
              <a:rPr kumimoji="0" lang="fr-FR" smtClean="0"/>
              <a:t>Cliquez pour modifier le style du titre</a:t>
            </a:r>
            <a:endParaRPr kumimoji="0" lang="en-US"/>
          </a:p>
        </p:txBody>
      </p:sp>
      <p:sp>
        <p:nvSpPr>
          <p:cNvPr id="14" name="Espace réservé du contenu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0"/>
          </p:nvPr>
        </p:nvSpPr>
        <p:spPr/>
        <p:txBody>
          <a:bodyPr/>
          <a:lstStyle/>
          <a:p>
            <a:fld id="{4F038D43-6124-4020-B936-86FE4B12E8EC}" type="datetimeFigureOut">
              <a:rPr lang="fr-FR" smtClean="0"/>
              <a:pPr/>
              <a:t>18/02/2014</a:t>
            </a:fld>
            <a:endParaRPr lang="fr-FR" dirty="0"/>
          </a:p>
        </p:txBody>
      </p:sp>
      <p:sp>
        <p:nvSpPr>
          <p:cNvPr id="10" name="Espace réservé du pied de page 9"/>
          <p:cNvSpPr>
            <a:spLocks noGrp="1"/>
          </p:cNvSpPr>
          <p:nvPr>
            <p:ph type="ftr" sz="quarter" idx="11"/>
          </p:nvPr>
        </p:nvSpPr>
        <p:spPr/>
        <p:txBody>
          <a:bodyPr/>
          <a:lstStyle/>
          <a:p>
            <a:endParaRPr lang="fr-FR" dirty="0"/>
          </a:p>
        </p:txBody>
      </p:sp>
      <p:sp>
        <p:nvSpPr>
          <p:cNvPr id="31" name="Espace réservé du numéro de diapositive 30"/>
          <p:cNvSpPr>
            <a:spLocks noGrp="1"/>
          </p:cNvSpPr>
          <p:nvPr>
            <p:ph type="sldNum" sz="quarter" idx="12"/>
          </p:nvPr>
        </p:nvSpPr>
        <p:spPr/>
        <p:txBody>
          <a:bodyPr/>
          <a:lstStyle/>
          <a:p>
            <a:fld id="{6659D4D3-C08B-4084-8CB3-16D694E4AAFB}" type="slidenum">
              <a:rPr lang="fr-FR" smtClean="0"/>
              <a:pPr/>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9" name="Titre 28"/>
          <p:cNvSpPr>
            <a:spLocks noGrp="1"/>
          </p:cNvSpPr>
          <p:nvPr>
            <p:ph type="title"/>
          </p:nvPr>
        </p:nvSpPr>
        <p:spPr>
          <a:xfrm>
            <a:off x="304800" y="5410200"/>
            <a:ext cx="8610600" cy="882650"/>
          </a:xfrm>
        </p:spPr>
        <p:txBody>
          <a:bodyPr anchor="ctr"/>
          <a:lstStyle>
            <a:lvl1pPr>
              <a:defRPr/>
            </a:lvl1p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25" name="Espace réservé du texte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8" name="Espace réservé du contenu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0" name="Espace réservé de la date 9"/>
          <p:cNvSpPr>
            <a:spLocks noGrp="1"/>
          </p:cNvSpPr>
          <p:nvPr>
            <p:ph type="dt" sz="half" idx="10"/>
          </p:nvPr>
        </p:nvSpPr>
        <p:spPr/>
        <p:txBody>
          <a:bodyPr/>
          <a:lstStyle/>
          <a:p>
            <a:fld id="{4F038D43-6124-4020-B936-86FE4B12E8EC}" type="datetimeFigureOut">
              <a:rPr lang="fr-FR" smtClean="0"/>
              <a:pPr/>
              <a:t>18/02/2014</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a:xfrm>
            <a:off x="8229600" y="6477000"/>
            <a:ext cx="762000" cy="246888"/>
          </a:xfrm>
        </p:spPr>
        <p:txBody>
          <a:bodyPr/>
          <a:lstStyle/>
          <a:p>
            <a:fld id="{6659D4D3-C08B-4084-8CB3-16D694E4AAFB}" type="slidenum">
              <a:rPr lang="fr-FR" smtClean="0"/>
              <a:pPr/>
              <a:t>‹N°›</a:t>
            </a:fld>
            <a:endParaRPr lang="fr-FR" dirty="0"/>
          </a:p>
        </p:txBody>
      </p:sp>
      <p:sp>
        <p:nvSpPr>
          <p:cNvPr id="11" name="Connecteur droit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0" name="Titre 29"/>
          <p:cNvSpPr>
            <a:spLocks noGrp="1"/>
          </p:cNvSpPr>
          <p:nvPr>
            <p:ph type="title"/>
          </p:nvPr>
        </p:nvSpPr>
        <p:spPr>
          <a:xfrm>
            <a:off x="301752" y="457200"/>
            <a:ext cx="8686800" cy="841248"/>
          </a:xfrm>
        </p:spPr>
        <p:txBody>
          <a:bodyPr/>
          <a:lstStyle/>
          <a:p>
            <a:r>
              <a:rPr kumimoji="0" lang="fr-FR" smtClean="0"/>
              <a:t>Cliquez pour modifier le style du titre</a:t>
            </a:r>
            <a:endParaRPr kumimoji="0" lang="en-US"/>
          </a:p>
        </p:txBody>
      </p:sp>
      <p:sp>
        <p:nvSpPr>
          <p:cNvPr id="12" name="Espace réservé de la date 11"/>
          <p:cNvSpPr>
            <a:spLocks noGrp="1"/>
          </p:cNvSpPr>
          <p:nvPr>
            <p:ph type="dt" sz="half" idx="10"/>
          </p:nvPr>
        </p:nvSpPr>
        <p:spPr/>
        <p:txBody>
          <a:bodyPr/>
          <a:lstStyle/>
          <a:p>
            <a:fld id="{4F038D43-6124-4020-B936-86FE4B12E8EC}" type="datetimeFigureOut">
              <a:rPr lang="fr-FR" smtClean="0"/>
              <a:pPr/>
              <a:t>18/02/2014</a:t>
            </a:fld>
            <a:endParaRPr lang="fr-FR" dirty="0"/>
          </a:p>
        </p:txBody>
      </p:sp>
      <p:sp>
        <p:nvSpPr>
          <p:cNvPr id="21" name="Espace réservé du pied de page 20"/>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6659D4D3-C08B-4084-8CB3-16D694E4AAFB}"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fld id="{4F038D43-6124-4020-B936-86FE4B12E8EC}" type="datetimeFigureOut">
              <a:rPr lang="fr-FR" smtClean="0"/>
              <a:pPr/>
              <a:t>18/02/2014</a:t>
            </a:fld>
            <a:endParaRPr lang="fr-FR" dirty="0"/>
          </a:p>
        </p:txBody>
      </p:sp>
      <p:sp>
        <p:nvSpPr>
          <p:cNvPr id="24" name="Espace réservé du pied de page 23"/>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6659D4D3-C08B-4084-8CB3-16D694E4AAFB}" type="slidenum">
              <a:rPr lang="fr-FR" smtClean="0"/>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Connecteur droit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re 11"/>
          <p:cNvSpPr>
            <a:spLocks noGrp="1"/>
          </p:cNvSpPr>
          <p:nvPr>
            <p:ph type="title"/>
          </p:nvPr>
        </p:nvSpPr>
        <p:spPr>
          <a:xfrm>
            <a:off x="457200" y="5486400"/>
            <a:ext cx="8458200" cy="520700"/>
          </a:xfrm>
        </p:spPr>
        <p:txBody>
          <a:bodyPr anchor="ctr"/>
          <a:lstStyle>
            <a:lvl1pPr algn="l">
              <a:buNone/>
              <a:defRPr sz="2000" b="1"/>
            </a:lvl1pPr>
          </a:lstStyle>
          <a:p>
            <a:r>
              <a:rPr kumimoji="0" lang="fr-FR" smtClean="0"/>
              <a:t>Cliquez pour modifier le style du titre</a:t>
            </a:r>
            <a:endParaRPr kumimoji="0" lang="en-US"/>
          </a:p>
        </p:txBody>
      </p:sp>
      <p:sp>
        <p:nvSpPr>
          <p:cNvPr id="26" name="Espace réservé du texte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14" name="Espace réservé du contenu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space réservé de la date 24"/>
          <p:cNvSpPr>
            <a:spLocks noGrp="1"/>
          </p:cNvSpPr>
          <p:nvPr>
            <p:ph type="dt" sz="half" idx="10"/>
          </p:nvPr>
        </p:nvSpPr>
        <p:spPr/>
        <p:txBody>
          <a:bodyPr/>
          <a:lstStyle/>
          <a:p>
            <a:fld id="{4F038D43-6124-4020-B936-86FE4B12E8EC}" type="datetimeFigureOut">
              <a:rPr lang="fr-FR" smtClean="0"/>
              <a:pPr/>
              <a:t>18/02/2014</a:t>
            </a:fld>
            <a:endParaRPr lang="fr-FR" dirty="0"/>
          </a:p>
        </p:txBody>
      </p:sp>
      <p:sp>
        <p:nvSpPr>
          <p:cNvPr id="29" name="Espace réservé du pied de page 28"/>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6659D4D3-C08B-4084-8CB3-16D694E4AAFB}" type="slidenum">
              <a:rPr lang="fr-FR" smtClean="0"/>
              <a:pPr/>
              <a:t>‹N°›</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3" name="Espace réservé pour une image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fr-FR" dirty="0" smtClean="0"/>
              <a:t>Cliquez sur l'icône pour ajouter une image</a:t>
            </a:r>
            <a:endParaRPr kumimoji="0" lang="en-US" dirty="0"/>
          </a:p>
        </p:txBody>
      </p:sp>
      <p:sp>
        <p:nvSpPr>
          <p:cNvPr id="7" name="Espace réservé de la date 6"/>
          <p:cNvSpPr>
            <a:spLocks noGrp="1"/>
          </p:cNvSpPr>
          <p:nvPr>
            <p:ph type="dt" sz="half" idx="10"/>
          </p:nvPr>
        </p:nvSpPr>
        <p:spPr/>
        <p:txBody>
          <a:bodyPr/>
          <a:lstStyle/>
          <a:p>
            <a:fld id="{4F038D43-6124-4020-B936-86FE4B12E8EC}" type="datetimeFigureOut">
              <a:rPr lang="fr-FR" smtClean="0"/>
              <a:pPr/>
              <a:t>18/02/2014</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31" name="Espace réservé du numéro de diapositive 30"/>
          <p:cNvSpPr>
            <a:spLocks noGrp="1"/>
          </p:cNvSpPr>
          <p:nvPr>
            <p:ph type="sldNum" sz="quarter" idx="12"/>
          </p:nvPr>
        </p:nvSpPr>
        <p:spPr/>
        <p:txBody>
          <a:bodyPr/>
          <a:lstStyle/>
          <a:p>
            <a:fld id="{6659D4D3-C08B-4084-8CB3-16D694E4AAFB}" type="slidenum">
              <a:rPr lang="fr-FR" smtClean="0"/>
              <a:pPr/>
              <a:t>‹N°›</a:t>
            </a:fld>
            <a:endParaRPr lang="fr-FR" dirty="0"/>
          </a:p>
        </p:txBody>
      </p:sp>
      <p:sp>
        <p:nvSpPr>
          <p:cNvPr id="17" name="Titre 16"/>
          <p:cNvSpPr>
            <a:spLocks noGrp="1"/>
          </p:cNvSpPr>
          <p:nvPr>
            <p:ph type="title"/>
          </p:nvPr>
        </p:nvSpPr>
        <p:spPr>
          <a:xfrm>
            <a:off x="381000" y="4993760"/>
            <a:ext cx="5867400" cy="522288"/>
          </a:xfrm>
        </p:spPr>
        <p:txBody>
          <a:bodyPr anchor="ctr"/>
          <a:lstStyle>
            <a:lvl1pPr algn="l">
              <a:buNone/>
              <a:defRPr sz="2000" b="1"/>
            </a:lvl1pPr>
          </a:lstStyle>
          <a:p>
            <a:r>
              <a:rPr kumimoji="0" lang="fr-FR" smtClean="0"/>
              <a:t>Cliquez pour modifier le style du titre</a:t>
            </a:r>
            <a:endParaRPr kumimoji="0" lang="en-US"/>
          </a:p>
        </p:txBody>
      </p:sp>
      <p:sp>
        <p:nvSpPr>
          <p:cNvPr id="26" name="Espace réservé du texte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Espace réservé du texte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1" name="Espace réservé de la date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4F038D43-6124-4020-B936-86FE4B12E8EC}" type="datetimeFigureOut">
              <a:rPr lang="fr-FR" smtClean="0"/>
              <a:pPr/>
              <a:t>18/02/2014</a:t>
            </a:fld>
            <a:endParaRPr lang="fr-FR" dirty="0"/>
          </a:p>
        </p:txBody>
      </p:sp>
      <p:sp>
        <p:nvSpPr>
          <p:cNvPr id="28" name="Espace réservé du pied de page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fr-FR" dirty="0"/>
          </a:p>
        </p:txBody>
      </p:sp>
      <p:sp>
        <p:nvSpPr>
          <p:cNvPr id="5" name="Espace réservé du numéro de diapositive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659D4D3-C08B-4084-8CB3-16D694E4AAFB}" type="slidenum">
              <a:rPr lang="fr-FR" smtClean="0"/>
              <a:pPr/>
              <a:t>‹N°›</a:t>
            </a:fld>
            <a:endParaRPr lang="fr-FR" dirty="0"/>
          </a:p>
        </p:txBody>
      </p:sp>
      <p:sp>
        <p:nvSpPr>
          <p:cNvPr id="10" name="Espace réservé du titre 9"/>
          <p:cNvSpPr>
            <a:spLocks noGrp="1"/>
          </p:cNvSpPr>
          <p:nvPr>
            <p:ph type="title"/>
          </p:nvPr>
        </p:nvSpPr>
        <p:spPr>
          <a:xfrm>
            <a:off x="304800" y="457200"/>
            <a:ext cx="8686800" cy="838200"/>
          </a:xfrm>
          <a:prstGeom prst="rect">
            <a:avLst/>
          </a:prstGeom>
        </p:spPr>
        <p:txBody>
          <a:bodyPr vert="horz" anchor="ctr">
            <a:normAutofit/>
          </a:bodyPr>
          <a:lstStyle/>
          <a:p>
            <a:r>
              <a:rPr kumimoji="0" lang="fr-FR" smtClean="0"/>
              <a:t>Cliquez pour modifier le style du titre</a:t>
            </a:r>
            <a:endParaRPr kumimoji="0" lang="en-US"/>
          </a:p>
        </p:txBody>
      </p:sp>
      <p:sp>
        <p:nvSpPr>
          <p:cNvPr id="9" name="Connecteur droit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Connecteur droit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png"/><Relationship Id="rId7"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gif"/><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51520" y="1124744"/>
            <a:ext cx="8458200" cy="1222375"/>
          </a:xfrm>
        </p:spPr>
        <p:txBody>
          <a:bodyPr/>
          <a:lstStyle/>
          <a:p>
            <a:r>
              <a:rPr lang="fr-FR" dirty="0" smtClean="0">
                <a:solidFill>
                  <a:srgbClr val="FF0000"/>
                </a:solidFill>
              </a:rPr>
              <a:t>Projet d’architecture.</a:t>
            </a:r>
            <a:br>
              <a:rPr lang="fr-FR" dirty="0" smtClean="0">
                <a:solidFill>
                  <a:srgbClr val="FF0000"/>
                </a:solidFill>
              </a:rPr>
            </a:br>
            <a:endParaRPr lang="fr-FR" dirty="0">
              <a:solidFill>
                <a:srgbClr val="FF0000"/>
              </a:solidFill>
            </a:endParaRPr>
          </a:p>
        </p:txBody>
      </p:sp>
      <p:sp>
        <p:nvSpPr>
          <p:cNvPr id="3" name="Sous-titre 2"/>
          <p:cNvSpPr>
            <a:spLocks noGrp="1"/>
          </p:cNvSpPr>
          <p:nvPr>
            <p:ph type="subTitle" idx="1"/>
          </p:nvPr>
        </p:nvSpPr>
        <p:spPr>
          <a:xfrm>
            <a:off x="4139952" y="1556792"/>
            <a:ext cx="4911080" cy="914400"/>
          </a:xfrm>
        </p:spPr>
        <p:txBody>
          <a:bodyPr/>
          <a:lstStyle/>
          <a:p>
            <a:r>
              <a:rPr lang="fr-FR" dirty="0" smtClean="0"/>
              <a:t>Présentation par Jordan POULAIN </a:t>
            </a:r>
            <a:r>
              <a:rPr lang="fr-FR" dirty="0"/>
              <a:t>…</a:t>
            </a:r>
          </a:p>
        </p:txBody>
      </p:sp>
      <p:sp>
        <p:nvSpPr>
          <p:cNvPr id="4" name="ZoneTexte 3"/>
          <p:cNvSpPr txBox="1"/>
          <p:nvPr/>
        </p:nvSpPr>
        <p:spPr>
          <a:xfrm>
            <a:off x="1619672" y="2996952"/>
            <a:ext cx="4176464" cy="3293209"/>
          </a:xfrm>
          <a:prstGeom prst="rect">
            <a:avLst/>
          </a:prstGeom>
          <a:noFill/>
        </p:spPr>
        <p:txBody>
          <a:bodyPr wrap="square" rtlCol="0">
            <a:spAutoFit/>
          </a:bodyPr>
          <a:lstStyle/>
          <a:p>
            <a:r>
              <a:rPr lang="fr-FR" sz="2800" dirty="0" smtClean="0">
                <a:latin typeface="Baskerville Old Face" panose="02020602080505020303" pitchFamily="18" charset="0"/>
              </a:rPr>
              <a:t>SOMMAIRE :</a:t>
            </a:r>
          </a:p>
          <a:p>
            <a:pPr marL="285750" indent="-285750">
              <a:buFontTx/>
              <a:buChar char="-"/>
            </a:pPr>
            <a:r>
              <a:rPr lang="fr-FR" dirty="0" smtClean="0"/>
              <a:t>Présentation générale.</a:t>
            </a:r>
          </a:p>
          <a:p>
            <a:pPr marL="285750" indent="-285750">
              <a:buFontTx/>
              <a:buChar char="-"/>
            </a:pPr>
            <a:r>
              <a:rPr lang="fr-FR" dirty="0" smtClean="0"/>
              <a:t>Cahier de charges.</a:t>
            </a:r>
          </a:p>
          <a:p>
            <a:pPr marL="285750" indent="-285750">
              <a:buFontTx/>
              <a:buChar char="-"/>
            </a:pPr>
            <a:r>
              <a:rPr lang="fr-FR" dirty="0" smtClean="0"/>
              <a:t>Localisation.</a:t>
            </a:r>
          </a:p>
          <a:p>
            <a:pPr marL="285750" indent="-285750">
              <a:buFontTx/>
              <a:buChar char="-"/>
            </a:pPr>
            <a:r>
              <a:rPr lang="fr-FR" dirty="0" smtClean="0"/>
              <a:t>Répartition du travail planification.</a:t>
            </a:r>
          </a:p>
          <a:p>
            <a:pPr marL="285750" indent="-285750">
              <a:buFontTx/>
              <a:buChar char="-"/>
            </a:pPr>
            <a:r>
              <a:rPr lang="fr-FR" dirty="0" smtClean="0"/>
              <a:t>Premières idées.</a:t>
            </a:r>
          </a:p>
          <a:p>
            <a:pPr marL="285750" indent="-285750">
              <a:buFontTx/>
              <a:buChar char="-"/>
            </a:pPr>
            <a:r>
              <a:rPr lang="fr-FR" dirty="0" smtClean="0"/>
              <a:t>Ma partie.</a:t>
            </a:r>
          </a:p>
          <a:p>
            <a:pPr marL="742950" lvl="1" indent="-285750">
              <a:buFontTx/>
              <a:buChar char="-"/>
            </a:pPr>
            <a:r>
              <a:rPr lang="fr-FR" dirty="0" smtClean="0"/>
              <a:t>Choix des matériaux</a:t>
            </a:r>
          </a:p>
          <a:p>
            <a:pPr marL="742950" lvl="1" indent="-285750">
              <a:buFontTx/>
              <a:buChar char="-"/>
            </a:pPr>
            <a:r>
              <a:rPr lang="fr-FR" dirty="0" smtClean="0"/>
              <a:t>Le système EUROMAC2</a:t>
            </a:r>
          </a:p>
          <a:p>
            <a:pPr marL="742950" lvl="1" indent="-285750">
              <a:buFontTx/>
              <a:buChar char="-"/>
            </a:pPr>
            <a:r>
              <a:rPr lang="fr-FR" dirty="0" smtClean="0"/>
              <a:t>Vérification des fondations.</a:t>
            </a:r>
          </a:p>
          <a:p>
            <a:pPr marL="285750" indent="-285750">
              <a:buFontTx/>
              <a:buChar char="-"/>
            </a:pPr>
            <a:r>
              <a:rPr lang="fr-FR" dirty="0" smtClean="0"/>
              <a:t>Conclusion</a:t>
            </a:r>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algn="ctr"/>
            <a:r>
              <a:rPr lang="fr-FR" dirty="0" smtClean="0"/>
              <a:t>Pour mon bâtiment .</a:t>
            </a:r>
            <a:endParaRPr lang="fr-FR" dirty="0"/>
          </a:p>
        </p:txBody>
      </p:sp>
      <p:sp>
        <p:nvSpPr>
          <p:cNvPr id="5" name="Espace réservé du contenu 4"/>
          <p:cNvSpPr>
            <a:spLocks noGrp="1"/>
          </p:cNvSpPr>
          <p:nvPr>
            <p:ph idx="1"/>
          </p:nvPr>
        </p:nvSpPr>
        <p:spPr/>
        <p:txBody>
          <a:bodyPr>
            <a:normAutofit lnSpcReduction="10000"/>
          </a:bodyPr>
          <a:lstStyle/>
          <a:p>
            <a:r>
              <a:rPr lang="fr-FR" sz="2400" dirty="0" smtClean="0"/>
              <a:t>Pour les différentes façons de construire notre bâtiment ,nous avons pensé en premier pour du parpaing ou maxi </a:t>
            </a:r>
            <a:r>
              <a:rPr lang="fr-FR" sz="2400" dirty="0" err="1" smtClean="0"/>
              <a:t>briques+isolation</a:t>
            </a:r>
            <a:r>
              <a:rPr lang="fr-FR" sz="2400" dirty="0" smtClean="0"/>
              <a:t>, mais la mise en œuvre demande de la main du personnel qualifié et ne se justifie par pour un tel petit local, Pour le bâtiment en bois, j’ai pensé qu’il ne s’intégrait pas dans son environnement, le bâtiment A étant en béton crépi avec le pignon ouest recouvert d’ardoise. De plus le bois réclame un entretien très régulier.</a:t>
            </a:r>
            <a:endParaRPr lang="fr-FR" sz="2400" dirty="0" smtClean="0">
              <a:solidFill>
                <a:srgbClr val="FF0000"/>
              </a:solidFill>
            </a:endParaRPr>
          </a:p>
          <a:p>
            <a:pPr marL="0" indent="0">
              <a:buNone/>
            </a:pPr>
            <a:endParaRPr lang="fr-FR" sz="2400" dirty="0" smtClean="0"/>
          </a:p>
          <a:p>
            <a:r>
              <a:rPr lang="fr-FR" sz="2400" dirty="0" smtClean="0"/>
              <a:t>Après quelques recherches, j’ai trouvé une toute nouvelle technologie novatrice  qui répond très précisément à notre cahier des charges, d’un point de vue dépense énergétique, il s’agit du système </a:t>
            </a:r>
            <a:r>
              <a:rPr lang="fr-FR" sz="2400" dirty="0" smtClean="0">
                <a:solidFill>
                  <a:srgbClr val="FF0000"/>
                </a:solidFill>
              </a:rPr>
              <a:t>EUROMAC 2.</a:t>
            </a:r>
          </a:p>
          <a:p>
            <a:pPr>
              <a:buNone/>
            </a:pPr>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système </a:t>
            </a:r>
            <a:r>
              <a:rPr lang="fr-FR" dirty="0" err="1" smtClean="0"/>
              <a:t>euromac</a:t>
            </a:r>
            <a:r>
              <a:rPr lang="fr-FR" dirty="0" smtClean="0"/>
              <a:t> 2</a:t>
            </a:r>
            <a:endParaRPr lang="fr-FR" dirty="0"/>
          </a:p>
        </p:txBody>
      </p:sp>
      <p:pic>
        <p:nvPicPr>
          <p:cNvPr id="4" name="Espace réservé du contenu 3"/>
          <p:cNvPicPr>
            <a:picLocks noGrp="1" noChangeAspect="1"/>
          </p:cNvPicPr>
          <p:nvPr>
            <p:ph idx="1"/>
          </p:nvPr>
        </p:nvPicPr>
        <p:blipFill>
          <a:blip r:embed="rId3" cstate="email">
            <a:extLst>
              <a:ext uri="{28A0092B-C50C-407E-A947-70E740481C1C}">
                <a14:useLocalDpi xmlns="" xmlns:a14="http://schemas.microsoft.com/office/drawing/2010/main" val="0"/>
              </a:ext>
            </a:extLst>
          </a:blip>
          <a:stretch>
            <a:fillRect/>
          </a:stretch>
        </p:blipFill>
        <p:spPr>
          <a:xfrm>
            <a:off x="107504" y="2060848"/>
            <a:ext cx="6281436" cy="4525962"/>
          </a:xfrm>
        </p:spPr>
      </p:pic>
      <p:pic>
        <p:nvPicPr>
          <p:cNvPr id="5" name="Image 4"/>
          <p:cNvPicPr>
            <a:picLocks noChangeAspect="1"/>
          </p:cNvPicPr>
          <p:nvPr/>
        </p:nvPicPr>
        <p:blipFill>
          <a:blip r:embed="rId4" cstate="email">
            <a:extLst>
              <a:ext uri="{28A0092B-C50C-407E-A947-70E740481C1C}">
                <a14:useLocalDpi xmlns="" xmlns:a14="http://schemas.microsoft.com/office/drawing/2010/main" val="0"/>
              </a:ext>
            </a:extLst>
          </a:blip>
          <a:stretch>
            <a:fillRect/>
          </a:stretch>
        </p:blipFill>
        <p:spPr>
          <a:xfrm>
            <a:off x="5580112" y="332656"/>
            <a:ext cx="3059832" cy="2626837"/>
          </a:xfrm>
          <a:prstGeom prst="rect">
            <a:avLst/>
          </a:prstGeom>
        </p:spPr>
      </p:pic>
      <p:pic>
        <p:nvPicPr>
          <p:cNvPr id="6" name="Image 5"/>
          <p:cNvPicPr>
            <a:picLocks noChangeAspect="1"/>
          </p:cNvPicPr>
          <p:nvPr/>
        </p:nvPicPr>
        <p:blipFill>
          <a:blip r:embed="rId5" cstate="email">
            <a:extLst>
              <a:ext uri="{28A0092B-C50C-407E-A947-70E740481C1C}">
                <a14:useLocalDpi xmlns="" xmlns:a14="http://schemas.microsoft.com/office/drawing/2010/main" val="0"/>
              </a:ext>
            </a:extLst>
          </a:blip>
          <a:stretch>
            <a:fillRect/>
          </a:stretch>
        </p:blipFill>
        <p:spPr>
          <a:xfrm>
            <a:off x="6660232" y="2959493"/>
            <a:ext cx="1811538" cy="3573016"/>
          </a:xfrm>
          <a:prstGeom prst="rect">
            <a:avLst/>
          </a:prstGeom>
        </p:spPr>
      </p:pic>
    </p:spTree>
    <p:extLst>
      <p:ext uri="{BB962C8B-B14F-4D97-AF65-F5344CB8AC3E}">
        <p14:creationId xmlns="" xmlns:p14="http://schemas.microsoft.com/office/powerpoint/2010/main" val="26822526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116632"/>
            <a:ext cx="8686800" cy="648072"/>
          </a:xfrm>
        </p:spPr>
        <p:txBody>
          <a:bodyPr>
            <a:normAutofit/>
          </a:bodyPr>
          <a:lstStyle/>
          <a:p>
            <a:pPr algn="ctr"/>
            <a:r>
              <a:rPr lang="fr-FR" sz="2000" dirty="0" smtClean="0"/>
              <a:t>AVANTAGES</a:t>
            </a:r>
            <a:endParaRPr lang="fr-FR" sz="2000" dirty="0"/>
          </a:p>
        </p:txBody>
      </p:sp>
      <p:pic>
        <p:nvPicPr>
          <p:cNvPr id="1026" name="Picture 2"/>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5492407" y="836713"/>
            <a:ext cx="3453094" cy="263690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ZoneTexte 3"/>
          <p:cNvSpPr txBox="1"/>
          <p:nvPr/>
        </p:nvSpPr>
        <p:spPr>
          <a:xfrm>
            <a:off x="2981656" y="2398123"/>
            <a:ext cx="2166408" cy="646331"/>
          </a:xfrm>
          <a:prstGeom prst="rect">
            <a:avLst/>
          </a:prstGeom>
          <a:noFill/>
        </p:spPr>
        <p:txBody>
          <a:bodyPr wrap="square" rtlCol="0">
            <a:spAutoFit/>
          </a:bodyPr>
          <a:lstStyle/>
          <a:p>
            <a:r>
              <a:rPr lang="fr-FR" dirty="0" smtClean="0"/>
              <a:t>Rapidité </a:t>
            </a:r>
            <a:r>
              <a:rPr lang="fr-FR" dirty="0"/>
              <a:t>et facilité </a:t>
            </a:r>
            <a:r>
              <a:rPr lang="fr-FR" dirty="0" smtClean="0"/>
              <a:t>de mise en œuvre</a:t>
            </a:r>
            <a:endParaRPr lang="fr-FR" dirty="0"/>
          </a:p>
        </p:txBody>
      </p:sp>
      <p:pic>
        <p:nvPicPr>
          <p:cNvPr id="8" name="Image 7"/>
          <p:cNvPicPr>
            <a:picLocks noChangeAspect="1"/>
          </p:cNvPicPr>
          <p:nvPr/>
        </p:nvPicPr>
        <p:blipFill>
          <a:blip r:embed="rId4" cstate="email">
            <a:extLst>
              <a:ext uri="{28A0092B-C50C-407E-A947-70E740481C1C}">
                <a14:useLocalDpi xmlns="" xmlns:a14="http://schemas.microsoft.com/office/drawing/2010/main" val="0"/>
              </a:ext>
            </a:extLst>
          </a:blip>
          <a:stretch>
            <a:fillRect/>
          </a:stretch>
        </p:blipFill>
        <p:spPr>
          <a:xfrm>
            <a:off x="395536" y="3789040"/>
            <a:ext cx="3827297" cy="2819844"/>
          </a:xfrm>
          <a:prstGeom prst="rect">
            <a:avLst/>
          </a:prstGeom>
        </p:spPr>
      </p:pic>
      <p:sp>
        <p:nvSpPr>
          <p:cNvPr id="9" name="ZoneTexte 8"/>
          <p:cNvSpPr txBox="1"/>
          <p:nvPr/>
        </p:nvSpPr>
        <p:spPr>
          <a:xfrm>
            <a:off x="827584" y="6424218"/>
            <a:ext cx="2736304" cy="369332"/>
          </a:xfrm>
          <a:prstGeom prst="rect">
            <a:avLst/>
          </a:prstGeom>
          <a:noFill/>
        </p:spPr>
        <p:txBody>
          <a:bodyPr wrap="square" rtlCol="0">
            <a:spAutoFit/>
          </a:bodyPr>
          <a:lstStyle/>
          <a:p>
            <a:r>
              <a:rPr lang="fr-FR" dirty="0" smtClean="0"/>
              <a:t>Efficacité énergétique</a:t>
            </a:r>
            <a:endParaRPr lang="fr-FR" dirty="0"/>
          </a:p>
        </p:txBody>
      </p:sp>
      <p:pic>
        <p:nvPicPr>
          <p:cNvPr id="1027" name="Picture 3" descr="C:\Documents and Settings\Luc\Mes documents\Mes numérisations\chantier 7h copie.jpg"/>
          <p:cNvPicPr>
            <a:picLocks noChangeAspect="1" noChangeArrowheads="1"/>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107063" y="836713"/>
            <a:ext cx="2669515" cy="1440160"/>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Image 9"/>
          <p:cNvPicPr>
            <a:picLocks noChangeAspect="1"/>
          </p:cNvPicPr>
          <p:nvPr/>
        </p:nvPicPr>
        <p:blipFill>
          <a:blip r:embed="rId6" cstate="email">
            <a:extLst>
              <a:ext uri="{28A0092B-C50C-407E-A947-70E740481C1C}">
                <a14:useLocalDpi xmlns="" xmlns:a14="http://schemas.microsoft.com/office/drawing/2010/main" val="0"/>
              </a:ext>
            </a:extLst>
          </a:blip>
          <a:stretch>
            <a:fillRect/>
          </a:stretch>
        </p:blipFill>
        <p:spPr>
          <a:xfrm>
            <a:off x="114087" y="2278208"/>
            <a:ext cx="2665561" cy="1440161"/>
          </a:xfrm>
          <a:prstGeom prst="rect">
            <a:avLst/>
          </a:prstGeom>
        </p:spPr>
      </p:pic>
      <p:pic>
        <p:nvPicPr>
          <p:cNvPr id="11" name="Image 10"/>
          <p:cNvPicPr>
            <a:picLocks noChangeAspect="1"/>
          </p:cNvPicPr>
          <p:nvPr/>
        </p:nvPicPr>
        <p:blipFill>
          <a:blip r:embed="rId7" cstate="email">
            <a:extLst>
              <a:ext uri="{28A0092B-C50C-407E-A947-70E740481C1C}">
                <a14:useLocalDpi xmlns="" xmlns:a14="http://schemas.microsoft.com/office/drawing/2010/main" val="0"/>
              </a:ext>
            </a:extLst>
          </a:blip>
          <a:stretch>
            <a:fillRect/>
          </a:stretch>
        </p:blipFill>
        <p:spPr>
          <a:xfrm>
            <a:off x="2775161" y="838047"/>
            <a:ext cx="2717246" cy="1440161"/>
          </a:xfrm>
          <a:prstGeom prst="rect">
            <a:avLst/>
          </a:prstGeom>
        </p:spPr>
      </p:pic>
      <p:pic>
        <p:nvPicPr>
          <p:cNvPr id="13" name="Image 12"/>
          <p:cNvPicPr>
            <a:picLocks noChangeAspect="1"/>
          </p:cNvPicPr>
          <p:nvPr/>
        </p:nvPicPr>
        <p:blipFill>
          <a:blip r:embed="rId8" cstate="email">
            <a:extLst>
              <a:ext uri="{28A0092B-C50C-407E-A947-70E740481C1C}">
                <a14:useLocalDpi xmlns="" xmlns:a14="http://schemas.microsoft.com/office/drawing/2010/main" val="0"/>
              </a:ext>
            </a:extLst>
          </a:blip>
          <a:stretch>
            <a:fillRect/>
          </a:stretch>
        </p:blipFill>
        <p:spPr>
          <a:xfrm>
            <a:off x="4355976" y="3576956"/>
            <a:ext cx="1791442" cy="1644383"/>
          </a:xfrm>
          <a:prstGeom prst="rect">
            <a:avLst/>
          </a:prstGeom>
        </p:spPr>
      </p:pic>
      <p:pic>
        <p:nvPicPr>
          <p:cNvPr id="14" name="Image 13"/>
          <p:cNvPicPr>
            <a:picLocks noChangeAspect="1"/>
          </p:cNvPicPr>
          <p:nvPr/>
        </p:nvPicPr>
        <p:blipFill>
          <a:blip r:embed="rId9" cstate="email">
            <a:extLst>
              <a:ext uri="{28A0092B-C50C-407E-A947-70E740481C1C}">
                <a14:useLocalDpi xmlns="" xmlns:a14="http://schemas.microsoft.com/office/drawing/2010/main" val="0"/>
              </a:ext>
            </a:extLst>
          </a:blip>
          <a:stretch>
            <a:fillRect/>
          </a:stretch>
        </p:blipFill>
        <p:spPr>
          <a:xfrm>
            <a:off x="4355976" y="5242799"/>
            <a:ext cx="1431692" cy="1557799"/>
          </a:xfrm>
          <a:prstGeom prst="rect">
            <a:avLst/>
          </a:prstGeom>
        </p:spPr>
      </p:pic>
      <p:pic>
        <p:nvPicPr>
          <p:cNvPr id="15" name="Image 14"/>
          <p:cNvPicPr>
            <a:picLocks noChangeAspect="1"/>
          </p:cNvPicPr>
          <p:nvPr/>
        </p:nvPicPr>
        <p:blipFill>
          <a:blip r:embed="rId10" cstate="email">
            <a:extLst>
              <a:ext uri="{28A0092B-C50C-407E-A947-70E740481C1C}">
                <a14:useLocalDpi xmlns="" xmlns:a14="http://schemas.microsoft.com/office/drawing/2010/main" val="0"/>
              </a:ext>
            </a:extLst>
          </a:blip>
          <a:stretch>
            <a:fillRect/>
          </a:stretch>
        </p:blipFill>
        <p:spPr>
          <a:xfrm>
            <a:off x="6147418" y="4578944"/>
            <a:ext cx="2377763" cy="2214606"/>
          </a:xfrm>
          <a:prstGeom prst="rect">
            <a:avLst/>
          </a:prstGeom>
        </p:spPr>
      </p:pic>
      <p:sp>
        <p:nvSpPr>
          <p:cNvPr id="16" name="ZoneTexte 15"/>
          <p:cNvSpPr txBox="1"/>
          <p:nvPr/>
        </p:nvSpPr>
        <p:spPr>
          <a:xfrm>
            <a:off x="6147418" y="3576956"/>
            <a:ext cx="2798083" cy="1200329"/>
          </a:xfrm>
          <a:prstGeom prst="rect">
            <a:avLst/>
          </a:prstGeom>
          <a:noFill/>
        </p:spPr>
        <p:txBody>
          <a:bodyPr wrap="square" rtlCol="0">
            <a:spAutoFit/>
          </a:bodyPr>
          <a:lstStyle/>
          <a:p>
            <a:r>
              <a:rPr lang="fr-FR" dirty="0" smtClean="0"/>
              <a:t>Tous les modules s’imbriquent parfaitement pour éviter les ponts thermiques</a:t>
            </a:r>
            <a:endParaRPr lang="fr-F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Voici le plan de masse du </a:t>
            </a:r>
            <a:r>
              <a:rPr lang="fr-FR" dirty="0" err="1" smtClean="0"/>
              <a:t>batiment</a:t>
            </a:r>
            <a:r>
              <a:rPr lang="fr-FR" dirty="0" smtClean="0"/>
              <a:t>:</a:t>
            </a:r>
            <a:endParaRPr lang="fr-FR" dirty="0"/>
          </a:p>
        </p:txBody>
      </p:sp>
      <p:pic>
        <p:nvPicPr>
          <p:cNvPr id="4" name="Espace réservé du contenu 3"/>
          <p:cNvPicPr>
            <a:picLocks noGrp="1"/>
          </p:cNvPicPr>
          <p:nvPr>
            <p:ph idx="1"/>
          </p:nvPr>
        </p:nvPicPr>
        <p:blipFill>
          <a:blip r:embed="rId2" cstate="email"/>
          <a:srcRect/>
          <a:stretch>
            <a:fillRect/>
          </a:stretch>
        </p:blipFill>
        <p:spPr bwMode="auto">
          <a:xfrm>
            <a:off x="323528" y="1484784"/>
            <a:ext cx="4392488" cy="417646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Image 4"/>
          <p:cNvPicPr/>
          <p:nvPr/>
        </p:nvPicPr>
        <p:blipFill>
          <a:blip r:embed="rId3" cstate="email"/>
          <a:srcRect/>
          <a:stretch>
            <a:fillRect/>
          </a:stretch>
        </p:blipFill>
        <p:spPr bwMode="auto">
          <a:xfrm>
            <a:off x="4932040" y="1484784"/>
            <a:ext cx="4037062" cy="410445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3" name="ZoneTexte 2"/>
          <p:cNvSpPr txBox="1"/>
          <p:nvPr/>
        </p:nvSpPr>
        <p:spPr>
          <a:xfrm>
            <a:off x="395536" y="6021288"/>
            <a:ext cx="7488832" cy="369332"/>
          </a:xfrm>
          <a:prstGeom prst="rect">
            <a:avLst/>
          </a:prstGeom>
          <a:noFill/>
        </p:spPr>
        <p:txBody>
          <a:bodyPr wrap="square" rtlCol="0">
            <a:spAutoFit/>
          </a:bodyPr>
          <a:lstStyle/>
          <a:p>
            <a:r>
              <a:rPr lang="fr-FR" dirty="0" smtClean="0"/>
              <a:t>Pour les murs, je prendrai des les blocs d’épaisseur 45 cm. </a:t>
            </a:r>
            <a:endParaRPr lang="fr-F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fondation et dalle.</a:t>
            </a:r>
            <a:endParaRPr lang="fr-FR" dirty="0"/>
          </a:p>
        </p:txBody>
      </p:sp>
      <p:sp>
        <p:nvSpPr>
          <p:cNvPr id="3" name="Espace réservé du contenu 2"/>
          <p:cNvSpPr>
            <a:spLocks noGrp="1"/>
          </p:cNvSpPr>
          <p:nvPr>
            <p:ph idx="1"/>
          </p:nvPr>
        </p:nvSpPr>
        <p:spPr>
          <a:xfrm>
            <a:off x="304800" y="1554162"/>
            <a:ext cx="5203304" cy="4525963"/>
          </a:xfrm>
        </p:spPr>
        <p:txBody>
          <a:bodyPr>
            <a:normAutofit/>
          </a:bodyPr>
          <a:lstStyle/>
          <a:p>
            <a:r>
              <a:rPr lang="fr-FR" sz="2000" dirty="0" smtClean="0"/>
              <a:t>Pour que notre bâtiment résiste, il faudra qu’il repose sur de bonnes fondations. elles  devront être placées  à </a:t>
            </a:r>
            <a:r>
              <a:rPr lang="fr-FR" sz="2000" dirty="0" smtClean="0">
                <a:solidFill>
                  <a:srgbClr val="FF0000"/>
                </a:solidFill>
              </a:rPr>
              <a:t>– 70 cm pour la mise hors </a:t>
            </a:r>
            <a:r>
              <a:rPr lang="fr-FR" sz="2000" dirty="0" err="1" smtClean="0">
                <a:solidFill>
                  <a:srgbClr val="FF0000"/>
                </a:solidFill>
              </a:rPr>
              <a:t>gel</a:t>
            </a:r>
            <a:r>
              <a:rPr lang="fr-FR" sz="2000" dirty="0" err="1" smtClean="0">
                <a:solidFill>
                  <a:schemeClr val="tx1"/>
                </a:solidFill>
              </a:rPr>
              <a:t>Normes</a:t>
            </a:r>
            <a:r>
              <a:rPr lang="fr-FR" sz="2000" dirty="0" smtClean="0">
                <a:solidFill>
                  <a:schemeClr val="tx1"/>
                </a:solidFill>
              </a:rPr>
              <a:t> </a:t>
            </a:r>
            <a:r>
              <a:rPr lang="fr-FR" sz="2000" dirty="0" smtClean="0"/>
              <a:t> Les dimensions sont calculées par rapport à la dimension de nos parpaings et de nos murs. Nos fondations aurons </a:t>
            </a:r>
            <a:r>
              <a:rPr lang="fr-FR" sz="2000" dirty="0" smtClean="0">
                <a:solidFill>
                  <a:srgbClr val="FF0000"/>
                </a:solidFill>
              </a:rPr>
              <a:t>une largeur de 35 cm </a:t>
            </a:r>
            <a:r>
              <a:rPr lang="fr-FR" sz="2000" dirty="0" smtClean="0"/>
              <a:t>a fin d’accueillir un parpaing de 20  par 20 , pour récupérer le niveau du sol il nous faudra 3 tas  de parpaings  .</a:t>
            </a:r>
            <a:endParaRPr lang="fr-FR" sz="2000" dirty="0"/>
          </a:p>
        </p:txBody>
      </p:sp>
      <p:pic>
        <p:nvPicPr>
          <p:cNvPr id="4" name="Image 3"/>
          <p:cNvPicPr/>
          <p:nvPr/>
        </p:nvPicPr>
        <p:blipFill>
          <a:blip r:embed="rId2" cstate="email"/>
          <a:srcRect/>
          <a:stretch>
            <a:fillRect/>
          </a:stretch>
        </p:blipFill>
        <p:spPr bwMode="auto">
          <a:xfrm>
            <a:off x="5436096" y="1484784"/>
            <a:ext cx="3453199" cy="270612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Calcul:</a:t>
            </a:r>
            <a:endParaRPr lang="fr-FR" dirty="0"/>
          </a:p>
        </p:txBody>
      </p:sp>
      <p:sp>
        <p:nvSpPr>
          <p:cNvPr id="3" name="Espace réservé du contenu 2"/>
          <p:cNvSpPr>
            <a:spLocks noGrp="1"/>
          </p:cNvSpPr>
          <p:nvPr>
            <p:ph idx="1"/>
          </p:nvPr>
        </p:nvSpPr>
        <p:spPr/>
        <p:txBody>
          <a:bodyPr>
            <a:normAutofit/>
          </a:bodyPr>
          <a:lstStyle/>
          <a:p>
            <a:r>
              <a:rPr lang="fr-FR" sz="1600" dirty="0" smtClean="0"/>
              <a:t>Pour vérifier que nos fondations ne cèdent pas sous le poids  du bâtiment nous allons réaliser </a:t>
            </a:r>
            <a:r>
              <a:rPr lang="fr-FR" sz="1600" dirty="0" smtClean="0">
                <a:solidFill>
                  <a:srgbClr val="FF0000"/>
                </a:solidFill>
              </a:rPr>
              <a:t>le calcul de fondation surfacique</a:t>
            </a:r>
            <a:r>
              <a:rPr lang="fr-FR" sz="1600" dirty="0" smtClean="0"/>
              <a:t>.</a:t>
            </a:r>
            <a:endParaRPr lang="fr-FR" sz="1600" dirty="0"/>
          </a:p>
        </p:txBody>
      </p:sp>
      <p:pic>
        <p:nvPicPr>
          <p:cNvPr id="6" name="Image 5"/>
          <p:cNvPicPr/>
          <p:nvPr/>
        </p:nvPicPr>
        <p:blipFill>
          <a:blip r:embed="rId2" cstate="email"/>
          <a:srcRect/>
          <a:stretch>
            <a:fillRect/>
          </a:stretch>
        </p:blipFill>
        <p:spPr bwMode="auto">
          <a:xfrm>
            <a:off x="4643438" y="2571744"/>
            <a:ext cx="3724282" cy="3143272"/>
          </a:xfrm>
          <a:prstGeom prst="rect">
            <a:avLst/>
          </a:prstGeom>
          <a:noFill/>
          <a:ln w="9525">
            <a:noFill/>
            <a:miter lim="800000"/>
            <a:headEnd/>
            <a:tailEnd/>
          </a:ln>
          <a:effectLst/>
        </p:spPr>
      </p:pic>
      <p:cxnSp>
        <p:nvCxnSpPr>
          <p:cNvPr id="8" name="Connecteur droit avec flèche 7"/>
          <p:cNvCxnSpPr/>
          <p:nvPr/>
        </p:nvCxnSpPr>
        <p:spPr>
          <a:xfrm rot="16200000" flipH="1">
            <a:off x="4857752" y="4000504"/>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Connecteur droit avec flèche 9"/>
          <p:cNvCxnSpPr/>
          <p:nvPr/>
        </p:nvCxnSpPr>
        <p:spPr>
          <a:xfrm rot="16200000" flipH="1">
            <a:off x="5000628" y="3786190"/>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Connecteur droit avec flèche 10"/>
          <p:cNvCxnSpPr/>
          <p:nvPr/>
        </p:nvCxnSpPr>
        <p:spPr>
          <a:xfrm rot="16200000" flipH="1">
            <a:off x="5072066" y="3643314"/>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Connecteur droit avec flèche 11"/>
          <p:cNvCxnSpPr/>
          <p:nvPr/>
        </p:nvCxnSpPr>
        <p:spPr>
          <a:xfrm rot="16200000" flipH="1">
            <a:off x="5143504" y="3429000"/>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 name="Connecteur droit avec flèche 12"/>
          <p:cNvCxnSpPr/>
          <p:nvPr/>
        </p:nvCxnSpPr>
        <p:spPr>
          <a:xfrm rot="16200000" flipH="1">
            <a:off x="5214942" y="3286124"/>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Connecteur droit avec flèche 13"/>
          <p:cNvCxnSpPr/>
          <p:nvPr/>
        </p:nvCxnSpPr>
        <p:spPr>
          <a:xfrm rot="16200000" flipH="1">
            <a:off x="5286380" y="3214686"/>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Connecteur droit avec flèche 14"/>
          <p:cNvCxnSpPr/>
          <p:nvPr/>
        </p:nvCxnSpPr>
        <p:spPr>
          <a:xfrm rot="16200000" flipH="1">
            <a:off x="4929190" y="3857628"/>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Connecteur droit avec flèche 15"/>
          <p:cNvCxnSpPr/>
          <p:nvPr/>
        </p:nvCxnSpPr>
        <p:spPr>
          <a:xfrm rot="16200000" flipH="1">
            <a:off x="5357818" y="3143248"/>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Connecteur droit avec flèche 16"/>
          <p:cNvCxnSpPr/>
          <p:nvPr/>
        </p:nvCxnSpPr>
        <p:spPr>
          <a:xfrm rot="16200000" flipH="1">
            <a:off x="5500694" y="3071810"/>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Connecteur droit avec flèche 17"/>
          <p:cNvCxnSpPr/>
          <p:nvPr/>
        </p:nvCxnSpPr>
        <p:spPr>
          <a:xfrm rot="16200000" flipH="1">
            <a:off x="5643570" y="3071810"/>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Connecteur droit avec flèche 18"/>
          <p:cNvCxnSpPr/>
          <p:nvPr/>
        </p:nvCxnSpPr>
        <p:spPr>
          <a:xfrm rot="16200000" flipH="1">
            <a:off x="6143636" y="3071810"/>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Connecteur droit avec flèche 19"/>
          <p:cNvCxnSpPr/>
          <p:nvPr/>
        </p:nvCxnSpPr>
        <p:spPr>
          <a:xfrm rot="16200000" flipH="1">
            <a:off x="5857884" y="3071810"/>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Connecteur droit avec flèche 20"/>
          <p:cNvCxnSpPr/>
          <p:nvPr/>
        </p:nvCxnSpPr>
        <p:spPr>
          <a:xfrm rot="16200000" flipH="1">
            <a:off x="7215206" y="3143248"/>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Connecteur droit avec flèche 21"/>
          <p:cNvCxnSpPr/>
          <p:nvPr/>
        </p:nvCxnSpPr>
        <p:spPr>
          <a:xfrm rot="16200000" flipH="1">
            <a:off x="7000892" y="3143248"/>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3" name="Connecteur droit avec flèche 22"/>
          <p:cNvCxnSpPr/>
          <p:nvPr/>
        </p:nvCxnSpPr>
        <p:spPr>
          <a:xfrm rot="16200000" flipH="1">
            <a:off x="6786578" y="3071810"/>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Connecteur droit avec flèche 23"/>
          <p:cNvCxnSpPr/>
          <p:nvPr/>
        </p:nvCxnSpPr>
        <p:spPr>
          <a:xfrm rot="16200000" flipH="1">
            <a:off x="6572264" y="3071810"/>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Connecteur droit avec flèche 24"/>
          <p:cNvCxnSpPr/>
          <p:nvPr/>
        </p:nvCxnSpPr>
        <p:spPr>
          <a:xfrm rot="16200000" flipH="1">
            <a:off x="6357950" y="3071810"/>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pic>
        <p:nvPicPr>
          <p:cNvPr id="26" name="Image 25"/>
          <p:cNvPicPr/>
          <p:nvPr/>
        </p:nvPicPr>
        <p:blipFill>
          <a:blip r:embed="rId3" cstate="email"/>
          <a:srcRect/>
          <a:stretch>
            <a:fillRect/>
          </a:stretch>
        </p:blipFill>
        <p:spPr bwMode="auto">
          <a:xfrm rot="16200000">
            <a:off x="785786" y="2357430"/>
            <a:ext cx="3000396" cy="3286148"/>
          </a:xfrm>
          <a:prstGeom prst="rect">
            <a:avLst/>
          </a:prstGeom>
          <a:noFill/>
          <a:ln w="9525">
            <a:noFill/>
            <a:miter lim="800000"/>
            <a:headEnd/>
            <a:tailEnd/>
          </a:ln>
          <a:effectLst/>
        </p:spPr>
      </p:pic>
      <p:cxnSp>
        <p:nvCxnSpPr>
          <p:cNvPr id="28" name="Connecteur droit avec flèche 27"/>
          <p:cNvCxnSpPr/>
          <p:nvPr/>
        </p:nvCxnSpPr>
        <p:spPr>
          <a:xfrm rot="16200000" flipH="1">
            <a:off x="571472" y="3786190"/>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9" name="Connecteur droit avec flèche 28"/>
          <p:cNvCxnSpPr/>
          <p:nvPr/>
        </p:nvCxnSpPr>
        <p:spPr>
          <a:xfrm rot="16200000" flipH="1">
            <a:off x="2928926" y="3286124"/>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0" name="Connecteur droit avec flèche 29"/>
          <p:cNvCxnSpPr/>
          <p:nvPr/>
        </p:nvCxnSpPr>
        <p:spPr>
          <a:xfrm rot="16200000" flipH="1">
            <a:off x="2643174" y="3286124"/>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1" name="Connecteur droit avec flèche 30"/>
          <p:cNvCxnSpPr/>
          <p:nvPr/>
        </p:nvCxnSpPr>
        <p:spPr>
          <a:xfrm rot="16200000" flipH="1">
            <a:off x="2357422" y="3286124"/>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2" name="Connecteur droit avec flèche 31"/>
          <p:cNvCxnSpPr/>
          <p:nvPr/>
        </p:nvCxnSpPr>
        <p:spPr>
          <a:xfrm rot="16200000" flipH="1">
            <a:off x="2071670" y="3357562"/>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3" name="Connecteur droit avec flèche 32"/>
          <p:cNvCxnSpPr/>
          <p:nvPr/>
        </p:nvCxnSpPr>
        <p:spPr>
          <a:xfrm rot="16200000" flipH="1">
            <a:off x="1785918" y="3429000"/>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4" name="Connecteur droit avec flèche 33"/>
          <p:cNvCxnSpPr/>
          <p:nvPr/>
        </p:nvCxnSpPr>
        <p:spPr>
          <a:xfrm rot="16200000" flipH="1">
            <a:off x="1500166" y="3571876"/>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5" name="Connecteur droit avec flèche 34"/>
          <p:cNvCxnSpPr/>
          <p:nvPr/>
        </p:nvCxnSpPr>
        <p:spPr>
          <a:xfrm rot="16200000" flipH="1">
            <a:off x="1214414" y="3643314"/>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6" name="Connecteur droit avec flèche 35"/>
          <p:cNvCxnSpPr/>
          <p:nvPr/>
        </p:nvCxnSpPr>
        <p:spPr>
          <a:xfrm rot="16200000" flipH="1">
            <a:off x="928662" y="3714752"/>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7" name="Connecteur droit avec flèche 36"/>
          <p:cNvCxnSpPr/>
          <p:nvPr/>
        </p:nvCxnSpPr>
        <p:spPr>
          <a:xfrm rot="16200000" flipH="1">
            <a:off x="3214678" y="3357562"/>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8" name="Connecteur droit avec flèche 37"/>
          <p:cNvCxnSpPr/>
          <p:nvPr/>
        </p:nvCxnSpPr>
        <p:spPr>
          <a:xfrm rot="16200000" flipH="1">
            <a:off x="3428992" y="3357562"/>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9" name="Connecteur droit avec flèche 38"/>
          <p:cNvCxnSpPr/>
          <p:nvPr/>
        </p:nvCxnSpPr>
        <p:spPr>
          <a:xfrm rot="16200000" flipH="1">
            <a:off x="3643306" y="3429000"/>
            <a:ext cx="429422" cy="7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0" name="Rectangle 39"/>
          <p:cNvSpPr/>
          <p:nvPr/>
        </p:nvSpPr>
        <p:spPr>
          <a:xfrm>
            <a:off x="642910" y="6000768"/>
            <a:ext cx="7858180"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dirty="0" smtClean="0"/>
              <a:t>Coupe de la dalle : matériaux utilisés pour le calcul de descente de charges. </a:t>
            </a:r>
            <a:endParaRPr lang="fr-F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Pour la toiture:</a:t>
            </a:r>
            <a:endParaRPr lang="fr-FR" dirty="0"/>
          </a:p>
        </p:txBody>
      </p:sp>
      <p:sp>
        <p:nvSpPr>
          <p:cNvPr id="3" name="Espace réservé du contenu 2"/>
          <p:cNvSpPr>
            <a:spLocks noGrp="1"/>
          </p:cNvSpPr>
          <p:nvPr>
            <p:ph idx="1"/>
          </p:nvPr>
        </p:nvSpPr>
        <p:spPr>
          <a:xfrm>
            <a:off x="304800" y="1554162"/>
            <a:ext cx="4838704" cy="4525963"/>
          </a:xfrm>
        </p:spPr>
        <p:txBody>
          <a:bodyPr/>
          <a:lstStyle/>
          <a:p>
            <a:r>
              <a:rPr lang="fr-FR" sz="2000" dirty="0" smtClean="0"/>
              <a:t>Pour la toiture , j’ai décidé d’utiliser le système des murs et de la  dalle : le </a:t>
            </a:r>
            <a:r>
              <a:rPr lang="fr-FR" sz="2000" dirty="0" smtClean="0">
                <a:solidFill>
                  <a:srgbClr val="FF0000"/>
                </a:solidFill>
              </a:rPr>
              <a:t>système EUROMAC 2.  </a:t>
            </a:r>
            <a:r>
              <a:rPr lang="fr-FR" sz="2000" dirty="0" smtClean="0"/>
              <a:t>Le gros avantage de celle-ci , </a:t>
            </a:r>
            <a:r>
              <a:rPr lang="fr-FR" sz="2000" dirty="0" smtClean="0">
                <a:solidFill>
                  <a:srgbClr val="FF0000"/>
                </a:solidFill>
              </a:rPr>
              <a:t>elle remplace à elle seule les chevrons, l’isolation et le pare-vapeur.</a:t>
            </a:r>
          </a:p>
          <a:p>
            <a:r>
              <a:rPr lang="fr-FR" sz="2000" dirty="0" smtClean="0"/>
              <a:t>L’autre avantage innovant , elle assure aussi une conductibilité thermique  lente de </a:t>
            </a:r>
            <a:r>
              <a:rPr lang="fr-FR" sz="2000" dirty="0" smtClean="0">
                <a:solidFill>
                  <a:srgbClr val="FF0000"/>
                </a:solidFill>
              </a:rPr>
              <a:t>U=0.17</a:t>
            </a:r>
            <a:r>
              <a:rPr lang="fr-FR" sz="2000" dirty="0" smtClean="0"/>
              <a:t> et une résistance thermique de  </a:t>
            </a:r>
            <a:r>
              <a:rPr lang="fr-FR" sz="2000" dirty="0" smtClean="0">
                <a:solidFill>
                  <a:srgbClr val="FF0000"/>
                </a:solidFill>
              </a:rPr>
              <a:t>R=5.88.</a:t>
            </a:r>
          </a:p>
          <a:p>
            <a:pPr>
              <a:buNone/>
            </a:pPr>
            <a:endParaRPr lang="fr-FR" dirty="0"/>
          </a:p>
        </p:txBody>
      </p:sp>
      <p:pic>
        <p:nvPicPr>
          <p:cNvPr id="4" name="Image 3"/>
          <p:cNvPicPr/>
          <p:nvPr/>
        </p:nvPicPr>
        <p:blipFill>
          <a:blip r:embed="rId2" cstate="email"/>
          <a:srcRect/>
          <a:stretch>
            <a:fillRect/>
          </a:stretch>
        </p:blipFill>
        <p:spPr bwMode="auto">
          <a:xfrm>
            <a:off x="5286380" y="1500174"/>
            <a:ext cx="3394710" cy="247497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Vérification des fondations</a:t>
            </a:r>
            <a:endParaRPr lang="fr-FR" dirty="0"/>
          </a:p>
        </p:txBody>
      </p:sp>
      <p:sp>
        <p:nvSpPr>
          <p:cNvPr id="3" name="Espace réservé du contenu 2"/>
          <p:cNvSpPr>
            <a:spLocks noGrp="1"/>
          </p:cNvSpPr>
          <p:nvPr>
            <p:ph idx="1"/>
          </p:nvPr>
        </p:nvSpPr>
        <p:spPr>
          <a:xfrm>
            <a:off x="251520" y="4491979"/>
            <a:ext cx="7848872" cy="1442789"/>
          </a:xfrm>
        </p:spPr>
        <p:txBody>
          <a:bodyPr>
            <a:normAutofit/>
          </a:bodyPr>
          <a:lstStyle/>
          <a:p>
            <a:r>
              <a:rPr lang="fr-FR" sz="2000" dirty="0"/>
              <a:t>Pour le calcul je vérifierai uniquement le pignon Ouest et la façade Nord car leurs opposés possèdent des ouvertures donc leurs fondations seront moins sollicitées.</a:t>
            </a:r>
          </a:p>
          <a:p>
            <a:endParaRPr lang="fr-FR" sz="2000" dirty="0"/>
          </a:p>
        </p:txBody>
      </p:sp>
      <p:pic>
        <p:nvPicPr>
          <p:cNvPr id="9" name="Image 8"/>
          <p:cNvPicPr/>
          <p:nvPr/>
        </p:nvPicPr>
        <p:blipFill>
          <a:blip r:embed="rId2" cstate="email">
            <a:extLst>
              <a:ext uri="{28A0092B-C50C-407E-A947-70E740481C1C}">
                <a14:useLocalDpi xmlns="" xmlns:a14="http://schemas.microsoft.com/office/drawing/2010/main" val="0"/>
              </a:ext>
            </a:extLst>
          </a:blip>
          <a:stretch>
            <a:fillRect/>
          </a:stretch>
        </p:blipFill>
        <p:spPr bwMode="auto">
          <a:xfrm>
            <a:off x="2649160" y="1638092"/>
            <a:ext cx="3269615" cy="2718435"/>
          </a:xfrm>
          <a:prstGeom prst="rect">
            <a:avLst/>
          </a:prstGeom>
          <a:noFill/>
          <a:ln w="9525">
            <a:noFill/>
            <a:miter lim="800000"/>
            <a:headEnd/>
            <a:tailEnd/>
          </a:ln>
          <a:effectLst/>
        </p:spPr>
      </p:pic>
      <p:sp>
        <p:nvSpPr>
          <p:cNvPr id="8" name="ZoneTexte 7"/>
          <p:cNvSpPr txBox="1"/>
          <p:nvPr/>
        </p:nvSpPr>
        <p:spPr>
          <a:xfrm>
            <a:off x="539552" y="1268760"/>
            <a:ext cx="4608512" cy="369332"/>
          </a:xfrm>
          <a:prstGeom prst="rect">
            <a:avLst/>
          </a:prstGeom>
          <a:noFill/>
        </p:spPr>
        <p:txBody>
          <a:bodyPr wrap="square" rtlCol="0">
            <a:spAutoFit/>
          </a:bodyPr>
          <a:lstStyle/>
          <a:p>
            <a:r>
              <a:rPr lang="fr-FR" dirty="0" smtClean="0"/>
              <a:t>Surfaces d’influence</a:t>
            </a:r>
            <a:endParaRPr lang="fr-FR" dirty="0"/>
          </a:p>
        </p:txBody>
      </p:sp>
      <p:cxnSp>
        <p:nvCxnSpPr>
          <p:cNvPr id="10" name="AutoShape 2"/>
          <p:cNvCxnSpPr>
            <a:cxnSpLocks noChangeShapeType="1"/>
          </p:cNvCxnSpPr>
          <p:nvPr/>
        </p:nvCxnSpPr>
        <p:spPr bwMode="auto">
          <a:xfrm>
            <a:off x="2087563" y="2420888"/>
            <a:ext cx="806450" cy="107950"/>
          </a:xfrm>
          <a:prstGeom prst="straightConnector1">
            <a:avLst/>
          </a:prstGeom>
          <a:noFill/>
          <a:ln w="9525">
            <a:solidFill>
              <a:srgbClr val="000000"/>
            </a:solidFill>
            <a:round/>
            <a:headEnd/>
            <a:tailEnd type="triangle" w="med" len="med"/>
          </a:ln>
          <a:extLst>
            <a:ext uri="{909E8E84-426E-40DD-AFC4-6F175D3DCCD1}">
              <a14:hiddenFill xmlns="" xmlns:a14="http://schemas.microsoft.com/office/drawing/2010/main">
                <a:noFill/>
              </a14:hiddenFill>
            </a:ext>
          </a:extLst>
        </p:spPr>
      </p:cxnSp>
      <p:sp>
        <p:nvSpPr>
          <p:cNvPr id="11" name="Text Box 3"/>
          <p:cNvSpPr txBox="1">
            <a:spLocks noChangeArrowheads="1"/>
          </p:cNvSpPr>
          <p:nvPr/>
        </p:nvSpPr>
        <p:spPr bwMode="auto">
          <a:xfrm>
            <a:off x="914400" y="2066875"/>
            <a:ext cx="1087438" cy="4619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altLang="fr-FR" sz="1100" b="0" i="0" u="none" strike="noStrike" cap="none" normalizeH="0" baseline="0" smtClean="0">
                <a:ln>
                  <a:noFill/>
                </a:ln>
                <a:solidFill>
                  <a:schemeClr val="tx1"/>
                </a:solidFill>
                <a:effectLst/>
                <a:latin typeface="Calibri" pitchFamily="34" charset="0"/>
              </a:rPr>
              <a:t>Façade Nord</a:t>
            </a:r>
            <a:endParaRPr kumimoji="0" lang="fr-FR" altLang="fr-FR" sz="1800" b="0" i="0" u="none" strike="noStrike" cap="none" normalizeH="0" baseline="0" smtClean="0">
              <a:ln>
                <a:noFill/>
              </a:ln>
              <a:solidFill>
                <a:schemeClr val="tx1"/>
              </a:solidFill>
              <a:effectLst/>
              <a:latin typeface="Arial" pitchFamily="34" charset="0"/>
            </a:endParaRPr>
          </a:p>
        </p:txBody>
      </p:sp>
      <p:cxnSp>
        <p:nvCxnSpPr>
          <p:cNvPr id="2052" name="AutoShape 4"/>
          <p:cNvCxnSpPr>
            <a:cxnSpLocks noChangeShapeType="1"/>
          </p:cNvCxnSpPr>
          <p:nvPr/>
        </p:nvCxnSpPr>
        <p:spPr bwMode="auto">
          <a:xfrm flipV="1">
            <a:off x="2303463" y="3228925"/>
            <a:ext cx="806450" cy="666750"/>
          </a:xfrm>
          <a:prstGeom prst="straightConnector1">
            <a:avLst/>
          </a:prstGeom>
          <a:noFill/>
          <a:ln w="9525">
            <a:solidFill>
              <a:srgbClr val="000000"/>
            </a:solidFill>
            <a:round/>
            <a:headEnd/>
            <a:tailEnd type="triangle" w="med" len="med"/>
          </a:ln>
          <a:extLst>
            <a:ext uri="{909E8E84-426E-40DD-AFC4-6F175D3DCCD1}">
              <a14:hiddenFill xmlns="" xmlns:a14="http://schemas.microsoft.com/office/drawing/2010/main">
                <a:noFill/>
              </a14:hiddenFill>
            </a:ext>
          </a:extLst>
        </p:spPr>
      </p:cxnSp>
      <p:sp>
        <p:nvSpPr>
          <p:cNvPr id="12" name="Text Box 5"/>
          <p:cNvSpPr txBox="1">
            <a:spLocks noChangeArrowheads="1"/>
          </p:cNvSpPr>
          <p:nvPr/>
        </p:nvSpPr>
        <p:spPr bwMode="auto">
          <a:xfrm>
            <a:off x="1054100" y="3713113"/>
            <a:ext cx="1162050" cy="3540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altLang="fr-FR" sz="1100" b="0" i="0" u="none" strike="noStrike" cap="none" normalizeH="0" baseline="0" smtClean="0">
                <a:ln>
                  <a:noFill/>
                </a:ln>
                <a:solidFill>
                  <a:schemeClr val="tx1"/>
                </a:solidFill>
                <a:effectLst/>
                <a:latin typeface="Calibri" pitchFamily="34" charset="0"/>
              </a:rPr>
              <a:t>Pignon Ouest</a:t>
            </a:r>
            <a:endParaRPr kumimoji="0" lang="fr-FR" altLang="fr-FR"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err="1" smtClean="0"/>
              <a:t>resultats</a:t>
            </a:r>
            <a:endParaRPr lang="fr-FR" dirty="0"/>
          </a:p>
        </p:txBody>
      </p:sp>
      <p:graphicFrame>
        <p:nvGraphicFramePr>
          <p:cNvPr id="9" name="Espace réservé du contenu 8"/>
          <p:cNvGraphicFramePr>
            <a:graphicFrameLocks noGrp="1"/>
          </p:cNvGraphicFramePr>
          <p:nvPr>
            <p:ph idx="1"/>
            <p:extLst>
              <p:ext uri="{D42A27DB-BD31-4B8C-83A1-F6EECF244321}">
                <p14:modId xmlns="" xmlns:p14="http://schemas.microsoft.com/office/powerpoint/2010/main" val="4187629327"/>
              </p:ext>
            </p:extLst>
          </p:nvPr>
        </p:nvGraphicFramePr>
        <p:xfrm>
          <a:off x="251520" y="1700808"/>
          <a:ext cx="8784976" cy="2232247"/>
        </p:xfrm>
        <a:graphic>
          <a:graphicData uri="http://schemas.openxmlformats.org/drawingml/2006/table">
            <a:tbl>
              <a:tblPr>
                <a:tableStyleId>{5C22544A-7EE6-4342-B048-85BDC9FD1C3A}</a:tableStyleId>
              </a:tblPr>
              <a:tblGrid>
                <a:gridCol w="499383"/>
                <a:gridCol w="499383"/>
                <a:gridCol w="499383"/>
                <a:gridCol w="586775"/>
                <a:gridCol w="590936"/>
                <a:gridCol w="499383"/>
                <a:gridCol w="499383"/>
                <a:gridCol w="707459"/>
                <a:gridCol w="640874"/>
                <a:gridCol w="640874"/>
                <a:gridCol w="624228"/>
                <a:gridCol w="499383"/>
                <a:gridCol w="499383"/>
                <a:gridCol w="499383"/>
                <a:gridCol w="499383"/>
                <a:gridCol w="499383"/>
              </a:tblGrid>
              <a:tr h="297633">
                <a:tc>
                  <a:txBody>
                    <a:bodyPr/>
                    <a:lstStyle/>
                    <a:p>
                      <a:pPr algn="l" fontAlgn="b"/>
                      <a:endParaRPr lang="fr-FR" sz="700" b="0" i="0" u="none" strike="noStrike">
                        <a:solidFill>
                          <a:srgbClr val="000000"/>
                        </a:solidFill>
                        <a:effectLst/>
                        <a:latin typeface="Calibri"/>
                      </a:endParaRPr>
                    </a:p>
                  </a:txBody>
                  <a:tcPr marL="6170" marR="6170" marT="6170" marB="0" anchor="b"/>
                </a:tc>
                <a:tc gridSpan="5">
                  <a:txBody>
                    <a:bodyPr/>
                    <a:lstStyle/>
                    <a:p>
                      <a:pPr algn="ctr" fontAlgn="b"/>
                      <a:r>
                        <a:rPr lang="fr-FR" sz="700" u="none" strike="noStrike">
                          <a:effectLst/>
                        </a:rPr>
                        <a:t>Toiture</a:t>
                      </a:r>
                      <a:endParaRPr lang="fr-FR" sz="700" b="0" i="0" u="none" strike="noStrike">
                        <a:solidFill>
                          <a:srgbClr val="000000"/>
                        </a:solidFill>
                        <a:effectLst/>
                        <a:latin typeface="Calibri"/>
                      </a:endParaRPr>
                    </a:p>
                  </a:txBody>
                  <a:tcPr marL="6170" marR="6170" marT="6170" marB="0" anchor="b"/>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gridSpan="5">
                  <a:txBody>
                    <a:bodyPr/>
                    <a:lstStyle/>
                    <a:p>
                      <a:pPr algn="ctr" fontAlgn="b"/>
                      <a:r>
                        <a:rPr lang="fr-FR" sz="700" u="none" strike="noStrike">
                          <a:effectLst/>
                        </a:rPr>
                        <a:t>Mur</a:t>
                      </a:r>
                      <a:endParaRPr lang="fr-FR" sz="700" b="0" i="0" u="none" strike="noStrike">
                        <a:solidFill>
                          <a:srgbClr val="000000"/>
                        </a:solidFill>
                        <a:effectLst/>
                        <a:latin typeface="Calibri"/>
                      </a:endParaRPr>
                    </a:p>
                  </a:txBody>
                  <a:tcPr marL="6170" marR="6170" marT="6170" marB="0" anchor="b"/>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gridSpan="3">
                  <a:txBody>
                    <a:bodyPr/>
                    <a:lstStyle/>
                    <a:p>
                      <a:pPr algn="ctr" fontAlgn="b"/>
                      <a:r>
                        <a:rPr lang="fr-FR" sz="700" u="none" strike="noStrike">
                          <a:effectLst/>
                        </a:rPr>
                        <a:t>Dalle rdc</a:t>
                      </a:r>
                      <a:endParaRPr lang="fr-FR" sz="700" b="0" i="0" u="none" strike="noStrike">
                        <a:solidFill>
                          <a:srgbClr val="000000"/>
                        </a:solidFill>
                        <a:effectLst/>
                        <a:latin typeface="Calibri"/>
                      </a:endParaRPr>
                    </a:p>
                  </a:txBody>
                  <a:tcPr marL="6170" marR="6170" marT="6170" marB="0" anchor="b"/>
                </a:tc>
                <a:tc hMerge="1">
                  <a:txBody>
                    <a:bodyPr/>
                    <a:lstStyle/>
                    <a:p>
                      <a:endParaRPr lang="fr-FR"/>
                    </a:p>
                  </a:txBody>
                  <a:tcPr/>
                </a:tc>
                <a:tc hMerge="1">
                  <a:txBody>
                    <a:bodyPr/>
                    <a:lstStyle/>
                    <a:p>
                      <a:endParaRPr lang="fr-FR"/>
                    </a:p>
                  </a:txBody>
                  <a:tcPr/>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r>
              <a:tr h="520857">
                <a:tc>
                  <a:txBody>
                    <a:bodyPr/>
                    <a:lstStyle/>
                    <a:p>
                      <a:pPr algn="l" fontAlgn="b"/>
                      <a:endParaRPr lang="fr-FR" sz="700" b="0" i="0" u="none" strike="noStrike">
                        <a:solidFill>
                          <a:srgbClr val="000000"/>
                        </a:solidFill>
                        <a:effectLst/>
                        <a:latin typeface="Calibri"/>
                      </a:endParaRPr>
                    </a:p>
                  </a:txBody>
                  <a:tcPr marL="6170" marR="6170" marT="6170" marB="0" anchor="b"/>
                </a:tc>
                <a:tc>
                  <a:txBody>
                    <a:bodyPr/>
                    <a:lstStyle/>
                    <a:p>
                      <a:pPr algn="ctr" fontAlgn="ctr"/>
                      <a:r>
                        <a:rPr lang="fr-FR" sz="700" u="none" strike="noStrike">
                          <a:effectLst/>
                        </a:rPr>
                        <a:t>Surface</a:t>
                      </a:r>
                      <a:endParaRPr lang="fr-FR" sz="700" b="0" i="0" u="none" strike="noStrike">
                        <a:solidFill>
                          <a:srgbClr val="000000"/>
                        </a:solidFill>
                        <a:effectLst/>
                        <a:latin typeface="Calibri"/>
                      </a:endParaRPr>
                    </a:p>
                  </a:txBody>
                  <a:tcPr marL="6170" marR="6170" marT="6170" marB="0" anchor="ctr"/>
                </a:tc>
                <a:tc>
                  <a:txBody>
                    <a:bodyPr/>
                    <a:lstStyle/>
                    <a:p>
                      <a:pPr algn="ctr" fontAlgn="ctr"/>
                      <a:r>
                        <a:rPr lang="fr-FR" sz="700" u="none" strike="noStrike">
                          <a:effectLst/>
                        </a:rPr>
                        <a:t>nombre élt de toitures</a:t>
                      </a:r>
                      <a:endParaRPr lang="fr-FR" sz="700" b="0" i="0" u="none" strike="noStrike">
                        <a:solidFill>
                          <a:srgbClr val="000000"/>
                        </a:solidFill>
                        <a:effectLst/>
                        <a:latin typeface="Calibri"/>
                      </a:endParaRPr>
                    </a:p>
                  </a:txBody>
                  <a:tcPr marL="6170" marR="6170" marT="6170" marB="0" anchor="ctr"/>
                </a:tc>
                <a:tc>
                  <a:txBody>
                    <a:bodyPr/>
                    <a:lstStyle/>
                    <a:p>
                      <a:pPr algn="ctr" fontAlgn="ctr"/>
                      <a:r>
                        <a:rPr lang="fr-FR" sz="700" u="none" strike="noStrike">
                          <a:effectLst/>
                        </a:rPr>
                        <a:t>Poids(6kg/ml)</a:t>
                      </a:r>
                      <a:endParaRPr lang="fr-FR" sz="700" b="0" i="0" u="none" strike="noStrike">
                        <a:solidFill>
                          <a:srgbClr val="000000"/>
                        </a:solidFill>
                        <a:effectLst/>
                        <a:latin typeface="Calibri"/>
                      </a:endParaRPr>
                    </a:p>
                  </a:txBody>
                  <a:tcPr marL="6170" marR="6170" marT="6170" marB="0" anchor="ctr"/>
                </a:tc>
                <a:tc>
                  <a:txBody>
                    <a:bodyPr/>
                    <a:lstStyle/>
                    <a:p>
                      <a:pPr algn="ctr" fontAlgn="ctr"/>
                      <a:r>
                        <a:rPr lang="fr-FR" sz="700" u="none" strike="noStrike">
                          <a:effectLst/>
                        </a:rPr>
                        <a:t>neige</a:t>
                      </a:r>
                      <a:br>
                        <a:rPr lang="fr-FR" sz="700" u="none" strike="noStrike">
                          <a:effectLst/>
                        </a:rPr>
                      </a:br>
                      <a:r>
                        <a:rPr lang="fr-FR" sz="700" u="none" strike="noStrike">
                          <a:effectLst/>
                        </a:rPr>
                        <a:t>(450N/m</a:t>
                      </a:r>
                      <a:r>
                        <a:rPr lang="fr-FR" sz="700" u="none" strike="noStrike" baseline="30000">
                          <a:effectLst/>
                        </a:rPr>
                        <a:t>2</a:t>
                      </a:r>
                      <a:r>
                        <a:rPr lang="fr-FR" sz="700" u="none" strike="noStrike">
                          <a:effectLst/>
                        </a:rPr>
                        <a:t>)</a:t>
                      </a:r>
                      <a:endParaRPr lang="fr-FR" sz="700" b="0" i="0" u="none" strike="noStrike">
                        <a:solidFill>
                          <a:srgbClr val="000000"/>
                        </a:solidFill>
                        <a:effectLst/>
                        <a:latin typeface="Calibri"/>
                      </a:endParaRPr>
                    </a:p>
                  </a:txBody>
                  <a:tcPr marL="6170" marR="6170" marT="6170" marB="0" anchor="ctr"/>
                </a:tc>
                <a:tc>
                  <a:txBody>
                    <a:bodyPr/>
                    <a:lstStyle/>
                    <a:p>
                      <a:pPr algn="ctr" fontAlgn="ctr"/>
                      <a:r>
                        <a:rPr lang="fr-FR" sz="700" u="none" strike="noStrike">
                          <a:effectLst/>
                        </a:rPr>
                        <a:t>Couverture</a:t>
                      </a:r>
                      <a:br>
                        <a:rPr lang="fr-FR" sz="700" u="none" strike="noStrike">
                          <a:effectLst/>
                        </a:rPr>
                      </a:br>
                      <a:r>
                        <a:rPr lang="fr-FR" sz="700" u="none" strike="noStrike">
                          <a:effectLst/>
                        </a:rPr>
                        <a:t>tuile beton</a:t>
                      </a:r>
                      <a:br>
                        <a:rPr lang="fr-FR" sz="700" u="none" strike="noStrike">
                          <a:effectLst/>
                        </a:rPr>
                      </a:br>
                      <a:r>
                        <a:rPr lang="fr-FR" sz="700" u="none" strike="noStrike">
                          <a:effectLst/>
                        </a:rPr>
                        <a:t>45kg/m2</a:t>
                      </a:r>
                      <a:endParaRPr lang="fr-FR" sz="700" b="0" i="0" u="none" strike="noStrike">
                        <a:solidFill>
                          <a:srgbClr val="000000"/>
                        </a:solidFill>
                        <a:effectLst/>
                        <a:latin typeface="Calibri"/>
                      </a:endParaRPr>
                    </a:p>
                  </a:txBody>
                  <a:tcPr marL="6170" marR="6170" marT="6170" marB="0" anchor="ctr"/>
                </a:tc>
                <a:tc>
                  <a:txBody>
                    <a:bodyPr/>
                    <a:lstStyle/>
                    <a:p>
                      <a:pPr algn="ctr" fontAlgn="ctr"/>
                      <a:r>
                        <a:rPr lang="fr-FR" sz="700" u="none" strike="noStrike">
                          <a:effectLst/>
                        </a:rPr>
                        <a:t>surface</a:t>
                      </a:r>
                      <a:endParaRPr lang="fr-FR" sz="700" b="0" i="0" u="none" strike="noStrike">
                        <a:solidFill>
                          <a:srgbClr val="000000"/>
                        </a:solidFill>
                        <a:effectLst/>
                        <a:latin typeface="Calibri"/>
                      </a:endParaRPr>
                    </a:p>
                  </a:txBody>
                  <a:tcPr marL="6170" marR="6170" marT="6170" marB="0" anchor="ctr"/>
                </a:tc>
                <a:tc>
                  <a:txBody>
                    <a:bodyPr/>
                    <a:lstStyle/>
                    <a:p>
                      <a:pPr algn="ctr" fontAlgn="ctr"/>
                      <a:r>
                        <a:rPr lang="fr-FR" sz="700" u="none" strike="noStrike">
                          <a:effectLst/>
                        </a:rPr>
                        <a:t>Nbre modules</a:t>
                      </a:r>
                      <a:br>
                        <a:rPr lang="fr-FR" sz="700" u="none" strike="noStrike">
                          <a:effectLst/>
                        </a:rPr>
                      </a:br>
                      <a:r>
                        <a:rPr lang="fr-FR" sz="700" u="none" strike="noStrike">
                          <a:effectLst/>
                        </a:rPr>
                        <a:t>poids(4,2kg/mod)</a:t>
                      </a:r>
                      <a:endParaRPr lang="fr-FR" sz="700" b="0" i="0" u="none" strike="noStrike">
                        <a:solidFill>
                          <a:srgbClr val="000000"/>
                        </a:solidFill>
                        <a:effectLst/>
                        <a:latin typeface="Calibri"/>
                      </a:endParaRPr>
                    </a:p>
                  </a:txBody>
                  <a:tcPr marL="6170" marR="6170" marT="6170" marB="0" anchor="ctr"/>
                </a:tc>
                <a:tc>
                  <a:txBody>
                    <a:bodyPr/>
                    <a:lstStyle/>
                    <a:p>
                      <a:pPr algn="ctr" fontAlgn="ctr"/>
                      <a:r>
                        <a:rPr lang="fr-FR" sz="700" u="none" strike="noStrike">
                          <a:effectLst/>
                        </a:rPr>
                        <a:t>volume béton</a:t>
                      </a:r>
                      <a:br>
                        <a:rPr lang="fr-FR" sz="700" u="none" strike="noStrike">
                          <a:effectLst/>
                        </a:rPr>
                      </a:br>
                      <a:r>
                        <a:rPr lang="fr-FR" sz="700" u="none" strike="noStrike">
                          <a:effectLst/>
                        </a:rPr>
                        <a:t>poids</a:t>
                      </a:r>
                      <a:endParaRPr lang="fr-FR" sz="700" b="0" i="0" u="none" strike="noStrike">
                        <a:solidFill>
                          <a:srgbClr val="000000"/>
                        </a:solidFill>
                        <a:effectLst/>
                        <a:latin typeface="Calibri"/>
                      </a:endParaRPr>
                    </a:p>
                  </a:txBody>
                  <a:tcPr marL="6170" marR="6170" marT="6170" marB="0" anchor="ctr"/>
                </a:tc>
                <a:tc>
                  <a:txBody>
                    <a:bodyPr/>
                    <a:lstStyle/>
                    <a:p>
                      <a:pPr algn="ctr" fontAlgn="ctr"/>
                      <a:r>
                        <a:rPr lang="fr-FR" sz="700" u="none" strike="noStrike">
                          <a:effectLst/>
                        </a:rPr>
                        <a:t>Parpaings</a:t>
                      </a:r>
                      <a:br>
                        <a:rPr lang="fr-FR" sz="700" u="none" strike="noStrike">
                          <a:effectLst/>
                        </a:rPr>
                      </a:br>
                      <a:endParaRPr lang="fr-FR" sz="700" b="0" i="0" u="none" strike="noStrike">
                        <a:solidFill>
                          <a:srgbClr val="000000"/>
                        </a:solidFill>
                        <a:effectLst/>
                        <a:latin typeface="Calibri"/>
                      </a:endParaRPr>
                    </a:p>
                  </a:txBody>
                  <a:tcPr marL="6170" marR="6170" marT="6170" marB="0" anchor="ctr"/>
                </a:tc>
                <a:tc>
                  <a:txBody>
                    <a:bodyPr/>
                    <a:lstStyle/>
                    <a:p>
                      <a:pPr algn="ctr" fontAlgn="ctr"/>
                      <a:r>
                        <a:rPr lang="fr-FR" sz="700" u="none" strike="noStrike">
                          <a:effectLst/>
                        </a:rPr>
                        <a:t>Nbre</a:t>
                      </a:r>
                      <a:br>
                        <a:rPr lang="fr-FR" sz="700" u="none" strike="noStrike">
                          <a:effectLst/>
                        </a:rPr>
                      </a:br>
                      <a:r>
                        <a:rPr lang="fr-FR" sz="700" u="none" strike="noStrike">
                          <a:effectLst/>
                        </a:rPr>
                        <a:t>Poids(17kg/pce)</a:t>
                      </a:r>
                      <a:endParaRPr lang="fr-FR" sz="700" b="0" i="0" u="none" strike="noStrike">
                        <a:solidFill>
                          <a:srgbClr val="000000"/>
                        </a:solidFill>
                        <a:effectLst/>
                        <a:latin typeface="Calibri"/>
                      </a:endParaRPr>
                    </a:p>
                  </a:txBody>
                  <a:tcPr marL="6170" marR="6170" marT="6170" marB="0" anchor="ctr"/>
                </a:tc>
                <a:tc>
                  <a:txBody>
                    <a:bodyPr/>
                    <a:lstStyle/>
                    <a:p>
                      <a:pPr algn="ctr" fontAlgn="ctr"/>
                      <a:r>
                        <a:rPr lang="fr-FR" sz="700" u="none" strike="noStrike">
                          <a:effectLst/>
                        </a:rPr>
                        <a:t>surface</a:t>
                      </a:r>
                      <a:endParaRPr lang="fr-FR" sz="700" b="0" i="0" u="none" strike="noStrike">
                        <a:solidFill>
                          <a:srgbClr val="000000"/>
                        </a:solidFill>
                        <a:effectLst/>
                        <a:latin typeface="Calibri"/>
                      </a:endParaRPr>
                    </a:p>
                  </a:txBody>
                  <a:tcPr marL="6170" marR="6170" marT="6170" marB="0" anchor="ctr"/>
                </a:tc>
                <a:tc>
                  <a:txBody>
                    <a:bodyPr/>
                    <a:lstStyle/>
                    <a:p>
                      <a:pPr algn="ctr" fontAlgn="ctr"/>
                      <a:r>
                        <a:rPr lang="fr-FR" sz="700" u="none" strike="noStrike">
                          <a:effectLst/>
                        </a:rPr>
                        <a:t>vol béton</a:t>
                      </a:r>
                      <a:br>
                        <a:rPr lang="fr-FR" sz="700" u="none" strike="noStrike">
                          <a:effectLst/>
                        </a:rPr>
                      </a:br>
                      <a:r>
                        <a:rPr lang="fr-FR" sz="700" u="none" strike="noStrike">
                          <a:effectLst/>
                        </a:rPr>
                        <a:t>poids</a:t>
                      </a:r>
                      <a:endParaRPr lang="fr-FR" sz="700" b="0" i="0" u="none" strike="noStrike">
                        <a:solidFill>
                          <a:srgbClr val="000000"/>
                        </a:solidFill>
                        <a:effectLst/>
                        <a:latin typeface="Calibri"/>
                      </a:endParaRPr>
                    </a:p>
                  </a:txBody>
                  <a:tcPr marL="6170" marR="6170" marT="6170" marB="0" anchor="ctr"/>
                </a:tc>
                <a:tc>
                  <a:txBody>
                    <a:bodyPr/>
                    <a:lstStyle/>
                    <a:p>
                      <a:pPr algn="ctr" fontAlgn="ctr"/>
                      <a:r>
                        <a:rPr lang="fr-FR" sz="700" u="none" strike="noStrike">
                          <a:effectLst/>
                        </a:rPr>
                        <a:t>Poids hourdis</a:t>
                      </a:r>
                      <a:endParaRPr lang="fr-FR" sz="700" b="0" i="0" u="none" strike="noStrike">
                        <a:solidFill>
                          <a:srgbClr val="000000"/>
                        </a:solidFill>
                        <a:effectLst/>
                        <a:latin typeface="Calibri"/>
                      </a:endParaRPr>
                    </a:p>
                  </a:txBody>
                  <a:tcPr marL="6170" marR="6170" marT="6170" marB="0" anchor="ctr"/>
                </a:tc>
                <a:tc>
                  <a:txBody>
                    <a:bodyPr/>
                    <a:lstStyle/>
                    <a:p>
                      <a:pPr algn="l" fontAlgn="b"/>
                      <a:r>
                        <a:rPr lang="fr-FR" sz="700" u="none" strike="noStrike">
                          <a:effectLst/>
                        </a:rPr>
                        <a:t>Poids total </a:t>
                      </a:r>
                      <a:endParaRPr lang="fr-FR" sz="700" b="0" i="0" u="none" strike="noStrike">
                        <a:solidFill>
                          <a:srgbClr val="000000"/>
                        </a:solidFill>
                        <a:effectLst/>
                        <a:latin typeface="Calibri"/>
                      </a:endParaRPr>
                    </a:p>
                  </a:txBody>
                  <a:tcPr marL="6170" marR="6170" marT="6170" marB="0" anchor="b"/>
                </a:tc>
                <a:tc>
                  <a:txBody>
                    <a:bodyPr/>
                    <a:lstStyle/>
                    <a:p>
                      <a:pPr algn="ctr" fontAlgn="ctr"/>
                      <a:r>
                        <a:rPr lang="fr-FR" sz="700" u="none" strike="noStrike">
                          <a:effectLst/>
                        </a:rPr>
                        <a:t>Pression en daN/cm</a:t>
                      </a:r>
                      <a:r>
                        <a:rPr lang="fr-FR" sz="700" u="none" strike="noStrike" baseline="30000">
                          <a:effectLst/>
                        </a:rPr>
                        <a:t>2</a:t>
                      </a:r>
                      <a:endParaRPr lang="fr-FR" sz="700" b="0" i="0" u="none" strike="noStrike">
                        <a:solidFill>
                          <a:srgbClr val="000000"/>
                        </a:solidFill>
                        <a:effectLst/>
                        <a:latin typeface="Calibri"/>
                      </a:endParaRPr>
                    </a:p>
                  </a:txBody>
                  <a:tcPr marL="6170" marR="6170" marT="6170" marB="0" anchor="ctr"/>
                </a:tc>
              </a:tr>
              <a:tr h="334837">
                <a:tc rowSpan="2">
                  <a:txBody>
                    <a:bodyPr/>
                    <a:lstStyle/>
                    <a:p>
                      <a:pPr algn="ctr" fontAlgn="ctr"/>
                      <a:r>
                        <a:rPr lang="fr-FR" sz="700" u="none" strike="noStrike">
                          <a:effectLst/>
                        </a:rPr>
                        <a:t>façade Nord</a:t>
                      </a:r>
                      <a:endParaRPr lang="fr-FR" sz="700" b="0" i="0" u="none" strike="noStrike">
                        <a:solidFill>
                          <a:srgbClr val="000000"/>
                        </a:solidFill>
                        <a:effectLst/>
                        <a:latin typeface="Calibri"/>
                      </a:endParaRPr>
                    </a:p>
                  </a:txBody>
                  <a:tcPr marL="6170" marR="6170" marT="6170" marB="0" anchor="ctr"/>
                </a:tc>
                <a:tc>
                  <a:txBody>
                    <a:bodyPr/>
                    <a:lstStyle/>
                    <a:p>
                      <a:pPr algn="r" fontAlgn="b"/>
                      <a:r>
                        <a:rPr lang="fr-FR" sz="700" u="none" strike="noStrike">
                          <a:effectLst/>
                        </a:rPr>
                        <a:t>8,41</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7,39</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970,28</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3783,20</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3711,31</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15,00</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50,00</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2,40</a:t>
                      </a:r>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Surface</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42,00</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7,90</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0,79</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397,31</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89896,86</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0,43</a:t>
                      </a:r>
                      <a:endParaRPr lang="fr-FR" sz="700" b="0" i="0" u="none" strike="noStrike">
                        <a:solidFill>
                          <a:srgbClr val="000000"/>
                        </a:solidFill>
                        <a:effectLst/>
                        <a:latin typeface="Calibri"/>
                      </a:endParaRPr>
                    </a:p>
                  </a:txBody>
                  <a:tcPr marL="6170" marR="6170" marT="6170" marB="0" anchor="b"/>
                </a:tc>
              </a:tr>
              <a:tr h="327397">
                <a:tc vMerge="1">
                  <a:txBody>
                    <a:bodyPr/>
                    <a:lstStyle/>
                    <a:p>
                      <a:endParaRPr lang="fr-FR"/>
                    </a:p>
                  </a:txBody>
                  <a:tcPr/>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2060,10</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54151,20</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4,20</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7004,34</a:t>
                      </a:r>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17819,13</a:t>
                      </a:r>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r>
              <a:tr h="379482">
                <a:tc rowSpan="2">
                  <a:txBody>
                    <a:bodyPr/>
                    <a:lstStyle/>
                    <a:p>
                      <a:pPr algn="ctr" fontAlgn="ctr"/>
                      <a:r>
                        <a:rPr lang="fr-FR" sz="700" u="none" strike="noStrike">
                          <a:effectLst/>
                        </a:rPr>
                        <a:t>Pignon nord</a:t>
                      </a:r>
                      <a:endParaRPr lang="fr-FR" sz="700" b="0" i="0" u="none" strike="noStrike">
                        <a:solidFill>
                          <a:srgbClr val="000000"/>
                        </a:solidFill>
                        <a:effectLst/>
                        <a:latin typeface="Calibri"/>
                      </a:endParaRPr>
                    </a:p>
                  </a:txBody>
                  <a:tcPr marL="6170" marR="6170" marT="6170" marB="0" anchor="ctr"/>
                </a:tc>
                <a:tc>
                  <a:txBody>
                    <a:bodyPr/>
                    <a:lstStyle/>
                    <a:p>
                      <a:pPr algn="r" fontAlgn="b"/>
                      <a:r>
                        <a:rPr lang="fr-FR" sz="700" u="none" strike="noStrike">
                          <a:effectLst/>
                        </a:rPr>
                        <a:t>4,97</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4,37</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579,78</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2237,81</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2195,29</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11,90</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39,65</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1,90</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2,73</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27,30</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3,80</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0,38</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191,30</a:t>
                      </a:r>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r>
              <a:tr h="372041">
                <a:tc vMerge="1">
                  <a:txBody>
                    <a:bodyPr/>
                    <a:lstStyle/>
                    <a:p>
                      <a:endParaRPr lang="fr-FR"/>
                    </a:p>
                  </a:txBody>
                  <a:tcPr/>
                </a:tc>
                <a:tc>
                  <a:txBody>
                    <a:bodyPr/>
                    <a:lstStyle/>
                    <a:p>
                      <a:pPr algn="l" fontAlgn="b"/>
                      <a:endParaRPr lang="fr-FR" sz="700" b="0" i="0" u="none" strike="noStrike">
                        <a:solidFill>
                          <a:srgbClr val="000000"/>
                        </a:solidFill>
                        <a:effectLst/>
                        <a:latin typeface="Calibri"/>
                      </a:endParaRPr>
                    </a:p>
                  </a:txBody>
                  <a:tcPr marL="6170" marR="6170" marT="6170" marB="0" anchor="b"/>
                </a:tc>
                <a:tc>
                  <a:txBody>
                    <a:bodyPr/>
                    <a:lstStyle/>
                    <a:p>
                      <a:pPr algn="l" fontAlgn="b"/>
                      <a:endParaRPr lang="fr-FR" sz="700" b="0" i="0" u="none" strike="noStrike">
                        <a:solidFill>
                          <a:srgbClr val="000000"/>
                        </a:solidFill>
                        <a:effectLst/>
                        <a:latin typeface="Calibri"/>
                      </a:endParaRPr>
                    </a:p>
                  </a:txBody>
                  <a:tcPr marL="6170" marR="6170" marT="6170" marB="0" anchor="b"/>
                </a:tc>
                <a:tc>
                  <a:txBody>
                    <a:bodyPr/>
                    <a:lstStyle/>
                    <a:p>
                      <a:pPr algn="l" fontAlgn="b"/>
                      <a:endParaRPr lang="fr-FR" sz="700" b="0" i="0" u="none" strike="noStrike">
                        <a:solidFill>
                          <a:srgbClr val="000000"/>
                        </a:solidFill>
                        <a:effectLst/>
                        <a:latin typeface="Calibri"/>
                      </a:endParaRPr>
                    </a:p>
                  </a:txBody>
                  <a:tcPr marL="6170" marR="6170" marT="6170" marB="0" anchor="b"/>
                </a:tc>
                <a:tc>
                  <a:txBody>
                    <a:bodyPr/>
                    <a:lstStyle/>
                    <a:p>
                      <a:pPr algn="l" fontAlgn="b"/>
                      <a:endParaRPr lang="fr-FR" sz="700" b="0" i="0" u="none" strike="noStrike">
                        <a:solidFill>
                          <a:srgbClr val="000000"/>
                        </a:solidFill>
                        <a:effectLst/>
                        <a:latin typeface="Calibri"/>
                      </a:endParaRPr>
                    </a:p>
                  </a:txBody>
                  <a:tcPr marL="6170" marR="6170" marT="6170" marB="0" anchor="b"/>
                </a:tc>
                <a:tc>
                  <a:txBody>
                    <a:bodyPr/>
                    <a:lstStyle/>
                    <a:p>
                      <a:pPr algn="l" fontAlgn="b"/>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1633,66</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42941,90</a:t>
                      </a:r>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4552,82</a:t>
                      </a:r>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8579,58</a:t>
                      </a:r>
                      <a:endParaRPr lang="fr-FR" sz="700" b="0" i="0" u="none" strike="noStrike">
                        <a:solidFill>
                          <a:srgbClr val="000000"/>
                        </a:solidFill>
                        <a:effectLst/>
                        <a:latin typeface="Calibri"/>
                      </a:endParaRPr>
                    </a:p>
                  </a:txBody>
                  <a:tcPr marL="6170" marR="6170" marT="6170" marB="0" anchor="b"/>
                </a:tc>
                <a:tc>
                  <a:txBody>
                    <a:bodyPr/>
                    <a:lstStyle/>
                    <a:p>
                      <a:pPr algn="l" fontAlgn="b"/>
                      <a:r>
                        <a:rPr lang="fr-FR" sz="700" u="none" strike="noStrike">
                          <a:effectLst/>
                        </a:rPr>
                        <a:t> </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a:effectLst/>
                        </a:rPr>
                        <a:t>62912,13</a:t>
                      </a:r>
                      <a:endParaRPr lang="fr-FR" sz="700" b="0" i="0" u="none" strike="noStrike">
                        <a:solidFill>
                          <a:srgbClr val="000000"/>
                        </a:solidFill>
                        <a:effectLst/>
                        <a:latin typeface="Calibri"/>
                      </a:endParaRPr>
                    </a:p>
                  </a:txBody>
                  <a:tcPr marL="6170" marR="6170" marT="6170" marB="0" anchor="b"/>
                </a:tc>
                <a:tc>
                  <a:txBody>
                    <a:bodyPr/>
                    <a:lstStyle/>
                    <a:p>
                      <a:pPr algn="r" fontAlgn="b"/>
                      <a:r>
                        <a:rPr lang="fr-FR" sz="700" u="none" strike="noStrike" dirty="0">
                          <a:effectLst/>
                        </a:rPr>
                        <a:t>0,46</a:t>
                      </a:r>
                      <a:endParaRPr lang="fr-FR" sz="700" b="0" i="0" u="none" strike="noStrike" dirty="0">
                        <a:solidFill>
                          <a:srgbClr val="000000"/>
                        </a:solidFill>
                        <a:effectLst/>
                        <a:latin typeface="Calibri"/>
                      </a:endParaRPr>
                    </a:p>
                  </a:txBody>
                  <a:tcPr marL="6170" marR="6170" marT="6170" marB="0" anchor="b"/>
                </a:tc>
              </a:tr>
            </a:tbl>
          </a:graphicData>
        </a:graphic>
      </p:graphicFrame>
      <p:sp>
        <p:nvSpPr>
          <p:cNvPr id="10" name="ZoneTexte 9"/>
          <p:cNvSpPr txBox="1"/>
          <p:nvPr/>
        </p:nvSpPr>
        <p:spPr>
          <a:xfrm>
            <a:off x="539552" y="4509120"/>
            <a:ext cx="7992888" cy="923330"/>
          </a:xfrm>
          <a:prstGeom prst="rect">
            <a:avLst/>
          </a:prstGeom>
          <a:noFill/>
        </p:spPr>
        <p:txBody>
          <a:bodyPr wrap="square" rtlCol="0">
            <a:spAutoFit/>
          </a:bodyPr>
          <a:lstStyle/>
          <a:p>
            <a:r>
              <a:rPr lang="fr-FR" dirty="0" smtClean="0"/>
              <a:t>On voit tous calculs effectués que c’est le pignon Nord le plus sollicité, mais que la pression au niveau des fondations est correcte car la pression admissible pour notre de type de terrain ( argile) est de 2,5 </a:t>
            </a:r>
            <a:r>
              <a:rPr lang="fr-FR" dirty="0" err="1" smtClean="0"/>
              <a:t>daN</a:t>
            </a:r>
            <a:r>
              <a:rPr lang="fr-FR" dirty="0" smtClean="0"/>
              <a:t>/mm</a:t>
            </a:r>
            <a:r>
              <a:rPr lang="fr-FR" baseline="30000" dirty="0" smtClean="0"/>
              <a:t>2 </a:t>
            </a:r>
            <a:endParaRPr lang="fr-FR" baseline="30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solidFill>
                  <a:srgbClr val="FF0000"/>
                </a:solidFill>
              </a:rPr>
              <a:t>Fenêtres et porte.</a:t>
            </a:r>
            <a:endParaRPr lang="fr-FR" dirty="0">
              <a:solidFill>
                <a:srgbClr val="FF0000"/>
              </a:solidFill>
            </a:endParaRPr>
          </a:p>
        </p:txBody>
      </p:sp>
      <p:sp>
        <p:nvSpPr>
          <p:cNvPr id="3" name="Espace réservé du contenu 2"/>
          <p:cNvSpPr>
            <a:spLocks noGrp="1"/>
          </p:cNvSpPr>
          <p:nvPr>
            <p:ph idx="1"/>
          </p:nvPr>
        </p:nvSpPr>
        <p:spPr>
          <a:xfrm>
            <a:off x="304800" y="1554162"/>
            <a:ext cx="4195762" cy="4525963"/>
          </a:xfrm>
        </p:spPr>
        <p:txBody>
          <a:bodyPr>
            <a:normAutofit lnSpcReduction="10000"/>
          </a:bodyPr>
          <a:lstStyle/>
          <a:p>
            <a:r>
              <a:rPr lang="fr-FR" sz="2000" dirty="0" smtClean="0"/>
              <a:t>Pour les  fenêtres , j’ai décidé d’utiliser du triple vitrage pour une isolation optimale , pour la porte je vais mettre une baie vitrée de plus </a:t>
            </a:r>
            <a:r>
              <a:rPr lang="fr-FR" sz="2000" dirty="0" smtClean="0">
                <a:solidFill>
                  <a:srgbClr val="FF0000"/>
                </a:solidFill>
              </a:rPr>
              <a:t>de 2 mètres de largeur </a:t>
            </a:r>
            <a:r>
              <a:rPr lang="fr-FR" sz="2000" dirty="0" smtClean="0"/>
              <a:t>pour respecter l’accès aux  personnes  à mobilité réduite. De plus , les fenêtres et la porte vitrées seront source de luminosité   et limiteront  la consommation excessive en électricité. Par contre pour la période été on envisagera soit de poser une casquette ou un store SOMFI.</a:t>
            </a:r>
          </a:p>
          <a:p>
            <a:endParaRPr lang="fr-FR" dirty="0"/>
          </a:p>
        </p:txBody>
      </p:sp>
      <p:pic>
        <p:nvPicPr>
          <p:cNvPr id="3074" name="Picture 2" descr="http://www.acqualys.fr/old/pics/vitrages/fenetre_double_vitrage.jpg"/>
          <p:cNvPicPr>
            <a:picLocks noChangeAspect="1" noChangeArrowheads="1"/>
          </p:cNvPicPr>
          <p:nvPr/>
        </p:nvPicPr>
        <p:blipFill>
          <a:blip r:embed="rId2" cstate="print"/>
          <a:srcRect/>
          <a:stretch>
            <a:fillRect/>
          </a:stretch>
        </p:blipFill>
        <p:spPr bwMode="auto">
          <a:xfrm>
            <a:off x="7000892" y="571480"/>
            <a:ext cx="1743075" cy="2495551"/>
          </a:xfrm>
          <a:prstGeom prst="rect">
            <a:avLst/>
          </a:prstGeom>
          <a:noFill/>
        </p:spPr>
      </p:pic>
      <p:pic>
        <p:nvPicPr>
          <p:cNvPr id="3076" name="Picture 4" descr="http://www.cotemaison.fr/medias/280/143414_cette-fenetre-vous-va-si-bien.jpg"/>
          <p:cNvPicPr>
            <a:picLocks noChangeAspect="1" noChangeArrowheads="1"/>
          </p:cNvPicPr>
          <p:nvPr/>
        </p:nvPicPr>
        <p:blipFill>
          <a:blip r:embed="rId3" cstate="email"/>
          <a:srcRect/>
          <a:stretch>
            <a:fillRect/>
          </a:stretch>
        </p:blipFill>
        <p:spPr bwMode="auto">
          <a:xfrm>
            <a:off x="4786314" y="3571876"/>
            <a:ext cx="4000528" cy="2667019"/>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Présentation générale</a:t>
            </a:r>
            <a:endParaRPr lang="fr-FR" dirty="0"/>
          </a:p>
        </p:txBody>
      </p:sp>
      <p:sp>
        <p:nvSpPr>
          <p:cNvPr id="3" name="Espace réservé du contenu 2"/>
          <p:cNvSpPr>
            <a:spLocks noGrp="1"/>
          </p:cNvSpPr>
          <p:nvPr>
            <p:ph idx="1"/>
          </p:nvPr>
        </p:nvSpPr>
        <p:spPr/>
        <p:txBody>
          <a:bodyPr>
            <a:normAutofit lnSpcReduction="10000"/>
          </a:bodyPr>
          <a:lstStyle/>
          <a:p>
            <a:r>
              <a:rPr lang="fr-FR" sz="2000" dirty="0" smtClean="0"/>
              <a:t>Nous avons comme objectif de créer un nouvel espace d’accueil , car notre ancien bâtiment ne remplit plus son rôle .  Le proviseur du lycée a demandé d’intégrer un garage à vélo,  un local de stockage pour les containers à ordures ménagères, tout en respectant la politique du développement durable. </a:t>
            </a:r>
          </a:p>
          <a:p>
            <a:pPr algn="ctr">
              <a:buNone/>
            </a:pPr>
            <a:r>
              <a:rPr lang="fr-FR" sz="2000" dirty="0" smtClean="0">
                <a:solidFill>
                  <a:srgbClr val="FF0000"/>
                </a:solidFill>
              </a:rPr>
              <a:t>Problématique:</a:t>
            </a:r>
          </a:p>
          <a:p>
            <a:endParaRPr lang="fr-FR" sz="2000" dirty="0" smtClean="0"/>
          </a:p>
          <a:p>
            <a:r>
              <a:rPr lang="fr-FR" sz="2000" dirty="0" smtClean="0"/>
              <a:t>Il faudra prévoir l’utilisation d’énergie renouvelable à 100% pour le chauffage , l’éclairage  du local surveillant , mais aussi un branchement pour le poste informatique et une connexion au réseau afin d’être relié au réseau du lycée. Nous aurons aussi besoin pour le garage, de branchement électrique pour les vélos à assistance ainsi que pour les scooters en utilisant une source d’énergie à 100% renouvelable, sans oublier l’alimentation en électricité du local à containers.</a:t>
            </a:r>
          </a:p>
          <a:p>
            <a:endParaRPr lang="fr-FR" sz="2000" dirty="0" smtClean="0"/>
          </a:p>
          <a:p>
            <a:pPr algn="ctr">
              <a:buNone/>
            </a:pPr>
            <a:endParaRPr lang="fr-FR" sz="2000" dirty="0" smtClean="0">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idx="1"/>
          </p:nvPr>
        </p:nvSpPr>
        <p:spPr/>
        <p:txBody>
          <a:bodyPr/>
          <a:lstStyle/>
          <a:p>
            <a:endParaRPr lang="fr-FR" dirty="0"/>
          </a:p>
        </p:txBody>
      </p:sp>
      <p:sp>
        <p:nvSpPr>
          <p:cNvPr id="4" name="Titre 3"/>
          <p:cNvSpPr>
            <a:spLocks noGrp="1"/>
          </p:cNvSpPr>
          <p:nvPr>
            <p:ph type="title"/>
          </p:nvPr>
        </p:nvSpPr>
        <p:spPr/>
        <p:txBody>
          <a:bodyPr/>
          <a:lstStyle/>
          <a:p>
            <a:pPr algn="ctr"/>
            <a:r>
              <a:rPr lang="fr-FR" dirty="0" smtClean="0">
                <a:solidFill>
                  <a:srgbClr val="00B0F0"/>
                </a:solidFill>
              </a:rPr>
              <a:t>Conclusion ….</a:t>
            </a:r>
            <a:endParaRPr lang="fr-FR" dirty="0">
              <a:solidFill>
                <a:srgbClr val="00B0F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80475" y="2947085"/>
            <a:ext cx="8177740" cy="2482179"/>
          </a:xfrm>
        </p:spPr>
        <p:txBody>
          <a:bodyPr>
            <a:normAutofit/>
          </a:bodyPr>
          <a:lstStyle/>
          <a:p>
            <a:pPr algn="ctr"/>
            <a:r>
              <a:rPr lang="fr-FR" sz="4800" dirty="0" smtClean="0">
                <a:solidFill>
                  <a:srgbClr val="00B0F0"/>
                </a:solidFill>
              </a:rPr>
              <a:t>Fin… </a:t>
            </a:r>
            <a:endParaRPr lang="fr-FR" sz="4800" dirty="0">
              <a:solidFill>
                <a:srgbClr val="00B0F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Cahier des charges :</a:t>
            </a:r>
            <a:endParaRPr lang="fr-FR" dirty="0"/>
          </a:p>
        </p:txBody>
      </p:sp>
      <p:sp>
        <p:nvSpPr>
          <p:cNvPr id="3" name="Espace réservé du contenu 2"/>
          <p:cNvSpPr>
            <a:spLocks noGrp="1"/>
          </p:cNvSpPr>
          <p:nvPr>
            <p:ph idx="1"/>
          </p:nvPr>
        </p:nvSpPr>
        <p:spPr>
          <a:xfrm>
            <a:off x="214282" y="1428736"/>
            <a:ext cx="8686800" cy="4525963"/>
          </a:xfrm>
        </p:spPr>
        <p:txBody>
          <a:bodyPr>
            <a:normAutofit/>
          </a:bodyPr>
          <a:lstStyle/>
          <a:p>
            <a:r>
              <a:rPr lang="fr-FR" sz="2400" dirty="0" smtClean="0"/>
              <a:t>Dans ce cahier des charges, nous avons dû répondre à plusieurs objectifs.</a:t>
            </a:r>
            <a:endParaRPr lang="fr-FR" sz="2400" dirty="0"/>
          </a:p>
        </p:txBody>
      </p:sp>
      <p:pic>
        <p:nvPicPr>
          <p:cNvPr id="1026" name="Picture 2" descr="C:\Users\cdtx\Google Drive\Inspecteurs\séminaire STI2D 2014\modelisation du projet\Espace d'accueil multifonctions\version 2 sur template YLG\Besoins des parties prenantes.jpg"/>
          <p:cNvPicPr>
            <a:picLocks noChangeAspect="1" noChangeArrowheads="1"/>
          </p:cNvPicPr>
          <p:nvPr/>
        </p:nvPicPr>
        <p:blipFill>
          <a:blip r:embed="rId2" cstate="email"/>
          <a:srcRect/>
          <a:stretch>
            <a:fillRect/>
          </a:stretch>
        </p:blipFill>
        <p:spPr bwMode="auto">
          <a:xfrm>
            <a:off x="368287" y="0"/>
            <a:ext cx="8526595" cy="67865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Localisation du projet.</a:t>
            </a:r>
            <a:endParaRPr lang="fr-FR" dirty="0"/>
          </a:p>
        </p:txBody>
      </p:sp>
      <p:pic>
        <p:nvPicPr>
          <p:cNvPr id="4" name="Espace réservé du contenu 3"/>
          <p:cNvPicPr>
            <a:picLocks noGrp="1"/>
          </p:cNvPicPr>
          <p:nvPr>
            <p:ph idx="1"/>
          </p:nvPr>
        </p:nvPicPr>
        <p:blipFill rotWithShape="1">
          <a:blip r:embed="rId3" cstate="email">
            <a:extLst>
              <a:ext uri="{28A0092B-C50C-407E-A947-70E740481C1C}">
                <a14:useLocalDpi xmlns="" xmlns:a14="http://schemas.microsoft.com/office/drawing/2010/main" val="0"/>
              </a:ext>
            </a:extLst>
          </a:blip>
          <a:srcRect/>
          <a:stretch/>
        </p:blipFill>
        <p:spPr bwMode="auto">
          <a:xfrm>
            <a:off x="4860032" y="3481544"/>
            <a:ext cx="3888432" cy="2827775"/>
          </a:xfrm>
          <a:prstGeom prst="rect">
            <a:avLst/>
          </a:prstGeom>
          <a:noFill/>
          <a:ln w="9525">
            <a:noFill/>
            <a:miter lim="800000"/>
            <a:headEnd/>
            <a:tailEnd/>
          </a:ln>
        </p:spPr>
      </p:pic>
      <p:pic>
        <p:nvPicPr>
          <p:cNvPr id="5" name="Image 4"/>
          <p:cNvPicPr/>
          <p:nvPr/>
        </p:nvPicPr>
        <p:blipFill>
          <a:blip r:embed="rId4" cstate="email"/>
          <a:srcRect/>
          <a:stretch>
            <a:fillRect/>
          </a:stretch>
        </p:blipFill>
        <p:spPr bwMode="auto">
          <a:xfrm>
            <a:off x="378180" y="3933056"/>
            <a:ext cx="2753660" cy="2160240"/>
          </a:xfrm>
          <a:prstGeom prst="rect">
            <a:avLst/>
          </a:prstGeom>
          <a:noFill/>
          <a:ln w="9525">
            <a:noFill/>
            <a:miter lim="800000"/>
            <a:headEnd/>
            <a:tailEnd/>
          </a:ln>
        </p:spPr>
      </p:pic>
      <p:pic>
        <p:nvPicPr>
          <p:cNvPr id="6" name="Image 5"/>
          <p:cNvPicPr/>
          <p:nvPr/>
        </p:nvPicPr>
        <p:blipFill>
          <a:blip r:embed="rId5" cstate="email"/>
          <a:srcRect/>
          <a:stretch>
            <a:fillRect/>
          </a:stretch>
        </p:blipFill>
        <p:spPr bwMode="auto">
          <a:xfrm>
            <a:off x="5220072" y="1340768"/>
            <a:ext cx="3168352" cy="1757529"/>
          </a:xfrm>
          <a:prstGeom prst="rect">
            <a:avLst/>
          </a:prstGeom>
          <a:noFill/>
          <a:ln w="9525">
            <a:noFill/>
            <a:miter lim="800000"/>
            <a:headEnd/>
            <a:tailEnd/>
          </a:ln>
          <a:effectLst/>
        </p:spPr>
      </p:pic>
      <p:sp>
        <p:nvSpPr>
          <p:cNvPr id="7" name="Rectangle 6"/>
          <p:cNvSpPr/>
          <p:nvPr/>
        </p:nvSpPr>
        <p:spPr>
          <a:xfrm>
            <a:off x="251520" y="1268760"/>
            <a:ext cx="4320480" cy="24940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dirty="0" smtClean="0"/>
              <a:t>Notre projet se réalisera près de l’entrée du lycée à l’emplacement même ou se situe l’ancien local à surveillant. Pour le choix de l’emplacement de notre bâtiment, nous avons pris soin de ne pas toucher à la végétation afin de préserver l’environnement.</a:t>
            </a:r>
          </a:p>
        </p:txBody>
      </p:sp>
      <p:pic>
        <p:nvPicPr>
          <p:cNvPr id="8" name="Image 7" descr="rose_vents1.gif"/>
          <p:cNvPicPr>
            <a:picLocks noChangeAspect="1"/>
          </p:cNvPicPr>
          <p:nvPr/>
        </p:nvPicPr>
        <p:blipFill>
          <a:blip r:embed="rId6" cstate="print"/>
          <a:stretch>
            <a:fillRect/>
          </a:stretch>
        </p:blipFill>
        <p:spPr>
          <a:xfrm>
            <a:off x="3349451" y="4293096"/>
            <a:ext cx="1253345" cy="125334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Répartition du travail.</a:t>
            </a:r>
            <a:endParaRPr lang="fr-FR" dirty="0"/>
          </a:p>
        </p:txBody>
      </p:sp>
      <p:sp>
        <p:nvSpPr>
          <p:cNvPr id="3" name="Espace réservé du contenu 2"/>
          <p:cNvSpPr>
            <a:spLocks noGrp="1"/>
          </p:cNvSpPr>
          <p:nvPr>
            <p:ph idx="1"/>
          </p:nvPr>
        </p:nvSpPr>
        <p:spPr>
          <a:xfrm>
            <a:off x="285720" y="2786058"/>
            <a:ext cx="8686800" cy="2303466"/>
          </a:xfrm>
        </p:spPr>
        <p:txBody>
          <a:bodyPr/>
          <a:lstStyle/>
          <a:p>
            <a:r>
              <a:rPr lang="fr-FR" sz="2000" dirty="0" smtClean="0"/>
              <a:t>Pour la suite du projet , il nous a été demandé de nous répartir le travail</a:t>
            </a:r>
            <a:r>
              <a:rPr lang="fr-FR" sz="2000" dirty="0"/>
              <a:t>.</a:t>
            </a:r>
            <a:r>
              <a:rPr lang="fr-FR" sz="2000" dirty="0" smtClean="0"/>
              <a:t> Celui-ci a été divisé en quatre parties : </a:t>
            </a:r>
          </a:p>
          <a:p>
            <a:pPr lvl="6"/>
            <a:r>
              <a:rPr lang="fr-FR" dirty="0" smtClean="0">
                <a:solidFill>
                  <a:srgbClr val="FF0000"/>
                </a:solidFill>
              </a:rPr>
              <a:t>Local à vélo.</a:t>
            </a:r>
          </a:p>
          <a:p>
            <a:pPr lvl="6"/>
            <a:r>
              <a:rPr lang="fr-FR" dirty="0" smtClean="0">
                <a:solidFill>
                  <a:srgbClr val="FF0000"/>
                </a:solidFill>
              </a:rPr>
              <a:t>Bâtiment surveillant.</a:t>
            </a:r>
          </a:p>
          <a:p>
            <a:pPr lvl="6"/>
            <a:r>
              <a:rPr lang="fr-FR" dirty="0" smtClean="0">
                <a:solidFill>
                  <a:srgbClr val="FF0000"/>
                </a:solidFill>
              </a:rPr>
              <a:t>Le local de stockage des containers à ordures.</a:t>
            </a:r>
          </a:p>
          <a:p>
            <a:pPr lvl="6"/>
            <a:r>
              <a:rPr lang="fr-FR" dirty="0" smtClean="0">
                <a:solidFill>
                  <a:srgbClr val="FF0000"/>
                </a:solidFill>
              </a:rPr>
              <a:t>L’électricité (alimentation bâtiment surveillant, local à vélo et local de stockage des ordures).</a:t>
            </a:r>
          </a:p>
          <a:p>
            <a:pPr lvl="6"/>
            <a:endParaRPr lang="fr-F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Gantt</a:t>
            </a:r>
            <a:endParaRPr lang="fr-FR" dirty="0"/>
          </a:p>
        </p:txBody>
      </p:sp>
      <p:sp>
        <p:nvSpPr>
          <p:cNvPr id="3" name="Espace réservé du contenu 2"/>
          <p:cNvSpPr>
            <a:spLocks noGrp="1"/>
          </p:cNvSpPr>
          <p:nvPr>
            <p:ph idx="1"/>
          </p:nvPr>
        </p:nvSpPr>
        <p:spPr>
          <a:xfrm>
            <a:off x="304800" y="1554162"/>
            <a:ext cx="3124192" cy="4525963"/>
          </a:xfrm>
        </p:spPr>
        <p:txBody>
          <a:bodyPr>
            <a:normAutofit/>
          </a:bodyPr>
          <a:lstStyle/>
          <a:p>
            <a:r>
              <a:rPr lang="fr-FR" sz="2400" dirty="0" smtClean="0"/>
              <a:t>Pour le suivi du projet, nous avons utilisé GANTT pour planifier notre travail.</a:t>
            </a:r>
            <a:endParaRPr lang="fr-FR" sz="2400" dirty="0"/>
          </a:p>
        </p:txBody>
      </p:sp>
      <p:pic>
        <p:nvPicPr>
          <p:cNvPr id="4" name="Image 3"/>
          <p:cNvPicPr/>
          <p:nvPr/>
        </p:nvPicPr>
        <p:blipFill>
          <a:blip r:embed="rId2" cstate="print"/>
          <a:srcRect/>
          <a:stretch>
            <a:fillRect/>
          </a:stretch>
        </p:blipFill>
        <p:spPr bwMode="auto">
          <a:xfrm>
            <a:off x="3357554" y="1500174"/>
            <a:ext cx="5357850" cy="37147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Choix d’idées différentes.</a:t>
            </a:r>
            <a:endParaRPr lang="fr-FR" dirty="0"/>
          </a:p>
        </p:txBody>
      </p:sp>
      <p:sp>
        <p:nvSpPr>
          <p:cNvPr id="3" name="Espace réservé du contenu 2"/>
          <p:cNvSpPr>
            <a:spLocks noGrp="1"/>
          </p:cNvSpPr>
          <p:nvPr>
            <p:ph idx="1"/>
          </p:nvPr>
        </p:nvSpPr>
        <p:spPr/>
        <p:txBody>
          <a:bodyPr/>
          <a:lstStyle/>
          <a:p>
            <a:r>
              <a:rPr lang="fr-FR" sz="2000" dirty="0" smtClean="0"/>
              <a:t>Présentation des différentes idées sous </a:t>
            </a:r>
            <a:r>
              <a:rPr lang="fr-FR" sz="2000" dirty="0" err="1" smtClean="0"/>
              <a:t>google</a:t>
            </a:r>
            <a:r>
              <a:rPr lang="fr-FR" sz="2000" dirty="0" smtClean="0"/>
              <a:t> </a:t>
            </a:r>
            <a:r>
              <a:rPr lang="fr-FR" sz="2000" dirty="0" err="1" smtClean="0"/>
              <a:t>sketchup</a:t>
            </a:r>
            <a:r>
              <a:rPr lang="fr-FR" sz="2000" dirty="0" smtClean="0"/>
              <a:t> .</a:t>
            </a:r>
          </a:p>
          <a:p>
            <a:pPr>
              <a:buNone/>
            </a:pPr>
            <a:endParaRPr lang="fr-FR" dirty="0"/>
          </a:p>
        </p:txBody>
      </p:sp>
      <p:pic>
        <p:nvPicPr>
          <p:cNvPr id="4" name="Image 3"/>
          <p:cNvPicPr/>
          <p:nvPr/>
        </p:nvPicPr>
        <p:blipFill>
          <a:blip r:embed="rId2" cstate="email"/>
          <a:srcRect/>
          <a:stretch>
            <a:fillRect/>
          </a:stretch>
        </p:blipFill>
        <p:spPr bwMode="auto">
          <a:xfrm>
            <a:off x="714348" y="2500306"/>
            <a:ext cx="1512867" cy="1484414"/>
          </a:xfrm>
          <a:prstGeom prst="rect">
            <a:avLst/>
          </a:prstGeom>
          <a:noFill/>
          <a:ln w="9525">
            <a:noFill/>
            <a:miter lim="800000"/>
            <a:headEnd/>
            <a:tailEnd/>
          </a:ln>
        </p:spPr>
      </p:pic>
      <p:pic>
        <p:nvPicPr>
          <p:cNvPr id="5" name="Image 4"/>
          <p:cNvPicPr/>
          <p:nvPr/>
        </p:nvPicPr>
        <p:blipFill>
          <a:blip r:embed="rId3" cstate="email"/>
          <a:srcRect/>
          <a:stretch>
            <a:fillRect/>
          </a:stretch>
        </p:blipFill>
        <p:spPr bwMode="auto">
          <a:xfrm>
            <a:off x="2643174" y="2500306"/>
            <a:ext cx="1489116" cy="1484415"/>
          </a:xfrm>
          <a:prstGeom prst="rect">
            <a:avLst/>
          </a:prstGeom>
          <a:noFill/>
          <a:ln w="9525">
            <a:noFill/>
            <a:miter lim="800000"/>
            <a:headEnd/>
            <a:tailEnd/>
          </a:ln>
        </p:spPr>
      </p:pic>
      <p:pic>
        <p:nvPicPr>
          <p:cNvPr id="6" name="Image 5"/>
          <p:cNvPicPr/>
          <p:nvPr/>
        </p:nvPicPr>
        <p:blipFill>
          <a:blip r:embed="rId4" cstate="email"/>
          <a:srcRect/>
          <a:stretch>
            <a:fillRect/>
          </a:stretch>
        </p:blipFill>
        <p:spPr bwMode="auto">
          <a:xfrm>
            <a:off x="4643438" y="2500306"/>
            <a:ext cx="1643074" cy="1479597"/>
          </a:xfrm>
          <a:prstGeom prst="rect">
            <a:avLst/>
          </a:prstGeom>
          <a:noFill/>
          <a:ln w="9525">
            <a:noFill/>
            <a:miter lim="800000"/>
            <a:headEnd/>
            <a:tailEnd/>
          </a:ln>
          <a:effectLst/>
        </p:spPr>
      </p:pic>
      <p:pic>
        <p:nvPicPr>
          <p:cNvPr id="7" name="Image 6"/>
          <p:cNvPicPr/>
          <p:nvPr/>
        </p:nvPicPr>
        <p:blipFill>
          <a:blip r:embed="rId5" cstate="email"/>
          <a:srcRect/>
          <a:stretch>
            <a:fillRect/>
          </a:stretch>
        </p:blipFill>
        <p:spPr bwMode="auto">
          <a:xfrm>
            <a:off x="6858016" y="2500306"/>
            <a:ext cx="1714748" cy="1483755"/>
          </a:xfrm>
          <a:prstGeom prst="rect">
            <a:avLst/>
          </a:prstGeom>
          <a:noFill/>
          <a:ln w="9525">
            <a:noFill/>
            <a:miter lim="800000"/>
            <a:headEnd/>
            <a:tailEnd/>
          </a:ln>
        </p:spPr>
      </p:pic>
      <p:sp>
        <p:nvSpPr>
          <p:cNvPr id="8" name="Rectangle 7"/>
          <p:cNvSpPr/>
          <p:nvPr/>
        </p:nvSpPr>
        <p:spPr>
          <a:xfrm>
            <a:off x="785786" y="4929198"/>
            <a:ext cx="7858180" cy="9286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dirty="0" smtClean="0"/>
              <a:t>Nous avons décidé pour notre projet de garder la proposition 4.</a:t>
            </a:r>
            <a:endParaRPr lang="fr-FR" dirty="0"/>
          </a:p>
        </p:txBody>
      </p:sp>
      <p:sp>
        <p:nvSpPr>
          <p:cNvPr id="9" name="Rectangle 8"/>
          <p:cNvSpPr/>
          <p:nvPr/>
        </p:nvSpPr>
        <p:spPr>
          <a:xfrm>
            <a:off x="857224" y="4071942"/>
            <a:ext cx="1143008" cy="3571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dirty="0" smtClean="0"/>
              <a:t>Idée 1</a:t>
            </a:r>
            <a:endParaRPr lang="fr-FR" dirty="0"/>
          </a:p>
        </p:txBody>
      </p:sp>
      <p:sp>
        <p:nvSpPr>
          <p:cNvPr id="10" name="Rectangle 9"/>
          <p:cNvSpPr/>
          <p:nvPr/>
        </p:nvSpPr>
        <p:spPr>
          <a:xfrm>
            <a:off x="2786050" y="4071942"/>
            <a:ext cx="1143008" cy="3571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dirty="0" smtClean="0"/>
              <a:t>Idée 2</a:t>
            </a:r>
            <a:endParaRPr lang="fr-FR" dirty="0"/>
          </a:p>
        </p:txBody>
      </p:sp>
      <p:sp>
        <p:nvSpPr>
          <p:cNvPr id="11" name="Rectangle 10"/>
          <p:cNvSpPr/>
          <p:nvPr/>
        </p:nvSpPr>
        <p:spPr>
          <a:xfrm>
            <a:off x="4857752" y="4071942"/>
            <a:ext cx="1214446" cy="3571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dirty="0" smtClean="0"/>
              <a:t>Idée 3</a:t>
            </a:r>
            <a:endParaRPr lang="fr-FR" dirty="0"/>
          </a:p>
        </p:txBody>
      </p:sp>
      <p:sp>
        <p:nvSpPr>
          <p:cNvPr id="12" name="Rectangle 11"/>
          <p:cNvSpPr/>
          <p:nvPr/>
        </p:nvSpPr>
        <p:spPr>
          <a:xfrm>
            <a:off x="7215206" y="4071942"/>
            <a:ext cx="1071570" cy="3571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dirty="0" smtClean="0"/>
              <a:t>Idée 4</a:t>
            </a:r>
            <a:endParaRPr lang="fr-F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fontScale="90000"/>
          </a:bodyPr>
          <a:lstStyle/>
          <a:p>
            <a:r>
              <a:rPr lang="fr-FR" dirty="0" smtClean="0">
                <a:solidFill>
                  <a:srgbClr val="00B0F0"/>
                </a:solidFill>
              </a:rPr>
              <a:t>Je vais vous parler plus précisément de ma partie le bâtiment des surveillants.</a:t>
            </a:r>
            <a:endParaRPr lang="fr-FR" dirty="0">
              <a:solidFill>
                <a:srgbClr val="00B0F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Choix des matériaux.</a:t>
            </a:r>
            <a:endParaRPr lang="fr-FR" dirty="0"/>
          </a:p>
        </p:txBody>
      </p:sp>
      <p:pic>
        <p:nvPicPr>
          <p:cNvPr id="5" name="Picture 4" descr="http://entrepriseozcelik.files.wordpress.com/2011/01/villa.jpg"/>
          <p:cNvPicPr>
            <a:picLocks noChangeAspect="1" noChangeArrowheads="1"/>
          </p:cNvPicPr>
          <p:nvPr/>
        </p:nvPicPr>
        <p:blipFill>
          <a:blip r:embed="rId2" cstate="email"/>
          <a:srcRect/>
          <a:stretch>
            <a:fillRect/>
          </a:stretch>
        </p:blipFill>
        <p:spPr bwMode="auto">
          <a:xfrm>
            <a:off x="5643570" y="3138990"/>
            <a:ext cx="3071834" cy="2504588"/>
          </a:xfrm>
          <a:prstGeom prst="rect">
            <a:avLst/>
          </a:prstGeom>
          <a:noFill/>
        </p:spPr>
      </p:pic>
      <p:sp>
        <p:nvSpPr>
          <p:cNvPr id="3" name="Espace réservé du contenu 2"/>
          <p:cNvSpPr>
            <a:spLocks noGrp="1"/>
          </p:cNvSpPr>
          <p:nvPr>
            <p:ph idx="1"/>
          </p:nvPr>
        </p:nvSpPr>
        <p:spPr>
          <a:xfrm>
            <a:off x="304800" y="1554163"/>
            <a:ext cx="8553480" cy="3089283"/>
          </a:xfrm>
        </p:spPr>
        <p:txBody>
          <a:bodyPr>
            <a:normAutofit/>
          </a:bodyPr>
          <a:lstStyle/>
          <a:p>
            <a:r>
              <a:rPr lang="fr-FR" sz="1800" dirty="0" smtClean="0"/>
              <a:t>Pour le début de mon projet, j’ai pensé à plusieurs types de réalisations possibles:</a:t>
            </a:r>
          </a:p>
          <a:p>
            <a:pPr>
              <a:buNone/>
            </a:pPr>
            <a:endParaRPr lang="fr-FR" sz="1800" dirty="0" smtClean="0"/>
          </a:p>
          <a:p>
            <a:pPr lvl="5"/>
            <a:r>
              <a:rPr lang="fr-FR" sz="2400" dirty="0" smtClean="0">
                <a:solidFill>
                  <a:srgbClr val="FF0000"/>
                </a:solidFill>
              </a:rPr>
              <a:t>Bâtiment en parpaing .</a:t>
            </a:r>
          </a:p>
          <a:p>
            <a:pPr lvl="5"/>
            <a:r>
              <a:rPr lang="fr-FR" sz="2400" dirty="0" smtClean="0">
                <a:solidFill>
                  <a:srgbClr val="FF0000"/>
                </a:solidFill>
              </a:rPr>
              <a:t>Bâtiment en maxi brique</a:t>
            </a:r>
          </a:p>
          <a:p>
            <a:pPr lvl="5"/>
            <a:r>
              <a:rPr lang="fr-FR" sz="2400" dirty="0" smtClean="0">
                <a:solidFill>
                  <a:srgbClr val="FF0000"/>
                </a:solidFill>
              </a:rPr>
              <a:t>Bâtiment en bois.</a:t>
            </a:r>
          </a:p>
          <a:p>
            <a:pPr lvl="5"/>
            <a:r>
              <a:rPr lang="fr-FR" sz="2400" dirty="0" smtClean="0">
                <a:solidFill>
                  <a:srgbClr val="FF0000"/>
                </a:solidFill>
              </a:rPr>
              <a:t>Bâtiment EUROMAC.</a:t>
            </a:r>
          </a:p>
          <a:p>
            <a:pPr lvl="5">
              <a:buNone/>
            </a:pPr>
            <a:endParaRPr lang="fr-FR" sz="2400" dirty="0" smtClean="0">
              <a:solidFill>
                <a:srgbClr val="FF0000"/>
              </a:solidFill>
            </a:endParaRPr>
          </a:p>
        </p:txBody>
      </p:sp>
      <p:pic>
        <p:nvPicPr>
          <p:cNvPr id="4" name="Picture 2" descr="http://www.durieux-maison-ossature-bois-43.fr/_dynamique/gestionContenus02/zoom/maison-yy-ossature-bois-55.jpg"/>
          <p:cNvPicPr>
            <a:picLocks noChangeAspect="1" noChangeArrowheads="1"/>
          </p:cNvPicPr>
          <p:nvPr/>
        </p:nvPicPr>
        <p:blipFill>
          <a:blip r:embed="rId3" cstate="email"/>
          <a:srcRect/>
          <a:stretch>
            <a:fillRect/>
          </a:stretch>
        </p:blipFill>
        <p:spPr bwMode="auto">
          <a:xfrm>
            <a:off x="214282" y="2928934"/>
            <a:ext cx="2500330" cy="2071702"/>
          </a:xfrm>
          <a:prstGeom prst="rect">
            <a:avLst/>
          </a:prstGeom>
          <a:noFill/>
        </p:spPr>
      </p:pic>
      <p:pic>
        <p:nvPicPr>
          <p:cNvPr id="6" name="Picture 6" descr="http://www.lejournaldesentreprises.com/images/2012/01/05/141640_1211-20111224-jd571.jpg"/>
          <p:cNvPicPr>
            <a:picLocks noChangeAspect="1" noChangeArrowheads="1"/>
          </p:cNvPicPr>
          <p:nvPr/>
        </p:nvPicPr>
        <p:blipFill>
          <a:blip r:embed="rId4" cstate="email"/>
          <a:srcRect/>
          <a:stretch>
            <a:fillRect/>
          </a:stretch>
        </p:blipFill>
        <p:spPr bwMode="auto">
          <a:xfrm>
            <a:off x="2418036" y="4786322"/>
            <a:ext cx="3433354" cy="1857388"/>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omenade">
  <a:themeElements>
    <a:clrScheme name="Promenad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romenade">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Promenade">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540</TotalTime>
  <Words>1069</Words>
  <Application>Microsoft Office PowerPoint</Application>
  <PresentationFormat>Affichage à l'écran (4:3)</PresentationFormat>
  <Paragraphs>160</Paragraphs>
  <Slides>21</Slides>
  <Notes>4</Notes>
  <HiddenSlides>0</HiddenSlides>
  <MMClips>0</MMClips>
  <ScaleCrop>false</ScaleCrop>
  <HeadingPairs>
    <vt:vector size="4" baseType="variant">
      <vt:variant>
        <vt:lpstr>Thème</vt:lpstr>
      </vt:variant>
      <vt:variant>
        <vt:i4>1</vt:i4>
      </vt:variant>
      <vt:variant>
        <vt:lpstr>Titres des diapositives</vt:lpstr>
      </vt:variant>
      <vt:variant>
        <vt:i4>21</vt:i4>
      </vt:variant>
    </vt:vector>
  </HeadingPairs>
  <TitlesOfParts>
    <vt:vector size="22" baseType="lpstr">
      <vt:lpstr>Promenade</vt:lpstr>
      <vt:lpstr>Projet d’architecture. </vt:lpstr>
      <vt:lpstr>Présentation générale</vt:lpstr>
      <vt:lpstr>Cahier des charges :</vt:lpstr>
      <vt:lpstr>Localisation du projet.</vt:lpstr>
      <vt:lpstr>Répartition du travail.</vt:lpstr>
      <vt:lpstr>Gantt</vt:lpstr>
      <vt:lpstr>Choix d’idées différentes.</vt:lpstr>
      <vt:lpstr>Je vais vous parler plus précisément de ma partie le bâtiment des surveillants.</vt:lpstr>
      <vt:lpstr>Choix des matériaux.</vt:lpstr>
      <vt:lpstr>Pour mon bâtiment .</vt:lpstr>
      <vt:lpstr>Le système euromac 2</vt:lpstr>
      <vt:lpstr>AVANTAGES</vt:lpstr>
      <vt:lpstr>Voici le plan de masse du batiment:</vt:lpstr>
      <vt:lpstr>fondation et dalle.</vt:lpstr>
      <vt:lpstr>Calcul:</vt:lpstr>
      <vt:lpstr>Pour la toiture:</vt:lpstr>
      <vt:lpstr>Vérification des fondations</vt:lpstr>
      <vt:lpstr>resultats</vt:lpstr>
      <vt:lpstr>Fenêtres et porte.</vt:lpstr>
      <vt:lpstr>Conclusion ….</vt:lpstr>
      <vt:lpstr>Fin… </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test</dc:creator>
  <cp:lastModifiedBy>cdtx</cp:lastModifiedBy>
  <cp:revision>55</cp:revision>
  <dcterms:created xsi:type="dcterms:W3CDTF">2013-05-30T09:17:35Z</dcterms:created>
  <dcterms:modified xsi:type="dcterms:W3CDTF">2014-02-18T20:46:39Z</dcterms:modified>
</cp:coreProperties>
</file>