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5" r:id="rId5"/>
    <p:sldId id="26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C2DC-2317-49D4-AFEB-E786FEB15F2E}" type="datetimeFigureOut">
              <a:rPr lang="fr-FR" smtClean="0"/>
              <a:pPr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621A-B7A3-4F50-B870-E8BFCF95CB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8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34" Type="http://schemas.openxmlformats.org/officeDocument/2006/relationships/image" Target="../media/image34.jpe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jpe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8.gif"/><Relationship Id="rId7" Type="http://schemas.openxmlformats.org/officeDocument/2006/relationships/image" Target="../media/image41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2.jpe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8.gif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4504" y="198884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SWIsop2" pitchFamily="2" charset="0"/>
                <a:cs typeface="Aharoni" pitchFamily="2" charset="-79"/>
              </a:rPr>
              <a:t>séminaire sti</a:t>
            </a:r>
            <a:r>
              <a:rPr lang="fr-FR" sz="4800" b="1" dirty="0" smtClean="0">
                <a:solidFill>
                  <a:srgbClr val="00B0F0"/>
                </a:solidFill>
                <a:latin typeface="SWIsop2" pitchFamily="2" charset="0"/>
                <a:cs typeface="Aharoni" pitchFamily="2" charset="-79"/>
              </a:rPr>
              <a:t>2d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244704" y="1556792"/>
            <a:ext cx="1008112" cy="432048"/>
          </a:xfrm>
          <a:prstGeom prst="wedgeRoundRect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Part IV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68640" y="2464888"/>
            <a:ext cx="28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Le projet dans tous ses états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476952" y="2411363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44504" y="2564904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SWIsop2" pitchFamily="2" charset="0"/>
              </a:rPr>
              <a:t>2014</a:t>
            </a:r>
            <a:endParaRPr lang="fr-FR" sz="4000" b="1" dirty="0">
              <a:solidFill>
                <a:srgbClr val="FF0000"/>
              </a:solidFill>
              <a:latin typeface="SWIsop2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9330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F0"/>
                </a:solidFill>
              </a:rPr>
              <a:t>Lycée Léonard de Vinci</a:t>
            </a:r>
          </a:p>
          <a:p>
            <a:pPr algn="ctr"/>
            <a:r>
              <a:rPr lang="fr-FR" sz="2800" dirty="0" smtClean="0">
                <a:solidFill>
                  <a:srgbClr val="00B0F0"/>
                </a:solidFill>
              </a:rPr>
              <a:t>Calais - 1</a:t>
            </a:r>
            <a:r>
              <a:rPr lang="fr-FR" sz="2800" baseline="30000" dirty="0" smtClean="0">
                <a:solidFill>
                  <a:srgbClr val="00B0F0"/>
                </a:solidFill>
              </a:rPr>
              <a:t>er</a:t>
            </a:r>
            <a:r>
              <a:rPr lang="fr-FR" sz="2800" dirty="0" smtClean="0">
                <a:solidFill>
                  <a:srgbClr val="00B0F0"/>
                </a:solidFill>
              </a:rPr>
              <a:t> Avril 2014</a:t>
            </a: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8" name="Image 7" descr="logoLill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061" y="6165304"/>
            <a:ext cx="655427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90" y="332656"/>
            <a:ext cx="1574276" cy="11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1090" y="9807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E</a:t>
            </a:r>
            <a:r>
              <a:rPr lang="fr-FR" sz="1400" b="1" dirty="0" smtClean="0">
                <a:solidFill>
                  <a:srgbClr val="FFFF00"/>
                </a:solidFill>
              </a:rPr>
              <a:t>nergies renouvelables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986" y="33265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072986" y="74612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La voiture consommant moins de 2l/100km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170" y="332656"/>
            <a:ext cx="1566464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29170" y="9764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Borne électrique de recharge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642" y="332656"/>
            <a:ext cx="1574106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399642" y="76470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Autonomie et puissance des batteries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0682" y="332657"/>
            <a:ext cx="1573200" cy="114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070682" y="7647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Véhicule à pilotage automatique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90" y="1585367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16802" y="22048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Avion électrique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2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2986" y="1600223"/>
            <a:ext cx="1581773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000978" y="19888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Dirigeables -  charges lourdes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3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9171" y="1600223"/>
            <a:ext cx="1573200" cy="117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3729170" y="182624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Logiciels et systèmes embarqués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4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85354" y="1599656"/>
            <a:ext cx="1584327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5385354" y="191683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Satellites à propulsion électrique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634" y="2854073"/>
            <a:ext cx="1573200" cy="11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416802" y="348126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Navires écologiques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7" name="Picture 13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2986" y="285293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072986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Textiles techniques et intelligents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85354" y="2852936"/>
            <a:ext cx="1573200" cy="11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5385354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Recyclage et matériaux verts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0" name="Picture 16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41538" y="285293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7041538" y="328498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Rénovation thermique des bâtiments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1" name="Picture 17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5377" y="4120505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416802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Réseaux électriques intelligents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5354" y="4130030"/>
            <a:ext cx="1573200" cy="1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5385354" y="45811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Biotechnologies médicales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5" name="Picture 21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41538" y="4117181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42"/>
          <p:cNvSpPr txBox="1"/>
          <p:nvPr/>
        </p:nvSpPr>
        <p:spPr>
          <a:xfrm>
            <a:off x="7041538" y="45811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Hôpital numérique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6" name="Picture 22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6278" y="537321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467544" y="551723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Dispositifs médicaux et nouveaux équipements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7" name="Picture 23"/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91829" y="5383849"/>
            <a:ext cx="1573200" cy="11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2123728" y="551723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Produits innovants pour une alimentation sûre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74721" y="5373216"/>
            <a:ext cx="1573200" cy="11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ZoneTexte 50"/>
          <p:cNvSpPr txBox="1"/>
          <p:nvPr/>
        </p:nvSpPr>
        <p:spPr>
          <a:xfrm>
            <a:off x="5436096" y="594928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Cloud </a:t>
            </a:r>
            <a:r>
              <a:rPr lang="fr-FR" sz="1400" b="1" dirty="0" err="1" smtClean="0">
                <a:solidFill>
                  <a:srgbClr val="FFFF00"/>
                </a:solidFill>
              </a:rPr>
              <a:t>computing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54" name="Picture 8"/>
          <p:cNvPicPr preferRelativeResize="0"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37380" y="4116808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>
            <a:off x="3737380" y="46208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Robotique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56" name="Picture 4"/>
          <p:cNvPicPr preferRelativeResize="0"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21143" y="5377327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3779154" y="59537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Objets connectés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58" name="Picture 6"/>
          <p:cNvPicPr preferRelativeResize="0"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44022" y="1596528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/>
          <p:cNvSpPr txBox="1"/>
          <p:nvPr/>
        </p:nvSpPr>
        <p:spPr>
          <a:xfrm>
            <a:off x="7044022" y="21725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Services sans contact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60" name="Picture 14"/>
          <p:cNvPicPr preferRelativeResize="0"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33920" y="537321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ZoneTexte 60"/>
          <p:cNvSpPr txBox="1"/>
          <p:nvPr/>
        </p:nvSpPr>
        <p:spPr>
          <a:xfrm>
            <a:off x="7033920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Industries du bois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51" name="Picture 27"/>
          <p:cNvPicPr preferRelativeResize="0"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14048" y="2852936"/>
            <a:ext cx="11844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 preferRelativeResize="0"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65368" y="4119389"/>
            <a:ext cx="1573200" cy="11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ZoneTexte 52"/>
          <p:cNvSpPr txBox="1"/>
          <p:nvPr/>
        </p:nvSpPr>
        <p:spPr>
          <a:xfrm>
            <a:off x="2065368" y="46848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Réalité augmentée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90" y="332656"/>
            <a:ext cx="1574276" cy="11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1090" y="9807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E</a:t>
            </a:r>
            <a:r>
              <a:rPr lang="fr-FR" sz="1400" b="1" dirty="0" smtClean="0">
                <a:solidFill>
                  <a:srgbClr val="FFFF00"/>
                </a:solidFill>
              </a:rPr>
              <a:t>nergies renouvelables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986" y="33265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170" y="332656"/>
            <a:ext cx="1566464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642" y="332656"/>
            <a:ext cx="1574106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0682" y="332657"/>
            <a:ext cx="1573200" cy="114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070682" y="7647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Véhicule à pilotage automatique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90" y="1585367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000978" y="19888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Dirigeables -  charges lourdes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3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9171" y="1600223"/>
            <a:ext cx="1573200" cy="117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3729170" y="182624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Logiciels et systèmes embarqués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4" name="Picture 1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5354" y="1599656"/>
            <a:ext cx="1584327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5385354" y="191683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Satellites à propulsion électrique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634" y="2854073"/>
            <a:ext cx="1573200" cy="11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2986" y="285293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85354" y="2852936"/>
            <a:ext cx="1573200" cy="11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5385354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Recyclage et matériaux verts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0" name="Picture 16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41538" y="285293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5377" y="4120505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416802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Réseaux électriques intelligents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85354" y="4130030"/>
            <a:ext cx="1573200" cy="1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5385354" y="46766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Biotechnologies médicales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5" name="Picture 21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1538" y="4117181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6278" y="537321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467544" y="551723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Dispositifs médicaux et nouveaux équipements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7" name="Picture 23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91829" y="5383849"/>
            <a:ext cx="1573200" cy="11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2123728" y="551723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Produits innovants pour une alimentation sûre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74721" y="5373216"/>
            <a:ext cx="1573200" cy="11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ZoneTexte 50"/>
          <p:cNvSpPr txBox="1"/>
          <p:nvPr/>
        </p:nvSpPr>
        <p:spPr>
          <a:xfrm>
            <a:off x="5436096" y="594928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Cloud </a:t>
            </a:r>
            <a:r>
              <a:rPr lang="fr-FR" sz="1400" b="1" dirty="0" err="1" smtClean="0">
                <a:solidFill>
                  <a:srgbClr val="FFFF00"/>
                </a:solidFill>
              </a:rPr>
              <a:t>computing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54" name="Picture 8"/>
          <p:cNvPicPr preferRelativeResize="0"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37380" y="4116808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>
            <a:off x="3737380" y="469175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Robotique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56" name="Picture 4"/>
          <p:cNvPicPr preferRelativeResize="0"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21143" y="5377327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 preferRelativeResize="0"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44022" y="1596528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/>
          <p:cNvSpPr txBox="1"/>
          <p:nvPr/>
        </p:nvSpPr>
        <p:spPr>
          <a:xfrm>
            <a:off x="7044022" y="21725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Services sans contact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60" name="Picture 14"/>
          <p:cNvPicPr preferRelativeResize="0"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33920" y="5373216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ZoneTexte 60"/>
          <p:cNvSpPr txBox="1"/>
          <p:nvPr/>
        </p:nvSpPr>
        <p:spPr>
          <a:xfrm>
            <a:off x="7033920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Industries du bois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051" name="Picture 27"/>
          <p:cNvPicPr preferRelativeResize="0"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14048" y="2852936"/>
            <a:ext cx="11844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 preferRelativeResize="0"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65368" y="4119389"/>
            <a:ext cx="1573200" cy="11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ZoneTexte 52"/>
          <p:cNvSpPr txBox="1"/>
          <p:nvPr/>
        </p:nvSpPr>
        <p:spPr>
          <a:xfrm>
            <a:off x="2065368" y="46848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Réalité augmentée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63" name="Picture 8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72986" y="1600223"/>
            <a:ext cx="1581773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 descr="C:\Users\cheftravaux\Desktop\IMG_0359.JPG"/>
          <p:cNvPicPr preferRelativeResize="0"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65368" y="1584088"/>
            <a:ext cx="15732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25320" y="314032"/>
            <a:ext cx="15660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Image 65" descr="Edition d'éducation de SolidWorks - Usage éducatif uniquement - [spray_v1.SLDASM_2012-06-09_23-09-10.jpg"/>
          <p:cNvPicPr preferRelativeResize="0">
            <a:picLocks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391384" y="332656"/>
            <a:ext cx="1566000" cy="1184400"/>
          </a:xfrm>
          <a:prstGeom prst="rect">
            <a:avLst/>
          </a:prstGeom>
        </p:spPr>
      </p:pic>
      <p:sp>
        <p:nvSpPr>
          <p:cNvPr id="2050" name="AutoShape 2" descr="data:image/jpeg;base64,/9j/4AAQSkZJRgABAQAAAQABAAD/2wCEAAkGBhQSEBAUEBMWFRQUFxYVFhUXFxcVFRQSFBQWFBUUGBcZHCceGBokGRQVHy8gJCcpLCwsFR4xNTAqNSYrLCkBCQoKDgwOFA8PGikeHxwpKSksLC4sKSksKSkpKSwpLCwpKSwpKSkpKSkpKSkpLCwpKSksLDUsNSwpKSwuKSkpLP/AABEIALYBFAMBIgACEQEDEQH/xAAcAAEAAgMBAQEAAAAAAAAAAAAABAUDBgcBAgj/xABDEAACAQIEAwUGAwUFBwUAAAABAgADEQQSITEFBkETUWFxgQciMpGh0SNSsRRCgsHhM2Jy0vBTY5KissLxFRYkc5P/xAAZAQEBAQEBAQAAAAAAAAAAAAAAAQMCBAX/xAAjEQEAAgEEAgIDAQAAAAAAAAAAAQIRAwQhMRJBEyIyUWEU/9oADAMBAAIRAxEAPwDuMREBERAREQEREBERAREQEREBERAREQEREBERAREQEREBERAREQEREBERAREQERMdUkDSBki8q61NjuSZGehAvYmvrmXYkesk0uKMLBrH6E/eBbxItLiKHrbz++0kg3gexEQEREBERAREQETyeiAiIgIiICIiAiIgIMSBxPGZRlG5gROJcQJNlOg+pkXDFmZVBOp7+nWYL7+G8s+AKGBqKQwN1BBBGm+o8dPSBbiexEBERAREQERED4anMFTD/wCun9JKiBWvhpA4jwtaq5XzDqCpykH/AF4S+NOYXo9/9P6QNGxfBsXTbNTqdugH9mSKdUt0OfYkeJ6T4wXN70my4gGn35gwI+Q1+U3Wph5ExWBVxlqKrjuYA28u4yDJheM5gDo4OoKnpJ1LHK3Wx7jpNUrcrKrBsO7UT1y6hu4bzDVx+KpPlfDmsun4lOwFvInfwtGUy3m89mpYXmVBa7NRP5aqmn/1e79Zd0OK3AuLjvXUSqsomKliVbY/eZYCIiAiIgIiICJjqVgu8jvxEdFPrYQJkSEnEx1BH1kinilOzD9IGWJ5eR8dxBKKZ6rBVHU9/cO+EmcPniXEkoU2eq6oqi5LEAD5zQ+I80PUN6ShFO1WsCCw76dEe8w8WyiY+Z+Y0rOppqGyElXYXAbbMqnS9tmI0vpNecliSxJJ3J1J8zPNfXiOKvLqbmI4qmFzWdVJaszMAvaGyXJsLUkso9bzrGAwYpU0RQAFAGgCjxNhoLnWaJyFwzPWaqRpSFh/jYfyW/zE6FO9KbTGZaaM2tHlb29iImzciIgIiICIiAiIgIiIHwUnw1Lv+kzRAhthu7WYGoSxKT4Ze8X/AFgVdbD3FmAI7jqPkZXngdK91TIe9CU+g0mw9kDt8uswvh4FctK3UnxO8z08Y69bjx1/rPtqUxmnAmUuJg/ELfUSWlQHY3lMUng0208oF5EqqfEGG/vfQyTT4kD8QI+o+kCZEx066t8JBn3eB41MHeR6mD7pmeuo3IHmQJErcdoJfNVXTuN/0kzCTMQxVMLaYWpd8qeKe0OktxRXOe86L9zNP4lzPWr6M5t+VdFmF9xSvXLzX3VK8Ry3HH80U6Fwrlm/KpuPU7TTuLcaqYh81U7bKPhA8BK33jspl3wLgSVwczsGX4lAGx2N55pvbVnDxzqX15wrKaz6oYdnYBFuSbW0Hpczb8Py/TpkFVJI6sS302mWrwmmxu1NSfKx+k0jQlrG2sv+XOF9hh6aH4vif/G2p+Wg9JayjocQcW1uB0P3k+jxNT8Xun6fOeyIxGH0IjEYTYnisDtPZVIiICIiAiIgIiICJX8wcV/ZsLXr5c3ZIWt32/lIXLXNdLFoMpy1LaoTv4qeogXsREBERA8KA7ym5n5jp4DDtWqnMBoifvVHOyr9+gEuWawuZ+dvafzYcZi2Ck9lSuiD/qY+J+w6QJmK9smKasXFkTpSADIF8bi5Pjp4TY+Ge2VGAFahr1KNb/lb7zjBBEWJP2lH6b4TzFh8V/YVQW/Ifdcfwnf0vLE0Z+aeH4laLp2jsLMubJvTW/vEW3e3y+k/S/BuIUK9Gm+HqCohHutc3IGmt9b6SD4NOfJpSxahMTUIFe1H/W31mOtSciwqNbuJbbwIIIlg1KY3Q9PrAoKvA8xNzbzNyfW36j1M1viFELbtB1KkG+jKbMO4jUEEbgibniMRVS/4IYDuY/plvIR4xTcZa9MjwKlx+l/kJhqUrbjp5tXTreMdNKJQbIJkpIW2so8tz3TbTy9h6mtGwO/unMB/CdpAxnL1VdUAqbdcp066+N+swjQw88bbHM8qJsP+ZwPO+3gBJXDMDVZx+yFmbqVBRR5sdLTZeE8jBrPiXDf7tD7vkzbn0m3YbDLTUKihVGwAsJpXR99NaaHvpVcN4XXC/j1EY22C2IPi19flJT8O8AZYWns9OHriMKdsJbw89J8nDmXJExthgeny0lVV07rsSJKTHkfEL+Wkytg+4/OR24e5O6qPmYEuli1PWx7jpM8i0eHqu/vHvOv02ElQEREBERAREQPmpTDAhgCCCCDqCDoQR1E4tx7g78LxgVL/ALPVJag4OtNtzSv3r07x5GdrlbzDwKnjMO9GqNG1Vh8SONVdfEH+Yga5y3z6GKUsUQrNYJV2Vj0Vu5vHY+Bm6Azg/GOEVaYrYesPxaYubbVE/dqp3qbeh0m3+zD2iivRbD4hr16OUJc+9VpnQHxZbWPoZR0kmYXxI6a/pMQVmALfLpBS0g+HqEzXeYeS8Ljda9ICp0qp7lTwudnHgwM2IzG7iBxnj/sZroS2EZa6/lNqdUehOVvQ+k0XiOFfCsUdGSr1DAqV8r/qJ+nHxQtK3iQp1FPaojL/AH1BW38WggfmFes6fzXVbC8KwlJWKuTSW4JBGVTUaxGo94y2x2D4OHsKVF6l/goh6jX7stMkTNjeNVGsRhggBuGxLKmveKYu0TKTOO1DynzxxdcoRXxCf75SRb/7TY/UzqOD53UUwccq4duv4gdfnYH0sZzvEcSdv7TEuR+SgopL/wAbXY+lpEWsqm9Omqt+dr1Knnne5+UytrVhjbcUr7y7Xg8ZSrKHouHUi4IPT9ZkahOJLi6mbMHbN+YMbj1m2cu80Y5mCKO3A6MNQPFxt6zmutEzjDmm4i04w31qUiYrhqv8Q+RP1HWWFB2Kg1Eyt1UHNY+el59WB6zbt6O2rVOUkFzTbK3eAB95i7PF0u6oviLn5ixm2tQmJqM58Y9cOfCPXDV6HNCA2qq1Nu+xt85eYTi4Ye461B4HX6T6xXDkqC1RA3prKjG8tC96Vwe4OU+v9Y+0H2j+tjp8QU73Xz+8kq19tZoi1MVSaxK5bE2fOb26ZiDr6yXgOZVYEsr0yNGIBKgn6/SIvBF4luMSrw3FLgEWdT1Ghk2li1PXXuOhnbtniIgIiICIiAiIgIiICIiBUcf5bp4pVz3Wol8lRbZlvuNd1Ol1Oht6zhvMHItXB16mIp1Ey0mvdSVzMNWFO/7wGpFzbvM/RMrMVy3h6hYvRVi1wSeoO4gaFy17Ui9HFVq65kpUzVCItnQI4ptTLHR9wwbTrebJwT2hYPFUWqiotHKSpSs9NHFgNbZtVN9/AzVeZeVmwTvUpUS+HJLZqd89EE3IKjcAkny+UoaVOnlzJSoVAxLh2pI5JO5zEXPkdpjOp4zzDC2r4T9ob1jfaPglJVa4qt+Sir12P/5giV2I5wxDj8DA1FB2qYqomGTzyklz8hNe/wDVqwGVXyDupqtMf8oEhvmY3N2PjqZnbcx6hjbdx6hb1+L4lx+LjaVLvXC0TUb0q1Ta/iFkB8JQfM1RauJK7nE1XqC9r6Ulsnd85gQkX77W8rzxaZPjMvntLH/Teyf+3OtMhMtJNglILTN/FVA09ZVObm5375Lw2F7R6aKylqjdmqggkt1Fhc2AuSdgBrN34f7Mhoa9S/8AdQf9x+0njfUnOCdPU1JzjDniL3S94ZylXqlPcKBr2Z7qCQLkDqdLn0M6fw7l2hQt2VJQfzH3m+Z2k6tRzCx9D1BGxHjNq7f9t6bWI/KWr8J9nlFLGsTUPd8KfczaKGFVFCooVRsAAB9J84aqTcN8S6MP0I8DvM89FaxXp6q0ivTy0Fb7z2J06fHZ9xI/T6z517gfLSZYgYGdeunnprBozTfa/VtgEX/aYnDp83zf9s3TsR0uPLSBhNL/AMTGaXp5SVlbvB89DPlmHUEeO4gQ2pT4an3yd2YOxBnw1KBGp1WXY6dx1Ek0+ID94W8dxMT05Gq1ANzAt1cHUG4n1NXq8bp0z8Vj+v3lrwniT1b5qbBbXDkZb+h1gWcREBERAREQEREBERA+WW85hzlyp+xP+1YSmGoFr18PqEJO5FtUv+YbG240nUZgxtRFpuapUUwpLlvhCAe9fwtJiJ7SYie2lcO4Pgsbh0q4XMpZgpF7tTfdkdT1Av56W0llw3kCggPbfim9wbFLL3WB185yrB85UcPxGpV4bn7O9jSfQV0t72X8rDUrfW3gSJ3ThfEkxFGlWpG6VFDrcWNj0I6Ebek5+Ouc4cfHXOcIKco4QbUF+p/nJFXl7DtTek1GmabjKy5RYjx6yxidRWIdRWI9Ne4JyBgcHUNXC4dadSxGYFiQDuBcmbCIiV0REQI+IS3vjQqOugKjUgnp59Jz3F+3bBpX7NadV6YNjWUC3iVUnMw+2l5sftMxDpwrGmncEoFuOiuyqx/4SZxPlChgxhMXUxWRnGZQjWzBcnudmN8xbqO6B+jsNiVqIjoQyOoZWGzKwuCPAgiZZR8kYJqPDsFTc3ZaNO/mVBI9L29JeXgIlNxrm7CYRguJrpTYi4U3Lkd+VQTb0mv4z2xcPRHZXqPlF/dpPa/QXIFtYGD20OVwFJxa6Yik40vYqHIt06dZt/AOJjEYajVBvnUXI2zDRvqDOSc8c2VjhO0bJXpO9NuzqLZFVwxU+7Y6Gw36yn4H7U61LDstMJTK27Oki1LXO5Nz8Pkby4WIy/Qk8tOaci+0ipXw+KqYlbtQIJVL3NNlJFgx3BU9Za0fa3gza61Rc2Byqdb26N3yI3RqIPSeNS7iR9RI/DOK08RTD0WDLt3EHuIOoMmQK/F0KzaIaY8SGvIS8sljevWd/wC6tkX+bH5iXsQIGE4DQpHNTpKG/Na7fM3Ik609iAiIgIiICIiAiIgIiICaB7aMY6cNyre1Soqvb8oDNlPmVHym/wAhcY4PSxVF6NdA6PuD3jUEEagjvgcJ5c4RhTw1yQlXF4hmpUkveotUtlp5ANVtpULd3Wd24NwwYfD0aK7U0C37z+83qbn1mq8s+yrDYPEdurM7C+QHZb/rN3gIiICIiAiIgYsVhlqIyOoZWBVlIuCpFiCO6aFhPYpg0xAqnOVBzCkTdb3uATuR4eE6FEDxVtoNhInGKhXD12DFSKbkMLXUhTZhfS4kyROK0c9Cso/epuPmpED8+YfhK1quMxGIqOxRxclyDkVQbltSTYCw8JVYbGJWrinh8LSfOdFq1HZnGpLNZgq7EnumycPw4qft1I6dolN/mpT9bTQqmEalXqrY0mGYa5y1iOhUEMDbytA6vy1xDBY/DV8HiKXZuBlGRr5ezIANNr291gP6gzWn5GxqdgBWQ9l8NswyISbW9w3OnWVHs2wbHGUmtlRLmox0W5BCrr+8xIFp0HEY+rhqOSuw96rWCPoQENygZSVzEK3w/wB0ay5OumXgXLx4bhsTiq5DgWqOBoXRQctNgw0BdtdPtNLwfOz4jEBcmAVXYlkOFBRUAvctbMbbbjedAohcct6b/gCi+Fro1iSW7N6VQBCRoQTa40nJeJ8qYqmXU0iaZzNTqUgDSca2dXJBta+h1G1pMjtns141h8R25oLTR0YIyUwQmQaCopJ95WZSRcArcjxO+zivsd4LWoV3xFdOxR6YoICCO2qj37gf4U32vtO0gwPYiICIiAiIgIiICIiAieRA9iIgIiICIiAiIgIiICIiAiIgJ4RPYgcHcChxDK2iuK2HPmrEp9co9ZaYrD2pkLSVmUWph7ZAbgWZr3Ayk7XOwtIPtFwvZ4+p41VcHwqp/mv8pM45Q7fDYhBu9IsO/NbMPqBAl8ObLTVaiUkO5VbGnmBuCo3003n1x5KGKASqUyhsynOFa9iN9dDfbynHsFwSvVR3S2VRmJaoEG17AsdT4eIkrh3EqIpjPlDDSxTMzDL8V7EamwtvpLgmMdur8DbDYNKqUKtJRVtmzOzarcAiw0OsucfzxSNIomPo0nIHvZM+U3BJC7NfUa984rV49SCnL7zHSwXL7pUgnMdNwB4iRMLxPEKqGmoVNlIpLla3TMV94+t4wtYzw/Q/BuPtUwwdMTTxNnKGp2ZTW17ZQekveX8b22Go1Duy6/4lOU/UGct9mONd8NjlqDK6V0crYLbOgG3T4TOh8kVP/jMv+zrVl9O0Lj6OJEbBERAREQEREBERAREQEREBERAREQE8vPYgIiICIiAiIgIiICIiByj2zYMh6VQD4qZHm1Jsy/RpXcN4ilRaToQVIsfBha6m+xuLWM6Hz1yqcfhsiMFqIc9Mn4SbWKnrYg7+An54xtAJUdHDF0YqwQnKGU2OosGNxA2pOW3QFFq4YU8zGzIzEgm4zqXCk7DbpKxPZ/QBu+NXe9gqW8t9prnZ3/crHza09TAM21Bz/GT+hgbh/wC1sAPixi+iUh/IzMnDeGAANjahA2AyADyAp2H9ZqdDluu5smDYnydv5SanI+N6YFh50qn+WBufBuO8MwYrdjiKjtXyq2a7/DfKdF0tczpHIgJw9SrYhK9VqiX0Jp5EQNbpmyE+onL+S+QsW1ZVr4cUqVwXfLkfJ1Rbi4JGl/HSdypUgoCqAABYAbADQAQPuIiAiIgIiICIiAiIgIiICIiAiIgIiICIiAiIgIiICIiAiIgJAq8CoMxZqNNidyVBM9iB4vAsONqFMfwL9pJpYNF+FFHkoERAzREQEREBERAREQPm8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" name="Image 66" descr="avion électrique.jpg"/>
          <p:cNvPicPr preferRelativeResize="0"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41008" y="1587856"/>
            <a:ext cx="1566000" cy="1184400"/>
          </a:xfrm>
          <a:prstGeom prst="rect">
            <a:avLst/>
          </a:prstGeom>
        </p:spPr>
      </p:pic>
      <p:pic>
        <p:nvPicPr>
          <p:cNvPr id="68" name="Image 67" descr="terra-pad-701-tablette-tactile copie.jpg"/>
          <p:cNvPicPr preferRelativeResize="0">
            <a:picLocks/>
          </p:cNvPicPr>
          <p:nvPr/>
        </p:nvPicPr>
        <p:blipFill>
          <a:blip r:embed="rId31" cstate="print"/>
          <a:srcRect t="5901" b="16400"/>
          <a:stretch>
            <a:fillRect/>
          </a:stretch>
        </p:blipFill>
        <p:spPr>
          <a:xfrm>
            <a:off x="7020272" y="4121784"/>
            <a:ext cx="1566000" cy="1184400"/>
          </a:xfrm>
          <a:prstGeom prst="rect">
            <a:avLst/>
          </a:prstGeom>
        </p:spPr>
      </p:pic>
      <p:pic>
        <p:nvPicPr>
          <p:cNvPr id="69" name="Picture 2" descr="D:\STI2D\Formation SIN\Projet\PA185239.JPG"/>
          <p:cNvPicPr preferRelativeResize="0">
            <a:picLocks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707904" y="5373216"/>
            <a:ext cx="1566000" cy="1184400"/>
          </a:xfrm>
          <a:prstGeom prst="rect">
            <a:avLst/>
          </a:prstGeom>
          <a:noFill/>
        </p:spPr>
      </p:pic>
      <p:sp>
        <p:nvSpPr>
          <p:cNvPr id="43" name="ZoneTexte 42"/>
          <p:cNvSpPr txBox="1"/>
          <p:nvPr/>
        </p:nvSpPr>
        <p:spPr>
          <a:xfrm>
            <a:off x="7041538" y="46903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Hôpital numérique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779154" y="59537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Objets connectés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9642" y="76470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Autonomie et puissance des batteries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71" name="Image 70" descr="copyrighter.jpg"/>
          <p:cNvPicPr preferRelativeResize="0">
            <a:picLocks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070409" y="319007"/>
            <a:ext cx="1566000" cy="1184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72986" y="74612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La voiture consommant moins de 2l/100km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72" name="Picture 2"/>
          <p:cNvPicPr preferRelativeResize="0"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47568" y="2852935"/>
            <a:ext cx="15660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7041538" y="328498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Rénovation thermique des bâtiments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74" name="Picture 13"/>
          <p:cNvPicPr preferRelativeResize="0">
            <a:picLocks noChangeArrowheads="1"/>
          </p:cNvPicPr>
          <p:nvPr/>
        </p:nvPicPr>
        <p:blipFill>
          <a:blip r:embed="rId35" cstate="print"/>
          <a:srcRect l="61047" t="34482"/>
          <a:stretch>
            <a:fillRect/>
          </a:stretch>
        </p:blipFill>
        <p:spPr bwMode="auto">
          <a:xfrm>
            <a:off x="2092664" y="2852936"/>
            <a:ext cx="1566000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ZoneTexte 26"/>
          <p:cNvSpPr txBox="1"/>
          <p:nvPr/>
        </p:nvSpPr>
        <p:spPr>
          <a:xfrm>
            <a:off x="2072986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Textiles techniques et intelligents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6802" y="22048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Avion électrique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153378" y="21412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Dirigeables -  charges lourdes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9170" y="9764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Borne électrique de recharge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36" cstate="print"/>
          <a:srcRect b="49336"/>
          <a:stretch>
            <a:fillRect/>
          </a:stretch>
        </p:blipFill>
        <p:spPr bwMode="auto">
          <a:xfrm>
            <a:off x="447160" y="2852936"/>
            <a:ext cx="1563616" cy="1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416802" y="348126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Navires écologiques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3914984" y="2016224"/>
            <a:ext cx="1944216" cy="4293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003216" y="1124744"/>
            <a:ext cx="2988840" cy="35283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70568" y="1152128"/>
            <a:ext cx="3384376" cy="2808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70568" y="4104456"/>
            <a:ext cx="3528392" cy="22048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 descr="C:\Users\David Helard\Documents\BAC STI2D\Etude de dossier technique\lecteur MP3 Nabajii\mp3_v_2012\mp32012 avec coque _4.jpg"/>
          <p:cNvPicPr>
            <a:picLocks noChangeAspect="1" noChangeArrowheads="1"/>
          </p:cNvPicPr>
          <p:nvPr/>
        </p:nvPicPr>
        <p:blipFill>
          <a:blip r:embed="rId2" cstate="print"/>
          <a:srcRect l="1798"/>
          <a:stretch>
            <a:fillRect/>
          </a:stretch>
        </p:blipFill>
        <p:spPr bwMode="auto">
          <a:xfrm>
            <a:off x="2042776" y="2376264"/>
            <a:ext cx="1440160" cy="12656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0568" y="12241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ITEC – Réduction de l’impact environnemental d’un lecteur Mp3 compteur de longueurs de bassin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4624" y="2880320"/>
            <a:ext cx="14401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Méthode de créativité rationnelle</a:t>
            </a:r>
            <a:endParaRPr lang="fr-FR" dirty="0"/>
          </a:p>
        </p:txBody>
      </p:sp>
      <p:pic>
        <p:nvPicPr>
          <p:cNvPr id="10" name="Image 9" descr="loupe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84" y="2376264"/>
            <a:ext cx="648072" cy="79173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58600" y="5544616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Préparation du dossier de validation</a:t>
            </a:r>
            <a:endParaRPr lang="fr-FR" dirty="0"/>
          </a:p>
        </p:txBody>
      </p:sp>
      <p:pic>
        <p:nvPicPr>
          <p:cNvPr id="17" name="Image 16" descr="loupe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76" y="4824536"/>
            <a:ext cx="648072" cy="791733"/>
          </a:xfrm>
          <a:prstGeom prst="rect">
            <a:avLst/>
          </a:prstGeom>
        </p:spPr>
      </p:pic>
      <p:pic>
        <p:nvPicPr>
          <p:cNvPr id="215042" name="Picture 2" descr="C:\Users\David Helard\Documents\Nuxeo Drive\preparation-seminaire-sti2d\Ressources séminaire\Projet EE - Abri de tramway autonome\Edition d'éducation de SolidWorks - Usage éducatif uniquement - [Scene_1.SLDASM]_2014-01-19_18-24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648" y="4464496"/>
            <a:ext cx="1800200" cy="106340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42576" y="41764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EE - Eclairage autonome d’un abri de tramway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3744" y="1772816"/>
            <a:ext cx="2772816" cy="10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6147232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Projets SSI - STI2D : des approches différentes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1008" y="2592288"/>
            <a:ext cx="1584176" cy="109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1008" y="3744416"/>
            <a:ext cx="1152128" cy="7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3914984" y="20162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AC – Extension d’un bâtiment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275024" y="4968552"/>
            <a:ext cx="13681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séquences en amont du projet</a:t>
            </a:r>
            <a:endParaRPr lang="fr-FR" dirty="0"/>
          </a:p>
        </p:txBody>
      </p:sp>
      <p:pic>
        <p:nvPicPr>
          <p:cNvPr id="35" name="Image 34" descr="loupe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4984" y="4392488"/>
            <a:ext cx="648072" cy="791733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507272" y="3429000"/>
            <a:ext cx="14401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Méthode de créativité irrationnelle</a:t>
            </a:r>
            <a:endParaRPr lang="fr-FR" dirty="0"/>
          </a:p>
        </p:txBody>
      </p:sp>
      <p:pic>
        <p:nvPicPr>
          <p:cNvPr id="41" name="Image 40" descr="loupe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232" y="2924944"/>
            <a:ext cx="648072" cy="791733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Des exemples pour illustrer les différentes étapes de la démarche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pic>
        <p:nvPicPr>
          <p:cNvPr id="26" name="Image 25" descr="logoLille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9061" y="6165304"/>
            <a:ext cx="655427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323528" y="188640"/>
            <a:ext cx="2736304" cy="41764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419872" y="116632"/>
            <a:ext cx="3240360" cy="2304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652120" y="2502188"/>
            <a:ext cx="3384376" cy="2088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4509120"/>
            <a:ext cx="3744416" cy="2088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907059"/>
            <a:ext cx="1967048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07704" y="4581128"/>
            <a:ext cx="297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ITEC - Bateau RC à hydrogène</a:t>
            </a:r>
          </a:p>
        </p:txBody>
      </p:sp>
      <p:pic>
        <p:nvPicPr>
          <p:cNvPr id="7" name="Picture 2" descr="D:\STI2D\Formation SIN\Projet\PA185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0" y="2862228"/>
            <a:ext cx="1296144" cy="97227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724128" y="2492896"/>
            <a:ext cx="325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SIN – Télégestion d’un aquarium</a:t>
            </a:r>
          </a:p>
        </p:txBody>
      </p:sp>
      <p:pic>
        <p:nvPicPr>
          <p:cNvPr id="9" name="Image 8" descr="illustration diffusiv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32656"/>
            <a:ext cx="1728192" cy="129389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95936" y="116632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AC – Espace accueil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79912" y="1700808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Evaluation du projet</a:t>
            </a:r>
            <a:endParaRPr lang="fr-FR" dirty="0"/>
          </a:p>
        </p:txBody>
      </p:sp>
      <p:pic>
        <p:nvPicPr>
          <p:cNvPr id="12" name="Image 11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124744"/>
            <a:ext cx="648072" cy="79173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95736" y="5805264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Communication autour du projet</a:t>
            </a:r>
            <a:endParaRPr lang="fr-FR" dirty="0"/>
          </a:p>
        </p:txBody>
      </p:sp>
      <p:pic>
        <p:nvPicPr>
          <p:cNvPr id="14" name="Image 13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5085184"/>
            <a:ext cx="648072" cy="79173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444208" y="3726324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Prototypage d’une solution</a:t>
            </a:r>
            <a:endParaRPr lang="fr-FR" dirty="0"/>
          </a:p>
        </p:txBody>
      </p:sp>
      <p:pic>
        <p:nvPicPr>
          <p:cNvPr id="16" name="Image 15" descr="loupe cop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068960"/>
            <a:ext cx="648072" cy="791733"/>
          </a:xfrm>
          <a:prstGeom prst="rect">
            <a:avLst/>
          </a:prstGeom>
        </p:spPr>
      </p:pic>
      <p:pic>
        <p:nvPicPr>
          <p:cNvPr id="17" name="Image 16" descr="dy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628800"/>
            <a:ext cx="2232248" cy="2588114"/>
          </a:xfrm>
          <a:prstGeom prst="rect">
            <a:avLst/>
          </a:prstGeom>
        </p:spPr>
      </p:pic>
      <p:pic>
        <p:nvPicPr>
          <p:cNvPr id="18" name="Image 17" descr="DYSON-PIECES-DETACHE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48680"/>
            <a:ext cx="2473972" cy="934022"/>
          </a:xfrm>
          <a:prstGeom prst="rect">
            <a:avLst/>
          </a:prstGeom>
        </p:spPr>
      </p:pic>
      <p:pic>
        <p:nvPicPr>
          <p:cNvPr id="21" name="Image 20" descr="logoLille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9061" y="6165304"/>
            <a:ext cx="655427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Affichage à l'écran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David Helard</cp:lastModifiedBy>
  <cp:revision>12</cp:revision>
  <dcterms:created xsi:type="dcterms:W3CDTF">2014-02-12T08:19:05Z</dcterms:created>
  <dcterms:modified xsi:type="dcterms:W3CDTF">2014-04-04T15:42:33Z</dcterms:modified>
</cp:coreProperties>
</file>