
<file path=[Content_Types].xml><?xml version="1.0" encoding="utf-8"?>
<Types xmlns="http://schemas.openxmlformats.org/package/2006/content-types">
  <Default Extension="tiff" ContentType="image/tiff"/>
  <Default Extension="docx" ContentType="application/vnd.openxmlformats-officedocument.wordprocessingml.document"/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332" r:id="rId3"/>
    <p:sldId id="341" r:id="rId4"/>
    <p:sldId id="312" r:id="rId5"/>
    <p:sldId id="313" r:id="rId6"/>
    <p:sldId id="301" r:id="rId7"/>
    <p:sldId id="303" r:id="rId8"/>
    <p:sldId id="297" r:id="rId9"/>
    <p:sldId id="324" r:id="rId10"/>
    <p:sldId id="330" r:id="rId11"/>
    <p:sldId id="325" r:id="rId12"/>
    <p:sldId id="337" r:id="rId13"/>
    <p:sldId id="321" r:id="rId14"/>
    <p:sldId id="304" r:id="rId15"/>
    <p:sldId id="328" r:id="rId16"/>
    <p:sldId id="340" r:id="rId17"/>
    <p:sldId id="339" r:id="rId18"/>
    <p:sldId id="266" r:id="rId19"/>
    <p:sldId id="273" r:id="rId20"/>
    <p:sldId id="326" r:id="rId21"/>
    <p:sldId id="268" r:id="rId22"/>
    <p:sldId id="274" r:id="rId23"/>
    <p:sldId id="269" r:id="rId24"/>
    <p:sldId id="275" r:id="rId25"/>
    <p:sldId id="336" r:id="rId26"/>
    <p:sldId id="338" r:id="rId27"/>
    <p:sldId id="335" r:id="rId28"/>
    <p:sldId id="311" r:id="rId29"/>
    <p:sldId id="331" r:id="rId30"/>
    <p:sldId id="280" r:id="rId31"/>
    <p:sldId id="333" r:id="rId32"/>
    <p:sldId id="327" r:id="rId33"/>
    <p:sldId id="322" r:id="rId34"/>
  </p:sldIdLst>
  <p:sldSz cx="9144000" cy="6858000" type="screen4x3"/>
  <p:notesSz cx="6797675" cy="987266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392" autoAdjust="0"/>
  </p:normalViewPr>
  <p:slideViewPr>
    <p:cSldViewPr snapToGrid="0" snapToObjects="1">
      <p:cViewPr>
        <p:scale>
          <a:sx n="99" d="100"/>
          <a:sy n="99" d="100"/>
        </p:scale>
        <p:origin x="-1208" y="-184"/>
      </p:cViewPr>
      <p:guideLst>
        <p:guide orient="horz" pos="2406"/>
        <p:guide pos="30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8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8A08F-A485-4A82-A02E-BCF78B74FEB1}" type="doc">
      <dgm:prSet loTypeId="urn:microsoft.com/office/officeart/2005/8/layout/rings+Icon" loCatId="relationship" qsTypeId="urn:microsoft.com/office/officeart/2005/8/quickstyle/simple3" qsCatId="simple" csTypeId="urn:microsoft.com/office/officeart/2005/8/colors/colorful5" csCatId="colorful" phldr="1"/>
      <dgm:spPr/>
    </dgm:pt>
    <dgm:pt modelId="{845995E6-B08C-4764-A2AC-27DB4BBAE97C}">
      <dgm:prSet phldrT="[Texte]"/>
      <dgm:spPr/>
      <dgm:t>
        <a:bodyPr/>
        <a:lstStyle/>
        <a:p>
          <a:r>
            <a:rPr lang="fr-FR" dirty="0" smtClean="0"/>
            <a:t>Etude de dossier</a:t>
          </a:r>
          <a:endParaRPr lang="fr-FR" dirty="0"/>
        </a:p>
      </dgm:t>
    </dgm:pt>
    <dgm:pt modelId="{7C144530-3272-44BF-856A-1C5C6BEFEC95}" type="parTrans" cxnId="{FAA6D5A2-E306-4D3E-A09D-5F30CFCCFF3E}">
      <dgm:prSet/>
      <dgm:spPr/>
      <dgm:t>
        <a:bodyPr/>
        <a:lstStyle/>
        <a:p>
          <a:endParaRPr lang="fr-FR"/>
        </a:p>
      </dgm:t>
    </dgm:pt>
    <dgm:pt modelId="{CCE6650B-AF71-41DD-AF8F-B0F71F09A1C9}" type="sibTrans" cxnId="{FAA6D5A2-E306-4D3E-A09D-5F30CFCCFF3E}">
      <dgm:prSet/>
      <dgm:spPr/>
      <dgm:t>
        <a:bodyPr/>
        <a:lstStyle/>
        <a:p>
          <a:endParaRPr lang="fr-FR"/>
        </a:p>
      </dgm:t>
    </dgm:pt>
    <dgm:pt modelId="{39E265EF-D9B5-44E4-8AE6-8EA88759B794}">
      <dgm:prSet phldrT="[Texte]"/>
      <dgm:spPr/>
      <dgm:t>
        <a:bodyPr/>
        <a:lstStyle/>
        <a:p>
          <a:r>
            <a:rPr lang="fr-FR" dirty="0" smtClean="0"/>
            <a:t>Projet</a:t>
          </a:r>
          <a:endParaRPr lang="fr-FR" dirty="0"/>
        </a:p>
      </dgm:t>
    </dgm:pt>
    <dgm:pt modelId="{A233AA61-1D11-4641-AB8B-4F93A9CDE18A}" type="parTrans" cxnId="{DBF87F17-F06A-427B-9AAE-C476992063A4}">
      <dgm:prSet/>
      <dgm:spPr/>
      <dgm:t>
        <a:bodyPr/>
        <a:lstStyle/>
        <a:p>
          <a:endParaRPr lang="fr-FR"/>
        </a:p>
      </dgm:t>
    </dgm:pt>
    <dgm:pt modelId="{15FD05C8-889F-4DCD-83E9-4BDCB02C7A23}" type="sibTrans" cxnId="{DBF87F17-F06A-427B-9AAE-C476992063A4}">
      <dgm:prSet/>
      <dgm:spPr/>
      <dgm:t>
        <a:bodyPr/>
        <a:lstStyle/>
        <a:p>
          <a:endParaRPr lang="fr-FR"/>
        </a:p>
      </dgm:t>
    </dgm:pt>
    <dgm:pt modelId="{2C158C19-8321-46A8-B0F2-D24465D8231A}">
      <dgm:prSet phldrT="[Texte]"/>
      <dgm:spPr/>
      <dgm:t>
        <a:bodyPr/>
        <a:lstStyle/>
        <a:p>
          <a:r>
            <a:rPr lang="fr-FR" dirty="0" smtClean="0"/>
            <a:t>Activités pratiques</a:t>
          </a:r>
          <a:endParaRPr lang="fr-FR" dirty="0"/>
        </a:p>
      </dgm:t>
    </dgm:pt>
    <dgm:pt modelId="{A40928EE-C535-4506-96BE-9BB0B7D642F7}" type="parTrans" cxnId="{91FCC966-0465-4FDA-A666-0FA3287BCF2C}">
      <dgm:prSet/>
      <dgm:spPr/>
      <dgm:t>
        <a:bodyPr/>
        <a:lstStyle/>
        <a:p>
          <a:endParaRPr lang="fr-FR"/>
        </a:p>
      </dgm:t>
    </dgm:pt>
    <dgm:pt modelId="{B6EA5523-DCA7-4ACD-8B4E-8240470715C9}" type="sibTrans" cxnId="{91FCC966-0465-4FDA-A666-0FA3287BCF2C}">
      <dgm:prSet/>
      <dgm:spPr/>
      <dgm:t>
        <a:bodyPr/>
        <a:lstStyle/>
        <a:p>
          <a:endParaRPr lang="fr-FR"/>
        </a:p>
      </dgm:t>
    </dgm:pt>
    <dgm:pt modelId="{42615F86-F4EA-44A8-9B62-F725D464DA43}" type="pres">
      <dgm:prSet presAssocID="{6888A08F-A485-4A82-A02E-BCF78B74FEB1}" presName="Name0" presStyleCnt="0">
        <dgm:presLayoutVars>
          <dgm:chMax val="7"/>
          <dgm:dir/>
          <dgm:resizeHandles val="exact"/>
        </dgm:presLayoutVars>
      </dgm:prSet>
      <dgm:spPr/>
    </dgm:pt>
    <dgm:pt modelId="{E63193F1-43F8-4396-9B7F-B832E06B0003}" type="pres">
      <dgm:prSet presAssocID="{6888A08F-A485-4A82-A02E-BCF78B74FEB1}" presName="ellipse1" presStyleLbl="vennNode1" presStyleIdx="0" presStyleCnt="3" custLinFactNeighborX="-38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1D8E45-05AA-4029-B743-0E49508883A9}" type="pres">
      <dgm:prSet presAssocID="{6888A08F-A485-4A82-A02E-BCF78B74FEB1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0F1FF0-BDF9-432D-97CF-A9DE89CE399D}" type="pres">
      <dgm:prSet presAssocID="{6888A08F-A485-4A82-A02E-BCF78B74FEB1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AA6D5A2-E306-4D3E-A09D-5F30CFCCFF3E}" srcId="{6888A08F-A485-4A82-A02E-BCF78B74FEB1}" destId="{845995E6-B08C-4764-A2AC-27DB4BBAE97C}" srcOrd="0" destOrd="0" parTransId="{7C144530-3272-44BF-856A-1C5C6BEFEC95}" sibTransId="{CCE6650B-AF71-41DD-AF8F-B0F71F09A1C9}"/>
    <dgm:cxn modelId="{DBF87F17-F06A-427B-9AAE-C476992063A4}" srcId="{6888A08F-A485-4A82-A02E-BCF78B74FEB1}" destId="{39E265EF-D9B5-44E4-8AE6-8EA88759B794}" srcOrd="1" destOrd="0" parTransId="{A233AA61-1D11-4641-AB8B-4F93A9CDE18A}" sibTransId="{15FD05C8-889F-4DCD-83E9-4BDCB02C7A23}"/>
    <dgm:cxn modelId="{91FCC966-0465-4FDA-A666-0FA3287BCF2C}" srcId="{6888A08F-A485-4A82-A02E-BCF78B74FEB1}" destId="{2C158C19-8321-46A8-B0F2-D24465D8231A}" srcOrd="2" destOrd="0" parTransId="{A40928EE-C535-4506-96BE-9BB0B7D642F7}" sibTransId="{B6EA5523-DCA7-4ACD-8B4E-8240470715C9}"/>
    <dgm:cxn modelId="{8D8586A5-0266-4055-B776-74068968EBB1}" type="presOf" srcId="{39E265EF-D9B5-44E4-8AE6-8EA88759B794}" destId="{5B1D8E45-05AA-4029-B743-0E49508883A9}" srcOrd="0" destOrd="0" presId="urn:microsoft.com/office/officeart/2005/8/layout/rings+Icon"/>
    <dgm:cxn modelId="{9B68131A-37FD-477B-9C8D-333F1BDD8DE0}" type="presOf" srcId="{6888A08F-A485-4A82-A02E-BCF78B74FEB1}" destId="{42615F86-F4EA-44A8-9B62-F725D464DA43}" srcOrd="0" destOrd="0" presId="urn:microsoft.com/office/officeart/2005/8/layout/rings+Icon"/>
    <dgm:cxn modelId="{D6BF7EB9-E2C2-4F18-B76D-0B4604F74A02}" type="presOf" srcId="{2C158C19-8321-46A8-B0F2-D24465D8231A}" destId="{610F1FF0-BDF9-432D-97CF-A9DE89CE399D}" srcOrd="0" destOrd="0" presId="urn:microsoft.com/office/officeart/2005/8/layout/rings+Icon"/>
    <dgm:cxn modelId="{9D711642-7AAD-49AF-A9C8-CB681AD3C346}" type="presOf" srcId="{845995E6-B08C-4764-A2AC-27DB4BBAE97C}" destId="{E63193F1-43F8-4396-9B7F-B832E06B0003}" srcOrd="0" destOrd="0" presId="urn:microsoft.com/office/officeart/2005/8/layout/rings+Icon"/>
    <dgm:cxn modelId="{631B4BC3-76F2-4CC9-B334-F6CE1902A232}" type="presParOf" srcId="{42615F86-F4EA-44A8-9B62-F725D464DA43}" destId="{E63193F1-43F8-4396-9B7F-B832E06B0003}" srcOrd="0" destOrd="0" presId="urn:microsoft.com/office/officeart/2005/8/layout/rings+Icon"/>
    <dgm:cxn modelId="{01BEFDD0-2DE7-45E4-9E11-29050F2931B6}" type="presParOf" srcId="{42615F86-F4EA-44A8-9B62-F725D464DA43}" destId="{5B1D8E45-05AA-4029-B743-0E49508883A9}" srcOrd="1" destOrd="0" presId="urn:microsoft.com/office/officeart/2005/8/layout/rings+Icon"/>
    <dgm:cxn modelId="{22E1E965-2018-4C01-A359-60B6380B03F5}" type="presParOf" srcId="{42615F86-F4EA-44A8-9B62-F725D464DA43}" destId="{610F1FF0-BDF9-432D-97CF-A9DE89CE399D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B505BE-5D0B-0548-8F0D-CA155AB25B3E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2904FD6-B342-5D47-A0DF-30E23F4070AA}">
      <dgm:prSet phldrT="[Texte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600" b="1" dirty="0" smtClean="0">
              <a:solidFill>
                <a:srgbClr val="000000"/>
              </a:solidFill>
            </a:rPr>
            <a:t>Activité pratique</a:t>
          </a:r>
          <a:endParaRPr lang="fr-FR" sz="1600" b="1" dirty="0">
            <a:solidFill>
              <a:srgbClr val="000000"/>
            </a:solidFill>
          </a:endParaRPr>
        </a:p>
      </dgm:t>
    </dgm:pt>
    <dgm:pt modelId="{438612A7-DDD7-854F-ACB4-E62100E80378}" type="parTrans" cxnId="{92C8BB17-140A-0147-B716-00C1E4980082}">
      <dgm:prSet/>
      <dgm:spPr/>
      <dgm:t>
        <a:bodyPr/>
        <a:lstStyle/>
        <a:p>
          <a:endParaRPr lang="fr-FR"/>
        </a:p>
      </dgm:t>
    </dgm:pt>
    <dgm:pt modelId="{498F8BF6-A2F9-0543-87BE-2A1A0C8DA78C}" type="sibTrans" cxnId="{92C8BB17-140A-0147-B716-00C1E4980082}">
      <dgm:prSet/>
      <dgm:spPr/>
      <dgm:t>
        <a:bodyPr/>
        <a:lstStyle/>
        <a:p>
          <a:endParaRPr lang="fr-FR"/>
        </a:p>
      </dgm:t>
    </dgm:pt>
    <dgm:pt modelId="{564AEE95-B2EB-E545-99FB-E067D32D6A20}">
      <dgm:prSet phldrT="[Texte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dirty="0" smtClean="0">
              <a:solidFill>
                <a:srgbClr val="000000"/>
              </a:solidFill>
            </a:rPr>
            <a:t>Appréhender et découvrir un concept nouveau</a:t>
          </a:r>
          <a:endParaRPr lang="fr-FR" sz="1400" dirty="0">
            <a:solidFill>
              <a:srgbClr val="000000"/>
            </a:solidFill>
          </a:endParaRPr>
        </a:p>
      </dgm:t>
    </dgm:pt>
    <dgm:pt modelId="{E63D37A0-1208-F34C-B52B-F910E3B2C4BB}" type="parTrans" cxnId="{9FBE2D30-D911-1B40-A724-4A3AAA67E047}">
      <dgm:prSet/>
      <dgm:spPr/>
      <dgm:t>
        <a:bodyPr/>
        <a:lstStyle/>
        <a:p>
          <a:endParaRPr lang="fr-FR"/>
        </a:p>
      </dgm:t>
    </dgm:pt>
    <dgm:pt modelId="{3EEBA8E6-F4F0-FD44-86FF-9A07B559EE85}" type="sibTrans" cxnId="{9FBE2D30-D911-1B40-A724-4A3AAA67E047}">
      <dgm:prSet/>
      <dgm:spPr/>
      <dgm:t>
        <a:bodyPr/>
        <a:lstStyle/>
        <a:p>
          <a:endParaRPr lang="fr-FR"/>
        </a:p>
      </dgm:t>
    </dgm:pt>
    <dgm:pt modelId="{272440CA-4A6A-C943-ACDF-33DF827B6075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600" b="1" dirty="0" smtClean="0">
              <a:solidFill>
                <a:srgbClr val="000000"/>
              </a:solidFill>
            </a:rPr>
            <a:t>Cours et applications</a:t>
          </a:r>
          <a:endParaRPr lang="fr-FR" sz="1600" b="1" dirty="0">
            <a:solidFill>
              <a:srgbClr val="000000"/>
            </a:solidFill>
          </a:endParaRPr>
        </a:p>
      </dgm:t>
    </dgm:pt>
    <dgm:pt modelId="{F7346D66-9F05-DB47-A3C6-D62BC710FDA6}" type="parTrans" cxnId="{F2413BD5-F783-C74C-8755-262EFFD1A3A8}">
      <dgm:prSet/>
      <dgm:spPr/>
      <dgm:t>
        <a:bodyPr/>
        <a:lstStyle/>
        <a:p>
          <a:endParaRPr lang="fr-FR"/>
        </a:p>
      </dgm:t>
    </dgm:pt>
    <dgm:pt modelId="{B97C4B14-3E7B-5E4C-AE50-FE3CE6A9373E}" type="sibTrans" cxnId="{F2413BD5-F783-C74C-8755-262EFFD1A3A8}">
      <dgm:prSet/>
      <dgm:spPr/>
      <dgm:t>
        <a:bodyPr/>
        <a:lstStyle/>
        <a:p>
          <a:endParaRPr lang="fr-FR"/>
        </a:p>
      </dgm:t>
    </dgm:pt>
    <dgm:pt modelId="{199D7C56-DE69-2542-AFDF-9BDEED10963D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dirty="0" smtClean="0">
              <a:solidFill>
                <a:srgbClr val="000000"/>
              </a:solidFill>
            </a:rPr>
            <a:t>Formaliser le nouveau concept</a:t>
          </a:r>
          <a:endParaRPr lang="fr-FR" sz="1400" dirty="0">
            <a:solidFill>
              <a:srgbClr val="000000"/>
            </a:solidFill>
          </a:endParaRPr>
        </a:p>
      </dgm:t>
    </dgm:pt>
    <dgm:pt modelId="{4965D079-E85E-3B48-8B66-BA957592CE26}" type="parTrans" cxnId="{F80255AC-C250-1342-80AA-8CB72F75B635}">
      <dgm:prSet/>
      <dgm:spPr/>
      <dgm:t>
        <a:bodyPr/>
        <a:lstStyle/>
        <a:p>
          <a:endParaRPr lang="fr-FR"/>
        </a:p>
      </dgm:t>
    </dgm:pt>
    <dgm:pt modelId="{6CBFD8A2-2173-FE43-AC66-3449FA94261E}" type="sibTrans" cxnId="{F80255AC-C250-1342-80AA-8CB72F75B635}">
      <dgm:prSet/>
      <dgm:spPr/>
      <dgm:t>
        <a:bodyPr/>
        <a:lstStyle/>
        <a:p>
          <a:endParaRPr lang="fr-FR"/>
        </a:p>
      </dgm:t>
    </dgm:pt>
    <dgm:pt modelId="{FB9A712A-1F97-924B-AE09-00422CE913BC}">
      <dgm:prSet phldrT="[Texte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600" b="1" dirty="0" smtClean="0">
              <a:solidFill>
                <a:srgbClr val="000000"/>
              </a:solidFill>
            </a:rPr>
            <a:t>Evaluation</a:t>
          </a:r>
          <a:endParaRPr lang="fr-FR" sz="1600" b="1" dirty="0">
            <a:solidFill>
              <a:srgbClr val="000000"/>
            </a:solidFill>
          </a:endParaRPr>
        </a:p>
      </dgm:t>
    </dgm:pt>
    <dgm:pt modelId="{34BAED0C-1788-5845-BFCD-2BF9B4342CA2}" type="parTrans" cxnId="{3A5BF113-016E-8C44-8192-5D791B9878AE}">
      <dgm:prSet/>
      <dgm:spPr/>
      <dgm:t>
        <a:bodyPr/>
        <a:lstStyle/>
        <a:p>
          <a:endParaRPr lang="fr-FR"/>
        </a:p>
      </dgm:t>
    </dgm:pt>
    <dgm:pt modelId="{E0FFC458-63CB-5E47-91CE-B40EF49DAAB2}" type="sibTrans" cxnId="{3A5BF113-016E-8C44-8192-5D791B9878AE}">
      <dgm:prSet/>
      <dgm:spPr/>
      <dgm:t>
        <a:bodyPr/>
        <a:lstStyle/>
        <a:p>
          <a:endParaRPr lang="fr-FR"/>
        </a:p>
      </dgm:t>
    </dgm:pt>
    <dgm:pt modelId="{634CF56E-1ACB-E849-AFE1-6A736C7F8D43}">
      <dgm:prSet phldrT="[Texte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dirty="0" smtClean="0">
              <a:solidFill>
                <a:srgbClr val="000000"/>
              </a:solidFill>
            </a:rPr>
            <a:t>Formative ou sommative</a:t>
          </a:r>
          <a:endParaRPr lang="fr-FR" sz="1400" dirty="0">
            <a:solidFill>
              <a:srgbClr val="000000"/>
            </a:solidFill>
          </a:endParaRPr>
        </a:p>
      </dgm:t>
    </dgm:pt>
    <dgm:pt modelId="{36D9AA56-F89E-D242-A7AA-E53976A8EC55}" type="parTrans" cxnId="{0872EFF6-323C-D94C-9493-B0BB3A03B086}">
      <dgm:prSet/>
      <dgm:spPr/>
      <dgm:t>
        <a:bodyPr/>
        <a:lstStyle/>
        <a:p>
          <a:endParaRPr lang="fr-FR"/>
        </a:p>
      </dgm:t>
    </dgm:pt>
    <dgm:pt modelId="{F318E4E9-D2FA-6142-8226-F04C4CA472CE}" type="sibTrans" cxnId="{0872EFF6-323C-D94C-9493-B0BB3A03B086}">
      <dgm:prSet/>
      <dgm:spPr/>
      <dgm:t>
        <a:bodyPr/>
        <a:lstStyle/>
        <a:p>
          <a:endParaRPr lang="fr-FR"/>
        </a:p>
      </dgm:t>
    </dgm:pt>
    <dgm:pt modelId="{D6ADA595-E3F8-8443-B407-336BB12468A6}" type="pres">
      <dgm:prSet presAssocID="{48B505BE-5D0B-0548-8F0D-CA155AB25B3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7D21A94-F9A3-0A4E-87C2-7B072EF8A208}" type="pres">
      <dgm:prSet presAssocID="{48B505BE-5D0B-0548-8F0D-CA155AB25B3E}" presName="arrow" presStyleLbl="bgShp" presStyleIdx="0" presStyleCnt="1" custLinFactNeighborY="-619"/>
      <dgm:spPr/>
    </dgm:pt>
    <dgm:pt modelId="{28C17D04-9347-624F-858F-CBA0AD4C78D4}" type="pres">
      <dgm:prSet presAssocID="{48B505BE-5D0B-0548-8F0D-CA155AB25B3E}" presName="linearProcess" presStyleCnt="0"/>
      <dgm:spPr/>
    </dgm:pt>
    <dgm:pt modelId="{AA3D9E0C-E1DE-BD4C-84E5-9FB526D53298}" type="pres">
      <dgm:prSet presAssocID="{62904FD6-B342-5D47-A0DF-30E23F4070A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4DF530-C63F-EF46-84BA-87F54B2A2DE1}" type="pres">
      <dgm:prSet presAssocID="{498F8BF6-A2F9-0543-87BE-2A1A0C8DA78C}" presName="sibTrans" presStyleCnt="0"/>
      <dgm:spPr/>
    </dgm:pt>
    <dgm:pt modelId="{9628B43E-9EFF-0B4F-8A12-36350CD5D192}" type="pres">
      <dgm:prSet presAssocID="{272440CA-4A6A-C943-ACDF-33DF827B607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D0D254-9888-E749-8A0C-C817FC707824}" type="pres">
      <dgm:prSet presAssocID="{B97C4B14-3E7B-5E4C-AE50-FE3CE6A9373E}" presName="sibTrans" presStyleCnt="0"/>
      <dgm:spPr/>
    </dgm:pt>
    <dgm:pt modelId="{97BA3729-803E-DE45-B9D1-FFDA9A2DCF21}" type="pres">
      <dgm:prSet presAssocID="{FB9A712A-1F97-924B-AE09-00422CE913B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C211C0D8-0E81-654D-AC2D-9C5358B6BFC8}" type="presOf" srcId="{62904FD6-B342-5D47-A0DF-30E23F4070AA}" destId="{AA3D9E0C-E1DE-BD4C-84E5-9FB526D53298}" srcOrd="0" destOrd="0" presId="urn:microsoft.com/office/officeart/2005/8/layout/hProcess9"/>
    <dgm:cxn modelId="{FD8AC203-55A3-814C-913B-325684F97928}" type="presOf" srcId="{48B505BE-5D0B-0548-8F0D-CA155AB25B3E}" destId="{D6ADA595-E3F8-8443-B407-336BB12468A6}" srcOrd="0" destOrd="0" presId="urn:microsoft.com/office/officeart/2005/8/layout/hProcess9"/>
    <dgm:cxn modelId="{9B3C046C-92BA-9F44-9DA8-E8B3C0E14C8D}" type="presOf" srcId="{564AEE95-B2EB-E545-99FB-E067D32D6A20}" destId="{AA3D9E0C-E1DE-BD4C-84E5-9FB526D53298}" srcOrd="0" destOrd="1" presId="urn:microsoft.com/office/officeart/2005/8/layout/hProcess9"/>
    <dgm:cxn modelId="{92C8BB17-140A-0147-B716-00C1E4980082}" srcId="{48B505BE-5D0B-0548-8F0D-CA155AB25B3E}" destId="{62904FD6-B342-5D47-A0DF-30E23F4070AA}" srcOrd="0" destOrd="0" parTransId="{438612A7-DDD7-854F-ACB4-E62100E80378}" sibTransId="{498F8BF6-A2F9-0543-87BE-2A1A0C8DA78C}"/>
    <dgm:cxn modelId="{9A6017F3-46F3-9946-8171-63146D86080E}" type="presOf" srcId="{199D7C56-DE69-2542-AFDF-9BDEED10963D}" destId="{9628B43E-9EFF-0B4F-8A12-36350CD5D192}" srcOrd="0" destOrd="1" presId="urn:microsoft.com/office/officeart/2005/8/layout/hProcess9"/>
    <dgm:cxn modelId="{0872EFF6-323C-D94C-9493-B0BB3A03B086}" srcId="{FB9A712A-1F97-924B-AE09-00422CE913BC}" destId="{634CF56E-1ACB-E849-AFE1-6A736C7F8D43}" srcOrd="0" destOrd="0" parTransId="{36D9AA56-F89E-D242-A7AA-E53976A8EC55}" sibTransId="{F318E4E9-D2FA-6142-8226-F04C4CA472CE}"/>
    <dgm:cxn modelId="{9FBE2D30-D911-1B40-A724-4A3AAA67E047}" srcId="{62904FD6-B342-5D47-A0DF-30E23F4070AA}" destId="{564AEE95-B2EB-E545-99FB-E067D32D6A20}" srcOrd="0" destOrd="0" parTransId="{E63D37A0-1208-F34C-B52B-F910E3B2C4BB}" sibTransId="{3EEBA8E6-F4F0-FD44-86FF-9A07B559EE85}"/>
    <dgm:cxn modelId="{F80255AC-C250-1342-80AA-8CB72F75B635}" srcId="{272440CA-4A6A-C943-ACDF-33DF827B6075}" destId="{199D7C56-DE69-2542-AFDF-9BDEED10963D}" srcOrd="0" destOrd="0" parTransId="{4965D079-E85E-3B48-8B66-BA957592CE26}" sibTransId="{6CBFD8A2-2173-FE43-AC66-3449FA94261E}"/>
    <dgm:cxn modelId="{F2413BD5-F783-C74C-8755-262EFFD1A3A8}" srcId="{48B505BE-5D0B-0548-8F0D-CA155AB25B3E}" destId="{272440CA-4A6A-C943-ACDF-33DF827B6075}" srcOrd="1" destOrd="0" parTransId="{F7346D66-9F05-DB47-A3C6-D62BC710FDA6}" sibTransId="{B97C4B14-3E7B-5E4C-AE50-FE3CE6A9373E}"/>
    <dgm:cxn modelId="{5142BC9A-5186-5B40-92C0-D3AAC70586C4}" type="presOf" srcId="{FB9A712A-1F97-924B-AE09-00422CE913BC}" destId="{97BA3729-803E-DE45-B9D1-FFDA9A2DCF21}" srcOrd="0" destOrd="0" presId="urn:microsoft.com/office/officeart/2005/8/layout/hProcess9"/>
    <dgm:cxn modelId="{3A5BF113-016E-8C44-8192-5D791B9878AE}" srcId="{48B505BE-5D0B-0548-8F0D-CA155AB25B3E}" destId="{FB9A712A-1F97-924B-AE09-00422CE913BC}" srcOrd="2" destOrd="0" parTransId="{34BAED0C-1788-5845-BFCD-2BF9B4342CA2}" sibTransId="{E0FFC458-63CB-5E47-91CE-B40EF49DAAB2}"/>
    <dgm:cxn modelId="{D91E942D-0721-B944-BA1E-575DBD8A42E2}" type="presOf" srcId="{634CF56E-1ACB-E849-AFE1-6A736C7F8D43}" destId="{97BA3729-803E-DE45-B9D1-FFDA9A2DCF21}" srcOrd="0" destOrd="1" presId="urn:microsoft.com/office/officeart/2005/8/layout/hProcess9"/>
    <dgm:cxn modelId="{61058DED-CF14-2842-83B0-6CA22F513663}" type="presOf" srcId="{272440CA-4A6A-C943-ACDF-33DF827B6075}" destId="{9628B43E-9EFF-0B4F-8A12-36350CD5D192}" srcOrd="0" destOrd="0" presId="urn:microsoft.com/office/officeart/2005/8/layout/hProcess9"/>
    <dgm:cxn modelId="{EB93799D-613A-9F4F-A6C5-F412F491F8E3}" type="presParOf" srcId="{D6ADA595-E3F8-8443-B407-336BB12468A6}" destId="{07D21A94-F9A3-0A4E-87C2-7B072EF8A208}" srcOrd="0" destOrd="0" presId="urn:microsoft.com/office/officeart/2005/8/layout/hProcess9"/>
    <dgm:cxn modelId="{E70CF517-442B-AE4A-BE3A-BAA0B6585C22}" type="presParOf" srcId="{D6ADA595-E3F8-8443-B407-336BB12468A6}" destId="{28C17D04-9347-624F-858F-CBA0AD4C78D4}" srcOrd="1" destOrd="0" presId="urn:microsoft.com/office/officeart/2005/8/layout/hProcess9"/>
    <dgm:cxn modelId="{92859F96-1AEE-434E-954E-7A067EFECFA2}" type="presParOf" srcId="{28C17D04-9347-624F-858F-CBA0AD4C78D4}" destId="{AA3D9E0C-E1DE-BD4C-84E5-9FB526D53298}" srcOrd="0" destOrd="0" presId="urn:microsoft.com/office/officeart/2005/8/layout/hProcess9"/>
    <dgm:cxn modelId="{CA088281-408F-4C46-AA40-C41E881033AC}" type="presParOf" srcId="{28C17D04-9347-624F-858F-CBA0AD4C78D4}" destId="{734DF530-C63F-EF46-84BA-87F54B2A2DE1}" srcOrd="1" destOrd="0" presId="urn:microsoft.com/office/officeart/2005/8/layout/hProcess9"/>
    <dgm:cxn modelId="{A0B16188-2C30-CD42-AC0C-BF8E05A7AF9D}" type="presParOf" srcId="{28C17D04-9347-624F-858F-CBA0AD4C78D4}" destId="{9628B43E-9EFF-0B4F-8A12-36350CD5D192}" srcOrd="2" destOrd="0" presId="urn:microsoft.com/office/officeart/2005/8/layout/hProcess9"/>
    <dgm:cxn modelId="{B92A6DA2-CD20-444E-BF1B-D92F79ABA3D1}" type="presParOf" srcId="{28C17D04-9347-624F-858F-CBA0AD4C78D4}" destId="{32D0D254-9888-E749-8A0C-C817FC707824}" srcOrd="3" destOrd="0" presId="urn:microsoft.com/office/officeart/2005/8/layout/hProcess9"/>
    <dgm:cxn modelId="{A17AA790-27D9-774B-B386-FC822DE05E0E}" type="presParOf" srcId="{28C17D04-9347-624F-858F-CBA0AD4C78D4}" destId="{97BA3729-803E-DE45-B9D1-FFDA9A2DCF2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B505BE-5D0B-0548-8F0D-CA155AB25B3E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2904FD6-B342-5D47-A0DF-30E23F4070AA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600" b="1" dirty="0" smtClean="0">
              <a:solidFill>
                <a:srgbClr val="000000"/>
              </a:solidFill>
            </a:rPr>
            <a:t>Cours</a:t>
          </a:r>
          <a:endParaRPr lang="fr-FR" sz="1600" b="1" dirty="0">
            <a:solidFill>
              <a:srgbClr val="000000"/>
            </a:solidFill>
          </a:endParaRPr>
        </a:p>
      </dgm:t>
    </dgm:pt>
    <dgm:pt modelId="{438612A7-DDD7-854F-ACB4-E62100E80378}" type="parTrans" cxnId="{92C8BB17-140A-0147-B716-00C1E4980082}">
      <dgm:prSet/>
      <dgm:spPr/>
      <dgm:t>
        <a:bodyPr/>
        <a:lstStyle/>
        <a:p>
          <a:endParaRPr lang="fr-FR"/>
        </a:p>
      </dgm:t>
    </dgm:pt>
    <dgm:pt modelId="{498F8BF6-A2F9-0543-87BE-2A1A0C8DA78C}" type="sibTrans" cxnId="{92C8BB17-140A-0147-B716-00C1E4980082}">
      <dgm:prSet/>
      <dgm:spPr/>
      <dgm:t>
        <a:bodyPr/>
        <a:lstStyle/>
        <a:p>
          <a:endParaRPr lang="fr-FR"/>
        </a:p>
      </dgm:t>
    </dgm:pt>
    <dgm:pt modelId="{564AEE95-B2EB-E545-99FB-E067D32D6A20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dirty="0" smtClean="0">
              <a:solidFill>
                <a:srgbClr val="000000"/>
              </a:solidFill>
            </a:rPr>
            <a:t>Appréhender et formaliser un concept nouveau</a:t>
          </a:r>
          <a:endParaRPr lang="fr-FR" sz="1400" dirty="0">
            <a:solidFill>
              <a:srgbClr val="000000"/>
            </a:solidFill>
          </a:endParaRPr>
        </a:p>
      </dgm:t>
    </dgm:pt>
    <dgm:pt modelId="{E63D37A0-1208-F34C-B52B-F910E3B2C4BB}" type="parTrans" cxnId="{9FBE2D30-D911-1B40-A724-4A3AAA67E047}">
      <dgm:prSet/>
      <dgm:spPr/>
      <dgm:t>
        <a:bodyPr/>
        <a:lstStyle/>
        <a:p>
          <a:endParaRPr lang="fr-FR"/>
        </a:p>
      </dgm:t>
    </dgm:pt>
    <dgm:pt modelId="{3EEBA8E6-F4F0-FD44-86FF-9A07B559EE85}" type="sibTrans" cxnId="{9FBE2D30-D911-1B40-A724-4A3AAA67E047}">
      <dgm:prSet/>
      <dgm:spPr/>
      <dgm:t>
        <a:bodyPr/>
        <a:lstStyle/>
        <a:p>
          <a:endParaRPr lang="fr-FR"/>
        </a:p>
      </dgm:t>
    </dgm:pt>
    <dgm:pt modelId="{FB9A712A-1F97-924B-AE09-00422CE913BC}">
      <dgm:prSet phldrT="[Texte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600" b="1" dirty="0" smtClean="0">
              <a:solidFill>
                <a:srgbClr val="000000"/>
              </a:solidFill>
            </a:rPr>
            <a:t>Evaluation</a:t>
          </a:r>
          <a:endParaRPr lang="fr-FR" sz="1600" b="1" dirty="0">
            <a:solidFill>
              <a:srgbClr val="000000"/>
            </a:solidFill>
          </a:endParaRPr>
        </a:p>
      </dgm:t>
    </dgm:pt>
    <dgm:pt modelId="{34BAED0C-1788-5845-BFCD-2BF9B4342CA2}" type="parTrans" cxnId="{3A5BF113-016E-8C44-8192-5D791B9878AE}">
      <dgm:prSet/>
      <dgm:spPr/>
      <dgm:t>
        <a:bodyPr/>
        <a:lstStyle/>
        <a:p>
          <a:endParaRPr lang="fr-FR"/>
        </a:p>
      </dgm:t>
    </dgm:pt>
    <dgm:pt modelId="{E0FFC458-63CB-5E47-91CE-B40EF49DAAB2}" type="sibTrans" cxnId="{3A5BF113-016E-8C44-8192-5D791B9878AE}">
      <dgm:prSet/>
      <dgm:spPr/>
      <dgm:t>
        <a:bodyPr/>
        <a:lstStyle/>
        <a:p>
          <a:endParaRPr lang="fr-FR"/>
        </a:p>
      </dgm:t>
    </dgm:pt>
    <dgm:pt modelId="{634CF56E-1ACB-E849-AFE1-6A736C7F8D43}">
      <dgm:prSet phldrT="[Texte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dirty="0" smtClean="0">
              <a:solidFill>
                <a:srgbClr val="000000"/>
              </a:solidFill>
            </a:rPr>
            <a:t>Formative ou sommative</a:t>
          </a:r>
          <a:endParaRPr lang="fr-FR" sz="1400" dirty="0">
            <a:solidFill>
              <a:srgbClr val="000000"/>
            </a:solidFill>
          </a:endParaRPr>
        </a:p>
      </dgm:t>
    </dgm:pt>
    <dgm:pt modelId="{36D9AA56-F89E-D242-A7AA-E53976A8EC55}" type="parTrans" cxnId="{0872EFF6-323C-D94C-9493-B0BB3A03B086}">
      <dgm:prSet/>
      <dgm:spPr/>
      <dgm:t>
        <a:bodyPr/>
        <a:lstStyle/>
        <a:p>
          <a:endParaRPr lang="fr-FR"/>
        </a:p>
      </dgm:t>
    </dgm:pt>
    <dgm:pt modelId="{F318E4E9-D2FA-6142-8226-F04C4CA472CE}" type="sibTrans" cxnId="{0872EFF6-323C-D94C-9493-B0BB3A03B086}">
      <dgm:prSet/>
      <dgm:spPr/>
      <dgm:t>
        <a:bodyPr/>
        <a:lstStyle/>
        <a:p>
          <a:endParaRPr lang="fr-FR"/>
        </a:p>
      </dgm:t>
    </dgm:pt>
    <dgm:pt modelId="{272440CA-4A6A-C943-ACDF-33DF827B6075}">
      <dgm:prSet phldrT="[Texte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600" b="1" dirty="0" smtClean="0">
              <a:solidFill>
                <a:srgbClr val="000000"/>
              </a:solidFill>
            </a:rPr>
            <a:t>Activités pratiques</a:t>
          </a:r>
          <a:endParaRPr lang="fr-FR" sz="1600" b="1" dirty="0">
            <a:solidFill>
              <a:srgbClr val="000000"/>
            </a:solidFill>
          </a:endParaRPr>
        </a:p>
      </dgm:t>
    </dgm:pt>
    <dgm:pt modelId="{B97C4B14-3E7B-5E4C-AE50-FE3CE6A9373E}" type="sibTrans" cxnId="{F2413BD5-F783-C74C-8755-262EFFD1A3A8}">
      <dgm:prSet/>
      <dgm:spPr/>
      <dgm:t>
        <a:bodyPr/>
        <a:lstStyle/>
        <a:p>
          <a:endParaRPr lang="fr-FR"/>
        </a:p>
      </dgm:t>
    </dgm:pt>
    <dgm:pt modelId="{F7346D66-9F05-DB47-A3C6-D62BC710FDA6}" type="parTrans" cxnId="{F2413BD5-F783-C74C-8755-262EFFD1A3A8}">
      <dgm:prSet/>
      <dgm:spPr/>
      <dgm:t>
        <a:bodyPr/>
        <a:lstStyle/>
        <a:p>
          <a:endParaRPr lang="fr-FR"/>
        </a:p>
      </dgm:t>
    </dgm:pt>
    <dgm:pt modelId="{DDAD4D1F-F504-464E-B2DE-D8C51CD9C0C6}">
      <dgm:prSet phldrT="[Texte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dirty="0" smtClean="0">
              <a:solidFill>
                <a:srgbClr val="000000"/>
              </a:solidFill>
            </a:rPr>
            <a:t>Appliquer et conforter le concept</a:t>
          </a:r>
          <a:endParaRPr lang="fr-FR" sz="1600" dirty="0">
            <a:solidFill>
              <a:srgbClr val="000000"/>
            </a:solidFill>
          </a:endParaRPr>
        </a:p>
      </dgm:t>
    </dgm:pt>
    <dgm:pt modelId="{342DB308-EA0D-E54C-B477-87CE9E949760}" type="parTrans" cxnId="{8287FA49-CBBD-5344-9217-EDE1A05C5252}">
      <dgm:prSet/>
      <dgm:spPr/>
      <dgm:t>
        <a:bodyPr/>
        <a:lstStyle/>
        <a:p>
          <a:endParaRPr lang="fr-FR"/>
        </a:p>
      </dgm:t>
    </dgm:pt>
    <dgm:pt modelId="{DC1196C5-0C20-B845-AC86-976CD03C2AED}" type="sibTrans" cxnId="{8287FA49-CBBD-5344-9217-EDE1A05C5252}">
      <dgm:prSet/>
      <dgm:spPr/>
      <dgm:t>
        <a:bodyPr/>
        <a:lstStyle/>
        <a:p>
          <a:endParaRPr lang="fr-FR"/>
        </a:p>
      </dgm:t>
    </dgm:pt>
    <dgm:pt modelId="{D6ADA595-E3F8-8443-B407-336BB12468A6}" type="pres">
      <dgm:prSet presAssocID="{48B505BE-5D0B-0548-8F0D-CA155AB25B3E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7D21A94-F9A3-0A4E-87C2-7B072EF8A208}" type="pres">
      <dgm:prSet presAssocID="{48B505BE-5D0B-0548-8F0D-CA155AB25B3E}" presName="arrow" presStyleLbl="bgShp" presStyleIdx="0" presStyleCnt="1" custLinFactNeighborY="-619"/>
      <dgm:spPr/>
    </dgm:pt>
    <dgm:pt modelId="{28C17D04-9347-624F-858F-CBA0AD4C78D4}" type="pres">
      <dgm:prSet presAssocID="{48B505BE-5D0B-0548-8F0D-CA155AB25B3E}" presName="linearProcess" presStyleCnt="0"/>
      <dgm:spPr/>
    </dgm:pt>
    <dgm:pt modelId="{AA3D9E0C-E1DE-BD4C-84E5-9FB526D53298}" type="pres">
      <dgm:prSet presAssocID="{62904FD6-B342-5D47-A0DF-30E23F4070A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34DF530-C63F-EF46-84BA-87F54B2A2DE1}" type="pres">
      <dgm:prSet presAssocID="{498F8BF6-A2F9-0543-87BE-2A1A0C8DA78C}" presName="sibTrans" presStyleCnt="0"/>
      <dgm:spPr/>
    </dgm:pt>
    <dgm:pt modelId="{9628B43E-9EFF-0B4F-8A12-36350CD5D192}" type="pres">
      <dgm:prSet presAssocID="{272440CA-4A6A-C943-ACDF-33DF827B607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D0D254-9888-E749-8A0C-C817FC707824}" type="pres">
      <dgm:prSet presAssocID="{B97C4B14-3E7B-5E4C-AE50-FE3CE6A9373E}" presName="sibTrans" presStyleCnt="0"/>
      <dgm:spPr/>
    </dgm:pt>
    <dgm:pt modelId="{97BA3729-803E-DE45-B9D1-FFDA9A2DCF21}" type="pres">
      <dgm:prSet presAssocID="{FB9A712A-1F97-924B-AE09-00422CE913B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872EFF6-323C-D94C-9493-B0BB3A03B086}" srcId="{FB9A712A-1F97-924B-AE09-00422CE913BC}" destId="{634CF56E-1ACB-E849-AFE1-6A736C7F8D43}" srcOrd="0" destOrd="0" parTransId="{36D9AA56-F89E-D242-A7AA-E53976A8EC55}" sibTransId="{F318E4E9-D2FA-6142-8226-F04C4CA472CE}"/>
    <dgm:cxn modelId="{F2413BD5-F783-C74C-8755-262EFFD1A3A8}" srcId="{48B505BE-5D0B-0548-8F0D-CA155AB25B3E}" destId="{272440CA-4A6A-C943-ACDF-33DF827B6075}" srcOrd="1" destOrd="0" parTransId="{F7346D66-9F05-DB47-A3C6-D62BC710FDA6}" sibTransId="{B97C4B14-3E7B-5E4C-AE50-FE3CE6A9373E}"/>
    <dgm:cxn modelId="{8936FDDF-A17E-104C-B266-25DCAA11D486}" type="presOf" srcId="{272440CA-4A6A-C943-ACDF-33DF827B6075}" destId="{9628B43E-9EFF-0B4F-8A12-36350CD5D192}" srcOrd="0" destOrd="0" presId="urn:microsoft.com/office/officeart/2005/8/layout/hProcess9"/>
    <dgm:cxn modelId="{EFD749A1-E7DC-234B-8475-62A36AE5D865}" type="presOf" srcId="{48B505BE-5D0B-0548-8F0D-CA155AB25B3E}" destId="{D6ADA595-E3F8-8443-B407-336BB12468A6}" srcOrd="0" destOrd="0" presId="urn:microsoft.com/office/officeart/2005/8/layout/hProcess9"/>
    <dgm:cxn modelId="{AD4CC31E-C91F-414B-8471-21D3C6189A02}" type="presOf" srcId="{564AEE95-B2EB-E545-99FB-E067D32D6A20}" destId="{AA3D9E0C-E1DE-BD4C-84E5-9FB526D53298}" srcOrd="0" destOrd="1" presId="urn:microsoft.com/office/officeart/2005/8/layout/hProcess9"/>
    <dgm:cxn modelId="{A9F325A4-17CB-1A4D-B01A-33929BF7D4BC}" type="presOf" srcId="{DDAD4D1F-F504-464E-B2DE-D8C51CD9C0C6}" destId="{9628B43E-9EFF-0B4F-8A12-36350CD5D192}" srcOrd="0" destOrd="1" presId="urn:microsoft.com/office/officeart/2005/8/layout/hProcess9"/>
    <dgm:cxn modelId="{9FBE2D30-D911-1B40-A724-4A3AAA67E047}" srcId="{62904FD6-B342-5D47-A0DF-30E23F4070AA}" destId="{564AEE95-B2EB-E545-99FB-E067D32D6A20}" srcOrd="0" destOrd="0" parTransId="{E63D37A0-1208-F34C-B52B-F910E3B2C4BB}" sibTransId="{3EEBA8E6-F4F0-FD44-86FF-9A07B559EE85}"/>
    <dgm:cxn modelId="{8287FA49-CBBD-5344-9217-EDE1A05C5252}" srcId="{272440CA-4A6A-C943-ACDF-33DF827B6075}" destId="{DDAD4D1F-F504-464E-B2DE-D8C51CD9C0C6}" srcOrd="0" destOrd="0" parTransId="{342DB308-EA0D-E54C-B477-87CE9E949760}" sibTransId="{DC1196C5-0C20-B845-AC86-976CD03C2AED}"/>
    <dgm:cxn modelId="{3A5BF113-016E-8C44-8192-5D791B9878AE}" srcId="{48B505BE-5D0B-0548-8F0D-CA155AB25B3E}" destId="{FB9A712A-1F97-924B-AE09-00422CE913BC}" srcOrd="2" destOrd="0" parTransId="{34BAED0C-1788-5845-BFCD-2BF9B4342CA2}" sibTransId="{E0FFC458-63CB-5E47-91CE-B40EF49DAAB2}"/>
    <dgm:cxn modelId="{92C8BB17-140A-0147-B716-00C1E4980082}" srcId="{48B505BE-5D0B-0548-8F0D-CA155AB25B3E}" destId="{62904FD6-B342-5D47-A0DF-30E23F4070AA}" srcOrd="0" destOrd="0" parTransId="{438612A7-DDD7-854F-ACB4-E62100E80378}" sibTransId="{498F8BF6-A2F9-0543-87BE-2A1A0C8DA78C}"/>
    <dgm:cxn modelId="{2BA011CD-2AC8-BE4B-A6F3-E99F9A043AAB}" type="presOf" srcId="{634CF56E-1ACB-E849-AFE1-6A736C7F8D43}" destId="{97BA3729-803E-DE45-B9D1-FFDA9A2DCF21}" srcOrd="0" destOrd="1" presId="urn:microsoft.com/office/officeart/2005/8/layout/hProcess9"/>
    <dgm:cxn modelId="{8B5A6F2C-9C8A-DB4D-9525-6A8CCC7EAAFA}" type="presOf" srcId="{62904FD6-B342-5D47-A0DF-30E23F4070AA}" destId="{AA3D9E0C-E1DE-BD4C-84E5-9FB526D53298}" srcOrd="0" destOrd="0" presId="urn:microsoft.com/office/officeart/2005/8/layout/hProcess9"/>
    <dgm:cxn modelId="{6397FE42-9EDE-A843-968A-FD962F3046B7}" type="presOf" srcId="{FB9A712A-1F97-924B-AE09-00422CE913BC}" destId="{97BA3729-803E-DE45-B9D1-FFDA9A2DCF21}" srcOrd="0" destOrd="0" presId="urn:microsoft.com/office/officeart/2005/8/layout/hProcess9"/>
    <dgm:cxn modelId="{2626E14C-4BA5-2548-BE8C-A2E9D203F391}" type="presParOf" srcId="{D6ADA595-E3F8-8443-B407-336BB12468A6}" destId="{07D21A94-F9A3-0A4E-87C2-7B072EF8A208}" srcOrd="0" destOrd="0" presId="urn:microsoft.com/office/officeart/2005/8/layout/hProcess9"/>
    <dgm:cxn modelId="{4BC20536-30EC-3041-94F3-AFE380608DF9}" type="presParOf" srcId="{D6ADA595-E3F8-8443-B407-336BB12468A6}" destId="{28C17D04-9347-624F-858F-CBA0AD4C78D4}" srcOrd="1" destOrd="0" presId="urn:microsoft.com/office/officeart/2005/8/layout/hProcess9"/>
    <dgm:cxn modelId="{5A5A686E-7284-994A-98B9-A01941F578F4}" type="presParOf" srcId="{28C17D04-9347-624F-858F-CBA0AD4C78D4}" destId="{AA3D9E0C-E1DE-BD4C-84E5-9FB526D53298}" srcOrd="0" destOrd="0" presId="urn:microsoft.com/office/officeart/2005/8/layout/hProcess9"/>
    <dgm:cxn modelId="{590D7A13-61DC-9842-8C59-915F180A9E12}" type="presParOf" srcId="{28C17D04-9347-624F-858F-CBA0AD4C78D4}" destId="{734DF530-C63F-EF46-84BA-87F54B2A2DE1}" srcOrd="1" destOrd="0" presId="urn:microsoft.com/office/officeart/2005/8/layout/hProcess9"/>
    <dgm:cxn modelId="{665C0B75-696A-B64A-A1EB-52ABA099EE71}" type="presParOf" srcId="{28C17D04-9347-624F-858F-CBA0AD4C78D4}" destId="{9628B43E-9EFF-0B4F-8A12-36350CD5D192}" srcOrd="2" destOrd="0" presId="urn:microsoft.com/office/officeart/2005/8/layout/hProcess9"/>
    <dgm:cxn modelId="{9D3DA3E0-5B8A-7541-8F4C-380BE90DEEF7}" type="presParOf" srcId="{28C17D04-9347-624F-858F-CBA0AD4C78D4}" destId="{32D0D254-9888-E749-8A0C-C817FC707824}" srcOrd="3" destOrd="0" presId="urn:microsoft.com/office/officeart/2005/8/layout/hProcess9"/>
    <dgm:cxn modelId="{6D2A90E5-D840-AA40-931A-91B29002D554}" type="presParOf" srcId="{28C17D04-9347-624F-858F-CBA0AD4C78D4}" destId="{97BA3729-803E-DE45-B9D1-FFDA9A2DCF2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EFDF3C-B6EF-C84A-B3DB-59C51C68B1CE}" type="doc">
      <dgm:prSet loTypeId="urn:microsoft.com/office/officeart/2005/8/layout/chevron1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38C2BA23-5123-094A-8C07-48558F12D23F}">
      <dgm:prSet phldrT="[Texte]" custT="1"/>
      <dgm:spPr/>
      <dgm:t>
        <a:bodyPr/>
        <a:lstStyle/>
        <a:p>
          <a:r>
            <a:rPr lang="fr-FR" sz="6000" dirty="0" smtClean="0">
              <a:latin typeface="Lucida Blackletter"/>
              <a:cs typeface="Lucida Blackletter"/>
            </a:rPr>
            <a:t>!..?</a:t>
          </a:r>
          <a:endParaRPr lang="fr-FR" sz="6000" dirty="0">
            <a:latin typeface="Lucida Blackletter"/>
            <a:cs typeface="Lucida Blackletter"/>
          </a:endParaRPr>
        </a:p>
      </dgm:t>
    </dgm:pt>
    <dgm:pt modelId="{7222952F-60B5-704C-8AFA-CC906D62944C}" type="parTrans" cxnId="{32C3CEA0-1536-1A4E-8215-D916D17F443B}">
      <dgm:prSet/>
      <dgm:spPr/>
      <dgm:t>
        <a:bodyPr/>
        <a:lstStyle/>
        <a:p>
          <a:endParaRPr lang="fr-FR"/>
        </a:p>
      </dgm:t>
    </dgm:pt>
    <dgm:pt modelId="{A48504DE-74BE-1747-A353-B012197EA804}" type="sibTrans" cxnId="{32C3CEA0-1536-1A4E-8215-D916D17F443B}">
      <dgm:prSet/>
      <dgm:spPr/>
      <dgm:t>
        <a:bodyPr/>
        <a:lstStyle/>
        <a:p>
          <a:endParaRPr lang="fr-FR"/>
        </a:p>
      </dgm:t>
    </dgm:pt>
    <dgm:pt modelId="{627A0DC6-FCF7-B84F-977E-9BB4EDD183C1}">
      <dgm:prSet phldrT="[Texte]"/>
      <dgm:spPr/>
      <dgm:t>
        <a:bodyPr/>
        <a:lstStyle/>
        <a:p>
          <a:endParaRPr lang="fr-FR" dirty="0"/>
        </a:p>
      </dgm:t>
    </dgm:pt>
    <dgm:pt modelId="{D4B7BF5C-31C0-3E43-BC2A-8D7695AFF1C1}" type="parTrans" cxnId="{9AB9E53B-865B-4448-8A68-ED245592162D}">
      <dgm:prSet/>
      <dgm:spPr/>
      <dgm:t>
        <a:bodyPr/>
        <a:lstStyle/>
        <a:p>
          <a:endParaRPr lang="fr-FR"/>
        </a:p>
      </dgm:t>
    </dgm:pt>
    <dgm:pt modelId="{4AC51D13-8C95-0B4E-9C69-01F20D7646CD}" type="sibTrans" cxnId="{9AB9E53B-865B-4448-8A68-ED245592162D}">
      <dgm:prSet/>
      <dgm:spPr/>
      <dgm:t>
        <a:bodyPr/>
        <a:lstStyle/>
        <a:p>
          <a:endParaRPr lang="fr-FR"/>
        </a:p>
      </dgm:t>
    </dgm:pt>
    <dgm:pt modelId="{96470BC9-7B64-7E4D-AE07-53707F3E1071}">
      <dgm:prSet phldrT="[Texte]"/>
      <dgm:spPr/>
      <dgm:t>
        <a:bodyPr/>
        <a:lstStyle/>
        <a:p>
          <a:endParaRPr lang="fr-FR" dirty="0"/>
        </a:p>
      </dgm:t>
    </dgm:pt>
    <dgm:pt modelId="{5929B9DB-5C87-EB46-A89A-6EAA676BD841}" type="parTrans" cxnId="{465D8A17-2B1B-F948-8266-E38323EB74E6}">
      <dgm:prSet/>
      <dgm:spPr/>
      <dgm:t>
        <a:bodyPr/>
        <a:lstStyle/>
        <a:p>
          <a:endParaRPr lang="fr-FR"/>
        </a:p>
      </dgm:t>
    </dgm:pt>
    <dgm:pt modelId="{CAF37B6B-0087-AC45-9C1F-6B4EEC1B03F7}" type="sibTrans" cxnId="{465D8A17-2B1B-F948-8266-E38323EB74E6}">
      <dgm:prSet/>
      <dgm:spPr/>
      <dgm:t>
        <a:bodyPr/>
        <a:lstStyle/>
        <a:p>
          <a:endParaRPr lang="fr-FR"/>
        </a:p>
      </dgm:t>
    </dgm:pt>
    <dgm:pt modelId="{FA21E32E-4367-924D-8A3E-FA5FEB9950F4}" type="pres">
      <dgm:prSet presAssocID="{55EFDF3C-B6EF-C84A-B3DB-59C51C68B1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D1889340-78F2-964D-B091-7E7B1E93FD50}" type="pres">
      <dgm:prSet presAssocID="{38C2BA23-5123-094A-8C07-48558F12D23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3BAEEA-FDF6-0B49-975D-DB19A774B4DB}" type="pres">
      <dgm:prSet presAssocID="{A48504DE-74BE-1747-A353-B012197EA804}" presName="parTxOnlySpace" presStyleCnt="0"/>
      <dgm:spPr/>
    </dgm:pt>
    <dgm:pt modelId="{AB839771-998C-CE4A-BF19-5B2DB1B3F4DE}" type="pres">
      <dgm:prSet presAssocID="{627A0DC6-FCF7-B84F-977E-9BB4EDD183C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46F161-4B81-E241-9C85-493F2F0206F4}" type="pres">
      <dgm:prSet presAssocID="{4AC51D13-8C95-0B4E-9C69-01F20D7646CD}" presName="parTxOnlySpace" presStyleCnt="0"/>
      <dgm:spPr/>
    </dgm:pt>
    <dgm:pt modelId="{CBCC27CD-D1D1-0944-94EE-623F1CC822D5}" type="pres">
      <dgm:prSet presAssocID="{96470BC9-7B64-7E4D-AE07-53707F3E107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01BEB61-6D32-D54B-8A93-63FBC73B5B6F}" type="presOf" srcId="{55EFDF3C-B6EF-C84A-B3DB-59C51C68B1CE}" destId="{FA21E32E-4367-924D-8A3E-FA5FEB9950F4}" srcOrd="0" destOrd="0" presId="urn:microsoft.com/office/officeart/2005/8/layout/chevron1"/>
    <dgm:cxn modelId="{9AB9E53B-865B-4448-8A68-ED245592162D}" srcId="{55EFDF3C-B6EF-C84A-B3DB-59C51C68B1CE}" destId="{627A0DC6-FCF7-B84F-977E-9BB4EDD183C1}" srcOrd="1" destOrd="0" parTransId="{D4B7BF5C-31C0-3E43-BC2A-8D7695AFF1C1}" sibTransId="{4AC51D13-8C95-0B4E-9C69-01F20D7646CD}"/>
    <dgm:cxn modelId="{465D8A17-2B1B-F948-8266-E38323EB74E6}" srcId="{55EFDF3C-B6EF-C84A-B3DB-59C51C68B1CE}" destId="{96470BC9-7B64-7E4D-AE07-53707F3E1071}" srcOrd="2" destOrd="0" parTransId="{5929B9DB-5C87-EB46-A89A-6EAA676BD841}" sibTransId="{CAF37B6B-0087-AC45-9C1F-6B4EEC1B03F7}"/>
    <dgm:cxn modelId="{32C3CEA0-1536-1A4E-8215-D916D17F443B}" srcId="{55EFDF3C-B6EF-C84A-B3DB-59C51C68B1CE}" destId="{38C2BA23-5123-094A-8C07-48558F12D23F}" srcOrd="0" destOrd="0" parTransId="{7222952F-60B5-704C-8AFA-CC906D62944C}" sibTransId="{A48504DE-74BE-1747-A353-B012197EA804}"/>
    <dgm:cxn modelId="{EF4F9EEB-7872-BC4F-BA1A-BE9EE6F423DE}" type="presOf" srcId="{38C2BA23-5123-094A-8C07-48558F12D23F}" destId="{D1889340-78F2-964D-B091-7E7B1E93FD50}" srcOrd="0" destOrd="0" presId="urn:microsoft.com/office/officeart/2005/8/layout/chevron1"/>
    <dgm:cxn modelId="{E4830B49-25F3-A849-A1AF-A489C19CB4C2}" type="presOf" srcId="{96470BC9-7B64-7E4D-AE07-53707F3E1071}" destId="{CBCC27CD-D1D1-0944-94EE-623F1CC822D5}" srcOrd="0" destOrd="0" presId="urn:microsoft.com/office/officeart/2005/8/layout/chevron1"/>
    <dgm:cxn modelId="{69B3C661-92F2-8644-A380-D184DAAB6B59}" type="presOf" srcId="{627A0DC6-FCF7-B84F-977E-9BB4EDD183C1}" destId="{AB839771-998C-CE4A-BF19-5B2DB1B3F4DE}" srcOrd="0" destOrd="0" presId="urn:microsoft.com/office/officeart/2005/8/layout/chevron1"/>
    <dgm:cxn modelId="{857DB78E-EBD0-B248-8ECC-9FEEE8793761}" type="presParOf" srcId="{FA21E32E-4367-924D-8A3E-FA5FEB9950F4}" destId="{D1889340-78F2-964D-B091-7E7B1E93FD50}" srcOrd="0" destOrd="0" presId="urn:microsoft.com/office/officeart/2005/8/layout/chevron1"/>
    <dgm:cxn modelId="{147CCABB-C0E2-214C-B0B3-2CE30029FF74}" type="presParOf" srcId="{FA21E32E-4367-924D-8A3E-FA5FEB9950F4}" destId="{F33BAEEA-FDF6-0B49-975D-DB19A774B4DB}" srcOrd="1" destOrd="0" presId="urn:microsoft.com/office/officeart/2005/8/layout/chevron1"/>
    <dgm:cxn modelId="{2C554900-C2AF-774B-8728-241BE9D66957}" type="presParOf" srcId="{FA21E32E-4367-924D-8A3E-FA5FEB9950F4}" destId="{AB839771-998C-CE4A-BF19-5B2DB1B3F4DE}" srcOrd="2" destOrd="0" presId="urn:microsoft.com/office/officeart/2005/8/layout/chevron1"/>
    <dgm:cxn modelId="{11B7BA24-E7CB-2546-A697-78EF14B29A25}" type="presParOf" srcId="{FA21E32E-4367-924D-8A3E-FA5FEB9950F4}" destId="{A046F161-4B81-E241-9C85-493F2F0206F4}" srcOrd="3" destOrd="0" presId="urn:microsoft.com/office/officeart/2005/8/layout/chevron1"/>
    <dgm:cxn modelId="{EA486058-8688-D143-AFFB-D46E13204401}" type="presParOf" srcId="{FA21E32E-4367-924D-8A3E-FA5FEB9950F4}" destId="{CBCC27CD-D1D1-0944-94EE-623F1CC822D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193F1-43F8-4396-9B7F-B832E06B0003}">
      <dsp:nvSpPr>
        <dsp:cNvPr id="0" name=""/>
        <dsp:cNvSpPr/>
      </dsp:nvSpPr>
      <dsp:spPr>
        <a:xfrm>
          <a:off x="121102" y="0"/>
          <a:ext cx="614869" cy="61486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Etude de dossier</a:t>
          </a:r>
          <a:endParaRPr lang="fr-FR" sz="700" kern="1200" dirty="0"/>
        </a:p>
      </dsp:txBody>
      <dsp:txXfrm>
        <a:off x="211147" y="90044"/>
        <a:ext cx="434779" cy="434772"/>
      </dsp:txXfrm>
    </dsp:sp>
    <dsp:sp modelId="{5B1D8E45-05AA-4029-B743-0E49508883A9}">
      <dsp:nvSpPr>
        <dsp:cNvPr id="0" name=""/>
        <dsp:cNvSpPr/>
      </dsp:nvSpPr>
      <dsp:spPr>
        <a:xfrm>
          <a:off x="461456" y="410078"/>
          <a:ext cx="614869" cy="61486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Projet</a:t>
          </a:r>
          <a:endParaRPr lang="fr-FR" sz="700" kern="1200" dirty="0"/>
        </a:p>
      </dsp:txBody>
      <dsp:txXfrm>
        <a:off x="551501" y="500122"/>
        <a:ext cx="434779" cy="434772"/>
      </dsp:txXfrm>
    </dsp:sp>
    <dsp:sp modelId="{610F1FF0-BDF9-432D-97CF-A9DE89CE399D}">
      <dsp:nvSpPr>
        <dsp:cNvPr id="0" name=""/>
        <dsp:cNvSpPr/>
      </dsp:nvSpPr>
      <dsp:spPr>
        <a:xfrm>
          <a:off x="777561" y="0"/>
          <a:ext cx="614869" cy="614860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kern="1200" dirty="0" smtClean="0"/>
            <a:t>Activités pratiques</a:t>
          </a:r>
          <a:endParaRPr lang="fr-FR" sz="700" kern="1200" dirty="0"/>
        </a:p>
      </dsp:txBody>
      <dsp:txXfrm>
        <a:off x="867606" y="90044"/>
        <a:ext cx="434779" cy="4347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21A94-F9A3-0A4E-87C2-7B072EF8A208}">
      <dsp:nvSpPr>
        <dsp:cNvPr id="0" name=""/>
        <dsp:cNvSpPr/>
      </dsp:nvSpPr>
      <dsp:spPr>
        <a:xfrm>
          <a:off x="457199" y="0"/>
          <a:ext cx="5181600" cy="273472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3D9E0C-E1DE-BD4C-84E5-9FB526D53298}">
      <dsp:nvSpPr>
        <dsp:cNvPr id="0" name=""/>
        <dsp:cNvSpPr/>
      </dsp:nvSpPr>
      <dsp:spPr>
        <a:xfrm>
          <a:off x="1999" y="820417"/>
          <a:ext cx="1861002" cy="109389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0000"/>
              </a:solidFill>
            </a:rPr>
            <a:t>Activité pratique</a:t>
          </a:r>
          <a:endParaRPr lang="fr-FR" sz="1600" b="1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solidFill>
                <a:srgbClr val="000000"/>
              </a:solidFill>
            </a:rPr>
            <a:t>Appréhender et découvrir un concept nouveau</a:t>
          </a:r>
          <a:endParaRPr lang="fr-FR" sz="1400" kern="1200" dirty="0">
            <a:solidFill>
              <a:srgbClr val="000000"/>
            </a:solidFill>
          </a:endParaRPr>
        </a:p>
      </dsp:txBody>
      <dsp:txXfrm>
        <a:off x="55398" y="873816"/>
        <a:ext cx="1754204" cy="987092"/>
      </dsp:txXfrm>
    </dsp:sp>
    <dsp:sp modelId="{9628B43E-9EFF-0B4F-8A12-36350CD5D192}">
      <dsp:nvSpPr>
        <dsp:cNvPr id="0" name=""/>
        <dsp:cNvSpPr/>
      </dsp:nvSpPr>
      <dsp:spPr>
        <a:xfrm>
          <a:off x="2117498" y="820417"/>
          <a:ext cx="1861002" cy="109389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0000"/>
              </a:solidFill>
            </a:rPr>
            <a:t>Cours et applications</a:t>
          </a:r>
          <a:endParaRPr lang="fr-FR" sz="1600" b="1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solidFill>
                <a:srgbClr val="000000"/>
              </a:solidFill>
            </a:rPr>
            <a:t>Formaliser le nouveau concept</a:t>
          </a:r>
          <a:endParaRPr lang="fr-FR" sz="1400" kern="1200" dirty="0">
            <a:solidFill>
              <a:srgbClr val="000000"/>
            </a:solidFill>
          </a:endParaRPr>
        </a:p>
      </dsp:txBody>
      <dsp:txXfrm>
        <a:off x="2170897" y="873816"/>
        <a:ext cx="1754204" cy="987092"/>
      </dsp:txXfrm>
    </dsp:sp>
    <dsp:sp modelId="{97BA3729-803E-DE45-B9D1-FFDA9A2DCF21}">
      <dsp:nvSpPr>
        <dsp:cNvPr id="0" name=""/>
        <dsp:cNvSpPr/>
      </dsp:nvSpPr>
      <dsp:spPr>
        <a:xfrm>
          <a:off x="4232997" y="820417"/>
          <a:ext cx="1861002" cy="109389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0000"/>
              </a:solidFill>
            </a:rPr>
            <a:t>Evaluation</a:t>
          </a:r>
          <a:endParaRPr lang="fr-FR" sz="1600" b="1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solidFill>
                <a:srgbClr val="000000"/>
              </a:solidFill>
            </a:rPr>
            <a:t>Formative ou sommative</a:t>
          </a:r>
          <a:endParaRPr lang="fr-FR" sz="1400" kern="1200" dirty="0">
            <a:solidFill>
              <a:srgbClr val="000000"/>
            </a:solidFill>
          </a:endParaRPr>
        </a:p>
      </dsp:txBody>
      <dsp:txXfrm>
        <a:off x="4286396" y="873816"/>
        <a:ext cx="1754204" cy="9870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21A94-F9A3-0A4E-87C2-7B072EF8A208}">
      <dsp:nvSpPr>
        <dsp:cNvPr id="0" name=""/>
        <dsp:cNvSpPr/>
      </dsp:nvSpPr>
      <dsp:spPr>
        <a:xfrm>
          <a:off x="457199" y="0"/>
          <a:ext cx="5181600" cy="273472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3D9E0C-E1DE-BD4C-84E5-9FB526D53298}">
      <dsp:nvSpPr>
        <dsp:cNvPr id="0" name=""/>
        <dsp:cNvSpPr/>
      </dsp:nvSpPr>
      <dsp:spPr>
        <a:xfrm>
          <a:off x="334" y="820417"/>
          <a:ext cx="1870843" cy="109389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0000"/>
              </a:solidFill>
            </a:rPr>
            <a:t>Cours</a:t>
          </a:r>
          <a:endParaRPr lang="fr-FR" sz="1600" b="1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solidFill>
                <a:srgbClr val="000000"/>
              </a:solidFill>
            </a:rPr>
            <a:t>Appréhender et formaliser un concept nouveau</a:t>
          </a:r>
          <a:endParaRPr lang="fr-FR" sz="1400" kern="1200" dirty="0">
            <a:solidFill>
              <a:srgbClr val="000000"/>
            </a:solidFill>
          </a:endParaRPr>
        </a:p>
      </dsp:txBody>
      <dsp:txXfrm>
        <a:off x="53733" y="873816"/>
        <a:ext cx="1764045" cy="987092"/>
      </dsp:txXfrm>
    </dsp:sp>
    <dsp:sp modelId="{9628B43E-9EFF-0B4F-8A12-36350CD5D192}">
      <dsp:nvSpPr>
        <dsp:cNvPr id="0" name=""/>
        <dsp:cNvSpPr/>
      </dsp:nvSpPr>
      <dsp:spPr>
        <a:xfrm>
          <a:off x="2112578" y="820417"/>
          <a:ext cx="1870843" cy="109389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0000"/>
              </a:solidFill>
            </a:rPr>
            <a:t>Activités pratiques</a:t>
          </a:r>
          <a:endParaRPr lang="fr-FR" sz="1600" b="1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solidFill>
                <a:srgbClr val="000000"/>
              </a:solidFill>
            </a:rPr>
            <a:t>Appliquer et conforter le concept</a:t>
          </a:r>
          <a:endParaRPr lang="fr-FR" sz="1600" kern="1200" dirty="0">
            <a:solidFill>
              <a:srgbClr val="000000"/>
            </a:solidFill>
          </a:endParaRPr>
        </a:p>
      </dsp:txBody>
      <dsp:txXfrm>
        <a:off x="2165977" y="873816"/>
        <a:ext cx="1764045" cy="987092"/>
      </dsp:txXfrm>
    </dsp:sp>
    <dsp:sp modelId="{97BA3729-803E-DE45-B9D1-FFDA9A2DCF21}">
      <dsp:nvSpPr>
        <dsp:cNvPr id="0" name=""/>
        <dsp:cNvSpPr/>
      </dsp:nvSpPr>
      <dsp:spPr>
        <a:xfrm>
          <a:off x="4224821" y="820417"/>
          <a:ext cx="1870843" cy="109389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b="1" kern="1200" dirty="0" smtClean="0">
              <a:solidFill>
                <a:srgbClr val="000000"/>
              </a:solidFill>
            </a:rPr>
            <a:t>Evaluation</a:t>
          </a:r>
          <a:endParaRPr lang="fr-FR" sz="1600" b="1" kern="1200" dirty="0">
            <a:solidFill>
              <a:srgbClr val="0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solidFill>
                <a:srgbClr val="000000"/>
              </a:solidFill>
            </a:rPr>
            <a:t>Formative ou sommative</a:t>
          </a:r>
          <a:endParaRPr lang="fr-FR" sz="1400" kern="1200" dirty="0">
            <a:solidFill>
              <a:srgbClr val="000000"/>
            </a:solidFill>
          </a:endParaRPr>
        </a:p>
      </dsp:txBody>
      <dsp:txXfrm>
        <a:off x="4278220" y="873816"/>
        <a:ext cx="1764045" cy="9870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89340-78F2-964D-B091-7E7B1E93FD50}">
      <dsp:nvSpPr>
        <dsp:cNvPr id="0" name=""/>
        <dsp:cNvSpPr/>
      </dsp:nvSpPr>
      <dsp:spPr>
        <a:xfrm>
          <a:off x="1783" y="331532"/>
          <a:ext cx="2173034" cy="86921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80010" rIns="80010" bIns="8001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6000" kern="1200" dirty="0" smtClean="0">
              <a:latin typeface="Lucida Blackletter"/>
              <a:cs typeface="Lucida Blackletter"/>
            </a:rPr>
            <a:t>!..?</a:t>
          </a:r>
          <a:endParaRPr lang="fr-FR" sz="6000" kern="1200" dirty="0">
            <a:latin typeface="Lucida Blackletter"/>
            <a:cs typeface="Lucida Blackletter"/>
          </a:endParaRPr>
        </a:p>
      </dsp:txBody>
      <dsp:txXfrm>
        <a:off x="436390" y="331532"/>
        <a:ext cx="1303821" cy="869213"/>
      </dsp:txXfrm>
    </dsp:sp>
    <dsp:sp modelId="{AB839771-998C-CE4A-BF19-5B2DB1B3F4DE}">
      <dsp:nvSpPr>
        <dsp:cNvPr id="0" name=""/>
        <dsp:cNvSpPr/>
      </dsp:nvSpPr>
      <dsp:spPr>
        <a:xfrm>
          <a:off x="1957514" y="331532"/>
          <a:ext cx="2173034" cy="869213"/>
        </a:xfrm>
        <a:prstGeom prst="chevron">
          <a:avLst/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026" tIns="69342" rIns="69342" bIns="69342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200" kern="1200" dirty="0"/>
        </a:p>
      </dsp:txBody>
      <dsp:txXfrm>
        <a:off x="2392121" y="331532"/>
        <a:ext cx="1303821" cy="869213"/>
      </dsp:txXfrm>
    </dsp:sp>
    <dsp:sp modelId="{CBCC27CD-D1D1-0944-94EE-623F1CC822D5}">
      <dsp:nvSpPr>
        <dsp:cNvPr id="0" name=""/>
        <dsp:cNvSpPr/>
      </dsp:nvSpPr>
      <dsp:spPr>
        <a:xfrm>
          <a:off x="3913245" y="331532"/>
          <a:ext cx="2173034" cy="869213"/>
        </a:xfrm>
        <a:prstGeom prst="chevron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8026" tIns="69342" rIns="69342" bIns="69342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200" kern="1200" dirty="0"/>
        </a:p>
      </dsp:txBody>
      <dsp:txXfrm>
        <a:off x="4347852" y="331532"/>
        <a:ext cx="1303821" cy="869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Cercles interconnectés"/>
  <dgm:desc val="Permet de représenter des relations de chevauchement, des concepts ou des idées interconnectées. Les sept premières lignes de texte Niveau 1 correspondent à une forme circulaire. Le texte non utilisé n'apparaît pas mais reste disponible si vous changez de disposition.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36EB0-E3F5-E746-9371-8E7DDE0B8FDD}" type="datetimeFigureOut">
              <a:rPr lang="fr-FR" smtClean="0"/>
              <a:pPr/>
              <a:t>08/02/12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D89C5-99AE-424A-91E7-F0210D64917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34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6AEF4B-3FF2-4CA9-9C82-4EC772869AC3}" type="slidenum">
              <a:rPr lang="fr-FR"/>
              <a:pPr/>
              <a:t>12</a:t>
            </a:fld>
            <a:endParaRPr lang="fr-FR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195" y="4689515"/>
            <a:ext cx="5441287" cy="4442698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42A90-81EC-4711-ABB4-8788B864DE35}" type="slidenum">
              <a:rPr lang="fr-FR"/>
              <a:pPr/>
              <a:t>17</a:t>
            </a:fld>
            <a:endParaRPr lang="fr-FR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F05572-1E0E-405B-9748-C3ED5A136FD1}" type="slidenum">
              <a:rPr lang="fr-FR"/>
              <a:pPr/>
              <a:t>25</a:t>
            </a:fld>
            <a:endParaRPr lang="fr-FR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Dans les 2 cas on vise la réussite de tous les élèves</a:t>
            </a:r>
          </a:p>
          <a:p>
            <a:r>
              <a:rPr lang="fr-FR"/>
              <a:t>Dans tous les cas il y a nécessité de rendre les différents enseignements cohérents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593-522F-F449-8CCD-D5096226A71B}" type="datetimeFigureOut">
              <a:rPr lang="fr-FR" smtClean="0"/>
              <a:pPr/>
              <a:t>08/02/12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EC71-FBF3-7B46-ACC8-201A485382B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08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593-522F-F449-8CCD-D5096226A71B}" type="datetimeFigureOut">
              <a:rPr lang="fr-FR" smtClean="0"/>
              <a:pPr/>
              <a:t>08/02/12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EC71-FBF3-7B46-ACC8-201A485382B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99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593-522F-F449-8CCD-D5096226A71B}" type="datetimeFigureOut">
              <a:rPr lang="fr-FR" smtClean="0"/>
              <a:pPr/>
              <a:t>08/02/12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EC71-FBF3-7B46-ACC8-201A485382B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47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593-522F-F449-8CCD-D5096226A71B}" type="datetimeFigureOut">
              <a:rPr lang="fr-FR" smtClean="0"/>
              <a:pPr/>
              <a:t>08/02/12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EC71-FBF3-7B46-ACC8-201A485382B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33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593-522F-F449-8CCD-D5096226A71B}" type="datetimeFigureOut">
              <a:rPr lang="fr-FR" smtClean="0"/>
              <a:pPr/>
              <a:t>08/02/12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EC71-FBF3-7B46-ACC8-201A485382B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912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593-522F-F449-8CCD-D5096226A71B}" type="datetimeFigureOut">
              <a:rPr lang="fr-FR" smtClean="0"/>
              <a:pPr/>
              <a:t>08/02/12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EC71-FBF3-7B46-ACC8-201A485382B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67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593-522F-F449-8CCD-D5096226A71B}" type="datetimeFigureOut">
              <a:rPr lang="fr-FR" smtClean="0"/>
              <a:pPr/>
              <a:t>08/02/12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EC71-FBF3-7B46-ACC8-201A485382B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471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593-522F-F449-8CCD-D5096226A71B}" type="datetimeFigureOut">
              <a:rPr lang="fr-FR" smtClean="0"/>
              <a:pPr/>
              <a:t>08/02/12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EC71-FBF3-7B46-ACC8-201A485382B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706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593-522F-F449-8CCD-D5096226A71B}" type="datetimeFigureOut">
              <a:rPr lang="fr-FR" smtClean="0"/>
              <a:pPr/>
              <a:t>08/02/12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EC71-FBF3-7B46-ACC8-201A485382B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93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593-522F-F449-8CCD-D5096226A71B}" type="datetimeFigureOut">
              <a:rPr lang="fr-FR" smtClean="0"/>
              <a:pPr/>
              <a:t>08/02/12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EC71-FBF3-7B46-ACC8-201A485382B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206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7593-522F-F449-8CCD-D5096226A71B}" type="datetimeFigureOut">
              <a:rPr lang="fr-FR" smtClean="0"/>
              <a:pPr/>
              <a:t>08/02/12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2EC71-FBF3-7B46-ACC8-201A485382B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23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D7593-522F-F449-8CCD-D5096226A71B}" type="datetimeFigureOut">
              <a:rPr lang="fr-FR" smtClean="0"/>
              <a:pPr/>
              <a:t>08/02/12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2EC71-FBF3-7B46-ACC8-201A485382B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93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5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jpeg"/><Relationship Id="rId5" Type="http://schemas.openxmlformats.org/officeDocument/2006/relationships/image" Target="../media/image18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6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4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7" Type="http://schemas.openxmlformats.org/officeDocument/2006/relationships/diagramData" Target="../diagrams/data3.xml"/><Relationship Id="rId11" Type="http://schemas.microsoft.com/office/2007/relationships/diagramDrawing" Target="../diagrams/drawing3.xml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9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6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4" Type="http://schemas.openxmlformats.org/officeDocument/2006/relationships/diagramQuickStyle" Target="../diagrams/quickStyle4.xml"/><Relationship Id="rId10" Type="http://schemas.openxmlformats.org/officeDocument/2006/relationships/image" Target="../media/image28.png"/><Relationship Id="rId5" Type="http://schemas.openxmlformats.org/officeDocument/2006/relationships/diagramColors" Target="../diagrams/colors4.xml"/><Relationship Id="rId7" Type="http://schemas.openxmlformats.org/officeDocument/2006/relationships/image" Target="../media/image25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4.xml"/><Relationship Id="rId9" Type="http://schemas.openxmlformats.org/officeDocument/2006/relationships/image" Target="../media/image27.png"/><Relationship Id="rId3" Type="http://schemas.openxmlformats.org/officeDocument/2006/relationships/diagramLayout" Target="../diagrams/layout4.xml"/><Relationship Id="rId6" Type="http://schemas.microsoft.com/office/2007/relationships/diagramDrawing" Target="../diagrams/drawing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4" Type="http://schemas.openxmlformats.org/officeDocument/2006/relationships/hyperlink" Target="http://www.decathlon.fr/lecteur-mp3-etanche-2go-id_8123518.html" TargetMode="External"/><Relationship Id="rId5" Type="http://schemas.openxmlformats.org/officeDocument/2006/relationships/image" Target="../media/image33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9" Type="http://schemas.openxmlformats.org/officeDocument/2006/relationships/image" Target="../media/image37.png"/><Relationship Id="rId3" Type="http://schemas.openxmlformats.org/officeDocument/2006/relationships/image" Target="../media/image32.png"/><Relationship Id="rId6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package" Target="../embeddings/Document_Microsoft_Word1.docx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5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9" Type="http://schemas.openxmlformats.org/officeDocument/2006/relationships/image" Target="../media/image11.png"/><Relationship Id="rId3" Type="http://schemas.openxmlformats.org/officeDocument/2006/relationships/image" Target="../media/image7.png"/><Relationship Id="rId6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11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8" Type="http://schemas.openxmlformats.org/officeDocument/2006/relationships/diagramColors" Target="../diagrams/colors1.xml"/><Relationship Id="rId13" Type="http://schemas.openxmlformats.org/officeDocument/2006/relationships/image" Target="../media/image4.png"/><Relationship Id="rId10" Type="http://schemas.openxmlformats.org/officeDocument/2006/relationships/image" Target="../media/image15.png"/><Relationship Id="rId5" Type="http://schemas.openxmlformats.org/officeDocument/2006/relationships/diagramData" Target="../diagrams/data1.xml"/><Relationship Id="rId12" Type="http://schemas.openxmlformats.org/officeDocument/2006/relationships/image" Target="../media/image2.png"/><Relationship Id="rId2" Type="http://schemas.openxmlformats.org/officeDocument/2006/relationships/image" Target="../media/image12.png"/><Relationship Id="rId9" Type="http://schemas.microsoft.com/office/2007/relationships/diagramDrawing" Target="../diagrams/drawing1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5100" y="4848661"/>
            <a:ext cx="6883400" cy="1009650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 smtClean="0"/>
              <a:t>Extrait de la présentation de D Taraud – M Rage</a:t>
            </a:r>
            <a:br>
              <a:rPr lang="fr-FR" sz="2000" dirty="0" smtClean="0"/>
            </a:br>
            <a:r>
              <a:rPr lang="fr-FR" sz="2000" dirty="0" smtClean="0"/>
              <a:t>IGEN STI</a:t>
            </a:r>
          </a:p>
          <a:p>
            <a:r>
              <a:rPr lang="fr-FR" sz="2000" dirty="0" smtClean="0"/>
              <a:t>22/11/2011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Préparer les activités en STI2D</a:t>
            </a:r>
            <a:endParaRPr lang="fr-FR" sz="3600" dirty="0"/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552736" y="880707"/>
            <a:ext cx="8429683" cy="2865793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b"/>
          <a:lstStyle/>
          <a:p>
            <a:pPr algn="ctr"/>
            <a:r>
              <a:rPr lang="fr-FR" sz="5400" dirty="0" smtClean="0"/>
              <a:t>Principes </a:t>
            </a:r>
            <a:r>
              <a:rPr lang="fr-FR" sz="5400" dirty="0"/>
              <a:t>d’organisation pédagogique et de contenus de </a:t>
            </a:r>
            <a:r>
              <a:rPr lang="fr-FR" sz="5400" dirty="0" smtClean="0"/>
              <a:t>séquences</a:t>
            </a:r>
            <a:endParaRPr lang="fr-FR" sz="5400" dirty="0"/>
          </a:p>
        </p:txBody>
      </p:sp>
      <p:pic>
        <p:nvPicPr>
          <p:cNvPr id="7" name="Picture 2" descr="C:\Users\use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3694" y="9013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026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2448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Point de vue élève</a:t>
            </a:r>
          </a:p>
          <a:p>
            <a:pPr lvl="1"/>
            <a:r>
              <a:rPr lang="fr-FR" dirty="0" smtClean="0"/>
              <a:t>Période = durée entre 2 vacances; il y a 5 périodes dans une année scolaire</a:t>
            </a:r>
          </a:p>
          <a:p>
            <a:pPr lvl="1"/>
            <a:r>
              <a:rPr lang="fr-FR" dirty="0" smtClean="0"/>
              <a:t>Dans chaque période, les élèves abordent successivement des thèmes d’étude</a:t>
            </a:r>
          </a:p>
          <a:p>
            <a:pPr lvl="1"/>
            <a:r>
              <a:rPr lang="fr-FR" b="1" dirty="0" smtClean="0"/>
              <a:t>Séquence (pour l’élève) = durée pendant laquelle est traité un thème d’étude</a:t>
            </a:r>
          </a:p>
          <a:p>
            <a:pPr lvl="1"/>
            <a:r>
              <a:rPr lang="fr-FR" b="1" dirty="0" smtClean="0"/>
              <a:t>Thème d’étude = ce qui caractérise la séquence pour l’élève </a:t>
            </a:r>
            <a:r>
              <a:rPr lang="fr-FR" dirty="0" smtClean="0"/>
              <a:t>: sujet porteur de sens pour l’élève; si possible à formuler sous forme de question; 1 séquence = 1 thème d’étude unique	</a:t>
            </a:r>
          </a:p>
          <a:p>
            <a:pPr lvl="1"/>
            <a:r>
              <a:rPr lang="fr-FR" dirty="0" smtClean="0"/>
              <a:t>Séances = plages d’enseignement distribuées dans le temps suivant l’emploi du temps de la classe</a:t>
            </a:r>
          </a:p>
          <a:p>
            <a:pPr lvl="1"/>
            <a:r>
              <a:rPr lang="fr-FR" dirty="0" smtClean="0"/>
              <a:t>Pendant les séances, les élèves alternent des phases de cours, des phases d’activité (en langage usuel, </a:t>
            </a:r>
            <a:r>
              <a:rPr lang="fr-FR" dirty="0" err="1" smtClean="0"/>
              <a:t>TPs</a:t>
            </a:r>
            <a:r>
              <a:rPr lang="fr-FR" dirty="0" smtClean="0"/>
              <a:t>…), et des phases d’ « interrogations » (écrites ou sous forme de présentations orales)</a:t>
            </a:r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</p:txBody>
      </p:sp>
      <p:sp>
        <p:nvSpPr>
          <p:cNvPr id="4" name="Arrondir un rectangle avec un coin diagonal 3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Lexique – Point de vue élève</a:t>
            </a:r>
            <a:endParaRPr lang="fr-FR" sz="3600" dirty="0"/>
          </a:p>
        </p:txBody>
      </p:sp>
      <p:sp>
        <p:nvSpPr>
          <p:cNvPr id="5" name="Rectangle 4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Concept de séquence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628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0465"/>
          </a:xfrm>
        </p:spPr>
        <p:txBody>
          <a:bodyPr>
            <a:normAutofit/>
          </a:bodyPr>
          <a:lstStyle/>
          <a:p>
            <a:r>
              <a:rPr lang="fr-FR" sz="3200" dirty="0" smtClean="0"/>
              <a:t>Pour le professeur, une séquence c’est…</a:t>
            </a:r>
            <a:endParaRPr lang="fr-FR" sz="32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255948" y="2623870"/>
            <a:ext cx="6600705" cy="3168183"/>
          </a:xfrm>
          <a:prstGeom prst="roundRect">
            <a:avLst>
              <a:gd name="adj" fmla="val 477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>
            <a:off x="1451318" y="1926032"/>
            <a:ext cx="6223920" cy="697838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Objectifs pédagogiques (CO,S) regroupés en Centre(s) d’intérêt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525852" y="2930918"/>
            <a:ext cx="2580371" cy="600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Apport </a:t>
            </a:r>
            <a:r>
              <a:rPr lang="fr-FR" dirty="0"/>
              <a:t>de connaissances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2525851" y="4749058"/>
            <a:ext cx="1284021" cy="81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Projet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3822202" y="4749058"/>
            <a:ext cx="1284021" cy="81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26" name="Double flèche verticale 25"/>
          <p:cNvSpPr/>
          <p:nvPr/>
        </p:nvSpPr>
        <p:spPr>
          <a:xfrm>
            <a:off x="3733589" y="3558079"/>
            <a:ext cx="160286" cy="383890"/>
          </a:xfrm>
          <a:prstGeom prst="upDownArrow">
            <a:avLst>
              <a:gd name="adj1" fmla="val 29128"/>
              <a:gd name="adj2" fmla="val 48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a droite 26"/>
          <p:cNvSpPr/>
          <p:nvPr/>
        </p:nvSpPr>
        <p:spPr>
          <a:xfrm>
            <a:off x="1039165" y="4131405"/>
            <a:ext cx="7133024" cy="243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1451318" y="2930918"/>
            <a:ext cx="681717" cy="2637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Appropriation du thème d’étude - Lancement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525851" y="3914949"/>
            <a:ext cx="1284021" cy="81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Etude de dossier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5561155" y="2930918"/>
            <a:ext cx="689993" cy="2637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400" dirty="0"/>
              <a:t>Structuration </a:t>
            </a:r>
            <a:r>
              <a:rPr lang="fr-FR" sz="1400" dirty="0" smtClean="0"/>
              <a:t>des </a:t>
            </a:r>
            <a:r>
              <a:rPr lang="fr-FR" sz="1400" dirty="0"/>
              <a:t>connaissances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6593102" y="2930918"/>
            <a:ext cx="770622" cy="2637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Évaluation sommative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3822202" y="3914949"/>
            <a:ext cx="1284021" cy="81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Activité pratique</a:t>
            </a:r>
            <a:endParaRPr lang="fr-FR" dirty="0"/>
          </a:p>
        </p:txBody>
      </p:sp>
      <p:sp>
        <p:nvSpPr>
          <p:cNvPr id="12" name="Flèche en arc 11"/>
          <p:cNvSpPr/>
          <p:nvPr/>
        </p:nvSpPr>
        <p:spPr>
          <a:xfrm rot="1974463">
            <a:off x="3449871" y="4392621"/>
            <a:ext cx="720000" cy="700907"/>
          </a:xfrm>
          <a:prstGeom prst="circularArrow">
            <a:avLst>
              <a:gd name="adj1" fmla="val 5754"/>
              <a:gd name="adj2" fmla="val 543770"/>
              <a:gd name="adj3" fmla="val 20705102"/>
              <a:gd name="adj4" fmla="val 1577340"/>
              <a:gd name="adj5" fmla="val 9723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4302505" y="6077848"/>
            <a:ext cx="4560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Schéma simplifié : la boucle de remédiation n’est pas représentée</a:t>
            </a:r>
            <a:endParaRPr lang="fr-F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Concept de séquence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92316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AutoShape 2"/>
          <p:cNvSpPr>
            <a:spLocks noChangeArrowheads="1"/>
          </p:cNvSpPr>
          <p:nvPr/>
        </p:nvSpPr>
        <p:spPr bwMode="auto">
          <a:xfrm>
            <a:off x="323850" y="331788"/>
            <a:ext cx="4175125" cy="6264275"/>
          </a:xfrm>
          <a:prstGeom prst="roundRect">
            <a:avLst>
              <a:gd name="adj" fmla="val 16667"/>
            </a:avLst>
          </a:prstGeom>
          <a:solidFill>
            <a:schemeClr val="bg1">
              <a:alpha val="49001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 sz="1800">
              <a:latin typeface="Arial" charset="0"/>
            </a:endParaRPr>
          </a:p>
        </p:txBody>
      </p:sp>
      <p:sp>
        <p:nvSpPr>
          <p:cNvPr id="381955" name="Text Box 3"/>
          <p:cNvSpPr txBox="1">
            <a:spLocks noChangeArrowheads="1"/>
          </p:cNvSpPr>
          <p:nvPr/>
        </p:nvSpPr>
        <p:spPr bwMode="auto">
          <a:xfrm>
            <a:off x="912813" y="977900"/>
            <a:ext cx="3003550" cy="796925"/>
          </a:xfrm>
          <a:prstGeom prst="rect">
            <a:avLst/>
          </a:prstGeom>
          <a:solidFill>
            <a:srgbClr val="C1C1EB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fr-FR" sz="1200" b="1">
                <a:solidFill>
                  <a:schemeClr val="bg1"/>
                </a:solidFill>
                <a:latin typeface="Arial" charset="0"/>
              </a:rPr>
              <a:t>1 - Des connaissances et des capacités du programme à faire acquérir</a:t>
            </a:r>
          </a:p>
          <a:p>
            <a:r>
              <a:rPr lang="fr-FR" sz="1200" b="1">
                <a:solidFill>
                  <a:schemeClr val="bg1"/>
                </a:solidFill>
                <a:latin typeface="Arial" charset="0"/>
              </a:rPr>
              <a:t>Quelles briques élémentaires ?</a:t>
            </a:r>
          </a:p>
        </p:txBody>
      </p:sp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2627313" y="2143125"/>
            <a:ext cx="1517650" cy="1755775"/>
          </a:xfrm>
          <a:prstGeom prst="rect">
            <a:avLst/>
          </a:prstGeom>
          <a:solidFill>
            <a:srgbClr val="4646C4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fr-FR" sz="1200" b="1">
              <a:solidFill>
                <a:schemeClr val="bg1"/>
              </a:solidFill>
              <a:latin typeface="Arial" charset="0"/>
            </a:endParaRPr>
          </a:p>
          <a:p>
            <a:r>
              <a:rPr lang="fr-FR" sz="1200" b="1">
                <a:solidFill>
                  <a:schemeClr val="bg1"/>
                </a:solidFill>
                <a:latin typeface="Arial" charset="0"/>
              </a:rPr>
              <a:t>3 - Une évaluation </a:t>
            </a:r>
          </a:p>
          <a:p>
            <a:endParaRPr lang="fr-FR" sz="1200" b="1">
              <a:solidFill>
                <a:schemeClr val="bg1"/>
              </a:solidFill>
              <a:latin typeface="Arial" charset="0"/>
            </a:endParaRPr>
          </a:p>
          <a:p>
            <a:r>
              <a:rPr lang="fr-FR" sz="1200" b="1">
                <a:solidFill>
                  <a:schemeClr val="bg1"/>
                </a:solidFill>
                <a:latin typeface="Arial" charset="0"/>
              </a:rPr>
              <a:t>centrée sur les connaissances et les capacités de 1.</a:t>
            </a:r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684213" y="2143125"/>
            <a:ext cx="1600200" cy="1755775"/>
          </a:xfrm>
          <a:prstGeom prst="rect">
            <a:avLst/>
          </a:prstGeom>
          <a:solidFill>
            <a:srgbClr val="8686D8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fr-FR" sz="1200" b="1">
                <a:solidFill>
                  <a:schemeClr val="bg1"/>
                </a:solidFill>
                <a:latin typeface="Arial" charset="0"/>
              </a:rPr>
              <a:t>2 - Une structuration </a:t>
            </a:r>
          </a:p>
          <a:p>
            <a:r>
              <a:rPr lang="fr-FR" sz="1200" b="1">
                <a:solidFill>
                  <a:schemeClr val="bg1"/>
                </a:solidFill>
                <a:latin typeface="Arial" charset="0"/>
              </a:rPr>
              <a:t>des connaissances</a:t>
            </a:r>
          </a:p>
          <a:p>
            <a:r>
              <a:rPr lang="fr-FR" sz="1200">
                <a:solidFill>
                  <a:schemeClr val="bg1"/>
                </a:solidFill>
                <a:latin typeface="Arial" charset="0"/>
              </a:rPr>
              <a:t>(synthèse)</a:t>
            </a:r>
          </a:p>
          <a:p>
            <a:r>
              <a:rPr lang="fr-FR" sz="1200" b="1">
                <a:solidFill>
                  <a:schemeClr val="bg1"/>
                </a:solidFill>
                <a:latin typeface="Arial" charset="0"/>
              </a:rPr>
              <a:t>en tenant compte du niveau d’approfondisse-ment</a:t>
            </a:r>
          </a:p>
        </p:txBody>
      </p:sp>
      <p:sp>
        <p:nvSpPr>
          <p:cNvPr id="381958" name="Text Box 6"/>
          <p:cNvSpPr txBox="1">
            <a:spLocks noChangeArrowheads="1"/>
          </p:cNvSpPr>
          <p:nvPr/>
        </p:nvSpPr>
        <p:spPr bwMode="auto">
          <a:xfrm>
            <a:off x="912813" y="4181475"/>
            <a:ext cx="3003550" cy="541338"/>
          </a:xfrm>
          <a:prstGeom prst="rect">
            <a:avLst/>
          </a:prstGeom>
          <a:solidFill>
            <a:srgbClr val="2A2A86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fr-FR" sz="1200" b="1">
                <a:solidFill>
                  <a:schemeClr val="bg1"/>
                </a:solidFill>
                <a:latin typeface="Arial" charset="0"/>
              </a:rPr>
              <a:t>4 - Un problème technologique à identifier et à résoudre</a:t>
            </a:r>
          </a:p>
        </p:txBody>
      </p:sp>
      <p:sp>
        <p:nvSpPr>
          <p:cNvPr id="381959" name="Text Box 7"/>
          <p:cNvSpPr txBox="1">
            <a:spLocks noChangeArrowheads="1"/>
          </p:cNvSpPr>
          <p:nvPr/>
        </p:nvSpPr>
        <p:spPr bwMode="auto">
          <a:xfrm>
            <a:off x="912813" y="5056188"/>
            <a:ext cx="3003550" cy="1316037"/>
          </a:xfrm>
          <a:prstGeom prst="rect">
            <a:avLst/>
          </a:prstGeom>
          <a:solidFill>
            <a:srgbClr val="0D0D2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fr-FR" sz="1200" b="1">
                <a:solidFill>
                  <a:schemeClr val="bg1"/>
                </a:solidFill>
                <a:latin typeface="Arial" charset="0"/>
              </a:rPr>
              <a:t>5 - Des activités d’apprentissage et des supports adaptés qui mènent à la résolution du problème technologique </a:t>
            </a:r>
            <a:r>
              <a:rPr lang="fr-FR" sz="1200">
                <a:solidFill>
                  <a:schemeClr val="bg1"/>
                </a:solidFill>
                <a:latin typeface="Arial" charset="0"/>
              </a:rPr>
              <a:t>(réflexion / action / évaluations formatives)</a:t>
            </a:r>
          </a:p>
        </p:txBody>
      </p:sp>
      <p:sp>
        <p:nvSpPr>
          <p:cNvPr id="381960" name="AutoShape 8"/>
          <p:cNvSpPr>
            <a:spLocks noChangeArrowheads="1"/>
          </p:cNvSpPr>
          <p:nvPr/>
        </p:nvSpPr>
        <p:spPr bwMode="auto">
          <a:xfrm>
            <a:off x="1370013" y="3824288"/>
            <a:ext cx="290512" cy="414337"/>
          </a:xfrm>
          <a:prstGeom prst="downArrow">
            <a:avLst>
              <a:gd name="adj1" fmla="val 50000"/>
              <a:gd name="adj2" fmla="val 35656"/>
            </a:avLst>
          </a:prstGeom>
          <a:solidFill>
            <a:srgbClr val="333399"/>
          </a:solidFill>
          <a:ln w="9525">
            <a:solidFill>
              <a:srgbClr val="0D0D29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1961" name="AutoShape 9"/>
          <p:cNvSpPr>
            <a:spLocks noChangeArrowheads="1"/>
          </p:cNvSpPr>
          <p:nvPr/>
        </p:nvSpPr>
        <p:spPr bwMode="auto">
          <a:xfrm>
            <a:off x="2284413" y="4700588"/>
            <a:ext cx="290512" cy="414337"/>
          </a:xfrm>
          <a:prstGeom prst="downArrow">
            <a:avLst>
              <a:gd name="adj1" fmla="val 50000"/>
              <a:gd name="adj2" fmla="val 35656"/>
            </a:avLst>
          </a:prstGeom>
          <a:solidFill>
            <a:srgbClr val="333399"/>
          </a:solidFill>
          <a:ln w="9525">
            <a:solidFill>
              <a:srgbClr val="0D0D29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1962" name="AutoShape 10"/>
          <p:cNvSpPr>
            <a:spLocks noChangeArrowheads="1"/>
          </p:cNvSpPr>
          <p:nvPr/>
        </p:nvSpPr>
        <p:spPr bwMode="auto">
          <a:xfrm>
            <a:off x="3313113" y="1787525"/>
            <a:ext cx="290512" cy="414338"/>
          </a:xfrm>
          <a:prstGeom prst="downArrow">
            <a:avLst>
              <a:gd name="adj1" fmla="val 50000"/>
              <a:gd name="adj2" fmla="val 35656"/>
            </a:avLst>
          </a:prstGeom>
          <a:solidFill>
            <a:srgbClr val="333399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1963" name="AutoShape 11"/>
          <p:cNvSpPr>
            <a:spLocks noChangeArrowheads="1"/>
          </p:cNvSpPr>
          <p:nvPr/>
        </p:nvSpPr>
        <p:spPr bwMode="auto">
          <a:xfrm>
            <a:off x="1370013" y="1787525"/>
            <a:ext cx="290512" cy="414338"/>
          </a:xfrm>
          <a:prstGeom prst="downArrow">
            <a:avLst>
              <a:gd name="adj1" fmla="val 50000"/>
              <a:gd name="adj2" fmla="val 35656"/>
            </a:avLst>
          </a:prstGeom>
          <a:solidFill>
            <a:schemeClr val="bg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81964" name="AutoShape 12"/>
          <p:cNvSpPr>
            <a:spLocks noChangeArrowheads="1"/>
          </p:cNvSpPr>
          <p:nvPr/>
        </p:nvSpPr>
        <p:spPr bwMode="auto">
          <a:xfrm>
            <a:off x="3198813" y="3824288"/>
            <a:ext cx="290512" cy="414337"/>
          </a:xfrm>
          <a:prstGeom prst="downArrow">
            <a:avLst>
              <a:gd name="adj1" fmla="val 50000"/>
              <a:gd name="adj2" fmla="val 35656"/>
            </a:avLst>
          </a:prstGeom>
          <a:solidFill>
            <a:srgbClr val="333399"/>
          </a:solidFill>
          <a:ln w="9525">
            <a:solidFill>
              <a:srgbClr val="0D0D29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81965" name="Text Box 13"/>
          <p:cNvSpPr txBox="1">
            <a:spLocks noChangeArrowheads="1"/>
          </p:cNvSpPr>
          <p:nvPr/>
        </p:nvSpPr>
        <p:spPr bwMode="auto">
          <a:xfrm>
            <a:off x="900113" y="373063"/>
            <a:ext cx="30956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1600" b="1">
                <a:latin typeface="Arial" charset="0"/>
              </a:rPr>
              <a:t>Construction de la séance par l’enseignant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718050" y="260350"/>
            <a:ext cx="4175125" cy="6381750"/>
            <a:chOff x="2972" y="164"/>
            <a:chExt cx="2630" cy="4020"/>
          </a:xfrm>
        </p:grpSpPr>
        <p:sp>
          <p:nvSpPr>
            <p:cNvPr id="381967" name="AutoShape 15"/>
            <p:cNvSpPr>
              <a:spLocks noChangeArrowheads="1"/>
            </p:cNvSpPr>
            <p:nvPr/>
          </p:nvSpPr>
          <p:spPr bwMode="auto">
            <a:xfrm>
              <a:off x="2972" y="164"/>
              <a:ext cx="2630" cy="402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49001"/>
              </a:schemeClr>
            </a:solidFill>
            <a:ln w="381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 sz="1800">
                <a:latin typeface="Arial" charset="0"/>
              </a:endParaRPr>
            </a:p>
          </p:txBody>
        </p:sp>
        <p:sp>
          <p:nvSpPr>
            <p:cNvPr id="381968" name="Text Box 16"/>
            <p:cNvSpPr txBox="1">
              <a:spLocks noChangeArrowheads="1"/>
            </p:cNvSpPr>
            <p:nvPr/>
          </p:nvSpPr>
          <p:spPr bwMode="auto">
            <a:xfrm>
              <a:off x="3335" y="224"/>
              <a:ext cx="19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 sz="1600" b="1">
                  <a:solidFill>
                    <a:srgbClr val="FF0000"/>
                  </a:solidFill>
                  <a:latin typeface="Arial" charset="0"/>
                </a:rPr>
                <a:t>La séance vécue par l’élève</a:t>
              </a:r>
            </a:p>
          </p:txBody>
        </p:sp>
        <p:sp>
          <p:nvSpPr>
            <p:cNvPr id="381969" name="Text Box 17"/>
            <p:cNvSpPr txBox="1">
              <a:spLocks noChangeArrowheads="1"/>
            </p:cNvSpPr>
            <p:nvPr/>
          </p:nvSpPr>
          <p:spPr bwMode="auto">
            <a:xfrm>
              <a:off x="3396" y="617"/>
              <a:ext cx="1872" cy="590"/>
            </a:xfrm>
            <a:prstGeom prst="rect">
              <a:avLst/>
            </a:prstGeom>
            <a:solidFill>
              <a:srgbClr val="2A2A8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fr-FR" sz="1200" b="1" dirty="0">
                  <a:solidFill>
                    <a:schemeClr val="bg1"/>
                  </a:solidFill>
                  <a:latin typeface="Arial" charset="0"/>
                </a:rPr>
                <a:t>4 - Un problème technologique posé à l’élève</a:t>
              </a:r>
            </a:p>
            <a:p>
              <a:r>
                <a:rPr lang="fr-FR" sz="1200" dirty="0">
                  <a:solidFill>
                    <a:schemeClr val="bg1"/>
                  </a:solidFill>
                  <a:latin typeface="Arial" charset="0"/>
                </a:rPr>
                <a:t>(se l’approprier, </a:t>
              </a:r>
              <a:r>
                <a:rPr lang="fr-FR" sz="1200" dirty="0" smtClean="0">
                  <a:solidFill>
                    <a:schemeClr val="bg1"/>
                  </a:solidFill>
                  <a:latin typeface="Arial" charset="0"/>
                </a:rPr>
                <a:t>é</a:t>
              </a:r>
              <a:r>
                <a:rPr lang="fr-FR" sz="1200" dirty="0" smtClean="0">
                  <a:solidFill>
                    <a:schemeClr val="bg1"/>
                  </a:solidFill>
                  <a:latin typeface="Arial" charset="0"/>
                </a:rPr>
                <a:t>mettre </a:t>
              </a:r>
              <a:r>
                <a:rPr lang="fr-FR" sz="1200" dirty="0">
                  <a:solidFill>
                    <a:schemeClr val="bg1"/>
                  </a:solidFill>
                  <a:latin typeface="Arial" charset="0"/>
                </a:rPr>
                <a:t>des hypothèses et le résoudre)</a:t>
              </a:r>
            </a:p>
          </p:txBody>
        </p:sp>
        <p:sp>
          <p:nvSpPr>
            <p:cNvPr id="381970" name="Text Box 18"/>
            <p:cNvSpPr txBox="1">
              <a:spLocks noChangeArrowheads="1"/>
            </p:cNvSpPr>
            <p:nvPr/>
          </p:nvSpPr>
          <p:spPr bwMode="auto">
            <a:xfrm>
              <a:off x="3396" y="1338"/>
              <a:ext cx="1872" cy="792"/>
            </a:xfrm>
            <a:prstGeom prst="rect">
              <a:avLst/>
            </a:prstGeom>
            <a:solidFill>
              <a:srgbClr val="0D0D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fr-FR" sz="1200" b="1">
                  <a:solidFill>
                    <a:schemeClr val="bg1"/>
                  </a:solidFill>
                  <a:latin typeface="Arial" charset="0"/>
                </a:rPr>
                <a:t>5 - Des activités d’apprentissage et des supports qui mènent à la résolution du problème identifié</a:t>
              </a:r>
            </a:p>
            <a:p>
              <a:r>
                <a:rPr lang="fr-FR" sz="1200">
                  <a:solidFill>
                    <a:schemeClr val="bg1"/>
                  </a:solidFill>
                  <a:latin typeface="Arial" charset="0"/>
                </a:rPr>
                <a:t>(Investigation / réflexion / action / évaluations formatives, bilan des activités)</a:t>
              </a:r>
            </a:p>
          </p:txBody>
        </p:sp>
        <p:sp>
          <p:nvSpPr>
            <p:cNvPr id="381971" name="Text Box 19"/>
            <p:cNvSpPr txBox="1">
              <a:spLocks noChangeArrowheads="1"/>
            </p:cNvSpPr>
            <p:nvPr/>
          </p:nvSpPr>
          <p:spPr bwMode="auto">
            <a:xfrm>
              <a:off x="3412" y="2335"/>
              <a:ext cx="1872" cy="465"/>
            </a:xfrm>
            <a:prstGeom prst="rect">
              <a:avLst/>
            </a:prstGeom>
            <a:solidFill>
              <a:srgbClr val="8686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fr-FR" sz="1200" b="1">
                  <a:solidFill>
                    <a:schemeClr val="bg1"/>
                  </a:solidFill>
                  <a:latin typeface="Arial" charset="0"/>
                </a:rPr>
                <a:t>2 - Une structuration </a:t>
              </a:r>
            </a:p>
            <a:p>
              <a:r>
                <a:rPr lang="fr-FR" sz="1200" b="1">
                  <a:solidFill>
                    <a:schemeClr val="bg1"/>
                  </a:solidFill>
                  <a:latin typeface="Arial" charset="0"/>
                </a:rPr>
                <a:t>des connaissances en tenant compte du niveau d’acquisition</a:t>
              </a:r>
            </a:p>
            <a:p>
              <a:pPr algn="l"/>
              <a:endParaRPr lang="fr-FR" sz="12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81972" name="Text Box 20"/>
            <p:cNvSpPr txBox="1">
              <a:spLocks noChangeArrowheads="1"/>
            </p:cNvSpPr>
            <p:nvPr/>
          </p:nvSpPr>
          <p:spPr bwMode="auto">
            <a:xfrm>
              <a:off x="3412" y="2971"/>
              <a:ext cx="1872" cy="509"/>
            </a:xfrm>
            <a:prstGeom prst="rect">
              <a:avLst/>
            </a:prstGeom>
            <a:solidFill>
              <a:srgbClr val="4646C4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fr-FR" sz="1200" b="1" dirty="0">
                  <a:solidFill>
                    <a:schemeClr val="bg1"/>
                  </a:solidFill>
                  <a:latin typeface="Arial" charset="0"/>
                </a:rPr>
                <a:t>3</a:t>
              </a:r>
              <a:r>
                <a:rPr lang="fr-FR" sz="1200" b="1" dirty="0">
                  <a:latin typeface="Arial" charset="0"/>
                </a:rPr>
                <a:t> </a:t>
              </a:r>
              <a:r>
                <a:rPr lang="fr-FR" sz="1200" b="1" dirty="0">
                  <a:solidFill>
                    <a:schemeClr val="bg1"/>
                  </a:solidFill>
                  <a:latin typeface="Arial" charset="0"/>
                </a:rPr>
                <a:t>- Une évaluation centrée sur les capacités et les connaissances du programme</a:t>
              </a:r>
              <a:endParaRPr lang="fr-FR" sz="1200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381973" name="AutoShape 21"/>
            <p:cNvSpPr>
              <a:spLocks noChangeArrowheads="1"/>
            </p:cNvSpPr>
            <p:nvPr/>
          </p:nvSpPr>
          <p:spPr bwMode="auto">
            <a:xfrm>
              <a:off x="4188" y="1122"/>
              <a:ext cx="183" cy="250"/>
            </a:xfrm>
            <a:prstGeom prst="downArrow">
              <a:avLst>
                <a:gd name="adj1" fmla="val 50000"/>
                <a:gd name="adj2" fmla="val 34153"/>
              </a:avLst>
            </a:prstGeom>
            <a:solidFill>
              <a:schemeClr val="bg1"/>
            </a:solidFill>
            <a:ln w="9525">
              <a:solidFill>
                <a:srgbClr val="0D0D2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1974" name="AutoShape 22"/>
            <p:cNvSpPr>
              <a:spLocks noChangeArrowheads="1"/>
            </p:cNvSpPr>
            <p:nvPr/>
          </p:nvSpPr>
          <p:spPr bwMode="auto">
            <a:xfrm>
              <a:off x="4188" y="2130"/>
              <a:ext cx="183" cy="250"/>
            </a:xfrm>
            <a:prstGeom prst="downArrow">
              <a:avLst>
                <a:gd name="adj1" fmla="val 50000"/>
                <a:gd name="adj2" fmla="val 34153"/>
              </a:avLst>
            </a:prstGeom>
            <a:solidFill>
              <a:schemeClr val="bg1"/>
            </a:solidFill>
            <a:ln w="9525">
              <a:solidFill>
                <a:srgbClr val="0D0D2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1975" name="AutoShape 23"/>
            <p:cNvSpPr>
              <a:spLocks noChangeArrowheads="1"/>
            </p:cNvSpPr>
            <p:nvPr/>
          </p:nvSpPr>
          <p:spPr bwMode="auto">
            <a:xfrm>
              <a:off x="4204" y="2755"/>
              <a:ext cx="182" cy="250"/>
            </a:xfrm>
            <a:prstGeom prst="downArrow">
              <a:avLst>
                <a:gd name="adj1" fmla="val 50000"/>
                <a:gd name="adj2" fmla="val 34341"/>
              </a:avLst>
            </a:prstGeom>
            <a:solidFill>
              <a:schemeClr val="bg1"/>
            </a:solidFill>
            <a:ln w="9525">
              <a:solidFill>
                <a:srgbClr val="0D0D2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81976" name="Text Box 24"/>
            <p:cNvSpPr txBox="1">
              <a:spLocks noChangeArrowheads="1"/>
            </p:cNvSpPr>
            <p:nvPr/>
          </p:nvSpPr>
          <p:spPr bwMode="auto">
            <a:xfrm>
              <a:off x="3396" y="3651"/>
              <a:ext cx="1872" cy="368"/>
            </a:xfrm>
            <a:prstGeom prst="rect">
              <a:avLst/>
            </a:prstGeom>
            <a:solidFill>
              <a:srgbClr val="C1C1EB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r>
                <a:rPr lang="fr-FR" sz="1200" b="1">
                  <a:solidFill>
                    <a:srgbClr val="FF0000"/>
                  </a:solidFill>
                  <a:latin typeface="Arial" charset="0"/>
                </a:rPr>
                <a:t>1 -</a:t>
              </a:r>
              <a:r>
                <a:rPr lang="fr-FR" sz="120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fr-FR" sz="1200" b="1">
                  <a:solidFill>
                    <a:srgbClr val="FF0000"/>
                  </a:solidFill>
                  <a:latin typeface="Arial" charset="0"/>
                </a:rPr>
                <a:t>Les capacités, les connaissances du programme</a:t>
              </a:r>
              <a:r>
                <a:rPr lang="fr-FR" sz="120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fr-FR" sz="1200" b="1">
                  <a:solidFill>
                    <a:srgbClr val="FF0000"/>
                  </a:solidFill>
                  <a:latin typeface="Arial" charset="0"/>
                </a:rPr>
                <a:t>acquises par l’élève</a:t>
              </a:r>
              <a:endParaRPr lang="fr-FR" sz="120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81977" name="AutoShape 25"/>
            <p:cNvSpPr>
              <a:spLocks noChangeArrowheads="1"/>
            </p:cNvSpPr>
            <p:nvPr/>
          </p:nvSpPr>
          <p:spPr bwMode="auto">
            <a:xfrm>
              <a:off x="4204" y="3435"/>
              <a:ext cx="182" cy="250"/>
            </a:xfrm>
            <a:prstGeom prst="downArrow">
              <a:avLst>
                <a:gd name="adj1" fmla="val 50000"/>
                <a:gd name="adj2" fmla="val 34341"/>
              </a:avLst>
            </a:prstGeom>
            <a:solidFill>
              <a:schemeClr val="bg1"/>
            </a:solidFill>
            <a:ln w="9525">
              <a:solidFill>
                <a:srgbClr val="0D0D2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24480"/>
          </a:xfrm>
        </p:spPr>
        <p:txBody>
          <a:bodyPr>
            <a:normAutofit fontScale="62500" lnSpcReduction="20000"/>
          </a:bodyPr>
          <a:lstStyle/>
          <a:p>
            <a:r>
              <a:rPr lang="fr-FR" dirty="0" smtClean="0"/>
              <a:t>Point de vue professeur</a:t>
            </a:r>
          </a:p>
          <a:p>
            <a:pPr lvl="1"/>
            <a:r>
              <a:rPr lang="fr-FR" dirty="0"/>
              <a:t>Période = durée entre 2 vacances; il y a 5 périodes dans une année scolaire</a:t>
            </a:r>
          </a:p>
          <a:p>
            <a:pPr lvl="1"/>
            <a:r>
              <a:rPr lang="fr-FR" dirty="0"/>
              <a:t>Dans chaque période, </a:t>
            </a:r>
            <a:r>
              <a:rPr lang="fr-FR" dirty="0" smtClean="0"/>
              <a:t>le professeur organise son enseignement par un enchaînement de séquences</a:t>
            </a:r>
            <a:endParaRPr lang="fr-FR" dirty="0"/>
          </a:p>
          <a:p>
            <a:pPr lvl="1"/>
            <a:r>
              <a:rPr lang="fr-FR" b="1" dirty="0"/>
              <a:t>Séquence (pour </a:t>
            </a:r>
            <a:r>
              <a:rPr lang="fr-FR" b="1" dirty="0" smtClean="0"/>
              <a:t>le professeur) </a:t>
            </a:r>
            <a:r>
              <a:rPr lang="fr-FR" b="1" dirty="0"/>
              <a:t>= durée pendant laquelle </a:t>
            </a:r>
            <a:r>
              <a:rPr lang="fr-FR" b="1" dirty="0" smtClean="0"/>
              <a:t>est traité </a:t>
            </a:r>
            <a:r>
              <a:rPr lang="fr-FR" b="1" dirty="0"/>
              <a:t>un nombre limité </a:t>
            </a:r>
            <a:r>
              <a:rPr lang="fr-FR" b="1" dirty="0" smtClean="0"/>
              <a:t>d’objectifs pédagogiques regroupés en centre(s) d’intérêts (1, voire 2, 3 exceptionnellement)</a:t>
            </a:r>
            <a:endParaRPr lang="fr-FR" b="1" dirty="0"/>
          </a:p>
          <a:p>
            <a:pPr lvl="1"/>
            <a:r>
              <a:rPr lang="fr-FR" dirty="0" smtClean="0"/>
              <a:t>Centres d’intérêt : sous-ensemble d’objectifs pédagogiques déclinés suivant un point de vue donné en compétences et savoirs associés extraits du programme</a:t>
            </a:r>
            <a:r>
              <a:rPr lang="fr-FR" dirty="0"/>
              <a:t>	</a:t>
            </a:r>
          </a:p>
          <a:p>
            <a:pPr lvl="1"/>
            <a:r>
              <a:rPr lang="fr-FR" dirty="0"/>
              <a:t>Séances = plages d’enseignement distribuées dans le temps suivant l’emploi du temps de la classe</a:t>
            </a:r>
          </a:p>
          <a:p>
            <a:pPr lvl="1"/>
            <a:r>
              <a:rPr lang="fr-FR" dirty="0" smtClean="0"/>
              <a:t>Pendant </a:t>
            </a:r>
            <a:r>
              <a:rPr lang="fr-FR" dirty="0"/>
              <a:t>les séances, </a:t>
            </a:r>
            <a:r>
              <a:rPr lang="fr-FR" dirty="0" smtClean="0"/>
              <a:t>le professeur met en œuvre des phases d’apport de connaissances, d’activités (Etude de dossiers, activités pratiques, projets) de structuration de connaissances et d’évaluations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NB: le terme de « cycle » est parfois utilisé dans le document d’accompagnement pour désigner ce qui est appelé ici une « période » ; les derniers documents issus de l’inspection générale privilégient le terme de « période »</a:t>
            </a:r>
            <a:endParaRPr lang="fr-FR" dirty="0"/>
          </a:p>
        </p:txBody>
      </p:sp>
      <p:sp>
        <p:nvSpPr>
          <p:cNvPr id="4" name="Arrondir un rectangle avec un coin diagonal 3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Lexique – Point de vue Professeur</a:t>
            </a:r>
            <a:endParaRPr lang="fr-FR" sz="3600" dirty="0"/>
          </a:p>
        </p:txBody>
      </p:sp>
      <p:sp>
        <p:nvSpPr>
          <p:cNvPr id="5" name="Rectangle 4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Concept de séquence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99276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38176" y="990600"/>
            <a:ext cx="8153400" cy="5398089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Choix qui relève de chaque équipe pédagogique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Permet une progression pédagogique cohérente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Respecte le cadre proposé dans le document d’accompagnement (cible MEI/FSC)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Si possible identique en première et terminale</a:t>
            </a:r>
          </a:p>
        </p:txBody>
      </p:sp>
      <p:sp>
        <p:nvSpPr>
          <p:cNvPr id="4" name="Rectangle 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Centres d’intérêt</a:t>
            </a:r>
            <a:endParaRPr lang="fr-FR" sz="3600" dirty="0"/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Les Centres d’intérêt</a:t>
            </a:r>
          </a:p>
        </p:txBody>
      </p:sp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728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Centres d’intérêt</a:t>
            </a:r>
            <a:endParaRPr lang="fr-FR" sz="3600" dirty="0"/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Les Centres d’intérêt</a:t>
            </a:r>
          </a:p>
        </p:txBody>
      </p:sp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ltidocument 5"/>
          <p:cNvSpPr/>
          <p:nvPr/>
        </p:nvSpPr>
        <p:spPr>
          <a:xfrm>
            <a:off x="1092200" y="1897676"/>
            <a:ext cx="2006600" cy="1190752"/>
          </a:xfrm>
          <a:prstGeom prst="flowChartMultidocumen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COMPETENCES</a:t>
            </a:r>
          </a:p>
          <a:p>
            <a:pPr algn="ctr"/>
            <a:r>
              <a:rPr lang="fr-FR" dirty="0" smtClean="0"/>
              <a:t>CO1.x à …</a:t>
            </a:r>
            <a:endParaRPr lang="fr-FR" dirty="0"/>
          </a:p>
        </p:txBody>
      </p:sp>
      <p:sp>
        <p:nvSpPr>
          <p:cNvPr id="8" name="Multidocument 7"/>
          <p:cNvSpPr/>
          <p:nvPr/>
        </p:nvSpPr>
        <p:spPr>
          <a:xfrm>
            <a:off x="1092200" y="3517900"/>
            <a:ext cx="2006600" cy="1190752"/>
          </a:xfrm>
          <a:prstGeom prst="flowChartMultidocumen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SAVOIRS associés</a:t>
            </a:r>
            <a:endParaRPr lang="fr-FR" dirty="0"/>
          </a:p>
        </p:txBody>
      </p:sp>
      <p:sp>
        <p:nvSpPr>
          <p:cNvPr id="9" name="Flèche vers la droite 8"/>
          <p:cNvSpPr/>
          <p:nvPr/>
        </p:nvSpPr>
        <p:spPr>
          <a:xfrm>
            <a:off x="3515196" y="1739900"/>
            <a:ext cx="2707804" cy="2755900"/>
          </a:xfrm>
          <a:prstGeom prst="rightArrow">
            <a:avLst>
              <a:gd name="adj1" fmla="val 60008"/>
              <a:gd name="adj2" fmla="val 24654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Extraction de certaines compétences et savoirs associés en utilisant un « filtre »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Carré corné 10"/>
          <p:cNvSpPr/>
          <p:nvPr/>
        </p:nvSpPr>
        <p:spPr>
          <a:xfrm>
            <a:off x="6718300" y="2184400"/>
            <a:ext cx="988054" cy="9271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COY.n</a:t>
            </a:r>
            <a:endParaRPr lang="fr-FR" dirty="0"/>
          </a:p>
        </p:txBody>
      </p:sp>
      <p:sp>
        <p:nvSpPr>
          <p:cNvPr id="13" name="Carré corné 12"/>
          <p:cNvSpPr/>
          <p:nvPr/>
        </p:nvSpPr>
        <p:spPr>
          <a:xfrm>
            <a:off x="7364727" y="1622552"/>
            <a:ext cx="988054" cy="9271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COX.n</a:t>
            </a:r>
            <a:endParaRPr lang="fr-FR" dirty="0"/>
          </a:p>
        </p:txBody>
      </p:sp>
      <p:sp>
        <p:nvSpPr>
          <p:cNvPr id="14" name="Carré corné 13"/>
          <p:cNvSpPr/>
          <p:nvPr/>
        </p:nvSpPr>
        <p:spPr>
          <a:xfrm>
            <a:off x="7517127" y="2952750"/>
            <a:ext cx="988054" cy="9271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Item1 savoirs</a:t>
            </a:r>
            <a:endParaRPr lang="fr-FR" dirty="0"/>
          </a:p>
        </p:txBody>
      </p:sp>
      <p:sp>
        <p:nvSpPr>
          <p:cNvPr id="15" name="Carré corné 14"/>
          <p:cNvSpPr/>
          <p:nvPr/>
        </p:nvSpPr>
        <p:spPr>
          <a:xfrm>
            <a:off x="6718300" y="3517900"/>
            <a:ext cx="988054" cy="927100"/>
          </a:xfrm>
          <a:prstGeom prst="foldedCorne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Item2 savoirs</a:t>
            </a:r>
            <a:endParaRPr lang="fr-FR" dirty="0"/>
          </a:p>
        </p:txBody>
      </p:sp>
      <p:sp>
        <p:nvSpPr>
          <p:cNvPr id="16" name="Cadre 15"/>
          <p:cNvSpPr/>
          <p:nvPr/>
        </p:nvSpPr>
        <p:spPr>
          <a:xfrm>
            <a:off x="6358252" y="1079500"/>
            <a:ext cx="2696204" cy="4064000"/>
          </a:xfrm>
          <a:prstGeom prst="frame">
            <a:avLst>
              <a:gd name="adj1" fmla="val 6848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14118" y="3858915"/>
            <a:ext cx="677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fr-FR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Image 11" descr="cible M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71" y="4303363"/>
            <a:ext cx="1546850" cy="155119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358252" y="5143500"/>
            <a:ext cx="2696204" cy="53916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Un centre d’intérêt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861275" y="1008253"/>
            <a:ext cx="2542325" cy="467441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109969" y="5998852"/>
            <a:ext cx="209146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PROGRAMME (BO)</a:t>
            </a:r>
            <a:endParaRPr lang="fr-F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900070" y="5998852"/>
            <a:ext cx="3806283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CHOIX DE L’EQUIPE PEDAGOGIQUE</a:t>
            </a:r>
            <a:endParaRPr lang="fr-FR" b="1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37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13" y="2133600"/>
            <a:ext cx="4752975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6052" name="Picture 4"/>
          <p:cNvPicPr>
            <a:picLocks noChangeAspect="1" noChangeArrowheads="1"/>
          </p:cNvPicPr>
          <p:nvPr/>
        </p:nvPicPr>
        <p:blipFill>
          <a:blip r:embed="rId3" cstate="print"/>
          <a:srcRect l="16296" t="14426" r="9227" b="33426"/>
          <a:stretch>
            <a:fillRect/>
          </a:stretch>
        </p:blipFill>
        <p:spPr bwMode="auto">
          <a:xfrm>
            <a:off x="3419475" y="4005263"/>
            <a:ext cx="5435600" cy="23939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6550" y="984016"/>
            <a:ext cx="3438525" cy="25788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9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04" y="5674314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Centres d’intérêt</a:t>
            </a:r>
            <a:endParaRPr lang="fr-FR" sz="3600" dirty="0"/>
          </a:p>
        </p:txBody>
      </p:sp>
      <p:sp>
        <p:nvSpPr>
          <p:cNvPr id="11" name="Arrondir un rectangle avec un coin diagonal 10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Les Centres d’intérêt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Text Box 2"/>
          <p:cNvSpPr txBox="1">
            <a:spLocks noChangeArrowheads="1"/>
          </p:cNvSpPr>
          <p:nvPr/>
        </p:nvSpPr>
        <p:spPr bwMode="auto">
          <a:xfrm>
            <a:off x="250825" y="1773238"/>
            <a:ext cx="4752975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fr-FR" sz="2000" dirty="0"/>
          </a:p>
          <a:p>
            <a:pPr algn="l">
              <a:spcBef>
                <a:spcPct val="50000"/>
              </a:spcBef>
            </a:pPr>
            <a:endParaRPr lang="fr-FR" sz="2000" dirty="0"/>
          </a:p>
          <a:p>
            <a:pPr algn="l">
              <a:spcBef>
                <a:spcPct val="50000"/>
              </a:spcBef>
            </a:pPr>
            <a:endParaRPr lang="fr-FR" sz="2000" dirty="0"/>
          </a:p>
          <a:p>
            <a:pPr algn="l"/>
            <a:r>
              <a:rPr lang="fr-FR" sz="2000" dirty="0"/>
              <a:t>CI1 :  </a:t>
            </a:r>
          </a:p>
          <a:p>
            <a:pPr algn="l"/>
            <a:endParaRPr lang="fr-FR" sz="800" dirty="0"/>
          </a:p>
          <a:p>
            <a:pPr algn="l"/>
            <a:r>
              <a:rPr lang="fr-FR" sz="2000" dirty="0"/>
              <a:t>CI2 : </a:t>
            </a:r>
          </a:p>
          <a:p>
            <a:pPr algn="l"/>
            <a:endParaRPr lang="fr-FR" sz="800" dirty="0"/>
          </a:p>
          <a:p>
            <a:pPr algn="l"/>
            <a:r>
              <a:rPr lang="fr-FR" sz="2000" dirty="0"/>
              <a:t>CI3 : </a:t>
            </a:r>
          </a:p>
          <a:p>
            <a:pPr algn="l"/>
            <a:endParaRPr lang="fr-FR" sz="800" dirty="0"/>
          </a:p>
          <a:p>
            <a:pPr algn="l"/>
            <a:r>
              <a:rPr lang="fr-FR" sz="2000" dirty="0"/>
              <a:t>CI4 : </a:t>
            </a:r>
          </a:p>
          <a:p>
            <a:pPr algn="l"/>
            <a:endParaRPr lang="fr-FR" sz="800" dirty="0"/>
          </a:p>
          <a:p>
            <a:pPr algn="l"/>
            <a:r>
              <a:rPr lang="fr-FR" sz="2000" b="1" dirty="0"/>
              <a:t>CI5 :  </a:t>
            </a:r>
            <a:r>
              <a:rPr lang="fr-FR" sz="2000" b="1" dirty="0" smtClean="0"/>
              <a:t>Amélioration du confort domestique, efficacité énergétique </a:t>
            </a:r>
            <a:endParaRPr lang="fr-FR" sz="2000" b="1" dirty="0"/>
          </a:p>
          <a:p>
            <a:pPr algn="l"/>
            <a:endParaRPr lang="fr-FR" sz="1000" dirty="0"/>
          </a:p>
          <a:p>
            <a:pPr algn="l"/>
            <a:r>
              <a:rPr lang="fr-FR" sz="2000" dirty="0"/>
              <a:t>CI6 : </a:t>
            </a:r>
          </a:p>
          <a:p>
            <a:pPr algn="l"/>
            <a:endParaRPr lang="fr-FR" sz="800" dirty="0"/>
          </a:p>
          <a:p>
            <a:pPr algn="l"/>
            <a:r>
              <a:rPr lang="fr-FR" sz="2000" dirty="0"/>
              <a:t>CI7 : </a:t>
            </a:r>
          </a:p>
          <a:p>
            <a:pPr algn="l"/>
            <a:endParaRPr lang="fr-FR" sz="800" dirty="0"/>
          </a:p>
          <a:p>
            <a:pPr algn="l"/>
            <a:r>
              <a:rPr lang="fr-FR" sz="2000" dirty="0"/>
              <a:t>CI8 : </a:t>
            </a:r>
          </a:p>
          <a:p>
            <a:pPr algn="l"/>
            <a:endParaRPr lang="fr-FR" sz="2000" dirty="0"/>
          </a:p>
        </p:txBody>
      </p:sp>
      <p:sp>
        <p:nvSpPr>
          <p:cNvPr id="407555" name="Line 3"/>
          <p:cNvSpPr>
            <a:spLocks noChangeShapeType="1"/>
          </p:cNvSpPr>
          <p:nvPr/>
        </p:nvSpPr>
        <p:spPr bwMode="auto">
          <a:xfrm>
            <a:off x="5219700" y="1989138"/>
            <a:ext cx="36513" cy="4679950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7556" name="Line 4"/>
          <p:cNvSpPr>
            <a:spLocks noChangeShapeType="1"/>
          </p:cNvSpPr>
          <p:nvPr/>
        </p:nvSpPr>
        <p:spPr bwMode="auto">
          <a:xfrm>
            <a:off x="4859338" y="3213100"/>
            <a:ext cx="38893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7557" name="Line 5"/>
          <p:cNvSpPr>
            <a:spLocks noChangeShapeType="1"/>
          </p:cNvSpPr>
          <p:nvPr/>
        </p:nvSpPr>
        <p:spPr bwMode="auto">
          <a:xfrm>
            <a:off x="4859338" y="3644900"/>
            <a:ext cx="38893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7558" name="Line 6"/>
          <p:cNvSpPr>
            <a:spLocks noChangeShapeType="1"/>
          </p:cNvSpPr>
          <p:nvPr/>
        </p:nvSpPr>
        <p:spPr bwMode="auto">
          <a:xfrm>
            <a:off x="4859338" y="4076700"/>
            <a:ext cx="38893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7559" name="Line 7"/>
          <p:cNvSpPr>
            <a:spLocks noChangeShapeType="1"/>
          </p:cNvSpPr>
          <p:nvPr/>
        </p:nvSpPr>
        <p:spPr bwMode="auto">
          <a:xfrm>
            <a:off x="4859338" y="4508500"/>
            <a:ext cx="38893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7560" name="Line 8"/>
          <p:cNvSpPr>
            <a:spLocks noChangeShapeType="1"/>
          </p:cNvSpPr>
          <p:nvPr/>
        </p:nvSpPr>
        <p:spPr bwMode="auto">
          <a:xfrm>
            <a:off x="4859338" y="4941888"/>
            <a:ext cx="38893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7561" name="Line 9"/>
          <p:cNvSpPr>
            <a:spLocks noChangeShapeType="1"/>
          </p:cNvSpPr>
          <p:nvPr/>
        </p:nvSpPr>
        <p:spPr bwMode="auto">
          <a:xfrm>
            <a:off x="4859338" y="5805488"/>
            <a:ext cx="38893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7562" name="Line 10"/>
          <p:cNvSpPr>
            <a:spLocks noChangeShapeType="1"/>
          </p:cNvSpPr>
          <p:nvPr/>
        </p:nvSpPr>
        <p:spPr bwMode="auto">
          <a:xfrm>
            <a:off x="6084888" y="981075"/>
            <a:ext cx="34925" cy="5688013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7563" name="Line 11"/>
          <p:cNvSpPr>
            <a:spLocks noChangeShapeType="1"/>
          </p:cNvSpPr>
          <p:nvPr/>
        </p:nvSpPr>
        <p:spPr bwMode="auto">
          <a:xfrm>
            <a:off x="7524750" y="1341438"/>
            <a:ext cx="0" cy="5327650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7564" name="Line 12"/>
          <p:cNvSpPr>
            <a:spLocks noChangeShapeType="1"/>
          </p:cNvSpPr>
          <p:nvPr/>
        </p:nvSpPr>
        <p:spPr bwMode="auto">
          <a:xfrm>
            <a:off x="8459788" y="2420938"/>
            <a:ext cx="0" cy="4248150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7565" name="Line 13"/>
          <p:cNvSpPr>
            <a:spLocks noChangeShapeType="1"/>
          </p:cNvSpPr>
          <p:nvPr/>
        </p:nvSpPr>
        <p:spPr bwMode="auto">
          <a:xfrm>
            <a:off x="6804025" y="2492375"/>
            <a:ext cx="0" cy="4176713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7566" name="AutoShape 14"/>
          <p:cNvSpPr>
            <a:spLocks noChangeArrowheads="1"/>
          </p:cNvSpPr>
          <p:nvPr/>
        </p:nvSpPr>
        <p:spPr bwMode="auto">
          <a:xfrm>
            <a:off x="250825" y="4724400"/>
            <a:ext cx="8496300" cy="7207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7567" name="Line 15"/>
          <p:cNvSpPr>
            <a:spLocks noChangeShapeType="1"/>
          </p:cNvSpPr>
          <p:nvPr/>
        </p:nvSpPr>
        <p:spPr bwMode="auto">
          <a:xfrm>
            <a:off x="4859338" y="6237288"/>
            <a:ext cx="38893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7568" name="Line 16"/>
          <p:cNvSpPr>
            <a:spLocks noChangeShapeType="1"/>
          </p:cNvSpPr>
          <p:nvPr/>
        </p:nvSpPr>
        <p:spPr bwMode="auto">
          <a:xfrm>
            <a:off x="4859338" y="6669088"/>
            <a:ext cx="38893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7569" name="Oval 17"/>
          <p:cNvSpPr>
            <a:spLocks noChangeArrowheads="1"/>
          </p:cNvSpPr>
          <p:nvPr/>
        </p:nvSpPr>
        <p:spPr bwMode="auto">
          <a:xfrm>
            <a:off x="5111750" y="4797425"/>
            <a:ext cx="287338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7570" name="Oval 18"/>
          <p:cNvSpPr>
            <a:spLocks noChangeArrowheads="1"/>
          </p:cNvSpPr>
          <p:nvPr/>
        </p:nvSpPr>
        <p:spPr bwMode="auto">
          <a:xfrm>
            <a:off x="5975350" y="4799013"/>
            <a:ext cx="287338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7571" name="Oval 19"/>
          <p:cNvSpPr>
            <a:spLocks noChangeArrowheads="1"/>
          </p:cNvSpPr>
          <p:nvPr/>
        </p:nvSpPr>
        <p:spPr bwMode="auto">
          <a:xfrm>
            <a:off x="7380288" y="4799013"/>
            <a:ext cx="287337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7572" name="Oval 20"/>
          <p:cNvSpPr>
            <a:spLocks noChangeArrowheads="1"/>
          </p:cNvSpPr>
          <p:nvPr/>
        </p:nvSpPr>
        <p:spPr bwMode="auto">
          <a:xfrm>
            <a:off x="8316913" y="4799013"/>
            <a:ext cx="287337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7573" name="Oval 21"/>
          <p:cNvSpPr>
            <a:spLocks noChangeArrowheads="1"/>
          </p:cNvSpPr>
          <p:nvPr/>
        </p:nvSpPr>
        <p:spPr bwMode="auto">
          <a:xfrm>
            <a:off x="6661150" y="4799013"/>
            <a:ext cx="287338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7574" name="Line 22"/>
          <p:cNvSpPr>
            <a:spLocks noChangeShapeType="1"/>
          </p:cNvSpPr>
          <p:nvPr/>
        </p:nvSpPr>
        <p:spPr bwMode="auto">
          <a:xfrm>
            <a:off x="4859338" y="3213100"/>
            <a:ext cx="38893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7575" name="Line 23"/>
          <p:cNvSpPr>
            <a:spLocks noChangeShapeType="1"/>
          </p:cNvSpPr>
          <p:nvPr/>
        </p:nvSpPr>
        <p:spPr bwMode="auto">
          <a:xfrm>
            <a:off x="4859338" y="5516563"/>
            <a:ext cx="38893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7576" name="Line 24"/>
          <p:cNvSpPr>
            <a:spLocks noChangeShapeType="1"/>
          </p:cNvSpPr>
          <p:nvPr/>
        </p:nvSpPr>
        <p:spPr bwMode="auto">
          <a:xfrm>
            <a:off x="4859338" y="5949950"/>
            <a:ext cx="38893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07577" name="Text Box 25"/>
          <p:cNvSpPr txBox="1">
            <a:spLocks noChangeArrowheads="1"/>
          </p:cNvSpPr>
          <p:nvPr/>
        </p:nvSpPr>
        <p:spPr bwMode="auto">
          <a:xfrm>
            <a:off x="971550" y="3644900"/>
            <a:ext cx="3384548" cy="707886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/>
              <a:t>Lancement : </a:t>
            </a:r>
            <a:r>
              <a:rPr lang="fr-FR" sz="2000" b="1" dirty="0" smtClean="0"/>
              <a:t>Investigation ou </a:t>
            </a:r>
            <a:r>
              <a:rPr lang="fr-FR" sz="2000" b="1" dirty="0"/>
              <a:t>résolution de PB</a:t>
            </a:r>
          </a:p>
        </p:txBody>
      </p:sp>
      <p:sp>
        <p:nvSpPr>
          <p:cNvPr id="407578" name="Text Box 26"/>
          <p:cNvSpPr txBox="1">
            <a:spLocks noChangeArrowheads="1"/>
          </p:cNvSpPr>
          <p:nvPr/>
        </p:nvSpPr>
        <p:spPr bwMode="auto">
          <a:xfrm>
            <a:off x="4546126" y="5661025"/>
            <a:ext cx="3203574" cy="36933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/>
              <a:t>Relier, Structurer, Formaliser !</a:t>
            </a:r>
          </a:p>
        </p:txBody>
      </p:sp>
      <p:cxnSp>
        <p:nvCxnSpPr>
          <p:cNvPr id="407579" name="AutoShape 27"/>
          <p:cNvCxnSpPr>
            <a:cxnSpLocks noChangeShapeType="1"/>
            <a:stCxn id="407577" idx="1"/>
            <a:endCxn id="407566" idx="1"/>
          </p:cNvCxnSpPr>
          <p:nvPr/>
        </p:nvCxnSpPr>
        <p:spPr bwMode="auto">
          <a:xfrm rot="10800000" flipV="1">
            <a:off x="250826" y="3998843"/>
            <a:ext cx="720725" cy="1085920"/>
          </a:xfrm>
          <a:prstGeom prst="curvedConnector3">
            <a:avLst>
              <a:gd name="adj1" fmla="val 131718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</p:cxnSp>
      <p:cxnSp>
        <p:nvCxnSpPr>
          <p:cNvPr id="407580" name="AutoShape 28"/>
          <p:cNvCxnSpPr>
            <a:cxnSpLocks noChangeShapeType="1"/>
            <a:stCxn id="407566" idx="3"/>
            <a:endCxn id="407578" idx="3"/>
          </p:cNvCxnSpPr>
          <p:nvPr/>
        </p:nvCxnSpPr>
        <p:spPr bwMode="auto">
          <a:xfrm flipH="1">
            <a:off x="7749700" y="5084763"/>
            <a:ext cx="997425" cy="760928"/>
          </a:xfrm>
          <a:prstGeom prst="curvedConnector3">
            <a:avLst>
              <a:gd name="adj1" fmla="val -22919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</p:cxnSp>
      <p:sp>
        <p:nvSpPr>
          <p:cNvPr id="407581" name="Text Box 29"/>
          <p:cNvSpPr txBox="1">
            <a:spLocks noChangeArrowheads="1"/>
          </p:cNvSpPr>
          <p:nvPr/>
        </p:nvSpPr>
        <p:spPr bwMode="auto">
          <a:xfrm>
            <a:off x="3080084" y="6327775"/>
            <a:ext cx="6063915" cy="369332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smtClean="0"/>
              <a:t>Transférer et évaluer  les Compétences et les savoirs associés ! </a:t>
            </a:r>
            <a:endParaRPr lang="fr-FR" b="1" dirty="0"/>
          </a:p>
        </p:txBody>
      </p:sp>
      <p:cxnSp>
        <p:nvCxnSpPr>
          <p:cNvPr id="407582" name="AutoShape 30"/>
          <p:cNvCxnSpPr>
            <a:cxnSpLocks noChangeShapeType="1"/>
            <a:stCxn id="407578" idx="1"/>
            <a:endCxn id="407581" idx="1"/>
          </p:cNvCxnSpPr>
          <p:nvPr/>
        </p:nvCxnSpPr>
        <p:spPr bwMode="auto">
          <a:xfrm rot="10800000" flipV="1">
            <a:off x="3080084" y="5845691"/>
            <a:ext cx="1466042" cy="666750"/>
          </a:xfrm>
          <a:prstGeom prst="curvedConnector3">
            <a:avLst>
              <a:gd name="adj1" fmla="val 115593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</p:cxnSp>
      <p:pic>
        <p:nvPicPr>
          <p:cNvPr id="40758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164038"/>
            <a:ext cx="1149350" cy="841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7584" name="Picture 11" descr="porte port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6988" y="1557338"/>
            <a:ext cx="931862" cy="858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50825" y="188913"/>
            <a:ext cx="4249738" cy="1897062"/>
            <a:chOff x="722" y="1570"/>
            <a:chExt cx="4582" cy="2328"/>
          </a:xfrm>
        </p:grpSpPr>
        <p:pic>
          <p:nvPicPr>
            <p:cNvPr id="407587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2" y="1570"/>
              <a:ext cx="4536" cy="2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7588" name="Oval 7"/>
            <p:cNvSpPr>
              <a:spLocks noChangeArrowheads="1"/>
            </p:cNvSpPr>
            <p:nvPr/>
          </p:nvSpPr>
          <p:spPr bwMode="auto">
            <a:xfrm>
              <a:off x="1675" y="2614"/>
              <a:ext cx="499" cy="499"/>
            </a:xfrm>
            <a:prstGeom prst="ellipse">
              <a:avLst/>
            </a:prstGeom>
            <a:solidFill>
              <a:srgbClr val="33CCCC">
                <a:alpha val="4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fr-FR" sz="1200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07589" name="Oval 8"/>
            <p:cNvSpPr>
              <a:spLocks noChangeArrowheads="1"/>
            </p:cNvSpPr>
            <p:nvPr/>
          </p:nvSpPr>
          <p:spPr bwMode="auto">
            <a:xfrm>
              <a:off x="2809" y="2523"/>
              <a:ext cx="363" cy="363"/>
            </a:xfrm>
            <a:prstGeom prst="ellipse">
              <a:avLst/>
            </a:prstGeom>
            <a:solidFill>
              <a:srgbClr val="33CCCC">
                <a:alpha val="4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fr-FR" sz="1200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07590" name="Oval 9"/>
            <p:cNvSpPr>
              <a:spLocks noChangeArrowheads="1"/>
            </p:cNvSpPr>
            <p:nvPr/>
          </p:nvSpPr>
          <p:spPr bwMode="auto">
            <a:xfrm>
              <a:off x="3625" y="2614"/>
              <a:ext cx="499" cy="499"/>
            </a:xfrm>
            <a:prstGeom prst="ellipse">
              <a:avLst/>
            </a:prstGeom>
            <a:solidFill>
              <a:srgbClr val="33CCCC">
                <a:alpha val="4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l"/>
              <a:endParaRPr lang="fr-FR" sz="1200"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407591" name="Text Box 10"/>
            <p:cNvSpPr txBox="1">
              <a:spLocks noChangeArrowheads="1"/>
            </p:cNvSpPr>
            <p:nvPr/>
          </p:nvSpPr>
          <p:spPr bwMode="auto">
            <a:xfrm>
              <a:off x="857" y="1662"/>
              <a:ext cx="1363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sz="1200" b="1">
                <a:latin typeface="Arial" charset="0"/>
                <a:ea typeface="ＭＳ Ｐゴシック" pitchFamily="34" charset="-128"/>
                <a:cs typeface="Arial Unicode MS" pitchFamily="34" charset="-128"/>
              </a:endParaRPr>
            </a:p>
          </p:txBody>
        </p:sp>
        <p:sp>
          <p:nvSpPr>
            <p:cNvPr id="407592" name="Line 11"/>
            <p:cNvSpPr>
              <a:spLocks noChangeShapeType="1"/>
            </p:cNvSpPr>
            <p:nvPr/>
          </p:nvSpPr>
          <p:spPr bwMode="auto">
            <a:xfrm>
              <a:off x="1267" y="2069"/>
              <a:ext cx="499" cy="5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7593" name="Text Box 12"/>
            <p:cNvSpPr txBox="1">
              <a:spLocks noChangeArrowheads="1"/>
            </p:cNvSpPr>
            <p:nvPr/>
          </p:nvSpPr>
          <p:spPr bwMode="auto">
            <a:xfrm>
              <a:off x="2177" y="1636"/>
              <a:ext cx="1361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sz="1200" b="1">
                <a:latin typeface="Arial" charset="0"/>
                <a:ea typeface="ＭＳ Ｐゴシック" pitchFamily="34" charset="-128"/>
                <a:cs typeface="Arial Unicode MS" pitchFamily="34" charset="-128"/>
              </a:endParaRPr>
            </a:p>
          </p:txBody>
        </p:sp>
        <p:sp>
          <p:nvSpPr>
            <p:cNvPr id="407594" name="Line 13"/>
            <p:cNvSpPr>
              <a:spLocks noChangeShapeType="1"/>
            </p:cNvSpPr>
            <p:nvPr/>
          </p:nvSpPr>
          <p:spPr bwMode="auto">
            <a:xfrm>
              <a:off x="2854" y="2024"/>
              <a:ext cx="91" cy="49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7595" name="Text Box 14"/>
            <p:cNvSpPr txBox="1">
              <a:spLocks noChangeArrowheads="1"/>
            </p:cNvSpPr>
            <p:nvPr/>
          </p:nvSpPr>
          <p:spPr bwMode="auto">
            <a:xfrm>
              <a:off x="3943" y="1662"/>
              <a:ext cx="1361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sz="1200" b="1">
                <a:latin typeface="Arial" charset="0"/>
                <a:ea typeface="ＭＳ Ｐゴシック" pitchFamily="34" charset="-128"/>
                <a:cs typeface="Arial Unicode MS" pitchFamily="34" charset="-128"/>
              </a:endParaRPr>
            </a:p>
          </p:txBody>
        </p:sp>
        <p:sp>
          <p:nvSpPr>
            <p:cNvPr id="407596" name="Line 15"/>
            <p:cNvSpPr>
              <a:spLocks noChangeShapeType="1"/>
            </p:cNvSpPr>
            <p:nvPr/>
          </p:nvSpPr>
          <p:spPr bwMode="auto">
            <a:xfrm flipH="1">
              <a:off x="4011" y="1950"/>
              <a:ext cx="453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7597" name="Text Box 16"/>
            <p:cNvSpPr txBox="1">
              <a:spLocks noChangeArrowheads="1"/>
            </p:cNvSpPr>
            <p:nvPr/>
          </p:nvSpPr>
          <p:spPr bwMode="auto">
            <a:xfrm>
              <a:off x="3988" y="3475"/>
              <a:ext cx="1316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endParaRPr lang="fr-FR" sz="1200" b="1">
                <a:latin typeface="Arial" charset="0"/>
                <a:ea typeface="ＭＳ Ｐゴシック" pitchFamily="34" charset="-128"/>
                <a:cs typeface="Arial Unicode MS" pitchFamily="34" charset="-128"/>
              </a:endParaRPr>
            </a:p>
          </p:txBody>
        </p:sp>
      </p:grpSp>
      <p:cxnSp>
        <p:nvCxnSpPr>
          <p:cNvPr id="407598" name="AutoShape 46"/>
          <p:cNvCxnSpPr>
            <a:cxnSpLocks noChangeShapeType="1"/>
            <a:stCxn id="407569" idx="0"/>
            <a:endCxn id="407570" idx="3"/>
          </p:cNvCxnSpPr>
          <p:nvPr/>
        </p:nvCxnSpPr>
        <p:spPr bwMode="auto">
          <a:xfrm rot="5400000" flipV="1">
            <a:off x="5513388" y="4540250"/>
            <a:ext cx="247650" cy="762000"/>
          </a:xfrm>
          <a:prstGeom prst="curvedConnector5">
            <a:avLst>
              <a:gd name="adj1" fmla="val -92306"/>
              <a:gd name="adj2" fmla="val 56458"/>
              <a:gd name="adj3" fmla="val 209616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407599" name="AutoShape 47"/>
          <p:cNvCxnSpPr>
            <a:cxnSpLocks noChangeShapeType="1"/>
            <a:stCxn id="407570" idx="0"/>
            <a:endCxn id="407573" idx="4"/>
          </p:cNvCxnSpPr>
          <p:nvPr/>
        </p:nvCxnSpPr>
        <p:spPr bwMode="auto">
          <a:xfrm rot="5400000" flipV="1">
            <a:off x="6318250" y="4600576"/>
            <a:ext cx="288925" cy="685800"/>
          </a:xfrm>
          <a:prstGeom prst="curvedConnector5">
            <a:avLst>
              <a:gd name="adj1" fmla="val -79120"/>
              <a:gd name="adj2" fmla="val 49769"/>
              <a:gd name="adj3" fmla="val 17912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407600" name="AutoShape 48"/>
          <p:cNvCxnSpPr>
            <a:cxnSpLocks noChangeShapeType="1"/>
            <a:stCxn id="407573" idx="0"/>
            <a:endCxn id="407572" idx="0"/>
          </p:cNvCxnSpPr>
          <p:nvPr/>
        </p:nvCxnSpPr>
        <p:spPr bwMode="auto">
          <a:xfrm rot="5400000" flipV="1">
            <a:off x="7632700" y="3971926"/>
            <a:ext cx="1587" cy="1655762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cxnSp>
      <p:cxnSp>
        <p:nvCxnSpPr>
          <p:cNvPr id="407601" name="AutoShape 49"/>
          <p:cNvCxnSpPr>
            <a:cxnSpLocks noChangeShapeType="1"/>
            <a:stCxn id="407571" idx="4"/>
            <a:endCxn id="407572" idx="4"/>
          </p:cNvCxnSpPr>
          <p:nvPr/>
        </p:nvCxnSpPr>
        <p:spPr bwMode="auto">
          <a:xfrm rot="16200000" flipH="1">
            <a:off x="7992269" y="4620419"/>
            <a:ext cx="1587" cy="936625"/>
          </a:xfrm>
          <a:prstGeom prst="curvedConnector3">
            <a:avLst>
              <a:gd name="adj1" fmla="val 14400000"/>
            </a:avLst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</p:cxnSp>
      <p:pic>
        <p:nvPicPr>
          <p:cNvPr id="40760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333375"/>
            <a:ext cx="1441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7603" name="Text Box 51"/>
          <p:cNvSpPr txBox="1">
            <a:spLocks noChangeArrowheads="1"/>
          </p:cNvSpPr>
          <p:nvPr/>
        </p:nvSpPr>
        <p:spPr bwMode="auto">
          <a:xfrm>
            <a:off x="250825" y="2276475"/>
            <a:ext cx="4897438" cy="7078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i="1" dirty="0"/>
              <a:t>Porte de garage, éclairage, </a:t>
            </a:r>
            <a:r>
              <a:rPr lang="fr-FR" sz="2000" b="1" i="1" dirty="0" smtClean="0"/>
              <a:t>portail, systèmes domotiques </a:t>
            </a:r>
            <a:endParaRPr lang="fr-FR" sz="2000" b="1" i="1" dirty="0"/>
          </a:p>
        </p:txBody>
      </p:sp>
      <p:sp>
        <p:nvSpPr>
          <p:cNvPr id="56" name="ZoneTexte 55"/>
          <p:cNvSpPr txBox="1"/>
          <p:nvPr/>
        </p:nvSpPr>
        <p:spPr>
          <a:xfrm>
            <a:off x="1640199" y="2984361"/>
            <a:ext cx="209146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PROGRAMME (BO)</a:t>
            </a:r>
            <a:endParaRPr lang="fr-F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58" name="Groupe 57"/>
          <p:cNvGrpSpPr/>
          <p:nvPr/>
        </p:nvGrpSpPr>
        <p:grpSpPr>
          <a:xfrm>
            <a:off x="5792788" y="2839453"/>
            <a:ext cx="1378033" cy="1513333"/>
            <a:chOff x="3221844" y="2443754"/>
            <a:chExt cx="3100703" cy="3600400"/>
          </a:xfrm>
        </p:grpSpPr>
        <p:sp>
          <p:nvSpPr>
            <p:cNvPr id="59" name="Ellipse 58"/>
            <p:cNvSpPr/>
            <p:nvPr/>
          </p:nvSpPr>
          <p:spPr>
            <a:xfrm>
              <a:off x="3370048" y="2764618"/>
              <a:ext cx="2920045" cy="290097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fr-FR" sz="1200" dirty="0" err="1" smtClean="0">
                  <a:solidFill>
                    <a:schemeClr val="tx1"/>
                  </a:solidFill>
                </a:rPr>
                <a:t>xcwxcwxcw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60" name="Ellipse 59"/>
            <p:cNvSpPr/>
            <p:nvPr/>
          </p:nvSpPr>
          <p:spPr>
            <a:xfrm>
              <a:off x="3723821" y="3098782"/>
              <a:ext cx="2222689" cy="222269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61" name="Ellipse 60"/>
            <p:cNvSpPr/>
            <p:nvPr/>
          </p:nvSpPr>
          <p:spPr>
            <a:xfrm>
              <a:off x="4086204" y="3476881"/>
              <a:ext cx="1481794" cy="14817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62" name="Connecteur droit avec flèche 61"/>
            <p:cNvCxnSpPr/>
            <p:nvPr/>
          </p:nvCxnSpPr>
          <p:spPr>
            <a:xfrm flipV="1">
              <a:off x="4827101" y="2443754"/>
              <a:ext cx="0" cy="1774026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/>
            <p:cNvCxnSpPr/>
            <p:nvPr/>
          </p:nvCxnSpPr>
          <p:spPr>
            <a:xfrm flipH="1">
              <a:off x="3327867" y="4210614"/>
              <a:ext cx="1498323" cy="940773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Connecteur droit avec flèche 63"/>
            <p:cNvCxnSpPr/>
            <p:nvPr/>
          </p:nvCxnSpPr>
          <p:spPr>
            <a:xfrm>
              <a:off x="4826189" y="4210616"/>
              <a:ext cx="1496358" cy="930273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Connecteur droit avec flèche 64"/>
            <p:cNvCxnSpPr/>
            <p:nvPr/>
          </p:nvCxnSpPr>
          <p:spPr>
            <a:xfrm flipV="1">
              <a:off x="4824448" y="3300574"/>
              <a:ext cx="1479175" cy="927086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6" name="Connecteur droit avec flèche 65"/>
            <p:cNvCxnSpPr/>
            <p:nvPr/>
          </p:nvCxnSpPr>
          <p:spPr>
            <a:xfrm flipH="1" flipV="1">
              <a:off x="3221844" y="3445716"/>
              <a:ext cx="1608192" cy="777368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7" name="Connecteur droit avec flèche 66"/>
            <p:cNvCxnSpPr/>
            <p:nvPr/>
          </p:nvCxnSpPr>
          <p:spPr>
            <a:xfrm>
              <a:off x="4830034" y="4223083"/>
              <a:ext cx="0" cy="1821071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 l="13435" t="33883" r="52896" b="26229"/>
          <a:stretch>
            <a:fillRect/>
          </a:stretch>
        </p:blipFill>
        <p:spPr bwMode="auto">
          <a:xfrm>
            <a:off x="7669812" y="1481840"/>
            <a:ext cx="1474188" cy="109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7"/>
          <a:srcRect l="54376" t="33727" r="11479" b="26229"/>
          <a:stretch>
            <a:fillRect/>
          </a:stretch>
        </p:blipFill>
        <p:spPr bwMode="auto">
          <a:xfrm>
            <a:off x="5237707" y="0"/>
            <a:ext cx="1475285" cy="10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75885"/>
              </p:ext>
            </p:extLst>
          </p:nvPr>
        </p:nvGraphicFramePr>
        <p:xfrm>
          <a:off x="774700" y="967205"/>
          <a:ext cx="8105775" cy="4999790"/>
        </p:xfrm>
        <a:graphic>
          <a:graphicData uri="http://schemas.openxmlformats.org/drawingml/2006/table">
            <a:tbl>
              <a:tblPr/>
              <a:tblGrid>
                <a:gridCol w="1383584"/>
                <a:gridCol w="6722191"/>
              </a:tblGrid>
              <a:tr h="9999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Les </a:t>
                      </a:r>
                      <a:r>
                        <a:rPr lang="fr-FR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activités en classe entière</a:t>
                      </a:r>
                      <a:endParaRPr lang="fr-FR" sz="24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 smtClean="0">
                          <a:effectLst/>
                          <a:latin typeface="Arial"/>
                        </a:rPr>
                        <a:t>Chaque séquence intègre des phases en classe entière (cours) correspondant à des apports structurés des connaissances ainsi qu'un lancement, une synthèse, des évaluations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9995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effectLst/>
                          <a:latin typeface="Arial"/>
                        </a:rPr>
                        <a:t>La </a:t>
                      </a:r>
                      <a:r>
                        <a:rPr lang="fr-FR" sz="1800" b="0" i="0" u="none" strike="noStrike" dirty="0" smtClean="0">
                          <a:effectLst/>
                          <a:latin typeface="Arial"/>
                        </a:rPr>
                        <a:t>place du cours par rapport aux activités à effectifs réduits correspond au choix d’une stratégie pédagogique durant chaque séquence (inductive ou déductive)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9995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fr-FR" sz="24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Les activités  à effectifs réduits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effectLst/>
                          <a:latin typeface="Arial"/>
                        </a:rPr>
                        <a:t>Chaque séquence donne lieu à des activités à effectifs réduits qui doivent obligatoirement correspondre à des activités de types actives, pratiques et inductives.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9995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>
                          <a:effectLst/>
                          <a:latin typeface="Arial"/>
                        </a:rPr>
                        <a:t>Les activités à effectifs réduits privilégient les 3 démarches de la technologie: projet, résolution de problème technique et investigation</a:t>
                      </a:r>
                    </a:p>
                  </a:txBody>
                  <a:tcPr marL="7200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99995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0" i="0" u="none" strike="noStrike" dirty="0" smtClean="0">
                          <a:effectLst/>
                          <a:latin typeface="Arial"/>
                        </a:rPr>
                        <a:t>Les activités à effectifs réduits relèvent des 3 types d'activités suivantes: étude de dossier en équipe, travail pratique en binôme, projet en équipe</a:t>
                      </a:r>
                      <a:endParaRPr lang="fr-FR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Arrondir un rectangle avec un coin diagonal 5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L’organisation pratique des activités</a:t>
            </a:r>
          </a:p>
        </p:txBody>
      </p:sp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Organisation des activités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93082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59342" y="1710845"/>
            <a:ext cx="1761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/>
              <a:t>Approche inductive</a:t>
            </a:r>
            <a:endParaRPr lang="fr-FR" sz="2800" b="1" i="1" dirty="0"/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3189958251"/>
              </p:ext>
            </p:extLst>
          </p:nvPr>
        </p:nvGraphicFramePr>
        <p:xfrm>
          <a:off x="2826808" y="821854"/>
          <a:ext cx="6096000" cy="2734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634031428"/>
              </p:ext>
            </p:extLst>
          </p:nvPr>
        </p:nvGraphicFramePr>
        <p:xfrm>
          <a:off x="2826808" y="3565048"/>
          <a:ext cx="6096000" cy="2734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59342" y="4487912"/>
            <a:ext cx="1761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/>
              <a:t>Approche déductive</a:t>
            </a:r>
            <a:endParaRPr lang="fr-FR" sz="2800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1150408" y="3184046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Ces approches impliquent un décalage entre les cours et les activités pratiques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sp>
        <p:nvSpPr>
          <p:cNvPr id="10" name="Arrondir un rectangle avec un coin diagonal 9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Les approches didactiques</a:t>
            </a:r>
          </a:p>
        </p:txBody>
      </p:sp>
      <p:pic>
        <p:nvPicPr>
          <p:cNvPr id="11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82430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Organisation des activités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03080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Préparer les activités en STI2D</a:t>
            </a:r>
            <a:endParaRPr lang="fr-FR" sz="3600" dirty="0"/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L’objectif poursuivi</a:t>
            </a:r>
            <a:endParaRPr lang="fr-FR" sz="36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744093" y="5939217"/>
            <a:ext cx="839990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744093" y="1000559"/>
            <a:ext cx="0" cy="4913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1494060" y="1795876"/>
            <a:ext cx="6639642" cy="2655330"/>
          </a:xfrm>
          <a:prstGeom prst="line">
            <a:avLst/>
          </a:prstGeom>
          <a:ln w="76200" cmpd="sng"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Bulle rectangulaire à coins arrondis 14"/>
          <p:cNvSpPr/>
          <p:nvPr/>
        </p:nvSpPr>
        <p:spPr>
          <a:xfrm>
            <a:off x="1706281" y="4836036"/>
            <a:ext cx="2232278" cy="885110"/>
          </a:xfrm>
          <a:prstGeom prst="wedgeRoundRectCallout">
            <a:avLst>
              <a:gd name="adj1" fmla="val -62565"/>
              <a:gd name="adj2" fmla="val -9112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dirty="0" smtClean="0"/>
              <a:t>L’élève rentre en première STI2D avec ses acquis</a:t>
            </a:r>
            <a:endParaRPr lang="fr-FR" sz="1600" dirty="0"/>
          </a:p>
        </p:txBody>
      </p:sp>
      <p:sp>
        <p:nvSpPr>
          <p:cNvPr id="16" name="Rectangle 15"/>
          <p:cNvSpPr/>
          <p:nvPr/>
        </p:nvSpPr>
        <p:spPr>
          <a:xfrm>
            <a:off x="756923" y="1475184"/>
            <a:ext cx="749966" cy="44512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Scolarité collège, lycée (seconde)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21075" y="1000559"/>
            <a:ext cx="175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Acquis de l’élève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243430" y="6147131"/>
            <a:ext cx="1780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Echelle de temps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8133702" y="1192974"/>
            <a:ext cx="848717" cy="473341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Enseignement supérieur</a:t>
            </a:r>
            <a:endParaRPr lang="fr-FR" dirty="0"/>
          </a:p>
        </p:txBody>
      </p:sp>
      <p:sp>
        <p:nvSpPr>
          <p:cNvPr id="24" name="Bulle rectangulaire à coins arrondis 23"/>
          <p:cNvSpPr/>
          <p:nvPr/>
        </p:nvSpPr>
        <p:spPr>
          <a:xfrm>
            <a:off x="4950515" y="910764"/>
            <a:ext cx="2783933" cy="705523"/>
          </a:xfrm>
          <a:prstGeom prst="wedgeRoundRectCallout">
            <a:avLst>
              <a:gd name="adj1" fmla="val 63498"/>
              <a:gd name="adj2" fmla="val 60950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L’élève termine le cycle secondaire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 rot="20290729">
            <a:off x="2461969" y="2613392"/>
            <a:ext cx="37325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Formation STI2D</a:t>
            </a:r>
            <a:endParaRPr lang="fr-FR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7" name="Picture 3" descr="C:\Users\user\Documents\My Dropbox\07- Lycée\STI2D\cib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44" y="1693253"/>
            <a:ext cx="441884" cy="4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Bulle rectangulaire à coins arrondis 28"/>
          <p:cNvSpPr/>
          <p:nvPr/>
        </p:nvSpPr>
        <p:spPr>
          <a:xfrm>
            <a:off x="5567865" y="3282579"/>
            <a:ext cx="2166583" cy="705523"/>
          </a:xfrm>
          <a:prstGeom prst="wedgeRoundRectCallout">
            <a:avLst>
              <a:gd name="adj1" fmla="val 49753"/>
              <a:gd name="adj2" fmla="val -21359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9 objectifs du programme STI2D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927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609152" y="1751911"/>
            <a:ext cx="6467040" cy="45987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69391872"/>
              </p:ext>
            </p:extLst>
          </p:nvPr>
        </p:nvGraphicFramePr>
        <p:xfrm>
          <a:off x="803583" y="2051644"/>
          <a:ext cx="6088063" cy="1532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 4" descr="AA00273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8509" y="2435360"/>
            <a:ext cx="1250866" cy="7813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5322" y="2341285"/>
            <a:ext cx="1038525" cy="974165"/>
          </a:xfrm>
          <a:prstGeom prst="rect">
            <a:avLst/>
          </a:prstGeom>
        </p:spPr>
      </p:pic>
      <p:pic>
        <p:nvPicPr>
          <p:cNvPr id="2" name="Image 1" descr="aa044539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038" y="2341285"/>
            <a:ext cx="549622" cy="922644"/>
          </a:xfrm>
          <a:prstGeom prst="rect">
            <a:avLst/>
          </a:prstGeom>
        </p:spPr>
      </p:pic>
      <p:pic>
        <p:nvPicPr>
          <p:cNvPr id="3" name="Image 2" descr="stk19948boj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615" y="2701301"/>
            <a:ext cx="760730" cy="47350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45697" y="3355181"/>
            <a:ext cx="159455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Appropriation, problématisation…étape qui amène, par l’observation de faits remettant en cause les représentations mentales des élèves, la formulation d’une question à laquelle il faut tenter d’apporter une réponse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2861559" y="3355181"/>
            <a:ext cx="17034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La question posée donne lieu à la formulation d’hypothèses qui vont faire l’objet d’une « investigation » pour les valider ou invalider au travers de</a:t>
            </a:r>
          </a:p>
          <a:p>
            <a:r>
              <a:rPr lang="fr-FR" sz="1200" dirty="0"/>
              <a:t>r</a:t>
            </a:r>
            <a:r>
              <a:rPr lang="fr-FR" sz="1200" dirty="0" smtClean="0"/>
              <a:t>echerches documentaires, enquêtes, expérimentations pratique ou virtuelle</a:t>
            </a:r>
            <a:r>
              <a:rPr lang="fr-FR" sz="1200" dirty="0"/>
              <a:t> </a:t>
            </a:r>
            <a:r>
              <a:rPr lang="fr-FR" sz="1200" dirty="0" smtClean="0"/>
              <a:t>…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4985560" y="3370091"/>
            <a:ext cx="15381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A l’issue des travaux, une synthèse est réalisée pour rassembler les conclusions des travaux relatifs aux différentes pistes suivies; cela peut prendre la forme de rapports écrits ou de restitution orales</a:t>
            </a:r>
            <a:endParaRPr lang="fr-FR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428088" y="3583922"/>
            <a:ext cx="17037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…pour préparer la phase de structuration de savoirs (cognitifs ou méthodologiques) qui sera réalisée par le professeur en réinvestissant les résultats collectés lors des synthèses</a:t>
            </a:r>
            <a:endParaRPr lang="fr-FR" sz="1400" dirty="0"/>
          </a:p>
        </p:txBody>
      </p:sp>
      <p:sp>
        <p:nvSpPr>
          <p:cNvPr id="14" name="Arrondir un rectangle avec un coin diagonal 13"/>
          <p:cNvSpPr/>
          <p:nvPr/>
        </p:nvSpPr>
        <p:spPr>
          <a:xfrm>
            <a:off x="601427" y="102624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Démarche d’investigation</a:t>
            </a:r>
            <a:endParaRPr lang="fr-FR" sz="3600" dirty="0"/>
          </a:p>
        </p:txBody>
      </p:sp>
      <p:sp>
        <p:nvSpPr>
          <p:cNvPr id="16" name="Rectangle 15"/>
          <p:cNvSpPr/>
          <p:nvPr/>
        </p:nvSpPr>
        <p:spPr>
          <a:xfrm>
            <a:off x="11590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Organisation des activités</a:t>
            </a:r>
            <a:endParaRPr lang="fr-FR" sz="3600" dirty="0"/>
          </a:p>
        </p:txBody>
      </p:sp>
      <p:pic>
        <p:nvPicPr>
          <p:cNvPr id="1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14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1561040" y="1998131"/>
            <a:ext cx="1540933" cy="33189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Cours CE</a:t>
            </a:r>
          </a:p>
          <a:p>
            <a:pPr algn="ctr"/>
            <a:r>
              <a:rPr lang="fr-FR" sz="2400" dirty="0" smtClean="0"/>
              <a:t>2h</a:t>
            </a:r>
            <a:endParaRPr lang="fr-FR" sz="2400" dirty="0"/>
          </a:p>
        </p:txBody>
      </p:sp>
      <p:sp>
        <p:nvSpPr>
          <p:cNvPr id="49" name="Rectangle 48"/>
          <p:cNvSpPr/>
          <p:nvPr/>
        </p:nvSpPr>
        <p:spPr>
          <a:xfrm>
            <a:off x="3237440" y="1998131"/>
            <a:ext cx="1540933" cy="2523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Activités pratique Groupe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2h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488642" y="1998131"/>
            <a:ext cx="1540933" cy="12869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Cours CE</a:t>
            </a:r>
          </a:p>
          <a:p>
            <a:pPr algn="ctr"/>
            <a:r>
              <a:rPr lang="fr-FR" sz="2400" dirty="0" smtClean="0"/>
              <a:t>2h</a:t>
            </a:r>
            <a:endParaRPr lang="fr-FR" sz="2400" dirty="0"/>
          </a:p>
        </p:txBody>
      </p:sp>
      <p:sp>
        <p:nvSpPr>
          <p:cNvPr id="52" name="Rectangle 51"/>
          <p:cNvSpPr/>
          <p:nvPr/>
        </p:nvSpPr>
        <p:spPr>
          <a:xfrm>
            <a:off x="4829172" y="1998132"/>
            <a:ext cx="1540933" cy="25230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Activités pratique Groupe</a:t>
            </a:r>
          </a:p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2h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237440" y="4571998"/>
            <a:ext cx="3132665" cy="7450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AP de 4h possible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488643" y="3403598"/>
            <a:ext cx="711198" cy="19134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2400" dirty="0" smtClean="0"/>
              <a:t>Cours CE 1h</a:t>
            </a:r>
            <a:endParaRPr lang="fr-FR" sz="2400" dirty="0"/>
          </a:p>
        </p:txBody>
      </p:sp>
      <p:sp>
        <p:nvSpPr>
          <p:cNvPr id="55" name="Rectangle 54"/>
          <p:cNvSpPr/>
          <p:nvPr/>
        </p:nvSpPr>
        <p:spPr>
          <a:xfrm>
            <a:off x="7301442" y="3403598"/>
            <a:ext cx="711198" cy="19134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400" dirty="0" smtClean="0"/>
              <a:t>STI en LV1</a:t>
            </a:r>
            <a:endParaRPr lang="fr-FR" sz="2400" dirty="0"/>
          </a:p>
        </p:txBody>
      </p:sp>
      <p:sp>
        <p:nvSpPr>
          <p:cNvPr id="56" name="ZoneTexte 55"/>
          <p:cNvSpPr txBox="1"/>
          <p:nvPr/>
        </p:nvSpPr>
        <p:spPr>
          <a:xfrm>
            <a:off x="652777" y="914194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Exemple d’une répartition 4h en classe entière (dont l’heure de technologie en langue vivante 1) et de 4h en groupe allégé.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sp>
        <p:nvSpPr>
          <p:cNvPr id="12" name="Arrondir un rectangle avec un coin diagonal 11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Choisir une organisation hebdomadaire</a:t>
            </a:r>
          </a:p>
        </p:txBody>
      </p:sp>
      <p:pic>
        <p:nvPicPr>
          <p:cNvPr id="13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Organisation des activités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570400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0398" y="1108135"/>
            <a:ext cx="1540933" cy="14054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Cours CE</a:t>
            </a:r>
          </a:p>
          <a:p>
            <a:pPr algn="ctr"/>
            <a:r>
              <a:rPr lang="fr-FR" sz="2400" dirty="0" smtClean="0"/>
              <a:t>2h</a:t>
            </a:r>
            <a:endParaRPr lang="fr-FR" sz="2400" dirty="0"/>
          </a:p>
        </p:txBody>
      </p:sp>
      <p:sp>
        <p:nvSpPr>
          <p:cNvPr id="5" name="Rectangle 4"/>
          <p:cNvSpPr/>
          <p:nvPr/>
        </p:nvSpPr>
        <p:spPr>
          <a:xfrm>
            <a:off x="2336798" y="1108134"/>
            <a:ext cx="1540933" cy="14054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Activités pratique Gr 2h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88000" y="1108134"/>
            <a:ext cx="1540933" cy="14054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TD CE</a:t>
            </a:r>
          </a:p>
          <a:p>
            <a:pPr algn="ctr"/>
            <a:r>
              <a:rPr lang="fr-FR" sz="2400" dirty="0" smtClean="0"/>
              <a:t>1h + 1h LV</a:t>
            </a:r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3928530" y="1108136"/>
            <a:ext cx="1540933" cy="14054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Activités pratique Gr 2h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88000" y="2886136"/>
            <a:ext cx="1540933" cy="14054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Cours CE</a:t>
            </a:r>
          </a:p>
          <a:p>
            <a:pPr algn="ctr"/>
            <a:r>
              <a:rPr lang="fr-FR" sz="2400" dirty="0" smtClean="0"/>
              <a:t>2h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2336798" y="2886134"/>
            <a:ext cx="1540933" cy="14054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Activités pratique Gr 2h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0535" y="2886134"/>
            <a:ext cx="1540933" cy="14054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TD CE</a:t>
            </a:r>
          </a:p>
          <a:p>
            <a:pPr algn="ctr"/>
            <a:r>
              <a:rPr lang="fr-FR" sz="2400" dirty="0" smtClean="0"/>
              <a:t>1h + 1h LV</a:t>
            </a:r>
            <a:endParaRPr lang="fr-FR" sz="2400" dirty="0"/>
          </a:p>
        </p:txBody>
      </p:sp>
      <p:sp>
        <p:nvSpPr>
          <p:cNvPr id="14" name="Rectangle 13"/>
          <p:cNvSpPr/>
          <p:nvPr/>
        </p:nvSpPr>
        <p:spPr>
          <a:xfrm>
            <a:off x="3928530" y="2886136"/>
            <a:ext cx="1540933" cy="14054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Activités pratique Gr 2h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8000" y="4664132"/>
            <a:ext cx="1540933" cy="140546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TD CE</a:t>
            </a:r>
          </a:p>
          <a:p>
            <a:pPr algn="ctr"/>
            <a:r>
              <a:rPr lang="fr-FR" sz="2400" dirty="0" smtClean="0"/>
              <a:t>2h</a:t>
            </a:r>
            <a:endParaRPr lang="fr-FR" sz="2400" dirty="0"/>
          </a:p>
        </p:txBody>
      </p:sp>
      <p:sp>
        <p:nvSpPr>
          <p:cNvPr id="16" name="Rectangle 15"/>
          <p:cNvSpPr/>
          <p:nvPr/>
        </p:nvSpPr>
        <p:spPr>
          <a:xfrm>
            <a:off x="660398" y="4664133"/>
            <a:ext cx="1540933" cy="14054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Activités pratique Gr 2h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36798" y="4664133"/>
            <a:ext cx="1540933" cy="14054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Cours CE</a:t>
            </a:r>
          </a:p>
          <a:p>
            <a:pPr algn="ctr"/>
            <a:r>
              <a:rPr lang="fr-FR" sz="2400" dirty="0" smtClean="0"/>
              <a:t>1h + 1h LV</a:t>
            </a:r>
            <a:endParaRPr lang="fr-FR" sz="2400" dirty="0"/>
          </a:p>
        </p:txBody>
      </p:sp>
      <p:sp>
        <p:nvSpPr>
          <p:cNvPr id="18" name="Rectangle 17"/>
          <p:cNvSpPr/>
          <p:nvPr/>
        </p:nvSpPr>
        <p:spPr>
          <a:xfrm>
            <a:off x="3928530" y="4664136"/>
            <a:ext cx="1540933" cy="14054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Activités pratique Gr 2h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1" name="Arrondir un rectangle avec un coin diagonal 20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Schémas d’organisation possibles</a:t>
            </a:r>
          </a:p>
        </p:txBody>
      </p:sp>
      <p:pic>
        <p:nvPicPr>
          <p:cNvPr id="22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Organisation des activités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54782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0804" y="1057275"/>
            <a:ext cx="63055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Deux types de supports:</a:t>
            </a:r>
          </a:p>
          <a:p>
            <a:r>
              <a:rPr lang="fr-FR" b="1" dirty="0">
                <a:solidFill>
                  <a:srgbClr val="0070C0"/>
                </a:solidFill>
              </a:rPr>
              <a:t>Les supports réels disponibles dans le laboratoire, </a:t>
            </a:r>
            <a:r>
              <a:rPr lang="fr-FR" b="1" dirty="0">
                <a:solidFill>
                  <a:srgbClr val="FF0000"/>
                </a:solidFill>
              </a:rPr>
              <a:t>dédiés aux activités </a:t>
            </a:r>
            <a:r>
              <a:rPr lang="fr-FR" b="1" dirty="0" smtClean="0">
                <a:solidFill>
                  <a:srgbClr val="FF0000"/>
                </a:solidFill>
              </a:rPr>
              <a:t>pratiques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Les </a:t>
            </a:r>
            <a:r>
              <a:rPr lang="fr-FR" b="1" dirty="0">
                <a:solidFill>
                  <a:srgbClr val="0070C0"/>
                </a:solidFill>
              </a:rPr>
              <a:t>supports virtuels, numériques, accessibles éventuellement à distance, </a:t>
            </a:r>
            <a:r>
              <a:rPr lang="fr-FR" b="1" dirty="0">
                <a:solidFill>
                  <a:srgbClr val="FF0000"/>
                </a:solidFill>
              </a:rPr>
              <a:t>dédiés aux étude de dossier techniques</a:t>
            </a:r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Les supports didactiques</a:t>
            </a:r>
          </a:p>
        </p:txBody>
      </p:sp>
      <p:pic>
        <p:nvPicPr>
          <p:cNvPr id="6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Typologie des supports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52720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515591"/>
              </p:ext>
            </p:extLst>
          </p:nvPr>
        </p:nvGraphicFramePr>
        <p:xfrm>
          <a:off x="652777" y="999059"/>
          <a:ext cx="8229600" cy="5392216"/>
        </p:xfrm>
        <a:graphic>
          <a:graphicData uri="http://schemas.openxmlformats.org/drawingml/2006/table">
            <a:tbl>
              <a:tblPr/>
              <a:tblGrid>
                <a:gridCol w="3742267"/>
                <a:gridCol w="4487333"/>
              </a:tblGrid>
              <a:tr h="3145493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0" u="none" strike="noStrike" dirty="0" smtClean="0">
                          <a:effectLst/>
                          <a:latin typeface="Arial"/>
                        </a:rPr>
                        <a:t>L'utilisation d'un support doit d'abord </a:t>
                      </a:r>
                      <a:r>
                        <a:rPr lang="fr-F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permettre d'identifier des principes technologiques </a:t>
                      </a:r>
                      <a:r>
                        <a:rPr lang="fr-FR" sz="2400" b="0" i="0" u="none" strike="noStrike" dirty="0" smtClean="0">
                          <a:effectLst/>
                          <a:latin typeface="Arial"/>
                        </a:rPr>
                        <a:t>et pas forcément d’optimiser des performances .</a:t>
                      </a:r>
                    </a:p>
                  </a:txBody>
                  <a:tcPr marL="144000" marR="10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Pas de supports de type professionnels destinés à garantir une production donnée.</a:t>
                      </a:r>
                      <a:r>
                        <a:rPr lang="fr-FR" sz="2400" b="1" i="1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24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Systèmes didactiques possibles (et pas forcément des systèmes lourds </a:t>
                      </a:r>
                      <a:r>
                        <a:rPr lang="fr-FR" sz="2400" b="1" i="1" u="none" strike="noStrike" dirty="0" err="1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didactisés</a:t>
                      </a:r>
                      <a:r>
                        <a:rPr lang="fr-FR" sz="24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fr-FR" sz="2400" b="1" i="1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144000" marR="10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46723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>
                          <a:effectLst/>
                          <a:latin typeface="Arial"/>
                        </a:rPr>
                        <a:t>Chaque support </a:t>
                      </a:r>
                      <a:r>
                        <a:rPr lang="fr-FR" sz="2400" b="0" i="0" u="none" strike="noStrike" dirty="0" smtClean="0">
                          <a:effectLst/>
                          <a:latin typeface="Arial"/>
                        </a:rPr>
                        <a:t>réel doit </a:t>
                      </a:r>
                      <a:r>
                        <a:rPr lang="fr-FR" sz="2400" b="0" i="0" u="none" strike="noStrike" dirty="0">
                          <a:effectLst/>
                          <a:latin typeface="Arial"/>
                        </a:rPr>
                        <a:t>d'abord permettre aux élèves de </a:t>
                      </a:r>
                      <a:r>
                        <a:rPr lang="fr-FR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mener des activités pratiques </a:t>
                      </a:r>
                      <a:r>
                        <a:rPr lang="fr-FR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concrètes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144000" marR="10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Doit</a:t>
                      </a:r>
                      <a:r>
                        <a:rPr lang="fr-FR" sz="2400" b="1" i="1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 obligatoirement permettre l’</a:t>
                      </a:r>
                      <a:r>
                        <a:rPr lang="fr-FR" sz="24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observation, l’analyse,</a:t>
                      </a:r>
                      <a:r>
                        <a:rPr lang="fr-FR" sz="2400" b="1" i="1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 les </a:t>
                      </a:r>
                      <a:r>
                        <a:rPr lang="fr-FR" sz="24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réglages,</a:t>
                      </a:r>
                      <a:r>
                        <a:rPr lang="fr-FR" sz="2400" b="1" i="1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 le </a:t>
                      </a:r>
                      <a:r>
                        <a:rPr lang="fr-FR" sz="24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montage/démontage/ les mesures,</a:t>
                      </a:r>
                      <a:r>
                        <a:rPr lang="fr-FR" sz="2400" b="1" i="1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2400" b="1" i="1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etc.)</a:t>
                      </a:r>
                    </a:p>
                  </a:txBody>
                  <a:tcPr marL="144000" marR="1080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Arrondir un rectangle avec un coin diagonal 5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/>
              <a:t>Le cahier des charges des supports réels en STI2D</a:t>
            </a:r>
          </a:p>
        </p:txBody>
      </p:sp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Typologie des supports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96952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ChangeArrowheads="1"/>
          </p:cNvSpPr>
          <p:nvPr/>
        </p:nvSpPr>
        <p:spPr bwMode="auto">
          <a:xfrm>
            <a:off x="107950" y="3503613"/>
            <a:ext cx="9036050" cy="2663825"/>
          </a:xfrm>
          <a:prstGeom prst="rect">
            <a:avLst/>
          </a:prstGeom>
          <a:solidFill>
            <a:srgbClr val="99CC00"/>
          </a:solidFill>
          <a:ln w="19050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r>
              <a:rPr lang="fr-FR" sz="1400" b="1" i="1">
                <a:solidFill>
                  <a:schemeClr val="bg1"/>
                </a:solidFill>
                <a:latin typeface="Arial" charset="0"/>
              </a:rPr>
              <a:t>    ANALYSE et CONCEPTION  </a:t>
            </a:r>
          </a:p>
          <a:p>
            <a:pPr algn="l"/>
            <a:endParaRPr lang="fr-FR" sz="1400" b="1" i="1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fr-FR" sz="1400" b="1" i="1">
                <a:solidFill>
                  <a:schemeClr val="bg1"/>
                </a:solidFill>
                <a:latin typeface="Arial" charset="0"/>
              </a:rPr>
              <a:t>    MATERIAUX </a:t>
            </a:r>
          </a:p>
          <a:p>
            <a:pPr algn="l"/>
            <a:endParaRPr lang="fr-FR" sz="1400" b="1" i="1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fr-FR" sz="1400" b="1" i="1">
                <a:solidFill>
                  <a:schemeClr val="bg1"/>
                </a:solidFill>
                <a:latin typeface="Arial" charset="0"/>
              </a:rPr>
              <a:t>    ENERGIES </a:t>
            </a:r>
          </a:p>
          <a:p>
            <a:pPr algn="l"/>
            <a:endParaRPr lang="fr-FR" sz="1400" b="1" i="1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fr-FR" sz="1400" b="1" i="1">
                <a:solidFill>
                  <a:schemeClr val="bg1"/>
                </a:solidFill>
                <a:latin typeface="Arial" charset="0"/>
              </a:rPr>
              <a:t>    EVOLUTIONS</a:t>
            </a:r>
          </a:p>
          <a:p>
            <a:pPr algn="l"/>
            <a:endParaRPr lang="fr-FR" sz="1400" b="1" i="1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fr-FR" sz="1400" b="1" i="1">
                <a:solidFill>
                  <a:schemeClr val="bg1"/>
                </a:solidFill>
                <a:latin typeface="Arial" charset="0"/>
              </a:rPr>
              <a:t>    COMMUNICATION et GESTION INFORMATIQUE </a:t>
            </a:r>
          </a:p>
          <a:p>
            <a:pPr algn="l"/>
            <a:endParaRPr lang="fr-FR" sz="1400" b="1" i="1">
              <a:solidFill>
                <a:schemeClr val="bg1"/>
              </a:solidFill>
              <a:latin typeface="Arial" charset="0"/>
            </a:endParaRPr>
          </a:p>
          <a:p>
            <a:pPr algn="l"/>
            <a:r>
              <a:rPr lang="fr-FR" sz="1400" b="1" i="1">
                <a:solidFill>
                  <a:schemeClr val="bg1"/>
                </a:solidFill>
                <a:latin typeface="Arial" charset="0"/>
              </a:rPr>
              <a:t>    REALISATION COLLECTIVE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7950" y="6164263"/>
            <a:ext cx="9007475" cy="433387"/>
            <a:chOff x="44" y="1434"/>
            <a:chExt cx="5674" cy="27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4" y="1435"/>
              <a:ext cx="544" cy="136"/>
              <a:chOff x="295" y="1525"/>
              <a:chExt cx="544" cy="136"/>
            </a:xfrm>
          </p:grpSpPr>
          <p:sp>
            <p:nvSpPr>
              <p:cNvPr id="409605" name="Rectangle 5"/>
              <p:cNvSpPr>
                <a:spLocks noChangeArrowheads="1"/>
              </p:cNvSpPr>
              <p:nvPr/>
            </p:nvSpPr>
            <p:spPr bwMode="auto">
              <a:xfrm>
                <a:off x="295" y="1525"/>
                <a:ext cx="136" cy="13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1</a:t>
                </a:r>
              </a:p>
            </p:txBody>
          </p:sp>
          <p:sp>
            <p:nvSpPr>
              <p:cNvPr id="409606" name="Rectangle 6"/>
              <p:cNvSpPr>
                <a:spLocks noChangeArrowheads="1"/>
              </p:cNvSpPr>
              <p:nvPr/>
            </p:nvSpPr>
            <p:spPr bwMode="auto">
              <a:xfrm>
                <a:off x="431" y="1525"/>
                <a:ext cx="136" cy="13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2</a:t>
                </a:r>
              </a:p>
            </p:txBody>
          </p:sp>
          <p:sp>
            <p:nvSpPr>
              <p:cNvPr id="409607" name="Rectangle 7"/>
              <p:cNvSpPr>
                <a:spLocks noChangeArrowheads="1"/>
              </p:cNvSpPr>
              <p:nvPr/>
            </p:nvSpPr>
            <p:spPr bwMode="auto">
              <a:xfrm>
                <a:off x="703" y="1525"/>
                <a:ext cx="136" cy="13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4</a:t>
                </a:r>
              </a:p>
            </p:txBody>
          </p:sp>
          <p:sp>
            <p:nvSpPr>
              <p:cNvPr id="409608" name="Rectangle 8"/>
              <p:cNvSpPr>
                <a:spLocks noChangeArrowheads="1"/>
              </p:cNvSpPr>
              <p:nvPr/>
            </p:nvSpPr>
            <p:spPr bwMode="auto">
              <a:xfrm>
                <a:off x="567" y="1525"/>
                <a:ext cx="136" cy="136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3</a:t>
                </a: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588" y="1435"/>
              <a:ext cx="544" cy="136"/>
              <a:chOff x="295" y="1525"/>
              <a:chExt cx="544" cy="136"/>
            </a:xfrm>
          </p:grpSpPr>
          <p:sp>
            <p:nvSpPr>
              <p:cNvPr id="409610" name="Rectangle 10"/>
              <p:cNvSpPr>
                <a:spLocks noChangeArrowheads="1"/>
              </p:cNvSpPr>
              <p:nvPr/>
            </p:nvSpPr>
            <p:spPr bwMode="auto">
              <a:xfrm>
                <a:off x="295" y="1525"/>
                <a:ext cx="136" cy="136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5</a:t>
                </a:r>
              </a:p>
            </p:txBody>
          </p:sp>
          <p:sp>
            <p:nvSpPr>
              <p:cNvPr id="409611" name="Rectangle 11"/>
              <p:cNvSpPr>
                <a:spLocks noChangeArrowheads="1"/>
              </p:cNvSpPr>
              <p:nvPr/>
            </p:nvSpPr>
            <p:spPr bwMode="auto">
              <a:xfrm>
                <a:off x="431" y="1525"/>
                <a:ext cx="136" cy="136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6</a:t>
                </a:r>
              </a:p>
            </p:txBody>
          </p:sp>
          <p:sp>
            <p:nvSpPr>
              <p:cNvPr id="409612" name="Rectangle 12"/>
              <p:cNvSpPr>
                <a:spLocks noChangeArrowheads="1"/>
              </p:cNvSpPr>
              <p:nvPr/>
            </p:nvSpPr>
            <p:spPr bwMode="auto">
              <a:xfrm>
                <a:off x="703" y="1525"/>
                <a:ext cx="136" cy="136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8</a:t>
                </a:r>
              </a:p>
            </p:txBody>
          </p:sp>
          <p:sp>
            <p:nvSpPr>
              <p:cNvPr id="409613" name="Rectangle 13"/>
              <p:cNvSpPr>
                <a:spLocks noChangeArrowheads="1"/>
              </p:cNvSpPr>
              <p:nvPr/>
            </p:nvSpPr>
            <p:spPr bwMode="auto">
              <a:xfrm>
                <a:off x="567" y="1525"/>
                <a:ext cx="136" cy="136"/>
              </a:xfrm>
              <a:prstGeom prst="rect">
                <a:avLst/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7</a:t>
                </a: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132" y="1435"/>
              <a:ext cx="544" cy="136"/>
              <a:chOff x="295" y="1525"/>
              <a:chExt cx="544" cy="136"/>
            </a:xfrm>
          </p:grpSpPr>
          <p:sp>
            <p:nvSpPr>
              <p:cNvPr id="409615" name="Rectangle 15"/>
              <p:cNvSpPr>
                <a:spLocks noChangeArrowheads="1"/>
              </p:cNvSpPr>
              <p:nvPr/>
            </p:nvSpPr>
            <p:spPr bwMode="auto">
              <a:xfrm>
                <a:off x="295" y="1525"/>
                <a:ext cx="136" cy="1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800" b="1">
                  <a:solidFill>
                    <a:srgbClr val="000066"/>
                  </a:solidFill>
                  <a:latin typeface="Arial" charset="0"/>
                </a:endParaRPr>
              </a:p>
            </p:txBody>
          </p:sp>
          <p:sp>
            <p:nvSpPr>
              <p:cNvPr id="409616" name="Rectangle 16"/>
              <p:cNvSpPr>
                <a:spLocks noChangeArrowheads="1"/>
              </p:cNvSpPr>
              <p:nvPr/>
            </p:nvSpPr>
            <p:spPr bwMode="auto">
              <a:xfrm>
                <a:off x="431" y="1525"/>
                <a:ext cx="136" cy="13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9</a:t>
                </a:r>
              </a:p>
            </p:txBody>
          </p:sp>
          <p:sp>
            <p:nvSpPr>
              <p:cNvPr id="409617" name="Rectangle 17"/>
              <p:cNvSpPr>
                <a:spLocks noChangeArrowheads="1"/>
              </p:cNvSpPr>
              <p:nvPr/>
            </p:nvSpPr>
            <p:spPr bwMode="auto">
              <a:xfrm>
                <a:off x="703" y="1525"/>
                <a:ext cx="136" cy="13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11</a:t>
                </a:r>
              </a:p>
            </p:txBody>
          </p:sp>
          <p:sp>
            <p:nvSpPr>
              <p:cNvPr id="409618" name="Rectangle 18"/>
              <p:cNvSpPr>
                <a:spLocks noChangeArrowheads="1"/>
              </p:cNvSpPr>
              <p:nvPr/>
            </p:nvSpPr>
            <p:spPr bwMode="auto">
              <a:xfrm>
                <a:off x="567" y="1525"/>
                <a:ext cx="136" cy="136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10</a:t>
                </a:r>
              </a:p>
            </p:txBody>
          </p:sp>
        </p:grp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676" y="1435"/>
              <a:ext cx="544" cy="136"/>
              <a:chOff x="295" y="1525"/>
              <a:chExt cx="544" cy="136"/>
            </a:xfrm>
          </p:grpSpPr>
          <p:sp>
            <p:nvSpPr>
              <p:cNvPr id="409620" name="Rectangle 20"/>
              <p:cNvSpPr>
                <a:spLocks noChangeArrowheads="1"/>
              </p:cNvSpPr>
              <p:nvPr/>
            </p:nvSpPr>
            <p:spPr bwMode="auto">
              <a:xfrm>
                <a:off x="295" y="1525"/>
                <a:ext cx="136" cy="13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12</a:t>
                </a:r>
              </a:p>
            </p:txBody>
          </p:sp>
          <p:sp>
            <p:nvSpPr>
              <p:cNvPr id="409621" name="Rectangle 21"/>
              <p:cNvSpPr>
                <a:spLocks noChangeArrowheads="1"/>
              </p:cNvSpPr>
              <p:nvPr/>
            </p:nvSpPr>
            <p:spPr bwMode="auto">
              <a:xfrm>
                <a:off x="431" y="1525"/>
                <a:ext cx="136" cy="13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13</a:t>
                </a:r>
              </a:p>
            </p:txBody>
          </p:sp>
          <p:sp>
            <p:nvSpPr>
              <p:cNvPr id="409622" name="Rectangle 22"/>
              <p:cNvSpPr>
                <a:spLocks noChangeArrowheads="1"/>
              </p:cNvSpPr>
              <p:nvPr/>
            </p:nvSpPr>
            <p:spPr bwMode="auto">
              <a:xfrm>
                <a:off x="703" y="1525"/>
                <a:ext cx="136" cy="1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800" b="1">
                  <a:solidFill>
                    <a:srgbClr val="000066"/>
                  </a:solidFill>
                  <a:latin typeface="Arial" charset="0"/>
                </a:endParaRPr>
              </a:p>
            </p:txBody>
          </p:sp>
          <p:sp>
            <p:nvSpPr>
              <p:cNvPr id="409623" name="Rectangle 23"/>
              <p:cNvSpPr>
                <a:spLocks noChangeArrowheads="1"/>
              </p:cNvSpPr>
              <p:nvPr/>
            </p:nvSpPr>
            <p:spPr bwMode="auto">
              <a:xfrm>
                <a:off x="567" y="1525"/>
                <a:ext cx="136" cy="13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14</a:t>
                </a:r>
              </a:p>
            </p:txBody>
          </p:sp>
        </p:grp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2221" y="1435"/>
              <a:ext cx="544" cy="136"/>
              <a:chOff x="295" y="1525"/>
              <a:chExt cx="544" cy="136"/>
            </a:xfrm>
          </p:grpSpPr>
          <p:sp>
            <p:nvSpPr>
              <p:cNvPr id="409625" name="Rectangle 25"/>
              <p:cNvSpPr>
                <a:spLocks noChangeArrowheads="1"/>
              </p:cNvSpPr>
              <p:nvPr/>
            </p:nvSpPr>
            <p:spPr bwMode="auto">
              <a:xfrm>
                <a:off x="295" y="1525"/>
                <a:ext cx="136" cy="1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 b="1">
                  <a:solidFill>
                    <a:srgbClr val="000066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09626" name="Rectangle 26"/>
              <p:cNvSpPr>
                <a:spLocks noChangeArrowheads="1"/>
              </p:cNvSpPr>
              <p:nvPr/>
            </p:nvSpPr>
            <p:spPr bwMode="auto">
              <a:xfrm>
                <a:off x="431" y="1525"/>
                <a:ext cx="136" cy="13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15</a:t>
                </a:r>
              </a:p>
            </p:txBody>
          </p:sp>
          <p:sp>
            <p:nvSpPr>
              <p:cNvPr id="409627" name="Rectangle 27"/>
              <p:cNvSpPr>
                <a:spLocks noChangeArrowheads="1"/>
              </p:cNvSpPr>
              <p:nvPr/>
            </p:nvSpPr>
            <p:spPr bwMode="auto">
              <a:xfrm>
                <a:off x="703" y="1525"/>
                <a:ext cx="136" cy="13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17</a:t>
                </a:r>
              </a:p>
            </p:txBody>
          </p:sp>
          <p:sp>
            <p:nvSpPr>
              <p:cNvPr id="409628" name="Rectangle 28"/>
              <p:cNvSpPr>
                <a:spLocks noChangeArrowheads="1"/>
              </p:cNvSpPr>
              <p:nvPr/>
            </p:nvSpPr>
            <p:spPr bwMode="auto">
              <a:xfrm>
                <a:off x="567" y="1525"/>
                <a:ext cx="136" cy="13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16</a:t>
                </a:r>
              </a:p>
            </p:txBody>
          </p:sp>
        </p:grp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2765" y="1435"/>
              <a:ext cx="544" cy="136"/>
              <a:chOff x="295" y="1525"/>
              <a:chExt cx="544" cy="136"/>
            </a:xfrm>
          </p:grpSpPr>
          <p:sp>
            <p:nvSpPr>
              <p:cNvPr id="409630" name="Rectangle 30"/>
              <p:cNvSpPr>
                <a:spLocks noChangeArrowheads="1"/>
              </p:cNvSpPr>
              <p:nvPr/>
            </p:nvSpPr>
            <p:spPr bwMode="auto">
              <a:xfrm>
                <a:off x="295" y="1525"/>
                <a:ext cx="136" cy="136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18</a:t>
                </a:r>
              </a:p>
            </p:txBody>
          </p:sp>
          <p:sp>
            <p:nvSpPr>
              <p:cNvPr id="409631" name="Rectangle 31"/>
              <p:cNvSpPr>
                <a:spLocks noChangeArrowheads="1"/>
              </p:cNvSpPr>
              <p:nvPr/>
            </p:nvSpPr>
            <p:spPr bwMode="auto">
              <a:xfrm>
                <a:off x="431" y="1525"/>
                <a:ext cx="136" cy="136"/>
              </a:xfrm>
              <a:prstGeom prst="rect">
                <a:avLst/>
              </a:prstGeom>
              <a:solidFill>
                <a:srgbClr val="FF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19</a:t>
                </a:r>
              </a:p>
            </p:txBody>
          </p:sp>
          <p:sp>
            <p:nvSpPr>
              <p:cNvPr id="409632" name="Rectangle 32"/>
              <p:cNvSpPr>
                <a:spLocks noChangeArrowheads="1"/>
              </p:cNvSpPr>
              <p:nvPr/>
            </p:nvSpPr>
            <p:spPr bwMode="auto">
              <a:xfrm>
                <a:off x="703" y="1525"/>
                <a:ext cx="136" cy="1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 b="1">
                  <a:solidFill>
                    <a:srgbClr val="000066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09633" name="Rectangle 33"/>
              <p:cNvSpPr>
                <a:spLocks noChangeArrowheads="1"/>
              </p:cNvSpPr>
              <p:nvPr/>
            </p:nvSpPr>
            <p:spPr bwMode="auto">
              <a:xfrm>
                <a:off x="567" y="1525"/>
                <a:ext cx="136" cy="1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 b="1">
                  <a:solidFill>
                    <a:srgbClr val="000066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3309" y="1435"/>
              <a:ext cx="544" cy="136"/>
              <a:chOff x="295" y="1525"/>
              <a:chExt cx="544" cy="136"/>
            </a:xfrm>
          </p:grpSpPr>
          <p:sp>
            <p:nvSpPr>
              <p:cNvPr id="409635" name="Rectangle 35"/>
              <p:cNvSpPr>
                <a:spLocks noChangeArrowheads="1"/>
              </p:cNvSpPr>
              <p:nvPr/>
            </p:nvSpPr>
            <p:spPr bwMode="auto">
              <a:xfrm>
                <a:off x="295" y="1525"/>
                <a:ext cx="136" cy="136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20</a:t>
                </a:r>
              </a:p>
            </p:txBody>
          </p:sp>
          <p:sp>
            <p:nvSpPr>
              <p:cNvPr id="409636" name="Rectangle 36"/>
              <p:cNvSpPr>
                <a:spLocks noChangeArrowheads="1"/>
              </p:cNvSpPr>
              <p:nvPr/>
            </p:nvSpPr>
            <p:spPr bwMode="auto">
              <a:xfrm>
                <a:off x="431" y="1525"/>
                <a:ext cx="136" cy="136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21</a:t>
                </a:r>
              </a:p>
            </p:txBody>
          </p:sp>
          <p:sp>
            <p:nvSpPr>
              <p:cNvPr id="409637" name="Rectangle 37"/>
              <p:cNvSpPr>
                <a:spLocks noChangeArrowheads="1"/>
              </p:cNvSpPr>
              <p:nvPr/>
            </p:nvSpPr>
            <p:spPr bwMode="auto">
              <a:xfrm>
                <a:off x="703" y="1525"/>
                <a:ext cx="136" cy="136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23</a:t>
                </a:r>
              </a:p>
            </p:txBody>
          </p:sp>
          <p:sp>
            <p:nvSpPr>
              <p:cNvPr id="409638" name="Rectangle 38"/>
              <p:cNvSpPr>
                <a:spLocks noChangeArrowheads="1"/>
              </p:cNvSpPr>
              <p:nvPr/>
            </p:nvSpPr>
            <p:spPr bwMode="auto">
              <a:xfrm>
                <a:off x="567" y="1525"/>
                <a:ext cx="136" cy="136"/>
              </a:xfrm>
              <a:prstGeom prst="rect">
                <a:avLst/>
              </a:prstGeom>
              <a:solidFill>
                <a:srgbClr val="FF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22</a:t>
                </a:r>
              </a:p>
            </p:txBody>
          </p: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3854" y="1435"/>
              <a:ext cx="544" cy="136"/>
              <a:chOff x="295" y="1525"/>
              <a:chExt cx="544" cy="136"/>
            </a:xfrm>
          </p:grpSpPr>
          <p:sp>
            <p:nvSpPr>
              <p:cNvPr id="409640" name="Rectangle 40"/>
              <p:cNvSpPr>
                <a:spLocks noChangeArrowheads="1"/>
              </p:cNvSpPr>
              <p:nvPr/>
            </p:nvSpPr>
            <p:spPr bwMode="auto">
              <a:xfrm>
                <a:off x="295" y="1525"/>
                <a:ext cx="136" cy="136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24</a:t>
                </a:r>
              </a:p>
            </p:txBody>
          </p:sp>
          <p:sp>
            <p:nvSpPr>
              <p:cNvPr id="409641" name="Rectangle 41"/>
              <p:cNvSpPr>
                <a:spLocks noChangeArrowheads="1"/>
              </p:cNvSpPr>
              <p:nvPr/>
            </p:nvSpPr>
            <p:spPr bwMode="auto">
              <a:xfrm>
                <a:off x="431" y="1525"/>
                <a:ext cx="136" cy="136"/>
              </a:xfrm>
              <a:prstGeom prst="rect">
                <a:avLst/>
              </a:prstGeom>
              <a:solidFill>
                <a:srgbClr val="CC99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25</a:t>
                </a:r>
              </a:p>
            </p:txBody>
          </p:sp>
          <p:sp>
            <p:nvSpPr>
              <p:cNvPr id="409642" name="Rectangle 42"/>
              <p:cNvSpPr>
                <a:spLocks noChangeArrowheads="1"/>
              </p:cNvSpPr>
              <p:nvPr/>
            </p:nvSpPr>
            <p:spPr bwMode="auto">
              <a:xfrm>
                <a:off x="703" y="1525"/>
                <a:ext cx="136" cy="1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 b="1">
                  <a:solidFill>
                    <a:srgbClr val="000066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09643" name="Rectangle 43"/>
              <p:cNvSpPr>
                <a:spLocks noChangeArrowheads="1"/>
              </p:cNvSpPr>
              <p:nvPr/>
            </p:nvSpPr>
            <p:spPr bwMode="auto">
              <a:xfrm>
                <a:off x="567" y="1525"/>
                <a:ext cx="136" cy="1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 sz="1600" b="1">
                  <a:solidFill>
                    <a:srgbClr val="000066"/>
                  </a:solidFill>
                  <a:latin typeface="Arial Narrow" pitchFamily="34" charset="0"/>
                </a:endParaRPr>
              </a:p>
            </p:txBody>
          </p:sp>
        </p:grpSp>
        <p:grpSp>
          <p:nvGrpSpPr>
            <p:cNvPr id="11" name="Group 44"/>
            <p:cNvGrpSpPr>
              <a:grpSpLocks/>
            </p:cNvGrpSpPr>
            <p:nvPr/>
          </p:nvGrpSpPr>
          <p:grpSpPr bwMode="auto">
            <a:xfrm>
              <a:off x="4398" y="1435"/>
              <a:ext cx="544" cy="136"/>
              <a:chOff x="295" y="1525"/>
              <a:chExt cx="544" cy="136"/>
            </a:xfrm>
          </p:grpSpPr>
          <p:sp>
            <p:nvSpPr>
              <p:cNvPr id="409645" name="Rectangle 45"/>
              <p:cNvSpPr>
                <a:spLocks noChangeArrowheads="1"/>
              </p:cNvSpPr>
              <p:nvPr/>
            </p:nvSpPr>
            <p:spPr bwMode="auto">
              <a:xfrm>
                <a:off x="295" y="1525"/>
                <a:ext cx="136" cy="13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26</a:t>
                </a:r>
              </a:p>
            </p:txBody>
          </p:sp>
          <p:sp>
            <p:nvSpPr>
              <p:cNvPr id="409646" name="Rectangle 46"/>
              <p:cNvSpPr>
                <a:spLocks noChangeArrowheads="1"/>
              </p:cNvSpPr>
              <p:nvPr/>
            </p:nvSpPr>
            <p:spPr bwMode="auto">
              <a:xfrm>
                <a:off x="431" y="1525"/>
                <a:ext cx="136" cy="13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27</a:t>
                </a:r>
              </a:p>
            </p:txBody>
          </p:sp>
          <p:sp>
            <p:nvSpPr>
              <p:cNvPr id="409647" name="Rectangle 47"/>
              <p:cNvSpPr>
                <a:spLocks noChangeArrowheads="1"/>
              </p:cNvSpPr>
              <p:nvPr/>
            </p:nvSpPr>
            <p:spPr bwMode="auto">
              <a:xfrm>
                <a:off x="703" y="1525"/>
                <a:ext cx="136" cy="13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29</a:t>
                </a:r>
              </a:p>
            </p:txBody>
          </p:sp>
          <p:sp>
            <p:nvSpPr>
              <p:cNvPr id="409648" name="Rectangle 48"/>
              <p:cNvSpPr>
                <a:spLocks noChangeArrowheads="1"/>
              </p:cNvSpPr>
              <p:nvPr/>
            </p:nvSpPr>
            <p:spPr bwMode="auto">
              <a:xfrm>
                <a:off x="567" y="1525"/>
                <a:ext cx="136" cy="136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28</a:t>
                </a:r>
              </a:p>
            </p:txBody>
          </p:sp>
        </p:grp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4942" y="1435"/>
              <a:ext cx="544" cy="136"/>
              <a:chOff x="295" y="1525"/>
              <a:chExt cx="544" cy="136"/>
            </a:xfrm>
          </p:grpSpPr>
          <p:sp>
            <p:nvSpPr>
              <p:cNvPr id="409650" name="Rectangle 50"/>
              <p:cNvSpPr>
                <a:spLocks noChangeArrowheads="1"/>
              </p:cNvSpPr>
              <p:nvPr/>
            </p:nvSpPr>
            <p:spPr bwMode="auto">
              <a:xfrm>
                <a:off x="295" y="1525"/>
                <a:ext cx="136" cy="136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30</a:t>
                </a:r>
              </a:p>
            </p:txBody>
          </p:sp>
          <p:sp>
            <p:nvSpPr>
              <p:cNvPr id="409651" name="Rectangle 51"/>
              <p:cNvSpPr>
                <a:spLocks noChangeArrowheads="1"/>
              </p:cNvSpPr>
              <p:nvPr/>
            </p:nvSpPr>
            <p:spPr bwMode="auto">
              <a:xfrm>
                <a:off x="431" y="1525"/>
                <a:ext cx="136" cy="136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31</a:t>
                </a:r>
              </a:p>
            </p:txBody>
          </p:sp>
          <p:sp>
            <p:nvSpPr>
              <p:cNvPr id="409652" name="Rectangle 52"/>
              <p:cNvSpPr>
                <a:spLocks noChangeArrowheads="1"/>
              </p:cNvSpPr>
              <p:nvPr/>
            </p:nvSpPr>
            <p:spPr bwMode="auto">
              <a:xfrm>
                <a:off x="703" y="1525"/>
                <a:ext cx="136" cy="136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33</a:t>
                </a:r>
              </a:p>
            </p:txBody>
          </p:sp>
          <p:sp>
            <p:nvSpPr>
              <p:cNvPr id="409653" name="Rectangle 53"/>
              <p:cNvSpPr>
                <a:spLocks noChangeArrowheads="1"/>
              </p:cNvSpPr>
              <p:nvPr/>
            </p:nvSpPr>
            <p:spPr bwMode="auto">
              <a:xfrm>
                <a:off x="567" y="1525"/>
                <a:ext cx="136" cy="136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fr-FR" sz="1600" b="1">
                    <a:solidFill>
                      <a:srgbClr val="000066"/>
                    </a:solidFill>
                    <a:latin typeface="Arial Narrow" pitchFamily="34" charset="0"/>
                  </a:rPr>
                  <a:t>32</a:t>
                </a:r>
              </a:p>
            </p:txBody>
          </p:sp>
        </p:grpSp>
        <p:sp>
          <p:nvSpPr>
            <p:cNvPr id="409654" name="Rectangle 54"/>
            <p:cNvSpPr>
              <a:spLocks noChangeArrowheads="1"/>
            </p:cNvSpPr>
            <p:nvPr/>
          </p:nvSpPr>
          <p:spPr bwMode="auto">
            <a:xfrm>
              <a:off x="44" y="1571"/>
              <a:ext cx="545" cy="13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r-FR" sz="1600" b="1">
                  <a:solidFill>
                    <a:srgbClr val="000066"/>
                  </a:solidFill>
                  <a:latin typeface="Arial Narrow" pitchFamily="34" charset="0"/>
                </a:rPr>
                <a:t>SEPT </a:t>
              </a:r>
            </a:p>
          </p:txBody>
        </p:sp>
        <p:sp>
          <p:nvSpPr>
            <p:cNvPr id="409655" name="Rectangle 55"/>
            <p:cNvSpPr>
              <a:spLocks noChangeArrowheads="1"/>
            </p:cNvSpPr>
            <p:nvPr/>
          </p:nvSpPr>
          <p:spPr bwMode="auto">
            <a:xfrm>
              <a:off x="589" y="1571"/>
              <a:ext cx="545" cy="136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r-FR" sz="1600" b="1">
                  <a:solidFill>
                    <a:srgbClr val="000066"/>
                  </a:solidFill>
                  <a:latin typeface="Arial Narrow" pitchFamily="34" charset="0"/>
                </a:rPr>
                <a:t>OCT </a:t>
              </a:r>
            </a:p>
          </p:txBody>
        </p:sp>
        <p:sp>
          <p:nvSpPr>
            <p:cNvPr id="409656" name="Rectangle 56"/>
            <p:cNvSpPr>
              <a:spLocks noChangeArrowheads="1"/>
            </p:cNvSpPr>
            <p:nvPr/>
          </p:nvSpPr>
          <p:spPr bwMode="auto">
            <a:xfrm>
              <a:off x="1133" y="1571"/>
              <a:ext cx="545" cy="13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r-FR" sz="1600" b="1">
                  <a:solidFill>
                    <a:srgbClr val="000066"/>
                  </a:solidFill>
                  <a:latin typeface="Arial Narrow" pitchFamily="34" charset="0"/>
                </a:rPr>
                <a:t>NOV </a:t>
              </a:r>
            </a:p>
          </p:txBody>
        </p:sp>
        <p:sp>
          <p:nvSpPr>
            <p:cNvPr id="409657" name="Rectangle 57"/>
            <p:cNvSpPr>
              <a:spLocks noChangeArrowheads="1"/>
            </p:cNvSpPr>
            <p:nvPr/>
          </p:nvSpPr>
          <p:spPr bwMode="auto">
            <a:xfrm>
              <a:off x="1677" y="1571"/>
              <a:ext cx="545" cy="1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r-FR" sz="1600" b="1">
                  <a:solidFill>
                    <a:srgbClr val="000066"/>
                  </a:solidFill>
                  <a:latin typeface="Arial Narrow" pitchFamily="34" charset="0"/>
                </a:rPr>
                <a:t>DEC </a:t>
              </a:r>
            </a:p>
          </p:txBody>
        </p:sp>
        <p:sp>
          <p:nvSpPr>
            <p:cNvPr id="409658" name="Rectangle 58"/>
            <p:cNvSpPr>
              <a:spLocks noChangeArrowheads="1"/>
            </p:cNvSpPr>
            <p:nvPr/>
          </p:nvSpPr>
          <p:spPr bwMode="auto">
            <a:xfrm>
              <a:off x="2221" y="1571"/>
              <a:ext cx="545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r-FR" sz="1600" b="1">
                  <a:solidFill>
                    <a:srgbClr val="000066"/>
                  </a:solidFill>
                  <a:latin typeface="Arial Narrow" pitchFamily="34" charset="0"/>
                </a:rPr>
                <a:t>JANV </a:t>
              </a:r>
            </a:p>
          </p:txBody>
        </p:sp>
        <p:sp>
          <p:nvSpPr>
            <p:cNvPr id="409659" name="Rectangle 59"/>
            <p:cNvSpPr>
              <a:spLocks noChangeArrowheads="1"/>
            </p:cNvSpPr>
            <p:nvPr/>
          </p:nvSpPr>
          <p:spPr bwMode="auto">
            <a:xfrm>
              <a:off x="3310" y="1571"/>
              <a:ext cx="545" cy="136"/>
            </a:xfrm>
            <a:prstGeom prst="rect">
              <a:avLst/>
            </a:prstGeom>
            <a:solidFill>
              <a:srgbClr val="FF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r-FR" sz="1600" b="1">
                  <a:solidFill>
                    <a:srgbClr val="000066"/>
                  </a:solidFill>
                  <a:latin typeface="Arial Narrow" pitchFamily="34" charset="0"/>
                </a:rPr>
                <a:t>MARS </a:t>
              </a:r>
            </a:p>
          </p:txBody>
        </p:sp>
        <p:sp>
          <p:nvSpPr>
            <p:cNvPr id="409660" name="Rectangle 60"/>
            <p:cNvSpPr>
              <a:spLocks noChangeArrowheads="1"/>
            </p:cNvSpPr>
            <p:nvPr/>
          </p:nvSpPr>
          <p:spPr bwMode="auto">
            <a:xfrm>
              <a:off x="3855" y="1571"/>
              <a:ext cx="545" cy="136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r-FR" sz="1600" b="1">
                  <a:solidFill>
                    <a:srgbClr val="000066"/>
                  </a:solidFill>
                  <a:latin typeface="Arial Narrow" pitchFamily="34" charset="0"/>
                </a:rPr>
                <a:t>AVRIL </a:t>
              </a:r>
            </a:p>
          </p:txBody>
        </p:sp>
        <p:sp>
          <p:nvSpPr>
            <p:cNvPr id="409661" name="Rectangle 61"/>
            <p:cNvSpPr>
              <a:spLocks noChangeArrowheads="1"/>
            </p:cNvSpPr>
            <p:nvPr/>
          </p:nvSpPr>
          <p:spPr bwMode="auto">
            <a:xfrm>
              <a:off x="4399" y="1571"/>
              <a:ext cx="545" cy="13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r-FR" sz="1600" b="1">
                  <a:solidFill>
                    <a:srgbClr val="000066"/>
                  </a:solidFill>
                  <a:latin typeface="Arial Narrow" pitchFamily="34" charset="0"/>
                </a:rPr>
                <a:t>MAI</a:t>
              </a:r>
            </a:p>
          </p:txBody>
        </p:sp>
        <p:sp>
          <p:nvSpPr>
            <p:cNvPr id="409662" name="Rectangle 62"/>
            <p:cNvSpPr>
              <a:spLocks noChangeArrowheads="1"/>
            </p:cNvSpPr>
            <p:nvPr/>
          </p:nvSpPr>
          <p:spPr bwMode="auto">
            <a:xfrm>
              <a:off x="2766" y="1571"/>
              <a:ext cx="545" cy="136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r-FR" sz="1600" b="1">
                  <a:solidFill>
                    <a:srgbClr val="000066"/>
                  </a:solidFill>
                  <a:latin typeface="Arial Narrow" pitchFamily="34" charset="0"/>
                </a:rPr>
                <a:t>FEV </a:t>
              </a:r>
            </a:p>
          </p:txBody>
        </p:sp>
        <p:sp>
          <p:nvSpPr>
            <p:cNvPr id="409663" name="Rectangle 63"/>
            <p:cNvSpPr>
              <a:spLocks noChangeArrowheads="1"/>
            </p:cNvSpPr>
            <p:nvPr/>
          </p:nvSpPr>
          <p:spPr bwMode="auto">
            <a:xfrm>
              <a:off x="5465" y="1571"/>
              <a:ext cx="251" cy="136"/>
            </a:xfrm>
            <a:prstGeom prst="rect">
              <a:avLst/>
            </a:prstGeom>
            <a:solidFill>
              <a:srgbClr val="66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r-FR" sz="1600" b="1">
                  <a:solidFill>
                    <a:srgbClr val="000066"/>
                  </a:solidFill>
                  <a:latin typeface="Arial Narrow" pitchFamily="34" charset="0"/>
                </a:rPr>
                <a:t>JUI</a:t>
              </a:r>
            </a:p>
          </p:txBody>
        </p:sp>
        <p:sp>
          <p:nvSpPr>
            <p:cNvPr id="409664" name="Rectangle 64"/>
            <p:cNvSpPr>
              <a:spLocks noChangeArrowheads="1"/>
            </p:cNvSpPr>
            <p:nvPr/>
          </p:nvSpPr>
          <p:spPr bwMode="auto">
            <a:xfrm>
              <a:off x="5484" y="1435"/>
              <a:ext cx="118" cy="136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r-FR" sz="1600" b="1">
                  <a:solidFill>
                    <a:srgbClr val="000066"/>
                  </a:solidFill>
                  <a:latin typeface="Arial Narrow" pitchFamily="34" charset="0"/>
                </a:rPr>
                <a:t>34</a:t>
              </a:r>
            </a:p>
          </p:txBody>
        </p:sp>
        <p:sp>
          <p:nvSpPr>
            <p:cNvPr id="409665" name="Rectangle 65"/>
            <p:cNvSpPr>
              <a:spLocks noChangeArrowheads="1"/>
            </p:cNvSpPr>
            <p:nvPr/>
          </p:nvSpPr>
          <p:spPr bwMode="auto">
            <a:xfrm>
              <a:off x="5600" y="1434"/>
              <a:ext cx="118" cy="136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r-FR" sz="1600" b="1">
                  <a:solidFill>
                    <a:srgbClr val="000066"/>
                  </a:solidFill>
                  <a:latin typeface="Arial Narrow" pitchFamily="34" charset="0"/>
                </a:rPr>
                <a:t>35</a:t>
              </a:r>
            </a:p>
          </p:txBody>
        </p:sp>
        <p:sp>
          <p:nvSpPr>
            <p:cNvPr id="409666" name="Rectangle 66"/>
            <p:cNvSpPr>
              <a:spLocks noChangeArrowheads="1"/>
            </p:cNvSpPr>
            <p:nvPr/>
          </p:nvSpPr>
          <p:spPr bwMode="auto">
            <a:xfrm>
              <a:off x="4935" y="1571"/>
              <a:ext cx="552" cy="136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fr-FR" sz="1600" b="1">
                  <a:solidFill>
                    <a:srgbClr val="000066"/>
                  </a:solidFill>
                  <a:latin typeface="Arial Narrow" pitchFamily="34" charset="0"/>
                </a:rPr>
                <a:t>JUIN </a:t>
              </a:r>
            </a:p>
          </p:txBody>
        </p:sp>
      </p:grpSp>
      <p:sp>
        <p:nvSpPr>
          <p:cNvPr id="409667" name="Oval 67"/>
          <p:cNvSpPr>
            <a:spLocks noChangeArrowheads="1"/>
          </p:cNvSpPr>
          <p:nvPr/>
        </p:nvSpPr>
        <p:spPr bwMode="auto">
          <a:xfrm>
            <a:off x="506413" y="5087938"/>
            <a:ext cx="381000" cy="1968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68" name="Oval 68"/>
          <p:cNvSpPr>
            <a:spLocks noChangeArrowheads="1"/>
          </p:cNvSpPr>
          <p:nvPr/>
        </p:nvSpPr>
        <p:spPr bwMode="auto">
          <a:xfrm>
            <a:off x="1331913" y="5094288"/>
            <a:ext cx="381000" cy="1968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69" name="Oval 69"/>
          <p:cNvSpPr>
            <a:spLocks noChangeArrowheads="1"/>
          </p:cNvSpPr>
          <p:nvPr/>
        </p:nvSpPr>
        <p:spPr bwMode="auto">
          <a:xfrm>
            <a:off x="2109788" y="5094288"/>
            <a:ext cx="381000" cy="1968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70" name="Oval 70"/>
          <p:cNvSpPr>
            <a:spLocks noChangeArrowheads="1"/>
          </p:cNvSpPr>
          <p:nvPr/>
        </p:nvSpPr>
        <p:spPr bwMode="auto">
          <a:xfrm>
            <a:off x="2916238" y="5094288"/>
            <a:ext cx="381000" cy="1968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71" name="Oval 71"/>
          <p:cNvSpPr>
            <a:spLocks noChangeArrowheads="1"/>
          </p:cNvSpPr>
          <p:nvPr/>
        </p:nvSpPr>
        <p:spPr bwMode="auto">
          <a:xfrm>
            <a:off x="4044950" y="5078413"/>
            <a:ext cx="381000" cy="1968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72" name="Oval 72"/>
          <p:cNvSpPr>
            <a:spLocks noChangeArrowheads="1"/>
          </p:cNvSpPr>
          <p:nvPr/>
        </p:nvSpPr>
        <p:spPr bwMode="auto">
          <a:xfrm>
            <a:off x="506413" y="5467350"/>
            <a:ext cx="381000" cy="19685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73" name="Oval 73"/>
          <p:cNvSpPr>
            <a:spLocks noChangeArrowheads="1"/>
          </p:cNvSpPr>
          <p:nvPr/>
        </p:nvSpPr>
        <p:spPr bwMode="auto">
          <a:xfrm>
            <a:off x="1331913" y="5464175"/>
            <a:ext cx="381000" cy="19685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74" name="Oval 74"/>
          <p:cNvSpPr>
            <a:spLocks noChangeArrowheads="1"/>
          </p:cNvSpPr>
          <p:nvPr/>
        </p:nvSpPr>
        <p:spPr bwMode="auto">
          <a:xfrm>
            <a:off x="2109788" y="5464175"/>
            <a:ext cx="381000" cy="19685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75" name="Oval 75"/>
          <p:cNvSpPr>
            <a:spLocks noChangeArrowheads="1"/>
          </p:cNvSpPr>
          <p:nvPr/>
        </p:nvSpPr>
        <p:spPr bwMode="auto">
          <a:xfrm>
            <a:off x="2916238" y="5464175"/>
            <a:ext cx="381000" cy="19685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76" name="Oval 76"/>
          <p:cNvSpPr>
            <a:spLocks noChangeArrowheads="1"/>
          </p:cNvSpPr>
          <p:nvPr/>
        </p:nvSpPr>
        <p:spPr bwMode="auto">
          <a:xfrm>
            <a:off x="4044950" y="5448300"/>
            <a:ext cx="381000" cy="19685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77" name="Oval 77"/>
          <p:cNvSpPr>
            <a:spLocks noChangeArrowheads="1"/>
          </p:cNvSpPr>
          <p:nvPr/>
        </p:nvSpPr>
        <p:spPr bwMode="auto">
          <a:xfrm>
            <a:off x="506413" y="5889625"/>
            <a:ext cx="381000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78" name="Oval 78"/>
          <p:cNvSpPr>
            <a:spLocks noChangeArrowheads="1"/>
          </p:cNvSpPr>
          <p:nvPr/>
        </p:nvSpPr>
        <p:spPr bwMode="auto">
          <a:xfrm>
            <a:off x="1331913" y="5895975"/>
            <a:ext cx="381000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79" name="Oval 79"/>
          <p:cNvSpPr>
            <a:spLocks noChangeArrowheads="1"/>
          </p:cNvSpPr>
          <p:nvPr/>
        </p:nvSpPr>
        <p:spPr bwMode="auto">
          <a:xfrm>
            <a:off x="2109788" y="5895975"/>
            <a:ext cx="381000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80" name="Oval 80"/>
          <p:cNvSpPr>
            <a:spLocks noChangeArrowheads="1"/>
          </p:cNvSpPr>
          <p:nvPr/>
        </p:nvSpPr>
        <p:spPr bwMode="auto">
          <a:xfrm>
            <a:off x="2916238" y="5895975"/>
            <a:ext cx="381000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81" name="Oval 81"/>
          <p:cNvSpPr>
            <a:spLocks noChangeArrowheads="1"/>
          </p:cNvSpPr>
          <p:nvPr/>
        </p:nvSpPr>
        <p:spPr bwMode="auto">
          <a:xfrm>
            <a:off x="4044950" y="5880100"/>
            <a:ext cx="381000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09682" name="AutoShape 82"/>
          <p:cNvCxnSpPr>
            <a:cxnSpLocks noChangeShapeType="1"/>
            <a:stCxn id="409667" idx="2"/>
            <a:endCxn id="409672" idx="2"/>
          </p:cNvCxnSpPr>
          <p:nvPr/>
        </p:nvCxnSpPr>
        <p:spPr bwMode="auto">
          <a:xfrm rot="10800000" flipH="1" flipV="1">
            <a:off x="506413" y="5186363"/>
            <a:ext cx="1587" cy="379412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9683" name="AutoShape 83"/>
          <p:cNvCxnSpPr>
            <a:cxnSpLocks noChangeShapeType="1"/>
            <a:stCxn id="409672" idx="2"/>
            <a:endCxn id="409677" idx="2"/>
          </p:cNvCxnSpPr>
          <p:nvPr/>
        </p:nvCxnSpPr>
        <p:spPr bwMode="auto">
          <a:xfrm rot="10800000" flipH="1" flipV="1">
            <a:off x="506413" y="5565775"/>
            <a:ext cx="1587" cy="422275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09684" name="Oval 84"/>
          <p:cNvSpPr>
            <a:spLocks noChangeArrowheads="1"/>
          </p:cNvSpPr>
          <p:nvPr/>
        </p:nvSpPr>
        <p:spPr bwMode="auto">
          <a:xfrm>
            <a:off x="5340350" y="5097463"/>
            <a:ext cx="381000" cy="1968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85" name="Oval 85"/>
          <p:cNvSpPr>
            <a:spLocks noChangeArrowheads="1"/>
          </p:cNvSpPr>
          <p:nvPr/>
        </p:nvSpPr>
        <p:spPr bwMode="auto">
          <a:xfrm>
            <a:off x="6102350" y="5081588"/>
            <a:ext cx="381000" cy="1968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86" name="Oval 86"/>
          <p:cNvSpPr>
            <a:spLocks noChangeArrowheads="1"/>
          </p:cNvSpPr>
          <p:nvPr/>
        </p:nvSpPr>
        <p:spPr bwMode="auto">
          <a:xfrm>
            <a:off x="5340350" y="5467350"/>
            <a:ext cx="381000" cy="19685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87" name="Oval 87"/>
          <p:cNvSpPr>
            <a:spLocks noChangeArrowheads="1"/>
          </p:cNvSpPr>
          <p:nvPr/>
        </p:nvSpPr>
        <p:spPr bwMode="auto">
          <a:xfrm>
            <a:off x="6102350" y="5451475"/>
            <a:ext cx="381000" cy="19685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88" name="Oval 88"/>
          <p:cNvSpPr>
            <a:spLocks noChangeArrowheads="1"/>
          </p:cNvSpPr>
          <p:nvPr/>
        </p:nvSpPr>
        <p:spPr bwMode="auto">
          <a:xfrm>
            <a:off x="5340350" y="5899150"/>
            <a:ext cx="381000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89" name="Oval 89"/>
          <p:cNvSpPr>
            <a:spLocks noChangeArrowheads="1"/>
          </p:cNvSpPr>
          <p:nvPr/>
        </p:nvSpPr>
        <p:spPr bwMode="auto">
          <a:xfrm>
            <a:off x="6102350" y="5883275"/>
            <a:ext cx="381000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09690" name="AutoShape 90"/>
          <p:cNvCxnSpPr>
            <a:cxnSpLocks noChangeShapeType="1"/>
            <a:stCxn id="409670" idx="2"/>
            <a:endCxn id="409675" idx="2"/>
          </p:cNvCxnSpPr>
          <p:nvPr/>
        </p:nvCxnSpPr>
        <p:spPr bwMode="auto">
          <a:xfrm rot="10800000" flipH="1" flipV="1">
            <a:off x="2916238" y="5192713"/>
            <a:ext cx="1587" cy="369887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9691" name="AutoShape 91"/>
          <p:cNvCxnSpPr>
            <a:cxnSpLocks noChangeShapeType="1"/>
            <a:stCxn id="409676" idx="2"/>
            <a:endCxn id="409681" idx="2"/>
          </p:cNvCxnSpPr>
          <p:nvPr/>
        </p:nvCxnSpPr>
        <p:spPr bwMode="auto">
          <a:xfrm rot="10800000" flipH="1" flipV="1">
            <a:off x="4044950" y="5546725"/>
            <a:ext cx="1588" cy="431800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9692" name="AutoShape 92"/>
          <p:cNvCxnSpPr>
            <a:cxnSpLocks noChangeShapeType="1"/>
            <a:stCxn id="409689" idx="2"/>
            <a:endCxn id="409685" idx="2"/>
          </p:cNvCxnSpPr>
          <p:nvPr/>
        </p:nvCxnSpPr>
        <p:spPr bwMode="auto">
          <a:xfrm rot="10800000" flipH="1">
            <a:off x="6102350" y="5180013"/>
            <a:ext cx="1588" cy="801687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09693" name="Oval 93"/>
          <p:cNvSpPr>
            <a:spLocks noChangeArrowheads="1"/>
          </p:cNvSpPr>
          <p:nvPr/>
        </p:nvSpPr>
        <p:spPr bwMode="auto">
          <a:xfrm>
            <a:off x="7104063" y="5087938"/>
            <a:ext cx="381000" cy="1968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94" name="Oval 94"/>
          <p:cNvSpPr>
            <a:spLocks noChangeArrowheads="1"/>
          </p:cNvSpPr>
          <p:nvPr/>
        </p:nvSpPr>
        <p:spPr bwMode="auto">
          <a:xfrm>
            <a:off x="7104063" y="5457825"/>
            <a:ext cx="381000" cy="19685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95" name="Oval 95"/>
          <p:cNvSpPr>
            <a:spLocks noChangeArrowheads="1"/>
          </p:cNvSpPr>
          <p:nvPr/>
        </p:nvSpPr>
        <p:spPr bwMode="auto">
          <a:xfrm>
            <a:off x="7104063" y="5889625"/>
            <a:ext cx="381000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96" name="Oval 96"/>
          <p:cNvSpPr>
            <a:spLocks noChangeArrowheads="1"/>
          </p:cNvSpPr>
          <p:nvPr/>
        </p:nvSpPr>
        <p:spPr bwMode="auto">
          <a:xfrm>
            <a:off x="7966075" y="5106988"/>
            <a:ext cx="381000" cy="1968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97" name="Oval 97"/>
          <p:cNvSpPr>
            <a:spLocks noChangeArrowheads="1"/>
          </p:cNvSpPr>
          <p:nvPr/>
        </p:nvSpPr>
        <p:spPr bwMode="auto">
          <a:xfrm>
            <a:off x="8728075" y="5091113"/>
            <a:ext cx="381000" cy="1968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98" name="Oval 98"/>
          <p:cNvSpPr>
            <a:spLocks noChangeArrowheads="1"/>
          </p:cNvSpPr>
          <p:nvPr/>
        </p:nvSpPr>
        <p:spPr bwMode="auto">
          <a:xfrm>
            <a:off x="7966075" y="5476875"/>
            <a:ext cx="381000" cy="196850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699" name="Oval 99"/>
          <p:cNvSpPr>
            <a:spLocks noChangeArrowheads="1"/>
          </p:cNvSpPr>
          <p:nvPr/>
        </p:nvSpPr>
        <p:spPr bwMode="auto">
          <a:xfrm>
            <a:off x="8728075" y="5461000"/>
            <a:ext cx="381000" cy="196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00" name="Oval 100"/>
          <p:cNvSpPr>
            <a:spLocks noChangeArrowheads="1"/>
          </p:cNvSpPr>
          <p:nvPr/>
        </p:nvSpPr>
        <p:spPr bwMode="auto">
          <a:xfrm>
            <a:off x="7966075" y="5908675"/>
            <a:ext cx="381000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01" name="Oval 101"/>
          <p:cNvSpPr>
            <a:spLocks noChangeArrowheads="1"/>
          </p:cNvSpPr>
          <p:nvPr/>
        </p:nvSpPr>
        <p:spPr bwMode="auto">
          <a:xfrm>
            <a:off x="8728075" y="5892800"/>
            <a:ext cx="381000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09702" name="AutoShape 102"/>
          <p:cNvCxnSpPr>
            <a:cxnSpLocks noChangeShapeType="1"/>
            <a:stCxn id="409694" idx="2"/>
            <a:endCxn id="409695" idx="2"/>
          </p:cNvCxnSpPr>
          <p:nvPr/>
        </p:nvCxnSpPr>
        <p:spPr bwMode="auto">
          <a:xfrm rot="10800000" flipH="1" flipV="1">
            <a:off x="7104063" y="5556250"/>
            <a:ext cx="1587" cy="431800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9703" name="AutoShape 103"/>
          <p:cNvCxnSpPr>
            <a:cxnSpLocks noChangeShapeType="1"/>
            <a:stCxn id="409701" idx="2"/>
            <a:endCxn id="409697" idx="2"/>
          </p:cNvCxnSpPr>
          <p:nvPr/>
        </p:nvCxnSpPr>
        <p:spPr bwMode="auto">
          <a:xfrm rot="10800000" flipH="1">
            <a:off x="8728075" y="5189538"/>
            <a:ext cx="1588" cy="801687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09704" name="Oval 104"/>
          <p:cNvSpPr>
            <a:spLocks noChangeArrowheads="1"/>
          </p:cNvSpPr>
          <p:nvPr/>
        </p:nvSpPr>
        <p:spPr bwMode="auto">
          <a:xfrm>
            <a:off x="506413" y="3794125"/>
            <a:ext cx="381000" cy="196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05" name="Oval 105"/>
          <p:cNvSpPr>
            <a:spLocks noChangeArrowheads="1"/>
          </p:cNvSpPr>
          <p:nvPr/>
        </p:nvSpPr>
        <p:spPr bwMode="auto">
          <a:xfrm>
            <a:off x="1331913" y="3800475"/>
            <a:ext cx="381000" cy="196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06" name="Oval 106"/>
          <p:cNvSpPr>
            <a:spLocks noChangeArrowheads="1"/>
          </p:cNvSpPr>
          <p:nvPr/>
        </p:nvSpPr>
        <p:spPr bwMode="auto">
          <a:xfrm>
            <a:off x="2109788" y="3800475"/>
            <a:ext cx="381000" cy="196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07" name="Oval 107"/>
          <p:cNvSpPr>
            <a:spLocks noChangeArrowheads="1"/>
          </p:cNvSpPr>
          <p:nvPr/>
        </p:nvSpPr>
        <p:spPr bwMode="auto">
          <a:xfrm>
            <a:off x="2916238" y="3800475"/>
            <a:ext cx="381000" cy="196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08" name="Oval 108"/>
          <p:cNvSpPr>
            <a:spLocks noChangeArrowheads="1"/>
          </p:cNvSpPr>
          <p:nvPr/>
        </p:nvSpPr>
        <p:spPr bwMode="auto">
          <a:xfrm>
            <a:off x="4044950" y="3784600"/>
            <a:ext cx="381000" cy="196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09" name="Oval 109"/>
          <p:cNvSpPr>
            <a:spLocks noChangeArrowheads="1"/>
          </p:cNvSpPr>
          <p:nvPr/>
        </p:nvSpPr>
        <p:spPr bwMode="auto">
          <a:xfrm>
            <a:off x="506413" y="4173538"/>
            <a:ext cx="381000" cy="19685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10" name="Oval 110"/>
          <p:cNvSpPr>
            <a:spLocks noChangeArrowheads="1"/>
          </p:cNvSpPr>
          <p:nvPr/>
        </p:nvSpPr>
        <p:spPr bwMode="auto">
          <a:xfrm>
            <a:off x="1331913" y="4170363"/>
            <a:ext cx="381000" cy="19685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11" name="Oval 111"/>
          <p:cNvSpPr>
            <a:spLocks noChangeArrowheads="1"/>
          </p:cNvSpPr>
          <p:nvPr/>
        </p:nvSpPr>
        <p:spPr bwMode="auto">
          <a:xfrm>
            <a:off x="2124075" y="4170363"/>
            <a:ext cx="381000" cy="19685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12" name="Oval 112"/>
          <p:cNvSpPr>
            <a:spLocks noChangeArrowheads="1"/>
          </p:cNvSpPr>
          <p:nvPr/>
        </p:nvSpPr>
        <p:spPr bwMode="auto">
          <a:xfrm>
            <a:off x="2916238" y="4170363"/>
            <a:ext cx="381000" cy="19685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13" name="Oval 113"/>
          <p:cNvSpPr>
            <a:spLocks noChangeArrowheads="1"/>
          </p:cNvSpPr>
          <p:nvPr/>
        </p:nvSpPr>
        <p:spPr bwMode="auto">
          <a:xfrm>
            <a:off x="4044950" y="4154488"/>
            <a:ext cx="381000" cy="19685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14" name="Oval 114"/>
          <p:cNvSpPr>
            <a:spLocks noChangeArrowheads="1"/>
          </p:cNvSpPr>
          <p:nvPr/>
        </p:nvSpPr>
        <p:spPr bwMode="auto">
          <a:xfrm>
            <a:off x="506413" y="4595813"/>
            <a:ext cx="381000" cy="1968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15" name="Oval 115"/>
          <p:cNvSpPr>
            <a:spLocks noChangeArrowheads="1"/>
          </p:cNvSpPr>
          <p:nvPr/>
        </p:nvSpPr>
        <p:spPr bwMode="auto">
          <a:xfrm>
            <a:off x="1331913" y="4602163"/>
            <a:ext cx="381000" cy="1968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16" name="Oval 116"/>
          <p:cNvSpPr>
            <a:spLocks noChangeArrowheads="1"/>
          </p:cNvSpPr>
          <p:nvPr/>
        </p:nvSpPr>
        <p:spPr bwMode="auto">
          <a:xfrm>
            <a:off x="2109788" y="4602163"/>
            <a:ext cx="381000" cy="1968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17" name="Oval 117"/>
          <p:cNvSpPr>
            <a:spLocks noChangeArrowheads="1"/>
          </p:cNvSpPr>
          <p:nvPr/>
        </p:nvSpPr>
        <p:spPr bwMode="auto">
          <a:xfrm>
            <a:off x="2916238" y="4602163"/>
            <a:ext cx="381000" cy="1968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18" name="Oval 118"/>
          <p:cNvSpPr>
            <a:spLocks noChangeArrowheads="1"/>
          </p:cNvSpPr>
          <p:nvPr/>
        </p:nvSpPr>
        <p:spPr bwMode="auto">
          <a:xfrm>
            <a:off x="4044950" y="4586288"/>
            <a:ext cx="381000" cy="1968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09719" name="AutoShape 119"/>
          <p:cNvCxnSpPr>
            <a:cxnSpLocks noChangeShapeType="1"/>
            <a:stCxn id="409704" idx="2"/>
            <a:endCxn id="409709" idx="2"/>
          </p:cNvCxnSpPr>
          <p:nvPr/>
        </p:nvCxnSpPr>
        <p:spPr bwMode="auto">
          <a:xfrm rot="10800000" flipH="1" flipV="1">
            <a:off x="506413" y="3892550"/>
            <a:ext cx="1587" cy="379413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9720" name="AutoShape 120"/>
          <p:cNvCxnSpPr>
            <a:cxnSpLocks noChangeShapeType="1"/>
            <a:stCxn id="409709" idx="2"/>
            <a:endCxn id="409714" idx="2"/>
          </p:cNvCxnSpPr>
          <p:nvPr/>
        </p:nvCxnSpPr>
        <p:spPr bwMode="auto">
          <a:xfrm rot="10800000" flipH="1" flipV="1">
            <a:off x="506413" y="4271963"/>
            <a:ext cx="1587" cy="422275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09721" name="Oval 121"/>
          <p:cNvSpPr>
            <a:spLocks noChangeArrowheads="1"/>
          </p:cNvSpPr>
          <p:nvPr/>
        </p:nvSpPr>
        <p:spPr bwMode="auto">
          <a:xfrm>
            <a:off x="5340350" y="3803650"/>
            <a:ext cx="381000" cy="196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22" name="Oval 122"/>
          <p:cNvSpPr>
            <a:spLocks noChangeArrowheads="1"/>
          </p:cNvSpPr>
          <p:nvPr/>
        </p:nvSpPr>
        <p:spPr bwMode="auto">
          <a:xfrm>
            <a:off x="6102350" y="3787775"/>
            <a:ext cx="381000" cy="196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23" name="Oval 123"/>
          <p:cNvSpPr>
            <a:spLocks noChangeArrowheads="1"/>
          </p:cNvSpPr>
          <p:nvPr/>
        </p:nvSpPr>
        <p:spPr bwMode="auto">
          <a:xfrm>
            <a:off x="5340350" y="4173538"/>
            <a:ext cx="381000" cy="19685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24" name="Oval 124"/>
          <p:cNvSpPr>
            <a:spLocks noChangeArrowheads="1"/>
          </p:cNvSpPr>
          <p:nvPr/>
        </p:nvSpPr>
        <p:spPr bwMode="auto">
          <a:xfrm>
            <a:off x="6102350" y="4157663"/>
            <a:ext cx="381000" cy="19685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25" name="Oval 125"/>
          <p:cNvSpPr>
            <a:spLocks noChangeArrowheads="1"/>
          </p:cNvSpPr>
          <p:nvPr/>
        </p:nvSpPr>
        <p:spPr bwMode="auto">
          <a:xfrm>
            <a:off x="5340350" y="4605338"/>
            <a:ext cx="381000" cy="1968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26" name="Oval 126"/>
          <p:cNvSpPr>
            <a:spLocks noChangeArrowheads="1"/>
          </p:cNvSpPr>
          <p:nvPr/>
        </p:nvSpPr>
        <p:spPr bwMode="auto">
          <a:xfrm>
            <a:off x="6102350" y="4589463"/>
            <a:ext cx="381000" cy="1968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09727" name="AutoShape 127"/>
          <p:cNvCxnSpPr>
            <a:cxnSpLocks noChangeShapeType="1"/>
            <a:stCxn id="409707" idx="2"/>
            <a:endCxn id="409712" idx="2"/>
          </p:cNvCxnSpPr>
          <p:nvPr/>
        </p:nvCxnSpPr>
        <p:spPr bwMode="auto">
          <a:xfrm rot="10800000" flipH="1" flipV="1">
            <a:off x="2916238" y="3898900"/>
            <a:ext cx="1587" cy="369888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9728" name="AutoShape 128"/>
          <p:cNvCxnSpPr>
            <a:cxnSpLocks noChangeShapeType="1"/>
            <a:stCxn id="409713" idx="2"/>
            <a:endCxn id="409718" idx="2"/>
          </p:cNvCxnSpPr>
          <p:nvPr/>
        </p:nvCxnSpPr>
        <p:spPr bwMode="auto">
          <a:xfrm rot="10800000" flipH="1" flipV="1">
            <a:off x="4044950" y="4252913"/>
            <a:ext cx="1588" cy="431800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9729" name="AutoShape 129"/>
          <p:cNvCxnSpPr>
            <a:cxnSpLocks noChangeShapeType="1"/>
            <a:stCxn id="409726" idx="2"/>
            <a:endCxn id="409722" idx="2"/>
          </p:cNvCxnSpPr>
          <p:nvPr/>
        </p:nvCxnSpPr>
        <p:spPr bwMode="auto">
          <a:xfrm rot="10800000" flipH="1">
            <a:off x="6102350" y="3886200"/>
            <a:ext cx="1588" cy="801688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09730" name="Oval 130"/>
          <p:cNvSpPr>
            <a:spLocks noChangeArrowheads="1"/>
          </p:cNvSpPr>
          <p:nvPr/>
        </p:nvSpPr>
        <p:spPr bwMode="auto">
          <a:xfrm>
            <a:off x="7104063" y="3794125"/>
            <a:ext cx="381000" cy="196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31" name="Oval 131"/>
          <p:cNvSpPr>
            <a:spLocks noChangeArrowheads="1"/>
          </p:cNvSpPr>
          <p:nvPr/>
        </p:nvSpPr>
        <p:spPr bwMode="auto">
          <a:xfrm>
            <a:off x="7104063" y="4164013"/>
            <a:ext cx="381000" cy="19685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32" name="Oval 132"/>
          <p:cNvSpPr>
            <a:spLocks noChangeArrowheads="1"/>
          </p:cNvSpPr>
          <p:nvPr/>
        </p:nvSpPr>
        <p:spPr bwMode="auto">
          <a:xfrm>
            <a:off x="7104063" y="4595813"/>
            <a:ext cx="381000" cy="1968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33" name="Oval 133"/>
          <p:cNvSpPr>
            <a:spLocks noChangeArrowheads="1"/>
          </p:cNvSpPr>
          <p:nvPr/>
        </p:nvSpPr>
        <p:spPr bwMode="auto">
          <a:xfrm>
            <a:off x="7966075" y="3813175"/>
            <a:ext cx="381000" cy="196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34" name="Oval 134"/>
          <p:cNvSpPr>
            <a:spLocks noChangeArrowheads="1"/>
          </p:cNvSpPr>
          <p:nvPr/>
        </p:nvSpPr>
        <p:spPr bwMode="auto">
          <a:xfrm>
            <a:off x="8728075" y="3797300"/>
            <a:ext cx="381000" cy="19685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35" name="Oval 135"/>
          <p:cNvSpPr>
            <a:spLocks noChangeArrowheads="1"/>
          </p:cNvSpPr>
          <p:nvPr/>
        </p:nvSpPr>
        <p:spPr bwMode="auto">
          <a:xfrm>
            <a:off x="7966075" y="4183063"/>
            <a:ext cx="381000" cy="19685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36" name="Oval 136"/>
          <p:cNvSpPr>
            <a:spLocks noChangeArrowheads="1"/>
          </p:cNvSpPr>
          <p:nvPr/>
        </p:nvSpPr>
        <p:spPr bwMode="auto">
          <a:xfrm>
            <a:off x="8728075" y="4167188"/>
            <a:ext cx="381000" cy="196850"/>
          </a:xfrm>
          <a:prstGeom prst="ellipse">
            <a:avLst/>
          </a:prstGeom>
          <a:solidFill>
            <a:srgbClr val="66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37" name="Oval 137"/>
          <p:cNvSpPr>
            <a:spLocks noChangeArrowheads="1"/>
          </p:cNvSpPr>
          <p:nvPr/>
        </p:nvSpPr>
        <p:spPr bwMode="auto">
          <a:xfrm>
            <a:off x="7966075" y="4614863"/>
            <a:ext cx="381000" cy="1968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738" name="Oval 138"/>
          <p:cNvSpPr>
            <a:spLocks noChangeArrowheads="1"/>
          </p:cNvSpPr>
          <p:nvPr/>
        </p:nvSpPr>
        <p:spPr bwMode="auto">
          <a:xfrm>
            <a:off x="8728075" y="4598988"/>
            <a:ext cx="381000" cy="19685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cxnSp>
        <p:nvCxnSpPr>
          <p:cNvPr id="409739" name="AutoShape 139"/>
          <p:cNvCxnSpPr>
            <a:cxnSpLocks noChangeShapeType="1"/>
            <a:stCxn id="409731" idx="2"/>
            <a:endCxn id="409732" idx="2"/>
          </p:cNvCxnSpPr>
          <p:nvPr/>
        </p:nvCxnSpPr>
        <p:spPr bwMode="auto">
          <a:xfrm rot="10800000" flipH="1" flipV="1">
            <a:off x="7104063" y="4262438"/>
            <a:ext cx="1587" cy="431800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9740" name="AutoShape 140"/>
          <p:cNvCxnSpPr>
            <a:cxnSpLocks noChangeShapeType="1"/>
            <a:stCxn id="409738" idx="2"/>
            <a:endCxn id="409734" idx="2"/>
          </p:cNvCxnSpPr>
          <p:nvPr/>
        </p:nvCxnSpPr>
        <p:spPr bwMode="auto">
          <a:xfrm rot="10800000" flipH="1">
            <a:off x="8728075" y="3895725"/>
            <a:ext cx="1588" cy="801688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9741" name="AutoShape 141"/>
          <p:cNvCxnSpPr>
            <a:cxnSpLocks noChangeShapeType="1"/>
            <a:stCxn id="409714" idx="2"/>
            <a:endCxn id="409667" idx="2"/>
          </p:cNvCxnSpPr>
          <p:nvPr/>
        </p:nvCxnSpPr>
        <p:spPr bwMode="auto">
          <a:xfrm rot="10800000" flipH="1" flipV="1">
            <a:off x="506413" y="4694238"/>
            <a:ext cx="1587" cy="492125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9742" name="AutoShape 142"/>
          <p:cNvCxnSpPr>
            <a:cxnSpLocks noChangeShapeType="1"/>
          </p:cNvCxnSpPr>
          <p:nvPr/>
        </p:nvCxnSpPr>
        <p:spPr bwMode="auto">
          <a:xfrm rot="10800000" flipH="1">
            <a:off x="4067175" y="4727575"/>
            <a:ext cx="1588" cy="801688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9743" name="AutoShape 143"/>
          <p:cNvCxnSpPr>
            <a:cxnSpLocks noChangeShapeType="1"/>
          </p:cNvCxnSpPr>
          <p:nvPr/>
        </p:nvCxnSpPr>
        <p:spPr bwMode="auto">
          <a:xfrm rot="10800000" flipH="1">
            <a:off x="5364163" y="4295775"/>
            <a:ext cx="1587" cy="801688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9744" name="AutoShape 144"/>
          <p:cNvCxnSpPr>
            <a:cxnSpLocks noChangeShapeType="1"/>
          </p:cNvCxnSpPr>
          <p:nvPr/>
        </p:nvCxnSpPr>
        <p:spPr bwMode="auto">
          <a:xfrm rot="10800000" flipH="1">
            <a:off x="5292725" y="5159375"/>
            <a:ext cx="1588" cy="801688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9745" name="AutoShape 145"/>
          <p:cNvCxnSpPr>
            <a:cxnSpLocks noChangeShapeType="1"/>
          </p:cNvCxnSpPr>
          <p:nvPr/>
        </p:nvCxnSpPr>
        <p:spPr bwMode="auto">
          <a:xfrm rot="10800000" flipH="1" flipV="1">
            <a:off x="2122488" y="5157788"/>
            <a:ext cx="1587" cy="379412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9746" name="AutoShape 146"/>
          <p:cNvCxnSpPr>
            <a:cxnSpLocks noChangeShapeType="1"/>
          </p:cNvCxnSpPr>
          <p:nvPr/>
        </p:nvCxnSpPr>
        <p:spPr bwMode="auto">
          <a:xfrm rot="10800000" flipH="1" flipV="1">
            <a:off x="2122488" y="5537200"/>
            <a:ext cx="1587" cy="422275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9747" name="AutoShape 147"/>
          <p:cNvCxnSpPr>
            <a:cxnSpLocks noChangeShapeType="1"/>
          </p:cNvCxnSpPr>
          <p:nvPr/>
        </p:nvCxnSpPr>
        <p:spPr bwMode="auto">
          <a:xfrm rot="10800000" flipH="1" flipV="1">
            <a:off x="2122488" y="3863975"/>
            <a:ext cx="1587" cy="379413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9748" name="AutoShape 148"/>
          <p:cNvCxnSpPr>
            <a:cxnSpLocks noChangeShapeType="1"/>
          </p:cNvCxnSpPr>
          <p:nvPr/>
        </p:nvCxnSpPr>
        <p:spPr bwMode="auto">
          <a:xfrm rot="10800000" flipH="1" flipV="1">
            <a:off x="2122488" y="4243388"/>
            <a:ext cx="1587" cy="422275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9749" name="AutoShape 149"/>
          <p:cNvCxnSpPr>
            <a:cxnSpLocks noChangeShapeType="1"/>
          </p:cNvCxnSpPr>
          <p:nvPr/>
        </p:nvCxnSpPr>
        <p:spPr bwMode="auto">
          <a:xfrm rot="10800000" flipH="1" flipV="1">
            <a:off x="7956550" y="5602288"/>
            <a:ext cx="1588" cy="422275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9750" name="AutoShape 150"/>
          <p:cNvCxnSpPr>
            <a:cxnSpLocks noChangeShapeType="1"/>
          </p:cNvCxnSpPr>
          <p:nvPr/>
        </p:nvCxnSpPr>
        <p:spPr bwMode="auto">
          <a:xfrm rot="10800000" flipH="1" flipV="1">
            <a:off x="7956550" y="3929063"/>
            <a:ext cx="1588" cy="379412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09751" name="AutoShape 151"/>
          <p:cNvCxnSpPr>
            <a:cxnSpLocks noChangeShapeType="1"/>
          </p:cNvCxnSpPr>
          <p:nvPr/>
        </p:nvCxnSpPr>
        <p:spPr bwMode="auto">
          <a:xfrm rot="10800000" flipH="1" flipV="1">
            <a:off x="7956550" y="4730750"/>
            <a:ext cx="1588" cy="492125"/>
          </a:xfrm>
          <a:prstGeom prst="curvedConnector3">
            <a:avLst>
              <a:gd name="adj1" fmla="val -1440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409752" name="Text Box 152"/>
          <p:cNvSpPr txBox="1">
            <a:spLocks noChangeArrowheads="1"/>
          </p:cNvSpPr>
          <p:nvPr/>
        </p:nvSpPr>
        <p:spPr bwMode="auto">
          <a:xfrm>
            <a:off x="1042988" y="476250"/>
            <a:ext cx="7127875" cy="8223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L’année scolaire est construite par une succession de séquences organisées en centres d’intérêts</a:t>
            </a:r>
          </a:p>
        </p:txBody>
      </p:sp>
      <p:sp>
        <p:nvSpPr>
          <p:cNvPr id="409753" name="Text Box 153"/>
          <p:cNvSpPr txBox="1">
            <a:spLocks noChangeArrowheads="1"/>
          </p:cNvSpPr>
          <p:nvPr/>
        </p:nvSpPr>
        <p:spPr bwMode="auto">
          <a:xfrm>
            <a:off x="1187450" y="2030413"/>
            <a:ext cx="7127875" cy="8223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A l’intérieur de chaque centre d’intérêt des liens à construire entre les capacités et connaissances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10331450" cy="720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" name="Rectangle 154"/>
          <p:cNvSpPr/>
          <p:nvPr/>
        </p:nvSpPr>
        <p:spPr>
          <a:xfrm>
            <a:off x="-33085" y="74613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Une formation continue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0" y="1773238"/>
            <a:ext cx="9144000" cy="5084762"/>
          </a:xfrm>
          <a:prstGeom prst="rect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755650" y="1773238"/>
            <a:ext cx="1670050" cy="50466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fr-FR" sz="12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6589713" y="1773238"/>
            <a:ext cx="1670050" cy="50466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2700338" y="1773238"/>
            <a:ext cx="1670050" cy="50466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4645025" y="1773238"/>
            <a:ext cx="1670050" cy="504666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fr-FR"/>
          </a:p>
        </p:txBody>
      </p:sp>
      <p:sp>
        <p:nvSpPr>
          <p:cNvPr id="372743" name="Rectangle 7"/>
          <p:cNvSpPr>
            <a:spLocks noChangeArrowheads="1"/>
          </p:cNvSpPr>
          <p:nvPr/>
        </p:nvSpPr>
        <p:spPr bwMode="auto">
          <a:xfrm>
            <a:off x="624962" y="3790950"/>
            <a:ext cx="8162911" cy="576263"/>
          </a:xfrm>
          <a:prstGeom prst="rect">
            <a:avLst/>
          </a:prstGeom>
          <a:solidFill>
            <a:srgbClr val="3333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800" dirty="0">
                <a:solidFill>
                  <a:srgbClr val="FFFF00"/>
                </a:solidFill>
                <a:latin typeface="Comic Sans MS" pitchFamily="66" charset="0"/>
              </a:rPr>
              <a:t>Des sources, formes d’énergies à leur mise en œuvre, gestion et choix </a:t>
            </a:r>
          </a:p>
        </p:txBody>
      </p:sp>
      <p:sp>
        <p:nvSpPr>
          <p:cNvPr id="372744" name="Text Box 8"/>
          <p:cNvSpPr txBox="1">
            <a:spLocks noChangeArrowheads="1"/>
          </p:cNvSpPr>
          <p:nvPr/>
        </p:nvSpPr>
        <p:spPr bwMode="auto">
          <a:xfrm>
            <a:off x="1331913" y="1868488"/>
            <a:ext cx="89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2000" i="1">
                <a:solidFill>
                  <a:schemeClr val="bg1"/>
                </a:solidFill>
                <a:latin typeface="Comic Sans MS" pitchFamily="66" charset="0"/>
              </a:rPr>
              <a:t>6ème </a:t>
            </a:r>
          </a:p>
        </p:txBody>
      </p: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3248025" y="1868488"/>
            <a:ext cx="89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2000" i="1">
                <a:solidFill>
                  <a:schemeClr val="bg1"/>
                </a:solidFill>
                <a:latin typeface="Comic Sans MS" pitchFamily="66" charset="0"/>
              </a:rPr>
              <a:t>5ème </a:t>
            </a:r>
          </a:p>
        </p:txBody>
      </p:sp>
      <p:sp>
        <p:nvSpPr>
          <p:cNvPr id="372746" name="Text Box 10"/>
          <p:cNvSpPr txBox="1">
            <a:spLocks noChangeArrowheads="1"/>
          </p:cNvSpPr>
          <p:nvPr/>
        </p:nvSpPr>
        <p:spPr bwMode="auto">
          <a:xfrm>
            <a:off x="5121275" y="1868488"/>
            <a:ext cx="89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2000" i="1">
                <a:solidFill>
                  <a:schemeClr val="bg1"/>
                </a:solidFill>
                <a:latin typeface="Comic Sans MS" pitchFamily="66" charset="0"/>
              </a:rPr>
              <a:t>4ème </a:t>
            </a:r>
          </a:p>
        </p:txBody>
      </p:sp>
      <p:sp>
        <p:nvSpPr>
          <p:cNvPr id="372747" name="Text Box 11"/>
          <p:cNvSpPr txBox="1">
            <a:spLocks noChangeArrowheads="1"/>
          </p:cNvSpPr>
          <p:nvPr/>
        </p:nvSpPr>
        <p:spPr bwMode="auto">
          <a:xfrm>
            <a:off x="6992938" y="1868488"/>
            <a:ext cx="89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sz="2000" i="1">
                <a:solidFill>
                  <a:schemeClr val="bg1"/>
                </a:solidFill>
                <a:latin typeface="Comic Sans MS" pitchFamily="66" charset="0"/>
              </a:rPr>
              <a:t>3ème </a:t>
            </a:r>
          </a:p>
        </p:txBody>
      </p:sp>
      <p:sp>
        <p:nvSpPr>
          <p:cNvPr id="372748" name="Rectangle 12"/>
          <p:cNvSpPr>
            <a:spLocks noChangeArrowheads="1"/>
          </p:cNvSpPr>
          <p:nvPr/>
        </p:nvSpPr>
        <p:spPr bwMode="auto">
          <a:xfrm>
            <a:off x="624963" y="3082925"/>
            <a:ext cx="8162911" cy="576263"/>
          </a:xfrm>
          <a:prstGeom prst="rect">
            <a:avLst/>
          </a:prstGeom>
          <a:solidFill>
            <a:srgbClr val="3333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800" dirty="0">
                <a:solidFill>
                  <a:srgbClr val="FFFF00"/>
                </a:solidFill>
                <a:latin typeface="Comic Sans MS" pitchFamily="66" charset="0"/>
              </a:rPr>
              <a:t>De la découverte de leurs propriétés au choix des Matériaux </a:t>
            </a:r>
          </a:p>
        </p:txBody>
      </p:sp>
      <p:sp>
        <p:nvSpPr>
          <p:cNvPr id="372749" name="Rectangle 13"/>
          <p:cNvSpPr>
            <a:spLocks noChangeArrowheads="1"/>
          </p:cNvSpPr>
          <p:nvPr/>
        </p:nvSpPr>
        <p:spPr bwMode="auto">
          <a:xfrm>
            <a:off x="2560113" y="2349500"/>
            <a:ext cx="6227762" cy="601663"/>
          </a:xfrm>
          <a:prstGeom prst="rect">
            <a:avLst/>
          </a:prstGeom>
          <a:solidFill>
            <a:srgbClr val="3333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sz="1800" dirty="0">
                <a:solidFill>
                  <a:srgbClr val="FFFF00"/>
                </a:solidFill>
                <a:latin typeface="Comic Sans MS" pitchFamily="66" charset="0"/>
              </a:rPr>
              <a:t>Analyse, conception, représentation de l’objet technique</a:t>
            </a:r>
          </a:p>
        </p:txBody>
      </p:sp>
      <p:sp>
        <p:nvSpPr>
          <p:cNvPr id="372750" name="Rectangle 14"/>
          <p:cNvSpPr>
            <a:spLocks noChangeArrowheads="1"/>
          </p:cNvSpPr>
          <p:nvPr/>
        </p:nvSpPr>
        <p:spPr bwMode="auto">
          <a:xfrm>
            <a:off x="624963" y="2349500"/>
            <a:ext cx="1873250" cy="601663"/>
          </a:xfrm>
          <a:prstGeom prst="rect">
            <a:avLst/>
          </a:prstGeom>
          <a:solidFill>
            <a:srgbClr val="3333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sz="1800" dirty="0">
                <a:solidFill>
                  <a:srgbClr val="FFFF00"/>
                </a:solidFill>
                <a:latin typeface="Comic Sans MS" pitchFamily="66" charset="0"/>
              </a:rPr>
              <a:t>Fonctionnement</a:t>
            </a:r>
          </a:p>
        </p:txBody>
      </p:sp>
      <p:sp>
        <p:nvSpPr>
          <p:cNvPr id="372751" name="Rectangle 15"/>
          <p:cNvSpPr>
            <a:spLocks noChangeArrowheads="1"/>
          </p:cNvSpPr>
          <p:nvPr/>
        </p:nvSpPr>
        <p:spPr bwMode="auto">
          <a:xfrm>
            <a:off x="451713" y="4502150"/>
            <a:ext cx="8384283" cy="601663"/>
          </a:xfrm>
          <a:prstGeom prst="rect">
            <a:avLst/>
          </a:prstGeom>
          <a:solidFill>
            <a:srgbClr val="3333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FR" sz="1800">
                <a:solidFill>
                  <a:srgbClr val="FFFF00"/>
                </a:solidFill>
                <a:latin typeface="Comic Sans MS" pitchFamily="66" charset="0"/>
              </a:rPr>
              <a:t>Objets techniques : Évolution des principes physiques à la veille technologique </a:t>
            </a:r>
          </a:p>
        </p:txBody>
      </p:sp>
      <p:sp>
        <p:nvSpPr>
          <p:cNvPr id="372752" name="Rectangle 16"/>
          <p:cNvSpPr>
            <a:spLocks noChangeArrowheads="1"/>
          </p:cNvSpPr>
          <p:nvPr/>
        </p:nvSpPr>
        <p:spPr bwMode="auto">
          <a:xfrm>
            <a:off x="624963" y="5973763"/>
            <a:ext cx="8162912" cy="576262"/>
          </a:xfrm>
          <a:prstGeom prst="rect">
            <a:avLst/>
          </a:prstGeom>
          <a:solidFill>
            <a:srgbClr val="3333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800" dirty="0">
                <a:solidFill>
                  <a:srgbClr val="FFFF00"/>
                </a:solidFill>
                <a:latin typeface="Comic Sans MS" pitchFamily="66" charset="0"/>
              </a:rPr>
              <a:t>Réalisation : de l’organisation à la réalisation de projets </a:t>
            </a:r>
          </a:p>
        </p:txBody>
      </p:sp>
      <p:sp>
        <p:nvSpPr>
          <p:cNvPr id="372753" name="Rectangle 17"/>
          <p:cNvSpPr>
            <a:spLocks noChangeArrowheads="1"/>
          </p:cNvSpPr>
          <p:nvPr/>
        </p:nvSpPr>
        <p:spPr bwMode="auto">
          <a:xfrm>
            <a:off x="624963" y="5238750"/>
            <a:ext cx="8211033" cy="601663"/>
          </a:xfrm>
          <a:prstGeom prst="rect">
            <a:avLst/>
          </a:prstGeom>
          <a:solidFill>
            <a:srgbClr val="333399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800" dirty="0">
                <a:solidFill>
                  <a:srgbClr val="FFFF00"/>
                </a:solidFill>
                <a:latin typeface="Comic Sans MS" pitchFamily="66" charset="0"/>
              </a:rPr>
              <a:t>De la découverte à l’usage raisonné des TIC, des ENT , des automatismes</a:t>
            </a:r>
          </a:p>
        </p:txBody>
      </p:sp>
      <p:pic>
        <p:nvPicPr>
          <p:cNvPr id="19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867110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-33085" y="74613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Une formation continue</a:t>
            </a:r>
            <a:endParaRPr lang="fr-FR" sz="3600" dirty="0"/>
          </a:p>
        </p:txBody>
      </p:sp>
      <p:sp>
        <p:nvSpPr>
          <p:cNvPr id="22" name="Arrondir un rectangle avec un coin diagonal 21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Au collège : 6 approches sur 4 niveaux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020" y="1997992"/>
            <a:ext cx="4245868" cy="3951288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 smtClean="0"/>
              <a:t>Besoin, usage, fonction </a:t>
            </a:r>
          </a:p>
          <a:p>
            <a:r>
              <a:rPr lang="fr-FR" sz="2000" dirty="0" smtClean="0"/>
              <a:t>familles d’objets, solutions </a:t>
            </a:r>
          </a:p>
          <a:p>
            <a:r>
              <a:rPr lang="fr-FR" sz="2000" dirty="0" smtClean="0"/>
              <a:t>les grands ingénieurs</a:t>
            </a:r>
          </a:p>
          <a:p>
            <a:r>
              <a:rPr lang="fr-FR" sz="2000" dirty="0" smtClean="0"/>
              <a:t>la portée, la nature des appuis, les matériaux, propriétés (corrosion, formage, …), la structure, les profilés, avancées technologiques</a:t>
            </a:r>
          </a:p>
          <a:p>
            <a:r>
              <a:rPr lang="fr-FR" sz="2000" dirty="0" smtClean="0"/>
              <a:t>la flexion</a:t>
            </a:r>
          </a:p>
          <a:p>
            <a:r>
              <a:rPr lang="fr-FR" sz="2000" dirty="0" smtClean="0"/>
              <a:t>les énergies mises en œuvre</a:t>
            </a:r>
          </a:p>
          <a:p>
            <a:r>
              <a:rPr lang="fr-FR" sz="2000" dirty="0" smtClean="0"/>
              <a:t>Procédés d’assemblage</a:t>
            </a:r>
          </a:p>
          <a:p>
            <a:pPr>
              <a:buNone/>
            </a:pPr>
            <a:r>
              <a:rPr lang="fr-FR" sz="2000" i="1" dirty="0" smtClean="0">
                <a:sym typeface="Wingdings" pitchFamily="2" charset="2"/>
              </a:rPr>
              <a:t> </a:t>
            </a:r>
            <a:r>
              <a:rPr lang="fr-FR" sz="2000" i="1" dirty="0" smtClean="0">
                <a:solidFill>
                  <a:srgbClr val="FF0000"/>
                </a:solidFill>
                <a:sym typeface="Wingdings" pitchFamily="2" charset="2"/>
              </a:rPr>
              <a:t>Films, séquences vidéos, i</a:t>
            </a:r>
            <a:r>
              <a:rPr lang="fr-FR" sz="2000" i="1" dirty="0" smtClean="0">
                <a:solidFill>
                  <a:srgbClr val="FF0000"/>
                </a:solidFill>
              </a:rPr>
              <a:t>nvestigation , essais et mesures sur des maquettes de ponts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319463" cy="3951288"/>
          </a:xfrm>
        </p:spPr>
        <p:txBody>
          <a:bodyPr>
            <a:normAutofit fontScale="92500" lnSpcReduction="20000"/>
          </a:bodyPr>
          <a:lstStyle/>
          <a:p>
            <a:r>
              <a:rPr lang="fr-FR" sz="2000" dirty="0" smtClean="0"/>
              <a:t>Design, éco conception, impacts</a:t>
            </a:r>
          </a:p>
          <a:p>
            <a:r>
              <a:rPr lang="fr-FR" sz="2000" dirty="0" smtClean="0"/>
              <a:t>étude des matériaux, des procédés de protection</a:t>
            </a:r>
          </a:p>
          <a:p>
            <a:r>
              <a:rPr lang="fr-FR" sz="2000" dirty="0" smtClean="0"/>
              <a:t>équation de la déformée, moments quadratiques, </a:t>
            </a:r>
          </a:p>
          <a:p>
            <a:r>
              <a:rPr lang="fr-FR" sz="2000" dirty="0" smtClean="0"/>
              <a:t>Modélisation des structures, représentations volumiques</a:t>
            </a:r>
          </a:p>
          <a:p>
            <a:r>
              <a:rPr lang="fr-FR" sz="2000" dirty="0" smtClean="0"/>
              <a:t>comportement sous charges réparties, ponctuelles, analyse fréquentielle : résonance</a:t>
            </a:r>
          </a:p>
          <a:p>
            <a:r>
              <a:rPr lang="fr-FR" sz="2000" dirty="0" smtClean="0"/>
              <a:t>Chantier : planning, contraintes matérielles, humaines, coût, </a:t>
            </a:r>
          </a:p>
          <a:p>
            <a:pPr>
              <a:buNone/>
            </a:pPr>
            <a:r>
              <a:rPr lang="fr-FR" sz="2000" dirty="0" smtClean="0">
                <a:sym typeface="Wingdings" pitchFamily="2" charset="2"/>
              </a:rPr>
              <a:t> </a:t>
            </a:r>
            <a:r>
              <a:rPr lang="fr-FR" sz="2000" i="1" dirty="0" smtClean="0">
                <a:solidFill>
                  <a:srgbClr val="FF0000"/>
                </a:solidFill>
                <a:sym typeface="Wingdings" pitchFamily="2" charset="2"/>
              </a:rPr>
              <a:t>Dossiers AC, Maquettes instrumentées, simulations, …</a:t>
            </a:r>
            <a:endParaRPr lang="fr-FR" sz="2000" i="1" dirty="0" smtClean="0">
              <a:solidFill>
                <a:srgbClr val="FF0000"/>
              </a:solidFill>
            </a:endParaRPr>
          </a:p>
          <a:p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Une formation continue</a:t>
            </a:r>
            <a:endParaRPr lang="fr-FR" sz="3600" dirty="0"/>
          </a:p>
        </p:txBody>
      </p:sp>
      <p:sp>
        <p:nvSpPr>
          <p:cNvPr id="10" name="Arrondir un rectangle avec un coin diagonal 9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Au collège                                          en STI2D</a:t>
            </a:r>
            <a:endParaRPr lang="fr-FR" sz="3200" dirty="0"/>
          </a:p>
        </p:txBody>
      </p:sp>
      <p:pic>
        <p:nvPicPr>
          <p:cNvPr id="8" name="Picture 2" descr="C:\Documents and Settings\utilisateur\Mes documents\JMD\pont essars david_delonnelle\Pont_essars\eiffag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39" y="116633"/>
            <a:ext cx="3288211" cy="184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029442"/>
              </p:ext>
            </p:extLst>
          </p:nvPr>
        </p:nvGraphicFramePr>
        <p:xfrm>
          <a:off x="569103" y="866775"/>
          <a:ext cx="8329643" cy="5796211"/>
        </p:xfrm>
        <a:graphic>
          <a:graphicData uri="http://schemas.openxmlformats.org/drawingml/2006/table">
            <a:tbl>
              <a:tblPr/>
              <a:tblGrid>
                <a:gridCol w="631047"/>
                <a:gridCol w="633822"/>
                <a:gridCol w="709203"/>
                <a:gridCol w="1066800"/>
                <a:gridCol w="1171575"/>
                <a:gridCol w="990600"/>
                <a:gridCol w="1095375"/>
                <a:gridCol w="1043988"/>
                <a:gridCol w="987233"/>
              </a:tblGrid>
              <a:tr h="177216">
                <a:tc gridSpan="2">
                  <a:txBody>
                    <a:bodyPr/>
                    <a:lstStyle/>
                    <a:p>
                      <a:endParaRPr lang="fr-FR" sz="1000" b="1" dirty="0"/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b="1" dirty="0"/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Mécatronique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Ouvrage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16">
                <a:tc gridSpan="2">
                  <a:txBody>
                    <a:bodyPr/>
                    <a:lstStyle/>
                    <a:p>
                      <a:endParaRPr lang="fr-FR" sz="1000" b="1" dirty="0"/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b="1" dirty="0"/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Vie quotidienne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Habitat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fr-FR" sz="800" b="0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544">
                <a:tc gridSpan="2">
                  <a:txBody>
                    <a:bodyPr/>
                    <a:lstStyle/>
                    <a:p>
                      <a:endParaRPr lang="fr-FR" sz="1000" b="1" dirty="0"/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000" b="1" dirty="0"/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Transport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Sport &amp; Loisir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Objet</a:t>
                      </a:r>
                      <a:r>
                        <a:rPr lang="fr-FR" sz="1000" b="1" i="0" u="none" strike="noStrike" baseline="0" dirty="0" smtClean="0">
                          <a:effectLst/>
                          <a:latin typeface="Arial"/>
                        </a:rPr>
                        <a:t> d</a:t>
                      </a:r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omestique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Confort</a:t>
                      </a:r>
                      <a:br>
                        <a:rPr lang="fr-FR" sz="1000" b="1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fr-FR" sz="1000" b="1" i="0" u="none" strike="noStrike" baseline="0" dirty="0" smtClean="0">
                          <a:effectLst/>
                          <a:latin typeface="Arial"/>
                        </a:rPr>
                        <a:t> / </a:t>
                      </a:r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Service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Aménagement urbain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 dirty="0" smtClean="0">
                          <a:effectLst/>
                          <a:latin typeface="Arial"/>
                        </a:rPr>
                        <a:t>Bâtiment</a:t>
                      </a:r>
                      <a:endParaRPr lang="fr-FR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649258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Communiquant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Planeur solaire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Free Rider</a:t>
                      </a:r>
                      <a:br>
                        <a:rPr lang="fr-FR" sz="800" b="1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Smartphone</a:t>
                      </a:r>
                      <a:br>
                        <a:rPr lang="fr-FR" sz="800" b="1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Air Drone</a:t>
                      </a:r>
                      <a:br>
                        <a:rPr lang="fr-FR" sz="800" b="1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Robot Lego</a:t>
                      </a:r>
                    </a:p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Robot NAO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Clip Flow</a:t>
                      </a:r>
                      <a:br>
                        <a:rPr lang="fr-FR" sz="800" b="1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Thermostat à fil pilote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Pass</a:t>
                      </a:r>
                      <a:r>
                        <a:rPr lang="fr-F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-e-</a:t>
                      </a:r>
                      <a:r>
                        <a:rPr lang="fr-FR" sz="8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LAb</a:t>
                      </a:r>
                      <a:endParaRPr lang="fr-FR" sz="8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7786">
                <a:tc rowSpan="3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Eco-conçu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Biomimétisme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Robot NAO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Rolling Bridge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8955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Cycle</a:t>
                      </a:r>
                      <a:r>
                        <a:rPr lang="fr-FR" sz="105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de vie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Mac Book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Clip Flow</a:t>
                      </a:r>
                      <a:br>
                        <a:rPr lang="fr-FR" sz="800" b="1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Compteur</a:t>
                      </a:r>
                      <a:r>
                        <a:rPr lang="fr-FR" sz="800" b="1" i="0" u="none" strike="noStrike" baseline="0" dirty="0" smtClean="0">
                          <a:effectLst/>
                          <a:latin typeface="Arial"/>
                        </a:rPr>
                        <a:t> d’eau SET</a:t>
                      </a:r>
                      <a:endParaRPr lang="fr-FR" sz="800" b="1" i="0" u="none" strike="noStrike" dirty="0" smtClean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b="1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Pass</a:t>
                      </a:r>
                      <a:r>
                        <a:rPr lang="fr-F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-e-</a:t>
                      </a:r>
                      <a:r>
                        <a:rPr lang="fr-FR" sz="8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LAb</a:t>
                      </a:r>
                      <a:endParaRPr lang="fr-FR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7090">
                <a:tc vMerge="1"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Utilisation raisonnée des matériaux et ressources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Planeur Solaire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Mac Book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Clip Flow</a:t>
                      </a:r>
                      <a:br>
                        <a:rPr lang="fr-FR" sz="800" b="1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Compteur</a:t>
                      </a:r>
                      <a:r>
                        <a:rPr lang="fr-FR" sz="800" b="1" i="0" u="none" strike="noStrike" baseline="0" dirty="0" smtClean="0">
                          <a:effectLst/>
                          <a:latin typeface="Arial"/>
                        </a:rPr>
                        <a:t> d’eau SET</a:t>
                      </a:r>
                      <a:endParaRPr lang="fr-FR" sz="800" b="1" i="0" u="none" strike="noStrike" dirty="0" smtClean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dirty="0" err="1" smtClean="0">
                          <a:effectLst/>
                          <a:latin typeface="Arial"/>
                        </a:rPr>
                        <a:t>Villeavenir</a:t>
                      </a:r>
                      <a:endParaRPr lang="fr-FR" sz="800" b="1" i="0" u="none" strike="noStrike" dirty="0" smtClean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i="0" u="none" strike="noStrike" dirty="0" err="1" smtClean="0">
                          <a:effectLst/>
                          <a:latin typeface="Arial"/>
                        </a:rPr>
                        <a:t>Villeavenir</a:t>
                      </a:r>
                      <a:endParaRPr lang="fr-FR" sz="800" b="1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3544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Pilotable / Programmable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Planeur solaire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Air Drone</a:t>
                      </a:r>
                    </a:p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Pilotable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Cafetière/ Robot ménager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VMC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9511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Bilan énergétique positif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Planeur solaire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err="1" smtClean="0">
                          <a:effectLst/>
                          <a:latin typeface="Arial"/>
                        </a:rPr>
                        <a:t>I-land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Portail solaire SET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Pass</a:t>
                      </a:r>
                      <a:r>
                        <a:rPr lang="fr-F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-e-</a:t>
                      </a:r>
                      <a:r>
                        <a:rPr lang="fr-FR" sz="8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LAb</a:t>
                      </a:r>
                      <a:endParaRPr lang="fr-FR" sz="8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7722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Multi</a:t>
                      </a:r>
                      <a:r>
                        <a:rPr lang="fr-FR" sz="105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énergies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Scooter MP4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2279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Optimisation structurelle remarquable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Segway</a:t>
                      </a:r>
                      <a:br>
                        <a:rPr lang="fr-FR" sz="800" b="1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Planeur solaire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Scooter MP4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800" b="1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3544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Observation</a:t>
                      </a:r>
                      <a:r>
                        <a:rPr lang="fr-FR" sz="105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comportementale d’un matériau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 smtClean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Planeur</a:t>
                      </a:r>
                      <a:r>
                        <a:rPr lang="fr-FR" sz="800" b="1" i="0" u="none" strike="noStrike" baseline="0" dirty="0" smtClean="0">
                          <a:effectLst/>
                          <a:latin typeface="Arial"/>
                        </a:rPr>
                        <a:t> solaire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Air Drone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Balance électronique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Pass</a:t>
                      </a:r>
                      <a:r>
                        <a:rPr lang="fr-F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-e-</a:t>
                      </a:r>
                      <a:r>
                        <a:rPr lang="fr-FR" sz="8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LAb</a:t>
                      </a:r>
                      <a:endParaRPr lang="fr-FR" sz="8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7090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Economie et gestion de l’énergie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Planeur solaire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Clip Flow</a:t>
                      </a:r>
                      <a:br>
                        <a:rPr lang="fr-FR" sz="800" b="1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VMC</a:t>
                      </a:r>
                      <a:br>
                        <a:rPr lang="fr-FR" sz="800" b="1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Thermostat à fil pilote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Villeavenir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b="1" i="0" u="none" strike="noStrike" dirty="0" err="1" smtClean="0">
                          <a:effectLst/>
                          <a:latin typeface="Arial"/>
                        </a:rPr>
                        <a:t>Villeavenir</a:t>
                      </a:r>
                      <a:endParaRPr lang="fr-FR" sz="800" b="1" dirty="0"/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97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Design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Segway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MacBook</a:t>
                      </a:r>
                      <a:br>
                        <a:rPr lang="fr-FR" sz="800" b="1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Robot NAO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Rolling Bridge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3472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Machine d’essai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Planeur solaire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Arc à</a:t>
                      </a:r>
                      <a:r>
                        <a:rPr lang="fr-FR" sz="800" b="1" i="0" u="none" strike="noStrike" baseline="0" dirty="0" smtClean="0">
                          <a:effectLst/>
                          <a:latin typeface="Arial"/>
                        </a:rPr>
                        <a:t> poulie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Pass</a:t>
                      </a:r>
                      <a:r>
                        <a:rPr lang="fr-F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-e-</a:t>
                      </a:r>
                      <a:r>
                        <a:rPr lang="fr-FR" sz="800" b="1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LAb</a:t>
                      </a:r>
                      <a:endParaRPr lang="fr-FR" sz="8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97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fr-FR" sz="105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Simulation</a:t>
                      </a:r>
                      <a:endParaRPr lang="fr-FR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Planeur solaire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Robot Lego</a:t>
                      </a:r>
                      <a:br>
                        <a:rPr lang="fr-FR" sz="800" b="1" i="0" u="none" strike="noStrike" dirty="0" smtClean="0">
                          <a:effectLst/>
                          <a:latin typeface="Arial"/>
                        </a:rPr>
                      </a:br>
                      <a:r>
                        <a:rPr lang="fr-FR" sz="800" b="1" i="0" u="none" strike="noStrike" dirty="0" smtClean="0">
                          <a:effectLst/>
                          <a:latin typeface="Arial"/>
                        </a:rPr>
                        <a:t>Robot NAO</a:t>
                      </a:r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8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8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Sismique</a:t>
                      </a: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7216">
                <a:tc gridSpan="2"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Arrondir un rectangle avec un coin diagonal 5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Typologie des supports STI2D</a:t>
            </a:r>
            <a:endParaRPr lang="fr-FR" sz="3200" dirty="0"/>
          </a:p>
        </p:txBody>
      </p:sp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620" y="6343649"/>
            <a:ext cx="933483" cy="51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Typologie des supports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94335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1526" y="3793306"/>
            <a:ext cx="2426369" cy="202197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260241" y="260241"/>
            <a:ext cx="1107955" cy="587473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0" y="1098097"/>
            <a:ext cx="9144000" cy="1588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prstClr val="white"/>
                </a:gs>
              </a:gsLst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à coins arrondis 36"/>
          <p:cNvSpPr/>
          <p:nvPr/>
        </p:nvSpPr>
        <p:spPr>
          <a:xfrm>
            <a:off x="756652" y="216160"/>
            <a:ext cx="8201563" cy="68900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851233" y="351259"/>
            <a:ext cx="7985377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2400" dirty="0" smtClean="0">
                <a:latin typeface="Arial Rounded MT Bold"/>
                <a:cs typeface="Arial Rounded MT Bold"/>
              </a:rPr>
              <a:t>Quelques exemples</a:t>
            </a:r>
            <a:endParaRPr lang="fr-FR" sz="2400" dirty="0">
              <a:latin typeface="Arial Rounded MT Bold"/>
              <a:cs typeface="Arial Rounded MT Bold"/>
            </a:endParaRPr>
          </a:p>
        </p:txBody>
      </p:sp>
      <p:pic>
        <p:nvPicPr>
          <p:cNvPr id="9" name="Image 8">
            <a:hlinkClick r:id="rId4" tooltip="Lecteur MP3 étanche -- décathlon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649" y="1530927"/>
            <a:ext cx="1945772" cy="194577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158" y="4874721"/>
            <a:ext cx="1639157" cy="163915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9386" y="1463806"/>
            <a:ext cx="1557457" cy="155745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064000" y="3441680"/>
            <a:ext cx="508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Chauffe-eau solaire </a:t>
            </a:r>
          </a:p>
          <a:p>
            <a:r>
              <a:rPr lang="fr-FR" dirty="0" smtClean="0"/>
              <a:t>Kits solaires, chargeurs solaires</a:t>
            </a:r>
          </a:p>
          <a:p>
            <a:r>
              <a:rPr lang="fr-FR" dirty="0" smtClean="0"/>
              <a:t>Compteur d’eau communiquant</a:t>
            </a:r>
          </a:p>
          <a:p>
            <a:r>
              <a:rPr lang="fr-FR" dirty="0" smtClean="0"/>
              <a:t>MAC </a:t>
            </a:r>
            <a:r>
              <a:rPr lang="fr-FR" dirty="0" err="1" smtClean="0"/>
              <a:t>Nespresso</a:t>
            </a:r>
            <a:endParaRPr lang="fr-FR" dirty="0" smtClean="0"/>
          </a:p>
          <a:p>
            <a:r>
              <a:rPr lang="fr-FR" dirty="0" err="1" smtClean="0"/>
              <a:t>Rovio</a:t>
            </a:r>
            <a:r>
              <a:rPr lang="fr-FR" dirty="0" smtClean="0"/>
              <a:t>, robots POB</a:t>
            </a:r>
          </a:p>
          <a:p>
            <a:r>
              <a:rPr lang="fr-FR" dirty="0" smtClean="0"/>
              <a:t>Bloc BAES</a:t>
            </a:r>
          </a:p>
          <a:p>
            <a:r>
              <a:rPr lang="fr-FR" dirty="0" smtClean="0"/>
              <a:t>Caméra IP</a:t>
            </a:r>
          </a:p>
          <a:p>
            <a:r>
              <a:rPr lang="fr-FR" dirty="0" smtClean="0"/>
              <a:t>Tablette numérique</a:t>
            </a:r>
          </a:p>
          <a:p>
            <a:endParaRPr lang="fr-FR" dirty="0" smtClean="0"/>
          </a:p>
          <a:p>
            <a:r>
              <a:rPr lang="fr-FR" dirty="0" smtClean="0"/>
              <a:t>... et autres productions recensées sur tableau académique (lien par site de ressources mutualisées)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9290" y="1755449"/>
            <a:ext cx="2160812" cy="204687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7839" y="3007897"/>
            <a:ext cx="2777214" cy="24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0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3290653" y="2571285"/>
            <a:ext cx="5580765" cy="243251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Préparer les activités en STI2D</a:t>
            </a:r>
            <a:endParaRPr lang="fr-FR" sz="3600" dirty="0"/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L’objectif poursuivi</a:t>
            </a:r>
            <a:endParaRPr lang="fr-FR" sz="3600" dirty="0"/>
          </a:p>
        </p:txBody>
      </p:sp>
      <p:pic>
        <p:nvPicPr>
          <p:cNvPr id="27" name="Picture 3" descr="C:\Users\user\Documents\My Dropbox\07- Lycée\STI2D\cib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88" y="1177924"/>
            <a:ext cx="441884" cy="4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1526675" y="1026199"/>
            <a:ext cx="2142474" cy="7696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9 Objectifs (macro-compétences)</a:t>
            </a:r>
            <a:endParaRPr lang="fr-FR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2192242" y="2025224"/>
            <a:ext cx="2142474" cy="7696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Compétences ET, ES</a:t>
            </a:r>
            <a:endParaRPr lang="fr-FR" dirty="0"/>
          </a:p>
        </p:txBody>
      </p:sp>
      <p:sp>
        <p:nvSpPr>
          <p:cNvPr id="3" name="Flèche à angle droit 2"/>
          <p:cNvSpPr/>
          <p:nvPr/>
        </p:nvSpPr>
        <p:spPr>
          <a:xfrm rot="5400000">
            <a:off x="1550891" y="2033161"/>
            <a:ext cx="711960" cy="455384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à coins arrondis 20"/>
          <p:cNvSpPr/>
          <p:nvPr/>
        </p:nvSpPr>
        <p:spPr>
          <a:xfrm>
            <a:off x="2986101" y="2974774"/>
            <a:ext cx="2142474" cy="7696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Compétences intermédiaires</a:t>
            </a:r>
            <a:endParaRPr lang="fr-FR" dirty="0"/>
          </a:p>
        </p:txBody>
      </p:sp>
      <p:sp>
        <p:nvSpPr>
          <p:cNvPr id="22" name="Flèche à angle droit 21"/>
          <p:cNvSpPr/>
          <p:nvPr/>
        </p:nvSpPr>
        <p:spPr>
          <a:xfrm rot="5400000">
            <a:off x="2344750" y="3046851"/>
            <a:ext cx="711960" cy="455384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vers la droite 3"/>
          <p:cNvSpPr/>
          <p:nvPr/>
        </p:nvSpPr>
        <p:spPr>
          <a:xfrm>
            <a:off x="6081036" y="4231573"/>
            <a:ext cx="333559" cy="1542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à coins arrondis 27"/>
          <p:cNvSpPr/>
          <p:nvPr/>
        </p:nvSpPr>
        <p:spPr>
          <a:xfrm>
            <a:off x="3812033" y="3898359"/>
            <a:ext cx="2142474" cy="7696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Critères d’évaluation</a:t>
            </a:r>
            <a:endParaRPr lang="fr-FR" dirty="0"/>
          </a:p>
        </p:txBody>
      </p:sp>
      <p:sp>
        <p:nvSpPr>
          <p:cNvPr id="30" name="Flèche à angle droit 29"/>
          <p:cNvSpPr/>
          <p:nvPr/>
        </p:nvSpPr>
        <p:spPr>
          <a:xfrm rot="5400000">
            <a:off x="3106589" y="4033046"/>
            <a:ext cx="711960" cy="455384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6491569" y="3908428"/>
            <a:ext cx="2142474" cy="76966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Indicateurs de performance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671235" y="2961001"/>
            <a:ext cx="18812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Activités</a:t>
            </a:r>
            <a:endParaRPr lang="fr-FR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234861"/>
              </p:ext>
            </p:extLst>
          </p:nvPr>
        </p:nvGraphicFramePr>
        <p:xfrm>
          <a:off x="2921000" y="5106424"/>
          <a:ext cx="62230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6223000" imgH="1854200" progId="Word.Document.12">
                  <p:embed/>
                </p:oleObj>
              </mc:Choice>
              <mc:Fallback>
                <p:oleObj name="Document" r:id="rId4" imgW="6223000" imgH="185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21000" y="5106424"/>
                        <a:ext cx="6223000" cy="185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171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7226" y="1444507"/>
            <a:ext cx="8258174" cy="3587751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</a:rPr>
              <a:t>Evaluer les horaires correspondant aux items de programme traités jusqu’à présent, objectif par objectif (O1 à O9), et les confronter au temps passé depuis la rentrée (périodes I, II, III)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</a:rPr>
              <a:t>Définir des objectifs pédagogiques pour la période suivante (IV)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</a:rPr>
              <a:t>Faire un bilan en fin de chaque période sur les objectifs atteints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800" b="1" dirty="0" smtClean="0">
                <a:solidFill>
                  <a:srgbClr val="FF0000"/>
                </a:solidFill>
              </a:rPr>
              <a:t>Viser la construction d’un plan de formation sur le cycle de deux ans</a:t>
            </a:r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Les étapes </a:t>
            </a:r>
            <a:r>
              <a:rPr lang="fr-FR" sz="2400" dirty="0"/>
              <a:t>itératives </a:t>
            </a:r>
            <a:r>
              <a:rPr lang="fr-FR" sz="2400" dirty="0" smtClean="0"/>
              <a:t>du suivi des objectifs de formation</a:t>
            </a:r>
            <a:endParaRPr lang="fr-FR" sz="2400" dirty="0"/>
          </a:p>
        </p:txBody>
      </p:sp>
      <p:pic>
        <p:nvPicPr>
          <p:cNvPr id="6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Matrice des séquences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86832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Préparer les activités en STI2D</a:t>
            </a:r>
            <a:endParaRPr lang="fr-FR" sz="3600" dirty="0"/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Bilan intermédiaire</a:t>
            </a:r>
            <a:endParaRPr lang="fr-FR" sz="36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744093" y="5939217"/>
            <a:ext cx="839990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744093" y="1000559"/>
            <a:ext cx="0" cy="4913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1494060" y="1795876"/>
            <a:ext cx="6639642" cy="2655330"/>
          </a:xfrm>
          <a:prstGeom prst="line">
            <a:avLst/>
          </a:prstGeom>
          <a:ln w="76200" cmpd="sng">
            <a:headEnd type="non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56923" y="1475184"/>
            <a:ext cx="749966" cy="44512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Scolarité collège, lycée (seconde)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21075" y="1000559"/>
            <a:ext cx="175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Acquis de l’élève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346062" y="6006023"/>
            <a:ext cx="1780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Echelle de temps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8133702" y="1192974"/>
            <a:ext cx="848717" cy="473341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Enseignement supérieur</a:t>
            </a:r>
            <a:endParaRPr lang="fr-FR" dirty="0"/>
          </a:p>
        </p:txBody>
      </p:sp>
      <p:pic>
        <p:nvPicPr>
          <p:cNvPr id="27" name="Picture 3" descr="C:\Users\user\Documents\My Dropbox\07- Lycée\STI2D\cib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44" y="1693253"/>
            <a:ext cx="441884" cy="4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Bulle rectangulaire à coins arrondis 28"/>
          <p:cNvSpPr/>
          <p:nvPr/>
        </p:nvSpPr>
        <p:spPr>
          <a:xfrm>
            <a:off x="5567865" y="3282579"/>
            <a:ext cx="2166583" cy="705523"/>
          </a:xfrm>
          <a:prstGeom prst="wedgeRoundRectCallout">
            <a:avLst>
              <a:gd name="adj1" fmla="val 49753"/>
              <a:gd name="adj2" fmla="val -21359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9 objectifs du programme STI2D</a:t>
            </a:r>
            <a:endParaRPr lang="fr-FR" dirty="0"/>
          </a:p>
        </p:txBody>
      </p:sp>
      <p:sp>
        <p:nvSpPr>
          <p:cNvPr id="12" name="Forme libre 11"/>
          <p:cNvSpPr/>
          <p:nvPr/>
        </p:nvSpPr>
        <p:spPr>
          <a:xfrm>
            <a:off x="1513844" y="4271618"/>
            <a:ext cx="1898719" cy="166760"/>
          </a:xfrm>
          <a:custGeom>
            <a:avLst/>
            <a:gdLst>
              <a:gd name="connsiteX0" fmla="*/ 0 w 2195802"/>
              <a:gd name="connsiteY0" fmla="*/ 295104 h 295104"/>
              <a:gd name="connsiteX1" fmla="*/ 1167455 w 2195802"/>
              <a:gd name="connsiteY1" fmla="*/ 218138 h 295104"/>
              <a:gd name="connsiteX2" fmla="*/ 2052669 w 2195802"/>
              <a:gd name="connsiteY2" fmla="*/ 68 h 295104"/>
              <a:gd name="connsiteX3" fmla="*/ 2193790 w 2195802"/>
              <a:gd name="connsiteY3" fmla="*/ 192483 h 295104"/>
              <a:gd name="connsiteX0" fmla="*/ 0 w 2193790"/>
              <a:gd name="connsiteY0" fmla="*/ 102621 h 102621"/>
              <a:gd name="connsiteX1" fmla="*/ 1167455 w 2193790"/>
              <a:gd name="connsiteY1" fmla="*/ 25655 h 102621"/>
              <a:gd name="connsiteX2" fmla="*/ 2193790 w 2193790"/>
              <a:gd name="connsiteY2" fmla="*/ 0 h 102621"/>
              <a:gd name="connsiteX0" fmla="*/ 0 w 2193790"/>
              <a:gd name="connsiteY0" fmla="*/ 320692 h 320692"/>
              <a:gd name="connsiteX1" fmla="*/ 1167455 w 2193790"/>
              <a:gd name="connsiteY1" fmla="*/ 243726 h 320692"/>
              <a:gd name="connsiteX2" fmla="*/ 2193790 w 2193790"/>
              <a:gd name="connsiteY2" fmla="*/ 0 h 320692"/>
              <a:gd name="connsiteX0" fmla="*/ 0 w 2193790"/>
              <a:gd name="connsiteY0" fmla="*/ 320692 h 320692"/>
              <a:gd name="connsiteX1" fmla="*/ 1167455 w 2193790"/>
              <a:gd name="connsiteY1" fmla="*/ 243726 h 320692"/>
              <a:gd name="connsiteX2" fmla="*/ 2193790 w 2193790"/>
              <a:gd name="connsiteY2" fmla="*/ 0 h 32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3790" h="320692">
                <a:moveTo>
                  <a:pt x="0" y="320692"/>
                </a:moveTo>
                <a:cubicBezTo>
                  <a:pt x="412672" y="306795"/>
                  <a:pt x="801823" y="297175"/>
                  <a:pt x="1167455" y="243726"/>
                </a:cubicBezTo>
                <a:cubicBezTo>
                  <a:pt x="1533087" y="190277"/>
                  <a:pt x="1941483" y="82311"/>
                  <a:pt x="2193790" y="0"/>
                </a:cubicBezTo>
              </a:path>
            </a:pathLst>
          </a:custGeom>
          <a:ln w="38100" cmpd="sng">
            <a:solidFill>
              <a:srgbClr val="77933C"/>
            </a:solidFill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1513844" y="3450647"/>
            <a:ext cx="1783256" cy="1000559"/>
          </a:xfrm>
          <a:prstGeom prst="line">
            <a:avLst/>
          </a:prstGeom>
          <a:ln w="38100" cmpd="sng">
            <a:solidFill>
              <a:srgbClr val="77933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1494060" y="3989635"/>
            <a:ext cx="1918503" cy="448743"/>
          </a:xfrm>
          <a:prstGeom prst="line">
            <a:avLst/>
          </a:prstGeom>
          <a:ln w="38100" cmpd="sng">
            <a:solidFill>
              <a:srgbClr val="77933C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420502" y="2538837"/>
            <a:ext cx="505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fr-FR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36" name="Tableau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900597"/>
              </p:ext>
            </p:extLst>
          </p:nvPr>
        </p:nvGraphicFramePr>
        <p:xfrm>
          <a:off x="1513844" y="5568391"/>
          <a:ext cx="6619860" cy="365760"/>
        </p:xfrm>
        <a:graphic>
          <a:graphicData uri="http://schemas.openxmlformats.org/drawingml/2006/table">
            <a:tbl>
              <a:tblPr bandCol="1">
                <a:tableStyleId>{9D7B26C5-4107-4FEC-AEDC-1716B250A1EF}</a:tableStyleId>
              </a:tblPr>
              <a:tblGrid>
                <a:gridCol w="661986"/>
                <a:gridCol w="661986"/>
                <a:gridCol w="661986"/>
                <a:gridCol w="661986"/>
                <a:gridCol w="661986"/>
                <a:gridCol w="661986"/>
                <a:gridCol w="661986"/>
                <a:gridCol w="661986"/>
                <a:gridCol w="661986"/>
                <a:gridCol w="661986"/>
              </a:tblGrid>
              <a:tr h="268218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III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…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X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72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eq.ET.1.1a - modèle V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87" b="11087"/>
          <a:stretch>
            <a:fillRect/>
          </a:stretch>
        </p:blipFill>
        <p:spPr>
          <a:xfrm>
            <a:off x="243921" y="1475184"/>
            <a:ext cx="9156659" cy="5035810"/>
          </a:xfrm>
        </p:spPr>
      </p:pic>
      <p:sp>
        <p:nvSpPr>
          <p:cNvPr id="5" name="Arrondir un rectangle avec un coin diagonal 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Fiche de Séquence</a:t>
            </a:r>
            <a:endParaRPr lang="fr-FR" sz="2400" dirty="0"/>
          </a:p>
        </p:txBody>
      </p:sp>
      <p:sp>
        <p:nvSpPr>
          <p:cNvPr id="6" name="Rectangle 5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Définition des séquences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241719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62464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1 séquence = 2 à 4 semaines</a:t>
            </a:r>
          </a:p>
          <a:p>
            <a:pPr lvl="1"/>
            <a:r>
              <a:rPr lang="fr-FR" dirty="0" smtClean="0"/>
              <a:t>Cela signifie que dans une période on trouvera généralement 2, parfois 3 séquences </a:t>
            </a:r>
            <a:r>
              <a:rPr lang="fr-FR" sz="2200" dirty="0" smtClean="0"/>
              <a:t>(cela implique en général 2 évaluations sommatives entre deux vacances)</a:t>
            </a:r>
          </a:p>
          <a:p>
            <a:pPr lvl="1"/>
            <a:r>
              <a:rPr lang="fr-FR" dirty="0" smtClean="0"/>
              <a:t>On peut rencontrer exceptionnellement des périodes avec 1 seule séquence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« Modulo » des activités = 2h</a:t>
            </a:r>
          </a:p>
          <a:p>
            <a:pPr lvl="1"/>
            <a:r>
              <a:rPr lang="fr-FR" dirty="0" smtClean="0"/>
              <a:t>Cela signifie que les activités doivent être conçues pour durer un multiple de 2h, soit 2h ou 4h en général</a:t>
            </a:r>
          </a:p>
          <a:p>
            <a:pPr lvl="1"/>
            <a:r>
              <a:rPr lang="fr-FR" dirty="0" smtClean="0"/>
              <a:t>Sur le terrain une variation sera faite en fonction de la situation, mais le « cahier des charges » de départ est bien de viser un modulo de 2h</a:t>
            </a:r>
            <a:endParaRPr lang="fr-FR" dirty="0"/>
          </a:p>
        </p:txBody>
      </p:sp>
      <p:sp>
        <p:nvSpPr>
          <p:cNvPr id="4" name="Arrondir un rectangle avec un coin diagonal 3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RECOMMANDATIONS</a:t>
            </a:r>
            <a:endParaRPr lang="fr-FR" sz="3600" dirty="0"/>
          </a:p>
        </p:txBody>
      </p:sp>
      <p:sp>
        <p:nvSpPr>
          <p:cNvPr id="5" name="Rectangle 4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Organisation des activités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890245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Préparer les activités en STI2D</a:t>
            </a:r>
            <a:endParaRPr lang="fr-FR" sz="3600" dirty="0"/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L’objectif poursuivi</a:t>
            </a:r>
            <a:endParaRPr lang="fr-FR" sz="3600" dirty="0"/>
          </a:p>
        </p:txBody>
      </p:sp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lipse 1"/>
          <p:cNvSpPr/>
          <p:nvPr/>
        </p:nvSpPr>
        <p:spPr>
          <a:xfrm>
            <a:off x="2890980" y="2086727"/>
            <a:ext cx="3562351" cy="356235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b="1" dirty="0" smtClean="0"/>
              <a:t>Proposer une série </a:t>
            </a:r>
            <a:r>
              <a:rPr lang="fr-FR" b="1" dirty="0"/>
              <a:t>de séquences de </a:t>
            </a:r>
            <a:r>
              <a:rPr lang="fr-FR" b="1" dirty="0" smtClean="0"/>
              <a:t>formation pour les 2 années, </a:t>
            </a:r>
            <a:r>
              <a:rPr lang="fr-FR" b="1" dirty="0"/>
              <a:t>associées à des fiches pédagogiques facilitant la construction des séances</a:t>
            </a:r>
          </a:p>
        </p:txBody>
      </p:sp>
      <p:sp>
        <p:nvSpPr>
          <p:cNvPr id="110" name="Ellipse 109"/>
          <p:cNvSpPr/>
          <p:nvPr/>
        </p:nvSpPr>
        <p:spPr>
          <a:xfrm>
            <a:off x="1247775" y="2691143"/>
            <a:ext cx="2124363" cy="212436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2000" b="1" dirty="0">
                <a:solidFill>
                  <a:schemeClr val="tx1"/>
                </a:solidFill>
              </a:rPr>
              <a:t>P</a:t>
            </a:r>
            <a:r>
              <a:rPr lang="fr-FR" sz="2000" dirty="0" smtClean="0">
                <a:solidFill>
                  <a:schemeClr val="tx1"/>
                </a:solidFill>
              </a:rPr>
              <a:t>rogramme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11" name="Ellipse 110"/>
          <p:cNvSpPr/>
          <p:nvPr/>
        </p:nvSpPr>
        <p:spPr>
          <a:xfrm>
            <a:off x="3609973" y="764704"/>
            <a:ext cx="2124363" cy="2124363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1600" b="1" dirty="0">
                <a:solidFill>
                  <a:schemeClr val="tx1"/>
                </a:solidFill>
              </a:rPr>
              <a:t>Centres d’Intérêt</a:t>
            </a:r>
            <a:br>
              <a:rPr lang="fr-FR" sz="1600" b="1" dirty="0">
                <a:solidFill>
                  <a:schemeClr val="tx1"/>
                </a:solidFill>
              </a:rPr>
            </a:br>
            <a:r>
              <a:rPr lang="fr-FR" sz="1600" dirty="0">
                <a:solidFill>
                  <a:schemeClr val="tx1"/>
                </a:solidFill>
              </a:rPr>
              <a:t>choisis pour constituer une progression pédagogique cohérente</a:t>
            </a:r>
          </a:p>
        </p:txBody>
      </p:sp>
      <p:sp>
        <p:nvSpPr>
          <p:cNvPr id="112" name="Ellipse 111"/>
          <p:cNvSpPr/>
          <p:nvPr/>
        </p:nvSpPr>
        <p:spPr>
          <a:xfrm>
            <a:off x="5920723" y="2792865"/>
            <a:ext cx="2124363" cy="212436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1400" b="1" dirty="0">
                <a:solidFill>
                  <a:schemeClr val="tx1"/>
                </a:solidFill>
              </a:rPr>
              <a:t>Supports</a:t>
            </a:r>
            <a:r>
              <a:rPr lang="fr-FR" sz="1400" dirty="0">
                <a:solidFill>
                  <a:schemeClr val="tx1"/>
                </a:solidFill>
              </a:rPr>
              <a:t> didactiques pertinents, disponibles , et qui tiennent compte des contraintes de démarrage de la formation</a:t>
            </a:r>
          </a:p>
        </p:txBody>
      </p:sp>
      <p:sp>
        <p:nvSpPr>
          <p:cNvPr id="113" name="Ellipse 112"/>
          <p:cNvSpPr/>
          <p:nvPr/>
        </p:nvSpPr>
        <p:spPr>
          <a:xfrm>
            <a:off x="3609972" y="4714030"/>
            <a:ext cx="2124363" cy="212436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1600" b="1" dirty="0">
                <a:solidFill>
                  <a:schemeClr val="tx1"/>
                </a:solidFill>
              </a:rPr>
              <a:t>Durées de formation</a:t>
            </a:r>
            <a:br>
              <a:rPr lang="fr-FR" sz="1600" b="1" dirty="0">
                <a:solidFill>
                  <a:schemeClr val="tx1"/>
                </a:solidFill>
              </a:rPr>
            </a:br>
            <a:r>
              <a:rPr lang="fr-FR" sz="1600" dirty="0">
                <a:solidFill>
                  <a:schemeClr val="tx1"/>
                </a:solidFill>
              </a:rPr>
              <a:t>par CI compatibles avec la durée totale de formation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12266" y="1242110"/>
            <a:ext cx="245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</a:rPr>
              <a:t>A partir des…</a:t>
            </a:r>
            <a:endParaRPr lang="fr-FR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9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Préparer les activités en STI2D</a:t>
            </a:r>
            <a:endParaRPr lang="fr-FR" sz="3600" dirty="0"/>
          </a:p>
        </p:txBody>
      </p:sp>
      <p:sp>
        <p:nvSpPr>
          <p:cNvPr id="5" name="Arrondir un rectangle avec un coin diagonal 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L’objectif poursuivi</a:t>
            </a:r>
            <a:endParaRPr lang="fr-FR" sz="3600" dirty="0"/>
          </a:p>
        </p:txBody>
      </p:sp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4" descr="C:\Users\Administrateur\Documents\My Dropbox\Partage avec Dominique\Présentation sequences STI2D-F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t="26594" r="1472" b="28219"/>
          <a:stretch/>
        </p:blipFill>
        <p:spPr bwMode="auto">
          <a:xfrm>
            <a:off x="552735" y="2724150"/>
            <a:ext cx="8487805" cy="29718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/>
          <p:cNvSpPr/>
          <p:nvPr/>
        </p:nvSpPr>
        <p:spPr>
          <a:xfrm>
            <a:off x="2410486" y="948069"/>
            <a:ext cx="1062182" cy="106218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1000" b="1" dirty="0" smtClean="0">
                <a:solidFill>
                  <a:schemeClr val="tx1"/>
                </a:solidFill>
              </a:rPr>
              <a:t>Programme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576328" y="948069"/>
            <a:ext cx="1062182" cy="1062182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1000" b="1" dirty="0">
                <a:solidFill>
                  <a:schemeClr val="tx1"/>
                </a:solidFill>
              </a:rPr>
              <a:t>Centres </a:t>
            </a:r>
            <a:r>
              <a:rPr lang="fr-FR" sz="1000" b="1" dirty="0" smtClean="0">
                <a:solidFill>
                  <a:schemeClr val="tx1"/>
                </a:solidFill>
              </a:rPr>
              <a:t>d’Intérêt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6073784" y="948069"/>
            <a:ext cx="1062182" cy="10621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1000" b="1" dirty="0">
                <a:solidFill>
                  <a:schemeClr val="tx1"/>
                </a:solidFill>
              </a:rPr>
              <a:t>Supports</a:t>
            </a:r>
            <a:r>
              <a:rPr lang="fr-FR" sz="1000" dirty="0">
                <a:solidFill>
                  <a:schemeClr val="tx1"/>
                </a:solidFill>
              </a:rPr>
              <a:t> </a:t>
            </a:r>
            <a:r>
              <a:rPr lang="fr-FR" sz="1000" dirty="0" smtClean="0">
                <a:solidFill>
                  <a:schemeClr val="tx1"/>
                </a:solidFill>
              </a:rPr>
              <a:t>didactiques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796638" y="948069"/>
            <a:ext cx="1062182" cy="106218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fr-FR" sz="1000" b="1" dirty="0">
                <a:solidFill>
                  <a:schemeClr val="tx1"/>
                </a:solidFill>
              </a:rPr>
              <a:t>Durées de </a:t>
            </a:r>
            <a:r>
              <a:rPr lang="fr-FR" sz="1000" b="1" dirty="0" smtClean="0">
                <a:solidFill>
                  <a:schemeClr val="tx1"/>
                </a:solidFill>
              </a:rPr>
              <a:t>formation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3" name="Flèche vers le bas 2"/>
          <p:cNvSpPr/>
          <p:nvPr/>
        </p:nvSpPr>
        <p:spPr>
          <a:xfrm>
            <a:off x="4308750" y="2076926"/>
            <a:ext cx="917654" cy="628650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4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1581150" y="867154"/>
            <a:ext cx="5739006" cy="57390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Enseignement transversal</a:t>
            </a:r>
            <a:endParaRPr lang="fr-FR" sz="3600" dirty="0"/>
          </a:p>
        </p:txBody>
      </p:sp>
      <p:sp>
        <p:nvSpPr>
          <p:cNvPr id="45" name="Arrondir un rectangle avec un coin diagonal 44"/>
          <p:cNvSpPr/>
          <p:nvPr/>
        </p:nvSpPr>
        <p:spPr>
          <a:xfrm>
            <a:off x="552736" y="107108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Les éléments clés pour bâtir une progression</a:t>
            </a:r>
            <a:endParaRPr lang="fr-FR" sz="3200" dirty="0"/>
          </a:p>
        </p:txBody>
      </p:sp>
      <p:pic>
        <p:nvPicPr>
          <p:cNvPr id="1027" name="Picture 3" descr="C:\Users\user\Documents\My Dropbox\Partage avec Dominique\STI2D - Centres d'intérêts transversaux V1.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928" y="992607"/>
            <a:ext cx="1522599" cy="114188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cuments\My Dropbox\Partage avec Dominique\Structure séque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57" y="992607"/>
            <a:ext cx="1522599" cy="114188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7" name="Rectangle 346"/>
          <p:cNvSpPr/>
          <p:nvPr/>
        </p:nvSpPr>
        <p:spPr>
          <a:xfrm>
            <a:off x="977711" y="2088523"/>
            <a:ext cx="1690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Concept de séquence</a:t>
            </a:r>
            <a:endParaRPr lang="fr-FR" sz="1200" dirty="0"/>
          </a:p>
        </p:txBody>
      </p:sp>
      <p:sp>
        <p:nvSpPr>
          <p:cNvPr id="354" name="Rectangle 353"/>
          <p:cNvSpPr/>
          <p:nvPr/>
        </p:nvSpPr>
        <p:spPr>
          <a:xfrm>
            <a:off x="3733928" y="2165296"/>
            <a:ext cx="15101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Les centres d’intérêt</a:t>
            </a:r>
            <a:endParaRPr lang="fr-FR" sz="1200" dirty="0"/>
          </a:p>
        </p:txBody>
      </p:sp>
      <p:sp>
        <p:nvSpPr>
          <p:cNvPr id="348" name="Rectangle 347"/>
          <p:cNvSpPr/>
          <p:nvPr/>
        </p:nvSpPr>
        <p:spPr>
          <a:xfrm>
            <a:off x="6241726" y="2034932"/>
            <a:ext cx="18434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/>
              <a:t>L’organisation pratique des activités</a:t>
            </a:r>
          </a:p>
        </p:txBody>
      </p:sp>
      <p:sp>
        <p:nvSpPr>
          <p:cNvPr id="356" name="Rectangle 355"/>
          <p:cNvSpPr/>
          <p:nvPr/>
        </p:nvSpPr>
        <p:spPr>
          <a:xfrm>
            <a:off x="3400654" y="5650551"/>
            <a:ext cx="1843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Construction</a:t>
            </a:r>
            <a:br>
              <a:rPr lang="fr-FR" sz="1200" b="1" dirty="0" smtClean="0"/>
            </a:br>
            <a:r>
              <a:rPr lang="fr-FR" sz="1200" b="1" dirty="0" smtClean="0"/>
              <a:t>de la matrice séquence/CI/supports</a:t>
            </a:r>
            <a:endParaRPr lang="fr-FR" sz="1200" b="1" dirty="0"/>
          </a:p>
        </p:txBody>
      </p:sp>
      <p:sp>
        <p:nvSpPr>
          <p:cNvPr id="357" name="Rectangle 356"/>
          <p:cNvSpPr/>
          <p:nvPr/>
        </p:nvSpPr>
        <p:spPr>
          <a:xfrm>
            <a:off x="6241725" y="5650551"/>
            <a:ext cx="1631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Fiches synthétiques des 11 séquences</a:t>
            </a:r>
            <a:endParaRPr lang="fr-FR" sz="1200" b="1" dirty="0"/>
          </a:p>
        </p:txBody>
      </p:sp>
      <p:pic>
        <p:nvPicPr>
          <p:cNvPr id="115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Rectangle 115"/>
          <p:cNvSpPr/>
          <p:nvPr/>
        </p:nvSpPr>
        <p:spPr>
          <a:xfrm>
            <a:off x="1061640" y="5605239"/>
            <a:ext cx="1522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/>
              <a:t>Typologie des supports</a:t>
            </a:r>
            <a:endParaRPr lang="fr-FR" sz="1200" b="1" dirty="0"/>
          </a:p>
        </p:txBody>
      </p:sp>
      <p:pic>
        <p:nvPicPr>
          <p:cNvPr id="1026" name="Picture 2" descr="C:\Users\Administrateur\Documents\My Dropbox\Partage avec Dominique\Présentation sequences STI2D-F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102" y="935877"/>
            <a:ext cx="1465493" cy="109905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dministrateur\Documents\My Dropbox\Partage avec Dominique\Présentation sequences STI2D-FT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t="28177" r="2604" b="30007"/>
          <a:stretch/>
        </p:blipFill>
        <p:spPr bwMode="auto">
          <a:xfrm>
            <a:off x="1805457" y="2550188"/>
            <a:ext cx="5290392" cy="175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ocuments\My Dropbox\Partage avec Dominique\MAtric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59" y="4394805"/>
            <a:ext cx="1592531" cy="11943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Image 131" descr="Séquence 1.tif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222" y="4394805"/>
            <a:ext cx="1866590" cy="121716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3" descr="C:\Users\Administrateur\Documents\My Dropbox\Partage avec Dominique\Présentation sequences STI2D-FT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73" y="4394805"/>
            <a:ext cx="1557566" cy="116810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42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826484"/>
              </p:ext>
            </p:extLst>
          </p:nvPr>
        </p:nvGraphicFramePr>
        <p:xfrm>
          <a:off x="752820" y="889916"/>
          <a:ext cx="8229599" cy="52596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68905"/>
                <a:gridCol w="6360694"/>
              </a:tblGrid>
              <a:tr h="51328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 smtClean="0">
                          <a:effectLst/>
                        </a:rPr>
                        <a:t>Contenus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 smtClean="0">
                          <a:effectLst/>
                        </a:rPr>
                        <a:t>Chaque séquence vise l'acquisition (découverte ou approfondissement) de </a:t>
                      </a:r>
                      <a:r>
                        <a:rPr lang="fr-F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compétences</a:t>
                      </a:r>
                      <a:r>
                        <a:rPr lang="fr-FR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et </a:t>
                      </a:r>
                      <a:r>
                        <a:rPr lang="fr-FR" sz="14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connaissances</a:t>
                      </a:r>
                      <a:r>
                        <a:rPr lang="fr-FR" sz="1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précises du référentiel</a:t>
                      </a:r>
                      <a:r>
                        <a:rPr lang="fr-FR" sz="1400" u="none" strike="noStrike" dirty="0" smtClean="0">
                          <a:effectLst/>
                        </a:rPr>
                        <a:t>, identifiées dans le programme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3289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1" u="none" strike="noStrike" dirty="0">
                          <a:effectLst/>
                        </a:rPr>
                        <a:t>Centres d'intérêt</a:t>
                      </a:r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 smtClean="0">
                          <a:effectLst/>
                        </a:rPr>
                        <a:t>Chaque </a:t>
                      </a:r>
                      <a:r>
                        <a:rPr lang="fr-FR" sz="1400" u="none" strike="noStrike" dirty="0">
                          <a:effectLst/>
                        </a:rPr>
                        <a:t>séquence permet d'aborder de </a:t>
                      </a:r>
                      <a:r>
                        <a:rPr lang="fr-FR" sz="1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 à 3 CI au maximum</a:t>
                      </a:r>
                      <a:r>
                        <a:rPr lang="fr-FR" sz="1400" u="none" strike="noStrike" dirty="0">
                          <a:effectLst/>
                        </a:rPr>
                        <a:t>, de manière </a:t>
                      </a:r>
                      <a:r>
                        <a:rPr lang="fr-FR" sz="1400" u="none" strike="noStrike" dirty="0" smtClean="0">
                          <a:effectLst/>
                        </a:rPr>
                        <a:t>à </a:t>
                      </a:r>
                      <a:r>
                        <a:rPr lang="fr-FR" sz="1400" u="none" strike="noStrike" dirty="0">
                          <a:effectLst/>
                        </a:rPr>
                        <a:t>faciliter les </a:t>
                      </a:r>
                      <a:r>
                        <a:rPr lang="fr-FR" sz="1400" u="none" strike="noStrike" dirty="0" smtClean="0">
                          <a:effectLst/>
                        </a:rPr>
                        <a:t>synthèses et limiter le nombre de supports</a:t>
                      </a:r>
                      <a:endParaRPr lang="fr-FR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7200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3289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Thème de travail</a:t>
                      </a:r>
                      <a:endParaRPr lang="fr-F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Chaque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séquence correspond à un thème unique de travail, </a:t>
                      </a:r>
                      <a:r>
                        <a:rPr lang="fr-FR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porteur de sens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pour les élèves et </a:t>
                      </a:r>
                      <a:r>
                        <a:rPr lang="fr-F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intégrant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CI utilisés</a:t>
                      </a:r>
                    </a:p>
                  </a:txBody>
                  <a:tcPr marL="72000" marR="720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3289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Durée d’une séquence</a:t>
                      </a:r>
                      <a:endParaRPr lang="fr-F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Chaque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séquence comprend de </a:t>
                      </a:r>
                      <a:r>
                        <a:rPr lang="fr-FR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à 4 semaines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consécutives au maximum</a:t>
                      </a:r>
                    </a:p>
                  </a:txBody>
                  <a:tcPr marL="7200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3289">
                <a:tc rowSpan="2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Durée de l’année scolaire</a:t>
                      </a:r>
                      <a:endParaRPr lang="fr-FR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4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  <a:r>
                        <a:rPr lang="fr-FR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semaines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 année scolaire, de façon à laisser une marge de manœuvre pédagogique</a:t>
                      </a:r>
                    </a:p>
                  </a:txBody>
                  <a:tcPr marL="72000" marR="720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3289">
                <a:tc vMerge="1">
                  <a:txBody>
                    <a:bodyPr/>
                    <a:lstStyle/>
                    <a:p>
                      <a:pPr algn="ctr" fontAlgn="ctr"/>
                      <a:endParaRPr lang="fr-FR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4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</a:t>
                      </a:r>
                      <a:r>
                        <a:rPr lang="fr-FR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semaines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 année scolaire à répartir entre les séquences permettant d'intégrer des remédiations, des évaluations, des sorties et visites, etc.</a:t>
                      </a:r>
                    </a:p>
                  </a:txBody>
                  <a:tcPr marL="72000" marR="720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3289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Périodes de formations</a:t>
                      </a:r>
                    </a:p>
                  </a:txBody>
                  <a:tcPr marL="7200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Elles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correspondent à chaque </a:t>
                      </a:r>
                      <a:r>
                        <a:rPr lang="fr-FR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période </a:t>
                      </a:r>
                      <a:r>
                        <a:rPr lang="fr-FR" sz="14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 les </a:t>
                      </a:r>
                      <a:r>
                        <a:rPr lang="fr-FR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vacances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</a:t>
                      </a:r>
                      <a:r>
                        <a:rPr lang="fr-F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intègrent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2 à 3 séquences</a:t>
                      </a:r>
                    </a:p>
                  </a:txBody>
                  <a:tcPr marL="7200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3289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Séquence </a:t>
                      </a:r>
                      <a:r>
                        <a:rPr lang="fr-F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synthèse</a:t>
                      </a:r>
                    </a:p>
                  </a:txBody>
                  <a:tcPr marL="72000" marR="720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 est proposée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fin d'année </a:t>
                      </a:r>
                      <a:r>
                        <a:rPr lang="fr-F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scolaire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 </a:t>
                      </a:r>
                      <a:r>
                        <a:rPr lang="fr-F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vise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favoriser le </a:t>
                      </a:r>
                      <a:r>
                        <a:rPr lang="fr-FR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liaison entre enseignement transversal et </a:t>
                      </a:r>
                      <a:r>
                        <a:rPr lang="fr-FR" sz="14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spécialité</a:t>
                      </a:r>
                      <a:endParaRPr lang="fr-FR" sz="140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3289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Lancement</a:t>
                      </a:r>
                    </a:p>
                  </a:txBody>
                  <a:tcPr marL="7200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Chaque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séquence donne lieu à une </a:t>
                      </a:r>
                      <a:r>
                        <a:rPr lang="fr-FR" sz="140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séance </a:t>
                      </a:r>
                      <a:r>
                        <a:rPr lang="fr-FR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présentation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à tous les élèves, explicitant les objectifs, l'organisation des apprentissages et les supports didactiques utilisés</a:t>
                      </a:r>
                    </a:p>
                  </a:txBody>
                  <a:tcPr marL="72000" marR="7200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13289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 des acquis</a:t>
                      </a:r>
                    </a:p>
                  </a:txBody>
                  <a:tcPr marL="72000" marR="720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fr-FR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Chaque séquence 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donne lieu à une </a:t>
                      </a:r>
                      <a:r>
                        <a:rPr lang="fr-FR" sz="1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évaluation sommative</a:t>
                      </a:r>
                      <a:r>
                        <a:rPr lang="fr-FR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soit intégrée dans son déroulement, soit prévue dans le cours d'une séquence suivante</a:t>
                      </a:r>
                    </a:p>
                  </a:txBody>
                  <a:tcPr marL="72000" marR="7200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Concept de séquence</a:t>
            </a:r>
            <a:endParaRPr lang="fr-FR" sz="3600" dirty="0"/>
          </a:p>
        </p:txBody>
      </p:sp>
      <p:sp>
        <p:nvSpPr>
          <p:cNvPr id="6" name="Arrondir un rectangle avec un coin diagonal 5"/>
          <p:cNvSpPr/>
          <p:nvPr/>
        </p:nvSpPr>
        <p:spPr>
          <a:xfrm>
            <a:off x="552736" y="107108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Le concept de séquence</a:t>
            </a:r>
          </a:p>
        </p:txBody>
      </p:sp>
      <p:pic>
        <p:nvPicPr>
          <p:cNvPr id="7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56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rrondir un rectangle avec un coin diagonal 44"/>
          <p:cNvSpPr/>
          <p:nvPr/>
        </p:nvSpPr>
        <p:spPr>
          <a:xfrm>
            <a:off x="552736" y="116633"/>
            <a:ext cx="8429683" cy="648071"/>
          </a:xfrm>
          <a:prstGeom prst="round2Diag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/>
              <a:t>Structure d’une séquence</a:t>
            </a:r>
            <a:endParaRPr lang="fr-FR" sz="36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208559" y="2190390"/>
            <a:ext cx="2626925" cy="3675707"/>
          </a:xfrm>
          <a:prstGeom prst="roundRect">
            <a:avLst>
              <a:gd name="adj" fmla="val 799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 dirty="0"/>
              <a:t>Supports techniques</a:t>
            </a:r>
          </a:p>
        </p:txBody>
      </p:sp>
      <p:sp>
        <p:nvSpPr>
          <p:cNvPr id="7" name="Arrondir un rectangle avec un coin du même côté 6"/>
          <p:cNvSpPr/>
          <p:nvPr/>
        </p:nvSpPr>
        <p:spPr>
          <a:xfrm>
            <a:off x="2162304" y="1008371"/>
            <a:ext cx="1338234" cy="458637"/>
          </a:xfrm>
          <a:prstGeom prst="round2Same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 smtClean="0"/>
              <a:t>Connaissances</a:t>
            </a:r>
            <a:endParaRPr lang="fr-FR" sz="1400" b="1" dirty="0"/>
          </a:p>
        </p:txBody>
      </p:sp>
      <p:sp>
        <p:nvSpPr>
          <p:cNvPr id="8" name="Arrondir un rectangle à un seul coin 7"/>
          <p:cNvSpPr/>
          <p:nvPr/>
        </p:nvSpPr>
        <p:spPr>
          <a:xfrm>
            <a:off x="878743" y="1345264"/>
            <a:ext cx="2678649" cy="2220086"/>
          </a:xfrm>
          <a:prstGeom prst="round1Rect">
            <a:avLst>
              <a:gd name="adj" fmla="val 459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Pentagone 8"/>
          <p:cNvSpPr/>
          <p:nvPr/>
        </p:nvSpPr>
        <p:spPr>
          <a:xfrm>
            <a:off x="831694" y="1507052"/>
            <a:ext cx="8312306" cy="2622861"/>
          </a:xfrm>
          <a:prstGeom prst="homePlate">
            <a:avLst>
              <a:gd name="adj" fmla="val 1445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10" name="Arrondir un rectangle avec un coin du même côté 9"/>
          <p:cNvSpPr/>
          <p:nvPr/>
        </p:nvSpPr>
        <p:spPr>
          <a:xfrm>
            <a:off x="878742" y="1000254"/>
            <a:ext cx="1240208" cy="458637"/>
          </a:xfrm>
          <a:prstGeom prst="round2Same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400" b="1" dirty="0" smtClean="0"/>
              <a:t>Compétences</a:t>
            </a:r>
            <a:endParaRPr lang="fr-FR" b="1" dirty="0"/>
          </a:p>
        </p:txBody>
      </p:sp>
      <p:pic>
        <p:nvPicPr>
          <p:cNvPr id="11" name="Picture 6" descr="C:\Users\user\Documents\My Dropbox\07- Lycée\STI2D\dossi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916" y="4383151"/>
            <a:ext cx="677837" cy="67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user\Documents\My Dropbox\07- Lycée\STI2D\malet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377" y="4168013"/>
            <a:ext cx="914578" cy="10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529252" y="517881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Dossier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90284" y="5178814"/>
            <a:ext cx="966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Système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5919035" y="2313581"/>
            <a:ext cx="1423451" cy="1423451"/>
          </a:xfrm>
          <a:prstGeom prst="ellipse">
            <a:avLst/>
          </a:prstGeom>
          <a:solidFill>
            <a:srgbClr val="FF66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/>
              <a:t>Structuration des connaissances</a:t>
            </a:r>
          </a:p>
        </p:txBody>
      </p:sp>
      <p:sp>
        <p:nvSpPr>
          <p:cNvPr id="16" name="Flèche droite 15"/>
          <p:cNvSpPr/>
          <p:nvPr/>
        </p:nvSpPr>
        <p:spPr>
          <a:xfrm>
            <a:off x="5224783" y="2694226"/>
            <a:ext cx="741162" cy="662159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1431494" y="2328249"/>
            <a:ext cx="1423451" cy="142345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fr-FR" b="1" dirty="0"/>
          </a:p>
        </p:txBody>
      </p:sp>
      <p:grpSp>
        <p:nvGrpSpPr>
          <p:cNvPr id="18" name="Groupe 17"/>
          <p:cNvGrpSpPr/>
          <p:nvPr/>
        </p:nvGrpSpPr>
        <p:grpSpPr>
          <a:xfrm>
            <a:off x="2473490" y="1433022"/>
            <a:ext cx="735069" cy="830691"/>
            <a:chOff x="3221844" y="2443754"/>
            <a:chExt cx="3100703" cy="3600400"/>
          </a:xfrm>
        </p:grpSpPr>
        <p:sp>
          <p:nvSpPr>
            <p:cNvPr id="19" name="Ellipse 18"/>
            <p:cNvSpPr/>
            <p:nvPr/>
          </p:nvSpPr>
          <p:spPr>
            <a:xfrm>
              <a:off x="3370048" y="2764618"/>
              <a:ext cx="2920045" cy="2900975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fr-FR" sz="1200" dirty="0" err="1" smtClean="0">
                  <a:solidFill>
                    <a:schemeClr val="tx1"/>
                  </a:solidFill>
                </a:rPr>
                <a:t>xcwxcwxcw</a:t>
              </a:r>
              <a:endParaRPr lang="fr-FR" sz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3723821" y="3098782"/>
              <a:ext cx="2222689" cy="222269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200"/>
            </a:p>
          </p:txBody>
        </p:sp>
        <p:sp>
          <p:nvSpPr>
            <p:cNvPr id="21" name="Ellipse 20"/>
            <p:cNvSpPr/>
            <p:nvPr/>
          </p:nvSpPr>
          <p:spPr>
            <a:xfrm>
              <a:off x="4086204" y="3476881"/>
              <a:ext cx="1481794" cy="148179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dk1"/>
                </a:solidFill>
              </a:endParaRPr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 flipV="1">
              <a:off x="4827101" y="2443754"/>
              <a:ext cx="0" cy="1774026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flipH="1">
              <a:off x="3327867" y="4210614"/>
              <a:ext cx="1498323" cy="940773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>
              <a:off x="4826189" y="4210616"/>
              <a:ext cx="1496358" cy="930273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 flipV="1">
              <a:off x="4824448" y="3300574"/>
              <a:ext cx="1479175" cy="927086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H="1" flipV="1">
              <a:off x="3221844" y="3445716"/>
              <a:ext cx="1608192" cy="777368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>
              <a:off x="4830034" y="4223083"/>
              <a:ext cx="0" cy="1821071"/>
            </a:xfrm>
            <a:prstGeom prst="straightConnector1">
              <a:avLst/>
            </a:prstGeom>
            <a:ln w="19050">
              <a:tailEnd type="triangle" w="lg" len="lg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1043176" y="3696566"/>
            <a:ext cx="2238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/>
              <a:t>Objectif pédagogique</a:t>
            </a:r>
            <a:endParaRPr lang="fr-FR" b="1" dirty="0"/>
          </a:p>
        </p:txBody>
      </p:sp>
      <p:sp>
        <p:nvSpPr>
          <p:cNvPr id="30" name="Ellipse 29"/>
          <p:cNvSpPr/>
          <p:nvPr/>
        </p:nvSpPr>
        <p:spPr>
          <a:xfrm>
            <a:off x="7636543" y="2231686"/>
            <a:ext cx="1423451" cy="1423451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 smtClean="0"/>
              <a:t>Evaluation par compétences</a:t>
            </a:r>
            <a:endParaRPr lang="fr-FR" sz="1200" b="1" dirty="0"/>
          </a:p>
        </p:txBody>
      </p:sp>
      <p:sp>
        <p:nvSpPr>
          <p:cNvPr id="31" name="Flèche droite 30"/>
          <p:cNvSpPr/>
          <p:nvPr/>
        </p:nvSpPr>
        <p:spPr>
          <a:xfrm>
            <a:off x="7385023" y="2683659"/>
            <a:ext cx="576064" cy="662159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7636543" y="2121681"/>
            <a:ext cx="493268" cy="493268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0">
            <a:solidFill>
              <a:schemeClr val="tx1">
                <a:alpha val="4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fr-FR" sz="1600" b="1" dirty="0">
              <a:solidFill>
                <a:srgbClr val="002060"/>
              </a:solidFill>
              <a:latin typeface="Aldo" pitchFamily="2" charset="0"/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3767520" y="2350566"/>
            <a:ext cx="1423451" cy="1423451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200" b="1" dirty="0"/>
          </a:p>
        </p:txBody>
      </p:sp>
      <p:graphicFrame>
        <p:nvGraphicFramePr>
          <p:cNvPr id="34" name="Diagramme 33"/>
          <p:cNvGraphicFramePr/>
          <p:nvPr>
            <p:extLst>
              <p:ext uri="{D42A27DB-BD31-4B8C-83A1-F6EECF244321}">
                <p14:modId xmlns:p14="http://schemas.microsoft.com/office/powerpoint/2010/main" val="2177446749"/>
              </p:ext>
            </p:extLst>
          </p:nvPr>
        </p:nvGraphicFramePr>
        <p:xfrm>
          <a:off x="3726214" y="2655450"/>
          <a:ext cx="1537409" cy="1024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5" name="ZoneTexte 50"/>
          <p:cNvSpPr txBox="1"/>
          <p:nvPr/>
        </p:nvSpPr>
        <p:spPr>
          <a:xfrm>
            <a:off x="3749511" y="1619367"/>
            <a:ext cx="152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/>
              <a:t>Activités pédagogiques</a:t>
            </a:r>
            <a:endParaRPr lang="fr-FR" b="1" dirty="0"/>
          </a:p>
        </p:txBody>
      </p:sp>
      <p:sp>
        <p:nvSpPr>
          <p:cNvPr id="36" name="Flèche droite 35"/>
          <p:cNvSpPr/>
          <p:nvPr/>
        </p:nvSpPr>
        <p:spPr>
          <a:xfrm rot="16200000">
            <a:off x="4174466" y="3670380"/>
            <a:ext cx="654799" cy="58173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6019480" y="2196455"/>
            <a:ext cx="493268" cy="493268"/>
          </a:xfrm>
          <a:prstGeom prst="ellipse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0">
            <a:solidFill>
              <a:schemeClr val="tx1">
                <a:alpha val="4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fr-FR" sz="1600" b="1" dirty="0">
              <a:solidFill>
                <a:srgbClr val="002060"/>
              </a:solidFill>
              <a:latin typeface="Aldo" pitchFamily="2" charset="0"/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3640607" y="2193272"/>
            <a:ext cx="493268" cy="493268"/>
          </a:xfrm>
          <a:prstGeom prst="ellipse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0">
            <a:solidFill>
              <a:schemeClr val="tx1">
                <a:alpha val="44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endParaRPr lang="fr-FR" sz="1600" b="1" dirty="0">
              <a:solidFill>
                <a:srgbClr val="002060"/>
              </a:solidFill>
              <a:latin typeface="Aldo" pitchFamily="2" charset="0"/>
            </a:endParaRPr>
          </a:p>
        </p:txBody>
      </p:sp>
      <p:sp>
        <p:nvSpPr>
          <p:cNvPr id="39" name="Flèche droite 38"/>
          <p:cNvSpPr/>
          <p:nvPr/>
        </p:nvSpPr>
        <p:spPr>
          <a:xfrm>
            <a:off x="2971453" y="2701452"/>
            <a:ext cx="741162" cy="662159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Virage 39"/>
          <p:cNvSpPr/>
          <p:nvPr/>
        </p:nvSpPr>
        <p:spPr>
          <a:xfrm rot="5400000">
            <a:off x="5485309" y="-893650"/>
            <a:ext cx="1231432" cy="5087264"/>
          </a:xfrm>
          <a:prstGeom prst="ben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41" name="Virage 40"/>
          <p:cNvSpPr/>
          <p:nvPr/>
        </p:nvSpPr>
        <p:spPr>
          <a:xfrm rot="16200000">
            <a:off x="5618844" y="2901036"/>
            <a:ext cx="326209" cy="1834411"/>
          </a:xfrm>
          <a:prstGeom prst="ben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42" name="Virage 41"/>
          <p:cNvSpPr/>
          <p:nvPr/>
        </p:nvSpPr>
        <p:spPr>
          <a:xfrm rot="5400000" flipH="1">
            <a:off x="7362402" y="2846417"/>
            <a:ext cx="326209" cy="1950264"/>
          </a:xfrm>
          <a:prstGeom prst="ben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43" name="Flèche droite 42"/>
          <p:cNvSpPr/>
          <p:nvPr/>
        </p:nvSpPr>
        <p:spPr>
          <a:xfrm rot="5400000">
            <a:off x="1737081" y="1533951"/>
            <a:ext cx="812276" cy="662159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46" name="ZoneTexte 50"/>
          <p:cNvSpPr txBox="1"/>
          <p:nvPr/>
        </p:nvSpPr>
        <p:spPr>
          <a:xfrm>
            <a:off x="4215655" y="1017514"/>
            <a:ext cx="3348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Intentions pédagogiques, à priori</a:t>
            </a:r>
            <a:endParaRPr lang="fr-FR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Arrondir un rectangle avec un coin du même côté 46"/>
          <p:cNvSpPr/>
          <p:nvPr/>
        </p:nvSpPr>
        <p:spPr>
          <a:xfrm rot="16200000">
            <a:off x="647986" y="1796650"/>
            <a:ext cx="917382" cy="458637"/>
          </a:xfrm>
          <a:prstGeom prst="round2Same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200" b="1" dirty="0" smtClean="0">
                <a:solidFill>
                  <a:schemeClr val="tx1"/>
                </a:solidFill>
              </a:rPr>
              <a:t>Séquence</a:t>
            </a:r>
            <a:endParaRPr lang="fr-FR" sz="1200" b="1" dirty="0">
              <a:solidFill>
                <a:schemeClr val="tx1"/>
              </a:solidFill>
            </a:endParaRPr>
          </a:p>
        </p:txBody>
      </p:sp>
      <p:pic>
        <p:nvPicPr>
          <p:cNvPr id="48" name="Picture 3" descr="C:\Users\user\Documents\My Dropbox\07- Lycée\STI2D\cibl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004" y="2696291"/>
            <a:ext cx="591485" cy="64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50"/>
          <p:cNvSpPr txBox="1"/>
          <p:nvPr/>
        </p:nvSpPr>
        <p:spPr>
          <a:xfrm>
            <a:off x="5023808" y="3783687"/>
            <a:ext cx="3188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200" b="1" dirty="0" smtClean="0">
                <a:solidFill>
                  <a:schemeClr val="accent1">
                    <a:lumMod val="75000"/>
                  </a:schemeClr>
                </a:solidFill>
              </a:rPr>
              <a:t>Réflexion pédagogique à postériori</a:t>
            </a:r>
            <a:endParaRPr lang="fr-FR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0" name="Picture 1" descr="C:\Users\Administrateur\Documents\My Dropbox\07- Lycée\Comm'\Logos\logo-STI2D-150px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354" y="6069602"/>
            <a:ext cx="142875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Concept de séquence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78867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0465"/>
          </a:xfrm>
        </p:spPr>
        <p:txBody>
          <a:bodyPr>
            <a:normAutofit/>
          </a:bodyPr>
          <a:lstStyle/>
          <a:p>
            <a:r>
              <a:rPr lang="fr-FR" sz="3200" dirty="0" smtClean="0"/>
              <a:t>Pour l’élève, une séquence c’est…</a:t>
            </a:r>
            <a:endParaRPr lang="fr-FR" sz="32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255948" y="2623870"/>
            <a:ext cx="6600705" cy="3168183"/>
          </a:xfrm>
          <a:prstGeom prst="roundRect">
            <a:avLst>
              <a:gd name="adj" fmla="val 477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Arrondir un rectangle avec un coin du même côté 5"/>
          <p:cNvSpPr/>
          <p:nvPr/>
        </p:nvSpPr>
        <p:spPr>
          <a:xfrm>
            <a:off x="1451318" y="1926032"/>
            <a:ext cx="6223920" cy="697838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 thème d’étude porteur de sens (Question)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2525852" y="2930918"/>
            <a:ext cx="2580371" cy="600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Cours</a:t>
            </a:r>
            <a:endParaRPr lang="fr-FR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2525851" y="4749058"/>
            <a:ext cx="1284021" cy="81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Activité</a:t>
            </a:r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3822202" y="4749058"/>
            <a:ext cx="1284021" cy="81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26" name="Double flèche verticale 25"/>
          <p:cNvSpPr/>
          <p:nvPr/>
        </p:nvSpPr>
        <p:spPr>
          <a:xfrm>
            <a:off x="3733589" y="3558079"/>
            <a:ext cx="160286" cy="383890"/>
          </a:xfrm>
          <a:prstGeom prst="upDownArrow">
            <a:avLst>
              <a:gd name="adj1" fmla="val 29128"/>
              <a:gd name="adj2" fmla="val 48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vers la droite 26"/>
          <p:cNvSpPr/>
          <p:nvPr/>
        </p:nvSpPr>
        <p:spPr>
          <a:xfrm>
            <a:off x="1039165" y="4131405"/>
            <a:ext cx="7133024" cy="243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>
            <a:off x="1451318" y="2930918"/>
            <a:ext cx="681717" cy="2637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Introduction du thème d’étude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525851" y="3914949"/>
            <a:ext cx="1284021" cy="81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Activité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5561155" y="2930918"/>
            <a:ext cx="689993" cy="2637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Synthèse des activités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593102" y="2930918"/>
            <a:ext cx="770622" cy="2637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 smtClean="0"/>
              <a:t>Interrogation</a:t>
            </a:r>
            <a:endParaRPr lang="fr-FR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3822202" y="3914949"/>
            <a:ext cx="1284021" cy="8196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Activité</a:t>
            </a:r>
            <a:endParaRPr lang="fr-FR" dirty="0"/>
          </a:p>
        </p:txBody>
      </p:sp>
      <p:sp>
        <p:nvSpPr>
          <p:cNvPr id="12" name="Flèche en arc 11"/>
          <p:cNvSpPr/>
          <p:nvPr/>
        </p:nvSpPr>
        <p:spPr>
          <a:xfrm rot="1974463">
            <a:off x="3449871" y="4392621"/>
            <a:ext cx="720000" cy="700907"/>
          </a:xfrm>
          <a:prstGeom prst="circularArrow">
            <a:avLst>
              <a:gd name="adj1" fmla="val 5754"/>
              <a:gd name="adj2" fmla="val 543770"/>
              <a:gd name="adj3" fmla="val 20705102"/>
              <a:gd name="adj4" fmla="val 1577340"/>
              <a:gd name="adj5" fmla="val 9723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-14068" y="0"/>
            <a:ext cx="500034" cy="68580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3600" dirty="0" smtClean="0"/>
              <a:t>STI2D – Concept de séquence</a:t>
            </a:r>
            <a:endParaRPr lang="fr-FR" sz="3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302505" y="6077848"/>
            <a:ext cx="4560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Schéma simplifié : la boucle de remédiation n’est pas représentée</a:t>
            </a:r>
            <a:endParaRPr lang="fr-FR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6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2392</Words>
  <Application>Microsoft Macintosh PowerPoint</Application>
  <PresentationFormat>Présentation à l'écran (4:3)</PresentationFormat>
  <Paragraphs>482</Paragraphs>
  <Slides>33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5" baseType="lpstr">
      <vt:lpstr>Thème Office</vt:lpstr>
      <vt:lpstr>Document Microsoft Word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Pour l’élève, une séquence c’est…</vt:lpstr>
      <vt:lpstr>Présentation PowerPoint</vt:lpstr>
      <vt:lpstr>Pour le professeur, une séquence c’est…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IGEN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séquences de formation transversales en STI2D</dc:title>
  <dc:creator>Taraud Dominique</dc:creator>
  <cp:lastModifiedBy>Federico Berera</cp:lastModifiedBy>
  <cp:revision>191</cp:revision>
  <cp:lastPrinted>2011-10-15T07:54:00Z</cp:lastPrinted>
  <dcterms:created xsi:type="dcterms:W3CDTF">2011-09-19T07:39:58Z</dcterms:created>
  <dcterms:modified xsi:type="dcterms:W3CDTF">2012-02-08T10:59:28Z</dcterms:modified>
</cp:coreProperties>
</file>