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34" r:id="rId2"/>
    <p:sldId id="257" r:id="rId3"/>
    <p:sldId id="299" r:id="rId4"/>
    <p:sldId id="314" r:id="rId5"/>
    <p:sldId id="317" r:id="rId6"/>
    <p:sldId id="318" r:id="rId7"/>
    <p:sldId id="298" r:id="rId8"/>
    <p:sldId id="315" r:id="rId9"/>
    <p:sldId id="300" r:id="rId10"/>
    <p:sldId id="301" r:id="rId11"/>
    <p:sldId id="319" r:id="rId12"/>
    <p:sldId id="305" r:id="rId13"/>
    <p:sldId id="309" r:id="rId14"/>
    <p:sldId id="307" r:id="rId15"/>
    <p:sldId id="310" r:id="rId16"/>
    <p:sldId id="308" r:id="rId17"/>
    <p:sldId id="311" r:id="rId18"/>
    <p:sldId id="312" r:id="rId19"/>
    <p:sldId id="313" r:id="rId20"/>
    <p:sldId id="332" r:id="rId21"/>
    <p:sldId id="320" r:id="rId22"/>
    <p:sldId id="316" r:id="rId23"/>
    <p:sldId id="333" r:id="rId2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00"/>
    <a:srgbClr val="FF3300"/>
    <a:srgbClr val="00CC66"/>
    <a:srgbClr val="00FF00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1568" autoAdjust="0"/>
  </p:normalViewPr>
  <p:slideViewPr>
    <p:cSldViewPr snapToGrid="0">
      <p:cViewPr>
        <p:scale>
          <a:sx n="60" d="100"/>
          <a:sy n="60" d="100"/>
        </p:scale>
        <p:origin x="-1092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1886" y="-67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F04F78-018F-48C7-B38F-258F59B67B41}" type="doc">
      <dgm:prSet loTypeId="urn:microsoft.com/office/officeart/2005/8/layout/process4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BD86EB35-C4DE-43A0-AE18-601B6391B8B3}">
      <dgm:prSet phldrT="[Texte]"/>
      <dgm:spPr/>
      <dgm:t>
        <a:bodyPr/>
        <a:lstStyle/>
        <a:p>
          <a:r>
            <a:rPr lang="fr-FR" dirty="0" smtClean="0"/>
            <a:t>Découverte </a:t>
          </a:r>
          <a:r>
            <a:rPr lang="fr-FR" dirty="0"/>
            <a:t>du </a:t>
          </a:r>
          <a:r>
            <a:rPr lang="fr-FR" dirty="0" smtClean="0"/>
            <a:t>produit</a:t>
          </a:r>
          <a:endParaRPr lang="fr-FR" dirty="0"/>
        </a:p>
      </dgm:t>
    </dgm:pt>
    <dgm:pt modelId="{7C2BDB56-1682-4FD4-91B6-DC9C7AADB67B}" type="parTrans" cxnId="{19E63A33-6B69-4821-9873-BF33E658817E}">
      <dgm:prSet/>
      <dgm:spPr/>
      <dgm:t>
        <a:bodyPr/>
        <a:lstStyle/>
        <a:p>
          <a:endParaRPr lang="fr-FR"/>
        </a:p>
      </dgm:t>
    </dgm:pt>
    <dgm:pt modelId="{849EF78B-784E-4CA2-A34B-471FDE56F68B}" type="sibTrans" cxnId="{19E63A33-6B69-4821-9873-BF33E658817E}">
      <dgm:prSet/>
      <dgm:spPr/>
      <dgm:t>
        <a:bodyPr/>
        <a:lstStyle/>
        <a:p>
          <a:endParaRPr lang="fr-FR"/>
        </a:p>
      </dgm:t>
    </dgm:pt>
    <dgm:pt modelId="{EFED67A8-3901-4EE5-8925-DC0CA32C602E}">
      <dgm:prSet phldrT="[Texte]"/>
      <dgm:spPr/>
      <dgm:t>
        <a:bodyPr/>
        <a:lstStyle/>
        <a:p>
          <a:r>
            <a:rPr lang="fr-FR" dirty="0" smtClean="0"/>
            <a:t>"Dessin et modèles</a:t>
          </a:r>
          <a:endParaRPr lang="fr-FR" dirty="0"/>
        </a:p>
      </dgm:t>
    </dgm:pt>
    <dgm:pt modelId="{D2E5AFB8-402F-40FC-ADE8-4C80FC2A2FB7}" type="parTrans" cxnId="{E82C01FF-665B-4444-AB3A-BF36635B9748}">
      <dgm:prSet/>
      <dgm:spPr/>
      <dgm:t>
        <a:bodyPr/>
        <a:lstStyle/>
        <a:p>
          <a:endParaRPr lang="fr-FR"/>
        </a:p>
      </dgm:t>
    </dgm:pt>
    <dgm:pt modelId="{CEB06CDE-8368-435E-B6AF-70BA86706727}" type="sibTrans" cxnId="{E82C01FF-665B-4444-AB3A-BF36635B9748}">
      <dgm:prSet/>
      <dgm:spPr/>
      <dgm:t>
        <a:bodyPr/>
        <a:lstStyle/>
        <a:p>
          <a:endParaRPr lang="fr-FR"/>
        </a:p>
      </dgm:t>
    </dgm:pt>
    <dgm:pt modelId="{89593748-10C8-42E7-9A2B-830F2F2E8763}">
      <dgm:prSet phldrT="[Texte]"/>
      <dgm:spPr/>
      <dgm:t>
        <a:bodyPr/>
        <a:lstStyle/>
        <a:p>
          <a:r>
            <a:rPr lang="fr-FR" dirty="0"/>
            <a:t>Avant-projet de conception  - </a:t>
          </a:r>
          <a:r>
            <a:rPr lang="fr-FR" dirty="0" smtClean="0"/>
            <a:t>Intégration </a:t>
          </a:r>
          <a:r>
            <a:rPr lang="fr-FR" dirty="0"/>
            <a:t>de cellules </a:t>
          </a:r>
          <a:r>
            <a:rPr lang="fr-FR" dirty="0" smtClean="0"/>
            <a:t>photovoltaïques</a:t>
          </a:r>
          <a:endParaRPr lang="fr-FR" dirty="0"/>
        </a:p>
      </dgm:t>
    </dgm:pt>
    <dgm:pt modelId="{089E8621-DBA1-4ECD-92FE-267BB2DF2EC1}" type="parTrans" cxnId="{83F2C228-3A53-422E-A63A-F6D7D3F9126D}">
      <dgm:prSet/>
      <dgm:spPr/>
      <dgm:t>
        <a:bodyPr/>
        <a:lstStyle/>
        <a:p>
          <a:endParaRPr lang="fr-FR"/>
        </a:p>
      </dgm:t>
    </dgm:pt>
    <dgm:pt modelId="{DB7BEB1F-4207-47AE-99A6-1740D7019380}" type="sibTrans" cxnId="{83F2C228-3A53-422E-A63A-F6D7D3F9126D}">
      <dgm:prSet/>
      <dgm:spPr/>
      <dgm:t>
        <a:bodyPr/>
        <a:lstStyle/>
        <a:p>
          <a:endParaRPr lang="fr-FR"/>
        </a:p>
      </dgm:t>
    </dgm:pt>
    <dgm:pt modelId="{AA862D78-285B-4BF7-8852-A58E289954E9}">
      <dgm:prSet/>
      <dgm:spPr/>
      <dgm:t>
        <a:bodyPr/>
        <a:lstStyle/>
        <a:p>
          <a:r>
            <a:rPr lang="fr-FR" dirty="0" smtClean="0"/>
            <a:t>Choix d’un matériau</a:t>
          </a:r>
          <a:endParaRPr lang="fr-FR" dirty="0"/>
        </a:p>
      </dgm:t>
    </dgm:pt>
    <dgm:pt modelId="{FC6BBDEF-760D-4F3B-8AA2-B27DFBADCE83}" type="parTrans" cxnId="{A3F870CC-2BAA-4CCA-BE61-C40DD3AB2D34}">
      <dgm:prSet/>
      <dgm:spPr/>
      <dgm:t>
        <a:bodyPr/>
        <a:lstStyle/>
        <a:p>
          <a:endParaRPr lang="fr-FR"/>
        </a:p>
      </dgm:t>
    </dgm:pt>
    <dgm:pt modelId="{2BDFEDDC-C675-4998-B2AF-7DA91A39632C}" type="sibTrans" cxnId="{A3F870CC-2BAA-4CCA-BE61-C40DD3AB2D34}">
      <dgm:prSet/>
      <dgm:spPr/>
      <dgm:t>
        <a:bodyPr/>
        <a:lstStyle/>
        <a:p>
          <a:endParaRPr lang="fr-FR"/>
        </a:p>
      </dgm:t>
    </dgm:pt>
    <dgm:pt modelId="{E0DC8FCC-1D4A-4C29-8FBB-53B0F9944DA0}">
      <dgm:prSet/>
      <dgm:spPr/>
      <dgm:t>
        <a:bodyPr/>
        <a:lstStyle/>
        <a:p>
          <a:r>
            <a:rPr lang="fr-FR" dirty="0" smtClean="0"/>
            <a:t>Créativité _ Design : modelage d’un nouveau fond</a:t>
          </a:r>
          <a:endParaRPr lang="fr-FR" dirty="0"/>
        </a:p>
      </dgm:t>
    </dgm:pt>
    <dgm:pt modelId="{9A03A861-B3AD-46BF-BC4C-D4C81CA8E64D}" type="parTrans" cxnId="{D200F27B-8EC1-4247-8B87-B02B186BDEB2}">
      <dgm:prSet/>
      <dgm:spPr/>
      <dgm:t>
        <a:bodyPr/>
        <a:lstStyle/>
        <a:p>
          <a:endParaRPr lang="fr-FR"/>
        </a:p>
      </dgm:t>
    </dgm:pt>
    <dgm:pt modelId="{C4472A3C-706A-4B1C-96CB-D0E8A0F8837C}" type="sibTrans" cxnId="{D200F27B-8EC1-4247-8B87-B02B186BDEB2}">
      <dgm:prSet/>
      <dgm:spPr/>
      <dgm:t>
        <a:bodyPr/>
        <a:lstStyle/>
        <a:p>
          <a:endParaRPr lang="fr-FR"/>
        </a:p>
      </dgm:t>
    </dgm:pt>
    <dgm:pt modelId="{04FF87C6-BEB2-403B-A054-68DF55BD5C02}">
      <dgm:prSet/>
      <dgm:spPr/>
      <dgm:t>
        <a:bodyPr/>
        <a:lstStyle/>
        <a:p>
          <a:r>
            <a:rPr lang="fr-FR" dirty="0" smtClean="0"/>
            <a:t>Découverte de la numérisation d’un modelage </a:t>
          </a:r>
          <a:endParaRPr lang="fr-FR" dirty="0"/>
        </a:p>
      </dgm:t>
    </dgm:pt>
    <dgm:pt modelId="{B1ED0BB8-F9F1-4798-905E-B8A42E19344F}" type="parTrans" cxnId="{0111E5DB-256B-4552-B436-3981F1BB1962}">
      <dgm:prSet/>
      <dgm:spPr/>
      <dgm:t>
        <a:bodyPr/>
        <a:lstStyle/>
        <a:p>
          <a:endParaRPr lang="fr-FR"/>
        </a:p>
      </dgm:t>
    </dgm:pt>
    <dgm:pt modelId="{540A7B51-2921-4D63-970B-D201FE5D23B1}" type="sibTrans" cxnId="{0111E5DB-256B-4552-B436-3981F1BB1962}">
      <dgm:prSet/>
      <dgm:spPr/>
      <dgm:t>
        <a:bodyPr/>
        <a:lstStyle/>
        <a:p>
          <a:endParaRPr lang="fr-FR"/>
        </a:p>
      </dgm:t>
    </dgm:pt>
    <dgm:pt modelId="{0A1CF423-700C-40F6-90A5-5FBCCB5890D4}">
      <dgm:prSet/>
      <dgm:spPr/>
      <dgm:t>
        <a:bodyPr/>
        <a:lstStyle/>
        <a:p>
          <a:r>
            <a:rPr lang="fr-FR" dirty="0"/>
            <a:t>Analyse de </a:t>
          </a:r>
          <a:r>
            <a:rPr lang="fr-FR" dirty="0" smtClean="0"/>
            <a:t>fabrication</a:t>
          </a:r>
          <a:endParaRPr lang="fr-FR" dirty="0"/>
        </a:p>
      </dgm:t>
    </dgm:pt>
    <dgm:pt modelId="{D7A7DF15-472E-452C-A20D-BE57F2433535}" type="parTrans" cxnId="{A1FCDB6C-9451-413E-A836-CCFE42C1D4D4}">
      <dgm:prSet/>
      <dgm:spPr/>
      <dgm:t>
        <a:bodyPr/>
        <a:lstStyle/>
        <a:p>
          <a:endParaRPr lang="fr-FR"/>
        </a:p>
      </dgm:t>
    </dgm:pt>
    <dgm:pt modelId="{0F645C94-73B9-4CF9-AD3B-6C5B99249D76}" type="sibTrans" cxnId="{A1FCDB6C-9451-413E-A836-CCFE42C1D4D4}">
      <dgm:prSet/>
      <dgm:spPr/>
      <dgm:t>
        <a:bodyPr/>
        <a:lstStyle/>
        <a:p>
          <a:endParaRPr lang="fr-FR"/>
        </a:p>
      </dgm:t>
    </dgm:pt>
    <dgm:pt modelId="{4E86E27F-3A46-4C78-AAF6-251B4BD0B4BD}">
      <dgm:prSet/>
      <dgm:spPr/>
      <dgm:t>
        <a:bodyPr/>
        <a:lstStyle/>
        <a:p>
          <a:r>
            <a:rPr lang="fr-FR" dirty="0" smtClean="0"/>
            <a:t>Revue de projet</a:t>
          </a:r>
          <a:endParaRPr lang="fr-FR" dirty="0"/>
        </a:p>
      </dgm:t>
    </dgm:pt>
    <dgm:pt modelId="{8D2D8CC7-B6EB-40CE-BAA5-FD522EB3B9B0}" type="parTrans" cxnId="{6A757CC5-D638-48BE-A292-050FCCE2A87D}">
      <dgm:prSet/>
      <dgm:spPr/>
      <dgm:t>
        <a:bodyPr/>
        <a:lstStyle/>
        <a:p>
          <a:endParaRPr lang="fr-FR"/>
        </a:p>
      </dgm:t>
    </dgm:pt>
    <dgm:pt modelId="{DFA3D2A3-59F7-471C-BAC0-2464C77A8143}" type="sibTrans" cxnId="{6A757CC5-D638-48BE-A292-050FCCE2A87D}">
      <dgm:prSet/>
      <dgm:spPr/>
      <dgm:t>
        <a:bodyPr/>
        <a:lstStyle/>
        <a:p>
          <a:endParaRPr lang="fr-FR"/>
        </a:p>
      </dgm:t>
    </dgm:pt>
    <dgm:pt modelId="{AEB38F2B-66DF-4C22-8DA6-22801F0997C7}">
      <dgm:prSet/>
      <dgm:spPr/>
      <dgm:t>
        <a:bodyPr/>
        <a:lstStyle/>
        <a:p>
          <a:r>
            <a:rPr lang="fr-FR" dirty="0" smtClean="0"/>
            <a:t>Soutenance de </a:t>
          </a:r>
          <a:r>
            <a:rPr lang="fr-FR" dirty="0"/>
            <a:t>projet - Synthèse et </a:t>
          </a:r>
          <a:r>
            <a:rPr lang="fr-FR" dirty="0" smtClean="0"/>
            <a:t>communication</a:t>
          </a:r>
          <a:endParaRPr lang="fr-FR" dirty="0"/>
        </a:p>
      </dgm:t>
    </dgm:pt>
    <dgm:pt modelId="{57D406BC-155F-471F-84F7-BE11454EE6DD}" type="parTrans" cxnId="{BA4920B8-6766-4DDA-8184-E27EA5D5DF12}">
      <dgm:prSet/>
      <dgm:spPr/>
      <dgm:t>
        <a:bodyPr/>
        <a:lstStyle/>
        <a:p>
          <a:endParaRPr lang="fr-FR"/>
        </a:p>
      </dgm:t>
    </dgm:pt>
    <dgm:pt modelId="{0B35A60F-8452-4F3A-AF8D-BEA31A23A79B}" type="sibTrans" cxnId="{BA4920B8-6766-4DDA-8184-E27EA5D5DF12}">
      <dgm:prSet/>
      <dgm:spPr/>
      <dgm:t>
        <a:bodyPr/>
        <a:lstStyle/>
        <a:p>
          <a:endParaRPr lang="fr-FR"/>
        </a:p>
      </dgm:t>
    </dgm:pt>
    <dgm:pt modelId="{A7C4F6ED-2D12-4360-AE8C-1B7532D3DFF6}">
      <dgm:prSet/>
      <dgm:spPr/>
      <dgm:t>
        <a:bodyPr/>
        <a:lstStyle/>
        <a:p>
          <a:r>
            <a:rPr lang="fr-FR" dirty="0" smtClean="0"/>
            <a:t>Structuration des connaissances</a:t>
          </a:r>
          <a:endParaRPr lang="fr-FR" dirty="0"/>
        </a:p>
      </dgm:t>
    </dgm:pt>
    <dgm:pt modelId="{83ACD956-5A3A-4856-9310-BD45631E8ECF}" type="parTrans" cxnId="{1D90D500-F36B-4028-B041-330CFB2B8AE4}">
      <dgm:prSet/>
      <dgm:spPr/>
      <dgm:t>
        <a:bodyPr/>
        <a:lstStyle/>
        <a:p>
          <a:endParaRPr lang="fr-FR"/>
        </a:p>
      </dgm:t>
    </dgm:pt>
    <dgm:pt modelId="{F97D7061-795D-4559-A8AB-3D49CD9448AF}" type="sibTrans" cxnId="{1D90D500-F36B-4028-B041-330CFB2B8AE4}">
      <dgm:prSet/>
      <dgm:spPr/>
      <dgm:t>
        <a:bodyPr/>
        <a:lstStyle/>
        <a:p>
          <a:endParaRPr lang="fr-FR"/>
        </a:p>
      </dgm:t>
    </dgm:pt>
    <dgm:pt modelId="{CA365447-4827-437F-B658-E265BB3CAC9B}" type="pres">
      <dgm:prSet presAssocID="{68F04F78-018F-48C7-B38F-258F59B67B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B724205-75F3-49DB-986D-0E56F6527DC7}" type="pres">
      <dgm:prSet presAssocID="{A7C4F6ED-2D12-4360-AE8C-1B7532D3DFF6}" presName="boxAndChildren" presStyleCnt="0"/>
      <dgm:spPr/>
      <dgm:t>
        <a:bodyPr/>
        <a:lstStyle/>
        <a:p>
          <a:endParaRPr lang="fr-FR"/>
        </a:p>
      </dgm:t>
    </dgm:pt>
    <dgm:pt modelId="{AD5D1648-81BF-4905-9A6F-4B381A87EC78}" type="pres">
      <dgm:prSet presAssocID="{A7C4F6ED-2D12-4360-AE8C-1B7532D3DFF6}" presName="parentTextBox" presStyleLbl="node1" presStyleIdx="0" presStyleCnt="10" custLinFactNeighborY="0"/>
      <dgm:spPr/>
      <dgm:t>
        <a:bodyPr/>
        <a:lstStyle/>
        <a:p>
          <a:endParaRPr lang="fr-FR"/>
        </a:p>
      </dgm:t>
    </dgm:pt>
    <dgm:pt modelId="{F3E09725-EC19-4110-96E9-09E88725D74F}" type="pres">
      <dgm:prSet presAssocID="{0B35A60F-8452-4F3A-AF8D-BEA31A23A79B}" presName="sp" presStyleCnt="0"/>
      <dgm:spPr/>
      <dgm:t>
        <a:bodyPr/>
        <a:lstStyle/>
        <a:p>
          <a:endParaRPr lang="fr-FR"/>
        </a:p>
      </dgm:t>
    </dgm:pt>
    <dgm:pt modelId="{5A5A3240-DC41-4D05-99A3-44F3D5E67751}" type="pres">
      <dgm:prSet presAssocID="{AEB38F2B-66DF-4C22-8DA6-22801F0997C7}" presName="arrowAndChildren" presStyleCnt="0"/>
      <dgm:spPr/>
      <dgm:t>
        <a:bodyPr/>
        <a:lstStyle/>
        <a:p>
          <a:endParaRPr lang="fr-FR"/>
        </a:p>
      </dgm:t>
    </dgm:pt>
    <dgm:pt modelId="{E69009F0-1340-4CA0-8875-41CF90F09FD4}" type="pres">
      <dgm:prSet presAssocID="{AEB38F2B-66DF-4C22-8DA6-22801F0997C7}" presName="parentTextArrow" presStyleLbl="node1" presStyleIdx="1" presStyleCnt="10" custLinFactNeighborY="-99498"/>
      <dgm:spPr/>
      <dgm:t>
        <a:bodyPr/>
        <a:lstStyle/>
        <a:p>
          <a:endParaRPr lang="fr-FR"/>
        </a:p>
      </dgm:t>
    </dgm:pt>
    <dgm:pt modelId="{B59C12D6-665C-470E-AB18-4B19F44FE73C}" type="pres">
      <dgm:prSet presAssocID="{0F645C94-73B9-4CF9-AD3B-6C5B99249D76}" presName="sp" presStyleCnt="0"/>
      <dgm:spPr/>
      <dgm:t>
        <a:bodyPr/>
        <a:lstStyle/>
        <a:p>
          <a:endParaRPr lang="fr-FR"/>
        </a:p>
      </dgm:t>
    </dgm:pt>
    <dgm:pt modelId="{A9C1B9E8-3AD9-4FF5-A0DE-3B222B9A63D1}" type="pres">
      <dgm:prSet presAssocID="{0A1CF423-700C-40F6-90A5-5FBCCB5890D4}" presName="arrowAndChildren" presStyleCnt="0"/>
      <dgm:spPr/>
      <dgm:t>
        <a:bodyPr/>
        <a:lstStyle/>
        <a:p>
          <a:endParaRPr lang="fr-FR"/>
        </a:p>
      </dgm:t>
    </dgm:pt>
    <dgm:pt modelId="{3CA4A8D6-3864-4141-B3E1-5FAA4391E5A9}" type="pres">
      <dgm:prSet presAssocID="{0A1CF423-700C-40F6-90A5-5FBCCB5890D4}" presName="parentTextArrow" presStyleLbl="node1" presStyleIdx="2" presStyleCnt="10" custLinFactY="-983" custLinFactNeighborY="-100000"/>
      <dgm:spPr/>
      <dgm:t>
        <a:bodyPr/>
        <a:lstStyle/>
        <a:p>
          <a:endParaRPr lang="fr-FR"/>
        </a:p>
      </dgm:t>
    </dgm:pt>
    <dgm:pt modelId="{248F5EE1-90A1-46CF-8880-722E5F2F7268}" type="pres">
      <dgm:prSet presAssocID="{540A7B51-2921-4D63-970B-D201FE5D23B1}" presName="sp" presStyleCnt="0"/>
      <dgm:spPr/>
      <dgm:t>
        <a:bodyPr/>
        <a:lstStyle/>
        <a:p>
          <a:endParaRPr lang="fr-FR"/>
        </a:p>
      </dgm:t>
    </dgm:pt>
    <dgm:pt modelId="{3FFDA960-A832-4723-BEE8-E1C26697C34C}" type="pres">
      <dgm:prSet presAssocID="{04FF87C6-BEB2-403B-A054-68DF55BD5C02}" presName="arrowAndChildren" presStyleCnt="0"/>
      <dgm:spPr/>
      <dgm:t>
        <a:bodyPr/>
        <a:lstStyle/>
        <a:p>
          <a:endParaRPr lang="fr-FR"/>
        </a:p>
      </dgm:t>
    </dgm:pt>
    <dgm:pt modelId="{7A71124A-22D1-4EA8-9DCD-BE7DCDE1EA84}" type="pres">
      <dgm:prSet presAssocID="{04FF87C6-BEB2-403B-A054-68DF55BD5C02}" presName="parentTextArrow" presStyleLbl="node1" presStyleIdx="3" presStyleCnt="10" custLinFactY="-100000" custLinFactNeighborY="-103691"/>
      <dgm:spPr/>
      <dgm:t>
        <a:bodyPr/>
        <a:lstStyle/>
        <a:p>
          <a:endParaRPr lang="fr-FR"/>
        </a:p>
      </dgm:t>
    </dgm:pt>
    <dgm:pt modelId="{EAD82E11-CB01-4016-97D9-B45F44156006}" type="pres">
      <dgm:prSet presAssocID="{C4472A3C-706A-4B1C-96CB-D0E8A0F8837C}" presName="sp" presStyleCnt="0"/>
      <dgm:spPr/>
      <dgm:t>
        <a:bodyPr/>
        <a:lstStyle/>
        <a:p>
          <a:endParaRPr lang="fr-FR"/>
        </a:p>
      </dgm:t>
    </dgm:pt>
    <dgm:pt modelId="{69405AA7-45D4-46DF-AF13-3764B3328E51}" type="pres">
      <dgm:prSet presAssocID="{E0DC8FCC-1D4A-4C29-8FBB-53B0F9944DA0}" presName="arrowAndChildren" presStyleCnt="0"/>
      <dgm:spPr/>
      <dgm:t>
        <a:bodyPr/>
        <a:lstStyle/>
        <a:p>
          <a:endParaRPr lang="fr-FR"/>
        </a:p>
      </dgm:t>
    </dgm:pt>
    <dgm:pt modelId="{85CC5E09-F6D6-4576-8FE5-87B5D512C7C0}" type="pres">
      <dgm:prSet presAssocID="{E0DC8FCC-1D4A-4C29-8FBB-53B0F9944DA0}" presName="parentTextArrow" presStyleLbl="node1" presStyleIdx="4" presStyleCnt="10" custLinFactY="-100000" custLinFactNeighborY="-199338"/>
      <dgm:spPr/>
      <dgm:t>
        <a:bodyPr/>
        <a:lstStyle/>
        <a:p>
          <a:endParaRPr lang="fr-FR"/>
        </a:p>
      </dgm:t>
    </dgm:pt>
    <dgm:pt modelId="{91F8C3F5-286A-41C0-9592-3849F5AD6CFB}" type="pres">
      <dgm:prSet presAssocID="{2BDFEDDC-C675-4998-B2AF-7DA91A39632C}" presName="sp" presStyleCnt="0"/>
      <dgm:spPr/>
      <dgm:t>
        <a:bodyPr/>
        <a:lstStyle/>
        <a:p>
          <a:endParaRPr lang="fr-FR"/>
        </a:p>
      </dgm:t>
    </dgm:pt>
    <dgm:pt modelId="{48FEFA86-94CB-4D1C-BB90-0D6F65FC1E4F}" type="pres">
      <dgm:prSet presAssocID="{AA862D78-285B-4BF7-8852-A58E289954E9}" presName="arrowAndChildren" presStyleCnt="0"/>
      <dgm:spPr/>
      <dgm:t>
        <a:bodyPr/>
        <a:lstStyle/>
        <a:p>
          <a:endParaRPr lang="fr-FR"/>
        </a:p>
      </dgm:t>
    </dgm:pt>
    <dgm:pt modelId="{13AAA07C-6C6A-4C50-85A8-FA03FF785782}" type="pres">
      <dgm:prSet presAssocID="{AA862D78-285B-4BF7-8852-A58E289954E9}" presName="parentTextArrow" presStyleLbl="node1" presStyleIdx="5" presStyleCnt="10" custLinFactNeighborY="94162"/>
      <dgm:spPr/>
      <dgm:t>
        <a:bodyPr/>
        <a:lstStyle/>
        <a:p>
          <a:endParaRPr lang="fr-FR"/>
        </a:p>
      </dgm:t>
    </dgm:pt>
    <dgm:pt modelId="{A74D0322-A37C-474C-9D59-133A401C4E44}" type="pres">
      <dgm:prSet presAssocID="{DFA3D2A3-59F7-471C-BAC0-2464C77A8143}" presName="sp" presStyleCnt="0"/>
      <dgm:spPr/>
      <dgm:t>
        <a:bodyPr/>
        <a:lstStyle/>
        <a:p>
          <a:endParaRPr lang="fr-FR"/>
        </a:p>
      </dgm:t>
    </dgm:pt>
    <dgm:pt modelId="{11AB2B64-9E38-4AB4-B73C-A95FCFDFEE40}" type="pres">
      <dgm:prSet presAssocID="{4E86E27F-3A46-4C78-AAF6-251B4BD0B4BD}" presName="arrowAndChildren" presStyleCnt="0"/>
      <dgm:spPr/>
      <dgm:t>
        <a:bodyPr/>
        <a:lstStyle/>
        <a:p>
          <a:endParaRPr lang="fr-FR"/>
        </a:p>
      </dgm:t>
    </dgm:pt>
    <dgm:pt modelId="{6C00004A-38AB-4116-866B-4CF8B911E24B}" type="pres">
      <dgm:prSet presAssocID="{4E86E27F-3A46-4C78-AAF6-251B4BD0B4BD}" presName="parentTextArrow" presStyleLbl="node1" presStyleIdx="6" presStyleCnt="10" custLinFactNeighborY="-5336"/>
      <dgm:spPr/>
      <dgm:t>
        <a:bodyPr/>
        <a:lstStyle/>
        <a:p>
          <a:endParaRPr lang="fr-FR"/>
        </a:p>
      </dgm:t>
    </dgm:pt>
    <dgm:pt modelId="{DF156CCC-22EB-4159-AC71-360D60C0CDEF}" type="pres">
      <dgm:prSet presAssocID="{DB7BEB1F-4207-47AE-99A6-1740D7019380}" presName="sp" presStyleCnt="0"/>
      <dgm:spPr/>
      <dgm:t>
        <a:bodyPr/>
        <a:lstStyle/>
        <a:p>
          <a:endParaRPr lang="fr-FR"/>
        </a:p>
      </dgm:t>
    </dgm:pt>
    <dgm:pt modelId="{B20FA4DB-B8C9-414B-8179-CA4C2C17F3F0}" type="pres">
      <dgm:prSet presAssocID="{89593748-10C8-42E7-9A2B-830F2F2E8763}" presName="arrowAndChildren" presStyleCnt="0"/>
      <dgm:spPr/>
      <dgm:t>
        <a:bodyPr/>
        <a:lstStyle/>
        <a:p>
          <a:endParaRPr lang="fr-FR"/>
        </a:p>
      </dgm:t>
    </dgm:pt>
    <dgm:pt modelId="{B8B2E6AA-F71E-4F57-BE33-15B48A75A3B5}" type="pres">
      <dgm:prSet presAssocID="{89593748-10C8-42E7-9A2B-830F2F2E8763}" presName="parentTextArrow" presStyleLbl="node1" presStyleIdx="7" presStyleCnt="10" custLinFactY="-983" custLinFactNeighborY="-100000"/>
      <dgm:spPr/>
      <dgm:t>
        <a:bodyPr/>
        <a:lstStyle/>
        <a:p>
          <a:endParaRPr lang="fr-FR"/>
        </a:p>
      </dgm:t>
    </dgm:pt>
    <dgm:pt modelId="{8B015BA9-A049-43BF-9DA8-4DB0C735F82C}" type="pres">
      <dgm:prSet presAssocID="{CEB06CDE-8368-435E-B6AF-70BA86706727}" presName="sp" presStyleCnt="0"/>
      <dgm:spPr/>
      <dgm:t>
        <a:bodyPr/>
        <a:lstStyle/>
        <a:p>
          <a:endParaRPr lang="fr-FR"/>
        </a:p>
      </dgm:t>
    </dgm:pt>
    <dgm:pt modelId="{76DEAB36-137D-4ABE-991E-50E9FC3BC993}" type="pres">
      <dgm:prSet presAssocID="{EFED67A8-3901-4EE5-8925-DC0CA32C602E}" presName="arrowAndChildren" presStyleCnt="0"/>
      <dgm:spPr/>
      <dgm:t>
        <a:bodyPr/>
        <a:lstStyle/>
        <a:p>
          <a:endParaRPr lang="fr-FR"/>
        </a:p>
      </dgm:t>
    </dgm:pt>
    <dgm:pt modelId="{22636003-0C90-4234-B7AE-D9ECACD180E2}" type="pres">
      <dgm:prSet presAssocID="{EFED67A8-3901-4EE5-8925-DC0CA32C602E}" presName="parentTextArrow" presStyleLbl="node1" presStyleIdx="8" presStyleCnt="10" custLinFactY="300000" custLinFactNeighborY="392033"/>
      <dgm:spPr/>
      <dgm:t>
        <a:bodyPr/>
        <a:lstStyle/>
        <a:p>
          <a:endParaRPr lang="fr-FR"/>
        </a:p>
      </dgm:t>
    </dgm:pt>
    <dgm:pt modelId="{BB14AA5F-A17E-4156-8FFF-7790A3C696EE}" type="pres">
      <dgm:prSet presAssocID="{849EF78B-784E-4CA2-A34B-471FDE56F68B}" presName="sp" presStyleCnt="0"/>
      <dgm:spPr/>
      <dgm:t>
        <a:bodyPr/>
        <a:lstStyle/>
        <a:p>
          <a:endParaRPr lang="fr-FR"/>
        </a:p>
      </dgm:t>
    </dgm:pt>
    <dgm:pt modelId="{5F907B9F-C34B-4A0C-BBDD-DD6445156CE5}" type="pres">
      <dgm:prSet presAssocID="{BD86EB35-C4DE-43A0-AE18-601B6391B8B3}" presName="arrowAndChildren" presStyleCnt="0"/>
      <dgm:spPr/>
      <dgm:t>
        <a:bodyPr/>
        <a:lstStyle/>
        <a:p>
          <a:endParaRPr lang="fr-FR"/>
        </a:p>
      </dgm:t>
    </dgm:pt>
    <dgm:pt modelId="{F3A534B1-7ECF-4FA0-AF5C-0705DF42D7BE}" type="pres">
      <dgm:prSet presAssocID="{BD86EB35-C4DE-43A0-AE18-601B6391B8B3}" presName="parentTextArrow" presStyleLbl="node1" presStyleIdx="9" presStyleCnt="10"/>
      <dgm:spPr/>
      <dgm:t>
        <a:bodyPr/>
        <a:lstStyle/>
        <a:p>
          <a:endParaRPr lang="fr-FR"/>
        </a:p>
      </dgm:t>
    </dgm:pt>
  </dgm:ptLst>
  <dgm:cxnLst>
    <dgm:cxn modelId="{A1FCDB6C-9451-413E-A836-CCFE42C1D4D4}" srcId="{68F04F78-018F-48C7-B38F-258F59B67B41}" destId="{0A1CF423-700C-40F6-90A5-5FBCCB5890D4}" srcOrd="7" destOrd="0" parTransId="{D7A7DF15-472E-452C-A20D-BE57F2433535}" sibTransId="{0F645C94-73B9-4CF9-AD3B-6C5B99249D76}"/>
    <dgm:cxn modelId="{230DB86C-DA5C-4FCE-AF29-0781A692E88F}" type="presOf" srcId="{BD86EB35-C4DE-43A0-AE18-601B6391B8B3}" destId="{F3A534B1-7ECF-4FA0-AF5C-0705DF42D7BE}" srcOrd="0" destOrd="0" presId="urn:microsoft.com/office/officeart/2005/8/layout/process4"/>
    <dgm:cxn modelId="{0111E5DB-256B-4552-B436-3981F1BB1962}" srcId="{68F04F78-018F-48C7-B38F-258F59B67B41}" destId="{04FF87C6-BEB2-403B-A054-68DF55BD5C02}" srcOrd="6" destOrd="0" parTransId="{B1ED0BB8-F9F1-4798-905E-B8A42E19344F}" sibTransId="{540A7B51-2921-4D63-970B-D201FE5D23B1}"/>
    <dgm:cxn modelId="{BA4920B8-6766-4DDA-8184-E27EA5D5DF12}" srcId="{68F04F78-018F-48C7-B38F-258F59B67B41}" destId="{AEB38F2B-66DF-4C22-8DA6-22801F0997C7}" srcOrd="8" destOrd="0" parTransId="{57D406BC-155F-471F-84F7-BE11454EE6DD}" sibTransId="{0B35A60F-8452-4F3A-AF8D-BEA31A23A79B}"/>
    <dgm:cxn modelId="{807A5FB1-5DC2-477F-9D9F-1C7E1F264D2F}" type="presOf" srcId="{68F04F78-018F-48C7-B38F-258F59B67B41}" destId="{CA365447-4827-437F-B658-E265BB3CAC9B}" srcOrd="0" destOrd="0" presId="urn:microsoft.com/office/officeart/2005/8/layout/process4"/>
    <dgm:cxn modelId="{56E78D8C-8429-424E-8C3C-4D8A067FC9EE}" type="presOf" srcId="{AA862D78-285B-4BF7-8852-A58E289954E9}" destId="{13AAA07C-6C6A-4C50-85A8-FA03FF785782}" srcOrd="0" destOrd="0" presId="urn:microsoft.com/office/officeart/2005/8/layout/process4"/>
    <dgm:cxn modelId="{59CD5D84-BEF1-40E9-BCF4-14F6F2895038}" type="presOf" srcId="{04FF87C6-BEB2-403B-A054-68DF55BD5C02}" destId="{7A71124A-22D1-4EA8-9DCD-BE7DCDE1EA84}" srcOrd="0" destOrd="0" presId="urn:microsoft.com/office/officeart/2005/8/layout/process4"/>
    <dgm:cxn modelId="{A3F870CC-2BAA-4CCA-BE61-C40DD3AB2D34}" srcId="{68F04F78-018F-48C7-B38F-258F59B67B41}" destId="{AA862D78-285B-4BF7-8852-A58E289954E9}" srcOrd="4" destOrd="0" parTransId="{FC6BBDEF-760D-4F3B-8AA2-B27DFBADCE83}" sibTransId="{2BDFEDDC-C675-4998-B2AF-7DA91A39632C}"/>
    <dgm:cxn modelId="{6A757CC5-D638-48BE-A292-050FCCE2A87D}" srcId="{68F04F78-018F-48C7-B38F-258F59B67B41}" destId="{4E86E27F-3A46-4C78-AAF6-251B4BD0B4BD}" srcOrd="3" destOrd="0" parTransId="{8D2D8CC7-B6EB-40CE-BAA5-FD522EB3B9B0}" sibTransId="{DFA3D2A3-59F7-471C-BAC0-2464C77A8143}"/>
    <dgm:cxn modelId="{E79D8928-82A9-4650-ABD2-69F292E1F2E9}" type="presOf" srcId="{A7C4F6ED-2D12-4360-AE8C-1B7532D3DFF6}" destId="{AD5D1648-81BF-4905-9A6F-4B381A87EC78}" srcOrd="0" destOrd="0" presId="urn:microsoft.com/office/officeart/2005/8/layout/process4"/>
    <dgm:cxn modelId="{E82C01FF-665B-4444-AB3A-BF36635B9748}" srcId="{68F04F78-018F-48C7-B38F-258F59B67B41}" destId="{EFED67A8-3901-4EE5-8925-DC0CA32C602E}" srcOrd="1" destOrd="0" parTransId="{D2E5AFB8-402F-40FC-ADE8-4C80FC2A2FB7}" sibTransId="{CEB06CDE-8368-435E-B6AF-70BA86706727}"/>
    <dgm:cxn modelId="{3209323B-AE18-4D29-BF95-4E876A4200E4}" type="presOf" srcId="{0A1CF423-700C-40F6-90A5-5FBCCB5890D4}" destId="{3CA4A8D6-3864-4141-B3E1-5FAA4391E5A9}" srcOrd="0" destOrd="0" presId="urn:microsoft.com/office/officeart/2005/8/layout/process4"/>
    <dgm:cxn modelId="{D76E66DF-0393-4553-AA6A-FEBAD8E6020A}" type="presOf" srcId="{AEB38F2B-66DF-4C22-8DA6-22801F0997C7}" destId="{E69009F0-1340-4CA0-8875-41CF90F09FD4}" srcOrd="0" destOrd="0" presId="urn:microsoft.com/office/officeart/2005/8/layout/process4"/>
    <dgm:cxn modelId="{19E63A33-6B69-4821-9873-BF33E658817E}" srcId="{68F04F78-018F-48C7-B38F-258F59B67B41}" destId="{BD86EB35-C4DE-43A0-AE18-601B6391B8B3}" srcOrd="0" destOrd="0" parTransId="{7C2BDB56-1682-4FD4-91B6-DC9C7AADB67B}" sibTransId="{849EF78B-784E-4CA2-A34B-471FDE56F68B}"/>
    <dgm:cxn modelId="{1D90D500-F36B-4028-B041-330CFB2B8AE4}" srcId="{68F04F78-018F-48C7-B38F-258F59B67B41}" destId="{A7C4F6ED-2D12-4360-AE8C-1B7532D3DFF6}" srcOrd="9" destOrd="0" parTransId="{83ACD956-5A3A-4856-9310-BD45631E8ECF}" sibTransId="{F97D7061-795D-4559-A8AB-3D49CD9448AF}"/>
    <dgm:cxn modelId="{D200F27B-8EC1-4247-8B87-B02B186BDEB2}" srcId="{68F04F78-018F-48C7-B38F-258F59B67B41}" destId="{E0DC8FCC-1D4A-4C29-8FBB-53B0F9944DA0}" srcOrd="5" destOrd="0" parTransId="{9A03A861-B3AD-46BF-BC4C-D4C81CA8E64D}" sibTransId="{C4472A3C-706A-4B1C-96CB-D0E8A0F8837C}"/>
    <dgm:cxn modelId="{FDE27107-D94B-41BF-8069-D52937D5A306}" type="presOf" srcId="{4E86E27F-3A46-4C78-AAF6-251B4BD0B4BD}" destId="{6C00004A-38AB-4116-866B-4CF8B911E24B}" srcOrd="0" destOrd="0" presId="urn:microsoft.com/office/officeart/2005/8/layout/process4"/>
    <dgm:cxn modelId="{17C76FC3-4C0C-4033-95FF-24A63E720173}" type="presOf" srcId="{89593748-10C8-42E7-9A2B-830F2F2E8763}" destId="{B8B2E6AA-F71E-4F57-BE33-15B48A75A3B5}" srcOrd="0" destOrd="0" presId="urn:microsoft.com/office/officeart/2005/8/layout/process4"/>
    <dgm:cxn modelId="{71B6CB3D-739B-4CBC-B9B9-5BCA659BC327}" type="presOf" srcId="{E0DC8FCC-1D4A-4C29-8FBB-53B0F9944DA0}" destId="{85CC5E09-F6D6-4576-8FE5-87B5D512C7C0}" srcOrd="0" destOrd="0" presId="urn:microsoft.com/office/officeart/2005/8/layout/process4"/>
    <dgm:cxn modelId="{AABF058A-9F92-41E5-A6EB-613ECFAB9708}" type="presOf" srcId="{EFED67A8-3901-4EE5-8925-DC0CA32C602E}" destId="{22636003-0C90-4234-B7AE-D9ECACD180E2}" srcOrd="0" destOrd="0" presId="urn:microsoft.com/office/officeart/2005/8/layout/process4"/>
    <dgm:cxn modelId="{83F2C228-3A53-422E-A63A-F6D7D3F9126D}" srcId="{68F04F78-018F-48C7-B38F-258F59B67B41}" destId="{89593748-10C8-42E7-9A2B-830F2F2E8763}" srcOrd="2" destOrd="0" parTransId="{089E8621-DBA1-4ECD-92FE-267BB2DF2EC1}" sibTransId="{DB7BEB1F-4207-47AE-99A6-1740D7019380}"/>
    <dgm:cxn modelId="{9BAA4528-49C7-4123-84B5-55A861C7BE58}" type="presParOf" srcId="{CA365447-4827-437F-B658-E265BB3CAC9B}" destId="{6B724205-75F3-49DB-986D-0E56F6527DC7}" srcOrd="0" destOrd="0" presId="urn:microsoft.com/office/officeart/2005/8/layout/process4"/>
    <dgm:cxn modelId="{9BFBCE17-E38F-4ADC-84F0-05967E1BA412}" type="presParOf" srcId="{6B724205-75F3-49DB-986D-0E56F6527DC7}" destId="{AD5D1648-81BF-4905-9A6F-4B381A87EC78}" srcOrd="0" destOrd="0" presId="urn:microsoft.com/office/officeart/2005/8/layout/process4"/>
    <dgm:cxn modelId="{3B7D7A28-8753-47CF-8A9F-751E69040241}" type="presParOf" srcId="{CA365447-4827-437F-B658-E265BB3CAC9B}" destId="{F3E09725-EC19-4110-96E9-09E88725D74F}" srcOrd="1" destOrd="0" presId="urn:microsoft.com/office/officeart/2005/8/layout/process4"/>
    <dgm:cxn modelId="{2FA1C6D1-361A-40E3-896A-A32436B4A72D}" type="presParOf" srcId="{CA365447-4827-437F-B658-E265BB3CAC9B}" destId="{5A5A3240-DC41-4D05-99A3-44F3D5E67751}" srcOrd="2" destOrd="0" presId="urn:microsoft.com/office/officeart/2005/8/layout/process4"/>
    <dgm:cxn modelId="{FB7532BD-A9E7-4881-BE41-83D6826305CC}" type="presParOf" srcId="{5A5A3240-DC41-4D05-99A3-44F3D5E67751}" destId="{E69009F0-1340-4CA0-8875-41CF90F09FD4}" srcOrd="0" destOrd="0" presId="urn:microsoft.com/office/officeart/2005/8/layout/process4"/>
    <dgm:cxn modelId="{A9B6C5B3-E47A-42C6-A386-CA8E580AD2CA}" type="presParOf" srcId="{CA365447-4827-437F-B658-E265BB3CAC9B}" destId="{B59C12D6-665C-470E-AB18-4B19F44FE73C}" srcOrd="3" destOrd="0" presId="urn:microsoft.com/office/officeart/2005/8/layout/process4"/>
    <dgm:cxn modelId="{66DD9442-47F6-4128-9CDB-5965F7EE96FF}" type="presParOf" srcId="{CA365447-4827-437F-B658-E265BB3CAC9B}" destId="{A9C1B9E8-3AD9-4FF5-A0DE-3B222B9A63D1}" srcOrd="4" destOrd="0" presId="urn:microsoft.com/office/officeart/2005/8/layout/process4"/>
    <dgm:cxn modelId="{FC6B54D9-F824-4839-A9CE-0E83503D8756}" type="presParOf" srcId="{A9C1B9E8-3AD9-4FF5-A0DE-3B222B9A63D1}" destId="{3CA4A8D6-3864-4141-B3E1-5FAA4391E5A9}" srcOrd="0" destOrd="0" presId="urn:microsoft.com/office/officeart/2005/8/layout/process4"/>
    <dgm:cxn modelId="{4763721F-BC6F-470C-BAA9-B5DD75134D1D}" type="presParOf" srcId="{CA365447-4827-437F-B658-E265BB3CAC9B}" destId="{248F5EE1-90A1-46CF-8880-722E5F2F7268}" srcOrd="5" destOrd="0" presId="urn:microsoft.com/office/officeart/2005/8/layout/process4"/>
    <dgm:cxn modelId="{8A444037-66F8-44A1-94BD-AEBC904DC873}" type="presParOf" srcId="{CA365447-4827-437F-B658-E265BB3CAC9B}" destId="{3FFDA960-A832-4723-BEE8-E1C26697C34C}" srcOrd="6" destOrd="0" presId="urn:microsoft.com/office/officeart/2005/8/layout/process4"/>
    <dgm:cxn modelId="{40556781-5903-4252-AE0A-9D8AA00F5D2C}" type="presParOf" srcId="{3FFDA960-A832-4723-BEE8-E1C26697C34C}" destId="{7A71124A-22D1-4EA8-9DCD-BE7DCDE1EA84}" srcOrd="0" destOrd="0" presId="urn:microsoft.com/office/officeart/2005/8/layout/process4"/>
    <dgm:cxn modelId="{04133EC0-33B1-4F19-89D1-C5053D0BFF24}" type="presParOf" srcId="{CA365447-4827-437F-B658-E265BB3CAC9B}" destId="{EAD82E11-CB01-4016-97D9-B45F44156006}" srcOrd="7" destOrd="0" presId="urn:microsoft.com/office/officeart/2005/8/layout/process4"/>
    <dgm:cxn modelId="{8DC5767E-0BFA-4CE7-889F-F58F8BB60496}" type="presParOf" srcId="{CA365447-4827-437F-B658-E265BB3CAC9B}" destId="{69405AA7-45D4-46DF-AF13-3764B3328E51}" srcOrd="8" destOrd="0" presId="urn:microsoft.com/office/officeart/2005/8/layout/process4"/>
    <dgm:cxn modelId="{8A9870DA-D138-47E6-9FB3-2BB66B86C0CD}" type="presParOf" srcId="{69405AA7-45D4-46DF-AF13-3764B3328E51}" destId="{85CC5E09-F6D6-4576-8FE5-87B5D512C7C0}" srcOrd="0" destOrd="0" presId="urn:microsoft.com/office/officeart/2005/8/layout/process4"/>
    <dgm:cxn modelId="{1C48BB6F-79B8-4F04-BA2A-9F8E881BEBA6}" type="presParOf" srcId="{CA365447-4827-437F-B658-E265BB3CAC9B}" destId="{91F8C3F5-286A-41C0-9592-3849F5AD6CFB}" srcOrd="9" destOrd="0" presId="urn:microsoft.com/office/officeart/2005/8/layout/process4"/>
    <dgm:cxn modelId="{593EFA81-9438-478C-A45A-AD5DC1187195}" type="presParOf" srcId="{CA365447-4827-437F-B658-E265BB3CAC9B}" destId="{48FEFA86-94CB-4D1C-BB90-0D6F65FC1E4F}" srcOrd="10" destOrd="0" presId="urn:microsoft.com/office/officeart/2005/8/layout/process4"/>
    <dgm:cxn modelId="{591F7749-40F4-4E34-814C-0BA6603EE805}" type="presParOf" srcId="{48FEFA86-94CB-4D1C-BB90-0D6F65FC1E4F}" destId="{13AAA07C-6C6A-4C50-85A8-FA03FF785782}" srcOrd="0" destOrd="0" presId="urn:microsoft.com/office/officeart/2005/8/layout/process4"/>
    <dgm:cxn modelId="{41D02038-D4D3-44A6-9319-BB765E28DCE6}" type="presParOf" srcId="{CA365447-4827-437F-B658-E265BB3CAC9B}" destId="{A74D0322-A37C-474C-9D59-133A401C4E44}" srcOrd="11" destOrd="0" presId="urn:microsoft.com/office/officeart/2005/8/layout/process4"/>
    <dgm:cxn modelId="{E5748DD1-B3AC-4FF6-AC65-8B2BCA11D405}" type="presParOf" srcId="{CA365447-4827-437F-B658-E265BB3CAC9B}" destId="{11AB2B64-9E38-4AB4-B73C-A95FCFDFEE40}" srcOrd="12" destOrd="0" presId="urn:microsoft.com/office/officeart/2005/8/layout/process4"/>
    <dgm:cxn modelId="{C90A331E-4C25-40A5-A4E5-5EB57F08EEC1}" type="presParOf" srcId="{11AB2B64-9E38-4AB4-B73C-A95FCFDFEE40}" destId="{6C00004A-38AB-4116-866B-4CF8B911E24B}" srcOrd="0" destOrd="0" presId="urn:microsoft.com/office/officeart/2005/8/layout/process4"/>
    <dgm:cxn modelId="{09E853B8-01A0-4451-9E93-20A12F7D7242}" type="presParOf" srcId="{CA365447-4827-437F-B658-E265BB3CAC9B}" destId="{DF156CCC-22EB-4159-AC71-360D60C0CDEF}" srcOrd="13" destOrd="0" presId="urn:microsoft.com/office/officeart/2005/8/layout/process4"/>
    <dgm:cxn modelId="{A67849AD-C6E8-44C4-A2F6-3088D104C952}" type="presParOf" srcId="{CA365447-4827-437F-B658-E265BB3CAC9B}" destId="{B20FA4DB-B8C9-414B-8179-CA4C2C17F3F0}" srcOrd="14" destOrd="0" presId="urn:microsoft.com/office/officeart/2005/8/layout/process4"/>
    <dgm:cxn modelId="{5546CAE4-95BE-45F7-B5CD-FFC75221211E}" type="presParOf" srcId="{B20FA4DB-B8C9-414B-8179-CA4C2C17F3F0}" destId="{B8B2E6AA-F71E-4F57-BE33-15B48A75A3B5}" srcOrd="0" destOrd="0" presId="urn:microsoft.com/office/officeart/2005/8/layout/process4"/>
    <dgm:cxn modelId="{7BAA3FB0-D919-444D-A4AD-621F0D55B778}" type="presParOf" srcId="{CA365447-4827-437F-B658-E265BB3CAC9B}" destId="{8B015BA9-A049-43BF-9DA8-4DB0C735F82C}" srcOrd="15" destOrd="0" presId="urn:microsoft.com/office/officeart/2005/8/layout/process4"/>
    <dgm:cxn modelId="{B83B2C71-E525-4F3D-A137-2E32BA5C84A6}" type="presParOf" srcId="{CA365447-4827-437F-B658-E265BB3CAC9B}" destId="{76DEAB36-137D-4ABE-991E-50E9FC3BC993}" srcOrd="16" destOrd="0" presId="urn:microsoft.com/office/officeart/2005/8/layout/process4"/>
    <dgm:cxn modelId="{EC775902-457A-4D2A-BE7F-ABEAE164D7A6}" type="presParOf" srcId="{76DEAB36-137D-4ABE-991E-50E9FC3BC993}" destId="{22636003-0C90-4234-B7AE-D9ECACD180E2}" srcOrd="0" destOrd="0" presId="urn:microsoft.com/office/officeart/2005/8/layout/process4"/>
    <dgm:cxn modelId="{6AF3C9F3-A02F-4242-9967-CC7F7CE277F7}" type="presParOf" srcId="{CA365447-4827-437F-B658-E265BB3CAC9B}" destId="{BB14AA5F-A17E-4156-8FFF-7790A3C696EE}" srcOrd="17" destOrd="0" presId="urn:microsoft.com/office/officeart/2005/8/layout/process4"/>
    <dgm:cxn modelId="{D2630291-4E7F-4188-89B7-056A8BEE61FD}" type="presParOf" srcId="{CA365447-4827-437F-B658-E265BB3CAC9B}" destId="{5F907B9F-C34B-4A0C-BBDD-DD6445156CE5}" srcOrd="18" destOrd="0" presId="urn:microsoft.com/office/officeart/2005/8/layout/process4"/>
    <dgm:cxn modelId="{55046B51-62CB-44AF-9F6E-62A80AA61701}" type="presParOf" srcId="{5F907B9F-C34B-4A0C-BBDD-DD6445156CE5}" destId="{F3A534B1-7ECF-4FA0-AF5C-0705DF42D7BE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827E9-10B1-334C-AFBE-D8C5D11A1153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47AFF-BCA3-814A-95FC-B7D898D427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7EC75-D6C7-4D05-BFA8-68090FFE28B1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DFA89-0755-4B26-AB0C-A809F5B7D0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A9E6F8-7F93-4D58-8F97-CABE10C06DE5}" type="datetime1">
              <a:rPr lang="fr-FR" smtClean="0"/>
              <a:pPr/>
              <a:t>03/04/2012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Développement Durable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3766E3-4C9B-9E43-802D-5471305DE6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_sti2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58779" y="704675"/>
            <a:ext cx="696897" cy="602403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14300" dist="114300" dir="2700000" algn="tl" rotWithShape="0">
              <a:prstClr val="black">
                <a:alpha val="40000"/>
              </a:prstClr>
            </a:outerShdw>
          </a:effectLst>
        </p:spPr>
        <p:txBody>
          <a:bodyPr vert="vert270" lIns="144000" bIns="108000"/>
          <a:lstStyle>
            <a:lvl1pPr>
              <a:buNone/>
              <a:defRPr sz="24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4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26A9AE-F460-4C00-977D-AABB17DA905A}" type="datetime1">
              <a:rPr lang="fr-FR" smtClean="0"/>
              <a:pPr/>
              <a:t>03/04/2012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Développement Durable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3766E3-4C9B-9E43-802D-5471305DE6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1E71F0-AFE8-4AAD-AC70-FB2ADCF4483F}" type="datetime1">
              <a:rPr lang="fr-FR" smtClean="0"/>
              <a:pPr/>
              <a:t>03/04/2012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Développement Durable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3766E3-4C9B-9E43-802D-5471305DE6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577E73-4CC9-4114-B764-654085A27B34}" type="datetime1">
              <a:rPr lang="fr-FR" smtClean="0"/>
              <a:pPr/>
              <a:t>03/04/2012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Développement Durable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3766E3-4C9B-9E43-802D-5471305DE6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6D2524-FBAD-41DA-9CE4-8B7E588AC2EF}" type="datetime1">
              <a:rPr lang="fr-FR" smtClean="0"/>
              <a:pPr/>
              <a:t>03/04/2012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Développement Durable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3766E3-4C9B-9E43-802D-5471305DE6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357EBA-5037-436C-85CE-CD6884866DF7}" type="datetime1">
              <a:rPr lang="fr-FR" smtClean="0"/>
              <a:pPr/>
              <a:t>03/04/2012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Développement Durable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3766E3-4C9B-9E43-802D-5471305DE6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8840CC-625C-43D9-887C-5E1523229511}" type="datetime1">
              <a:rPr lang="fr-FR" smtClean="0"/>
              <a:pPr/>
              <a:t>03/04/2012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Développement Durable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3766E3-4C9B-9E43-802D-5471305DE6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33556"/>
            <a:ext cx="8229600" cy="922739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093CA-5A43-4F53-BBDB-1DC51483C1D3}" type="datetime1">
              <a:rPr lang="fr-FR" smtClean="0"/>
              <a:pPr/>
              <a:t>03/04/2012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Développement Durable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3766E3-4C9B-9E43-802D-5471305DE6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0C3CDC-FB03-4D28-A16B-01FC8FA0E5FA}" type="datetime1">
              <a:rPr lang="fr-FR" smtClean="0"/>
              <a:pPr/>
              <a:t>03/04/2012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Développement Durable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3766E3-4C9B-9E43-802D-5471305DE6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D5D525-506B-4440-9473-E7A27B584DE1}" type="datetime1">
              <a:rPr lang="fr-FR" smtClean="0"/>
              <a:pPr/>
              <a:t>03/04/2012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Développement Durable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3766E3-4C9B-9E43-802D-5471305DE6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289F64-B54E-4BA6-92E9-1CCAFCCF6CD4}" type="datetime1">
              <a:rPr lang="fr-FR" smtClean="0"/>
              <a:pPr/>
              <a:t>03/04/2012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Développement Durable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3766E3-4C9B-9E43-802D-5471305DE6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ti2dlogo.jpg"/>
          <p:cNvPicPr>
            <a:picLocks noChangeAspect="1"/>
          </p:cNvPicPr>
          <p:nvPr/>
        </p:nvPicPr>
        <p:blipFill>
          <a:blip r:embed="rId15"/>
          <a:srcRect l="23185" r="28600"/>
          <a:stretch>
            <a:fillRect/>
          </a:stretch>
        </p:blipFill>
        <p:spPr>
          <a:xfrm>
            <a:off x="8100205" y="46950"/>
            <a:ext cx="1026543" cy="706965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0" y="835414"/>
            <a:ext cx="9144000" cy="1588"/>
          </a:xfrm>
          <a:prstGeom prst="line">
            <a:avLst/>
          </a:prstGeom>
          <a:ln w="76200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457200" y="90080"/>
            <a:ext cx="8229600" cy="7469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pic>
        <p:nvPicPr>
          <p:cNvPr id="8" name="Image 7" descr="logo140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5479" y="92280"/>
            <a:ext cx="1049923" cy="59995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58" r:id="rId11"/>
    <p:sldLayoutId id="2147483659" r:id="rId12"/>
    <p:sldLayoutId id="2147483660" r:id="rId13"/>
  </p:sldLayoutIdLst>
  <p:transition>
    <p:cover dir="r"/>
  </p:transition>
  <p:hf hdr="0" dt="0"/>
  <p:txStyles>
    <p:titleStyle>
      <a:lvl1pPr algn="ctr" defTabSz="457200" rtl="0" eaLnBrk="1" latinLnBrk="0" hangingPunct="1">
        <a:spcBef>
          <a:spcPct val="0"/>
        </a:spcBef>
        <a:buNone/>
        <a:defRPr sz="3600" b="0" kern="1200">
          <a:solidFill>
            <a:srgbClr val="7030A0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Relationship Id="rId5" Type="http://schemas.openxmlformats.org/officeDocument/2006/relationships/slide" Target="slide9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slide" Target="slide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Relationship Id="rId6" Type="http://schemas.openxmlformats.org/officeDocument/2006/relationships/slide" Target="slide9.xml"/><Relationship Id="rId5" Type="http://schemas.openxmlformats.org/officeDocument/2006/relationships/image" Target="../media/image36.pn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0.xml"/><Relationship Id="rId1" Type="http://schemas.openxmlformats.org/officeDocument/2006/relationships/video" Target="file:///C:\Documents%20and%20Settings\Jean-Michel\Mes%20documents\lyc&#233;e\Projet_ITEC\Activit&#233;_7\injection2.avi" TargetMode="External"/><Relationship Id="rId6" Type="http://schemas.openxmlformats.org/officeDocument/2006/relationships/slide" Target="slide9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11" Type="http://schemas.openxmlformats.org/officeDocument/2006/relationships/slide" Target="slide9.xml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25.jpeg"/><Relationship Id="rId9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diagramData" Target="../diagrams/data1.xml"/><Relationship Id="rId3" Type="http://schemas.openxmlformats.org/officeDocument/2006/relationships/slide" Target="slide13.xml"/><Relationship Id="rId7" Type="http://schemas.openxmlformats.org/officeDocument/2006/relationships/slide" Target="slide15.xml"/><Relationship Id="rId12" Type="http://schemas.openxmlformats.org/officeDocument/2006/relationships/slide" Target="slide21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1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4.xml"/><Relationship Id="rId11" Type="http://schemas.openxmlformats.org/officeDocument/2006/relationships/slide" Target="slide19.xml"/><Relationship Id="rId5" Type="http://schemas.openxmlformats.org/officeDocument/2006/relationships/slide" Target="slide10.xml"/><Relationship Id="rId15" Type="http://schemas.openxmlformats.org/officeDocument/2006/relationships/diagramQuickStyle" Target="../diagrams/quickStyle1.xml"/><Relationship Id="rId10" Type="http://schemas.openxmlformats.org/officeDocument/2006/relationships/slide" Target="slide18.xml"/><Relationship Id="rId4" Type="http://schemas.openxmlformats.org/officeDocument/2006/relationships/slide" Target="slide12.xml"/><Relationship Id="rId9" Type="http://schemas.openxmlformats.org/officeDocument/2006/relationships/slide" Target="slide17.xml"/><Relationship Id="rId1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0961" y="90080"/>
            <a:ext cx="6878973" cy="746922"/>
          </a:xfrm>
        </p:spPr>
        <p:txBody>
          <a:bodyPr/>
          <a:lstStyle/>
          <a:p>
            <a:r>
              <a:rPr lang="fr-FR" dirty="0" smtClean="0"/>
              <a:t>Séminaire STI2D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Lycée du Pays de Condé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55813" y="2916620"/>
            <a:ext cx="6369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</a:rPr>
              <a:t>Mini-projet de 1STI2D  </a:t>
            </a:r>
          </a:p>
          <a:p>
            <a:pPr algn="ctr"/>
            <a:r>
              <a:rPr lang="fr-FR" sz="2800" b="1" dirty="0" smtClean="0"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</a:rPr>
              <a:t>Spécialité ITEC</a:t>
            </a:r>
            <a:endParaRPr lang="fr-FR" sz="2800" b="1" dirty="0"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680571" y="1213945"/>
            <a:ext cx="431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Académie de Lille – 04 avril 2012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737119"/>
            <a:ext cx="105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4947" y="90080"/>
            <a:ext cx="6774025" cy="746922"/>
          </a:xfrm>
        </p:spPr>
        <p:txBody>
          <a:bodyPr/>
          <a:lstStyle/>
          <a:p>
            <a:r>
              <a:rPr lang="fr-FR" dirty="0" smtClean="0"/>
              <a:t>Je découvre le produit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Mini-projet  1STI2D – Spécialité ITEC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 l="27613" t="13576" r="27009" b="2525"/>
          <a:stretch>
            <a:fillRect/>
          </a:stretch>
        </p:blipFill>
        <p:spPr bwMode="auto">
          <a:xfrm rot="998126">
            <a:off x="7293920" y="1680573"/>
            <a:ext cx="1437649" cy="199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 descr="site_nabaij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46339">
            <a:off x="5130579" y="1969297"/>
            <a:ext cx="1879561" cy="1409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5145721" y="4078839"/>
            <a:ext cx="3294674" cy="247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2Left"/>
            <a:lightRig rig="threePt" dir="t"/>
          </a:scene3d>
        </p:spPr>
      </p:pic>
      <p:sp>
        <p:nvSpPr>
          <p:cNvPr id="10" name="ZoneTexte 9"/>
          <p:cNvSpPr txBox="1"/>
          <p:nvPr/>
        </p:nvSpPr>
        <p:spPr>
          <a:xfrm>
            <a:off x="1196875" y="1222310"/>
            <a:ext cx="4972379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CC66"/>
                </a:solidFill>
                <a:effectLst>
                  <a:outerShdw blurRad="25400" dist="38100" dir="2700000" algn="tl" rotWithShape="0">
                    <a:prstClr val="black">
                      <a:alpha val="7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J’ai à ma disposition: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196875" y="4517867"/>
            <a:ext cx="3392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6600"/>
                </a:solidFill>
                <a:effectLst>
                  <a:outerShdw blurRad="38100" dist="25400" dir="2700000" algn="tl" rotWithShape="0">
                    <a:prstClr val="black">
                      <a:alpha val="7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Je complète</a:t>
            </a:r>
            <a:endParaRPr lang="fr-FR" sz="2000" dirty="0"/>
          </a:p>
        </p:txBody>
      </p:sp>
      <p:pic>
        <p:nvPicPr>
          <p:cNvPr id="12" name="Image 11" descr="120px-MindView_ic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2286" y="4866705"/>
            <a:ext cx="914400" cy="9144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0" y="746449"/>
            <a:ext cx="105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196875" y="1849034"/>
            <a:ext cx="4972379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Sur TPWORKS</a:t>
            </a:r>
          </a:p>
          <a:p>
            <a:pPr>
              <a:buFontTx/>
              <a:buChar char="-"/>
            </a:pPr>
            <a:r>
              <a:rPr lang="fr-FR" sz="1400" dirty="0" smtClean="0"/>
              <a:t> Une maquette numérique « eDrawing »; </a:t>
            </a:r>
          </a:p>
          <a:p>
            <a:pPr>
              <a:buFontTx/>
              <a:buChar char="-"/>
            </a:pPr>
            <a:r>
              <a:rPr lang="fr-FR" sz="1400" dirty="0" smtClean="0"/>
              <a:t> Le lien vers le site internet de décathlon;</a:t>
            </a:r>
          </a:p>
          <a:p>
            <a:pPr>
              <a:buFontTx/>
              <a:buChar char="-"/>
            </a:pPr>
            <a:r>
              <a:rPr lang="fr-FR" sz="1400" dirty="0" smtClean="0"/>
              <a:t> Des vidéos;</a:t>
            </a:r>
          </a:p>
          <a:p>
            <a:pPr>
              <a:buFontTx/>
              <a:buChar char="-"/>
            </a:pPr>
            <a:r>
              <a:rPr lang="fr-FR" sz="1400" dirty="0" smtClean="0"/>
              <a:t> Les documents constructeurs et commerciaux;</a:t>
            </a:r>
          </a:p>
          <a:p>
            <a:pPr>
              <a:buFontTx/>
              <a:buChar char="-"/>
            </a:pPr>
            <a:r>
              <a:rPr lang="fr-FR" sz="1400" dirty="0" smtClean="0"/>
              <a:t> La description </a:t>
            </a:r>
            <a:r>
              <a:rPr lang="fr-FR" sz="1400" dirty="0" err="1" smtClean="0"/>
              <a:t>SysML</a:t>
            </a:r>
            <a:r>
              <a:rPr lang="fr-FR" sz="1400" dirty="0" smtClean="0"/>
              <a:t> du lecteur.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196875" y="5195962"/>
            <a:ext cx="3392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ma carte mentale afin de découvrir le système et son fonctionnement.</a:t>
            </a:r>
            <a:endParaRPr lang="fr-FR" sz="1400" dirty="0"/>
          </a:p>
        </p:txBody>
      </p:sp>
      <p:pic>
        <p:nvPicPr>
          <p:cNvPr id="17" name="Image 16" descr="mp3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1479" y="1230091"/>
            <a:ext cx="1725562" cy="1117299"/>
          </a:xfrm>
          <a:prstGeom prst="rect">
            <a:avLst/>
          </a:prstGeom>
        </p:spPr>
      </p:pic>
      <p:sp>
        <p:nvSpPr>
          <p:cNvPr id="19" name="Bouton d'action : Suivant 18">
            <a:hlinkClick r:id="" action="ppaction://hlinkshowjump?jump=nextslide" highlightClick="1"/>
          </p:cNvPr>
          <p:cNvSpPr/>
          <p:nvPr/>
        </p:nvSpPr>
        <p:spPr>
          <a:xfrm>
            <a:off x="8734097" y="6448096"/>
            <a:ext cx="360000" cy="360000"/>
          </a:xfrm>
          <a:prstGeom prst="actionButtonForwardNex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6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4947" y="90080"/>
            <a:ext cx="6774025" cy="746922"/>
          </a:xfrm>
        </p:spPr>
        <p:txBody>
          <a:bodyPr/>
          <a:lstStyle/>
          <a:p>
            <a:r>
              <a:rPr lang="fr-FR" dirty="0" smtClean="0"/>
              <a:t>Les fiches d’activités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Mini-projet  1STI2D – Spécialité ITEC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950" t="23761" r="53674" b="13125"/>
          <a:stretch>
            <a:fillRect/>
          </a:stretch>
        </p:blipFill>
        <p:spPr bwMode="auto">
          <a:xfrm>
            <a:off x="3666932" y="970383"/>
            <a:ext cx="3965509" cy="562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0" y="746451"/>
            <a:ext cx="105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94318" y="3004458"/>
            <a:ext cx="2211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Chaque étape du projet est décrite par une fiche d’activité.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Bouton d'action : Début 9">
            <a:hlinkClick r:id="rId3" action="ppaction://hlinksldjump" highlightClick="1"/>
          </p:cNvPr>
          <p:cNvSpPr/>
          <p:nvPr/>
        </p:nvSpPr>
        <p:spPr>
          <a:xfrm>
            <a:off x="8705170" y="6400803"/>
            <a:ext cx="360000" cy="360000"/>
          </a:xfrm>
          <a:prstGeom prst="actionButtonBeginning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 43" descr="Diagramme de blocs (élève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328" y="3627572"/>
            <a:ext cx="1297550" cy="1108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42" name="Image 41" descr="Cas d'utilisation (élève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446" y="3827125"/>
            <a:ext cx="1378239" cy="898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30" name="Image 29" descr="Diagramme de définition de blocs_doc re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070" y="3178189"/>
            <a:ext cx="1188720" cy="98755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2Left"/>
            <a:lightRig rig="threePt" dir="t"/>
          </a:scene3d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7624" y="57806"/>
            <a:ext cx="6802017" cy="746922"/>
          </a:xfrm>
        </p:spPr>
        <p:txBody>
          <a:bodyPr/>
          <a:lstStyle/>
          <a:p>
            <a:pPr lvl="0"/>
            <a:r>
              <a:rPr lang="fr-FR" sz="2600" dirty="0" smtClean="0"/>
              <a:t>Je réfléchis à l’implantation </a:t>
            </a:r>
            <a:br>
              <a:rPr lang="fr-FR" sz="2600" dirty="0" smtClean="0"/>
            </a:br>
            <a:r>
              <a:rPr lang="fr-FR" sz="2600" dirty="0" smtClean="0"/>
              <a:t>des cellules solaires</a:t>
            </a:r>
            <a:endParaRPr lang="fr-FR" sz="2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Mini-projet  1STI2D – Spécialité ITEC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216495" y="1045026"/>
            <a:ext cx="388735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CC66"/>
                </a:solidFill>
                <a:effectLst>
                  <a:outerShdw blurRad="25400" dist="38100" dir="2700000" algn="tl" rotWithShape="0">
                    <a:prstClr val="black">
                      <a:alpha val="7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J’ai à ma disposition:</a:t>
            </a:r>
            <a:endParaRPr lang="fr-FR" sz="2000" dirty="0" smtClean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65" t="-214" r="4708" b="13192"/>
          <a:stretch>
            <a:fillRect/>
          </a:stretch>
        </p:blipFill>
        <p:spPr bwMode="auto">
          <a:xfrm>
            <a:off x="3264186" y="2628948"/>
            <a:ext cx="2679414" cy="20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ZoneTexte 18"/>
          <p:cNvSpPr txBox="1"/>
          <p:nvPr/>
        </p:nvSpPr>
        <p:spPr>
          <a:xfrm>
            <a:off x="1207163" y="4334897"/>
            <a:ext cx="4493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6600"/>
                </a:solidFill>
                <a:effectLst>
                  <a:outerShdw blurRad="38100" dist="25400" dir="2700000" algn="tl" rotWithShape="0">
                    <a:prstClr val="black">
                      <a:alpha val="7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Je réalise</a:t>
            </a:r>
            <a:r>
              <a:rPr lang="fr-FR" sz="1400" dirty="0" smtClean="0"/>
              <a:t>.</a:t>
            </a:r>
            <a:endParaRPr lang="fr-FR" sz="1400" dirty="0"/>
          </a:p>
        </p:txBody>
      </p:sp>
      <p:pic>
        <p:nvPicPr>
          <p:cNvPr id="12" name="Image 11" descr="Solidworks-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7909" y="5758025"/>
            <a:ext cx="449771" cy="449771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0" y="746449"/>
            <a:ext cx="105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216495" y="1586513"/>
            <a:ext cx="430072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1400" dirty="0" smtClean="0"/>
              <a:t> le cahier des charges fonctionnel;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196889" y="4961618"/>
            <a:ext cx="4493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1400" dirty="0" smtClean="0"/>
              <a:t> La modification des deux diagrammes </a:t>
            </a:r>
            <a:r>
              <a:rPr lang="fr-FR" sz="1400" dirty="0" err="1" smtClean="0"/>
              <a:t>SysML</a:t>
            </a:r>
            <a:r>
              <a:rPr lang="fr-FR" sz="1400" dirty="0" smtClean="0"/>
              <a:t>;</a:t>
            </a:r>
            <a:endParaRPr lang="fr-F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45" t="39714" r="32202" b="10051"/>
          <a:stretch>
            <a:fillRect/>
          </a:stretch>
        </p:blipFill>
        <p:spPr bwMode="auto">
          <a:xfrm>
            <a:off x="4947148" y="4914200"/>
            <a:ext cx="1705297" cy="19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oupe 24"/>
          <p:cNvGrpSpPr/>
          <p:nvPr/>
        </p:nvGrpSpPr>
        <p:grpSpPr>
          <a:xfrm>
            <a:off x="5691883" y="1085046"/>
            <a:ext cx="3169954" cy="2541732"/>
            <a:chOff x="5072292" y="1085046"/>
            <a:chExt cx="3584062" cy="26650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9"/>
            <a:srcRect l="10128" t="20915" r="50283" b="4504"/>
            <a:stretch>
              <a:fillRect/>
            </a:stretch>
          </p:blipFill>
          <p:spPr bwMode="auto">
            <a:xfrm>
              <a:off x="5072292" y="1089061"/>
              <a:ext cx="1883312" cy="266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OffAxis1Right"/>
              <a:lightRig rig="threePt" dir="t"/>
            </a:scene3d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/>
            <a:srcRect l="50580" t="20915" r="9897" b="4504"/>
            <a:stretch>
              <a:fillRect/>
            </a:stretch>
          </p:blipFill>
          <p:spPr bwMode="auto">
            <a:xfrm>
              <a:off x="6776183" y="1085046"/>
              <a:ext cx="1880171" cy="266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OffAxis2Left"/>
              <a:lightRig rig="threePt" dir="t"/>
            </a:scene3d>
          </p:spPr>
        </p:pic>
      </p:grpSp>
      <p:pic>
        <p:nvPicPr>
          <p:cNvPr id="27" name="Image 26" descr="Cas d'utilisation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5059" y="3247173"/>
            <a:ext cx="1169126" cy="726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</p:spPr>
      </p:pic>
      <p:grpSp>
        <p:nvGrpSpPr>
          <p:cNvPr id="31" name="Groupe 30"/>
          <p:cNvGrpSpPr/>
          <p:nvPr/>
        </p:nvGrpSpPr>
        <p:grpSpPr>
          <a:xfrm>
            <a:off x="1975258" y="1603502"/>
            <a:ext cx="6193952" cy="4966433"/>
            <a:chOff x="5072292" y="1085046"/>
            <a:chExt cx="3584062" cy="26650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9"/>
            <a:srcRect l="10128" t="20915" r="50283" b="4504"/>
            <a:stretch>
              <a:fillRect/>
            </a:stretch>
          </p:blipFill>
          <p:spPr bwMode="auto">
            <a:xfrm>
              <a:off x="5072292" y="1089061"/>
              <a:ext cx="1883312" cy="266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OffAxis1Right"/>
              <a:lightRig rig="threePt" dir="t"/>
            </a:scene3d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9"/>
            <a:srcRect l="50580" t="20915" r="9897" b="4504"/>
            <a:stretch>
              <a:fillRect/>
            </a:stretch>
          </p:blipFill>
          <p:spPr bwMode="auto">
            <a:xfrm>
              <a:off x="6776183" y="1085046"/>
              <a:ext cx="1880171" cy="266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OffAxis2Left"/>
              <a:lightRig rig="threePt" dir="t"/>
            </a:scene3d>
          </p:spPr>
        </p:pic>
      </p:grp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/>
          <a:srcRect l="33365" t="34802" r="32171" b="9722"/>
          <a:stretch>
            <a:fillRect/>
          </a:stretch>
        </p:blipFill>
        <p:spPr bwMode="auto">
          <a:xfrm>
            <a:off x="2776709" y="1315437"/>
            <a:ext cx="4591050" cy="554256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ZoneTexte 34"/>
          <p:cNvSpPr txBox="1"/>
          <p:nvPr/>
        </p:nvSpPr>
        <p:spPr>
          <a:xfrm>
            <a:off x="1216495" y="1821615"/>
            <a:ext cx="430072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1400" dirty="0" smtClean="0"/>
              <a:t>deux nouveaux diagrammes </a:t>
            </a:r>
            <a:r>
              <a:rPr lang="fr-FR" sz="1400" dirty="0" err="1" smtClean="0"/>
              <a:t>SysML</a:t>
            </a:r>
            <a:r>
              <a:rPr lang="fr-FR" sz="1400" dirty="0" smtClean="0"/>
              <a:t> à modifier;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216495" y="2056717"/>
            <a:ext cx="430072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1400" dirty="0" smtClean="0"/>
              <a:t>le modèle numérique du fond du mp3, de ma cellule et du lecteur mp3 assemblé;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216495" y="2507263"/>
            <a:ext cx="430072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1400" dirty="0" smtClean="0"/>
              <a:t>le document ressource de l’activité de repérage (coloriage) de surfaces sur Solidworks.</a:t>
            </a:r>
          </a:p>
        </p:txBody>
      </p:sp>
      <p:pic>
        <p:nvPicPr>
          <p:cNvPr id="26" name="Image 25" descr="mp3_elhallaoui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41706" y="5179854"/>
            <a:ext cx="1958456" cy="131341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8" name="Image 27" descr="Cas d'utilisation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5251" y="2398850"/>
            <a:ext cx="5433966" cy="3375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 28" descr="Diagramme de définition de blocs_doc re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3788" y="2243701"/>
            <a:ext cx="4436893" cy="3686034"/>
          </a:xfrm>
          <a:prstGeom prst="rect">
            <a:avLst/>
          </a:prstGeom>
          <a:effectLst/>
        </p:spPr>
      </p:pic>
      <p:sp>
        <p:nvSpPr>
          <p:cNvPr id="38" name="ZoneTexte 37"/>
          <p:cNvSpPr txBox="1"/>
          <p:nvPr/>
        </p:nvSpPr>
        <p:spPr>
          <a:xfrm>
            <a:off x="1196889" y="5257562"/>
            <a:ext cx="449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1400" dirty="0" smtClean="0"/>
              <a:t> le repérage sur le modèle numérique des surfaces fonctionnelles qui ne peuvent être modifiées.</a:t>
            </a:r>
            <a:endParaRPr lang="fr-FR" sz="1400" dirty="0"/>
          </a:p>
        </p:txBody>
      </p:sp>
      <p:sp>
        <p:nvSpPr>
          <p:cNvPr id="40" name="ZoneTexte 39"/>
          <p:cNvSpPr txBox="1"/>
          <p:nvPr/>
        </p:nvSpPr>
        <p:spPr>
          <a:xfrm>
            <a:off x="1186615" y="6380946"/>
            <a:ext cx="4493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Je n’oublie pas d’alimenter ma carte mentale.</a:t>
            </a:r>
            <a:endParaRPr lang="fr-FR" sz="1400" dirty="0"/>
          </a:p>
        </p:txBody>
      </p:sp>
      <p:pic>
        <p:nvPicPr>
          <p:cNvPr id="41" name="Image 40" descr="Cas d'utilisation (élève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833" y="2536656"/>
            <a:ext cx="4752802" cy="3100124"/>
          </a:xfrm>
          <a:prstGeom prst="rect">
            <a:avLst/>
          </a:prstGeom>
        </p:spPr>
      </p:pic>
      <p:pic>
        <p:nvPicPr>
          <p:cNvPr id="43" name="Image 42" descr="Diagramme de blocs (élève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83" y="1760088"/>
            <a:ext cx="5445303" cy="4653261"/>
          </a:xfrm>
          <a:prstGeom prst="rect">
            <a:avLst/>
          </a:prstGeom>
        </p:spPr>
      </p:pic>
      <p:pic>
        <p:nvPicPr>
          <p:cNvPr id="24" name="Image 23" descr="mp3_elhallaoui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6580" y="1688751"/>
            <a:ext cx="7151308" cy="4795935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1196889" y="5771271"/>
            <a:ext cx="449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1400" dirty="0" smtClean="0"/>
              <a:t> l’ébauche du design en réalisant des croquis  sur le document mis à ma disposition;</a:t>
            </a:r>
            <a:endParaRPr lang="fr-FR" sz="1400" dirty="0"/>
          </a:p>
        </p:txBody>
      </p:sp>
      <p:sp>
        <p:nvSpPr>
          <p:cNvPr id="47" name="Bouton d'action : Début 46">
            <a:hlinkClick r:id="rId12" action="ppaction://hlinksldjump" highlightClick="1"/>
          </p:cNvPr>
          <p:cNvSpPr/>
          <p:nvPr/>
        </p:nvSpPr>
        <p:spPr>
          <a:xfrm>
            <a:off x="8705170" y="6400803"/>
            <a:ext cx="360000" cy="360000"/>
          </a:xfrm>
          <a:prstGeom prst="actionButtonBeginning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8" grpId="0"/>
      <p:bldP spid="22" grpId="0"/>
      <p:bldP spid="35" grpId="0"/>
      <p:bldP spid="36" grpId="0"/>
      <p:bldP spid="37" grpId="0"/>
      <p:bldP spid="38" grpId="0"/>
      <p:bldP spid="40" grpId="0"/>
      <p:bldP spid="39" grpId="0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7806"/>
            <a:ext cx="8229600" cy="746922"/>
          </a:xfrm>
        </p:spPr>
        <p:txBody>
          <a:bodyPr/>
          <a:lstStyle/>
          <a:p>
            <a:pPr lvl="0"/>
            <a:r>
              <a:rPr lang="fr-FR" dirty="0" smtClean="0"/>
              <a:t>Le groupe réalise un modelage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Mini-projet  1STI2D – Spécialité ITEC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179691" y="2003692"/>
            <a:ext cx="3931608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1400" dirty="0" smtClean="0"/>
              <a:t> une pate à modeler (</a:t>
            </a:r>
            <a:r>
              <a:rPr lang="fr-FR" sz="1400" dirty="0" err="1" smtClean="0"/>
              <a:t>durcissable</a:t>
            </a:r>
            <a:r>
              <a:rPr lang="fr-FR" sz="1400" dirty="0" smtClean="0"/>
              <a:t>);</a:t>
            </a:r>
          </a:p>
          <a:p>
            <a:pPr>
              <a:buFontTx/>
              <a:buChar char="-"/>
            </a:pPr>
            <a:r>
              <a:rPr lang="fr-FR" sz="1400" dirty="0" smtClean="0"/>
              <a:t> sa cellule prototypée à l’échelle 3:2;</a:t>
            </a:r>
          </a:p>
          <a:p>
            <a:pPr>
              <a:buFontTx/>
              <a:buChar char="-"/>
            </a:pPr>
            <a:r>
              <a:rPr lang="fr-FR" sz="1400" dirty="0" smtClean="0"/>
              <a:t> un fond et un couvercle prototypés à l’échelle 3:2.</a:t>
            </a:r>
          </a:p>
          <a:p>
            <a:pPr>
              <a:buFontTx/>
              <a:buChar char="-"/>
            </a:pPr>
            <a:r>
              <a:rPr lang="fr-FR" sz="1400" dirty="0" smtClean="0"/>
              <a:t> les ébauches de design.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192484" y="4823976"/>
            <a:ext cx="390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1400" dirty="0" smtClean="0"/>
              <a:t>  en équipe, le modelage du nouveau fond en intégrant la cellule sur l’ancien.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0" y="737119"/>
            <a:ext cx="105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13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Image 11" descr="modelage.jpg"/>
          <p:cNvPicPr>
            <a:picLocks noChangeAspect="1"/>
          </p:cNvPicPr>
          <p:nvPr/>
        </p:nvPicPr>
        <p:blipFill>
          <a:blip r:embed="rId2"/>
          <a:srcRect b="8399"/>
          <a:stretch>
            <a:fillRect/>
          </a:stretch>
        </p:blipFill>
        <p:spPr>
          <a:xfrm>
            <a:off x="5115189" y="4017196"/>
            <a:ext cx="2559607" cy="1758464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Image 12" descr="pate à model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176" y="1191997"/>
            <a:ext cx="3211476" cy="240719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ZoneTexte 9"/>
          <p:cNvSpPr txBox="1"/>
          <p:nvPr/>
        </p:nvSpPr>
        <p:spPr>
          <a:xfrm>
            <a:off x="1179691" y="1233130"/>
            <a:ext cx="393160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CC66"/>
                </a:solidFill>
                <a:effectLst>
                  <a:outerShdw blurRad="25400" dist="38100" dir="2700000" algn="tl" rotWithShape="0">
                    <a:prstClr val="black">
                      <a:alpha val="7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Il a à sa disposition:</a:t>
            </a:r>
            <a:endParaRPr lang="fr-FR" sz="2000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1192484" y="4053414"/>
            <a:ext cx="390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6600"/>
                </a:solidFill>
                <a:effectLst>
                  <a:outerShdw blurRad="38100" dist="25400" dir="2700000" algn="tl" rotWithShape="0">
                    <a:prstClr val="black">
                      <a:alpha val="7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Il réalise</a:t>
            </a:r>
            <a:endParaRPr lang="fr-FR" sz="2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1759" y="5157625"/>
            <a:ext cx="1823127" cy="131796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ZoneTexte 16"/>
          <p:cNvSpPr txBox="1"/>
          <p:nvPr/>
        </p:nvSpPr>
        <p:spPr>
          <a:xfrm>
            <a:off x="1166648" y="3137338"/>
            <a:ext cx="3326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Le groupe choisit parmi les ébauches du design  celle qu’il retiendra pour son projet.</a:t>
            </a:r>
            <a:endParaRPr lang="fr-FR" sz="1400" i="1" dirty="0"/>
          </a:p>
        </p:txBody>
      </p:sp>
      <p:sp>
        <p:nvSpPr>
          <p:cNvPr id="19" name="Bouton d'action : Début 18">
            <a:hlinkClick r:id="rId5" action="ppaction://hlinksldjump" highlightClick="1"/>
          </p:cNvPr>
          <p:cNvSpPr/>
          <p:nvPr/>
        </p:nvSpPr>
        <p:spPr>
          <a:xfrm>
            <a:off x="8705170" y="6400803"/>
            <a:ext cx="360000" cy="360000"/>
          </a:xfrm>
          <a:prstGeom prst="actionButtonBeginning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0" grpId="0"/>
      <p:bldP spid="14" grpId="0"/>
      <p:bldP spid="17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0343" y="57806"/>
            <a:ext cx="6965145" cy="746922"/>
          </a:xfrm>
        </p:spPr>
        <p:txBody>
          <a:bodyPr/>
          <a:lstStyle/>
          <a:p>
            <a:pPr lvl="0"/>
            <a:r>
              <a:rPr lang="fr-FR" sz="2600" dirty="0" smtClean="0"/>
              <a:t>Je travaille en équipe et communique mes idées</a:t>
            </a:r>
            <a:endParaRPr lang="fr-FR" sz="2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Mini-projet  1STI2D – Spécialité ITEC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268334" y="1101012"/>
            <a:ext cx="7275849" cy="12618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CC66"/>
                </a:solidFill>
                <a:effectLst>
                  <a:outerShdw blurRad="25400" dist="38100" dir="2700000" algn="tl" rotWithShape="0">
                    <a:prstClr val="black">
                      <a:alpha val="7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J’ai à ma disposition:</a:t>
            </a:r>
          </a:p>
          <a:p>
            <a:endParaRPr lang="fr-FR" sz="1400" b="1" dirty="0" smtClean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buFontTx/>
              <a:buChar char="-"/>
            </a:pPr>
            <a:r>
              <a:rPr lang="fr-FR" sz="1400" dirty="0" smtClean="0"/>
              <a:t> ma carte mentale;</a:t>
            </a:r>
          </a:p>
          <a:p>
            <a:pPr>
              <a:buFontTx/>
              <a:buChar char="-"/>
            </a:pPr>
            <a:r>
              <a:rPr lang="fr-FR" sz="1400" dirty="0" smtClean="0"/>
              <a:t> le croquis de mon design;</a:t>
            </a:r>
          </a:p>
          <a:p>
            <a:pPr>
              <a:buFontTx/>
              <a:buChar char="-"/>
            </a:pPr>
            <a:r>
              <a:rPr lang="fr-FR" sz="1400" dirty="0" smtClean="0"/>
              <a:t> une ressource sur la présentation orale.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268334" y="4524001"/>
            <a:ext cx="44938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6600"/>
                </a:solidFill>
                <a:effectLst>
                  <a:outerShdw blurRad="38100" dist="25400" dir="2700000" algn="tl" rotWithShape="0">
                    <a:prstClr val="black">
                      <a:alpha val="7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J’explique</a:t>
            </a:r>
          </a:p>
          <a:p>
            <a:endParaRPr lang="fr-FR" sz="1400" dirty="0" smtClean="0">
              <a:solidFill>
                <a:srgbClr val="FF6600"/>
              </a:solidFill>
              <a:effectLst>
                <a:outerShdw blurRad="38100" dist="25400" dir="2700000" algn="tl" rotWithShape="0">
                  <a:prstClr val="black">
                    <a:alpha val="7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  <a:p>
            <a:pPr>
              <a:buFontTx/>
              <a:buChar char="-"/>
            </a:pPr>
            <a:r>
              <a:rPr lang="fr-FR" sz="1400" dirty="0" smtClean="0"/>
              <a:t> aux autres équipes nos choix</a:t>
            </a:r>
          </a:p>
        </p:txBody>
      </p:sp>
      <p:pic>
        <p:nvPicPr>
          <p:cNvPr id="16" name="Image 15" descr="revue-de-projet.jpg"/>
          <p:cNvPicPr>
            <a:picLocks noChangeAspect="1"/>
          </p:cNvPicPr>
          <p:nvPr/>
        </p:nvPicPr>
        <p:blipFill>
          <a:blip r:embed="rId2">
            <a:lum bright="40000" contrast="-20000"/>
          </a:blip>
          <a:stretch>
            <a:fillRect/>
          </a:stretch>
        </p:blipFill>
        <p:spPr>
          <a:xfrm>
            <a:off x="4615671" y="2659286"/>
            <a:ext cx="3969529" cy="2911904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ZoneTexte 9"/>
          <p:cNvSpPr txBox="1"/>
          <p:nvPr/>
        </p:nvSpPr>
        <p:spPr>
          <a:xfrm>
            <a:off x="0" y="737119"/>
            <a:ext cx="105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68334" y="2724186"/>
            <a:ext cx="4493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6600"/>
                </a:solidFill>
                <a:effectLst>
                  <a:outerShdw blurRad="38100" dist="25400" dir="2700000" algn="tl" rotWithShape="0">
                    <a:prstClr val="black">
                      <a:alpha val="7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Je participe</a:t>
            </a:r>
          </a:p>
          <a:p>
            <a:endParaRPr lang="fr-FR" sz="1000" b="1" dirty="0" smtClean="0">
              <a:solidFill>
                <a:schemeClr val="accent6"/>
              </a:solidFill>
            </a:endParaRPr>
          </a:p>
          <a:p>
            <a:pPr>
              <a:buFontTx/>
              <a:buChar char="-"/>
            </a:pPr>
            <a:r>
              <a:rPr lang="fr-FR" sz="1400" dirty="0" smtClean="0"/>
              <a:t> en équipe à une revue de projet;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268334" y="5454686"/>
            <a:ext cx="4493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6600"/>
                </a:solidFill>
                <a:effectLst>
                  <a:outerShdw blurRad="38100" dist="25400" dir="2700000" algn="tl" rotWithShape="0">
                    <a:prstClr val="black">
                      <a:alpha val="7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La classe</a:t>
            </a:r>
          </a:p>
          <a:p>
            <a:endParaRPr lang="fr-FR" sz="1400" dirty="0" smtClean="0">
              <a:solidFill>
                <a:srgbClr val="FF6600"/>
              </a:solidFill>
              <a:effectLst>
                <a:outerShdw blurRad="38100" dist="25400" dir="2700000" algn="tl" rotWithShape="0">
                  <a:prstClr val="black">
                    <a:alpha val="7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  <a:p>
            <a:r>
              <a:rPr lang="fr-FR" sz="1400" dirty="0" smtClean="0"/>
              <a:t> - choisit le projet qui répond le mieux au design et au </a:t>
            </a:r>
            <a:r>
              <a:rPr lang="fr-FR" sz="1400" dirty="0" err="1" smtClean="0"/>
              <a:t>Cdcf</a:t>
            </a:r>
            <a:endParaRPr lang="fr-FR" sz="1400" dirty="0" smtClean="0"/>
          </a:p>
          <a:p>
            <a:pPr>
              <a:buFontTx/>
              <a:buChar char="-"/>
            </a:pPr>
            <a:endParaRPr lang="fr-FR" sz="1400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1268334" y="3593316"/>
            <a:ext cx="44938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6600"/>
                </a:solidFill>
                <a:effectLst>
                  <a:outerShdw blurRad="38100" dist="25400" dir="2700000" algn="tl" rotWithShape="0">
                    <a:prstClr val="black">
                      <a:alpha val="7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J’utilise </a:t>
            </a:r>
          </a:p>
          <a:p>
            <a:endParaRPr lang="fr-FR" sz="1400" dirty="0" smtClean="0">
              <a:solidFill>
                <a:srgbClr val="FF6600"/>
              </a:solidFill>
              <a:effectLst>
                <a:outerShdw blurRad="38100" dist="25400" dir="2700000" algn="tl" rotWithShape="0">
                  <a:prstClr val="black">
                    <a:alpha val="7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  <a:p>
            <a:pPr>
              <a:buFontTx/>
              <a:buChar char="-"/>
            </a:pPr>
            <a:r>
              <a:rPr lang="fr-FR" sz="1400" dirty="0" smtClean="0"/>
              <a:t> toutes mes productions</a:t>
            </a:r>
          </a:p>
        </p:txBody>
      </p:sp>
      <p:sp>
        <p:nvSpPr>
          <p:cNvPr id="18" name="Bouton d'action : Début 17">
            <a:hlinkClick r:id="rId3" action="ppaction://hlinksldjump" highlightClick="1"/>
          </p:cNvPr>
          <p:cNvSpPr/>
          <p:nvPr/>
        </p:nvSpPr>
        <p:spPr>
          <a:xfrm>
            <a:off x="8705170" y="6400803"/>
            <a:ext cx="360000" cy="360000"/>
          </a:xfrm>
          <a:prstGeom prst="actionButtonBeginning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9" grpId="0"/>
      <p:bldP spid="11" grpId="0"/>
      <p:bldP spid="12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1581" y="1213863"/>
            <a:ext cx="2326747" cy="16820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1400" y="57806"/>
            <a:ext cx="7645400" cy="746922"/>
          </a:xfrm>
        </p:spPr>
        <p:txBody>
          <a:bodyPr/>
          <a:lstStyle/>
          <a:p>
            <a:pPr lvl="0"/>
            <a:r>
              <a:rPr lang="fr-FR" sz="2800" dirty="0" smtClean="0"/>
              <a:t>Je découvre la numérisation d’un modèle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Mini-projet  1STI2D – Spécialité ITEC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81307" y="1166329"/>
            <a:ext cx="393160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CC66"/>
                </a:solidFill>
                <a:effectLst>
                  <a:outerShdw blurRad="25400" dist="38100" dir="2700000" algn="tl" rotWithShape="0">
                    <a:prstClr val="black">
                      <a:alpha val="7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J’ai à ma disposition:</a:t>
            </a:r>
          </a:p>
          <a:p>
            <a:endParaRPr lang="fr-FR" sz="1400" b="1" dirty="0" smtClean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buFontTx/>
              <a:buChar char="-"/>
            </a:pPr>
            <a:r>
              <a:rPr lang="fr-FR" sz="1400" dirty="0" smtClean="0"/>
              <a:t> mon modelage;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81307" y="3585347"/>
            <a:ext cx="3906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6600"/>
                </a:solidFill>
                <a:effectLst>
                  <a:outerShdw blurRad="38100" dist="25400" dir="2700000" algn="tl" rotWithShape="0">
                    <a:prstClr val="black">
                      <a:alpha val="7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Je découvre</a:t>
            </a:r>
          </a:p>
          <a:p>
            <a:endParaRPr lang="fr-FR" sz="1000" b="1" dirty="0" smtClean="0">
              <a:solidFill>
                <a:schemeClr val="accent6"/>
              </a:solidFill>
            </a:endParaRPr>
          </a:p>
          <a:p>
            <a:r>
              <a:rPr lang="fr-FR" sz="1400" dirty="0" smtClean="0"/>
              <a:t>À l’ENSIAME  la démarche de numérisation</a:t>
            </a:r>
          </a:p>
          <a:p>
            <a:pPr>
              <a:buFontTx/>
              <a:buChar char="-"/>
            </a:pPr>
            <a:r>
              <a:rPr lang="fr-FR" sz="1400" dirty="0" smtClean="0"/>
              <a:t> le scan du modelage;</a:t>
            </a:r>
          </a:p>
          <a:p>
            <a:pPr>
              <a:buFontTx/>
              <a:buChar char="-"/>
            </a:pPr>
            <a:r>
              <a:rPr lang="fr-FR" sz="1400" dirty="0" smtClean="0"/>
              <a:t> la reconstruction du modèle numérique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0" y="765111"/>
            <a:ext cx="105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47399" y="5358423"/>
            <a:ext cx="390602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6600"/>
                </a:solidFill>
                <a:effectLst>
                  <a:outerShdw blurRad="38100" dist="25400" dir="2700000" algn="tl" rotWithShape="0">
                    <a:prstClr val="black">
                      <a:alpha val="7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Je récupère</a:t>
            </a:r>
          </a:p>
          <a:p>
            <a:endParaRPr lang="fr-FR" sz="1000" b="1" dirty="0" smtClean="0">
              <a:solidFill>
                <a:schemeClr val="accent6"/>
              </a:solidFill>
            </a:endParaRPr>
          </a:p>
          <a:p>
            <a:pPr>
              <a:buFontTx/>
              <a:buChar char="-"/>
            </a:pPr>
            <a:r>
              <a:rPr lang="fr-FR" sz="1400" dirty="0" smtClean="0"/>
              <a:t>  un modèle numérique exploitable sous Solidworks pour la suite du projet.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549" y="3352870"/>
            <a:ext cx="2188800" cy="164159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Image 20" descr="Edition d'éducation de SolidWorks - Usage éducatif uniquement - [scann MP3 ]_2012-03-22_23-46-2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5695" y="3308876"/>
            <a:ext cx="1929422" cy="1738562"/>
          </a:xfrm>
          <a:prstGeom prst="rect">
            <a:avLst/>
          </a:prstGeom>
        </p:spPr>
      </p:pic>
      <p:pic>
        <p:nvPicPr>
          <p:cNvPr id="22" name="Image 21" descr="XnView - [Greenshot_2011-03-13_15-49-18.jpg]_2012-03-22_23-57-5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8893" y="4674354"/>
            <a:ext cx="2143140" cy="1512536"/>
          </a:xfrm>
          <a:prstGeom prst="rect">
            <a:avLst/>
          </a:prstGeom>
        </p:spPr>
      </p:pic>
      <p:pic>
        <p:nvPicPr>
          <p:cNvPr id="23" name="Image 22" descr="Edition d--ducation de SolidWorks - Usage -ducatif uniquement - -mp3-fond_cellul_2012-03-06_21-59-5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20000"/>
          </a:blip>
          <a:stretch>
            <a:fillRect/>
          </a:stretch>
        </p:blipFill>
        <p:spPr>
          <a:xfrm>
            <a:off x="4550377" y="5130956"/>
            <a:ext cx="2156778" cy="1431316"/>
          </a:xfrm>
          <a:prstGeom prst="rect">
            <a:avLst/>
          </a:prstGeom>
        </p:spPr>
      </p:pic>
      <p:sp>
        <p:nvSpPr>
          <p:cNvPr id="18" name="Bouton d'action : Début 17">
            <a:hlinkClick r:id="rId7" action="ppaction://hlinksldjump" highlightClick="1"/>
          </p:cNvPr>
          <p:cNvSpPr/>
          <p:nvPr/>
        </p:nvSpPr>
        <p:spPr>
          <a:xfrm>
            <a:off x="8705170" y="6400803"/>
            <a:ext cx="360000" cy="360000"/>
          </a:xfrm>
          <a:prstGeom prst="actionButtonBeginning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7806"/>
            <a:ext cx="8229600" cy="746922"/>
          </a:xfrm>
        </p:spPr>
        <p:txBody>
          <a:bodyPr/>
          <a:lstStyle/>
          <a:p>
            <a:pPr lvl="0"/>
            <a:r>
              <a:rPr lang="fr-FR" sz="3000" dirty="0" smtClean="0"/>
              <a:t>Je choisis le matériau du nouveau fond</a:t>
            </a:r>
            <a:endParaRPr lang="fr-FR" sz="3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Mini-projet  1STI2D – Spécialité ITEC</a:t>
            </a:r>
          </a:p>
        </p:txBody>
      </p:sp>
      <p:pic>
        <p:nvPicPr>
          <p:cNvPr id="7" name="Image 6" descr="ces2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713" y="3209943"/>
            <a:ext cx="2130947" cy="6174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ZoneTexte 11"/>
          <p:cNvSpPr txBox="1"/>
          <p:nvPr/>
        </p:nvSpPr>
        <p:spPr>
          <a:xfrm>
            <a:off x="1127969" y="1499175"/>
            <a:ext cx="393160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CC66"/>
                </a:solidFill>
                <a:effectLst>
                  <a:outerShdw blurRad="25400" dist="38100" dir="2700000" algn="tl" rotWithShape="0">
                    <a:prstClr val="black">
                      <a:alpha val="7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J’ai à ma disposition:</a:t>
            </a:r>
          </a:p>
          <a:p>
            <a:endParaRPr lang="fr-FR" sz="1400" b="1" dirty="0" smtClean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buFontTx/>
              <a:buChar char="-"/>
            </a:pPr>
            <a:r>
              <a:rPr lang="fr-FR" sz="1400" dirty="0" smtClean="0"/>
              <a:t> Le modèle numérique du nouveau fond de mp3.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115269" y="4242754"/>
            <a:ext cx="38250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6600"/>
                </a:solidFill>
                <a:effectLst>
                  <a:outerShdw blurRad="38100" dist="25400" dir="2700000" algn="tl" rotWithShape="0">
                    <a:prstClr val="black">
                      <a:alpha val="7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Je compare</a:t>
            </a:r>
          </a:p>
          <a:p>
            <a:endParaRPr lang="fr-FR" sz="1400" dirty="0" smtClean="0">
              <a:solidFill>
                <a:srgbClr val="FF6600"/>
              </a:solidFill>
              <a:effectLst>
                <a:outerShdw blurRad="38100" dist="25400" dir="2700000" algn="tl" rotWithShape="0">
                  <a:prstClr val="black">
                    <a:alpha val="7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  <a:p>
            <a:pPr>
              <a:buFontTx/>
              <a:buChar char="-"/>
            </a:pPr>
            <a:r>
              <a:rPr lang="fr-FR" sz="1400" dirty="0" smtClean="0"/>
              <a:t>L’impact environnemental du matériau trouvé avec celui d’origine en utilisant le logiciel </a:t>
            </a:r>
            <a:r>
              <a:rPr lang="fr-FR" sz="1400" dirty="0" err="1" smtClean="0"/>
              <a:t>sustainability</a:t>
            </a:r>
            <a:r>
              <a:rPr lang="fr-FR" sz="1400" dirty="0" smtClean="0"/>
              <a:t>;</a:t>
            </a:r>
          </a:p>
          <a:p>
            <a:endParaRPr lang="fr-FR" sz="1400" dirty="0" smtClean="0"/>
          </a:p>
        </p:txBody>
      </p:sp>
      <p:pic>
        <p:nvPicPr>
          <p:cNvPr id="14" name="Image 13" descr="swsustainability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5107" y="5501620"/>
            <a:ext cx="1442317" cy="1051580"/>
          </a:xfrm>
          <a:prstGeom prst="rect">
            <a:avLst/>
          </a:prstGeom>
        </p:spPr>
      </p:pic>
      <p:pic>
        <p:nvPicPr>
          <p:cNvPr id="18" name="Image 17" descr="Edition d--ducation de SolidWorks - Usage -ducatif uniquement - -mp3-fond_cellul_2012-03-06_21-59-5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tretch>
            <a:fillRect/>
          </a:stretch>
        </p:blipFill>
        <p:spPr>
          <a:xfrm>
            <a:off x="5626100" y="984794"/>
            <a:ext cx="2848947" cy="189066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94300" y="4019160"/>
            <a:ext cx="3189773" cy="239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0" y="765110"/>
            <a:ext cx="105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16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15269" y="2794954"/>
            <a:ext cx="449385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6600"/>
                </a:solidFill>
                <a:effectLst>
                  <a:outerShdw blurRad="38100" dist="25400" dir="2700000" algn="tl" rotWithShape="0">
                    <a:prstClr val="black">
                      <a:alpha val="7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Je cherche</a:t>
            </a:r>
          </a:p>
          <a:p>
            <a:endParaRPr lang="fr-FR" sz="1000" b="1" dirty="0" smtClean="0">
              <a:solidFill>
                <a:schemeClr val="accent6"/>
              </a:solidFill>
            </a:endParaRPr>
          </a:p>
          <a:p>
            <a:pPr>
              <a:buFontTx/>
              <a:buChar char="-"/>
            </a:pPr>
            <a:r>
              <a:rPr lang="fr-FR" sz="1400" dirty="0" smtClean="0"/>
              <a:t>Un matériau répondant au cahier des charges avec la base de données CES notamment un polymère résistant aux UV.</a:t>
            </a:r>
          </a:p>
        </p:txBody>
      </p:sp>
      <p:sp>
        <p:nvSpPr>
          <p:cNvPr id="19" name="Bouton d'action : Début 18">
            <a:hlinkClick r:id="rId6" action="ppaction://hlinksldjump" highlightClick="1"/>
          </p:cNvPr>
          <p:cNvSpPr/>
          <p:nvPr/>
        </p:nvSpPr>
        <p:spPr>
          <a:xfrm>
            <a:off x="8705170" y="6400803"/>
            <a:ext cx="360000" cy="360000"/>
          </a:xfrm>
          <a:prstGeom prst="actionButtonBeginning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7806"/>
            <a:ext cx="8229600" cy="746922"/>
          </a:xfrm>
        </p:spPr>
        <p:txBody>
          <a:bodyPr/>
          <a:lstStyle/>
          <a:p>
            <a:pPr lvl="0"/>
            <a:r>
              <a:rPr lang="fr-FR" dirty="0" smtClean="0"/>
              <a:t>J’analyse le procédé d’obtention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Mini-projet  1STI2D – Spécialité ITEC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171255" y="1497879"/>
            <a:ext cx="3931608" cy="12618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CC66"/>
                </a:solidFill>
                <a:effectLst>
                  <a:outerShdw blurRad="25400" dist="38100" dir="2700000" algn="tl" rotWithShape="0">
                    <a:prstClr val="black">
                      <a:alpha val="7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J’ai à ma disposition:</a:t>
            </a:r>
          </a:p>
          <a:p>
            <a:endParaRPr lang="fr-FR" sz="1400" b="1" dirty="0" smtClean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buFontTx/>
              <a:buChar char="-"/>
            </a:pPr>
            <a:r>
              <a:rPr lang="fr-FR" sz="1400" dirty="0" smtClean="0"/>
              <a:t> Le modèle numérique du nouveau fond de mp3;</a:t>
            </a:r>
          </a:p>
          <a:p>
            <a:pPr>
              <a:buFontTx/>
              <a:buChar char="-"/>
            </a:pPr>
            <a:r>
              <a:rPr lang="fr-FR" sz="1400" dirty="0" smtClean="0"/>
              <a:t> une activité de découverte de </a:t>
            </a:r>
            <a:r>
              <a:rPr lang="fr-FR" sz="1400" dirty="0" err="1" smtClean="0"/>
              <a:t>Simpoeworks</a:t>
            </a:r>
            <a:r>
              <a:rPr lang="fr-FR" sz="1400" dirty="0" smtClean="0"/>
              <a:t>;</a:t>
            </a:r>
          </a:p>
          <a:p>
            <a:pPr>
              <a:buFontTx/>
              <a:buChar char="-"/>
            </a:pPr>
            <a:r>
              <a:rPr lang="fr-FR" sz="1400" dirty="0" smtClean="0"/>
              <a:t> le nouveau matériau.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171255" y="4173944"/>
            <a:ext cx="4200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6600"/>
                </a:solidFill>
                <a:effectLst>
                  <a:outerShdw blurRad="38100" dist="25400" dir="2700000" algn="tl" rotWithShape="0">
                    <a:prstClr val="black">
                      <a:alpha val="7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J’identifie</a:t>
            </a:r>
          </a:p>
          <a:p>
            <a:endParaRPr lang="fr-FR" sz="1400" dirty="0" smtClean="0">
              <a:solidFill>
                <a:srgbClr val="FF6600"/>
              </a:solidFill>
              <a:effectLst>
                <a:outerShdw blurRad="38100" dist="25400" dir="2700000" algn="tl" rotWithShape="0">
                  <a:prstClr val="black">
                    <a:alpha val="7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  <a:p>
            <a:pPr>
              <a:buFontTx/>
              <a:buChar char="-"/>
            </a:pPr>
            <a:r>
              <a:rPr lang="fr-FR" sz="1400" dirty="0" smtClean="0"/>
              <a:t> les éventuels problèmes (bulles d’air, ligne de soudure, zones non remplies, …) liés aux paramètres d’injection (pression, températures, localisation du(des) point(s) d’injection);</a:t>
            </a:r>
          </a:p>
        </p:txBody>
      </p:sp>
      <p:pic>
        <p:nvPicPr>
          <p:cNvPr id="14" name="Image 13" descr="Edition d--ducation de SolidWorks - Usage -ducatif uniquement - -mp3-fond_cellul_2012-03-06_21-59-59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tretch>
            <a:fillRect/>
          </a:stretch>
        </p:blipFill>
        <p:spPr>
          <a:xfrm>
            <a:off x="5422900" y="1045962"/>
            <a:ext cx="3484205" cy="231224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755780"/>
            <a:ext cx="105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71255" y="3169216"/>
            <a:ext cx="449385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6600"/>
                </a:solidFill>
                <a:effectLst>
                  <a:outerShdw blurRad="38100" dist="25400" dir="2700000" algn="tl" rotWithShape="0">
                    <a:prstClr val="black">
                      <a:alpha val="7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Je simule</a:t>
            </a:r>
          </a:p>
          <a:p>
            <a:endParaRPr lang="fr-FR" sz="1000" b="1" dirty="0" smtClean="0">
              <a:solidFill>
                <a:schemeClr val="accent6"/>
              </a:solidFill>
            </a:endParaRPr>
          </a:p>
          <a:p>
            <a:pPr>
              <a:buFontTx/>
              <a:buChar char="-"/>
            </a:pPr>
            <a:r>
              <a:rPr lang="fr-FR" sz="1400" dirty="0" smtClean="0"/>
              <a:t> le moulage par injection du nouveau fond avec </a:t>
            </a:r>
            <a:r>
              <a:rPr lang="fr-FR" sz="1400" dirty="0" err="1" smtClean="0"/>
              <a:t>Simpoeworks</a:t>
            </a:r>
            <a:r>
              <a:rPr lang="fr-FR" sz="1400" dirty="0" smtClean="0"/>
              <a:t>;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171255" y="5671116"/>
            <a:ext cx="4493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6600"/>
                </a:solidFill>
                <a:effectLst>
                  <a:outerShdw blurRad="38100" dist="25400" dir="2700000" algn="tl" rotWithShape="0">
                    <a:prstClr val="black">
                      <a:alpha val="7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Je les résous </a:t>
            </a:r>
          </a:p>
          <a:p>
            <a:endParaRPr lang="fr-FR" sz="1400" dirty="0" smtClean="0">
              <a:solidFill>
                <a:srgbClr val="FF6600"/>
              </a:solidFill>
              <a:effectLst>
                <a:outerShdw blurRad="38100" dist="25400" dir="2700000" algn="tl" rotWithShape="0">
                  <a:prstClr val="black">
                    <a:alpha val="7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  <a:p>
            <a:r>
              <a:rPr lang="fr-FR" sz="1400" dirty="0" smtClean="0">
                <a:solidFill>
                  <a:sysClr val="windowText" lastClr="000000"/>
                </a:solidFill>
                <a:effectLst/>
              </a:rPr>
              <a:t>Et valide le procédé et le matériau.</a:t>
            </a:r>
            <a:endParaRPr lang="fr-FR" sz="1400" dirty="0" smtClean="0"/>
          </a:p>
        </p:txBody>
      </p:sp>
      <p:pic>
        <p:nvPicPr>
          <p:cNvPr id="5" name="Image 4" descr="SWorks-Medium+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259" y="3597185"/>
            <a:ext cx="2418229" cy="4836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njection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308600" y="4170590"/>
            <a:ext cx="3632200" cy="2154010"/>
          </a:xfrm>
          <a:prstGeom prst="rect">
            <a:avLst/>
          </a:prstGeom>
        </p:spPr>
      </p:pic>
      <p:sp>
        <p:nvSpPr>
          <p:cNvPr id="15" name="Bouton d'action : Début 14">
            <a:hlinkClick r:id="rId6" action="ppaction://hlinksldjump" highlightClick="1"/>
          </p:cNvPr>
          <p:cNvSpPr/>
          <p:nvPr/>
        </p:nvSpPr>
        <p:spPr>
          <a:xfrm>
            <a:off x="8705170" y="6400803"/>
            <a:ext cx="360000" cy="360000"/>
          </a:xfrm>
          <a:prstGeom prst="actionButtonBeginning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79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12" grpId="0"/>
      <p:bldP spid="13" grpId="0"/>
      <p:bldP spid="11" grpId="0"/>
      <p:bldP spid="16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7964" y="57806"/>
            <a:ext cx="8096036" cy="746922"/>
          </a:xfrm>
        </p:spPr>
        <p:txBody>
          <a:bodyPr/>
          <a:lstStyle/>
          <a:p>
            <a:pPr lvl="0"/>
            <a:r>
              <a:rPr lang="fr-FR" dirty="0" smtClean="0"/>
              <a:t>Je communique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Mini-projet  1STI2D – Spécialité ITEC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853658" y="1570360"/>
            <a:ext cx="393160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CC66"/>
                </a:solidFill>
                <a:effectLst>
                  <a:outerShdw blurRad="25400" dist="38100" dir="2700000" algn="tl" rotWithShape="0">
                    <a:prstClr val="black">
                      <a:alpha val="7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J’ai à ma disposition:</a:t>
            </a:r>
          </a:p>
          <a:p>
            <a:endParaRPr lang="fr-FR" sz="1400" b="1" dirty="0" smtClean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buFontTx/>
              <a:buChar char="-"/>
            </a:pPr>
            <a:r>
              <a:rPr lang="fr-FR" sz="1400" dirty="0" smtClean="0"/>
              <a:t> toutes mes productions de TP.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53658" y="4343215"/>
            <a:ext cx="449385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6600"/>
                </a:solidFill>
                <a:effectLst>
                  <a:outerShdw blurRad="38100" dist="25400" dir="2700000" algn="tl" rotWithShape="0">
                    <a:prstClr val="black">
                      <a:alpha val="7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Je valide</a:t>
            </a:r>
          </a:p>
          <a:p>
            <a:endParaRPr lang="fr-FR" sz="1400" dirty="0" smtClean="0">
              <a:solidFill>
                <a:srgbClr val="FF6600"/>
              </a:solidFill>
              <a:effectLst>
                <a:outerShdw blurRad="38100" dist="25400" dir="2700000" algn="tl" rotWithShape="0">
                  <a:prstClr val="black">
                    <a:alpha val="7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  <a:p>
            <a:pPr>
              <a:buFontTx/>
              <a:buChar char="-"/>
            </a:pPr>
            <a:r>
              <a:rPr lang="fr-FR" sz="1400" dirty="0" smtClean="0"/>
              <a:t> Ma solution.</a:t>
            </a:r>
          </a:p>
          <a:p>
            <a:endParaRPr lang="fr-FR" sz="1400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0" y="746449"/>
            <a:ext cx="105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Image 10" descr="souten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564" y="2830102"/>
            <a:ext cx="4013925" cy="295424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ZoneTexte 15"/>
          <p:cNvSpPr txBox="1"/>
          <p:nvPr/>
        </p:nvSpPr>
        <p:spPr>
          <a:xfrm>
            <a:off x="1853658" y="3295251"/>
            <a:ext cx="4493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6600"/>
                </a:solidFill>
                <a:effectLst>
                  <a:outerShdw blurRad="38100" dist="25400" dir="2700000" algn="tl" rotWithShape="0">
                    <a:prstClr val="black">
                      <a:alpha val="7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Je soutiens</a:t>
            </a:r>
          </a:p>
          <a:p>
            <a:endParaRPr lang="fr-FR" sz="1000" b="1" dirty="0" smtClean="0">
              <a:solidFill>
                <a:schemeClr val="accent6"/>
              </a:solidFill>
            </a:endParaRPr>
          </a:p>
          <a:p>
            <a:pPr>
              <a:buFontTx/>
              <a:buChar char="-"/>
            </a:pPr>
            <a:r>
              <a:rPr lang="fr-FR" sz="1400" dirty="0" smtClean="0"/>
              <a:t> Mon projet à l’oral;</a:t>
            </a:r>
          </a:p>
        </p:txBody>
      </p:sp>
      <p:sp>
        <p:nvSpPr>
          <p:cNvPr id="14" name="Bouton d'action : Début 13">
            <a:hlinkClick r:id="rId3" action="ppaction://hlinksldjump" highlightClick="1"/>
          </p:cNvPr>
          <p:cNvSpPr/>
          <p:nvPr/>
        </p:nvSpPr>
        <p:spPr>
          <a:xfrm>
            <a:off x="8705170" y="6400803"/>
            <a:ext cx="360000" cy="360000"/>
          </a:xfrm>
          <a:prstGeom prst="actionButtonBeginning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7806"/>
            <a:ext cx="8229600" cy="746922"/>
          </a:xfrm>
        </p:spPr>
        <p:txBody>
          <a:bodyPr/>
          <a:lstStyle/>
          <a:p>
            <a:pPr lvl="0"/>
            <a:r>
              <a:rPr lang="fr-FR" dirty="0" smtClean="0"/>
              <a:t>Je protège ma création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Mini-projet  1STI2D – Spécialité ITEC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3714" t="10641" r="3714" b="385"/>
          <a:stretch>
            <a:fillRect/>
          </a:stretch>
        </p:blipFill>
        <p:spPr bwMode="auto">
          <a:xfrm>
            <a:off x="5582609" y="3962400"/>
            <a:ext cx="3084567" cy="222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</p:spPr>
      </p:pic>
      <p:sp>
        <p:nvSpPr>
          <p:cNvPr id="9" name="ZoneTexte 8"/>
          <p:cNvSpPr txBox="1"/>
          <p:nvPr/>
        </p:nvSpPr>
        <p:spPr>
          <a:xfrm>
            <a:off x="1165289" y="1174153"/>
            <a:ext cx="3931608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CC66"/>
                </a:solidFill>
                <a:effectLst>
                  <a:outerShdw blurRad="25400" dist="38100" dir="2700000" algn="tl" rotWithShape="0">
                    <a:prstClr val="black">
                      <a:alpha val="7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J’ai à ma disposition:</a:t>
            </a:r>
          </a:p>
          <a:p>
            <a:endParaRPr lang="fr-FR" sz="1400" b="1" dirty="0" smtClean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buFontTx/>
              <a:buChar char="-"/>
            </a:pPr>
            <a:r>
              <a:rPr lang="fr-FR" sz="1400" dirty="0" smtClean="0"/>
              <a:t> la nouvelle maquette virtuelle du lecteur mp3.</a:t>
            </a:r>
          </a:p>
          <a:p>
            <a:pPr>
              <a:buFontTx/>
              <a:buChar char="-"/>
            </a:pPr>
            <a:r>
              <a:rPr lang="fr-FR" sz="1400" dirty="0" smtClean="0"/>
              <a:t> l’activité de découverte de mise en plan sur Solidworks.</a:t>
            </a:r>
          </a:p>
          <a:p>
            <a:pPr>
              <a:buFontTx/>
              <a:buChar char="-"/>
            </a:pPr>
            <a:r>
              <a:rPr lang="fr-FR" sz="1400" dirty="0" smtClean="0"/>
              <a:t> les ressources « dessin et modèle »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43258" y="4550947"/>
            <a:ext cx="449385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6600"/>
                </a:solidFill>
                <a:effectLst>
                  <a:outerShdw blurRad="38100" dist="25400" dir="2700000" algn="tl" rotWithShape="0">
                    <a:prstClr val="black">
                      <a:alpha val="7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Je réalise un document</a:t>
            </a:r>
          </a:p>
          <a:p>
            <a:endParaRPr lang="fr-FR" sz="1400" dirty="0" smtClean="0">
              <a:solidFill>
                <a:srgbClr val="FF6600"/>
              </a:solidFill>
              <a:effectLst>
                <a:outerShdw blurRad="38100" dist="25400" dir="2700000" algn="tl" rotWithShape="0">
                  <a:prstClr val="black">
                    <a:alpha val="7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  <a:p>
            <a:pPr>
              <a:buFontTx/>
              <a:buChar char="-"/>
            </a:pPr>
            <a:r>
              <a:rPr lang="fr-FR" sz="1400" dirty="0" smtClean="0"/>
              <a:t> sur Solidworks afin de faire une demande de « Dessin et modèle » qui sera basé sur celui déjà déposé.</a:t>
            </a:r>
          </a:p>
        </p:txBody>
      </p:sp>
      <p:pic>
        <p:nvPicPr>
          <p:cNvPr id="12" name="Image 11" descr="logo_OHMI_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187" y="3054691"/>
            <a:ext cx="1023258" cy="67535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Image 13" descr="Edition d'éducation de SolidWorks - Usage éducatif uniquement - [mp3 2012.SLDASM 2012-03-05 22-03-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321" y="1185444"/>
            <a:ext cx="2145422" cy="145474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ZoneTexte 10"/>
          <p:cNvSpPr txBox="1"/>
          <p:nvPr/>
        </p:nvSpPr>
        <p:spPr>
          <a:xfrm>
            <a:off x="0" y="746450"/>
            <a:ext cx="105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43258" y="2899924"/>
            <a:ext cx="449385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6600"/>
                </a:solidFill>
                <a:effectLst>
                  <a:outerShdw blurRad="38100" dist="25400" dir="2700000" algn="tl" rotWithShape="0">
                    <a:prstClr val="black">
                      <a:alpha val="7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Je recherche</a:t>
            </a:r>
          </a:p>
          <a:p>
            <a:endParaRPr lang="fr-FR" sz="1000" b="1" dirty="0" smtClean="0">
              <a:solidFill>
                <a:schemeClr val="accent6"/>
              </a:solidFill>
            </a:endParaRPr>
          </a:p>
          <a:p>
            <a:pPr>
              <a:buFontTx/>
              <a:buChar char="-"/>
            </a:pPr>
            <a:r>
              <a:rPr lang="fr-FR" sz="1400" dirty="0" smtClean="0"/>
              <a:t> le certificat « Dessin et modèle » du lecteur mp3 sur le site de l’OHMI.</a:t>
            </a:r>
          </a:p>
        </p:txBody>
      </p:sp>
      <p:sp>
        <p:nvSpPr>
          <p:cNvPr id="13" name="Bouton d'action : Suivant 12">
            <a:hlinkClick r:id="" action="ppaction://hlinkshowjump?jump=nextslide" highlightClick="1"/>
          </p:cNvPr>
          <p:cNvSpPr/>
          <p:nvPr/>
        </p:nvSpPr>
        <p:spPr>
          <a:xfrm>
            <a:off x="8734097" y="6448096"/>
            <a:ext cx="360000" cy="360000"/>
          </a:xfrm>
          <a:prstGeom prst="actionButtonForwardNex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p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0729" y="2734714"/>
            <a:ext cx="4843271" cy="3136011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315616" y="90080"/>
            <a:ext cx="6774026" cy="746922"/>
          </a:xfrm>
        </p:spPr>
        <p:txBody>
          <a:bodyPr/>
          <a:lstStyle/>
          <a:p>
            <a:r>
              <a:rPr lang="fr-FR" dirty="0" smtClean="0"/>
              <a:t>Support du mini-projet ITEC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Mini-projet  1STI2D – Spécialité ITEC</a:t>
            </a:r>
            <a:endParaRPr lang="fr-FR" dirty="0"/>
          </a:p>
        </p:txBody>
      </p:sp>
      <p:sp>
        <p:nvSpPr>
          <p:cNvPr id="10" name="Titre 10"/>
          <p:cNvSpPr txBox="1">
            <a:spLocks/>
          </p:cNvSpPr>
          <p:nvPr/>
        </p:nvSpPr>
        <p:spPr>
          <a:xfrm>
            <a:off x="1045028" y="931178"/>
            <a:ext cx="7660433" cy="973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Lecteur mp3 étanche</a:t>
            </a:r>
            <a:br>
              <a:rPr kumimoji="0" lang="fr-FR" sz="20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fr-FR" sz="20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Compteur de longueur-distance</a:t>
            </a:r>
            <a:endParaRPr kumimoji="0" lang="fr-FR" sz="2000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Image 11" descr="logo-nabaij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024" y="2950464"/>
            <a:ext cx="1054358" cy="42833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786640" y="1904315"/>
            <a:ext cx="617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support existant intégrant des composantes de créativité technologique et de compétitivité.</a:t>
            </a:r>
            <a:endParaRPr lang="fr-FR" dirty="0"/>
          </a:p>
        </p:txBody>
      </p:sp>
      <p:pic>
        <p:nvPicPr>
          <p:cNvPr id="15" name="Image 14" descr="zoom_asset_75729600.jpg"/>
          <p:cNvPicPr>
            <a:picLocks noChangeAspect="1"/>
          </p:cNvPicPr>
          <p:nvPr/>
        </p:nvPicPr>
        <p:blipFill>
          <a:blip r:embed="rId5"/>
          <a:srcRect t="16786" b="17704"/>
          <a:stretch>
            <a:fillRect/>
          </a:stretch>
        </p:blipFill>
        <p:spPr>
          <a:xfrm>
            <a:off x="6671389" y="4879909"/>
            <a:ext cx="2149150" cy="1407913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60" name="Groupe 59"/>
          <p:cNvGrpSpPr/>
          <p:nvPr/>
        </p:nvGrpSpPr>
        <p:grpSpPr>
          <a:xfrm>
            <a:off x="1119672" y="2827174"/>
            <a:ext cx="3433665" cy="3398721"/>
            <a:chOff x="625150" y="3172407"/>
            <a:chExt cx="3433665" cy="3398721"/>
          </a:xfrm>
        </p:grpSpPr>
        <p:grpSp>
          <p:nvGrpSpPr>
            <p:cNvPr id="32" name="Groupe 31"/>
            <p:cNvGrpSpPr/>
            <p:nvPr/>
          </p:nvGrpSpPr>
          <p:grpSpPr>
            <a:xfrm>
              <a:off x="1334278" y="3638939"/>
              <a:ext cx="2071396" cy="2071396"/>
              <a:chOff x="3760237" y="3526972"/>
              <a:chExt cx="2845836" cy="2845836"/>
            </a:xfrm>
          </p:grpSpPr>
          <p:sp>
            <p:nvSpPr>
              <p:cNvPr id="18" name="Ellipse 17"/>
              <p:cNvSpPr/>
              <p:nvPr/>
            </p:nvSpPr>
            <p:spPr>
              <a:xfrm>
                <a:off x="3760237" y="3526972"/>
                <a:ext cx="2845836" cy="2845836"/>
              </a:xfrm>
              <a:prstGeom prst="ellipse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Ellipse 18"/>
              <p:cNvSpPr/>
              <p:nvPr/>
            </p:nvSpPr>
            <p:spPr>
              <a:xfrm>
                <a:off x="4154455" y="3921190"/>
                <a:ext cx="2057401" cy="2057401"/>
              </a:xfrm>
              <a:prstGeom prst="ellips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/>
              <p:cNvSpPr/>
              <p:nvPr/>
            </p:nvSpPr>
            <p:spPr>
              <a:xfrm>
                <a:off x="4553339" y="4320074"/>
                <a:ext cx="1259633" cy="1259633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7" name="Groupe 26"/>
            <p:cNvGrpSpPr>
              <a:grpSpLocks noChangeAspect="1"/>
            </p:cNvGrpSpPr>
            <p:nvPr/>
          </p:nvGrpSpPr>
          <p:grpSpPr>
            <a:xfrm>
              <a:off x="1133923" y="3346682"/>
              <a:ext cx="2430864" cy="1628842"/>
              <a:chOff x="2160290" y="2706676"/>
              <a:chExt cx="3516847" cy="2356523"/>
            </a:xfrm>
          </p:grpSpPr>
          <p:cxnSp>
            <p:nvCxnSpPr>
              <p:cNvPr id="23" name="Connecteur droit avec flèche 22"/>
              <p:cNvCxnSpPr/>
              <p:nvPr/>
            </p:nvCxnSpPr>
            <p:spPr>
              <a:xfrm rot="5400000" flipH="1" flipV="1">
                <a:off x="2981384" y="3643067"/>
                <a:ext cx="1874660" cy="187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avec flèche 24"/>
              <p:cNvCxnSpPr/>
              <p:nvPr/>
            </p:nvCxnSpPr>
            <p:spPr>
              <a:xfrm rot="-1800000" flipH="1" flipV="1">
                <a:off x="2160290" y="5061322"/>
                <a:ext cx="1874660" cy="187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25"/>
              <p:cNvCxnSpPr/>
              <p:nvPr/>
            </p:nvCxnSpPr>
            <p:spPr>
              <a:xfrm rot="1800000" flipV="1">
                <a:off x="3802477" y="5061322"/>
                <a:ext cx="1874660" cy="187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e 32"/>
            <p:cNvGrpSpPr>
              <a:grpSpLocks noChangeAspect="1"/>
            </p:cNvGrpSpPr>
            <p:nvPr/>
          </p:nvGrpSpPr>
          <p:grpSpPr>
            <a:xfrm flipV="1">
              <a:off x="1133924" y="4335727"/>
              <a:ext cx="2430864" cy="1628842"/>
              <a:chOff x="2160290" y="2706676"/>
              <a:chExt cx="3516847" cy="2356523"/>
            </a:xfrm>
          </p:grpSpPr>
          <p:cxnSp>
            <p:nvCxnSpPr>
              <p:cNvPr id="34" name="Connecteur droit avec flèche 33"/>
              <p:cNvCxnSpPr/>
              <p:nvPr/>
            </p:nvCxnSpPr>
            <p:spPr>
              <a:xfrm rot="5400000" flipH="1" flipV="1">
                <a:off x="2981384" y="3643067"/>
                <a:ext cx="1874660" cy="1877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arrow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avec flèche 34"/>
              <p:cNvCxnSpPr/>
              <p:nvPr/>
            </p:nvCxnSpPr>
            <p:spPr>
              <a:xfrm rot="-1800000" flipH="1" flipV="1">
                <a:off x="2160290" y="5061322"/>
                <a:ext cx="1874660" cy="1877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arrow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avec flèche 35"/>
              <p:cNvCxnSpPr/>
              <p:nvPr/>
            </p:nvCxnSpPr>
            <p:spPr>
              <a:xfrm rot="1800000" flipV="1">
                <a:off x="3802477" y="5061322"/>
                <a:ext cx="1874660" cy="1877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arrow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ZoneTexte 36"/>
            <p:cNvSpPr txBox="1"/>
            <p:nvPr/>
          </p:nvSpPr>
          <p:spPr>
            <a:xfrm>
              <a:off x="2062066" y="3172407"/>
              <a:ext cx="5784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i="1" dirty="0" smtClean="0"/>
                <a:t>Matière</a:t>
              </a:r>
              <a:endParaRPr lang="fr-FR" sz="800" b="1" i="1" dirty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3247049" y="5262465"/>
              <a:ext cx="5784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i="1" dirty="0" smtClean="0"/>
                <a:t>Energie</a:t>
              </a:r>
              <a:endParaRPr lang="fr-FR" sz="800" b="1" i="1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755779" y="5253130"/>
              <a:ext cx="72778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i="1" dirty="0" smtClean="0"/>
                <a:t>Information</a:t>
              </a:r>
              <a:endParaRPr lang="fr-FR" sz="800" b="1" i="1" dirty="0"/>
            </a:p>
          </p:txBody>
        </p:sp>
        <p:sp>
          <p:nvSpPr>
            <p:cNvPr id="40" name="Ellipse 39"/>
            <p:cNvSpPr/>
            <p:nvPr/>
          </p:nvSpPr>
          <p:spPr>
            <a:xfrm>
              <a:off x="2258010" y="4124131"/>
              <a:ext cx="205273" cy="20527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Ellipse 40"/>
            <p:cNvSpPr/>
            <p:nvPr/>
          </p:nvSpPr>
          <p:spPr>
            <a:xfrm>
              <a:off x="1380931" y="4058817"/>
              <a:ext cx="205273" cy="20527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Ellipse 41"/>
            <p:cNvSpPr/>
            <p:nvPr/>
          </p:nvSpPr>
          <p:spPr>
            <a:xfrm>
              <a:off x="1614196" y="4208107"/>
              <a:ext cx="205273" cy="20527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Ellipse 42"/>
            <p:cNvSpPr/>
            <p:nvPr/>
          </p:nvSpPr>
          <p:spPr>
            <a:xfrm>
              <a:off x="1362270" y="5057193"/>
              <a:ext cx="205273" cy="20527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Ellipse 43"/>
            <p:cNvSpPr/>
            <p:nvPr/>
          </p:nvSpPr>
          <p:spPr>
            <a:xfrm>
              <a:off x="1604866" y="4926563"/>
              <a:ext cx="205273" cy="20527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Ellipse 44"/>
            <p:cNvSpPr/>
            <p:nvPr/>
          </p:nvSpPr>
          <p:spPr>
            <a:xfrm>
              <a:off x="2248678" y="5019870"/>
              <a:ext cx="205273" cy="20527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/>
            <p:cNvSpPr/>
            <p:nvPr/>
          </p:nvSpPr>
          <p:spPr>
            <a:xfrm>
              <a:off x="2248677" y="5318450"/>
              <a:ext cx="205273" cy="20527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Ellipse 46"/>
            <p:cNvSpPr/>
            <p:nvPr/>
          </p:nvSpPr>
          <p:spPr>
            <a:xfrm>
              <a:off x="2248678" y="5589038"/>
              <a:ext cx="205273" cy="20527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Ellipse 47"/>
            <p:cNvSpPr/>
            <p:nvPr/>
          </p:nvSpPr>
          <p:spPr>
            <a:xfrm>
              <a:off x="2649893" y="4786605"/>
              <a:ext cx="205273" cy="20527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Ellipse 48"/>
            <p:cNvSpPr/>
            <p:nvPr/>
          </p:nvSpPr>
          <p:spPr>
            <a:xfrm>
              <a:off x="2911151" y="4935895"/>
              <a:ext cx="205273" cy="20527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Ellipse 49"/>
            <p:cNvSpPr/>
            <p:nvPr/>
          </p:nvSpPr>
          <p:spPr>
            <a:xfrm>
              <a:off x="3144417" y="5066524"/>
              <a:ext cx="205273" cy="20527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Ellipse 50"/>
            <p:cNvSpPr/>
            <p:nvPr/>
          </p:nvSpPr>
          <p:spPr>
            <a:xfrm>
              <a:off x="3135086" y="4058817"/>
              <a:ext cx="205273" cy="20527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Ellipse 51"/>
            <p:cNvSpPr/>
            <p:nvPr/>
          </p:nvSpPr>
          <p:spPr>
            <a:xfrm>
              <a:off x="2258010" y="3825551"/>
              <a:ext cx="205273" cy="20527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Ellipse 52"/>
            <p:cNvSpPr/>
            <p:nvPr/>
          </p:nvSpPr>
          <p:spPr>
            <a:xfrm>
              <a:off x="2258010" y="3536302"/>
              <a:ext cx="205273" cy="20527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625150" y="3704247"/>
              <a:ext cx="727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i="1" dirty="0" smtClean="0"/>
                <a:t>Relation</a:t>
              </a:r>
            </a:p>
            <a:p>
              <a:pPr algn="ctr"/>
              <a:r>
                <a:rPr lang="fr-FR" sz="800" b="1" i="1" dirty="0" smtClean="0"/>
                <a:t>Information</a:t>
              </a:r>
            </a:p>
            <a:p>
              <a:pPr algn="ctr"/>
              <a:r>
                <a:rPr lang="fr-FR" sz="800" b="1" i="1" dirty="0" smtClean="0"/>
                <a:t>Matière</a:t>
              </a:r>
              <a:endParaRPr lang="fr-FR" sz="800" b="1" i="1" dirty="0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3331028" y="3722909"/>
              <a:ext cx="727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i="1" dirty="0" smtClean="0"/>
                <a:t>Relation</a:t>
              </a:r>
            </a:p>
            <a:p>
              <a:pPr algn="ctr"/>
              <a:r>
                <a:rPr lang="fr-FR" sz="800" b="1" i="1" dirty="0" smtClean="0"/>
                <a:t>Matière</a:t>
              </a:r>
            </a:p>
            <a:p>
              <a:pPr algn="ctr"/>
              <a:r>
                <a:rPr lang="fr-FR" sz="800" b="1" i="1" dirty="0" smtClean="0"/>
                <a:t>Energie</a:t>
              </a:r>
              <a:endParaRPr lang="fr-FR" sz="800" b="1" i="1" dirty="0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1987418" y="5934264"/>
              <a:ext cx="727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i="1" dirty="0" smtClean="0"/>
                <a:t>Relation</a:t>
              </a:r>
            </a:p>
            <a:p>
              <a:pPr algn="ctr"/>
              <a:r>
                <a:rPr lang="fr-FR" sz="800" b="1" i="1" dirty="0" smtClean="0"/>
                <a:t>Energie</a:t>
              </a:r>
            </a:p>
            <a:p>
              <a:pPr algn="ctr"/>
              <a:r>
                <a:rPr lang="fr-FR" sz="800" b="1" i="1" dirty="0" smtClean="0"/>
                <a:t>Information</a:t>
              </a:r>
              <a:endParaRPr lang="fr-FR" sz="800" b="1" i="1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75048" y="5747658"/>
              <a:ext cx="816429" cy="188988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normAutofit fontScale="40000" lnSpcReduction="20000"/>
            </a:bodyPr>
            <a:lstStyle/>
            <a:p>
              <a:pPr algn="ctr"/>
              <a:r>
                <a:rPr lang="fr-FR" b="1" dirty="0" smtClean="0">
                  <a:solidFill>
                    <a:schemeClr val="tx1"/>
                  </a:solidFill>
                </a:rPr>
                <a:t>Comportemental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975048" y="6064899"/>
              <a:ext cx="816429" cy="18898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r>
                <a:rPr lang="fr-FR" sz="900" b="1" dirty="0" smtClean="0">
                  <a:solidFill>
                    <a:schemeClr val="tx1"/>
                  </a:solidFill>
                </a:rPr>
                <a:t>Structurel</a:t>
              </a:r>
              <a:endParaRPr lang="fr-FR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975048" y="6382140"/>
              <a:ext cx="816429" cy="18898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r>
                <a:rPr lang="fr-FR" sz="900" b="1" dirty="0" smtClean="0">
                  <a:solidFill>
                    <a:schemeClr val="tx1"/>
                  </a:solidFill>
                </a:rPr>
                <a:t>Fonctionnel</a:t>
              </a:r>
              <a:endParaRPr lang="fr-FR" sz="9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1" name="ZoneTexte 60"/>
          <p:cNvSpPr txBox="1"/>
          <p:nvPr/>
        </p:nvSpPr>
        <p:spPr>
          <a:xfrm>
            <a:off x="0" y="737119"/>
            <a:ext cx="105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3" name="Bouton d'action : Suivant 62">
            <a:hlinkClick r:id="" action="ppaction://hlinkshowjump?jump=nextslide" highlightClick="1"/>
          </p:cNvPr>
          <p:cNvSpPr/>
          <p:nvPr/>
        </p:nvSpPr>
        <p:spPr>
          <a:xfrm>
            <a:off x="8734097" y="6448096"/>
            <a:ext cx="360000" cy="360000"/>
          </a:xfrm>
          <a:prstGeom prst="actionButtonForwardNex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8701" y="90080"/>
            <a:ext cx="7073899" cy="746922"/>
          </a:xfrm>
        </p:spPr>
        <p:txBody>
          <a:bodyPr/>
          <a:lstStyle/>
          <a:p>
            <a:r>
              <a:rPr lang="fr-FR" sz="2800" dirty="0" smtClean="0"/>
              <a:t>Durant le projet, l’élève a produit et réalisé</a:t>
            </a:r>
            <a:endParaRPr lang="fr-FR" sz="2800" dirty="0"/>
          </a:p>
        </p:txBody>
      </p:sp>
      <p:pic>
        <p:nvPicPr>
          <p:cNvPr id="18" name="Image 17" descr="revue-de-projet.jpg"/>
          <p:cNvPicPr>
            <a:picLocks noChangeAspect="1"/>
          </p:cNvPicPr>
          <p:nvPr/>
        </p:nvPicPr>
        <p:blipFill>
          <a:blip r:embed="rId2">
            <a:lum bright="40000" contrast="-20000"/>
          </a:blip>
          <a:srcRect r="3145" b="29212"/>
          <a:stretch>
            <a:fillRect/>
          </a:stretch>
        </p:blipFill>
        <p:spPr>
          <a:xfrm>
            <a:off x="6340820" y="3537219"/>
            <a:ext cx="2011230" cy="10782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 l="22811" t="42931" r="7236" b="6627"/>
          <a:stretch>
            <a:fillRect/>
          </a:stretch>
        </p:blipFill>
        <p:spPr bwMode="auto">
          <a:xfrm>
            <a:off x="1032870" y="1973789"/>
            <a:ext cx="2013735" cy="108906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1" name="Pentagone 20"/>
          <p:cNvSpPr/>
          <p:nvPr/>
        </p:nvSpPr>
        <p:spPr>
          <a:xfrm>
            <a:off x="5726923" y="2433169"/>
            <a:ext cx="762000" cy="170300"/>
          </a:xfrm>
          <a:prstGeom prst="homePlat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mp3_elhallaoui.jpg"/>
          <p:cNvPicPr>
            <a:picLocks noChangeAspect="1"/>
          </p:cNvPicPr>
          <p:nvPr/>
        </p:nvPicPr>
        <p:blipFill>
          <a:blip r:embed="rId4"/>
          <a:srcRect t="6981" b="8799"/>
          <a:stretch>
            <a:fillRect/>
          </a:stretch>
        </p:blipFill>
        <p:spPr>
          <a:xfrm>
            <a:off x="3721394" y="1967813"/>
            <a:ext cx="2015412" cy="11010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/>
          <a:srcRect t="8067" b="6088"/>
          <a:stretch>
            <a:fillRect/>
          </a:stretch>
        </p:blipFill>
        <p:spPr bwMode="auto">
          <a:xfrm>
            <a:off x="923101" y="3418559"/>
            <a:ext cx="2043404" cy="131561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/>
          <a:srcRect l="14097" t="13486" b="26870"/>
          <a:stretch>
            <a:fillRect/>
          </a:stretch>
        </p:blipFill>
        <p:spPr bwMode="auto">
          <a:xfrm>
            <a:off x="940598" y="5132136"/>
            <a:ext cx="2034085" cy="10730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291" y="1921266"/>
            <a:ext cx="1823127" cy="131796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Demi-tour 16"/>
          <p:cNvSpPr/>
          <p:nvPr/>
        </p:nvSpPr>
        <p:spPr>
          <a:xfrm rot="5400000">
            <a:off x="7643974" y="3030879"/>
            <a:ext cx="1756878" cy="544528"/>
          </a:xfrm>
          <a:prstGeom prst="uturnArrow">
            <a:avLst>
              <a:gd name="adj1" fmla="val 32142"/>
              <a:gd name="adj2" fmla="val 16071"/>
              <a:gd name="adj3" fmla="val 31626"/>
              <a:gd name="adj4" fmla="val 14849"/>
              <a:gd name="adj5" fmla="val 9516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Pentagone 27"/>
          <p:cNvSpPr/>
          <p:nvPr/>
        </p:nvSpPr>
        <p:spPr>
          <a:xfrm>
            <a:off x="3024820" y="2433169"/>
            <a:ext cx="762000" cy="170300"/>
          </a:xfrm>
          <a:prstGeom prst="homePlat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Pentagone 28"/>
          <p:cNvSpPr/>
          <p:nvPr/>
        </p:nvSpPr>
        <p:spPr>
          <a:xfrm flipH="1">
            <a:off x="5593358" y="3991217"/>
            <a:ext cx="762000" cy="170300"/>
          </a:xfrm>
          <a:prstGeom prst="homePlat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Pentagone 29"/>
          <p:cNvSpPr/>
          <p:nvPr/>
        </p:nvSpPr>
        <p:spPr>
          <a:xfrm flipH="1">
            <a:off x="2880980" y="3991217"/>
            <a:ext cx="762000" cy="170300"/>
          </a:xfrm>
          <a:prstGeom prst="homePlat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Demi-tour 30"/>
          <p:cNvSpPr/>
          <p:nvPr/>
        </p:nvSpPr>
        <p:spPr>
          <a:xfrm rot="16200000" flipH="1">
            <a:off x="-195208" y="4613099"/>
            <a:ext cx="1756878" cy="544528"/>
          </a:xfrm>
          <a:prstGeom prst="uturnArrow">
            <a:avLst>
              <a:gd name="adj1" fmla="val 32142"/>
              <a:gd name="adj2" fmla="val 16071"/>
              <a:gd name="adj3" fmla="val 31626"/>
              <a:gd name="adj4" fmla="val 14849"/>
              <a:gd name="adj5" fmla="val 9516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2" name="Image 31" descr="numérisatio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7326" y="3427990"/>
            <a:ext cx="2039789" cy="129675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3" name="Pentagone 32"/>
          <p:cNvSpPr/>
          <p:nvPr/>
        </p:nvSpPr>
        <p:spPr>
          <a:xfrm>
            <a:off x="2922078" y="5583496"/>
            <a:ext cx="720000" cy="170300"/>
          </a:xfrm>
          <a:prstGeom prst="homePlat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 descr="soutenanc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6310" y="4950709"/>
            <a:ext cx="1950915" cy="1435874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5" name="Pentagone 34"/>
          <p:cNvSpPr/>
          <p:nvPr/>
        </p:nvSpPr>
        <p:spPr>
          <a:xfrm>
            <a:off x="5500891" y="5583496"/>
            <a:ext cx="720000" cy="170300"/>
          </a:xfrm>
          <a:prstGeom prst="homePlat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0"/>
          <a:srcRect l="3714" t="10641" r="3714" b="385"/>
          <a:stretch>
            <a:fillRect/>
          </a:stretch>
        </p:blipFill>
        <p:spPr bwMode="auto">
          <a:xfrm>
            <a:off x="6142192" y="4949612"/>
            <a:ext cx="1994940" cy="143806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2" name="ZoneTexte 21"/>
          <p:cNvSpPr txBox="1"/>
          <p:nvPr/>
        </p:nvSpPr>
        <p:spPr>
          <a:xfrm>
            <a:off x="248589" y="870353"/>
            <a:ext cx="858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chemeClr val="accent3">
                    <a:lumMod val="50000"/>
                  </a:schemeClr>
                </a:solidFill>
              </a:rPr>
              <a:t>Fin de la 1</a:t>
            </a:r>
            <a:r>
              <a:rPr lang="fr-FR" sz="2000" i="1" baseline="30000" dirty="0" smtClean="0">
                <a:solidFill>
                  <a:schemeClr val="accent3">
                    <a:lumMod val="50000"/>
                  </a:schemeClr>
                </a:solidFill>
              </a:rPr>
              <a:t>ère</a:t>
            </a:r>
            <a:r>
              <a:rPr lang="fr-FR" sz="2000" i="1" dirty="0" smtClean="0">
                <a:solidFill>
                  <a:schemeClr val="accent3">
                    <a:lumMod val="50000"/>
                  </a:schemeClr>
                </a:solidFill>
              </a:rPr>
              <a:t> activité: l’élève a découvert le produit et complété sa carte mentale.</a:t>
            </a:r>
            <a:endParaRPr lang="fr-FR" sz="2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48589" y="870353"/>
            <a:ext cx="8584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chemeClr val="accent3">
                    <a:lumMod val="50000"/>
                  </a:schemeClr>
                </a:solidFill>
              </a:rPr>
              <a:t>Fin de la 2</a:t>
            </a:r>
            <a:r>
              <a:rPr lang="fr-FR" sz="2000" i="1" baseline="30000" dirty="0" smtClean="0">
                <a:solidFill>
                  <a:schemeClr val="accent3">
                    <a:lumMod val="50000"/>
                  </a:schemeClr>
                </a:solidFill>
              </a:rPr>
              <a:t>ème</a:t>
            </a:r>
            <a:r>
              <a:rPr lang="fr-FR" sz="2000" i="1" dirty="0" smtClean="0">
                <a:solidFill>
                  <a:schemeClr val="accent3">
                    <a:lumMod val="50000"/>
                  </a:schemeClr>
                </a:solidFill>
              </a:rPr>
              <a:t> activité: L’élève a réalisé l’implantation de sa cellule et l’ébauche de son design. Le groupe a choisi le design du fond à modeler.</a:t>
            </a:r>
            <a:endParaRPr lang="fr-FR" sz="2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48589" y="870353"/>
            <a:ext cx="858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chemeClr val="accent3">
                    <a:lumMod val="50000"/>
                  </a:schemeClr>
                </a:solidFill>
              </a:rPr>
              <a:t>Fin de la 3</a:t>
            </a:r>
            <a:r>
              <a:rPr lang="fr-FR" sz="2000" i="1" baseline="30000" dirty="0" smtClean="0">
                <a:solidFill>
                  <a:schemeClr val="accent3">
                    <a:lumMod val="50000"/>
                  </a:schemeClr>
                </a:solidFill>
              </a:rPr>
              <a:t>ème</a:t>
            </a:r>
            <a:r>
              <a:rPr lang="fr-FR" sz="2000" i="1" dirty="0" smtClean="0">
                <a:solidFill>
                  <a:schemeClr val="accent3">
                    <a:lumMod val="50000"/>
                  </a:schemeClr>
                </a:solidFill>
              </a:rPr>
              <a:t> activité: Le groupe a réalisé son modelage.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248589" y="870353"/>
            <a:ext cx="8584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chemeClr val="accent3">
                    <a:lumMod val="50000"/>
                  </a:schemeClr>
                </a:solidFill>
              </a:rPr>
              <a:t>Fin de la 4</a:t>
            </a:r>
            <a:r>
              <a:rPr lang="fr-FR" sz="2000" i="1" baseline="30000" dirty="0" smtClean="0">
                <a:solidFill>
                  <a:schemeClr val="accent3">
                    <a:lumMod val="50000"/>
                  </a:schemeClr>
                </a:solidFill>
              </a:rPr>
              <a:t>ème</a:t>
            </a:r>
            <a:r>
              <a:rPr lang="fr-FR" sz="2000" i="1" dirty="0" smtClean="0">
                <a:solidFill>
                  <a:schemeClr val="accent3">
                    <a:lumMod val="50000"/>
                  </a:schemeClr>
                </a:solidFill>
              </a:rPr>
              <a:t> activité: Après avoir réalisé une revue de projet, chaque groupe présente son travail. Les élèves de la classe choisissent le fond qu’ils estiment respecter le plus le design recherché.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248589" y="870353"/>
            <a:ext cx="8584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chemeClr val="accent3">
                    <a:lumMod val="50000"/>
                  </a:schemeClr>
                </a:solidFill>
              </a:rPr>
              <a:t>Fin de la 5</a:t>
            </a:r>
            <a:r>
              <a:rPr lang="fr-FR" sz="2000" i="1" baseline="30000" dirty="0" smtClean="0">
                <a:solidFill>
                  <a:schemeClr val="accent3">
                    <a:lumMod val="50000"/>
                  </a:schemeClr>
                </a:solidFill>
              </a:rPr>
              <a:t>ème</a:t>
            </a:r>
            <a:r>
              <a:rPr lang="fr-FR" sz="2000" i="1" dirty="0" smtClean="0">
                <a:solidFill>
                  <a:schemeClr val="accent3">
                    <a:lumMod val="50000"/>
                  </a:schemeClr>
                </a:solidFill>
              </a:rPr>
              <a:t> activité: L’élève a découvert une démarche de numérisation et récupéré un modèle numérique exploitable.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248589" y="870353"/>
            <a:ext cx="8584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chemeClr val="accent3">
                    <a:lumMod val="50000"/>
                  </a:schemeClr>
                </a:solidFill>
              </a:rPr>
              <a:t>Fin de la 6</a:t>
            </a:r>
            <a:r>
              <a:rPr lang="fr-FR" sz="2000" i="1" baseline="30000" dirty="0" smtClean="0">
                <a:solidFill>
                  <a:schemeClr val="accent3">
                    <a:lumMod val="50000"/>
                  </a:schemeClr>
                </a:solidFill>
              </a:rPr>
              <a:t>ème</a:t>
            </a:r>
            <a:r>
              <a:rPr lang="fr-FR" sz="2000" i="1" dirty="0" smtClean="0">
                <a:solidFill>
                  <a:schemeClr val="accent3">
                    <a:lumMod val="50000"/>
                  </a:schemeClr>
                </a:solidFill>
              </a:rPr>
              <a:t> activité: Le groupe a choisi le matériau répondant au cahier des charges fonctionnel et évalué son impact environnemental.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48589" y="870353"/>
            <a:ext cx="858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chemeClr val="accent3">
                    <a:lumMod val="50000"/>
                  </a:schemeClr>
                </a:solidFill>
              </a:rPr>
              <a:t>Fin de la 7</a:t>
            </a:r>
            <a:r>
              <a:rPr lang="fr-FR" sz="2000" i="1" baseline="30000" dirty="0" smtClean="0">
                <a:solidFill>
                  <a:schemeClr val="accent3">
                    <a:lumMod val="50000"/>
                  </a:schemeClr>
                </a:solidFill>
              </a:rPr>
              <a:t>ème</a:t>
            </a:r>
            <a:r>
              <a:rPr lang="fr-FR" sz="2000" i="1" dirty="0" smtClean="0">
                <a:solidFill>
                  <a:schemeClr val="accent3">
                    <a:lumMod val="50000"/>
                  </a:schemeClr>
                </a:solidFill>
              </a:rPr>
              <a:t> activité: Le groupe a validé l’injection du nouveau fond.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248589" y="870353"/>
            <a:ext cx="858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chemeClr val="accent3">
                    <a:lumMod val="50000"/>
                  </a:schemeClr>
                </a:solidFill>
              </a:rPr>
              <a:t>Fin de la 8</a:t>
            </a:r>
            <a:r>
              <a:rPr lang="fr-FR" sz="2000" i="1" baseline="30000" dirty="0" smtClean="0">
                <a:solidFill>
                  <a:schemeClr val="accent3">
                    <a:lumMod val="50000"/>
                  </a:schemeClr>
                </a:solidFill>
              </a:rPr>
              <a:t>ème</a:t>
            </a:r>
            <a:r>
              <a:rPr lang="fr-FR" sz="2000" i="1" dirty="0" smtClean="0">
                <a:solidFill>
                  <a:schemeClr val="accent3">
                    <a:lumMod val="50000"/>
                  </a:schemeClr>
                </a:solidFill>
              </a:rPr>
              <a:t> activité: Le groupe soutient à l’oral le projet et valide la conception.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48589" y="870353"/>
            <a:ext cx="8584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chemeClr val="accent3">
                    <a:lumMod val="50000"/>
                  </a:schemeClr>
                </a:solidFill>
              </a:rPr>
              <a:t>Fin de la 9</a:t>
            </a:r>
            <a:r>
              <a:rPr lang="fr-FR" sz="2000" i="1" baseline="30000" dirty="0" smtClean="0">
                <a:solidFill>
                  <a:schemeClr val="accent3">
                    <a:lumMod val="50000"/>
                  </a:schemeClr>
                </a:solidFill>
              </a:rPr>
              <a:t>ème</a:t>
            </a:r>
            <a:r>
              <a:rPr lang="fr-FR" sz="2000" i="1" dirty="0" smtClean="0">
                <a:solidFill>
                  <a:schemeClr val="accent3">
                    <a:lumMod val="50000"/>
                  </a:schemeClr>
                </a:solidFill>
              </a:rPr>
              <a:t> activité: Le groupe a réalisé un document pour déposer un demande « Dessin et modèle ».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0" y="6488668"/>
            <a:ext cx="105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Bouton d'action : Début 45">
            <a:hlinkClick r:id="rId11" action="ppaction://hlinksldjump" highlightClick="1"/>
          </p:cNvPr>
          <p:cNvSpPr/>
          <p:nvPr/>
        </p:nvSpPr>
        <p:spPr>
          <a:xfrm>
            <a:off x="8705170" y="6400803"/>
            <a:ext cx="360000" cy="360000"/>
          </a:xfrm>
          <a:prstGeom prst="actionButtonBeginning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5" grpId="0" animBg="1"/>
      <p:bldP spid="22" grpId="0"/>
      <p:bldP spid="24" grpId="0"/>
      <p:bldP spid="26" grpId="0"/>
      <p:bldP spid="37" grpId="0"/>
      <p:bldP spid="38" grpId="0"/>
      <p:bldP spid="39" grpId="0"/>
      <p:bldP spid="40" grpId="0"/>
      <p:bldP spid="41" grpId="0"/>
      <p:bldP spid="42" grpId="0"/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7806"/>
            <a:ext cx="8229600" cy="746922"/>
          </a:xfrm>
        </p:spPr>
        <p:txBody>
          <a:bodyPr/>
          <a:lstStyle/>
          <a:p>
            <a:pPr lvl="0"/>
            <a:r>
              <a:rPr lang="fr-FR" dirty="0" smtClean="0"/>
              <a:t>Structuration des connaissances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Mini-projet  1STI2D – Spécialité ITEC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929657" y="1739697"/>
            <a:ext cx="393160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CC66"/>
                </a:solidFill>
                <a:effectLst>
                  <a:outerShdw blurRad="25400" dist="38100" dir="2700000" algn="tl" rotWithShape="0">
                    <a:prstClr val="black">
                      <a:alpha val="7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J’ai réalisé</a:t>
            </a:r>
          </a:p>
          <a:p>
            <a:pPr algn="ctr"/>
            <a:endParaRPr lang="fr-FR" sz="1400" b="1" dirty="0" smtClean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fr-FR" sz="1400" dirty="0" smtClean="0"/>
              <a:t>toutes les activités pratiques du projet.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880111" y="5336250"/>
            <a:ext cx="603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6600"/>
                </a:solidFill>
                <a:effectLst>
                  <a:outerShdw blurRad="38100" dist="25400" dir="2700000" algn="tl" rotWithShape="0">
                    <a:prstClr val="black">
                      <a:alpha val="7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Je connais</a:t>
            </a:r>
          </a:p>
          <a:p>
            <a:pPr algn="ctr"/>
            <a:endParaRPr lang="fr-FR" sz="1000" b="1" dirty="0" smtClean="0">
              <a:solidFill>
                <a:schemeClr val="accent6"/>
              </a:solidFill>
            </a:endParaRPr>
          </a:p>
          <a:p>
            <a:pPr algn="ctr"/>
            <a:r>
              <a:rPr lang="fr-FR" dirty="0" smtClean="0">
                <a:sym typeface="Wingdings"/>
              </a:rPr>
              <a:t>La relation Produit-Procédé-Matériau d’un polymère.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0" y="746450"/>
            <a:ext cx="105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21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86947" y="2744418"/>
            <a:ext cx="5617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CC66"/>
                </a:solidFill>
                <a:effectLst>
                  <a:outerShdw blurRad="38100" dist="25400" dir="2700000" algn="tl" rotWithShape="0">
                    <a:prstClr val="black">
                      <a:alpha val="7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J’ai réinvesti</a:t>
            </a:r>
          </a:p>
          <a:p>
            <a:pPr algn="ctr"/>
            <a:endParaRPr lang="fr-FR" sz="1000" b="1" dirty="0" smtClean="0">
              <a:solidFill>
                <a:schemeClr val="accent6"/>
              </a:solidFill>
            </a:endParaRPr>
          </a:p>
          <a:p>
            <a:pPr algn="ctr"/>
            <a:r>
              <a:rPr lang="fr-FR" sz="1400" dirty="0" smtClean="0">
                <a:sym typeface="Wingdings"/>
              </a:rPr>
              <a:t>mes connaissances sur la propriété industrielle: Dessin et modèle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648536" y="3687583"/>
            <a:ext cx="4493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CC66"/>
                </a:solidFill>
                <a:effectLst>
                  <a:outerShdw blurRad="38100" dist="25400" dir="2700000" algn="tl" rotWithShape="0">
                    <a:prstClr val="black">
                      <a:alpha val="7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J’ai découvert</a:t>
            </a:r>
          </a:p>
          <a:p>
            <a:pPr algn="ctr"/>
            <a:endParaRPr lang="fr-FR" sz="1000" b="1" dirty="0" smtClean="0">
              <a:solidFill>
                <a:schemeClr val="accent6"/>
              </a:solidFill>
            </a:endParaRPr>
          </a:p>
          <a:p>
            <a:pPr algn="ctr"/>
            <a:r>
              <a:rPr lang="fr-FR" sz="1400" dirty="0" smtClean="0">
                <a:sym typeface="Wingdings"/>
              </a:rPr>
              <a:t>La numérisation d’un modèle 3D.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929657" y="1104697"/>
            <a:ext cx="3931608" cy="67710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CC66"/>
                </a:solidFill>
                <a:effectLst>
                  <a:outerShdw blurRad="25400" dist="38100" dir="2700000" algn="tl" rotWithShape="0">
                    <a:prstClr val="black">
                      <a:alpha val="7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Pendant le projet</a:t>
            </a:r>
          </a:p>
          <a:p>
            <a:pPr algn="ctr"/>
            <a:endParaRPr lang="fr-FR" sz="1400" b="1" dirty="0" smtClean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929657" y="4762297"/>
            <a:ext cx="3931608" cy="67710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6600"/>
                </a:solidFill>
                <a:effectLst>
                  <a:outerShdw blurRad="25400" dist="38100" dir="2700000" algn="tl" rotWithShape="0">
                    <a:prstClr val="black">
                      <a:alpha val="7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Après le projet</a:t>
            </a:r>
          </a:p>
          <a:p>
            <a:pPr algn="ctr"/>
            <a:endParaRPr lang="fr-FR" sz="1400" b="1" dirty="0" smtClean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Bouton d'action : Suivant 14">
            <a:hlinkClick r:id="" action="ppaction://hlinkshowjump?jump=nextslide" highlightClick="1"/>
          </p:cNvPr>
          <p:cNvSpPr/>
          <p:nvPr/>
        </p:nvSpPr>
        <p:spPr>
          <a:xfrm>
            <a:off x="8734097" y="6448096"/>
            <a:ext cx="360000" cy="360000"/>
          </a:xfrm>
          <a:prstGeom prst="actionButtonForwardNex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/>
      <p:bldP spid="12" grpId="0"/>
      <p:bldP spid="13" grpId="0"/>
      <p:bldP spid="14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2056" y="-1"/>
            <a:ext cx="6968358" cy="788277"/>
          </a:xfrm>
        </p:spPr>
        <p:txBody>
          <a:bodyPr/>
          <a:lstStyle/>
          <a:p>
            <a:r>
              <a:rPr lang="fr-FR" dirty="0" smtClean="0"/>
              <a:t>Je réalise une pièce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Mini-projet  1STI2D – Spécialité ITEC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765739" y="1576552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Selon les équipements présents dans les établissements, un moule peut-être réalisé et une pièce injectée.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65739" y="3620814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Cette étape n’a  pu être réalisée cette  année , elle est envisagée pour l’année prochaine.</a:t>
            </a:r>
            <a:endParaRPr lang="fr-FR" dirty="0"/>
          </a:p>
        </p:txBody>
      </p:sp>
      <p:sp>
        <p:nvSpPr>
          <p:cNvPr id="7" name="Bouton d'action : Suivant 6">
            <a:hlinkClick r:id="" action="ppaction://hlinkshowjump?jump=nextslide" highlightClick="1"/>
          </p:cNvPr>
          <p:cNvSpPr/>
          <p:nvPr/>
        </p:nvSpPr>
        <p:spPr>
          <a:xfrm>
            <a:off x="8734097" y="6448096"/>
            <a:ext cx="360000" cy="360000"/>
          </a:xfrm>
          <a:prstGeom prst="actionButtonForwardNex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746450"/>
            <a:ext cx="105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22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98580" y="378372"/>
            <a:ext cx="0" cy="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892300" y="4577834"/>
            <a:ext cx="520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FIN</a:t>
            </a:r>
            <a:endParaRPr lang="fr-FR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44600" y="1511300"/>
            <a:ext cx="6438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Nous tenons à remercier les collègues qui nous ont aidé ou conseillé dans notre démarche: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Yves Mineur: Maitre de conférence à l’ENSIAME – Design</a:t>
            </a:r>
          </a:p>
          <a:p>
            <a:pPr algn="ctr"/>
            <a:r>
              <a:rPr lang="fr-FR" dirty="0" smtClean="0"/>
              <a:t>Antoine </a:t>
            </a:r>
            <a:r>
              <a:rPr lang="fr-FR" dirty="0" err="1" smtClean="0"/>
              <a:t>Veyer</a:t>
            </a:r>
            <a:r>
              <a:rPr lang="fr-FR" dirty="0" smtClean="0"/>
              <a:t>: Enseignant en mécanique-productique à l’ENSIAME</a:t>
            </a:r>
          </a:p>
          <a:p>
            <a:pPr algn="ctr"/>
            <a:r>
              <a:rPr lang="fr-FR" dirty="0" smtClean="0"/>
              <a:t>Jean-Christophe </a:t>
            </a:r>
            <a:r>
              <a:rPr lang="fr-FR" dirty="0" err="1" smtClean="0"/>
              <a:t>Duchateau</a:t>
            </a:r>
            <a:r>
              <a:rPr lang="fr-FR" dirty="0" smtClean="0"/>
              <a:t>: Enseignant STI2D Lycée Kastler Denain</a:t>
            </a:r>
          </a:p>
          <a:p>
            <a:pPr algn="ctr"/>
            <a:r>
              <a:rPr lang="fr-FR" dirty="0" smtClean="0"/>
              <a:t>Renaud Gayet: Formateur STI2D</a:t>
            </a:r>
          </a:p>
          <a:p>
            <a:pPr algn="ctr"/>
            <a:r>
              <a:rPr lang="fr-FR" dirty="0" smtClean="0"/>
              <a:t>Alain </a:t>
            </a:r>
            <a:r>
              <a:rPr lang="fr-FR" dirty="0" err="1" smtClean="0"/>
              <a:t>Bimal</a:t>
            </a:r>
            <a:r>
              <a:rPr lang="fr-FR" dirty="0" smtClean="0"/>
              <a:t>: Enseignant STI2D Lycée du Pays de Condé </a:t>
            </a:r>
          </a:p>
          <a:p>
            <a:pPr algn="ctr"/>
            <a:r>
              <a:rPr lang="fr-FR" dirty="0" smtClean="0"/>
              <a:t>Daniel </a:t>
            </a:r>
            <a:r>
              <a:rPr lang="fr-FR" dirty="0" err="1" smtClean="0"/>
              <a:t>Grassart</a:t>
            </a:r>
            <a:r>
              <a:rPr lang="fr-FR" dirty="0" smtClean="0"/>
              <a:t>: Enseignant STI2D Lycée du Pays de Condé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6488668"/>
            <a:ext cx="105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23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6" y="90080"/>
            <a:ext cx="6783356" cy="746922"/>
          </a:xfrm>
        </p:spPr>
        <p:txBody>
          <a:bodyPr/>
          <a:lstStyle/>
          <a:p>
            <a:r>
              <a:rPr lang="fr-FR" dirty="0" smtClean="0"/>
              <a:t>Scénario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Mini-projet  1STI2D – Spécialité ITEC</a:t>
            </a:r>
          </a:p>
          <a:p>
            <a:endParaRPr lang="fr-FR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98318" y="1079683"/>
            <a:ext cx="60648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/>
              <a:t>Un sondage réalisé par Nabaïji met en évidence un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FF0000"/>
                </a:solidFill>
              </a:rPr>
              <a:t>problème d’autonomie d’écoute du lecteur.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82" t="29711" r="11398" b="19143"/>
          <a:stretch>
            <a:fillRect/>
          </a:stretch>
        </p:blipFill>
        <p:spPr bwMode="auto">
          <a:xfrm>
            <a:off x="1453383" y="4690677"/>
            <a:ext cx="2833111" cy="181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684" t="21321" r="3714" b="15593"/>
          <a:stretch>
            <a:fillRect/>
          </a:stretch>
        </p:blipFill>
        <p:spPr bwMode="auto">
          <a:xfrm>
            <a:off x="1290888" y="4616225"/>
            <a:ext cx="3186374" cy="202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 5" descr="cell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87282">
            <a:off x="9401063" y="2498289"/>
            <a:ext cx="1571636" cy="1571636"/>
          </a:xfrm>
          <a:prstGeom prst="rect">
            <a:avLst/>
          </a:prstGeom>
        </p:spPr>
      </p:pic>
      <p:pic>
        <p:nvPicPr>
          <p:cNvPr id="10" name="Image 9" descr="accu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942" y="1747960"/>
            <a:ext cx="1500198" cy="1227215"/>
          </a:xfrm>
          <a:prstGeom prst="round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03657" y="1744376"/>
            <a:ext cx="60648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ArialMT" charset="0"/>
              </a:rPr>
              <a:t>Le nouveau besoin à satisfaire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ea typeface="Calibri" pitchFamily="34" charset="0"/>
                <a:cs typeface="ArialMT" charset="0"/>
              </a:rPr>
              <a:t>Augmenter l’autonomie d’écoute sans changer la batterie.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MT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03657" y="2372910"/>
            <a:ext cx="687665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ArialMT" charset="0"/>
              </a:rPr>
              <a:t>Thème sociétal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/>
              <a:t>Assurer l’indépendance énergétique</a:t>
            </a:r>
            <a:endParaRPr kumimoji="0" lang="fr-FR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MT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/>
              <a:t>Intégrer un générateur d’énergie renouvelable à ce système pour permettre la recharge du lecteur en dehors de l’entraînement.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MT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203657" y="3555442"/>
            <a:ext cx="60648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ArialMT" charset="0"/>
              </a:rPr>
              <a:t>Problématique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MT" charset="0"/>
              </a:rPr>
              <a:t>Modifier la coque pour intégrer des cellules photovoltaïques.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699798"/>
            <a:ext cx="105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6142362" y="3875381"/>
            <a:ext cx="2878348" cy="2849054"/>
            <a:chOff x="625149" y="3172407"/>
            <a:chExt cx="3433666" cy="3398721"/>
          </a:xfrm>
        </p:grpSpPr>
        <p:grpSp>
          <p:nvGrpSpPr>
            <p:cNvPr id="18" name="Groupe 31"/>
            <p:cNvGrpSpPr/>
            <p:nvPr/>
          </p:nvGrpSpPr>
          <p:grpSpPr>
            <a:xfrm>
              <a:off x="1334278" y="3638939"/>
              <a:ext cx="2071396" cy="2071396"/>
              <a:chOff x="3760237" y="3526972"/>
              <a:chExt cx="2845836" cy="2845836"/>
            </a:xfrm>
          </p:grpSpPr>
          <p:sp>
            <p:nvSpPr>
              <p:cNvPr id="50" name="Ellipse 49"/>
              <p:cNvSpPr/>
              <p:nvPr/>
            </p:nvSpPr>
            <p:spPr>
              <a:xfrm>
                <a:off x="3760237" y="3526972"/>
                <a:ext cx="2845836" cy="2845836"/>
              </a:xfrm>
              <a:prstGeom prst="ellipse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Ellipse 50"/>
              <p:cNvSpPr/>
              <p:nvPr/>
            </p:nvSpPr>
            <p:spPr>
              <a:xfrm>
                <a:off x="4154455" y="3921190"/>
                <a:ext cx="2057401" cy="2057401"/>
              </a:xfrm>
              <a:prstGeom prst="ellips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Ellipse 51"/>
              <p:cNvSpPr/>
              <p:nvPr/>
            </p:nvSpPr>
            <p:spPr>
              <a:xfrm>
                <a:off x="4553339" y="4320074"/>
                <a:ext cx="1259633" cy="1259633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9" name="Groupe 26"/>
            <p:cNvGrpSpPr>
              <a:grpSpLocks noChangeAspect="1"/>
            </p:cNvGrpSpPr>
            <p:nvPr/>
          </p:nvGrpSpPr>
          <p:grpSpPr>
            <a:xfrm>
              <a:off x="1133471" y="3346684"/>
              <a:ext cx="2430128" cy="1628843"/>
              <a:chOff x="2160290" y="2706676"/>
              <a:chExt cx="3516847" cy="2356523"/>
            </a:xfrm>
          </p:grpSpPr>
          <p:cxnSp>
            <p:nvCxnSpPr>
              <p:cNvPr id="47" name="Connecteur droit avec flèche 46"/>
              <p:cNvCxnSpPr/>
              <p:nvPr/>
            </p:nvCxnSpPr>
            <p:spPr>
              <a:xfrm rot="5400000" flipH="1" flipV="1">
                <a:off x="2981384" y="3643067"/>
                <a:ext cx="1874660" cy="187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avec flèche 47"/>
              <p:cNvCxnSpPr/>
              <p:nvPr/>
            </p:nvCxnSpPr>
            <p:spPr>
              <a:xfrm rot="-1800000" flipH="1" flipV="1">
                <a:off x="2160290" y="5061322"/>
                <a:ext cx="1874660" cy="187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avec flèche 48"/>
              <p:cNvCxnSpPr/>
              <p:nvPr/>
            </p:nvCxnSpPr>
            <p:spPr>
              <a:xfrm rot="1800000" flipV="1">
                <a:off x="3802477" y="5061322"/>
                <a:ext cx="1874660" cy="187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e 32"/>
            <p:cNvGrpSpPr>
              <a:grpSpLocks noChangeAspect="1"/>
            </p:cNvGrpSpPr>
            <p:nvPr/>
          </p:nvGrpSpPr>
          <p:grpSpPr>
            <a:xfrm flipV="1">
              <a:off x="1133472" y="4335724"/>
              <a:ext cx="2430128" cy="1628843"/>
              <a:chOff x="2160290" y="2706676"/>
              <a:chExt cx="3516847" cy="2356523"/>
            </a:xfrm>
          </p:grpSpPr>
          <p:cxnSp>
            <p:nvCxnSpPr>
              <p:cNvPr id="44" name="Connecteur droit avec flèche 43"/>
              <p:cNvCxnSpPr/>
              <p:nvPr/>
            </p:nvCxnSpPr>
            <p:spPr>
              <a:xfrm rot="5400000" flipH="1" flipV="1">
                <a:off x="2981384" y="3643067"/>
                <a:ext cx="1874660" cy="1877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arrow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avec flèche 44"/>
              <p:cNvCxnSpPr/>
              <p:nvPr/>
            </p:nvCxnSpPr>
            <p:spPr>
              <a:xfrm rot="-1800000" flipH="1" flipV="1">
                <a:off x="2160290" y="5061322"/>
                <a:ext cx="1874660" cy="1877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arrow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avec flèche 45"/>
              <p:cNvCxnSpPr/>
              <p:nvPr/>
            </p:nvCxnSpPr>
            <p:spPr>
              <a:xfrm rot="1800000" flipV="1">
                <a:off x="3802477" y="5061322"/>
                <a:ext cx="1874660" cy="1877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arrow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ZoneTexte 20"/>
            <p:cNvSpPr txBox="1"/>
            <p:nvPr/>
          </p:nvSpPr>
          <p:spPr>
            <a:xfrm>
              <a:off x="2062066" y="3172407"/>
              <a:ext cx="578498" cy="238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b="1" i="1" dirty="0" smtClean="0"/>
                <a:t>Matière</a:t>
              </a:r>
              <a:endParaRPr lang="fr-FR" sz="700" b="1" i="1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3247049" y="5262465"/>
              <a:ext cx="578498" cy="238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b="1" i="1" dirty="0" smtClean="0"/>
                <a:t>Energie</a:t>
              </a:r>
              <a:endParaRPr lang="fr-FR" sz="700" b="1" i="1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12833" y="5253130"/>
              <a:ext cx="770734" cy="238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b="1" i="1" dirty="0" smtClean="0"/>
                <a:t>Information</a:t>
              </a:r>
              <a:endParaRPr lang="fr-FR" sz="700" b="1" i="1" dirty="0"/>
            </a:p>
          </p:txBody>
        </p:sp>
        <p:sp>
          <p:nvSpPr>
            <p:cNvPr id="24" name="Ellipse 23"/>
            <p:cNvSpPr/>
            <p:nvPr/>
          </p:nvSpPr>
          <p:spPr>
            <a:xfrm>
              <a:off x="2246647" y="4124131"/>
              <a:ext cx="205273" cy="20527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1380931" y="4058817"/>
              <a:ext cx="205273" cy="20527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1614196" y="4208107"/>
              <a:ext cx="205273" cy="20527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1362270" y="5057193"/>
              <a:ext cx="205273" cy="20527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1604866" y="4926563"/>
              <a:ext cx="205273" cy="20527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2248678" y="5019870"/>
              <a:ext cx="205273" cy="20527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2248677" y="5318450"/>
              <a:ext cx="205273" cy="20527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30"/>
            <p:cNvSpPr/>
            <p:nvPr/>
          </p:nvSpPr>
          <p:spPr>
            <a:xfrm>
              <a:off x="2248678" y="5589038"/>
              <a:ext cx="205273" cy="20527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/>
            <p:cNvSpPr/>
            <p:nvPr/>
          </p:nvSpPr>
          <p:spPr>
            <a:xfrm>
              <a:off x="2649893" y="4786605"/>
              <a:ext cx="205273" cy="20527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/>
            <p:cNvSpPr/>
            <p:nvPr/>
          </p:nvSpPr>
          <p:spPr>
            <a:xfrm>
              <a:off x="2911151" y="4935895"/>
              <a:ext cx="205273" cy="20527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/>
            <p:nvPr/>
          </p:nvSpPr>
          <p:spPr>
            <a:xfrm>
              <a:off x="3144417" y="5066524"/>
              <a:ext cx="205273" cy="20527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/>
            <p:cNvSpPr/>
            <p:nvPr/>
          </p:nvSpPr>
          <p:spPr>
            <a:xfrm>
              <a:off x="3135086" y="4058817"/>
              <a:ext cx="205273" cy="20527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/>
            <p:cNvSpPr/>
            <p:nvPr/>
          </p:nvSpPr>
          <p:spPr>
            <a:xfrm>
              <a:off x="2246647" y="3825551"/>
              <a:ext cx="205273" cy="20527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36"/>
            <p:cNvSpPr/>
            <p:nvPr/>
          </p:nvSpPr>
          <p:spPr>
            <a:xfrm>
              <a:off x="2246647" y="3536302"/>
              <a:ext cx="205273" cy="20527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625149" y="3704247"/>
              <a:ext cx="810807" cy="495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b="1" i="1" dirty="0" smtClean="0"/>
                <a:t>Relation</a:t>
              </a:r>
            </a:p>
            <a:p>
              <a:pPr algn="ctr"/>
              <a:r>
                <a:rPr lang="fr-FR" sz="700" b="1" i="1" dirty="0" smtClean="0"/>
                <a:t>Information</a:t>
              </a:r>
            </a:p>
            <a:p>
              <a:pPr algn="ctr"/>
              <a:r>
                <a:rPr lang="fr-FR" sz="700" b="1" i="1" dirty="0" smtClean="0"/>
                <a:t>Matière</a:t>
              </a:r>
              <a:endParaRPr lang="fr-FR" sz="700" b="1" i="1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3331028" y="3722909"/>
              <a:ext cx="727787" cy="495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b="1" i="1" dirty="0" smtClean="0"/>
                <a:t>Relation</a:t>
              </a:r>
            </a:p>
            <a:p>
              <a:pPr algn="ctr"/>
              <a:r>
                <a:rPr lang="fr-FR" sz="700" b="1" i="1" dirty="0" smtClean="0"/>
                <a:t>Matière</a:t>
              </a:r>
            </a:p>
            <a:p>
              <a:pPr algn="ctr"/>
              <a:r>
                <a:rPr lang="fr-FR" sz="700" b="1" i="1" dirty="0" smtClean="0"/>
                <a:t>Energie</a:t>
              </a:r>
              <a:endParaRPr lang="fr-FR" sz="700" b="1" i="1" dirty="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1950650" y="5934263"/>
              <a:ext cx="772224" cy="495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b="1" i="1" dirty="0" smtClean="0"/>
                <a:t>Relation</a:t>
              </a:r>
            </a:p>
            <a:p>
              <a:pPr algn="ctr"/>
              <a:r>
                <a:rPr lang="fr-FR" sz="700" b="1" i="1" dirty="0" smtClean="0"/>
                <a:t>Energie</a:t>
              </a:r>
            </a:p>
            <a:p>
              <a:pPr algn="ctr"/>
              <a:r>
                <a:rPr lang="fr-FR" sz="700" b="1" i="1" dirty="0" smtClean="0"/>
                <a:t>Information</a:t>
              </a:r>
              <a:endParaRPr lang="fr-FR" sz="700" b="1" i="1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75048" y="5747658"/>
              <a:ext cx="816429" cy="188988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r>
                <a:rPr lang="fr-FR" b="1" dirty="0" smtClean="0">
                  <a:solidFill>
                    <a:schemeClr val="tx1"/>
                  </a:solidFill>
                </a:rPr>
                <a:t>Comportemental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75048" y="6064899"/>
              <a:ext cx="816429" cy="18898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rmAutofit fontScale="55000" lnSpcReduction="20000"/>
            </a:bodyPr>
            <a:lstStyle/>
            <a:p>
              <a:pPr algn="ctr"/>
              <a:r>
                <a:rPr lang="fr-FR" sz="900" b="1" dirty="0" smtClean="0">
                  <a:solidFill>
                    <a:schemeClr val="tx1"/>
                  </a:solidFill>
                </a:rPr>
                <a:t>Structurel</a:t>
              </a:r>
              <a:endParaRPr lang="fr-FR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75048" y="6382140"/>
              <a:ext cx="816429" cy="18898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55000" lnSpcReduction="20000"/>
            </a:bodyPr>
            <a:lstStyle/>
            <a:p>
              <a:pPr algn="ctr"/>
              <a:r>
                <a:rPr lang="fr-FR" sz="900" b="1" dirty="0" smtClean="0">
                  <a:solidFill>
                    <a:schemeClr val="tx1"/>
                  </a:solidFill>
                </a:rPr>
                <a:t>Fonctionnel</a:t>
              </a:r>
              <a:endParaRPr lang="fr-FR" sz="9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ZoneTexte 52"/>
          <p:cNvSpPr txBox="1"/>
          <p:nvPr/>
        </p:nvSpPr>
        <p:spPr>
          <a:xfrm>
            <a:off x="4232951" y="4798032"/>
            <a:ext cx="2188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FF0000"/>
                </a:solidFill>
              </a:rPr>
              <a:t>Le projet portera donc sur la modification du fond et concernera le domaine « Matière »</a:t>
            </a:r>
            <a:endParaRPr lang="fr-FR" sz="1400" i="1" dirty="0">
              <a:solidFill>
                <a:srgbClr val="FF0000"/>
              </a:solidFill>
            </a:endParaRPr>
          </a:p>
        </p:txBody>
      </p:sp>
      <p:sp>
        <p:nvSpPr>
          <p:cNvPr id="56" name="Ellipse 55"/>
          <p:cNvSpPr/>
          <p:nvPr/>
        </p:nvSpPr>
        <p:spPr>
          <a:xfrm>
            <a:off x="7500871" y="4180424"/>
            <a:ext cx="172075" cy="172075"/>
          </a:xfrm>
          <a:prstGeom prst="ellipse">
            <a:avLst/>
          </a:prstGeom>
          <a:solidFill>
            <a:srgbClr val="FF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7500871" y="4421493"/>
            <a:ext cx="172075" cy="172075"/>
          </a:xfrm>
          <a:prstGeom prst="ellipse">
            <a:avLst/>
          </a:prstGeom>
          <a:solidFill>
            <a:srgbClr val="FF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Légende à une bordure 2 57"/>
          <p:cNvSpPr/>
          <p:nvPr/>
        </p:nvSpPr>
        <p:spPr>
          <a:xfrm>
            <a:off x="3667873" y="4397341"/>
            <a:ext cx="2178123" cy="544530"/>
          </a:xfrm>
          <a:prstGeom prst="accentCallout2">
            <a:avLst>
              <a:gd name="adj1" fmla="val 16863"/>
              <a:gd name="adj2" fmla="val -911"/>
              <a:gd name="adj3" fmla="val 18750"/>
              <a:gd name="adj4" fmla="val -9245"/>
              <a:gd name="adj5" fmla="val 112500"/>
              <a:gd name="adj6" fmla="val -33776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i="1" dirty="0" smtClean="0">
                <a:solidFill>
                  <a:schemeClr val="tx1"/>
                </a:solidFill>
              </a:rPr>
              <a:t>Sur le couvercle se trouvent le panneau de commande et l’afficheur.</a:t>
            </a:r>
          </a:p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61" name="Connecteur droit avec flèche 60"/>
          <p:cNvCxnSpPr/>
          <p:nvPr/>
        </p:nvCxnSpPr>
        <p:spPr>
          <a:xfrm flipV="1">
            <a:off x="6205591" y="4469258"/>
            <a:ext cx="1181528" cy="10993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>
            <a:off x="3914454" y="4530903"/>
            <a:ext cx="1921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La cellule solaire sera donc intégrée sur le fond  du lecteur.</a:t>
            </a:r>
          </a:p>
          <a:p>
            <a:endParaRPr lang="fr-FR" sz="1200" dirty="0"/>
          </a:p>
        </p:txBody>
      </p:sp>
      <p:sp>
        <p:nvSpPr>
          <p:cNvPr id="59" name="Bouton d'action : Suivant 58">
            <a:hlinkClick r:id="" action="ppaction://hlinkshowjump?jump=nextslide" highlightClick="1"/>
          </p:cNvPr>
          <p:cNvSpPr/>
          <p:nvPr/>
        </p:nvSpPr>
        <p:spPr>
          <a:xfrm>
            <a:off x="8734097" y="6448096"/>
            <a:ext cx="360000" cy="360000"/>
          </a:xfrm>
          <a:prstGeom prst="actionButtonForwardNex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955 -0.35785 L -0.78038 0.28846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" y="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9" grpId="0"/>
      <p:bldP spid="11" grpId="0"/>
      <p:bldP spid="12" grpId="0"/>
      <p:bldP spid="53" grpId="0"/>
      <p:bldP spid="56" grpId="0" animBg="1"/>
      <p:bldP spid="57" grpId="0" animBg="1"/>
      <p:bldP spid="58" grpId="0" animBg="1"/>
      <p:bldP spid="64" grpId="0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5616" y="90080"/>
            <a:ext cx="6783356" cy="746922"/>
          </a:xfrm>
        </p:spPr>
        <p:txBody>
          <a:bodyPr/>
          <a:lstStyle/>
          <a:p>
            <a:r>
              <a:rPr lang="fr-FR" dirty="0" smtClean="0"/>
              <a:t>Intentions pédagogiques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Mini-projet  1STI2D – Spécialité ITEC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395009" y="1240973"/>
            <a:ext cx="72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Ce </a:t>
            </a:r>
            <a:r>
              <a:rPr lang="fr-FR" b="1" dirty="0" smtClean="0">
                <a:solidFill>
                  <a:srgbClr val="FF0000"/>
                </a:solidFill>
              </a:rPr>
              <a:t>mini-projet technologique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de formation, prend ici la forme, du mini-projet pédagogique </a:t>
            </a:r>
            <a:r>
              <a:rPr lang="fr-FR" b="1" dirty="0" smtClean="0">
                <a:solidFill>
                  <a:srgbClr val="FF0000"/>
                </a:solidFill>
              </a:rPr>
              <a:t>fédérateur d’activités de formations</a:t>
            </a:r>
            <a:r>
              <a:rPr lang="fr-FR" dirty="0" smtClean="0"/>
              <a:t>.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395009" y="2232937"/>
            <a:ext cx="720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L’objectif de celui-ci est de faire vivre à l’élève une démarche de projet en réalisant des </a:t>
            </a:r>
            <a:r>
              <a:rPr lang="fr-FR" b="1" dirty="0" smtClean="0">
                <a:solidFill>
                  <a:srgbClr val="FF0000"/>
                </a:solidFill>
              </a:rPr>
              <a:t>activités pratiques l’amenant à maîtriser des techniques et outils particuliers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utiles dans le déroulement global d’un projet.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95009" y="3305957"/>
            <a:ext cx="720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Ce projet comprend :</a:t>
            </a:r>
          </a:p>
          <a:p>
            <a:pPr algn="ctr"/>
            <a:r>
              <a:rPr lang="fr-FR" dirty="0" smtClean="0">
                <a:sym typeface="Wingdings"/>
              </a:rPr>
              <a:t> </a:t>
            </a:r>
            <a:r>
              <a:rPr lang="fr-FR" dirty="0" smtClean="0"/>
              <a:t>des tâches collectives ;</a:t>
            </a:r>
          </a:p>
          <a:p>
            <a:pPr algn="ctr"/>
            <a:r>
              <a:rPr lang="fr-FR" dirty="0" smtClean="0">
                <a:sym typeface="Wingdings"/>
              </a:rPr>
              <a:t> </a:t>
            </a:r>
            <a:r>
              <a:rPr lang="fr-FR" dirty="0" smtClean="0"/>
              <a:t>des tâches individuelles ;</a:t>
            </a:r>
          </a:p>
          <a:p>
            <a:pPr algn="ctr"/>
            <a:r>
              <a:rPr lang="fr-FR" dirty="0" smtClean="0">
                <a:sym typeface="Wingdings"/>
              </a:rPr>
              <a:t> </a:t>
            </a:r>
            <a:r>
              <a:rPr lang="fr-FR" dirty="0" smtClean="0"/>
              <a:t>des revues de projet.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53748" y="5049378"/>
            <a:ext cx="661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fr-FR" dirty="0" smtClean="0"/>
              <a:t>sur la réalisation d’un prototype (un fond modifié) à partir du système réel existant 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746449"/>
            <a:ext cx="105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53748" y="4638210"/>
            <a:ext cx="661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Il débouche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553748" y="5737545"/>
            <a:ext cx="661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fr-FR" dirty="0" smtClean="0"/>
              <a:t> la structuration des connaissances concernant la relation Produit-Procédé-Matériau sur un polymère.</a:t>
            </a:r>
          </a:p>
        </p:txBody>
      </p:sp>
      <p:sp>
        <p:nvSpPr>
          <p:cNvPr id="12" name="Bouton d'action : Suivant 11">
            <a:hlinkClick r:id="" action="ppaction://hlinkshowjump?jump=nextslide" highlightClick="1"/>
          </p:cNvPr>
          <p:cNvSpPr/>
          <p:nvPr/>
        </p:nvSpPr>
        <p:spPr>
          <a:xfrm>
            <a:off x="8734097" y="6448096"/>
            <a:ext cx="360000" cy="360000"/>
          </a:xfrm>
          <a:prstGeom prst="actionButtonForwardNex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0961" y="6101"/>
            <a:ext cx="6878973" cy="746922"/>
          </a:xfrm>
        </p:spPr>
        <p:txBody>
          <a:bodyPr/>
          <a:lstStyle/>
          <a:p>
            <a:r>
              <a:rPr lang="fr-FR" sz="2800" dirty="0" smtClean="0"/>
              <a:t>Document d’accompagnement</a:t>
            </a:r>
            <a:br>
              <a:rPr lang="fr-FR" sz="2800" dirty="0" smtClean="0"/>
            </a:br>
            <a:r>
              <a:rPr lang="fr-FR" sz="2800" dirty="0" smtClean="0"/>
              <a:t>Programme et connaissances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Mini-projet  1STI2D – Spécialité ITEC</a:t>
            </a:r>
          </a:p>
          <a:p>
            <a:endParaRPr lang="fr-F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71055" y="1141165"/>
            <a:ext cx="7546490" cy="55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Spécialité ITEC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ea typeface="Times New Roman" pitchFamily="18" charset="0"/>
                <a:cs typeface="Arial" pitchFamily="34" charset="0"/>
              </a:rPr>
              <a:t>Contenus abordables en début de première.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p90 du document d’accompagnement.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MT"/>
              </a:rPr>
              <a:t>Les éléments du programme de la spécialité ITEC listés ci-dessous peuvent être abordés sans avoir traité les savoirs de l’enseignement transversal. 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MT"/>
              </a:rPr>
              <a:t>En parallèle, il est donc facile d’établir les liens entre enseignements technologiques transversaux et enseignements spécifiques de spécialité, puisque toutes les autres notions s’appuieront nécessairement sur les enseignements transversaux.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1.1 La démarche de projet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1.2 Créativité et innovation technologique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1.3 Description et représentation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2.1 Conception des mécanismes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 Unicode MS" pitchFamily="34" charset="-128"/>
              </a:rPr>
              <a:t>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SymbolMT"/>
              </a:rPr>
              <a:t> 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MT"/>
              </a:rPr>
              <a:t>Définition volumique et numérique (CAO 3D) des formes et dimensions d'une pièce, prise en compte des contraintes fonctionnelles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 Unicode MS" pitchFamily="34" charset="-128"/>
              </a:rPr>
              <a:t>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SymbolMT"/>
              </a:rPr>
              <a:t> 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MT"/>
              </a:rPr>
              <a:t>Influences du principe de réalisation et du matériau choisis sur les formes et dimensions d’une pièce simple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 Unicode MS" pitchFamily="34" charset="-128"/>
              </a:rPr>
              <a:t>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SymbolMT"/>
              </a:rPr>
              <a:t> 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MT"/>
              </a:rPr>
              <a:t>Formalisation et justification d’une solution de conception : illustrations 3D (vues photo réalistes, éclatés, mises en plan, diagramme cause effet, carte mentale, présentation PAO).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3.1 Procédés de transformation de la matière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 Unicode MS" pitchFamily="34" charset="-128"/>
              </a:rPr>
              <a:t>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SymbolMT"/>
              </a:rPr>
              <a:t> 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MT"/>
              </a:rPr>
              <a:t>Principes de transformation de la matière (ajout, enlèvement, transformation et déformation de la matière)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 Unicode MS" pitchFamily="34" charset="-128"/>
              </a:rPr>
              <a:t>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SymbolMT"/>
              </a:rPr>
              <a:t> 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MT"/>
              </a:rPr>
              <a:t>Paramètres liés aux procédés Limitations, contraintes liées aux matériaux, aux possibilités des procédés, aux coûts - à l’environnement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 Unicode MS" pitchFamily="34" charset="-128"/>
              </a:rPr>
              <a:t>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SymbolMT"/>
              </a:rPr>
              <a:t> 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MT"/>
              </a:rPr>
              <a:t>Expérimentation de procédés, protocole de mise en œuvre, réalisation de pièces prototypes.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 Unicode MS" pitchFamily="34" charset="-128"/>
              </a:rPr>
              <a:t>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SymbolMT"/>
              </a:rPr>
              <a:t> 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MT"/>
              </a:rPr>
              <a:t>Prototypage rapide : simulation et préparation des fichiers, post traitement de la pièce pour une exploitation en impression 3D.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 Unicode MS" pitchFamily="34" charset="-128"/>
              </a:rPr>
              <a:t>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SymbolMT"/>
              </a:rPr>
              <a:t> 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MT"/>
              </a:rPr>
              <a:t>Coulage de pièces prototypées en résine et/ou en alliage métallique (coulée sous vide)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746450"/>
            <a:ext cx="105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Bouton d'action : Suivant 6">
            <a:hlinkClick r:id="" action="ppaction://hlinkshowjump?jump=nextslide" highlightClick="1"/>
          </p:cNvPr>
          <p:cNvSpPr/>
          <p:nvPr/>
        </p:nvSpPr>
        <p:spPr>
          <a:xfrm>
            <a:off x="8734097" y="6448096"/>
            <a:ext cx="360000" cy="360000"/>
          </a:xfrm>
          <a:prstGeom prst="actionButtonForwardNex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30" y="90080"/>
            <a:ext cx="7053942" cy="746922"/>
          </a:xfrm>
        </p:spPr>
        <p:txBody>
          <a:bodyPr/>
          <a:lstStyle/>
          <a:p>
            <a:r>
              <a:rPr lang="fr-FR" dirty="0" smtClean="0"/>
              <a:t>Programme STI2D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Mini-projet  1STI2D – Spécialité ITEC</a:t>
            </a:r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227909" y="1029191"/>
          <a:ext cx="7589519" cy="5548890"/>
        </p:xfrm>
        <a:graphic>
          <a:graphicData uri="http://schemas.openxmlformats.org/drawingml/2006/table">
            <a:tbl>
              <a:tblPr/>
              <a:tblGrid>
                <a:gridCol w="2728271"/>
                <a:gridCol w="4861248"/>
              </a:tblGrid>
              <a:tr h="285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Objectifs de formation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Compétences attendues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</a:rPr>
                        <a:t>O1 - Caractériser des systèmes privilégiant un usage raisonné du point de vue développement durable </a:t>
                      </a:r>
                      <a:endParaRPr lang="fr-FR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</a:rPr>
                        <a:t>CO1.1. Justifier les choix des matériaux, des structures d’un système et les énergies mises en œuvre dans une approche de développement durable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</a:rPr>
                        <a:t>CO1.2. Justifier le choix d’une solution selon des contraintes d’ergonomie et d’effets sur la santé de l’homme et du vivant 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</a:rPr>
                        <a:t>O3 - Identifier les éléments influents du développement d’un système </a:t>
                      </a:r>
                      <a:endParaRPr lang="fr-FR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</a:rPr>
                        <a:t>CO3.1. Décoder le cahier des charges fonctionnel d’un système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ea typeface="Times New Roman"/>
                        </a:rPr>
                        <a:t>CO3.2. Évaluer la compétitivité d’un système d’un point de vue technique et économique.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0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Times New Roman"/>
                        </a:rPr>
                        <a:t>O6 - Communiquer une idée, un principe ou une solution technique, un projet, y compris en langue étrangère </a:t>
                      </a:r>
                      <a:endParaRPr lang="fr-FR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Times New Roman"/>
                        </a:rPr>
                        <a:t>CO6.1. Décrire une idée, un principe, une solution, un projet en utilisant des outils de représentation adaptés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ea typeface="Times New Roman"/>
                        </a:rPr>
                        <a:t>CO6.2. Décrire le fonctionnement et/ou l’exploitation d’un système en utilisant l'outil de description le plus pertinent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CO6.3. Présenter et argumenter des démarches, des résultats, y compris dans une langue étrangère 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O7 - Imaginer une solution, répondre à un besoin </a:t>
                      </a:r>
                      <a:endParaRPr lang="fr-FR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ea typeface="Times New Roman"/>
                        </a:rPr>
                        <a:t>CO7.itec1. Identifier et justifier un problème technique à partir de l’analyse globale d’un système (approche matière-énergie-information)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CO7.itec2. Proposer des solutions à un problème technique identifié en participant à des démarches de créativité, choisir et justifier la solution retenue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CO7.itec3. Définir, à l’aide d’un modeleur numérique, les formes et dimensions d'une pièce d'un mécanisme à partir des contraintes fonctionnelles, de son principe de réalisation et de son matériau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CO7.itec4. Définir, à l’aide d’un modeleur numérique, les modifications d'un mécanisme à partir des contraintes fonctionnelles 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O9 - Gérer la vie du produit </a:t>
                      </a:r>
                      <a:endParaRPr lang="fr-FR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CO9.itec1. Expérimenter des procédés pour caractériser les paramètres de transformation de la matière et leurs conséquences sur la définition et l’obtention de pièces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CO9.itec2. Réaliser et valider un prototype obtenu par rapport à tout ou partie du cahier des charges initial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ea typeface="Times New Roman"/>
                        </a:rPr>
                        <a:t>CO9.itec3. Intégrer les pièces prototypes dans le système à modifier pour valider son comportement et ses performances 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0" y="746450"/>
            <a:ext cx="105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Bouton d'action : Suivant 6">
            <a:hlinkClick r:id="" action="ppaction://hlinkshowjump?jump=nextslide" highlightClick="1"/>
          </p:cNvPr>
          <p:cNvSpPr/>
          <p:nvPr/>
        </p:nvSpPr>
        <p:spPr>
          <a:xfrm>
            <a:off x="8734097" y="6448096"/>
            <a:ext cx="360000" cy="360000"/>
          </a:xfrm>
          <a:prstGeom prst="actionButtonForwardNex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315618" y="90080"/>
            <a:ext cx="6783354" cy="746922"/>
          </a:xfrm>
        </p:spPr>
        <p:txBody>
          <a:bodyPr/>
          <a:lstStyle/>
          <a:p>
            <a:r>
              <a:rPr lang="fr-FR" dirty="0" smtClean="0"/>
              <a:t>Fiche de séquence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Mini-projet  1STI2D – Spécialité ITEC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0" y="765111"/>
            <a:ext cx="105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0714" t="20857" r="10143" b="4667"/>
          <a:stretch>
            <a:fillRect/>
          </a:stretch>
        </p:blipFill>
        <p:spPr bwMode="auto">
          <a:xfrm>
            <a:off x="1016000" y="1003300"/>
            <a:ext cx="7917524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Bouton d'action : Suivant 7">
            <a:hlinkClick r:id="" action="ppaction://hlinkshowjump?jump=nextslide" highlightClick="1"/>
          </p:cNvPr>
          <p:cNvSpPr/>
          <p:nvPr/>
        </p:nvSpPr>
        <p:spPr>
          <a:xfrm>
            <a:off x="8734097" y="6448096"/>
            <a:ext cx="360000" cy="360000"/>
          </a:xfrm>
          <a:prstGeom prst="actionButtonForwardNex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5616" y="90080"/>
            <a:ext cx="6774026" cy="746922"/>
          </a:xfrm>
        </p:spPr>
        <p:txBody>
          <a:bodyPr/>
          <a:lstStyle/>
          <a:p>
            <a:r>
              <a:rPr lang="fr-FR" dirty="0" smtClean="0"/>
              <a:t>Les activités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Mini-projet  1STI2D – Spécialité ITEC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4096" y="1438859"/>
            <a:ext cx="6245808" cy="468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0" y="755780"/>
            <a:ext cx="105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Bouton d'action : Suivant 7">
            <a:hlinkClick r:id="" action="ppaction://hlinkshowjump?jump=nextslide" highlightClick="1"/>
          </p:cNvPr>
          <p:cNvSpPr/>
          <p:nvPr/>
        </p:nvSpPr>
        <p:spPr>
          <a:xfrm>
            <a:off x="8734097" y="6448096"/>
            <a:ext cx="360000" cy="360000"/>
          </a:xfrm>
          <a:prstGeom prst="actionButtonForwardNex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69340" y="5676902"/>
            <a:ext cx="478899" cy="979104"/>
          </a:xfrm>
          <a:prstGeom prst="rect">
            <a:avLst/>
          </a:prstGeom>
          <a:gradFill rotWithShape="0">
            <a:gsLst>
              <a:gs pos="0">
                <a:srgbClr val="7030A0"/>
              </a:gs>
              <a:gs pos="100000">
                <a:srgbClr val="95B3D7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Semaine 5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569340" y="1081425"/>
            <a:ext cx="478899" cy="979104"/>
          </a:xfrm>
          <a:prstGeom prst="rect">
            <a:avLst/>
          </a:prstGeom>
          <a:gradFill rotWithShape="0">
            <a:gsLst>
              <a:gs pos="0">
                <a:srgbClr val="7030A0"/>
              </a:gs>
              <a:gs pos="100000">
                <a:srgbClr val="95B3D7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Semaine 1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569340" y="2232493"/>
            <a:ext cx="478899" cy="979104"/>
          </a:xfrm>
          <a:prstGeom prst="rect">
            <a:avLst/>
          </a:prstGeom>
          <a:gradFill rotWithShape="0">
            <a:gsLst>
              <a:gs pos="0">
                <a:srgbClr val="7030A0"/>
              </a:gs>
              <a:gs pos="100000">
                <a:srgbClr val="95B3D7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Semaine 2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69340" y="3394319"/>
            <a:ext cx="478899" cy="979104"/>
          </a:xfrm>
          <a:prstGeom prst="rect">
            <a:avLst/>
          </a:prstGeom>
          <a:gradFill rotWithShape="0">
            <a:gsLst>
              <a:gs pos="0">
                <a:srgbClr val="7030A0"/>
              </a:gs>
              <a:gs pos="100000">
                <a:srgbClr val="95B3D7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Semaine 3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69340" y="4523872"/>
            <a:ext cx="478899" cy="979104"/>
          </a:xfrm>
          <a:prstGeom prst="rect">
            <a:avLst/>
          </a:prstGeom>
          <a:gradFill rotWithShape="0">
            <a:gsLst>
              <a:gs pos="0">
                <a:srgbClr val="7030A0"/>
              </a:gs>
              <a:gs pos="100000">
                <a:srgbClr val="95B3D7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Semaine 4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5617" y="90080"/>
            <a:ext cx="6774024" cy="746922"/>
          </a:xfrm>
        </p:spPr>
        <p:txBody>
          <a:bodyPr/>
          <a:lstStyle/>
          <a:p>
            <a:r>
              <a:rPr lang="fr-FR" dirty="0" smtClean="0"/>
              <a:t>Les étapes du projet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Mini-projet  1STI2D – Spécialité ITEC</a:t>
            </a:r>
          </a:p>
        </p:txBody>
      </p:sp>
      <p:sp>
        <p:nvSpPr>
          <p:cNvPr id="31" name="Bouton d'action : Suivant 30">
            <a:hlinkClick r:id="rId3" action="ppaction://hlinksldjump" highlightClick="1"/>
          </p:cNvPr>
          <p:cNvSpPr/>
          <p:nvPr/>
        </p:nvSpPr>
        <p:spPr>
          <a:xfrm>
            <a:off x="7627075" y="2283969"/>
            <a:ext cx="360000" cy="36000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Bouton d'action : Suivant 31">
            <a:hlinkClick r:id="rId4" action="ppaction://hlinksldjump" highlightClick="1"/>
          </p:cNvPr>
          <p:cNvSpPr/>
          <p:nvPr/>
        </p:nvSpPr>
        <p:spPr>
          <a:xfrm>
            <a:off x="7627075" y="1711836"/>
            <a:ext cx="360000" cy="36000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Bouton d'action : Suivant 32">
            <a:hlinkClick r:id="rId5" action="ppaction://hlinksldjump" highlightClick="1"/>
          </p:cNvPr>
          <p:cNvSpPr/>
          <p:nvPr/>
        </p:nvSpPr>
        <p:spPr>
          <a:xfrm>
            <a:off x="7627075" y="1139703"/>
            <a:ext cx="360000" cy="36000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Bouton d'action : Suivant 33">
            <a:hlinkClick r:id="rId6" action="ppaction://hlinksldjump" highlightClick="1"/>
          </p:cNvPr>
          <p:cNvSpPr/>
          <p:nvPr/>
        </p:nvSpPr>
        <p:spPr>
          <a:xfrm>
            <a:off x="7627075" y="2856102"/>
            <a:ext cx="360000" cy="36000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Bouton d'action : Suivant 34">
            <a:hlinkClick r:id="rId7" action="ppaction://hlinksldjump" highlightClick="1"/>
          </p:cNvPr>
          <p:cNvSpPr/>
          <p:nvPr/>
        </p:nvSpPr>
        <p:spPr>
          <a:xfrm>
            <a:off x="7627075" y="3428235"/>
            <a:ext cx="360000" cy="36000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Bouton d'action : Suivant 35">
            <a:hlinkClick r:id="rId8" action="ppaction://hlinksldjump" highlightClick="1"/>
          </p:cNvPr>
          <p:cNvSpPr/>
          <p:nvPr/>
        </p:nvSpPr>
        <p:spPr>
          <a:xfrm>
            <a:off x="7627075" y="4000368"/>
            <a:ext cx="360000" cy="36000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Bouton d'action : Suivant 36">
            <a:hlinkClick r:id="rId9" action="ppaction://hlinksldjump" highlightClick="1"/>
          </p:cNvPr>
          <p:cNvSpPr/>
          <p:nvPr/>
        </p:nvSpPr>
        <p:spPr>
          <a:xfrm>
            <a:off x="7627075" y="4572501"/>
            <a:ext cx="360000" cy="36000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Bouton d'action : Suivant 37">
            <a:hlinkClick r:id="rId10" action="ppaction://hlinksldjump" highlightClick="1"/>
          </p:cNvPr>
          <p:cNvSpPr/>
          <p:nvPr/>
        </p:nvSpPr>
        <p:spPr>
          <a:xfrm>
            <a:off x="7627075" y="5144634"/>
            <a:ext cx="360000" cy="36000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Bouton d'action : Suivant 38">
            <a:hlinkClick r:id="rId11" action="ppaction://hlinksldjump" highlightClick="1"/>
          </p:cNvPr>
          <p:cNvSpPr/>
          <p:nvPr/>
        </p:nvSpPr>
        <p:spPr>
          <a:xfrm>
            <a:off x="7627075" y="5716767"/>
            <a:ext cx="360000" cy="36000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Bouton d'action : Suivant 39">
            <a:hlinkClick r:id="rId12" action="ppaction://hlinksldjump" highlightClick="1"/>
          </p:cNvPr>
          <p:cNvSpPr/>
          <p:nvPr/>
        </p:nvSpPr>
        <p:spPr>
          <a:xfrm>
            <a:off x="7627075" y="6288896"/>
            <a:ext cx="360000" cy="36000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0" name="Diagramme 19"/>
          <p:cNvGraphicFramePr/>
          <p:nvPr/>
        </p:nvGraphicFramePr>
        <p:xfrm>
          <a:off x="2048239" y="1094125"/>
          <a:ext cx="5416272" cy="5574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0" y="737119"/>
            <a:ext cx="105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po_sti2d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diapo_sti2d</Template>
  <TotalTime>2473</TotalTime>
  <Words>1974</Words>
  <Application>Microsoft Office PowerPoint</Application>
  <PresentationFormat>Affichage à l'écran (4:3)</PresentationFormat>
  <Paragraphs>314</Paragraphs>
  <Slides>23</Slides>
  <Notes>3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diapo_sti2d</vt:lpstr>
      <vt:lpstr>Séminaire STI2D</vt:lpstr>
      <vt:lpstr>Support du mini-projet ITEC</vt:lpstr>
      <vt:lpstr>Scénario</vt:lpstr>
      <vt:lpstr>Intentions pédagogiques</vt:lpstr>
      <vt:lpstr>Document d’accompagnement Programme et connaissances</vt:lpstr>
      <vt:lpstr>Programme STI2D</vt:lpstr>
      <vt:lpstr>Fiche de séquence</vt:lpstr>
      <vt:lpstr>Les activités</vt:lpstr>
      <vt:lpstr>Les étapes du projet</vt:lpstr>
      <vt:lpstr>Je découvre le produit</vt:lpstr>
      <vt:lpstr>Les fiches d’activités</vt:lpstr>
      <vt:lpstr>Je réfléchis à l’implantation  des cellules solaires</vt:lpstr>
      <vt:lpstr>Le groupe réalise un modelage</vt:lpstr>
      <vt:lpstr>Je travaille en équipe et communique mes idées</vt:lpstr>
      <vt:lpstr>Je découvre la numérisation d’un modèle</vt:lpstr>
      <vt:lpstr>Je choisis le matériau du nouveau fond</vt:lpstr>
      <vt:lpstr>J’analyse le procédé d’obtention</vt:lpstr>
      <vt:lpstr>Je communique</vt:lpstr>
      <vt:lpstr>Je protège ma création</vt:lpstr>
      <vt:lpstr>Durant le projet, l’élève a produit et réalisé</vt:lpstr>
      <vt:lpstr>Structuration des connaissances</vt:lpstr>
      <vt:lpstr>Je réalise une pièce</vt:lpstr>
      <vt:lpstr>Diapositive 23</vt:lpstr>
    </vt:vector>
  </TitlesOfParts>
  <Company>Grizli777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Lecteur mp3 étanche Compteur de longueur-distance  Projet ITEC</dc:title>
  <dc:creator>Jean-Michel</dc:creator>
  <cp:lastModifiedBy>Administrateur</cp:lastModifiedBy>
  <cp:revision>395</cp:revision>
  <dcterms:created xsi:type="dcterms:W3CDTF">2012-01-31T15:49:37Z</dcterms:created>
  <dcterms:modified xsi:type="dcterms:W3CDTF">2012-04-03T09:34:17Z</dcterms:modified>
</cp:coreProperties>
</file>