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5" r:id="rId3"/>
    <p:sldId id="272" r:id="rId4"/>
    <p:sldId id="269" r:id="rId5"/>
    <p:sldId id="260" r:id="rId6"/>
    <p:sldId id="261" r:id="rId7"/>
    <p:sldId id="276" r:id="rId8"/>
    <p:sldId id="278" r:id="rId9"/>
    <p:sldId id="263" r:id="rId10"/>
    <p:sldId id="270" r:id="rId11"/>
    <p:sldId id="265" r:id="rId12"/>
    <p:sldId id="259" r:id="rId13"/>
    <p:sldId id="267" r:id="rId14"/>
    <p:sldId id="266" r:id="rId15"/>
    <p:sldId id="277" r:id="rId16"/>
    <p:sldId id="279" r:id="rId1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99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FD0F851-EC5A-4D38-B0AD-8093EC10F338}" styleName="Style léger 1 - Accentuation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C4B1156A-380E-4F78-BDF5-A606A8083BF9}" styleName="Style moyen 4 - Accentuation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ED083AE6-46FA-4A59-8FB0-9F97EB10719F}" styleName="Style léger 3 - Accentuation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8B1032C-EA38-4F05-BA0D-38AFFFC7BED3}" styleName="Style léger 3 - Accentuation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Style moyen 1 - Accentuation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>
        <p:scale>
          <a:sx n="96" d="100"/>
          <a:sy n="96" d="100"/>
        </p:scale>
        <p:origin x="270" y="13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CB1C-8E59-49F9-94CE-AFA7F161525E}" type="datetimeFigureOut">
              <a:rPr lang="fr-FR" smtClean="0"/>
              <a:pPr/>
              <a:t>03/04/2012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90099-E08A-47E8-9C1D-AC391BD81DE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CB1C-8E59-49F9-94CE-AFA7F161525E}" type="datetimeFigureOut">
              <a:rPr lang="fr-FR" smtClean="0"/>
              <a:pPr/>
              <a:t>03/04/2012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90099-E08A-47E8-9C1D-AC391BD81DE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CB1C-8E59-49F9-94CE-AFA7F161525E}" type="datetimeFigureOut">
              <a:rPr lang="fr-FR" smtClean="0"/>
              <a:pPr/>
              <a:t>03/04/2012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90099-E08A-47E8-9C1D-AC391BD81DE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CB1C-8E59-49F9-94CE-AFA7F161525E}" type="datetimeFigureOut">
              <a:rPr lang="fr-FR" smtClean="0"/>
              <a:pPr/>
              <a:t>03/04/2012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90099-E08A-47E8-9C1D-AC391BD81DE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CB1C-8E59-49F9-94CE-AFA7F161525E}" type="datetimeFigureOut">
              <a:rPr lang="fr-FR" smtClean="0"/>
              <a:pPr/>
              <a:t>03/04/2012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90099-E08A-47E8-9C1D-AC391BD81DE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CB1C-8E59-49F9-94CE-AFA7F161525E}" type="datetimeFigureOut">
              <a:rPr lang="fr-FR" smtClean="0"/>
              <a:pPr/>
              <a:t>03/04/2012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90099-E08A-47E8-9C1D-AC391BD81DE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CB1C-8E59-49F9-94CE-AFA7F161525E}" type="datetimeFigureOut">
              <a:rPr lang="fr-FR" smtClean="0"/>
              <a:pPr/>
              <a:t>03/04/2012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90099-E08A-47E8-9C1D-AC391BD81DE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CB1C-8E59-49F9-94CE-AFA7F161525E}" type="datetimeFigureOut">
              <a:rPr lang="fr-FR" smtClean="0"/>
              <a:pPr/>
              <a:t>03/04/2012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90099-E08A-47E8-9C1D-AC391BD81DE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CB1C-8E59-49F9-94CE-AFA7F161525E}" type="datetimeFigureOut">
              <a:rPr lang="fr-FR" smtClean="0"/>
              <a:pPr/>
              <a:t>03/04/2012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90099-E08A-47E8-9C1D-AC391BD81DE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CB1C-8E59-49F9-94CE-AFA7F161525E}" type="datetimeFigureOut">
              <a:rPr lang="fr-FR" smtClean="0"/>
              <a:pPr/>
              <a:t>03/04/2012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90099-E08A-47E8-9C1D-AC391BD81DE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CB1C-8E59-49F9-94CE-AFA7F161525E}" type="datetimeFigureOut">
              <a:rPr lang="fr-FR" smtClean="0"/>
              <a:pPr/>
              <a:t>03/04/2012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90099-E08A-47E8-9C1D-AC391BD81DE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A5CB1C-8E59-49F9-94CE-AFA7F161525E}" type="datetimeFigureOut">
              <a:rPr lang="fr-FR" smtClean="0"/>
              <a:pPr/>
              <a:t>03/04/2012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D90099-E08A-47E8-9C1D-AC391BD81DE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36.png"/><Relationship Id="rId7" Type="http://schemas.openxmlformats.org/officeDocument/2006/relationships/image" Target="../media/image3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33.png"/><Relationship Id="rId4" Type="http://schemas.openxmlformats.org/officeDocument/2006/relationships/image" Target="../media/image37.png"/><Relationship Id="rId9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ah.fr/fileadmin/anahmedias/Textes_et_publications/Fiches/Fiches_techniques/FT24_Ossature_Immeuble.pdf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26.png"/><Relationship Id="rId10" Type="http://schemas.openxmlformats.org/officeDocument/2006/relationships/image" Target="../media/image21.png"/><Relationship Id="rId4" Type="http://schemas.openxmlformats.org/officeDocument/2006/relationships/image" Target="../media/image25.jpeg"/><Relationship Id="rId9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 cstate="print"/>
          <a:srcRect l="1851" t="22640" r="4619" b="16532"/>
          <a:stretch>
            <a:fillRect/>
          </a:stretch>
        </p:blipFill>
        <p:spPr bwMode="auto">
          <a:xfrm>
            <a:off x="30492" y="1484784"/>
            <a:ext cx="8861988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ZoneTexte 6"/>
          <p:cNvSpPr txBox="1"/>
          <p:nvPr/>
        </p:nvSpPr>
        <p:spPr>
          <a:xfrm>
            <a:off x="467544" y="332656"/>
            <a:ext cx="5020776" cy="58477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 prst="coolSlant"/>
            <a:contourClr>
              <a:schemeClr val="accent2"/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3200" b="1" dirty="0" smtClean="0">
                <a:solidFill>
                  <a:schemeClr val="bg1"/>
                </a:solidFill>
              </a:rPr>
              <a:t>PRÉSENTATION GÉNÉRALE</a:t>
            </a:r>
            <a:endParaRPr lang="fr-FR" sz="3200" b="1" dirty="0">
              <a:solidFill>
                <a:schemeClr val="bg1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827584" y="1628800"/>
            <a:ext cx="7554816" cy="954107"/>
          </a:xfrm>
          <a:prstGeom prst="rect">
            <a:avLst/>
          </a:prstGeom>
          <a:solidFill>
            <a:schemeClr val="accent6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  <a:effectLst/>
              </a:rPr>
              <a:t>OBJECTIF GÉNÉRAL DE LA SÉQUENCE : </a:t>
            </a:r>
          </a:p>
          <a:p>
            <a:pPr algn="ctr"/>
            <a:r>
              <a:rPr lang="fr-FR" sz="3200" b="1" dirty="0" smtClean="0">
                <a:solidFill>
                  <a:schemeClr val="bg1"/>
                </a:solidFill>
                <a:effectLst/>
              </a:rPr>
              <a:t>ETUDE DU TRANSFERT DE CHARGES</a:t>
            </a:r>
            <a:endParaRPr lang="fr-FR" sz="3200" b="1" dirty="0">
              <a:solidFill>
                <a:schemeClr val="bg1"/>
              </a:solidFill>
              <a:effectLst/>
            </a:endParaRPr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 cstate="print"/>
          <a:srcRect l="1107" t="48234" r="45764" b="41923"/>
          <a:stretch>
            <a:fillRect/>
          </a:stretch>
        </p:blipFill>
        <p:spPr bwMode="auto">
          <a:xfrm>
            <a:off x="1" y="2852936"/>
            <a:ext cx="9144000" cy="952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 cstate="print"/>
          <a:srcRect l="53793" t="48890" r="4810" b="41922"/>
          <a:stretch>
            <a:fillRect/>
          </a:stretch>
        </p:blipFill>
        <p:spPr bwMode="auto">
          <a:xfrm>
            <a:off x="611560" y="4149080"/>
            <a:ext cx="8079298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 cstate="print"/>
          <a:srcRect l="79141" t="33468" r="4809" b="51767"/>
          <a:stretch>
            <a:fillRect/>
          </a:stretch>
        </p:blipFill>
        <p:spPr bwMode="auto">
          <a:xfrm>
            <a:off x="683568" y="5301208"/>
            <a:ext cx="2520280" cy="13035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ZoneTexte 7"/>
          <p:cNvSpPr txBox="1"/>
          <p:nvPr/>
        </p:nvSpPr>
        <p:spPr>
          <a:xfrm rot="371952">
            <a:off x="3673369" y="5701167"/>
            <a:ext cx="4802759" cy="523220"/>
          </a:xfrm>
          <a:prstGeom prst="rect">
            <a:avLst/>
          </a:prstGeom>
          <a:solidFill>
            <a:schemeClr val="accent4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fr-FR" sz="1400" b="1" dirty="0" smtClean="0">
                <a:solidFill>
                  <a:schemeClr val="bg1"/>
                </a:solidFill>
              </a:rPr>
              <a:t>C.I. 12 : Dimensionnement des structures et architectures. </a:t>
            </a:r>
            <a:br>
              <a:rPr lang="fr-FR" sz="1400" b="1" dirty="0" smtClean="0">
                <a:solidFill>
                  <a:schemeClr val="bg1"/>
                </a:solidFill>
              </a:rPr>
            </a:br>
            <a:r>
              <a:rPr lang="fr-FR" sz="1400" b="1" dirty="0" smtClean="0">
                <a:solidFill>
                  <a:schemeClr val="bg1"/>
                </a:solidFill>
              </a:rPr>
              <a:t>Optimisation comportementale et éco-conception (CO5.3</a:t>
            </a:r>
            <a:r>
              <a:rPr lang="fr-FR" sz="1200" b="1" dirty="0" smtClean="0">
                <a:solidFill>
                  <a:schemeClr val="bg1"/>
                </a:solidFill>
              </a:rPr>
              <a:t>)</a:t>
            </a:r>
            <a:endParaRPr lang="fr-FR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  <p:bldP spid="8" grpId="0" build="allAtOnce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 rot="16200000">
            <a:off x="-1683113" y="3275400"/>
            <a:ext cx="4392488" cy="52322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 prst="coolSlant"/>
            <a:contourClr>
              <a:schemeClr val="accent2"/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800" b="1" dirty="0" smtClean="0">
                <a:solidFill>
                  <a:schemeClr val="bg1"/>
                </a:solidFill>
              </a:rPr>
              <a:t>QUELLE FORMALISATION ?</a:t>
            </a:r>
            <a:endParaRPr lang="fr-FR" sz="2800" b="1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59632" y="332656"/>
            <a:ext cx="7344816" cy="8309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Arial" pitchFamily="34" charset="0"/>
              </a:rPr>
              <a:t>Comment modifier la structure porteuse d’un ouvrage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Arial" pitchFamily="34" charset="0"/>
              </a:rPr>
              <a:t>sans compromettre sa stabilité ?</a:t>
            </a:r>
            <a:endParaRPr lang="fr-FR" sz="2400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print"/>
          <a:srcRect l="7467" t="23250" r="8411" b="8829"/>
          <a:stretch>
            <a:fillRect/>
          </a:stretch>
        </p:blipFill>
        <p:spPr bwMode="auto">
          <a:xfrm>
            <a:off x="895431" y="1340768"/>
            <a:ext cx="8248569" cy="3744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 l="7386" t="23422" r="50992" b="13783"/>
          <a:stretch>
            <a:fillRect/>
          </a:stretch>
        </p:blipFill>
        <p:spPr bwMode="auto">
          <a:xfrm>
            <a:off x="4716016" y="2636912"/>
            <a:ext cx="4159764" cy="3528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age 5" descr="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188641"/>
            <a:ext cx="1023272" cy="108012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 rot="823941">
            <a:off x="2246863" y="3122409"/>
            <a:ext cx="4615718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pPr algn="ctr"/>
            <a:r>
              <a:rPr lang="fr-FR" b="1" dirty="0" smtClean="0">
                <a:solidFill>
                  <a:srgbClr val="C00000"/>
                </a:solidFill>
              </a:rPr>
              <a:t>NOTIONS ET COMPORTEMENTS IMPORTANTS LORS D’UNE DESCENTE DE CHARGES</a:t>
            </a:r>
            <a:endParaRPr lang="fr-FR" b="1" dirty="0">
              <a:solidFill>
                <a:srgbClr val="C00000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0" y="6211669"/>
            <a:ext cx="8739828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rtlCol="0">
            <a:spAutoFit/>
          </a:bodyPr>
          <a:lstStyle/>
          <a:p>
            <a:r>
              <a:rPr lang="fr-FR" b="1" i="1" dirty="0" smtClean="0">
                <a:solidFill>
                  <a:srgbClr val="FF0000"/>
                </a:solidFill>
              </a:rPr>
              <a:t>Reprise des points clés </a:t>
            </a:r>
            <a:r>
              <a:rPr lang="fr-FR" dirty="0" smtClean="0"/>
              <a:t>: charge croissante en descendant dans l’ouvrage,</a:t>
            </a:r>
            <a:br>
              <a:rPr lang="fr-FR" dirty="0" smtClean="0"/>
            </a:br>
            <a:r>
              <a:rPr lang="fr-FR" dirty="0" smtClean="0"/>
              <a:t> surface d’influence, les porteurs par lesquels transitent les charges, les différentes charges.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 animBg="1"/>
      <p:bldP spid="8" grpId="0" build="allAtOnce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t="3643" b="15293"/>
          <a:stretch>
            <a:fillRect/>
          </a:stretch>
        </p:blipFill>
        <p:spPr bwMode="auto">
          <a:xfrm>
            <a:off x="1547664" y="1052736"/>
            <a:ext cx="4859462" cy="52565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ZoneTexte 3"/>
          <p:cNvSpPr txBox="1"/>
          <p:nvPr/>
        </p:nvSpPr>
        <p:spPr>
          <a:xfrm rot="16200000">
            <a:off x="-1683113" y="3275400"/>
            <a:ext cx="4392488" cy="52322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 prst="coolSlant"/>
            <a:contourClr>
              <a:schemeClr val="accent2"/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800" b="1" dirty="0" smtClean="0">
                <a:solidFill>
                  <a:schemeClr val="bg1"/>
                </a:solidFill>
              </a:rPr>
              <a:t>QUELLE EVALUATION ?</a:t>
            </a:r>
            <a:endParaRPr lang="fr-FR" sz="2800" b="1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59632" y="332656"/>
            <a:ext cx="7344816" cy="8309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Arial" pitchFamily="34" charset="0"/>
              </a:rPr>
              <a:t>Comment modifier la structure porteuse d’un ouvrage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Arial" pitchFamily="34" charset="0"/>
              </a:rPr>
              <a:t>sans compromettre sa stabilité ?</a:t>
            </a:r>
            <a:endParaRPr lang="fr-FR" sz="2400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Image 5" descr="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88641"/>
            <a:ext cx="1023272" cy="108012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l="24904" t="37406" r="42997" b="33063"/>
          <a:stretch>
            <a:fillRect/>
          </a:stretch>
        </p:blipFill>
        <p:spPr bwMode="auto">
          <a:xfrm>
            <a:off x="5148064" y="4697760"/>
            <a:ext cx="4176464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5" cstate="print"/>
          <a:srcRect l="6914" t="23250" r="10071" b="9813"/>
          <a:stretch>
            <a:fillRect/>
          </a:stretch>
        </p:blipFill>
        <p:spPr bwMode="auto">
          <a:xfrm>
            <a:off x="827584" y="2204864"/>
            <a:ext cx="8316416" cy="37701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ZoneTexte 11"/>
          <p:cNvSpPr txBox="1"/>
          <p:nvPr/>
        </p:nvSpPr>
        <p:spPr>
          <a:xfrm rot="20009166">
            <a:off x="1331640" y="3068960"/>
            <a:ext cx="7488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>
                <a:solidFill>
                  <a:schemeClr val="accent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Evaluation sommative sous forme d’une étude de cas</a:t>
            </a:r>
            <a:endParaRPr lang="fr-FR" sz="2400" b="1" dirty="0">
              <a:solidFill>
                <a:schemeClr val="accent2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2"/>
            <a:ext cx="9144000" cy="3960440"/>
          </a:xfrm>
          <a:prstGeom prst="rect">
            <a:avLst/>
          </a:prstGeom>
          <a:noFill/>
          <a:ln w="28575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53" name="Rectangle à coins arrondis 52"/>
          <p:cNvSpPr/>
          <p:nvPr/>
        </p:nvSpPr>
        <p:spPr>
          <a:xfrm>
            <a:off x="8064896" y="2708920"/>
            <a:ext cx="1043608" cy="122413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Rectangle à coins arrondis 51"/>
          <p:cNvSpPr/>
          <p:nvPr/>
        </p:nvSpPr>
        <p:spPr>
          <a:xfrm>
            <a:off x="5652120" y="2348880"/>
            <a:ext cx="1043608" cy="216024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Rectangle à coins arrondis 49"/>
          <p:cNvSpPr/>
          <p:nvPr/>
        </p:nvSpPr>
        <p:spPr>
          <a:xfrm>
            <a:off x="2051720" y="1700808"/>
            <a:ext cx="3456384" cy="367240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Rectangle à coins arrondis 48"/>
          <p:cNvSpPr/>
          <p:nvPr/>
        </p:nvSpPr>
        <p:spPr>
          <a:xfrm>
            <a:off x="107504" y="1700808"/>
            <a:ext cx="1728192" cy="3672408"/>
          </a:xfrm>
          <a:prstGeom prst="roundRect">
            <a:avLst/>
          </a:prstGeom>
          <a:noFill/>
          <a:ln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69"/>
          <p:cNvSpPr>
            <a:spLocks noChangeArrowheads="1"/>
          </p:cNvSpPr>
          <p:nvPr/>
        </p:nvSpPr>
        <p:spPr bwMode="auto">
          <a:xfrm>
            <a:off x="5724128" y="3068960"/>
            <a:ext cx="1008112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1200" dirty="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Présentation et comparaison des résultats</a:t>
            </a:r>
            <a:endParaRPr kumimoji="0" lang="fr-FR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110"/>
          <p:cNvSpPr>
            <a:spLocks noChangeArrowheads="1"/>
          </p:cNvSpPr>
          <p:nvPr/>
        </p:nvSpPr>
        <p:spPr bwMode="auto">
          <a:xfrm>
            <a:off x="8172400" y="3429000"/>
            <a:ext cx="69281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1200" dirty="0" smtClean="0">
                <a:latin typeface="Calibri" pitchFamily="34" charset="0"/>
                <a:cs typeface="Arial" pitchFamily="34" charset="0"/>
              </a:rPr>
              <a:t>sommative</a:t>
            </a:r>
            <a:endParaRPr kumimoji="0" lang="fr-FR" sz="120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2051720" y="2564904"/>
            <a:ext cx="144016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fr-FR" sz="12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Les élèves </a:t>
            </a:r>
            <a:r>
              <a:rPr lang="fr-FR" sz="1200" dirty="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é</a:t>
            </a:r>
            <a:r>
              <a:rPr kumimoji="0" lang="fr-FR" sz="12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mettent</a:t>
            </a:r>
            <a:r>
              <a:rPr kumimoji="0" lang="fr-FR" sz="120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 des hypothèses sur le mode de transfert des charges , l</a:t>
            </a:r>
            <a:r>
              <a:rPr kumimoji="0" lang="fr-FR" sz="12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a</a:t>
            </a:r>
            <a:r>
              <a:rPr kumimoji="0" lang="fr-FR" sz="120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 démarche est fournie.</a:t>
            </a:r>
            <a:endParaRPr kumimoji="0" lang="fr-FR" sz="120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kumimoji="0" lang="fr-FR" sz="90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  <p:sp>
        <p:nvSpPr>
          <p:cNvPr id="6" name="Rectangle 45"/>
          <p:cNvSpPr>
            <a:spLocks noChangeArrowheads="1"/>
          </p:cNvSpPr>
          <p:nvPr/>
        </p:nvSpPr>
        <p:spPr bwMode="auto">
          <a:xfrm>
            <a:off x="168697" y="4293096"/>
            <a:ext cx="1584176" cy="86177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bg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fr-FR" sz="1200" dirty="0" smtClean="0"/>
              <a:t>Activité 2 </a:t>
            </a:r>
          </a:p>
          <a:p>
            <a:r>
              <a:rPr lang="fr-FR" sz="1200" dirty="0" smtClean="0"/>
              <a:t>Identifier les paramètres à prendre en considération </a:t>
            </a:r>
            <a:r>
              <a:rPr lang="fr-FR" sz="800" dirty="0" err="1" smtClean="0"/>
              <a:t>TD_transfert</a:t>
            </a:r>
            <a:r>
              <a:rPr lang="fr-FR" sz="800" dirty="0" smtClean="0"/>
              <a:t> de charge dans une structure</a:t>
            </a:r>
            <a:endParaRPr kumimoji="0" lang="fr-FR" sz="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45"/>
          <p:cNvSpPr>
            <a:spLocks noChangeArrowheads="1"/>
          </p:cNvSpPr>
          <p:nvPr/>
        </p:nvSpPr>
        <p:spPr bwMode="auto">
          <a:xfrm>
            <a:off x="168697" y="2132856"/>
            <a:ext cx="1594992" cy="20313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bg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fr-FR" sz="1200" dirty="0" smtClean="0"/>
              <a:t>Activité 1 </a:t>
            </a:r>
          </a:p>
          <a:p>
            <a:pPr algn="ctr"/>
            <a:endParaRPr lang="fr-FR" sz="1200" dirty="0" smtClean="0"/>
          </a:p>
          <a:p>
            <a:r>
              <a:rPr lang="fr-FR" sz="1200" dirty="0" smtClean="0"/>
              <a:t>Découverte de la maison existante/Appropriation du projet d’agrandissement</a:t>
            </a:r>
            <a:endParaRPr lang="fr-FR" sz="1200" dirty="0" smtClean="0">
              <a:solidFill>
                <a:srgbClr val="000000"/>
              </a:solidFill>
              <a:latin typeface="Calibri" pitchFamily="34" charset="0"/>
              <a:cs typeface="Arial" pitchFamily="34" charset="0"/>
            </a:endParaRPr>
          </a:p>
          <a:p>
            <a:endParaRPr lang="fr-FR" sz="1200" dirty="0" smtClean="0"/>
          </a:p>
          <a:p>
            <a:r>
              <a:rPr lang="fr-FR" sz="1200" dirty="0" smtClean="0"/>
              <a:t>Identification des éléments H/V de la structure porteuse avant/après</a:t>
            </a:r>
          </a:p>
        </p:txBody>
      </p:sp>
      <p:sp>
        <p:nvSpPr>
          <p:cNvPr id="12" name="Rectangle 45"/>
          <p:cNvSpPr>
            <a:spLocks noChangeArrowheads="1"/>
          </p:cNvSpPr>
          <p:nvPr/>
        </p:nvSpPr>
        <p:spPr bwMode="auto">
          <a:xfrm>
            <a:off x="251520" y="1700808"/>
            <a:ext cx="14509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400" b="1" i="0" u="none" strike="noStrike" cap="none" normalizeH="0" baseline="0" dirty="0" smtClean="0">
                <a:ln>
                  <a:noFill/>
                </a:ln>
                <a:effectLst/>
                <a:cs typeface="Arial" pitchFamily="34" charset="0"/>
              </a:rPr>
              <a:t>APPROPRIATION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1200" dirty="0" smtClean="0">
                <a:cs typeface="Arial" pitchFamily="34" charset="0"/>
              </a:rPr>
              <a:t>Problématique</a:t>
            </a:r>
            <a:endParaRPr kumimoji="0" lang="fr-FR" sz="1200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</p:txBody>
      </p:sp>
      <p:sp>
        <p:nvSpPr>
          <p:cNvPr id="13" name="Rectangle 62"/>
          <p:cNvSpPr>
            <a:spLocks noChangeArrowheads="1"/>
          </p:cNvSpPr>
          <p:nvPr/>
        </p:nvSpPr>
        <p:spPr bwMode="auto">
          <a:xfrm>
            <a:off x="2051720" y="1988840"/>
            <a:ext cx="1516063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1400" b="1" dirty="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Formulation des h</a:t>
            </a:r>
            <a:r>
              <a:rPr kumimoji="0" lang="fr-FR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ypothèses</a:t>
            </a:r>
            <a:endParaRPr kumimoji="0" lang="fr-F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4" name="Tableau 13"/>
          <p:cNvGraphicFramePr>
            <a:graphicFrameLocks noGrp="1"/>
          </p:cNvGraphicFramePr>
          <p:nvPr/>
        </p:nvGraphicFramePr>
        <p:xfrm>
          <a:off x="3491880" y="2204864"/>
          <a:ext cx="1908000" cy="2880321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77000"/>
                <a:gridCol w="1431000"/>
              </a:tblGrid>
              <a:tr h="776716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100" b="1" u="none" strike="noStrike" cap="all" spc="0" normalizeH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TRIPLEX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100" b="1" u="none" strike="noStrike" cap="all" spc="0" normalizeH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 sur fondations </a:t>
                      </a:r>
                      <a:endParaRPr kumimoji="0" lang="fr-FR" sz="1100" b="1" i="0" u="none" strike="noStrike" cap="all" spc="0" normalizeH="0" baseline="0" dirty="0" smtClean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vert="vert27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b="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Expérimentation sur maquette avec </a:t>
                      </a:r>
                      <a:r>
                        <a:rPr kumimoji="0" lang="fr-FR" sz="1200" b="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Labview</a:t>
                      </a:r>
                      <a:endParaRPr kumimoji="0" lang="fr-FR" sz="1200" b="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550173">
                <a:tc vMerge="1"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b="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Simulation sous </a:t>
                      </a:r>
                      <a:r>
                        <a:rPr kumimoji="0" lang="fr-FR" sz="1200" b="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SolidWorks</a:t>
                      </a:r>
                      <a:endParaRPr kumimoji="0" lang="fr-FR" sz="1200" b="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776716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100" b="1" u="none" strike="noStrike" cap="all" spc="0" normalizeH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PASSERELLE  PIETON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100" b="1" u="none" strike="noStrike" cap="all" spc="0" normalizeH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en tête de poteau</a:t>
                      </a:r>
                      <a:endParaRPr kumimoji="0" lang="fr-FR" sz="1100" b="1" i="0" u="none" strike="noStrike" cap="all" spc="0" normalizeH="0" baseline="0" dirty="0" smtClean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vert="vert27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b="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Calcul du transfert de charges sous tableur </a:t>
                      </a: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776716">
                <a:tc v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b="0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Expérimentation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200" b="0" dirty="0" smtClean="0"/>
                        <a:t>Maquette-poutre-masse-balance</a:t>
                      </a:r>
                      <a:r>
                        <a:rPr kumimoji="0" lang="fr-FR" sz="1200" b="0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15" name="ZoneTexte 14"/>
          <p:cNvSpPr txBox="1"/>
          <p:nvPr/>
        </p:nvSpPr>
        <p:spPr>
          <a:xfrm>
            <a:off x="4139952" y="1916832"/>
            <a:ext cx="15121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 smtClean="0"/>
              <a:t>Vérification</a:t>
            </a:r>
            <a:endParaRPr lang="fr-FR" sz="1400" b="1" dirty="0"/>
          </a:p>
        </p:txBody>
      </p:sp>
      <p:sp>
        <p:nvSpPr>
          <p:cNvPr id="16" name="ZoneTexte 15"/>
          <p:cNvSpPr txBox="1"/>
          <p:nvPr/>
        </p:nvSpPr>
        <p:spPr>
          <a:xfrm>
            <a:off x="3203848" y="1681063"/>
            <a:ext cx="1080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 smtClean="0"/>
              <a:t>RECHERCHE</a:t>
            </a:r>
            <a:endParaRPr lang="fr-FR" sz="1400" b="1" dirty="0"/>
          </a:p>
        </p:txBody>
      </p:sp>
      <p:sp>
        <p:nvSpPr>
          <p:cNvPr id="17" name="Rectangle 87"/>
          <p:cNvSpPr>
            <a:spLocks noChangeArrowheads="1"/>
          </p:cNvSpPr>
          <p:nvPr/>
        </p:nvSpPr>
        <p:spPr bwMode="auto">
          <a:xfrm>
            <a:off x="2123008" y="1196752"/>
            <a:ext cx="1512888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fr-FR" sz="7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Arial" pitchFamily="34" charset="0"/>
              </a:rPr>
              <a:t>Séance d’une durée de 2h, 28 élèves,  labo transversal, 7 îlots de 4 élèves, 2 profs </a:t>
            </a:r>
            <a:endParaRPr kumimoji="0" 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168"/>
          <p:cNvSpPr>
            <a:spLocks noChangeArrowheads="1"/>
          </p:cNvSpPr>
          <p:nvPr/>
        </p:nvSpPr>
        <p:spPr bwMode="auto">
          <a:xfrm>
            <a:off x="1115616" y="188640"/>
            <a:ext cx="7848872" cy="75405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  <a:ln w="1905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9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   Thème d’étude :</a:t>
            </a:r>
            <a:r>
              <a:rPr kumimoji="0" lang="fr-FR" sz="12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fr-FR" sz="1400" b="1" dirty="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 COMMENT MODIFIER LA STRUCTURE PORTEUSE D’UN OUVRAGE SANS COMPROMETTRE SA STABILITÉ ?</a:t>
            </a:r>
            <a:br>
              <a:rPr lang="fr-FR" sz="1400" b="1" dirty="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</a:br>
            <a:endParaRPr kumimoji="0" lang="fr-F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Picture 26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980728"/>
            <a:ext cx="8218488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Freeform 265"/>
          <p:cNvSpPr>
            <a:spLocks noEditPoints="1"/>
          </p:cNvSpPr>
          <p:nvPr/>
        </p:nvSpPr>
        <p:spPr bwMode="auto">
          <a:xfrm>
            <a:off x="22671" y="1028626"/>
            <a:ext cx="9013825" cy="240134"/>
          </a:xfrm>
          <a:custGeom>
            <a:avLst/>
            <a:gdLst/>
            <a:ahLst/>
            <a:cxnLst>
              <a:cxn ang="0">
                <a:pos x="0" y="178"/>
              </a:cxn>
              <a:cxn ang="0">
                <a:pos x="22964" y="182"/>
              </a:cxn>
              <a:cxn ang="0">
                <a:pos x="22964" y="282"/>
              </a:cxn>
              <a:cxn ang="0">
                <a:pos x="0" y="278"/>
              </a:cxn>
              <a:cxn ang="0">
                <a:pos x="0" y="178"/>
              </a:cxn>
              <a:cxn ang="0">
                <a:pos x="22689" y="14"/>
              </a:cxn>
              <a:cxn ang="0">
                <a:pos x="23063" y="232"/>
              </a:cxn>
              <a:cxn ang="0">
                <a:pos x="22689" y="450"/>
              </a:cxn>
              <a:cxn ang="0">
                <a:pos x="22621" y="432"/>
              </a:cxn>
              <a:cxn ang="0">
                <a:pos x="22639" y="364"/>
              </a:cxn>
              <a:cxn ang="0">
                <a:pos x="22939" y="189"/>
              </a:cxn>
              <a:cxn ang="0">
                <a:pos x="22939" y="275"/>
              </a:cxn>
              <a:cxn ang="0">
                <a:pos x="22639" y="100"/>
              </a:cxn>
              <a:cxn ang="0">
                <a:pos x="22621" y="32"/>
              </a:cxn>
              <a:cxn ang="0">
                <a:pos x="22689" y="14"/>
              </a:cxn>
            </a:cxnLst>
            <a:rect l="0" t="0" r="r" b="b"/>
            <a:pathLst>
              <a:path w="23063" h="464">
                <a:moveTo>
                  <a:pt x="0" y="178"/>
                </a:moveTo>
                <a:lnTo>
                  <a:pt x="22964" y="182"/>
                </a:lnTo>
                <a:lnTo>
                  <a:pt x="22964" y="282"/>
                </a:lnTo>
                <a:lnTo>
                  <a:pt x="0" y="278"/>
                </a:lnTo>
                <a:lnTo>
                  <a:pt x="0" y="178"/>
                </a:lnTo>
                <a:close/>
                <a:moveTo>
                  <a:pt x="22689" y="14"/>
                </a:moveTo>
                <a:lnTo>
                  <a:pt x="23063" y="232"/>
                </a:lnTo>
                <a:lnTo>
                  <a:pt x="22689" y="450"/>
                </a:lnTo>
                <a:cubicBezTo>
                  <a:pt x="22665" y="464"/>
                  <a:pt x="22635" y="456"/>
                  <a:pt x="22621" y="432"/>
                </a:cubicBezTo>
                <a:cubicBezTo>
                  <a:pt x="22607" y="408"/>
                  <a:pt x="22615" y="378"/>
                  <a:pt x="22639" y="364"/>
                </a:cubicBezTo>
                <a:lnTo>
                  <a:pt x="22939" y="189"/>
                </a:lnTo>
                <a:lnTo>
                  <a:pt x="22939" y="275"/>
                </a:lnTo>
                <a:lnTo>
                  <a:pt x="22639" y="100"/>
                </a:lnTo>
                <a:cubicBezTo>
                  <a:pt x="22615" y="86"/>
                  <a:pt x="22607" y="56"/>
                  <a:pt x="22621" y="32"/>
                </a:cubicBezTo>
                <a:cubicBezTo>
                  <a:pt x="22635" y="8"/>
                  <a:pt x="22665" y="0"/>
                  <a:pt x="22689" y="14"/>
                </a:cubicBezTo>
                <a:close/>
              </a:path>
            </a:pathLst>
          </a:custGeom>
          <a:solidFill>
            <a:srgbClr val="F69240"/>
          </a:solidFill>
          <a:ln w="0" cap="flat">
            <a:solidFill>
              <a:srgbClr val="F69240"/>
            </a:solidFill>
            <a:prstDash val="solid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6" name="Freeform 175"/>
          <p:cNvSpPr>
            <a:spLocks noEditPoints="1"/>
          </p:cNvSpPr>
          <p:nvPr/>
        </p:nvSpPr>
        <p:spPr bwMode="auto">
          <a:xfrm>
            <a:off x="1547664" y="5085184"/>
            <a:ext cx="776412" cy="787971"/>
          </a:xfrm>
          <a:custGeom>
            <a:avLst/>
            <a:gdLst/>
            <a:ahLst/>
            <a:cxnLst>
              <a:cxn ang="0">
                <a:pos x="3087" y="3936"/>
              </a:cxn>
              <a:cxn ang="0">
                <a:pos x="3023" y="3565"/>
              </a:cxn>
              <a:cxn ang="0">
                <a:pos x="2903" y="3213"/>
              </a:cxn>
              <a:cxn ang="0">
                <a:pos x="2736" y="2890"/>
              </a:cxn>
              <a:cxn ang="0">
                <a:pos x="2532" y="2610"/>
              </a:cxn>
              <a:cxn ang="0">
                <a:pos x="2298" y="2383"/>
              </a:cxn>
              <a:cxn ang="0">
                <a:pos x="2047" y="2223"/>
              </a:cxn>
              <a:cxn ang="0">
                <a:pos x="1927" y="2173"/>
              </a:cxn>
              <a:cxn ang="0">
                <a:pos x="1724" y="2132"/>
              </a:cxn>
              <a:cxn ang="0">
                <a:pos x="1590" y="2126"/>
              </a:cxn>
              <a:cxn ang="0">
                <a:pos x="1367" y="2081"/>
              </a:cxn>
              <a:cxn ang="0">
                <a:pos x="1220" y="2022"/>
              </a:cxn>
              <a:cxn ang="0">
                <a:pos x="943" y="1845"/>
              </a:cxn>
              <a:cxn ang="0">
                <a:pos x="692" y="1602"/>
              </a:cxn>
              <a:cxn ang="0">
                <a:pos x="475" y="1305"/>
              </a:cxn>
              <a:cxn ang="0">
                <a:pos x="299" y="964"/>
              </a:cxn>
              <a:cxn ang="0">
                <a:pos x="173" y="593"/>
              </a:cxn>
              <a:cxn ang="0">
                <a:pos x="259" y="321"/>
              </a:cxn>
              <a:cxn ang="0">
                <a:pos x="354" y="734"/>
              </a:cxn>
              <a:cxn ang="0">
                <a:pos x="498" y="1073"/>
              </a:cxn>
              <a:cxn ang="0">
                <a:pos x="684" y="1377"/>
              </a:cxn>
              <a:cxn ang="0">
                <a:pos x="903" y="1632"/>
              </a:cxn>
              <a:cxn ang="0">
                <a:pos x="1144" y="1827"/>
              </a:cxn>
              <a:cxn ang="0">
                <a:pos x="1408" y="1955"/>
              </a:cxn>
              <a:cxn ang="0">
                <a:pos x="1531" y="1984"/>
              </a:cxn>
              <a:cxn ang="0">
                <a:pos x="1665" y="1996"/>
              </a:cxn>
              <a:cxn ang="0">
                <a:pos x="1818" y="2010"/>
              </a:cxn>
              <a:cxn ang="0">
                <a:pos x="1968" y="2047"/>
              </a:cxn>
              <a:cxn ang="0">
                <a:pos x="2253" y="2186"/>
              </a:cxn>
              <a:cxn ang="0">
                <a:pos x="2515" y="2398"/>
              </a:cxn>
              <a:cxn ang="0">
                <a:pos x="2749" y="2669"/>
              </a:cxn>
              <a:cxn ang="0">
                <a:pos x="2946" y="2991"/>
              </a:cxn>
              <a:cxn ang="0">
                <a:pos x="3097" y="3348"/>
              </a:cxn>
              <a:cxn ang="0">
                <a:pos x="3195" y="3732"/>
              </a:cxn>
              <a:cxn ang="0">
                <a:pos x="3229" y="4122"/>
              </a:cxn>
              <a:cxn ang="0">
                <a:pos x="0" y="417"/>
              </a:cxn>
              <a:cxn ang="0">
                <a:pos x="399" y="380"/>
              </a:cxn>
            </a:cxnLst>
            <a:rect l="0" t="0" r="r" b="b"/>
            <a:pathLst>
              <a:path w="3229" h="4129">
                <a:moveTo>
                  <a:pt x="3096" y="4129"/>
                </a:moveTo>
                <a:lnTo>
                  <a:pt x="3087" y="3936"/>
                </a:lnTo>
                <a:lnTo>
                  <a:pt x="3062" y="3749"/>
                </a:lnTo>
                <a:lnTo>
                  <a:pt x="3023" y="3565"/>
                </a:lnTo>
                <a:lnTo>
                  <a:pt x="2970" y="3387"/>
                </a:lnTo>
                <a:lnTo>
                  <a:pt x="2903" y="3213"/>
                </a:lnTo>
                <a:lnTo>
                  <a:pt x="2825" y="3048"/>
                </a:lnTo>
                <a:lnTo>
                  <a:pt x="2736" y="2890"/>
                </a:lnTo>
                <a:lnTo>
                  <a:pt x="2638" y="2744"/>
                </a:lnTo>
                <a:lnTo>
                  <a:pt x="2532" y="2610"/>
                </a:lnTo>
                <a:lnTo>
                  <a:pt x="2418" y="2489"/>
                </a:lnTo>
                <a:lnTo>
                  <a:pt x="2298" y="2383"/>
                </a:lnTo>
                <a:lnTo>
                  <a:pt x="2174" y="2293"/>
                </a:lnTo>
                <a:lnTo>
                  <a:pt x="2047" y="2223"/>
                </a:lnTo>
                <a:lnTo>
                  <a:pt x="1917" y="2170"/>
                </a:lnTo>
                <a:lnTo>
                  <a:pt x="1927" y="2173"/>
                </a:lnTo>
                <a:lnTo>
                  <a:pt x="1787" y="2139"/>
                </a:lnTo>
                <a:lnTo>
                  <a:pt x="1724" y="2132"/>
                </a:lnTo>
                <a:lnTo>
                  <a:pt x="1660" y="2129"/>
                </a:lnTo>
                <a:lnTo>
                  <a:pt x="1590" y="2126"/>
                </a:lnTo>
                <a:lnTo>
                  <a:pt x="1514" y="2117"/>
                </a:lnTo>
                <a:lnTo>
                  <a:pt x="1367" y="2081"/>
                </a:lnTo>
                <a:cubicBezTo>
                  <a:pt x="1364" y="2080"/>
                  <a:pt x="1360" y="2079"/>
                  <a:pt x="1357" y="2078"/>
                </a:cubicBezTo>
                <a:lnTo>
                  <a:pt x="1220" y="2022"/>
                </a:lnTo>
                <a:lnTo>
                  <a:pt x="1079" y="1944"/>
                </a:lnTo>
                <a:lnTo>
                  <a:pt x="943" y="1845"/>
                </a:lnTo>
                <a:lnTo>
                  <a:pt x="814" y="1731"/>
                </a:lnTo>
                <a:lnTo>
                  <a:pt x="692" y="1602"/>
                </a:lnTo>
                <a:lnTo>
                  <a:pt x="579" y="1460"/>
                </a:lnTo>
                <a:lnTo>
                  <a:pt x="475" y="1305"/>
                </a:lnTo>
                <a:lnTo>
                  <a:pt x="381" y="1138"/>
                </a:lnTo>
                <a:lnTo>
                  <a:pt x="299" y="964"/>
                </a:lnTo>
                <a:lnTo>
                  <a:pt x="229" y="781"/>
                </a:lnTo>
                <a:lnTo>
                  <a:pt x="173" y="593"/>
                </a:lnTo>
                <a:lnTo>
                  <a:pt x="128" y="344"/>
                </a:lnTo>
                <a:lnTo>
                  <a:pt x="259" y="321"/>
                </a:lnTo>
                <a:lnTo>
                  <a:pt x="300" y="554"/>
                </a:lnTo>
                <a:lnTo>
                  <a:pt x="354" y="734"/>
                </a:lnTo>
                <a:lnTo>
                  <a:pt x="420" y="907"/>
                </a:lnTo>
                <a:lnTo>
                  <a:pt x="498" y="1073"/>
                </a:lnTo>
                <a:lnTo>
                  <a:pt x="586" y="1230"/>
                </a:lnTo>
                <a:lnTo>
                  <a:pt x="684" y="1377"/>
                </a:lnTo>
                <a:lnTo>
                  <a:pt x="789" y="1511"/>
                </a:lnTo>
                <a:lnTo>
                  <a:pt x="903" y="1632"/>
                </a:lnTo>
                <a:lnTo>
                  <a:pt x="1022" y="1738"/>
                </a:lnTo>
                <a:lnTo>
                  <a:pt x="1144" y="1827"/>
                </a:lnTo>
                <a:lnTo>
                  <a:pt x="1271" y="1899"/>
                </a:lnTo>
                <a:lnTo>
                  <a:pt x="1408" y="1955"/>
                </a:lnTo>
                <a:lnTo>
                  <a:pt x="1398" y="1952"/>
                </a:lnTo>
                <a:lnTo>
                  <a:pt x="1531" y="1984"/>
                </a:lnTo>
                <a:lnTo>
                  <a:pt x="1595" y="1993"/>
                </a:lnTo>
                <a:lnTo>
                  <a:pt x="1665" y="1996"/>
                </a:lnTo>
                <a:lnTo>
                  <a:pt x="1741" y="1999"/>
                </a:lnTo>
                <a:lnTo>
                  <a:pt x="1818" y="2010"/>
                </a:lnTo>
                <a:lnTo>
                  <a:pt x="1958" y="2044"/>
                </a:lnTo>
                <a:cubicBezTo>
                  <a:pt x="1961" y="2044"/>
                  <a:pt x="1965" y="2045"/>
                  <a:pt x="1968" y="2047"/>
                </a:cubicBezTo>
                <a:lnTo>
                  <a:pt x="2112" y="2106"/>
                </a:lnTo>
                <a:lnTo>
                  <a:pt x="2253" y="2186"/>
                </a:lnTo>
                <a:lnTo>
                  <a:pt x="2387" y="2284"/>
                </a:lnTo>
                <a:lnTo>
                  <a:pt x="2515" y="2398"/>
                </a:lnTo>
                <a:lnTo>
                  <a:pt x="2637" y="2527"/>
                </a:lnTo>
                <a:lnTo>
                  <a:pt x="2749" y="2669"/>
                </a:lnTo>
                <a:lnTo>
                  <a:pt x="2853" y="2825"/>
                </a:lnTo>
                <a:lnTo>
                  <a:pt x="2946" y="2991"/>
                </a:lnTo>
                <a:lnTo>
                  <a:pt x="3028" y="3166"/>
                </a:lnTo>
                <a:lnTo>
                  <a:pt x="3097" y="3348"/>
                </a:lnTo>
                <a:lnTo>
                  <a:pt x="3154" y="3538"/>
                </a:lnTo>
                <a:lnTo>
                  <a:pt x="3195" y="3732"/>
                </a:lnTo>
                <a:lnTo>
                  <a:pt x="3220" y="3929"/>
                </a:lnTo>
                <a:lnTo>
                  <a:pt x="3229" y="4122"/>
                </a:lnTo>
                <a:lnTo>
                  <a:pt x="3096" y="4129"/>
                </a:lnTo>
                <a:close/>
                <a:moveTo>
                  <a:pt x="0" y="417"/>
                </a:moveTo>
                <a:lnTo>
                  <a:pt x="162" y="0"/>
                </a:lnTo>
                <a:lnTo>
                  <a:pt x="399" y="380"/>
                </a:lnTo>
                <a:lnTo>
                  <a:pt x="0" y="417"/>
                </a:lnTo>
                <a:close/>
              </a:path>
            </a:pathLst>
          </a:custGeom>
          <a:solidFill>
            <a:srgbClr val="4F81BD"/>
          </a:solidFill>
          <a:ln w="0" cap="flat">
            <a:solidFill>
              <a:srgbClr val="4F81BD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7" name="Freeform 178"/>
          <p:cNvSpPr>
            <a:spLocks noEditPoints="1"/>
          </p:cNvSpPr>
          <p:nvPr/>
        </p:nvSpPr>
        <p:spPr bwMode="auto">
          <a:xfrm>
            <a:off x="1619672" y="836712"/>
            <a:ext cx="657225" cy="844550"/>
          </a:xfrm>
          <a:custGeom>
            <a:avLst/>
            <a:gdLst/>
            <a:ahLst/>
            <a:cxnLst>
              <a:cxn ang="0">
                <a:pos x="413" y="25"/>
              </a:cxn>
              <a:cxn ang="0">
                <a:pos x="405" y="75"/>
              </a:cxn>
              <a:cxn ang="0">
                <a:pos x="388" y="123"/>
              </a:cxn>
              <a:cxn ang="0">
                <a:pos x="366" y="167"/>
              </a:cxn>
              <a:cxn ang="0">
                <a:pos x="338" y="205"/>
              </a:cxn>
              <a:cxn ang="0">
                <a:pos x="305" y="237"/>
              </a:cxn>
              <a:cxn ang="0">
                <a:pos x="270" y="259"/>
              </a:cxn>
              <a:cxn ang="0">
                <a:pos x="251" y="267"/>
              </a:cxn>
              <a:cxn ang="0">
                <a:pos x="232" y="272"/>
              </a:cxn>
              <a:cxn ang="0">
                <a:pos x="213" y="273"/>
              </a:cxn>
              <a:cxn ang="0">
                <a:pos x="195" y="275"/>
              </a:cxn>
              <a:cxn ang="0">
                <a:pos x="178" y="279"/>
              </a:cxn>
              <a:cxn ang="0">
                <a:pos x="162" y="286"/>
              </a:cxn>
              <a:cxn ang="0">
                <a:pos x="129" y="307"/>
              </a:cxn>
              <a:cxn ang="0">
                <a:pos x="98" y="336"/>
              </a:cxn>
              <a:cxn ang="0">
                <a:pos x="72" y="373"/>
              </a:cxn>
              <a:cxn ang="0">
                <a:pos x="50" y="415"/>
              </a:cxn>
              <a:cxn ang="0">
                <a:pos x="35" y="460"/>
              </a:cxn>
              <a:cxn ang="0">
                <a:pos x="28" y="497"/>
              </a:cxn>
              <a:cxn ang="0">
                <a:pos x="15" y="481"/>
              </a:cxn>
              <a:cxn ang="0">
                <a:pos x="28" y="432"/>
              </a:cxn>
              <a:cxn ang="0">
                <a:pos x="48" y="386"/>
              </a:cxn>
              <a:cxn ang="0">
                <a:pos x="73" y="345"/>
              </a:cxn>
              <a:cxn ang="0">
                <a:pos x="103" y="310"/>
              </a:cxn>
              <a:cxn ang="0">
                <a:pos x="138" y="283"/>
              </a:cxn>
              <a:cxn ang="0">
                <a:pos x="165" y="269"/>
              </a:cxn>
              <a:cxn ang="0">
                <a:pos x="184" y="262"/>
              </a:cxn>
              <a:cxn ang="0">
                <a:pos x="203" y="259"/>
              </a:cxn>
              <a:cxn ang="0">
                <a:pos x="221" y="258"/>
              </a:cxn>
              <a:cxn ang="0">
                <a:pos x="238" y="256"/>
              </a:cxn>
              <a:cxn ang="0">
                <a:pos x="255" y="250"/>
              </a:cxn>
              <a:cxn ang="0">
                <a:pos x="280" y="237"/>
              </a:cxn>
              <a:cxn ang="0">
                <a:pos x="312" y="212"/>
              </a:cxn>
              <a:cxn ang="0">
                <a:pos x="340" y="179"/>
              </a:cxn>
              <a:cxn ang="0">
                <a:pos x="365" y="140"/>
              </a:cxn>
              <a:cxn ang="0">
                <a:pos x="383" y="96"/>
              </a:cxn>
              <a:cxn ang="0">
                <a:pos x="395" y="49"/>
              </a:cxn>
              <a:cxn ang="0">
                <a:pos x="400" y="0"/>
              </a:cxn>
              <a:cxn ang="0">
                <a:pos x="43" y="490"/>
              </a:cxn>
              <a:cxn ang="0">
                <a:pos x="0" y="487"/>
              </a:cxn>
            </a:cxnLst>
            <a:rect l="0" t="0" r="r" b="b"/>
            <a:pathLst>
              <a:path w="414" h="532">
                <a:moveTo>
                  <a:pt x="414" y="0"/>
                </a:moveTo>
                <a:lnTo>
                  <a:pt x="413" y="25"/>
                </a:lnTo>
                <a:lnTo>
                  <a:pt x="410" y="51"/>
                </a:lnTo>
                <a:lnTo>
                  <a:pt x="405" y="75"/>
                </a:lnTo>
                <a:lnTo>
                  <a:pt x="397" y="100"/>
                </a:lnTo>
                <a:lnTo>
                  <a:pt x="388" y="123"/>
                </a:lnTo>
                <a:lnTo>
                  <a:pt x="378" y="146"/>
                </a:lnTo>
                <a:lnTo>
                  <a:pt x="366" y="167"/>
                </a:lnTo>
                <a:lnTo>
                  <a:pt x="352" y="187"/>
                </a:lnTo>
                <a:lnTo>
                  <a:pt x="338" y="205"/>
                </a:lnTo>
                <a:lnTo>
                  <a:pt x="322" y="222"/>
                </a:lnTo>
                <a:lnTo>
                  <a:pt x="305" y="237"/>
                </a:lnTo>
                <a:lnTo>
                  <a:pt x="288" y="249"/>
                </a:lnTo>
                <a:lnTo>
                  <a:pt x="270" y="259"/>
                </a:lnTo>
                <a:lnTo>
                  <a:pt x="261" y="263"/>
                </a:lnTo>
                <a:lnTo>
                  <a:pt x="251" y="267"/>
                </a:lnTo>
                <a:lnTo>
                  <a:pt x="242" y="270"/>
                </a:lnTo>
                <a:lnTo>
                  <a:pt x="232" y="272"/>
                </a:lnTo>
                <a:lnTo>
                  <a:pt x="222" y="273"/>
                </a:lnTo>
                <a:lnTo>
                  <a:pt x="213" y="273"/>
                </a:lnTo>
                <a:lnTo>
                  <a:pt x="204" y="274"/>
                </a:lnTo>
                <a:lnTo>
                  <a:pt x="195" y="275"/>
                </a:lnTo>
                <a:lnTo>
                  <a:pt x="187" y="277"/>
                </a:lnTo>
                <a:lnTo>
                  <a:pt x="178" y="279"/>
                </a:lnTo>
                <a:lnTo>
                  <a:pt x="170" y="282"/>
                </a:lnTo>
                <a:lnTo>
                  <a:pt x="162" y="286"/>
                </a:lnTo>
                <a:lnTo>
                  <a:pt x="145" y="295"/>
                </a:lnTo>
                <a:lnTo>
                  <a:pt x="129" y="307"/>
                </a:lnTo>
                <a:lnTo>
                  <a:pt x="113" y="321"/>
                </a:lnTo>
                <a:lnTo>
                  <a:pt x="98" y="336"/>
                </a:lnTo>
                <a:lnTo>
                  <a:pt x="85" y="354"/>
                </a:lnTo>
                <a:lnTo>
                  <a:pt x="72" y="373"/>
                </a:lnTo>
                <a:lnTo>
                  <a:pt x="60" y="393"/>
                </a:lnTo>
                <a:lnTo>
                  <a:pt x="50" y="415"/>
                </a:lnTo>
                <a:lnTo>
                  <a:pt x="42" y="437"/>
                </a:lnTo>
                <a:lnTo>
                  <a:pt x="35" y="460"/>
                </a:lnTo>
                <a:lnTo>
                  <a:pt x="29" y="484"/>
                </a:lnTo>
                <a:lnTo>
                  <a:pt x="28" y="497"/>
                </a:lnTo>
                <a:lnTo>
                  <a:pt x="14" y="495"/>
                </a:lnTo>
                <a:lnTo>
                  <a:pt x="15" y="481"/>
                </a:lnTo>
                <a:lnTo>
                  <a:pt x="21" y="456"/>
                </a:lnTo>
                <a:lnTo>
                  <a:pt x="28" y="432"/>
                </a:lnTo>
                <a:lnTo>
                  <a:pt x="37" y="408"/>
                </a:lnTo>
                <a:lnTo>
                  <a:pt x="48" y="386"/>
                </a:lnTo>
                <a:lnTo>
                  <a:pt x="60" y="365"/>
                </a:lnTo>
                <a:lnTo>
                  <a:pt x="73" y="345"/>
                </a:lnTo>
                <a:lnTo>
                  <a:pt x="88" y="326"/>
                </a:lnTo>
                <a:lnTo>
                  <a:pt x="103" y="310"/>
                </a:lnTo>
                <a:lnTo>
                  <a:pt x="120" y="295"/>
                </a:lnTo>
                <a:lnTo>
                  <a:pt x="138" y="283"/>
                </a:lnTo>
                <a:lnTo>
                  <a:pt x="156" y="273"/>
                </a:lnTo>
                <a:lnTo>
                  <a:pt x="165" y="269"/>
                </a:lnTo>
                <a:lnTo>
                  <a:pt x="174" y="265"/>
                </a:lnTo>
                <a:lnTo>
                  <a:pt x="184" y="262"/>
                </a:lnTo>
                <a:lnTo>
                  <a:pt x="193" y="260"/>
                </a:lnTo>
                <a:lnTo>
                  <a:pt x="203" y="259"/>
                </a:lnTo>
                <a:lnTo>
                  <a:pt x="212" y="259"/>
                </a:lnTo>
                <a:lnTo>
                  <a:pt x="221" y="258"/>
                </a:lnTo>
                <a:lnTo>
                  <a:pt x="229" y="257"/>
                </a:lnTo>
                <a:lnTo>
                  <a:pt x="238" y="256"/>
                </a:lnTo>
                <a:lnTo>
                  <a:pt x="246" y="253"/>
                </a:lnTo>
                <a:lnTo>
                  <a:pt x="255" y="250"/>
                </a:lnTo>
                <a:lnTo>
                  <a:pt x="263" y="247"/>
                </a:lnTo>
                <a:lnTo>
                  <a:pt x="280" y="237"/>
                </a:lnTo>
                <a:lnTo>
                  <a:pt x="296" y="226"/>
                </a:lnTo>
                <a:lnTo>
                  <a:pt x="312" y="212"/>
                </a:lnTo>
                <a:lnTo>
                  <a:pt x="326" y="196"/>
                </a:lnTo>
                <a:lnTo>
                  <a:pt x="340" y="179"/>
                </a:lnTo>
                <a:lnTo>
                  <a:pt x="353" y="160"/>
                </a:lnTo>
                <a:lnTo>
                  <a:pt x="365" y="140"/>
                </a:lnTo>
                <a:lnTo>
                  <a:pt x="375" y="118"/>
                </a:lnTo>
                <a:lnTo>
                  <a:pt x="383" y="96"/>
                </a:lnTo>
                <a:lnTo>
                  <a:pt x="390" y="72"/>
                </a:lnTo>
                <a:lnTo>
                  <a:pt x="395" y="49"/>
                </a:lnTo>
                <a:lnTo>
                  <a:pt x="399" y="25"/>
                </a:lnTo>
                <a:lnTo>
                  <a:pt x="400" y="0"/>
                </a:lnTo>
                <a:lnTo>
                  <a:pt x="414" y="0"/>
                </a:lnTo>
                <a:close/>
                <a:moveTo>
                  <a:pt x="43" y="490"/>
                </a:moveTo>
                <a:lnTo>
                  <a:pt x="18" y="532"/>
                </a:lnTo>
                <a:lnTo>
                  <a:pt x="0" y="487"/>
                </a:lnTo>
                <a:lnTo>
                  <a:pt x="43" y="490"/>
                </a:lnTo>
                <a:close/>
              </a:path>
            </a:pathLst>
          </a:custGeom>
          <a:solidFill>
            <a:srgbClr val="4F81BD"/>
          </a:solidFill>
          <a:ln w="0" cap="flat">
            <a:solidFill>
              <a:srgbClr val="4F81BD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8" name="Rectangle 256"/>
          <p:cNvSpPr>
            <a:spLocks noChangeArrowheads="1"/>
          </p:cNvSpPr>
          <p:nvPr/>
        </p:nvSpPr>
        <p:spPr bwMode="auto">
          <a:xfrm>
            <a:off x="6516216" y="6381328"/>
            <a:ext cx="862013" cy="18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9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cs typeface="Arial" pitchFamily="34" charset="0"/>
              </a:rPr>
              <a:t>Savoir associés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Rectangle 259"/>
          <p:cNvSpPr>
            <a:spLocks noChangeArrowheads="1"/>
          </p:cNvSpPr>
          <p:nvPr/>
        </p:nvSpPr>
        <p:spPr bwMode="auto">
          <a:xfrm>
            <a:off x="7380312" y="6381328"/>
            <a:ext cx="1259960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2.3.4. Structures porteuses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ZoneTexte 29"/>
          <p:cNvSpPr txBox="1"/>
          <p:nvPr/>
        </p:nvSpPr>
        <p:spPr>
          <a:xfrm>
            <a:off x="251520" y="6165304"/>
            <a:ext cx="1080120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1050" dirty="0" smtClean="0"/>
          </a:p>
          <a:p>
            <a:endParaRPr lang="fr-FR" sz="1200" dirty="0"/>
          </a:p>
        </p:txBody>
      </p:sp>
      <p:sp>
        <p:nvSpPr>
          <p:cNvPr id="36" name="Rectangle 103"/>
          <p:cNvSpPr>
            <a:spLocks noChangeArrowheads="1"/>
          </p:cNvSpPr>
          <p:nvPr/>
        </p:nvSpPr>
        <p:spPr bwMode="auto">
          <a:xfrm>
            <a:off x="3847208" y="986245"/>
            <a:ext cx="1024319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9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cs typeface="Arial" pitchFamily="34" charset="0"/>
              </a:rPr>
              <a:t>Séquence 3 semaines</a:t>
            </a:r>
            <a:endParaRPr kumimoji="0" lang="fr-FR" sz="18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ZoneTexte 37"/>
          <p:cNvSpPr txBox="1"/>
          <p:nvPr/>
        </p:nvSpPr>
        <p:spPr>
          <a:xfrm>
            <a:off x="5652120" y="2488540"/>
            <a:ext cx="115212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fr-FR" sz="1300" b="1" dirty="0" smtClean="0">
                <a:cs typeface="Arial" pitchFamily="34" charset="0"/>
              </a:rPr>
              <a:t>RESTITUTION</a:t>
            </a:r>
            <a:endParaRPr lang="fr-FR" sz="1300" b="1" dirty="0"/>
          </a:p>
        </p:txBody>
      </p:sp>
      <p:sp>
        <p:nvSpPr>
          <p:cNvPr id="40" name="ZoneTexte 39"/>
          <p:cNvSpPr txBox="1"/>
          <p:nvPr/>
        </p:nvSpPr>
        <p:spPr>
          <a:xfrm>
            <a:off x="7992888" y="2852936"/>
            <a:ext cx="1187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fr-FR" sz="1400" b="1" dirty="0" smtClean="0">
                <a:cs typeface="Arial" pitchFamily="34" charset="0"/>
              </a:rPr>
              <a:t>EVALUATION</a:t>
            </a:r>
          </a:p>
          <a:p>
            <a:endParaRPr lang="fr-FR" sz="1400" b="1" dirty="0"/>
          </a:p>
        </p:txBody>
      </p:sp>
      <p:sp>
        <p:nvSpPr>
          <p:cNvPr id="42" name="Rectangle 87"/>
          <p:cNvSpPr>
            <a:spLocks noChangeArrowheads="1"/>
          </p:cNvSpPr>
          <p:nvPr/>
        </p:nvSpPr>
        <p:spPr bwMode="auto">
          <a:xfrm>
            <a:off x="3865761" y="1196752"/>
            <a:ext cx="1512888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fr-FR" sz="7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Arial" pitchFamily="34" charset="0"/>
              </a:rPr>
              <a:t>2 Séances d’une durée de 3,5 h, 15 élèves,  labo transversal, 4 îlots de 4 élèves, 1 prof</a:t>
            </a:r>
            <a:endParaRPr kumimoji="0" 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Rectangle 87"/>
          <p:cNvSpPr>
            <a:spLocks noChangeArrowheads="1"/>
          </p:cNvSpPr>
          <p:nvPr/>
        </p:nvSpPr>
        <p:spPr bwMode="auto">
          <a:xfrm>
            <a:off x="265361" y="1196752"/>
            <a:ext cx="1512888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fr-FR" sz="700" i="1" dirty="0" smtClean="0">
                <a:solidFill>
                  <a:srgbClr val="000000"/>
                </a:solidFill>
                <a:latin typeface="+mj-lt"/>
                <a:cs typeface="Arial" pitchFamily="34" charset="0"/>
              </a:rPr>
              <a:t>2 s</a:t>
            </a:r>
            <a:r>
              <a:rPr kumimoji="0" lang="fr-FR" sz="7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Arial" pitchFamily="34" charset="0"/>
              </a:rPr>
              <a:t>éances d’une durée de </a:t>
            </a:r>
            <a:r>
              <a:rPr lang="fr-FR" sz="700" i="1" dirty="0" smtClean="0">
                <a:solidFill>
                  <a:srgbClr val="000000"/>
                </a:solidFill>
                <a:latin typeface="+mj-lt"/>
                <a:cs typeface="Arial" pitchFamily="34" charset="0"/>
              </a:rPr>
              <a:t>2</a:t>
            </a:r>
            <a:r>
              <a:rPr kumimoji="0" lang="fr-FR" sz="7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Arial" pitchFamily="34" charset="0"/>
              </a:rPr>
              <a:t>h, 28 élèves,  labo transversal, 7 îlots de 4 élèves, 2 profs </a:t>
            </a:r>
            <a:endParaRPr kumimoji="0" 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Rectangle 87"/>
          <p:cNvSpPr>
            <a:spLocks noChangeArrowheads="1"/>
          </p:cNvSpPr>
          <p:nvPr/>
        </p:nvSpPr>
        <p:spPr bwMode="auto">
          <a:xfrm>
            <a:off x="5521945" y="1196752"/>
            <a:ext cx="1080120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fr-FR" sz="7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Arial" pitchFamily="34" charset="0"/>
              </a:rPr>
              <a:t>1 Séance d’une durée de 2h, 15</a:t>
            </a:r>
            <a:r>
              <a:rPr kumimoji="0" lang="fr-FR" sz="700" b="0" i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Arial" pitchFamily="34" charset="0"/>
              </a:rPr>
              <a:t> é</a:t>
            </a:r>
            <a:r>
              <a:rPr kumimoji="0" lang="fr-FR" sz="7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Arial" pitchFamily="34" charset="0"/>
              </a:rPr>
              <a:t>lèves,  labo transversal, 1 prof</a:t>
            </a:r>
            <a:endParaRPr kumimoji="0" 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Rectangle 87"/>
          <p:cNvSpPr>
            <a:spLocks noChangeArrowheads="1"/>
          </p:cNvSpPr>
          <p:nvPr/>
        </p:nvSpPr>
        <p:spPr bwMode="auto">
          <a:xfrm>
            <a:off x="6890097" y="1196752"/>
            <a:ext cx="1080120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fr-FR" sz="7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Arial" pitchFamily="34" charset="0"/>
              </a:rPr>
              <a:t>1 Séance d’une durée de 1h, 28 élèves,  labo transversal, 1 prof</a:t>
            </a:r>
            <a:endParaRPr kumimoji="0" 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Rectangle 87"/>
          <p:cNvSpPr>
            <a:spLocks noChangeArrowheads="1"/>
          </p:cNvSpPr>
          <p:nvPr/>
        </p:nvSpPr>
        <p:spPr bwMode="auto">
          <a:xfrm>
            <a:off x="8114233" y="1196752"/>
            <a:ext cx="971600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fr-FR" sz="7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Arial" pitchFamily="34" charset="0"/>
              </a:rPr>
              <a:t>1 Séance d’une durée de 2h, 28 élèves,  labo transversal, 2 profs</a:t>
            </a:r>
            <a:endParaRPr kumimoji="0" 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7" name="Tableau 46"/>
          <p:cNvGraphicFramePr>
            <a:graphicFrameLocks noGrp="1"/>
          </p:cNvGraphicFramePr>
          <p:nvPr/>
        </p:nvGraphicFramePr>
        <p:xfrm>
          <a:off x="179512" y="5689600"/>
          <a:ext cx="6120000" cy="79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2000"/>
                <a:gridCol w="972000"/>
                <a:gridCol w="972000"/>
                <a:gridCol w="972000"/>
                <a:gridCol w="972000"/>
                <a:gridCol w="1260000"/>
              </a:tblGrid>
              <a:tr h="370840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Paramètres influents</a:t>
                      </a:r>
                      <a:endParaRPr kumimoji="0" lang="fr-FR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 smtClean="0"/>
                        <a:t>La</a:t>
                      </a:r>
                      <a:r>
                        <a:rPr lang="fr-FR" sz="1100" baseline="0" dirty="0" smtClean="0"/>
                        <a:t> structure porteuse</a:t>
                      </a:r>
                      <a:endParaRPr lang="fr-FR" sz="11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 smtClean="0"/>
                        <a:t>Charges permanentes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 smtClean="0"/>
                        <a:t>Charges d’exploitation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 smtClean="0"/>
                        <a:t>Charges climatiques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 smtClean="0"/>
                        <a:t>Les </a:t>
                      </a:r>
                      <a:r>
                        <a:rPr lang="fr-FR" sz="1100" dirty="0" err="1" smtClean="0"/>
                        <a:t>Eurocodes</a:t>
                      </a:r>
                      <a:endParaRPr lang="fr-FR" sz="11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 smtClean="0"/>
                        <a:t>Caractéristiques du sol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7" name="Flèche droite 56"/>
          <p:cNvSpPr/>
          <p:nvPr/>
        </p:nvSpPr>
        <p:spPr>
          <a:xfrm>
            <a:off x="1835696" y="3140968"/>
            <a:ext cx="288032" cy="432048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8" name="Flèche droite 57"/>
          <p:cNvSpPr/>
          <p:nvPr/>
        </p:nvSpPr>
        <p:spPr>
          <a:xfrm>
            <a:off x="5508104" y="3212976"/>
            <a:ext cx="216024" cy="432048"/>
          </a:xfrm>
          <a:prstGeom prst="rightArrow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Rectangle à coins arrondis 47"/>
          <p:cNvSpPr/>
          <p:nvPr/>
        </p:nvSpPr>
        <p:spPr>
          <a:xfrm>
            <a:off x="6804248" y="2348880"/>
            <a:ext cx="1152128" cy="216024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100" dirty="0" smtClean="0">
                <a:solidFill>
                  <a:schemeClr val="tx1"/>
                </a:solidFill>
              </a:rPr>
              <a:t>Synthèse des présentations élèves réalisée par le professeur</a:t>
            </a:r>
            <a:endParaRPr lang="fr-FR" sz="1100" dirty="0">
              <a:solidFill>
                <a:schemeClr val="tx1"/>
              </a:solidFill>
            </a:endParaRPr>
          </a:p>
        </p:txBody>
      </p:sp>
      <p:sp>
        <p:nvSpPr>
          <p:cNvPr id="39" name="ZoneTexte 38"/>
          <p:cNvSpPr txBox="1"/>
          <p:nvPr/>
        </p:nvSpPr>
        <p:spPr>
          <a:xfrm>
            <a:off x="6804248" y="2492896"/>
            <a:ext cx="12241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dirty="0" smtClean="0"/>
              <a:t>FORMALISATION </a:t>
            </a:r>
            <a:endParaRPr lang="fr-FR" sz="1100" b="1" dirty="0"/>
          </a:p>
        </p:txBody>
      </p:sp>
      <p:sp>
        <p:nvSpPr>
          <p:cNvPr id="61" name="Flèche droite 60"/>
          <p:cNvSpPr/>
          <p:nvPr/>
        </p:nvSpPr>
        <p:spPr>
          <a:xfrm>
            <a:off x="7884368" y="3212976"/>
            <a:ext cx="216024" cy="432048"/>
          </a:xfrm>
          <a:prstGeom prst="rightArrow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1" name="Image 50" descr="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008" y="31159"/>
            <a:ext cx="899592" cy="949569"/>
          </a:xfrm>
          <a:prstGeom prst="rect">
            <a:avLst/>
          </a:prstGeom>
        </p:spPr>
      </p:pic>
      <p:sp>
        <p:nvSpPr>
          <p:cNvPr id="60" name="Flèche droite 59"/>
          <p:cNvSpPr/>
          <p:nvPr/>
        </p:nvSpPr>
        <p:spPr>
          <a:xfrm>
            <a:off x="6660232" y="3212976"/>
            <a:ext cx="216024" cy="432048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ZoneTexte 34"/>
          <p:cNvSpPr txBox="1"/>
          <p:nvPr/>
        </p:nvSpPr>
        <p:spPr>
          <a:xfrm rot="557064">
            <a:off x="4957651" y="5563080"/>
            <a:ext cx="4176464" cy="461665"/>
          </a:xfrm>
          <a:prstGeom prst="rect">
            <a:avLst/>
          </a:prstGeom>
          <a:solidFill>
            <a:schemeClr val="accent4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fr-FR" sz="1200" b="1" dirty="0" smtClean="0">
                <a:solidFill>
                  <a:schemeClr val="bg1"/>
                </a:solidFill>
              </a:rPr>
              <a:t>C.I. 12 : Dimensionnement des structures et architectures. </a:t>
            </a:r>
            <a:br>
              <a:rPr lang="fr-FR" sz="1200" b="1" dirty="0" smtClean="0">
                <a:solidFill>
                  <a:schemeClr val="bg1"/>
                </a:solidFill>
              </a:rPr>
            </a:br>
            <a:r>
              <a:rPr lang="fr-FR" sz="1200" b="1" dirty="0" smtClean="0">
                <a:solidFill>
                  <a:schemeClr val="bg1"/>
                </a:solidFill>
              </a:rPr>
              <a:t>Optimisation comportementale et éco-conception (CO5.3)</a:t>
            </a:r>
            <a:endParaRPr lang="fr-FR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au 5"/>
          <p:cNvGraphicFramePr>
            <a:graphicFrameLocks noGrp="1"/>
          </p:cNvGraphicFramePr>
          <p:nvPr/>
        </p:nvGraphicFramePr>
        <p:xfrm>
          <a:off x="827584" y="2924944"/>
          <a:ext cx="8064000" cy="1152128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{ED083AE6-46FA-4A59-8FB0-9F97EB10719F}</a:tableStyleId>
              </a:tblPr>
              <a:tblGrid>
                <a:gridCol w="1008000"/>
                <a:gridCol w="1008000"/>
                <a:gridCol w="1008000"/>
                <a:gridCol w="1008000"/>
                <a:gridCol w="1008000"/>
                <a:gridCol w="1008000"/>
                <a:gridCol w="1008000"/>
                <a:gridCol w="1008000"/>
              </a:tblGrid>
              <a:tr h="541807">
                <a:tc>
                  <a:txBody>
                    <a:bodyPr/>
                    <a:lstStyle/>
                    <a:p>
                      <a:r>
                        <a:rPr lang="fr-FR" sz="1000" b="0" dirty="0" smtClean="0">
                          <a:solidFill>
                            <a:schemeClr val="bg1"/>
                          </a:solidFill>
                        </a:rPr>
                        <a:t>La problématique</a:t>
                      </a:r>
                      <a:endParaRPr lang="fr-FR" sz="10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00" b="0" dirty="0" smtClean="0">
                          <a:solidFill>
                            <a:schemeClr val="bg1"/>
                          </a:solidFill>
                        </a:rPr>
                        <a:t>L’appropriation des supports</a:t>
                      </a:r>
                      <a:endParaRPr lang="fr-FR" sz="10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00" b="0" dirty="0" smtClean="0">
                          <a:solidFill>
                            <a:schemeClr val="bg1"/>
                          </a:solidFill>
                        </a:rPr>
                        <a:t>Notions</a:t>
                      </a:r>
                      <a:r>
                        <a:rPr lang="fr-FR" sz="1000" b="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fr-FR" sz="1000" b="0" dirty="0" smtClean="0">
                          <a:solidFill>
                            <a:schemeClr val="bg1"/>
                          </a:solidFill>
                        </a:rPr>
                        <a:t>essentielles « transfert de charges »</a:t>
                      </a:r>
                      <a:endParaRPr lang="fr-FR" sz="10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>
                          <a:solidFill>
                            <a:schemeClr val="bg1"/>
                          </a:solidFill>
                        </a:rPr>
                        <a:t>ACTIVITÉS</a:t>
                      </a:r>
                      <a:endParaRPr lang="fr-FR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00" b="0" smtClean="0">
                          <a:solidFill>
                            <a:schemeClr val="bg1"/>
                          </a:solidFill>
                        </a:rPr>
                        <a:t>Synthèse</a:t>
                      </a:r>
                      <a:r>
                        <a:rPr lang="fr-FR" sz="1000" b="0" baseline="0" smtClean="0">
                          <a:solidFill>
                            <a:schemeClr val="bg1"/>
                          </a:solidFill>
                        </a:rPr>
                        <a:t> des résultats et préparation restitution</a:t>
                      </a:r>
                      <a:endParaRPr lang="fr-FR" sz="10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00" b="0" dirty="0" smtClean="0">
                          <a:solidFill>
                            <a:schemeClr val="bg1"/>
                          </a:solidFill>
                        </a:rPr>
                        <a:t>Restitution</a:t>
                      </a:r>
                      <a:endParaRPr lang="fr-FR" sz="10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00" b="0" dirty="0" smtClean="0">
                          <a:solidFill>
                            <a:schemeClr val="bg1"/>
                          </a:solidFill>
                        </a:rPr>
                        <a:t>Formalisation</a:t>
                      </a:r>
                      <a:endParaRPr lang="fr-FR" sz="10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dirty="0" smtClean="0">
                          <a:solidFill>
                            <a:schemeClr val="bg1"/>
                          </a:solidFill>
                        </a:rPr>
                        <a:t>Evaluation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FF9900"/>
                    </a:solidFill>
                  </a:tcPr>
                </a:tc>
              </a:tr>
              <a:tr h="451088">
                <a:tc>
                  <a:txBody>
                    <a:bodyPr/>
                    <a:lstStyle/>
                    <a:p>
                      <a:pPr algn="ctr"/>
                      <a:r>
                        <a:rPr lang="fr-FR" sz="1200" b="0" dirty="0" smtClean="0">
                          <a:solidFill>
                            <a:schemeClr val="bg1"/>
                          </a:solidFill>
                        </a:rPr>
                        <a:t>1 h</a:t>
                      </a:r>
                      <a:endParaRPr lang="fr-FR" sz="12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dirty="0" smtClean="0">
                          <a:solidFill>
                            <a:schemeClr val="bg1"/>
                          </a:solidFill>
                        </a:rPr>
                        <a:t>3 h</a:t>
                      </a:r>
                      <a:endParaRPr lang="fr-FR" sz="12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dirty="0" smtClean="0">
                          <a:solidFill>
                            <a:schemeClr val="bg1"/>
                          </a:solidFill>
                        </a:rPr>
                        <a:t>3 h</a:t>
                      </a:r>
                      <a:endParaRPr lang="fr-FR" sz="12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dirty="0" smtClean="0">
                          <a:solidFill>
                            <a:schemeClr val="bg1"/>
                          </a:solidFill>
                        </a:rPr>
                        <a:t>7 h</a:t>
                      </a:r>
                      <a:endParaRPr lang="fr-FR" sz="12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dirty="0" smtClean="0">
                          <a:solidFill>
                            <a:schemeClr val="bg1"/>
                          </a:solidFill>
                        </a:rPr>
                        <a:t>2 h</a:t>
                      </a:r>
                      <a:endParaRPr lang="fr-FR" sz="12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dirty="0" smtClean="0">
                          <a:solidFill>
                            <a:schemeClr val="bg1"/>
                          </a:solidFill>
                        </a:rPr>
                        <a:t>2 h</a:t>
                      </a:r>
                      <a:endParaRPr lang="fr-FR" sz="12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dirty="0" smtClean="0">
                          <a:solidFill>
                            <a:schemeClr val="bg1"/>
                          </a:solidFill>
                          <a:effectLst/>
                        </a:rPr>
                        <a:t>1h</a:t>
                      </a:r>
                      <a:endParaRPr lang="fr-FR" sz="1200" b="0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 smtClean="0">
                          <a:solidFill>
                            <a:schemeClr val="bg1"/>
                          </a:solidFill>
                          <a:effectLst/>
                        </a:rPr>
                        <a:t>2 h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FF9900"/>
                    </a:solidFill>
                  </a:tcPr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1259632" y="332656"/>
            <a:ext cx="7344816" cy="8309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Arial" pitchFamily="34" charset="0"/>
              </a:rPr>
              <a:t>Comment modifier la structure porteuse d’un ouvrage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Arial" pitchFamily="34" charset="0"/>
              </a:rPr>
              <a:t>sans compromettre sa stabilité ?</a:t>
            </a:r>
            <a:endParaRPr lang="fr-FR" sz="2400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ZoneTexte 7"/>
          <p:cNvSpPr txBox="1"/>
          <p:nvPr/>
        </p:nvSpPr>
        <p:spPr>
          <a:xfrm rot="16200000">
            <a:off x="-1683114" y="3347410"/>
            <a:ext cx="4392488" cy="52322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 prst="coolSlant"/>
            <a:contourClr>
              <a:schemeClr val="accent2"/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800" b="1" dirty="0" smtClean="0">
                <a:solidFill>
                  <a:schemeClr val="bg1"/>
                </a:solidFill>
              </a:rPr>
              <a:t>QUELLE ORGANISATION ?</a:t>
            </a:r>
            <a:endParaRPr lang="fr-FR" sz="2800" b="1" dirty="0">
              <a:solidFill>
                <a:schemeClr val="bg1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22271" t="22906" r="22270" b="8681"/>
          <a:stretch>
            <a:fillRect/>
          </a:stretch>
        </p:blipFill>
        <p:spPr bwMode="auto">
          <a:xfrm rot="20757861">
            <a:off x="838969" y="1903216"/>
            <a:ext cx="1453555" cy="10081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43408" t="38884" r="41063" b="31469"/>
          <a:stretch>
            <a:fillRect/>
          </a:stretch>
        </p:blipFill>
        <p:spPr bwMode="auto">
          <a:xfrm rot="20876082">
            <a:off x="2808350" y="1728256"/>
            <a:ext cx="1073369" cy="11521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 l="20477" t="13781" r="45763" b="57062"/>
          <a:stretch>
            <a:fillRect/>
          </a:stretch>
        </p:blipFill>
        <p:spPr bwMode="auto">
          <a:xfrm rot="21092317">
            <a:off x="4135540" y="1715123"/>
            <a:ext cx="2232248" cy="10839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print"/>
          <a:srcRect l="52837" t="23250" r="10071" b="9813"/>
          <a:stretch>
            <a:fillRect/>
          </a:stretch>
        </p:blipFill>
        <p:spPr bwMode="auto">
          <a:xfrm rot="411610">
            <a:off x="7322513" y="1425587"/>
            <a:ext cx="1512168" cy="1534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Image 12" descr="logo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1520" y="188641"/>
            <a:ext cx="1023272" cy="1080120"/>
          </a:xfrm>
          <a:prstGeom prst="rect">
            <a:avLst/>
          </a:prstGeom>
        </p:spPr>
      </p:pic>
      <p:sp>
        <p:nvSpPr>
          <p:cNvPr id="14" name="Organigramme : Bande perforée 13"/>
          <p:cNvSpPr/>
          <p:nvPr/>
        </p:nvSpPr>
        <p:spPr>
          <a:xfrm>
            <a:off x="827584" y="4365104"/>
            <a:ext cx="3024336" cy="576064"/>
          </a:xfrm>
          <a:prstGeom prst="flowChartPunchedTap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Semaine 1</a:t>
            </a:r>
            <a:endParaRPr lang="fr-FR" dirty="0"/>
          </a:p>
        </p:txBody>
      </p:sp>
      <p:sp>
        <p:nvSpPr>
          <p:cNvPr id="15" name="Organigramme : Bande perforée 14"/>
          <p:cNvSpPr/>
          <p:nvPr/>
        </p:nvSpPr>
        <p:spPr>
          <a:xfrm>
            <a:off x="4932040" y="4365104"/>
            <a:ext cx="3960440" cy="576064"/>
          </a:xfrm>
          <a:prstGeom prst="flowChartPunchedTape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Semaine 3</a:t>
            </a:r>
            <a:endParaRPr lang="fr-FR" dirty="0"/>
          </a:p>
        </p:txBody>
      </p:sp>
      <p:sp>
        <p:nvSpPr>
          <p:cNvPr id="16" name="Organigramme : Bande perforée 15"/>
          <p:cNvSpPr/>
          <p:nvPr/>
        </p:nvSpPr>
        <p:spPr>
          <a:xfrm>
            <a:off x="3851920" y="4509120"/>
            <a:ext cx="1080120" cy="648072"/>
          </a:xfrm>
          <a:prstGeom prst="flowChartPunchedTap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Semaine 2</a:t>
            </a:r>
            <a:endParaRPr lang="fr-FR" dirty="0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7" cstate="print"/>
          <a:srcRect l="27391" t="13407" r="33315" b="6250"/>
          <a:stretch>
            <a:fillRect/>
          </a:stretch>
        </p:blipFill>
        <p:spPr bwMode="auto">
          <a:xfrm rot="21166407">
            <a:off x="1421526" y="4873881"/>
            <a:ext cx="1315417" cy="1512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413734">
            <a:off x="3359444" y="5228534"/>
            <a:ext cx="2016224" cy="15139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9" cstate="print"/>
          <a:srcRect l="30443" t="23422" r="52265" b="43258"/>
          <a:stretch>
            <a:fillRect/>
          </a:stretch>
        </p:blipFill>
        <p:spPr bwMode="auto">
          <a:xfrm rot="21132274">
            <a:off x="6333206" y="4964974"/>
            <a:ext cx="1525388" cy="1652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04972">
            <a:off x="339151" y="5385924"/>
            <a:ext cx="1791437" cy="13505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Image 10"/>
          <p:cNvPicPr/>
          <p:nvPr/>
        </p:nvPicPr>
        <p:blipFill>
          <a:blip r:embed="rId3" cstate="print"/>
          <a:srcRect l="20768" t="8161" r="21496" b="27671"/>
          <a:stretch>
            <a:fillRect/>
          </a:stretch>
        </p:blipFill>
        <p:spPr bwMode="auto">
          <a:xfrm rot="836726">
            <a:off x="732346" y="3603875"/>
            <a:ext cx="1597747" cy="11977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 l="32653" t="34452" r="17538" b="16329"/>
          <a:stretch>
            <a:fillRect/>
          </a:stretch>
        </p:blipFill>
        <p:spPr bwMode="auto">
          <a:xfrm rot="20970678">
            <a:off x="1154055" y="1374386"/>
            <a:ext cx="2616444" cy="14535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6" name="Tableau 5"/>
          <p:cNvGraphicFramePr>
            <a:graphicFrameLocks noGrp="1"/>
          </p:cNvGraphicFramePr>
          <p:nvPr/>
        </p:nvGraphicFramePr>
        <p:xfrm>
          <a:off x="2195736" y="2348880"/>
          <a:ext cx="6624000" cy="4261753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2212044"/>
                <a:gridCol w="1415706"/>
                <a:gridCol w="1498125"/>
                <a:gridCol w="1498125"/>
              </a:tblGrid>
              <a:tr h="541807">
                <a:tc>
                  <a:txBody>
                    <a:bodyPr/>
                    <a:lstStyle/>
                    <a:p>
                      <a:r>
                        <a:rPr lang="fr-FR" dirty="0" smtClean="0"/>
                        <a:t>Activités </a:t>
                      </a:r>
                      <a:endParaRPr lang="fr-FR" dirty="0"/>
                    </a:p>
                  </a:txBody>
                  <a:tcPr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Support</a:t>
                      </a:r>
                      <a:endParaRPr lang="fr-FR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≈ 3,5</a:t>
                      </a:r>
                      <a:r>
                        <a:rPr lang="fr-FR" baseline="0" dirty="0" smtClean="0"/>
                        <a:t> h</a:t>
                      </a:r>
                      <a:endParaRPr lang="fr-FR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≈ 3,5</a:t>
                      </a:r>
                      <a:r>
                        <a:rPr lang="fr-FR" baseline="0" dirty="0" smtClean="0"/>
                        <a:t> h</a:t>
                      </a:r>
                      <a:endParaRPr lang="fr-FR" dirty="0" smtClean="0"/>
                    </a:p>
                  </a:txBody>
                  <a:tcPr anchor="ctr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935182">
                <a:tc>
                  <a:txBody>
                    <a:bodyPr/>
                    <a:lstStyle/>
                    <a:p>
                      <a:pPr algn="l"/>
                      <a:r>
                        <a:rPr lang="fr-FR" dirty="0" smtClean="0"/>
                        <a:t>Expérimentation </a:t>
                      </a:r>
                      <a:r>
                        <a:rPr lang="fr-FR" dirty="0" err="1" smtClean="0"/>
                        <a:t>Labview</a:t>
                      </a:r>
                      <a:endParaRPr lang="fr-FR" dirty="0"/>
                    </a:p>
                  </a:txBody>
                  <a:tcPr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Triplex</a:t>
                      </a:r>
                      <a:endParaRPr lang="fr-FR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 smtClean="0">
                          <a:effectLst/>
                        </a:rPr>
                        <a:t>①</a:t>
                      </a:r>
                      <a:endParaRPr lang="fr-FR" sz="24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 smtClean="0">
                          <a:effectLst/>
                        </a:rPr>
                        <a:t>②</a:t>
                      </a:r>
                      <a:endParaRPr lang="fr-FR" sz="2400" b="1" dirty="0" smtClean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684648">
                <a:tc>
                  <a:txBody>
                    <a:bodyPr/>
                    <a:lstStyle/>
                    <a:p>
                      <a:pPr algn="l"/>
                      <a:endParaRPr lang="fr-FR" dirty="0" smtClean="0"/>
                    </a:p>
                    <a:p>
                      <a:pPr algn="l"/>
                      <a:r>
                        <a:rPr lang="fr-FR" dirty="0" smtClean="0"/>
                        <a:t>Simulation</a:t>
                      </a:r>
                    </a:p>
                    <a:p>
                      <a:pPr algn="l"/>
                      <a:endParaRPr lang="fr-FR" dirty="0" smtClean="0"/>
                    </a:p>
                  </a:txBody>
                  <a:tcPr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Triplex</a:t>
                      </a:r>
                      <a:endParaRPr lang="fr-FR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 smtClean="0">
                          <a:effectLst/>
                        </a:rPr>
                        <a:t>①</a:t>
                      </a:r>
                      <a:endParaRPr lang="fr-FR" sz="2400" b="1" dirty="0" smtClean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 smtClean="0">
                          <a:effectLst/>
                        </a:rPr>
                        <a:t>②</a:t>
                      </a:r>
                      <a:endParaRPr lang="fr-FR" sz="2400" b="1" dirty="0" smtClean="0">
                        <a:solidFill>
                          <a:srgbClr val="FF9900"/>
                        </a:solidFill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935182">
                <a:tc>
                  <a:txBody>
                    <a:bodyPr/>
                    <a:lstStyle/>
                    <a:p>
                      <a:pPr algn="l"/>
                      <a:r>
                        <a:rPr lang="fr-FR" dirty="0" smtClean="0"/>
                        <a:t>Calcul sur tableur</a:t>
                      </a:r>
                      <a:endParaRPr lang="fr-FR" dirty="0"/>
                    </a:p>
                  </a:txBody>
                  <a:tcPr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Portique manutention</a:t>
                      </a:r>
                      <a:endParaRPr lang="fr-FR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 smtClean="0">
                          <a:effectLst/>
                        </a:rPr>
                        <a:t>①</a:t>
                      </a:r>
                      <a:endParaRPr lang="fr-FR" sz="2400" b="1" dirty="0" smtClean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 smtClean="0">
                          <a:effectLst/>
                        </a:rPr>
                        <a:t>②</a:t>
                      </a:r>
                      <a:endParaRPr lang="fr-FR" sz="24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935182">
                <a:tc>
                  <a:txBody>
                    <a:bodyPr/>
                    <a:lstStyle/>
                    <a:p>
                      <a:pPr algn="l"/>
                      <a:r>
                        <a:rPr lang="fr-FR" dirty="0" smtClean="0"/>
                        <a:t>Expérimentation sur balances</a:t>
                      </a:r>
                      <a:endParaRPr lang="fr-FR" dirty="0"/>
                    </a:p>
                  </a:txBody>
                  <a:tcPr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Passerelle piétonne</a:t>
                      </a:r>
                      <a:endParaRPr lang="fr-FR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 smtClean="0">
                          <a:effectLst/>
                        </a:rPr>
                        <a:t>①</a:t>
                      </a:r>
                      <a:endParaRPr lang="fr-FR" sz="2400" b="1" dirty="0" smtClean="0">
                        <a:solidFill>
                          <a:srgbClr val="FF9900"/>
                        </a:solidFill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 smtClean="0">
                          <a:effectLst/>
                        </a:rPr>
                        <a:t>②</a:t>
                      </a:r>
                      <a:endParaRPr lang="fr-FR" sz="2400" b="1" dirty="0" smtClean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olSlant"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1259632" y="332656"/>
            <a:ext cx="7344816" cy="8309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Arial" pitchFamily="34" charset="0"/>
              </a:rPr>
              <a:t>Comment modifier la structure porteuse d’un ouvrage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Arial" pitchFamily="34" charset="0"/>
              </a:rPr>
              <a:t>sans compromettre sa stabilité ?</a:t>
            </a:r>
            <a:endParaRPr lang="fr-FR" sz="2400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ZoneTexte 7"/>
          <p:cNvSpPr txBox="1"/>
          <p:nvPr/>
        </p:nvSpPr>
        <p:spPr>
          <a:xfrm rot="16940642">
            <a:off x="-1471166" y="2272445"/>
            <a:ext cx="4392488" cy="52322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 prst="coolSlant"/>
            <a:contourClr>
              <a:schemeClr val="accent2"/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800" b="1" dirty="0" smtClean="0">
                <a:solidFill>
                  <a:schemeClr val="bg1"/>
                </a:solidFill>
              </a:rPr>
              <a:t>QUELLE ORGANISATION ?</a:t>
            </a:r>
            <a:endParaRPr lang="fr-FR" sz="2800" b="1" dirty="0">
              <a:solidFill>
                <a:schemeClr val="bg1"/>
              </a:solidFill>
            </a:endParaRPr>
          </a:p>
        </p:txBody>
      </p:sp>
      <p:grpSp>
        <p:nvGrpSpPr>
          <p:cNvPr id="14" name="Groupe 13"/>
          <p:cNvGrpSpPr/>
          <p:nvPr/>
        </p:nvGrpSpPr>
        <p:grpSpPr>
          <a:xfrm>
            <a:off x="6660232" y="3429000"/>
            <a:ext cx="1296144" cy="2592288"/>
            <a:chOff x="6084168" y="2780928"/>
            <a:chExt cx="1296144" cy="2592288"/>
          </a:xfrm>
        </p:grpSpPr>
        <p:cxnSp>
          <p:nvCxnSpPr>
            <p:cNvPr id="10" name="Connecteur droit avec flèche 9"/>
            <p:cNvCxnSpPr/>
            <p:nvPr/>
          </p:nvCxnSpPr>
          <p:spPr>
            <a:xfrm>
              <a:off x="6084168" y="2852936"/>
              <a:ext cx="1296144" cy="1584176"/>
            </a:xfrm>
            <a:prstGeom prst="straightConnector1">
              <a:avLst/>
            </a:prstGeom>
            <a:ln w="38100">
              <a:solidFill>
                <a:srgbClr val="FF3300"/>
              </a:solidFill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avec flèche 12"/>
            <p:cNvCxnSpPr/>
            <p:nvPr/>
          </p:nvCxnSpPr>
          <p:spPr>
            <a:xfrm>
              <a:off x="6084168" y="3789040"/>
              <a:ext cx="1296144" cy="1584176"/>
            </a:xfrm>
            <a:prstGeom prst="straightConnector1">
              <a:avLst/>
            </a:prstGeom>
            <a:ln w="38100"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avec flèche 15"/>
            <p:cNvCxnSpPr/>
            <p:nvPr/>
          </p:nvCxnSpPr>
          <p:spPr>
            <a:xfrm flipV="1">
              <a:off x="6156176" y="2780928"/>
              <a:ext cx="1224136" cy="1656184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avec flèche 18"/>
            <p:cNvCxnSpPr/>
            <p:nvPr/>
          </p:nvCxnSpPr>
          <p:spPr>
            <a:xfrm flipV="1">
              <a:off x="6156176" y="3717032"/>
              <a:ext cx="1224136" cy="1656184"/>
            </a:xfrm>
            <a:prstGeom prst="straightConnector1">
              <a:avLst/>
            </a:prstGeom>
            <a:ln w="38100">
              <a:solidFill>
                <a:srgbClr val="FF9900"/>
              </a:solidFill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" name="Image 14" descr="log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486650">
            <a:off x="7236296" y="1052736"/>
            <a:ext cx="1023272" cy="1080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32653" t="34452" r="17538" b="16329"/>
          <a:stretch>
            <a:fillRect/>
          </a:stretch>
        </p:blipFill>
        <p:spPr bwMode="auto">
          <a:xfrm rot="566159">
            <a:off x="4378698" y="524971"/>
            <a:ext cx="4300132" cy="23889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ZoneTexte 3"/>
          <p:cNvSpPr txBox="1"/>
          <p:nvPr/>
        </p:nvSpPr>
        <p:spPr>
          <a:xfrm rot="20832602">
            <a:off x="614982" y="956380"/>
            <a:ext cx="4392488" cy="52322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 prst="coolSlant"/>
            <a:contourClr>
              <a:schemeClr val="accent2"/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800" b="1" dirty="0" smtClean="0">
                <a:solidFill>
                  <a:schemeClr val="bg1"/>
                </a:solidFill>
              </a:rPr>
              <a:t>LES MERCIS…</a:t>
            </a:r>
            <a:endParaRPr lang="fr-FR" sz="2800" b="1" dirty="0">
              <a:solidFill>
                <a:schemeClr val="bg1"/>
              </a:solidFill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179512" y="2456795"/>
            <a:ext cx="6840760" cy="440120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fr-FR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Beaucoup de collègues nous ont aidé et nous les en remercions.</a:t>
            </a:r>
          </a:p>
          <a:p>
            <a:endParaRPr lang="fr-FR" sz="2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fr-FR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Nous tenions toutefois à remercier de vive voix</a:t>
            </a:r>
          </a:p>
          <a:p>
            <a:endParaRPr lang="fr-FR" sz="2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fr-FR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M. </a:t>
            </a:r>
            <a:r>
              <a:rPr lang="fr-FR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Lemeiter</a:t>
            </a:r>
            <a:r>
              <a:rPr lang="fr-FR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: un bonus vous est offert puisqu’il a réalisé une étude sur le bioclimatique à travers ce bâtiment « TRIPLEX »</a:t>
            </a:r>
          </a:p>
          <a:p>
            <a:r>
              <a:rPr lang="fr-FR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fr-FR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fr-FR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M. André et M. </a:t>
            </a:r>
            <a:r>
              <a:rPr lang="fr-FR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Grut</a:t>
            </a:r>
            <a:r>
              <a:rPr lang="fr-FR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: qui ont testé et modifié les TD de ce thème</a:t>
            </a:r>
          </a:p>
          <a:p>
            <a:r>
              <a:rPr lang="fr-FR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fr-FR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fr-FR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M. Mairesse qui nous a guidé sur le calcul de descente de charges</a:t>
            </a:r>
          </a:p>
          <a:p>
            <a:r>
              <a:rPr lang="fr-FR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fr-FR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fr-FR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M. </a:t>
            </a:r>
            <a:r>
              <a:rPr lang="fr-FR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Catoir</a:t>
            </a:r>
            <a:r>
              <a:rPr lang="fr-FR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qui nous a guidé sur le TD « descente de charges »</a:t>
            </a:r>
            <a:endParaRPr lang="fr-FR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32653" t="34452" r="17538" b="16329"/>
          <a:stretch>
            <a:fillRect/>
          </a:stretch>
        </p:blipFill>
        <p:spPr bwMode="auto">
          <a:xfrm rot="566159">
            <a:off x="6211585" y="625459"/>
            <a:ext cx="2822955" cy="15683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ZoneTexte 3"/>
          <p:cNvSpPr txBox="1"/>
          <p:nvPr/>
        </p:nvSpPr>
        <p:spPr>
          <a:xfrm rot="21416228">
            <a:off x="128473" y="357034"/>
            <a:ext cx="6328651" cy="954107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 prst="coolSlant"/>
            <a:contourClr>
              <a:schemeClr val="accent2"/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800" smtClean="0"/>
              <a:t>Exemples d’études pouvant être développés </a:t>
            </a:r>
            <a:r>
              <a:rPr lang="fr-FR" sz="2800" dirty="0" smtClean="0"/>
              <a:t>lors d’un projet en terminale</a:t>
            </a:r>
            <a:endParaRPr lang="fr-FR" sz="2800" b="1" dirty="0">
              <a:solidFill>
                <a:schemeClr val="bg1"/>
              </a:solidFill>
            </a:endParaRPr>
          </a:p>
        </p:txBody>
      </p:sp>
      <p:graphicFrame>
        <p:nvGraphicFramePr>
          <p:cNvPr id="44" name="Tableau 43"/>
          <p:cNvGraphicFramePr>
            <a:graphicFrameLocks noGrp="1"/>
          </p:cNvGraphicFramePr>
          <p:nvPr/>
        </p:nvGraphicFramePr>
        <p:xfrm>
          <a:off x="0" y="1493520"/>
          <a:ext cx="9144000" cy="5379720"/>
        </p:xfrm>
        <a:graphic>
          <a:graphicData uri="http://schemas.openxmlformats.org/drawingml/2006/table">
            <a:tbl>
              <a:tblPr/>
              <a:tblGrid>
                <a:gridCol w="1571098"/>
                <a:gridCol w="6177543"/>
                <a:gridCol w="1395359"/>
              </a:tblGrid>
              <a:tr h="1608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</a:rPr>
                        <a:t>TRAVAUX</a:t>
                      </a:r>
                      <a:endParaRPr lang="fr-FR" sz="12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24" marR="50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</a:rPr>
                        <a:t>ETUDES A REALISER</a:t>
                      </a:r>
                      <a:endParaRPr lang="fr-FR" sz="12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24" marR="50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1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</a:rPr>
                        <a:t>Compétences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24" marR="50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23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 b="1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</a:rPr>
                        <a:t>Apport d’un 3</a:t>
                      </a:r>
                      <a:r>
                        <a:rPr lang="fr-FR" sz="1100" b="1" baseline="3000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</a:rPr>
                        <a:t>ème</a:t>
                      </a:r>
                      <a:r>
                        <a:rPr lang="fr-FR" sz="1100" b="1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</a:rPr>
                        <a:t> étage </a:t>
                      </a:r>
                      <a:endParaRPr lang="fr-FR" sz="11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24" marR="50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</a:rPr>
                        <a:t>Destruction des acrotères :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</a:rPr>
                        <a:t> ACV des matériaux, 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</a:rPr>
                        <a:t>valorisation des déchets, 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</a:rPr>
                        <a:t>mise en sécurité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</a:rPr>
                        <a:t>Descente de charges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</a:rPr>
                        <a:t>Etude des linteaux sur baies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</a:rPr>
                        <a:t>Etude de la poutre  intermédiaire au rez-de-chaussée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</a:rPr>
                        <a:t>Etude des planchers existants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</a:rPr>
                        <a:t>Etude des fondations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</a:rPr>
                        <a:t>Force de portance du sol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</a:rPr>
                        <a:t>Sollicitations et déformations de la structure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</a:rPr>
                        <a:t>Principe de superposition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</a:rPr>
                        <a:t>Confort hygrométrique, acoustique de l’extension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</a:rPr>
                        <a:t>Justification des choix de matériaux 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24" marR="50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</a:rPr>
                        <a:t>CO1.2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</a:rPr>
                        <a:t>CO5.2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</a:rPr>
                        <a:t>CO5.3 / </a:t>
                      </a:r>
                      <a:r>
                        <a:rPr lang="en-US" sz="1100" b="1" i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</a:rPr>
                        <a:t>CO8</a:t>
                      </a:r>
                      <a:endParaRPr lang="fr-FR" sz="11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</a:rPr>
                        <a:t>CO1.1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24" marR="50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6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 b="1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</a:rPr>
                        <a:t>Imaginer une solution</a:t>
                      </a:r>
                      <a:endParaRPr lang="fr-FR" sz="11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24" marR="50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</a:rPr>
                        <a:t>Participer à une étude architecturale dans une démarche de développement durable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</a:rPr>
                        <a:t>Proposer des solutions techniques répondant aux contraintes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</a:rPr>
                        <a:t>Concevoir une organisation de réalisation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24" marR="50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100" b="1" i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</a:rPr>
                        <a:t>CO7</a:t>
                      </a:r>
                      <a:endParaRPr lang="fr-FR" sz="11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24" marR="50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35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 b="1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</a:rPr>
                        <a:t>3</a:t>
                      </a:r>
                      <a:r>
                        <a:rPr lang="fr-FR" sz="1100" b="1" baseline="3000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</a:rPr>
                        <a:t>ème</a:t>
                      </a:r>
                      <a:r>
                        <a:rPr lang="fr-FR" sz="1100" b="1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</a:rPr>
                        <a:t> étage en porte à faux afin de limiter les apports solaires</a:t>
                      </a:r>
                      <a:endParaRPr lang="fr-FR" sz="11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24" marR="50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</a:rPr>
                        <a:t>Etude des poutres en porte à faux/variante plancher en porte à faux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 u="dbl" baseline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Calibri"/>
                        </a:rPr>
                        <a:t>Adaptabilité à un concept bioclimatique (implantation </a:t>
                      </a:r>
                      <a:r>
                        <a:rPr lang="fr-FR" sz="1100" u="dbl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Calibri"/>
                        </a:rPr>
                        <a:t>extension, </a:t>
                      </a:r>
                      <a:r>
                        <a:rPr lang="fr-FR" sz="1100" u="dbl" baseline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Calibri"/>
                        </a:rPr>
                        <a:t>casquette envisagée, protection des vents…)</a:t>
                      </a:r>
                      <a:endParaRPr lang="fr-FR" sz="1100" u="dbl" baseline="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</a:rPr>
                        <a:t>Luminosité : utilisation du logiciel </a:t>
                      </a:r>
                      <a:r>
                        <a:rPr lang="fr-FR" sz="1100" dirty="0" err="1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</a:rPr>
                        <a:t>Dialux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24" marR="50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1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</a:rPr>
                        <a:t>CO5.3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1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</a:rPr>
                        <a:t>CO3.1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24" marR="50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6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 b="1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</a:rPr>
                        <a:t>Terrasse inaccessible  rendu accessible</a:t>
                      </a:r>
                      <a:endParaRPr lang="fr-FR" sz="11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24" marR="50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</a:rPr>
                        <a:t>Elévation des acrotères : reprise en œuvre du béton armé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</a:rPr>
                        <a:t>Etude de l’étanchéité pour la mise en place d’une terrasse </a:t>
                      </a:r>
                      <a:r>
                        <a:rPr lang="fr-FR" sz="1100" dirty="0" err="1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</a:rPr>
                        <a:t>végétalisée</a:t>
                      </a:r>
                      <a:r>
                        <a:rPr lang="fr-FR" sz="11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</a:rPr>
                        <a:t>.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</a:rPr>
                        <a:t>Etude des différentes charges d’exploitation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24" marR="50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1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</a:rPr>
                        <a:t>CO1.2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1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</a:rPr>
                        <a:t>CO4.4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1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</a:rPr>
                        <a:t>CO1.2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24" marR="50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53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</a:rPr>
                        <a:t>E.R.P.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24" marR="50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Normes techniques d'accessibilité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-  l’accès (transport, parking, trottoirs, seuil, ...) ;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-  la circulation à l’intérieur du bâtiment (déplacement horizontal et vertical, aires de rotation, d’approches et de circulation, repères sonores, tactiles et visuels, signalisation) ; 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-  l’usage de tous les équipements (sanitaires,  …).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Sécurité Incendie =&gt; structure </a:t>
                      </a:r>
                      <a:r>
                        <a:rPr lang="fr-FR" sz="1100" b="1" dirty="0" err="1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domotisée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24" marR="50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100" b="1" i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</a:rPr>
                        <a:t>CO9</a:t>
                      </a:r>
                      <a:endParaRPr lang="fr-FR" sz="11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24" marR="50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8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24" marR="50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Coût – Planification des travaux…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24" marR="50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100" b="1" i="1" smtClean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Calibri"/>
                        </a:rPr>
                        <a:t>CO7</a:t>
                      </a:r>
                      <a:endParaRPr lang="fr-FR" sz="1100" dirty="0">
                        <a:solidFill>
                          <a:srgbClr val="FF00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0624" marR="50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628800"/>
            <a:ext cx="5438775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ZoneTexte 6"/>
          <p:cNvSpPr txBox="1"/>
          <p:nvPr/>
        </p:nvSpPr>
        <p:spPr>
          <a:xfrm>
            <a:off x="611560" y="1340768"/>
            <a:ext cx="3672408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fr-FR" sz="2400" b="1" dirty="0" smtClean="0">
                <a:solidFill>
                  <a:schemeClr val="accent2">
                    <a:lumMod val="75000"/>
                  </a:schemeClr>
                </a:solidFill>
              </a:rPr>
              <a:t>PAVILLON INDIVIDUEL</a:t>
            </a:r>
            <a:endParaRPr lang="fr-FR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620688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ZoneTexte 9"/>
          <p:cNvSpPr txBox="1"/>
          <p:nvPr/>
        </p:nvSpPr>
        <p:spPr>
          <a:xfrm>
            <a:off x="0" y="188640"/>
            <a:ext cx="5020776" cy="58477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 prst="coolSlant"/>
            <a:contourClr>
              <a:schemeClr val="accent2"/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3200" b="1" dirty="0" smtClean="0">
                <a:solidFill>
                  <a:schemeClr val="bg1"/>
                </a:solidFill>
              </a:rPr>
              <a:t>MISE EN SITUATION</a:t>
            </a:r>
            <a:endParaRPr lang="fr-FR" sz="3200" b="1" dirty="0">
              <a:solidFill>
                <a:schemeClr val="bg1"/>
              </a:solidFill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/>
          <a:srcRect l="18817" t="11812" r="19752" b="23220"/>
          <a:stretch>
            <a:fillRect/>
          </a:stretch>
        </p:blipFill>
        <p:spPr bwMode="auto">
          <a:xfrm>
            <a:off x="1151112" y="2105472"/>
            <a:ext cx="7992888" cy="4752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/>
          <a:srcRect l="19924" t="12797" r="18645" b="8454"/>
          <a:stretch>
            <a:fillRect/>
          </a:stretch>
        </p:blipFill>
        <p:spPr bwMode="auto">
          <a:xfrm>
            <a:off x="539552" y="836712"/>
            <a:ext cx="7992888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11341" t="34078" r="7857" b="23594"/>
          <a:stretch>
            <a:fillRect/>
          </a:stretch>
        </p:blipFill>
        <p:spPr bwMode="auto">
          <a:xfrm>
            <a:off x="245151" y="1268760"/>
            <a:ext cx="8898849" cy="26208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/>
          <p:nvPr/>
        </p:nvSpPr>
        <p:spPr>
          <a:xfrm>
            <a:off x="7164288" y="5301208"/>
            <a:ext cx="576064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 descr="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16632"/>
            <a:ext cx="1023272" cy="1080120"/>
          </a:xfrm>
          <a:prstGeom prst="rect">
            <a:avLst/>
          </a:prstGeom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 l="6368" t="13781" r="58507" b="64739"/>
          <a:stretch>
            <a:fillRect/>
          </a:stretch>
        </p:blipFill>
        <p:spPr bwMode="auto">
          <a:xfrm>
            <a:off x="2771800" y="0"/>
            <a:ext cx="4896544" cy="16835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/>
          <a:srcRect l="19923" t="12796" r="18092" b="9813"/>
          <a:stretch>
            <a:fillRect/>
          </a:stretch>
        </p:blipFill>
        <p:spPr bwMode="auto">
          <a:xfrm>
            <a:off x="539552" y="980728"/>
            <a:ext cx="8064896" cy="5661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/>
          <a:srcRect l="18263" t="11812" r="49638" b="7470"/>
          <a:stretch>
            <a:fillRect/>
          </a:stretch>
        </p:blipFill>
        <p:spPr bwMode="auto">
          <a:xfrm>
            <a:off x="4067944" y="240713"/>
            <a:ext cx="4680520" cy="66172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 cstate="print"/>
          <a:srcRect l="22410" t="28172" r="23907" b="10797"/>
          <a:stretch>
            <a:fillRect/>
          </a:stretch>
        </p:blipFill>
        <p:spPr bwMode="auto">
          <a:xfrm>
            <a:off x="1979712" y="2276872"/>
            <a:ext cx="5832648" cy="37280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ZoneTexte 3"/>
          <p:cNvSpPr txBox="1"/>
          <p:nvPr/>
        </p:nvSpPr>
        <p:spPr>
          <a:xfrm rot="16200000">
            <a:off x="-1539169" y="3023955"/>
            <a:ext cx="4032446" cy="954107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 prst="coolSlant"/>
            <a:contourClr>
              <a:schemeClr val="accent2"/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800" b="1" dirty="0" smtClean="0">
                <a:solidFill>
                  <a:schemeClr val="bg1"/>
                </a:solidFill>
              </a:rPr>
              <a:t>QUEL SUPPORT POUR QUEL SCENARIO?</a:t>
            </a:r>
            <a:endParaRPr lang="fr-FR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 rot="16200000">
            <a:off x="-1827129" y="3707450"/>
            <a:ext cx="4680521" cy="52322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 prst="coolSlant"/>
            <a:contourClr>
              <a:schemeClr val="accent2"/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sz="2800" b="1" dirty="0" smtClean="0">
                <a:solidFill>
                  <a:schemeClr val="bg1"/>
                </a:solidFill>
              </a:rPr>
              <a:t>QUEL THEME POUR L’ELEVE ?</a:t>
            </a:r>
            <a:endParaRPr lang="fr-FR" sz="2800" b="1" dirty="0">
              <a:solidFill>
                <a:schemeClr val="bg1"/>
              </a:solidFill>
            </a:endParaRPr>
          </a:p>
        </p:txBody>
      </p:sp>
      <p:pic>
        <p:nvPicPr>
          <p:cNvPr id="7" name="Image 6"/>
          <p:cNvPicPr/>
          <p:nvPr/>
        </p:nvPicPr>
        <p:blipFill>
          <a:blip r:embed="rId2" cstate="print"/>
          <a:srcRect l="21664" t="41071" r="31420" b="15561"/>
          <a:stretch>
            <a:fillRect/>
          </a:stretch>
        </p:blipFill>
        <p:spPr bwMode="auto">
          <a:xfrm>
            <a:off x="1115616" y="1412776"/>
            <a:ext cx="3557513" cy="20838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Image 8"/>
          <p:cNvPicPr/>
          <p:nvPr/>
        </p:nvPicPr>
        <p:blipFill>
          <a:blip r:embed="rId3" cstate="print"/>
          <a:srcRect l="29880" t="20950" r="23484" b="23280"/>
          <a:stretch>
            <a:fillRect/>
          </a:stretch>
        </p:blipFill>
        <p:spPr bwMode="auto">
          <a:xfrm>
            <a:off x="4716016" y="3717032"/>
            <a:ext cx="4074185" cy="25953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26" name="AutoShape 2"/>
          <p:cNvSpPr>
            <a:spLocks noChangeArrowheads="1"/>
          </p:cNvSpPr>
          <p:nvPr/>
        </p:nvSpPr>
        <p:spPr bwMode="auto">
          <a:xfrm rot="1936769">
            <a:off x="4642108" y="2980790"/>
            <a:ext cx="1697588" cy="484141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107763" dir="2700000" algn="ctr" rotWithShape="0">
              <a:srgbClr val="3F3151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 rot="1965275">
            <a:off x="4811683" y="2648281"/>
            <a:ext cx="2670796" cy="40011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fr-FR" sz="2000" b="1" dirty="0" smtClean="0">
                <a:solidFill>
                  <a:schemeClr val="accent2">
                    <a:lumMod val="75000"/>
                  </a:schemeClr>
                </a:solidFill>
              </a:rPr>
              <a:t>Apport d’un 3</a:t>
            </a:r>
            <a:r>
              <a:rPr lang="fr-FR" sz="2000" b="1" baseline="30000" dirty="0" smtClean="0">
                <a:solidFill>
                  <a:schemeClr val="accent2">
                    <a:lumMod val="75000"/>
                  </a:schemeClr>
                </a:solidFill>
              </a:rPr>
              <a:t>ème</a:t>
            </a:r>
            <a:r>
              <a:rPr lang="fr-FR" sz="2000" b="1" dirty="0" smtClean="0">
                <a:solidFill>
                  <a:schemeClr val="accent2">
                    <a:lumMod val="75000"/>
                  </a:schemeClr>
                </a:solidFill>
              </a:rPr>
              <a:t> étage </a:t>
            </a:r>
            <a:endParaRPr lang="fr-FR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2" name="Image 11" descr="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188641"/>
            <a:ext cx="1023272" cy="108012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 rot="20350694">
            <a:off x="804885" y="1330506"/>
            <a:ext cx="7774457" cy="15696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Arial" pitchFamily="34" charset="0"/>
              </a:rPr>
              <a:t>Comment modifier la structure porteuse d’un ouvrage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Arial" pitchFamily="34" charset="0"/>
              </a:rPr>
              <a:t>sans compromettre sa stabilité ?</a:t>
            </a:r>
            <a:endParaRPr lang="fr-FR" sz="3200" dirty="0" smtClean="0">
              <a:solidFill>
                <a:schemeClr val="accent2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499992" y="3329608"/>
            <a:ext cx="4320480" cy="352839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3" name="Image 3" descr="Image2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3803661"/>
            <a:ext cx="3600400" cy="30543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Ellipse 13"/>
          <p:cNvSpPr/>
          <p:nvPr/>
        </p:nvSpPr>
        <p:spPr>
          <a:xfrm>
            <a:off x="6660232" y="4437112"/>
            <a:ext cx="216000" cy="216000"/>
          </a:xfrm>
          <a:prstGeom prst="ellipse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/>
          <p:cNvSpPr/>
          <p:nvPr/>
        </p:nvSpPr>
        <p:spPr>
          <a:xfrm>
            <a:off x="6660232" y="4797152"/>
            <a:ext cx="216000" cy="216000"/>
          </a:xfrm>
          <a:prstGeom prst="ellipse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ZoneTexte 17"/>
          <p:cNvSpPr txBox="1"/>
          <p:nvPr/>
        </p:nvSpPr>
        <p:spPr>
          <a:xfrm rot="20326031">
            <a:off x="1251354" y="3179965"/>
            <a:ext cx="7632848" cy="1384995"/>
          </a:xfrm>
          <a:prstGeom prst="rect">
            <a:avLst/>
          </a:prstGeom>
          <a:solidFill>
            <a:schemeClr val="accent4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fr-F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L’objectif de la séquence : Utiliser un modèle de comportement pour prédire un fonctionnement ou valider une performance</a:t>
            </a:r>
            <a:endParaRPr lang="fr-FR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animBg="1"/>
      <p:bldP spid="10" grpId="0" build="allAtOnce"/>
      <p:bldP spid="5" grpId="0" build="allAtOnce" animBg="1"/>
      <p:bldP spid="17" grpId="0" animBg="1"/>
      <p:bldP spid="14" grpId="0" animBg="1"/>
      <p:bldP spid="16" grpId="0" animBg="1"/>
      <p:bldP spid="18" grpId="0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 rot="16200000">
            <a:off x="-1683113" y="3563434"/>
            <a:ext cx="4392488" cy="52322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 prst="coolSlant"/>
            <a:contourClr>
              <a:schemeClr val="accent2"/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sz="2800" b="1" dirty="0" smtClean="0">
                <a:solidFill>
                  <a:schemeClr val="bg1"/>
                </a:solidFill>
              </a:rPr>
              <a:t>QUELLE PROBLÉMATIQUE ?</a:t>
            </a:r>
            <a:endParaRPr lang="fr-FR" sz="2800" b="1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59632" y="332656"/>
            <a:ext cx="7344816" cy="8309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Arial" pitchFamily="34" charset="0"/>
              </a:rPr>
              <a:t>Comment modifier la structure porteuse d’un ouvrage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Arial" pitchFamily="34" charset="0"/>
              </a:rPr>
              <a:t>sans compromettre sa stabilité ?</a:t>
            </a:r>
            <a:endParaRPr lang="fr-FR" sz="2400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/>
          <a:srcRect l="22271" t="22906" r="22270" b="8681"/>
          <a:stretch>
            <a:fillRect/>
          </a:stretch>
        </p:blipFill>
        <p:spPr bwMode="auto">
          <a:xfrm>
            <a:off x="1547664" y="1556792"/>
            <a:ext cx="6840760" cy="47443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Image 11" descr="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88641"/>
            <a:ext cx="1023272" cy="1080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age 20"/>
          <p:cNvPicPr/>
          <p:nvPr/>
        </p:nvPicPr>
        <p:blipFill>
          <a:blip r:embed="rId2" cstate="print"/>
          <a:srcRect l="21664" t="41071" r="31420" b="15561"/>
          <a:stretch>
            <a:fillRect/>
          </a:stretch>
        </p:blipFill>
        <p:spPr bwMode="auto">
          <a:xfrm>
            <a:off x="2771800" y="2924944"/>
            <a:ext cx="4416157" cy="24124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ZoneTexte 3"/>
          <p:cNvSpPr txBox="1"/>
          <p:nvPr/>
        </p:nvSpPr>
        <p:spPr>
          <a:xfrm rot="16200000">
            <a:off x="-1287070" y="2879358"/>
            <a:ext cx="3600400" cy="52322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 prst="coolSlant"/>
            <a:contourClr>
              <a:schemeClr val="accent2"/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800" b="1" dirty="0" smtClean="0">
                <a:solidFill>
                  <a:schemeClr val="bg1"/>
                </a:solidFill>
              </a:rPr>
              <a:t>QUELS PRÉ-REQUIS ?</a:t>
            </a:r>
            <a:endParaRPr lang="fr-FR" sz="2800" b="1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59632" y="332656"/>
            <a:ext cx="7344816" cy="8309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Arial" pitchFamily="34" charset="0"/>
              </a:rPr>
              <a:t>Comment modifier la structure porteuse d’un ouvrage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Arial" pitchFamily="34" charset="0"/>
              </a:rPr>
              <a:t>sans compromettre sa stabilité ?</a:t>
            </a:r>
            <a:endParaRPr lang="fr-FR" sz="2400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1907704" y="1340768"/>
            <a:ext cx="3816424" cy="144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rgbClr val="4A442A"/>
                </a:solidFill>
                <a:effectLst/>
                <a:latin typeface="Calibri" pitchFamily="34" charset="0"/>
                <a:cs typeface="Arial" pitchFamily="34" charset="0"/>
              </a:rPr>
              <a:t>Etude des linteaux sur baies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Transformation en œuvre d’un linteau 3 baies en 1 baie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  <a:hlinkClick r:id="rId3"/>
              </a:rPr>
              <a:t>http://www.anah.fr/fileadmin/anahmedias/Textes_et_publications/Fiches/Fiches_techniques/FT24_Ossature_Immeuble.pdf</a:t>
            </a: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     Linteau béton, fer I ou poutre en bois…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7164288" y="1916832"/>
            <a:ext cx="1636550" cy="53919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rgbClr val="4A442A"/>
                </a:solidFill>
                <a:effectLst/>
                <a:latin typeface="Calibri" pitchFamily="34" charset="0"/>
                <a:cs typeface="Arial" pitchFamily="34" charset="0"/>
              </a:rPr>
              <a:t>Etude des planchers existants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Charges d’exploitation différentes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Acrotères de hauteurs différentes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7270971" y="4725144"/>
            <a:ext cx="1873029" cy="52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rgbClr val="4A442A"/>
                </a:solidFill>
                <a:effectLst/>
                <a:latin typeface="Calibri" pitchFamily="34" charset="0"/>
                <a:cs typeface="Arial" pitchFamily="34" charset="0"/>
              </a:rPr>
              <a:t>Etude de la poutre  intermédiaire au rez-de-chaussée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Suppression du refend =&gt; étude de la poutre intermédiaire avec report des charges sur les poteaux intermédiaires.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3203848" y="5733256"/>
            <a:ext cx="2150729" cy="729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rgbClr val="4A442A"/>
                </a:solidFill>
                <a:effectLst/>
                <a:latin typeface="Calibri" pitchFamily="34" charset="0"/>
                <a:cs typeface="Arial" pitchFamily="34" charset="0"/>
              </a:rPr>
              <a:t>Etude des fondations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  <a:sym typeface="Symbol" pitchFamily="18" charset="2"/>
              </a:rPr>
              <a:t></a:t>
            </a: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= N/A : Vérification des sections de semelle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9" name="Text Box 11"/>
          <p:cNvSpPr txBox="1">
            <a:spLocks noChangeArrowheads="1"/>
          </p:cNvSpPr>
          <p:nvPr/>
        </p:nvSpPr>
        <p:spPr bwMode="auto">
          <a:xfrm>
            <a:off x="827584" y="2966404"/>
            <a:ext cx="2075881" cy="443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rgbClr val="4A442A"/>
                </a:solidFill>
                <a:effectLst/>
                <a:latin typeface="Calibri" pitchFamily="34" charset="0"/>
                <a:cs typeface="Arial" pitchFamily="34" charset="0"/>
              </a:rPr>
              <a:t>Principe de superposition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En disposant des groupes sur différents niveaux, on peut mettre en évidence le principe de superposition des charges 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Flèche droite rayée 22"/>
          <p:cNvSpPr/>
          <p:nvPr/>
        </p:nvSpPr>
        <p:spPr>
          <a:xfrm rot="5400000">
            <a:off x="4463988" y="2600908"/>
            <a:ext cx="576064" cy="360040"/>
          </a:xfrm>
          <a:prstGeom prst="stripedRight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4" name="Flèche droite rayée 23"/>
          <p:cNvSpPr/>
          <p:nvPr/>
        </p:nvSpPr>
        <p:spPr>
          <a:xfrm>
            <a:off x="2159732" y="4257092"/>
            <a:ext cx="576064" cy="360040"/>
          </a:xfrm>
          <a:prstGeom prst="stripedRight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5" name="Flèche droite rayée 24"/>
          <p:cNvSpPr/>
          <p:nvPr/>
        </p:nvSpPr>
        <p:spPr>
          <a:xfrm rot="10800000">
            <a:off x="7164288" y="4077072"/>
            <a:ext cx="576064" cy="360040"/>
          </a:xfrm>
          <a:prstGeom prst="stripedRight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6" name="Flèche droite rayée 25"/>
          <p:cNvSpPr/>
          <p:nvPr/>
        </p:nvSpPr>
        <p:spPr>
          <a:xfrm rot="16200000">
            <a:off x="4463988" y="5481228"/>
            <a:ext cx="576064" cy="360040"/>
          </a:xfrm>
          <a:prstGeom prst="stripedRight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7" name="ZoneTexte 26"/>
          <p:cNvSpPr txBox="1"/>
          <p:nvPr/>
        </p:nvSpPr>
        <p:spPr>
          <a:xfrm rot="20040253">
            <a:off x="1502618" y="2091992"/>
            <a:ext cx="3600400" cy="107721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chemeClr val="accent2">
                    <a:lumMod val="75000"/>
                  </a:schemeClr>
                </a:solidFill>
              </a:rPr>
              <a:t>Terminologie  du bâtiment</a:t>
            </a:r>
          </a:p>
        </p:txBody>
      </p:sp>
      <p:sp>
        <p:nvSpPr>
          <p:cNvPr id="28" name="ZoneTexte 27"/>
          <p:cNvSpPr txBox="1"/>
          <p:nvPr/>
        </p:nvSpPr>
        <p:spPr>
          <a:xfrm rot="20040253">
            <a:off x="3074546" y="3701194"/>
            <a:ext cx="4371748" cy="107721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chemeClr val="accent2">
                    <a:lumMod val="75000"/>
                  </a:schemeClr>
                </a:solidFill>
              </a:rPr>
              <a:t>Notion de résistance des matériaux</a:t>
            </a:r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 rot="19925176">
            <a:off x="-367860" y="2835155"/>
            <a:ext cx="966719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11325" algn="l"/>
              </a:tabLst>
            </a:pP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Afin de vérifier la résistance des éléments constituant une structure,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11325" algn="l"/>
              </a:tabLst>
            </a:pP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quelles sont les charges appliquées à celle-ci et comment transitent-elles ?</a:t>
            </a:r>
            <a:endParaRPr kumimoji="0" lang="fr-FR" sz="2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Image 16" descr="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188641"/>
            <a:ext cx="1023272" cy="1080120"/>
          </a:xfrm>
          <a:prstGeom prst="rect">
            <a:avLst/>
          </a:prstGeom>
        </p:spPr>
      </p:pic>
      <p:sp>
        <p:nvSpPr>
          <p:cNvPr id="18" name="ZoneTexte 17"/>
          <p:cNvSpPr txBox="1"/>
          <p:nvPr/>
        </p:nvSpPr>
        <p:spPr>
          <a:xfrm rot="20040253">
            <a:off x="4338182" y="5152585"/>
            <a:ext cx="5018474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chemeClr val="accent2">
                    <a:lumMod val="75000"/>
                  </a:schemeClr>
                </a:solidFill>
              </a:rPr>
              <a:t>Représentation du réel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allAtOnce"/>
      <p:bldP spid="28" grpId="0" build="allAtOnce"/>
      <p:bldP spid="2063" grpId="0" build="allAtOnce"/>
      <p:bldP spid="1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/>
          <p:nvPr/>
        </p:nvPicPr>
        <p:blipFill>
          <a:blip r:embed="rId2" cstate="print"/>
          <a:srcRect l="21219" t="15122" r="5071" b="9509"/>
          <a:stretch>
            <a:fillRect/>
          </a:stretch>
        </p:blipFill>
        <p:spPr bwMode="auto">
          <a:xfrm>
            <a:off x="-180528" y="476672"/>
            <a:ext cx="5143500" cy="2955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26012" t="51186" r="27500" b="15719"/>
          <a:stretch>
            <a:fillRect/>
          </a:stretch>
        </p:blipFill>
        <p:spPr bwMode="auto">
          <a:xfrm>
            <a:off x="1043608" y="1484784"/>
            <a:ext cx="6048672" cy="24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 l="24351" t="28546" r="42443" b="23220"/>
          <a:stretch>
            <a:fillRect/>
          </a:stretch>
        </p:blipFill>
        <p:spPr bwMode="auto">
          <a:xfrm>
            <a:off x="2267744" y="1772816"/>
            <a:ext cx="4320480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 l="13282" t="36421" r="48531" b="29126"/>
          <a:stretch>
            <a:fillRect/>
          </a:stretch>
        </p:blipFill>
        <p:spPr bwMode="auto">
          <a:xfrm>
            <a:off x="3491880" y="2348880"/>
            <a:ext cx="4968552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 7"/>
          <p:cNvPicPr/>
          <p:nvPr/>
        </p:nvPicPr>
        <p:blipFill>
          <a:blip r:embed="rId6" cstate="print"/>
          <a:srcRect l="20768" t="8161" r="21496" b="27671"/>
          <a:stretch>
            <a:fillRect/>
          </a:stretch>
        </p:blipFill>
        <p:spPr bwMode="auto">
          <a:xfrm>
            <a:off x="4355465" y="3068960"/>
            <a:ext cx="4788535" cy="3002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Image 8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15816" y="3689648"/>
            <a:ext cx="4104456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Image 9"/>
          <p:cNvPicPr/>
          <p:nvPr/>
        </p:nvPicPr>
        <p:blipFill>
          <a:blip r:embed="rId8" cstate="print"/>
          <a:srcRect l="19321" t="32833" r="19607" b="12392"/>
          <a:stretch>
            <a:fillRect/>
          </a:stretch>
        </p:blipFill>
        <p:spPr bwMode="auto">
          <a:xfrm>
            <a:off x="0" y="3886200"/>
            <a:ext cx="574357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5"/>
          <p:cNvSpPr>
            <a:spLocks noChangeArrowheads="1"/>
          </p:cNvSpPr>
          <p:nvPr/>
        </p:nvSpPr>
        <p:spPr bwMode="auto">
          <a:xfrm>
            <a:off x="0" y="0"/>
            <a:ext cx="9144000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11325" algn="l"/>
              </a:tabLst>
            </a:pP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Afin de vérifier la résistance des éléments constituant une structure, quelles sont les charges appliquées à celle-ci et comment transitent-elles ?</a:t>
            </a:r>
            <a:endParaRPr kumimoji="0" lang="fr-FR" sz="2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9924" t="54436" r="20906" b="8454"/>
          <a:stretch>
            <a:fillRect/>
          </a:stretch>
        </p:blipFill>
        <p:spPr bwMode="auto">
          <a:xfrm>
            <a:off x="0" y="692696"/>
            <a:ext cx="8781075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/>
          <a:srcRect l="19923" t="54750" r="22247" b="9813"/>
          <a:stretch>
            <a:fillRect/>
          </a:stretch>
        </p:blipFill>
        <p:spPr bwMode="auto">
          <a:xfrm>
            <a:off x="755576" y="3905672"/>
            <a:ext cx="8569374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Flèche vers le haut 5"/>
          <p:cNvSpPr/>
          <p:nvPr/>
        </p:nvSpPr>
        <p:spPr>
          <a:xfrm rot="9888630" flipH="1">
            <a:off x="2464382" y="2726232"/>
            <a:ext cx="157853" cy="2969871"/>
          </a:xfrm>
          <a:prstGeom prst="up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softEdge rad="3175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Flèche vers le haut 6"/>
          <p:cNvSpPr/>
          <p:nvPr/>
        </p:nvSpPr>
        <p:spPr>
          <a:xfrm rot="10208894" flipH="1">
            <a:off x="4009943" y="1041597"/>
            <a:ext cx="144794" cy="3190627"/>
          </a:xfrm>
          <a:prstGeom prst="up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softEdge rad="3175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Pensées 7"/>
          <p:cNvSpPr/>
          <p:nvPr/>
        </p:nvSpPr>
        <p:spPr>
          <a:xfrm>
            <a:off x="0" y="4941168"/>
            <a:ext cx="2627784" cy="1440160"/>
          </a:xfrm>
          <a:prstGeom prst="cloudCallout">
            <a:avLst>
              <a:gd name="adj1" fmla="val 47615"/>
              <a:gd name="adj2" fmla="val -7368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 smtClean="0"/>
              <a:t>Chargement  trop important sur ce poteau? </a:t>
            </a:r>
            <a:endParaRPr lang="fr-FR" b="1" dirty="0"/>
          </a:p>
        </p:txBody>
      </p:sp>
      <p:sp>
        <p:nvSpPr>
          <p:cNvPr id="9" name="Pensées 8"/>
          <p:cNvSpPr/>
          <p:nvPr/>
        </p:nvSpPr>
        <p:spPr>
          <a:xfrm>
            <a:off x="4572000" y="1844824"/>
            <a:ext cx="2232248" cy="1296144"/>
          </a:xfrm>
          <a:prstGeom prst="cloudCallout">
            <a:avLst>
              <a:gd name="adj1" fmla="val -65573"/>
              <a:gd name="adj2" fmla="val 27994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 smtClean="0"/>
              <a:t>Soulèvement de ce poteau?</a:t>
            </a:r>
            <a:endParaRPr lang="fr-FR" b="1" dirty="0"/>
          </a:p>
        </p:txBody>
      </p:sp>
      <p:sp>
        <p:nvSpPr>
          <p:cNvPr id="10" name="Rectangle 9"/>
          <p:cNvSpPr/>
          <p:nvPr/>
        </p:nvSpPr>
        <p:spPr>
          <a:xfrm>
            <a:off x="1835696" y="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fr-FR" dirty="0"/>
          </a:p>
        </p:txBody>
      </p:sp>
      <p:sp>
        <p:nvSpPr>
          <p:cNvPr id="11" name="ZoneTexte 10"/>
          <p:cNvSpPr txBox="1"/>
          <p:nvPr/>
        </p:nvSpPr>
        <p:spPr>
          <a:xfrm>
            <a:off x="1331640" y="0"/>
            <a:ext cx="6264696" cy="954107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 prst="coolSlant"/>
            <a:contourClr>
              <a:schemeClr val="accent2"/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800" b="1" dirty="0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Les élèves émettent des hypothèses sur le mode de transfert des charges…</a:t>
            </a:r>
            <a:endParaRPr lang="fr-FR" sz="28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uild="allAtOnce" animBg="1"/>
      <p:bldP spid="9" grpId="0" build="allAtOnce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2636912"/>
            <a:ext cx="3560889" cy="2673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ZoneTexte 3"/>
          <p:cNvSpPr txBox="1"/>
          <p:nvPr/>
        </p:nvSpPr>
        <p:spPr>
          <a:xfrm rot="16200000">
            <a:off x="-1683113" y="3275400"/>
            <a:ext cx="4392488" cy="52322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 prst="coolSlant"/>
            <a:contourClr>
              <a:schemeClr val="accent2"/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800" b="1" dirty="0" smtClean="0">
                <a:solidFill>
                  <a:schemeClr val="bg1"/>
                </a:solidFill>
              </a:rPr>
              <a:t>QUELLES RECHERCHES ?</a:t>
            </a:r>
            <a:endParaRPr lang="fr-FR" sz="2800" b="1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59632" y="116632"/>
            <a:ext cx="7344816" cy="8309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Arial" pitchFamily="34" charset="0"/>
              </a:rPr>
              <a:t>Comment modifier la structure porteuse d’un ouvrage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Arial" pitchFamily="34" charset="0"/>
              </a:rPr>
              <a:t>sans compromettre sa stabilité ?</a:t>
            </a:r>
            <a:endParaRPr lang="fr-FR" sz="2400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2" descr="C:\Users\cdtx\Dropbox\SEMINAIRE_STI2DLILLE\séminaire - partie II\FOREST\Présentation O Fort\photos\avant equilibrag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908720"/>
            <a:ext cx="3360373" cy="2016224"/>
          </a:xfrm>
          <a:prstGeom prst="rect">
            <a:avLst/>
          </a:prstGeom>
          <a:noFill/>
        </p:spPr>
      </p:pic>
      <p:pic>
        <p:nvPicPr>
          <p:cNvPr id="8" name="Picture 2" descr="C:\Users\cdtx\Dropbox\doc perso\2012-01-31 16.01.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908720"/>
            <a:ext cx="3384376" cy="2030626"/>
          </a:xfrm>
          <a:prstGeom prst="rect">
            <a:avLst/>
          </a:prstGeom>
          <a:noFill/>
        </p:spPr>
      </p:pic>
      <p:sp>
        <p:nvSpPr>
          <p:cNvPr id="13" name="ZoneTexte 12"/>
          <p:cNvSpPr txBox="1"/>
          <p:nvPr/>
        </p:nvSpPr>
        <p:spPr>
          <a:xfrm>
            <a:off x="5076056" y="1412776"/>
            <a:ext cx="4067944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</a:rPr>
              <a:t>EXPÉRIMENTATION SOUS LABVIEW</a:t>
            </a:r>
            <a:endParaRPr lang="fr-FR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14" name="Connecteur droit avec flèche 13"/>
          <p:cNvCxnSpPr/>
          <p:nvPr/>
        </p:nvCxnSpPr>
        <p:spPr>
          <a:xfrm flipH="1">
            <a:off x="4788024" y="1916832"/>
            <a:ext cx="3240360" cy="0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prstDash val="dash"/>
            <a:tailEnd type="arrow"/>
          </a:ln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165100" prst="coolSlant"/>
            <a:contourClr>
              <a:schemeClr val="accent2">
                <a:tint val="70000"/>
              </a:schemeClr>
            </a:contourClr>
          </a:sp3d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8" name="ZoneTexte 17"/>
          <p:cNvSpPr txBox="1"/>
          <p:nvPr/>
        </p:nvSpPr>
        <p:spPr>
          <a:xfrm>
            <a:off x="1187624" y="2996952"/>
            <a:ext cx="3672408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</a:rPr>
              <a:t>SIMULATION AVEC SOLIDWORKS</a:t>
            </a:r>
            <a:endParaRPr lang="fr-FR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101" name="Image 25"/>
          <p:cNvPicPr>
            <a:picLocks noChangeAspect="1" noChangeArrowheads="1"/>
          </p:cNvPicPr>
          <p:nvPr/>
        </p:nvPicPr>
        <p:blipFill>
          <a:blip r:embed="rId5" cstate="print"/>
          <a:srcRect l="16898" t="25000" r="16228" b="21684"/>
          <a:stretch>
            <a:fillRect/>
          </a:stretch>
        </p:blipFill>
        <p:spPr bwMode="auto">
          <a:xfrm rot="574257">
            <a:off x="3480475" y="632544"/>
            <a:ext cx="3767207" cy="1910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Image 21" descr="logo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2489" y="72008"/>
            <a:ext cx="929111" cy="980728"/>
          </a:xfrm>
          <a:prstGeom prst="rect">
            <a:avLst/>
          </a:prstGeom>
        </p:spPr>
      </p:pic>
      <p:cxnSp>
        <p:nvCxnSpPr>
          <p:cNvPr id="19" name="Connecteur droit avec flèche 18"/>
          <p:cNvCxnSpPr/>
          <p:nvPr/>
        </p:nvCxnSpPr>
        <p:spPr>
          <a:xfrm>
            <a:off x="4211960" y="3284984"/>
            <a:ext cx="2016224" cy="0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prstDash val="dash"/>
            <a:tailEnd type="arrow"/>
          </a:ln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165100" prst="coolSlant"/>
            <a:contourClr>
              <a:schemeClr val="accent2">
                <a:tint val="70000"/>
              </a:schemeClr>
            </a:contourClr>
          </a:sp3d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/>
          <a:srcRect l="4981" t="35437" r="11178" b="24204"/>
          <a:stretch>
            <a:fillRect/>
          </a:stretch>
        </p:blipFill>
        <p:spPr bwMode="auto">
          <a:xfrm>
            <a:off x="919232" y="2852936"/>
            <a:ext cx="8224768" cy="2225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ZoneTexte 19"/>
          <p:cNvSpPr txBox="1"/>
          <p:nvPr/>
        </p:nvSpPr>
        <p:spPr>
          <a:xfrm>
            <a:off x="6732240" y="4149080"/>
            <a:ext cx="2376264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</a:rPr>
              <a:t>CALCUL SOUS EXCEL</a:t>
            </a:r>
            <a:endParaRPr lang="fr-FR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21" name="Connecteur droit avec flèche 20"/>
          <p:cNvCxnSpPr/>
          <p:nvPr/>
        </p:nvCxnSpPr>
        <p:spPr>
          <a:xfrm flipH="1">
            <a:off x="5652120" y="4509120"/>
            <a:ext cx="3240360" cy="0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prstDash val="dash"/>
            <a:tailEnd type="arrow"/>
          </a:ln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165100" prst="coolSlant"/>
            <a:contourClr>
              <a:schemeClr val="accent2">
                <a:tint val="70000"/>
              </a:schemeClr>
            </a:contourClr>
          </a:sp3d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/>
          <a:srcRect l="9681" t="31499" r="11731" b="11782"/>
          <a:stretch>
            <a:fillRect/>
          </a:stretch>
        </p:blipFill>
        <p:spPr bwMode="auto">
          <a:xfrm>
            <a:off x="1115616" y="4293096"/>
            <a:ext cx="7003811" cy="2841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ZoneTexte 22"/>
          <p:cNvSpPr txBox="1"/>
          <p:nvPr/>
        </p:nvSpPr>
        <p:spPr>
          <a:xfrm>
            <a:off x="1979712" y="5445224"/>
            <a:ext cx="4104456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</a:rPr>
              <a:t>EXPÉRIMENTATION SUR BALANCES</a:t>
            </a:r>
            <a:endParaRPr lang="fr-FR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4" name="Image 23"/>
          <p:cNvPicPr/>
          <p:nvPr/>
        </p:nvPicPr>
        <p:blipFill>
          <a:blip r:embed="rId9" cstate="print"/>
          <a:srcRect l="20768" t="8161" r="21496" b="27671"/>
          <a:stretch>
            <a:fillRect/>
          </a:stretch>
        </p:blipFill>
        <p:spPr bwMode="auto">
          <a:xfrm rot="836726">
            <a:off x="5148827" y="3201579"/>
            <a:ext cx="3841478" cy="2866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" name="Image 24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21104972">
            <a:off x="1225809" y="3250766"/>
            <a:ext cx="3740055" cy="2809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7" name="ZoneTexte 26"/>
          <p:cNvSpPr txBox="1"/>
          <p:nvPr/>
        </p:nvSpPr>
        <p:spPr>
          <a:xfrm>
            <a:off x="0" y="6239053"/>
            <a:ext cx="9194889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rtlCol="0">
            <a:spAutoFit/>
          </a:bodyPr>
          <a:lstStyle/>
          <a:p>
            <a:r>
              <a:rPr lang="fr-FR" b="1" dirty="0" smtClean="0">
                <a:solidFill>
                  <a:srgbClr val="C00000"/>
                </a:solidFill>
              </a:rPr>
              <a:t>Restitution orale </a:t>
            </a:r>
            <a:r>
              <a:rPr lang="fr-FR" dirty="0" smtClean="0"/>
              <a:t>: points clés mis en évidence : charge croissante en descendant dans l’ouvrage,</a:t>
            </a:r>
            <a:br>
              <a:rPr lang="fr-FR" dirty="0" smtClean="0"/>
            </a:br>
            <a:r>
              <a:rPr lang="fr-FR" dirty="0" smtClean="0"/>
              <a:t> surface d’influence, par où transitent les charges?, les différentes charges.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8" grpId="0" build="allAtOnce"/>
      <p:bldP spid="20" grpId="0" build="allAtOnce"/>
      <p:bldP spid="23" grpId="0" build="allAtOnce"/>
      <p:bldP spid="27" grpId="0" build="allAtOnce" animBg="1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é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1639</TotalTime>
  <Words>948</Words>
  <Application>Microsoft Office PowerPoint</Application>
  <PresentationFormat>Affichage à l'écran (4:3)</PresentationFormat>
  <Paragraphs>212</Paragraphs>
  <Slides>16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17" baseType="lpstr">
      <vt:lpstr>Thème Office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Diapositive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LYCEE PASTEUR</dc:creator>
  <cp:lastModifiedBy>LYCEE PASTEUR</cp:lastModifiedBy>
  <cp:revision>174</cp:revision>
  <dcterms:created xsi:type="dcterms:W3CDTF">2012-02-01T14:14:14Z</dcterms:created>
  <dcterms:modified xsi:type="dcterms:W3CDTF">2012-04-03T09:18:02Z</dcterms:modified>
</cp:coreProperties>
</file>