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4"/>
  </p:sldMasterIdLst>
  <p:notesMasterIdLst>
    <p:notesMasterId r:id="rId36"/>
  </p:notesMasterIdLst>
  <p:handoutMasterIdLst>
    <p:handoutMasterId r:id="rId37"/>
  </p:handoutMasterIdLst>
  <p:sldIdLst>
    <p:sldId id="316" r:id="rId5"/>
    <p:sldId id="317" r:id="rId6"/>
    <p:sldId id="318" r:id="rId7"/>
    <p:sldId id="319" r:id="rId8"/>
    <p:sldId id="320" r:id="rId9"/>
    <p:sldId id="321" r:id="rId10"/>
    <p:sldId id="315" r:id="rId11"/>
    <p:sldId id="323" r:id="rId12"/>
    <p:sldId id="322" r:id="rId13"/>
    <p:sldId id="299" r:id="rId14"/>
    <p:sldId id="300" r:id="rId15"/>
    <p:sldId id="301" r:id="rId16"/>
    <p:sldId id="275" r:id="rId17"/>
    <p:sldId id="311" r:id="rId18"/>
    <p:sldId id="277" r:id="rId19"/>
    <p:sldId id="278" r:id="rId20"/>
    <p:sldId id="279" r:id="rId21"/>
    <p:sldId id="305" r:id="rId22"/>
    <p:sldId id="306" r:id="rId23"/>
    <p:sldId id="280" r:id="rId24"/>
    <p:sldId id="281" r:id="rId25"/>
    <p:sldId id="282" r:id="rId26"/>
    <p:sldId id="307" r:id="rId27"/>
    <p:sldId id="308" r:id="rId28"/>
    <p:sldId id="309" r:id="rId29"/>
    <p:sldId id="283" r:id="rId30"/>
    <p:sldId id="310" r:id="rId31"/>
    <p:sldId id="284" r:id="rId32"/>
    <p:sldId id="296" r:id="rId33"/>
    <p:sldId id="297" r:id="rId34"/>
    <p:sldId id="286" r:id="rId35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99CCFF"/>
    <a:srgbClr val="FF3300"/>
    <a:srgbClr val="FF0000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0" autoAdjust="0"/>
    <p:restoredTop sz="67742" autoAdjust="0"/>
  </p:normalViewPr>
  <p:slideViewPr>
    <p:cSldViewPr>
      <p:cViewPr>
        <p:scale>
          <a:sx n="60" d="100"/>
          <a:sy n="60" d="100"/>
        </p:scale>
        <p:origin x="-906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649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4653" y="0"/>
            <a:ext cx="288649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23975-5B23-421E-A473-49AEB666E917}" type="datetimeFigureOut">
              <a:rPr lang="fr-FR" smtClean="0"/>
              <a:pPr/>
              <a:t>03/04/2012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88649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4653" y="9428164"/>
            <a:ext cx="288649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C3582-EADD-448A-9760-8D2F335D9F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</a:lstStyle>
          <a:p>
            <a:fld id="{3842907C-D0AA-4C58-9F94-58B40AD65B29}" type="datetimeFigureOut">
              <a:rPr/>
              <a:pPr/>
              <a:t>9/15/2006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4"/>
            <a:ext cx="5330190" cy="4466987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</a:lstStyle>
          <a:p>
            <a:fld id="{1D76769E-C829-4283-B80E-CB90D995C291}" type="slidenum">
              <a:rPr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baseline="0" dirty="0" smtClean="0">
                <a:latin typeface="Arial" charset="0"/>
                <a:cs typeface="Arial" charset="0"/>
              </a:rPr>
              <a:t>Projet de formation: fédérateur d’</a:t>
            </a:r>
            <a:r>
              <a:rPr lang="fr-FR" baseline="0" dirty="0" err="1" smtClean="0">
                <a:latin typeface="Arial" charset="0"/>
                <a:cs typeface="Arial" charset="0"/>
              </a:rPr>
              <a:t>act</a:t>
            </a:r>
            <a:r>
              <a:rPr lang="fr-FR" baseline="0" dirty="0" smtClean="0">
                <a:latin typeface="Arial" charset="0"/>
                <a:cs typeface="Arial" charset="0"/>
              </a:rPr>
              <a:t> de formation</a:t>
            </a:r>
          </a:p>
          <a:p>
            <a:r>
              <a:rPr lang="fr-FR" baseline="0" dirty="0" smtClean="0">
                <a:latin typeface="Arial" charset="0"/>
                <a:cs typeface="Arial" charset="0"/>
              </a:rPr>
              <a:t>Projet de synthèse de connaissance</a:t>
            </a:r>
          </a:p>
          <a:p>
            <a:endParaRPr lang="fr-FR" baseline="0" dirty="0" smtClean="0">
              <a:latin typeface="Arial" charset="0"/>
              <a:cs typeface="Arial" charset="0"/>
            </a:endParaRPr>
          </a:p>
          <a:p>
            <a:r>
              <a:rPr lang="fr-FR" baseline="0" dirty="0" smtClean="0">
                <a:latin typeface="Arial" charset="0"/>
                <a:cs typeface="Arial" charset="0"/>
              </a:rPr>
              <a:t>Projet terminal d’évaluation intégré dans l’épreuve de projet du baccalauréat</a:t>
            </a:r>
          </a:p>
          <a:p>
            <a:pPr>
              <a:buFontTx/>
              <a:buChar char="-"/>
            </a:pPr>
            <a:r>
              <a:rPr lang="fr-FR" baseline="0" dirty="0" smtClean="0">
                <a:latin typeface="Arial" charset="0"/>
                <a:cs typeface="Arial" charset="0"/>
              </a:rPr>
              <a:t>1</a:t>
            </a:r>
            <a:r>
              <a:rPr lang="fr-FR" baseline="30000" dirty="0" smtClean="0">
                <a:latin typeface="Arial" charset="0"/>
                <a:cs typeface="Arial" charset="0"/>
              </a:rPr>
              <a:t>er</a:t>
            </a:r>
            <a:r>
              <a:rPr lang="fr-FR" baseline="0" dirty="0" smtClean="0">
                <a:latin typeface="Arial" charset="0"/>
                <a:cs typeface="Arial" charset="0"/>
              </a:rPr>
              <a:t> projet, on insiste sur « vivre » la démarche (différentes phases de déroulement), </a:t>
            </a:r>
          </a:p>
          <a:p>
            <a:pPr>
              <a:buFontTx/>
              <a:buNone/>
            </a:pPr>
            <a:r>
              <a:rPr lang="fr-FR" baseline="0" dirty="0" smtClean="0">
                <a:latin typeface="Arial" charset="0"/>
                <a:cs typeface="Arial" charset="0"/>
              </a:rPr>
              <a:t>La structuration de connaissance va porter sur la démarche</a:t>
            </a:r>
          </a:p>
          <a:p>
            <a:pPr>
              <a:buFontTx/>
              <a:buNone/>
            </a:pPr>
            <a:r>
              <a:rPr lang="fr-FR" baseline="0" dirty="0" smtClean="0">
                <a:latin typeface="Arial" charset="0"/>
                <a:cs typeface="Arial" charset="0"/>
              </a:rPr>
              <a:t>pédagogie de projet en collège</a:t>
            </a: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3EDB-C53F-43E2-908C-2CD38A47A383}" type="slidenum">
              <a:rPr lang="fr-FR" smtClean="0"/>
              <a:pPr/>
              <a:t>1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z="1400" dirty="0" smtClean="0">
                <a:latin typeface="Arial" charset="0"/>
                <a:cs typeface="Arial" charset="0"/>
              </a:rPr>
              <a:t>Thème sociétal…, la problématique…</a:t>
            </a:r>
          </a:p>
          <a:p>
            <a:r>
              <a:rPr lang="fr-FR" sz="1400" b="1" dirty="0" smtClean="0">
                <a:latin typeface="Arial" charset="0"/>
                <a:cs typeface="Arial" charset="0"/>
              </a:rPr>
              <a:t>Situation dans la progression:</a:t>
            </a:r>
            <a:endParaRPr lang="fr-FR" sz="1400" b="1" baseline="0" dirty="0" smtClean="0"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r>
              <a:rPr lang="fr-FR" sz="1400" dirty="0" smtClean="0">
                <a:latin typeface="Arial" charset="0"/>
                <a:cs typeface="Arial" charset="0"/>
              </a:rPr>
              <a:t>Séquence qui lieu</a:t>
            </a:r>
            <a:r>
              <a:rPr lang="fr-FR" sz="1400" b="1" dirty="0" smtClean="0">
                <a:latin typeface="Arial" charset="0"/>
                <a:cs typeface="Arial" charset="0"/>
              </a:rPr>
              <a:t>:</a:t>
            </a:r>
            <a:r>
              <a:rPr lang="fr-FR" sz="1400" b="1" baseline="0" dirty="0" smtClean="0">
                <a:latin typeface="Arial" charset="0"/>
                <a:cs typeface="Arial" charset="0"/>
              </a:rPr>
              <a:t> classe de 1</a:t>
            </a:r>
            <a:r>
              <a:rPr lang="fr-FR" sz="1400" b="1" baseline="30000" dirty="0" smtClean="0">
                <a:latin typeface="Arial" charset="0"/>
                <a:cs typeface="Arial" charset="0"/>
              </a:rPr>
              <a:t>ère</a:t>
            </a:r>
            <a:r>
              <a:rPr lang="fr-FR" sz="1400" baseline="0" dirty="0" smtClean="0">
                <a:latin typeface="Arial" charset="0"/>
                <a:cs typeface="Arial" charset="0"/>
              </a:rPr>
              <a:t>, 2</a:t>
            </a:r>
            <a:r>
              <a:rPr lang="fr-FR" sz="1400" baseline="30000" dirty="0" smtClean="0">
                <a:latin typeface="Arial" charset="0"/>
                <a:cs typeface="Arial" charset="0"/>
              </a:rPr>
              <a:t>ème</a:t>
            </a:r>
            <a:r>
              <a:rPr lang="fr-FR" sz="1400" baseline="0" dirty="0" smtClean="0">
                <a:latin typeface="Arial" charset="0"/>
                <a:cs typeface="Arial" charset="0"/>
              </a:rPr>
              <a:t>  période de l’année pour le projet en AC (de confortation de connaissance, qui fait suite à des études de cas)</a:t>
            </a:r>
          </a:p>
          <a:p>
            <a:pPr>
              <a:buFontTx/>
              <a:buChar char="-"/>
            </a:pPr>
            <a:r>
              <a:rPr lang="fr-FR" sz="1400" baseline="0" dirty="0" smtClean="0">
                <a:latin typeface="Arial" charset="0"/>
                <a:cs typeface="Arial" charset="0"/>
              </a:rPr>
              <a:t>Et en EE, dans la 2</a:t>
            </a:r>
            <a:r>
              <a:rPr lang="fr-FR" sz="1400" baseline="30000" dirty="0" smtClean="0">
                <a:latin typeface="Arial" charset="0"/>
                <a:cs typeface="Arial" charset="0"/>
              </a:rPr>
              <a:t>ème</a:t>
            </a:r>
            <a:r>
              <a:rPr lang="fr-FR" sz="1400" baseline="0" dirty="0" smtClean="0">
                <a:latin typeface="Arial" charset="0"/>
                <a:cs typeface="Arial" charset="0"/>
              </a:rPr>
              <a:t> partie de la 2</a:t>
            </a:r>
            <a:r>
              <a:rPr lang="fr-FR" sz="1400" baseline="30000" dirty="0" smtClean="0">
                <a:latin typeface="Arial" charset="0"/>
                <a:cs typeface="Arial" charset="0"/>
              </a:rPr>
              <a:t>ème</a:t>
            </a:r>
            <a:r>
              <a:rPr lang="fr-FR" sz="1400" baseline="0" dirty="0" smtClean="0">
                <a:latin typeface="Arial" charset="0"/>
                <a:cs typeface="Arial" charset="0"/>
              </a:rPr>
              <a:t> période de l’année. </a:t>
            </a:r>
          </a:p>
          <a:p>
            <a:pPr>
              <a:buFontTx/>
              <a:buChar char="-"/>
            </a:pPr>
            <a:endParaRPr lang="fr-FR" sz="1400" baseline="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fr-FR" sz="1400" baseline="0" dirty="0" smtClean="0">
                <a:latin typeface="Arial" charset="0"/>
                <a:cs typeface="Arial" charset="0"/>
              </a:rPr>
              <a:t>-décalage, pour que les plans architecturaux puissent être utilisés comme données techniques en EE.</a:t>
            </a:r>
          </a:p>
          <a:p>
            <a:pPr>
              <a:buFontTx/>
              <a:buNone/>
            </a:pPr>
            <a:endParaRPr lang="fr-FR" sz="1400" baseline="0" dirty="0" smtClean="0"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endParaRPr lang="fr-FR" sz="1400" baseline="0" dirty="0" smtClean="0">
              <a:latin typeface="Arial" charset="0"/>
              <a:cs typeface="Arial" charset="0"/>
            </a:endParaRPr>
          </a:p>
          <a:p>
            <a:endParaRPr lang="fr-FR" sz="1400" baseline="0" dirty="0" smtClean="0">
              <a:latin typeface="Arial" charset="0"/>
              <a:cs typeface="Arial" charset="0"/>
            </a:endParaRPr>
          </a:p>
          <a:p>
            <a:endParaRPr lang="fr-FR" baseline="0" dirty="0" smtClean="0">
              <a:latin typeface="Arial" charset="0"/>
              <a:cs typeface="Arial" charset="0"/>
            </a:endParaRPr>
          </a:p>
          <a:p>
            <a:endParaRPr lang="fr-FR" baseline="0" dirty="0" smtClean="0">
              <a:latin typeface="Arial" charset="0"/>
              <a:cs typeface="Arial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3EDB-C53F-43E2-908C-2CD38A47A383}" type="slidenum">
              <a:rPr lang="fr-FR" smtClean="0"/>
              <a:pPr/>
              <a:t>10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fr-FR" sz="1400" b="1" baseline="0" dirty="0" smtClean="0">
                <a:latin typeface="Arial" charset="0"/>
                <a:cs typeface="Arial" charset="0"/>
              </a:rPr>
              <a:t>On retrouve </a:t>
            </a:r>
            <a:r>
              <a:rPr lang="fr-FR" sz="1400" baseline="0" dirty="0" smtClean="0">
                <a:latin typeface="Arial" charset="0"/>
                <a:cs typeface="Arial" charset="0"/>
              </a:rPr>
              <a:t>les objectifs liés à la démarche de projet, le 3 est un approfondissement de l’ET.</a:t>
            </a:r>
          </a:p>
          <a:p>
            <a:pPr>
              <a:buFontTx/>
              <a:buChar char="-"/>
            </a:pPr>
            <a:r>
              <a:rPr lang="fr-FR" sz="1400" dirty="0" smtClean="0">
                <a:latin typeface="Arial" charset="0"/>
                <a:cs typeface="Arial" charset="0"/>
              </a:rPr>
              <a:t>En début d’année</a:t>
            </a:r>
            <a:r>
              <a:rPr lang="fr-FR" sz="1400" baseline="0" dirty="0" smtClean="0">
                <a:latin typeface="Arial" charset="0"/>
                <a:cs typeface="Arial" charset="0"/>
              </a:rPr>
              <a:t> en ET, </a:t>
            </a:r>
            <a:r>
              <a:rPr lang="fr-FR" sz="1400" dirty="0" smtClean="0">
                <a:latin typeface="Arial" charset="0"/>
                <a:cs typeface="Arial" charset="0"/>
              </a:rPr>
              <a:t>Les élèves ont pu découvrir les outils de représentation…</a:t>
            </a:r>
            <a:r>
              <a:rPr lang="fr-FR" sz="1400" baseline="0" dirty="0" smtClean="0">
                <a:latin typeface="Arial" charset="0"/>
                <a:cs typeface="Arial" charset="0"/>
              </a:rPr>
              <a:t> du réel ou symbolique</a:t>
            </a:r>
            <a:endParaRPr lang="fr-FR" sz="1400" dirty="0" smtClean="0">
              <a:latin typeface="Arial" charset="0"/>
              <a:cs typeface="Arial" charset="0"/>
            </a:endParaRPr>
          </a:p>
          <a:p>
            <a:endParaRPr lang="fr-FR" sz="1400" dirty="0" smtClean="0">
              <a:latin typeface="Arial" charset="0"/>
              <a:cs typeface="Arial" charset="0"/>
            </a:endParaRPr>
          </a:p>
          <a:p>
            <a:r>
              <a:rPr lang="fr-FR" sz="1400" dirty="0" smtClean="0">
                <a:latin typeface="Arial" charset="0"/>
                <a:cs typeface="Arial" charset="0"/>
              </a:rPr>
              <a:t>En Spé,</a:t>
            </a:r>
            <a:r>
              <a:rPr lang="fr-FR" sz="1400" baseline="0" dirty="0" smtClean="0">
                <a:latin typeface="Arial" charset="0"/>
                <a:cs typeface="Arial" charset="0"/>
              </a:rPr>
              <a:t> </a:t>
            </a:r>
            <a:r>
              <a:rPr lang="fr-FR" sz="1400" dirty="0" smtClean="0">
                <a:latin typeface="Arial" charset="0"/>
                <a:cs typeface="Arial" charset="0"/>
              </a:rPr>
              <a:t>les</a:t>
            </a:r>
            <a:r>
              <a:rPr lang="fr-FR" sz="1400" baseline="0" dirty="0" smtClean="0">
                <a:latin typeface="Arial" charset="0"/>
                <a:cs typeface="Arial" charset="0"/>
              </a:rPr>
              <a:t> élèves utilisent ces outils…</a:t>
            </a:r>
            <a:endParaRPr lang="fr-FR" sz="1400" dirty="0" smtClean="0">
              <a:latin typeface="Arial" charset="0"/>
              <a:cs typeface="Arial" charset="0"/>
            </a:endParaRPr>
          </a:p>
          <a:p>
            <a:endParaRPr lang="fr-FR" dirty="0" smtClean="0">
              <a:latin typeface="Arial" charset="0"/>
              <a:cs typeface="Arial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3EDB-C53F-43E2-908C-2CD38A47A383}" type="slidenum">
              <a:rPr lang="fr-FR" smtClean="0"/>
              <a:pPr/>
              <a:t>11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z="1400" b="1" dirty="0" smtClean="0">
                <a:latin typeface="Arial" charset="0"/>
                <a:cs typeface="Arial" charset="0"/>
              </a:rPr>
              <a:t>On retrouve</a:t>
            </a:r>
            <a:r>
              <a:rPr lang="fr-FR" sz="1400" b="1" baseline="0" dirty="0" smtClean="0">
                <a:latin typeface="Arial" charset="0"/>
                <a:cs typeface="Arial" charset="0"/>
              </a:rPr>
              <a:t> les objectifs à la recherches de solutions technologiques.</a:t>
            </a:r>
          </a:p>
          <a:p>
            <a:r>
              <a:rPr lang="fr-FR" sz="1400" baseline="0" dirty="0" smtClean="0">
                <a:latin typeface="Arial" charset="0"/>
                <a:cs typeface="Arial" charset="0"/>
              </a:rPr>
              <a:t>Également pour l’un des objectifs, on a approfondissement de l’ET sur les thèmes de l’Eco conception, AVC</a:t>
            </a:r>
            <a:endParaRPr lang="fr-FR" sz="1400" dirty="0" smtClean="0">
              <a:latin typeface="Arial" charset="0"/>
              <a:cs typeface="Arial" charset="0"/>
            </a:endParaRPr>
          </a:p>
          <a:p>
            <a:endParaRPr lang="fr-FR" sz="1400" dirty="0" smtClean="0">
              <a:latin typeface="Arial" charset="0"/>
              <a:cs typeface="Arial" charset="0"/>
            </a:endParaRPr>
          </a:p>
          <a:p>
            <a:r>
              <a:rPr lang="fr-FR" sz="1400" dirty="0" smtClean="0">
                <a:latin typeface="Arial" charset="0"/>
                <a:cs typeface="Arial" charset="0"/>
              </a:rPr>
              <a:t>ET: les élèves ont</a:t>
            </a:r>
            <a:r>
              <a:rPr lang="fr-FR" sz="1400" baseline="0" dirty="0" smtClean="0">
                <a:latin typeface="Arial" charset="0"/>
                <a:cs typeface="Arial" charset="0"/>
              </a:rPr>
              <a:t> pu découvrir aux travers des activités menées le </a:t>
            </a:r>
            <a:r>
              <a:rPr lang="fr-FR" sz="1400" dirty="0" smtClean="0">
                <a:latin typeface="Arial" charset="0"/>
                <a:cs typeface="Arial" charset="0"/>
              </a:rPr>
              <a:t>cycle de vie d’un produit,</a:t>
            </a:r>
            <a:r>
              <a:rPr lang="fr-FR" sz="1400" baseline="0" dirty="0" smtClean="0">
                <a:latin typeface="Arial" charset="0"/>
                <a:cs typeface="Arial" charset="0"/>
              </a:rPr>
              <a:t> </a:t>
            </a:r>
            <a:r>
              <a:rPr lang="fr-FR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Impacts environnementaux…..</a:t>
            </a:r>
          </a:p>
          <a:p>
            <a:endParaRPr lang="fr-FR" sz="14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fr-FR" sz="1400" dirty="0" smtClean="0">
                <a:latin typeface="Arial" charset="0"/>
                <a:cs typeface="Arial" charset="0"/>
              </a:rPr>
              <a:t>&gt; AC: Eco-construction:</a:t>
            </a:r>
          </a:p>
          <a:p>
            <a:pPr>
              <a:buFontTx/>
              <a:buChar char="-"/>
            </a:pPr>
            <a:r>
              <a:rPr lang="fr-FR" sz="1400" b="1" dirty="0" smtClean="0">
                <a:latin typeface="Arial" charset="0"/>
                <a:cs typeface="Arial" charset="0"/>
              </a:rPr>
              <a:t>Intégration de l’habitat </a:t>
            </a:r>
            <a:r>
              <a:rPr lang="fr-FR" sz="1400" b="1" baseline="0" dirty="0" smtClean="0">
                <a:latin typeface="Arial" charset="0"/>
                <a:cs typeface="Arial" charset="0"/>
              </a:rPr>
              <a:t>dans son environnement,</a:t>
            </a:r>
          </a:p>
          <a:p>
            <a:pPr>
              <a:buFontTx/>
              <a:buNone/>
            </a:pPr>
            <a:r>
              <a:rPr lang="fr-FR" sz="1400" b="1" baseline="0" dirty="0" smtClean="0">
                <a:latin typeface="Arial" charset="0"/>
                <a:cs typeface="Arial" charset="0"/>
              </a:rPr>
              <a:t>-Choix de produit de construction performant et respectueux de l’environnement </a:t>
            </a:r>
          </a:p>
          <a:p>
            <a:pPr>
              <a:buFontTx/>
              <a:buNone/>
            </a:pPr>
            <a:r>
              <a:rPr lang="fr-FR" sz="1400" b="1" baseline="0" dirty="0" smtClean="0">
                <a:latin typeface="Arial" charset="0"/>
                <a:cs typeface="Arial" charset="0"/>
              </a:rPr>
              <a:t>-Maitrise des énergies…..</a:t>
            </a:r>
            <a:endParaRPr lang="fr-FR" sz="1400" b="1" dirty="0" smtClean="0">
              <a:latin typeface="Arial" charset="0"/>
              <a:cs typeface="Arial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3EDB-C53F-43E2-908C-2CD38A47A383}" type="slidenum">
              <a:rPr lang="fr-FR" smtClean="0"/>
              <a:pPr/>
              <a:t>12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Commentaire Mickael</a:t>
            </a:r>
          </a:p>
          <a:p>
            <a:r>
              <a:rPr lang="fr-FR" dirty="0" smtClean="0">
                <a:latin typeface="Arial" charset="0"/>
                <a:cs typeface="Arial" charset="0"/>
              </a:rPr>
              <a:t>Autre point de la fiche séquence c’est</a:t>
            </a:r>
            <a:r>
              <a:rPr lang="fr-FR" baseline="0" dirty="0" smtClean="0">
                <a:latin typeface="Arial" charset="0"/>
                <a:cs typeface="Arial" charset="0"/>
              </a:rPr>
              <a:t> l’</a:t>
            </a:r>
            <a:r>
              <a:rPr lang="fr-FR" dirty="0" smtClean="0">
                <a:latin typeface="Arial" charset="0"/>
                <a:cs typeface="Arial" charset="0"/>
              </a:rPr>
              <a:t>Organisation pratique</a:t>
            </a:r>
            <a:r>
              <a:rPr lang="fr-FR" baseline="0" dirty="0" smtClean="0">
                <a:latin typeface="Arial" charset="0"/>
                <a:cs typeface="Arial" charset="0"/>
              </a:rPr>
              <a:t> de la séquence = </a:t>
            </a:r>
            <a:r>
              <a:rPr lang="fr-FR" b="1" baseline="0" dirty="0" smtClean="0">
                <a:latin typeface="Arial" charset="0"/>
                <a:cs typeface="Arial" charset="0"/>
              </a:rPr>
              <a:t>Etapes du projet</a:t>
            </a:r>
          </a:p>
          <a:p>
            <a:endParaRPr lang="fr-FR" b="0" baseline="0" dirty="0" smtClean="0">
              <a:latin typeface="Arial" charset="0"/>
              <a:cs typeface="Arial" charset="0"/>
            </a:endParaRPr>
          </a:p>
          <a:p>
            <a:r>
              <a:rPr lang="fr-FR" b="0" baseline="0" dirty="0" smtClean="0">
                <a:latin typeface="Arial" charset="0"/>
                <a:cs typeface="Arial" charset="0"/>
              </a:rPr>
              <a:t>-Planification </a:t>
            </a:r>
            <a:r>
              <a:rPr lang="fr-FR" sz="1400" b="1" baseline="0" dirty="0" smtClean="0">
                <a:latin typeface="Arial" charset="0"/>
                <a:cs typeface="Arial" charset="0"/>
              </a:rPr>
              <a:t>encadrée l’enseignant</a:t>
            </a:r>
            <a:r>
              <a:rPr lang="fr-FR" b="0" baseline="0" dirty="0" smtClean="0">
                <a:latin typeface="Arial" charset="0"/>
                <a:cs typeface="Arial" charset="0"/>
              </a:rPr>
              <a:t>.</a:t>
            </a:r>
          </a:p>
          <a:p>
            <a:r>
              <a:rPr lang="fr-FR" b="0" baseline="0" dirty="0" smtClean="0">
                <a:latin typeface="Arial" charset="0"/>
                <a:cs typeface="Arial" charset="0"/>
              </a:rPr>
              <a:t>-Présentation de….. (contexte) Fait par l’enseignant c’est lui qui met en place la démarche de projet. </a:t>
            </a:r>
          </a:p>
          <a:p>
            <a:r>
              <a:rPr lang="fr-FR" b="0" baseline="0" dirty="0" smtClean="0">
                <a:latin typeface="Arial" charset="0"/>
                <a:cs typeface="Arial" charset="0"/>
              </a:rPr>
              <a:t>-réunir les 2 groupes AC et EE</a:t>
            </a:r>
          </a:p>
          <a:p>
            <a:r>
              <a:rPr lang="fr-FR" b="0" baseline="0" dirty="0" smtClean="0">
                <a:latin typeface="Arial" charset="0"/>
                <a:cs typeface="Arial" charset="0"/>
              </a:rPr>
              <a:t>-Analyse du cahier des charges (</a:t>
            </a:r>
            <a:r>
              <a:rPr lang="fr-FR" b="1" baseline="0" dirty="0" smtClean="0">
                <a:latin typeface="Arial" charset="0"/>
                <a:cs typeface="Arial" charset="0"/>
              </a:rPr>
              <a:t>fait l’objet d’une activité élève</a:t>
            </a:r>
            <a:r>
              <a:rPr lang="fr-FR" b="0" baseline="0" dirty="0" smtClean="0">
                <a:latin typeface="Arial" charset="0"/>
                <a:cs typeface="Arial" charset="0"/>
              </a:rPr>
              <a:t>)</a:t>
            </a:r>
          </a:p>
          <a:p>
            <a:endParaRPr lang="fr-FR" b="0" baseline="0" dirty="0" smtClean="0">
              <a:latin typeface="Arial" charset="0"/>
              <a:cs typeface="Arial" charset="0"/>
            </a:endParaRPr>
          </a:p>
          <a:p>
            <a:endParaRPr lang="fr-FR" b="1" dirty="0" smtClean="0">
              <a:latin typeface="Arial" charset="0"/>
              <a:cs typeface="Arial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3EDB-C53F-43E2-908C-2CD38A47A383}" type="slidenum">
              <a:rPr lang="fr-FR" smtClean="0"/>
              <a:pPr/>
              <a:t>13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fr-FR" sz="1400" b="0" baseline="0" dirty="0" smtClean="0">
                <a:latin typeface="Arial" charset="0"/>
                <a:cs typeface="Arial" charset="0"/>
              </a:rPr>
              <a:t>4 élèves encadrés par un prof.  des taches lui sont affectées notamment en début de projet.</a:t>
            </a:r>
          </a:p>
          <a:p>
            <a:pPr>
              <a:buFontTx/>
              <a:buChar char="-"/>
            </a:pPr>
            <a:r>
              <a:rPr lang="fr-FR" sz="1400" b="1" baseline="0" dirty="0" smtClean="0">
                <a:latin typeface="Arial" charset="0"/>
                <a:cs typeface="Arial" charset="0"/>
              </a:rPr>
              <a:t>Répartition des taches individuelles et collectives ….avec temps alloué à chaque tache.</a:t>
            </a:r>
          </a:p>
          <a:p>
            <a:pPr>
              <a:buFontTx/>
              <a:buChar char="-"/>
            </a:pPr>
            <a:endParaRPr lang="fr-FR" sz="1400" b="1" baseline="0" dirty="0" smtClean="0"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r>
              <a:rPr lang="fr-FR" sz="1400" b="1" baseline="0" dirty="0" smtClean="0">
                <a:latin typeface="Arial" charset="0"/>
                <a:cs typeface="Arial" charset="0"/>
              </a:rPr>
              <a:t>Particularité des taches individuelles:</a:t>
            </a:r>
          </a:p>
          <a:p>
            <a:pPr>
              <a:buFontTx/>
              <a:buChar char="-"/>
            </a:pPr>
            <a:r>
              <a:rPr lang="fr-FR" sz="1400" b="0" baseline="0" dirty="0" smtClean="0">
                <a:latin typeface="Arial" charset="0"/>
                <a:cs typeface="Arial" charset="0"/>
              </a:rPr>
              <a:t>Tache individuelles, identiques dans le but de confronter des solutions.</a:t>
            </a:r>
          </a:p>
          <a:p>
            <a:pPr>
              <a:buFontTx/>
              <a:buChar char="-"/>
            </a:pPr>
            <a:r>
              <a:rPr lang="fr-FR" sz="1400" b="0" baseline="0" dirty="0" smtClean="0">
                <a:latin typeface="Arial" charset="0"/>
                <a:cs typeface="Arial" charset="0"/>
              </a:rPr>
              <a:t>ou</a:t>
            </a:r>
          </a:p>
          <a:p>
            <a:pPr>
              <a:buFontTx/>
              <a:buChar char="-"/>
            </a:pPr>
            <a:r>
              <a:rPr lang="fr-FR" sz="1400" b="0" baseline="0" dirty="0" smtClean="0">
                <a:latin typeface="Arial" charset="0"/>
                <a:cs typeface="Arial" charset="0"/>
              </a:rPr>
              <a:t>Tache individuelles, différentes, en parallèle . On mène un travail collaboratif.</a:t>
            </a:r>
          </a:p>
          <a:p>
            <a:pPr>
              <a:buFontTx/>
              <a:buNone/>
            </a:pPr>
            <a:endParaRPr lang="fr-FR" b="0" baseline="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fr-FR" b="0" baseline="0" dirty="0" smtClean="0"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endParaRPr lang="fr-FR" b="0" baseline="0" dirty="0" smtClean="0">
              <a:latin typeface="Arial" charset="0"/>
              <a:cs typeface="Arial" charset="0"/>
            </a:endParaRPr>
          </a:p>
          <a:p>
            <a:endParaRPr lang="fr-FR" b="1" dirty="0" smtClean="0">
              <a:latin typeface="Arial" charset="0"/>
              <a:cs typeface="Arial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3EDB-C53F-43E2-908C-2CD38A47A383}" type="slidenum">
              <a:rPr lang="fr-FR" smtClean="0"/>
              <a:pPr/>
              <a:t>14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fr-FR" sz="1400" b="0" baseline="0" dirty="0" smtClean="0">
                <a:latin typeface="Arial" charset="0"/>
                <a:cs typeface="Arial" charset="0"/>
              </a:rPr>
              <a:t>Commentaire Mickael:</a:t>
            </a:r>
          </a:p>
          <a:p>
            <a:pPr>
              <a:buFontTx/>
              <a:buChar char="-"/>
            </a:pPr>
            <a:r>
              <a:rPr lang="fr-FR" sz="1400" b="0" baseline="0" dirty="0" smtClean="0">
                <a:latin typeface="Arial" charset="0"/>
                <a:cs typeface="Arial" charset="0"/>
              </a:rPr>
              <a:t>Sur cette diapo on retrouve le planning prévisionnel et le déroulement du projet décrit à partir d’un diagramme de Gantt </a:t>
            </a:r>
          </a:p>
          <a:p>
            <a:pPr>
              <a:buFontTx/>
              <a:buChar char="-"/>
            </a:pPr>
            <a:r>
              <a:rPr lang="fr-FR" sz="1400" b="0" baseline="0" dirty="0" smtClean="0">
                <a:latin typeface="Arial" charset="0"/>
                <a:cs typeface="Arial" charset="0"/>
              </a:rPr>
              <a:t>Objectif  </a:t>
            </a:r>
            <a:r>
              <a:rPr lang="fr-FR" sz="1400" b="1" baseline="0" dirty="0" smtClean="0">
                <a:latin typeface="Arial" charset="0"/>
                <a:cs typeface="Arial" charset="0"/>
              </a:rPr>
              <a:t>visualiser</a:t>
            </a:r>
            <a:r>
              <a:rPr lang="fr-FR" sz="1400" b="0" baseline="0" dirty="0" smtClean="0">
                <a:latin typeface="Arial" charset="0"/>
                <a:cs typeface="Arial" charset="0"/>
              </a:rPr>
              <a:t> l’avancement des taches</a:t>
            </a:r>
            <a:r>
              <a:rPr lang="fr-FR" sz="1400" b="1" baseline="0" dirty="0" smtClean="0">
                <a:latin typeface="Arial" charset="0"/>
                <a:cs typeface="Arial" charset="0"/>
              </a:rPr>
              <a:t>… il sera régulièrement présenter </a:t>
            </a:r>
            <a:r>
              <a:rPr lang="fr-FR" sz="1400" b="0" baseline="0" dirty="0" smtClean="0">
                <a:latin typeface="Arial" charset="0"/>
                <a:cs typeface="Arial" charset="0"/>
              </a:rPr>
              <a:t>(revue de projet)</a:t>
            </a:r>
          </a:p>
          <a:p>
            <a:pPr>
              <a:buFontTx/>
              <a:buChar char="-"/>
            </a:pPr>
            <a:endParaRPr lang="fr-FR" sz="1400" b="0" baseline="0" dirty="0" smtClean="0"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r>
              <a:rPr lang="fr-FR" sz="1400" b="0" baseline="0" dirty="0" smtClean="0">
                <a:latin typeface="Arial" charset="0"/>
                <a:cs typeface="Arial" charset="0"/>
              </a:rPr>
              <a:t>On y retrouve les revues de projet… symbolisées par un losange </a:t>
            </a:r>
          </a:p>
          <a:p>
            <a:pPr>
              <a:buFontTx/>
              <a:buChar char="-"/>
            </a:pPr>
            <a:r>
              <a:rPr lang="fr-FR" sz="1400" b="0" baseline="0" dirty="0" smtClean="0">
                <a:latin typeface="Arial" charset="0"/>
                <a:cs typeface="Arial" charset="0"/>
              </a:rPr>
              <a:t>l’état d’avancement du projet par une barre verticale…</a:t>
            </a:r>
          </a:p>
          <a:p>
            <a:pPr>
              <a:buFontTx/>
              <a:buNone/>
            </a:pPr>
            <a:endParaRPr lang="fr-FR" sz="1400" b="1" baseline="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fr-FR" sz="1400" b="1" baseline="0" dirty="0" smtClean="0">
                <a:latin typeface="Arial" charset="0"/>
                <a:cs typeface="Arial" charset="0"/>
              </a:rPr>
              <a:t>C’est un outil complémentaire au tableau précédent.</a:t>
            </a:r>
          </a:p>
          <a:p>
            <a:pPr>
              <a:buFontTx/>
              <a:buNone/>
            </a:pPr>
            <a:r>
              <a:rPr lang="fr-FR" sz="1400" b="1" baseline="0" dirty="0" smtClean="0">
                <a:latin typeface="Arial" charset="0"/>
                <a:cs typeface="Arial" charset="0"/>
              </a:rPr>
              <a:t>Points particuliers sur les taches individuelles…</a:t>
            </a:r>
          </a:p>
          <a:p>
            <a:pPr>
              <a:buFontTx/>
              <a:buNone/>
            </a:pPr>
            <a:r>
              <a:rPr lang="fr-FR" sz="1400" b="1" baseline="0" dirty="0" smtClean="0">
                <a:latin typeface="Arial" charset="0"/>
                <a:cs typeface="Arial" charset="0"/>
              </a:rPr>
              <a:t>Travail collaboratif , coopération entre les membres de l’équipes.</a:t>
            </a:r>
            <a:endParaRPr lang="fr-FR" sz="1400" b="1" dirty="0" smtClean="0">
              <a:latin typeface="Arial" charset="0"/>
              <a:cs typeface="Arial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3EDB-C53F-43E2-908C-2CD38A47A383}" type="slidenum">
              <a:rPr lang="fr-FR" smtClean="0"/>
              <a:pPr/>
              <a:t>15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 smtClean="0">
                <a:latin typeface="Arial" charset="0"/>
                <a:cs typeface="Arial" charset="0"/>
              </a:rPr>
              <a:t>Recherches</a:t>
            </a:r>
            <a:r>
              <a:rPr lang="fr-FR" sz="1400" b="1" baseline="0" dirty="0" smtClean="0">
                <a:latin typeface="Arial" charset="0"/>
                <a:cs typeface="Arial" charset="0"/>
              </a:rPr>
              <a:t> de solutions… </a:t>
            </a:r>
            <a:endParaRPr lang="fr-FR" sz="1400" b="1" dirty="0" smtClean="0">
              <a:latin typeface="Arial" charset="0"/>
              <a:cs typeface="Arial" charset="0"/>
            </a:endParaRPr>
          </a:p>
          <a:p>
            <a:r>
              <a:rPr lang="fr-FR" sz="1400" b="1" baseline="0" dirty="0" smtClean="0">
                <a:latin typeface="Arial" charset="0"/>
                <a:cs typeface="Arial" charset="0"/>
              </a:rPr>
              <a:t>Tenir compte les exigences du cahier des charges </a:t>
            </a:r>
            <a:r>
              <a:rPr lang="fr-FR" sz="1400" b="0" baseline="0" dirty="0" smtClean="0">
                <a:latin typeface="Arial" charset="0"/>
                <a:cs typeface="Arial" charset="0"/>
              </a:rPr>
              <a:t>(besoins, RT, bioclimatique : orientation, ensoleillement, organisation des zones de l’habitat, calcul des masques solaires….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b="1" dirty="0" smtClean="0">
              <a:latin typeface="Arial" charset="0"/>
              <a:cs typeface="Arial" charset="0"/>
            </a:endParaRPr>
          </a:p>
          <a:p>
            <a:endParaRPr lang="fr-FR" b="0" baseline="0" dirty="0" smtClean="0">
              <a:latin typeface="Arial" charset="0"/>
              <a:cs typeface="Arial" charset="0"/>
            </a:endParaRPr>
          </a:p>
          <a:p>
            <a:endParaRPr lang="fr-FR" b="0" dirty="0" smtClean="0">
              <a:latin typeface="Arial" charset="0"/>
              <a:cs typeface="Arial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3EDB-C53F-43E2-908C-2CD38A47A383}" type="slidenum">
              <a:rPr lang="fr-FR" smtClean="0"/>
              <a:pPr/>
              <a:t>16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b="1" baseline="0" dirty="0" smtClean="0">
                <a:latin typeface="Arial" charset="0"/>
                <a:cs typeface="Arial" charset="0"/>
              </a:rPr>
              <a:t>Dimensionner les masques solaires..</a:t>
            </a:r>
          </a:p>
          <a:p>
            <a:endParaRPr lang="fr-FR" b="0" baseline="0" dirty="0" smtClean="0">
              <a:latin typeface="Arial" charset="0"/>
              <a:cs typeface="Arial" charset="0"/>
            </a:endParaRPr>
          </a:p>
          <a:p>
            <a:endParaRPr lang="fr-FR" b="0" dirty="0" smtClean="0">
              <a:latin typeface="Arial" charset="0"/>
              <a:cs typeface="Arial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3EDB-C53F-43E2-908C-2CD38A47A383}" type="slidenum">
              <a:rPr lang="fr-FR" smtClean="0"/>
              <a:pPr/>
              <a:t>17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b="0" dirty="0" smtClean="0">
              <a:latin typeface="Arial" charset="0"/>
              <a:cs typeface="Arial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3EDB-C53F-43E2-908C-2CD38A47A383}" type="slidenum">
              <a:rPr lang="fr-FR" smtClean="0"/>
              <a:pPr/>
              <a:t>18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 smtClean="0">
                <a:latin typeface="Arial" charset="0"/>
                <a:cs typeface="Arial" charset="0"/>
              </a:rPr>
              <a:t>Recherches</a:t>
            </a:r>
            <a:r>
              <a:rPr lang="fr-FR" sz="1200" b="1" baseline="0" dirty="0" smtClean="0">
                <a:latin typeface="Arial" charset="0"/>
                <a:cs typeface="Arial" charset="0"/>
              </a:rPr>
              <a:t> de solutions </a:t>
            </a:r>
            <a:r>
              <a:rPr lang="fr-FR" sz="1200" b="0" baseline="0" dirty="0" smtClean="0">
                <a:latin typeface="Arial" charset="0"/>
                <a:cs typeface="Arial" charset="0"/>
              </a:rPr>
              <a:t>à l’aide: de croquis, schéma de principe, cinématique, un modèle 3D, un plan architectural simple…. (plan de masse, vue de façade)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baseline="0" dirty="0" smtClean="0">
                <a:latin typeface="Arial" charset="0"/>
                <a:cs typeface="Arial" charset="0"/>
              </a:rPr>
              <a:t>Avec des simulations ou des expérimentations pour valider ou confronter des solutions.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baseline="0" dirty="0" smtClean="0">
                <a:latin typeface="Arial" charset="0"/>
                <a:cs typeface="Arial" charset="0"/>
              </a:rPr>
              <a:t>Recherche d’une famille de matériaux.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dirty="0" smtClean="0">
              <a:latin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 smtClean="0">
                <a:latin typeface="Arial" charset="0"/>
                <a:cs typeface="Arial" charset="0"/>
              </a:rPr>
              <a:t>Revue</a:t>
            </a:r>
            <a:r>
              <a:rPr lang="fr-FR" sz="1200" b="1" baseline="0" dirty="0" smtClean="0">
                <a:latin typeface="Arial" charset="0"/>
                <a:cs typeface="Arial" charset="0"/>
              </a:rPr>
              <a:t> de projet  </a:t>
            </a:r>
            <a:r>
              <a:rPr lang="fr-FR" sz="1200" b="0" baseline="0" dirty="0" smtClean="0">
                <a:latin typeface="Arial" charset="0"/>
                <a:cs typeface="Arial" charset="0"/>
              </a:rPr>
              <a:t>pour retenir une solution d’ensemble…. 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Confronter les solutions puis, o</a:t>
            </a:r>
            <a:r>
              <a:rPr lang="fr-FR" sz="1200" b="0" baseline="0" dirty="0" smtClean="0">
                <a:latin typeface="Arial" charset="0"/>
                <a:cs typeface="Arial" charset="0"/>
              </a:rPr>
              <a:t>n statue sur les choix….</a:t>
            </a:r>
          </a:p>
          <a:p>
            <a:r>
              <a:rPr lang="fr-FR" sz="1200" b="1" baseline="0" dirty="0" smtClean="0">
                <a:latin typeface="Arial" charset="0"/>
                <a:cs typeface="Arial" charset="0"/>
              </a:rPr>
              <a:t>Dégager</a:t>
            </a:r>
            <a:r>
              <a:rPr lang="fr-FR" sz="1200" b="0" baseline="0" dirty="0" smtClean="0">
                <a:latin typeface="Arial" charset="0"/>
                <a:cs typeface="Arial" charset="0"/>
              </a:rPr>
              <a:t> une solution d’ensemble en fin de conception préliminaire…</a:t>
            </a:r>
          </a:p>
          <a:p>
            <a:endParaRPr lang="fr-FR" b="0" dirty="0" smtClean="0">
              <a:latin typeface="Arial" charset="0"/>
              <a:cs typeface="Arial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3EDB-C53F-43E2-908C-2CD38A47A383}" type="slidenum">
              <a:rPr lang="fr-FR" smtClean="0"/>
              <a:pPr/>
              <a:t>19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baseline="0" dirty="0" smtClean="0">
                <a:latin typeface="Arial" charset="0"/>
                <a:cs typeface="Arial" charset="0"/>
              </a:rPr>
              <a:t>Thème sociétal (transports, la santé, le confort, …)</a:t>
            </a:r>
          </a:p>
          <a:p>
            <a:r>
              <a:rPr lang="fr-FR" baseline="0" dirty="0" err="1" smtClean="0">
                <a:latin typeface="Arial" charset="0"/>
                <a:cs typeface="Arial" charset="0"/>
              </a:rPr>
              <a:t>pb</a:t>
            </a:r>
            <a:r>
              <a:rPr lang="fr-FR" baseline="0" dirty="0" smtClean="0">
                <a:latin typeface="Arial" charset="0"/>
                <a:cs typeface="Arial" charset="0"/>
              </a:rPr>
              <a:t> : solutions complémentaires en AC et EE</a:t>
            </a:r>
          </a:p>
          <a:p>
            <a:r>
              <a:rPr lang="fr-FR" baseline="0" dirty="0" smtClean="0">
                <a:latin typeface="Arial" charset="0"/>
                <a:cs typeface="Arial" charset="0"/>
              </a:rPr>
              <a:t>thème traité en ET </a:t>
            </a:r>
            <a:r>
              <a:rPr lang="fr-FR" baseline="0" dirty="0" err="1" smtClean="0">
                <a:latin typeface="Arial" charset="0"/>
                <a:cs typeface="Arial" charset="0"/>
              </a:rPr>
              <a:t>et</a:t>
            </a:r>
            <a:r>
              <a:rPr lang="fr-FR" baseline="0" dirty="0" smtClean="0">
                <a:latin typeface="Arial" charset="0"/>
                <a:cs typeface="Arial" charset="0"/>
              </a:rPr>
              <a:t> spé : donner du sens aux progressions pédagogiques</a:t>
            </a: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3EDB-C53F-43E2-908C-2CD38A47A383}" type="slidenum">
              <a:rPr lang="fr-FR" smtClean="0"/>
              <a:pPr/>
              <a:t>2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z="1400" b="0" baseline="0" dirty="0" smtClean="0">
                <a:latin typeface="Arial" charset="0"/>
                <a:cs typeface="Arial" charset="0"/>
              </a:rPr>
              <a:t>En autre: Définition… et calcul des économies d’énergie réalisées par des apports passifs….</a:t>
            </a:r>
          </a:p>
          <a:p>
            <a:endParaRPr lang="fr-FR" b="0" dirty="0" smtClean="0">
              <a:latin typeface="Arial" charset="0"/>
              <a:cs typeface="Arial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3EDB-C53F-43E2-908C-2CD38A47A383}" type="slidenum">
              <a:rPr lang="fr-FR" smtClean="0"/>
              <a:pPr/>
              <a:t>20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fr-FR" b="0" baseline="0" dirty="0" err="1" smtClean="0">
                <a:latin typeface="Arial" charset="0"/>
                <a:cs typeface="Arial" charset="0"/>
              </a:rPr>
              <a:t>Ines</a:t>
            </a:r>
            <a:r>
              <a:rPr lang="fr-FR" b="0" baseline="0" dirty="0" smtClean="0">
                <a:latin typeface="Arial" charset="0"/>
                <a:cs typeface="Arial" charset="0"/>
              </a:rPr>
              <a:t>: institut national de l’énergie solaire</a:t>
            </a:r>
          </a:p>
          <a:p>
            <a:pPr>
              <a:buFontTx/>
              <a:buNone/>
            </a:pPr>
            <a:endParaRPr lang="fr-FR" b="0" baseline="0" dirty="0" smtClean="0">
              <a:latin typeface="Arial" charset="0"/>
              <a:cs typeface="Arial" charset="0"/>
            </a:endParaRPr>
          </a:p>
          <a:p>
            <a:r>
              <a:rPr lang="fr-FR" b="1" dirty="0" err="1" smtClean="0"/>
              <a:t>Pleiade</a:t>
            </a:r>
            <a:r>
              <a:rPr lang="fr-FR" b="1" baseline="0" dirty="0" smtClean="0"/>
              <a:t> :</a:t>
            </a:r>
            <a:r>
              <a:rPr lang="fr-FR" baseline="0" dirty="0" smtClean="0"/>
              <a:t> </a:t>
            </a:r>
            <a:r>
              <a:rPr lang="fr-FR" dirty="0" smtClean="0"/>
              <a:t>logiciel de simulation thermique dynamique de bâtiment</a:t>
            </a:r>
          </a:p>
          <a:p>
            <a:endParaRPr lang="fr-FR" b="0" dirty="0" smtClean="0">
              <a:latin typeface="Arial" charset="0"/>
              <a:cs typeface="Arial" charset="0"/>
            </a:endParaRPr>
          </a:p>
          <a:p>
            <a:endParaRPr lang="fr-FR" b="0" dirty="0" smtClean="0">
              <a:latin typeface="Arial" charset="0"/>
              <a:cs typeface="Arial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3EDB-C53F-43E2-908C-2CD38A47A383}" type="slidenum">
              <a:rPr lang="fr-FR" smtClean="0"/>
              <a:pPr/>
              <a:t>21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ELODIE, logiciel d’analyse de cycle de vie des bâtiments </a:t>
            </a:r>
          </a:p>
          <a:p>
            <a:pPr>
              <a:buFontTx/>
              <a:buChar char="-"/>
            </a:pPr>
            <a:endParaRPr lang="fr-F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/>
              <a:t>-Fiches de Déclaration Environnementales et Sanitaires (FDES)</a:t>
            </a:r>
          </a:p>
          <a:p>
            <a:r>
              <a:rPr lang="fr-FR" b="0" dirty="0" smtClean="0">
                <a:latin typeface="Arial" charset="0"/>
                <a:cs typeface="Arial" charset="0"/>
              </a:rPr>
              <a:t>Evaluer les impacts…</a:t>
            </a:r>
          </a:p>
          <a:p>
            <a:endParaRPr lang="fr-FR" b="0" dirty="0" smtClean="0">
              <a:latin typeface="Arial" charset="0"/>
              <a:cs typeface="Arial" charset="0"/>
            </a:endParaRPr>
          </a:p>
          <a:p>
            <a:endParaRPr lang="fr-FR" b="0" dirty="0" smtClean="0">
              <a:latin typeface="Arial" charset="0"/>
              <a:cs typeface="Arial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3EDB-C53F-43E2-908C-2CD38A47A383}" type="slidenum">
              <a:rPr lang="fr-FR" smtClean="0"/>
              <a:pPr/>
              <a:t>22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b="0" dirty="0" smtClean="0">
              <a:latin typeface="Arial" charset="0"/>
              <a:cs typeface="Arial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3EDB-C53F-43E2-908C-2CD38A47A383}" type="slidenum">
              <a:rPr lang="fr-FR" smtClean="0"/>
              <a:pPr/>
              <a:t>23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baseline="0" dirty="0" smtClean="0">
              <a:latin typeface="Arial" charset="0"/>
              <a:cs typeface="Arial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3EDB-C53F-43E2-908C-2CD38A47A383}" type="slidenum">
              <a:rPr lang="fr-FR" smtClean="0"/>
              <a:pPr/>
              <a:t>24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Commentaire</a:t>
            </a:r>
            <a:r>
              <a:rPr lang="fr-FR" sz="1200" b="0" i="0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Mickael:</a:t>
            </a:r>
            <a:endParaRPr lang="fr-FR" sz="1200" b="0" i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200" b="1" dirty="0" smtClean="0">
                <a:latin typeface="Arial" charset="0"/>
                <a:cs typeface="Arial" charset="0"/>
              </a:rPr>
              <a:t>Conception détaillée:</a:t>
            </a:r>
            <a:r>
              <a:rPr lang="fr-FR" sz="1200" b="1" baseline="0" dirty="0" smtClean="0">
                <a:latin typeface="Arial" charset="0"/>
                <a:cs typeface="Arial" charset="0"/>
              </a:rPr>
              <a:t> l</a:t>
            </a:r>
            <a:r>
              <a:rPr lang="fr-FR" sz="1200" b="1" dirty="0" smtClean="0">
                <a:latin typeface="Arial" charset="0"/>
                <a:cs typeface="Arial" charset="0"/>
              </a:rPr>
              <a:t>e</a:t>
            </a:r>
            <a:r>
              <a:rPr lang="fr-FR" sz="1200" b="1" baseline="0" dirty="0" smtClean="0">
                <a:latin typeface="Arial" charset="0"/>
                <a:cs typeface="Arial" charset="0"/>
              </a:rPr>
              <a:t> choix d’ensemble étant fait, maintenant on affine et on optimise la solution retenue.</a:t>
            </a:r>
          </a:p>
          <a:p>
            <a:pPr>
              <a:buFontTx/>
              <a:buChar char="-"/>
            </a:pPr>
            <a:r>
              <a:rPr lang="fr-FR" sz="1200" b="1" baseline="0" dirty="0" smtClean="0">
                <a:latin typeface="Arial" charset="0"/>
                <a:cs typeface="Arial" charset="0"/>
              </a:rPr>
              <a:t>Aboutir aux dossiers de définitions  </a:t>
            </a:r>
            <a:r>
              <a:rPr lang="fr-FR" sz="1200" b="0" baseline="0" dirty="0" smtClean="0">
                <a:latin typeface="Arial" charset="0"/>
                <a:cs typeface="Arial" charset="0"/>
              </a:rPr>
              <a:t>(plan d’ensembles avec les détails, dessin de définitions, documents de réalisations, plan d’exécution, schémas de câblage…)</a:t>
            </a:r>
          </a:p>
          <a:p>
            <a:pPr>
              <a:buFontTx/>
              <a:buChar char="-"/>
            </a:pPr>
            <a:r>
              <a:rPr lang="fr-FR" sz="1200" b="0" baseline="0" dirty="0" smtClean="0">
                <a:latin typeface="Arial" charset="0"/>
                <a:cs typeface="Arial" charset="0"/>
              </a:rPr>
              <a:t>Dimensionnement des constituants….</a:t>
            </a:r>
          </a:p>
          <a:p>
            <a:endParaRPr lang="fr-FR" sz="1200" b="0" baseline="0" dirty="0" smtClean="0">
              <a:latin typeface="Arial" charset="0"/>
              <a:cs typeface="Arial" charset="0"/>
            </a:endParaRPr>
          </a:p>
          <a:p>
            <a:r>
              <a:rPr lang="fr-FR" sz="1200" b="0" baseline="0" dirty="0" smtClean="0">
                <a:latin typeface="Arial" charset="0"/>
                <a:cs typeface="Arial" charset="0"/>
              </a:rPr>
              <a:t>Travail collaboratif….</a:t>
            </a: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3EDB-C53F-43E2-908C-2CD38A47A383}" type="slidenum">
              <a:rPr lang="fr-FR" smtClean="0"/>
              <a:pPr/>
              <a:t>25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fr-FR" b="0" baseline="0" dirty="0" smtClean="0">
              <a:latin typeface="Arial" charset="0"/>
              <a:cs typeface="Arial" charset="0"/>
            </a:endParaRPr>
          </a:p>
          <a:p>
            <a:endParaRPr lang="fr-FR" b="1" dirty="0" smtClean="0">
              <a:latin typeface="Arial" charset="0"/>
              <a:cs typeface="Arial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3EDB-C53F-43E2-908C-2CD38A47A383}" type="slidenum">
              <a:rPr lang="fr-FR" smtClean="0"/>
              <a:pPr/>
              <a:t>26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Commentaire</a:t>
            </a:r>
            <a:r>
              <a:rPr lang="fr-FR" sz="1200" b="0" i="0" baseline="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Mickael:</a:t>
            </a:r>
            <a:endParaRPr lang="fr-FR" sz="1200" b="0" i="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fr-FR" sz="1200" b="1" i="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Valider ou critiquer </a:t>
            </a:r>
            <a:r>
              <a:rPr lang="fr-FR" sz="1200" b="0" i="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les performances des solutions technologiques mises en  œuvre à partir de </a:t>
            </a:r>
            <a:r>
              <a:rPr lang="fr-FR" sz="1200" b="0" i="0" u="sng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prototypes</a:t>
            </a:r>
            <a:r>
              <a:rPr lang="fr-FR" sz="1200" b="0" i="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fr-FR" sz="1200" b="0" i="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Mener des expérimentations, comparer les résultats selon des critères prédéterminés.</a:t>
            </a:r>
          </a:p>
          <a:p>
            <a:pPr>
              <a:buFontTx/>
              <a:buChar char="-"/>
            </a:pPr>
            <a:r>
              <a:rPr lang="fr-FR" sz="1200" b="1" i="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Mesurer la cohérence des solutions avec le cahier des charges initial.</a:t>
            </a:r>
          </a:p>
          <a:p>
            <a:pPr>
              <a:buFontTx/>
              <a:buChar char="-"/>
            </a:pPr>
            <a:endParaRPr lang="fr-FR" sz="1200" b="1" i="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conception est 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qualifiée 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écarts 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entre 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besoins exprimés dans le cahier des charges 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</a:t>
            </a:r>
            <a:r>
              <a:rPr lang="fr-F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performances du prototype 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 de la simulation sont tolérables</a:t>
            </a:r>
            <a:endParaRPr lang="fr-FR" sz="1200" b="1" i="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fr-FR" b="0" baseline="0" dirty="0" smtClean="0">
              <a:latin typeface="Arial" charset="0"/>
              <a:cs typeface="Arial" charset="0"/>
            </a:endParaRPr>
          </a:p>
          <a:p>
            <a:endParaRPr lang="fr-FR" b="1" dirty="0" smtClean="0">
              <a:latin typeface="Arial" charset="0"/>
              <a:cs typeface="Arial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3EDB-C53F-43E2-908C-2CD38A47A383}" type="slidenum">
              <a:rPr lang="fr-FR" smtClean="0"/>
              <a:pPr/>
              <a:t>27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fr-FR" b="0" baseline="0" dirty="0" smtClean="0">
              <a:latin typeface="Arial" charset="0"/>
              <a:cs typeface="Arial" charset="0"/>
            </a:endParaRPr>
          </a:p>
          <a:p>
            <a:endParaRPr lang="fr-FR" b="1" dirty="0" smtClean="0">
              <a:latin typeface="Arial" charset="0"/>
              <a:cs typeface="Arial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3EDB-C53F-43E2-908C-2CD38A47A383}" type="slidenum">
              <a:rPr lang="fr-FR" smtClean="0"/>
              <a:pPr/>
              <a:t>28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fr-FR" b="0" baseline="0" dirty="0" smtClean="0">
              <a:latin typeface="Arial" charset="0"/>
              <a:cs typeface="Arial" charset="0"/>
            </a:endParaRPr>
          </a:p>
          <a:p>
            <a:endParaRPr lang="fr-FR" b="1" dirty="0" smtClean="0">
              <a:latin typeface="Arial" charset="0"/>
              <a:cs typeface="Arial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3EDB-C53F-43E2-908C-2CD38A47A383}" type="slidenum">
              <a:rPr lang="fr-FR" smtClean="0"/>
              <a:pPr/>
              <a:t>29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Expérimentation</a:t>
            </a:r>
          </a:p>
          <a:p>
            <a:endParaRPr lang="fr-F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Label BBC (Bâtiment Basse Consommation) : </a:t>
            </a:r>
            <a:r>
              <a:rPr lang="fr-F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Chauffage + eau chaude + électricité 50 </a:t>
            </a:r>
            <a:r>
              <a:rPr lang="fr-F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kwh</a:t>
            </a:r>
            <a:r>
              <a:rPr lang="fr-F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/m2/an</a:t>
            </a:r>
          </a:p>
          <a:p>
            <a:r>
              <a:rPr lang="fr-F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Techniquement innovante : </a:t>
            </a:r>
          </a:p>
          <a:p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réduire les consommations énergétiques pour maîtriser les charges.</a:t>
            </a: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3EDB-C53F-43E2-908C-2CD38A47A383}" type="slidenum">
              <a:rPr lang="fr-FR" smtClean="0"/>
              <a:pPr/>
              <a:t>3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Structuration</a:t>
            </a:r>
            <a:r>
              <a:rPr lang="fr-FR" baseline="0" dirty="0" smtClean="0">
                <a:latin typeface="Arial" charset="0"/>
                <a:cs typeface="Arial" charset="0"/>
              </a:rPr>
              <a:t> de connaissances liées à la démarche de projet…</a:t>
            </a:r>
            <a:endParaRPr lang="fr-FR" dirty="0" smtClean="0">
              <a:latin typeface="Arial" charset="0"/>
              <a:cs typeface="Arial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3EDB-C53F-43E2-908C-2CD38A47A383}" type="slidenum">
              <a:rPr lang="fr-FR" smtClean="0"/>
              <a:pPr/>
              <a:t>30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>
              <a:latin typeface="Arial" charset="0"/>
              <a:cs typeface="Arial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3EDB-C53F-43E2-908C-2CD38A47A383}" type="slidenum">
              <a:rPr lang="fr-FR" smtClean="0"/>
              <a:pPr/>
              <a:t>31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latin typeface="Arial" charset="0"/>
                <a:cs typeface="Arial" charset="0"/>
              </a:rPr>
              <a:t>Émulation </a:t>
            </a:r>
            <a:r>
              <a:rPr lang="fr-FR" sz="12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Valoriser le travail</a:t>
            </a:r>
          </a:p>
          <a:p>
            <a:endParaRPr lang="fr-FR" dirty="0" smtClean="0">
              <a:latin typeface="Arial" charset="0"/>
              <a:cs typeface="Arial" charset="0"/>
            </a:endParaRPr>
          </a:p>
          <a:p>
            <a:r>
              <a:rPr lang="fr-FR" dirty="0" smtClean="0">
                <a:latin typeface="Arial" charset="0"/>
                <a:cs typeface="Arial" charset="0"/>
              </a:rPr>
              <a:t>Phasage commun dans la progression pédagogique</a:t>
            </a:r>
          </a:p>
          <a:p>
            <a:r>
              <a:rPr lang="fr-FR" dirty="0" smtClean="0">
                <a:latin typeface="Arial" charset="0"/>
                <a:cs typeface="Arial" charset="0"/>
              </a:rPr>
              <a:t>Projet </a:t>
            </a:r>
            <a:r>
              <a:rPr lang="fr-FR" dirty="0" err="1" smtClean="0">
                <a:latin typeface="Arial" charset="0"/>
                <a:cs typeface="Arial" charset="0"/>
              </a:rPr>
              <a:t>péda</a:t>
            </a:r>
            <a:r>
              <a:rPr lang="fr-FR" dirty="0" smtClean="0">
                <a:latin typeface="Arial" charset="0"/>
                <a:cs typeface="Arial" charset="0"/>
              </a:rPr>
              <a:t>: revue de projet </a:t>
            </a:r>
          </a:p>
          <a:p>
            <a:r>
              <a:rPr lang="fr-FR" sz="12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Intervenants extérieurs communs, visites de site</a:t>
            </a:r>
            <a:endParaRPr lang="fr-FR" dirty="0" smtClean="0">
              <a:latin typeface="Arial" charset="0"/>
              <a:cs typeface="Arial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3EDB-C53F-43E2-908C-2CD38A47A383}" type="slidenum">
              <a:rPr lang="fr-FR" smtClean="0"/>
              <a:pPr/>
              <a:t>4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>
              <a:latin typeface="Arial" charset="0"/>
              <a:cs typeface="Arial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3EDB-C53F-43E2-908C-2CD38A47A383}" type="slidenum">
              <a:rPr lang="fr-FR" smtClean="0"/>
              <a:pPr/>
              <a:t>5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>
              <a:latin typeface="Arial" charset="0"/>
              <a:cs typeface="Arial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3EDB-C53F-43E2-908C-2CD38A47A383}" type="slidenum">
              <a:rPr lang="fr-FR" smtClean="0"/>
              <a:pPr/>
              <a:t>6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z="1400" b="1" baseline="0" dirty="0" smtClean="0">
                <a:latin typeface="Arial" charset="0"/>
                <a:cs typeface="Arial" charset="0"/>
              </a:rPr>
              <a:t>Elle encadre à la fois la conduite….. et son pilotage.</a:t>
            </a:r>
          </a:p>
          <a:p>
            <a:r>
              <a:rPr lang="fr-FR" sz="1400" b="0" baseline="0" dirty="0" smtClean="0">
                <a:latin typeface="Arial" charset="0"/>
                <a:cs typeface="Arial" charset="0"/>
              </a:rPr>
              <a:t>En ce qui concerne la conduite…, on retrouve sur cette diapo un schéma </a:t>
            </a:r>
            <a:r>
              <a:rPr lang="fr-FR" sz="1400" b="1" baseline="0" dirty="0" smtClean="0">
                <a:latin typeface="Arial" charset="0"/>
                <a:cs typeface="Arial" charset="0"/>
              </a:rPr>
              <a:t>montrant les grandes d’étapes </a:t>
            </a:r>
            <a:r>
              <a:rPr lang="fr-FR" sz="1400" b="0" baseline="0" dirty="0" smtClean="0">
                <a:latin typeface="Arial" charset="0"/>
                <a:cs typeface="Arial" charset="0"/>
              </a:rPr>
              <a:t>de construction du projet…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baseline="0" dirty="0" smtClean="0">
                <a:latin typeface="Arial" charset="0"/>
                <a:cs typeface="Arial" charset="0"/>
              </a:rPr>
              <a:t>Ce schéma </a:t>
            </a:r>
            <a:r>
              <a:rPr lang="fr-FR" sz="1400" b="1" baseline="0" dirty="0" smtClean="0">
                <a:latin typeface="Arial" charset="0"/>
                <a:cs typeface="Arial" charset="0"/>
              </a:rPr>
              <a:t>découle du norme</a:t>
            </a:r>
            <a:r>
              <a:rPr lang="fr-FR" sz="1400" b="0" baseline="0" dirty="0" smtClean="0">
                <a:latin typeface="Arial" charset="0"/>
                <a:cs typeface="Arial" charset="0"/>
              </a:rPr>
              <a:t>: norme éco conception ISO 14062.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baseline="0" dirty="0" smtClean="0">
                <a:latin typeface="Arial" charset="0"/>
                <a:cs typeface="Arial" charset="0"/>
              </a:rPr>
              <a:t>Il est intéressant d’appliquer ce cycle dans la mesure que les problématique que l’on traite s’intègre dans un contexte de DD.</a:t>
            </a:r>
          </a:p>
          <a:p>
            <a:endParaRPr lang="fr-FR" sz="1400" b="0" baseline="0" dirty="0" smtClean="0">
              <a:latin typeface="Arial" charset="0"/>
              <a:cs typeface="Arial" charset="0"/>
            </a:endParaRPr>
          </a:p>
          <a:p>
            <a:r>
              <a:rPr lang="fr-FR" sz="1400" b="1" baseline="0" dirty="0" smtClean="0">
                <a:latin typeface="Arial" charset="0"/>
                <a:cs typeface="Arial" charset="0"/>
              </a:rPr>
              <a:t>- La planification</a:t>
            </a:r>
            <a:r>
              <a:rPr lang="fr-FR" sz="1400" b="0" baseline="0" dirty="0" smtClean="0">
                <a:latin typeface="Arial" charset="0"/>
                <a:cs typeface="Arial" charset="0"/>
              </a:rPr>
              <a:t>… ou l’on verra dans les diapos qui vont suivre, </a:t>
            </a:r>
            <a:r>
              <a:rPr lang="fr-FR" sz="1400" b="1" baseline="0" dirty="0" smtClean="0">
                <a:latin typeface="Arial" charset="0"/>
                <a:cs typeface="Arial" charset="0"/>
              </a:rPr>
              <a:t>le rôle prépondérant de l’enseignant </a:t>
            </a:r>
            <a:r>
              <a:rPr lang="fr-FR" sz="1400" b="0" baseline="0" dirty="0" smtClean="0">
                <a:latin typeface="Arial" charset="0"/>
                <a:cs typeface="Arial" charset="0"/>
              </a:rPr>
              <a:t>lors cette étape. C’est lui qui </a:t>
            </a:r>
            <a:r>
              <a:rPr lang="fr-FR" sz="1400" b="1" baseline="0" dirty="0" smtClean="0">
                <a:latin typeface="Arial" charset="0"/>
                <a:cs typeface="Arial" charset="0"/>
              </a:rPr>
              <a:t>encadre le projet</a:t>
            </a:r>
            <a:r>
              <a:rPr lang="fr-FR" sz="1400" b="0" baseline="0" dirty="0" smtClean="0">
                <a:latin typeface="Arial" charset="0"/>
                <a:cs typeface="Arial" charset="0"/>
              </a:rPr>
              <a:t>…</a:t>
            </a:r>
          </a:p>
          <a:p>
            <a:pPr>
              <a:buFontTx/>
              <a:buChar char="-"/>
            </a:pPr>
            <a:r>
              <a:rPr lang="fr-FR" sz="1400" b="1" baseline="0" dirty="0" smtClean="0">
                <a:latin typeface="Arial" charset="0"/>
                <a:cs typeface="Arial" charset="0"/>
              </a:rPr>
              <a:t>2 étapes de conceptions </a:t>
            </a:r>
            <a:r>
              <a:rPr lang="fr-FR" sz="1400" b="0" baseline="0" dirty="0" smtClean="0">
                <a:latin typeface="Arial" charset="0"/>
                <a:cs typeface="Arial" charset="0"/>
              </a:rPr>
              <a:t>(</a:t>
            </a:r>
            <a:r>
              <a:rPr lang="fr-FR" sz="1400" b="1" baseline="0" dirty="0" smtClean="0">
                <a:latin typeface="Arial" charset="0"/>
                <a:cs typeface="Arial" charset="0"/>
              </a:rPr>
              <a:t>distinction</a:t>
            </a:r>
            <a:r>
              <a:rPr lang="fr-FR" sz="1400" b="0" baseline="0" dirty="0" smtClean="0">
                <a:latin typeface="Arial" charset="0"/>
                <a:cs typeface="Arial" charset="0"/>
              </a:rPr>
              <a:t> aux travers d’exemples et du projet commun AC EE).</a:t>
            </a:r>
          </a:p>
          <a:p>
            <a:pPr>
              <a:buFontTx/>
              <a:buNone/>
            </a:pPr>
            <a:r>
              <a:rPr lang="fr-FR" sz="1400" b="0" baseline="0" dirty="0" smtClean="0">
                <a:latin typeface="Arial" charset="0"/>
                <a:cs typeface="Arial" charset="0"/>
              </a:rPr>
              <a:t>-</a:t>
            </a:r>
            <a:r>
              <a:rPr lang="fr-FR" sz="1400" b="1" baseline="0" dirty="0" smtClean="0">
                <a:latin typeface="Arial" charset="0"/>
                <a:cs typeface="Arial" charset="0"/>
              </a:rPr>
              <a:t>4 étapes </a:t>
            </a:r>
            <a:r>
              <a:rPr lang="fr-FR" sz="1400" b="0" baseline="0" dirty="0" smtClean="0">
                <a:latin typeface="Arial" charset="0"/>
                <a:cs typeface="Arial" charset="0"/>
              </a:rPr>
              <a:t>que j’ai regroupée… Prototypage…. Validation. (Prototypage utile pour </a:t>
            </a:r>
            <a:r>
              <a:rPr lang="fr-FR" sz="1400" b="1" baseline="0" dirty="0" smtClean="0">
                <a:latin typeface="Arial" charset="0"/>
                <a:cs typeface="Arial" charset="0"/>
              </a:rPr>
              <a:t>qualifier et valider </a:t>
            </a:r>
            <a:r>
              <a:rPr lang="fr-FR" sz="1400" b="0" baseline="0" dirty="0" smtClean="0">
                <a:latin typeface="Arial" charset="0"/>
                <a:cs typeface="Arial" charset="0"/>
              </a:rPr>
              <a:t>le projet à l’aide d’expérimentations).</a:t>
            </a:r>
          </a:p>
          <a:p>
            <a:endParaRPr lang="fr-FR" b="0" baseline="0" dirty="0" smtClean="0">
              <a:latin typeface="Arial" charset="0"/>
              <a:cs typeface="Arial" charset="0"/>
            </a:endParaRPr>
          </a:p>
          <a:p>
            <a:endParaRPr lang="fr-FR" b="0" baseline="0" dirty="0" smtClean="0">
              <a:latin typeface="Arial" charset="0"/>
              <a:cs typeface="Arial" charset="0"/>
            </a:endParaRPr>
          </a:p>
          <a:p>
            <a:endParaRPr lang="fr-FR" b="1" baseline="0" dirty="0" smtClean="0">
              <a:latin typeface="Arial" charset="0"/>
              <a:cs typeface="Arial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3EDB-C53F-43E2-908C-2CD38A47A383}" type="slidenum">
              <a:rPr lang="fr-FR" smtClean="0"/>
              <a:pPr/>
              <a:t>7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fr-FR" sz="1400" b="1" baseline="0" dirty="0" smtClean="0">
                <a:latin typeface="Arial" charset="0"/>
                <a:cs typeface="Arial" charset="0"/>
              </a:rPr>
              <a:t>C’est l’enseignant qui l’assure, </a:t>
            </a:r>
            <a:r>
              <a:rPr lang="fr-FR" sz="1400" b="0" baseline="0" dirty="0" smtClean="0">
                <a:latin typeface="Arial" charset="0"/>
                <a:cs typeface="Arial" charset="0"/>
              </a:rPr>
              <a:t>à partir d’outils d’échanges</a:t>
            </a:r>
            <a:r>
              <a:rPr lang="fr-FR" sz="1400" b="1" baseline="0" dirty="0" smtClean="0">
                <a:latin typeface="Arial" charset="0"/>
                <a:cs typeface="Arial" charset="0"/>
              </a:rPr>
              <a:t>…… Revue de projet, moment de synthèses…</a:t>
            </a:r>
          </a:p>
          <a:p>
            <a:pPr>
              <a:buFontTx/>
              <a:buNone/>
            </a:pPr>
            <a:r>
              <a:rPr lang="fr-FR" sz="1400" b="1" baseline="0" dirty="0" smtClean="0">
                <a:latin typeface="Arial" charset="0"/>
                <a:cs typeface="Arial" charset="0"/>
              </a:rPr>
              <a:t>-il aura pour rôle:…. Déclencher et d’animer les revues</a:t>
            </a:r>
          </a:p>
          <a:p>
            <a:pPr>
              <a:buFontTx/>
              <a:buChar char="-"/>
            </a:pPr>
            <a:endParaRPr lang="fr-FR" b="1" baseline="0" dirty="0" smtClean="0">
              <a:latin typeface="Arial" charset="0"/>
              <a:cs typeface="Arial" charset="0"/>
            </a:endParaRPr>
          </a:p>
          <a:p>
            <a:endParaRPr lang="fr-FR" b="1" baseline="0" dirty="0" smtClean="0">
              <a:latin typeface="Arial" charset="0"/>
              <a:cs typeface="Arial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3EDB-C53F-43E2-908C-2CD38A47A383}" type="slidenum">
              <a:rPr lang="fr-FR" smtClean="0"/>
              <a:pPr/>
              <a:t>8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fr-FR" sz="2000" b="0" dirty="0" smtClean="0">
                <a:latin typeface="Arial" charset="0"/>
                <a:cs typeface="Arial" charset="0"/>
              </a:rPr>
              <a:t>- </a:t>
            </a:r>
            <a:r>
              <a:rPr lang="fr-FR" sz="1400" b="1" dirty="0" smtClean="0">
                <a:latin typeface="Arial" charset="0"/>
                <a:cs typeface="Arial" charset="0"/>
              </a:rPr>
              <a:t>Décrite à partir</a:t>
            </a:r>
            <a:r>
              <a:rPr lang="fr-FR" sz="1400" b="1" baseline="0" dirty="0" smtClean="0">
                <a:latin typeface="Arial" charset="0"/>
                <a:cs typeface="Arial" charset="0"/>
              </a:rPr>
              <a:t> </a:t>
            </a:r>
            <a:r>
              <a:rPr lang="fr-FR" sz="1400" b="1" dirty="0" smtClean="0">
                <a:latin typeface="Arial" charset="0"/>
                <a:cs typeface="Arial" charset="0"/>
              </a:rPr>
              <a:t>de la fiche</a:t>
            </a:r>
            <a:r>
              <a:rPr lang="fr-FR" sz="1400" b="1" baseline="0" dirty="0" smtClean="0">
                <a:latin typeface="Arial" charset="0"/>
                <a:cs typeface="Arial" charset="0"/>
              </a:rPr>
              <a:t> séquence…</a:t>
            </a:r>
            <a:endParaRPr lang="fr-FR" sz="1400" b="1" dirty="0" smtClean="0"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r>
              <a:rPr lang="fr-FR" sz="1400" b="0" dirty="0" smtClean="0">
                <a:latin typeface="Arial" charset="0"/>
                <a:cs typeface="Arial" charset="0"/>
              </a:rPr>
              <a:t> </a:t>
            </a:r>
            <a:r>
              <a:rPr lang="fr-FR" sz="1400" b="1" dirty="0" smtClean="0">
                <a:latin typeface="Arial" charset="0"/>
                <a:cs typeface="Arial" charset="0"/>
              </a:rPr>
              <a:t>Projet</a:t>
            </a:r>
            <a:r>
              <a:rPr lang="fr-FR" sz="1400" b="1" baseline="0" dirty="0" smtClean="0">
                <a:latin typeface="Arial" charset="0"/>
                <a:cs typeface="Arial" charset="0"/>
              </a:rPr>
              <a:t> de formation</a:t>
            </a:r>
            <a:r>
              <a:rPr lang="fr-FR" sz="1400" b="0" baseline="0" dirty="0" smtClean="0">
                <a:latin typeface="Arial" charset="0"/>
                <a:cs typeface="Arial" charset="0"/>
              </a:rPr>
              <a:t>: Participation à un projet (ils ne vont pas tout traiter)</a:t>
            </a:r>
          </a:p>
          <a:p>
            <a:pPr>
              <a:buFontTx/>
              <a:buNone/>
            </a:pPr>
            <a:r>
              <a:rPr lang="fr-FR" sz="1400" b="0" baseline="0" dirty="0" smtClean="0">
                <a:latin typeface="Arial" charset="0"/>
                <a:cs typeface="Arial" charset="0"/>
              </a:rPr>
              <a:t>On vise: </a:t>
            </a:r>
          </a:p>
          <a:p>
            <a:r>
              <a:rPr lang="fr-FR" sz="1400" dirty="0" smtClean="0">
                <a:latin typeface="Arial" charset="0"/>
                <a:cs typeface="Arial" charset="0"/>
              </a:rPr>
              <a:t>- CO7 : - </a:t>
            </a:r>
            <a:r>
              <a:rPr lang="fr-FR" sz="1400" b="1" dirty="0" smtClean="0">
                <a:latin typeface="Arial" charset="0"/>
                <a:cs typeface="Arial" charset="0"/>
              </a:rPr>
              <a:t>participer à une étude architecturale dans une démarche de DD</a:t>
            </a:r>
            <a:r>
              <a:rPr lang="fr-FR" sz="1400" dirty="0" smtClean="0">
                <a:latin typeface="Arial" charset="0"/>
                <a:cs typeface="Arial" charset="0"/>
              </a:rPr>
              <a:t>.</a:t>
            </a:r>
          </a:p>
          <a:p>
            <a:r>
              <a:rPr lang="fr-FR" sz="1400" dirty="0" smtClean="0">
                <a:latin typeface="Arial" charset="0"/>
                <a:cs typeface="Arial" charset="0"/>
              </a:rPr>
              <a:t>           - </a:t>
            </a:r>
            <a:r>
              <a:rPr lang="fr-FR" sz="1400" b="1" dirty="0" smtClean="0">
                <a:latin typeface="Arial" charset="0"/>
                <a:cs typeface="Arial" charset="0"/>
              </a:rPr>
              <a:t>proposer des solutions techniques </a:t>
            </a:r>
            <a:r>
              <a:rPr lang="fr-FR" sz="1400" dirty="0" smtClean="0">
                <a:latin typeface="Arial" charset="0"/>
                <a:cs typeface="Arial" charset="0"/>
              </a:rPr>
              <a:t>répondant aux contraintes et </a:t>
            </a:r>
            <a:r>
              <a:rPr lang="fr-FR" sz="1400" b="1" dirty="0" smtClean="0">
                <a:latin typeface="Arial" charset="0"/>
                <a:cs typeface="Arial" charset="0"/>
              </a:rPr>
              <a:t>aux attentes</a:t>
            </a:r>
            <a:r>
              <a:rPr lang="fr-FR" sz="1400" b="1" baseline="0" dirty="0" smtClean="0">
                <a:latin typeface="Arial" charset="0"/>
                <a:cs typeface="Arial" charset="0"/>
              </a:rPr>
              <a:t> d’une construction</a:t>
            </a:r>
            <a:r>
              <a:rPr lang="fr-FR" sz="1400" baseline="0" dirty="0" smtClean="0">
                <a:latin typeface="Arial" charset="0"/>
                <a:cs typeface="Arial" charset="0"/>
              </a:rPr>
              <a:t>.</a:t>
            </a:r>
          </a:p>
          <a:p>
            <a:endParaRPr lang="fr-FR" sz="1400" baseline="0" dirty="0" smtClean="0"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r>
              <a:rPr lang="fr-FR" sz="1400" dirty="0" smtClean="0">
                <a:latin typeface="Arial" charset="0"/>
                <a:cs typeface="Arial" charset="0"/>
              </a:rPr>
              <a:t>Le CI, La structuration</a:t>
            </a:r>
            <a:r>
              <a:rPr lang="fr-FR" sz="1400" baseline="0" dirty="0" smtClean="0">
                <a:latin typeface="Arial" charset="0"/>
                <a:cs typeface="Arial" charset="0"/>
              </a:rPr>
              <a:t> de connaissance (on est sur un projet de formation) Structuration centrée </a:t>
            </a:r>
            <a:r>
              <a:rPr lang="fr-FR" sz="1400" b="1" baseline="0" dirty="0" smtClean="0">
                <a:latin typeface="Arial" charset="0"/>
                <a:cs typeface="Arial" charset="0"/>
              </a:rPr>
              <a:t>sur la démarche de projet</a:t>
            </a:r>
            <a:r>
              <a:rPr lang="fr-FR" sz="1400" baseline="0" dirty="0" smtClean="0">
                <a:latin typeface="Arial" charset="0"/>
                <a:cs typeface="Arial" charset="0"/>
              </a:rPr>
              <a:t>.</a:t>
            </a:r>
          </a:p>
          <a:p>
            <a:pPr>
              <a:buFontTx/>
              <a:buChar char="-"/>
            </a:pPr>
            <a:r>
              <a:rPr lang="fr-FR" sz="1400" baseline="0" dirty="0" smtClean="0">
                <a:latin typeface="Arial" charset="0"/>
                <a:cs typeface="Arial" charset="0"/>
              </a:rPr>
              <a:t>Enfin le support..</a:t>
            </a:r>
          </a:p>
          <a:p>
            <a:pPr>
              <a:buFontTx/>
              <a:buNone/>
            </a:pPr>
            <a:endParaRPr lang="fr-FR" sz="1400" baseline="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fr-FR" sz="1400" baseline="0" dirty="0" smtClean="0">
                <a:latin typeface="Arial" charset="0"/>
                <a:cs typeface="Arial" charset="0"/>
              </a:rPr>
              <a:t>- En EE, elle reste identiques…</a:t>
            </a:r>
          </a:p>
          <a:p>
            <a:pPr>
              <a:buFontTx/>
              <a:buNone/>
            </a:pPr>
            <a:r>
              <a:rPr lang="fr-FR" sz="1400" baseline="0" dirty="0" smtClean="0">
                <a:latin typeface="Arial" charset="0"/>
                <a:cs typeface="Arial" charset="0"/>
              </a:rPr>
              <a:t>- 4 compétences liées à </a:t>
            </a:r>
            <a:r>
              <a:rPr lang="fr-FR" sz="1400" b="1" baseline="0" dirty="0" smtClean="0">
                <a:latin typeface="Arial" charset="0"/>
                <a:cs typeface="Arial" charset="0"/>
              </a:rPr>
              <a:t>l’efficacité énergétiques des équipements… et à l’optimisation et à la gestion de l’énergie….</a:t>
            </a:r>
            <a:endParaRPr lang="fr-FR" sz="1400" b="1" dirty="0" smtClean="0">
              <a:latin typeface="Arial" charset="0"/>
              <a:cs typeface="Arial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03EDB-C53F-43E2-908C-2CD38A47A383}" type="slidenum">
              <a:rPr lang="fr-FR" smtClean="0"/>
              <a:pPr/>
              <a:t>9</a:t>
            </a:fld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fr-FR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latinLnBrk="0">
              <a:defRPr lang="fr-FR"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582807"/>
            <a:ext cx="7772400" cy="1199704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grpSp>
        <p:nvGrpSpPr>
          <p:cNvPr id="2" name="Group 14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hap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fr-FR"/>
            </a:p>
          </p:txBody>
        </p:sp>
        <p:sp>
          <p:nvSpPr>
            <p:cNvPr id="8" name="Shap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fr-FR"/>
            </a:p>
          </p:txBody>
        </p:sp>
        <p:sp>
          <p:nvSpPr>
            <p:cNvPr id="11" name="Shap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fr-FR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fr-FR">
                <a:solidFill>
                  <a:srgbClr val="FFFFFF"/>
                </a:solidFill>
              </a:defRPr>
            </a:lvl1pPr>
            <a:extLst/>
          </a:lstStyle>
          <a:p>
            <a:fld id="{E6E13C79-1C97-4B32-B2AE-1A69C169643E}" type="datetime2">
              <a:rPr/>
              <a:pPr/>
              <a:t>Vendredi 15 septembre 2006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fr-FR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fr-FR">
                <a:solidFill>
                  <a:srgbClr val="FFFFFF"/>
                </a:solidFill>
              </a:defRPr>
            </a:lvl1pPr>
            <a:extLst/>
          </a:lstStyle>
          <a:p>
            <a:fld id="{45292C34-3E5E-4BA5-AF54-F1601B144FB0}" type="slidenum">
              <a:rPr/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E14BF-C004-4398-9186-5EE680724D95}" type="datetime2">
              <a:rPr/>
              <a:pPr/>
              <a:t>Vendredi 15 septembre 2006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92C34-3E5E-4BA5-AF54-F1601B144FB0}" type="slidenum">
              <a:rPr lang="fr-FR" sz="1400">
                <a:solidFill>
                  <a:schemeClr val="tx2">
                    <a:shade val="50000"/>
                  </a:schemeClr>
                </a:solidFill>
              </a:rPr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E14BF-C004-4398-9186-5EE680724D95}" type="datetime2">
              <a:rPr/>
              <a:pPr/>
              <a:t>Vendredi 15 septembre 2006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92C34-3E5E-4BA5-AF54-F1601B144FB0}" type="slidenum">
              <a:rPr lang="fr-FR" sz="1400">
                <a:solidFill>
                  <a:schemeClr val="tx2">
                    <a:shade val="50000"/>
                  </a:schemeClr>
                </a:solidFill>
              </a:rPr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FEF5B-F2CC-4EC5-8F1F-29A8BF9EFFA9}" type="datetime2">
              <a:rPr/>
              <a:pPr/>
              <a:t>Vendredi 15 septembre 2006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/>
              <a:pPr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latinLnBrk="0">
              <a:buNone/>
              <a:defRPr lang="fr-FR"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888512"/>
            <a:ext cx="4572000" cy="1454888"/>
          </a:xfrm>
        </p:spPr>
        <p:txBody>
          <a:bodyPr anchor="t"/>
          <a:lstStyle>
            <a:lvl1pPr marL="0" indent="0" algn="l" latinLnBrk="0">
              <a:buNone/>
              <a:defRPr lang="fr-FR" sz="2300">
                <a:solidFill>
                  <a:schemeClr val="tx1"/>
                </a:solidFill>
              </a:defRPr>
            </a:lvl1pPr>
            <a:lvl2pPr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709C1-563D-4D9C-B702-B64C84A5A174}" type="datetime2">
              <a:rPr/>
              <a:pPr/>
              <a:t>Vendredi 15 septembre 2006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fr-FR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 latinLnBrk="0">
              <a:defRPr lang="fr-FR" sz="2800"/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 latinLnBrk="0">
              <a:defRPr lang="fr-FR" sz="2800"/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8303D9-A6EB-41FB-BF22-3F49E470997E}" type="datetime2">
              <a:rPr/>
              <a:pPr/>
              <a:t>Vendredi 15 septembre 2006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/>
              <a:pPr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 latinLnBrk="0">
              <a:defRPr lang="fr-FR"/>
            </a:lvl1pPr>
            <a:extLst/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 latinLnBrk="0">
              <a:buNone/>
              <a:defRPr lang="fr-FR" sz="2400" b="0">
                <a:solidFill>
                  <a:schemeClr val="bg1"/>
                </a:solidFill>
              </a:defRPr>
            </a:lvl1pPr>
            <a:lvl2pPr>
              <a:buNone/>
              <a:defRPr lang="fr-FR" sz="2000" b="1"/>
            </a:lvl2pPr>
            <a:lvl3pPr>
              <a:buNone/>
              <a:defRPr lang="fr-FR" sz="1800" b="1"/>
            </a:lvl3pPr>
            <a:lvl4pPr>
              <a:buNone/>
              <a:defRPr lang="fr-FR" sz="1600" b="1"/>
            </a:lvl4pPr>
            <a:lvl5pPr>
              <a:buNone/>
              <a:defRPr lang="fr-FR"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 latinLnBrk="0">
              <a:buNone/>
              <a:defRPr lang="fr-FR" sz="2400" b="0">
                <a:solidFill>
                  <a:schemeClr val="bg1"/>
                </a:solidFill>
              </a:defRPr>
            </a:lvl1pPr>
            <a:lvl2pPr>
              <a:buNone/>
              <a:defRPr lang="fr-FR" sz="2000" b="1"/>
            </a:lvl2pPr>
            <a:lvl3pPr>
              <a:buNone/>
              <a:defRPr lang="fr-FR" sz="1800" b="1"/>
            </a:lvl3pPr>
            <a:lvl4pPr>
              <a:buNone/>
              <a:defRPr lang="fr-FR" sz="1600" b="1"/>
            </a:lvl4pPr>
            <a:lvl5pPr>
              <a:buNone/>
              <a:defRPr lang="fr-FR"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7243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 latinLnBrk="0">
              <a:defRPr lang="fr-FR" sz="2400"/>
            </a:lvl1pPr>
            <a:lvl2pPr>
              <a:defRPr lang="fr-FR" sz="2000"/>
            </a:lvl2pPr>
            <a:lvl3pPr>
              <a:defRPr lang="fr-FR" sz="1800"/>
            </a:lvl3pPr>
            <a:lvl4pPr>
              <a:defRPr lang="fr-FR" sz="1600"/>
            </a:lvl4pPr>
            <a:lvl5pPr>
              <a:defRPr lang="fr-FR"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7243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 latinLnBrk="0">
              <a:spcBef>
                <a:spcPts val="0"/>
              </a:spcBef>
              <a:defRPr lang="fr-FR" sz="2400"/>
            </a:lvl1pPr>
            <a:lvl2pPr>
              <a:defRPr lang="fr-FR" sz="2000"/>
            </a:lvl2pPr>
            <a:lvl3pPr>
              <a:defRPr lang="fr-FR" sz="1800"/>
            </a:lvl3pPr>
            <a:lvl4pPr>
              <a:defRPr lang="fr-FR" sz="1600"/>
            </a:lvl4pPr>
            <a:lvl5pPr>
              <a:defRPr lang="fr-FR"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B0534-5698-4F62-9CFE-5DE61A073E78}" type="datetime2">
              <a:rPr/>
              <a:pPr/>
              <a:t>Vendredi 15 septembre 2006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4827A3-B249-4F87-AB1A-1E06AC1AA2A4}" type="datetime2">
              <a:rPr/>
              <a:pPr/>
              <a:t>Vendredi 15 septembre 2006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/>
              <a:pPr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546142-29B2-49CC-BCC6-A3AD70B4960E}" type="datetime2">
              <a:rPr/>
              <a:pPr/>
              <a:t>Vendredi 15 septembre 2006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 latinLnBrk="0">
              <a:buNone/>
              <a:defRPr lang="fr-FR"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34000"/>
            <a:ext cx="3974592" cy="914400"/>
          </a:xfrm>
        </p:spPr>
        <p:txBody>
          <a:bodyPr/>
          <a:lstStyle>
            <a:lvl1pPr marL="0" indent="0" algn="r" latinLnBrk="0">
              <a:buNone/>
              <a:defRPr lang="fr-FR" sz="1600"/>
            </a:lvl1pPr>
            <a:lvl2pPr>
              <a:buNone/>
              <a:defRPr lang="fr-FR" sz="1200"/>
            </a:lvl2pPr>
            <a:lvl3pPr>
              <a:buNone/>
              <a:defRPr lang="fr-FR" sz="1000"/>
            </a:lvl3pPr>
            <a:lvl4pPr>
              <a:buNone/>
              <a:defRPr lang="fr-FR" sz="900"/>
            </a:lvl4pPr>
            <a:lvl5pPr>
              <a:buNone/>
              <a:defRPr lang="fr-FR"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 latinLnBrk="0">
              <a:defRPr lang="fr-FR" sz="3200"/>
            </a:lvl1pPr>
            <a:lvl2pPr>
              <a:defRPr lang="fr-FR" sz="2800"/>
            </a:lvl2pPr>
            <a:lvl3pPr>
              <a:defRPr lang="fr-FR" sz="2400"/>
            </a:lvl3pPr>
            <a:lvl4pPr>
              <a:defRPr lang="fr-FR" sz="2000"/>
            </a:lvl4pPr>
            <a:lvl5pPr>
              <a:defRPr lang="fr-FR" sz="20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6C4691-4882-40A8-AF62-8CF6A18D40B2}" type="datetime2">
              <a:rPr/>
              <a:pPr/>
              <a:t>Vendredi 15 septembre 2006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371568"/>
            <a:ext cx="7162800" cy="648232"/>
          </a:xfrm>
          <a:noFill/>
        </p:spPr>
        <p:txBody>
          <a:bodyPr anchor="t"/>
          <a:lstStyle>
            <a:lvl1pPr marL="0" marR="18288" indent="0" algn="r" latinLnBrk="0">
              <a:buNone/>
              <a:defRPr lang="fr-FR" sz="1400"/>
            </a:lvl1pPr>
            <a:lvl2pPr>
              <a:defRPr lang="fr-FR" sz="1200"/>
            </a:lvl2pPr>
            <a:lvl3pPr>
              <a:defRPr lang="fr-FR" sz="1000"/>
            </a:lvl3pPr>
            <a:lvl4pPr>
              <a:defRPr lang="fr-FR" sz="900"/>
            </a:lvl4pPr>
            <a:lvl5pPr>
              <a:defRPr lang="fr-FR"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 latinLnBrk="0">
              <a:buNone/>
              <a:defRPr lang="fr-FR" sz="3200"/>
            </a:lvl1pPr>
            <a:extLst/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fr-FR">
                <a:solidFill>
                  <a:schemeClr val="tx1"/>
                </a:solidFill>
              </a:defRPr>
            </a:lvl1pPr>
            <a:extLst/>
          </a:lstStyle>
          <a:p>
            <a:fld id="{61C6776A-4DEC-47EE-8A49-2C150ECB5465}" type="datetime2">
              <a:rPr/>
              <a:pPr/>
              <a:t>Vendredi 15 septembre 2006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 latinLnBrk="0">
              <a:defRPr lang="fr-FR">
                <a:solidFill>
                  <a:schemeClr val="tx1"/>
                </a:solidFill>
              </a:defRPr>
            </a:lvl1pPr>
            <a:extLst/>
          </a:lstStyle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fr-FR">
                <a:solidFill>
                  <a:schemeClr val="tx1"/>
                </a:solidFill>
              </a:defRPr>
            </a:lvl1pPr>
            <a:extLst/>
          </a:lstStyle>
          <a:p>
            <a:fld id="{BC410EEA-824F-4D46-AFE7-60426C8C06B0}" type="slidenum">
              <a:rPr/>
              <a:pPr/>
              <a:t>‹N°›</a:t>
            </a:fld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7688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 latinLnBrk="0">
              <a:buNone/>
              <a:defRPr lang="fr-FR"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8" name="Shap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fr-FR"/>
          </a:p>
        </p:txBody>
      </p:sp>
      <p:sp>
        <p:nvSpPr>
          <p:cNvPr id="9" name="Shap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fr-FR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fr-FR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fr-FR"/>
          </a:p>
        </p:txBody>
      </p:sp>
      <p:sp>
        <p:nvSpPr>
          <p:cNvPr id="12" name="Shap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fr-FR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fr-FR"/>
              <a:t>Cliquer ici pour modifier le style du titre du masque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5"/>
            <a:r>
              <a:rPr lang="fr-FR"/>
              <a:t>Sixième niveau</a:t>
            </a:r>
          </a:p>
          <a:p>
            <a:pPr lvl="6"/>
            <a:r>
              <a:rPr lang="fr-FR"/>
              <a:t>Septième niveau</a:t>
            </a:r>
          </a:p>
          <a:p>
            <a:pPr lvl="7"/>
            <a:r>
              <a:rPr lang="fr-FR"/>
              <a:t>Huitième niveau</a:t>
            </a:r>
          </a:p>
          <a:p>
            <a:pPr lvl="8"/>
            <a:r>
              <a:rPr lang="fr-FR"/>
              <a:t>Neuvième niveau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latinLnBrk="0">
              <a:defRPr lang="fr-FR" sz="1000">
                <a:solidFill>
                  <a:schemeClr val="tx1"/>
                </a:solidFill>
              </a:defRPr>
            </a:lvl1pPr>
            <a:extLst/>
          </a:lstStyle>
          <a:p>
            <a:fld id="{D10E14BF-C004-4398-9186-5EE680724D95}" type="datetime2">
              <a:rPr/>
              <a:pPr/>
              <a:t>Vendredi 15 septembre 2006</a:t>
            </a:fld>
            <a:endParaRPr lang="fr-FR" sz="100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latinLnBrk="0">
              <a:defRPr lang="fr-FR" sz="1000">
                <a:solidFill>
                  <a:schemeClr val="tx1"/>
                </a:solidFill>
              </a:defRPr>
            </a:lvl1pPr>
            <a:extLst/>
          </a:lstStyle>
          <a:p>
            <a:pPr algn="r"/>
            <a:endParaRPr lang="fr-FR" sz="100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latinLnBrk="0">
              <a:defRPr lang="fr-FR" sz="1000" b="0">
                <a:solidFill>
                  <a:schemeClr val="tx1"/>
                </a:solidFill>
              </a:defRPr>
            </a:lvl1pPr>
            <a:extLst/>
          </a:lstStyle>
          <a:p>
            <a:fld id="{45292C34-3E5E-4BA5-AF54-F1601B144FB0}" type="slidenum">
              <a:rPr lang="fr-FR" sz="1400">
                <a:solidFill>
                  <a:schemeClr val="tx2">
                    <a:shade val="50000"/>
                  </a:schemeClr>
                </a:solidFill>
              </a:rPr>
              <a:pPr/>
              <a:t>‹N°›</a:t>
            </a:fld>
            <a:endParaRPr lang="fr-FR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rtl="0" eaLnBrk="1" latinLnBrk="0" hangingPunct="1">
        <a:spcBef>
          <a:spcPct val="0"/>
        </a:spcBef>
        <a:buNone/>
        <a:defRPr lang="fr-FR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lang="fr-FR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lang="fr-FR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lang="fr-FR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lang="fr-FR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png"/><Relationship Id="rId7" Type="http://schemas.openxmlformats.org/officeDocument/2006/relationships/hyperlink" Target="http://www.gif-anime.org/gif-anime/webmaster/mini_puces/1/image9351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emf"/><Relationship Id="rId4" Type="http://schemas.openxmlformats.org/officeDocument/2006/relationships/image" Target="../media/image3.tiff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tif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8.gif"/><Relationship Id="rId5" Type="http://schemas.openxmlformats.org/officeDocument/2006/relationships/hyperlink" Target="http://www.gif-anime.org/gif-anime/webmaster/mini_puces/1/image9351.html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emf"/><Relationship Id="rId9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3.tif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hyperlink" Target="http://www.gif-anime.org/gif-anime/webmaster/mini_puces/1/image9351.html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3.tif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hyperlink" Target="http://www.gif-anime.org/gif-anime/webmaster/mini_puces/1/image9351.html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4.emf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30.png"/><Relationship Id="rId3" Type="http://schemas.openxmlformats.org/officeDocument/2006/relationships/image" Target="../media/image3.tiff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28.png"/><Relationship Id="rId5" Type="http://schemas.openxmlformats.org/officeDocument/2006/relationships/hyperlink" Target="http://www.gif-anime.org/gif-anime/webmaster/mini_puces/1/image9351.html" TargetMode="External"/><Relationship Id="rId15" Type="http://schemas.openxmlformats.org/officeDocument/2006/relationships/image" Target="../media/image32.jpeg"/><Relationship Id="rId10" Type="http://schemas.openxmlformats.org/officeDocument/2006/relationships/image" Target="../media/image27.png"/><Relationship Id="rId4" Type="http://schemas.openxmlformats.org/officeDocument/2006/relationships/image" Target="../media/image4.emf"/><Relationship Id="rId9" Type="http://schemas.openxmlformats.org/officeDocument/2006/relationships/image" Target="../media/image7.jpeg"/><Relationship Id="rId1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3.png"/><Relationship Id="rId7" Type="http://schemas.openxmlformats.org/officeDocument/2006/relationships/image" Target="../media/image5.gif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6.gif"/><Relationship Id="rId5" Type="http://schemas.openxmlformats.org/officeDocument/2006/relationships/image" Target="../media/image4.emf"/><Relationship Id="rId10" Type="http://schemas.openxmlformats.org/officeDocument/2006/relationships/hyperlink" Target="http://www.gif-anime.org/gif-anime/webmaster/mini_puces/1/image9351.html" TargetMode="External"/><Relationship Id="rId4" Type="http://schemas.openxmlformats.org/officeDocument/2006/relationships/image" Target="../media/image3.tiff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38.png"/><Relationship Id="rId3" Type="http://schemas.openxmlformats.org/officeDocument/2006/relationships/image" Target="../media/image3.tiff"/><Relationship Id="rId7" Type="http://schemas.openxmlformats.org/officeDocument/2006/relationships/image" Target="../media/image7.jpeg"/><Relationship Id="rId12" Type="http://schemas.openxmlformats.org/officeDocument/2006/relationships/image" Target="../media/image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hyperlink" Target="http://www.gif-anime.org/gif-anime/webmaster/mini_puces/1/image9351.html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34.png"/><Relationship Id="rId4" Type="http://schemas.openxmlformats.org/officeDocument/2006/relationships/image" Target="../media/image4.emf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2.jpeg"/><Relationship Id="rId3" Type="http://schemas.openxmlformats.org/officeDocument/2006/relationships/image" Target="../media/image3.tiff"/><Relationship Id="rId7" Type="http://schemas.openxmlformats.org/officeDocument/2006/relationships/image" Target="../media/image7.jpeg"/><Relationship Id="rId12" Type="http://schemas.openxmlformats.org/officeDocument/2006/relationships/image" Target="../media/image4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6.gif"/><Relationship Id="rId5" Type="http://schemas.openxmlformats.org/officeDocument/2006/relationships/image" Target="../media/image26.png"/><Relationship Id="rId10" Type="http://schemas.openxmlformats.org/officeDocument/2006/relationships/hyperlink" Target="http://www.gif-anime.org/gif-anime/webmaster/mini_puces/1/image9351.html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40.png"/><Relationship Id="rId1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48.jpeg"/><Relationship Id="rId3" Type="http://schemas.openxmlformats.org/officeDocument/2006/relationships/image" Target="../media/image44.png"/><Relationship Id="rId7" Type="http://schemas.openxmlformats.org/officeDocument/2006/relationships/image" Target="../media/image5.gif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46.jpeg"/><Relationship Id="rId5" Type="http://schemas.openxmlformats.org/officeDocument/2006/relationships/image" Target="../media/image4.emf"/><Relationship Id="rId15" Type="http://schemas.openxmlformats.org/officeDocument/2006/relationships/image" Target="../media/image6.gif"/><Relationship Id="rId10" Type="http://schemas.openxmlformats.org/officeDocument/2006/relationships/image" Target="../media/image45.jpeg"/><Relationship Id="rId4" Type="http://schemas.openxmlformats.org/officeDocument/2006/relationships/image" Target="../media/image3.tiff"/><Relationship Id="rId9" Type="http://schemas.openxmlformats.org/officeDocument/2006/relationships/image" Target="../media/image39.jpeg"/><Relationship Id="rId14" Type="http://schemas.openxmlformats.org/officeDocument/2006/relationships/hyperlink" Target="http://www.gif-anime.org/gif-anime/webmaster/mini_puces/1/image9351.html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51.png"/><Relationship Id="rId3" Type="http://schemas.openxmlformats.org/officeDocument/2006/relationships/image" Target="../media/image3.tiff"/><Relationship Id="rId7" Type="http://schemas.openxmlformats.org/officeDocument/2006/relationships/image" Target="../media/image7.jpe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49.jpeg"/><Relationship Id="rId5" Type="http://schemas.openxmlformats.org/officeDocument/2006/relationships/image" Target="../media/image26.png"/><Relationship Id="rId10" Type="http://schemas.openxmlformats.org/officeDocument/2006/relationships/image" Target="../media/image6.gif"/><Relationship Id="rId4" Type="http://schemas.openxmlformats.org/officeDocument/2006/relationships/image" Target="../media/image4.emf"/><Relationship Id="rId9" Type="http://schemas.openxmlformats.org/officeDocument/2006/relationships/hyperlink" Target="http://www.gif-anime.org/gif-anime/webmaster/mini_puces/1/image9351.html" TargetMode="External"/><Relationship Id="rId14" Type="http://schemas.openxmlformats.org/officeDocument/2006/relationships/image" Target="../media/image5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54.png"/><Relationship Id="rId3" Type="http://schemas.openxmlformats.org/officeDocument/2006/relationships/image" Target="../media/image3.tiff"/><Relationship Id="rId7" Type="http://schemas.openxmlformats.org/officeDocument/2006/relationships/image" Target="../media/image7.jpe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6.gif"/><Relationship Id="rId5" Type="http://schemas.openxmlformats.org/officeDocument/2006/relationships/image" Target="../media/image26.png"/><Relationship Id="rId10" Type="http://schemas.openxmlformats.org/officeDocument/2006/relationships/hyperlink" Target="http://www.gif-anime.org/gif-anime/webmaster/mini_puces/1/image9351.html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5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if-anime.org/gif-anime/webmaster/mini_puces/1/image9351.html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emf"/><Relationship Id="rId4" Type="http://schemas.openxmlformats.org/officeDocument/2006/relationships/image" Target="../media/image3.tiff"/><Relationship Id="rId9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5.png"/><Relationship Id="rId7" Type="http://schemas.openxmlformats.org/officeDocument/2006/relationships/image" Target="../media/image5.gif"/><Relationship Id="rId12" Type="http://schemas.openxmlformats.org/officeDocument/2006/relationships/image" Target="../media/image5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6.gif"/><Relationship Id="rId5" Type="http://schemas.openxmlformats.org/officeDocument/2006/relationships/image" Target="../media/image4.emf"/><Relationship Id="rId10" Type="http://schemas.openxmlformats.org/officeDocument/2006/relationships/hyperlink" Target="http://www.gif-anime.org/gif-anime/webmaster/mini_puces/1/image9351.html" TargetMode="External"/><Relationship Id="rId4" Type="http://schemas.openxmlformats.org/officeDocument/2006/relationships/image" Target="../media/image3.tiff"/><Relationship Id="rId9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57.emf"/><Relationship Id="rId3" Type="http://schemas.openxmlformats.org/officeDocument/2006/relationships/image" Target="../media/image3.tiff"/><Relationship Id="rId7" Type="http://schemas.openxmlformats.org/officeDocument/2006/relationships/image" Target="../media/image7.jpeg"/><Relationship Id="rId12" Type="http://schemas.openxmlformats.org/officeDocument/2006/relationships/image" Target="../media/image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hyperlink" Target="http://www.gif-anime.org/gif-anime/webmaster/mini_puces/1/image9351.html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60.png"/><Relationship Id="rId4" Type="http://schemas.openxmlformats.org/officeDocument/2006/relationships/image" Target="../media/image4.emf"/><Relationship Id="rId9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hyperlink" Target="http://www.gif-anime.org/gif-anime/webmaster/mini_puces/1/image9351.html" TargetMode="External"/><Relationship Id="rId3" Type="http://schemas.openxmlformats.org/officeDocument/2006/relationships/image" Target="../media/image3.tiff"/><Relationship Id="rId7" Type="http://schemas.openxmlformats.org/officeDocument/2006/relationships/image" Target="../media/image7.jpe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48.jpeg"/><Relationship Id="rId5" Type="http://schemas.openxmlformats.org/officeDocument/2006/relationships/image" Target="../media/image26.png"/><Relationship Id="rId15" Type="http://schemas.openxmlformats.org/officeDocument/2006/relationships/image" Target="../media/image57.emf"/><Relationship Id="rId10" Type="http://schemas.openxmlformats.org/officeDocument/2006/relationships/image" Target="../media/image46.jpeg"/><Relationship Id="rId4" Type="http://schemas.openxmlformats.org/officeDocument/2006/relationships/image" Target="../media/image4.emf"/><Relationship Id="rId9" Type="http://schemas.openxmlformats.org/officeDocument/2006/relationships/image" Target="../media/image45.jpeg"/><Relationship Id="rId14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if-anime.org/gif-anime/webmaster/mini_puces/1/image9351.html" TargetMode="External"/><Relationship Id="rId13" Type="http://schemas.openxmlformats.org/officeDocument/2006/relationships/image" Target="../media/image66.emf"/><Relationship Id="rId3" Type="http://schemas.openxmlformats.org/officeDocument/2006/relationships/image" Target="../media/image3.tiff"/><Relationship Id="rId7" Type="http://schemas.openxmlformats.org/officeDocument/2006/relationships/image" Target="../media/image7.jpe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64.png"/><Relationship Id="rId5" Type="http://schemas.openxmlformats.org/officeDocument/2006/relationships/image" Target="../media/image26.png"/><Relationship Id="rId10" Type="http://schemas.openxmlformats.org/officeDocument/2006/relationships/image" Target="../media/image63.png"/><Relationship Id="rId4" Type="http://schemas.openxmlformats.org/officeDocument/2006/relationships/image" Target="../media/image4.emf"/><Relationship Id="rId9" Type="http://schemas.openxmlformats.org/officeDocument/2006/relationships/image" Target="../media/image6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13" Type="http://schemas.openxmlformats.org/officeDocument/2006/relationships/image" Target="../media/image69.png"/><Relationship Id="rId3" Type="http://schemas.openxmlformats.org/officeDocument/2006/relationships/image" Target="../media/image3.tiff"/><Relationship Id="rId7" Type="http://schemas.openxmlformats.org/officeDocument/2006/relationships/image" Target="../media/image7.jpe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67.png"/><Relationship Id="rId5" Type="http://schemas.openxmlformats.org/officeDocument/2006/relationships/image" Target="../media/image26.png"/><Relationship Id="rId10" Type="http://schemas.openxmlformats.org/officeDocument/2006/relationships/image" Target="../media/image6.gif"/><Relationship Id="rId4" Type="http://schemas.openxmlformats.org/officeDocument/2006/relationships/image" Target="../media/image4.emf"/><Relationship Id="rId9" Type="http://schemas.openxmlformats.org/officeDocument/2006/relationships/hyperlink" Target="http://www.gif-anime.org/gif-anime/webmaster/mini_puces/1/image9351.html" TargetMode="External"/><Relationship Id="rId1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13" Type="http://schemas.openxmlformats.org/officeDocument/2006/relationships/image" Target="../media/image73.png"/><Relationship Id="rId3" Type="http://schemas.openxmlformats.org/officeDocument/2006/relationships/image" Target="../media/image3.tiff"/><Relationship Id="rId7" Type="http://schemas.openxmlformats.org/officeDocument/2006/relationships/image" Target="../media/image7.jpe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71.png"/><Relationship Id="rId5" Type="http://schemas.openxmlformats.org/officeDocument/2006/relationships/image" Target="../media/image26.png"/><Relationship Id="rId10" Type="http://schemas.openxmlformats.org/officeDocument/2006/relationships/image" Target="../media/image6.gif"/><Relationship Id="rId4" Type="http://schemas.openxmlformats.org/officeDocument/2006/relationships/image" Target="../media/image4.emf"/><Relationship Id="rId9" Type="http://schemas.openxmlformats.org/officeDocument/2006/relationships/hyperlink" Target="http://www.gif-anime.org/gif-anime/webmaster/mini_puces/1/image9351.html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if-anime.org/gif-anime/webmaster/mini_puces/1/image9351.html" TargetMode="External"/><Relationship Id="rId3" Type="http://schemas.openxmlformats.org/officeDocument/2006/relationships/image" Target="../media/image3.tif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6.png"/><Relationship Id="rId10" Type="http://schemas.openxmlformats.org/officeDocument/2006/relationships/image" Target="../media/image74.emf"/><Relationship Id="rId4" Type="http://schemas.openxmlformats.org/officeDocument/2006/relationships/image" Target="../media/image4.emf"/><Relationship Id="rId9" Type="http://schemas.openxmlformats.org/officeDocument/2006/relationships/image" Target="../media/image6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if-anime.org/gif-anime/webmaster/mini_puces/1/image9351.html" TargetMode="External"/><Relationship Id="rId13" Type="http://schemas.openxmlformats.org/officeDocument/2006/relationships/image" Target="../media/image74.emf"/><Relationship Id="rId3" Type="http://schemas.openxmlformats.org/officeDocument/2006/relationships/image" Target="../media/image3.tiff"/><Relationship Id="rId7" Type="http://schemas.openxmlformats.org/officeDocument/2006/relationships/image" Target="../media/image7.jpe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75.jpeg"/><Relationship Id="rId5" Type="http://schemas.openxmlformats.org/officeDocument/2006/relationships/image" Target="../media/image26.png"/><Relationship Id="rId10" Type="http://schemas.openxmlformats.org/officeDocument/2006/relationships/hyperlink" Target="http://www.google.fr/imgres?imgurl=http://imagemaster.esellerpro.com/2109/I/314/Luxometro_digital_medidor_de_luz_50000_2.jpg&amp;imgrefurl=http://cgi.ebay.fr/Luxmetre-Digital-Mesure-LUX-Photo-Luminosite-LUXMETRE-/170544147431&amp;usg=__DxabdqRLbcMlU69QPBnSJon1iIE=&amp;h=300&amp;w=300&amp;sz=49&amp;hl=fr&amp;start=6&amp;zoom=1&amp;um=1&amp;itbs=1&amp;tbnid=xnwv4OX7o9uuvM:&amp;tbnh=116&amp;tbnw=116&amp;prev=/images?q=luxm%C3%A8tre&amp;um=1&amp;hl=fr&amp;sa=N&amp;rlz=1T4ADSA_frFR363FR363&amp;tbs=isch:1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3.tif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hyperlink" Target="http://www.gif-anime.org/gif-anime/webmaster/mini_puces/1/image9351.html" TargetMode="External"/><Relationship Id="rId10" Type="http://schemas.openxmlformats.org/officeDocument/2006/relationships/image" Target="../media/image33.png"/><Relationship Id="rId4" Type="http://schemas.openxmlformats.org/officeDocument/2006/relationships/image" Target="../media/image4.emf"/><Relationship Id="rId9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3.tif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hyperlink" Target="http://www.gif-anime.org/gif-anime/webmaster/mini_puces/1/image9351.html" TargetMode="External"/><Relationship Id="rId10" Type="http://schemas.openxmlformats.org/officeDocument/2006/relationships/image" Target="../media/image77.jpeg"/><Relationship Id="rId4" Type="http://schemas.openxmlformats.org/officeDocument/2006/relationships/image" Target="../media/image4.emf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www.gif-anime.org/gif-anime/webmaster/mini_puces/1/image9351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7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2.jpeg"/><Relationship Id="rId5" Type="http://schemas.openxmlformats.org/officeDocument/2006/relationships/image" Target="../media/image4.emf"/><Relationship Id="rId10" Type="http://schemas.openxmlformats.org/officeDocument/2006/relationships/image" Target="../media/image11.png"/><Relationship Id="rId4" Type="http://schemas.openxmlformats.org/officeDocument/2006/relationships/image" Target="../media/image3.tiff"/><Relationship Id="rId9" Type="http://schemas.openxmlformats.org/officeDocument/2006/relationships/image" Target="../media/image10.png"/><Relationship Id="rId1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tif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hyperlink" Target="http://www.gif-anime.org/gif-anime/webmaster/mini_puces/1/image9351.html" TargetMode="External"/><Relationship Id="rId10" Type="http://schemas.openxmlformats.org/officeDocument/2006/relationships/image" Target="../media/image79.png"/><Relationship Id="rId4" Type="http://schemas.openxmlformats.org/officeDocument/2006/relationships/image" Target="../media/image4.emf"/><Relationship Id="rId9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5.png"/><Relationship Id="rId7" Type="http://schemas.openxmlformats.org/officeDocument/2006/relationships/hyperlink" Target="http://www.gif-anime.org/gif-anime/webmaster/mini_puces/1/image9351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emf"/><Relationship Id="rId4" Type="http://schemas.openxmlformats.org/officeDocument/2006/relationships/image" Target="../media/image3.tiff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3.tif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hyperlink" Target="http://www.gif-anime.org/gif-anime/webmaster/mini_puces/1/image9351.html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5.gif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if-anime.org/gif-anime/webmaster/mini_puces/1/image9351.html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11" Type="http://schemas.openxmlformats.org/officeDocument/2006/relationships/image" Target="../media/image4.emf"/><Relationship Id="rId5" Type="http://schemas.openxmlformats.org/officeDocument/2006/relationships/image" Target="../media/image16.png"/><Relationship Id="rId10" Type="http://schemas.openxmlformats.org/officeDocument/2006/relationships/image" Target="../media/image7.jpeg"/><Relationship Id="rId4" Type="http://schemas.openxmlformats.org/officeDocument/2006/relationships/image" Target="../media/image14.jpeg"/><Relationship Id="rId9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tiff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if-anime.org/gif-anime/webmaster/mini_puces/1/image9351.html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emf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tiff"/><Relationship Id="rId7" Type="http://schemas.openxmlformats.org/officeDocument/2006/relationships/hyperlink" Target="http://www.gif-anime.org/gif-anime/webmaster/mini_puces/1/image9351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gif"/><Relationship Id="rId4" Type="http://schemas.openxmlformats.org/officeDocument/2006/relationships/image" Target="../media/image4.emf"/><Relationship Id="rId9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tiff"/><Relationship Id="rId7" Type="http://schemas.openxmlformats.org/officeDocument/2006/relationships/hyperlink" Target="http://www.gif-anime.org/gif-anime/webmaster/mini_puces/1/image9351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gif"/><Relationship Id="rId4" Type="http://schemas.openxmlformats.org/officeDocument/2006/relationships/image" Target="../media/image4.emf"/><Relationship Id="rId9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tiff"/><Relationship Id="rId7" Type="http://schemas.openxmlformats.org/officeDocument/2006/relationships/image" Target="../media/image19.pn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5.gif"/><Relationship Id="rId5" Type="http://schemas.openxmlformats.org/officeDocument/2006/relationships/hyperlink" Target="http://www.gif-anime.org/gif-anime/webmaster/mini_puces/1/image9351.html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4.emf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 txBox="1">
            <a:spLocks/>
          </p:cNvSpPr>
          <p:nvPr/>
        </p:nvSpPr>
        <p:spPr bwMode="auto">
          <a:xfrm>
            <a:off x="1259632" y="0"/>
            <a:ext cx="7884368" cy="980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0800000" scaled="0"/>
            <a:tileRect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 thème</a:t>
            </a:r>
            <a:r>
              <a:rPr kumimoji="1" lang="fr-FR" sz="24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commun</a:t>
            </a:r>
            <a:endParaRPr kumimoji="1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1643010" y="1357298"/>
            <a:ext cx="7500990" cy="49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8" name="Titre 1"/>
          <p:cNvSpPr txBox="1">
            <a:spLocks/>
          </p:cNvSpPr>
          <p:nvPr/>
        </p:nvSpPr>
        <p:spPr bwMode="auto">
          <a:xfrm>
            <a:off x="0" y="1196752"/>
            <a:ext cx="1187624" cy="489654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5" name="Image 34" descr="logo et mascotte STI2D.tif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278577" cy="1124744"/>
          </a:xfrm>
          <a:prstGeom prst="rect">
            <a:avLst/>
          </a:prstGeom>
        </p:spPr>
      </p:pic>
      <p:pic>
        <p:nvPicPr>
          <p:cNvPr id="36" name="Picture 1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6197058"/>
            <a:ext cx="881590" cy="660942"/>
          </a:xfrm>
          <a:prstGeom prst="rect">
            <a:avLst/>
          </a:prstGeom>
          <a:noFill/>
        </p:spPr>
      </p:pic>
      <p:pic>
        <p:nvPicPr>
          <p:cNvPr id="39" name="Image 38" descr="logo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20" y="0"/>
            <a:ext cx="874751" cy="428628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6715140" y="500042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Lycée CARNOT</a:t>
            </a:r>
          </a:p>
          <a:p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BRUAY–LA-BUISSIERE</a:t>
            </a:r>
            <a:endParaRPr lang="fr-F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9698" name="Picture 2" descr="Gif webmaster mini_puces 9351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1714488"/>
            <a:ext cx="200025" cy="200025"/>
          </a:xfrm>
          <a:prstGeom prst="rect">
            <a:avLst/>
          </a:prstGeom>
          <a:noFill/>
        </p:spPr>
      </p:pic>
      <p:pic>
        <p:nvPicPr>
          <p:cNvPr id="10" name="Image 9" descr="IMGP1783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214" y="214290"/>
            <a:ext cx="595452" cy="6806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059832" y="2996952"/>
            <a:ext cx="4677100" cy="1323439"/>
          </a:xfrm>
          <a:prstGeom prst="rect">
            <a:avLst/>
          </a:prstGeom>
          <a:gradFill flip="none" rotWithShape="1">
            <a:gsLst>
              <a:gs pos="10000">
                <a:schemeClr val="accent2">
                  <a:lumMod val="50000"/>
                  <a:shade val="30000"/>
                  <a:satMod val="115000"/>
                  <a:alpha val="38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139700">
              <a:schemeClr val="accent4">
                <a:lumMod val="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fr-FR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La démarche de projet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0" y="1628800"/>
            <a:ext cx="1259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</a:rPr>
              <a:t>*thème commun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*Villavenir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*Eléments communs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*Progression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*Objectifs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*La démarche</a:t>
            </a:r>
          </a:p>
          <a:p>
            <a:pPr>
              <a:buFont typeface="Arial" pitchFamily="34" charset="0"/>
              <a:buChar char="•"/>
            </a:pPr>
            <a:endParaRPr lang="fr-FR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2060848"/>
            <a:ext cx="1187624" cy="4021618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Titre 1"/>
          <p:cNvSpPr txBox="1">
            <a:spLocks/>
          </p:cNvSpPr>
          <p:nvPr/>
        </p:nvSpPr>
        <p:spPr bwMode="auto">
          <a:xfrm>
            <a:off x="539552" y="764704"/>
            <a:ext cx="1800200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C000"/>
            </a:solidFill>
            <a:headEnd/>
            <a:tailEnd/>
          </a:ln>
          <a:scene3d>
            <a:camera prst="isometricOffAxis1Righ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Le projet</a:t>
            </a:r>
            <a:endParaRPr kumimoji="1" lang="fr-FR" sz="16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 bwMode="auto">
          <a:xfrm>
            <a:off x="0" y="980728"/>
            <a:ext cx="1187624" cy="489654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5" name="Image 34" descr="logo et mascotte STI2D.tif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278577" cy="1124744"/>
          </a:xfrm>
          <a:prstGeom prst="rect">
            <a:avLst/>
          </a:prstGeom>
        </p:spPr>
      </p:pic>
      <p:pic>
        <p:nvPicPr>
          <p:cNvPr id="36" name="Picture 1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6197058"/>
            <a:ext cx="881590" cy="660942"/>
          </a:xfrm>
          <a:prstGeom prst="rect">
            <a:avLst/>
          </a:prstGeom>
          <a:noFill/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1259632" y="0"/>
            <a:ext cx="7884368" cy="980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0800000" scaled="0"/>
            <a:tileRect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La Fiche</a:t>
            </a:r>
            <a:r>
              <a:rPr kumimoji="1" lang="fr-FR" sz="24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Séquence</a:t>
            </a:r>
            <a:endParaRPr kumimoji="1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31640" y="1916832"/>
            <a:ext cx="5328592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THEME D’ETUDE</a:t>
            </a: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 : </a:t>
            </a:r>
            <a:r>
              <a:rPr lang="fr-FR" sz="1600" b="1" i="1" dirty="0" smtClean="0">
                <a:solidFill>
                  <a:srgbClr val="C00000"/>
                </a:solidFill>
                <a:latin typeface="Arial Narrow" pitchFamily="34" charset="0"/>
              </a:rPr>
              <a:t>L’énergie</a:t>
            </a:r>
            <a:endParaRPr lang="fr-FR" sz="1400" b="1" i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r>
              <a:rPr lang="fr-FR" sz="1200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Problématique</a:t>
            </a:r>
            <a:r>
              <a:rPr lang="fr-FR" sz="1200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: </a:t>
            </a:r>
            <a:r>
              <a:rPr lang="fr-FR" sz="1600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Comment diminuer le besoin énergétique </a:t>
            </a:r>
          </a:p>
          <a:p>
            <a:r>
              <a:rPr lang="fr-FR" sz="1600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  d'un habitat ?</a:t>
            </a:r>
            <a:endParaRPr lang="fr-FR" sz="1400" b="1" i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6948264" y="1916832"/>
          <a:ext cx="1895872" cy="884407"/>
        </p:xfrm>
        <a:graphic>
          <a:graphicData uri="http://schemas.openxmlformats.org/drawingml/2006/table">
            <a:tbl>
              <a:tblPr/>
              <a:tblGrid>
                <a:gridCol w="736953"/>
                <a:gridCol w="1158919"/>
              </a:tblGrid>
              <a:tr h="25247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seq.AC.1.2a </a:t>
                      </a:r>
                    </a:p>
                  </a:txBody>
                  <a:tcPr marL="43115" marR="43115" marT="0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317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rgbClr val="40404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ENS</a:t>
                      </a:r>
                      <a:r>
                        <a:rPr lang="fr-FR" sz="8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 </a:t>
                      </a:r>
                      <a:r>
                        <a:rPr lang="fr-FR" sz="800" b="1" dirty="0">
                          <a:solidFill>
                            <a:srgbClr val="40404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. TRANSVERSAL</a:t>
                      </a:r>
                      <a:r>
                        <a:rPr lang="fr-FR" sz="800" dirty="0">
                          <a:solidFill>
                            <a:srgbClr val="40404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 : ☐</a:t>
                      </a:r>
                      <a:endParaRPr lang="fr-FR" sz="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3115" marR="43115" marT="0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151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AC</a:t>
                      </a:r>
                      <a:r>
                        <a:rPr lang="fr-FR" sz="800" dirty="0">
                          <a:solidFill>
                            <a:srgbClr val="40404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 </a:t>
                      </a:r>
                      <a:r>
                        <a:rPr lang="fr-FR" sz="800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:</a:t>
                      </a:r>
                      <a:r>
                        <a:rPr lang="fr-FR" sz="800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  <a:sym typeface="Wingdings"/>
                        </a:rPr>
                        <a:t></a:t>
                      </a:r>
                      <a:endParaRPr lang="fr-FR" sz="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3115" marR="43115" marT="0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52400" algn="r">
                        <a:spcAft>
                          <a:spcPts val="0"/>
                        </a:spcAft>
                      </a:pPr>
                      <a:r>
                        <a:rPr lang="fr-FR" sz="800" b="0" dirty="0">
                          <a:solidFill>
                            <a:srgbClr val="40404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SIN</a:t>
                      </a:r>
                      <a:r>
                        <a:rPr lang="fr-FR" sz="800" dirty="0">
                          <a:solidFill>
                            <a:srgbClr val="40404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 : ☐</a:t>
                      </a:r>
                      <a:endParaRPr lang="fr-FR" sz="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3115" marR="43115" marT="0" marB="0" anchor="ctr">
                    <a:lnL>
                      <a:noFill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724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800" b="0" dirty="0">
                          <a:solidFill>
                            <a:srgbClr val="40404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ITEC</a:t>
                      </a:r>
                      <a:r>
                        <a:rPr lang="fr-FR" sz="800" dirty="0">
                          <a:solidFill>
                            <a:srgbClr val="40404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 : ☐</a:t>
                      </a:r>
                      <a:endParaRPr lang="fr-FR" sz="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3115" marR="43115" marT="0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52400" algn="r">
                        <a:spcAft>
                          <a:spcPts val="0"/>
                        </a:spcAft>
                      </a:pPr>
                      <a:r>
                        <a:rPr lang="fr-FR" sz="800" b="0" dirty="0">
                          <a:solidFill>
                            <a:srgbClr val="40404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EE</a:t>
                      </a:r>
                      <a:r>
                        <a:rPr lang="fr-FR" sz="800" dirty="0">
                          <a:solidFill>
                            <a:srgbClr val="40404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 : ☐</a:t>
                      </a:r>
                      <a:endParaRPr lang="fr-FR" sz="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3115" marR="43115" marT="0" marB="0" anchor="ctr">
                    <a:lnL>
                      <a:noFill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6" name="Tableau 25"/>
          <p:cNvGraphicFramePr>
            <a:graphicFrameLocks noGrp="1"/>
          </p:cNvGraphicFramePr>
          <p:nvPr/>
        </p:nvGraphicFramePr>
        <p:xfrm>
          <a:off x="1331640" y="4797152"/>
          <a:ext cx="5328593" cy="655320"/>
        </p:xfrm>
        <a:graphic>
          <a:graphicData uri="http://schemas.openxmlformats.org/drawingml/2006/table">
            <a:tbl>
              <a:tblPr/>
              <a:tblGrid>
                <a:gridCol w="1128027"/>
                <a:gridCol w="997634"/>
                <a:gridCol w="1601466"/>
                <a:gridCol w="1601466"/>
              </a:tblGrid>
              <a:tr h="76649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/>
                          <a:ea typeface="MS Mincho"/>
                          <a:cs typeface="Arial"/>
                        </a:rPr>
                        <a:t>EFFECTIF ELEVES…</a:t>
                      </a:r>
                      <a:endParaRPr lang="fr-FR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/>
                          <a:ea typeface="MS Mincho"/>
                          <a:cs typeface="Arial"/>
                        </a:rPr>
                        <a:t>HORAIRES ELEVES pour la </a:t>
                      </a:r>
                      <a:r>
                        <a:rPr lang="fr-FR" sz="1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/>
                          <a:ea typeface="MS Mincho"/>
                          <a:cs typeface="Arial"/>
                        </a:rPr>
                        <a:t>séquence</a:t>
                      </a:r>
                      <a:r>
                        <a:rPr lang="fr-FR" sz="10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/>
                          <a:ea typeface="MS Mincho"/>
                          <a:cs typeface="Arial"/>
                        </a:rPr>
                        <a:t> 2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 anchor="ctr">
                    <a:lnL>
                      <a:noFill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6649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Salle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Labo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 anchor="ctr">
                    <a:lnL>
                      <a:noFill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664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Cl. entière : 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…</a:t>
                      </a:r>
                      <a:endParaRPr lang="fr-FR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…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…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>
                    <a:lnL>
                      <a:noFill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Eff. réduit : </a:t>
                      </a:r>
                      <a:endParaRPr lang="fr-FR" sz="120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16 </a:t>
                      </a:r>
                      <a:r>
                        <a:rPr lang="fr-FR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élèves</a:t>
                      </a:r>
                      <a:endParaRPr lang="fr-FR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…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rgbClr val="FF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30 h (1)</a:t>
                      </a:r>
                      <a:endParaRPr lang="fr-FR" sz="1200" b="1" dirty="0">
                        <a:solidFill>
                          <a:srgbClr val="FF0000"/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>
                    <a:lnL>
                      <a:noFill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" name="Picture 2" descr="Gif webmaster mini_puces 9351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36912"/>
            <a:ext cx="200025" cy="200025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2483768" y="1268760"/>
            <a:ext cx="5400600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fr-FR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THEME D’ETUDE, Situation dans la progression</a:t>
            </a:r>
          </a:p>
        </p:txBody>
      </p:sp>
      <p:grpSp>
        <p:nvGrpSpPr>
          <p:cNvPr id="2" name="Groupe 19"/>
          <p:cNvGrpSpPr/>
          <p:nvPr/>
        </p:nvGrpSpPr>
        <p:grpSpPr>
          <a:xfrm>
            <a:off x="6300192" y="3789040"/>
            <a:ext cx="2987824" cy="2054119"/>
            <a:chOff x="3491880" y="4149080"/>
            <a:chExt cx="2699792" cy="1910103"/>
          </a:xfrm>
          <a:scene3d>
            <a:camera prst="perspectiveContrastingLeftFacing"/>
            <a:lightRig rig="threePt" dir="t"/>
          </a:scene3d>
        </p:grpSpPr>
        <p:pic>
          <p:nvPicPr>
            <p:cNvPr id="21" name="Image 20" descr="fich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91880" y="4149080"/>
              <a:ext cx="2699792" cy="1910103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3593786" y="4344725"/>
              <a:ext cx="2520280" cy="39128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FF9900"/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24" name="Picture 5" descr="C:\Users\NERIC\Desktop\point-interrogation-bonhomm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1988840"/>
            <a:ext cx="576064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e 24"/>
          <p:cNvGrpSpPr/>
          <p:nvPr/>
        </p:nvGrpSpPr>
        <p:grpSpPr>
          <a:xfrm>
            <a:off x="6804248" y="0"/>
            <a:ext cx="2238526" cy="961707"/>
            <a:chOff x="6715140" y="0"/>
            <a:chExt cx="2238526" cy="961707"/>
          </a:xfrm>
        </p:grpSpPr>
        <p:pic>
          <p:nvPicPr>
            <p:cNvPr id="27" name="Image 26" descr="logo2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29520" y="0"/>
              <a:ext cx="874751" cy="428628"/>
            </a:xfrm>
            <a:prstGeom prst="rect">
              <a:avLst/>
            </a:prstGeom>
          </p:spPr>
        </p:pic>
        <p:sp>
          <p:nvSpPr>
            <p:cNvPr id="29" name="ZoneTexte 28"/>
            <p:cNvSpPr txBox="1"/>
            <p:nvPr/>
          </p:nvSpPr>
          <p:spPr>
            <a:xfrm>
              <a:off x="6715140" y="500042"/>
              <a:ext cx="17988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Lycée CARNOT</a:t>
              </a:r>
            </a:p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BRUAY–LA-BUISSIERE</a:t>
              </a:r>
              <a:endParaRPr lang="fr-FR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34" name="Image 33" descr="IMGP1783"/>
            <p:cNvPicPr/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58214" y="214290"/>
              <a:ext cx="595452" cy="68068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sp>
        <p:nvSpPr>
          <p:cNvPr id="23" name="Titre 1"/>
          <p:cNvSpPr txBox="1">
            <a:spLocks/>
          </p:cNvSpPr>
          <p:nvPr/>
        </p:nvSpPr>
        <p:spPr bwMode="auto">
          <a:xfrm>
            <a:off x="539552" y="764704"/>
            <a:ext cx="16561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C000"/>
            </a:solidFill>
            <a:headEnd/>
            <a:tailEnd/>
          </a:ln>
          <a:scene3d>
            <a:camera prst="isometricOffAxis1Righ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000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Un projet commun</a:t>
            </a:r>
            <a:endParaRPr kumimoji="1" lang="fr-FR" sz="14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56792"/>
            <a:ext cx="1259632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6000" rIns="0" bIns="36000" rtlCol="0" anchor="t"/>
          <a:lstStyle/>
          <a:p>
            <a:pPr algn="ctr"/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séquence (fiche)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Approche</a:t>
            </a: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Pédagogique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4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Thème Etude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Objectifs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Organisation pratique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Les activités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La structuration de connaissances</a:t>
            </a:r>
          </a:p>
          <a:p>
            <a:endParaRPr lang="fr-FR" sz="12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2996952"/>
            <a:ext cx="1187624" cy="289115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0" y="2060848"/>
            <a:ext cx="1187624" cy="504056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0" name="Tableau 29"/>
          <p:cNvGraphicFramePr>
            <a:graphicFrameLocks noGrp="1"/>
          </p:cNvGraphicFramePr>
          <p:nvPr/>
        </p:nvGraphicFramePr>
        <p:xfrm>
          <a:off x="6948264" y="1916832"/>
          <a:ext cx="1895872" cy="884407"/>
        </p:xfrm>
        <a:graphic>
          <a:graphicData uri="http://schemas.openxmlformats.org/drawingml/2006/table">
            <a:tbl>
              <a:tblPr/>
              <a:tblGrid>
                <a:gridCol w="736953"/>
                <a:gridCol w="1158919"/>
              </a:tblGrid>
              <a:tr h="25247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seq.EE.1.2b</a:t>
                      </a:r>
                      <a:endParaRPr lang="fr-FR" sz="1100" b="1" dirty="0">
                        <a:solidFill>
                          <a:srgbClr val="FF0000"/>
                        </a:solidFill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3115" marR="43115" marT="0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317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rgbClr val="40404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ENS</a:t>
                      </a:r>
                      <a:r>
                        <a:rPr lang="fr-FR" sz="800" b="1" dirty="0"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 </a:t>
                      </a:r>
                      <a:r>
                        <a:rPr lang="fr-FR" sz="800" b="1" dirty="0">
                          <a:solidFill>
                            <a:srgbClr val="40404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. TRANSVERSAL</a:t>
                      </a:r>
                      <a:r>
                        <a:rPr lang="fr-FR" sz="800" dirty="0">
                          <a:solidFill>
                            <a:srgbClr val="40404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 : ☐</a:t>
                      </a:r>
                      <a:endParaRPr lang="fr-FR" sz="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3115" marR="43115" marT="0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151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AC</a:t>
                      </a:r>
                      <a:r>
                        <a:rPr lang="fr-FR" sz="800" dirty="0">
                          <a:solidFill>
                            <a:srgbClr val="40404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 </a:t>
                      </a:r>
                      <a:r>
                        <a:rPr lang="fr-FR" sz="800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: ☐</a:t>
                      </a:r>
                      <a:endParaRPr lang="fr-FR" sz="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3115" marR="43115" marT="0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52400" algn="r">
                        <a:spcAft>
                          <a:spcPts val="0"/>
                        </a:spcAft>
                      </a:pPr>
                      <a:r>
                        <a:rPr lang="fr-FR" sz="800" b="0" dirty="0">
                          <a:solidFill>
                            <a:srgbClr val="40404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SIN</a:t>
                      </a:r>
                      <a:r>
                        <a:rPr lang="fr-FR" sz="800" dirty="0">
                          <a:solidFill>
                            <a:srgbClr val="40404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 : ☐</a:t>
                      </a:r>
                      <a:endParaRPr lang="fr-FR" sz="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3115" marR="43115" marT="0" marB="0" anchor="ctr">
                    <a:lnL>
                      <a:noFill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724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800" b="0" dirty="0">
                          <a:solidFill>
                            <a:srgbClr val="40404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ITEC</a:t>
                      </a:r>
                      <a:r>
                        <a:rPr lang="fr-FR" sz="800" dirty="0">
                          <a:solidFill>
                            <a:srgbClr val="40404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 : ☐</a:t>
                      </a:r>
                      <a:endParaRPr lang="fr-FR" sz="800" dirty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3115" marR="43115" marT="0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5240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rgbClr val="40404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EE</a:t>
                      </a:r>
                      <a:r>
                        <a:rPr lang="fr-FR" sz="800" dirty="0">
                          <a:solidFill>
                            <a:srgbClr val="40404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 </a:t>
                      </a:r>
                      <a:r>
                        <a:rPr lang="fr-FR" sz="800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</a:rPr>
                        <a:t>: </a:t>
                      </a:r>
                      <a:r>
                        <a:rPr lang="fr-FR" sz="800" dirty="0" smtClean="0">
                          <a:solidFill>
                            <a:srgbClr val="404040"/>
                          </a:solidFill>
                          <a:latin typeface="Arial" pitchFamily="34" charset="0"/>
                          <a:ea typeface="MS Mincho"/>
                          <a:cs typeface="Arial" pitchFamily="34" charset="0"/>
                          <a:sym typeface="Wingdings"/>
                        </a:rPr>
                        <a:t></a:t>
                      </a:r>
                      <a:endParaRPr lang="fr-FR" sz="800" dirty="0" smtClean="0"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43115" marR="43115" marT="0" marB="0" anchor="ctr">
                    <a:lnL>
                      <a:noFill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8" name="Picture 2" descr="gifs puces bullets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7776" y="2376994"/>
            <a:ext cx="144016" cy="144016"/>
          </a:xfrm>
          <a:prstGeom prst="rect">
            <a:avLst/>
          </a:prstGeom>
          <a:noFill/>
        </p:spPr>
      </p:pic>
      <p:pic>
        <p:nvPicPr>
          <p:cNvPr id="39" name="Picture 2" descr="gifs puces bullets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41689" y="2599630"/>
            <a:ext cx="144016" cy="144016"/>
          </a:xfrm>
          <a:prstGeom prst="rect">
            <a:avLst/>
          </a:prstGeom>
          <a:noFill/>
        </p:spPr>
      </p:pic>
      <p:graphicFrame>
        <p:nvGraphicFramePr>
          <p:cNvPr id="40" name="Tableau 39"/>
          <p:cNvGraphicFramePr>
            <a:graphicFrameLocks noGrp="1"/>
          </p:cNvGraphicFramePr>
          <p:nvPr/>
        </p:nvGraphicFramePr>
        <p:xfrm>
          <a:off x="1331640" y="3356992"/>
          <a:ext cx="5328594" cy="936104"/>
        </p:xfrm>
        <a:graphic>
          <a:graphicData uri="http://schemas.openxmlformats.org/drawingml/2006/table">
            <a:tbl>
              <a:tblPr/>
              <a:tblGrid>
                <a:gridCol w="962107"/>
                <a:gridCol w="174315"/>
                <a:gridCol w="164368"/>
                <a:gridCol w="484510"/>
                <a:gridCol w="162346"/>
                <a:gridCol w="484510"/>
                <a:gridCol w="162346"/>
                <a:gridCol w="484510"/>
                <a:gridCol w="162346"/>
                <a:gridCol w="484510"/>
                <a:gridCol w="162346"/>
                <a:gridCol w="645339"/>
                <a:gridCol w="162346"/>
                <a:gridCol w="632695"/>
              </a:tblGrid>
              <a:tr h="69439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/>
                          <a:ea typeface="MS Mincho"/>
                          <a:cs typeface="Arial"/>
                        </a:rPr>
                        <a:t>Situation dans la progression</a:t>
                      </a:r>
                      <a:endParaRPr lang="fr-FR" sz="16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1</a:t>
                      </a:r>
                      <a:endParaRPr lang="fr-FR" sz="105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 anchor="ctr">
                    <a:lnL>
                      <a:noFill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fr-FR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Rentrée</a:t>
                      </a:r>
                      <a:endParaRPr lang="fr-FR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fr-FR" sz="8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Toussaint</a:t>
                      </a:r>
                      <a:endParaRPr lang="fr-FR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Zapf Dingbats"/>
                          <a:ea typeface="MS Mincho"/>
                          <a:cs typeface="Zapf Dingbats"/>
                        </a:rPr>
                        <a:t> ✪</a:t>
                      </a:r>
                      <a:endParaRPr lang="fr-FR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Noël</a:t>
                      </a:r>
                      <a:endParaRPr lang="fr-FR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FR" sz="5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fr-FR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Hiver</a:t>
                      </a:r>
                      <a:endParaRPr lang="fr-FR" sz="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FR" sz="5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fr-FR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Printemps</a:t>
                      </a:r>
                      <a:endParaRPr lang="fr-FR" sz="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5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fr-FR" sz="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Eté</a:t>
                      </a:r>
                      <a:endParaRPr lang="fr-FR" sz="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/>
                          <a:ea typeface="MS Mincho"/>
                          <a:cs typeface="Arial"/>
                        </a:rPr>
                        <a:t>Durée :</a:t>
                      </a:r>
                      <a:endParaRPr lang="fr-FR" sz="105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N</a:t>
                      </a:r>
                      <a:r>
                        <a:rPr lang="fr-FR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 semaines</a:t>
                      </a:r>
                      <a:endParaRPr lang="fr-FR" sz="105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7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rgbClr val="404040"/>
                          </a:solidFill>
                          <a:latin typeface="Arial"/>
                          <a:ea typeface="MS Mincho"/>
                          <a:cs typeface="Times New Roman"/>
                        </a:rPr>
                        <a:t>T</a:t>
                      </a:r>
                      <a:endParaRPr lang="fr-FR" sz="105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 anchor="ctr">
                    <a:lnL>
                      <a:noFill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500" dirty="0">
                        <a:solidFill>
                          <a:srgbClr val="404040"/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500" dirty="0">
                        <a:solidFill>
                          <a:srgbClr val="404040"/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500" dirty="0">
                        <a:solidFill>
                          <a:srgbClr val="404040"/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500" dirty="0">
                        <a:solidFill>
                          <a:srgbClr val="404040"/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500" dirty="0">
                        <a:solidFill>
                          <a:srgbClr val="404040"/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" name="Tableau 40"/>
          <p:cNvGraphicFramePr>
            <a:graphicFrameLocks noGrp="1"/>
          </p:cNvGraphicFramePr>
          <p:nvPr/>
        </p:nvGraphicFramePr>
        <p:xfrm>
          <a:off x="1331640" y="4797152"/>
          <a:ext cx="5328593" cy="655320"/>
        </p:xfrm>
        <a:graphic>
          <a:graphicData uri="http://schemas.openxmlformats.org/drawingml/2006/table">
            <a:tbl>
              <a:tblPr/>
              <a:tblGrid>
                <a:gridCol w="1128027"/>
                <a:gridCol w="997634"/>
                <a:gridCol w="1601466"/>
                <a:gridCol w="1601466"/>
              </a:tblGrid>
              <a:tr h="76649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/>
                          <a:ea typeface="MS Mincho"/>
                          <a:cs typeface="Arial"/>
                        </a:rPr>
                        <a:t>EFFECTIF ELEVES…</a:t>
                      </a:r>
                      <a:endParaRPr lang="fr-FR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/>
                          <a:ea typeface="MS Mincho"/>
                          <a:cs typeface="Arial"/>
                        </a:rPr>
                        <a:t>HORAIRES ELEVES pour la </a:t>
                      </a:r>
                      <a:r>
                        <a:rPr lang="fr-FR" sz="1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/>
                          <a:ea typeface="MS Mincho"/>
                          <a:cs typeface="Arial"/>
                        </a:rPr>
                        <a:t>séquence</a:t>
                      </a:r>
                      <a:r>
                        <a:rPr lang="fr-FR" sz="10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/>
                          <a:ea typeface="MS Mincho"/>
                          <a:cs typeface="Arial"/>
                        </a:rPr>
                        <a:t> 2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 anchor="ctr">
                    <a:lnL>
                      <a:noFill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6649"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Salle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Labo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 anchor="ctr">
                    <a:lnL>
                      <a:noFill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664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Cl. entière : 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…</a:t>
                      </a:r>
                      <a:endParaRPr lang="fr-FR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…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…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>
                    <a:lnL>
                      <a:noFill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Eff. réduit : </a:t>
                      </a:r>
                      <a:endParaRPr lang="fr-FR" sz="120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16 </a:t>
                      </a:r>
                      <a:r>
                        <a:rPr lang="fr-FR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élèves</a:t>
                      </a:r>
                      <a:endParaRPr lang="fr-FR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…</a:t>
                      </a:r>
                      <a:endParaRPr lang="fr-FR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rgbClr val="FF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25h (1)</a:t>
                      </a:r>
                      <a:endParaRPr lang="fr-FR" sz="1200" b="1" dirty="0">
                        <a:solidFill>
                          <a:srgbClr val="FF0000"/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115" marR="43115" marT="0" marB="0">
                    <a:lnL>
                      <a:noFill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 bwMode="auto">
          <a:xfrm>
            <a:off x="0" y="1052736"/>
            <a:ext cx="1187624" cy="489654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5" name="Image 34" descr="logo et mascotte STI2D.tif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278577" cy="1124744"/>
          </a:xfrm>
          <a:prstGeom prst="rect">
            <a:avLst/>
          </a:prstGeom>
        </p:spPr>
      </p:pic>
      <p:pic>
        <p:nvPicPr>
          <p:cNvPr id="36" name="Picture 1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6197058"/>
            <a:ext cx="881590" cy="660942"/>
          </a:xfrm>
          <a:prstGeom prst="rect">
            <a:avLst/>
          </a:prstGeom>
          <a:noFill/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1259632" y="0"/>
            <a:ext cx="7884368" cy="980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0800000" scaled="0"/>
            <a:tileRect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La Fiche</a:t>
            </a:r>
            <a:r>
              <a:rPr kumimoji="1" lang="fr-FR" sz="24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Séquence</a:t>
            </a:r>
            <a:endParaRPr kumimoji="1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52" name="Picture 2" descr="Gif webmaster mini_puces 9351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40968"/>
            <a:ext cx="200025" cy="200025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3275856" y="1268760"/>
            <a:ext cx="3744416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fr-FR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Objectifs de la séquence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55776" y="2492896"/>
            <a:ext cx="5976664" cy="13003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900"/>
              </a:spcAft>
            </a:pPr>
            <a:r>
              <a:rPr lang="fr-FR" sz="14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-Acquérir les connaissances de base nécessaires à la conduite de projet.</a:t>
            </a:r>
          </a:p>
          <a:p>
            <a:pPr algn="just">
              <a:spcAft>
                <a:spcPts val="900"/>
              </a:spcAft>
            </a:pPr>
            <a:r>
              <a:rPr lang="fr-FR" sz="14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-Acquérir et utiliser des outils d'échange, de suivi et d'animation.</a:t>
            </a:r>
          </a:p>
          <a:p>
            <a:pPr algn="just">
              <a:spcAft>
                <a:spcPts val="900"/>
              </a:spcAft>
            </a:pPr>
            <a:r>
              <a:rPr lang="fr-FR" sz="14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-Utiliser des outils de communication technique adaptés.</a:t>
            </a:r>
          </a:p>
          <a:p>
            <a:pPr algn="just">
              <a:spcAft>
                <a:spcPts val="900"/>
              </a:spcAft>
            </a:pPr>
            <a:endParaRPr lang="fr-FR" sz="1400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 rot="21042391">
            <a:off x="1580181" y="1941251"/>
            <a:ext cx="2132800" cy="57606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9050">
            <a:solidFill>
              <a:srgbClr val="4F81B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Objectifs liés à la démarche de projet</a:t>
            </a:r>
            <a:endParaRPr lang="fr-F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Image 26" descr="fich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4149080"/>
            <a:ext cx="1987345" cy="140604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spPr>
      </p:pic>
      <p:grpSp>
        <p:nvGrpSpPr>
          <p:cNvPr id="2" name="Groupe 32"/>
          <p:cNvGrpSpPr/>
          <p:nvPr/>
        </p:nvGrpSpPr>
        <p:grpSpPr>
          <a:xfrm>
            <a:off x="1428615" y="3212976"/>
            <a:ext cx="7103825" cy="3024336"/>
            <a:chOff x="1428615" y="3212976"/>
            <a:chExt cx="7103825" cy="3024336"/>
          </a:xfrm>
        </p:grpSpPr>
        <p:cxnSp>
          <p:nvCxnSpPr>
            <p:cNvPr id="30" name="Connecteur en arc 29"/>
            <p:cNvCxnSpPr>
              <a:stCxn id="34" idx="0"/>
            </p:cNvCxnSpPr>
            <p:nvPr/>
          </p:nvCxnSpPr>
          <p:spPr>
            <a:xfrm rot="5400000" flipH="1" flipV="1">
              <a:off x="4355976" y="3789040"/>
              <a:ext cx="1080120" cy="504056"/>
            </a:xfrm>
            <a:prstGeom prst="curved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à coins arrondis 33"/>
            <p:cNvSpPr/>
            <p:nvPr/>
          </p:nvSpPr>
          <p:spPr>
            <a:xfrm>
              <a:off x="2339752" y="4581128"/>
              <a:ext cx="4608512" cy="165618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fr-FR" sz="1600" b="1" i="1" u="sng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Compétence:</a:t>
              </a:r>
            </a:p>
            <a:p>
              <a:pPr algn="just"/>
              <a:r>
                <a:rPr lang="fr-FR" sz="1400" b="1" i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CO6.1</a:t>
              </a:r>
              <a:r>
                <a:rPr lang="fr-FR" sz="1400" i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. Décrire une idée, un principe, une solution, un projet en utilisant des outils de représentation adaptés.</a:t>
              </a:r>
            </a:p>
            <a:p>
              <a:pPr algn="just"/>
              <a:r>
                <a:rPr lang="fr-FR" sz="1600" b="1" i="1" u="sng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Savoirs associés: </a:t>
              </a:r>
            </a:p>
            <a:p>
              <a:pPr algn="just"/>
              <a:r>
                <a:rPr lang="fr-FR" sz="1400" b="1" i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2.2</a:t>
              </a:r>
              <a:r>
                <a:rPr lang="fr-FR" sz="1400" i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Outils de représentation, représentation du réel et représentations symboliques. </a:t>
              </a:r>
              <a:endParaRPr lang="fr-FR" sz="2000" i="1" dirty="0"/>
            </a:p>
          </p:txBody>
        </p:sp>
        <p:sp>
          <p:nvSpPr>
            <p:cNvPr id="37" name="Rectangle à coins arrondis 36"/>
            <p:cNvSpPr/>
            <p:nvPr/>
          </p:nvSpPr>
          <p:spPr>
            <a:xfrm>
              <a:off x="2627784" y="3212976"/>
              <a:ext cx="5112568" cy="36004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fr-FR" sz="12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fr-FR" sz="1400" b="1" i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Utiliser des outils de communication technique adaptés.</a:t>
              </a:r>
            </a:p>
            <a:p>
              <a:endParaRPr lang="fr-FR" dirty="0"/>
            </a:p>
          </p:txBody>
        </p:sp>
        <p:sp>
          <p:nvSpPr>
            <p:cNvPr id="43" name="Rectangle à coins arrondis 42"/>
            <p:cNvSpPr/>
            <p:nvPr/>
          </p:nvSpPr>
          <p:spPr>
            <a:xfrm>
              <a:off x="6300192" y="3501008"/>
              <a:ext cx="2232248" cy="36004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  <a:cs typeface="Arial" pitchFamily="34" charset="0"/>
                </a:rPr>
                <a:t>Approfondissement de l’ET</a:t>
              </a:r>
              <a:endParaRPr lang="fr-FR" sz="14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4" name="Rectangle à coins arrondis 43"/>
            <p:cNvSpPr/>
            <p:nvPr/>
          </p:nvSpPr>
          <p:spPr>
            <a:xfrm rot="21065556">
              <a:off x="1428615" y="4171000"/>
              <a:ext cx="2181718" cy="49242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Lien avec l’Enseignement  Transversal</a:t>
              </a:r>
              <a:endParaRPr lang="fr-FR" sz="14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e 20"/>
          <p:cNvGrpSpPr/>
          <p:nvPr/>
        </p:nvGrpSpPr>
        <p:grpSpPr>
          <a:xfrm>
            <a:off x="6804248" y="0"/>
            <a:ext cx="2238526" cy="961707"/>
            <a:chOff x="6715140" y="0"/>
            <a:chExt cx="2238526" cy="961707"/>
          </a:xfrm>
        </p:grpSpPr>
        <p:pic>
          <p:nvPicPr>
            <p:cNvPr id="22" name="Image 21" descr="logo2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29520" y="0"/>
              <a:ext cx="874751" cy="428628"/>
            </a:xfrm>
            <a:prstGeom prst="rect">
              <a:avLst/>
            </a:prstGeom>
          </p:spPr>
        </p:pic>
        <p:sp>
          <p:nvSpPr>
            <p:cNvPr id="23" name="ZoneTexte 22"/>
            <p:cNvSpPr txBox="1"/>
            <p:nvPr/>
          </p:nvSpPr>
          <p:spPr>
            <a:xfrm>
              <a:off x="6715140" y="500042"/>
              <a:ext cx="17988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Lycée CARNOT</a:t>
              </a:r>
            </a:p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BRUAY–LA-BUISSIERE</a:t>
              </a:r>
              <a:endParaRPr lang="fr-FR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25" name="Image 24" descr="IMGP1783"/>
            <p:cNvPicPr/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58214" y="214290"/>
              <a:ext cx="595452" cy="68068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sp>
        <p:nvSpPr>
          <p:cNvPr id="28" name="Titre 1"/>
          <p:cNvSpPr txBox="1">
            <a:spLocks/>
          </p:cNvSpPr>
          <p:nvPr/>
        </p:nvSpPr>
        <p:spPr bwMode="auto">
          <a:xfrm>
            <a:off x="539552" y="764704"/>
            <a:ext cx="16561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C000"/>
            </a:solidFill>
            <a:headEnd/>
            <a:tailEnd/>
          </a:ln>
          <a:scene3d>
            <a:camera prst="isometricOffAxis1Righ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000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Un projet commun</a:t>
            </a:r>
            <a:endParaRPr kumimoji="1" lang="fr-FR" sz="14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1556792"/>
            <a:ext cx="1259632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6000" rIns="0" bIns="36000" rtlCol="0" anchor="t"/>
          <a:lstStyle/>
          <a:p>
            <a:pPr algn="ctr"/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séquence (fiche)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Approche</a:t>
            </a: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Pédagogique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Thème Etude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Objectifs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Organisation pratique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Les activités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La structuration de connaissances</a:t>
            </a:r>
          </a:p>
          <a:p>
            <a:endParaRPr lang="fr-FR" sz="12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3501008"/>
            <a:ext cx="1187624" cy="2387094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2060848"/>
            <a:ext cx="1187624" cy="936104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 bwMode="auto">
          <a:xfrm>
            <a:off x="0" y="980728"/>
            <a:ext cx="1187624" cy="489654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5" name="Image 34" descr="logo et mascotte STI2D.tif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278577" cy="1124744"/>
          </a:xfrm>
          <a:prstGeom prst="rect">
            <a:avLst/>
          </a:prstGeom>
        </p:spPr>
      </p:pic>
      <p:pic>
        <p:nvPicPr>
          <p:cNvPr id="36" name="Picture 1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6197058"/>
            <a:ext cx="881590" cy="660942"/>
          </a:xfrm>
          <a:prstGeom prst="rect">
            <a:avLst/>
          </a:prstGeom>
          <a:noFill/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1259632" y="0"/>
            <a:ext cx="7884368" cy="980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0800000" scaled="0"/>
            <a:tileRect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La Fiche</a:t>
            </a:r>
            <a:r>
              <a:rPr kumimoji="1" lang="fr-FR" sz="24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Séquence</a:t>
            </a:r>
            <a:endParaRPr kumimoji="1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52" name="Picture 2" descr="Gif webmaster mini_puces 9351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40968"/>
            <a:ext cx="200025" cy="200025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3275856" y="1268760"/>
            <a:ext cx="3744416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fr-FR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Objectifs de la séquence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627784" y="2780928"/>
            <a:ext cx="5976664" cy="120802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fr-FR" sz="1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-Définir, proposer une architecture bioclimatique et une solution d’éclairage économe en énergie à partir d'un cahier des charges donné.</a:t>
            </a:r>
          </a:p>
          <a:p>
            <a:pPr algn="just">
              <a:spcAft>
                <a:spcPts val="300"/>
              </a:spcAft>
            </a:pPr>
            <a:r>
              <a:rPr lang="fr-FR" sz="14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-Vérifier que le bâtiment a été bien conçu en regard du climat et sa conformité à la réglementation RT2012.</a:t>
            </a:r>
            <a:endParaRPr lang="fr-FR" sz="1400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Image 26" descr="fich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4149080"/>
            <a:ext cx="1987345" cy="140604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spPr>
      </p:pic>
      <p:sp>
        <p:nvSpPr>
          <p:cNvPr id="20" name="AutoShape 1"/>
          <p:cNvSpPr>
            <a:spLocks noChangeArrowheads="1"/>
          </p:cNvSpPr>
          <p:nvPr/>
        </p:nvSpPr>
        <p:spPr bwMode="auto">
          <a:xfrm rot="21060000">
            <a:off x="1651876" y="2004613"/>
            <a:ext cx="2088232" cy="57606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28575">
            <a:solidFill>
              <a:srgbClr val="F7964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Objectifs liés au projet technologique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" name="Groupe 58"/>
          <p:cNvGrpSpPr/>
          <p:nvPr/>
        </p:nvGrpSpPr>
        <p:grpSpPr>
          <a:xfrm>
            <a:off x="6804248" y="0"/>
            <a:ext cx="2238526" cy="961707"/>
            <a:chOff x="6715140" y="0"/>
            <a:chExt cx="2238526" cy="961707"/>
          </a:xfrm>
        </p:grpSpPr>
        <p:pic>
          <p:nvPicPr>
            <p:cNvPr id="60" name="Image 59" descr="logo2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29520" y="0"/>
              <a:ext cx="874751" cy="428628"/>
            </a:xfrm>
            <a:prstGeom prst="rect">
              <a:avLst/>
            </a:prstGeom>
          </p:spPr>
        </p:pic>
        <p:sp>
          <p:nvSpPr>
            <p:cNvPr id="61" name="ZoneTexte 60"/>
            <p:cNvSpPr txBox="1"/>
            <p:nvPr/>
          </p:nvSpPr>
          <p:spPr>
            <a:xfrm>
              <a:off x="6715140" y="500042"/>
              <a:ext cx="17988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Lycée CARNOT</a:t>
              </a:r>
            </a:p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BRUAY–LA-BUISSIERE</a:t>
              </a:r>
              <a:endParaRPr lang="fr-FR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62" name="Image 61" descr="IMGP1783"/>
            <p:cNvPicPr/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58214" y="214290"/>
              <a:ext cx="595452" cy="68068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sp>
        <p:nvSpPr>
          <p:cNvPr id="23" name="Titre 1"/>
          <p:cNvSpPr txBox="1">
            <a:spLocks/>
          </p:cNvSpPr>
          <p:nvPr/>
        </p:nvSpPr>
        <p:spPr bwMode="auto">
          <a:xfrm>
            <a:off x="539552" y="764704"/>
            <a:ext cx="16561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C000"/>
            </a:solidFill>
            <a:headEnd/>
            <a:tailEnd/>
          </a:ln>
          <a:scene3d>
            <a:camera prst="isometricOffAxis1Righ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000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Un projet commun</a:t>
            </a:r>
            <a:endParaRPr kumimoji="1" lang="fr-FR" sz="14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grpSp>
        <p:nvGrpSpPr>
          <p:cNvPr id="3" name="Groupe 33"/>
          <p:cNvGrpSpPr/>
          <p:nvPr/>
        </p:nvGrpSpPr>
        <p:grpSpPr>
          <a:xfrm>
            <a:off x="1763688" y="2492896"/>
            <a:ext cx="6840760" cy="3672408"/>
            <a:chOff x="1763688" y="2492896"/>
            <a:chExt cx="6840760" cy="3672408"/>
          </a:xfrm>
        </p:grpSpPr>
        <p:sp>
          <p:nvSpPr>
            <p:cNvPr id="16" name="Rectangle à coins arrondis 15"/>
            <p:cNvSpPr/>
            <p:nvPr/>
          </p:nvSpPr>
          <p:spPr>
            <a:xfrm>
              <a:off x="2627784" y="2852936"/>
              <a:ext cx="5976664" cy="648072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8" name="Picture 2" descr="C:\Users\NERIC\Desktop\cycledevie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283968" y="4869160"/>
              <a:ext cx="944632" cy="815648"/>
            </a:xfrm>
            <a:prstGeom prst="round2DiagRect">
              <a:avLst>
                <a:gd name="adj1" fmla="val 0"/>
                <a:gd name="adj2" fmla="val 0"/>
              </a:avLst>
            </a:prstGeom>
            <a:ln w="88900" cap="sq">
              <a:noFill/>
              <a:miter lim="800000"/>
            </a:ln>
            <a:effectLst/>
          </p:spPr>
        </p:pic>
        <p:sp>
          <p:nvSpPr>
            <p:cNvPr id="17" name="Rectangle à coins arrondis 16"/>
            <p:cNvSpPr/>
            <p:nvPr/>
          </p:nvSpPr>
          <p:spPr>
            <a:xfrm>
              <a:off x="1763688" y="4725144"/>
              <a:ext cx="3744416" cy="1440160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fr-FR" sz="1400" b="1" i="1" u="sng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Compétences:</a:t>
              </a:r>
            </a:p>
            <a:p>
              <a:pPr algn="just"/>
              <a:r>
                <a:rPr lang="fr-FR" sz="1200" b="1" i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CO1.1, CO1.2 et CO2.2</a:t>
              </a:r>
            </a:p>
            <a:p>
              <a:pPr algn="just"/>
              <a:r>
                <a:rPr lang="fr-FR" sz="1400" b="1" i="1" u="sng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Savoirs associés: </a:t>
              </a:r>
            </a:p>
            <a:p>
              <a:pPr algn="just"/>
              <a:r>
                <a:rPr lang="fr-FR" sz="1200" b="1" i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1.1.2</a:t>
              </a:r>
              <a:r>
                <a:rPr lang="fr-FR" sz="1200" i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Cycle de vie d’un produit</a:t>
              </a:r>
            </a:p>
            <a:p>
              <a:pPr algn="just"/>
              <a:r>
                <a:rPr lang="fr-FR" sz="1200" b="1" i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1.2 Eco conception</a:t>
              </a:r>
            </a:p>
            <a:p>
              <a:pPr algn="just"/>
              <a:r>
                <a:rPr lang="fr-FR" sz="1200" b="1" i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  1.2.1</a:t>
              </a:r>
              <a:r>
                <a:rPr lang="fr-FR" sz="1200" i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Etapes de la démarche de conception</a:t>
              </a:r>
            </a:p>
            <a:p>
              <a:pPr algn="just"/>
              <a:r>
                <a:rPr lang="fr-FR" sz="1200" b="1" i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  1.2.3</a:t>
              </a:r>
              <a:r>
                <a:rPr lang="fr-FR" sz="1200" i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Utilisation raisonnée des ressources</a:t>
              </a:r>
              <a:endParaRPr lang="fr-FR" sz="120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Connecteur en arc 20"/>
            <p:cNvCxnSpPr>
              <a:stCxn id="17" idx="0"/>
              <a:endCxn id="16" idx="1"/>
            </p:cNvCxnSpPr>
            <p:nvPr/>
          </p:nvCxnSpPr>
          <p:spPr>
            <a:xfrm rot="16200000" flipV="1">
              <a:off x="2357754" y="3447002"/>
              <a:ext cx="1548172" cy="1008112"/>
            </a:xfrm>
            <a:prstGeom prst="curvedConnector4">
              <a:avLst>
                <a:gd name="adj1" fmla="val 29233"/>
                <a:gd name="adj2" fmla="val 159874"/>
              </a:avLst>
            </a:prstGeom>
            <a:ln w="3810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à coins arrondis 46"/>
            <p:cNvSpPr/>
            <p:nvPr/>
          </p:nvSpPr>
          <p:spPr>
            <a:xfrm>
              <a:off x="6516216" y="2492896"/>
              <a:ext cx="2088232" cy="28803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  <a:cs typeface="Arial" pitchFamily="34" charset="0"/>
                </a:rPr>
                <a:t>Approfondissement de l’ET</a:t>
              </a:r>
              <a:endParaRPr lang="fr-FR" sz="12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8" name="Rectangle à coins arrondis 47"/>
            <p:cNvSpPr/>
            <p:nvPr/>
          </p:nvSpPr>
          <p:spPr>
            <a:xfrm rot="21065556">
              <a:off x="4236928" y="4315017"/>
              <a:ext cx="2181718" cy="49242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Lien avec l’Enseignement  Transversal</a:t>
              </a:r>
              <a:endParaRPr lang="fr-FR" sz="14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0" y="1556792"/>
            <a:ext cx="1259632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6000" rIns="0" bIns="36000" rtlCol="0" anchor="t"/>
          <a:lstStyle/>
          <a:p>
            <a:pPr algn="ctr"/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séquence (fiche)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Approche</a:t>
            </a: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Pédagogique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Thème Etude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Objectifs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Organisation pratique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Les activités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La structuration de connaissances</a:t>
            </a:r>
          </a:p>
          <a:p>
            <a:endParaRPr lang="fr-FR" sz="12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501008"/>
            <a:ext cx="1187624" cy="2387094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0" y="2060848"/>
            <a:ext cx="1187624" cy="936104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 bwMode="auto">
          <a:xfrm>
            <a:off x="0" y="980728"/>
            <a:ext cx="1187624" cy="489654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5" name="Image 34" descr="logo et mascotte STI2D.tif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278577" cy="1124744"/>
          </a:xfrm>
          <a:prstGeom prst="rect">
            <a:avLst/>
          </a:prstGeom>
        </p:spPr>
      </p:pic>
      <p:pic>
        <p:nvPicPr>
          <p:cNvPr id="36" name="Picture 1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6197058"/>
            <a:ext cx="881590" cy="660942"/>
          </a:xfrm>
          <a:prstGeom prst="rect">
            <a:avLst/>
          </a:prstGeom>
          <a:noFill/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1259632" y="0"/>
            <a:ext cx="7884368" cy="980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0800000" scaled="0"/>
            <a:tileRect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La Fiche</a:t>
            </a:r>
            <a:r>
              <a:rPr kumimoji="1" lang="fr-FR" sz="24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Séquence</a:t>
            </a:r>
            <a:endParaRPr kumimoji="1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52" name="Picture 2" descr="Gif webmaster mini_puces 9351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45024"/>
            <a:ext cx="200025" cy="200025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3275856" y="1268760"/>
            <a:ext cx="3744416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fr-FR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Organisation pratique de la séquence</a:t>
            </a:r>
          </a:p>
        </p:txBody>
      </p:sp>
      <p:grpSp>
        <p:nvGrpSpPr>
          <p:cNvPr id="2" name="Groupe 22"/>
          <p:cNvGrpSpPr/>
          <p:nvPr/>
        </p:nvGrpSpPr>
        <p:grpSpPr>
          <a:xfrm>
            <a:off x="7092280" y="1052736"/>
            <a:ext cx="1907704" cy="1406047"/>
            <a:chOff x="3491880" y="4149080"/>
            <a:chExt cx="2699792" cy="1910103"/>
          </a:xfrm>
          <a:scene3d>
            <a:camera prst="perspectiveContrastingLeftFacing"/>
            <a:lightRig rig="threePt" dir="t"/>
          </a:scene3d>
        </p:grpSpPr>
        <p:pic>
          <p:nvPicPr>
            <p:cNvPr id="21" name="Image 20" descr="fich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91880" y="4149080"/>
              <a:ext cx="2699792" cy="1910103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3593786" y="5420769"/>
              <a:ext cx="2520280" cy="293467"/>
            </a:xfrm>
            <a:prstGeom prst="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FF9900"/>
                  </a:solidFill>
                </a:ln>
              </a:endParaRPr>
            </a:p>
          </p:txBody>
        </p:sp>
      </p:grp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1331640" y="2060848"/>
          <a:ext cx="5040560" cy="1158240"/>
        </p:xfrm>
        <a:graphic>
          <a:graphicData uri="http://schemas.openxmlformats.org/drawingml/2006/table">
            <a:tbl>
              <a:tblPr/>
              <a:tblGrid>
                <a:gridCol w="376161"/>
                <a:gridCol w="4664399"/>
              </a:tblGrid>
              <a:tr h="115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 anchor="ctr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i="1" u="sng" dirty="0" smtClean="0">
                          <a:solidFill>
                            <a:srgbClr val="C0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Planification/Spécification</a:t>
                      </a:r>
                      <a:r>
                        <a:rPr lang="fr-FR" sz="120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: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fr-FR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Présentation de l'environnement du projet.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fr-FR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Analyse du cahier des charges.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fr-FR" sz="1200" b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Répartition et attribution des tâches à chaque participant.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fr-FR" sz="1200" b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-Présentation du planning prévisionnel du déroulement du projet</a:t>
                      </a:r>
                      <a:endParaRPr lang="fr-FR" sz="12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sp>
        <p:nvSpPr>
          <p:cNvPr id="30" name="AutoShape 1"/>
          <p:cNvSpPr>
            <a:spLocks noChangeArrowheads="1"/>
          </p:cNvSpPr>
          <p:nvPr/>
        </p:nvSpPr>
        <p:spPr bwMode="auto">
          <a:xfrm rot="21060000">
            <a:off x="5308940" y="1898513"/>
            <a:ext cx="1634112" cy="34416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28575">
            <a:solidFill>
              <a:srgbClr val="F7964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Etapes du projet</a:t>
            </a:r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32" name="Connecteur en arc 31"/>
          <p:cNvCxnSpPr/>
          <p:nvPr/>
        </p:nvCxnSpPr>
        <p:spPr>
          <a:xfrm rot="10800000" flipV="1">
            <a:off x="6372200" y="1916832"/>
            <a:ext cx="1008112" cy="648072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" name="Groupe 55"/>
          <p:cNvGrpSpPr/>
          <p:nvPr/>
        </p:nvGrpSpPr>
        <p:grpSpPr>
          <a:xfrm>
            <a:off x="6804248" y="0"/>
            <a:ext cx="2238526" cy="961707"/>
            <a:chOff x="6715140" y="0"/>
            <a:chExt cx="2238526" cy="961707"/>
          </a:xfrm>
        </p:grpSpPr>
        <p:pic>
          <p:nvPicPr>
            <p:cNvPr id="57" name="Image 56" descr="logo2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29520" y="0"/>
              <a:ext cx="874751" cy="428628"/>
            </a:xfrm>
            <a:prstGeom prst="rect">
              <a:avLst/>
            </a:prstGeom>
          </p:spPr>
        </p:pic>
        <p:sp>
          <p:nvSpPr>
            <p:cNvPr id="58" name="ZoneTexte 57"/>
            <p:cNvSpPr txBox="1"/>
            <p:nvPr/>
          </p:nvSpPr>
          <p:spPr>
            <a:xfrm>
              <a:off x="6715140" y="500042"/>
              <a:ext cx="17988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Lycée CARNOT</a:t>
              </a:r>
            </a:p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BRUAY–LA-BUISSIERE</a:t>
              </a:r>
              <a:endParaRPr lang="fr-FR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59" name="Image 58" descr="IMGP1783"/>
            <p:cNvPicPr/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58214" y="214290"/>
              <a:ext cx="595452" cy="68068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pic>
        <p:nvPicPr>
          <p:cNvPr id="46" name="Image 45" descr="projet n°1_Page_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59632" y="3573016"/>
            <a:ext cx="2013662" cy="277878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31" name="Titre 1"/>
          <p:cNvSpPr txBox="1">
            <a:spLocks/>
          </p:cNvSpPr>
          <p:nvPr/>
        </p:nvSpPr>
        <p:spPr bwMode="auto">
          <a:xfrm>
            <a:off x="539552" y="764704"/>
            <a:ext cx="16561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C000"/>
            </a:solidFill>
            <a:headEnd/>
            <a:tailEnd/>
          </a:ln>
          <a:scene3d>
            <a:camera prst="isometricOffAxis1Righ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fr-FR" sz="2000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</a:rPr>
              <a:t>Un projet commun</a:t>
            </a:r>
            <a:endParaRPr kumimoji="1" lang="fr-FR" sz="1400" kern="0" dirty="0" smtClean="0">
              <a:solidFill>
                <a:schemeClr val="bg1">
                  <a:lumMod val="75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47" name="Image 46" descr="projet n°1_Page_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59832" y="3717032"/>
            <a:ext cx="1961211" cy="270640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3928" y="4869160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Rectangle 33"/>
          <p:cNvSpPr/>
          <p:nvPr/>
        </p:nvSpPr>
        <p:spPr>
          <a:xfrm>
            <a:off x="0" y="1556792"/>
            <a:ext cx="1259632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6000" rIns="0" bIns="36000" rtlCol="0" anchor="t"/>
          <a:lstStyle/>
          <a:p>
            <a:pPr algn="ctr"/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séquence (fiche)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Approche</a:t>
            </a: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Pédagogique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Thème Etude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Objectifs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Organisation pratique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Les activités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La structuration de connaissances</a:t>
            </a:r>
          </a:p>
          <a:p>
            <a:endParaRPr lang="fr-FR" sz="12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4221088"/>
            <a:ext cx="1187624" cy="1667014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0" y="2060848"/>
            <a:ext cx="1187624" cy="144016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 l="62897" t="54450" r="14118" b="20035"/>
          <a:stretch>
            <a:fillRect/>
          </a:stretch>
        </p:blipFill>
        <p:spPr bwMode="auto">
          <a:xfrm>
            <a:off x="6732240" y="2636912"/>
            <a:ext cx="176447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Image 50" descr="projet n°1 EE_Page_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20919225">
            <a:off x="5026496" y="3589555"/>
            <a:ext cx="1891659" cy="261218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53" name="Image 52" descr="projet n°1 EE_Page_2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20798607">
            <a:off x="7157668" y="3812858"/>
            <a:ext cx="1733310" cy="23935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29" name="ZoneTexte 28"/>
          <p:cNvSpPr txBox="1"/>
          <p:nvPr/>
        </p:nvSpPr>
        <p:spPr>
          <a:xfrm rot="20931855">
            <a:off x="2567805" y="6109607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AC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 rot="20931855">
            <a:off x="6834990" y="6051613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EE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501008"/>
            <a:ext cx="4713792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itre 1"/>
          <p:cNvSpPr txBox="1">
            <a:spLocks/>
          </p:cNvSpPr>
          <p:nvPr/>
        </p:nvSpPr>
        <p:spPr bwMode="auto">
          <a:xfrm>
            <a:off x="0" y="980728"/>
            <a:ext cx="1187624" cy="489654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5" name="Image 34" descr="logo et mascotte STI2D.tif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278577" cy="1124744"/>
          </a:xfrm>
          <a:prstGeom prst="rect">
            <a:avLst/>
          </a:prstGeom>
        </p:spPr>
      </p:pic>
      <p:pic>
        <p:nvPicPr>
          <p:cNvPr id="36" name="Picture 1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6197058"/>
            <a:ext cx="881590" cy="660942"/>
          </a:xfrm>
          <a:prstGeom prst="rect">
            <a:avLst/>
          </a:prstGeom>
          <a:noFill/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1259632" y="0"/>
            <a:ext cx="7884368" cy="980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0800000" scaled="0"/>
            <a:tileRect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La Fiche</a:t>
            </a:r>
            <a:r>
              <a:rPr kumimoji="1" lang="fr-FR" sz="24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Séquence</a:t>
            </a:r>
            <a:endParaRPr kumimoji="1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5856" y="1268760"/>
            <a:ext cx="3744416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fr-FR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Organisation pratique de la séquence</a:t>
            </a:r>
          </a:p>
        </p:txBody>
      </p:sp>
      <p:grpSp>
        <p:nvGrpSpPr>
          <p:cNvPr id="2" name="Groupe 22"/>
          <p:cNvGrpSpPr/>
          <p:nvPr/>
        </p:nvGrpSpPr>
        <p:grpSpPr>
          <a:xfrm>
            <a:off x="7092280" y="2420888"/>
            <a:ext cx="1907704" cy="1406047"/>
            <a:chOff x="3491880" y="4149080"/>
            <a:chExt cx="2699792" cy="1910103"/>
          </a:xfrm>
          <a:scene3d>
            <a:camera prst="perspectiveContrastingLeftFacing"/>
            <a:lightRig rig="threePt" dir="t"/>
          </a:scene3d>
        </p:grpSpPr>
        <p:pic>
          <p:nvPicPr>
            <p:cNvPr id="21" name="Image 20" descr="fich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91880" y="4149080"/>
              <a:ext cx="2699792" cy="1910103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3593786" y="5420769"/>
              <a:ext cx="2520280" cy="293467"/>
            </a:xfrm>
            <a:prstGeom prst="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FF9900"/>
                  </a:solidFill>
                </a:ln>
              </a:endParaRPr>
            </a:p>
          </p:txBody>
        </p:sp>
      </p:grp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1331640" y="2060848"/>
          <a:ext cx="5472608" cy="1152128"/>
        </p:xfrm>
        <a:graphic>
          <a:graphicData uri="http://schemas.openxmlformats.org/drawingml/2006/table">
            <a:tbl>
              <a:tblPr/>
              <a:tblGrid>
                <a:gridCol w="408403"/>
                <a:gridCol w="5064205"/>
              </a:tblGrid>
              <a:tr h="115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 anchor="ctr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i="1" u="sng" dirty="0" smtClean="0">
                          <a:solidFill>
                            <a:srgbClr val="C0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Planification/Spécification</a:t>
                      </a:r>
                      <a:r>
                        <a:rPr lang="fr-FR" sz="1200" u="sng" dirty="0" smtClean="0">
                          <a:solidFill>
                            <a:srgbClr val="C0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: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fr-FR" sz="12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Présentation de l'environnement du projet.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fr-FR" sz="1200" b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Analyse du cahier des charges.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fr-FR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Répartition et attribution des tâches à chaque participant.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fr-FR" sz="1200" b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</a:t>
                      </a:r>
                      <a:r>
                        <a:rPr lang="fr-FR" sz="1200" b="1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Présentation du planning prévisionnel du déroulement du projet</a:t>
                      </a:r>
                      <a:endParaRPr lang="fr-FR" sz="12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cxnSp>
        <p:nvCxnSpPr>
          <p:cNvPr id="32" name="Connecteur en arc 31"/>
          <p:cNvCxnSpPr/>
          <p:nvPr/>
        </p:nvCxnSpPr>
        <p:spPr>
          <a:xfrm rot="16200000" flipV="1">
            <a:off x="6768244" y="2672916"/>
            <a:ext cx="720080" cy="504056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" name="Groupe 55"/>
          <p:cNvGrpSpPr/>
          <p:nvPr/>
        </p:nvGrpSpPr>
        <p:grpSpPr>
          <a:xfrm>
            <a:off x="6804248" y="0"/>
            <a:ext cx="2238526" cy="961707"/>
            <a:chOff x="6715140" y="0"/>
            <a:chExt cx="2238526" cy="961707"/>
          </a:xfrm>
        </p:grpSpPr>
        <p:pic>
          <p:nvPicPr>
            <p:cNvPr id="57" name="Image 56" descr="logo2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9520" y="0"/>
              <a:ext cx="874751" cy="428628"/>
            </a:xfrm>
            <a:prstGeom prst="rect">
              <a:avLst/>
            </a:prstGeom>
          </p:spPr>
        </p:pic>
        <p:sp>
          <p:nvSpPr>
            <p:cNvPr id="58" name="ZoneTexte 57"/>
            <p:cNvSpPr txBox="1"/>
            <p:nvPr/>
          </p:nvSpPr>
          <p:spPr>
            <a:xfrm>
              <a:off x="6715140" y="500042"/>
              <a:ext cx="17988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Lycée CARNOT</a:t>
              </a:r>
            </a:p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BRUAY–LA-BUISSIERE</a:t>
              </a:r>
              <a:endParaRPr lang="fr-FR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59" name="Image 58" descr="IMGP1783"/>
            <p:cNvPicPr/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58214" y="214290"/>
              <a:ext cx="595452" cy="68068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grpSp>
        <p:nvGrpSpPr>
          <p:cNvPr id="4" name="Groupe 73"/>
          <p:cNvGrpSpPr/>
          <p:nvPr/>
        </p:nvGrpSpPr>
        <p:grpSpPr>
          <a:xfrm>
            <a:off x="4788023" y="3189282"/>
            <a:ext cx="2042382" cy="3336062"/>
            <a:chOff x="4788023" y="3189282"/>
            <a:chExt cx="2042382" cy="3336062"/>
          </a:xfrm>
        </p:grpSpPr>
        <p:sp>
          <p:nvSpPr>
            <p:cNvPr id="46" name="Rectangle à coins arrondis 45"/>
            <p:cNvSpPr/>
            <p:nvPr/>
          </p:nvSpPr>
          <p:spPr>
            <a:xfrm>
              <a:off x="5724128" y="3645024"/>
              <a:ext cx="288032" cy="2880320"/>
            </a:xfrm>
            <a:prstGeom prst="roundRect">
              <a:avLst/>
            </a:prstGeom>
            <a:noFill/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à coins arrondis 46"/>
            <p:cNvSpPr/>
            <p:nvPr/>
          </p:nvSpPr>
          <p:spPr>
            <a:xfrm>
              <a:off x="4788023" y="3645024"/>
              <a:ext cx="898401" cy="2880320"/>
            </a:xfrm>
            <a:prstGeom prst="roundRect">
              <a:avLst/>
            </a:prstGeom>
            <a:noFill/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AutoShape 1"/>
            <p:cNvSpPr>
              <a:spLocks noChangeArrowheads="1"/>
            </p:cNvSpPr>
            <p:nvPr/>
          </p:nvSpPr>
          <p:spPr bwMode="auto">
            <a:xfrm rot="979556">
              <a:off x="4884578" y="3189282"/>
              <a:ext cx="1945827" cy="453765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 w="28575">
              <a:solidFill>
                <a:srgbClr val="333399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1200" b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Une équipe: </a:t>
              </a:r>
            </a:p>
            <a:p>
              <a:pPr algn="ctr"/>
              <a:r>
                <a:rPr lang="fr-FR" sz="1200" b="1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 professeur + 4 élèves</a:t>
              </a:r>
              <a:endParaRPr lang="fr-FR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48" name="Titre 1"/>
          <p:cNvSpPr txBox="1">
            <a:spLocks/>
          </p:cNvSpPr>
          <p:nvPr/>
        </p:nvSpPr>
        <p:spPr bwMode="auto">
          <a:xfrm>
            <a:off x="539552" y="764704"/>
            <a:ext cx="16561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C000"/>
            </a:solidFill>
            <a:headEnd/>
            <a:tailEnd/>
          </a:ln>
          <a:scene3d>
            <a:camera prst="isometricOffAxis1Righ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000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Le </a:t>
            </a: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Projet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en AC</a:t>
            </a:r>
            <a:endParaRPr kumimoji="1" lang="fr-FR" sz="14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640946">
            <a:off x="7020272" y="4149080"/>
            <a:ext cx="1544683" cy="2132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0" name="Picture 2" descr="Gif webmaster mini_puces 9351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645024"/>
            <a:ext cx="200025" cy="200025"/>
          </a:xfrm>
          <a:prstGeom prst="rect">
            <a:avLst/>
          </a:prstGeom>
          <a:noFill/>
        </p:spPr>
      </p:pic>
      <p:sp>
        <p:nvSpPr>
          <p:cNvPr id="71" name="Rectangle 70"/>
          <p:cNvSpPr/>
          <p:nvPr/>
        </p:nvSpPr>
        <p:spPr>
          <a:xfrm>
            <a:off x="0" y="1556792"/>
            <a:ext cx="1259632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6000" rIns="0" bIns="36000" rtlCol="0" anchor="t"/>
          <a:lstStyle/>
          <a:p>
            <a:pPr algn="ctr"/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séquence (fiche)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Approche</a:t>
            </a: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Pédagogique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Thème Etude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Objectifs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Organisation pratique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Les activités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La structuration de connaissances</a:t>
            </a:r>
          </a:p>
          <a:p>
            <a:endParaRPr lang="fr-FR" sz="12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0" y="4221088"/>
            <a:ext cx="1187624" cy="1667014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0" y="2060848"/>
            <a:ext cx="1187624" cy="144016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/>
          <p:cNvSpPr txBox="1">
            <a:spLocks/>
          </p:cNvSpPr>
          <p:nvPr/>
        </p:nvSpPr>
        <p:spPr bwMode="auto">
          <a:xfrm>
            <a:off x="539552" y="764704"/>
            <a:ext cx="16561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C000"/>
            </a:solidFill>
            <a:headEnd/>
            <a:tailEnd/>
          </a:ln>
          <a:scene3d>
            <a:camera prst="isometricOffAxis1Righ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000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Le </a:t>
            </a: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Projet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en EE</a:t>
            </a:r>
            <a:endParaRPr kumimoji="1" lang="fr-FR" sz="14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grpSp>
        <p:nvGrpSpPr>
          <p:cNvPr id="52" name="Groupe 51"/>
          <p:cNvGrpSpPr/>
          <p:nvPr/>
        </p:nvGrpSpPr>
        <p:grpSpPr>
          <a:xfrm>
            <a:off x="1691680" y="3689646"/>
            <a:ext cx="2952328" cy="2835698"/>
            <a:chOff x="1691680" y="3356991"/>
            <a:chExt cx="2952328" cy="2835698"/>
          </a:xfrm>
        </p:grpSpPr>
        <p:grpSp>
          <p:nvGrpSpPr>
            <p:cNvPr id="51" name="Groupe 50"/>
            <p:cNvGrpSpPr/>
            <p:nvPr/>
          </p:nvGrpSpPr>
          <p:grpSpPr>
            <a:xfrm>
              <a:off x="1691680" y="3356991"/>
              <a:ext cx="2952328" cy="2835698"/>
              <a:chOff x="1691680" y="3356991"/>
              <a:chExt cx="2952328" cy="2835698"/>
            </a:xfrm>
          </p:grpSpPr>
          <p:sp>
            <p:nvSpPr>
              <p:cNvPr id="64" name="Rectangle à coins arrondis 63"/>
              <p:cNvSpPr/>
              <p:nvPr/>
            </p:nvSpPr>
            <p:spPr>
              <a:xfrm>
                <a:off x="2413659" y="5602199"/>
                <a:ext cx="2230349" cy="590490"/>
              </a:xfrm>
              <a:prstGeom prst="roundRect">
                <a:avLst/>
              </a:prstGeom>
              <a:solidFill>
                <a:schemeClr val="bg2">
                  <a:lumMod val="90000"/>
                  <a:alpha val="3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50" name="Groupe 49"/>
              <p:cNvGrpSpPr/>
              <p:nvPr/>
            </p:nvGrpSpPr>
            <p:grpSpPr>
              <a:xfrm>
                <a:off x="1691680" y="3356991"/>
                <a:ext cx="2952328" cy="2232249"/>
                <a:chOff x="1691680" y="3356991"/>
                <a:chExt cx="2952328" cy="2232249"/>
              </a:xfrm>
            </p:grpSpPr>
            <p:sp>
              <p:nvSpPr>
                <p:cNvPr id="56" name="Rectangle à coins arrondis 55"/>
                <p:cNvSpPr/>
                <p:nvPr/>
              </p:nvSpPr>
              <p:spPr>
                <a:xfrm>
                  <a:off x="2481053" y="3671929"/>
                  <a:ext cx="2162955" cy="1917311"/>
                </a:xfrm>
                <a:prstGeom prst="roundRect">
                  <a:avLst/>
                </a:prstGeom>
                <a:solidFill>
                  <a:schemeClr val="bg2">
                    <a:lumMod val="90000"/>
                    <a:alpha val="30000"/>
                  </a:schemeClr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0" name="Rectangle à coins arrondis 59"/>
                <p:cNvSpPr/>
                <p:nvPr/>
              </p:nvSpPr>
              <p:spPr>
                <a:xfrm rot="20671833">
                  <a:off x="1691680" y="3356991"/>
                  <a:ext cx="1869549" cy="501980"/>
                </a:xfrm>
                <a:prstGeom prst="roundRect">
                  <a:avLst/>
                </a:prstGeom>
                <a:solidFill>
                  <a:srgbClr val="F3CD6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200" dirty="0" smtClean="0">
                      <a:solidFill>
                        <a:schemeClr val="tx2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Taches individuelles ou en binôme</a:t>
                  </a:r>
                  <a:endParaRPr lang="fr-FR" sz="1200" dirty="0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9" name="Rectangle à coins arrondis 48"/>
                <p:cNvSpPr/>
                <p:nvPr/>
              </p:nvSpPr>
              <p:spPr>
                <a:xfrm rot="20671833">
                  <a:off x="2212982" y="4895522"/>
                  <a:ext cx="1869549" cy="383256"/>
                </a:xfrm>
                <a:prstGeom prst="roundRect">
                  <a:avLst/>
                </a:prstGeom>
                <a:solidFill>
                  <a:srgbClr val="F3CD6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200" b="1" dirty="0" smtClean="0">
                      <a:solidFill>
                        <a:schemeClr val="tx2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Travail collaboratif</a:t>
                  </a:r>
                  <a:endParaRPr lang="fr-FR" sz="1200" b="1" dirty="0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65" name="Rectangle à coins arrondis 64"/>
            <p:cNvSpPr/>
            <p:nvPr/>
          </p:nvSpPr>
          <p:spPr>
            <a:xfrm rot="20671833">
              <a:off x="2204133" y="5553917"/>
              <a:ext cx="1730026" cy="297940"/>
            </a:xfrm>
            <a:prstGeom prst="roundRect">
              <a:avLst/>
            </a:prstGeom>
            <a:solidFill>
              <a:srgbClr val="F3CD6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Taches collectives</a:t>
              </a:r>
              <a:endParaRPr lang="fr-FR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8" name="Groupe 77"/>
          <p:cNvGrpSpPr/>
          <p:nvPr/>
        </p:nvGrpSpPr>
        <p:grpSpPr>
          <a:xfrm>
            <a:off x="1331640" y="3140968"/>
            <a:ext cx="5642782" cy="3336062"/>
            <a:chOff x="1331640" y="3212976"/>
            <a:chExt cx="5642782" cy="3336062"/>
          </a:xfrm>
        </p:grpSpPr>
        <p:pic>
          <p:nvPicPr>
            <p:cNvPr id="38" name="Image 37" descr="Liste des taches projet 1 EE bon_Page_2.jpg"/>
            <p:cNvPicPr>
              <a:picLocks noChangeAspect="1"/>
            </p:cNvPicPr>
            <p:nvPr/>
          </p:nvPicPr>
          <p:blipFill>
            <a:blip r:embed="rId12" cstate="print"/>
            <a:srcRect l="3538" t="4341" r="36613" b="28841"/>
            <a:stretch>
              <a:fillRect/>
            </a:stretch>
          </p:blipFill>
          <p:spPr>
            <a:xfrm>
              <a:off x="1331640" y="3485848"/>
              <a:ext cx="4752528" cy="3012967"/>
            </a:xfrm>
            <a:prstGeom prst="rect">
              <a:avLst/>
            </a:prstGeom>
          </p:spPr>
        </p:pic>
        <p:grpSp>
          <p:nvGrpSpPr>
            <p:cNvPr id="66" name="Groupe 73"/>
            <p:cNvGrpSpPr/>
            <p:nvPr/>
          </p:nvGrpSpPr>
          <p:grpSpPr>
            <a:xfrm>
              <a:off x="4932040" y="3212976"/>
              <a:ext cx="2042382" cy="3336062"/>
              <a:chOff x="4788023" y="3189282"/>
              <a:chExt cx="2042382" cy="3336062"/>
            </a:xfrm>
          </p:grpSpPr>
          <p:sp>
            <p:nvSpPr>
              <p:cNvPr id="68" name="Rectangle à coins arrondis 67"/>
              <p:cNvSpPr/>
              <p:nvPr/>
            </p:nvSpPr>
            <p:spPr>
              <a:xfrm>
                <a:off x="5724128" y="3645024"/>
                <a:ext cx="288032" cy="2880320"/>
              </a:xfrm>
              <a:prstGeom prst="roundRect">
                <a:avLst/>
              </a:prstGeom>
              <a:noFill/>
              <a:ln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9" name="Rectangle à coins arrondis 68"/>
              <p:cNvSpPr/>
              <p:nvPr/>
            </p:nvSpPr>
            <p:spPr>
              <a:xfrm>
                <a:off x="4788023" y="3645024"/>
                <a:ext cx="898401" cy="2880320"/>
              </a:xfrm>
              <a:prstGeom prst="roundRect">
                <a:avLst/>
              </a:prstGeom>
              <a:noFill/>
              <a:ln>
                <a:solidFill>
                  <a:srgbClr val="33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4" name="AutoShape 1"/>
              <p:cNvSpPr>
                <a:spLocks noChangeArrowheads="1"/>
              </p:cNvSpPr>
              <p:nvPr/>
            </p:nvSpPr>
            <p:spPr bwMode="auto">
              <a:xfrm rot="979556">
                <a:off x="4884578" y="3189282"/>
                <a:ext cx="1945827" cy="453765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rgbClr val="333399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sz="1200" b="1" dirty="0" smtClean="0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Une équipe: </a:t>
                </a:r>
              </a:p>
              <a:p>
                <a:pPr algn="ctr"/>
                <a:r>
                  <a:rPr lang="fr-FR" sz="1200" b="1" dirty="0" smtClean="0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 professeur + 4 élèves</a:t>
                </a:r>
                <a:endParaRPr lang="fr-FR" sz="1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7" name="Groupe 76"/>
            <p:cNvGrpSpPr/>
            <p:nvPr/>
          </p:nvGrpSpPr>
          <p:grpSpPr>
            <a:xfrm>
              <a:off x="1763688" y="3717032"/>
              <a:ext cx="2648299" cy="2691255"/>
              <a:chOff x="1763688" y="3717032"/>
              <a:chExt cx="2648299" cy="2691255"/>
            </a:xfrm>
          </p:grpSpPr>
          <p:grpSp>
            <p:nvGrpSpPr>
              <p:cNvPr id="5" name="Groupe 74"/>
              <p:cNvGrpSpPr/>
              <p:nvPr/>
            </p:nvGrpSpPr>
            <p:grpSpPr>
              <a:xfrm>
                <a:off x="1763688" y="3717032"/>
                <a:ext cx="2630899" cy="2016224"/>
                <a:chOff x="1653069" y="3781371"/>
                <a:chExt cx="2630899" cy="2016224"/>
              </a:xfrm>
            </p:grpSpPr>
            <p:sp>
              <p:nvSpPr>
                <p:cNvPr id="54" name="Rectangle à coins arrondis 53"/>
                <p:cNvSpPr/>
                <p:nvPr/>
              </p:nvSpPr>
              <p:spPr>
                <a:xfrm>
                  <a:off x="2339752" y="4077072"/>
                  <a:ext cx="1944216" cy="1720523"/>
                </a:xfrm>
                <a:prstGeom prst="roundRect">
                  <a:avLst/>
                </a:prstGeom>
                <a:solidFill>
                  <a:schemeClr val="bg2">
                    <a:lumMod val="90000"/>
                    <a:alpha val="30000"/>
                  </a:schemeClr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2" name="Rectangle à coins arrondis 61"/>
                <p:cNvSpPr/>
                <p:nvPr/>
              </p:nvSpPr>
              <p:spPr>
                <a:xfrm rot="20671833">
                  <a:off x="1653069" y="3781371"/>
                  <a:ext cx="1626339" cy="471319"/>
                </a:xfrm>
                <a:prstGeom prst="roundRect">
                  <a:avLst/>
                </a:prstGeom>
                <a:solidFill>
                  <a:srgbClr val="F3CD6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200" dirty="0" smtClean="0">
                      <a:solidFill>
                        <a:schemeClr val="tx2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Taches individuelles ou en binôme</a:t>
                  </a:r>
                  <a:endParaRPr lang="fr-FR" sz="1200" dirty="0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" name="Groupe 75"/>
              <p:cNvGrpSpPr/>
              <p:nvPr/>
            </p:nvGrpSpPr>
            <p:grpSpPr>
              <a:xfrm>
                <a:off x="1979712" y="5661248"/>
                <a:ext cx="2432275" cy="747039"/>
                <a:chOff x="1851693" y="5706297"/>
                <a:chExt cx="2432275" cy="747039"/>
              </a:xfrm>
            </p:grpSpPr>
            <p:sp>
              <p:nvSpPr>
                <p:cNvPr id="55" name="Rectangle à coins arrondis 54"/>
                <p:cNvSpPr/>
                <p:nvPr/>
              </p:nvSpPr>
              <p:spPr>
                <a:xfrm>
                  <a:off x="2339752" y="5778305"/>
                  <a:ext cx="1944216" cy="675031"/>
                </a:xfrm>
                <a:prstGeom prst="roundRect">
                  <a:avLst/>
                </a:prstGeom>
                <a:solidFill>
                  <a:schemeClr val="bg2">
                    <a:lumMod val="90000"/>
                    <a:alpha val="3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3" name="Rectangle à coins arrondis 62"/>
                <p:cNvSpPr/>
                <p:nvPr/>
              </p:nvSpPr>
              <p:spPr>
                <a:xfrm rot="20671833">
                  <a:off x="1851693" y="5706297"/>
                  <a:ext cx="1460914" cy="318374"/>
                </a:xfrm>
                <a:prstGeom prst="roundRect">
                  <a:avLst/>
                </a:prstGeom>
                <a:solidFill>
                  <a:srgbClr val="F3CD60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200" dirty="0" smtClean="0">
                      <a:solidFill>
                        <a:schemeClr val="tx2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Taches collectives</a:t>
                  </a:r>
                  <a:endParaRPr lang="fr-FR" sz="1200" dirty="0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76" name="Rectangle à coins arrondis 75"/>
              <p:cNvSpPr/>
              <p:nvPr/>
            </p:nvSpPr>
            <p:spPr>
              <a:xfrm rot="20671833">
                <a:off x="2068967" y="4967529"/>
                <a:ext cx="1869549" cy="383256"/>
              </a:xfrm>
              <a:prstGeom prst="roundRect">
                <a:avLst/>
              </a:prstGeom>
              <a:solidFill>
                <a:srgbClr val="F3CD6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b="1" dirty="0" smtClean="0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Travail collaboratif</a:t>
                </a:r>
                <a:endParaRPr lang="fr-FR" sz="1200" b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cxnSp>
        <p:nvCxnSpPr>
          <p:cNvPr id="34" name="Connecteur en arc 33"/>
          <p:cNvCxnSpPr/>
          <p:nvPr/>
        </p:nvCxnSpPr>
        <p:spPr>
          <a:xfrm rot="16200000" flipH="1">
            <a:off x="3275856" y="2924944"/>
            <a:ext cx="576064" cy="576064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 bwMode="auto">
          <a:xfrm>
            <a:off x="0" y="980728"/>
            <a:ext cx="1187624" cy="489654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5" name="Image 34" descr="logo et mascotte STI2D.tif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278577" cy="1124744"/>
          </a:xfrm>
          <a:prstGeom prst="rect">
            <a:avLst/>
          </a:prstGeom>
        </p:spPr>
      </p:pic>
      <p:pic>
        <p:nvPicPr>
          <p:cNvPr id="36" name="Picture 1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6197058"/>
            <a:ext cx="881590" cy="660942"/>
          </a:xfrm>
          <a:prstGeom prst="rect">
            <a:avLst/>
          </a:prstGeom>
          <a:noFill/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1259632" y="0"/>
            <a:ext cx="7884368" cy="980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0800000" scaled="0"/>
            <a:tileRect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La Fiche</a:t>
            </a:r>
            <a:r>
              <a:rPr kumimoji="1" lang="fr-FR" sz="24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Séquence</a:t>
            </a:r>
            <a:endParaRPr kumimoji="1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5856" y="1268760"/>
            <a:ext cx="3744416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fr-FR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Organisation pratique de la séquence</a:t>
            </a:r>
          </a:p>
        </p:txBody>
      </p:sp>
      <p:grpSp>
        <p:nvGrpSpPr>
          <p:cNvPr id="2" name="Groupe 22"/>
          <p:cNvGrpSpPr/>
          <p:nvPr/>
        </p:nvGrpSpPr>
        <p:grpSpPr>
          <a:xfrm>
            <a:off x="7020272" y="1844824"/>
            <a:ext cx="1907704" cy="1406047"/>
            <a:chOff x="3491880" y="4149080"/>
            <a:chExt cx="2699792" cy="1910103"/>
          </a:xfrm>
          <a:scene3d>
            <a:camera prst="perspectiveContrastingLeftFacing"/>
            <a:lightRig rig="threePt" dir="t"/>
          </a:scene3d>
        </p:grpSpPr>
        <p:pic>
          <p:nvPicPr>
            <p:cNvPr id="21" name="Image 20" descr="fich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1880" y="4149080"/>
              <a:ext cx="2699792" cy="1910103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3593786" y="5420769"/>
              <a:ext cx="2520280" cy="293467"/>
            </a:xfrm>
            <a:prstGeom prst="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FF9900"/>
                  </a:solidFill>
                </a:ln>
              </a:endParaRPr>
            </a:p>
          </p:txBody>
        </p:sp>
      </p:grp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1475656" y="1916832"/>
          <a:ext cx="5184576" cy="288032"/>
        </p:xfrm>
        <a:graphic>
          <a:graphicData uri="http://schemas.openxmlformats.org/drawingml/2006/table">
            <a:tbl>
              <a:tblPr/>
              <a:tblGrid>
                <a:gridCol w="386908"/>
                <a:gridCol w="4797668"/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 anchor="ctr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r-FR" sz="1400" b="1" i="1" u="sng" dirty="0" smtClean="0">
                          <a:solidFill>
                            <a:srgbClr val="C0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La planification du projet</a:t>
                      </a:r>
                      <a:endParaRPr lang="fr-FR" sz="1200" u="sng" dirty="0" smtClean="0">
                        <a:solidFill>
                          <a:srgbClr val="C00000"/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cxnSp>
        <p:nvCxnSpPr>
          <p:cNvPr id="32" name="Connecteur en arc 31"/>
          <p:cNvCxnSpPr/>
          <p:nvPr/>
        </p:nvCxnSpPr>
        <p:spPr>
          <a:xfrm rot="10800000">
            <a:off x="6084168" y="2132856"/>
            <a:ext cx="1224136" cy="576064"/>
          </a:xfrm>
          <a:prstGeom prst="curvedConnector3">
            <a:avLst>
              <a:gd name="adj1" fmla="val 4289"/>
            </a:avLst>
          </a:prstGeom>
          <a:ln w="285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" name="Groupe 55"/>
          <p:cNvGrpSpPr/>
          <p:nvPr/>
        </p:nvGrpSpPr>
        <p:grpSpPr>
          <a:xfrm>
            <a:off x="6804248" y="0"/>
            <a:ext cx="2238526" cy="961707"/>
            <a:chOff x="6715140" y="0"/>
            <a:chExt cx="2238526" cy="961707"/>
          </a:xfrm>
        </p:grpSpPr>
        <p:pic>
          <p:nvPicPr>
            <p:cNvPr id="57" name="Image 56" descr="logo2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29520" y="0"/>
              <a:ext cx="874751" cy="428628"/>
            </a:xfrm>
            <a:prstGeom prst="rect">
              <a:avLst/>
            </a:prstGeom>
          </p:spPr>
        </p:pic>
        <p:sp>
          <p:nvSpPr>
            <p:cNvPr id="58" name="ZoneTexte 57"/>
            <p:cNvSpPr txBox="1"/>
            <p:nvPr/>
          </p:nvSpPr>
          <p:spPr>
            <a:xfrm>
              <a:off x="6715140" y="500042"/>
              <a:ext cx="17988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Lycée CARNOT</a:t>
              </a:r>
            </a:p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BRUAY–LA-BUISSIERE</a:t>
              </a:r>
              <a:endParaRPr lang="fr-FR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59" name="Image 58" descr="IMGP1783"/>
            <p:cNvPicPr/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58214" y="214290"/>
              <a:ext cx="595452" cy="68068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sp>
        <p:nvSpPr>
          <p:cNvPr id="34" name="Titre 1"/>
          <p:cNvSpPr txBox="1">
            <a:spLocks/>
          </p:cNvSpPr>
          <p:nvPr/>
        </p:nvSpPr>
        <p:spPr bwMode="auto">
          <a:xfrm>
            <a:off x="539552" y="764704"/>
            <a:ext cx="16561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C000"/>
            </a:solidFill>
            <a:headEnd/>
            <a:tailEnd/>
          </a:ln>
          <a:scene3d>
            <a:camera prst="isometricOffAxis1Righ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000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Le </a:t>
            </a: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Projet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en AC</a:t>
            </a:r>
            <a:endParaRPr kumimoji="1" lang="fr-FR" sz="14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3347864" y="4437112"/>
            <a:ext cx="755576" cy="720080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0" name="Picture 2" descr="http://2.bp.blogspot.com/-ImnkCf-f9ig/TbRk4BHf5pI/AAAAAAAABZk/P47JM4TmFNs/s400/jonglage%2Btemps.bmp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4644008" y="5157192"/>
            <a:ext cx="1008112" cy="1145582"/>
          </a:xfrm>
          <a:prstGeom prst="rect">
            <a:avLst/>
          </a:prstGeom>
          <a:noFill/>
        </p:spPr>
      </p:pic>
      <p:grpSp>
        <p:nvGrpSpPr>
          <p:cNvPr id="4" name="Groupe 60"/>
          <p:cNvGrpSpPr/>
          <p:nvPr/>
        </p:nvGrpSpPr>
        <p:grpSpPr>
          <a:xfrm>
            <a:off x="1331640" y="3429000"/>
            <a:ext cx="5688632" cy="2952483"/>
            <a:chOff x="1331640" y="3789040"/>
            <a:chExt cx="5190472" cy="259244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31640" y="3789040"/>
              <a:ext cx="5190472" cy="259244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60" name="Connecteur droit avec flèche 59"/>
            <p:cNvCxnSpPr/>
            <p:nvPr/>
          </p:nvCxnSpPr>
          <p:spPr>
            <a:xfrm>
              <a:off x="5940152" y="3933056"/>
              <a:ext cx="0" cy="20162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640946">
            <a:off x="7335512" y="3744467"/>
            <a:ext cx="1544683" cy="2132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4" name="Picture 2" descr="Gif webmaster mini_puces 9351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645024"/>
            <a:ext cx="200025" cy="200025"/>
          </a:xfrm>
          <a:prstGeom prst="rect">
            <a:avLst/>
          </a:prstGeom>
          <a:noFill/>
        </p:spPr>
      </p:pic>
      <p:sp>
        <p:nvSpPr>
          <p:cNvPr id="65" name="Rectangle 64"/>
          <p:cNvSpPr/>
          <p:nvPr/>
        </p:nvSpPr>
        <p:spPr>
          <a:xfrm>
            <a:off x="0" y="1556792"/>
            <a:ext cx="1259632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6000" rIns="0" bIns="36000" rtlCol="0" anchor="t"/>
          <a:lstStyle/>
          <a:p>
            <a:pPr algn="ctr"/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séquence (fiche)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Approche</a:t>
            </a: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Pédagogique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Thème Etude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Objectifs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Organisation pratique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Les activités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La structuration de connaissances</a:t>
            </a:r>
          </a:p>
          <a:p>
            <a:endParaRPr lang="fr-FR" sz="12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0" y="4221088"/>
            <a:ext cx="1187624" cy="1667014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0" y="2060848"/>
            <a:ext cx="1187624" cy="144016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6" name="Groupe 45"/>
          <p:cNvGrpSpPr/>
          <p:nvPr/>
        </p:nvGrpSpPr>
        <p:grpSpPr>
          <a:xfrm>
            <a:off x="1403648" y="2276872"/>
            <a:ext cx="5472608" cy="3672408"/>
            <a:chOff x="1403648" y="2276872"/>
            <a:chExt cx="5472608" cy="3672408"/>
          </a:xfrm>
        </p:grpSpPr>
        <p:cxnSp>
          <p:nvCxnSpPr>
            <p:cNvPr id="62" name="Connecteur droit 61"/>
            <p:cNvCxnSpPr/>
            <p:nvPr/>
          </p:nvCxnSpPr>
          <p:spPr>
            <a:xfrm flipH="1">
              <a:off x="6372200" y="2564904"/>
              <a:ext cx="432048" cy="1440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 flipV="1">
              <a:off x="6804248" y="2276872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e 43"/>
            <p:cNvGrpSpPr/>
            <p:nvPr/>
          </p:nvGrpSpPr>
          <p:grpSpPr>
            <a:xfrm>
              <a:off x="1403648" y="2348880"/>
              <a:ext cx="5472608" cy="3600400"/>
              <a:chOff x="1403648" y="2348880"/>
              <a:chExt cx="5472608" cy="3600400"/>
            </a:xfrm>
          </p:grpSpPr>
          <p:cxnSp>
            <p:nvCxnSpPr>
              <p:cNvPr id="33" name="Connecteur droit 32"/>
              <p:cNvCxnSpPr/>
              <p:nvPr/>
            </p:nvCxnSpPr>
            <p:spPr>
              <a:xfrm flipV="1">
                <a:off x="1763688" y="2780928"/>
                <a:ext cx="0" cy="316835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 flipV="1">
                <a:off x="4139952" y="2348880"/>
                <a:ext cx="0" cy="3600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 flipV="1">
                <a:off x="2483768" y="2348880"/>
                <a:ext cx="0" cy="3600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 flipV="1">
                <a:off x="5004048" y="2348880"/>
                <a:ext cx="0" cy="136815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 flipV="1">
                <a:off x="6372200" y="2708920"/>
                <a:ext cx="0" cy="93610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ZoneTexte 44"/>
              <p:cNvSpPr txBox="1"/>
              <p:nvPr/>
            </p:nvSpPr>
            <p:spPr>
              <a:xfrm>
                <a:off x="1403648" y="2348880"/>
                <a:ext cx="10801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Planification</a:t>
                </a:r>
              </a:p>
              <a:p>
                <a:pPr algn="ctr"/>
                <a:r>
                  <a:rPr lang="fr-FR" sz="10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spécification</a:t>
                </a:r>
                <a:endParaRPr lang="fr-FR" sz="10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ZoneTexte 47"/>
              <p:cNvSpPr txBox="1"/>
              <p:nvPr/>
            </p:nvSpPr>
            <p:spPr>
              <a:xfrm>
                <a:off x="2555776" y="2348880"/>
                <a:ext cx="15121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Conception préliminaire</a:t>
                </a:r>
                <a:endParaRPr lang="fr-FR" sz="10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ZoneTexte 49"/>
              <p:cNvSpPr txBox="1"/>
              <p:nvPr/>
            </p:nvSpPr>
            <p:spPr>
              <a:xfrm>
                <a:off x="4067944" y="2348880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Conception détaillée</a:t>
                </a:r>
                <a:endParaRPr lang="fr-FR" sz="10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5076056" y="2348880"/>
                <a:ext cx="8640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Maquette</a:t>
                </a:r>
              </a:p>
              <a:p>
                <a:pPr algn="ctr"/>
                <a:r>
                  <a:rPr lang="fr-FR" sz="10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prototype</a:t>
                </a:r>
                <a:endParaRPr lang="fr-FR" sz="10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2" name="Connecteur droit 51"/>
              <p:cNvCxnSpPr/>
              <p:nvPr/>
            </p:nvCxnSpPr>
            <p:spPr>
              <a:xfrm flipV="1">
                <a:off x="6084168" y="2348880"/>
                <a:ext cx="0" cy="129614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/>
              <p:nvPr/>
            </p:nvCxnSpPr>
            <p:spPr>
              <a:xfrm flipH="1" flipV="1">
                <a:off x="1475656" y="2708920"/>
                <a:ext cx="288032" cy="7200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 flipV="1">
                <a:off x="1475656" y="2348880"/>
                <a:ext cx="0" cy="3600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ZoneTexte 73"/>
              <p:cNvSpPr txBox="1"/>
              <p:nvPr/>
            </p:nvSpPr>
            <p:spPr>
              <a:xfrm>
                <a:off x="6012160" y="2348880"/>
                <a:ext cx="86409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Validation</a:t>
                </a:r>
                <a:endParaRPr lang="fr-FR" sz="10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72" name="Titre 1"/>
          <p:cNvSpPr txBox="1">
            <a:spLocks/>
          </p:cNvSpPr>
          <p:nvPr/>
        </p:nvSpPr>
        <p:spPr bwMode="auto">
          <a:xfrm>
            <a:off x="539552" y="764704"/>
            <a:ext cx="16561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C000"/>
            </a:solidFill>
            <a:headEnd/>
            <a:tailEnd/>
          </a:ln>
          <a:scene3d>
            <a:camera prst="isometricOffAxis1Righ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000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Le </a:t>
            </a: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Projet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en EE</a:t>
            </a:r>
            <a:endParaRPr kumimoji="1" lang="fr-FR" sz="14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grpSp>
        <p:nvGrpSpPr>
          <p:cNvPr id="54" name="Groupe 53"/>
          <p:cNvGrpSpPr/>
          <p:nvPr/>
        </p:nvGrpSpPr>
        <p:grpSpPr>
          <a:xfrm>
            <a:off x="1259632" y="2276872"/>
            <a:ext cx="5832648" cy="4374486"/>
            <a:chOff x="1259632" y="2276872"/>
            <a:chExt cx="5832648" cy="437448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594" t="26460" r="28244" b="25346"/>
            <a:stretch>
              <a:fillRect/>
            </a:stretch>
          </p:blipFill>
          <p:spPr bwMode="auto">
            <a:xfrm>
              <a:off x="1259632" y="2276872"/>
              <a:ext cx="5832648" cy="4374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ZoneTexte 46"/>
            <p:cNvSpPr txBox="1"/>
            <p:nvPr/>
          </p:nvSpPr>
          <p:spPr>
            <a:xfrm>
              <a:off x="5796136" y="2348880"/>
              <a:ext cx="8640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Validation</a:t>
              </a:r>
              <a:endParaRPr lang="fr-FR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 bwMode="auto">
          <a:xfrm>
            <a:off x="0" y="980728"/>
            <a:ext cx="1187624" cy="489654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5" name="Image 34" descr="logo et mascotte STI2D.tif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278577" cy="1124744"/>
          </a:xfrm>
          <a:prstGeom prst="rect">
            <a:avLst/>
          </a:prstGeom>
        </p:spPr>
      </p:pic>
      <p:pic>
        <p:nvPicPr>
          <p:cNvPr id="36" name="Picture 1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6197058"/>
            <a:ext cx="881590" cy="660942"/>
          </a:xfrm>
          <a:prstGeom prst="rect">
            <a:avLst/>
          </a:prstGeom>
          <a:noFill/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1259632" y="0"/>
            <a:ext cx="7884368" cy="980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0800000" scaled="0"/>
            <a:tileRect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La Fiche</a:t>
            </a:r>
            <a:r>
              <a:rPr kumimoji="1" lang="fr-FR" sz="24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Séquence</a:t>
            </a:r>
            <a:endParaRPr kumimoji="1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5856" y="1268760"/>
            <a:ext cx="3744416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fr-FR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Organisation pratique de la séquence</a:t>
            </a:r>
          </a:p>
        </p:txBody>
      </p:sp>
      <p:grpSp>
        <p:nvGrpSpPr>
          <p:cNvPr id="2" name="Groupe 22"/>
          <p:cNvGrpSpPr/>
          <p:nvPr/>
        </p:nvGrpSpPr>
        <p:grpSpPr>
          <a:xfrm>
            <a:off x="7092280" y="2420888"/>
            <a:ext cx="1907704" cy="1406047"/>
            <a:chOff x="3491880" y="4149080"/>
            <a:chExt cx="2699792" cy="1910103"/>
          </a:xfrm>
          <a:scene3d>
            <a:camera prst="perspectiveContrastingLeftFacing"/>
            <a:lightRig rig="threePt" dir="t"/>
          </a:scene3d>
        </p:grpSpPr>
        <p:pic>
          <p:nvPicPr>
            <p:cNvPr id="21" name="Image 20" descr="fich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1880" y="4149080"/>
              <a:ext cx="2699792" cy="1910103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3593786" y="5420769"/>
              <a:ext cx="2520280" cy="293467"/>
            </a:xfrm>
            <a:prstGeom prst="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FF9900"/>
                  </a:solidFill>
                </a:ln>
              </a:endParaRPr>
            </a:p>
          </p:txBody>
        </p:sp>
      </p:grp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1331640" y="1916832"/>
          <a:ext cx="4824536" cy="1440160"/>
        </p:xfrm>
        <a:graphic>
          <a:graphicData uri="http://schemas.openxmlformats.org/drawingml/2006/table">
            <a:tbl>
              <a:tblPr/>
              <a:tblGrid>
                <a:gridCol w="360040"/>
                <a:gridCol w="4464496"/>
              </a:tblGrid>
              <a:tr h="144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 anchor="ctr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i="1" u="sng" dirty="0" smtClean="0">
                          <a:solidFill>
                            <a:srgbClr val="C0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Conception préliminaire</a:t>
                      </a:r>
                      <a:r>
                        <a:rPr lang="fr-FR" sz="1200" u="sng" dirty="0" smtClean="0">
                          <a:solidFill>
                            <a:srgbClr val="C0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: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-Recherches de solutions envisageables exprimées  à l’aide de croquis</a:t>
                      </a:r>
                      <a:r>
                        <a:rPr lang="fr-FR" sz="12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 et maquettes virtuelles (Google SketchUp)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-Recherche de matériaux isolants et autoportants.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</a:t>
                      </a:r>
                      <a:r>
                        <a:rPr lang="fr-FR" sz="12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Revue de  projet </a:t>
                      </a:r>
                      <a:r>
                        <a:rPr lang="fr-FR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en fin de conception pour retenir une solution d’ensemble.</a:t>
                      </a:r>
                      <a:endParaRPr lang="fr-FR" sz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cxnSp>
        <p:nvCxnSpPr>
          <p:cNvPr id="32" name="Connecteur en arc 31"/>
          <p:cNvCxnSpPr/>
          <p:nvPr/>
        </p:nvCxnSpPr>
        <p:spPr>
          <a:xfrm rot="10800000">
            <a:off x="6156176" y="2564904"/>
            <a:ext cx="1224136" cy="72008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" name="Groupe 55"/>
          <p:cNvGrpSpPr/>
          <p:nvPr/>
        </p:nvGrpSpPr>
        <p:grpSpPr>
          <a:xfrm>
            <a:off x="6804248" y="0"/>
            <a:ext cx="2238526" cy="961707"/>
            <a:chOff x="6715140" y="0"/>
            <a:chExt cx="2238526" cy="961707"/>
          </a:xfrm>
        </p:grpSpPr>
        <p:pic>
          <p:nvPicPr>
            <p:cNvPr id="57" name="Image 56" descr="logo2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29520" y="0"/>
              <a:ext cx="874751" cy="428628"/>
            </a:xfrm>
            <a:prstGeom prst="rect">
              <a:avLst/>
            </a:prstGeom>
          </p:spPr>
        </p:pic>
        <p:sp>
          <p:nvSpPr>
            <p:cNvPr id="58" name="ZoneTexte 57"/>
            <p:cNvSpPr txBox="1"/>
            <p:nvPr/>
          </p:nvSpPr>
          <p:spPr>
            <a:xfrm>
              <a:off x="6715140" y="500042"/>
              <a:ext cx="17988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Lycée CARNOT</a:t>
              </a:r>
            </a:p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BRUAY–LA-BUISSIERE</a:t>
              </a:r>
              <a:endParaRPr lang="fr-FR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59" name="Image 58" descr="IMGP1783"/>
            <p:cNvPicPr/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58214" y="214290"/>
              <a:ext cx="595452" cy="68068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sp>
        <p:nvSpPr>
          <p:cNvPr id="29" name="Titre 1"/>
          <p:cNvSpPr txBox="1">
            <a:spLocks/>
          </p:cNvSpPr>
          <p:nvPr/>
        </p:nvSpPr>
        <p:spPr bwMode="auto">
          <a:xfrm>
            <a:off x="539552" y="764704"/>
            <a:ext cx="16561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C000"/>
            </a:solidFill>
            <a:headEnd/>
            <a:tailEnd/>
          </a:ln>
          <a:scene3d>
            <a:camera prst="isometricOffAxis1Righ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000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Le </a:t>
            </a: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Projet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en AC</a:t>
            </a:r>
            <a:endParaRPr kumimoji="1" lang="fr-FR" sz="14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5135" name="Picture 15" descr="http://t0.gstatic.com/images?q=tbn:ANd9GcS8gc2XhI9tGUnvvhHoop7uNdorPVGrcDV_lzP8vt9u74a-CNUxVw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1772816"/>
            <a:ext cx="936104" cy="936104"/>
          </a:xfrm>
          <a:prstGeom prst="rect">
            <a:avLst/>
          </a:prstGeom>
          <a:noFill/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308797">
            <a:off x="4594369" y="3570269"/>
            <a:ext cx="2294078" cy="1735859"/>
          </a:xfrm>
          <a:prstGeom prst="rect">
            <a:avLst/>
          </a:prstGeom>
          <a:noFill/>
          <a:ln w="12700">
            <a:solidFill>
              <a:srgbClr val="333399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5" name="Picture 2" descr="Gif webmaster mini_puces 9351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645024"/>
            <a:ext cx="200025" cy="200025"/>
          </a:xfrm>
          <a:prstGeom prst="rect">
            <a:avLst/>
          </a:prstGeom>
          <a:noFill/>
        </p:spPr>
      </p:pic>
      <p:sp>
        <p:nvSpPr>
          <p:cNvPr id="66" name="Rectangle 65"/>
          <p:cNvSpPr/>
          <p:nvPr/>
        </p:nvSpPr>
        <p:spPr>
          <a:xfrm>
            <a:off x="0" y="1556792"/>
            <a:ext cx="1259632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6000" rIns="0" bIns="36000" rtlCol="0" anchor="t"/>
          <a:lstStyle/>
          <a:p>
            <a:pPr algn="ctr"/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séquence (fiche)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Approche</a:t>
            </a: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Pédagogique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Thème Etude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Objectifs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Organisation pratique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Les activités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La structuration de connaissances</a:t>
            </a:r>
          </a:p>
          <a:p>
            <a:endParaRPr lang="fr-FR" sz="12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0" y="4221088"/>
            <a:ext cx="1187624" cy="1667014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/>
          <p:cNvSpPr/>
          <p:nvPr/>
        </p:nvSpPr>
        <p:spPr>
          <a:xfrm>
            <a:off x="0" y="2060848"/>
            <a:ext cx="1187624" cy="144016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34433" y="4896575"/>
            <a:ext cx="2809567" cy="196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 27" descr="Page000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0183572">
            <a:off x="1619672" y="3573016"/>
            <a:ext cx="2016777" cy="1420855"/>
          </a:xfrm>
          <a:prstGeom prst="rect">
            <a:avLst/>
          </a:prstGeom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4" cstate="print">
            <a:lum contrast="10000"/>
          </a:blip>
          <a:srcRect/>
          <a:stretch>
            <a:fillRect/>
          </a:stretch>
        </p:blipFill>
        <p:spPr bwMode="auto">
          <a:xfrm rot="645618">
            <a:off x="2446979" y="4419511"/>
            <a:ext cx="2746722" cy="1908643"/>
          </a:xfrm>
          <a:prstGeom prst="rect">
            <a:avLst/>
          </a:prstGeom>
          <a:noFill/>
          <a:ln w="12700">
            <a:solidFill>
              <a:srgbClr val="3333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 rot="561012">
            <a:off x="3489639" y="3439402"/>
            <a:ext cx="3261499" cy="203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itre 1"/>
          <p:cNvSpPr txBox="1">
            <a:spLocks/>
          </p:cNvSpPr>
          <p:nvPr/>
        </p:nvSpPr>
        <p:spPr bwMode="auto">
          <a:xfrm>
            <a:off x="0" y="980728"/>
            <a:ext cx="1187624" cy="489654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5" name="Image 34" descr="logo et mascotte STI2D.tif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278577" cy="1124744"/>
          </a:xfrm>
          <a:prstGeom prst="rect">
            <a:avLst/>
          </a:prstGeom>
        </p:spPr>
      </p:pic>
      <p:pic>
        <p:nvPicPr>
          <p:cNvPr id="36" name="Picture 1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6197058"/>
            <a:ext cx="881590" cy="660942"/>
          </a:xfrm>
          <a:prstGeom prst="rect">
            <a:avLst/>
          </a:prstGeom>
          <a:noFill/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1259632" y="0"/>
            <a:ext cx="7884368" cy="980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0800000" scaled="0"/>
            <a:tileRect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La Fiche</a:t>
            </a:r>
            <a:r>
              <a:rPr kumimoji="1" lang="fr-FR" sz="24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Séquence</a:t>
            </a:r>
            <a:endParaRPr kumimoji="1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5856" y="1268760"/>
            <a:ext cx="3744416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fr-FR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Organisation pratique de la séquence</a:t>
            </a:r>
          </a:p>
        </p:txBody>
      </p:sp>
      <p:grpSp>
        <p:nvGrpSpPr>
          <p:cNvPr id="2" name="Groupe 22"/>
          <p:cNvGrpSpPr/>
          <p:nvPr/>
        </p:nvGrpSpPr>
        <p:grpSpPr>
          <a:xfrm>
            <a:off x="7092280" y="2420888"/>
            <a:ext cx="1907704" cy="1406047"/>
            <a:chOff x="3491880" y="4149080"/>
            <a:chExt cx="2699792" cy="1910103"/>
          </a:xfrm>
          <a:scene3d>
            <a:camera prst="perspectiveContrastingLeftFacing"/>
            <a:lightRig rig="threePt" dir="t"/>
          </a:scene3d>
        </p:grpSpPr>
        <p:pic>
          <p:nvPicPr>
            <p:cNvPr id="21" name="Image 20" descr="fich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91880" y="4149080"/>
              <a:ext cx="2699792" cy="1910103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3593786" y="5420769"/>
              <a:ext cx="2520280" cy="293467"/>
            </a:xfrm>
            <a:prstGeom prst="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FF9900"/>
                  </a:solidFill>
                </a:ln>
              </a:endParaRPr>
            </a:p>
          </p:txBody>
        </p:sp>
      </p:grp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1331640" y="1916832"/>
          <a:ext cx="4824536" cy="1440160"/>
        </p:xfrm>
        <a:graphic>
          <a:graphicData uri="http://schemas.openxmlformats.org/drawingml/2006/table">
            <a:tbl>
              <a:tblPr/>
              <a:tblGrid>
                <a:gridCol w="360040"/>
                <a:gridCol w="4464496"/>
              </a:tblGrid>
              <a:tr h="144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 anchor="ctr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i="1" u="sng" dirty="0" smtClean="0">
                          <a:solidFill>
                            <a:srgbClr val="C0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Conception préliminaire</a:t>
                      </a:r>
                      <a:r>
                        <a:rPr lang="fr-FR" sz="1200" u="sng" dirty="0" smtClean="0">
                          <a:solidFill>
                            <a:srgbClr val="C0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: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-Recherches de solutions envisageables exprimées  à l’aide de croquis</a:t>
                      </a:r>
                      <a:r>
                        <a:rPr lang="fr-FR" sz="12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 et maquettes virtuelles (Google SketchUp)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-Recherche de matériaux isolants et autoportants.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</a:t>
                      </a:r>
                      <a:r>
                        <a:rPr lang="fr-FR" sz="12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Revue de  projet </a:t>
                      </a:r>
                      <a:r>
                        <a:rPr lang="fr-FR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en fin de conception pour retenir une solution d’ensemble.</a:t>
                      </a:r>
                      <a:endParaRPr lang="fr-FR" sz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cxnSp>
        <p:nvCxnSpPr>
          <p:cNvPr id="32" name="Connecteur en arc 31"/>
          <p:cNvCxnSpPr/>
          <p:nvPr/>
        </p:nvCxnSpPr>
        <p:spPr>
          <a:xfrm rot="10800000">
            <a:off x="6156176" y="2564904"/>
            <a:ext cx="1224136" cy="72008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" name="Groupe 55"/>
          <p:cNvGrpSpPr/>
          <p:nvPr/>
        </p:nvGrpSpPr>
        <p:grpSpPr>
          <a:xfrm>
            <a:off x="6804248" y="0"/>
            <a:ext cx="2238526" cy="961707"/>
            <a:chOff x="6715140" y="0"/>
            <a:chExt cx="2238526" cy="961707"/>
          </a:xfrm>
        </p:grpSpPr>
        <p:pic>
          <p:nvPicPr>
            <p:cNvPr id="57" name="Image 56" descr="logo2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9520" y="0"/>
              <a:ext cx="874751" cy="428628"/>
            </a:xfrm>
            <a:prstGeom prst="rect">
              <a:avLst/>
            </a:prstGeom>
          </p:spPr>
        </p:pic>
        <p:sp>
          <p:nvSpPr>
            <p:cNvPr id="58" name="ZoneTexte 57"/>
            <p:cNvSpPr txBox="1"/>
            <p:nvPr/>
          </p:nvSpPr>
          <p:spPr>
            <a:xfrm>
              <a:off x="6715140" y="500042"/>
              <a:ext cx="17988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Lycée CARNOT</a:t>
              </a:r>
            </a:p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BRUAY–LA-BUISSIERE</a:t>
              </a:r>
              <a:endParaRPr lang="fr-FR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59" name="Image 58" descr="IMGP1783"/>
            <p:cNvPicPr/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58214" y="214290"/>
              <a:ext cx="595452" cy="68068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sp>
        <p:nvSpPr>
          <p:cNvPr id="29" name="Titre 1"/>
          <p:cNvSpPr txBox="1">
            <a:spLocks/>
          </p:cNvSpPr>
          <p:nvPr/>
        </p:nvSpPr>
        <p:spPr bwMode="auto">
          <a:xfrm>
            <a:off x="539552" y="764704"/>
            <a:ext cx="16561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C000"/>
            </a:solidFill>
            <a:headEnd/>
            <a:tailEnd/>
          </a:ln>
          <a:scene3d>
            <a:camera prst="isometricOffAxis1Righ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000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Le </a:t>
            </a: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Projet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en AC</a:t>
            </a:r>
            <a:endParaRPr kumimoji="1" lang="fr-FR" sz="14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5135" name="Picture 15" descr="http://t0.gstatic.com/images?q=tbn:ANd9GcS8gc2XhI9tGUnvvhHoop7uNdorPVGrcDV_lzP8vt9u74a-CNUxVw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1772816"/>
            <a:ext cx="936104" cy="936104"/>
          </a:xfrm>
          <a:prstGeom prst="rect">
            <a:avLst/>
          </a:prstGeom>
          <a:noFill/>
        </p:spPr>
      </p:pic>
      <p:pic>
        <p:nvPicPr>
          <p:cNvPr id="5129" name="Picture 9" descr="http://news.editions-des-halles.com/10406382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5661248"/>
            <a:ext cx="720080" cy="65439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5" name="Picture 5" descr="http://t3.gstatic.com/images?q=tbn:ANd9GcRjPXBdxB1WH4sQ8bBoPtM_o_cY72U9u2L24fjLGF97h9wUYJyxFq9mGjDBYA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5805264"/>
            <a:ext cx="720080" cy="6124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e 61"/>
          <p:cNvGrpSpPr>
            <a:grpSpLocks/>
          </p:cNvGrpSpPr>
          <p:nvPr/>
        </p:nvGrpSpPr>
        <p:grpSpPr>
          <a:xfrm rot="20832159">
            <a:off x="1623791" y="4048042"/>
            <a:ext cx="2520280" cy="1620180"/>
            <a:chOff x="4860032" y="4437112"/>
            <a:chExt cx="2016224" cy="1262696"/>
          </a:xfrm>
          <a:effectLst/>
        </p:grpSpPr>
        <p:pic>
          <p:nvPicPr>
            <p:cNvPr id="5142" name="Picture 22"/>
            <p:cNvPicPr>
              <a:picLocks noChangeAspect="1" noChangeArrowheads="1"/>
            </p:cNvPicPr>
            <p:nvPr/>
          </p:nvPicPr>
          <p:blipFill>
            <a:blip r:embed="rId12" cstate="print">
              <a:lum contrast="30000"/>
            </a:blip>
            <a:srcRect/>
            <a:stretch>
              <a:fillRect/>
            </a:stretch>
          </p:blipFill>
          <p:spPr bwMode="auto">
            <a:xfrm>
              <a:off x="4860032" y="4437112"/>
              <a:ext cx="2016224" cy="1262696"/>
            </a:xfrm>
            <a:prstGeom prst="rect">
              <a:avLst/>
            </a:prstGeom>
            <a:ln>
              <a:solidFill>
                <a:srgbClr val="0000CC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6" name="ZoneTexte 55"/>
            <p:cNvSpPr txBox="1"/>
            <p:nvPr/>
          </p:nvSpPr>
          <p:spPr>
            <a:xfrm>
              <a:off x="5652120" y="4509120"/>
              <a:ext cx="1152128" cy="2000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Ins="0" rtlCol="0">
              <a:spAutoFit/>
            </a:bodyPr>
            <a:lstStyle/>
            <a:p>
              <a:pPr algn="r"/>
              <a:r>
                <a:rPr lang="fr-FR" sz="700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Été hauteur soleil 48°</a:t>
              </a:r>
              <a:endParaRPr lang="fr-FR" sz="7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5652120" y="4941168"/>
              <a:ext cx="1152128" cy="2000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fr-FR" sz="700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Hiver hauteur soleil 14°</a:t>
              </a:r>
              <a:endParaRPr lang="fr-FR" sz="7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33" name="Picture 13" descr="http://www.forumbrico.fr/wp-content/uploads/2010/04/Mur-en-b%C3%A9ton-cellulaire1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157192"/>
            <a:ext cx="999541" cy="6914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2" descr="Gif webmaster mini_puces 9351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645024"/>
            <a:ext cx="200025" cy="200025"/>
          </a:xfrm>
          <a:prstGeom prst="rect">
            <a:avLst/>
          </a:prstGeom>
          <a:noFill/>
        </p:spPr>
      </p:pic>
      <p:sp>
        <p:nvSpPr>
          <p:cNvPr id="38" name="Rectangle 37"/>
          <p:cNvSpPr/>
          <p:nvPr/>
        </p:nvSpPr>
        <p:spPr>
          <a:xfrm>
            <a:off x="0" y="1556792"/>
            <a:ext cx="1259632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6000" rIns="0" bIns="36000" rtlCol="0" anchor="t"/>
          <a:lstStyle/>
          <a:p>
            <a:pPr algn="ctr"/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séquence (fiche)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Approche</a:t>
            </a: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Pédagogique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Thème Etude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Objectifs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Organisation pratique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Les activités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La structuration de connaissances</a:t>
            </a:r>
          </a:p>
          <a:p>
            <a:endParaRPr lang="fr-FR" sz="12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4221088"/>
            <a:ext cx="1187624" cy="1667014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0" y="2060848"/>
            <a:ext cx="1187624" cy="144016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34433" y="4896575"/>
            <a:ext cx="2809567" cy="196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 bwMode="auto">
          <a:xfrm>
            <a:off x="0" y="980728"/>
            <a:ext cx="1187624" cy="489654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5" name="Image 34" descr="logo et mascotte STI2D.tif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278577" cy="1124744"/>
          </a:xfrm>
          <a:prstGeom prst="rect">
            <a:avLst/>
          </a:prstGeom>
        </p:spPr>
      </p:pic>
      <p:pic>
        <p:nvPicPr>
          <p:cNvPr id="36" name="Picture 1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6197058"/>
            <a:ext cx="881590" cy="660942"/>
          </a:xfrm>
          <a:prstGeom prst="rect">
            <a:avLst/>
          </a:prstGeom>
          <a:noFill/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1259632" y="0"/>
            <a:ext cx="7884368" cy="980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0800000" scaled="0"/>
            <a:tileRect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La Fiche</a:t>
            </a:r>
            <a:r>
              <a:rPr kumimoji="1" lang="fr-FR" sz="24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Séquence</a:t>
            </a:r>
            <a:endParaRPr kumimoji="1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5856" y="1268760"/>
            <a:ext cx="3744416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fr-FR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Organisation pratique de la séquence</a:t>
            </a:r>
          </a:p>
        </p:txBody>
      </p:sp>
      <p:grpSp>
        <p:nvGrpSpPr>
          <p:cNvPr id="2" name="Groupe 22"/>
          <p:cNvGrpSpPr/>
          <p:nvPr/>
        </p:nvGrpSpPr>
        <p:grpSpPr>
          <a:xfrm>
            <a:off x="7092280" y="2420888"/>
            <a:ext cx="1907704" cy="1406047"/>
            <a:chOff x="3491880" y="4149080"/>
            <a:chExt cx="2699792" cy="1910103"/>
          </a:xfrm>
          <a:scene3d>
            <a:camera prst="perspectiveContrastingLeftFacing"/>
            <a:lightRig rig="threePt" dir="t"/>
          </a:scene3d>
        </p:grpSpPr>
        <p:pic>
          <p:nvPicPr>
            <p:cNvPr id="21" name="Image 20" descr="fich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1880" y="4149080"/>
              <a:ext cx="2699792" cy="1910103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3593786" y="5420769"/>
              <a:ext cx="2520280" cy="293467"/>
            </a:xfrm>
            <a:prstGeom prst="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FF9900"/>
                  </a:solidFill>
                </a:ln>
              </a:endParaRPr>
            </a:p>
          </p:txBody>
        </p:sp>
      </p:grp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1331640" y="1916832"/>
          <a:ext cx="4824536" cy="1539240"/>
        </p:xfrm>
        <a:graphic>
          <a:graphicData uri="http://schemas.openxmlformats.org/drawingml/2006/table">
            <a:tbl>
              <a:tblPr/>
              <a:tblGrid>
                <a:gridCol w="360040"/>
                <a:gridCol w="4464496"/>
              </a:tblGrid>
              <a:tr h="144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 anchor="ctr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i="1" u="sng" dirty="0" smtClean="0">
                          <a:solidFill>
                            <a:srgbClr val="C0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Conception préliminaire</a:t>
                      </a:r>
                      <a:r>
                        <a:rPr lang="fr-FR" sz="1200" u="sng" dirty="0" smtClean="0">
                          <a:solidFill>
                            <a:srgbClr val="C0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: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-Analyse de chaque pièce de l’habitat et détermination du flux lumineux nécessaire à un éclairement correct.</a:t>
                      </a:r>
                      <a:endParaRPr lang="fr-FR" sz="1200" b="1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-Rechercher les moyens d’éclairage les mieux adaptés à l’éclairage optimal des pièces .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</a:t>
                      </a:r>
                      <a:r>
                        <a:rPr lang="fr-FR" sz="12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Revue de  projet </a:t>
                      </a:r>
                      <a:r>
                        <a:rPr lang="fr-FR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en fin d’analyse afin de retenir la meilleure solution.</a:t>
                      </a:r>
                      <a:endParaRPr lang="fr-FR" sz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cxnSp>
        <p:nvCxnSpPr>
          <p:cNvPr id="32" name="Connecteur en arc 31"/>
          <p:cNvCxnSpPr/>
          <p:nvPr/>
        </p:nvCxnSpPr>
        <p:spPr>
          <a:xfrm rot="10800000">
            <a:off x="6156176" y="2564904"/>
            <a:ext cx="1224136" cy="72008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" name="Groupe 55"/>
          <p:cNvGrpSpPr/>
          <p:nvPr/>
        </p:nvGrpSpPr>
        <p:grpSpPr>
          <a:xfrm>
            <a:off x="6804248" y="0"/>
            <a:ext cx="2238526" cy="961707"/>
            <a:chOff x="6715140" y="0"/>
            <a:chExt cx="2238526" cy="961707"/>
          </a:xfrm>
        </p:grpSpPr>
        <p:pic>
          <p:nvPicPr>
            <p:cNvPr id="57" name="Image 56" descr="logo2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29520" y="0"/>
              <a:ext cx="874751" cy="428628"/>
            </a:xfrm>
            <a:prstGeom prst="rect">
              <a:avLst/>
            </a:prstGeom>
          </p:spPr>
        </p:pic>
        <p:sp>
          <p:nvSpPr>
            <p:cNvPr id="58" name="ZoneTexte 57"/>
            <p:cNvSpPr txBox="1"/>
            <p:nvPr/>
          </p:nvSpPr>
          <p:spPr>
            <a:xfrm>
              <a:off x="6715140" y="500042"/>
              <a:ext cx="17988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Lycée CARNOT</a:t>
              </a:r>
            </a:p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BRUAY–LA-BUISSIERE</a:t>
              </a:r>
              <a:endParaRPr lang="fr-FR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59" name="Image 58" descr="IMGP1783"/>
            <p:cNvPicPr/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58214" y="214290"/>
              <a:ext cx="595452" cy="68068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sp>
        <p:nvSpPr>
          <p:cNvPr id="29" name="Titre 1"/>
          <p:cNvSpPr txBox="1">
            <a:spLocks/>
          </p:cNvSpPr>
          <p:nvPr/>
        </p:nvSpPr>
        <p:spPr bwMode="auto">
          <a:xfrm>
            <a:off x="539552" y="764704"/>
            <a:ext cx="16561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C000"/>
            </a:solidFill>
            <a:headEnd/>
            <a:tailEnd/>
          </a:ln>
          <a:scene3d>
            <a:camera prst="isometricOffAxis1Righ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000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Le </a:t>
            </a: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Projet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en EE</a:t>
            </a:r>
            <a:endParaRPr kumimoji="1" lang="fr-FR" sz="14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5135" name="Picture 15" descr="http://t0.gstatic.com/images?q=tbn:ANd9GcS8gc2XhI9tGUnvvhHoop7uNdorPVGrcDV_lzP8vt9u74a-CNUxVw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1700808"/>
            <a:ext cx="936104" cy="936104"/>
          </a:xfrm>
          <a:prstGeom prst="rect">
            <a:avLst/>
          </a:prstGeom>
          <a:noFill/>
        </p:spPr>
      </p:pic>
      <p:pic>
        <p:nvPicPr>
          <p:cNvPr id="65" name="Picture 2" descr="Gif webmaster mini_puces 9351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645024"/>
            <a:ext cx="200025" cy="200025"/>
          </a:xfrm>
          <a:prstGeom prst="rect">
            <a:avLst/>
          </a:prstGeom>
          <a:noFill/>
        </p:spPr>
      </p:pic>
      <p:sp>
        <p:nvSpPr>
          <p:cNvPr id="66" name="Rectangle 65"/>
          <p:cNvSpPr/>
          <p:nvPr/>
        </p:nvSpPr>
        <p:spPr>
          <a:xfrm>
            <a:off x="0" y="1556792"/>
            <a:ext cx="1259632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6000" rIns="0" bIns="36000" rtlCol="0" anchor="t"/>
          <a:lstStyle/>
          <a:p>
            <a:pPr algn="ctr"/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La séquence (fiche)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Approche</a:t>
            </a: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Pédagogique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Thème Etude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Objectifs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Organisation pratique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Les activités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La structuration de connaissances</a:t>
            </a:r>
          </a:p>
          <a:p>
            <a:endParaRPr lang="fr-FR" sz="12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0" y="4221088"/>
            <a:ext cx="1187624" cy="1667014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/>
          <p:cNvSpPr/>
          <p:nvPr/>
        </p:nvSpPr>
        <p:spPr>
          <a:xfrm>
            <a:off x="0" y="2060848"/>
            <a:ext cx="1187624" cy="144016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 descr="Vue plan Rdc Maison Bois_LAMTI.jpg"/>
          <p:cNvPicPr>
            <a:picLocks noChangeAspect="1"/>
          </p:cNvPicPr>
          <p:nvPr/>
        </p:nvPicPr>
        <p:blipFill>
          <a:blip r:embed="rId11" cstate="print"/>
          <a:srcRect l="33463" t="16578" r="20075" b="28833"/>
          <a:stretch>
            <a:fillRect/>
          </a:stretch>
        </p:blipFill>
        <p:spPr>
          <a:xfrm>
            <a:off x="1475656" y="3573015"/>
            <a:ext cx="3024336" cy="251173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/>
          <a:srcRect l="21467" t="34574" r="24512" b="24204"/>
          <a:stretch>
            <a:fillRect/>
          </a:stretch>
        </p:blipFill>
        <p:spPr bwMode="auto">
          <a:xfrm>
            <a:off x="4572000" y="3645024"/>
            <a:ext cx="2808312" cy="133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/>
          <a:srcRect l="25362" t="42715" r="21244" b="14569"/>
          <a:stretch>
            <a:fillRect/>
          </a:stretch>
        </p:blipFill>
        <p:spPr bwMode="auto">
          <a:xfrm>
            <a:off x="4572000" y="5157192"/>
            <a:ext cx="3096344" cy="15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Image 46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3425" y="4149080"/>
            <a:ext cx="2060575" cy="142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7092280" y="6597352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4716016" y="6597352"/>
            <a:ext cx="2880320" cy="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 bwMode="auto">
          <a:xfrm>
            <a:off x="0" y="980728"/>
            <a:ext cx="1187624" cy="489654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5" name="Image 34" descr="logo et mascotte STI2D.tif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278577" cy="1124744"/>
          </a:xfrm>
          <a:prstGeom prst="rect">
            <a:avLst/>
          </a:prstGeom>
        </p:spPr>
      </p:pic>
      <p:pic>
        <p:nvPicPr>
          <p:cNvPr id="36" name="Picture 1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6197058"/>
            <a:ext cx="881590" cy="660942"/>
          </a:xfrm>
          <a:prstGeom prst="rect">
            <a:avLst/>
          </a:prstGeom>
          <a:noFill/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1259632" y="0"/>
            <a:ext cx="7884368" cy="980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0800000" scaled="0"/>
            <a:tileRect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La Fiche</a:t>
            </a:r>
            <a:r>
              <a:rPr kumimoji="1" lang="fr-FR" sz="24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Séquence</a:t>
            </a:r>
            <a:endParaRPr kumimoji="1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5856" y="1268760"/>
            <a:ext cx="3744416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fr-FR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Organisation pratique de la séquence</a:t>
            </a:r>
          </a:p>
        </p:txBody>
      </p:sp>
      <p:grpSp>
        <p:nvGrpSpPr>
          <p:cNvPr id="2" name="Groupe 22"/>
          <p:cNvGrpSpPr/>
          <p:nvPr/>
        </p:nvGrpSpPr>
        <p:grpSpPr>
          <a:xfrm>
            <a:off x="7020272" y="1844824"/>
            <a:ext cx="1907704" cy="1406047"/>
            <a:chOff x="3491880" y="4149080"/>
            <a:chExt cx="2699792" cy="1910103"/>
          </a:xfrm>
          <a:scene3d>
            <a:camera prst="perspectiveContrastingLeftFacing"/>
            <a:lightRig rig="threePt" dir="t"/>
          </a:scene3d>
        </p:grpSpPr>
        <p:pic>
          <p:nvPicPr>
            <p:cNvPr id="21" name="Image 20" descr="fich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1880" y="4149080"/>
              <a:ext cx="2699792" cy="1910103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3593786" y="5420769"/>
              <a:ext cx="2520280" cy="293467"/>
            </a:xfrm>
            <a:prstGeom prst="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FF9900"/>
                  </a:solidFill>
                </a:ln>
              </a:endParaRPr>
            </a:p>
          </p:txBody>
        </p:sp>
      </p:grp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1331640" y="1916832"/>
          <a:ext cx="4824536" cy="1539240"/>
        </p:xfrm>
        <a:graphic>
          <a:graphicData uri="http://schemas.openxmlformats.org/drawingml/2006/table">
            <a:tbl>
              <a:tblPr/>
              <a:tblGrid>
                <a:gridCol w="360040"/>
                <a:gridCol w="4464496"/>
              </a:tblGrid>
              <a:tr h="144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 anchor="ctr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i="1" u="sng" dirty="0" smtClean="0">
                          <a:solidFill>
                            <a:srgbClr val="C0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Conception préliminaire</a:t>
                      </a:r>
                      <a:r>
                        <a:rPr lang="fr-FR" sz="1200" u="sng" dirty="0" smtClean="0">
                          <a:solidFill>
                            <a:srgbClr val="C0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: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</a:t>
                      </a:r>
                      <a:r>
                        <a:rPr lang="fr-FR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Analyse de chaque pièce de l’habitat et détermination du flux lumineux nécessaire à un éclairement correct.</a:t>
                      </a:r>
                      <a:endParaRPr lang="fr-FR" sz="1200" b="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</a:t>
                      </a:r>
                      <a:r>
                        <a:rPr lang="fr-FR" sz="12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Rechercher les moyens d’éclairage les mieux adaptés à l’éclairage optimal des pièces .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</a:t>
                      </a:r>
                      <a:r>
                        <a:rPr lang="fr-FR" sz="12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Revue de  projet </a:t>
                      </a:r>
                      <a:r>
                        <a:rPr lang="fr-FR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en fin d’analyse afin de retenir la meilleure solution.</a:t>
                      </a:r>
                      <a:endParaRPr lang="fr-FR" sz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cxnSp>
        <p:nvCxnSpPr>
          <p:cNvPr id="32" name="Connecteur en arc 31"/>
          <p:cNvCxnSpPr/>
          <p:nvPr/>
        </p:nvCxnSpPr>
        <p:spPr>
          <a:xfrm rot="10800000">
            <a:off x="6156176" y="2564904"/>
            <a:ext cx="1152128" cy="216024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" name="Groupe 55"/>
          <p:cNvGrpSpPr/>
          <p:nvPr/>
        </p:nvGrpSpPr>
        <p:grpSpPr>
          <a:xfrm>
            <a:off x="6804248" y="0"/>
            <a:ext cx="2238526" cy="961707"/>
            <a:chOff x="6715140" y="0"/>
            <a:chExt cx="2238526" cy="961707"/>
          </a:xfrm>
        </p:grpSpPr>
        <p:pic>
          <p:nvPicPr>
            <p:cNvPr id="57" name="Image 56" descr="logo2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29520" y="0"/>
              <a:ext cx="874751" cy="428628"/>
            </a:xfrm>
            <a:prstGeom prst="rect">
              <a:avLst/>
            </a:prstGeom>
          </p:spPr>
        </p:pic>
        <p:sp>
          <p:nvSpPr>
            <p:cNvPr id="58" name="ZoneTexte 57"/>
            <p:cNvSpPr txBox="1"/>
            <p:nvPr/>
          </p:nvSpPr>
          <p:spPr>
            <a:xfrm>
              <a:off x="6715140" y="500042"/>
              <a:ext cx="17988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Lycée CARNOT</a:t>
              </a:r>
            </a:p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BRUAY–LA-BUISSIERE</a:t>
              </a:r>
              <a:endParaRPr lang="fr-FR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59" name="Image 58" descr="IMGP1783"/>
            <p:cNvPicPr/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58214" y="214290"/>
              <a:ext cx="595452" cy="68068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sp>
        <p:nvSpPr>
          <p:cNvPr id="29" name="Titre 1"/>
          <p:cNvSpPr txBox="1">
            <a:spLocks/>
          </p:cNvSpPr>
          <p:nvPr/>
        </p:nvSpPr>
        <p:spPr bwMode="auto">
          <a:xfrm>
            <a:off x="539552" y="764704"/>
            <a:ext cx="16561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C000"/>
            </a:solidFill>
            <a:headEnd/>
            <a:tailEnd/>
          </a:ln>
          <a:scene3d>
            <a:camera prst="isometricOffAxis1Righ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000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Le </a:t>
            </a: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Projet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en EE</a:t>
            </a:r>
            <a:endParaRPr kumimoji="1" lang="fr-FR" sz="14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5135" name="Picture 15" descr="http://t0.gstatic.com/images?q=tbn:ANd9GcS8gc2XhI9tGUnvvhHoop7uNdorPVGrcDV_lzP8vt9u74a-CNUxVw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5589240"/>
            <a:ext cx="936104" cy="936104"/>
          </a:xfrm>
          <a:prstGeom prst="rect">
            <a:avLst/>
          </a:prstGeom>
          <a:noFill/>
        </p:spPr>
      </p:pic>
      <p:pic>
        <p:nvPicPr>
          <p:cNvPr id="47" name="Image 4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5431448"/>
            <a:ext cx="2060575" cy="142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 descr="Gif webmaster mini_puces 9351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645024"/>
            <a:ext cx="200025" cy="200025"/>
          </a:xfrm>
          <a:prstGeom prst="rect">
            <a:avLst/>
          </a:prstGeom>
          <a:noFill/>
        </p:spPr>
      </p:pic>
      <p:sp>
        <p:nvSpPr>
          <p:cNvPr id="38" name="Rectangle 37"/>
          <p:cNvSpPr/>
          <p:nvPr/>
        </p:nvSpPr>
        <p:spPr>
          <a:xfrm>
            <a:off x="0" y="1556792"/>
            <a:ext cx="1259632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6000" rIns="0" bIns="36000" rtlCol="0" anchor="t"/>
          <a:lstStyle/>
          <a:p>
            <a:pPr algn="ctr"/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La séquence (fiche)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Approche</a:t>
            </a: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Pédagogique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Thème Etude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Objectifs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Organisation pratique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Les activités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La structuration de connaissances</a:t>
            </a:r>
          </a:p>
          <a:p>
            <a:endParaRPr lang="fr-FR" sz="12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4221088"/>
            <a:ext cx="1187624" cy="1667014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0" y="2060848"/>
            <a:ext cx="1187624" cy="144016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/>
          <a:srcRect l="22607" t="23018" r="50675" b="12860"/>
          <a:stretch>
            <a:fillRect/>
          </a:stretch>
        </p:blipFill>
        <p:spPr bwMode="auto">
          <a:xfrm>
            <a:off x="1691680" y="3501007"/>
            <a:ext cx="1800200" cy="27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/>
          <a:srcRect l="10414" t="33324" r="14087" b="16690"/>
          <a:stretch>
            <a:fillRect/>
          </a:stretch>
        </p:blipFill>
        <p:spPr bwMode="auto">
          <a:xfrm>
            <a:off x="3563888" y="3501007"/>
            <a:ext cx="4680520" cy="193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/>
          <p:cNvSpPr txBox="1">
            <a:spLocks/>
          </p:cNvSpPr>
          <p:nvPr/>
        </p:nvSpPr>
        <p:spPr bwMode="auto">
          <a:xfrm>
            <a:off x="1259632" y="0"/>
            <a:ext cx="7884368" cy="980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0800000" scaled="0"/>
            <a:tileRect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 thème</a:t>
            </a:r>
            <a:r>
              <a:rPr kumimoji="1" lang="fr-FR" sz="24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commun</a:t>
            </a:r>
            <a:endParaRPr kumimoji="1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1643010" y="1484784"/>
            <a:ext cx="7500990" cy="49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8" name="Titre 1"/>
          <p:cNvSpPr txBox="1">
            <a:spLocks/>
          </p:cNvSpPr>
          <p:nvPr/>
        </p:nvSpPr>
        <p:spPr bwMode="auto">
          <a:xfrm>
            <a:off x="0" y="1196752"/>
            <a:ext cx="1187624" cy="489654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5" name="Image 34" descr="logo et mascotte STI2D.tif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278577" cy="1124744"/>
          </a:xfrm>
          <a:prstGeom prst="rect">
            <a:avLst/>
          </a:prstGeom>
        </p:spPr>
      </p:pic>
      <p:pic>
        <p:nvPicPr>
          <p:cNvPr id="36" name="Picture 1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6197058"/>
            <a:ext cx="881590" cy="660942"/>
          </a:xfrm>
          <a:prstGeom prst="rect">
            <a:avLst/>
          </a:prstGeom>
          <a:noFill/>
        </p:spPr>
      </p:pic>
      <p:pic>
        <p:nvPicPr>
          <p:cNvPr id="39" name="Image 38" descr="logo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20" y="0"/>
            <a:ext cx="874751" cy="428628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6715140" y="500042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Lycée CARNOT</a:t>
            </a:r>
          </a:p>
          <a:p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BRUAY–LA-BUISSIERE</a:t>
            </a:r>
            <a:endParaRPr lang="fr-F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Image 9" descr="IMGP1783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214" y="214290"/>
            <a:ext cx="595452" cy="6806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2" name="Arrondir un rectangle à un seul coin 11"/>
          <p:cNvSpPr/>
          <p:nvPr/>
        </p:nvSpPr>
        <p:spPr>
          <a:xfrm>
            <a:off x="1979712" y="1484784"/>
            <a:ext cx="2232248" cy="571504"/>
          </a:xfrm>
          <a:prstGeom prst="round1Rect">
            <a:avLst/>
          </a:prstGeom>
          <a:solidFill>
            <a:schemeClr val="tx1">
              <a:lumMod val="5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smtClean="0">
                <a:solidFill>
                  <a:schemeClr val="bg1"/>
                </a:solidFill>
              </a:rPr>
              <a:t>Thème sociétal: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14612" y="857232"/>
            <a:ext cx="3732446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fr-FR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DONNER UN SENS aux projets</a:t>
            </a:r>
          </a:p>
        </p:txBody>
      </p:sp>
      <p:sp>
        <p:nvSpPr>
          <p:cNvPr id="15" name="Espace réservé du contenu 4"/>
          <p:cNvSpPr>
            <a:spLocks noGrp="1"/>
          </p:cNvSpPr>
          <p:nvPr>
            <p:ph idx="1"/>
          </p:nvPr>
        </p:nvSpPr>
        <p:spPr>
          <a:xfrm>
            <a:off x="2411760" y="3356992"/>
            <a:ext cx="5616624" cy="648072"/>
          </a:xfrm>
        </p:spPr>
        <p:txBody>
          <a:bodyPr>
            <a:normAutofit fontScale="25000" lnSpcReduction="20000"/>
          </a:bodyPr>
          <a:lstStyle/>
          <a:p>
            <a:pPr algn="ctr">
              <a:buClr>
                <a:schemeClr val="tx1"/>
              </a:buClr>
              <a:buNone/>
            </a:pPr>
            <a:r>
              <a:rPr lang="fr-FR" sz="1200" dirty="0" smtClean="0">
                <a:latin typeface="Georgia" pitchFamily="18" charset="0"/>
              </a:rPr>
              <a:t>	</a:t>
            </a:r>
            <a:r>
              <a:rPr lang="fr-FR" sz="2400" b="1" dirty="0" smtClean="0">
                <a:latin typeface="Georgia" pitchFamily="18" charset="0"/>
              </a:rPr>
              <a:t> </a:t>
            </a:r>
            <a:r>
              <a:rPr lang="fr-FR" sz="2400" b="1" dirty="0" smtClean="0">
                <a:solidFill>
                  <a:srgbClr val="FF3300"/>
                </a:solidFill>
                <a:latin typeface="Georgia" pitchFamily="18" charset="0"/>
              </a:rPr>
              <a:t> </a:t>
            </a:r>
            <a:r>
              <a:rPr sz="8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Comment diminuer le besoin énergétique d'un habitat ?</a:t>
            </a:r>
            <a:r>
              <a:rPr lang="fr-FR" sz="1900" b="1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 </a:t>
            </a:r>
            <a:endParaRPr lang="fr-FR" sz="2400" b="1" dirty="0" smtClean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6" name="Arrondir un rectangle à un seul coin 15"/>
          <p:cNvSpPr/>
          <p:nvPr/>
        </p:nvSpPr>
        <p:spPr>
          <a:xfrm>
            <a:off x="2267744" y="2708920"/>
            <a:ext cx="2088232" cy="571504"/>
          </a:xfrm>
          <a:prstGeom prst="round1Rect">
            <a:avLst/>
          </a:prstGeom>
          <a:solidFill>
            <a:schemeClr val="tx1">
              <a:lumMod val="5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smtClean="0">
                <a:solidFill>
                  <a:schemeClr val="bg1"/>
                </a:solidFill>
              </a:rPr>
              <a:t>Problématique: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7" name="Espace réservé du contenu 4"/>
          <p:cNvSpPr txBox="1">
            <a:spLocks/>
          </p:cNvSpPr>
          <p:nvPr/>
        </p:nvSpPr>
        <p:spPr>
          <a:xfrm>
            <a:off x="3203848" y="1772816"/>
            <a:ext cx="4752528" cy="571504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lvl="0">
              <a:spcBef>
                <a:spcPts val="400"/>
              </a:spcBef>
              <a:buClr>
                <a:schemeClr val="tx1"/>
              </a:buClr>
              <a:buSzPct val="65000"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	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 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lang="fr-FR" sz="57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L’énergie</a:t>
            </a:r>
            <a:endParaRPr kumimoji="0" lang="fr-F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22" name="Picture 2" descr="Gif webmaster mini_puces 9351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24" y="1714488"/>
            <a:ext cx="200025" cy="200025"/>
          </a:xfrm>
          <a:prstGeom prst="rect">
            <a:avLst/>
          </a:prstGeom>
          <a:noFill/>
        </p:spPr>
      </p:pic>
      <p:sp>
        <p:nvSpPr>
          <p:cNvPr id="23" name="ZoneTexte 22"/>
          <p:cNvSpPr txBox="1"/>
          <p:nvPr/>
        </p:nvSpPr>
        <p:spPr>
          <a:xfrm>
            <a:off x="0" y="1643050"/>
            <a:ext cx="1259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</a:rPr>
              <a:t>*thème commun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</a:t>
            </a:r>
            <a:r>
              <a:rPr lang="fr-FR" sz="1200" b="1" dirty="0" err="1" smtClean="0">
                <a:solidFill>
                  <a:schemeClr val="bg1"/>
                </a:solidFill>
              </a:rPr>
              <a:t>Villavenir</a:t>
            </a:r>
            <a:endParaRPr lang="fr-FR" sz="1200" b="1" dirty="0" smtClean="0">
              <a:solidFill>
                <a:schemeClr val="bg1"/>
              </a:solidFill>
            </a:endParaRP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*Eléments communs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*Progression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*Objectifs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*La démarche</a:t>
            </a:r>
          </a:p>
          <a:p>
            <a:pPr>
              <a:buFont typeface="Arial" pitchFamily="34" charset="0"/>
              <a:buChar char="•"/>
            </a:pPr>
            <a:endParaRPr lang="fr-FR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2060848"/>
            <a:ext cx="1187624" cy="4021618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/>
          <p:cNvSpPr txBox="1">
            <a:spLocks/>
          </p:cNvSpPr>
          <p:nvPr/>
        </p:nvSpPr>
        <p:spPr bwMode="auto">
          <a:xfrm>
            <a:off x="539552" y="764704"/>
            <a:ext cx="1800200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C000"/>
            </a:solidFill>
            <a:headEnd/>
            <a:tailEnd/>
          </a:ln>
          <a:scene3d>
            <a:camera prst="isometricOffAxis1Righ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Le projet</a:t>
            </a:r>
            <a:endParaRPr kumimoji="1" lang="fr-FR" sz="16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9" name="Arrondir un rectangle à un seul coin 18"/>
          <p:cNvSpPr/>
          <p:nvPr/>
        </p:nvSpPr>
        <p:spPr>
          <a:xfrm>
            <a:off x="2555776" y="4221088"/>
            <a:ext cx="5929354" cy="1008112"/>
          </a:xfrm>
          <a:prstGeom prst="round1Rect">
            <a:avLst/>
          </a:prstGeom>
          <a:solidFill>
            <a:schemeClr val="tx1">
              <a:lumMod val="5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smtClean="0">
                <a:solidFill>
                  <a:schemeClr val="bg1"/>
                </a:solidFill>
              </a:rPr>
              <a:t>Projet commun aux spécialités:</a:t>
            </a:r>
          </a:p>
          <a:p>
            <a:pPr>
              <a:buFontTx/>
              <a:buChar char="-"/>
            </a:pPr>
            <a:r>
              <a:rPr lang="fr-FR" sz="2000" dirty="0" smtClean="0">
                <a:solidFill>
                  <a:schemeClr val="bg1"/>
                </a:solidFill>
              </a:rPr>
              <a:t> Architecture et Construction </a:t>
            </a:r>
          </a:p>
          <a:p>
            <a:pPr>
              <a:buFontTx/>
              <a:buChar char="-"/>
            </a:pPr>
            <a:r>
              <a:rPr lang="fr-FR" sz="2000" dirty="0" smtClean="0">
                <a:solidFill>
                  <a:schemeClr val="bg1"/>
                </a:solidFill>
              </a:rPr>
              <a:t> Energie et Environnement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38784">
            <a:off x="1848093" y="3619487"/>
            <a:ext cx="3083199" cy="2457721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8" name="Titre 1"/>
          <p:cNvSpPr txBox="1">
            <a:spLocks/>
          </p:cNvSpPr>
          <p:nvPr/>
        </p:nvSpPr>
        <p:spPr bwMode="auto">
          <a:xfrm>
            <a:off x="0" y="980728"/>
            <a:ext cx="1187624" cy="489654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5" name="Image 34" descr="logo et mascotte STI2D.tif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278577" cy="1124744"/>
          </a:xfrm>
          <a:prstGeom prst="rect">
            <a:avLst/>
          </a:prstGeom>
        </p:spPr>
      </p:pic>
      <p:pic>
        <p:nvPicPr>
          <p:cNvPr id="36" name="Picture 1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6197058"/>
            <a:ext cx="881590" cy="660942"/>
          </a:xfrm>
          <a:prstGeom prst="rect">
            <a:avLst/>
          </a:prstGeom>
          <a:noFill/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1259632" y="0"/>
            <a:ext cx="7884368" cy="980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0800000" scaled="0"/>
            <a:tileRect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La Fiche</a:t>
            </a:r>
            <a:r>
              <a:rPr kumimoji="1" lang="fr-FR" sz="24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Séquence</a:t>
            </a:r>
            <a:endParaRPr kumimoji="1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5856" y="1268760"/>
            <a:ext cx="3744416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fr-FR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Organisation pratique de la séquence</a:t>
            </a:r>
          </a:p>
        </p:txBody>
      </p:sp>
      <p:grpSp>
        <p:nvGrpSpPr>
          <p:cNvPr id="2" name="Groupe 22"/>
          <p:cNvGrpSpPr/>
          <p:nvPr/>
        </p:nvGrpSpPr>
        <p:grpSpPr>
          <a:xfrm>
            <a:off x="7092280" y="2420888"/>
            <a:ext cx="1907704" cy="1406047"/>
            <a:chOff x="3491880" y="4149080"/>
            <a:chExt cx="2699792" cy="1910103"/>
          </a:xfrm>
          <a:scene3d>
            <a:camera prst="perspectiveContrastingLeftFacing"/>
            <a:lightRig rig="threePt" dir="t"/>
          </a:scene3d>
        </p:grpSpPr>
        <p:pic>
          <p:nvPicPr>
            <p:cNvPr id="21" name="Image 20" descr="fich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91880" y="4149080"/>
              <a:ext cx="2699792" cy="1910103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3593786" y="5420769"/>
              <a:ext cx="2520280" cy="293467"/>
            </a:xfrm>
            <a:prstGeom prst="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FF9900"/>
                  </a:solidFill>
                </a:ln>
              </a:endParaRPr>
            </a:p>
          </p:txBody>
        </p:sp>
      </p:grp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1331640" y="1916832"/>
          <a:ext cx="5040560" cy="1440160"/>
        </p:xfrm>
        <a:graphic>
          <a:graphicData uri="http://schemas.openxmlformats.org/drawingml/2006/table">
            <a:tbl>
              <a:tblPr/>
              <a:tblGrid>
                <a:gridCol w="376161"/>
                <a:gridCol w="4664399"/>
              </a:tblGrid>
              <a:tr h="144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 anchor="ctr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i="1" u="sng" dirty="0" smtClean="0">
                          <a:solidFill>
                            <a:srgbClr val="C0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Conception détaillée</a:t>
                      </a:r>
                      <a:r>
                        <a:rPr lang="fr-FR" sz="1200" u="sng" dirty="0" smtClean="0">
                          <a:solidFill>
                            <a:srgbClr val="C0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: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-Définition des plans architecturaux.</a:t>
                      </a:r>
                      <a:endParaRPr lang="fr-FR" sz="1200" b="1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-Calcul des économies d'énergie réalisées  par les apports passifs (paroi vitrée exposée au sud)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-Calcul des impacts environnementaux induits par les produits de construction (choix du matériau isolant)</a:t>
                      </a:r>
                      <a:endParaRPr lang="fr-FR" sz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cxnSp>
        <p:nvCxnSpPr>
          <p:cNvPr id="32" name="Connecteur en arc 31"/>
          <p:cNvCxnSpPr/>
          <p:nvPr/>
        </p:nvCxnSpPr>
        <p:spPr>
          <a:xfrm rot="10800000">
            <a:off x="6372200" y="2564904"/>
            <a:ext cx="1008112" cy="72008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" name="Groupe 55"/>
          <p:cNvGrpSpPr/>
          <p:nvPr/>
        </p:nvGrpSpPr>
        <p:grpSpPr>
          <a:xfrm>
            <a:off x="6804248" y="0"/>
            <a:ext cx="2238526" cy="961707"/>
            <a:chOff x="6715140" y="0"/>
            <a:chExt cx="2238526" cy="961707"/>
          </a:xfrm>
        </p:grpSpPr>
        <p:pic>
          <p:nvPicPr>
            <p:cNvPr id="57" name="Image 56" descr="logo2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9520" y="0"/>
              <a:ext cx="874751" cy="428628"/>
            </a:xfrm>
            <a:prstGeom prst="rect">
              <a:avLst/>
            </a:prstGeom>
          </p:spPr>
        </p:pic>
        <p:sp>
          <p:nvSpPr>
            <p:cNvPr id="58" name="ZoneTexte 57"/>
            <p:cNvSpPr txBox="1"/>
            <p:nvPr/>
          </p:nvSpPr>
          <p:spPr>
            <a:xfrm>
              <a:off x="6715140" y="500042"/>
              <a:ext cx="17988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Lycée CARNOT</a:t>
              </a:r>
            </a:p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BRUAY–LA-BUISSIERE</a:t>
              </a:r>
              <a:endParaRPr lang="fr-FR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59" name="Image 58" descr="IMGP1783"/>
            <p:cNvPicPr/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58214" y="214290"/>
              <a:ext cx="595452" cy="68068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sp>
        <p:nvSpPr>
          <p:cNvPr id="29" name="Titre 1"/>
          <p:cNvSpPr txBox="1">
            <a:spLocks/>
          </p:cNvSpPr>
          <p:nvPr/>
        </p:nvSpPr>
        <p:spPr bwMode="auto">
          <a:xfrm>
            <a:off x="539552" y="764704"/>
            <a:ext cx="16561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C000"/>
            </a:solidFill>
            <a:headEnd/>
            <a:tailEnd/>
          </a:ln>
          <a:scene3d>
            <a:camera prst="isometricOffAxis1Righ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000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Le </a:t>
            </a: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Projet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en AC</a:t>
            </a:r>
            <a:endParaRPr kumimoji="1" lang="fr-FR" sz="14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print">
            <a:grayscl/>
          </a:blip>
          <a:srcRect/>
          <a:stretch>
            <a:fillRect/>
          </a:stretch>
        </p:blipFill>
        <p:spPr bwMode="auto">
          <a:xfrm rot="829763">
            <a:off x="4354302" y="3964002"/>
            <a:ext cx="2463018" cy="2446526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8" name="Picture 2" descr="Gif webmaster mini_puces 9351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645024"/>
            <a:ext cx="200025" cy="200025"/>
          </a:xfrm>
          <a:prstGeom prst="rect">
            <a:avLst/>
          </a:prstGeom>
          <a:noFill/>
        </p:spPr>
      </p:pic>
      <p:sp>
        <p:nvSpPr>
          <p:cNvPr id="49" name="Rectangle 48"/>
          <p:cNvSpPr/>
          <p:nvPr/>
        </p:nvSpPr>
        <p:spPr>
          <a:xfrm>
            <a:off x="0" y="1556792"/>
            <a:ext cx="1259632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6000" rIns="0" bIns="36000" rtlCol="0" anchor="t"/>
          <a:lstStyle/>
          <a:p>
            <a:pPr algn="ctr"/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séquence (fiche)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Approche</a:t>
            </a: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Pédagogique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Thème Etude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Objectifs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Organisation pratique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Les activités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La structuration de connaissances</a:t>
            </a:r>
          </a:p>
          <a:p>
            <a:endParaRPr lang="fr-FR" sz="12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4221088"/>
            <a:ext cx="1187624" cy="1667014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0" y="2060848"/>
            <a:ext cx="1187624" cy="144016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34433" y="4896575"/>
            <a:ext cx="2809567" cy="196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 bwMode="auto">
          <a:xfrm>
            <a:off x="0" y="980728"/>
            <a:ext cx="1187624" cy="489654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5" name="Image 34" descr="logo et mascotte STI2D.tif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278577" cy="1124744"/>
          </a:xfrm>
          <a:prstGeom prst="rect">
            <a:avLst/>
          </a:prstGeom>
        </p:spPr>
      </p:pic>
      <p:pic>
        <p:nvPicPr>
          <p:cNvPr id="36" name="Picture 1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6197058"/>
            <a:ext cx="881590" cy="660942"/>
          </a:xfrm>
          <a:prstGeom prst="rect">
            <a:avLst/>
          </a:prstGeom>
          <a:noFill/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1259632" y="0"/>
            <a:ext cx="7884368" cy="980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0800000" scaled="0"/>
            <a:tileRect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La Fiche</a:t>
            </a:r>
            <a:r>
              <a:rPr kumimoji="1" lang="fr-FR" sz="24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Séquence</a:t>
            </a:r>
            <a:endParaRPr kumimoji="1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5856" y="1268760"/>
            <a:ext cx="3744416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fr-FR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Organisation pratique de la séquence</a:t>
            </a:r>
          </a:p>
        </p:txBody>
      </p:sp>
      <p:grpSp>
        <p:nvGrpSpPr>
          <p:cNvPr id="2" name="Groupe 22"/>
          <p:cNvGrpSpPr/>
          <p:nvPr/>
        </p:nvGrpSpPr>
        <p:grpSpPr>
          <a:xfrm>
            <a:off x="7092280" y="2420888"/>
            <a:ext cx="1907704" cy="1406047"/>
            <a:chOff x="3491880" y="4149080"/>
            <a:chExt cx="2699792" cy="1910103"/>
          </a:xfrm>
          <a:scene3d>
            <a:camera prst="perspectiveContrastingLeftFacing"/>
            <a:lightRig rig="threePt" dir="t"/>
          </a:scene3d>
        </p:grpSpPr>
        <p:pic>
          <p:nvPicPr>
            <p:cNvPr id="21" name="Image 20" descr="fich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1880" y="4149080"/>
              <a:ext cx="2699792" cy="1910103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3593786" y="5420769"/>
              <a:ext cx="2520280" cy="293467"/>
            </a:xfrm>
            <a:prstGeom prst="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FF9900"/>
                  </a:solidFill>
                </a:ln>
              </a:endParaRPr>
            </a:p>
          </p:txBody>
        </p:sp>
      </p:grp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1331640" y="1916832"/>
          <a:ext cx="5040560" cy="1440160"/>
        </p:xfrm>
        <a:graphic>
          <a:graphicData uri="http://schemas.openxmlformats.org/drawingml/2006/table">
            <a:tbl>
              <a:tblPr/>
              <a:tblGrid>
                <a:gridCol w="376161"/>
                <a:gridCol w="4664399"/>
              </a:tblGrid>
              <a:tr h="144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 anchor="ctr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i="1" u="sng" dirty="0" smtClean="0">
                          <a:solidFill>
                            <a:srgbClr val="C0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Conception détaillée</a:t>
                      </a:r>
                      <a:r>
                        <a:rPr lang="fr-FR" sz="1200" u="sng" dirty="0" smtClean="0">
                          <a:solidFill>
                            <a:srgbClr val="C0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: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-Définition des plans architecturaux.</a:t>
                      </a:r>
                      <a:endParaRPr lang="fr-FR" sz="12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-Calcul des économies d'énergie réalisées  par les apports passifs (paroi vitrée exposée au sud)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-Calcul des impacts environnementaux induits par les produits de construction (choix du matériau isolant)</a:t>
                      </a:r>
                      <a:endParaRPr lang="fr-FR" sz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cxnSp>
        <p:nvCxnSpPr>
          <p:cNvPr id="32" name="Connecteur en arc 31"/>
          <p:cNvCxnSpPr/>
          <p:nvPr/>
        </p:nvCxnSpPr>
        <p:spPr>
          <a:xfrm rot="10800000">
            <a:off x="6372200" y="2564904"/>
            <a:ext cx="1008112" cy="72008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" name="Groupe 55"/>
          <p:cNvGrpSpPr/>
          <p:nvPr/>
        </p:nvGrpSpPr>
        <p:grpSpPr>
          <a:xfrm>
            <a:off x="6804248" y="0"/>
            <a:ext cx="2238526" cy="961707"/>
            <a:chOff x="6715140" y="0"/>
            <a:chExt cx="2238526" cy="961707"/>
          </a:xfrm>
        </p:grpSpPr>
        <p:pic>
          <p:nvPicPr>
            <p:cNvPr id="57" name="Image 56" descr="logo2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29520" y="0"/>
              <a:ext cx="874751" cy="428628"/>
            </a:xfrm>
            <a:prstGeom prst="rect">
              <a:avLst/>
            </a:prstGeom>
          </p:spPr>
        </p:pic>
        <p:sp>
          <p:nvSpPr>
            <p:cNvPr id="58" name="ZoneTexte 57"/>
            <p:cNvSpPr txBox="1"/>
            <p:nvPr/>
          </p:nvSpPr>
          <p:spPr>
            <a:xfrm>
              <a:off x="6715140" y="500042"/>
              <a:ext cx="17988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Lycée CARNOT</a:t>
              </a:r>
            </a:p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BRUAY–LA-BUISSIERE</a:t>
              </a:r>
              <a:endParaRPr lang="fr-FR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59" name="Image 58" descr="IMGP1783"/>
            <p:cNvPicPr/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58214" y="214290"/>
              <a:ext cx="595452" cy="68068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sp>
        <p:nvSpPr>
          <p:cNvPr id="29" name="Titre 1"/>
          <p:cNvSpPr txBox="1">
            <a:spLocks/>
          </p:cNvSpPr>
          <p:nvPr/>
        </p:nvSpPr>
        <p:spPr bwMode="auto">
          <a:xfrm>
            <a:off x="539552" y="764704"/>
            <a:ext cx="16561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C000"/>
            </a:solidFill>
            <a:headEnd/>
            <a:tailEnd/>
          </a:ln>
          <a:scene3d>
            <a:camera prst="isometricOffAxis1Righ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000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Le </a:t>
            </a: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Projet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en AC</a:t>
            </a:r>
            <a:endParaRPr kumimoji="1" lang="fr-FR" sz="14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5877272"/>
            <a:ext cx="1296143" cy="6480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819340">
            <a:off x="1789587" y="4908487"/>
            <a:ext cx="3095924" cy="1647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4077071"/>
            <a:ext cx="1904079" cy="173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Left"/>
            <a:lightRig rig="threePt" dir="t"/>
          </a:scene3d>
        </p:spPr>
      </p:pic>
      <p:graphicFrame>
        <p:nvGraphicFramePr>
          <p:cNvPr id="23" name="Tableau 22"/>
          <p:cNvGraphicFramePr>
            <a:graphicFrameLocks noGrp="1"/>
          </p:cNvGraphicFramePr>
          <p:nvPr/>
        </p:nvGraphicFramePr>
        <p:xfrm>
          <a:off x="1907704" y="3717032"/>
          <a:ext cx="3431709" cy="1097280"/>
        </p:xfrm>
        <a:graphic>
          <a:graphicData uri="http://schemas.openxmlformats.org/drawingml/2006/table">
            <a:tbl>
              <a:tblPr/>
              <a:tblGrid>
                <a:gridCol w="563730"/>
                <a:gridCol w="211399"/>
                <a:gridCol w="211399"/>
                <a:gridCol w="211399"/>
                <a:gridCol w="211399"/>
                <a:gridCol w="211399"/>
                <a:gridCol w="211399"/>
                <a:gridCol w="211399"/>
                <a:gridCol w="211399"/>
                <a:gridCol w="211399"/>
                <a:gridCol w="211399"/>
                <a:gridCol w="211399"/>
                <a:gridCol w="211399"/>
                <a:gridCol w="331191"/>
              </a:tblGrid>
              <a:tr h="11963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fév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août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déc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année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926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IGP (kWh/m²)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6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Global total (kWh)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904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Glogal masqué (kWh)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63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Ratio (%)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" name="Picture 2" descr="Gif webmaster mini_puces 9351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645024"/>
            <a:ext cx="200025" cy="200025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0" y="1556792"/>
            <a:ext cx="1259632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6000" rIns="0" bIns="36000" rtlCol="0" anchor="t"/>
          <a:lstStyle/>
          <a:p>
            <a:pPr algn="ctr"/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séquence (fiche)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Approche</a:t>
            </a: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Pédagogique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Thème Etude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Objectifs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Organisation pratique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Les activités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La structuration de connaissances</a:t>
            </a:r>
          </a:p>
          <a:p>
            <a:endParaRPr lang="fr-FR" sz="12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4221088"/>
            <a:ext cx="1187624" cy="1667014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0" y="2060848"/>
            <a:ext cx="1187624" cy="144016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34433" y="4896575"/>
            <a:ext cx="2809567" cy="196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 bwMode="auto">
          <a:xfrm>
            <a:off x="0" y="980728"/>
            <a:ext cx="1187624" cy="489654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5" name="Image 34" descr="logo et mascotte STI2D.tif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278577" cy="1124744"/>
          </a:xfrm>
          <a:prstGeom prst="rect">
            <a:avLst/>
          </a:prstGeom>
        </p:spPr>
      </p:pic>
      <p:pic>
        <p:nvPicPr>
          <p:cNvPr id="36" name="Picture 1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6197058"/>
            <a:ext cx="881590" cy="660942"/>
          </a:xfrm>
          <a:prstGeom prst="rect">
            <a:avLst/>
          </a:prstGeom>
          <a:noFill/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1259632" y="0"/>
            <a:ext cx="7884368" cy="980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0800000" scaled="0"/>
            <a:tileRect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La Fiche</a:t>
            </a:r>
            <a:r>
              <a:rPr kumimoji="1" lang="fr-FR" sz="24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Séquence</a:t>
            </a:r>
            <a:endParaRPr kumimoji="1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5856" y="1268760"/>
            <a:ext cx="3744416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fr-FR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Organisation pratique de la séquence</a:t>
            </a:r>
          </a:p>
        </p:txBody>
      </p:sp>
      <p:grpSp>
        <p:nvGrpSpPr>
          <p:cNvPr id="2" name="Groupe 22"/>
          <p:cNvGrpSpPr/>
          <p:nvPr/>
        </p:nvGrpSpPr>
        <p:grpSpPr>
          <a:xfrm>
            <a:off x="7092280" y="2420888"/>
            <a:ext cx="1907704" cy="1406047"/>
            <a:chOff x="3491880" y="4149080"/>
            <a:chExt cx="2699792" cy="1910103"/>
          </a:xfrm>
          <a:scene3d>
            <a:camera prst="perspectiveContrastingLeftFacing"/>
            <a:lightRig rig="threePt" dir="t"/>
          </a:scene3d>
        </p:grpSpPr>
        <p:pic>
          <p:nvPicPr>
            <p:cNvPr id="21" name="Image 20" descr="fich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1880" y="4149080"/>
              <a:ext cx="2699792" cy="1910103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3593786" y="5420769"/>
              <a:ext cx="2520280" cy="293467"/>
            </a:xfrm>
            <a:prstGeom prst="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FF9900"/>
                  </a:solidFill>
                </a:ln>
              </a:endParaRPr>
            </a:p>
          </p:txBody>
        </p:sp>
      </p:grp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1331640" y="1916832"/>
          <a:ext cx="5040560" cy="1440160"/>
        </p:xfrm>
        <a:graphic>
          <a:graphicData uri="http://schemas.openxmlformats.org/drawingml/2006/table">
            <a:tbl>
              <a:tblPr/>
              <a:tblGrid>
                <a:gridCol w="376161"/>
                <a:gridCol w="4664399"/>
              </a:tblGrid>
              <a:tr h="144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 anchor="ctr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i="1" u="sng" dirty="0" smtClean="0">
                          <a:solidFill>
                            <a:srgbClr val="C0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Conception détaillée</a:t>
                      </a:r>
                      <a:r>
                        <a:rPr lang="fr-FR" sz="1200" u="sng" dirty="0" smtClean="0">
                          <a:solidFill>
                            <a:srgbClr val="C0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: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-Définition des plans architecturaux.</a:t>
                      </a:r>
                      <a:endParaRPr lang="fr-FR" sz="12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-Calcul des économies d'énergie réalisées  par les apports passifs (paroi vitrée exposée au sud)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-Calcul des impacts environnementaux induits par les produits de construction (choix du matériau isolant)</a:t>
                      </a:r>
                      <a:endParaRPr lang="fr-FR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cxnSp>
        <p:nvCxnSpPr>
          <p:cNvPr id="32" name="Connecteur en arc 31"/>
          <p:cNvCxnSpPr/>
          <p:nvPr/>
        </p:nvCxnSpPr>
        <p:spPr>
          <a:xfrm rot="10800000">
            <a:off x="6372200" y="2564904"/>
            <a:ext cx="1008112" cy="72008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" name="Groupe 55"/>
          <p:cNvGrpSpPr/>
          <p:nvPr/>
        </p:nvGrpSpPr>
        <p:grpSpPr>
          <a:xfrm>
            <a:off x="6804248" y="0"/>
            <a:ext cx="2238526" cy="961707"/>
            <a:chOff x="6715140" y="0"/>
            <a:chExt cx="2238526" cy="961707"/>
          </a:xfrm>
        </p:grpSpPr>
        <p:pic>
          <p:nvPicPr>
            <p:cNvPr id="57" name="Image 56" descr="logo2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29520" y="0"/>
              <a:ext cx="874751" cy="428628"/>
            </a:xfrm>
            <a:prstGeom prst="rect">
              <a:avLst/>
            </a:prstGeom>
          </p:spPr>
        </p:pic>
        <p:sp>
          <p:nvSpPr>
            <p:cNvPr id="58" name="ZoneTexte 57"/>
            <p:cNvSpPr txBox="1"/>
            <p:nvPr/>
          </p:nvSpPr>
          <p:spPr>
            <a:xfrm>
              <a:off x="6715140" y="500042"/>
              <a:ext cx="17988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Lycée CARNOT</a:t>
              </a:r>
            </a:p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BRUAY–LA-BUISSIERE</a:t>
              </a:r>
              <a:endParaRPr lang="fr-FR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59" name="Image 58" descr="IMGP1783"/>
            <p:cNvPicPr/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58214" y="214290"/>
              <a:ext cx="595452" cy="68068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sp>
        <p:nvSpPr>
          <p:cNvPr id="29" name="Titre 1"/>
          <p:cNvSpPr txBox="1">
            <a:spLocks/>
          </p:cNvSpPr>
          <p:nvPr/>
        </p:nvSpPr>
        <p:spPr bwMode="auto">
          <a:xfrm>
            <a:off x="539552" y="764704"/>
            <a:ext cx="16561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C000"/>
            </a:solidFill>
            <a:headEnd/>
            <a:tailEnd/>
          </a:ln>
          <a:scene3d>
            <a:camera prst="isometricOffAxis1Righ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000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Le </a:t>
            </a: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Projet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en AC</a:t>
            </a:r>
            <a:endParaRPr kumimoji="1" lang="fr-FR" sz="14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3000" y="3573016"/>
            <a:ext cx="2915527" cy="216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9" descr="http://news.editions-des-halles.com/10406382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5877272"/>
            <a:ext cx="720080" cy="65439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5" descr="http://t3.gstatic.com/images?q=tbn:ANd9GcRjPXBdxB1WH4sQ8bBoPtM_o_cY72U9u2L24fjLGF97h9wUYJyxFq9mGjDBYA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5877272"/>
            <a:ext cx="720080" cy="6124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13" descr="http://www.forumbrico.fr/wp-content/uploads/2010/04/Mur-en-b%C3%A9ton-cellulaire1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5877272"/>
            <a:ext cx="999541" cy="6914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63688" y="4725144"/>
            <a:ext cx="1977050" cy="1484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Rectangle à coins arrondis 25"/>
          <p:cNvSpPr/>
          <p:nvPr/>
        </p:nvSpPr>
        <p:spPr>
          <a:xfrm rot="20671833">
            <a:off x="1347637" y="4554168"/>
            <a:ext cx="1460914" cy="318374"/>
          </a:xfrm>
          <a:prstGeom prst="roundRect">
            <a:avLst/>
          </a:prstGeom>
          <a:solidFill>
            <a:srgbClr val="F3CD6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Fiches F.D.E.S</a:t>
            </a:r>
            <a:endParaRPr lang="fr-FR" sz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2" descr="Gif webmaster mini_puces 9351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645024"/>
            <a:ext cx="200025" cy="200025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0" y="1556792"/>
            <a:ext cx="1259632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6000" rIns="0" bIns="36000" rtlCol="0" anchor="t"/>
          <a:lstStyle/>
          <a:p>
            <a:pPr algn="ctr"/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séquence (fiche)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Approche</a:t>
            </a: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Pédagogique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Thème Etude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Objectifs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Organisation pratique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Les activités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La structuration de connaissances</a:t>
            </a:r>
          </a:p>
          <a:p>
            <a:endParaRPr lang="fr-FR" sz="12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4221088"/>
            <a:ext cx="1187624" cy="1667014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0" y="2060848"/>
            <a:ext cx="1187624" cy="144016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34433" y="4896575"/>
            <a:ext cx="2809567" cy="196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 bwMode="auto">
          <a:xfrm>
            <a:off x="0" y="980728"/>
            <a:ext cx="1187624" cy="489654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5" name="Image 34" descr="logo et mascotte STI2D.tif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278577" cy="1124744"/>
          </a:xfrm>
          <a:prstGeom prst="rect">
            <a:avLst/>
          </a:prstGeom>
        </p:spPr>
      </p:pic>
      <p:pic>
        <p:nvPicPr>
          <p:cNvPr id="36" name="Picture 1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6197058"/>
            <a:ext cx="881590" cy="660942"/>
          </a:xfrm>
          <a:prstGeom prst="rect">
            <a:avLst/>
          </a:prstGeom>
          <a:noFill/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1259632" y="0"/>
            <a:ext cx="7884368" cy="980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0800000" scaled="0"/>
            <a:tileRect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La Fiche</a:t>
            </a:r>
            <a:r>
              <a:rPr kumimoji="1" lang="fr-FR" sz="24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Séquence</a:t>
            </a:r>
            <a:endParaRPr kumimoji="1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5856" y="1268760"/>
            <a:ext cx="3744416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fr-FR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Organisation pratique de la séquence</a:t>
            </a:r>
          </a:p>
        </p:txBody>
      </p:sp>
      <p:grpSp>
        <p:nvGrpSpPr>
          <p:cNvPr id="2" name="Groupe 22"/>
          <p:cNvGrpSpPr/>
          <p:nvPr/>
        </p:nvGrpSpPr>
        <p:grpSpPr>
          <a:xfrm>
            <a:off x="7092280" y="2420888"/>
            <a:ext cx="1907704" cy="1406047"/>
            <a:chOff x="3491880" y="4149080"/>
            <a:chExt cx="2699792" cy="1910103"/>
          </a:xfrm>
          <a:scene3d>
            <a:camera prst="perspectiveContrastingLeftFacing"/>
            <a:lightRig rig="threePt" dir="t"/>
          </a:scene3d>
        </p:grpSpPr>
        <p:pic>
          <p:nvPicPr>
            <p:cNvPr id="21" name="Image 20" descr="fich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1880" y="4149080"/>
              <a:ext cx="2699792" cy="1910103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3593786" y="5420769"/>
              <a:ext cx="2520280" cy="293467"/>
            </a:xfrm>
            <a:prstGeom prst="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FF9900"/>
                  </a:solidFill>
                </a:ln>
              </a:endParaRPr>
            </a:p>
          </p:txBody>
        </p:sp>
      </p:grp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1331640" y="1916832"/>
          <a:ext cx="5040560" cy="1440160"/>
        </p:xfrm>
        <a:graphic>
          <a:graphicData uri="http://schemas.openxmlformats.org/drawingml/2006/table">
            <a:tbl>
              <a:tblPr/>
              <a:tblGrid>
                <a:gridCol w="376161"/>
                <a:gridCol w="4664399"/>
              </a:tblGrid>
              <a:tr h="144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 anchor="ctr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i="1" u="sng" dirty="0" smtClean="0">
                          <a:solidFill>
                            <a:srgbClr val="C0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Conception détaillée</a:t>
                      </a:r>
                      <a:r>
                        <a:rPr lang="fr-FR" sz="1200" u="sng" dirty="0" smtClean="0">
                          <a:solidFill>
                            <a:srgbClr val="C0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: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 A l’aide du logiciel </a:t>
                      </a:r>
                      <a:r>
                        <a:rPr lang="fr-FR" sz="12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Dialux</a:t>
                      </a:r>
                      <a:r>
                        <a:rPr lang="fr-F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 constituer le dossier d’éclairage.</a:t>
                      </a:r>
                      <a:endParaRPr lang="fr-FR" sz="1200" b="1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 Justifier et identifier le matériel nécessaire à l’amélioration de la gestion de l’éclairage.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 Calculer le cout du matériel nécessaire à l’installation d’éclairage.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 Identifier les moyens de protections contre les surcharges ……..</a:t>
                      </a:r>
                      <a:endParaRPr lang="fr-FR" sz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cxnSp>
        <p:nvCxnSpPr>
          <p:cNvPr id="32" name="Connecteur en arc 31"/>
          <p:cNvCxnSpPr/>
          <p:nvPr/>
        </p:nvCxnSpPr>
        <p:spPr>
          <a:xfrm rot="10800000">
            <a:off x="6372200" y="2564904"/>
            <a:ext cx="1008112" cy="72008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" name="Groupe 55"/>
          <p:cNvGrpSpPr/>
          <p:nvPr/>
        </p:nvGrpSpPr>
        <p:grpSpPr>
          <a:xfrm>
            <a:off x="6804248" y="0"/>
            <a:ext cx="2238526" cy="961707"/>
            <a:chOff x="6715140" y="0"/>
            <a:chExt cx="2238526" cy="961707"/>
          </a:xfrm>
        </p:grpSpPr>
        <p:pic>
          <p:nvPicPr>
            <p:cNvPr id="57" name="Image 56" descr="logo2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29520" y="0"/>
              <a:ext cx="874751" cy="428628"/>
            </a:xfrm>
            <a:prstGeom prst="rect">
              <a:avLst/>
            </a:prstGeom>
          </p:spPr>
        </p:pic>
        <p:sp>
          <p:nvSpPr>
            <p:cNvPr id="58" name="ZoneTexte 57"/>
            <p:cNvSpPr txBox="1"/>
            <p:nvPr/>
          </p:nvSpPr>
          <p:spPr>
            <a:xfrm>
              <a:off x="6715140" y="500042"/>
              <a:ext cx="17988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Lycée CARNOT</a:t>
              </a:r>
            </a:p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BRUAY–LA-BUISSIERE</a:t>
              </a:r>
              <a:endParaRPr lang="fr-FR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59" name="Image 58" descr="IMGP1783"/>
            <p:cNvPicPr/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58214" y="214290"/>
              <a:ext cx="595452" cy="68068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sp>
        <p:nvSpPr>
          <p:cNvPr id="29" name="Titre 1"/>
          <p:cNvSpPr txBox="1">
            <a:spLocks/>
          </p:cNvSpPr>
          <p:nvPr/>
        </p:nvSpPr>
        <p:spPr bwMode="auto">
          <a:xfrm>
            <a:off x="539552" y="764704"/>
            <a:ext cx="16561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C000"/>
            </a:solidFill>
            <a:headEnd/>
            <a:tailEnd/>
          </a:ln>
          <a:scene3d>
            <a:camera prst="isometricOffAxis1Righ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000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Le </a:t>
            </a: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Projet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en EE</a:t>
            </a:r>
            <a:endParaRPr kumimoji="1" lang="fr-FR" sz="14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48" name="Picture 2" descr="Gif webmaster mini_puces 9351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645024"/>
            <a:ext cx="200025" cy="200025"/>
          </a:xfrm>
          <a:prstGeom prst="rect">
            <a:avLst/>
          </a:prstGeom>
          <a:noFill/>
        </p:spPr>
      </p:pic>
      <p:sp>
        <p:nvSpPr>
          <p:cNvPr id="49" name="Rectangle 48"/>
          <p:cNvSpPr/>
          <p:nvPr/>
        </p:nvSpPr>
        <p:spPr>
          <a:xfrm>
            <a:off x="0" y="1556792"/>
            <a:ext cx="1259632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6000" rIns="0" bIns="36000" rtlCol="0" anchor="t"/>
          <a:lstStyle/>
          <a:p>
            <a:pPr algn="ctr"/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La séquence (fiche)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Approche</a:t>
            </a: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Pédagogique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Thème Etude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Objectifs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Organisation pratique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Les activités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La structuration de connaissances</a:t>
            </a:r>
          </a:p>
          <a:p>
            <a:endParaRPr lang="fr-FR" sz="12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4221088"/>
            <a:ext cx="1187624" cy="1667014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0" y="2060848"/>
            <a:ext cx="1187624" cy="144016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Picture 277"/>
          <p:cNvPicPr>
            <a:picLocks noChangeAspect="1" noChangeArrowheads="1"/>
          </p:cNvPicPr>
          <p:nvPr/>
        </p:nvPicPr>
        <p:blipFill>
          <a:blip r:embed="rId10" cstate="print"/>
          <a:srcRect l="23238" t="37743" r="23651" b="25827"/>
          <a:stretch>
            <a:fillRect/>
          </a:stretch>
        </p:blipFill>
        <p:spPr bwMode="auto">
          <a:xfrm>
            <a:off x="2051720" y="3429001"/>
            <a:ext cx="167788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Picture 278"/>
          <p:cNvPicPr>
            <a:picLocks noChangeAspect="1" noChangeArrowheads="1"/>
          </p:cNvPicPr>
          <p:nvPr/>
        </p:nvPicPr>
        <p:blipFill>
          <a:blip r:embed="rId11" cstate="print"/>
          <a:srcRect l="36211" t="39536" r="33022" b="15294"/>
          <a:stretch>
            <a:fillRect/>
          </a:stretch>
        </p:blipFill>
        <p:spPr bwMode="auto">
          <a:xfrm>
            <a:off x="4499992" y="3429000"/>
            <a:ext cx="2736304" cy="225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03648" y="4221088"/>
            <a:ext cx="3021761" cy="1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8" name="Image 27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78575" y="4941168"/>
            <a:ext cx="2065425" cy="14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 bwMode="auto">
          <a:xfrm>
            <a:off x="0" y="980728"/>
            <a:ext cx="1187624" cy="489654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5" name="Image 34" descr="logo et mascotte STI2D.tif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278577" cy="1124744"/>
          </a:xfrm>
          <a:prstGeom prst="rect">
            <a:avLst/>
          </a:prstGeom>
        </p:spPr>
      </p:pic>
      <p:pic>
        <p:nvPicPr>
          <p:cNvPr id="36" name="Picture 1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6197058"/>
            <a:ext cx="881590" cy="660942"/>
          </a:xfrm>
          <a:prstGeom prst="rect">
            <a:avLst/>
          </a:prstGeom>
          <a:noFill/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1259632" y="0"/>
            <a:ext cx="7884368" cy="980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0800000" scaled="0"/>
            <a:tileRect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La Fiche</a:t>
            </a:r>
            <a:r>
              <a:rPr kumimoji="1" lang="fr-FR" sz="24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Séquence</a:t>
            </a:r>
            <a:endParaRPr kumimoji="1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5856" y="1268760"/>
            <a:ext cx="3744416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fr-FR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Organisation pratique de la séquence</a:t>
            </a:r>
          </a:p>
        </p:txBody>
      </p:sp>
      <p:grpSp>
        <p:nvGrpSpPr>
          <p:cNvPr id="2" name="Groupe 22"/>
          <p:cNvGrpSpPr/>
          <p:nvPr/>
        </p:nvGrpSpPr>
        <p:grpSpPr>
          <a:xfrm>
            <a:off x="7092280" y="2420888"/>
            <a:ext cx="1907704" cy="1406047"/>
            <a:chOff x="3491880" y="4149080"/>
            <a:chExt cx="2699792" cy="1910103"/>
          </a:xfrm>
          <a:scene3d>
            <a:camera prst="perspectiveContrastingLeftFacing"/>
            <a:lightRig rig="threePt" dir="t"/>
          </a:scene3d>
        </p:grpSpPr>
        <p:pic>
          <p:nvPicPr>
            <p:cNvPr id="21" name="Image 20" descr="fich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1880" y="4149080"/>
              <a:ext cx="2699792" cy="1910103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3593786" y="5420769"/>
              <a:ext cx="2520280" cy="293467"/>
            </a:xfrm>
            <a:prstGeom prst="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FF9900"/>
                  </a:solidFill>
                </a:ln>
              </a:endParaRPr>
            </a:p>
          </p:txBody>
        </p:sp>
      </p:grp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1331640" y="1916832"/>
          <a:ext cx="5040560" cy="1440160"/>
        </p:xfrm>
        <a:graphic>
          <a:graphicData uri="http://schemas.openxmlformats.org/drawingml/2006/table">
            <a:tbl>
              <a:tblPr/>
              <a:tblGrid>
                <a:gridCol w="376161"/>
                <a:gridCol w="4664399"/>
              </a:tblGrid>
              <a:tr h="144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 anchor="ctr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i="1" u="sng" dirty="0" smtClean="0">
                          <a:solidFill>
                            <a:srgbClr val="C0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Conception détaillée</a:t>
                      </a:r>
                      <a:r>
                        <a:rPr lang="fr-FR" sz="1200" u="sng" dirty="0" smtClean="0">
                          <a:solidFill>
                            <a:srgbClr val="C0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: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 A l’aide du logiciel </a:t>
                      </a:r>
                      <a:r>
                        <a:rPr lang="fr-FR" sz="1200" b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Dialux</a:t>
                      </a:r>
                      <a:r>
                        <a:rPr lang="fr-FR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 constituer le dossier d’éclairage.</a:t>
                      </a:r>
                      <a:endParaRPr lang="fr-FR" sz="1200" b="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 </a:t>
                      </a:r>
                      <a:r>
                        <a:rPr lang="fr-FR" sz="12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Justifier et identifier le matériel nécessaire à l’amélioration de la gestion de l’éclairage.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 Calculer le cout du matériel nécessaire à l’installation d’éclairage.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 Identifier les moyens de protections contre les surcharges ……..</a:t>
                      </a:r>
                      <a:endParaRPr lang="fr-FR" sz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cxnSp>
        <p:nvCxnSpPr>
          <p:cNvPr id="32" name="Connecteur en arc 31"/>
          <p:cNvCxnSpPr/>
          <p:nvPr/>
        </p:nvCxnSpPr>
        <p:spPr>
          <a:xfrm rot="10800000">
            <a:off x="6372200" y="2564904"/>
            <a:ext cx="1008112" cy="72008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" name="Groupe 55"/>
          <p:cNvGrpSpPr/>
          <p:nvPr/>
        </p:nvGrpSpPr>
        <p:grpSpPr>
          <a:xfrm>
            <a:off x="6804248" y="0"/>
            <a:ext cx="2238526" cy="961707"/>
            <a:chOff x="6715140" y="0"/>
            <a:chExt cx="2238526" cy="961707"/>
          </a:xfrm>
        </p:grpSpPr>
        <p:pic>
          <p:nvPicPr>
            <p:cNvPr id="57" name="Image 56" descr="logo2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29520" y="0"/>
              <a:ext cx="874751" cy="428628"/>
            </a:xfrm>
            <a:prstGeom prst="rect">
              <a:avLst/>
            </a:prstGeom>
          </p:spPr>
        </p:pic>
        <p:sp>
          <p:nvSpPr>
            <p:cNvPr id="58" name="ZoneTexte 57"/>
            <p:cNvSpPr txBox="1"/>
            <p:nvPr/>
          </p:nvSpPr>
          <p:spPr>
            <a:xfrm>
              <a:off x="6715140" y="500042"/>
              <a:ext cx="17988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Lycée CARNOT</a:t>
              </a:r>
            </a:p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BRUAY–LA-BUISSIERE</a:t>
              </a:r>
              <a:endParaRPr lang="fr-FR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59" name="Image 58" descr="IMGP1783"/>
            <p:cNvPicPr/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58214" y="214290"/>
              <a:ext cx="595452" cy="68068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sp>
        <p:nvSpPr>
          <p:cNvPr id="29" name="Titre 1"/>
          <p:cNvSpPr txBox="1">
            <a:spLocks/>
          </p:cNvSpPr>
          <p:nvPr/>
        </p:nvSpPr>
        <p:spPr bwMode="auto">
          <a:xfrm>
            <a:off x="539552" y="764704"/>
            <a:ext cx="16561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C000"/>
            </a:solidFill>
            <a:headEnd/>
            <a:tailEnd/>
          </a:ln>
          <a:scene3d>
            <a:camera prst="isometricOffAxis1Righ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000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Le </a:t>
            </a: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Projet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en EE</a:t>
            </a:r>
            <a:endParaRPr kumimoji="1" lang="fr-FR" sz="14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28" name="Image 2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8575" y="4941168"/>
            <a:ext cx="2065425" cy="14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Gif webmaster mini_puces 9351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645024"/>
            <a:ext cx="200025" cy="200025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0" y="1556792"/>
            <a:ext cx="1259632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6000" rIns="0" bIns="36000" rtlCol="0" anchor="t"/>
          <a:lstStyle/>
          <a:p>
            <a:pPr algn="ctr"/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La séquence (fiche)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Approche</a:t>
            </a: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Pédagogique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Thème Etude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Objectifs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Organisation pratique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Les activités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La structuration de connaissances</a:t>
            </a:r>
          </a:p>
          <a:p>
            <a:endParaRPr lang="fr-FR" sz="12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4221088"/>
            <a:ext cx="1187624" cy="1667014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0" y="2060848"/>
            <a:ext cx="1187624" cy="144016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1" cstate="print"/>
          <a:srcRect l="22400" t="2800" r="27201" b="2001"/>
          <a:stretch>
            <a:fillRect/>
          </a:stretch>
        </p:blipFill>
        <p:spPr bwMode="auto">
          <a:xfrm>
            <a:off x="1763688" y="3573016"/>
            <a:ext cx="129614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63888" y="3645024"/>
            <a:ext cx="2880320" cy="238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679897">
            <a:off x="6401046" y="3735500"/>
            <a:ext cx="1015452" cy="129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4" cstate="print"/>
          <a:srcRect l="50000" t="32360" r="37400" b="19761"/>
          <a:stretch>
            <a:fillRect/>
          </a:stretch>
        </p:blipFill>
        <p:spPr bwMode="auto">
          <a:xfrm>
            <a:off x="5292080" y="3861048"/>
            <a:ext cx="36004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 bwMode="auto">
          <a:xfrm>
            <a:off x="0" y="980728"/>
            <a:ext cx="1187624" cy="489654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5" name="Image 34" descr="logo et mascotte STI2D.tif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278577" cy="1124744"/>
          </a:xfrm>
          <a:prstGeom prst="rect">
            <a:avLst/>
          </a:prstGeom>
        </p:spPr>
      </p:pic>
      <p:pic>
        <p:nvPicPr>
          <p:cNvPr id="36" name="Picture 1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6197058"/>
            <a:ext cx="881590" cy="660942"/>
          </a:xfrm>
          <a:prstGeom prst="rect">
            <a:avLst/>
          </a:prstGeom>
          <a:noFill/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1259632" y="0"/>
            <a:ext cx="7884368" cy="980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0800000" scaled="0"/>
            <a:tileRect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La Fiche</a:t>
            </a:r>
            <a:r>
              <a:rPr kumimoji="1" lang="fr-FR" sz="24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Séquence</a:t>
            </a:r>
            <a:endParaRPr kumimoji="1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5856" y="1268760"/>
            <a:ext cx="3744416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fr-FR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Organisation pratique de la séquence</a:t>
            </a:r>
          </a:p>
        </p:txBody>
      </p:sp>
      <p:grpSp>
        <p:nvGrpSpPr>
          <p:cNvPr id="2" name="Groupe 22"/>
          <p:cNvGrpSpPr/>
          <p:nvPr/>
        </p:nvGrpSpPr>
        <p:grpSpPr>
          <a:xfrm>
            <a:off x="7092280" y="2420888"/>
            <a:ext cx="1907704" cy="1406047"/>
            <a:chOff x="3491880" y="4149080"/>
            <a:chExt cx="2699792" cy="1910103"/>
          </a:xfrm>
          <a:scene3d>
            <a:camera prst="perspectiveContrastingLeftFacing"/>
            <a:lightRig rig="threePt" dir="t"/>
          </a:scene3d>
        </p:grpSpPr>
        <p:pic>
          <p:nvPicPr>
            <p:cNvPr id="21" name="Image 20" descr="fich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1880" y="4149080"/>
              <a:ext cx="2699792" cy="1910103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3593786" y="5420769"/>
              <a:ext cx="2520280" cy="293467"/>
            </a:xfrm>
            <a:prstGeom prst="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FF9900"/>
                  </a:solidFill>
                </a:ln>
              </a:endParaRPr>
            </a:p>
          </p:txBody>
        </p:sp>
      </p:grp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1331640" y="1916832"/>
          <a:ext cx="5472608" cy="1440160"/>
        </p:xfrm>
        <a:graphic>
          <a:graphicData uri="http://schemas.openxmlformats.org/drawingml/2006/table">
            <a:tbl>
              <a:tblPr/>
              <a:tblGrid>
                <a:gridCol w="408403"/>
                <a:gridCol w="5064205"/>
              </a:tblGrid>
              <a:tr h="144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 anchor="ctr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i="1" u="sng" dirty="0" smtClean="0">
                          <a:solidFill>
                            <a:srgbClr val="C0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Conception détaillée</a:t>
                      </a:r>
                      <a:r>
                        <a:rPr lang="fr-FR" sz="1200" u="sng" dirty="0" smtClean="0">
                          <a:solidFill>
                            <a:srgbClr val="C0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: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</a:t>
                      </a:r>
                      <a:r>
                        <a:rPr lang="fr-FR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 A l’aide du logiciel </a:t>
                      </a:r>
                      <a:r>
                        <a:rPr lang="fr-FR" sz="1200" b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Dialux</a:t>
                      </a:r>
                      <a:r>
                        <a:rPr lang="fr-FR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 constituer le dossier d’éclairage.</a:t>
                      </a:r>
                      <a:endParaRPr lang="fr-FR" sz="1200" b="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 </a:t>
                      </a:r>
                      <a:r>
                        <a:rPr lang="fr-FR" sz="12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Justifier et identifier le matériel nécessaire à l’amélioration de la gestion de l’éclairage.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fr-FR" sz="12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Calculer le cout du matériel nécessaire à l’installation d’éclairage.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fr-FR" sz="12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Identifier les moyens de protections contre les surcharges </a:t>
                      </a:r>
                      <a:r>
                        <a:rPr lang="fr-FR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……..</a:t>
                      </a:r>
                      <a:endParaRPr lang="fr-FR" sz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cxnSp>
        <p:nvCxnSpPr>
          <p:cNvPr id="32" name="Connecteur en arc 31"/>
          <p:cNvCxnSpPr/>
          <p:nvPr/>
        </p:nvCxnSpPr>
        <p:spPr>
          <a:xfrm rot="16200000" flipV="1">
            <a:off x="6768244" y="2672916"/>
            <a:ext cx="648072" cy="576064"/>
          </a:xfrm>
          <a:prstGeom prst="curvedConnector3">
            <a:avLst>
              <a:gd name="adj1" fmla="val 107423"/>
            </a:avLst>
          </a:prstGeom>
          <a:ln w="285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" name="Groupe 55"/>
          <p:cNvGrpSpPr/>
          <p:nvPr/>
        </p:nvGrpSpPr>
        <p:grpSpPr>
          <a:xfrm>
            <a:off x="6804248" y="0"/>
            <a:ext cx="2238526" cy="961707"/>
            <a:chOff x="6715140" y="0"/>
            <a:chExt cx="2238526" cy="961707"/>
          </a:xfrm>
        </p:grpSpPr>
        <p:pic>
          <p:nvPicPr>
            <p:cNvPr id="57" name="Image 56" descr="logo2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29520" y="0"/>
              <a:ext cx="874751" cy="428628"/>
            </a:xfrm>
            <a:prstGeom prst="rect">
              <a:avLst/>
            </a:prstGeom>
          </p:spPr>
        </p:pic>
        <p:sp>
          <p:nvSpPr>
            <p:cNvPr id="58" name="ZoneTexte 57"/>
            <p:cNvSpPr txBox="1"/>
            <p:nvPr/>
          </p:nvSpPr>
          <p:spPr>
            <a:xfrm>
              <a:off x="6715140" y="500042"/>
              <a:ext cx="17988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Lycée CARNOT</a:t>
              </a:r>
            </a:p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BRUAY–LA-BUISSIERE</a:t>
              </a:r>
              <a:endParaRPr lang="fr-FR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59" name="Image 58" descr="IMGP1783"/>
            <p:cNvPicPr/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58214" y="214290"/>
              <a:ext cx="595452" cy="68068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sp>
        <p:nvSpPr>
          <p:cNvPr id="29" name="Titre 1"/>
          <p:cNvSpPr txBox="1">
            <a:spLocks/>
          </p:cNvSpPr>
          <p:nvPr/>
        </p:nvSpPr>
        <p:spPr bwMode="auto">
          <a:xfrm>
            <a:off x="539552" y="764704"/>
            <a:ext cx="16561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C000"/>
            </a:solidFill>
            <a:headEnd/>
            <a:tailEnd/>
          </a:ln>
          <a:scene3d>
            <a:camera prst="isometricOffAxis1Righ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000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Le </a:t>
            </a: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Projet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en EE</a:t>
            </a:r>
            <a:endParaRPr kumimoji="1" lang="fr-FR" sz="14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28" name="Image 2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8575" y="4941168"/>
            <a:ext cx="2065425" cy="14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Gif webmaster mini_puces 9351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645024"/>
            <a:ext cx="200025" cy="200025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0" y="1556792"/>
            <a:ext cx="1259632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6000" rIns="0" bIns="36000" rtlCol="0" anchor="t"/>
          <a:lstStyle/>
          <a:p>
            <a:pPr algn="ctr"/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La séquence (fiche)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Approche</a:t>
            </a: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Pédagogique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Thème Etude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Objectifs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Organisation pratique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Les activités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La structuration de connaissances</a:t>
            </a:r>
          </a:p>
          <a:p>
            <a:endParaRPr lang="fr-FR" sz="12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4221088"/>
            <a:ext cx="1187624" cy="1667014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0" y="2060848"/>
            <a:ext cx="1187624" cy="144016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1" cstate="print"/>
          <a:srcRect t="12198" r="8518" b="19844"/>
          <a:stretch>
            <a:fillRect/>
          </a:stretch>
        </p:blipFill>
        <p:spPr bwMode="auto">
          <a:xfrm>
            <a:off x="2771800" y="3429001"/>
            <a:ext cx="3888432" cy="180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9223075">
            <a:off x="1422052" y="3786552"/>
            <a:ext cx="1406040" cy="79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3" cstate="print"/>
          <a:srcRect t="12043" r="10932" b="63871"/>
          <a:stretch>
            <a:fillRect/>
          </a:stretch>
        </p:blipFill>
        <p:spPr bwMode="auto">
          <a:xfrm>
            <a:off x="1979712" y="5373216"/>
            <a:ext cx="51125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 bwMode="auto">
          <a:xfrm>
            <a:off x="0" y="980728"/>
            <a:ext cx="1187624" cy="489654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5" name="Image 34" descr="logo et mascotte STI2D.tif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278577" cy="1124744"/>
          </a:xfrm>
          <a:prstGeom prst="rect">
            <a:avLst/>
          </a:prstGeom>
        </p:spPr>
      </p:pic>
      <p:pic>
        <p:nvPicPr>
          <p:cNvPr id="36" name="Picture 1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6197058"/>
            <a:ext cx="881590" cy="660942"/>
          </a:xfrm>
          <a:prstGeom prst="rect">
            <a:avLst/>
          </a:prstGeom>
          <a:noFill/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1259632" y="0"/>
            <a:ext cx="7884368" cy="980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0800000" scaled="0"/>
            <a:tileRect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La Fiche</a:t>
            </a:r>
            <a:r>
              <a:rPr kumimoji="1" lang="fr-FR" sz="24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Séquence</a:t>
            </a:r>
            <a:endParaRPr kumimoji="1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5856" y="1268760"/>
            <a:ext cx="3744416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fr-FR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Organisation pratique de la séquence</a:t>
            </a:r>
          </a:p>
        </p:txBody>
      </p:sp>
      <p:grpSp>
        <p:nvGrpSpPr>
          <p:cNvPr id="2" name="Groupe 22"/>
          <p:cNvGrpSpPr/>
          <p:nvPr/>
        </p:nvGrpSpPr>
        <p:grpSpPr>
          <a:xfrm>
            <a:off x="7092280" y="2420888"/>
            <a:ext cx="1907704" cy="1406047"/>
            <a:chOff x="3491880" y="4149080"/>
            <a:chExt cx="2699792" cy="1910103"/>
          </a:xfrm>
          <a:scene3d>
            <a:camera prst="perspectiveContrastingLeftFacing"/>
            <a:lightRig rig="threePt" dir="t"/>
          </a:scene3d>
        </p:grpSpPr>
        <p:pic>
          <p:nvPicPr>
            <p:cNvPr id="21" name="Image 20" descr="fich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1880" y="4149080"/>
              <a:ext cx="2699792" cy="1910103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3593786" y="5420769"/>
              <a:ext cx="2520280" cy="293467"/>
            </a:xfrm>
            <a:prstGeom prst="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FF9900"/>
                  </a:solidFill>
                </a:ln>
              </a:endParaRPr>
            </a:p>
          </p:txBody>
        </p:sp>
      </p:grp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1331640" y="2060849"/>
          <a:ext cx="5040560" cy="2355729"/>
        </p:xfrm>
        <a:graphic>
          <a:graphicData uri="http://schemas.openxmlformats.org/drawingml/2006/table">
            <a:tbl>
              <a:tblPr/>
              <a:tblGrid>
                <a:gridCol w="376161"/>
                <a:gridCol w="4664399"/>
              </a:tblGrid>
              <a:tr h="1224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 anchor="ctr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i="1" dirty="0" smtClean="0">
                          <a:solidFill>
                            <a:srgbClr val="C0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Prototypage:</a:t>
                      </a:r>
                      <a:endParaRPr lang="fr-FR" sz="1200" dirty="0" smtClean="0">
                        <a:solidFill>
                          <a:srgbClr val="C00000"/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Construction d'une maquette à échelle réduite </a:t>
                      </a:r>
                      <a:r>
                        <a:rPr lang="fr-F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dans le but de vérifier: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-que le bâtiment est bien conçu au regard du climat (implantation, organisation des zones de l'habitat, protections solaires...)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-son architecture globale.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740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 anchor="ctr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1" dirty="0" smtClean="0">
                          <a:solidFill>
                            <a:srgbClr val="C0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Qualification, Intégration et Validation:</a:t>
                      </a:r>
                      <a:endParaRPr lang="fr-FR" sz="1100" dirty="0" smtClean="0">
                        <a:solidFill>
                          <a:srgbClr val="C00000"/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Validation du projet en fonction du cahier des charges.</a:t>
                      </a:r>
                    </a:p>
                  </a:txBody>
                  <a:tcPr marL="43081" marR="43081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2" name="Connecteur en arc 31"/>
          <p:cNvCxnSpPr/>
          <p:nvPr/>
        </p:nvCxnSpPr>
        <p:spPr>
          <a:xfrm rot="10800000">
            <a:off x="6372200" y="2564904"/>
            <a:ext cx="1008112" cy="72008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" name="Groupe 55"/>
          <p:cNvGrpSpPr/>
          <p:nvPr/>
        </p:nvGrpSpPr>
        <p:grpSpPr>
          <a:xfrm>
            <a:off x="6804248" y="0"/>
            <a:ext cx="2238526" cy="961707"/>
            <a:chOff x="6715140" y="0"/>
            <a:chExt cx="2238526" cy="961707"/>
          </a:xfrm>
        </p:grpSpPr>
        <p:pic>
          <p:nvPicPr>
            <p:cNvPr id="57" name="Image 56" descr="logo2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29520" y="0"/>
              <a:ext cx="874751" cy="428628"/>
            </a:xfrm>
            <a:prstGeom prst="rect">
              <a:avLst/>
            </a:prstGeom>
          </p:spPr>
        </p:pic>
        <p:sp>
          <p:nvSpPr>
            <p:cNvPr id="58" name="ZoneTexte 57"/>
            <p:cNvSpPr txBox="1"/>
            <p:nvPr/>
          </p:nvSpPr>
          <p:spPr>
            <a:xfrm>
              <a:off x="6715140" y="500042"/>
              <a:ext cx="17988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Lycée CARNOT</a:t>
              </a:r>
            </a:p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BRUAY–LA-BUISSIERE</a:t>
              </a:r>
              <a:endParaRPr lang="fr-FR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59" name="Image 58" descr="IMGP1783"/>
            <p:cNvPicPr/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58214" y="214290"/>
              <a:ext cx="595452" cy="68068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sp>
        <p:nvSpPr>
          <p:cNvPr id="29" name="Titre 1"/>
          <p:cNvSpPr txBox="1">
            <a:spLocks/>
          </p:cNvSpPr>
          <p:nvPr/>
        </p:nvSpPr>
        <p:spPr bwMode="auto">
          <a:xfrm>
            <a:off x="539552" y="764704"/>
            <a:ext cx="16561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C000"/>
            </a:solidFill>
            <a:headEnd/>
            <a:tailEnd/>
          </a:ln>
          <a:scene3d>
            <a:camera prst="isometricOffAxis1Righ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000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Le </a:t>
            </a: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Projet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en AC</a:t>
            </a:r>
            <a:endParaRPr kumimoji="1" lang="fr-FR" sz="14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7" name="Picture 2" descr="Gif webmaster mini_puces 9351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645024"/>
            <a:ext cx="200025" cy="200025"/>
          </a:xfrm>
          <a:prstGeom prst="rect">
            <a:avLst/>
          </a:prstGeom>
          <a:noFill/>
        </p:spPr>
      </p:pic>
      <p:sp>
        <p:nvSpPr>
          <p:cNvPr id="46" name="Rectangle 45"/>
          <p:cNvSpPr/>
          <p:nvPr/>
        </p:nvSpPr>
        <p:spPr>
          <a:xfrm>
            <a:off x="0" y="1556792"/>
            <a:ext cx="1259632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6000" rIns="0" bIns="36000" rtlCol="0" anchor="t"/>
          <a:lstStyle/>
          <a:p>
            <a:pPr algn="ctr"/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séquence (fiche)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Approche</a:t>
            </a: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Pédagogique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Thème Etude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Objectifs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Organisation pratique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Les activités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La structuration de connaissances</a:t>
            </a:r>
          </a:p>
          <a:p>
            <a:endParaRPr lang="fr-FR" sz="12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0" y="4221088"/>
            <a:ext cx="1187624" cy="1667014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0" y="2060848"/>
            <a:ext cx="1187624" cy="144016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4581128"/>
            <a:ext cx="2581781" cy="180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 bwMode="auto">
          <a:xfrm>
            <a:off x="0" y="980728"/>
            <a:ext cx="1187624" cy="489654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5" name="Image 34" descr="logo et mascotte STI2D.tif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278577" cy="1124744"/>
          </a:xfrm>
          <a:prstGeom prst="rect">
            <a:avLst/>
          </a:prstGeom>
        </p:spPr>
      </p:pic>
      <p:pic>
        <p:nvPicPr>
          <p:cNvPr id="36" name="Picture 1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6197058"/>
            <a:ext cx="881590" cy="660942"/>
          </a:xfrm>
          <a:prstGeom prst="rect">
            <a:avLst/>
          </a:prstGeom>
          <a:noFill/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1259632" y="0"/>
            <a:ext cx="7884368" cy="980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0800000" scaled="0"/>
            <a:tileRect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La Fiche</a:t>
            </a:r>
            <a:r>
              <a:rPr kumimoji="1" lang="fr-FR" sz="24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Séquence</a:t>
            </a:r>
            <a:endParaRPr kumimoji="1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5856" y="1268760"/>
            <a:ext cx="3744416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fr-FR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Organisation pratique de la séquence</a:t>
            </a:r>
          </a:p>
        </p:txBody>
      </p:sp>
      <p:grpSp>
        <p:nvGrpSpPr>
          <p:cNvPr id="2" name="Groupe 22"/>
          <p:cNvGrpSpPr/>
          <p:nvPr/>
        </p:nvGrpSpPr>
        <p:grpSpPr>
          <a:xfrm>
            <a:off x="7092280" y="2420888"/>
            <a:ext cx="1907704" cy="1406047"/>
            <a:chOff x="3491880" y="4149080"/>
            <a:chExt cx="2699792" cy="1910103"/>
          </a:xfrm>
          <a:scene3d>
            <a:camera prst="perspectiveContrastingLeftFacing"/>
            <a:lightRig rig="threePt" dir="t"/>
          </a:scene3d>
        </p:grpSpPr>
        <p:pic>
          <p:nvPicPr>
            <p:cNvPr id="21" name="Image 20" descr="fich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1880" y="4149080"/>
              <a:ext cx="2699792" cy="1910103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3593786" y="5420769"/>
              <a:ext cx="2520280" cy="293467"/>
            </a:xfrm>
            <a:prstGeom prst="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FF9900"/>
                  </a:solidFill>
                </a:ln>
              </a:endParaRPr>
            </a:p>
          </p:txBody>
        </p:sp>
      </p:grp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1331640" y="2060849"/>
          <a:ext cx="5040560" cy="2172849"/>
        </p:xfrm>
        <a:graphic>
          <a:graphicData uri="http://schemas.openxmlformats.org/drawingml/2006/table">
            <a:tbl>
              <a:tblPr/>
              <a:tblGrid>
                <a:gridCol w="376161"/>
                <a:gridCol w="4664399"/>
              </a:tblGrid>
              <a:tr h="1224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 anchor="ctr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400" b="1" i="1" dirty="0" smtClean="0">
                          <a:solidFill>
                            <a:srgbClr val="C0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Prototypage:</a:t>
                      </a:r>
                      <a:endParaRPr lang="fr-FR" sz="1200" dirty="0" smtClean="0">
                        <a:solidFill>
                          <a:srgbClr val="C00000"/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Sur la maquette d’éclairage modéliser</a:t>
                      </a:r>
                      <a:r>
                        <a:rPr lang="fr-FR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 la solution d’éclairage retenue en fonction de la pièce ( utilisation d’un luxmètre, couleurs des murs/plafonds/sols ).</a:t>
                      </a:r>
                      <a:endParaRPr lang="fr-FR" sz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Sur</a:t>
                      </a:r>
                      <a:r>
                        <a:rPr lang="fr-FR" sz="12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 la maquette d’éclairage intégrer et paramétrer </a:t>
                      </a:r>
                      <a:r>
                        <a:rPr lang="fr-FR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: le gradateur de lumière, le programmateur horaire et le détecteur de présence.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fr-FR" sz="5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740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3081" marR="43081" marT="0" marB="0" anchor="ctr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1" dirty="0" smtClean="0">
                          <a:solidFill>
                            <a:srgbClr val="C00000"/>
                          </a:solidFill>
                          <a:latin typeface="Arial"/>
                          <a:ea typeface="MS Mincho"/>
                          <a:cs typeface="Times New Roman"/>
                        </a:rPr>
                        <a:t>Qualification, Intégration et Validation:</a:t>
                      </a:r>
                      <a:endParaRPr lang="fr-FR" sz="1100" dirty="0" smtClean="0">
                        <a:solidFill>
                          <a:srgbClr val="C00000"/>
                        </a:solidFill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/>
                          <a:ea typeface="MS Mincho"/>
                          <a:cs typeface="Times New Roman"/>
                        </a:rPr>
                        <a:t>Validation du projet en fonction du cahier des charges.</a:t>
                      </a:r>
                    </a:p>
                  </a:txBody>
                  <a:tcPr marL="43081" marR="43081" marT="0" marB="0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2" name="Connecteur en arc 31"/>
          <p:cNvCxnSpPr/>
          <p:nvPr/>
        </p:nvCxnSpPr>
        <p:spPr>
          <a:xfrm rot="10800000">
            <a:off x="6372200" y="2564904"/>
            <a:ext cx="1008112" cy="72008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" name="Groupe 55"/>
          <p:cNvGrpSpPr/>
          <p:nvPr/>
        </p:nvGrpSpPr>
        <p:grpSpPr>
          <a:xfrm>
            <a:off x="6804248" y="0"/>
            <a:ext cx="2238526" cy="961707"/>
            <a:chOff x="6715140" y="0"/>
            <a:chExt cx="2238526" cy="961707"/>
          </a:xfrm>
        </p:grpSpPr>
        <p:pic>
          <p:nvPicPr>
            <p:cNvPr id="57" name="Image 56" descr="logo2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29520" y="0"/>
              <a:ext cx="874751" cy="428628"/>
            </a:xfrm>
            <a:prstGeom prst="rect">
              <a:avLst/>
            </a:prstGeom>
          </p:spPr>
        </p:pic>
        <p:sp>
          <p:nvSpPr>
            <p:cNvPr id="58" name="ZoneTexte 57"/>
            <p:cNvSpPr txBox="1"/>
            <p:nvPr/>
          </p:nvSpPr>
          <p:spPr>
            <a:xfrm>
              <a:off x="6715140" y="500042"/>
              <a:ext cx="17988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Lycée CARNOT</a:t>
              </a:r>
            </a:p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BRUAY–LA-BUISSIERE</a:t>
              </a:r>
              <a:endParaRPr lang="fr-FR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59" name="Image 58" descr="IMGP1783"/>
            <p:cNvPicPr/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58214" y="214290"/>
              <a:ext cx="595452" cy="68068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sp>
        <p:nvSpPr>
          <p:cNvPr id="29" name="Titre 1"/>
          <p:cNvSpPr txBox="1">
            <a:spLocks/>
          </p:cNvSpPr>
          <p:nvPr/>
        </p:nvSpPr>
        <p:spPr bwMode="auto">
          <a:xfrm>
            <a:off x="539552" y="764704"/>
            <a:ext cx="16561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C000"/>
            </a:solidFill>
            <a:headEnd/>
            <a:tailEnd/>
          </a:ln>
          <a:scene3d>
            <a:camera prst="isometricOffAxis1Righ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000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Le </a:t>
            </a: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Projet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en EE</a:t>
            </a:r>
            <a:endParaRPr kumimoji="1" lang="fr-FR" sz="14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7" name="Picture 2" descr="Gif webmaster mini_puces 9351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645024"/>
            <a:ext cx="200025" cy="200025"/>
          </a:xfrm>
          <a:prstGeom prst="rect">
            <a:avLst/>
          </a:prstGeom>
          <a:noFill/>
        </p:spPr>
      </p:pic>
      <p:sp>
        <p:nvSpPr>
          <p:cNvPr id="46" name="Rectangle 45"/>
          <p:cNvSpPr/>
          <p:nvPr/>
        </p:nvSpPr>
        <p:spPr>
          <a:xfrm>
            <a:off x="0" y="1556792"/>
            <a:ext cx="1259632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6000" rIns="0" bIns="36000" rtlCol="0" anchor="t"/>
          <a:lstStyle/>
          <a:p>
            <a:pPr algn="ctr"/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La séquence (fiche)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Approche</a:t>
            </a: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Pédagogique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Thème Etude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Objectifs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Organisation pratique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Les activités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La structuration de connaissances</a:t>
            </a:r>
          </a:p>
          <a:p>
            <a:endParaRPr lang="fr-FR" sz="12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0" y="4221088"/>
            <a:ext cx="1187624" cy="1667014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0" y="2060848"/>
            <a:ext cx="1187624" cy="144016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pfxnwv4OX7o9uuvM:" descr="http://t3.gstatic.com/images?q=tbn:xnwv4OX7o9uuvM:http://imagemaster.esellerpro.com/2109/I/314/Luxometro_digital_medidor_de_luz_50000_2.jpg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75656" y="4437112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 cstate="print"/>
          <a:srcRect l="38803" t="35181" r="10754" b="21360"/>
          <a:stretch>
            <a:fillRect/>
          </a:stretch>
        </p:blipFill>
        <p:spPr bwMode="auto">
          <a:xfrm>
            <a:off x="3131840" y="4293096"/>
            <a:ext cx="387814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Image 23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78575" y="4941168"/>
            <a:ext cx="2065425" cy="144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 bwMode="auto">
          <a:xfrm>
            <a:off x="0" y="980728"/>
            <a:ext cx="1187624" cy="489654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5" name="Image 34" descr="logo et mascotte STI2D.tif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278577" cy="1124744"/>
          </a:xfrm>
          <a:prstGeom prst="rect">
            <a:avLst/>
          </a:prstGeom>
        </p:spPr>
      </p:pic>
      <p:pic>
        <p:nvPicPr>
          <p:cNvPr id="36" name="Picture 1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6197058"/>
            <a:ext cx="881590" cy="660942"/>
          </a:xfrm>
          <a:prstGeom prst="rect">
            <a:avLst/>
          </a:prstGeom>
          <a:noFill/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1259632" y="0"/>
            <a:ext cx="7884368" cy="980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0800000" scaled="0"/>
            <a:tileRect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La Fiche</a:t>
            </a:r>
            <a:r>
              <a:rPr kumimoji="1" lang="fr-FR" sz="24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Séquence</a:t>
            </a:r>
            <a:endParaRPr kumimoji="1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1556792"/>
            <a:ext cx="1259632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6000" rIns="0" bIns="36000" rtlCol="0" anchor="t"/>
          <a:lstStyle/>
          <a:p>
            <a:pPr algn="ctr"/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séquence (fiche)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Approche</a:t>
            </a: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Pédagogique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Thème Etude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Objectifs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Organisation pratique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Les activités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La structuration de connaissances</a:t>
            </a:r>
          </a:p>
          <a:p>
            <a:endParaRPr lang="fr-FR" sz="12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2" name="Picture 2" descr="Gif webmaster mini_puces 9351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65104"/>
            <a:ext cx="200025" cy="200025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4355976" y="1268760"/>
            <a:ext cx="1872208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fr-FR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Les Activités</a:t>
            </a:r>
          </a:p>
        </p:txBody>
      </p:sp>
      <p:grpSp>
        <p:nvGrpSpPr>
          <p:cNvPr id="2" name="Groupe 22"/>
          <p:cNvGrpSpPr/>
          <p:nvPr/>
        </p:nvGrpSpPr>
        <p:grpSpPr>
          <a:xfrm>
            <a:off x="7020272" y="1340768"/>
            <a:ext cx="1907704" cy="1406047"/>
            <a:chOff x="3491880" y="4149080"/>
            <a:chExt cx="2699792" cy="1910103"/>
          </a:xfrm>
          <a:scene3d>
            <a:camera prst="perspectiveContrastingLeftFacing"/>
            <a:lightRig rig="threePt" dir="t"/>
          </a:scene3d>
        </p:grpSpPr>
        <p:pic>
          <p:nvPicPr>
            <p:cNvPr id="21" name="Image 20" descr="fich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91880" y="4149080"/>
              <a:ext cx="2699792" cy="1910103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3593786" y="5127303"/>
              <a:ext cx="2520280" cy="293467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FF9900"/>
                  </a:solidFill>
                </a:ln>
              </a:endParaRPr>
            </a:p>
          </p:txBody>
        </p:sp>
      </p:grpSp>
      <p:cxnSp>
        <p:nvCxnSpPr>
          <p:cNvPr id="32" name="Connecteur en arc 31"/>
          <p:cNvCxnSpPr/>
          <p:nvPr/>
        </p:nvCxnSpPr>
        <p:spPr>
          <a:xfrm rot="10800000" flipV="1">
            <a:off x="6372200" y="1988840"/>
            <a:ext cx="936104" cy="432048"/>
          </a:xfrm>
          <a:prstGeom prst="curvedConnector3">
            <a:avLst>
              <a:gd name="adj1" fmla="val 50000"/>
            </a:avLst>
          </a:prstGeom>
          <a:ln w="28575">
            <a:solidFill>
              <a:srgbClr val="0000CC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" name="Groupe 55"/>
          <p:cNvGrpSpPr/>
          <p:nvPr/>
        </p:nvGrpSpPr>
        <p:grpSpPr>
          <a:xfrm>
            <a:off x="6804248" y="0"/>
            <a:ext cx="2238526" cy="961707"/>
            <a:chOff x="6715140" y="0"/>
            <a:chExt cx="2238526" cy="961707"/>
          </a:xfrm>
        </p:grpSpPr>
        <p:pic>
          <p:nvPicPr>
            <p:cNvPr id="57" name="Image 56" descr="logo2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29520" y="0"/>
              <a:ext cx="874751" cy="428628"/>
            </a:xfrm>
            <a:prstGeom prst="rect">
              <a:avLst/>
            </a:prstGeom>
          </p:spPr>
        </p:pic>
        <p:sp>
          <p:nvSpPr>
            <p:cNvPr id="58" name="ZoneTexte 57"/>
            <p:cNvSpPr txBox="1"/>
            <p:nvPr/>
          </p:nvSpPr>
          <p:spPr>
            <a:xfrm>
              <a:off x="6715140" y="500042"/>
              <a:ext cx="17988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Lycée CARNOT</a:t>
              </a:r>
            </a:p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BRUAY–LA-BUISSIERE</a:t>
              </a:r>
              <a:endParaRPr lang="fr-FR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59" name="Image 58" descr="IMGP1783"/>
            <p:cNvPicPr/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58214" y="214290"/>
              <a:ext cx="595452" cy="68068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sp>
        <p:nvSpPr>
          <p:cNvPr id="29" name="Titre 1"/>
          <p:cNvSpPr txBox="1">
            <a:spLocks/>
          </p:cNvSpPr>
          <p:nvPr/>
        </p:nvSpPr>
        <p:spPr bwMode="auto">
          <a:xfrm>
            <a:off x="539552" y="764704"/>
            <a:ext cx="16561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C000"/>
            </a:solidFill>
            <a:headEnd/>
            <a:tailEnd/>
          </a:ln>
          <a:scene3d>
            <a:camera prst="isometricOffAxis1Righ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000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Le </a:t>
            </a: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Projet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en AC</a:t>
            </a:r>
            <a:endParaRPr kumimoji="1" lang="fr-FR" sz="14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1475656" y="1844824"/>
          <a:ext cx="4968551" cy="3869178"/>
        </p:xfrm>
        <a:graphic>
          <a:graphicData uri="http://schemas.openxmlformats.org/drawingml/2006/table">
            <a:tbl>
              <a:tblPr/>
              <a:tblGrid>
                <a:gridCol w="360040"/>
                <a:gridCol w="3168352"/>
                <a:gridCol w="720080"/>
                <a:gridCol w="720079"/>
              </a:tblGrid>
              <a:tr h="340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8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Objectifs de l’activité:</a:t>
                      </a:r>
                      <a:endParaRPr lang="fr-FR" sz="12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Nb </a:t>
                      </a:r>
                      <a:r>
                        <a:rPr lang="fr-FR" sz="10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élèves</a:t>
                      </a:r>
                      <a:endParaRPr lang="fr-FR" sz="10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Durée</a:t>
                      </a:r>
                      <a:endParaRPr lang="fr-FR" sz="12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378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60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Analyser le cahier des charges.</a:t>
                      </a:r>
                      <a:endParaRPr lang="fr-FR" sz="14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fr-FR" sz="14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2h</a:t>
                      </a:r>
                      <a:endParaRPr lang="fr-FR" sz="14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78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60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Rechercher</a:t>
                      </a:r>
                      <a:r>
                        <a:rPr lang="fr-FR" sz="1100" baseline="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des solutions d'ensembles dans les limites de l'étude.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2h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60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Représenter un croquis coté de la solution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2h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78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60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Concevoir une maquette numérique 3D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6h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60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Rechercher des matériaux isolants et autoportants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1h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78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60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Définir les plans architecturaux (On se limitera à la définition des  plans de masse, rez de chaussée et de façades).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5h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60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Evaluer les économies d'énergie réalisées  par les apports passifs 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3h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78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60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Evaluer les impacts environnementaux induits par les produits de construction.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3h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60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Réaliser une maquette à échelle réduite 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6h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</a:tbl>
          </a:graphicData>
        </a:graphic>
      </p:graphicFrame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3140968"/>
            <a:ext cx="2776134" cy="1781149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0" y="4653136"/>
            <a:ext cx="1187624" cy="1234966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0" y="2060848"/>
            <a:ext cx="1187624" cy="2232248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Virage 24"/>
          <p:cNvSpPr/>
          <p:nvPr/>
        </p:nvSpPr>
        <p:spPr>
          <a:xfrm rot="16200000">
            <a:off x="2447764" y="5769260"/>
            <a:ext cx="432048" cy="504056"/>
          </a:xfrm>
          <a:prstGeom prst="ben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Virage 27"/>
          <p:cNvSpPr/>
          <p:nvPr/>
        </p:nvSpPr>
        <p:spPr>
          <a:xfrm rot="16200000">
            <a:off x="2951820" y="5769260"/>
            <a:ext cx="432048" cy="504056"/>
          </a:xfrm>
          <a:prstGeom prst="ben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Virage 29"/>
          <p:cNvSpPr/>
          <p:nvPr/>
        </p:nvSpPr>
        <p:spPr>
          <a:xfrm rot="16200000">
            <a:off x="3455876" y="5769260"/>
            <a:ext cx="432048" cy="504056"/>
          </a:xfrm>
          <a:prstGeom prst="ben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Pensées 33"/>
          <p:cNvSpPr/>
          <p:nvPr/>
        </p:nvSpPr>
        <p:spPr>
          <a:xfrm>
            <a:off x="5508104" y="4725144"/>
            <a:ext cx="3096344" cy="1800200"/>
          </a:xfrm>
          <a:prstGeom prst="cloudCallout">
            <a:avLst>
              <a:gd name="adj1" fmla="val -97527"/>
              <a:gd name="adj2" fmla="val 29900"/>
            </a:avLst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5868144" y="5013176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Démarche d’investigation et de résolution de problème</a:t>
            </a:r>
            <a:endParaRPr lang="fr-F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 bwMode="auto">
          <a:xfrm>
            <a:off x="0" y="980728"/>
            <a:ext cx="1187624" cy="489654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5" name="Image 34" descr="logo et mascotte STI2D.tif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278577" cy="1124744"/>
          </a:xfrm>
          <a:prstGeom prst="rect">
            <a:avLst/>
          </a:prstGeom>
        </p:spPr>
      </p:pic>
      <p:pic>
        <p:nvPicPr>
          <p:cNvPr id="36" name="Picture 1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6197058"/>
            <a:ext cx="881590" cy="660942"/>
          </a:xfrm>
          <a:prstGeom prst="rect">
            <a:avLst/>
          </a:prstGeom>
          <a:noFill/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1259632" y="0"/>
            <a:ext cx="7884368" cy="980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0800000" scaled="0"/>
            <a:tileRect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La Fiche</a:t>
            </a:r>
            <a:r>
              <a:rPr kumimoji="1" lang="fr-FR" sz="24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Séquence</a:t>
            </a:r>
            <a:endParaRPr kumimoji="1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1556792"/>
            <a:ext cx="1259632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6000" rIns="0" bIns="36000" rtlCol="0" anchor="t"/>
          <a:lstStyle/>
          <a:p>
            <a:pPr algn="ctr"/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La séquence (fiche)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Approche</a:t>
            </a: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Pédagogique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Thème Etude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Objectifs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Organisation pratique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Les activités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La structuration de connaissances</a:t>
            </a:r>
          </a:p>
          <a:p>
            <a:endParaRPr lang="fr-FR" sz="12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2" name="Picture 2" descr="Gif webmaster mini_puces 9351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65104"/>
            <a:ext cx="200025" cy="200025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4355976" y="1124744"/>
            <a:ext cx="1872208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fr-FR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Les Activités</a:t>
            </a:r>
          </a:p>
        </p:txBody>
      </p:sp>
      <p:grpSp>
        <p:nvGrpSpPr>
          <p:cNvPr id="2" name="Groupe 22"/>
          <p:cNvGrpSpPr/>
          <p:nvPr/>
        </p:nvGrpSpPr>
        <p:grpSpPr>
          <a:xfrm>
            <a:off x="6948264" y="1196752"/>
            <a:ext cx="1907704" cy="1406047"/>
            <a:chOff x="3491880" y="4149080"/>
            <a:chExt cx="2699792" cy="1910103"/>
          </a:xfrm>
          <a:scene3d>
            <a:camera prst="perspectiveContrastingLeftFacing"/>
            <a:lightRig rig="threePt" dir="t"/>
          </a:scene3d>
        </p:grpSpPr>
        <p:pic>
          <p:nvPicPr>
            <p:cNvPr id="21" name="Image 20" descr="fich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91880" y="4149080"/>
              <a:ext cx="2699792" cy="1910103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3593786" y="5127303"/>
              <a:ext cx="2520280" cy="293467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FF9900"/>
                  </a:solidFill>
                </a:ln>
              </a:endParaRPr>
            </a:p>
          </p:txBody>
        </p:sp>
      </p:grpSp>
      <p:cxnSp>
        <p:nvCxnSpPr>
          <p:cNvPr id="32" name="Connecteur en arc 31"/>
          <p:cNvCxnSpPr/>
          <p:nvPr/>
        </p:nvCxnSpPr>
        <p:spPr>
          <a:xfrm rot="10800000" flipV="1">
            <a:off x="6372200" y="1844824"/>
            <a:ext cx="936104" cy="576064"/>
          </a:xfrm>
          <a:prstGeom prst="curvedConnector3">
            <a:avLst>
              <a:gd name="adj1" fmla="val 50000"/>
            </a:avLst>
          </a:prstGeom>
          <a:ln w="28575">
            <a:solidFill>
              <a:srgbClr val="0000CC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" name="Groupe 55"/>
          <p:cNvGrpSpPr/>
          <p:nvPr/>
        </p:nvGrpSpPr>
        <p:grpSpPr>
          <a:xfrm>
            <a:off x="6804248" y="0"/>
            <a:ext cx="2238526" cy="961707"/>
            <a:chOff x="6715140" y="0"/>
            <a:chExt cx="2238526" cy="961707"/>
          </a:xfrm>
        </p:grpSpPr>
        <p:pic>
          <p:nvPicPr>
            <p:cNvPr id="57" name="Image 56" descr="logo2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29520" y="0"/>
              <a:ext cx="874751" cy="428628"/>
            </a:xfrm>
            <a:prstGeom prst="rect">
              <a:avLst/>
            </a:prstGeom>
          </p:spPr>
        </p:pic>
        <p:sp>
          <p:nvSpPr>
            <p:cNvPr id="58" name="ZoneTexte 57"/>
            <p:cNvSpPr txBox="1"/>
            <p:nvPr/>
          </p:nvSpPr>
          <p:spPr>
            <a:xfrm>
              <a:off x="6715140" y="500042"/>
              <a:ext cx="17988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Lycée CARNOT</a:t>
              </a:r>
            </a:p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BRUAY–LA-BUISSIERE</a:t>
              </a:r>
              <a:endParaRPr lang="fr-FR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59" name="Image 58" descr="IMGP1783"/>
            <p:cNvPicPr/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58214" y="214290"/>
              <a:ext cx="595452" cy="68068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sp>
        <p:nvSpPr>
          <p:cNvPr id="29" name="Titre 1"/>
          <p:cNvSpPr txBox="1">
            <a:spLocks/>
          </p:cNvSpPr>
          <p:nvPr/>
        </p:nvSpPr>
        <p:spPr bwMode="auto">
          <a:xfrm>
            <a:off x="539552" y="764704"/>
            <a:ext cx="16561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C000"/>
            </a:solidFill>
            <a:headEnd/>
            <a:tailEnd/>
          </a:ln>
          <a:scene3d>
            <a:camera prst="isometricOffAxis1Righ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000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Le </a:t>
            </a: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Projet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en EE</a:t>
            </a:r>
            <a:endParaRPr kumimoji="1" lang="fr-FR" sz="14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1403648" y="1628800"/>
          <a:ext cx="4968551" cy="4214725"/>
        </p:xfrm>
        <a:graphic>
          <a:graphicData uri="http://schemas.openxmlformats.org/drawingml/2006/table">
            <a:tbl>
              <a:tblPr/>
              <a:tblGrid>
                <a:gridCol w="360040"/>
                <a:gridCol w="3168352"/>
                <a:gridCol w="720080"/>
                <a:gridCol w="720079"/>
              </a:tblGrid>
              <a:tr h="304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8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Objectifs de l’activité:</a:t>
                      </a:r>
                      <a:endParaRPr lang="fr-FR" sz="12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Nb </a:t>
                      </a:r>
                      <a:r>
                        <a:rPr lang="fr-FR" sz="1000" b="1" dirty="0" smtClean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élèves</a:t>
                      </a:r>
                      <a:endParaRPr lang="fr-FR" sz="10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Durée</a:t>
                      </a:r>
                      <a:endParaRPr lang="fr-FR" sz="12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6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Analyser le cahier des charges.</a:t>
                      </a:r>
                      <a:endParaRPr lang="fr-FR" sz="14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fr-FR" sz="14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2h</a:t>
                      </a:r>
                      <a:endParaRPr lang="fr-FR" sz="14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AF3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60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Analyser les pièces de l’habitat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0,5h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60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Rechercher les moyens d’éclairage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3h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AF3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6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Rechercher les différentes manières d’améliorer la gestion de l’éclairage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2h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6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Simuler les montages d’éclairage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1h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AF3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6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Constituer le dossier d’éclairage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2h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60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Justifier et identifier le matériel nécessaires à l’amélioration de la gestion de l’éclairage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2h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AF3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60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Calculer</a:t>
                      </a:r>
                      <a:r>
                        <a:rPr lang="fr-FR" sz="1100" baseline="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le cout du matériel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2h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60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Identifier les moyens de protections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1,5h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AF3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60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Réaliser</a:t>
                      </a:r>
                      <a:r>
                        <a:rPr lang="fr-FR" sz="1100" baseline="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le schéma de distribution de l’énergie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1h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6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Modéliser la solution d’éclairage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A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1h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AF3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6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Intégrer et paramétrer</a:t>
                      </a:r>
                      <a:r>
                        <a:rPr lang="fr-FR" sz="1100" baseline="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le matériel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40404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3h</a:t>
                      </a:r>
                      <a:endParaRPr lang="fr-FR" sz="1100" dirty="0">
                        <a:solidFill>
                          <a:srgbClr val="40404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972" marR="42972" marT="0" marB="0" anchor="ctr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0" y="4653136"/>
            <a:ext cx="1187624" cy="1234966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0" y="2060848"/>
            <a:ext cx="1187624" cy="2232248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5" name="Image 24" descr="Liste des taches projet 1 EE bon_Page_2.jpg"/>
          <p:cNvPicPr>
            <a:picLocks noChangeAspect="1"/>
          </p:cNvPicPr>
          <p:nvPr/>
        </p:nvPicPr>
        <p:blipFill>
          <a:blip r:embed="rId10" cstate="print"/>
          <a:srcRect l="1615" t="4567" r="35416" b="29219"/>
          <a:stretch>
            <a:fillRect/>
          </a:stretch>
        </p:blipFill>
        <p:spPr>
          <a:xfrm>
            <a:off x="6047657" y="2564904"/>
            <a:ext cx="3096343" cy="230240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28" name="Virage 27"/>
          <p:cNvSpPr/>
          <p:nvPr/>
        </p:nvSpPr>
        <p:spPr>
          <a:xfrm rot="16200000">
            <a:off x="2519772" y="5913276"/>
            <a:ext cx="432048" cy="504056"/>
          </a:xfrm>
          <a:prstGeom prst="ben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Virage 29"/>
          <p:cNvSpPr/>
          <p:nvPr/>
        </p:nvSpPr>
        <p:spPr>
          <a:xfrm rot="16200000">
            <a:off x="3023828" y="5913276"/>
            <a:ext cx="432048" cy="504056"/>
          </a:xfrm>
          <a:prstGeom prst="ben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Virage 30"/>
          <p:cNvSpPr/>
          <p:nvPr/>
        </p:nvSpPr>
        <p:spPr>
          <a:xfrm rot="16200000">
            <a:off x="3527884" y="5913276"/>
            <a:ext cx="432048" cy="504056"/>
          </a:xfrm>
          <a:prstGeom prst="ben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Pensées 32"/>
          <p:cNvSpPr/>
          <p:nvPr/>
        </p:nvSpPr>
        <p:spPr>
          <a:xfrm>
            <a:off x="5652120" y="4869160"/>
            <a:ext cx="3096344" cy="1800200"/>
          </a:xfrm>
          <a:prstGeom prst="cloudCallout">
            <a:avLst>
              <a:gd name="adj1" fmla="val -97527"/>
              <a:gd name="adj2" fmla="val 29900"/>
            </a:avLst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6012160" y="515719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Démarche d’investigation et de résolution de problème</a:t>
            </a:r>
            <a:endParaRPr lang="fr-F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"/>
          <p:cNvSpPr txBox="1">
            <a:spLocks/>
          </p:cNvSpPr>
          <p:nvPr/>
        </p:nvSpPr>
        <p:spPr bwMode="auto">
          <a:xfrm>
            <a:off x="1259632" y="0"/>
            <a:ext cx="7884368" cy="980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0800000" scaled="0"/>
            <a:tileRect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 thème</a:t>
            </a:r>
            <a:r>
              <a:rPr kumimoji="1" lang="fr-FR" sz="24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commun</a:t>
            </a:r>
            <a:endParaRPr kumimoji="1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8" name="Titre 1"/>
          <p:cNvSpPr txBox="1">
            <a:spLocks/>
          </p:cNvSpPr>
          <p:nvPr/>
        </p:nvSpPr>
        <p:spPr bwMode="auto">
          <a:xfrm>
            <a:off x="0" y="1196752"/>
            <a:ext cx="1187624" cy="489654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/>
          <a:srcRect l="7246" t="11646" r="29347" b="20807"/>
          <a:stretch>
            <a:fillRect/>
          </a:stretch>
        </p:blipFill>
        <p:spPr bwMode="auto">
          <a:xfrm>
            <a:off x="3000364" y="3643314"/>
            <a:ext cx="2500330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Image 34" descr="logo et mascotte STI2D.tif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278577" cy="1124744"/>
          </a:xfrm>
          <a:prstGeom prst="rect">
            <a:avLst/>
          </a:prstGeom>
        </p:spPr>
      </p:pic>
      <p:pic>
        <p:nvPicPr>
          <p:cNvPr id="36" name="Picture 1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6197058"/>
            <a:ext cx="881590" cy="660942"/>
          </a:xfrm>
          <a:prstGeom prst="rect">
            <a:avLst/>
          </a:prstGeom>
          <a:noFill/>
        </p:spPr>
      </p:pic>
      <p:pic>
        <p:nvPicPr>
          <p:cNvPr id="39" name="Image 38" descr="logo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88089" y="164648"/>
            <a:ext cx="728959" cy="357190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6929454" y="500042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Lycée CARNOT</a:t>
            </a:r>
          </a:p>
          <a:p>
            <a:r>
              <a:rPr lang="fr-FR" sz="1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BRUAY–LA-BUISSIERE</a:t>
            </a:r>
            <a:endParaRPr lang="fr-FR" sz="1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Image 9" descr="IMGP1783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0" y="142852"/>
            <a:ext cx="785786" cy="7521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2" name="Arrondir un rectangle à un seul coin 11"/>
          <p:cNvSpPr/>
          <p:nvPr/>
        </p:nvSpPr>
        <p:spPr>
          <a:xfrm>
            <a:off x="1500166" y="1428736"/>
            <a:ext cx="3071834" cy="571504"/>
          </a:xfrm>
          <a:prstGeom prst="round1Rect">
            <a:avLst>
              <a:gd name="adj" fmla="val 50000"/>
            </a:avLst>
          </a:prstGeom>
          <a:solidFill>
            <a:schemeClr val="tx1">
              <a:lumMod val="75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smtClean="0">
                <a:solidFill>
                  <a:schemeClr val="bg1"/>
                </a:solidFill>
              </a:rPr>
              <a:t>Concept de maisons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14612" y="857232"/>
            <a:ext cx="3732446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fr-FR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Villavenir (2005) – Loos en Gohelle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1604" y="3357562"/>
            <a:ext cx="1838325" cy="108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5072074"/>
            <a:ext cx="1819275" cy="1057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12" y="1714488"/>
            <a:ext cx="1847850" cy="108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ZoneTexte 30"/>
          <p:cNvSpPr txBox="1"/>
          <p:nvPr/>
        </p:nvSpPr>
        <p:spPr>
          <a:xfrm>
            <a:off x="2214546" y="271462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Techniquement innovantes</a:t>
            </a:r>
            <a:endParaRPr lang="fr-FR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428728" y="221455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Respectueuses de l’environnement</a:t>
            </a:r>
            <a:endParaRPr lang="fr-FR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500430" y="314324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Concepts constructifs différents</a:t>
            </a:r>
            <a:endParaRPr lang="fr-FR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490" name="AutoShape 2" descr="http://www.futura-sciences.com/uploads/tx_oxcsfutura/rt2005.jpg"/>
          <p:cNvSpPr>
            <a:spLocks noChangeAspect="1" noChangeArrowheads="1"/>
          </p:cNvSpPr>
          <p:nvPr/>
        </p:nvSpPr>
        <p:spPr bwMode="auto">
          <a:xfrm>
            <a:off x="155575" y="-1447800"/>
            <a:ext cx="2486025" cy="3019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 27"/>
          <p:cNvGrpSpPr/>
          <p:nvPr/>
        </p:nvGrpSpPr>
        <p:grpSpPr>
          <a:xfrm>
            <a:off x="7020272" y="3429000"/>
            <a:ext cx="1800200" cy="2227558"/>
            <a:chOff x="7020272" y="3429000"/>
            <a:chExt cx="1800200" cy="2227558"/>
          </a:xfrm>
        </p:grpSpPr>
        <p:pic>
          <p:nvPicPr>
            <p:cNvPr id="63492" name="Picture 4" descr="http://www.futura-sciences.com/uploads/tx_oxcsfutura/rt2005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020272" y="3645024"/>
              <a:ext cx="1656184" cy="20115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956376" y="3429000"/>
              <a:ext cx="864096" cy="9689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4" name="ZoneTexte 33"/>
          <p:cNvSpPr txBox="1"/>
          <p:nvPr/>
        </p:nvSpPr>
        <p:spPr>
          <a:xfrm>
            <a:off x="0" y="1643050"/>
            <a:ext cx="1259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*thème commun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</a:rPr>
              <a:t>*</a:t>
            </a:r>
            <a:r>
              <a:rPr lang="fr-FR" sz="1200" b="1" dirty="0" err="1" smtClean="0">
                <a:solidFill>
                  <a:schemeClr val="tx2">
                    <a:lumMod val="50000"/>
                  </a:schemeClr>
                </a:solidFill>
              </a:rPr>
              <a:t>Villavenir</a:t>
            </a:r>
            <a:endParaRPr lang="fr-FR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*Eléments communs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*Progression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*Objectifs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*La démarche</a:t>
            </a:r>
          </a:p>
          <a:p>
            <a:pPr>
              <a:buFont typeface="Arial" pitchFamily="34" charset="0"/>
              <a:buChar char="•"/>
            </a:pPr>
            <a:endParaRPr lang="fr-FR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sz="1200" b="1" dirty="0">
              <a:solidFill>
                <a:schemeClr val="bg1"/>
              </a:solidFill>
            </a:endParaRPr>
          </a:p>
        </p:txBody>
      </p:sp>
      <p:pic>
        <p:nvPicPr>
          <p:cNvPr id="37" name="Picture 2" descr="Gif webmaster mini_puces 9351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99592" y="2204864"/>
            <a:ext cx="200025" cy="200025"/>
          </a:xfrm>
          <a:prstGeom prst="rect">
            <a:avLst/>
          </a:prstGeom>
          <a:noFill/>
        </p:spPr>
      </p:pic>
      <p:sp>
        <p:nvSpPr>
          <p:cNvPr id="45" name="Rectangle 44"/>
          <p:cNvSpPr/>
          <p:nvPr/>
        </p:nvSpPr>
        <p:spPr>
          <a:xfrm>
            <a:off x="0" y="2492896"/>
            <a:ext cx="1187624" cy="358957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0" y="1556792"/>
            <a:ext cx="1187624" cy="504056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itre 1"/>
          <p:cNvSpPr txBox="1">
            <a:spLocks/>
          </p:cNvSpPr>
          <p:nvPr/>
        </p:nvSpPr>
        <p:spPr bwMode="auto">
          <a:xfrm>
            <a:off x="539552" y="764704"/>
            <a:ext cx="1800200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C000"/>
            </a:solidFill>
            <a:headEnd/>
            <a:tailEnd/>
          </a:ln>
          <a:scene3d>
            <a:camera prst="isometricOffAxis1Righ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Le projet</a:t>
            </a:r>
            <a:endParaRPr kumimoji="1" lang="fr-FR" sz="16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1" grpId="0"/>
      <p:bldP spid="32" grpId="0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 bwMode="auto">
          <a:xfrm>
            <a:off x="0" y="980728"/>
            <a:ext cx="1187624" cy="489654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5" name="Image 34" descr="logo et mascotte STI2D.tif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278577" cy="1124744"/>
          </a:xfrm>
          <a:prstGeom prst="rect">
            <a:avLst/>
          </a:prstGeom>
        </p:spPr>
      </p:pic>
      <p:pic>
        <p:nvPicPr>
          <p:cNvPr id="36" name="Picture 1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6197058"/>
            <a:ext cx="881590" cy="660942"/>
          </a:xfrm>
          <a:prstGeom prst="rect">
            <a:avLst/>
          </a:prstGeom>
          <a:noFill/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1259632" y="0"/>
            <a:ext cx="7884368" cy="980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0800000" scaled="0"/>
            <a:tileRect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La Fiche</a:t>
            </a:r>
            <a:r>
              <a:rPr kumimoji="1" lang="fr-FR" sz="24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Séquence</a:t>
            </a:r>
            <a:endParaRPr kumimoji="1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52" name="Picture 2" descr="Gif webmaster mini_puces 9351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69160"/>
            <a:ext cx="200025" cy="200025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403648" y="1268760"/>
            <a:ext cx="7344816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fr-FR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Structuration de connaissances ( les 2 spécialités en même temps ) </a:t>
            </a:r>
          </a:p>
        </p:txBody>
      </p:sp>
      <p:grpSp>
        <p:nvGrpSpPr>
          <p:cNvPr id="3" name="Groupe 29"/>
          <p:cNvGrpSpPr/>
          <p:nvPr/>
        </p:nvGrpSpPr>
        <p:grpSpPr>
          <a:xfrm>
            <a:off x="6804248" y="0"/>
            <a:ext cx="2238526" cy="961707"/>
            <a:chOff x="6715140" y="0"/>
            <a:chExt cx="2238526" cy="961707"/>
          </a:xfrm>
        </p:grpSpPr>
        <p:pic>
          <p:nvPicPr>
            <p:cNvPr id="31" name="Image 30" descr="logo2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9520" y="0"/>
              <a:ext cx="874751" cy="428628"/>
            </a:xfrm>
            <a:prstGeom prst="rect">
              <a:avLst/>
            </a:prstGeom>
          </p:spPr>
        </p:pic>
        <p:sp>
          <p:nvSpPr>
            <p:cNvPr id="32" name="ZoneTexte 31"/>
            <p:cNvSpPr txBox="1"/>
            <p:nvPr/>
          </p:nvSpPr>
          <p:spPr>
            <a:xfrm>
              <a:off x="6715140" y="500042"/>
              <a:ext cx="17988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Lycée CARNOT</a:t>
              </a:r>
            </a:p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BRUAY–LA-BUISSIERE</a:t>
              </a:r>
              <a:endParaRPr lang="fr-FR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33" name="Image 32" descr="IMGP1783"/>
            <p:cNvPicPr/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58214" y="214290"/>
              <a:ext cx="595452" cy="68068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sp>
        <p:nvSpPr>
          <p:cNvPr id="24" name="Rectangle 23"/>
          <p:cNvSpPr/>
          <p:nvPr/>
        </p:nvSpPr>
        <p:spPr>
          <a:xfrm>
            <a:off x="0" y="1556792"/>
            <a:ext cx="1259632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6000" rIns="0" bIns="36000" rtlCol="0" anchor="t"/>
          <a:lstStyle/>
          <a:p>
            <a:pPr algn="ctr"/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La séquence (fiche)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Approche</a:t>
            </a: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Pédagogique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Thème Etude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Objectifs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Organisation pratique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Les activités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La structuration de connaissances</a:t>
            </a:r>
          </a:p>
          <a:p>
            <a:endParaRPr lang="fr-FR" sz="12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5301208"/>
            <a:ext cx="1187624" cy="514886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0" y="2060848"/>
            <a:ext cx="1187624" cy="2592288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8" name="Image 27"/>
          <p:cNvPicPr/>
          <p:nvPr/>
        </p:nvPicPr>
        <p:blipFill>
          <a:blip r:embed="rId9" cstate="print"/>
          <a:srcRect l="7559" t="30024" r="4908" b="15012"/>
          <a:stretch>
            <a:fillRect/>
          </a:stretch>
        </p:blipFill>
        <p:spPr bwMode="auto">
          <a:xfrm>
            <a:off x="1259632" y="2780928"/>
            <a:ext cx="604867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re 1"/>
          <p:cNvSpPr txBox="1">
            <a:spLocks/>
          </p:cNvSpPr>
          <p:nvPr/>
        </p:nvSpPr>
        <p:spPr bwMode="auto">
          <a:xfrm>
            <a:off x="1403648" y="1988840"/>
            <a:ext cx="16561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C000"/>
            </a:solidFill>
            <a:headEnd/>
            <a:tailEnd/>
          </a:ln>
          <a:scene3d>
            <a:camera prst="isometricOffAxis1Righ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fr-FR" sz="2000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</a:rPr>
              <a:t>Un projet commun</a:t>
            </a:r>
            <a:endParaRPr kumimoji="1" lang="fr-FR" sz="1400" kern="0" dirty="0" smtClean="0">
              <a:solidFill>
                <a:schemeClr val="bg1">
                  <a:lumMod val="75000"/>
                </a:schemeClr>
              </a:solidFill>
              <a:latin typeface="Berlin Sans FB Demi" pitchFamily="34" charset="0"/>
            </a:endParaRPr>
          </a:p>
        </p:txBody>
      </p:sp>
      <p:grpSp>
        <p:nvGrpSpPr>
          <p:cNvPr id="21" name="Groupe 22"/>
          <p:cNvGrpSpPr/>
          <p:nvPr/>
        </p:nvGrpSpPr>
        <p:grpSpPr>
          <a:xfrm>
            <a:off x="6948264" y="3645024"/>
            <a:ext cx="2411760" cy="1872208"/>
            <a:chOff x="3491880" y="4149080"/>
            <a:chExt cx="2699792" cy="1910103"/>
          </a:xfrm>
          <a:scene3d>
            <a:camera prst="perspectiveContrastingLeftFacing"/>
            <a:lightRig rig="threePt" dir="t"/>
          </a:scene3d>
        </p:grpSpPr>
        <p:pic>
          <p:nvPicPr>
            <p:cNvPr id="22" name="Image 21" descr="fiche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91880" y="4149080"/>
              <a:ext cx="2699792" cy="1910103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Rectangle 22"/>
            <p:cNvSpPr/>
            <p:nvPr/>
          </p:nvSpPr>
          <p:spPr>
            <a:xfrm>
              <a:off x="3593786" y="5420769"/>
              <a:ext cx="2520280" cy="293467"/>
            </a:xfrm>
            <a:prstGeom prst="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FF9900"/>
                  </a:solidFill>
                </a:ln>
              </a:endParaRPr>
            </a:p>
          </p:txBody>
        </p:sp>
      </p:grpSp>
      <p:cxnSp>
        <p:nvCxnSpPr>
          <p:cNvPr id="25" name="Connecteur en arc 24"/>
          <p:cNvCxnSpPr/>
          <p:nvPr/>
        </p:nvCxnSpPr>
        <p:spPr>
          <a:xfrm rot="10800000">
            <a:off x="6372200" y="3645024"/>
            <a:ext cx="936104" cy="648072"/>
          </a:xfrm>
          <a:prstGeom prst="curved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Connecteur en arc 28"/>
          <p:cNvCxnSpPr/>
          <p:nvPr/>
        </p:nvCxnSpPr>
        <p:spPr>
          <a:xfrm rot="10800000" flipV="1">
            <a:off x="6156176" y="4365104"/>
            <a:ext cx="1224136" cy="504056"/>
          </a:xfrm>
          <a:prstGeom prst="curved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340768"/>
            <a:ext cx="7360890" cy="198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Ellipse 54"/>
          <p:cNvSpPr/>
          <p:nvPr/>
        </p:nvSpPr>
        <p:spPr>
          <a:xfrm>
            <a:off x="1979712" y="3143224"/>
            <a:ext cx="6715172" cy="3714776"/>
          </a:xfrm>
          <a:prstGeom prst="ellipse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"/>
          <p:cNvSpPr txBox="1">
            <a:spLocks/>
          </p:cNvSpPr>
          <p:nvPr/>
        </p:nvSpPr>
        <p:spPr bwMode="auto">
          <a:xfrm>
            <a:off x="0" y="1196752"/>
            <a:ext cx="1187624" cy="489654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5" name="Image 34" descr="logo et mascotte STI2D.tif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278577" cy="1124744"/>
          </a:xfrm>
          <a:prstGeom prst="rect">
            <a:avLst/>
          </a:prstGeom>
        </p:spPr>
      </p:pic>
      <p:pic>
        <p:nvPicPr>
          <p:cNvPr id="36" name="Picture 1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6197058"/>
            <a:ext cx="881590" cy="660942"/>
          </a:xfrm>
          <a:prstGeom prst="rect">
            <a:avLst/>
          </a:prstGeom>
          <a:noFill/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1259632" y="0"/>
            <a:ext cx="7884368" cy="980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0800000" scaled="0"/>
            <a:tileRect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9" name="Image 38" descr="logo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20" y="214290"/>
            <a:ext cx="874751" cy="428628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6715140" y="500042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Lycée CARNOT</a:t>
            </a:r>
          </a:p>
          <a:p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BRUAY–LA-BUISSIERE</a:t>
            </a:r>
            <a:endParaRPr lang="fr-F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9698" name="Picture 2" descr="Gif webmaster mini_puces 9351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2976" y="3143248"/>
            <a:ext cx="200025" cy="200025"/>
          </a:xfrm>
          <a:prstGeom prst="rect">
            <a:avLst/>
          </a:prstGeom>
          <a:noFill/>
        </p:spPr>
      </p:pic>
      <p:pic>
        <p:nvPicPr>
          <p:cNvPr id="10" name="Image 9" descr="IMGP1783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214" y="214290"/>
            <a:ext cx="595452" cy="6806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2285984" y="214290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</a:rPr>
              <a:t>Un thème commun</a:t>
            </a:r>
            <a:endParaRPr lang="fr-F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28860" y="857232"/>
            <a:ext cx="4214842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fr-FR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Temps communs aux deux spécialités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0" y="1643050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*thème commun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</a:t>
            </a:r>
            <a:r>
              <a:rPr lang="fr-FR" sz="1200" b="1" dirty="0" err="1" smtClean="0">
                <a:solidFill>
                  <a:schemeClr val="bg1"/>
                </a:solidFill>
              </a:rPr>
              <a:t>Villavenir</a:t>
            </a:r>
            <a:endParaRPr lang="fr-FR" sz="1200" b="1" dirty="0" smtClean="0">
              <a:solidFill>
                <a:schemeClr val="bg1"/>
              </a:solidFill>
            </a:endParaRP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*éléments communs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progression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Objectifs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</a:rPr>
              <a:t>*progression</a:t>
            </a:r>
          </a:p>
          <a:p>
            <a:pPr>
              <a:buFont typeface="Arial" pitchFamily="34" charset="0"/>
              <a:buChar char="•"/>
            </a:pP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4143380"/>
            <a:ext cx="1187624" cy="1928826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0" y="1214422"/>
            <a:ext cx="1187624" cy="250033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28"/>
          <p:cNvGrpSpPr>
            <a:grpSpLocks noChangeAspect="1"/>
          </p:cNvGrpSpPr>
          <p:nvPr/>
        </p:nvGrpSpPr>
        <p:grpSpPr>
          <a:xfrm>
            <a:off x="3479910" y="3857604"/>
            <a:ext cx="3673346" cy="2481157"/>
            <a:chOff x="6372210" y="2348877"/>
            <a:chExt cx="2771802" cy="18722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Flèche courbée vers le haut 43"/>
            <p:cNvSpPr/>
            <p:nvPr/>
          </p:nvSpPr>
          <p:spPr>
            <a:xfrm>
              <a:off x="6588233" y="2420886"/>
              <a:ext cx="2555779" cy="1728190"/>
            </a:xfrm>
            <a:prstGeom prst="curvedUpArrow">
              <a:avLst>
                <a:gd name="adj1" fmla="val 18766"/>
                <a:gd name="adj2" fmla="val 50000"/>
                <a:gd name="adj3" fmla="val 2500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5" name="AutoShape 3"/>
            <p:cNvSpPr>
              <a:spLocks noChangeArrowheads="1"/>
            </p:cNvSpPr>
            <p:nvPr/>
          </p:nvSpPr>
          <p:spPr bwMode="auto">
            <a:xfrm>
              <a:off x="6372210" y="2348877"/>
              <a:ext cx="720081" cy="2880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900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Planification</a:t>
              </a:r>
            </a:p>
            <a:p>
              <a:pPr algn="ctr"/>
              <a:r>
                <a:rPr lang="fr-FR" sz="900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Spécification</a:t>
              </a:r>
              <a:endParaRPr lang="fr-FR" sz="9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AutoShape 3"/>
            <p:cNvSpPr>
              <a:spLocks noChangeArrowheads="1"/>
            </p:cNvSpPr>
            <p:nvPr/>
          </p:nvSpPr>
          <p:spPr bwMode="auto">
            <a:xfrm>
              <a:off x="6444218" y="2924940"/>
              <a:ext cx="720081" cy="28803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4F81BD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 vert="horz" wrap="square" lIns="36000" tIns="0" rIns="3600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900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Conception</a:t>
              </a:r>
            </a:p>
            <a:p>
              <a:pPr algn="ctr"/>
              <a:r>
                <a:rPr lang="fr-FR" sz="900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préliminaire</a:t>
              </a:r>
              <a:endParaRPr lang="fr-FR" sz="9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AutoShape 3"/>
            <p:cNvSpPr>
              <a:spLocks noChangeArrowheads="1"/>
            </p:cNvSpPr>
            <p:nvPr/>
          </p:nvSpPr>
          <p:spPr bwMode="auto">
            <a:xfrm>
              <a:off x="6588233" y="3428996"/>
              <a:ext cx="720081" cy="28803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4F81BD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 vert="horz" wrap="square" lIns="36000" tIns="0" rIns="3600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900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Conception</a:t>
              </a:r>
            </a:p>
            <a:p>
              <a:pPr algn="ctr"/>
              <a:r>
                <a:rPr lang="fr-FR" sz="900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détaillée</a:t>
              </a:r>
              <a:endParaRPr lang="fr-FR" sz="9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AutoShape 3"/>
            <p:cNvSpPr>
              <a:spLocks noChangeArrowheads="1"/>
            </p:cNvSpPr>
            <p:nvPr/>
          </p:nvSpPr>
          <p:spPr bwMode="auto">
            <a:xfrm>
              <a:off x="7308312" y="3933051"/>
              <a:ext cx="720081" cy="28803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4F81BD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 vert="horz" wrap="square" lIns="36000" tIns="0" rIns="3600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900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Prototypage</a:t>
              </a:r>
              <a:endParaRPr lang="fr-FR" sz="9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AutoShape 3"/>
            <p:cNvSpPr>
              <a:spLocks noChangeArrowheads="1"/>
            </p:cNvSpPr>
            <p:nvPr/>
          </p:nvSpPr>
          <p:spPr bwMode="auto">
            <a:xfrm>
              <a:off x="8028391" y="3428995"/>
              <a:ext cx="720080" cy="28803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4F81BD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 vert="horz" wrap="square" lIns="36000" tIns="0" rIns="3600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900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Qualification</a:t>
              </a:r>
              <a:endParaRPr lang="fr-FR" sz="1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AutoShape 3"/>
            <p:cNvSpPr>
              <a:spLocks noChangeArrowheads="1"/>
            </p:cNvSpPr>
            <p:nvPr/>
          </p:nvSpPr>
          <p:spPr bwMode="auto">
            <a:xfrm>
              <a:off x="8244412" y="2924940"/>
              <a:ext cx="720080" cy="28803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4F81BD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 vert="horz" wrap="square" lIns="36000" tIns="0" rIns="3600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900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Intégration</a:t>
              </a:r>
              <a:endParaRPr lang="fr-FR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AutoShape 3"/>
            <p:cNvSpPr>
              <a:spLocks noChangeArrowheads="1"/>
            </p:cNvSpPr>
            <p:nvPr/>
          </p:nvSpPr>
          <p:spPr bwMode="auto">
            <a:xfrm>
              <a:off x="8316416" y="2348880"/>
              <a:ext cx="720080" cy="28803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4F81BD"/>
                </a:gs>
                <a:gs pos="100000">
                  <a:srgbClr val="95B3D7"/>
                </a:gs>
              </a:gsLst>
              <a:lin ang="5400000" scaled="1"/>
            </a:gradFill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 vert="horz" wrap="square" lIns="36000" tIns="0" rIns="3600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900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Validation</a:t>
              </a:r>
              <a:endParaRPr lang="fr-FR" sz="9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 rot="20917944">
            <a:off x="1737336" y="3626806"/>
            <a:ext cx="2071702" cy="64633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fr-FR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Présentation de la problématique</a:t>
            </a:r>
          </a:p>
        </p:txBody>
      </p:sp>
      <p:sp>
        <p:nvSpPr>
          <p:cNvPr id="54" name="Rectangle 53"/>
          <p:cNvSpPr/>
          <p:nvPr/>
        </p:nvSpPr>
        <p:spPr>
          <a:xfrm rot="682445">
            <a:off x="5707917" y="3656204"/>
            <a:ext cx="2341167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fr-FR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Validation conclusion</a:t>
            </a:r>
          </a:p>
        </p:txBody>
      </p:sp>
      <p:sp>
        <p:nvSpPr>
          <p:cNvPr id="21" name="Titre 1"/>
          <p:cNvSpPr txBox="1">
            <a:spLocks/>
          </p:cNvSpPr>
          <p:nvPr/>
        </p:nvSpPr>
        <p:spPr bwMode="auto">
          <a:xfrm>
            <a:off x="539552" y="764704"/>
            <a:ext cx="1656184" cy="576064"/>
          </a:xfrm>
          <a:prstGeom prst="rect">
            <a:avLst/>
          </a:prstGeom>
          <a:gradFill flip="none" rotWithShape="1">
            <a:gsLst>
              <a:gs pos="0">
                <a:srgbClr val="99FF66">
                  <a:shade val="30000"/>
                  <a:satMod val="115000"/>
                </a:srgbClr>
              </a:gs>
              <a:gs pos="50000">
                <a:srgbClr val="99FF66">
                  <a:shade val="67500"/>
                  <a:satMod val="115000"/>
                </a:srgbClr>
              </a:gs>
              <a:gs pos="100000">
                <a:srgbClr val="99FF66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isometricOffAxis1Righ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kern="0" dirty="0" smtClean="0">
                <a:solidFill>
                  <a:schemeClr val="tx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Le Projet</a:t>
            </a:r>
            <a:endParaRPr kumimoji="1" lang="fr-FR" sz="160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58" name="Arrondir un rectangle à un seul coin 57"/>
          <p:cNvSpPr/>
          <p:nvPr/>
        </p:nvSpPr>
        <p:spPr>
          <a:xfrm rot="20983397">
            <a:off x="1299120" y="4472818"/>
            <a:ext cx="2143140" cy="571504"/>
          </a:xfrm>
          <a:prstGeom prst="round1Rect">
            <a:avLst>
              <a:gd name="adj" fmla="val 50000"/>
            </a:avLst>
          </a:prstGeom>
          <a:solidFill>
            <a:schemeClr val="tx1">
              <a:lumMod val="75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smtClean="0">
                <a:solidFill>
                  <a:schemeClr val="bg1"/>
                </a:solidFill>
              </a:rPr>
              <a:t>Classe entière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59" name="Arrondir un rectangle à un seul coin 58"/>
          <p:cNvSpPr/>
          <p:nvPr/>
        </p:nvSpPr>
        <p:spPr>
          <a:xfrm rot="649462">
            <a:off x="6657780" y="4339512"/>
            <a:ext cx="2143140" cy="571504"/>
          </a:xfrm>
          <a:prstGeom prst="round1Rect">
            <a:avLst>
              <a:gd name="adj" fmla="val 50000"/>
            </a:avLst>
          </a:prstGeom>
          <a:solidFill>
            <a:schemeClr val="tx1">
              <a:lumMod val="75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smtClean="0">
                <a:solidFill>
                  <a:schemeClr val="bg1"/>
                </a:solidFill>
              </a:rPr>
              <a:t>Classe entière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56" name="Flèche droite 55"/>
          <p:cNvSpPr/>
          <p:nvPr/>
        </p:nvSpPr>
        <p:spPr>
          <a:xfrm rot="2763296">
            <a:off x="4133346" y="3381954"/>
            <a:ext cx="1051605" cy="428628"/>
          </a:xfrm>
          <a:prstGeom prst="rightArrow">
            <a:avLst/>
          </a:prstGeom>
          <a:solidFill>
            <a:srgbClr val="0066CC">
              <a:tint val="66000"/>
              <a:satMod val="1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/>
          <p:cNvSpPr txBox="1">
            <a:spLocks/>
          </p:cNvSpPr>
          <p:nvPr/>
        </p:nvSpPr>
        <p:spPr bwMode="auto">
          <a:xfrm>
            <a:off x="1259632" y="0"/>
            <a:ext cx="7884368" cy="980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0800000" scaled="0"/>
            <a:tileRect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 thème</a:t>
            </a:r>
            <a:r>
              <a:rPr kumimoji="1" lang="fr-FR" sz="24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commun</a:t>
            </a:r>
            <a:endParaRPr kumimoji="1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 bwMode="auto">
          <a:xfrm>
            <a:off x="0" y="1196752"/>
            <a:ext cx="1187624" cy="489654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5" name="Image 34" descr="logo et mascotte STI2D.tif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278577" cy="1124744"/>
          </a:xfrm>
          <a:prstGeom prst="rect">
            <a:avLst/>
          </a:prstGeom>
        </p:spPr>
      </p:pic>
      <p:pic>
        <p:nvPicPr>
          <p:cNvPr id="39" name="Image 38" descr="logo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214290"/>
            <a:ext cx="874751" cy="428628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6715140" y="500042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Lycée CARNOT</a:t>
            </a:r>
          </a:p>
          <a:p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BRUAY–LA-BUISSIERE</a:t>
            </a:r>
            <a:endParaRPr lang="fr-F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9698" name="Picture 2" descr="Gif webmaster mini_puces 9351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2714620"/>
            <a:ext cx="200025" cy="200025"/>
          </a:xfrm>
          <a:prstGeom prst="rect">
            <a:avLst/>
          </a:prstGeom>
          <a:noFill/>
        </p:spPr>
      </p:pic>
      <p:pic>
        <p:nvPicPr>
          <p:cNvPr id="10" name="Image 9" descr="IMGP1783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214" y="214290"/>
            <a:ext cx="595452" cy="6806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619672" y="1988840"/>
            <a:ext cx="1368152" cy="70788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fr-FR" sz="20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Thème fédérateur</a:t>
            </a:r>
          </a:p>
        </p:txBody>
      </p:sp>
      <p:sp>
        <p:nvSpPr>
          <p:cNvPr id="63" name="ZoneTexte 62"/>
          <p:cNvSpPr txBox="1"/>
          <p:nvPr/>
        </p:nvSpPr>
        <p:spPr>
          <a:xfrm rot="20162965">
            <a:off x="2281294" y="301777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2"/>
                </a:solidFill>
              </a:rPr>
              <a:t>Pourquoi?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0" y="1643050"/>
            <a:ext cx="1259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*thème commun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</a:t>
            </a:r>
            <a:r>
              <a:rPr lang="fr-FR" sz="1200" b="1" dirty="0" err="1" smtClean="0">
                <a:solidFill>
                  <a:schemeClr val="bg1"/>
                </a:solidFill>
              </a:rPr>
              <a:t>Villavenir</a:t>
            </a:r>
            <a:endParaRPr lang="fr-FR" sz="1200" b="1" dirty="0" smtClean="0">
              <a:solidFill>
                <a:schemeClr val="bg1"/>
              </a:solidFill>
            </a:endParaRP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2">
                    <a:lumMod val="10000"/>
                  </a:schemeClr>
                </a:solidFill>
              </a:rPr>
              <a:t>*Eléments communs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*Progression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*Objectifs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*La démarche</a:t>
            </a:r>
          </a:p>
          <a:p>
            <a:pPr>
              <a:buFont typeface="Arial" pitchFamily="34" charset="0"/>
              <a:buChar char="•"/>
            </a:pPr>
            <a:endParaRPr lang="fr-FR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3068960"/>
            <a:ext cx="1187624" cy="3013506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0" y="1628800"/>
            <a:ext cx="1187624" cy="864096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/>
          <p:cNvSpPr txBox="1">
            <a:spLocks/>
          </p:cNvSpPr>
          <p:nvPr/>
        </p:nvSpPr>
        <p:spPr bwMode="auto">
          <a:xfrm>
            <a:off x="539552" y="764704"/>
            <a:ext cx="1800200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C000"/>
            </a:solidFill>
            <a:headEnd/>
            <a:tailEnd/>
          </a:ln>
          <a:scene3d>
            <a:camera prst="isometricOffAxis1Righ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Le projet</a:t>
            </a:r>
            <a:endParaRPr kumimoji="1" lang="fr-FR" sz="16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6" name="Picture 10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6197058"/>
            <a:ext cx="881590" cy="660942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771800" y="1628800"/>
            <a:ext cx="1368152" cy="70788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fr-FR" sz="20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Donner </a:t>
            </a:r>
          </a:p>
          <a:p>
            <a:pPr algn="ctr">
              <a:buClr>
                <a:schemeClr val="tx1"/>
              </a:buClr>
            </a:pPr>
            <a:r>
              <a:rPr lang="fr-FR" sz="20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du sens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72000" y="1124744"/>
            <a:ext cx="4248472" cy="193899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fr-FR" sz="20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Eléments de programme communs</a:t>
            </a:r>
          </a:p>
          <a:p>
            <a:pPr>
              <a:buClr>
                <a:schemeClr val="tx1"/>
              </a:buClr>
            </a:pPr>
            <a:endParaRPr lang="fr-FR" sz="2000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/>
              </a:buClr>
            </a:pPr>
            <a:endParaRPr lang="fr-FR" sz="2000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/>
              </a:buClr>
            </a:pPr>
            <a:endParaRPr lang="fr-FR" sz="2000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/>
              </a:buClr>
            </a:pPr>
            <a:endParaRPr lang="fr-FR" sz="2000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/>
              </a:buClr>
            </a:pPr>
            <a:endParaRPr lang="fr-FR" sz="2000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32040" y="1628800"/>
            <a:ext cx="2376264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fr-FR" sz="20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Démarche de projet</a:t>
            </a:r>
          </a:p>
          <a:p>
            <a:pPr>
              <a:buClr>
                <a:schemeClr val="tx1"/>
              </a:buClr>
            </a:pPr>
            <a:endParaRPr lang="fr-FR" sz="2000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/>
              </a:buClr>
            </a:pPr>
            <a:endParaRPr lang="fr-FR" sz="2000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/>
              </a:buClr>
            </a:pPr>
            <a:endParaRPr lang="fr-FR" sz="2000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220072" y="2492896"/>
            <a:ext cx="2232248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fr-FR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Le pilotage du projet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220072" y="2060848"/>
            <a:ext cx="3456384" cy="33855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fr-FR" sz="16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La conduite d’un projet technologique</a:t>
            </a:r>
          </a:p>
        </p:txBody>
      </p:sp>
      <p:grpSp>
        <p:nvGrpSpPr>
          <p:cNvPr id="43" name="Groupe 42"/>
          <p:cNvGrpSpPr/>
          <p:nvPr/>
        </p:nvGrpSpPr>
        <p:grpSpPr>
          <a:xfrm>
            <a:off x="1475656" y="3284984"/>
            <a:ext cx="6408712" cy="3384376"/>
            <a:chOff x="1475656" y="3284984"/>
            <a:chExt cx="6408712" cy="3384376"/>
          </a:xfrm>
        </p:grpSpPr>
        <p:pic>
          <p:nvPicPr>
            <p:cNvPr id="27" name="Image 26" descr="ACEE.JPG"/>
            <p:cNvPicPr/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1959" r="61604"/>
            <a:stretch>
              <a:fillRect/>
            </a:stretch>
          </p:blipFill>
          <p:spPr>
            <a:xfrm>
              <a:off x="3347864" y="5445224"/>
              <a:ext cx="3240360" cy="1224136"/>
            </a:xfrm>
            <a:prstGeom prst="rect">
              <a:avLst/>
            </a:prstGeom>
          </p:spPr>
        </p:pic>
        <p:pic>
          <p:nvPicPr>
            <p:cNvPr id="30" name="Image 29" descr="ACEE.JPG"/>
            <p:cNvPicPr/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6255" r="61604" b="28041"/>
            <a:stretch>
              <a:fillRect/>
            </a:stretch>
          </p:blipFill>
          <p:spPr>
            <a:xfrm>
              <a:off x="1475656" y="4725144"/>
              <a:ext cx="3240360" cy="1224136"/>
            </a:xfrm>
            <a:prstGeom prst="rect">
              <a:avLst/>
            </a:prstGeom>
          </p:spPr>
        </p:pic>
        <p:grpSp>
          <p:nvGrpSpPr>
            <p:cNvPr id="42" name="Groupe 41"/>
            <p:cNvGrpSpPr/>
            <p:nvPr/>
          </p:nvGrpSpPr>
          <p:grpSpPr>
            <a:xfrm>
              <a:off x="1691680" y="3284984"/>
              <a:ext cx="6192688" cy="1672933"/>
              <a:chOff x="1547664" y="3140968"/>
              <a:chExt cx="6192688" cy="1672933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47664" y="3140968"/>
                <a:ext cx="6192688" cy="1672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" name="Rectangle 40"/>
              <p:cNvSpPr/>
              <p:nvPr/>
            </p:nvSpPr>
            <p:spPr>
              <a:xfrm>
                <a:off x="5076056" y="4245471"/>
                <a:ext cx="1010419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3" grpId="0"/>
      <p:bldP spid="26" grpId="0" animBg="1"/>
      <p:bldP spid="31" grpId="0" animBg="1"/>
      <p:bldP spid="32" grpId="0" animBg="1"/>
      <p:bldP spid="34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/>
          <p:cNvGrpSpPr/>
          <p:nvPr/>
        </p:nvGrpSpPr>
        <p:grpSpPr>
          <a:xfrm>
            <a:off x="1403648" y="2708920"/>
            <a:ext cx="7576914" cy="3240360"/>
            <a:chOff x="1240210" y="2924944"/>
            <a:chExt cx="7576914" cy="3240360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56234" y="2924944"/>
              <a:ext cx="7360890" cy="1988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Image 32" descr="ACEE.JPG"/>
            <p:cNvPicPr/>
            <p:nvPr/>
          </p:nvPicPr>
          <p:blipFill>
            <a:blip r:embed="rId4" cstate="print"/>
            <a:srcRect t="46255" r="61604"/>
            <a:stretch>
              <a:fillRect/>
            </a:stretch>
          </p:blipFill>
          <p:spPr>
            <a:xfrm>
              <a:off x="1240210" y="4941168"/>
              <a:ext cx="2213768" cy="1224136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124744"/>
            <a:ext cx="7416824" cy="165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itre 1"/>
          <p:cNvSpPr txBox="1">
            <a:spLocks/>
          </p:cNvSpPr>
          <p:nvPr/>
        </p:nvSpPr>
        <p:spPr bwMode="auto">
          <a:xfrm>
            <a:off x="1259632" y="0"/>
            <a:ext cx="7884368" cy="980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0800000" scaled="0"/>
            <a:tileRect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 thème</a:t>
            </a:r>
            <a:r>
              <a:rPr kumimoji="1" lang="fr-FR" sz="24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commun</a:t>
            </a:r>
            <a:endParaRPr kumimoji="1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0" name="Titre 1"/>
          <p:cNvSpPr txBox="1">
            <a:spLocks/>
          </p:cNvSpPr>
          <p:nvPr/>
        </p:nvSpPr>
        <p:spPr bwMode="auto">
          <a:xfrm>
            <a:off x="0" y="1196752"/>
            <a:ext cx="1187624" cy="489654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5" name="Image 34" descr="logo et mascotte STI2D.tif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278577" cy="1124744"/>
          </a:xfrm>
          <a:prstGeom prst="rect">
            <a:avLst/>
          </a:prstGeom>
        </p:spPr>
      </p:pic>
      <p:pic>
        <p:nvPicPr>
          <p:cNvPr id="39" name="Image 38" descr="logo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9520" y="214290"/>
            <a:ext cx="874751" cy="428628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6715140" y="500042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Lycée CARNOT</a:t>
            </a:r>
          </a:p>
          <a:p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BRUAY–LA-BUISSIERE</a:t>
            </a:r>
            <a:endParaRPr lang="fr-F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9698" name="Picture 2" descr="Gif webmaster mini_puces 9351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3140968"/>
            <a:ext cx="200025" cy="200025"/>
          </a:xfrm>
          <a:prstGeom prst="rect">
            <a:avLst/>
          </a:prstGeom>
          <a:noFill/>
        </p:spPr>
      </p:pic>
      <p:pic>
        <p:nvPicPr>
          <p:cNvPr id="10" name="Image 9" descr="IMGP1783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214" y="214290"/>
            <a:ext cx="595452" cy="6806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428860" y="857232"/>
            <a:ext cx="4214842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fr-FR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Liens avec l’enseignement Transversal</a:t>
            </a:r>
          </a:p>
        </p:txBody>
      </p:sp>
      <p:cxnSp>
        <p:nvCxnSpPr>
          <p:cNvPr id="46" name="Connecteur en arc 45"/>
          <p:cNvCxnSpPr/>
          <p:nvPr/>
        </p:nvCxnSpPr>
        <p:spPr>
          <a:xfrm rot="16200000" flipH="1">
            <a:off x="2928926" y="2786058"/>
            <a:ext cx="1214446" cy="785818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orme libre 56"/>
          <p:cNvSpPr/>
          <p:nvPr/>
        </p:nvSpPr>
        <p:spPr>
          <a:xfrm>
            <a:off x="2857488" y="4143380"/>
            <a:ext cx="1000132" cy="348444"/>
          </a:xfrm>
          <a:custGeom>
            <a:avLst/>
            <a:gdLst>
              <a:gd name="connsiteX0" fmla="*/ 0 w 1064525"/>
              <a:gd name="connsiteY0" fmla="*/ 0 h 491320"/>
              <a:gd name="connsiteX1" fmla="*/ 450376 w 1064525"/>
              <a:gd name="connsiteY1" fmla="*/ 477672 h 491320"/>
              <a:gd name="connsiteX2" fmla="*/ 1064525 w 1064525"/>
              <a:gd name="connsiteY2" fmla="*/ 81887 h 49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4525" h="491320">
                <a:moveTo>
                  <a:pt x="0" y="0"/>
                </a:moveTo>
                <a:cubicBezTo>
                  <a:pt x="136477" y="232012"/>
                  <a:pt x="272955" y="464024"/>
                  <a:pt x="450376" y="477672"/>
                </a:cubicBezTo>
                <a:cubicBezTo>
                  <a:pt x="627797" y="491320"/>
                  <a:pt x="948519" y="154675"/>
                  <a:pt x="1064525" y="81887"/>
                </a:cubicBezTo>
              </a:path>
            </a:pathLst>
          </a:custGeom>
          <a:ln w="63500">
            <a:solidFill>
              <a:srgbClr val="FF33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0" y="1643050"/>
            <a:ext cx="1259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*thème commun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</a:t>
            </a:r>
            <a:r>
              <a:rPr lang="fr-FR" sz="1200" b="1" dirty="0" err="1" smtClean="0">
                <a:solidFill>
                  <a:schemeClr val="bg1"/>
                </a:solidFill>
              </a:rPr>
              <a:t>Villavenir</a:t>
            </a:r>
            <a:endParaRPr lang="fr-FR" sz="1200" b="1" dirty="0" smtClean="0">
              <a:solidFill>
                <a:schemeClr val="bg1"/>
              </a:solidFill>
            </a:endParaRP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*Eléments communs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</a:rPr>
              <a:t>*Progression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*Objectifs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*La démarche</a:t>
            </a:r>
          </a:p>
          <a:p>
            <a:pPr>
              <a:buFont typeface="Arial" pitchFamily="34" charset="0"/>
              <a:buChar char="•"/>
            </a:pPr>
            <a:endParaRPr lang="fr-FR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3429000"/>
            <a:ext cx="1187624" cy="2653466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1484784"/>
            <a:ext cx="1187624" cy="1573346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/>
          <p:cNvSpPr txBox="1">
            <a:spLocks/>
          </p:cNvSpPr>
          <p:nvPr/>
        </p:nvSpPr>
        <p:spPr bwMode="auto">
          <a:xfrm>
            <a:off x="539552" y="764704"/>
            <a:ext cx="1800200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C000"/>
            </a:solidFill>
            <a:headEnd/>
            <a:tailEnd/>
          </a:ln>
          <a:scene3d>
            <a:camera prst="isometricOffAxis1Righ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Le projet</a:t>
            </a:r>
            <a:endParaRPr kumimoji="1" lang="fr-FR" sz="16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67944" y="4869160"/>
            <a:ext cx="2448272" cy="1846659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10000"/>
                  </a:schemeClr>
                </a:solidFill>
              </a:rPr>
              <a:t>Projet de formation</a:t>
            </a:r>
          </a:p>
          <a:p>
            <a:endParaRPr lang="fr-FR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FR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>
              <a:buClr>
                <a:schemeClr val="tx1"/>
              </a:buClr>
            </a:pPr>
            <a:endParaRPr lang="fr-FR" sz="2000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/>
              </a:buClr>
            </a:pPr>
            <a:endParaRPr lang="fr-FR" sz="2000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/>
              </a:buClr>
            </a:pPr>
            <a:endParaRPr lang="fr-FR" sz="2000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139952" y="5949280"/>
            <a:ext cx="4248472" cy="58477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fr-FR" sz="16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Approfondissement  des connaissances apportées en ET (période 1)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139952" y="5229200"/>
            <a:ext cx="4248472" cy="58477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fr-FR" sz="16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Confortation des connaissances acquises séquence 1 et 2 (spécialité période 1)</a:t>
            </a:r>
          </a:p>
        </p:txBody>
      </p:sp>
      <p:pic>
        <p:nvPicPr>
          <p:cNvPr id="36" name="Picture 10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6197058"/>
            <a:ext cx="881590" cy="6609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 bwMode="auto">
          <a:xfrm>
            <a:off x="1259632" y="0"/>
            <a:ext cx="7884368" cy="980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0800000" scaled="0"/>
            <a:tileRect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 thème</a:t>
            </a:r>
            <a:r>
              <a:rPr kumimoji="1" lang="fr-FR" sz="24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commun</a:t>
            </a:r>
            <a:endParaRPr kumimoji="1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 bwMode="auto">
          <a:xfrm>
            <a:off x="0" y="1196752"/>
            <a:ext cx="1187624" cy="489654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5" name="Image 34" descr="logo et mascotte STI2D.tif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278577" cy="1124744"/>
          </a:xfrm>
          <a:prstGeom prst="rect">
            <a:avLst/>
          </a:prstGeom>
        </p:spPr>
      </p:pic>
      <p:pic>
        <p:nvPicPr>
          <p:cNvPr id="36" name="Picture 1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6197058"/>
            <a:ext cx="881590" cy="660942"/>
          </a:xfrm>
          <a:prstGeom prst="rect">
            <a:avLst/>
          </a:prstGeom>
          <a:noFill/>
        </p:spPr>
      </p:pic>
      <p:pic>
        <p:nvPicPr>
          <p:cNvPr id="39" name="Image 38" descr="logo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520" y="0"/>
            <a:ext cx="874751" cy="428628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6715140" y="500042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Lycée CARNOT</a:t>
            </a:r>
          </a:p>
          <a:p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BRUAY–LA-BUISSIERE</a:t>
            </a:r>
            <a:endParaRPr lang="fr-F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9698" name="Picture 2" descr="Gif webmaster mini_puces 9351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3573016"/>
            <a:ext cx="200025" cy="200025"/>
          </a:xfrm>
          <a:prstGeom prst="rect">
            <a:avLst/>
          </a:prstGeom>
          <a:noFill/>
        </p:spPr>
      </p:pic>
      <p:pic>
        <p:nvPicPr>
          <p:cNvPr id="10" name="Image 9" descr="IMGP1783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214" y="214290"/>
            <a:ext cx="595452" cy="6806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428860" y="857232"/>
            <a:ext cx="2719204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fr-FR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Objectifs communs AC - EE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0" y="1700808"/>
            <a:ext cx="1259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*thème commun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</a:t>
            </a:r>
            <a:r>
              <a:rPr lang="fr-FR" sz="1200" b="1" dirty="0" err="1" smtClean="0">
                <a:solidFill>
                  <a:schemeClr val="bg1"/>
                </a:solidFill>
              </a:rPr>
              <a:t>Villavenir</a:t>
            </a:r>
            <a:endParaRPr lang="fr-FR" sz="1200" b="1" dirty="0" smtClean="0">
              <a:solidFill>
                <a:schemeClr val="bg1"/>
              </a:solidFill>
            </a:endParaRP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*Eléments communs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*Progression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</a:rPr>
              <a:t>*Objectifs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*La démarche</a:t>
            </a:r>
          </a:p>
          <a:p>
            <a:pPr>
              <a:buFont typeface="Arial" pitchFamily="34" charset="0"/>
              <a:buChar char="•"/>
            </a:pPr>
            <a:endParaRPr lang="fr-FR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3861048"/>
            <a:ext cx="1187624" cy="2221418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0" y="1484784"/>
            <a:ext cx="1187624" cy="1944216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itre 1"/>
          <p:cNvSpPr txBox="1">
            <a:spLocks/>
          </p:cNvSpPr>
          <p:nvPr/>
        </p:nvSpPr>
        <p:spPr bwMode="auto">
          <a:xfrm>
            <a:off x="539552" y="764704"/>
            <a:ext cx="1800200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C000"/>
            </a:solidFill>
            <a:headEnd/>
            <a:tailEnd/>
          </a:ln>
          <a:scene3d>
            <a:camera prst="isometricOffAxis1Righ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Le projet</a:t>
            </a:r>
            <a:endParaRPr kumimoji="1" lang="fr-FR" sz="16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03648" y="1556792"/>
            <a:ext cx="7488832" cy="1015663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fr-FR" sz="20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Objectif général de formation : </a:t>
            </a:r>
          </a:p>
          <a:p>
            <a:pPr>
              <a:buClr>
                <a:schemeClr val="tx1"/>
              </a:buClr>
            </a:pPr>
            <a:r>
              <a:rPr lang="fr-FR" sz="20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- Faire participer les élèves aux principales étapes d’un projet de construction et d’amélioration de l’efficacité énergétique d’un habitat.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91680" y="3429000"/>
            <a:ext cx="4824536" cy="255454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fr-FR" sz="20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Objectifs de la séquence liés à la démarche de projet pédagogique : </a:t>
            </a:r>
          </a:p>
          <a:p>
            <a:pPr>
              <a:buClr>
                <a:schemeClr val="tx1"/>
              </a:buClr>
            </a:pPr>
            <a:r>
              <a:rPr lang="fr-FR" sz="20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- Acquérir les connaissances de base nécessaires à la conduite de projet.</a:t>
            </a:r>
          </a:p>
          <a:p>
            <a:pPr>
              <a:buClr>
                <a:schemeClr val="tx1"/>
              </a:buClr>
            </a:pPr>
            <a:r>
              <a:rPr lang="fr-FR" sz="20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- Acquérir des outils d'échange, de suivi et d'animation.</a:t>
            </a:r>
          </a:p>
          <a:p>
            <a:pPr>
              <a:buClr>
                <a:schemeClr val="tx1"/>
              </a:buClr>
            </a:pPr>
            <a:r>
              <a:rPr lang="fr-FR" sz="20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- Utiliser des outils de communication technique adaptés.</a:t>
            </a:r>
          </a:p>
        </p:txBody>
      </p:sp>
      <p:pic>
        <p:nvPicPr>
          <p:cNvPr id="27" name="Image 26" descr="BO-STI2D AC_démarche de projet.png"/>
          <p:cNvPicPr/>
          <p:nvPr/>
        </p:nvPicPr>
        <p:blipFill>
          <a:blip r:embed="rId9" cstate="print"/>
          <a:srcRect t="14211" b="14211"/>
          <a:stretch>
            <a:fillRect/>
          </a:stretch>
        </p:blipFill>
        <p:spPr>
          <a:xfrm>
            <a:off x="6084168" y="2780928"/>
            <a:ext cx="2699792" cy="3033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  <a:sp3d>
            <a:bevelT w="114300" h="107950"/>
          </a:sp3d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 bwMode="auto">
          <a:xfrm>
            <a:off x="0" y="980728"/>
            <a:ext cx="1187624" cy="489654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5" name="Image 34" descr="logo et mascotte STI2D.tif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278577" cy="1124744"/>
          </a:xfrm>
          <a:prstGeom prst="rect">
            <a:avLst/>
          </a:prstGeom>
        </p:spPr>
      </p:pic>
      <p:pic>
        <p:nvPicPr>
          <p:cNvPr id="36" name="Picture 1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6197058"/>
            <a:ext cx="881590" cy="660942"/>
          </a:xfrm>
          <a:prstGeom prst="rect">
            <a:avLst/>
          </a:prstGeom>
          <a:noFill/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1259632" y="0"/>
            <a:ext cx="7884368" cy="980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0800000" scaled="0"/>
            <a:tileRect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 thème</a:t>
            </a:r>
            <a:r>
              <a:rPr kumimoji="1" lang="fr-FR" sz="24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commun</a:t>
            </a:r>
            <a:endParaRPr kumimoji="1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" name="Groupe 24"/>
          <p:cNvGrpSpPr/>
          <p:nvPr/>
        </p:nvGrpSpPr>
        <p:grpSpPr>
          <a:xfrm>
            <a:off x="6804248" y="0"/>
            <a:ext cx="2238526" cy="961707"/>
            <a:chOff x="6715140" y="0"/>
            <a:chExt cx="2238526" cy="961707"/>
          </a:xfrm>
        </p:grpSpPr>
        <p:pic>
          <p:nvPicPr>
            <p:cNvPr id="27" name="Image 26" descr="logo2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29520" y="0"/>
              <a:ext cx="874751" cy="428628"/>
            </a:xfrm>
            <a:prstGeom prst="rect">
              <a:avLst/>
            </a:prstGeom>
          </p:spPr>
        </p:pic>
        <p:sp>
          <p:nvSpPr>
            <p:cNvPr id="29" name="ZoneTexte 28"/>
            <p:cNvSpPr txBox="1"/>
            <p:nvPr/>
          </p:nvSpPr>
          <p:spPr>
            <a:xfrm>
              <a:off x="6715140" y="500042"/>
              <a:ext cx="17988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Lycée CARNOT</a:t>
              </a:r>
            </a:p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BRUAY–LA-BUISSIERE</a:t>
              </a:r>
              <a:endParaRPr lang="fr-FR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34" name="Image 33" descr="IMGP1783"/>
            <p:cNvPicPr/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58214" y="214290"/>
              <a:ext cx="595452" cy="68068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sp>
        <p:nvSpPr>
          <p:cNvPr id="23" name="Titre 1"/>
          <p:cNvSpPr txBox="1">
            <a:spLocks/>
          </p:cNvSpPr>
          <p:nvPr/>
        </p:nvSpPr>
        <p:spPr bwMode="auto">
          <a:xfrm>
            <a:off x="539552" y="764704"/>
            <a:ext cx="1800200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C000"/>
            </a:solidFill>
            <a:headEnd/>
            <a:tailEnd/>
          </a:ln>
          <a:scene3d>
            <a:camera prst="isometricOffAxis1Righ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Le projet</a:t>
            </a:r>
            <a:endParaRPr kumimoji="1" lang="fr-FR" sz="16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55" name="Rectangle à coins arrondis 54"/>
          <p:cNvSpPr/>
          <p:nvPr/>
        </p:nvSpPr>
        <p:spPr>
          <a:xfrm>
            <a:off x="1475656" y="1556792"/>
            <a:ext cx="4536504" cy="100811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12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i="1" dirty="0"/>
          </a:p>
        </p:txBody>
      </p:sp>
      <p:sp>
        <p:nvSpPr>
          <p:cNvPr id="32" name="Rectangle 31"/>
          <p:cNvSpPr/>
          <p:nvPr/>
        </p:nvSpPr>
        <p:spPr>
          <a:xfrm>
            <a:off x="3059832" y="1268760"/>
            <a:ext cx="3888432" cy="40011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fr-FR" sz="20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La démarche de Projet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0" y="1643050"/>
            <a:ext cx="1259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*thème commun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</a:t>
            </a:r>
            <a:r>
              <a:rPr lang="fr-FR" sz="1200" b="1" dirty="0" err="1" smtClean="0">
                <a:solidFill>
                  <a:schemeClr val="bg1"/>
                </a:solidFill>
              </a:rPr>
              <a:t>Villavenir</a:t>
            </a:r>
            <a:endParaRPr lang="fr-FR" sz="1200" b="1" dirty="0" smtClean="0">
              <a:solidFill>
                <a:schemeClr val="bg1"/>
              </a:solidFill>
            </a:endParaRP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*Eléments communs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*Progression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*Objectifs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2">
                    <a:lumMod val="10000"/>
                  </a:schemeClr>
                </a:solidFill>
              </a:rPr>
              <a:t>*La démarche</a:t>
            </a:r>
          </a:p>
          <a:p>
            <a:pPr>
              <a:buFont typeface="Arial" pitchFamily="34" charset="0"/>
              <a:buChar char="•"/>
            </a:pPr>
            <a:endParaRPr lang="fr-FR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1484784"/>
            <a:ext cx="1187624" cy="2221418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0" y="4077072"/>
            <a:ext cx="1187624" cy="18002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8" name="Picture 2" descr="Gif webmaster mini_puces 9351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3861048"/>
            <a:ext cx="200025" cy="200025"/>
          </a:xfrm>
          <a:prstGeom prst="rect">
            <a:avLst/>
          </a:prstGeom>
          <a:noFill/>
        </p:spPr>
      </p:pic>
      <p:sp>
        <p:nvSpPr>
          <p:cNvPr id="62" name="Rectangle 61"/>
          <p:cNvSpPr/>
          <p:nvPr/>
        </p:nvSpPr>
        <p:spPr>
          <a:xfrm>
            <a:off x="1619672" y="1844824"/>
            <a:ext cx="4248472" cy="623248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fr-FR" sz="16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 La conduite d’un projet technologique</a:t>
            </a:r>
            <a:r>
              <a:rPr lang="fr-FR" sz="16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Aft>
                <a:spcPts val="300"/>
              </a:spcAft>
            </a:pPr>
            <a:r>
              <a:rPr lang="fr-FR" sz="16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 Le pilotage du projet</a:t>
            </a:r>
            <a:endParaRPr lang="fr-FR" sz="1600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5" name="Picture 2" descr="gifs puces bullets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80" y="1988840"/>
            <a:ext cx="144016" cy="144016"/>
          </a:xfrm>
          <a:prstGeom prst="rect">
            <a:avLst/>
          </a:prstGeom>
          <a:noFill/>
        </p:spPr>
      </p:pic>
      <p:grpSp>
        <p:nvGrpSpPr>
          <p:cNvPr id="50" name="Groupe 28"/>
          <p:cNvGrpSpPr>
            <a:grpSpLocks noChangeAspect="1"/>
          </p:cNvGrpSpPr>
          <p:nvPr/>
        </p:nvGrpSpPr>
        <p:grpSpPr>
          <a:xfrm>
            <a:off x="2915816" y="2852936"/>
            <a:ext cx="4824536" cy="3258728"/>
            <a:chOff x="6372210" y="2348877"/>
            <a:chExt cx="2771802" cy="1872206"/>
          </a:xfr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Flèche courbée vers le haut 50"/>
            <p:cNvSpPr/>
            <p:nvPr/>
          </p:nvSpPr>
          <p:spPr>
            <a:xfrm>
              <a:off x="6588233" y="2420886"/>
              <a:ext cx="2555779" cy="1728190"/>
            </a:xfrm>
            <a:prstGeom prst="curvedUpArrow">
              <a:avLst>
                <a:gd name="adj1" fmla="val 18766"/>
                <a:gd name="adj2" fmla="val 50000"/>
                <a:gd name="adj3" fmla="val 2500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  <a:effectLst>
                  <a:reflection blurRad="6350" stA="60000" endA="900" endPos="60000" dist="29997" dir="5400000" sy="-100000" algn="bl" rotWithShape="0"/>
                </a:effectLst>
              </a:endParaRPr>
            </a:p>
          </p:txBody>
        </p:sp>
        <p:sp>
          <p:nvSpPr>
            <p:cNvPr id="52" name="AutoShape 3"/>
            <p:cNvSpPr>
              <a:spLocks noChangeArrowheads="1"/>
            </p:cNvSpPr>
            <p:nvPr/>
          </p:nvSpPr>
          <p:spPr bwMode="auto">
            <a:xfrm>
              <a:off x="6372210" y="2348877"/>
              <a:ext cx="720081" cy="288032"/>
            </a:xfrm>
            <a:prstGeom prst="roundRect">
              <a:avLst>
                <a:gd name="adj" fmla="val 16667"/>
              </a:avLst>
            </a:prstGeom>
            <a:ln>
              <a:solidFill>
                <a:srgbClr val="0070C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1200" b="1" dirty="0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Planification</a:t>
              </a:r>
            </a:p>
            <a:p>
              <a:pPr algn="ctr"/>
              <a:r>
                <a:rPr lang="fr-FR" sz="1200" b="1" dirty="0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Spécification</a:t>
              </a:r>
              <a:endParaRPr lang="fr-FR" sz="12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AutoShape 3"/>
            <p:cNvSpPr>
              <a:spLocks noChangeArrowheads="1"/>
            </p:cNvSpPr>
            <p:nvPr/>
          </p:nvSpPr>
          <p:spPr bwMode="auto">
            <a:xfrm>
              <a:off x="6444218" y="2924940"/>
              <a:ext cx="720081" cy="28803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0070C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36000" tIns="0" rIns="3600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1200" b="1" dirty="0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Conception</a:t>
              </a:r>
            </a:p>
            <a:p>
              <a:pPr algn="ctr"/>
              <a:r>
                <a:rPr lang="fr-FR" sz="1200" b="1" dirty="0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préliminaire</a:t>
              </a:r>
              <a:endParaRPr lang="fr-FR" sz="12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AutoShape 3"/>
            <p:cNvSpPr>
              <a:spLocks noChangeArrowheads="1"/>
            </p:cNvSpPr>
            <p:nvPr/>
          </p:nvSpPr>
          <p:spPr bwMode="auto">
            <a:xfrm>
              <a:off x="6588233" y="3428996"/>
              <a:ext cx="720081" cy="28803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0070C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36000" tIns="0" rIns="3600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1200" b="1" dirty="0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Conception</a:t>
              </a:r>
            </a:p>
            <a:p>
              <a:pPr algn="ctr"/>
              <a:r>
                <a:rPr lang="fr-FR" sz="1200" b="1" dirty="0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détaillée</a:t>
              </a:r>
              <a:endParaRPr lang="fr-FR" sz="12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AutoShape 3"/>
            <p:cNvSpPr>
              <a:spLocks noChangeArrowheads="1"/>
            </p:cNvSpPr>
            <p:nvPr/>
          </p:nvSpPr>
          <p:spPr bwMode="auto">
            <a:xfrm>
              <a:off x="7308312" y="3933051"/>
              <a:ext cx="720081" cy="28803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0070C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36000" tIns="0" rIns="3600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1200" b="1" dirty="0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Prototypage</a:t>
              </a:r>
              <a:endParaRPr lang="fr-FR" sz="12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AutoShape 3"/>
            <p:cNvSpPr>
              <a:spLocks noChangeArrowheads="1"/>
            </p:cNvSpPr>
            <p:nvPr/>
          </p:nvSpPr>
          <p:spPr bwMode="auto">
            <a:xfrm>
              <a:off x="8028391" y="3428995"/>
              <a:ext cx="720080" cy="28803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0070C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36000" tIns="0" rIns="3600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1200" b="1" dirty="0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Qualification</a:t>
              </a:r>
              <a:endParaRPr lang="fr-FR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AutoShape 3"/>
            <p:cNvSpPr>
              <a:spLocks noChangeArrowheads="1"/>
            </p:cNvSpPr>
            <p:nvPr/>
          </p:nvSpPr>
          <p:spPr bwMode="auto">
            <a:xfrm>
              <a:off x="8244412" y="2924940"/>
              <a:ext cx="720080" cy="28803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0070C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36000" tIns="0" rIns="3600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1200" b="1" dirty="0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Intégration</a:t>
              </a:r>
              <a:endParaRPr lang="fr-FR" sz="11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9" name="AutoShape 3"/>
            <p:cNvSpPr>
              <a:spLocks noChangeArrowheads="1"/>
            </p:cNvSpPr>
            <p:nvPr/>
          </p:nvSpPr>
          <p:spPr bwMode="auto">
            <a:xfrm>
              <a:off x="8316416" y="2348880"/>
              <a:ext cx="720080" cy="28803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0070C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36000" tIns="0" rIns="3600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1200" b="1" dirty="0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Validation</a:t>
              </a:r>
              <a:endParaRPr lang="fr-FR" sz="12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AutoShape 1"/>
          <p:cNvSpPr>
            <a:spLocks noChangeArrowheads="1"/>
          </p:cNvSpPr>
          <p:nvPr/>
        </p:nvSpPr>
        <p:spPr bwMode="auto">
          <a:xfrm rot="21060000">
            <a:off x="5605682" y="2158842"/>
            <a:ext cx="2212904" cy="50107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28575">
            <a:solidFill>
              <a:srgbClr val="F7964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Étapes du projet selon la norme ISO 14062</a:t>
            </a:r>
            <a:endParaRPr lang="fr-FR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 bwMode="auto">
          <a:xfrm>
            <a:off x="0" y="980728"/>
            <a:ext cx="1187624" cy="489654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5" name="Image 34" descr="logo et mascotte STI2D.tif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278577" cy="1124744"/>
          </a:xfrm>
          <a:prstGeom prst="rect">
            <a:avLst/>
          </a:prstGeom>
        </p:spPr>
      </p:pic>
      <p:pic>
        <p:nvPicPr>
          <p:cNvPr id="36" name="Picture 1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6197058"/>
            <a:ext cx="881590" cy="660942"/>
          </a:xfrm>
          <a:prstGeom prst="rect">
            <a:avLst/>
          </a:prstGeom>
          <a:noFill/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1259632" y="0"/>
            <a:ext cx="7884368" cy="980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0800000" scaled="0"/>
            <a:tileRect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 thème</a:t>
            </a:r>
            <a:r>
              <a:rPr kumimoji="1" lang="fr-FR" sz="24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commun</a:t>
            </a:r>
            <a:endParaRPr kumimoji="1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" name="Groupe 24"/>
          <p:cNvGrpSpPr/>
          <p:nvPr/>
        </p:nvGrpSpPr>
        <p:grpSpPr>
          <a:xfrm>
            <a:off x="6804248" y="0"/>
            <a:ext cx="2238526" cy="961707"/>
            <a:chOff x="6715140" y="0"/>
            <a:chExt cx="2238526" cy="961707"/>
          </a:xfrm>
        </p:grpSpPr>
        <p:pic>
          <p:nvPicPr>
            <p:cNvPr id="27" name="Image 26" descr="logo2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29520" y="0"/>
              <a:ext cx="874751" cy="428628"/>
            </a:xfrm>
            <a:prstGeom prst="rect">
              <a:avLst/>
            </a:prstGeom>
          </p:spPr>
        </p:pic>
        <p:sp>
          <p:nvSpPr>
            <p:cNvPr id="29" name="ZoneTexte 28"/>
            <p:cNvSpPr txBox="1"/>
            <p:nvPr/>
          </p:nvSpPr>
          <p:spPr>
            <a:xfrm>
              <a:off x="6715140" y="500042"/>
              <a:ext cx="17988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Lycée CARNOT</a:t>
              </a:r>
            </a:p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BRUAY–LA-BUISSIERE</a:t>
              </a:r>
              <a:endParaRPr lang="fr-FR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34" name="Image 33" descr="IMGP1783"/>
            <p:cNvPicPr/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58214" y="214290"/>
              <a:ext cx="595452" cy="68068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sp>
        <p:nvSpPr>
          <p:cNvPr id="23" name="Titre 1"/>
          <p:cNvSpPr txBox="1">
            <a:spLocks/>
          </p:cNvSpPr>
          <p:nvPr/>
        </p:nvSpPr>
        <p:spPr bwMode="auto">
          <a:xfrm>
            <a:off x="539552" y="764704"/>
            <a:ext cx="1800200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C000"/>
            </a:solidFill>
            <a:headEnd/>
            <a:tailEnd/>
          </a:ln>
          <a:scene3d>
            <a:camera prst="isometricOffAxis1Righ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Le projet</a:t>
            </a:r>
            <a:endParaRPr kumimoji="1" lang="fr-FR" sz="16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grpSp>
        <p:nvGrpSpPr>
          <p:cNvPr id="3" name="Groupe 28"/>
          <p:cNvGrpSpPr>
            <a:grpSpLocks noChangeAspect="1"/>
          </p:cNvGrpSpPr>
          <p:nvPr/>
        </p:nvGrpSpPr>
        <p:grpSpPr>
          <a:xfrm>
            <a:off x="6012160" y="4221088"/>
            <a:ext cx="2952328" cy="1994147"/>
            <a:chOff x="6372210" y="2348877"/>
            <a:chExt cx="2771802" cy="18722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Flèche courbée vers le haut 39"/>
            <p:cNvSpPr/>
            <p:nvPr/>
          </p:nvSpPr>
          <p:spPr>
            <a:xfrm>
              <a:off x="6588233" y="2420886"/>
              <a:ext cx="2555779" cy="1728190"/>
            </a:xfrm>
            <a:prstGeom prst="curvedUpArrow">
              <a:avLst>
                <a:gd name="adj1" fmla="val 18766"/>
                <a:gd name="adj2" fmla="val 50000"/>
                <a:gd name="adj3" fmla="val 2500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1" name="AutoShape 3"/>
            <p:cNvSpPr>
              <a:spLocks noChangeArrowheads="1"/>
            </p:cNvSpPr>
            <p:nvPr/>
          </p:nvSpPr>
          <p:spPr bwMode="auto">
            <a:xfrm>
              <a:off x="6372210" y="2348877"/>
              <a:ext cx="720081" cy="288032"/>
            </a:xfrm>
            <a:prstGeom prst="roundRect">
              <a:avLst>
                <a:gd name="adj" fmla="val 16667"/>
              </a:avLst>
            </a:prstGeom>
            <a:ln>
              <a:solidFill>
                <a:srgbClr val="0070C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900" b="1" dirty="0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Planification</a:t>
              </a:r>
            </a:p>
            <a:p>
              <a:pPr algn="ctr"/>
              <a:r>
                <a:rPr lang="fr-FR" sz="900" b="1" dirty="0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Spécification</a:t>
              </a:r>
              <a:endParaRPr lang="fr-FR" sz="9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AutoShape 3"/>
            <p:cNvSpPr>
              <a:spLocks noChangeArrowheads="1"/>
            </p:cNvSpPr>
            <p:nvPr/>
          </p:nvSpPr>
          <p:spPr bwMode="auto">
            <a:xfrm>
              <a:off x="6444218" y="2924940"/>
              <a:ext cx="720081" cy="28803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0070C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36000" tIns="0" rIns="3600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900" b="1" dirty="0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Conception</a:t>
              </a:r>
            </a:p>
            <a:p>
              <a:pPr algn="ctr"/>
              <a:r>
                <a:rPr lang="fr-FR" sz="900" b="1" dirty="0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préliminaire</a:t>
              </a:r>
              <a:endParaRPr lang="fr-FR" sz="9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AutoShape 3"/>
            <p:cNvSpPr>
              <a:spLocks noChangeArrowheads="1"/>
            </p:cNvSpPr>
            <p:nvPr/>
          </p:nvSpPr>
          <p:spPr bwMode="auto">
            <a:xfrm>
              <a:off x="6588233" y="3428996"/>
              <a:ext cx="720081" cy="28803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0070C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36000" tIns="0" rIns="3600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900" b="1" dirty="0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Conception</a:t>
              </a:r>
            </a:p>
            <a:p>
              <a:pPr algn="ctr"/>
              <a:r>
                <a:rPr lang="fr-FR" sz="900" b="1" dirty="0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détaillée</a:t>
              </a:r>
              <a:endParaRPr lang="fr-FR" sz="9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AutoShape 3"/>
            <p:cNvSpPr>
              <a:spLocks noChangeArrowheads="1"/>
            </p:cNvSpPr>
            <p:nvPr/>
          </p:nvSpPr>
          <p:spPr bwMode="auto">
            <a:xfrm>
              <a:off x="7308312" y="3933051"/>
              <a:ext cx="720081" cy="28803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0070C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36000" tIns="0" rIns="3600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900" b="1" dirty="0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Prototypage</a:t>
              </a:r>
              <a:endParaRPr lang="fr-FR" sz="9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AutoShape 3"/>
            <p:cNvSpPr>
              <a:spLocks noChangeArrowheads="1"/>
            </p:cNvSpPr>
            <p:nvPr/>
          </p:nvSpPr>
          <p:spPr bwMode="auto">
            <a:xfrm>
              <a:off x="8028391" y="3428995"/>
              <a:ext cx="720080" cy="28803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0070C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36000" tIns="0" rIns="3600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900" b="1" dirty="0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Qualification</a:t>
              </a:r>
              <a:endParaRPr lang="fr-FR" sz="9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AutoShape 3"/>
            <p:cNvSpPr>
              <a:spLocks noChangeArrowheads="1"/>
            </p:cNvSpPr>
            <p:nvPr/>
          </p:nvSpPr>
          <p:spPr bwMode="auto">
            <a:xfrm>
              <a:off x="8244412" y="2924940"/>
              <a:ext cx="720080" cy="28803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0070C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36000" tIns="0" rIns="3600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900" b="1" dirty="0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Intégration</a:t>
              </a:r>
              <a:endParaRPr lang="fr-FR" sz="9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AutoShape 3"/>
            <p:cNvSpPr>
              <a:spLocks noChangeArrowheads="1"/>
            </p:cNvSpPr>
            <p:nvPr/>
          </p:nvSpPr>
          <p:spPr bwMode="auto">
            <a:xfrm>
              <a:off x="8316416" y="2348880"/>
              <a:ext cx="720080" cy="28803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0070C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36000" tIns="0" rIns="3600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900" b="1" dirty="0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Validation</a:t>
              </a:r>
              <a:endParaRPr lang="fr-FR" sz="9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5" name="Rectangle à coins arrondis 54"/>
          <p:cNvSpPr/>
          <p:nvPr/>
        </p:nvSpPr>
        <p:spPr>
          <a:xfrm>
            <a:off x="1475656" y="1556792"/>
            <a:ext cx="4536504" cy="100811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12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i="1" dirty="0"/>
          </a:p>
        </p:txBody>
      </p:sp>
      <p:sp>
        <p:nvSpPr>
          <p:cNvPr id="32" name="Rectangle 31"/>
          <p:cNvSpPr/>
          <p:nvPr/>
        </p:nvSpPr>
        <p:spPr>
          <a:xfrm>
            <a:off x="3059832" y="1268760"/>
            <a:ext cx="3888432" cy="40011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fr-FR" sz="20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La démarche de Projet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619672" y="1844824"/>
            <a:ext cx="4248472" cy="623248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fr-FR" sz="16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 La conduite d’un projet technologique</a:t>
            </a:r>
            <a:r>
              <a:rPr lang="fr-FR" sz="1600" i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Aft>
                <a:spcPts val="300"/>
              </a:spcAft>
            </a:pPr>
            <a:r>
              <a:rPr lang="fr-FR" sz="16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Le pilotage du projet</a:t>
            </a:r>
            <a:endParaRPr lang="fr-FR" sz="1600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51720" y="5301208"/>
            <a:ext cx="3096344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fr-FR" sz="1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Etablir le cahier des charges</a:t>
            </a:r>
            <a:endParaRPr lang="fr-FR" sz="1400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55776" y="4725144"/>
            <a:ext cx="2736304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fr-FR" sz="1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Fixer le planning prévisionnel</a:t>
            </a:r>
            <a:endParaRPr lang="fr-FR" sz="1400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87824" y="4077072"/>
            <a:ext cx="2592288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fr-FR" sz="1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Assigner les taches</a:t>
            </a:r>
            <a:endParaRPr lang="fr-FR" sz="1400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19872" y="3501008"/>
            <a:ext cx="2592288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fr-FR" sz="1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Animer les revues de projet</a:t>
            </a:r>
            <a:endParaRPr lang="fr-FR" sz="1400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èche droite rayée 23"/>
          <p:cNvSpPr/>
          <p:nvPr/>
        </p:nvSpPr>
        <p:spPr>
          <a:xfrm rot="18398459">
            <a:off x="796796" y="3733376"/>
            <a:ext cx="3701124" cy="9860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Outils d’échanges, de suivi et d’animation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 rot="20777240">
            <a:off x="5192090" y="2326357"/>
            <a:ext cx="1701812" cy="57606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9050">
            <a:solidFill>
              <a:srgbClr val="4F81BD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rôle de l’enseignant</a:t>
            </a:r>
            <a:endParaRPr lang="fr-F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0" y="1643050"/>
            <a:ext cx="1259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*thème commun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</a:t>
            </a:r>
            <a:r>
              <a:rPr lang="fr-FR" sz="1200" b="1" dirty="0" err="1" smtClean="0">
                <a:solidFill>
                  <a:schemeClr val="bg1"/>
                </a:solidFill>
              </a:rPr>
              <a:t>Villavenir</a:t>
            </a:r>
            <a:endParaRPr lang="fr-FR" sz="1200" b="1" dirty="0" smtClean="0">
              <a:solidFill>
                <a:schemeClr val="bg1"/>
              </a:solidFill>
            </a:endParaRP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*Eléments communs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*Progression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*Objectifs</a:t>
            </a:r>
          </a:p>
          <a:p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2">
                    <a:lumMod val="10000"/>
                  </a:schemeClr>
                </a:solidFill>
              </a:rPr>
              <a:t>*La démarche</a:t>
            </a:r>
          </a:p>
          <a:p>
            <a:pPr>
              <a:buFont typeface="Arial" pitchFamily="34" charset="0"/>
              <a:buChar char="•"/>
            </a:pPr>
            <a:endParaRPr lang="fr-FR" sz="1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1484784"/>
            <a:ext cx="1187624" cy="2221418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0" y="4077072"/>
            <a:ext cx="1187624" cy="18002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8" name="Picture 2" descr="Gif webmaster mini_puces 9351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3861048"/>
            <a:ext cx="200025" cy="200025"/>
          </a:xfrm>
          <a:prstGeom prst="rect">
            <a:avLst/>
          </a:prstGeom>
          <a:noFill/>
        </p:spPr>
      </p:pic>
      <p:pic>
        <p:nvPicPr>
          <p:cNvPr id="49" name="Picture 2" descr="gifs puces bullets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80" y="2204864"/>
            <a:ext cx="144016" cy="144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0" grpId="0" animBg="1"/>
      <p:bldP spid="31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 bwMode="auto">
          <a:xfrm>
            <a:off x="0" y="980728"/>
            <a:ext cx="1187624" cy="489654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35" name="Image 34" descr="logo et mascotte STI2D.tif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278577" cy="1124744"/>
          </a:xfrm>
          <a:prstGeom prst="rect">
            <a:avLst/>
          </a:prstGeom>
        </p:spPr>
      </p:pic>
      <p:pic>
        <p:nvPicPr>
          <p:cNvPr id="36" name="Picture 1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6197058"/>
            <a:ext cx="881590" cy="660942"/>
          </a:xfrm>
          <a:prstGeom prst="rect">
            <a:avLst/>
          </a:prstGeom>
          <a:noFill/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1259632" y="0"/>
            <a:ext cx="7884368" cy="9807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0800000" scaled="0"/>
            <a:tileRect/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La Fiche</a:t>
            </a:r>
            <a:r>
              <a:rPr kumimoji="1" lang="fr-FR" sz="24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Séquence</a:t>
            </a:r>
            <a:endParaRPr kumimoji="1" lang="fr-FR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44" name="Titre 1"/>
          <p:cNvSpPr txBox="1">
            <a:spLocks/>
          </p:cNvSpPr>
          <p:nvPr/>
        </p:nvSpPr>
        <p:spPr bwMode="auto">
          <a:xfrm>
            <a:off x="539552" y="764704"/>
            <a:ext cx="16561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FFC000"/>
            </a:solidFill>
            <a:headEnd/>
            <a:tailEnd/>
          </a:ln>
          <a:scene3d>
            <a:camera prst="isometricOffAxis1Righ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2000" kern="0" dirty="0" smtClean="0">
                <a:solidFill>
                  <a:schemeClr val="bg1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Un projet commun</a:t>
            </a:r>
            <a:endParaRPr kumimoji="1" lang="fr-FR" sz="14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3851920" y="1268760"/>
            <a:ext cx="3240360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fr-FR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L’approche pédagogique en AC</a:t>
            </a:r>
          </a:p>
        </p:txBody>
      </p:sp>
      <p:pic>
        <p:nvPicPr>
          <p:cNvPr id="172" name="Picture 2" descr="Gif webmaster mini_puces 9351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04864"/>
            <a:ext cx="200025" cy="200025"/>
          </a:xfrm>
          <a:prstGeom prst="rect">
            <a:avLst/>
          </a:prstGeom>
          <a:noFill/>
        </p:spPr>
      </p:pic>
      <p:pic>
        <p:nvPicPr>
          <p:cNvPr id="178" name="Image 177" descr="fich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3933056"/>
            <a:ext cx="2699792" cy="1910103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spPr>
      </p:pic>
      <p:pic>
        <p:nvPicPr>
          <p:cNvPr id="10244" name="Picture 4" descr="http://www.evea-conseil.com/system/files/maison_bioclimatique.jpg?130830724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1988840"/>
            <a:ext cx="1656184" cy="1478532"/>
          </a:xfrm>
          <a:prstGeom prst="rect">
            <a:avLst/>
          </a:prstGeom>
          <a:noFill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5229200"/>
            <a:ext cx="2341562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0032" y="5805264"/>
            <a:ext cx="1152128" cy="94582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" name="Groupe 48"/>
          <p:cNvGrpSpPr/>
          <p:nvPr/>
        </p:nvGrpSpPr>
        <p:grpSpPr>
          <a:xfrm>
            <a:off x="1475656" y="1916832"/>
            <a:ext cx="5350194" cy="3553544"/>
            <a:chOff x="1475656" y="1916832"/>
            <a:chExt cx="5350194" cy="3553544"/>
          </a:xfrm>
        </p:grpSpPr>
        <p:grpSp>
          <p:nvGrpSpPr>
            <p:cNvPr id="3" name="Groupe 162"/>
            <p:cNvGrpSpPr/>
            <p:nvPr/>
          </p:nvGrpSpPr>
          <p:grpSpPr>
            <a:xfrm>
              <a:off x="1475656" y="1916832"/>
              <a:ext cx="3888432" cy="369332"/>
              <a:chOff x="2483768" y="5796638"/>
              <a:chExt cx="3888432" cy="369332"/>
            </a:xfrm>
          </p:grpSpPr>
          <p:sp>
            <p:nvSpPr>
              <p:cNvPr id="161" name="AutoShape 4"/>
              <p:cNvSpPr>
                <a:spLocks noChangeArrowheads="1"/>
              </p:cNvSpPr>
              <p:nvPr/>
            </p:nvSpPr>
            <p:spPr bwMode="auto">
              <a:xfrm rot="5400000">
                <a:off x="2451365" y="5909675"/>
                <a:ext cx="216023" cy="151217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C2D69B"/>
                  </a:gs>
                  <a:gs pos="50000">
                    <a:srgbClr val="9BBB59"/>
                  </a:gs>
                  <a:gs pos="100000">
                    <a:srgbClr val="C2D69B"/>
                  </a:gs>
                </a:gsLst>
                <a:lin ang="5400000" scaled="1"/>
              </a:gradFill>
              <a:ln w="12700">
                <a:solidFill>
                  <a:srgbClr val="9BBB59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 vert="vert270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 sz="1400" b="1" dirty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62" name="ZoneTexte 161"/>
              <p:cNvSpPr txBox="1"/>
              <p:nvPr/>
            </p:nvSpPr>
            <p:spPr>
              <a:xfrm>
                <a:off x="2627784" y="5796638"/>
                <a:ext cx="37444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chemeClr val="tx2">
                        <a:lumMod val="50000"/>
                      </a:schemeClr>
                    </a:solidFill>
                    <a:latin typeface="Arial Narrow" pitchFamily="34" charset="0"/>
                  </a:rPr>
                  <a:t>CI1:</a:t>
                </a:r>
                <a:r>
                  <a:rPr lang="fr-FR" dirty="0" smtClean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fr-FR" sz="1400" dirty="0" smtClean="0">
                    <a:solidFill>
                      <a:schemeClr val="tx2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Participation à une étude architecturale</a:t>
                </a:r>
                <a:endParaRPr lang="fr-FR" dirty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" name="Groupe 166"/>
            <p:cNvGrpSpPr/>
            <p:nvPr/>
          </p:nvGrpSpPr>
          <p:grpSpPr>
            <a:xfrm>
              <a:off x="1475656" y="2348880"/>
              <a:ext cx="5350194" cy="3121496"/>
              <a:chOff x="1763688" y="1844824"/>
              <a:chExt cx="5350194" cy="3121496"/>
            </a:xfrm>
          </p:grpSpPr>
          <p:grpSp>
            <p:nvGrpSpPr>
              <p:cNvPr id="5" name="Groupe 158"/>
              <p:cNvGrpSpPr/>
              <p:nvPr/>
            </p:nvGrpSpPr>
            <p:grpSpPr>
              <a:xfrm>
                <a:off x="1763688" y="1844824"/>
                <a:ext cx="5350194" cy="3121496"/>
                <a:chOff x="1763688" y="2132856"/>
                <a:chExt cx="5350194" cy="3121496"/>
              </a:xfrm>
            </p:grpSpPr>
            <p:sp>
              <p:nvSpPr>
                <p:cNvPr id="1028" name="AutoShape 4"/>
                <p:cNvSpPr>
                  <a:spLocks noChangeArrowheads="1"/>
                </p:cNvSpPr>
                <p:nvPr/>
              </p:nvSpPr>
              <p:spPr bwMode="auto">
                <a:xfrm rot="5400000">
                  <a:off x="2019316" y="3245380"/>
                  <a:ext cx="648072" cy="583265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C2D69B"/>
                    </a:gs>
                    <a:gs pos="50000">
                      <a:srgbClr val="9BBB59"/>
                    </a:gs>
                    <a:gs pos="100000">
                      <a:srgbClr val="C2D69B"/>
                    </a:gs>
                  </a:gsLst>
                  <a:lin ang="5400000" scaled="1"/>
                </a:gradFill>
                <a:ln w="12700">
                  <a:solidFill>
                    <a:srgbClr val="9BBB59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/>
                  </a:outerShdw>
                </a:effectLst>
              </p:spPr>
              <p:txBody>
                <a:bodyPr vert="vert270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r-FR" sz="1400" b="1" dirty="0" smtClean="0">
                      <a:solidFill>
                        <a:schemeClr val="tx2">
                          <a:lumMod val="50000"/>
                        </a:schemeClr>
                      </a:solidFill>
                      <a:latin typeface="Arial Narrow" pitchFamily="34" charset="0"/>
                    </a:rPr>
                    <a:t>CI1</a:t>
                  </a:r>
                  <a:endParaRPr lang="fr-FR" sz="1400" b="1" dirty="0">
                    <a:solidFill>
                      <a:schemeClr val="tx2">
                        <a:lumMod val="50000"/>
                      </a:schemeClr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1031" name="AutoShape 7"/>
                <p:cNvSpPr>
                  <a:spLocks noChangeArrowheads="1"/>
                </p:cNvSpPr>
                <p:nvPr/>
              </p:nvSpPr>
              <p:spPr bwMode="auto">
                <a:xfrm>
                  <a:off x="6141774" y="3284984"/>
                  <a:ext cx="648072" cy="518458"/>
                </a:xfrm>
                <a:prstGeom prst="flowChartDecision">
                  <a:avLst/>
                </a:prstGeom>
                <a:gradFill rotWithShape="0">
                  <a:gsLst>
                    <a:gs pos="0">
                      <a:srgbClr val="C2D69B"/>
                    </a:gs>
                    <a:gs pos="50000">
                      <a:srgbClr val="9BBB59"/>
                    </a:gs>
                    <a:gs pos="100000">
                      <a:srgbClr val="C2D69B"/>
                    </a:gs>
                  </a:gsLst>
                  <a:lin ang="5400000" scaled="1"/>
                </a:gradFill>
                <a:ln w="19050">
                  <a:solidFill>
                    <a:srgbClr val="9BBB59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/>
                  </a:outerShdw>
                </a:effectLst>
              </p:spPr>
              <p:txBody>
                <a:bodyPr vert="horz" wrap="square" lIns="0" tIns="45720" rIns="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fr-FR" sz="1200" b="1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Eval</a:t>
                  </a:r>
                  <a:endParaRPr lang="fr-FR" sz="1200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36" name="Rectangle 12"/>
                <p:cNvSpPr>
                  <a:spLocks noChangeArrowheads="1"/>
                </p:cNvSpPr>
                <p:nvPr/>
              </p:nvSpPr>
              <p:spPr bwMode="auto">
                <a:xfrm>
                  <a:off x="2843808" y="2831334"/>
                  <a:ext cx="1612979" cy="1425758"/>
                </a:xfrm>
                <a:prstGeom prst="rect">
                  <a:avLst/>
                </a:prstGeom>
                <a:gradFill rotWithShape="0">
                  <a:gsLst>
                    <a:gs pos="0">
                      <a:srgbClr val="B2A1C7"/>
                    </a:gs>
                    <a:gs pos="50000">
                      <a:srgbClr val="8064A2"/>
                    </a:gs>
                    <a:gs pos="100000">
                      <a:srgbClr val="B2A1C7"/>
                    </a:gs>
                  </a:gsLst>
                  <a:lin ang="5400000" scaled="1"/>
                </a:gradFill>
                <a:ln w="19050">
                  <a:solidFill>
                    <a:srgbClr val="8064A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3F3151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r-FR" sz="1050" b="1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Projet de formation:</a:t>
                  </a:r>
                </a:p>
                <a:p>
                  <a:pPr algn="ctr"/>
                  <a:endParaRPr lang="fr-FR" sz="1100" i="1" dirty="0" smtClean="0">
                    <a:solidFill>
                      <a:schemeClr val="tx2">
                        <a:lumMod val="50000"/>
                      </a:schemeClr>
                    </a:solidFill>
                  </a:endParaRPr>
                </a:p>
                <a:p>
                  <a:pPr algn="ctr"/>
                  <a:r>
                    <a:rPr lang="fr-FR" sz="1200" b="1" dirty="0" smtClean="0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cs typeface="Calibri" pitchFamily="34" charset="0"/>
                    </a:rPr>
                    <a:t>Participation </a:t>
                  </a:r>
                </a:p>
                <a:p>
                  <a:pPr algn="ctr"/>
                  <a:r>
                    <a:rPr lang="fr-FR" sz="1200" b="1" dirty="0" smtClean="0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cs typeface="Calibri" pitchFamily="34" charset="0"/>
                    </a:rPr>
                    <a:t>à la conception architecturale d'un habitat Bbio </a:t>
                  </a:r>
                </a:p>
                <a:p>
                  <a:pPr algn="ctr"/>
                  <a:endParaRPr lang="fr-FR" sz="1100" i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37" name="Oval 13"/>
                <p:cNvSpPr>
                  <a:spLocks noChangeArrowheads="1"/>
                </p:cNvSpPr>
                <p:nvPr/>
              </p:nvSpPr>
              <p:spPr bwMode="auto">
                <a:xfrm>
                  <a:off x="4716016" y="2960948"/>
                  <a:ext cx="1166530" cy="116653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ABF8F"/>
                    </a:gs>
                    <a:gs pos="50000">
                      <a:srgbClr val="F79646"/>
                    </a:gs>
                    <a:gs pos="100000">
                      <a:srgbClr val="FABF8F"/>
                    </a:gs>
                  </a:gsLst>
                  <a:lin ang="5400000" scaled="1"/>
                </a:gradFill>
                <a:ln w="19050">
                  <a:solidFill>
                    <a:srgbClr val="F7964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974706"/>
                  </a:outerShdw>
                </a:effectLst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fr-FR" sz="1050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38" name="AutoShape 14"/>
                <p:cNvSpPr>
                  <a:spLocks noChangeArrowheads="1"/>
                </p:cNvSpPr>
                <p:nvPr/>
              </p:nvSpPr>
              <p:spPr bwMode="auto">
                <a:xfrm>
                  <a:off x="1835696" y="2132856"/>
                  <a:ext cx="2808312" cy="374442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95B3D7"/>
                    </a:gs>
                    <a:gs pos="50000">
                      <a:srgbClr val="4F81BD"/>
                    </a:gs>
                    <a:gs pos="100000">
                      <a:srgbClr val="95B3D7"/>
                    </a:gs>
                  </a:gsLst>
                  <a:lin ang="5400000" scaled="1"/>
                </a:gradFill>
                <a:ln w="19050">
                  <a:solidFill>
                    <a:srgbClr val="4F81BD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/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fr-FR" sz="1050" i="1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Compétences</a:t>
                  </a:r>
                  <a:r>
                    <a:rPr lang="fr-FR" sz="1100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: </a:t>
                  </a:r>
                  <a:r>
                    <a:rPr lang="fr-FR" sz="1100" b="1" dirty="0" smtClean="0">
                      <a:solidFill>
                        <a:schemeClr val="bg1"/>
                      </a:solidFill>
                    </a:rPr>
                    <a:t>CO7.ac1. &amp; CO7.ac2.     </a:t>
                  </a:r>
                  <a:r>
                    <a:rPr lang="fr-FR" sz="1100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 </a:t>
                  </a:r>
                  <a:endParaRPr lang="fr-FR" sz="1100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1" name="Arrondir un rectangle avec un coin diagonal 40"/>
                <p:cNvSpPr/>
                <p:nvPr/>
              </p:nvSpPr>
              <p:spPr>
                <a:xfrm>
                  <a:off x="1763688" y="2701719"/>
                  <a:ext cx="4248472" cy="1814601"/>
                </a:xfrm>
                <a:prstGeom prst="round2DiagRect">
                  <a:avLst/>
                </a:prstGeom>
                <a:noFill/>
                <a:ln w="9525">
                  <a:solidFill>
                    <a:srgbClr val="A5002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43" name="Connecteur droit avec flèche 42"/>
                <p:cNvCxnSpPr/>
                <p:nvPr/>
              </p:nvCxnSpPr>
              <p:spPr>
                <a:xfrm>
                  <a:off x="2267744" y="2492896"/>
                  <a:ext cx="0" cy="842494"/>
                </a:xfrm>
                <a:prstGeom prst="straightConnector1">
                  <a:avLst/>
                </a:prstGeom>
                <a:ln w="38100">
                  <a:solidFill>
                    <a:srgbClr val="006699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necteur en angle 51"/>
                <p:cNvCxnSpPr>
                  <a:stCxn id="1038" idx="3"/>
                  <a:endCxn id="1031" idx="0"/>
                </p:cNvCxnSpPr>
                <p:nvPr/>
              </p:nvCxnSpPr>
              <p:spPr>
                <a:xfrm>
                  <a:off x="4644008" y="2320077"/>
                  <a:ext cx="1821802" cy="964907"/>
                </a:xfrm>
                <a:prstGeom prst="bentConnector2">
                  <a:avLst/>
                </a:prstGeom>
                <a:ln w="38100">
                  <a:solidFill>
                    <a:srgbClr val="006699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necteur en angle 72"/>
                <p:cNvCxnSpPr>
                  <a:endCxn id="1036" idx="2"/>
                </p:cNvCxnSpPr>
                <p:nvPr/>
              </p:nvCxnSpPr>
              <p:spPr>
                <a:xfrm rot="10800000">
                  <a:off x="3650298" y="4257093"/>
                  <a:ext cx="2815512" cy="194423"/>
                </a:xfrm>
                <a:prstGeom prst="bentConnector2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Connecteur droit 89"/>
                <p:cNvCxnSpPr>
                  <a:endCxn id="1031" idx="2"/>
                </p:cNvCxnSpPr>
                <p:nvPr/>
              </p:nvCxnSpPr>
              <p:spPr>
                <a:xfrm flipV="1">
                  <a:off x="6465810" y="3803441"/>
                  <a:ext cx="0" cy="64807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Connecteur droit avec flèche 98"/>
                <p:cNvCxnSpPr>
                  <a:stCxn id="1028" idx="0"/>
                  <a:endCxn id="1036" idx="1"/>
                </p:cNvCxnSpPr>
                <p:nvPr/>
              </p:nvCxnSpPr>
              <p:spPr>
                <a:xfrm>
                  <a:off x="2634985" y="3537013"/>
                  <a:ext cx="208823" cy="7200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Connecteur droit avec flèche 101"/>
                <p:cNvCxnSpPr>
                  <a:stCxn id="1036" idx="3"/>
                  <a:endCxn id="1037" idx="2"/>
                </p:cNvCxnSpPr>
                <p:nvPr/>
              </p:nvCxnSpPr>
              <p:spPr>
                <a:xfrm>
                  <a:off x="4456787" y="3544213"/>
                  <a:ext cx="259229" cy="0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Connecteur droit avec flèche 108"/>
                <p:cNvCxnSpPr>
                  <a:stCxn id="1037" idx="6"/>
                  <a:endCxn id="1031" idx="1"/>
                </p:cNvCxnSpPr>
                <p:nvPr/>
              </p:nvCxnSpPr>
              <p:spPr>
                <a:xfrm>
                  <a:off x="5882545" y="3544213"/>
                  <a:ext cx="259229" cy="0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Connecteur droit avec flèche 111"/>
                <p:cNvCxnSpPr>
                  <a:stCxn id="1031" idx="3"/>
                </p:cNvCxnSpPr>
                <p:nvPr/>
              </p:nvCxnSpPr>
              <p:spPr>
                <a:xfrm>
                  <a:off x="6789846" y="3544213"/>
                  <a:ext cx="324036" cy="0"/>
                </a:xfrm>
                <a:prstGeom prst="straightConnector1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Connecteur droit avec flèche 113"/>
                <p:cNvCxnSpPr/>
                <p:nvPr/>
              </p:nvCxnSpPr>
              <p:spPr>
                <a:xfrm flipV="1">
                  <a:off x="3131840" y="4278695"/>
                  <a:ext cx="0" cy="518458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0" name="AutoShape 16"/>
                <p:cNvSpPr>
                  <a:spLocks noChangeArrowheads="1"/>
                </p:cNvSpPr>
                <p:nvPr/>
              </p:nvSpPr>
              <p:spPr bwMode="auto">
                <a:xfrm>
                  <a:off x="2195736" y="4797152"/>
                  <a:ext cx="1728192" cy="457200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B2A1C7"/>
                    </a:gs>
                    <a:gs pos="50000">
                      <a:srgbClr val="E5DFEC"/>
                    </a:gs>
                    <a:gs pos="100000">
                      <a:srgbClr val="B2A1C7"/>
                    </a:gs>
                  </a:gsLst>
                  <a:lin ang="18900000" scaled="1"/>
                </a:gradFill>
                <a:ln w="12700">
                  <a:solidFill>
                    <a:srgbClr val="B2A1C7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fr-FR" sz="1050" i="1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Support technique:</a:t>
                  </a:r>
                </a:p>
                <a:p>
                  <a:pPr algn="ctr"/>
                  <a:r>
                    <a:rPr lang="fr-FR" sz="1200" b="1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Villavenir</a:t>
                  </a:r>
                  <a:endParaRPr lang="fr-FR" sz="1200" b="1" dirty="0"/>
                </a:p>
              </p:txBody>
            </p:sp>
          </p:grpSp>
          <p:sp>
            <p:nvSpPr>
              <p:cNvPr id="160" name="ZoneTexte 159"/>
              <p:cNvSpPr txBox="1"/>
              <p:nvPr/>
            </p:nvSpPr>
            <p:spPr>
              <a:xfrm>
                <a:off x="4644008" y="2996952"/>
                <a:ext cx="1296144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Structuration</a:t>
                </a:r>
              </a:p>
              <a:p>
                <a:pPr algn="ctr"/>
                <a:r>
                  <a:rPr lang="fr-FR" sz="105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 de connaissances</a:t>
                </a:r>
                <a:endParaRPr lang="fr-FR" b="1" dirty="0"/>
              </a:p>
            </p:txBody>
          </p:sp>
        </p:grpSp>
      </p:grpSp>
      <p:grpSp>
        <p:nvGrpSpPr>
          <p:cNvPr id="6" name="Groupe 44"/>
          <p:cNvGrpSpPr/>
          <p:nvPr/>
        </p:nvGrpSpPr>
        <p:grpSpPr>
          <a:xfrm>
            <a:off x="6804248" y="0"/>
            <a:ext cx="2238526" cy="961707"/>
            <a:chOff x="6715140" y="0"/>
            <a:chExt cx="2238526" cy="961707"/>
          </a:xfrm>
        </p:grpSpPr>
        <p:pic>
          <p:nvPicPr>
            <p:cNvPr id="46" name="Image 45" descr="logo2.gif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29520" y="0"/>
              <a:ext cx="874751" cy="428628"/>
            </a:xfrm>
            <a:prstGeom prst="rect">
              <a:avLst/>
            </a:prstGeom>
          </p:spPr>
        </p:pic>
        <p:sp>
          <p:nvSpPr>
            <p:cNvPr id="47" name="ZoneTexte 46"/>
            <p:cNvSpPr txBox="1"/>
            <p:nvPr/>
          </p:nvSpPr>
          <p:spPr>
            <a:xfrm>
              <a:off x="6715140" y="500042"/>
              <a:ext cx="17988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Lycée CARNOT</a:t>
              </a:r>
            </a:p>
            <a:p>
              <a:r>
                <a:rPr lang="fr-FR" sz="1200" dirty="0" smtClean="0">
                  <a:solidFill>
                    <a:schemeClr val="accent6">
                      <a:lumMod val="75000"/>
                    </a:schemeClr>
                  </a:solidFill>
                </a:rPr>
                <a:t>BRUAY–LA-BUISSIERE</a:t>
              </a:r>
              <a:endParaRPr lang="fr-FR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48" name="Image 47" descr="IMGP1783"/>
            <p:cNvPicPr/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58214" y="214290"/>
              <a:ext cx="595452" cy="68068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sp>
        <p:nvSpPr>
          <p:cNvPr id="40" name="Rectangle 39"/>
          <p:cNvSpPr/>
          <p:nvPr/>
        </p:nvSpPr>
        <p:spPr>
          <a:xfrm>
            <a:off x="0" y="1556792"/>
            <a:ext cx="1259632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6000" rIns="0" bIns="36000" rtlCol="0" anchor="t"/>
          <a:lstStyle/>
          <a:p>
            <a:pPr algn="ctr"/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séquence (fiche)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Approche</a:t>
            </a:r>
          </a:p>
          <a:p>
            <a:r>
              <a:rPr lang="fr-FR" sz="1200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Pédagogique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Thème Etude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Objectifs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Organisation pratique de la séquence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Les activités</a:t>
            </a:r>
          </a:p>
          <a:p>
            <a:endParaRPr lang="fr-FR" sz="1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 Narrow" pitchFamily="34" charset="0"/>
              </a:rPr>
              <a:t>La structuration de connaissances</a:t>
            </a:r>
          </a:p>
          <a:p>
            <a:endParaRPr lang="fr-FR" sz="120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0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2564904"/>
            <a:ext cx="1187624" cy="3323198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44"/>
          <p:cNvGrpSpPr/>
          <p:nvPr/>
        </p:nvGrpSpPr>
        <p:grpSpPr>
          <a:xfrm>
            <a:off x="1475656" y="1700808"/>
            <a:ext cx="5350194" cy="3769568"/>
            <a:chOff x="1475656" y="1700808"/>
            <a:chExt cx="5350194" cy="3769568"/>
          </a:xfrm>
        </p:grpSpPr>
        <p:sp>
          <p:nvSpPr>
            <p:cNvPr id="74" name="ZoneTexte 73"/>
            <p:cNvSpPr txBox="1"/>
            <p:nvPr/>
          </p:nvSpPr>
          <p:spPr>
            <a:xfrm>
              <a:off x="1619672" y="1700808"/>
              <a:ext cx="3744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  <a:p>
              <a:endParaRPr lang="fr-FR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8" name="Groupe 166"/>
            <p:cNvGrpSpPr/>
            <p:nvPr/>
          </p:nvGrpSpPr>
          <p:grpSpPr>
            <a:xfrm>
              <a:off x="1475656" y="2348880"/>
              <a:ext cx="5350194" cy="3121496"/>
              <a:chOff x="1763688" y="1844824"/>
              <a:chExt cx="5350194" cy="3121496"/>
            </a:xfrm>
          </p:grpSpPr>
          <p:grpSp>
            <p:nvGrpSpPr>
              <p:cNvPr id="9" name="Groupe 158"/>
              <p:cNvGrpSpPr/>
              <p:nvPr/>
            </p:nvGrpSpPr>
            <p:grpSpPr>
              <a:xfrm>
                <a:off x="1763688" y="1844824"/>
                <a:ext cx="5350194" cy="3121496"/>
                <a:chOff x="1763688" y="2132856"/>
                <a:chExt cx="5350194" cy="3121496"/>
              </a:xfrm>
            </p:grpSpPr>
            <p:sp>
              <p:nvSpPr>
                <p:cNvPr id="78" name="AutoShape 4"/>
                <p:cNvSpPr>
                  <a:spLocks noChangeArrowheads="1"/>
                </p:cNvSpPr>
                <p:nvPr/>
              </p:nvSpPr>
              <p:spPr bwMode="auto">
                <a:xfrm rot="5400000">
                  <a:off x="2019316" y="3245380"/>
                  <a:ext cx="648072" cy="583265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C2D69B"/>
                    </a:gs>
                    <a:gs pos="50000">
                      <a:srgbClr val="9BBB59"/>
                    </a:gs>
                    <a:gs pos="100000">
                      <a:srgbClr val="C2D69B"/>
                    </a:gs>
                  </a:gsLst>
                  <a:lin ang="5400000" scaled="1"/>
                </a:gradFill>
                <a:ln w="12700">
                  <a:solidFill>
                    <a:srgbClr val="9BBB59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/>
                  </a:outerShdw>
                </a:effectLst>
              </p:spPr>
              <p:txBody>
                <a:bodyPr vert="vert270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fr-FR" sz="1400" b="1" dirty="0">
                    <a:solidFill>
                      <a:schemeClr val="tx2">
                        <a:lumMod val="50000"/>
                      </a:schemeClr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79" name="AutoShape 7"/>
                <p:cNvSpPr>
                  <a:spLocks noChangeArrowheads="1"/>
                </p:cNvSpPr>
                <p:nvPr/>
              </p:nvSpPr>
              <p:spPr bwMode="auto">
                <a:xfrm>
                  <a:off x="6141774" y="3284984"/>
                  <a:ext cx="648072" cy="518458"/>
                </a:xfrm>
                <a:prstGeom prst="flowChartDecision">
                  <a:avLst/>
                </a:prstGeom>
                <a:gradFill rotWithShape="0">
                  <a:gsLst>
                    <a:gs pos="0">
                      <a:srgbClr val="C2D69B"/>
                    </a:gs>
                    <a:gs pos="50000">
                      <a:srgbClr val="9BBB59"/>
                    </a:gs>
                    <a:gs pos="100000">
                      <a:srgbClr val="C2D69B"/>
                    </a:gs>
                  </a:gsLst>
                  <a:lin ang="5400000" scaled="1"/>
                </a:gradFill>
                <a:ln w="19050">
                  <a:solidFill>
                    <a:srgbClr val="9BBB59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/>
                  </a:outerShdw>
                </a:effectLst>
              </p:spPr>
              <p:txBody>
                <a:bodyPr vert="horz" wrap="square" lIns="0" tIns="45720" rIns="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fr-FR" sz="1200" b="1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Eval</a:t>
                  </a:r>
                  <a:endParaRPr lang="fr-FR" sz="1200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0" name="Rectangle 12"/>
                <p:cNvSpPr>
                  <a:spLocks noChangeArrowheads="1"/>
                </p:cNvSpPr>
                <p:nvPr/>
              </p:nvSpPr>
              <p:spPr bwMode="auto">
                <a:xfrm>
                  <a:off x="2843808" y="2831334"/>
                  <a:ext cx="1612979" cy="1425758"/>
                </a:xfrm>
                <a:prstGeom prst="rect">
                  <a:avLst/>
                </a:prstGeom>
                <a:gradFill rotWithShape="0">
                  <a:gsLst>
                    <a:gs pos="0">
                      <a:srgbClr val="B2A1C7"/>
                    </a:gs>
                    <a:gs pos="50000">
                      <a:srgbClr val="8064A2"/>
                    </a:gs>
                    <a:gs pos="100000">
                      <a:srgbClr val="B2A1C7"/>
                    </a:gs>
                  </a:gsLst>
                  <a:lin ang="5400000" scaled="1"/>
                </a:gradFill>
                <a:ln w="19050">
                  <a:solidFill>
                    <a:srgbClr val="8064A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3F3151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r-FR" sz="1050" b="1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Projet de formation:</a:t>
                  </a:r>
                </a:p>
                <a:p>
                  <a:pPr algn="ctr"/>
                  <a:endParaRPr lang="fr-FR" sz="1050" i="1" dirty="0" smtClean="0">
                    <a:solidFill>
                      <a:schemeClr val="tx2">
                        <a:lumMod val="50000"/>
                      </a:schemeClr>
                    </a:solidFill>
                  </a:endParaRPr>
                </a:p>
                <a:p>
                  <a:pPr algn="ctr"/>
                  <a:endParaRPr lang="fr-FR" sz="1100" i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1" name="Oval 13"/>
                <p:cNvSpPr>
                  <a:spLocks noChangeArrowheads="1"/>
                </p:cNvSpPr>
                <p:nvPr/>
              </p:nvSpPr>
              <p:spPr bwMode="auto">
                <a:xfrm>
                  <a:off x="4716016" y="2960948"/>
                  <a:ext cx="1166530" cy="116653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ABF8F"/>
                    </a:gs>
                    <a:gs pos="50000">
                      <a:srgbClr val="F79646"/>
                    </a:gs>
                    <a:gs pos="100000">
                      <a:srgbClr val="FABF8F"/>
                    </a:gs>
                  </a:gsLst>
                  <a:lin ang="5400000" scaled="1"/>
                </a:gradFill>
                <a:ln w="19050">
                  <a:solidFill>
                    <a:srgbClr val="F7964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974706"/>
                  </a:outerShdw>
                </a:effectLst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fr-FR" sz="1050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2" name="AutoShape 14"/>
                <p:cNvSpPr>
                  <a:spLocks noChangeArrowheads="1"/>
                </p:cNvSpPr>
                <p:nvPr/>
              </p:nvSpPr>
              <p:spPr bwMode="auto">
                <a:xfrm>
                  <a:off x="1835696" y="2132856"/>
                  <a:ext cx="2808312" cy="374442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95B3D7"/>
                    </a:gs>
                    <a:gs pos="50000">
                      <a:srgbClr val="4F81BD"/>
                    </a:gs>
                    <a:gs pos="100000">
                      <a:srgbClr val="95B3D7"/>
                    </a:gs>
                  </a:gsLst>
                  <a:lin ang="5400000" scaled="1"/>
                </a:gradFill>
                <a:ln w="19050">
                  <a:solidFill>
                    <a:srgbClr val="4F81BD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/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100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3" name="Arrondir un rectangle avec un coin diagonal 82"/>
                <p:cNvSpPr/>
                <p:nvPr/>
              </p:nvSpPr>
              <p:spPr>
                <a:xfrm>
                  <a:off x="1763688" y="2701719"/>
                  <a:ext cx="4248472" cy="1814601"/>
                </a:xfrm>
                <a:prstGeom prst="round2DiagRect">
                  <a:avLst/>
                </a:prstGeom>
                <a:noFill/>
                <a:ln w="9525">
                  <a:solidFill>
                    <a:srgbClr val="A5002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cxnSp>
              <p:nvCxnSpPr>
                <p:cNvPr id="84" name="Connecteur droit avec flèche 83"/>
                <p:cNvCxnSpPr/>
                <p:nvPr/>
              </p:nvCxnSpPr>
              <p:spPr>
                <a:xfrm>
                  <a:off x="2267744" y="2492896"/>
                  <a:ext cx="0" cy="842494"/>
                </a:xfrm>
                <a:prstGeom prst="straightConnector1">
                  <a:avLst/>
                </a:prstGeom>
                <a:ln w="38100">
                  <a:solidFill>
                    <a:srgbClr val="006699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Connecteur en angle 51"/>
                <p:cNvCxnSpPr>
                  <a:stCxn id="82" idx="3"/>
                  <a:endCxn id="79" idx="0"/>
                </p:cNvCxnSpPr>
                <p:nvPr/>
              </p:nvCxnSpPr>
              <p:spPr>
                <a:xfrm>
                  <a:off x="4644008" y="2320077"/>
                  <a:ext cx="1821802" cy="964907"/>
                </a:xfrm>
                <a:prstGeom prst="bentConnector2">
                  <a:avLst/>
                </a:prstGeom>
                <a:ln w="38100">
                  <a:solidFill>
                    <a:srgbClr val="006699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Connecteur en angle 72"/>
                <p:cNvCxnSpPr>
                  <a:endCxn id="80" idx="2"/>
                </p:cNvCxnSpPr>
                <p:nvPr/>
              </p:nvCxnSpPr>
              <p:spPr>
                <a:xfrm rot="10800000">
                  <a:off x="3650298" y="4257093"/>
                  <a:ext cx="2815512" cy="194423"/>
                </a:xfrm>
                <a:prstGeom prst="bentConnector2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Connecteur droit 86"/>
                <p:cNvCxnSpPr>
                  <a:endCxn id="79" idx="2"/>
                </p:cNvCxnSpPr>
                <p:nvPr/>
              </p:nvCxnSpPr>
              <p:spPr>
                <a:xfrm flipV="1">
                  <a:off x="6465810" y="3803441"/>
                  <a:ext cx="0" cy="64807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Connecteur droit avec flèche 87"/>
                <p:cNvCxnSpPr>
                  <a:stCxn id="78" idx="0"/>
                  <a:endCxn id="80" idx="1"/>
                </p:cNvCxnSpPr>
                <p:nvPr/>
              </p:nvCxnSpPr>
              <p:spPr>
                <a:xfrm>
                  <a:off x="2634985" y="3537013"/>
                  <a:ext cx="208823" cy="7200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Connecteur droit avec flèche 88"/>
                <p:cNvCxnSpPr>
                  <a:stCxn id="80" idx="3"/>
                  <a:endCxn id="81" idx="2"/>
                </p:cNvCxnSpPr>
                <p:nvPr/>
              </p:nvCxnSpPr>
              <p:spPr>
                <a:xfrm>
                  <a:off x="4456787" y="3544213"/>
                  <a:ext cx="259229" cy="0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Connecteur droit avec flèche 90"/>
                <p:cNvCxnSpPr>
                  <a:stCxn id="81" idx="6"/>
                  <a:endCxn id="79" idx="1"/>
                </p:cNvCxnSpPr>
                <p:nvPr/>
              </p:nvCxnSpPr>
              <p:spPr>
                <a:xfrm>
                  <a:off x="5882545" y="3544213"/>
                  <a:ext cx="259229" cy="0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Connecteur droit avec flèche 91"/>
                <p:cNvCxnSpPr>
                  <a:stCxn id="79" idx="3"/>
                </p:cNvCxnSpPr>
                <p:nvPr/>
              </p:nvCxnSpPr>
              <p:spPr>
                <a:xfrm>
                  <a:off x="6789846" y="3544213"/>
                  <a:ext cx="324036" cy="0"/>
                </a:xfrm>
                <a:prstGeom prst="straightConnector1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Connecteur droit avec flèche 92"/>
                <p:cNvCxnSpPr/>
                <p:nvPr/>
              </p:nvCxnSpPr>
              <p:spPr>
                <a:xfrm flipV="1">
                  <a:off x="3131840" y="4278695"/>
                  <a:ext cx="0" cy="518458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AutoShape 16"/>
                <p:cNvSpPr>
                  <a:spLocks noChangeArrowheads="1"/>
                </p:cNvSpPr>
                <p:nvPr/>
              </p:nvSpPr>
              <p:spPr bwMode="auto">
                <a:xfrm>
                  <a:off x="2195736" y="4797152"/>
                  <a:ext cx="1728192" cy="457200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B2A1C7"/>
                    </a:gs>
                    <a:gs pos="50000">
                      <a:srgbClr val="E5DFEC"/>
                    </a:gs>
                    <a:gs pos="100000">
                      <a:srgbClr val="B2A1C7"/>
                    </a:gs>
                  </a:gsLst>
                  <a:lin ang="18900000" scaled="1"/>
                </a:gradFill>
                <a:ln w="12700">
                  <a:solidFill>
                    <a:srgbClr val="B2A1C7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fr-FR" sz="1050" i="1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Support technique:</a:t>
                  </a:r>
                </a:p>
                <a:p>
                  <a:pPr algn="ctr"/>
                  <a:r>
                    <a:rPr lang="fr-FR" sz="1200" b="1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Villavenir</a:t>
                  </a:r>
                  <a:endParaRPr lang="fr-FR" sz="1200" b="1" dirty="0"/>
                </a:p>
              </p:txBody>
            </p:sp>
          </p:grpSp>
          <p:sp>
            <p:nvSpPr>
              <p:cNvPr id="77" name="ZoneTexte 76"/>
              <p:cNvSpPr txBox="1"/>
              <p:nvPr/>
            </p:nvSpPr>
            <p:spPr>
              <a:xfrm>
                <a:off x="4644008" y="2996952"/>
                <a:ext cx="1296144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Structuration</a:t>
                </a:r>
              </a:p>
              <a:p>
                <a:pPr algn="ctr"/>
                <a:r>
                  <a:rPr lang="fr-FR" sz="105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 de connaissances</a:t>
                </a:r>
                <a:endParaRPr lang="fr-FR" b="1" dirty="0"/>
              </a:p>
            </p:txBody>
          </p:sp>
        </p:grpSp>
      </p:grpSp>
      <p:grpSp>
        <p:nvGrpSpPr>
          <p:cNvPr id="10" name="Groupe 95"/>
          <p:cNvGrpSpPr/>
          <p:nvPr/>
        </p:nvGrpSpPr>
        <p:grpSpPr>
          <a:xfrm>
            <a:off x="1475656" y="1700808"/>
            <a:ext cx="5350194" cy="3769568"/>
            <a:chOff x="1475656" y="1700808"/>
            <a:chExt cx="5350194" cy="3769568"/>
          </a:xfrm>
        </p:grpSpPr>
        <p:grpSp>
          <p:nvGrpSpPr>
            <p:cNvPr id="11" name="Groupe 162"/>
            <p:cNvGrpSpPr/>
            <p:nvPr/>
          </p:nvGrpSpPr>
          <p:grpSpPr>
            <a:xfrm>
              <a:off x="1475656" y="1700808"/>
              <a:ext cx="3888432" cy="1138773"/>
              <a:chOff x="2483768" y="5580614"/>
              <a:chExt cx="3888432" cy="1138773"/>
            </a:xfrm>
          </p:grpSpPr>
          <p:sp>
            <p:nvSpPr>
              <p:cNvPr id="122" name="AutoShape 4"/>
              <p:cNvSpPr>
                <a:spLocks noChangeArrowheads="1"/>
              </p:cNvSpPr>
              <p:nvPr/>
            </p:nvSpPr>
            <p:spPr bwMode="auto">
              <a:xfrm rot="5400000">
                <a:off x="2451365" y="5685025"/>
                <a:ext cx="216023" cy="151217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C2D69B"/>
                  </a:gs>
                  <a:gs pos="50000">
                    <a:srgbClr val="9BBB59"/>
                  </a:gs>
                  <a:gs pos="100000">
                    <a:srgbClr val="C2D69B"/>
                  </a:gs>
                </a:gsLst>
                <a:lin ang="5400000" scaled="1"/>
              </a:gradFill>
              <a:ln w="12700">
                <a:solidFill>
                  <a:srgbClr val="9BBB59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 vert="vert270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 sz="1400" b="1" dirty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23" name="ZoneTexte 122"/>
              <p:cNvSpPr txBox="1"/>
              <p:nvPr/>
            </p:nvSpPr>
            <p:spPr>
              <a:xfrm>
                <a:off x="2627784" y="5580614"/>
                <a:ext cx="3744416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chemeClr val="tx2">
                        <a:lumMod val="50000"/>
                      </a:schemeClr>
                    </a:solidFill>
                    <a:latin typeface="Arial Narrow" pitchFamily="34" charset="0"/>
                  </a:rPr>
                  <a:t>CI4 :</a:t>
                </a:r>
                <a:r>
                  <a:rPr lang="fr-FR" dirty="0" smtClean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fr-FR" sz="1400" dirty="0" smtClean="0">
                    <a:solidFill>
                      <a:schemeClr val="tx2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Efficacité énergétique passive.</a:t>
                </a:r>
              </a:p>
              <a:p>
                <a:r>
                  <a:rPr lang="fr-FR" b="1" dirty="0" smtClean="0">
                    <a:solidFill>
                      <a:schemeClr val="tx2">
                        <a:lumMod val="50000"/>
                      </a:schemeClr>
                    </a:solidFill>
                    <a:latin typeface="Arial Narrow" pitchFamily="34" charset="0"/>
                  </a:rPr>
                  <a:t>CI5 :</a:t>
                </a:r>
                <a:r>
                  <a:rPr lang="fr-FR" sz="1400" dirty="0" smtClean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fr-FR" sz="1400" dirty="0" smtClean="0">
                    <a:solidFill>
                      <a:schemeClr val="tx2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Efficacité énergétique active</a:t>
                </a:r>
              </a:p>
              <a:p>
                <a:endParaRPr lang="fr-FR" sz="1400" dirty="0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  <a:p>
                <a:endParaRPr lang="fr-FR" dirty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2" name="Groupe 166"/>
            <p:cNvGrpSpPr/>
            <p:nvPr/>
          </p:nvGrpSpPr>
          <p:grpSpPr>
            <a:xfrm>
              <a:off x="1475656" y="2348880"/>
              <a:ext cx="5350194" cy="3121496"/>
              <a:chOff x="1763688" y="1844824"/>
              <a:chExt cx="5350194" cy="3121496"/>
            </a:xfrm>
          </p:grpSpPr>
          <p:grpSp>
            <p:nvGrpSpPr>
              <p:cNvPr id="14" name="Groupe 158"/>
              <p:cNvGrpSpPr/>
              <p:nvPr/>
            </p:nvGrpSpPr>
            <p:grpSpPr>
              <a:xfrm>
                <a:off x="1763688" y="1844824"/>
                <a:ext cx="5350194" cy="3121496"/>
                <a:chOff x="1763688" y="2132856"/>
                <a:chExt cx="5350194" cy="3121496"/>
              </a:xfrm>
            </p:grpSpPr>
            <p:sp>
              <p:nvSpPr>
                <p:cNvPr id="103" name="AutoShape 4"/>
                <p:cNvSpPr>
                  <a:spLocks noChangeArrowheads="1"/>
                </p:cNvSpPr>
                <p:nvPr/>
              </p:nvSpPr>
              <p:spPr bwMode="auto">
                <a:xfrm rot="5400000">
                  <a:off x="2019316" y="3245380"/>
                  <a:ext cx="648072" cy="583265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C2D69B"/>
                    </a:gs>
                    <a:gs pos="50000">
                      <a:srgbClr val="9BBB59"/>
                    </a:gs>
                    <a:gs pos="100000">
                      <a:srgbClr val="C2D69B"/>
                    </a:gs>
                  </a:gsLst>
                  <a:lin ang="5400000" scaled="1"/>
                </a:gradFill>
                <a:ln w="12700">
                  <a:solidFill>
                    <a:srgbClr val="9BBB59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/>
                  </a:outerShdw>
                </a:effectLst>
              </p:spPr>
              <p:txBody>
                <a:bodyPr vert="vert270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r-FR" sz="1400" b="1" dirty="0" smtClean="0">
                      <a:solidFill>
                        <a:schemeClr val="tx2">
                          <a:lumMod val="50000"/>
                        </a:schemeClr>
                      </a:solidFill>
                      <a:latin typeface="Arial Narrow" pitchFamily="34" charset="0"/>
                    </a:rPr>
                    <a:t>CI4 et 5</a:t>
                  </a:r>
                  <a:endParaRPr lang="fr-FR" sz="1400" b="1" dirty="0">
                    <a:solidFill>
                      <a:schemeClr val="tx2">
                        <a:lumMod val="50000"/>
                      </a:schemeClr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104" name="AutoShape 7"/>
                <p:cNvSpPr>
                  <a:spLocks noChangeArrowheads="1"/>
                </p:cNvSpPr>
                <p:nvPr/>
              </p:nvSpPr>
              <p:spPr bwMode="auto">
                <a:xfrm>
                  <a:off x="6141774" y="3284984"/>
                  <a:ext cx="648072" cy="518458"/>
                </a:xfrm>
                <a:prstGeom prst="flowChartDecision">
                  <a:avLst/>
                </a:prstGeom>
                <a:gradFill rotWithShape="0">
                  <a:gsLst>
                    <a:gs pos="0">
                      <a:srgbClr val="C2D69B"/>
                    </a:gs>
                    <a:gs pos="50000">
                      <a:srgbClr val="9BBB59"/>
                    </a:gs>
                    <a:gs pos="100000">
                      <a:srgbClr val="C2D69B"/>
                    </a:gs>
                  </a:gsLst>
                  <a:lin ang="5400000" scaled="1"/>
                </a:gradFill>
                <a:ln w="19050">
                  <a:solidFill>
                    <a:srgbClr val="9BBB59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/>
                  </a:outerShdw>
                </a:effectLst>
              </p:spPr>
              <p:txBody>
                <a:bodyPr vert="horz" wrap="square" lIns="0" tIns="45720" rIns="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fr-FR" sz="1200" b="1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Eval</a:t>
                  </a:r>
                  <a:endParaRPr lang="fr-FR" sz="1200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5" name="Rectangle 12"/>
                <p:cNvSpPr>
                  <a:spLocks noChangeArrowheads="1"/>
                </p:cNvSpPr>
                <p:nvPr/>
              </p:nvSpPr>
              <p:spPr bwMode="auto">
                <a:xfrm>
                  <a:off x="2843808" y="2831334"/>
                  <a:ext cx="1612979" cy="1425758"/>
                </a:xfrm>
                <a:prstGeom prst="rect">
                  <a:avLst/>
                </a:prstGeom>
                <a:gradFill rotWithShape="0">
                  <a:gsLst>
                    <a:gs pos="0">
                      <a:srgbClr val="B2A1C7"/>
                    </a:gs>
                    <a:gs pos="50000">
                      <a:srgbClr val="8064A2"/>
                    </a:gs>
                    <a:gs pos="100000">
                      <a:srgbClr val="B2A1C7"/>
                    </a:gs>
                  </a:gsLst>
                  <a:lin ang="5400000" scaled="1"/>
                </a:gradFill>
                <a:ln w="19050">
                  <a:solidFill>
                    <a:srgbClr val="8064A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3F3151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r-FR" sz="1050" b="1" i="1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Projet de formation:</a:t>
                  </a:r>
                </a:p>
                <a:p>
                  <a:pPr algn="ctr"/>
                  <a:endParaRPr lang="fr-FR" sz="1050" i="1" dirty="0" smtClean="0">
                    <a:solidFill>
                      <a:schemeClr val="tx2">
                        <a:lumMod val="50000"/>
                      </a:schemeClr>
                    </a:solidFill>
                  </a:endParaRPr>
                </a:p>
                <a:p>
                  <a:pPr algn="ctr"/>
                  <a:r>
                    <a:rPr lang="fr-FR" sz="1100" b="1" dirty="0" smtClean="0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cs typeface="Calibri" pitchFamily="34" charset="0"/>
                    </a:rPr>
                    <a:t>Participation </a:t>
                  </a:r>
                </a:p>
                <a:p>
                  <a:pPr algn="ctr"/>
                  <a:r>
                    <a:rPr lang="fr-FR" sz="1100" b="1" dirty="0" smtClean="0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cs typeface="Calibri" pitchFamily="34" charset="0"/>
                    </a:rPr>
                    <a:t>à la diminution de la consommation énergétique  d'un habitat .</a:t>
                  </a:r>
                  <a:endParaRPr lang="fr-FR" sz="1100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6" name="Oval 13"/>
                <p:cNvSpPr>
                  <a:spLocks noChangeArrowheads="1"/>
                </p:cNvSpPr>
                <p:nvPr/>
              </p:nvSpPr>
              <p:spPr bwMode="auto">
                <a:xfrm>
                  <a:off x="4716016" y="2960948"/>
                  <a:ext cx="1166530" cy="116653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ABF8F"/>
                    </a:gs>
                    <a:gs pos="50000">
                      <a:srgbClr val="F79646"/>
                    </a:gs>
                    <a:gs pos="100000">
                      <a:srgbClr val="FABF8F"/>
                    </a:gs>
                  </a:gsLst>
                  <a:lin ang="5400000" scaled="1"/>
                </a:gradFill>
                <a:ln w="19050">
                  <a:solidFill>
                    <a:srgbClr val="F7964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974706"/>
                  </a:outerShdw>
                </a:effectLst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fr-FR" sz="1050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7" name="AutoShape 14"/>
                <p:cNvSpPr>
                  <a:spLocks noChangeArrowheads="1"/>
                </p:cNvSpPr>
                <p:nvPr/>
              </p:nvSpPr>
              <p:spPr bwMode="auto">
                <a:xfrm>
                  <a:off x="1835696" y="2132856"/>
                  <a:ext cx="2808312" cy="374442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95B3D7"/>
                    </a:gs>
                    <a:gs pos="50000">
                      <a:srgbClr val="4F81BD"/>
                    </a:gs>
                    <a:gs pos="100000">
                      <a:srgbClr val="95B3D7"/>
                    </a:gs>
                  </a:gsLst>
                  <a:lin ang="5400000" scaled="1"/>
                </a:gradFill>
                <a:ln w="19050">
                  <a:solidFill>
                    <a:srgbClr val="4F81BD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/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fr-FR" sz="1050" i="1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Compétences </a:t>
                  </a:r>
                  <a:r>
                    <a:rPr lang="fr-FR" sz="1100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: </a:t>
                  </a:r>
                  <a:r>
                    <a:rPr lang="fr-FR" sz="1100" b="1" dirty="0" smtClean="0">
                      <a:solidFill>
                        <a:schemeClr val="bg1"/>
                      </a:solidFill>
                    </a:rPr>
                    <a:t>CO7, CO8, CO9. EE2  </a:t>
                  </a:r>
                  <a:endParaRPr lang="fr-FR" sz="1100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8" name="Arrondir un rectangle avec un coin diagonal 107"/>
                <p:cNvSpPr/>
                <p:nvPr/>
              </p:nvSpPr>
              <p:spPr>
                <a:xfrm>
                  <a:off x="1763688" y="2701719"/>
                  <a:ext cx="4248472" cy="1814601"/>
                </a:xfrm>
                <a:prstGeom prst="round2DiagRect">
                  <a:avLst/>
                </a:prstGeom>
                <a:noFill/>
                <a:ln w="9525">
                  <a:solidFill>
                    <a:srgbClr val="A5002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cxnSp>
              <p:nvCxnSpPr>
                <p:cNvPr id="110" name="Connecteur droit avec flèche 109"/>
                <p:cNvCxnSpPr/>
                <p:nvPr/>
              </p:nvCxnSpPr>
              <p:spPr>
                <a:xfrm>
                  <a:off x="2267744" y="2492896"/>
                  <a:ext cx="0" cy="842494"/>
                </a:xfrm>
                <a:prstGeom prst="straightConnector1">
                  <a:avLst/>
                </a:prstGeom>
                <a:ln w="38100">
                  <a:solidFill>
                    <a:srgbClr val="006699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Connecteur en angle 51"/>
                <p:cNvCxnSpPr>
                  <a:stCxn id="107" idx="3"/>
                  <a:endCxn id="104" idx="0"/>
                </p:cNvCxnSpPr>
                <p:nvPr/>
              </p:nvCxnSpPr>
              <p:spPr>
                <a:xfrm>
                  <a:off x="4644008" y="2320077"/>
                  <a:ext cx="1821802" cy="964907"/>
                </a:xfrm>
                <a:prstGeom prst="bentConnector2">
                  <a:avLst/>
                </a:prstGeom>
                <a:ln w="38100">
                  <a:solidFill>
                    <a:srgbClr val="006699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Connecteur en angle 72"/>
                <p:cNvCxnSpPr>
                  <a:endCxn id="105" idx="2"/>
                </p:cNvCxnSpPr>
                <p:nvPr/>
              </p:nvCxnSpPr>
              <p:spPr>
                <a:xfrm rot="10800000">
                  <a:off x="3650298" y="4257093"/>
                  <a:ext cx="2815512" cy="194423"/>
                </a:xfrm>
                <a:prstGeom prst="bentConnector2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Connecteur droit 114"/>
                <p:cNvCxnSpPr>
                  <a:endCxn id="104" idx="2"/>
                </p:cNvCxnSpPr>
                <p:nvPr/>
              </p:nvCxnSpPr>
              <p:spPr>
                <a:xfrm flipV="1">
                  <a:off x="6465810" y="3803441"/>
                  <a:ext cx="0" cy="64807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Connecteur droit avec flèche 115"/>
                <p:cNvCxnSpPr>
                  <a:stCxn id="103" idx="0"/>
                  <a:endCxn id="105" idx="1"/>
                </p:cNvCxnSpPr>
                <p:nvPr/>
              </p:nvCxnSpPr>
              <p:spPr>
                <a:xfrm>
                  <a:off x="2634985" y="3537013"/>
                  <a:ext cx="208823" cy="7200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Connecteur droit avec flèche 116"/>
                <p:cNvCxnSpPr>
                  <a:stCxn id="105" idx="3"/>
                  <a:endCxn id="106" idx="2"/>
                </p:cNvCxnSpPr>
                <p:nvPr/>
              </p:nvCxnSpPr>
              <p:spPr>
                <a:xfrm>
                  <a:off x="4456787" y="3544213"/>
                  <a:ext cx="259229" cy="0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Connecteur droit avec flèche 117"/>
                <p:cNvCxnSpPr>
                  <a:stCxn id="106" idx="6"/>
                  <a:endCxn id="104" idx="1"/>
                </p:cNvCxnSpPr>
                <p:nvPr/>
              </p:nvCxnSpPr>
              <p:spPr>
                <a:xfrm>
                  <a:off x="5882545" y="3544213"/>
                  <a:ext cx="259229" cy="0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Connecteur droit avec flèche 118"/>
                <p:cNvCxnSpPr>
                  <a:stCxn id="104" idx="3"/>
                </p:cNvCxnSpPr>
                <p:nvPr/>
              </p:nvCxnSpPr>
              <p:spPr>
                <a:xfrm>
                  <a:off x="6789846" y="3544213"/>
                  <a:ext cx="324036" cy="0"/>
                </a:xfrm>
                <a:prstGeom prst="straightConnector1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Connecteur droit avec flèche 119"/>
                <p:cNvCxnSpPr/>
                <p:nvPr/>
              </p:nvCxnSpPr>
              <p:spPr>
                <a:xfrm flipV="1">
                  <a:off x="3131840" y="4278695"/>
                  <a:ext cx="0" cy="518458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AutoShape 16"/>
                <p:cNvSpPr>
                  <a:spLocks noChangeArrowheads="1"/>
                </p:cNvSpPr>
                <p:nvPr/>
              </p:nvSpPr>
              <p:spPr bwMode="auto">
                <a:xfrm>
                  <a:off x="2195736" y="4797152"/>
                  <a:ext cx="1728192" cy="457200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B2A1C7"/>
                    </a:gs>
                    <a:gs pos="50000">
                      <a:srgbClr val="E5DFEC"/>
                    </a:gs>
                    <a:gs pos="100000">
                      <a:srgbClr val="B2A1C7"/>
                    </a:gs>
                  </a:gsLst>
                  <a:lin ang="18900000" scaled="1"/>
                </a:gradFill>
                <a:ln w="12700">
                  <a:solidFill>
                    <a:srgbClr val="B2A1C7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fr-FR" sz="1050" i="1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Support technique:</a:t>
                  </a:r>
                </a:p>
                <a:p>
                  <a:pPr algn="ctr"/>
                  <a:r>
                    <a:rPr lang="fr-FR" sz="1200" b="1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Villavenir</a:t>
                  </a:r>
                  <a:endParaRPr lang="fr-FR" sz="1200" b="1" dirty="0"/>
                </a:p>
              </p:txBody>
            </p:sp>
          </p:grpSp>
          <p:sp>
            <p:nvSpPr>
              <p:cNvPr id="101" name="ZoneTexte 100"/>
              <p:cNvSpPr txBox="1"/>
              <p:nvPr/>
            </p:nvSpPr>
            <p:spPr>
              <a:xfrm>
                <a:off x="4644008" y="2996952"/>
                <a:ext cx="1296144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Structuration</a:t>
                </a:r>
              </a:p>
              <a:p>
                <a:pPr algn="ctr"/>
                <a:r>
                  <a:rPr lang="fr-FR" sz="105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 de connaissances</a:t>
                </a:r>
                <a:endParaRPr lang="fr-FR" b="1" dirty="0"/>
              </a:p>
            </p:txBody>
          </p:sp>
        </p:grpSp>
      </p:grpSp>
      <p:sp>
        <p:nvSpPr>
          <p:cNvPr id="95" name="Rectangle 94"/>
          <p:cNvSpPr/>
          <p:nvPr/>
        </p:nvSpPr>
        <p:spPr>
          <a:xfrm>
            <a:off x="3851920" y="1268760"/>
            <a:ext cx="3240360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fr-FR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L’approche pédagogique en EE</a:t>
            </a: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9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10167123">
  <a:themeElements>
    <a:clrScheme name="Personnalisé 5">
      <a:dk1>
        <a:srgbClr val="C0C0C0"/>
      </a:dk1>
      <a:lt1>
        <a:sysClr val="window" lastClr="FFFFFF"/>
      </a:lt1>
      <a:dk2>
        <a:srgbClr val="4E3B30"/>
      </a:dk2>
      <a:lt2>
        <a:srgbClr val="FBEEC9"/>
      </a:lt2>
      <a:accent1>
        <a:srgbClr val="709C02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709C02"/>
      </a:accent6>
      <a:hlink>
        <a:srgbClr val="AD1F1F"/>
      </a:hlink>
      <a:folHlink>
        <a:srgbClr val="709C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28" ma:contentTypeDescription="Create a new document." ma:contentTypeScope="" ma:versionID="3734922cae638a1d4f2b3c9f45d0aea3"/>
</file>

<file path=customXml/itemProps1.xml><?xml version="1.0" encoding="utf-8"?>
<ds:datastoreItem xmlns:ds="http://schemas.openxmlformats.org/officeDocument/2006/customXml" ds:itemID="{2EDF70C9-FEC0-418D-93E5-BAE93466ADB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9C73088-B109-45CE-B753-7F1578639E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B65DCB-67F7-459F-82EF-797EFB16DFB8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3899</Words>
  <Application>Microsoft Office PowerPoint</Application>
  <PresentationFormat>Affichage à l'écran (4:3)</PresentationFormat>
  <Paragraphs>1395</Paragraphs>
  <Slides>31</Slides>
  <Notes>31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TS010167123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2011-05-13T17:12:14Z</dcterms:created>
  <dcterms:modified xsi:type="dcterms:W3CDTF">2012-04-03T08:55:47Z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