
<file path=[Content_Types].xml><?xml version="1.0" encoding="utf-8"?>
<Types xmlns="http://schemas.openxmlformats.org/package/2006/content-types">
  <Default Extension="tiff" ContentType="image/tiff"/>
  <Default Extension="rels" ContentType="application/vnd.openxmlformats-package.relationships+xml"/>
  <Default Extension="xml" ContentType="application/xml"/>
  <Default Extension="jpeg" ContentType="image/jpeg"/>
  <Default Extension="emf" ContentType="image/x-emf"/>
  <Default Extension="png" ContentType="image/png"/>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301" r:id="rId3"/>
    <p:sldId id="303" r:id="rId4"/>
    <p:sldId id="297" r:id="rId5"/>
    <p:sldId id="321" r:id="rId6"/>
    <p:sldId id="304" r:id="rId7"/>
    <p:sldId id="307" r:id="rId8"/>
    <p:sldId id="326" r:id="rId9"/>
    <p:sldId id="275" r:id="rId10"/>
    <p:sldId id="311" r:id="rId11"/>
    <p:sldId id="280" r:id="rId12"/>
    <p:sldId id="279" r:id="rId13"/>
    <p:sldId id="278" r:id="rId14"/>
    <p:sldId id="320" r:id="rId15"/>
    <p:sldId id="282" r:id="rId16"/>
    <p:sldId id="283" r:id="rId17"/>
    <p:sldId id="267" r:id="rId18"/>
    <p:sldId id="325" r:id="rId19"/>
    <p:sldId id="324" r:id="rId20"/>
    <p:sldId id="322" r:id="rId21"/>
    <p:sldId id="323" r:id="rId22"/>
    <p:sldId id="330" r:id="rId23"/>
    <p:sldId id="328" r:id="rId24"/>
    <p:sldId id="329" r:id="rId25"/>
    <p:sldId id="331" r:id="rId26"/>
    <p:sldId id="332" r:id="rId27"/>
    <p:sldId id="333" r:id="rId28"/>
    <p:sldId id="334" r:id="rId29"/>
    <p:sldId id="335" r:id="rId30"/>
    <p:sldId id="337" r:id="rId31"/>
    <p:sldId id="336" r:id="rId32"/>
  </p:sldIdLst>
  <p:sldSz cx="9144000" cy="6858000" type="screen4x3"/>
  <p:notesSz cx="6797675" cy="987266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392" autoAdjust="0"/>
  </p:normalViewPr>
  <p:slideViewPr>
    <p:cSldViewPr snapToGrid="0" snapToObjects="1">
      <p:cViewPr>
        <p:scale>
          <a:sx n="100" d="100"/>
          <a:sy n="100" d="100"/>
        </p:scale>
        <p:origin x="-1144" y="-120"/>
      </p:cViewPr>
      <p:guideLst>
        <p:guide orient="horz" pos="2406"/>
        <p:guide pos="3012"/>
      </p:guideLst>
    </p:cSldViewPr>
  </p:slideViewPr>
  <p:notesTextViewPr>
    <p:cViewPr>
      <p:scale>
        <a:sx n="100" d="100"/>
        <a:sy n="100" d="100"/>
      </p:scale>
      <p:origin x="0" y="0"/>
    </p:cViewPr>
  </p:notesTextViewPr>
  <p:sorterViewPr>
    <p:cViewPr>
      <p:scale>
        <a:sx n="98" d="100"/>
        <a:sy n="98" d="100"/>
      </p:scale>
      <p:origin x="0" y="0"/>
    </p:cViewPr>
  </p:sorterViewPr>
  <p:gridSpacing cx="72008" cy="72008"/>
</p:viewPr>
</file>

<file path=ppt/_rels/presentation.xml.rels><?xml version="1.0" encoding="UTF-8" standalone="yes"?>
<Relationships xmlns="http://schemas.openxmlformats.org/package/2006/relationships"><Relationship Id="rId35" Type="http://schemas.openxmlformats.org/officeDocument/2006/relationships/presProps" Target="presProps.xml"/><Relationship Id="rId31" Type="http://schemas.openxmlformats.org/officeDocument/2006/relationships/slide" Target="slides/slide30.xml"/><Relationship Id="rId34" Type="http://schemas.openxmlformats.org/officeDocument/2006/relationships/printerSettings" Target="printerSettings/printerSettings1.bin"/><Relationship Id="rId7" Type="http://schemas.openxmlformats.org/officeDocument/2006/relationships/slide" Target="slides/slide6.xml"/><Relationship Id="rId36" Type="http://schemas.openxmlformats.org/officeDocument/2006/relationships/viewProps" Target="viewProp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tableStyles" Target="tableStyles.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C5B6B2-36B8-489F-890E-3C4760FC114C}" type="doc">
      <dgm:prSet loTypeId="urn:microsoft.com/office/officeart/2005/8/layout/cycle1" loCatId="cycle" qsTypeId="urn:microsoft.com/office/officeart/2005/8/quickstyle/3d2" qsCatId="3D" csTypeId="urn:microsoft.com/office/officeart/2005/8/colors/colorful5" csCatId="colorful" phldr="1"/>
      <dgm:spPr/>
      <dgm:t>
        <a:bodyPr/>
        <a:lstStyle/>
        <a:p>
          <a:endParaRPr lang="fr-FR"/>
        </a:p>
      </dgm:t>
    </dgm:pt>
    <dgm:pt modelId="{D2A013AC-8D56-4451-84BD-A855EE8D485F}">
      <dgm:prSet phldrT="[Texte]"/>
      <dgm:spPr/>
      <dgm:t>
        <a:bodyPr/>
        <a:lstStyle/>
        <a:p>
          <a:r>
            <a:rPr lang="fr-FR" dirty="0" smtClean="0"/>
            <a:t>Répartition horaire du programme</a:t>
          </a:r>
          <a:endParaRPr lang="fr-FR" dirty="0"/>
        </a:p>
      </dgm:t>
    </dgm:pt>
    <dgm:pt modelId="{D274560E-9880-4773-A445-5FEB3A7A0628}" type="parTrans" cxnId="{96160B46-5D01-4CF2-A290-DB189B4B7B7F}">
      <dgm:prSet/>
      <dgm:spPr/>
      <dgm:t>
        <a:bodyPr/>
        <a:lstStyle/>
        <a:p>
          <a:endParaRPr lang="fr-FR"/>
        </a:p>
      </dgm:t>
    </dgm:pt>
    <dgm:pt modelId="{1AE1A5C7-DF0F-4200-A113-5A82AFC6D9AB}" type="sibTrans" cxnId="{96160B46-5D01-4CF2-A290-DB189B4B7B7F}">
      <dgm:prSet/>
      <dgm:spPr/>
      <dgm:t>
        <a:bodyPr/>
        <a:lstStyle/>
        <a:p>
          <a:endParaRPr lang="fr-FR"/>
        </a:p>
      </dgm:t>
    </dgm:pt>
    <dgm:pt modelId="{BE734DEB-855D-4225-AA08-7261CF2E0314}">
      <dgm:prSet phldrT="[Texte]"/>
      <dgm:spPr/>
      <dgm:t>
        <a:bodyPr/>
        <a:lstStyle/>
        <a:p>
          <a:r>
            <a:rPr lang="fr-FR" dirty="0" smtClean="0"/>
            <a:t>Relations programme et CI</a:t>
          </a:r>
          <a:endParaRPr lang="fr-FR" dirty="0"/>
        </a:p>
      </dgm:t>
    </dgm:pt>
    <dgm:pt modelId="{DE376D58-F98A-4B78-A721-06CAF91A5AF8}" type="parTrans" cxnId="{065F6D2A-F941-491A-A519-0A8BCD20B6BD}">
      <dgm:prSet/>
      <dgm:spPr/>
      <dgm:t>
        <a:bodyPr/>
        <a:lstStyle/>
        <a:p>
          <a:endParaRPr lang="fr-FR"/>
        </a:p>
      </dgm:t>
    </dgm:pt>
    <dgm:pt modelId="{4C85722C-22F8-446E-BB18-A941F31FF07C}" type="sibTrans" cxnId="{065F6D2A-F941-491A-A519-0A8BCD20B6BD}">
      <dgm:prSet/>
      <dgm:spPr/>
      <dgm:t>
        <a:bodyPr/>
        <a:lstStyle/>
        <a:p>
          <a:endParaRPr lang="fr-FR"/>
        </a:p>
      </dgm:t>
    </dgm:pt>
    <dgm:pt modelId="{66EE460A-A5D3-4EA5-8B71-7332E856CB61}">
      <dgm:prSet phldrT="[Texte]"/>
      <dgm:spPr/>
      <dgm:t>
        <a:bodyPr/>
        <a:lstStyle/>
        <a:p>
          <a:r>
            <a:rPr lang="fr-FR" dirty="0" smtClean="0"/>
            <a:t>Répartition des heures par CI</a:t>
          </a:r>
          <a:endParaRPr lang="fr-FR" dirty="0"/>
        </a:p>
      </dgm:t>
    </dgm:pt>
    <dgm:pt modelId="{F6443FE7-0F27-49E9-AD22-8103BB89B9CA}" type="parTrans" cxnId="{566A4381-2781-4D91-9B68-DC378521CAE1}">
      <dgm:prSet/>
      <dgm:spPr/>
      <dgm:t>
        <a:bodyPr/>
        <a:lstStyle/>
        <a:p>
          <a:endParaRPr lang="fr-FR"/>
        </a:p>
      </dgm:t>
    </dgm:pt>
    <dgm:pt modelId="{44486789-643F-4941-B9FA-58F70BF16D6A}" type="sibTrans" cxnId="{566A4381-2781-4D91-9B68-DC378521CAE1}">
      <dgm:prSet/>
      <dgm:spPr/>
      <dgm:t>
        <a:bodyPr/>
        <a:lstStyle/>
        <a:p>
          <a:endParaRPr lang="fr-FR"/>
        </a:p>
      </dgm:t>
    </dgm:pt>
    <dgm:pt modelId="{ABF0C982-5331-4062-B211-43C3DF89162E}">
      <dgm:prSet phldrT="[Texte]"/>
      <dgm:spPr/>
      <dgm:t>
        <a:bodyPr/>
        <a:lstStyle/>
        <a:p>
          <a:r>
            <a:rPr lang="fr-FR" dirty="0" smtClean="0"/>
            <a:t>Calcul des horaires par CI</a:t>
          </a:r>
          <a:endParaRPr lang="fr-FR" dirty="0"/>
        </a:p>
      </dgm:t>
    </dgm:pt>
    <dgm:pt modelId="{5A821D29-BA34-4ECA-92B2-D0CE38B3510C}" type="parTrans" cxnId="{3CAEA7FB-A075-466E-AF51-CF61A8DA62F5}">
      <dgm:prSet/>
      <dgm:spPr/>
      <dgm:t>
        <a:bodyPr/>
        <a:lstStyle/>
        <a:p>
          <a:endParaRPr lang="fr-FR"/>
        </a:p>
      </dgm:t>
    </dgm:pt>
    <dgm:pt modelId="{14EABB7B-6A28-4C63-98CF-B4CE14BF0AD1}" type="sibTrans" cxnId="{3CAEA7FB-A075-466E-AF51-CF61A8DA62F5}">
      <dgm:prSet/>
      <dgm:spPr/>
      <dgm:t>
        <a:bodyPr/>
        <a:lstStyle/>
        <a:p>
          <a:endParaRPr lang="fr-FR"/>
        </a:p>
      </dgm:t>
    </dgm:pt>
    <dgm:pt modelId="{73B0104E-06DC-44D6-9BCE-15162955490A}">
      <dgm:prSet phldrT="[Texte]"/>
      <dgm:spPr/>
      <dgm:t>
        <a:bodyPr/>
        <a:lstStyle/>
        <a:p>
          <a:r>
            <a:rPr lang="fr-FR" dirty="0" smtClean="0"/>
            <a:t>Equilibrage horaire programme et CI</a:t>
          </a:r>
          <a:endParaRPr lang="fr-FR" dirty="0"/>
        </a:p>
      </dgm:t>
    </dgm:pt>
    <dgm:pt modelId="{8B78E18F-0866-4B8E-9EC5-E95DC434E3A9}" type="parTrans" cxnId="{CDBC7396-8242-433D-9B72-D2217CB59AD2}">
      <dgm:prSet/>
      <dgm:spPr/>
      <dgm:t>
        <a:bodyPr/>
        <a:lstStyle/>
        <a:p>
          <a:endParaRPr lang="fr-FR"/>
        </a:p>
      </dgm:t>
    </dgm:pt>
    <dgm:pt modelId="{BFAB09AD-F8F8-45E6-A066-904DBC431967}" type="sibTrans" cxnId="{CDBC7396-8242-433D-9B72-D2217CB59AD2}">
      <dgm:prSet/>
      <dgm:spPr/>
      <dgm:t>
        <a:bodyPr/>
        <a:lstStyle/>
        <a:p>
          <a:endParaRPr lang="fr-FR"/>
        </a:p>
      </dgm:t>
    </dgm:pt>
    <dgm:pt modelId="{5CFA3B70-5F14-48B4-87AC-DFA3FC616102}" type="pres">
      <dgm:prSet presAssocID="{6DC5B6B2-36B8-489F-890E-3C4760FC114C}" presName="cycle" presStyleCnt="0">
        <dgm:presLayoutVars>
          <dgm:dir/>
          <dgm:resizeHandles val="exact"/>
        </dgm:presLayoutVars>
      </dgm:prSet>
      <dgm:spPr/>
      <dgm:t>
        <a:bodyPr/>
        <a:lstStyle/>
        <a:p>
          <a:endParaRPr lang="fr-FR"/>
        </a:p>
      </dgm:t>
    </dgm:pt>
    <dgm:pt modelId="{3BEABA67-4427-4583-AFC1-7A6992D2FFC4}" type="pres">
      <dgm:prSet presAssocID="{D2A013AC-8D56-4451-84BD-A855EE8D485F}" presName="dummy" presStyleCnt="0"/>
      <dgm:spPr/>
    </dgm:pt>
    <dgm:pt modelId="{E2122281-521F-4FDA-A096-73ADDF3FFEED}" type="pres">
      <dgm:prSet presAssocID="{D2A013AC-8D56-4451-84BD-A855EE8D485F}" presName="node" presStyleLbl="revTx" presStyleIdx="0" presStyleCnt="5">
        <dgm:presLayoutVars>
          <dgm:bulletEnabled val="1"/>
        </dgm:presLayoutVars>
      </dgm:prSet>
      <dgm:spPr/>
      <dgm:t>
        <a:bodyPr/>
        <a:lstStyle/>
        <a:p>
          <a:endParaRPr lang="fr-FR"/>
        </a:p>
      </dgm:t>
    </dgm:pt>
    <dgm:pt modelId="{8CBB14F1-6C71-497B-A904-8E2493D4924C}" type="pres">
      <dgm:prSet presAssocID="{1AE1A5C7-DF0F-4200-A113-5A82AFC6D9AB}" presName="sibTrans" presStyleLbl="node1" presStyleIdx="0" presStyleCnt="5"/>
      <dgm:spPr/>
      <dgm:t>
        <a:bodyPr/>
        <a:lstStyle/>
        <a:p>
          <a:endParaRPr lang="fr-FR"/>
        </a:p>
      </dgm:t>
    </dgm:pt>
    <dgm:pt modelId="{FA5A36FC-148D-43AF-9B6B-99C5BA9FEA4F}" type="pres">
      <dgm:prSet presAssocID="{BE734DEB-855D-4225-AA08-7261CF2E0314}" presName="dummy" presStyleCnt="0"/>
      <dgm:spPr/>
    </dgm:pt>
    <dgm:pt modelId="{BA839D66-63E5-40BA-A5E9-8D382534C202}" type="pres">
      <dgm:prSet presAssocID="{BE734DEB-855D-4225-AA08-7261CF2E0314}" presName="node" presStyleLbl="revTx" presStyleIdx="1" presStyleCnt="5">
        <dgm:presLayoutVars>
          <dgm:bulletEnabled val="1"/>
        </dgm:presLayoutVars>
      </dgm:prSet>
      <dgm:spPr/>
      <dgm:t>
        <a:bodyPr/>
        <a:lstStyle/>
        <a:p>
          <a:endParaRPr lang="fr-FR"/>
        </a:p>
      </dgm:t>
    </dgm:pt>
    <dgm:pt modelId="{8C35957D-01BF-4C6C-AB8C-1E7787C29817}" type="pres">
      <dgm:prSet presAssocID="{4C85722C-22F8-446E-BB18-A941F31FF07C}" presName="sibTrans" presStyleLbl="node1" presStyleIdx="1" presStyleCnt="5"/>
      <dgm:spPr/>
      <dgm:t>
        <a:bodyPr/>
        <a:lstStyle/>
        <a:p>
          <a:endParaRPr lang="fr-FR"/>
        </a:p>
      </dgm:t>
    </dgm:pt>
    <dgm:pt modelId="{E0B88F30-2F1A-470C-993C-E3AC8739A22B}" type="pres">
      <dgm:prSet presAssocID="{66EE460A-A5D3-4EA5-8B71-7332E856CB61}" presName="dummy" presStyleCnt="0"/>
      <dgm:spPr/>
    </dgm:pt>
    <dgm:pt modelId="{780A8FDC-E62B-4509-85B9-BDB5E7B73764}" type="pres">
      <dgm:prSet presAssocID="{66EE460A-A5D3-4EA5-8B71-7332E856CB61}" presName="node" presStyleLbl="revTx" presStyleIdx="2" presStyleCnt="5">
        <dgm:presLayoutVars>
          <dgm:bulletEnabled val="1"/>
        </dgm:presLayoutVars>
      </dgm:prSet>
      <dgm:spPr/>
      <dgm:t>
        <a:bodyPr/>
        <a:lstStyle/>
        <a:p>
          <a:endParaRPr lang="fr-FR"/>
        </a:p>
      </dgm:t>
    </dgm:pt>
    <dgm:pt modelId="{C53BBB1B-7D1A-4D7B-A082-A746C1CA6E94}" type="pres">
      <dgm:prSet presAssocID="{44486789-643F-4941-B9FA-58F70BF16D6A}" presName="sibTrans" presStyleLbl="node1" presStyleIdx="2" presStyleCnt="5"/>
      <dgm:spPr/>
      <dgm:t>
        <a:bodyPr/>
        <a:lstStyle/>
        <a:p>
          <a:endParaRPr lang="fr-FR"/>
        </a:p>
      </dgm:t>
    </dgm:pt>
    <dgm:pt modelId="{0BC47110-EA5F-4281-9EC2-43092F90DE98}" type="pres">
      <dgm:prSet presAssocID="{ABF0C982-5331-4062-B211-43C3DF89162E}" presName="dummy" presStyleCnt="0"/>
      <dgm:spPr/>
    </dgm:pt>
    <dgm:pt modelId="{2F51CB41-B905-4DCB-8702-4521CD7E2C68}" type="pres">
      <dgm:prSet presAssocID="{ABF0C982-5331-4062-B211-43C3DF89162E}" presName="node" presStyleLbl="revTx" presStyleIdx="3" presStyleCnt="5">
        <dgm:presLayoutVars>
          <dgm:bulletEnabled val="1"/>
        </dgm:presLayoutVars>
      </dgm:prSet>
      <dgm:spPr/>
      <dgm:t>
        <a:bodyPr/>
        <a:lstStyle/>
        <a:p>
          <a:endParaRPr lang="fr-FR"/>
        </a:p>
      </dgm:t>
    </dgm:pt>
    <dgm:pt modelId="{3607B3AC-4086-47C5-9580-EA3C43872DFD}" type="pres">
      <dgm:prSet presAssocID="{14EABB7B-6A28-4C63-98CF-B4CE14BF0AD1}" presName="sibTrans" presStyleLbl="node1" presStyleIdx="3" presStyleCnt="5"/>
      <dgm:spPr/>
      <dgm:t>
        <a:bodyPr/>
        <a:lstStyle/>
        <a:p>
          <a:endParaRPr lang="fr-FR"/>
        </a:p>
      </dgm:t>
    </dgm:pt>
    <dgm:pt modelId="{C71327BE-D8EA-404F-8FB9-8B57B8D383EE}" type="pres">
      <dgm:prSet presAssocID="{73B0104E-06DC-44D6-9BCE-15162955490A}" presName="dummy" presStyleCnt="0"/>
      <dgm:spPr/>
    </dgm:pt>
    <dgm:pt modelId="{401AF62B-567D-4131-9CE6-414B8E9B8008}" type="pres">
      <dgm:prSet presAssocID="{73B0104E-06DC-44D6-9BCE-15162955490A}" presName="node" presStyleLbl="revTx" presStyleIdx="4" presStyleCnt="5">
        <dgm:presLayoutVars>
          <dgm:bulletEnabled val="1"/>
        </dgm:presLayoutVars>
      </dgm:prSet>
      <dgm:spPr/>
      <dgm:t>
        <a:bodyPr/>
        <a:lstStyle/>
        <a:p>
          <a:endParaRPr lang="fr-FR"/>
        </a:p>
      </dgm:t>
    </dgm:pt>
    <dgm:pt modelId="{FB772839-230A-4060-A549-301874DF24F2}" type="pres">
      <dgm:prSet presAssocID="{BFAB09AD-F8F8-45E6-A066-904DBC431967}" presName="sibTrans" presStyleLbl="node1" presStyleIdx="4" presStyleCnt="5"/>
      <dgm:spPr/>
      <dgm:t>
        <a:bodyPr/>
        <a:lstStyle/>
        <a:p>
          <a:endParaRPr lang="fr-FR"/>
        </a:p>
      </dgm:t>
    </dgm:pt>
  </dgm:ptLst>
  <dgm:cxnLst>
    <dgm:cxn modelId="{3CAEA7FB-A075-466E-AF51-CF61A8DA62F5}" srcId="{6DC5B6B2-36B8-489F-890E-3C4760FC114C}" destId="{ABF0C982-5331-4062-B211-43C3DF89162E}" srcOrd="3" destOrd="0" parTransId="{5A821D29-BA34-4ECA-92B2-D0CE38B3510C}" sibTransId="{14EABB7B-6A28-4C63-98CF-B4CE14BF0AD1}"/>
    <dgm:cxn modelId="{30F47B04-096B-4EF4-9664-8FB5F2A66F18}" type="presOf" srcId="{73B0104E-06DC-44D6-9BCE-15162955490A}" destId="{401AF62B-567D-4131-9CE6-414B8E9B8008}" srcOrd="0" destOrd="0" presId="urn:microsoft.com/office/officeart/2005/8/layout/cycle1"/>
    <dgm:cxn modelId="{BBDD2B66-8CAB-4D82-AF7A-11A442EB4A49}" type="presOf" srcId="{6DC5B6B2-36B8-489F-890E-3C4760FC114C}" destId="{5CFA3B70-5F14-48B4-87AC-DFA3FC616102}" srcOrd="0" destOrd="0" presId="urn:microsoft.com/office/officeart/2005/8/layout/cycle1"/>
    <dgm:cxn modelId="{DDE90780-24CB-4EED-A580-8D56463C3F1D}" type="presOf" srcId="{44486789-643F-4941-B9FA-58F70BF16D6A}" destId="{C53BBB1B-7D1A-4D7B-A082-A746C1CA6E94}" srcOrd="0" destOrd="0" presId="urn:microsoft.com/office/officeart/2005/8/layout/cycle1"/>
    <dgm:cxn modelId="{96160B46-5D01-4CF2-A290-DB189B4B7B7F}" srcId="{6DC5B6B2-36B8-489F-890E-3C4760FC114C}" destId="{D2A013AC-8D56-4451-84BD-A855EE8D485F}" srcOrd="0" destOrd="0" parTransId="{D274560E-9880-4773-A445-5FEB3A7A0628}" sibTransId="{1AE1A5C7-DF0F-4200-A113-5A82AFC6D9AB}"/>
    <dgm:cxn modelId="{6B4C41DF-6BA9-4847-9EB2-17A23524AC0D}" type="presOf" srcId="{4C85722C-22F8-446E-BB18-A941F31FF07C}" destId="{8C35957D-01BF-4C6C-AB8C-1E7787C29817}" srcOrd="0" destOrd="0" presId="urn:microsoft.com/office/officeart/2005/8/layout/cycle1"/>
    <dgm:cxn modelId="{184CBA93-9DE7-4B7E-89B3-9E8D6854FB1E}" type="presOf" srcId="{66EE460A-A5D3-4EA5-8B71-7332E856CB61}" destId="{780A8FDC-E62B-4509-85B9-BDB5E7B73764}" srcOrd="0" destOrd="0" presId="urn:microsoft.com/office/officeart/2005/8/layout/cycle1"/>
    <dgm:cxn modelId="{434689CE-F340-40AB-B6C6-6F66C39491F6}" type="presOf" srcId="{D2A013AC-8D56-4451-84BD-A855EE8D485F}" destId="{E2122281-521F-4FDA-A096-73ADDF3FFEED}" srcOrd="0" destOrd="0" presId="urn:microsoft.com/office/officeart/2005/8/layout/cycle1"/>
    <dgm:cxn modelId="{CDBC7396-8242-433D-9B72-D2217CB59AD2}" srcId="{6DC5B6B2-36B8-489F-890E-3C4760FC114C}" destId="{73B0104E-06DC-44D6-9BCE-15162955490A}" srcOrd="4" destOrd="0" parTransId="{8B78E18F-0866-4B8E-9EC5-E95DC434E3A9}" sibTransId="{BFAB09AD-F8F8-45E6-A066-904DBC431967}"/>
    <dgm:cxn modelId="{7B11BD4A-3C3C-43AD-AC8C-E18F6C5C5FD8}" type="presOf" srcId="{BFAB09AD-F8F8-45E6-A066-904DBC431967}" destId="{FB772839-230A-4060-A549-301874DF24F2}" srcOrd="0" destOrd="0" presId="urn:microsoft.com/office/officeart/2005/8/layout/cycle1"/>
    <dgm:cxn modelId="{065F6D2A-F941-491A-A519-0A8BCD20B6BD}" srcId="{6DC5B6B2-36B8-489F-890E-3C4760FC114C}" destId="{BE734DEB-855D-4225-AA08-7261CF2E0314}" srcOrd="1" destOrd="0" parTransId="{DE376D58-F98A-4B78-A721-06CAF91A5AF8}" sibTransId="{4C85722C-22F8-446E-BB18-A941F31FF07C}"/>
    <dgm:cxn modelId="{566A4381-2781-4D91-9B68-DC378521CAE1}" srcId="{6DC5B6B2-36B8-489F-890E-3C4760FC114C}" destId="{66EE460A-A5D3-4EA5-8B71-7332E856CB61}" srcOrd="2" destOrd="0" parTransId="{F6443FE7-0F27-49E9-AD22-8103BB89B9CA}" sibTransId="{44486789-643F-4941-B9FA-58F70BF16D6A}"/>
    <dgm:cxn modelId="{C94B0008-923D-4136-9098-0E53529BC054}" type="presOf" srcId="{14EABB7B-6A28-4C63-98CF-B4CE14BF0AD1}" destId="{3607B3AC-4086-47C5-9580-EA3C43872DFD}" srcOrd="0" destOrd="0" presId="urn:microsoft.com/office/officeart/2005/8/layout/cycle1"/>
    <dgm:cxn modelId="{13DEBB11-6E89-4154-BCF6-09F576E67C8C}" type="presOf" srcId="{ABF0C982-5331-4062-B211-43C3DF89162E}" destId="{2F51CB41-B905-4DCB-8702-4521CD7E2C68}" srcOrd="0" destOrd="0" presId="urn:microsoft.com/office/officeart/2005/8/layout/cycle1"/>
    <dgm:cxn modelId="{3B528391-F4D9-4369-89E2-7E0F613B47B9}" type="presOf" srcId="{BE734DEB-855D-4225-AA08-7261CF2E0314}" destId="{BA839D66-63E5-40BA-A5E9-8D382534C202}" srcOrd="0" destOrd="0" presId="urn:microsoft.com/office/officeart/2005/8/layout/cycle1"/>
    <dgm:cxn modelId="{514547FE-552B-40D5-B7B7-670D923C35D4}" type="presOf" srcId="{1AE1A5C7-DF0F-4200-A113-5A82AFC6D9AB}" destId="{8CBB14F1-6C71-497B-A904-8E2493D4924C}" srcOrd="0" destOrd="0" presId="urn:microsoft.com/office/officeart/2005/8/layout/cycle1"/>
    <dgm:cxn modelId="{00780FFD-8A02-4A21-BA62-7738D15F3A04}" type="presParOf" srcId="{5CFA3B70-5F14-48B4-87AC-DFA3FC616102}" destId="{3BEABA67-4427-4583-AFC1-7A6992D2FFC4}" srcOrd="0" destOrd="0" presId="urn:microsoft.com/office/officeart/2005/8/layout/cycle1"/>
    <dgm:cxn modelId="{BB999D0A-C727-49B4-AC35-9047D204D516}" type="presParOf" srcId="{5CFA3B70-5F14-48B4-87AC-DFA3FC616102}" destId="{E2122281-521F-4FDA-A096-73ADDF3FFEED}" srcOrd="1" destOrd="0" presId="urn:microsoft.com/office/officeart/2005/8/layout/cycle1"/>
    <dgm:cxn modelId="{8CA63739-6F12-4F9C-A4F3-24F9FABD1C75}" type="presParOf" srcId="{5CFA3B70-5F14-48B4-87AC-DFA3FC616102}" destId="{8CBB14F1-6C71-497B-A904-8E2493D4924C}" srcOrd="2" destOrd="0" presId="urn:microsoft.com/office/officeart/2005/8/layout/cycle1"/>
    <dgm:cxn modelId="{DDA23067-52F4-4690-AE52-CB224E44EB9B}" type="presParOf" srcId="{5CFA3B70-5F14-48B4-87AC-DFA3FC616102}" destId="{FA5A36FC-148D-43AF-9B6B-99C5BA9FEA4F}" srcOrd="3" destOrd="0" presId="urn:microsoft.com/office/officeart/2005/8/layout/cycle1"/>
    <dgm:cxn modelId="{DE96ED3A-62E5-4196-B3D8-D3E341AEE3BB}" type="presParOf" srcId="{5CFA3B70-5F14-48B4-87AC-DFA3FC616102}" destId="{BA839D66-63E5-40BA-A5E9-8D382534C202}" srcOrd="4" destOrd="0" presId="urn:microsoft.com/office/officeart/2005/8/layout/cycle1"/>
    <dgm:cxn modelId="{E677E003-BD6F-41C9-A722-1273D5296769}" type="presParOf" srcId="{5CFA3B70-5F14-48B4-87AC-DFA3FC616102}" destId="{8C35957D-01BF-4C6C-AB8C-1E7787C29817}" srcOrd="5" destOrd="0" presId="urn:microsoft.com/office/officeart/2005/8/layout/cycle1"/>
    <dgm:cxn modelId="{7D58C724-AF1B-46A4-ABBC-5B5B0CCC0337}" type="presParOf" srcId="{5CFA3B70-5F14-48B4-87AC-DFA3FC616102}" destId="{E0B88F30-2F1A-470C-993C-E3AC8739A22B}" srcOrd="6" destOrd="0" presId="urn:microsoft.com/office/officeart/2005/8/layout/cycle1"/>
    <dgm:cxn modelId="{60442047-3572-431B-857A-6A3DAE760550}" type="presParOf" srcId="{5CFA3B70-5F14-48B4-87AC-DFA3FC616102}" destId="{780A8FDC-E62B-4509-85B9-BDB5E7B73764}" srcOrd="7" destOrd="0" presId="urn:microsoft.com/office/officeart/2005/8/layout/cycle1"/>
    <dgm:cxn modelId="{313D06C8-4002-4CFE-ACBB-0C16B2CADD42}" type="presParOf" srcId="{5CFA3B70-5F14-48B4-87AC-DFA3FC616102}" destId="{C53BBB1B-7D1A-4D7B-A082-A746C1CA6E94}" srcOrd="8" destOrd="0" presId="urn:microsoft.com/office/officeart/2005/8/layout/cycle1"/>
    <dgm:cxn modelId="{B7A9DA3E-5426-4DFD-9B9D-B3B1EDD779B0}" type="presParOf" srcId="{5CFA3B70-5F14-48B4-87AC-DFA3FC616102}" destId="{0BC47110-EA5F-4281-9EC2-43092F90DE98}" srcOrd="9" destOrd="0" presId="urn:microsoft.com/office/officeart/2005/8/layout/cycle1"/>
    <dgm:cxn modelId="{E921C4AF-BF04-4B12-B514-7A52370D87E0}" type="presParOf" srcId="{5CFA3B70-5F14-48B4-87AC-DFA3FC616102}" destId="{2F51CB41-B905-4DCB-8702-4521CD7E2C68}" srcOrd="10" destOrd="0" presId="urn:microsoft.com/office/officeart/2005/8/layout/cycle1"/>
    <dgm:cxn modelId="{80580527-20A4-44BD-A4CD-3E6D14EF9EE9}" type="presParOf" srcId="{5CFA3B70-5F14-48B4-87AC-DFA3FC616102}" destId="{3607B3AC-4086-47C5-9580-EA3C43872DFD}" srcOrd="11" destOrd="0" presId="urn:microsoft.com/office/officeart/2005/8/layout/cycle1"/>
    <dgm:cxn modelId="{E00246E0-A493-4FAE-BF9C-FCD683C9F558}" type="presParOf" srcId="{5CFA3B70-5F14-48B4-87AC-DFA3FC616102}" destId="{C71327BE-D8EA-404F-8FB9-8B57B8D383EE}" srcOrd="12" destOrd="0" presId="urn:microsoft.com/office/officeart/2005/8/layout/cycle1"/>
    <dgm:cxn modelId="{8E0D3A3D-1252-4103-A05B-8AE1BCE9C0D3}" type="presParOf" srcId="{5CFA3B70-5F14-48B4-87AC-DFA3FC616102}" destId="{401AF62B-567D-4131-9CE6-414B8E9B8008}" srcOrd="13" destOrd="0" presId="urn:microsoft.com/office/officeart/2005/8/layout/cycle1"/>
    <dgm:cxn modelId="{65253D1C-B496-4C52-B6E7-5C1C9298ED9A}" type="presParOf" srcId="{5CFA3B70-5F14-48B4-87AC-DFA3FC616102}" destId="{FB772839-230A-4060-A549-301874DF24F2}"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9748B0-7F85-4DE4-8D77-8DC2FF76146B}" type="doc">
      <dgm:prSet loTypeId="urn:microsoft.com/office/officeart/2005/8/layout/gear1" loCatId="cycle" qsTypeId="urn:microsoft.com/office/officeart/2005/8/quickstyle/3d4" qsCatId="3D" csTypeId="urn:microsoft.com/office/officeart/2005/8/colors/colorful1" csCatId="colorful" phldr="1"/>
      <dgm:spPr/>
    </dgm:pt>
    <dgm:pt modelId="{D6695F8F-B5F9-45DD-919D-E601EA780736}">
      <dgm:prSet phldrT="[Texte]"/>
      <dgm:spPr/>
      <dgm:t>
        <a:bodyPr/>
        <a:lstStyle/>
        <a:p>
          <a:r>
            <a:rPr lang="fr-FR" dirty="0" smtClean="0"/>
            <a:t>1</a:t>
          </a:r>
          <a:endParaRPr lang="fr-FR" dirty="0"/>
        </a:p>
      </dgm:t>
    </dgm:pt>
    <dgm:pt modelId="{8CF692B3-D0AB-480C-8196-773D4F113FC5}" type="parTrans" cxnId="{8C730ED5-C623-478D-A9C0-5DC520332691}">
      <dgm:prSet/>
      <dgm:spPr/>
      <dgm:t>
        <a:bodyPr/>
        <a:lstStyle/>
        <a:p>
          <a:endParaRPr lang="fr-FR"/>
        </a:p>
      </dgm:t>
    </dgm:pt>
    <dgm:pt modelId="{2D0DE171-4D45-4B32-8339-B1ECB2A75A6C}" type="sibTrans" cxnId="{8C730ED5-C623-478D-A9C0-5DC520332691}">
      <dgm:prSet/>
      <dgm:spPr/>
      <dgm:t>
        <a:bodyPr/>
        <a:lstStyle/>
        <a:p>
          <a:endParaRPr lang="fr-FR"/>
        </a:p>
      </dgm:t>
    </dgm:pt>
    <dgm:pt modelId="{808176A6-26EF-471F-A188-D19ABEB25D1B}">
      <dgm:prSet phldrT="[Texte]"/>
      <dgm:spPr/>
      <dgm:t>
        <a:bodyPr/>
        <a:lstStyle/>
        <a:p>
          <a:r>
            <a:rPr lang="fr-FR" dirty="0" smtClean="0"/>
            <a:t>2</a:t>
          </a:r>
          <a:endParaRPr lang="fr-FR" dirty="0"/>
        </a:p>
      </dgm:t>
    </dgm:pt>
    <dgm:pt modelId="{4F0E896B-3C10-4211-9AAC-79FCDD9E62FA}" type="parTrans" cxnId="{BF9D15E5-AEC8-4732-99EB-1B9AFDF25E46}">
      <dgm:prSet/>
      <dgm:spPr/>
      <dgm:t>
        <a:bodyPr/>
        <a:lstStyle/>
        <a:p>
          <a:endParaRPr lang="fr-FR"/>
        </a:p>
      </dgm:t>
    </dgm:pt>
    <dgm:pt modelId="{F4340492-ED35-40D7-A5BA-0FFC88E9E820}" type="sibTrans" cxnId="{BF9D15E5-AEC8-4732-99EB-1B9AFDF25E46}">
      <dgm:prSet/>
      <dgm:spPr/>
      <dgm:t>
        <a:bodyPr/>
        <a:lstStyle/>
        <a:p>
          <a:endParaRPr lang="fr-FR"/>
        </a:p>
      </dgm:t>
    </dgm:pt>
    <dgm:pt modelId="{5BD8C211-AB6B-4F2A-AACA-8ED48A9BE94E}">
      <dgm:prSet phldrT="[Texte]"/>
      <dgm:spPr/>
      <dgm:t>
        <a:bodyPr/>
        <a:lstStyle/>
        <a:p>
          <a:r>
            <a:rPr lang="fr-FR" dirty="0" smtClean="0"/>
            <a:t>3</a:t>
          </a:r>
          <a:endParaRPr lang="fr-FR" dirty="0"/>
        </a:p>
      </dgm:t>
    </dgm:pt>
    <dgm:pt modelId="{419A1F4A-FD2D-493C-840B-B0834A1A8AE2}" type="parTrans" cxnId="{71861025-2EDC-4AA0-A88B-D59B4F88B40A}">
      <dgm:prSet/>
      <dgm:spPr/>
      <dgm:t>
        <a:bodyPr/>
        <a:lstStyle/>
        <a:p>
          <a:endParaRPr lang="fr-FR"/>
        </a:p>
      </dgm:t>
    </dgm:pt>
    <dgm:pt modelId="{C4D45D0A-AA57-484E-8E16-B8FA418C63E2}" type="sibTrans" cxnId="{71861025-2EDC-4AA0-A88B-D59B4F88B40A}">
      <dgm:prSet/>
      <dgm:spPr/>
      <dgm:t>
        <a:bodyPr/>
        <a:lstStyle/>
        <a:p>
          <a:endParaRPr lang="fr-FR"/>
        </a:p>
      </dgm:t>
    </dgm:pt>
    <dgm:pt modelId="{FFBD3216-71C9-4582-97F8-FBFBB51B1D44}" type="pres">
      <dgm:prSet presAssocID="{769748B0-7F85-4DE4-8D77-8DC2FF76146B}" presName="composite" presStyleCnt="0">
        <dgm:presLayoutVars>
          <dgm:chMax val="3"/>
          <dgm:animLvl val="lvl"/>
          <dgm:resizeHandles val="exact"/>
        </dgm:presLayoutVars>
      </dgm:prSet>
      <dgm:spPr/>
    </dgm:pt>
    <dgm:pt modelId="{F27D24D5-E9FE-465A-8682-E2DB8132D67F}" type="pres">
      <dgm:prSet presAssocID="{D6695F8F-B5F9-45DD-919D-E601EA780736}" presName="gear1" presStyleLbl="node1" presStyleIdx="0" presStyleCnt="3">
        <dgm:presLayoutVars>
          <dgm:chMax val="1"/>
          <dgm:bulletEnabled val="1"/>
        </dgm:presLayoutVars>
      </dgm:prSet>
      <dgm:spPr/>
      <dgm:t>
        <a:bodyPr/>
        <a:lstStyle/>
        <a:p>
          <a:endParaRPr lang="fr-FR"/>
        </a:p>
      </dgm:t>
    </dgm:pt>
    <dgm:pt modelId="{3A56ABDA-E272-4415-901F-DC7F685D3A13}" type="pres">
      <dgm:prSet presAssocID="{D6695F8F-B5F9-45DD-919D-E601EA780736}" presName="gear1srcNode" presStyleLbl="node1" presStyleIdx="0" presStyleCnt="3"/>
      <dgm:spPr/>
      <dgm:t>
        <a:bodyPr/>
        <a:lstStyle/>
        <a:p>
          <a:endParaRPr lang="fr-FR"/>
        </a:p>
      </dgm:t>
    </dgm:pt>
    <dgm:pt modelId="{2EE9D4C4-ADE4-40AA-B67F-CF900A98A66C}" type="pres">
      <dgm:prSet presAssocID="{D6695F8F-B5F9-45DD-919D-E601EA780736}" presName="gear1dstNode" presStyleLbl="node1" presStyleIdx="0" presStyleCnt="3"/>
      <dgm:spPr/>
      <dgm:t>
        <a:bodyPr/>
        <a:lstStyle/>
        <a:p>
          <a:endParaRPr lang="fr-FR"/>
        </a:p>
      </dgm:t>
    </dgm:pt>
    <dgm:pt modelId="{740B4C9E-4B73-4DB6-ACDE-54A50F7F2897}" type="pres">
      <dgm:prSet presAssocID="{808176A6-26EF-471F-A188-D19ABEB25D1B}" presName="gear2" presStyleLbl="node1" presStyleIdx="1" presStyleCnt="3">
        <dgm:presLayoutVars>
          <dgm:chMax val="1"/>
          <dgm:bulletEnabled val="1"/>
        </dgm:presLayoutVars>
      </dgm:prSet>
      <dgm:spPr/>
      <dgm:t>
        <a:bodyPr/>
        <a:lstStyle/>
        <a:p>
          <a:endParaRPr lang="fr-FR"/>
        </a:p>
      </dgm:t>
    </dgm:pt>
    <dgm:pt modelId="{4A19FE7A-CFC3-4856-88EE-F2F106B22B86}" type="pres">
      <dgm:prSet presAssocID="{808176A6-26EF-471F-A188-D19ABEB25D1B}" presName="gear2srcNode" presStyleLbl="node1" presStyleIdx="1" presStyleCnt="3"/>
      <dgm:spPr/>
      <dgm:t>
        <a:bodyPr/>
        <a:lstStyle/>
        <a:p>
          <a:endParaRPr lang="fr-FR"/>
        </a:p>
      </dgm:t>
    </dgm:pt>
    <dgm:pt modelId="{45EA83D3-1672-4B5A-8D50-5A62C8B64A0A}" type="pres">
      <dgm:prSet presAssocID="{808176A6-26EF-471F-A188-D19ABEB25D1B}" presName="gear2dstNode" presStyleLbl="node1" presStyleIdx="1" presStyleCnt="3"/>
      <dgm:spPr/>
      <dgm:t>
        <a:bodyPr/>
        <a:lstStyle/>
        <a:p>
          <a:endParaRPr lang="fr-FR"/>
        </a:p>
      </dgm:t>
    </dgm:pt>
    <dgm:pt modelId="{CEAB5C6F-63C3-4567-8A68-AED3F2CE96BD}" type="pres">
      <dgm:prSet presAssocID="{5BD8C211-AB6B-4F2A-AACA-8ED48A9BE94E}" presName="gear3" presStyleLbl="node1" presStyleIdx="2" presStyleCnt="3"/>
      <dgm:spPr/>
      <dgm:t>
        <a:bodyPr/>
        <a:lstStyle/>
        <a:p>
          <a:endParaRPr lang="fr-FR"/>
        </a:p>
      </dgm:t>
    </dgm:pt>
    <dgm:pt modelId="{6E30B330-CF51-4BAE-B863-BDC762AF5395}" type="pres">
      <dgm:prSet presAssocID="{5BD8C211-AB6B-4F2A-AACA-8ED48A9BE94E}" presName="gear3tx" presStyleLbl="node1" presStyleIdx="2" presStyleCnt="3">
        <dgm:presLayoutVars>
          <dgm:chMax val="1"/>
          <dgm:bulletEnabled val="1"/>
        </dgm:presLayoutVars>
      </dgm:prSet>
      <dgm:spPr/>
      <dgm:t>
        <a:bodyPr/>
        <a:lstStyle/>
        <a:p>
          <a:endParaRPr lang="fr-FR"/>
        </a:p>
      </dgm:t>
    </dgm:pt>
    <dgm:pt modelId="{283092E6-8181-400F-B2F9-B6E65E2C8CA9}" type="pres">
      <dgm:prSet presAssocID="{5BD8C211-AB6B-4F2A-AACA-8ED48A9BE94E}" presName="gear3srcNode" presStyleLbl="node1" presStyleIdx="2" presStyleCnt="3"/>
      <dgm:spPr/>
      <dgm:t>
        <a:bodyPr/>
        <a:lstStyle/>
        <a:p>
          <a:endParaRPr lang="fr-FR"/>
        </a:p>
      </dgm:t>
    </dgm:pt>
    <dgm:pt modelId="{96B0DBF7-BC49-487D-BE1D-86BB8AFF569B}" type="pres">
      <dgm:prSet presAssocID="{5BD8C211-AB6B-4F2A-AACA-8ED48A9BE94E}" presName="gear3dstNode" presStyleLbl="node1" presStyleIdx="2" presStyleCnt="3"/>
      <dgm:spPr/>
      <dgm:t>
        <a:bodyPr/>
        <a:lstStyle/>
        <a:p>
          <a:endParaRPr lang="fr-FR"/>
        </a:p>
      </dgm:t>
    </dgm:pt>
    <dgm:pt modelId="{D05BE93F-A05B-4CF3-8CD6-E737E70E48A4}" type="pres">
      <dgm:prSet presAssocID="{2D0DE171-4D45-4B32-8339-B1ECB2A75A6C}" presName="connector1" presStyleLbl="sibTrans2D1" presStyleIdx="0" presStyleCnt="3"/>
      <dgm:spPr/>
      <dgm:t>
        <a:bodyPr/>
        <a:lstStyle/>
        <a:p>
          <a:endParaRPr lang="fr-FR"/>
        </a:p>
      </dgm:t>
    </dgm:pt>
    <dgm:pt modelId="{57B18592-90AF-41B2-97D0-6C6290FD01F2}" type="pres">
      <dgm:prSet presAssocID="{F4340492-ED35-40D7-A5BA-0FFC88E9E820}" presName="connector2" presStyleLbl="sibTrans2D1" presStyleIdx="1" presStyleCnt="3"/>
      <dgm:spPr/>
      <dgm:t>
        <a:bodyPr/>
        <a:lstStyle/>
        <a:p>
          <a:endParaRPr lang="fr-FR"/>
        </a:p>
      </dgm:t>
    </dgm:pt>
    <dgm:pt modelId="{A67F0DC7-0A05-4657-8EA8-0AF4BA0B09F5}" type="pres">
      <dgm:prSet presAssocID="{C4D45D0A-AA57-484E-8E16-B8FA418C63E2}" presName="connector3" presStyleLbl="sibTrans2D1" presStyleIdx="2" presStyleCnt="3"/>
      <dgm:spPr/>
      <dgm:t>
        <a:bodyPr/>
        <a:lstStyle/>
        <a:p>
          <a:endParaRPr lang="fr-FR"/>
        </a:p>
      </dgm:t>
    </dgm:pt>
  </dgm:ptLst>
  <dgm:cxnLst>
    <dgm:cxn modelId="{1DD5A6E4-1636-4FEF-9654-35E88A491384}" type="presOf" srcId="{808176A6-26EF-471F-A188-D19ABEB25D1B}" destId="{4A19FE7A-CFC3-4856-88EE-F2F106B22B86}" srcOrd="1" destOrd="0" presId="urn:microsoft.com/office/officeart/2005/8/layout/gear1"/>
    <dgm:cxn modelId="{C3324C39-11B8-44E0-86BE-16ADECFD6A6A}" type="presOf" srcId="{D6695F8F-B5F9-45DD-919D-E601EA780736}" destId="{F27D24D5-E9FE-465A-8682-E2DB8132D67F}" srcOrd="0" destOrd="0" presId="urn:microsoft.com/office/officeart/2005/8/layout/gear1"/>
    <dgm:cxn modelId="{23C0CCE8-9EFD-458D-992A-4E4A61BC3848}" type="presOf" srcId="{D6695F8F-B5F9-45DD-919D-E601EA780736}" destId="{2EE9D4C4-ADE4-40AA-B67F-CF900A98A66C}" srcOrd="2" destOrd="0" presId="urn:microsoft.com/office/officeart/2005/8/layout/gear1"/>
    <dgm:cxn modelId="{5C9ED647-BDEA-49A8-9880-2A0FF47EDF31}" type="presOf" srcId="{808176A6-26EF-471F-A188-D19ABEB25D1B}" destId="{45EA83D3-1672-4B5A-8D50-5A62C8B64A0A}" srcOrd="2" destOrd="0" presId="urn:microsoft.com/office/officeart/2005/8/layout/gear1"/>
    <dgm:cxn modelId="{E2585689-AABE-4B0F-982A-F08A6583D5C2}" type="presOf" srcId="{769748B0-7F85-4DE4-8D77-8DC2FF76146B}" destId="{FFBD3216-71C9-4582-97F8-FBFBB51B1D44}" srcOrd="0" destOrd="0" presId="urn:microsoft.com/office/officeart/2005/8/layout/gear1"/>
    <dgm:cxn modelId="{BF9D15E5-AEC8-4732-99EB-1B9AFDF25E46}" srcId="{769748B0-7F85-4DE4-8D77-8DC2FF76146B}" destId="{808176A6-26EF-471F-A188-D19ABEB25D1B}" srcOrd="1" destOrd="0" parTransId="{4F0E896B-3C10-4211-9AAC-79FCDD9E62FA}" sibTransId="{F4340492-ED35-40D7-A5BA-0FFC88E9E820}"/>
    <dgm:cxn modelId="{0C9A9A44-C28E-4C9C-9B7F-89C62E5B2A7E}" type="presOf" srcId="{5BD8C211-AB6B-4F2A-AACA-8ED48A9BE94E}" destId="{6E30B330-CF51-4BAE-B863-BDC762AF5395}" srcOrd="1" destOrd="0" presId="urn:microsoft.com/office/officeart/2005/8/layout/gear1"/>
    <dgm:cxn modelId="{71861025-2EDC-4AA0-A88B-D59B4F88B40A}" srcId="{769748B0-7F85-4DE4-8D77-8DC2FF76146B}" destId="{5BD8C211-AB6B-4F2A-AACA-8ED48A9BE94E}" srcOrd="2" destOrd="0" parTransId="{419A1F4A-FD2D-493C-840B-B0834A1A8AE2}" sibTransId="{C4D45D0A-AA57-484E-8E16-B8FA418C63E2}"/>
    <dgm:cxn modelId="{6EE7110F-7576-4538-B06A-17230E502539}" type="presOf" srcId="{F4340492-ED35-40D7-A5BA-0FFC88E9E820}" destId="{57B18592-90AF-41B2-97D0-6C6290FD01F2}" srcOrd="0" destOrd="0" presId="urn:microsoft.com/office/officeart/2005/8/layout/gear1"/>
    <dgm:cxn modelId="{3DEDC687-0CC9-464C-9039-2CE48F523D6A}" type="presOf" srcId="{5BD8C211-AB6B-4F2A-AACA-8ED48A9BE94E}" destId="{CEAB5C6F-63C3-4567-8A68-AED3F2CE96BD}" srcOrd="0" destOrd="0" presId="urn:microsoft.com/office/officeart/2005/8/layout/gear1"/>
    <dgm:cxn modelId="{D1BE0631-7482-4885-A0E7-2F5BB4DFF52F}" type="presOf" srcId="{D6695F8F-B5F9-45DD-919D-E601EA780736}" destId="{3A56ABDA-E272-4415-901F-DC7F685D3A13}" srcOrd="1" destOrd="0" presId="urn:microsoft.com/office/officeart/2005/8/layout/gear1"/>
    <dgm:cxn modelId="{9104CE26-B130-4CCC-A5ED-68A5442263AE}" type="presOf" srcId="{C4D45D0A-AA57-484E-8E16-B8FA418C63E2}" destId="{A67F0DC7-0A05-4657-8EA8-0AF4BA0B09F5}" srcOrd="0" destOrd="0" presId="urn:microsoft.com/office/officeart/2005/8/layout/gear1"/>
    <dgm:cxn modelId="{DF39E875-28EF-4C90-BD6E-A8CEDF6FC09F}" type="presOf" srcId="{5BD8C211-AB6B-4F2A-AACA-8ED48A9BE94E}" destId="{283092E6-8181-400F-B2F9-B6E65E2C8CA9}" srcOrd="2" destOrd="0" presId="urn:microsoft.com/office/officeart/2005/8/layout/gear1"/>
    <dgm:cxn modelId="{17FFD941-7B1D-4E8D-8D8C-BBA2CD35D04B}" type="presOf" srcId="{2D0DE171-4D45-4B32-8339-B1ECB2A75A6C}" destId="{D05BE93F-A05B-4CF3-8CD6-E737E70E48A4}" srcOrd="0" destOrd="0" presId="urn:microsoft.com/office/officeart/2005/8/layout/gear1"/>
    <dgm:cxn modelId="{E5AF818A-FE10-4A67-94AD-4DDD6A73D687}" type="presOf" srcId="{5BD8C211-AB6B-4F2A-AACA-8ED48A9BE94E}" destId="{96B0DBF7-BC49-487D-BE1D-86BB8AFF569B}" srcOrd="3" destOrd="0" presId="urn:microsoft.com/office/officeart/2005/8/layout/gear1"/>
    <dgm:cxn modelId="{8DC885A1-5913-458F-B711-35846A58354F}" type="presOf" srcId="{808176A6-26EF-471F-A188-D19ABEB25D1B}" destId="{740B4C9E-4B73-4DB6-ACDE-54A50F7F2897}" srcOrd="0" destOrd="0" presId="urn:microsoft.com/office/officeart/2005/8/layout/gear1"/>
    <dgm:cxn modelId="{8C730ED5-C623-478D-A9C0-5DC520332691}" srcId="{769748B0-7F85-4DE4-8D77-8DC2FF76146B}" destId="{D6695F8F-B5F9-45DD-919D-E601EA780736}" srcOrd="0" destOrd="0" parTransId="{8CF692B3-D0AB-480C-8196-773D4F113FC5}" sibTransId="{2D0DE171-4D45-4B32-8339-B1ECB2A75A6C}"/>
    <dgm:cxn modelId="{E5E1EA59-67C5-46B1-9BC3-819D6066AA36}" type="presParOf" srcId="{FFBD3216-71C9-4582-97F8-FBFBB51B1D44}" destId="{F27D24D5-E9FE-465A-8682-E2DB8132D67F}" srcOrd="0" destOrd="0" presId="urn:microsoft.com/office/officeart/2005/8/layout/gear1"/>
    <dgm:cxn modelId="{FD844F11-E0B3-441A-8284-65628E486BBF}" type="presParOf" srcId="{FFBD3216-71C9-4582-97F8-FBFBB51B1D44}" destId="{3A56ABDA-E272-4415-901F-DC7F685D3A13}" srcOrd="1" destOrd="0" presId="urn:microsoft.com/office/officeart/2005/8/layout/gear1"/>
    <dgm:cxn modelId="{A37E6B41-DB72-47A0-AD24-AD3B7518B573}" type="presParOf" srcId="{FFBD3216-71C9-4582-97F8-FBFBB51B1D44}" destId="{2EE9D4C4-ADE4-40AA-B67F-CF900A98A66C}" srcOrd="2" destOrd="0" presId="urn:microsoft.com/office/officeart/2005/8/layout/gear1"/>
    <dgm:cxn modelId="{47B931BC-4C7A-4AF8-A487-F95A0BC7C0E6}" type="presParOf" srcId="{FFBD3216-71C9-4582-97F8-FBFBB51B1D44}" destId="{740B4C9E-4B73-4DB6-ACDE-54A50F7F2897}" srcOrd="3" destOrd="0" presId="urn:microsoft.com/office/officeart/2005/8/layout/gear1"/>
    <dgm:cxn modelId="{6C1728C1-C1B9-482D-8F9D-3E8128CD599B}" type="presParOf" srcId="{FFBD3216-71C9-4582-97F8-FBFBB51B1D44}" destId="{4A19FE7A-CFC3-4856-88EE-F2F106B22B86}" srcOrd="4" destOrd="0" presId="urn:microsoft.com/office/officeart/2005/8/layout/gear1"/>
    <dgm:cxn modelId="{AE336A59-0F8A-41BC-AEAF-7B97EA9C2D6E}" type="presParOf" srcId="{FFBD3216-71C9-4582-97F8-FBFBB51B1D44}" destId="{45EA83D3-1672-4B5A-8D50-5A62C8B64A0A}" srcOrd="5" destOrd="0" presId="urn:microsoft.com/office/officeart/2005/8/layout/gear1"/>
    <dgm:cxn modelId="{124973E9-C2F0-46FF-8347-112E73D683C3}" type="presParOf" srcId="{FFBD3216-71C9-4582-97F8-FBFBB51B1D44}" destId="{CEAB5C6F-63C3-4567-8A68-AED3F2CE96BD}" srcOrd="6" destOrd="0" presId="urn:microsoft.com/office/officeart/2005/8/layout/gear1"/>
    <dgm:cxn modelId="{5F6269F9-CA31-4CD8-A233-8AAA061CF51E}" type="presParOf" srcId="{FFBD3216-71C9-4582-97F8-FBFBB51B1D44}" destId="{6E30B330-CF51-4BAE-B863-BDC762AF5395}" srcOrd="7" destOrd="0" presId="urn:microsoft.com/office/officeart/2005/8/layout/gear1"/>
    <dgm:cxn modelId="{FDC26675-766F-4BEE-8797-E4F8DDD1C826}" type="presParOf" srcId="{FFBD3216-71C9-4582-97F8-FBFBB51B1D44}" destId="{283092E6-8181-400F-B2F9-B6E65E2C8CA9}" srcOrd="8" destOrd="0" presId="urn:microsoft.com/office/officeart/2005/8/layout/gear1"/>
    <dgm:cxn modelId="{3982792C-6666-4773-91FE-4180A0F0F886}" type="presParOf" srcId="{FFBD3216-71C9-4582-97F8-FBFBB51B1D44}" destId="{96B0DBF7-BC49-487D-BE1D-86BB8AFF569B}" srcOrd="9" destOrd="0" presId="urn:microsoft.com/office/officeart/2005/8/layout/gear1"/>
    <dgm:cxn modelId="{E0964CD3-F63B-47BF-A8C7-D8D07C5C6A0E}" type="presParOf" srcId="{FFBD3216-71C9-4582-97F8-FBFBB51B1D44}" destId="{D05BE93F-A05B-4CF3-8CD6-E737E70E48A4}" srcOrd="10" destOrd="0" presId="urn:microsoft.com/office/officeart/2005/8/layout/gear1"/>
    <dgm:cxn modelId="{3E8DEA79-1657-4B6E-AE8F-A1F2086E7DC5}" type="presParOf" srcId="{FFBD3216-71C9-4582-97F8-FBFBB51B1D44}" destId="{57B18592-90AF-41B2-97D0-6C6290FD01F2}" srcOrd="11" destOrd="0" presId="urn:microsoft.com/office/officeart/2005/8/layout/gear1"/>
    <dgm:cxn modelId="{839D9992-9E3A-448D-97AD-D4820D696AA3}" type="presParOf" srcId="{FFBD3216-71C9-4582-97F8-FBFBB51B1D44}" destId="{A67F0DC7-0A05-4657-8EA8-0AF4BA0B09F5}"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63C5E9-653E-6347-BF40-0E76AF82925D}" type="doc">
      <dgm:prSet loTypeId="urn:microsoft.com/office/officeart/2009/3/layout/CircleRelationship" loCatId="" qsTypeId="urn:microsoft.com/office/officeart/2009/2/quickstyle/3D8" qsCatId="3D" csTypeId="urn:microsoft.com/office/officeart/2005/8/colors/accent2_5" csCatId="accent2" phldr="1"/>
      <dgm:spPr/>
      <dgm:t>
        <a:bodyPr/>
        <a:lstStyle/>
        <a:p>
          <a:endParaRPr lang="fr-FR"/>
        </a:p>
      </dgm:t>
    </dgm:pt>
    <dgm:pt modelId="{5346C577-C154-3B4E-8323-5A16B1FDB21E}">
      <dgm:prSet phldrT="[Texte]" custT="1"/>
      <dgm:spPr/>
      <dgm:t>
        <a:bodyPr/>
        <a:lstStyle/>
        <a:p>
          <a:r>
            <a:rPr lang="fr-FR" sz="2400" b="1" smtClean="0"/>
            <a:t>Thème du scénario</a:t>
          </a:r>
          <a:endParaRPr lang="fr-FR" sz="2400" b="1" dirty="0"/>
        </a:p>
      </dgm:t>
    </dgm:pt>
    <dgm:pt modelId="{53A4DB87-19C6-EF40-AF60-6C666D586289}" type="parTrans" cxnId="{67AFD6BA-A160-4E4C-B23A-A1F627391C96}">
      <dgm:prSet/>
      <dgm:spPr/>
      <dgm:t>
        <a:bodyPr/>
        <a:lstStyle/>
        <a:p>
          <a:endParaRPr lang="fr-FR" sz="2400" b="1"/>
        </a:p>
      </dgm:t>
    </dgm:pt>
    <dgm:pt modelId="{45EB271E-93B7-0046-823C-FE328D2B63A1}" type="sibTrans" cxnId="{67AFD6BA-A160-4E4C-B23A-A1F627391C96}">
      <dgm:prSet/>
      <dgm:spPr/>
      <dgm:t>
        <a:bodyPr/>
        <a:lstStyle/>
        <a:p>
          <a:endParaRPr lang="fr-FR" sz="2400" b="1"/>
        </a:p>
      </dgm:t>
    </dgm:pt>
    <dgm:pt modelId="{7137A96D-EAC4-2547-97CB-5CA0BEA9DB22}">
      <dgm:prSet phldrT="[Texte]" custT="1"/>
      <dgm:spPr/>
      <dgm:t>
        <a:bodyPr/>
        <a:lstStyle/>
        <a:p>
          <a:r>
            <a:rPr lang="fr-FR" sz="2400" b="1" smtClean="0"/>
            <a:t>Séquence : année de formation et CI associés</a:t>
          </a:r>
          <a:endParaRPr lang="fr-FR" sz="2400" b="1" dirty="0"/>
        </a:p>
      </dgm:t>
    </dgm:pt>
    <dgm:pt modelId="{48122F96-1257-B947-94B3-24D82A4E79E3}" type="parTrans" cxnId="{9EC10A81-E753-7B48-AD21-7E9BDD3124F6}">
      <dgm:prSet/>
      <dgm:spPr/>
      <dgm:t>
        <a:bodyPr/>
        <a:lstStyle/>
        <a:p>
          <a:endParaRPr lang="fr-FR" sz="2400" b="1"/>
        </a:p>
      </dgm:t>
    </dgm:pt>
    <dgm:pt modelId="{D3CD28D0-34CF-364E-93FB-BBDE5A65A54D}" type="sibTrans" cxnId="{9EC10A81-E753-7B48-AD21-7E9BDD3124F6}">
      <dgm:prSet/>
      <dgm:spPr/>
      <dgm:t>
        <a:bodyPr/>
        <a:lstStyle/>
        <a:p>
          <a:endParaRPr lang="fr-FR" sz="2400" b="1"/>
        </a:p>
      </dgm:t>
    </dgm:pt>
    <dgm:pt modelId="{4EAF8E93-A231-0945-88B3-F3F758B5F4C0}">
      <dgm:prSet phldrT="[Texte]" custT="1"/>
      <dgm:spPr/>
      <dgm:t>
        <a:bodyPr/>
        <a:lstStyle/>
        <a:p>
          <a:r>
            <a:rPr lang="fr-FR" sz="2400" b="1" smtClean="0"/>
            <a:t>Support technique: documents ressources disponibles</a:t>
          </a:r>
          <a:endParaRPr lang="fr-FR" sz="2400" b="1" dirty="0"/>
        </a:p>
      </dgm:t>
    </dgm:pt>
    <dgm:pt modelId="{7F8C2648-C755-F647-B1A7-5804E386E5ED}" type="parTrans" cxnId="{D1D37D14-FF8F-2E4B-ADBB-9901FA9D6AD1}">
      <dgm:prSet/>
      <dgm:spPr/>
      <dgm:t>
        <a:bodyPr/>
        <a:lstStyle/>
        <a:p>
          <a:endParaRPr lang="fr-FR" sz="2400" b="1"/>
        </a:p>
      </dgm:t>
    </dgm:pt>
    <dgm:pt modelId="{89FB059E-448C-FA47-B5A0-7F3C2637E6A3}" type="sibTrans" cxnId="{D1D37D14-FF8F-2E4B-ADBB-9901FA9D6AD1}">
      <dgm:prSet/>
      <dgm:spPr/>
      <dgm:t>
        <a:bodyPr/>
        <a:lstStyle/>
        <a:p>
          <a:endParaRPr lang="fr-FR" sz="2400" b="1"/>
        </a:p>
      </dgm:t>
    </dgm:pt>
    <dgm:pt modelId="{ED4203D6-A421-EF41-8F74-CA5A565B8D7F}">
      <dgm:prSet phldrT="[Texte]" custT="1"/>
      <dgm:spPr/>
      <dgm:t>
        <a:bodyPr/>
        <a:lstStyle/>
        <a:p>
          <a:r>
            <a:rPr lang="fr-FR" sz="2400" b="1" smtClean="0"/>
            <a:t>Auteurs du scénario (lycée, sites, etc)</a:t>
          </a:r>
          <a:endParaRPr lang="fr-FR" sz="2400" b="1" dirty="0"/>
        </a:p>
      </dgm:t>
    </dgm:pt>
    <dgm:pt modelId="{DC93CCD3-3206-C341-B017-6B1CC7659B11}" type="parTrans" cxnId="{84BC57F7-BD3A-2140-A89E-7C86FA2B7740}">
      <dgm:prSet/>
      <dgm:spPr/>
      <dgm:t>
        <a:bodyPr/>
        <a:lstStyle/>
        <a:p>
          <a:endParaRPr lang="fr-FR" sz="2400" b="1"/>
        </a:p>
      </dgm:t>
    </dgm:pt>
    <dgm:pt modelId="{ADC6A729-CA05-0A48-9CD3-E2AD99E383D7}" type="sibTrans" cxnId="{84BC57F7-BD3A-2140-A89E-7C86FA2B7740}">
      <dgm:prSet/>
      <dgm:spPr/>
      <dgm:t>
        <a:bodyPr/>
        <a:lstStyle/>
        <a:p>
          <a:endParaRPr lang="fr-FR" sz="2400" b="1"/>
        </a:p>
      </dgm:t>
    </dgm:pt>
    <dgm:pt modelId="{2285E584-F103-0149-9C2B-30358A3AC032}">
      <dgm:prSet phldrT="[Texte]" custT="1"/>
      <dgm:spPr/>
      <dgm:t>
        <a:bodyPr/>
        <a:lstStyle/>
        <a:p>
          <a:r>
            <a:rPr lang="fr-FR" sz="2400" b="1" smtClean="0"/>
            <a:t>Description des activités pédagogiques associées</a:t>
          </a:r>
          <a:endParaRPr lang="fr-FR" sz="2400" b="1" dirty="0"/>
        </a:p>
      </dgm:t>
    </dgm:pt>
    <dgm:pt modelId="{AC5E95ED-6E00-954C-BAC5-AF19792F1221}" type="parTrans" cxnId="{27411B3F-AC55-2F4E-B128-476CD169D0CD}">
      <dgm:prSet/>
      <dgm:spPr/>
      <dgm:t>
        <a:bodyPr/>
        <a:lstStyle/>
        <a:p>
          <a:endParaRPr lang="fr-FR" sz="2400" b="1"/>
        </a:p>
      </dgm:t>
    </dgm:pt>
    <dgm:pt modelId="{9E59ACE9-CB07-E44E-A6AD-D41E207D7A71}" type="sibTrans" cxnId="{27411B3F-AC55-2F4E-B128-476CD169D0CD}">
      <dgm:prSet/>
      <dgm:spPr/>
      <dgm:t>
        <a:bodyPr/>
        <a:lstStyle/>
        <a:p>
          <a:endParaRPr lang="fr-FR" sz="2400" b="1"/>
        </a:p>
      </dgm:t>
    </dgm:pt>
    <dgm:pt modelId="{943150DD-3473-A041-BAA9-D72442E0B996}">
      <dgm:prSet phldrT="[Texte]" custT="1"/>
      <dgm:spPr/>
      <dgm:t>
        <a:bodyPr/>
        <a:lstStyle/>
        <a:p>
          <a:r>
            <a:rPr lang="fr-FR" sz="2400" b="1" dirty="0" smtClean="0"/>
            <a:t>Savoirs associés</a:t>
          </a:r>
          <a:endParaRPr lang="fr-FR" sz="2400" b="1" dirty="0"/>
        </a:p>
      </dgm:t>
    </dgm:pt>
    <dgm:pt modelId="{70FBBADD-5522-BF4B-ADCA-F5A3D0599084}" type="parTrans" cxnId="{E1D1783A-E425-C14F-87AC-026A1480C229}">
      <dgm:prSet/>
      <dgm:spPr/>
      <dgm:t>
        <a:bodyPr/>
        <a:lstStyle/>
        <a:p>
          <a:endParaRPr lang="fr-FR" sz="2400" b="1"/>
        </a:p>
      </dgm:t>
    </dgm:pt>
    <dgm:pt modelId="{A3446748-1A0F-BC48-8490-F2B3BAF1995C}" type="sibTrans" cxnId="{E1D1783A-E425-C14F-87AC-026A1480C229}">
      <dgm:prSet/>
      <dgm:spPr/>
      <dgm:t>
        <a:bodyPr/>
        <a:lstStyle/>
        <a:p>
          <a:endParaRPr lang="fr-FR" sz="2400" b="1"/>
        </a:p>
      </dgm:t>
    </dgm:pt>
    <dgm:pt modelId="{06C35354-6B80-1345-A344-0F65B958C272}" type="pres">
      <dgm:prSet presAssocID="{DF63C5E9-653E-6347-BF40-0E76AF82925D}" presName="Name0" presStyleCnt="0">
        <dgm:presLayoutVars>
          <dgm:chMax val="1"/>
          <dgm:chPref val="1"/>
        </dgm:presLayoutVars>
      </dgm:prSet>
      <dgm:spPr/>
      <dgm:t>
        <a:bodyPr/>
        <a:lstStyle/>
        <a:p>
          <a:endParaRPr lang="fr-FR"/>
        </a:p>
      </dgm:t>
    </dgm:pt>
    <dgm:pt modelId="{1B6C50BD-0FB1-E14B-9939-B97F08A7BEFC}" type="pres">
      <dgm:prSet presAssocID="{5346C577-C154-3B4E-8323-5A16B1FDB21E}" presName="Parent" presStyleLbl="node0" presStyleIdx="0" presStyleCnt="1" custScaleX="69468" custScaleY="69268" custLinFactNeighborX="20064" custLinFactNeighborY="-10889">
        <dgm:presLayoutVars>
          <dgm:chMax val="5"/>
          <dgm:chPref val="5"/>
        </dgm:presLayoutVars>
      </dgm:prSet>
      <dgm:spPr/>
      <dgm:t>
        <a:bodyPr/>
        <a:lstStyle/>
        <a:p>
          <a:endParaRPr lang="fr-FR"/>
        </a:p>
      </dgm:t>
    </dgm:pt>
    <dgm:pt modelId="{EA67C8FA-27AE-8244-884B-A8AD46DED5B6}" type="pres">
      <dgm:prSet presAssocID="{5346C577-C154-3B4E-8323-5A16B1FDB21E}" presName="Accent2" presStyleLbl="node1" presStyleIdx="0" presStyleCnt="19" custLinFactX="100000" custLinFactNeighborX="148874" custLinFactNeighborY="-62267"/>
      <dgm:spPr/>
      <dgm:t>
        <a:bodyPr/>
        <a:lstStyle/>
        <a:p>
          <a:endParaRPr lang="fr-FR"/>
        </a:p>
      </dgm:t>
    </dgm:pt>
    <dgm:pt modelId="{D14E0016-0481-0E48-BC94-F0F765CBDF24}" type="pres">
      <dgm:prSet presAssocID="{5346C577-C154-3B4E-8323-5A16B1FDB21E}" presName="Accent3" presStyleLbl="node1" presStyleIdx="1" presStyleCnt="19" custLinFactX="100000" custLinFactNeighborX="148874" custLinFactNeighborY="-62267"/>
      <dgm:spPr/>
      <dgm:t>
        <a:bodyPr/>
        <a:lstStyle/>
        <a:p>
          <a:endParaRPr lang="fr-FR"/>
        </a:p>
      </dgm:t>
    </dgm:pt>
    <dgm:pt modelId="{F959E10E-4DAD-3B42-9216-35C849926DC4}" type="pres">
      <dgm:prSet presAssocID="{5346C577-C154-3B4E-8323-5A16B1FDB21E}" presName="Accent4" presStyleLbl="node1" presStyleIdx="2" presStyleCnt="19" custLinFactX="80458" custLinFactNeighborX="100000" custLinFactNeighborY="-45081"/>
      <dgm:spPr/>
      <dgm:t>
        <a:bodyPr/>
        <a:lstStyle/>
        <a:p>
          <a:endParaRPr lang="fr-FR"/>
        </a:p>
      </dgm:t>
    </dgm:pt>
    <dgm:pt modelId="{65CFE1A3-61EA-2E40-BA27-61F5B2735E9A}" type="pres">
      <dgm:prSet presAssocID="{5346C577-C154-3B4E-8323-5A16B1FDB21E}" presName="Accent5" presStyleLbl="node1" presStyleIdx="3" presStyleCnt="19" custLinFactX="100000" custLinFactNeighborX="148874" custLinFactNeighborY="-62267"/>
      <dgm:spPr/>
      <dgm:t>
        <a:bodyPr/>
        <a:lstStyle/>
        <a:p>
          <a:endParaRPr lang="fr-FR"/>
        </a:p>
      </dgm:t>
    </dgm:pt>
    <dgm:pt modelId="{406B0A08-5668-3C4F-A9AE-5E79F64AC7A9}" type="pres">
      <dgm:prSet presAssocID="{5346C577-C154-3B4E-8323-5A16B1FDB21E}" presName="Accent6" presStyleLbl="node1" presStyleIdx="4" presStyleCnt="19" custLinFactX="100000" custLinFactY="-13448" custLinFactNeighborX="148874" custLinFactNeighborY="-100000"/>
      <dgm:spPr/>
      <dgm:t>
        <a:bodyPr/>
        <a:lstStyle/>
        <a:p>
          <a:endParaRPr lang="fr-FR"/>
        </a:p>
      </dgm:t>
    </dgm:pt>
    <dgm:pt modelId="{9128DED8-A395-334F-957F-E2933DF288CB}" type="pres">
      <dgm:prSet presAssocID="{7137A96D-EAC4-2547-97CB-5CA0BEA9DB22}" presName="Child1" presStyleLbl="node1" presStyleIdx="5" presStyleCnt="19" custScaleX="172534" custScaleY="173844" custLinFactNeighborX="47659" custLinFactNeighborY="-10447">
        <dgm:presLayoutVars>
          <dgm:chMax val="0"/>
          <dgm:chPref val="0"/>
        </dgm:presLayoutVars>
      </dgm:prSet>
      <dgm:spPr/>
      <dgm:t>
        <a:bodyPr/>
        <a:lstStyle/>
        <a:p>
          <a:endParaRPr lang="fr-FR"/>
        </a:p>
      </dgm:t>
    </dgm:pt>
    <dgm:pt modelId="{7D12FA37-DA0A-2C4C-8348-BBBDB9B44D89}" type="pres">
      <dgm:prSet presAssocID="{7137A96D-EAC4-2547-97CB-5CA0BEA9DB22}" presName="Accent7" presStyleCnt="0"/>
      <dgm:spPr/>
      <dgm:t>
        <a:bodyPr/>
        <a:lstStyle/>
        <a:p>
          <a:endParaRPr lang="fr-FR"/>
        </a:p>
      </dgm:t>
    </dgm:pt>
    <dgm:pt modelId="{A632D692-2130-B64F-83A2-70E0DDADDF94}" type="pres">
      <dgm:prSet presAssocID="{7137A96D-EAC4-2547-97CB-5CA0BEA9DB22}" presName="AccentHold1" presStyleLbl="node1" presStyleIdx="6" presStyleCnt="19" custLinFactX="80458" custLinFactNeighborX="100000" custLinFactNeighborY="-45081"/>
      <dgm:spPr/>
      <dgm:t>
        <a:bodyPr/>
        <a:lstStyle/>
        <a:p>
          <a:endParaRPr lang="fr-FR"/>
        </a:p>
      </dgm:t>
    </dgm:pt>
    <dgm:pt modelId="{AD4CA8DE-8C9E-E445-9E2A-582BF01ACE96}" type="pres">
      <dgm:prSet presAssocID="{7137A96D-EAC4-2547-97CB-5CA0BEA9DB22}" presName="Accent8" presStyleCnt="0"/>
      <dgm:spPr/>
      <dgm:t>
        <a:bodyPr/>
        <a:lstStyle/>
        <a:p>
          <a:endParaRPr lang="fr-FR"/>
        </a:p>
      </dgm:t>
    </dgm:pt>
    <dgm:pt modelId="{A5D561ED-AD85-8C4E-B73E-F50A4DC8692F}" type="pres">
      <dgm:prSet presAssocID="{7137A96D-EAC4-2547-97CB-5CA0BEA9DB22}" presName="AccentHold2" presStyleLbl="node1" presStyleIdx="7" presStyleCnt="19" custLinFactX="10446" custLinFactNeighborX="100000" custLinFactNeighborY="-52286"/>
      <dgm:spPr/>
      <dgm:t>
        <a:bodyPr/>
        <a:lstStyle/>
        <a:p>
          <a:endParaRPr lang="fr-FR"/>
        </a:p>
      </dgm:t>
    </dgm:pt>
    <dgm:pt modelId="{C178161C-8E03-B34B-B73B-C7ECC339EE3A}" type="pres">
      <dgm:prSet presAssocID="{4EAF8E93-A231-0945-88B3-F3F758B5F4C0}" presName="Child2" presStyleLbl="node1" presStyleIdx="8" presStyleCnt="19" custScaleX="195270" custScaleY="185110" custLinFactNeighborX="-2042" custLinFactNeighborY="-1434">
        <dgm:presLayoutVars>
          <dgm:chMax val="0"/>
          <dgm:chPref val="0"/>
        </dgm:presLayoutVars>
      </dgm:prSet>
      <dgm:spPr/>
      <dgm:t>
        <a:bodyPr/>
        <a:lstStyle/>
        <a:p>
          <a:endParaRPr lang="fr-FR"/>
        </a:p>
      </dgm:t>
    </dgm:pt>
    <dgm:pt modelId="{7DE74026-256D-5340-9FD4-F791C784DE53}" type="pres">
      <dgm:prSet presAssocID="{4EAF8E93-A231-0945-88B3-F3F758B5F4C0}" presName="Accent9" presStyleCnt="0"/>
      <dgm:spPr/>
      <dgm:t>
        <a:bodyPr/>
        <a:lstStyle/>
        <a:p>
          <a:endParaRPr lang="fr-FR"/>
        </a:p>
      </dgm:t>
    </dgm:pt>
    <dgm:pt modelId="{2192E88A-3044-1648-8A5D-F7A03B38F1A0}" type="pres">
      <dgm:prSet presAssocID="{4EAF8E93-A231-0945-88B3-F3F758B5F4C0}" presName="AccentHold1" presStyleLbl="node1" presStyleIdx="9" presStyleCnt="19" custScaleX="188538" custScaleY="182647" custLinFactY="100000" custLinFactNeighborX="67454" custLinFactNeighborY="162740"/>
      <dgm:spPr/>
      <dgm:t>
        <a:bodyPr/>
        <a:lstStyle/>
        <a:p>
          <a:endParaRPr lang="fr-FR"/>
        </a:p>
      </dgm:t>
    </dgm:pt>
    <dgm:pt modelId="{370D5A6B-AE4D-9843-95F7-8C70CAB30B51}" type="pres">
      <dgm:prSet presAssocID="{4EAF8E93-A231-0945-88B3-F3F758B5F4C0}" presName="Accent10" presStyleCnt="0"/>
      <dgm:spPr/>
      <dgm:t>
        <a:bodyPr/>
        <a:lstStyle/>
        <a:p>
          <a:endParaRPr lang="fr-FR"/>
        </a:p>
      </dgm:t>
    </dgm:pt>
    <dgm:pt modelId="{D5E21C22-1C7A-0540-8399-A6DBDB655E5C}" type="pres">
      <dgm:prSet presAssocID="{4EAF8E93-A231-0945-88B3-F3F758B5F4C0}" presName="AccentHold2" presStyleLbl="node1" presStyleIdx="10" presStyleCnt="19" custLinFactX="100000" custLinFactNeighborX="148874" custLinFactNeighborY="-62267"/>
      <dgm:spPr/>
      <dgm:t>
        <a:bodyPr/>
        <a:lstStyle/>
        <a:p>
          <a:endParaRPr lang="fr-FR"/>
        </a:p>
      </dgm:t>
    </dgm:pt>
    <dgm:pt modelId="{45B3D96B-1211-8F4B-AACF-9D4044071786}" type="pres">
      <dgm:prSet presAssocID="{4EAF8E93-A231-0945-88B3-F3F758B5F4C0}" presName="Accent11" presStyleCnt="0"/>
      <dgm:spPr/>
      <dgm:t>
        <a:bodyPr/>
        <a:lstStyle/>
        <a:p>
          <a:endParaRPr lang="fr-FR"/>
        </a:p>
      </dgm:t>
    </dgm:pt>
    <dgm:pt modelId="{EEA8E866-3BCE-3041-8411-111357D6D4C9}" type="pres">
      <dgm:prSet presAssocID="{4EAF8E93-A231-0945-88B3-F3F758B5F4C0}" presName="AccentHold3" presStyleLbl="node1" presStyleIdx="11" presStyleCnt="19" custLinFactX="100000" custLinFactNeighborX="148874" custLinFactNeighborY="-62267"/>
      <dgm:spPr/>
      <dgm:t>
        <a:bodyPr/>
        <a:lstStyle/>
        <a:p>
          <a:endParaRPr lang="fr-FR"/>
        </a:p>
      </dgm:t>
    </dgm:pt>
    <dgm:pt modelId="{AE6C7FB1-327D-F140-9C3C-CE2AB065B8BC}" type="pres">
      <dgm:prSet presAssocID="{ED4203D6-A421-EF41-8F74-CA5A565B8D7F}" presName="Child3" presStyleLbl="node1" presStyleIdx="12" presStyleCnt="19" custScaleX="169716" custScaleY="168302" custLinFactNeighborX="-64265" custLinFactNeighborY="14418">
        <dgm:presLayoutVars>
          <dgm:chMax val="0"/>
          <dgm:chPref val="0"/>
        </dgm:presLayoutVars>
      </dgm:prSet>
      <dgm:spPr/>
      <dgm:t>
        <a:bodyPr/>
        <a:lstStyle/>
        <a:p>
          <a:endParaRPr lang="fr-FR"/>
        </a:p>
      </dgm:t>
    </dgm:pt>
    <dgm:pt modelId="{E5E3F8C8-47AF-AF43-8C68-71431002E1CF}" type="pres">
      <dgm:prSet presAssocID="{ED4203D6-A421-EF41-8F74-CA5A565B8D7F}" presName="Accent12" presStyleCnt="0"/>
      <dgm:spPr/>
      <dgm:t>
        <a:bodyPr/>
        <a:lstStyle/>
        <a:p>
          <a:endParaRPr lang="fr-FR"/>
        </a:p>
      </dgm:t>
    </dgm:pt>
    <dgm:pt modelId="{243AD235-8AE2-AB4E-9C89-ADA5EF04F0AF}" type="pres">
      <dgm:prSet presAssocID="{ED4203D6-A421-EF41-8F74-CA5A565B8D7F}" presName="AccentHold1" presStyleLbl="node1" presStyleIdx="13" presStyleCnt="19" custLinFactX="100000" custLinFactNeighborX="148874" custLinFactNeighborY="-62267"/>
      <dgm:spPr/>
      <dgm:t>
        <a:bodyPr/>
        <a:lstStyle/>
        <a:p>
          <a:endParaRPr lang="fr-FR"/>
        </a:p>
      </dgm:t>
    </dgm:pt>
    <dgm:pt modelId="{1F571935-5D86-874D-A6FA-57C98F148D02}" type="pres">
      <dgm:prSet presAssocID="{2285E584-F103-0149-9C2B-30358A3AC032}" presName="Child4" presStyleLbl="node1" presStyleIdx="14" presStyleCnt="19" custScaleX="206620" custScaleY="216475" custLinFactNeighborX="8479" custLinFactNeighborY="-61976">
        <dgm:presLayoutVars>
          <dgm:chMax val="0"/>
          <dgm:chPref val="0"/>
        </dgm:presLayoutVars>
      </dgm:prSet>
      <dgm:spPr/>
      <dgm:t>
        <a:bodyPr/>
        <a:lstStyle/>
        <a:p>
          <a:endParaRPr lang="fr-FR"/>
        </a:p>
      </dgm:t>
    </dgm:pt>
    <dgm:pt modelId="{CDAB7A19-E789-284C-9E79-A6B75FAA1ED7}" type="pres">
      <dgm:prSet presAssocID="{2285E584-F103-0149-9C2B-30358A3AC032}" presName="Accent13" presStyleCnt="0"/>
      <dgm:spPr/>
      <dgm:t>
        <a:bodyPr/>
        <a:lstStyle/>
        <a:p>
          <a:endParaRPr lang="fr-FR"/>
        </a:p>
      </dgm:t>
    </dgm:pt>
    <dgm:pt modelId="{0CF5F565-3439-F642-B77F-4FC3380CB3BC}" type="pres">
      <dgm:prSet presAssocID="{2285E584-F103-0149-9C2B-30358A3AC032}" presName="AccentHold1" presStyleLbl="node1" presStyleIdx="15" presStyleCnt="19" custLinFactX="100000" custLinFactNeighborX="148874" custLinFactNeighborY="-62267"/>
      <dgm:spPr/>
      <dgm:t>
        <a:bodyPr/>
        <a:lstStyle/>
        <a:p>
          <a:endParaRPr lang="fr-FR"/>
        </a:p>
      </dgm:t>
    </dgm:pt>
    <dgm:pt modelId="{1D8C4BC0-C785-8C47-B093-1B5124B0DB47}" type="pres">
      <dgm:prSet presAssocID="{943150DD-3473-A041-BAA9-D72442E0B996}" presName="Child5" presStyleLbl="node1" presStyleIdx="16" presStyleCnt="19" custScaleX="127976" custScaleY="127973" custLinFactX="-100000" custLinFactY="137514" custLinFactNeighborX="-120332" custLinFactNeighborY="200000">
        <dgm:presLayoutVars>
          <dgm:chMax val="0"/>
          <dgm:chPref val="0"/>
        </dgm:presLayoutVars>
      </dgm:prSet>
      <dgm:spPr/>
      <dgm:t>
        <a:bodyPr/>
        <a:lstStyle/>
        <a:p>
          <a:endParaRPr lang="fr-FR"/>
        </a:p>
      </dgm:t>
    </dgm:pt>
    <dgm:pt modelId="{C4300E43-832D-A147-A9FA-825919E95407}" type="pres">
      <dgm:prSet presAssocID="{943150DD-3473-A041-BAA9-D72442E0B996}" presName="Accent15" presStyleCnt="0"/>
      <dgm:spPr/>
      <dgm:t>
        <a:bodyPr/>
        <a:lstStyle/>
        <a:p>
          <a:endParaRPr lang="fr-FR"/>
        </a:p>
      </dgm:t>
    </dgm:pt>
    <dgm:pt modelId="{D459BE95-9D00-614D-960E-18033596E93D}" type="pres">
      <dgm:prSet presAssocID="{943150DD-3473-A041-BAA9-D72442E0B996}" presName="AccentHold2" presStyleLbl="node1" presStyleIdx="17" presStyleCnt="19" custLinFactY="-76385" custLinFactNeighborY="-100000"/>
      <dgm:spPr/>
      <dgm:t>
        <a:bodyPr/>
        <a:lstStyle/>
        <a:p>
          <a:endParaRPr lang="fr-FR"/>
        </a:p>
      </dgm:t>
    </dgm:pt>
    <dgm:pt modelId="{ADDA27A9-B5D1-2849-A923-895AD6857BDB}" type="pres">
      <dgm:prSet presAssocID="{943150DD-3473-A041-BAA9-D72442E0B996}" presName="Accent16" presStyleCnt="0"/>
      <dgm:spPr/>
      <dgm:t>
        <a:bodyPr/>
        <a:lstStyle/>
        <a:p>
          <a:endParaRPr lang="fr-FR"/>
        </a:p>
      </dgm:t>
    </dgm:pt>
    <dgm:pt modelId="{E7ADC97A-3556-814B-924B-258900DEA230}" type="pres">
      <dgm:prSet presAssocID="{943150DD-3473-A041-BAA9-D72442E0B996}" presName="AccentHold3" presStyleLbl="node1" presStyleIdx="18" presStyleCnt="19" custLinFactY="34026" custLinFactNeighborX="-66372" custLinFactNeighborY="100000"/>
      <dgm:spPr/>
      <dgm:t>
        <a:bodyPr/>
        <a:lstStyle/>
        <a:p>
          <a:endParaRPr lang="fr-FR"/>
        </a:p>
      </dgm:t>
    </dgm:pt>
  </dgm:ptLst>
  <dgm:cxnLst>
    <dgm:cxn modelId="{7B1416DB-DF13-A04B-B5CA-D5001EC0ACF1}" type="presOf" srcId="{5346C577-C154-3B4E-8323-5A16B1FDB21E}" destId="{1B6C50BD-0FB1-E14B-9939-B97F08A7BEFC}" srcOrd="0" destOrd="0" presId="urn:microsoft.com/office/officeart/2009/3/layout/CircleRelationship"/>
    <dgm:cxn modelId="{71CCCE22-5A86-D749-9C70-23D5713DC681}" type="presOf" srcId="{7137A96D-EAC4-2547-97CB-5CA0BEA9DB22}" destId="{9128DED8-A395-334F-957F-E2933DF288CB}" srcOrd="0" destOrd="0" presId="urn:microsoft.com/office/officeart/2009/3/layout/CircleRelationship"/>
    <dgm:cxn modelId="{E1D1783A-E425-C14F-87AC-026A1480C229}" srcId="{5346C577-C154-3B4E-8323-5A16B1FDB21E}" destId="{943150DD-3473-A041-BAA9-D72442E0B996}" srcOrd="4" destOrd="0" parTransId="{70FBBADD-5522-BF4B-ADCA-F5A3D0599084}" sibTransId="{A3446748-1A0F-BC48-8490-F2B3BAF1995C}"/>
    <dgm:cxn modelId="{16E5F5F4-8FA3-F44E-A50D-EF0885E6176D}" type="presOf" srcId="{943150DD-3473-A041-BAA9-D72442E0B996}" destId="{1D8C4BC0-C785-8C47-B093-1B5124B0DB47}" srcOrd="0" destOrd="0" presId="urn:microsoft.com/office/officeart/2009/3/layout/CircleRelationship"/>
    <dgm:cxn modelId="{9EC10A81-E753-7B48-AD21-7E9BDD3124F6}" srcId="{5346C577-C154-3B4E-8323-5A16B1FDB21E}" destId="{7137A96D-EAC4-2547-97CB-5CA0BEA9DB22}" srcOrd="0" destOrd="0" parTransId="{48122F96-1257-B947-94B3-24D82A4E79E3}" sibTransId="{D3CD28D0-34CF-364E-93FB-BBDE5A65A54D}"/>
    <dgm:cxn modelId="{27411B3F-AC55-2F4E-B128-476CD169D0CD}" srcId="{5346C577-C154-3B4E-8323-5A16B1FDB21E}" destId="{2285E584-F103-0149-9C2B-30358A3AC032}" srcOrd="3" destOrd="0" parTransId="{AC5E95ED-6E00-954C-BAC5-AF19792F1221}" sibTransId="{9E59ACE9-CB07-E44E-A6AD-D41E207D7A71}"/>
    <dgm:cxn modelId="{61D3C2AC-9A6F-D445-8593-6D56159791F2}" type="presOf" srcId="{2285E584-F103-0149-9C2B-30358A3AC032}" destId="{1F571935-5D86-874D-A6FA-57C98F148D02}" srcOrd="0" destOrd="0" presId="urn:microsoft.com/office/officeart/2009/3/layout/CircleRelationship"/>
    <dgm:cxn modelId="{84BC57F7-BD3A-2140-A89E-7C86FA2B7740}" srcId="{5346C577-C154-3B4E-8323-5A16B1FDB21E}" destId="{ED4203D6-A421-EF41-8F74-CA5A565B8D7F}" srcOrd="2" destOrd="0" parTransId="{DC93CCD3-3206-C341-B017-6B1CC7659B11}" sibTransId="{ADC6A729-CA05-0A48-9CD3-E2AD99E383D7}"/>
    <dgm:cxn modelId="{BB604773-D930-6E46-A4C0-A038314403AC}" type="presOf" srcId="{4EAF8E93-A231-0945-88B3-F3F758B5F4C0}" destId="{C178161C-8E03-B34B-B73B-C7ECC339EE3A}" srcOrd="0" destOrd="0" presId="urn:microsoft.com/office/officeart/2009/3/layout/CircleRelationship"/>
    <dgm:cxn modelId="{D1D37D14-FF8F-2E4B-ADBB-9901FA9D6AD1}" srcId="{5346C577-C154-3B4E-8323-5A16B1FDB21E}" destId="{4EAF8E93-A231-0945-88B3-F3F758B5F4C0}" srcOrd="1" destOrd="0" parTransId="{7F8C2648-C755-F647-B1A7-5804E386E5ED}" sibTransId="{89FB059E-448C-FA47-B5A0-7F3C2637E6A3}"/>
    <dgm:cxn modelId="{67AFD6BA-A160-4E4C-B23A-A1F627391C96}" srcId="{DF63C5E9-653E-6347-BF40-0E76AF82925D}" destId="{5346C577-C154-3B4E-8323-5A16B1FDB21E}" srcOrd="0" destOrd="0" parTransId="{53A4DB87-19C6-EF40-AF60-6C666D586289}" sibTransId="{45EB271E-93B7-0046-823C-FE328D2B63A1}"/>
    <dgm:cxn modelId="{2E665E26-624D-8A48-8E37-4754D0498736}" type="presOf" srcId="{DF63C5E9-653E-6347-BF40-0E76AF82925D}" destId="{06C35354-6B80-1345-A344-0F65B958C272}" srcOrd="0" destOrd="0" presId="urn:microsoft.com/office/officeart/2009/3/layout/CircleRelationship"/>
    <dgm:cxn modelId="{4E86B317-0239-2246-A213-26E95596F4B7}" type="presOf" srcId="{ED4203D6-A421-EF41-8F74-CA5A565B8D7F}" destId="{AE6C7FB1-327D-F140-9C3C-CE2AB065B8BC}" srcOrd="0" destOrd="0" presId="urn:microsoft.com/office/officeart/2009/3/layout/CircleRelationship"/>
    <dgm:cxn modelId="{57D1F582-3056-6645-BE3C-864FCF0729CC}" type="presParOf" srcId="{06C35354-6B80-1345-A344-0F65B958C272}" destId="{1B6C50BD-0FB1-E14B-9939-B97F08A7BEFC}" srcOrd="0" destOrd="0" presId="urn:microsoft.com/office/officeart/2009/3/layout/CircleRelationship"/>
    <dgm:cxn modelId="{F649EAFB-A2D0-4244-B5CC-CD581A29B898}" type="presParOf" srcId="{06C35354-6B80-1345-A344-0F65B958C272}" destId="{EA67C8FA-27AE-8244-884B-A8AD46DED5B6}" srcOrd="1" destOrd="0" presId="urn:microsoft.com/office/officeart/2009/3/layout/CircleRelationship"/>
    <dgm:cxn modelId="{3F35DF81-EBD9-B74C-8785-8CDF555227D4}" type="presParOf" srcId="{06C35354-6B80-1345-A344-0F65B958C272}" destId="{D14E0016-0481-0E48-BC94-F0F765CBDF24}" srcOrd="2" destOrd="0" presId="urn:microsoft.com/office/officeart/2009/3/layout/CircleRelationship"/>
    <dgm:cxn modelId="{344E92E8-7EB0-924F-BEE8-7071A7C13DC1}" type="presParOf" srcId="{06C35354-6B80-1345-A344-0F65B958C272}" destId="{F959E10E-4DAD-3B42-9216-35C849926DC4}" srcOrd="3" destOrd="0" presId="urn:microsoft.com/office/officeart/2009/3/layout/CircleRelationship"/>
    <dgm:cxn modelId="{201C6E1C-E9AF-BB49-AE3B-977618AA6682}" type="presParOf" srcId="{06C35354-6B80-1345-A344-0F65B958C272}" destId="{65CFE1A3-61EA-2E40-BA27-61F5B2735E9A}" srcOrd="4" destOrd="0" presId="urn:microsoft.com/office/officeart/2009/3/layout/CircleRelationship"/>
    <dgm:cxn modelId="{E8E1BBC2-BE99-1348-87A0-E00C9CF88DD8}" type="presParOf" srcId="{06C35354-6B80-1345-A344-0F65B958C272}" destId="{406B0A08-5668-3C4F-A9AE-5E79F64AC7A9}" srcOrd="5" destOrd="0" presId="urn:microsoft.com/office/officeart/2009/3/layout/CircleRelationship"/>
    <dgm:cxn modelId="{5BE73538-741A-9847-AA1D-001EC672C3D7}" type="presParOf" srcId="{06C35354-6B80-1345-A344-0F65B958C272}" destId="{9128DED8-A395-334F-957F-E2933DF288CB}" srcOrd="6" destOrd="0" presId="urn:microsoft.com/office/officeart/2009/3/layout/CircleRelationship"/>
    <dgm:cxn modelId="{4D60E37A-6483-4F48-A95E-02CB97CAED80}" type="presParOf" srcId="{06C35354-6B80-1345-A344-0F65B958C272}" destId="{7D12FA37-DA0A-2C4C-8348-BBBDB9B44D89}" srcOrd="7" destOrd="0" presId="urn:microsoft.com/office/officeart/2009/3/layout/CircleRelationship"/>
    <dgm:cxn modelId="{CEC482F1-816A-2946-A034-3022885DD5BB}" type="presParOf" srcId="{7D12FA37-DA0A-2C4C-8348-BBBDB9B44D89}" destId="{A632D692-2130-B64F-83A2-70E0DDADDF94}" srcOrd="0" destOrd="0" presId="urn:microsoft.com/office/officeart/2009/3/layout/CircleRelationship"/>
    <dgm:cxn modelId="{F6D23C04-3117-0D4F-BFBA-456B1FC3D2B0}" type="presParOf" srcId="{06C35354-6B80-1345-A344-0F65B958C272}" destId="{AD4CA8DE-8C9E-E445-9E2A-582BF01ACE96}" srcOrd="8" destOrd="0" presId="urn:microsoft.com/office/officeart/2009/3/layout/CircleRelationship"/>
    <dgm:cxn modelId="{647AC0F9-6836-B94F-AD47-B683CFB2FB43}" type="presParOf" srcId="{AD4CA8DE-8C9E-E445-9E2A-582BF01ACE96}" destId="{A5D561ED-AD85-8C4E-B73E-F50A4DC8692F}" srcOrd="0" destOrd="0" presId="urn:microsoft.com/office/officeart/2009/3/layout/CircleRelationship"/>
    <dgm:cxn modelId="{DA4D86E3-F1E5-3D4C-98D3-879E2EBD4306}" type="presParOf" srcId="{06C35354-6B80-1345-A344-0F65B958C272}" destId="{C178161C-8E03-B34B-B73B-C7ECC339EE3A}" srcOrd="9" destOrd="0" presId="urn:microsoft.com/office/officeart/2009/3/layout/CircleRelationship"/>
    <dgm:cxn modelId="{B8530865-4F3C-1848-8343-1CEF8AD0B2B2}" type="presParOf" srcId="{06C35354-6B80-1345-A344-0F65B958C272}" destId="{7DE74026-256D-5340-9FD4-F791C784DE53}" srcOrd="10" destOrd="0" presId="urn:microsoft.com/office/officeart/2009/3/layout/CircleRelationship"/>
    <dgm:cxn modelId="{C224324B-8FF0-4547-B074-5C6A55617035}" type="presParOf" srcId="{7DE74026-256D-5340-9FD4-F791C784DE53}" destId="{2192E88A-3044-1648-8A5D-F7A03B38F1A0}" srcOrd="0" destOrd="0" presId="urn:microsoft.com/office/officeart/2009/3/layout/CircleRelationship"/>
    <dgm:cxn modelId="{AB066ED1-9C59-4741-8E9D-4DC069FAFC9A}" type="presParOf" srcId="{06C35354-6B80-1345-A344-0F65B958C272}" destId="{370D5A6B-AE4D-9843-95F7-8C70CAB30B51}" srcOrd="11" destOrd="0" presId="urn:microsoft.com/office/officeart/2009/3/layout/CircleRelationship"/>
    <dgm:cxn modelId="{D05116A2-CFD5-B140-AFE7-E452389790F0}" type="presParOf" srcId="{370D5A6B-AE4D-9843-95F7-8C70CAB30B51}" destId="{D5E21C22-1C7A-0540-8399-A6DBDB655E5C}" srcOrd="0" destOrd="0" presId="urn:microsoft.com/office/officeart/2009/3/layout/CircleRelationship"/>
    <dgm:cxn modelId="{B27B8602-00E3-3F43-93E2-A5C2802A4A22}" type="presParOf" srcId="{06C35354-6B80-1345-A344-0F65B958C272}" destId="{45B3D96B-1211-8F4B-AACF-9D4044071786}" srcOrd="12" destOrd="0" presId="urn:microsoft.com/office/officeart/2009/3/layout/CircleRelationship"/>
    <dgm:cxn modelId="{8D543901-0746-7B45-A4D9-EA2DEB0D343D}" type="presParOf" srcId="{45B3D96B-1211-8F4B-AACF-9D4044071786}" destId="{EEA8E866-3BCE-3041-8411-111357D6D4C9}" srcOrd="0" destOrd="0" presId="urn:microsoft.com/office/officeart/2009/3/layout/CircleRelationship"/>
    <dgm:cxn modelId="{240EA79A-3DF7-334C-AE23-B70067A956E5}" type="presParOf" srcId="{06C35354-6B80-1345-A344-0F65B958C272}" destId="{AE6C7FB1-327D-F140-9C3C-CE2AB065B8BC}" srcOrd="13" destOrd="0" presId="urn:microsoft.com/office/officeart/2009/3/layout/CircleRelationship"/>
    <dgm:cxn modelId="{271A31AB-2E3C-084C-A749-58E1C1E4592A}" type="presParOf" srcId="{06C35354-6B80-1345-A344-0F65B958C272}" destId="{E5E3F8C8-47AF-AF43-8C68-71431002E1CF}" srcOrd="14" destOrd="0" presId="urn:microsoft.com/office/officeart/2009/3/layout/CircleRelationship"/>
    <dgm:cxn modelId="{0069BA7D-CF7C-F44A-80F5-E90FF44EBC6F}" type="presParOf" srcId="{E5E3F8C8-47AF-AF43-8C68-71431002E1CF}" destId="{243AD235-8AE2-AB4E-9C89-ADA5EF04F0AF}" srcOrd="0" destOrd="0" presId="urn:microsoft.com/office/officeart/2009/3/layout/CircleRelationship"/>
    <dgm:cxn modelId="{3C434CCC-FF97-8844-9884-DD93E239A135}" type="presParOf" srcId="{06C35354-6B80-1345-A344-0F65B958C272}" destId="{1F571935-5D86-874D-A6FA-57C98F148D02}" srcOrd="15" destOrd="0" presId="urn:microsoft.com/office/officeart/2009/3/layout/CircleRelationship"/>
    <dgm:cxn modelId="{8B7E8D9F-885D-F141-B7FD-B4794AA21980}" type="presParOf" srcId="{06C35354-6B80-1345-A344-0F65B958C272}" destId="{CDAB7A19-E789-284C-9E79-A6B75FAA1ED7}" srcOrd="16" destOrd="0" presId="urn:microsoft.com/office/officeart/2009/3/layout/CircleRelationship"/>
    <dgm:cxn modelId="{8374E2EB-35DE-C548-8874-ECB6E86061F5}" type="presParOf" srcId="{CDAB7A19-E789-284C-9E79-A6B75FAA1ED7}" destId="{0CF5F565-3439-F642-B77F-4FC3380CB3BC}" srcOrd="0" destOrd="0" presId="urn:microsoft.com/office/officeart/2009/3/layout/CircleRelationship"/>
    <dgm:cxn modelId="{95107F39-B7A4-964D-8647-571B029A6F96}" type="presParOf" srcId="{06C35354-6B80-1345-A344-0F65B958C272}" destId="{1D8C4BC0-C785-8C47-B093-1B5124B0DB47}" srcOrd="17" destOrd="0" presId="urn:microsoft.com/office/officeart/2009/3/layout/CircleRelationship"/>
    <dgm:cxn modelId="{7F2B464E-BFD2-9041-A07A-9282760D9727}" type="presParOf" srcId="{06C35354-6B80-1345-A344-0F65B958C272}" destId="{C4300E43-832D-A147-A9FA-825919E95407}" srcOrd="18" destOrd="0" presId="urn:microsoft.com/office/officeart/2009/3/layout/CircleRelationship"/>
    <dgm:cxn modelId="{2F1203DB-7FF8-0B4E-B9A5-2A27249CD040}" type="presParOf" srcId="{C4300E43-832D-A147-A9FA-825919E95407}" destId="{D459BE95-9D00-614D-960E-18033596E93D}" srcOrd="0" destOrd="0" presId="urn:microsoft.com/office/officeart/2009/3/layout/CircleRelationship"/>
    <dgm:cxn modelId="{576EA119-B7C6-3348-9078-CA67DE5E4CFA}" type="presParOf" srcId="{06C35354-6B80-1345-A344-0F65B958C272}" destId="{ADDA27A9-B5D1-2849-A923-895AD6857BDB}" srcOrd="19" destOrd="0" presId="urn:microsoft.com/office/officeart/2009/3/layout/CircleRelationship"/>
    <dgm:cxn modelId="{BB3B1686-747F-914C-9CBE-58A77B795F1E}" type="presParOf" srcId="{ADDA27A9-B5D1-2849-A923-895AD6857BDB}" destId="{E7ADC97A-3556-814B-924B-258900DEA230}"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122281-521F-4FDA-A096-73ADDF3FFEED}">
      <dsp:nvSpPr>
        <dsp:cNvPr id="0" name=""/>
        <dsp:cNvSpPr/>
      </dsp:nvSpPr>
      <dsp:spPr>
        <a:xfrm>
          <a:off x="1827470" y="15203"/>
          <a:ext cx="521065" cy="521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kern="1200" dirty="0" smtClean="0"/>
            <a:t>Répartition horaire du programme</a:t>
          </a:r>
          <a:endParaRPr lang="fr-FR" sz="800" kern="1200" dirty="0"/>
        </a:p>
      </dsp:txBody>
      <dsp:txXfrm>
        <a:off x="1827470" y="15203"/>
        <a:ext cx="521065" cy="521065"/>
      </dsp:txXfrm>
    </dsp:sp>
    <dsp:sp modelId="{8CBB14F1-6C71-497B-A904-8E2493D4924C}">
      <dsp:nvSpPr>
        <dsp:cNvPr id="0" name=""/>
        <dsp:cNvSpPr/>
      </dsp:nvSpPr>
      <dsp:spPr>
        <a:xfrm>
          <a:off x="601908" y="149"/>
          <a:ext cx="1953406" cy="1953406"/>
        </a:xfrm>
        <a:prstGeom prst="circularArrow">
          <a:avLst>
            <a:gd name="adj1" fmla="val 5202"/>
            <a:gd name="adj2" fmla="val 336016"/>
            <a:gd name="adj3" fmla="val 21292825"/>
            <a:gd name="adj4" fmla="val 19766605"/>
            <a:gd name="adj5" fmla="val 6068"/>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A839D66-63E5-40BA-A5E9-8D382534C202}">
      <dsp:nvSpPr>
        <dsp:cNvPr id="0" name=""/>
        <dsp:cNvSpPr/>
      </dsp:nvSpPr>
      <dsp:spPr>
        <a:xfrm>
          <a:off x="2142291" y="984123"/>
          <a:ext cx="521065" cy="521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kern="1200" dirty="0" smtClean="0"/>
            <a:t>Relations programme et CI</a:t>
          </a:r>
          <a:endParaRPr lang="fr-FR" sz="800" kern="1200" dirty="0"/>
        </a:p>
      </dsp:txBody>
      <dsp:txXfrm>
        <a:off x="2142291" y="984123"/>
        <a:ext cx="521065" cy="521065"/>
      </dsp:txXfrm>
    </dsp:sp>
    <dsp:sp modelId="{8C35957D-01BF-4C6C-AB8C-1E7787C29817}">
      <dsp:nvSpPr>
        <dsp:cNvPr id="0" name=""/>
        <dsp:cNvSpPr/>
      </dsp:nvSpPr>
      <dsp:spPr>
        <a:xfrm>
          <a:off x="601908" y="149"/>
          <a:ext cx="1953406" cy="1953406"/>
        </a:xfrm>
        <a:prstGeom prst="circularArrow">
          <a:avLst>
            <a:gd name="adj1" fmla="val 5202"/>
            <a:gd name="adj2" fmla="val 336016"/>
            <a:gd name="adj3" fmla="val 4014265"/>
            <a:gd name="adj4" fmla="val 2253830"/>
            <a:gd name="adj5" fmla="val 6068"/>
          </a:avLst>
        </a:prstGeom>
        <a:gradFill rotWithShape="0">
          <a:gsLst>
            <a:gs pos="0">
              <a:schemeClr val="accent5">
                <a:hueOff val="-2483469"/>
                <a:satOff val="9953"/>
                <a:lumOff val="2157"/>
                <a:alphaOff val="0"/>
                <a:tint val="100000"/>
                <a:shade val="100000"/>
                <a:satMod val="130000"/>
              </a:schemeClr>
            </a:gs>
            <a:gs pos="100000">
              <a:schemeClr val="accent5">
                <a:hueOff val="-2483469"/>
                <a:satOff val="9953"/>
                <a:lumOff val="215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80A8FDC-E62B-4509-85B9-BDB5E7B73764}">
      <dsp:nvSpPr>
        <dsp:cNvPr id="0" name=""/>
        <dsp:cNvSpPr/>
      </dsp:nvSpPr>
      <dsp:spPr>
        <a:xfrm>
          <a:off x="1318078" y="1582948"/>
          <a:ext cx="521065" cy="521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kern="1200" dirty="0" smtClean="0"/>
            <a:t>Répartition des heures par CI</a:t>
          </a:r>
          <a:endParaRPr lang="fr-FR" sz="800" kern="1200" dirty="0"/>
        </a:p>
      </dsp:txBody>
      <dsp:txXfrm>
        <a:off x="1318078" y="1582948"/>
        <a:ext cx="521065" cy="521065"/>
      </dsp:txXfrm>
    </dsp:sp>
    <dsp:sp modelId="{C53BBB1B-7D1A-4D7B-A082-A746C1CA6E94}">
      <dsp:nvSpPr>
        <dsp:cNvPr id="0" name=""/>
        <dsp:cNvSpPr/>
      </dsp:nvSpPr>
      <dsp:spPr>
        <a:xfrm>
          <a:off x="601908" y="149"/>
          <a:ext cx="1953406" cy="1953406"/>
        </a:xfrm>
        <a:prstGeom prst="circularArrow">
          <a:avLst>
            <a:gd name="adj1" fmla="val 5202"/>
            <a:gd name="adj2" fmla="val 336016"/>
            <a:gd name="adj3" fmla="val 8210155"/>
            <a:gd name="adj4" fmla="val 6449719"/>
            <a:gd name="adj5" fmla="val 6068"/>
          </a:avLst>
        </a:prstGeom>
        <a:gradFill rotWithShape="0">
          <a:gsLst>
            <a:gs pos="0">
              <a:schemeClr val="accent5">
                <a:hueOff val="-4966938"/>
                <a:satOff val="19906"/>
                <a:lumOff val="4314"/>
                <a:alphaOff val="0"/>
                <a:tint val="100000"/>
                <a:shade val="100000"/>
                <a:satMod val="130000"/>
              </a:schemeClr>
            </a:gs>
            <a:gs pos="100000">
              <a:schemeClr val="accent5">
                <a:hueOff val="-4966938"/>
                <a:satOff val="19906"/>
                <a:lumOff val="431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F51CB41-B905-4DCB-8702-4521CD7E2C68}">
      <dsp:nvSpPr>
        <dsp:cNvPr id="0" name=""/>
        <dsp:cNvSpPr/>
      </dsp:nvSpPr>
      <dsp:spPr>
        <a:xfrm>
          <a:off x="493866" y="984123"/>
          <a:ext cx="521065" cy="521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kern="1200" dirty="0" smtClean="0"/>
            <a:t>Calcul des horaires par CI</a:t>
          </a:r>
          <a:endParaRPr lang="fr-FR" sz="800" kern="1200" dirty="0"/>
        </a:p>
      </dsp:txBody>
      <dsp:txXfrm>
        <a:off x="493866" y="984123"/>
        <a:ext cx="521065" cy="521065"/>
      </dsp:txXfrm>
    </dsp:sp>
    <dsp:sp modelId="{3607B3AC-4086-47C5-9580-EA3C43872DFD}">
      <dsp:nvSpPr>
        <dsp:cNvPr id="0" name=""/>
        <dsp:cNvSpPr/>
      </dsp:nvSpPr>
      <dsp:spPr>
        <a:xfrm>
          <a:off x="601908" y="149"/>
          <a:ext cx="1953406" cy="1953406"/>
        </a:xfrm>
        <a:prstGeom prst="circularArrow">
          <a:avLst>
            <a:gd name="adj1" fmla="val 5202"/>
            <a:gd name="adj2" fmla="val 336016"/>
            <a:gd name="adj3" fmla="val 12297380"/>
            <a:gd name="adj4" fmla="val 10771160"/>
            <a:gd name="adj5" fmla="val 6068"/>
          </a:avLst>
        </a:prstGeom>
        <a:gradFill rotWithShape="0">
          <a:gsLst>
            <a:gs pos="0">
              <a:schemeClr val="accent5">
                <a:hueOff val="-7450407"/>
                <a:satOff val="29858"/>
                <a:lumOff val="6471"/>
                <a:alphaOff val="0"/>
                <a:tint val="100000"/>
                <a:shade val="100000"/>
                <a:satMod val="130000"/>
              </a:schemeClr>
            </a:gs>
            <a:gs pos="100000">
              <a:schemeClr val="accent5">
                <a:hueOff val="-7450407"/>
                <a:satOff val="29858"/>
                <a:lumOff val="647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01AF62B-567D-4131-9CE6-414B8E9B8008}">
      <dsp:nvSpPr>
        <dsp:cNvPr id="0" name=""/>
        <dsp:cNvSpPr/>
      </dsp:nvSpPr>
      <dsp:spPr>
        <a:xfrm>
          <a:off x="808687" y="15203"/>
          <a:ext cx="521065" cy="521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kern="1200" dirty="0" smtClean="0"/>
            <a:t>Equilibrage horaire programme et CI</a:t>
          </a:r>
          <a:endParaRPr lang="fr-FR" sz="800" kern="1200" dirty="0"/>
        </a:p>
      </dsp:txBody>
      <dsp:txXfrm>
        <a:off x="808687" y="15203"/>
        <a:ext cx="521065" cy="521065"/>
      </dsp:txXfrm>
    </dsp:sp>
    <dsp:sp modelId="{FB772839-230A-4060-A549-301874DF24F2}">
      <dsp:nvSpPr>
        <dsp:cNvPr id="0" name=""/>
        <dsp:cNvSpPr/>
      </dsp:nvSpPr>
      <dsp:spPr>
        <a:xfrm>
          <a:off x="601908" y="149"/>
          <a:ext cx="1953406" cy="1953406"/>
        </a:xfrm>
        <a:prstGeom prst="circularArrow">
          <a:avLst>
            <a:gd name="adj1" fmla="val 5202"/>
            <a:gd name="adj2" fmla="val 336016"/>
            <a:gd name="adj3" fmla="val 16865256"/>
            <a:gd name="adj4" fmla="val 15198729"/>
            <a:gd name="adj5" fmla="val 6068"/>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D24D5-E9FE-465A-8682-E2DB8132D67F}">
      <dsp:nvSpPr>
        <dsp:cNvPr id="0" name=""/>
        <dsp:cNvSpPr/>
      </dsp:nvSpPr>
      <dsp:spPr>
        <a:xfrm>
          <a:off x="842327" y="541496"/>
          <a:ext cx="661828" cy="661828"/>
        </a:xfrm>
        <a:prstGeom prst="gear9">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1</a:t>
          </a:r>
          <a:endParaRPr lang="fr-FR" sz="1400" kern="1200" dirty="0"/>
        </a:p>
      </dsp:txBody>
      <dsp:txXfrm>
        <a:off x="975384" y="696526"/>
        <a:ext cx="395714" cy="340193"/>
      </dsp:txXfrm>
    </dsp:sp>
    <dsp:sp modelId="{740B4C9E-4B73-4DB6-ACDE-54A50F7F2897}">
      <dsp:nvSpPr>
        <dsp:cNvPr id="0" name=""/>
        <dsp:cNvSpPr/>
      </dsp:nvSpPr>
      <dsp:spPr>
        <a:xfrm>
          <a:off x="457263" y="385064"/>
          <a:ext cx="481330" cy="481330"/>
        </a:xfrm>
        <a:prstGeom prst="gear6">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2</a:t>
          </a:r>
          <a:endParaRPr lang="fr-FR" sz="1400" kern="1200" dirty="0"/>
        </a:p>
      </dsp:txBody>
      <dsp:txXfrm>
        <a:off x="578439" y="506973"/>
        <a:ext cx="238978" cy="237512"/>
      </dsp:txXfrm>
    </dsp:sp>
    <dsp:sp modelId="{CEAB5C6F-63C3-4567-8A68-AED3F2CE96BD}">
      <dsp:nvSpPr>
        <dsp:cNvPr id="0" name=""/>
        <dsp:cNvSpPr/>
      </dsp:nvSpPr>
      <dsp:spPr>
        <a:xfrm rot="20700000">
          <a:off x="726857" y="52995"/>
          <a:ext cx="471605" cy="471605"/>
        </a:xfrm>
        <a:prstGeom prst="gear6">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3</a:t>
          </a:r>
          <a:endParaRPr lang="fr-FR" sz="1400" kern="1200" dirty="0"/>
        </a:p>
      </dsp:txBody>
      <dsp:txXfrm rot="-20700000">
        <a:off x="830294" y="156432"/>
        <a:ext cx="264731" cy="264731"/>
      </dsp:txXfrm>
    </dsp:sp>
    <dsp:sp modelId="{D05BE93F-A05B-4CF3-8CD6-E737E70E48A4}">
      <dsp:nvSpPr>
        <dsp:cNvPr id="0" name=""/>
        <dsp:cNvSpPr/>
      </dsp:nvSpPr>
      <dsp:spPr>
        <a:xfrm>
          <a:off x="764045" y="455990"/>
          <a:ext cx="847140" cy="847140"/>
        </a:xfrm>
        <a:prstGeom prst="circularArrow">
          <a:avLst>
            <a:gd name="adj1" fmla="val 4687"/>
            <a:gd name="adj2" fmla="val 299029"/>
            <a:gd name="adj3" fmla="val 2331492"/>
            <a:gd name="adj4" fmla="val 16341047"/>
            <a:gd name="adj5" fmla="val 5469"/>
          </a:avLst>
        </a:prstGeom>
        <a:solidFill>
          <a:schemeClr val="accent2">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57B18592-90AF-41B2-97D0-6C6290FD01F2}">
      <dsp:nvSpPr>
        <dsp:cNvPr id="0" name=""/>
        <dsp:cNvSpPr/>
      </dsp:nvSpPr>
      <dsp:spPr>
        <a:xfrm>
          <a:off x="372021" y="291399"/>
          <a:ext cx="615500" cy="615500"/>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A67F0DC7-0A05-4657-8EA8-0AF4BA0B09F5}">
      <dsp:nvSpPr>
        <dsp:cNvPr id="0" name=""/>
        <dsp:cNvSpPr/>
      </dsp:nvSpPr>
      <dsp:spPr>
        <a:xfrm>
          <a:off x="617770" y="-37467"/>
          <a:ext cx="663633" cy="663633"/>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6C50BD-0FB1-E14B-9939-B97F08A7BEFC}">
      <dsp:nvSpPr>
        <dsp:cNvPr id="0" name=""/>
        <dsp:cNvSpPr/>
      </dsp:nvSpPr>
      <dsp:spPr>
        <a:xfrm>
          <a:off x="4368672" y="1115142"/>
          <a:ext cx="2620208" cy="2613114"/>
        </a:xfrm>
        <a:prstGeom prst="ellipse">
          <a:avLst/>
        </a:prstGeom>
        <a:solidFill>
          <a:schemeClr val="accent2">
            <a:alpha val="8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kern="1200" smtClean="0"/>
            <a:t>Thème du scénario</a:t>
          </a:r>
          <a:endParaRPr lang="fr-FR" sz="2400" b="1" kern="1200" dirty="0"/>
        </a:p>
      </dsp:txBody>
      <dsp:txXfrm>
        <a:off x="4752393" y="1497824"/>
        <a:ext cx="1852766" cy="1847750"/>
      </dsp:txXfrm>
    </dsp:sp>
    <dsp:sp modelId="{EA67C8FA-27AE-8244-884B-A8AD46DED5B6}">
      <dsp:nvSpPr>
        <dsp:cNvPr id="0" name=""/>
        <dsp:cNvSpPr/>
      </dsp:nvSpPr>
      <dsp:spPr>
        <a:xfrm>
          <a:off x="4952617" y="4248963"/>
          <a:ext cx="304066" cy="304035"/>
        </a:xfrm>
        <a:prstGeom prst="ellipse">
          <a:avLst/>
        </a:prstGeom>
        <a:solidFill>
          <a:schemeClr val="accent2">
            <a:alpha val="9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14E0016-0481-0E48-BC94-F0F765CBDF24}">
      <dsp:nvSpPr>
        <dsp:cNvPr id="0" name=""/>
        <dsp:cNvSpPr/>
      </dsp:nvSpPr>
      <dsp:spPr>
        <a:xfrm>
          <a:off x="7807596" y="2287899"/>
          <a:ext cx="304066" cy="304035"/>
        </a:xfrm>
        <a:prstGeom prst="ellipse">
          <a:avLst/>
        </a:prstGeom>
        <a:solidFill>
          <a:schemeClr val="accent2">
            <a:alpha val="90000"/>
            <a:hueOff val="0"/>
            <a:satOff val="0"/>
            <a:lumOff val="0"/>
            <a:alphaOff val="-2222"/>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959E10E-4DAD-3B42-9216-35C849926DC4}">
      <dsp:nvSpPr>
        <dsp:cNvPr id="0" name=""/>
        <dsp:cNvSpPr/>
      </dsp:nvSpPr>
      <dsp:spPr>
        <a:xfrm>
          <a:off x="6354580" y="4572528"/>
          <a:ext cx="419349" cy="419987"/>
        </a:xfrm>
        <a:prstGeom prst="ellipse">
          <a:avLst/>
        </a:prstGeom>
        <a:solidFill>
          <a:schemeClr val="accent2">
            <a:alpha val="90000"/>
            <a:hueOff val="0"/>
            <a:satOff val="0"/>
            <a:lumOff val="0"/>
            <a:alphaOff val="-4444"/>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5CFE1A3-61EA-2E40-BA27-61F5B2735E9A}">
      <dsp:nvSpPr>
        <dsp:cNvPr id="0" name=""/>
        <dsp:cNvSpPr/>
      </dsp:nvSpPr>
      <dsp:spPr>
        <a:xfrm>
          <a:off x="5037725" y="1180966"/>
          <a:ext cx="304066" cy="304035"/>
        </a:xfrm>
        <a:prstGeom prst="ellipse">
          <a:avLst/>
        </a:prstGeom>
        <a:solidFill>
          <a:schemeClr val="accent2">
            <a:alpha val="90000"/>
            <a:hueOff val="0"/>
            <a:satOff val="0"/>
            <a:lumOff val="0"/>
            <a:alphaOff val="-6667"/>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06B0A08-5668-3C4F-A9AE-5E79F64AC7A9}">
      <dsp:nvSpPr>
        <dsp:cNvPr id="0" name=""/>
        <dsp:cNvSpPr/>
      </dsp:nvSpPr>
      <dsp:spPr>
        <a:xfrm>
          <a:off x="4080650" y="2765305"/>
          <a:ext cx="304066" cy="304035"/>
        </a:xfrm>
        <a:prstGeom prst="ellipse">
          <a:avLst/>
        </a:prstGeom>
        <a:solidFill>
          <a:schemeClr val="accent2">
            <a:alpha val="90000"/>
            <a:hueOff val="0"/>
            <a:satOff val="0"/>
            <a:lumOff val="0"/>
            <a:alphaOff val="-8889"/>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128DED8-A395-334F-957F-E2933DF288CB}">
      <dsp:nvSpPr>
        <dsp:cNvPr id="0" name=""/>
        <dsp:cNvSpPr/>
      </dsp:nvSpPr>
      <dsp:spPr>
        <a:xfrm>
          <a:off x="2031653" y="900646"/>
          <a:ext cx="2645786" cy="2666178"/>
        </a:xfrm>
        <a:prstGeom prst="ellipse">
          <a:avLst/>
        </a:prstGeom>
        <a:solidFill>
          <a:schemeClr val="accent2">
            <a:alpha val="90000"/>
            <a:hueOff val="0"/>
            <a:satOff val="0"/>
            <a:lumOff val="0"/>
            <a:alphaOff val="-11111"/>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kern="1200" smtClean="0"/>
            <a:t>Séquence : année de formation et CI associés</a:t>
          </a:r>
          <a:endParaRPr lang="fr-FR" sz="2400" b="1" kern="1200" dirty="0"/>
        </a:p>
      </dsp:txBody>
      <dsp:txXfrm>
        <a:off x="2419119" y="1291099"/>
        <a:ext cx="1870854" cy="1885272"/>
      </dsp:txXfrm>
    </dsp:sp>
    <dsp:sp modelId="{A632D692-2130-B64F-83A2-70E0DDADDF94}">
      <dsp:nvSpPr>
        <dsp:cNvPr id="0" name=""/>
        <dsp:cNvSpPr/>
      </dsp:nvSpPr>
      <dsp:spPr>
        <a:xfrm>
          <a:off x="5521298" y="1194429"/>
          <a:ext cx="419349" cy="419987"/>
        </a:xfrm>
        <a:prstGeom prst="ellipse">
          <a:avLst/>
        </a:prstGeom>
        <a:solidFill>
          <a:schemeClr val="accent2">
            <a:alpha val="90000"/>
            <a:hueOff val="0"/>
            <a:satOff val="0"/>
            <a:lumOff val="0"/>
            <a:alphaOff val="-13333"/>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5D561ED-AD85-8C4E-B73E-F50A4DC8692F}">
      <dsp:nvSpPr>
        <dsp:cNvPr id="0" name=""/>
        <dsp:cNvSpPr/>
      </dsp:nvSpPr>
      <dsp:spPr>
        <a:xfrm>
          <a:off x="2839079" y="3213224"/>
          <a:ext cx="758232" cy="758403"/>
        </a:xfrm>
        <a:prstGeom prst="ellipse">
          <a:avLst/>
        </a:prstGeom>
        <a:solidFill>
          <a:schemeClr val="accent2">
            <a:alpha val="90000"/>
            <a:hueOff val="0"/>
            <a:satOff val="0"/>
            <a:lumOff val="0"/>
            <a:alphaOff val="-15556"/>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178161C-8E03-B34B-B73B-C7ECC339EE3A}">
      <dsp:nvSpPr>
        <dsp:cNvPr id="0" name=""/>
        <dsp:cNvSpPr/>
      </dsp:nvSpPr>
      <dsp:spPr>
        <a:xfrm>
          <a:off x="6433745" y="231158"/>
          <a:ext cx="2994439" cy="2838960"/>
        </a:xfrm>
        <a:prstGeom prst="ellipse">
          <a:avLst/>
        </a:prstGeom>
        <a:solidFill>
          <a:schemeClr val="accent2">
            <a:alpha val="90000"/>
            <a:hueOff val="0"/>
            <a:satOff val="0"/>
            <a:lumOff val="0"/>
            <a:alphaOff val="-17778"/>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kern="1200" smtClean="0"/>
            <a:t>Support technique: documents ressources disponibles</a:t>
          </a:r>
          <a:endParaRPr lang="fr-FR" sz="2400" b="1" kern="1200" dirty="0"/>
        </a:p>
      </dsp:txBody>
      <dsp:txXfrm>
        <a:off x="6872270" y="646914"/>
        <a:ext cx="2117389" cy="2007448"/>
      </dsp:txXfrm>
    </dsp:sp>
    <dsp:sp modelId="{2192E88A-3044-1648-8A5D-F7A03B38F1A0}">
      <dsp:nvSpPr>
        <dsp:cNvPr id="0" name=""/>
        <dsp:cNvSpPr/>
      </dsp:nvSpPr>
      <dsp:spPr>
        <a:xfrm>
          <a:off x="6608031" y="2894116"/>
          <a:ext cx="790632" cy="767094"/>
        </a:xfrm>
        <a:prstGeom prst="ellipse">
          <a:avLst/>
        </a:prstGeom>
        <a:solidFill>
          <a:schemeClr val="accent2">
            <a:alpha val="90000"/>
            <a:hueOff val="0"/>
            <a:satOff val="0"/>
            <a:lumOff val="0"/>
            <a:alphaOff val="-2000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5E21C22-1C7A-0540-8399-A6DBDB655E5C}">
      <dsp:nvSpPr>
        <dsp:cNvPr id="0" name=""/>
        <dsp:cNvSpPr/>
      </dsp:nvSpPr>
      <dsp:spPr>
        <a:xfrm>
          <a:off x="2469792" y="4323118"/>
          <a:ext cx="304066" cy="304035"/>
        </a:xfrm>
        <a:prstGeom prst="ellipse">
          <a:avLst/>
        </a:prstGeom>
        <a:solidFill>
          <a:schemeClr val="accent2">
            <a:alpha val="90000"/>
            <a:hueOff val="0"/>
            <a:satOff val="0"/>
            <a:lumOff val="0"/>
            <a:alphaOff val="-22222"/>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EA8E866-3BCE-3041-8411-111357D6D4C9}">
      <dsp:nvSpPr>
        <dsp:cNvPr id="0" name=""/>
        <dsp:cNvSpPr/>
      </dsp:nvSpPr>
      <dsp:spPr>
        <a:xfrm>
          <a:off x="5499628" y="3890322"/>
          <a:ext cx="304066" cy="304035"/>
        </a:xfrm>
        <a:prstGeom prst="ellipse">
          <a:avLst/>
        </a:prstGeom>
        <a:solidFill>
          <a:schemeClr val="accent2">
            <a:alpha val="90000"/>
            <a:hueOff val="0"/>
            <a:satOff val="0"/>
            <a:lumOff val="0"/>
            <a:alphaOff val="-24444"/>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E6C7FB1-327D-F140-9C3C-CE2AB065B8BC}">
      <dsp:nvSpPr>
        <dsp:cNvPr id="0" name=""/>
        <dsp:cNvSpPr/>
      </dsp:nvSpPr>
      <dsp:spPr>
        <a:xfrm>
          <a:off x="6396592" y="3253194"/>
          <a:ext cx="2602572" cy="2581182"/>
        </a:xfrm>
        <a:prstGeom prst="ellipse">
          <a:avLst/>
        </a:prstGeom>
        <a:solidFill>
          <a:schemeClr val="accent2">
            <a:alpha val="90000"/>
            <a:hueOff val="0"/>
            <a:satOff val="0"/>
            <a:lumOff val="0"/>
            <a:alphaOff val="-26667"/>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kern="1200" smtClean="0"/>
            <a:t>Auteurs du scénario (lycée, sites, etc)</a:t>
          </a:r>
          <a:endParaRPr lang="fr-FR" sz="2400" b="1" kern="1200" dirty="0"/>
        </a:p>
      </dsp:txBody>
      <dsp:txXfrm>
        <a:off x="6777730" y="3631199"/>
        <a:ext cx="1840296" cy="1825172"/>
      </dsp:txXfrm>
    </dsp:sp>
    <dsp:sp modelId="{243AD235-8AE2-AB4E-9C89-ADA5EF04F0AF}">
      <dsp:nvSpPr>
        <dsp:cNvPr id="0" name=""/>
        <dsp:cNvSpPr/>
      </dsp:nvSpPr>
      <dsp:spPr>
        <a:xfrm>
          <a:off x="8240871" y="3313261"/>
          <a:ext cx="304066" cy="304035"/>
        </a:xfrm>
        <a:prstGeom prst="ellipse">
          <a:avLst/>
        </a:prstGeom>
        <a:solidFill>
          <a:schemeClr val="accent2">
            <a:alpha val="90000"/>
            <a:hueOff val="0"/>
            <a:satOff val="0"/>
            <a:lumOff val="0"/>
            <a:alphaOff val="-28889"/>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F571935-5D86-874D-A6FA-57C98F148D02}">
      <dsp:nvSpPr>
        <dsp:cNvPr id="0" name=""/>
        <dsp:cNvSpPr/>
      </dsp:nvSpPr>
      <dsp:spPr>
        <a:xfrm>
          <a:off x="2827535" y="3024708"/>
          <a:ext cx="3168490" cy="3319993"/>
        </a:xfrm>
        <a:prstGeom prst="ellipse">
          <a:avLst/>
        </a:prstGeom>
        <a:solidFill>
          <a:schemeClr val="accent2">
            <a:alpha val="90000"/>
            <a:hueOff val="0"/>
            <a:satOff val="0"/>
            <a:lumOff val="0"/>
            <a:alphaOff val="-31111"/>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kern="1200" smtClean="0"/>
            <a:t>Description des activités pédagogiques associées</a:t>
          </a:r>
          <a:endParaRPr lang="fr-FR" sz="2400" b="1" kern="1200" dirty="0"/>
        </a:p>
      </dsp:txBody>
      <dsp:txXfrm>
        <a:off x="3291550" y="3510910"/>
        <a:ext cx="2240460" cy="2347589"/>
      </dsp:txXfrm>
    </dsp:sp>
    <dsp:sp modelId="{0CF5F565-3439-F642-B77F-4FC3380CB3BC}">
      <dsp:nvSpPr>
        <dsp:cNvPr id="0" name=""/>
        <dsp:cNvSpPr/>
      </dsp:nvSpPr>
      <dsp:spPr>
        <a:xfrm>
          <a:off x="5641216" y="4627154"/>
          <a:ext cx="304066" cy="304035"/>
        </a:xfrm>
        <a:prstGeom prst="ellipse">
          <a:avLst/>
        </a:prstGeom>
        <a:solidFill>
          <a:schemeClr val="accent2">
            <a:alpha val="90000"/>
            <a:hueOff val="0"/>
            <a:satOff val="0"/>
            <a:lumOff val="0"/>
            <a:alphaOff val="-33333"/>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D8C4BC0-C785-8C47-B093-1B5124B0DB47}">
      <dsp:nvSpPr>
        <dsp:cNvPr id="0" name=""/>
        <dsp:cNvSpPr/>
      </dsp:nvSpPr>
      <dsp:spPr>
        <a:xfrm>
          <a:off x="1384052" y="4622485"/>
          <a:ext cx="1962495" cy="1962672"/>
        </a:xfrm>
        <a:prstGeom prst="ellipse">
          <a:avLst/>
        </a:prstGeom>
        <a:solidFill>
          <a:schemeClr val="accent2">
            <a:alpha val="90000"/>
            <a:hueOff val="0"/>
            <a:satOff val="0"/>
            <a:lumOff val="0"/>
            <a:alphaOff val="-35556"/>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kern="1200" dirty="0" smtClean="0"/>
            <a:t>Savoirs associés</a:t>
          </a:r>
          <a:endParaRPr lang="fr-FR" sz="2400" b="1" kern="1200" dirty="0"/>
        </a:p>
      </dsp:txBody>
      <dsp:txXfrm>
        <a:off x="1671453" y="4909912"/>
        <a:ext cx="1387693" cy="1387818"/>
      </dsp:txXfrm>
    </dsp:sp>
    <dsp:sp modelId="{D459BE95-9D00-614D-960E-18033596E93D}">
      <dsp:nvSpPr>
        <dsp:cNvPr id="0" name=""/>
        <dsp:cNvSpPr/>
      </dsp:nvSpPr>
      <dsp:spPr>
        <a:xfrm>
          <a:off x="3086379" y="786817"/>
          <a:ext cx="304066" cy="304035"/>
        </a:xfrm>
        <a:prstGeom prst="ellipse">
          <a:avLst/>
        </a:prstGeom>
        <a:solidFill>
          <a:schemeClr val="accent2">
            <a:alpha val="90000"/>
            <a:hueOff val="0"/>
            <a:satOff val="0"/>
            <a:lumOff val="0"/>
            <a:alphaOff val="-37778"/>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7ADC97A-3556-814B-924B-258900DEA230}">
      <dsp:nvSpPr>
        <dsp:cNvPr id="0" name=""/>
        <dsp:cNvSpPr/>
      </dsp:nvSpPr>
      <dsp:spPr>
        <a:xfrm>
          <a:off x="6425046" y="445673"/>
          <a:ext cx="304066" cy="304035"/>
        </a:xfrm>
        <a:prstGeom prst="ellipse">
          <a:avLst/>
        </a:prstGeom>
        <a:solidFill>
          <a:schemeClr val="accent2">
            <a:alpha val="90000"/>
            <a:hueOff val="0"/>
            <a:satOff val="0"/>
            <a:lumOff val="0"/>
            <a:alphaOff val="-4000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78236EB0-E3F5-E746-9371-8E7DDE0B8FDD}" type="datetimeFigureOut">
              <a:rPr lang="fr-FR" smtClean="0"/>
              <a:t>04/04/12</a:t>
            </a:fld>
            <a:endParaRPr lang="fr-FR"/>
          </a:p>
        </p:txBody>
      </p:sp>
      <p:sp>
        <p:nvSpPr>
          <p:cNvPr id="4" name="Espace réservé de l'image des diapositives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C95D89C5-99AE-424A-91E7-F0210D649178}" type="slidenum">
              <a:rPr lang="fr-FR" smtClean="0"/>
              <a:t>‹#›</a:t>
            </a:fld>
            <a:endParaRPr lang="fr-FR"/>
          </a:p>
        </p:txBody>
      </p:sp>
    </p:spTree>
    <p:extLst>
      <p:ext uri="{BB962C8B-B14F-4D97-AF65-F5344CB8AC3E}">
        <p14:creationId xmlns:p14="http://schemas.microsoft.com/office/powerpoint/2010/main" val="33473434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602F2DD-8C05-4D2D-A4A6-F37E594FCF01}" type="slidenum">
              <a:rPr lang="fr-FR" smtClean="0"/>
              <a:pPr/>
              <a:t>8</a:t>
            </a:fld>
            <a:endParaRPr lang="fr-FR"/>
          </a:p>
        </p:txBody>
      </p:sp>
    </p:spTree>
    <p:extLst>
      <p:ext uri="{BB962C8B-B14F-4D97-AF65-F5344CB8AC3E}">
        <p14:creationId xmlns:p14="http://schemas.microsoft.com/office/powerpoint/2010/main" val="4004119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95D89C5-99AE-424A-91E7-F0210D649178}" type="slidenum">
              <a:rPr lang="fr-FR" smtClean="0"/>
              <a:t>15</a:t>
            </a:fld>
            <a:endParaRPr lang="fr-FR"/>
          </a:p>
        </p:txBody>
      </p:sp>
    </p:spTree>
    <p:extLst>
      <p:ext uri="{BB962C8B-B14F-4D97-AF65-F5344CB8AC3E}">
        <p14:creationId xmlns:p14="http://schemas.microsoft.com/office/powerpoint/2010/main" val="3540107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1A17E3-0401-433B-9026-0D2F6429D087}" type="slidenum">
              <a:rPr lang="fr-FR"/>
              <a:pPr/>
              <a:t>18</a:t>
            </a:fld>
            <a:endParaRPr lang="fr-F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Si les développements scientifiques et techniques permettant d’assurer le maintien d’une industrie performante en Europe pour les prochaines décennies ne sont que partiellement connus, ils devront nécessairement relever d’approches globales et croisées de nos technologies actuelles, associant systèmes d’information et numérique, développement durable et technologies « vertes », biotechnologie, etc., au service des grands défis de la planète comme la santé, l’accès à l’eau, l’alimentation de chacun, les transports, l’habitat et l’éducation.</a:t>
            </a:r>
          </a:p>
          <a:p>
            <a:r>
              <a:rPr lang="fr-FR" sz="1200" kern="1200" dirty="0" smtClean="0">
                <a:solidFill>
                  <a:schemeClr val="tx1"/>
                </a:solidFill>
                <a:latin typeface="+mn-lt"/>
                <a:ea typeface="+mn-ea"/>
                <a:cs typeface="+mn-cs"/>
              </a:rPr>
              <a:t>Ainsi, le « numérique », comme composant de base des systèmes d’information, de communication, d’analyse et de résolution de problèmes, de simulations et de pilotage des systèmes de gestion et de production prend une place fondamentale dans cette société </a:t>
            </a:r>
            <a:r>
              <a:rPr lang="fr-FR" sz="1200" kern="1200" dirty="0" err="1" smtClean="0">
                <a:solidFill>
                  <a:schemeClr val="tx1"/>
                </a:solidFill>
                <a:latin typeface="+mn-lt"/>
                <a:ea typeface="+mn-ea"/>
                <a:cs typeface="+mn-cs"/>
              </a:rPr>
              <a:t>post-industrielle</a:t>
            </a:r>
            <a:r>
              <a:rPr lang="fr-FR" sz="1200" kern="1200" dirty="0" smtClean="0">
                <a:solidFill>
                  <a:schemeClr val="tx1"/>
                </a:solidFill>
                <a:latin typeface="+mn-lt"/>
                <a:ea typeface="+mn-ea"/>
                <a:cs typeface="+mn-cs"/>
              </a:rPr>
              <a:t> qui devra être capable de promouvoir une technologie maîtrisée et non subie.</a:t>
            </a:r>
          </a:p>
          <a:p>
            <a:endParaRPr lang="fr-FR" dirty="0"/>
          </a:p>
        </p:txBody>
      </p:sp>
      <p:sp>
        <p:nvSpPr>
          <p:cNvPr id="4" name="Espace réservé du numéro de diapositive 3"/>
          <p:cNvSpPr>
            <a:spLocks noGrp="1"/>
          </p:cNvSpPr>
          <p:nvPr>
            <p:ph type="sldNum" sz="quarter" idx="10"/>
          </p:nvPr>
        </p:nvSpPr>
        <p:spPr/>
        <p:txBody>
          <a:bodyPr/>
          <a:lstStyle/>
          <a:p>
            <a:fld id="{A9516231-6672-2E4B-8C28-C082A5E9D664}" type="slidenum">
              <a:rPr lang="fr-FR" smtClean="0"/>
              <a:pPr/>
              <a:t>30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EFD7593-522F-F449-8CCD-D5096226A71B}" type="datetimeFigureOut">
              <a:rPr lang="fr-FR" smtClean="0"/>
              <a:t>04/04/12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A12EC71-FBF3-7B46-ACC8-201A485382B5}" type="slidenum">
              <a:rPr lang="fr-FR" smtClean="0"/>
              <a:t>‹#›</a:t>
            </a:fld>
            <a:endParaRPr lang="fr-FR"/>
          </a:p>
        </p:txBody>
      </p:sp>
    </p:spTree>
    <p:extLst>
      <p:ext uri="{BB962C8B-B14F-4D97-AF65-F5344CB8AC3E}">
        <p14:creationId xmlns:p14="http://schemas.microsoft.com/office/powerpoint/2010/main" val="2327085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EFD7593-522F-F449-8CCD-D5096226A71B}" type="datetimeFigureOut">
              <a:rPr lang="fr-FR" smtClean="0"/>
              <a:t>04/04/12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A12EC71-FBF3-7B46-ACC8-201A485382B5}" type="slidenum">
              <a:rPr lang="fr-FR" smtClean="0"/>
              <a:t>‹#›</a:t>
            </a:fld>
            <a:endParaRPr lang="fr-FR"/>
          </a:p>
        </p:txBody>
      </p:sp>
    </p:spTree>
    <p:extLst>
      <p:ext uri="{BB962C8B-B14F-4D97-AF65-F5344CB8AC3E}">
        <p14:creationId xmlns:p14="http://schemas.microsoft.com/office/powerpoint/2010/main" val="1407999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EFD7593-522F-F449-8CCD-D5096226A71B}" type="datetimeFigureOut">
              <a:rPr lang="fr-FR" smtClean="0"/>
              <a:t>04/04/12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A12EC71-FBF3-7B46-ACC8-201A485382B5}" type="slidenum">
              <a:rPr lang="fr-FR" smtClean="0"/>
              <a:t>‹#›</a:t>
            </a:fld>
            <a:endParaRPr lang="fr-FR"/>
          </a:p>
        </p:txBody>
      </p:sp>
    </p:spTree>
    <p:extLst>
      <p:ext uri="{BB962C8B-B14F-4D97-AF65-F5344CB8AC3E}">
        <p14:creationId xmlns:p14="http://schemas.microsoft.com/office/powerpoint/2010/main" val="2068470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EFD7593-522F-F449-8CCD-D5096226A71B}" type="datetimeFigureOut">
              <a:rPr lang="fr-FR" smtClean="0"/>
              <a:t>04/04/12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A12EC71-FBF3-7B46-ACC8-201A485382B5}" type="slidenum">
              <a:rPr lang="fr-FR" smtClean="0"/>
              <a:t>‹#›</a:t>
            </a:fld>
            <a:endParaRPr lang="fr-FR"/>
          </a:p>
        </p:txBody>
      </p:sp>
    </p:spTree>
    <p:extLst>
      <p:ext uri="{BB962C8B-B14F-4D97-AF65-F5344CB8AC3E}">
        <p14:creationId xmlns:p14="http://schemas.microsoft.com/office/powerpoint/2010/main" val="3593339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EFD7593-522F-F449-8CCD-D5096226A71B}" type="datetimeFigureOut">
              <a:rPr lang="fr-FR" smtClean="0"/>
              <a:t>04/04/12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A12EC71-FBF3-7B46-ACC8-201A485382B5}" type="slidenum">
              <a:rPr lang="fr-FR" smtClean="0"/>
              <a:t>‹#›</a:t>
            </a:fld>
            <a:endParaRPr lang="fr-FR"/>
          </a:p>
        </p:txBody>
      </p:sp>
    </p:spTree>
    <p:extLst>
      <p:ext uri="{BB962C8B-B14F-4D97-AF65-F5344CB8AC3E}">
        <p14:creationId xmlns:p14="http://schemas.microsoft.com/office/powerpoint/2010/main" val="2514912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EFD7593-522F-F449-8CCD-D5096226A71B}" type="datetimeFigureOut">
              <a:rPr lang="fr-FR" smtClean="0"/>
              <a:t>04/04/12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A12EC71-FBF3-7B46-ACC8-201A485382B5}" type="slidenum">
              <a:rPr lang="fr-FR" smtClean="0"/>
              <a:t>‹#›</a:t>
            </a:fld>
            <a:endParaRPr lang="fr-FR"/>
          </a:p>
        </p:txBody>
      </p:sp>
    </p:spTree>
    <p:extLst>
      <p:ext uri="{BB962C8B-B14F-4D97-AF65-F5344CB8AC3E}">
        <p14:creationId xmlns:p14="http://schemas.microsoft.com/office/powerpoint/2010/main" val="2591670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EFD7593-522F-F449-8CCD-D5096226A71B}" type="datetimeFigureOut">
              <a:rPr lang="fr-FR" smtClean="0"/>
              <a:t>04/04/12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A12EC71-FBF3-7B46-ACC8-201A485382B5}" type="slidenum">
              <a:rPr lang="fr-FR" smtClean="0"/>
              <a:t>‹#›</a:t>
            </a:fld>
            <a:endParaRPr lang="fr-FR"/>
          </a:p>
        </p:txBody>
      </p:sp>
    </p:spTree>
    <p:extLst>
      <p:ext uri="{BB962C8B-B14F-4D97-AF65-F5344CB8AC3E}">
        <p14:creationId xmlns:p14="http://schemas.microsoft.com/office/powerpoint/2010/main" val="1572471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BEFD7593-522F-F449-8CCD-D5096226A71B}" type="datetimeFigureOut">
              <a:rPr lang="fr-FR" smtClean="0"/>
              <a:t>04/04/12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A12EC71-FBF3-7B46-ACC8-201A485382B5}" type="slidenum">
              <a:rPr lang="fr-FR" smtClean="0"/>
              <a:t>‹#›</a:t>
            </a:fld>
            <a:endParaRPr lang="fr-FR"/>
          </a:p>
        </p:txBody>
      </p:sp>
    </p:spTree>
    <p:extLst>
      <p:ext uri="{BB962C8B-B14F-4D97-AF65-F5344CB8AC3E}">
        <p14:creationId xmlns:p14="http://schemas.microsoft.com/office/powerpoint/2010/main" val="4007062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EFD7593-522F-F449-8CCD-D5096226A71B}" type="datetimeFigureOut">
              <a:rPr lang="fr-FR" smtClean="0"/>
              <a:t>04/04/12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A12EC71-FBF3-7B46-ACC8-201A485382B5}" type="slidenum">
              <a:rPr lang="fr-FR" smtClean="0"/>
              <a:t>‹#›</a:t>
            </a:fld>
            <a:endParaRPr lang="fr-FR"/>
          </a:p>
        </p:txBody>
      </p:sp>
    </p:spTree>
    <p:extLst>
      <p:ext uri="{BB962C8B-B14F-4D97-AF65-F5344CB8AC3E}">
        <p14:creationId xmlns:p14="http://schemas.microsoft.com/office/powerpoint/2010/main" val="2631938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EFD7593-522F-F449-8CCD-D5096226A71B}" type="datetimeFigureOut">
              <a:rPr lang="fr-FR" smtClean="0"/>
              <a:t>04/04/12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A12EC71-FBF3-7B46-ACC8-201A485382B5}" type="slidenum">
              <a:rPr lang="fr-FR" smtClean="0"/>
              <a:t>‹#›</a:t>
            </a:fld>
            <a:endParaRPr lang="fr-FR"/>
          </a:p>
        </p:txBody>
      </p:sp>
    </p:spTree>
    <p:extLst>
      <p:ext uri="{BB962C8B-B14F-4D97-AF65-F5344CB8AC3E}">
        <p14:creationId xmlns:p14="http://schemas.microsoft.com/office/powerpoint/2010/main" val="1062069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EFD7593-522F-F449-8CCD-D5096226A71B}" type="datetimeFigureOut">
              <a:rPr lang="fr-FR" smtClean="0"/>
              <a:t>04/04/12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A12EC71-FBF3-7B46-ACC8-201A485382B5}" type="slidenum">
              <a:rPr lang="fr-FR" smtClean="0"/>
              <a:t>‹#›</a:t>
            </a:fld>
            <a:endParaRPr lang="fr-FR"/>
          </a:p>
        </p:txBody>
      </p:sp>
    </p:spTree>
    <p:extLst>
      <p:ext uri="{BB962C8B-B14F-4D97-AF65-F5344CB8AC3E}">
        <p14:creationId xmlns:p14="http://schemas.microsoft.com/office/powerpoint/2010/main" val="4080230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D7593-522F-F449-8CCD-D5096226A71B}" type="datetimeFigureOut">
              <a:rPr lang="fr-FR" smtClean="0"/>
              <a:t>04/04/12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12EC71-FBF3-7B46-ACC8-201A485382B5}" type="slidenum">
              <a:rPr lang="fr-FR" smtClean="0"/>
              <a:t>‹#›</a:t>
            </a:fld>
            <a:endParaRPr lang="fr-FR"/>
          </a:p>
        </p:txBody>
      </p:sp>
    </p:spTree>
    <p:extLst>
      <p:ext uri="{BB962C8B-B14F-4D97-AF65-F5344CB8AC3E}">
        <p14:creationId xmlns:p14="http://schemas.microsoft.com/office/powerpoint/2010/main" val="2132933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3.tiff"/><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3"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4" Type="http://schemas.openxmlformats.org/officeDocument/2006/relationships/diagramLayout" Target="../diagrams/layout1.xml"/><Relationship Id="rId10" Type="http://schemas.openxmlformats.org/officeDocument/2006/relationships/diagramQuickStyle" Target="../diagrams/quickStyle2.xml"/><Relationship Id="rId5" Type="http://schemas.openxmlformats.org/officeDocument/2006/relationships/diagramQuickStyle" Target="../diagrams/quickStyle1.xml"/><Relationship Id="rId7" Type="http://schemas.microsoft.com/office/2007/relationships/diagramDrawing" Target="../diagrams/drawing1.xml"/><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image" Target="../media/image7.png"/><Relationship Id="rId9" Type="http://schemas.openxmlformats.org/officeDocument/2006/relationships/diagramLayout" Target="../diagrams/layout2.xml"/><Relationship Id="rId3" Type="http://schemas.openxmlformats.org/officeDocument/2006/relationships/diagramData" Target="../diagrams/data1.xml"/><Relationship Id="rId6" Type="http://schemas.openxmlformats.org/officeDocument/2006/relationships/diagramColors" Target="../diagrams/colors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3"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slide" Target="slide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0.jpeg"/></Relationships>
</file>

<file path=ppt/slides/_rels/slide19.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21.jpeg"/><Relationship Id="rId3" Type="http://schemas.openxmlformats.org/officeDocument/2006/relationships/image" Target="../media/image22.emf"/></Relationships>
</file>

<file path=ppt/slides/_rels/slide2.xml.rels><?xml version="1.0" encoding="UTF-8" standalone="yes"?>
<Relationships xmlns="http://schemas.openxmlformats.org/package/2006/relationships"><Relationship Id="rId14" Type="http://schemas.openxmlformats.org/officeDocument/2006/relationships/slide" Target="slide22.xml"/><Relationship Id="rId4" Type="http://schemas.openxmlformats.org/officeDocument/2006/relationships/slide" Target="slide3.xml"/><Relationship Id="rId7" Type="http://schemas.openxmlformats.org/officeDocument/2006/relationships/slide" Target="slide17.xml"/><Relationship Id="rId11"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7.png"/><Relationship Id="rId8" Type="http://schemas.openxmlformats.org/officeDocument/2006/relationships/image" Target="../media/image8.png"/><Relationship Id="rId13" Type="http://schemas.openxmlformats.org/officeDocument/2006/relationships/image" Target="../media/image10.png"/><Relationship Id="rId10" Type="http://schemas.openxmlformats.org/officeDocument/2006/relationships/slide" Target="slide11.xml"/><Relationship Id="rId5" Type="http://schemas.openxmlformats.org/officeDocument/2006/relationships/image" Target="../media/image6.png"/><Relationship Id="rId15" Type="http://schemas.openxmlformats.org/officeDocument/2006/relationships/image" Target="../media/image11.tiff"/><Relationship Id="rId12" Type="http://schemas.openxmlformats.org/officeDocument/2006/relationships/slide" Target="slide9.xml"/><Relationship Id="rId2" Type="http://schemas.openxmlformats.org/officeDocument/2006/relationships/slide" Target="slide5.xml"/><Relationship Id="rId9" Type="http://schemas.openxmlformats.org/officeDocument/2006/relationships/image" Target="../media/image1.png"/><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2.xml"/><Relationship Id="rId3"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1.tiff"/><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4" Type="http://schemas.openxmlformats.org/officeDocument/2006/relationships/diagramQuickStyle" Target="../diagrams/quickStyle3.xml"/><Relationship Id="rId5" Type="http://schemas.openxmlformats.org/officeDocument/2006/relationships/diagramColors" Target="../diagrams/colors3.xml"/><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diagramData" Target="../diagrams/data3.xml"/><Relationship Id="rId3" Type="http://schemas.openxmlformats.org/officeDocument/2006/relationships/diagramLayout" Target="../diagrams/layout3.xml"/><Relationship Id="rId6" Type="http://schemas.microsoft.com/office/2007/relationships/diagramDrawing" Target="../diagrams/drawing3.xml"/></Relationships>
</file>

<file path=ppt/slides/_rels/slide24.xml.rels><?xml version="1.0" encoding="UTF-8" standalone="yes"?>
<Relationships xmlns="http://schemas.openxmlformats.org/package/2006/relationships"><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23.emf"/><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24.tiff"/><Relationship Id="rId3" Type="http://schemas.openxmlformats.org/officeDocument/2006/relationships/image" Target="../media/image25.tiff"/><Relationship Id="rId5"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4" Type="http://schemas.openxmlformats.org/officeDocument/2006/relationships/hyperlink" Target="http://interstices.info/jcms/c_15918/les-nouvelles-technologies-que-nous-apportent-elles"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31.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slide" Target="slide2.xml"/><Relationship Id="rId5" Type="http://schemas.openxmlformats.org/officeDocument/2006/relationships/image" Target="../media/image26.png"/></Relationships>
</file>

<file path=ppt/slides/_rels/slide4.xml.rels><?xml version="1.0" encoding="UTF-8" standalone="yes"?>
<Relationships xmlns="http://schemas.openxmlformats.org/package/2006/relationships"><Relationship Id="rId4" Type="http://schemas.openxmlformats.org/officeDocument/2006/relationships/image" Target="../media/image12.png"/><Relationship Id="rId5" Type="http://schemas.openxmlformats.org/officeDocument/2006/relationships/image" Target="../media/image13.png"/><Relationship Id="rId7"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slide" Target="slide2.xml"/><Relationship Id="rId3" Type="http://schemas.openxmlformats.org/officeDocument/2006/relationships/image" Target="../media/image7.png"/><Relationship Id="rId6"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3"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6" Type="http://schemas.openxmlformats.org/officeDocument/2006/relationships/image" Target="../media/image18.png"/><Relationship Id="rId4"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7.jpeg"/><Relationship Id="rId5"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C:\Users\Administrateur\Documents\My Dropbox\Partage avec Dominique\Présentation sequences STI2D-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741" t="26594" r="1472" b="28219"/>
          <a:stretch/>
        </p:blipFill>
        <p:spPr bwMode="auto">
          <a:xfrm>
            <a:off x="5485129" y="4847084"/>
            <a:ext cx="3488691" cy="1221481"/>
          </a:xfrm>
          <a:prstGeom prst="rect">
            <a:avLst/>
          </a:prstGeom>
          <a:ln>
            <a:noFill/>
          </a:ln>
          <a:effectLst>
            <a:outerShdw blurRad="50800" dist="38100" dir="5400000" algn="t" rotWithShape="0">
              <a:prstClr val="black">
                <a:alpha val="40000"/>
              </a:prstClr>
            </a:outerShdw>
          </a:effectLst>
          <a:scene3d>
            <a:camera prst="perspectiveHeroicExtremeLeftFacing"/>
            <a:lightRig rig="threePt" dir="t"/>
          </a:scene3d>
          <a:extLst>
            <a:ext uri="{909E8E84-426E-40dd-AFC4-6F175D3DCCD1}">
              <a14:hiddenFill xmlns:a14="http://schemas.microsoft.com/office/drawing/2010/main">
                <a:solidFill>
                  <a:srgbClr val="FFFFFF"/>
                </a:solidFill>
              </a14:hiddenFill>
            </a:ext>
          </a:extLst>
        </p:spPr>
      </p:pic>
      <p:sp>
        <p:nvSpPr>
          <p:cNvPr id="3" name="Sous-titre 2"/>
          <p:cNvSpPr>
            <a:spLocks noGrp="1"/>
          </p:cNvSpPr>
          <p:nvPr>
            <p:ph type="subTitle" idx="1"/>
          </p:nvPr>
        </p:nvSpPr>
        <p:spPr>
          <a:xfrm>
            <a:off x="3143250" y="4448175"/>
            <a:ext cx="2867026" cy="1009650"/>
          </a:xfrm>
        </p:spPr>
        <p:txBody>
          <a:bodyPr>
            <a:normAutofit lnSpcReduction="10000"/>
          </a:bodyPr>
          <a:lstStyle/>
          <a:p>
            <a:r>
              <a:rPr lang="fr-FR" sz="2000" dirty="0" smtClean="0"/>
              <a:t>M Rage</a:t>
            </a:r>
            <a:br>
              <a:rPr lang="fr-FR" sz="2000" dirty="0" smtClean="0"/>
            </a:br>
            <a:r>
              <a:rPr lang="fr-FR" sz="2000" dirty="0" smtClean="0"/>
              <a:t>IGEN STI</a:t>
            </a:r>
          </a:p>
          <a:p>
            <a:r>
              <a:rPr lang="fr-FR" sz="2000" dirty="0" smtClean="0"/>
              <a:t>Séminaire Lille 2012</a:t>
            </a:r>
            <a:endParaRPr lang="fr-FR" sz="2000" dirty="0"/>
          </a:p>
        </p:txBody>
      </p:sp>
      <p:sp>
        <p:nvSpPr>
          <p:cNvPr id="5" name="Rectangle 4"/>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Préparer les activités en STI2D</a:t>
            </a:r>
            <a:endParaRPr lang="fr-FR" sz="3600" dirty="0"/>
          </a:p>
        </p:txBody>
      </p:sp>
      <p:sp>
        <p:nvSpPr>
          <p:cNvPr id="6" name="Arrondir un rectangle avec un coin diagonal 5"/>
          <p:cNvSpPr/>
          <p:nvPr/>
        </p:nvSpPr>
        <p:spPr>
          <a:xfrm>
            <a:off x="552736" y="894781"/>
            <a:ext cx="8429683" cy="3477193"/>
          </a:xfrm>
          <a:prstGeom prst="round2DiagRect">
            <a:avLst/>
          </a:prstGeom>
          <a:ln/>
        </p:spPr>
        <p:style>
          <a:lnRef idx="1">
            <a:schemeClr val="accent1"/>
          </a:lnRef>
          <a:fillRef idx="3">
            <a:schemeClr val="accent1"/>
          </a:fillRef>
          <a:effectRef idx="2">
            <a:schemeClr val="accent1"/>
          </a:effectRef>
          <a:fontRef idx="minor">
            <a:schemeClr val="lt1"/>
          </a:fontRef>
        </p:style>
        <p:txBody>
          <a:bodyPr lIns="36000" rIns="36000" rtlCol="0" anchor="b"/>
          <a:lstStyle/>
          <a:p>
            <a:pPr algn="ctr"/>
            <a:r>
              <a:rPr lang="fr-FR" sz="5400" dirty="0" smtClean="0"/>
              <a:t>Synthèse des démarches d’organisation pédagogique en baccalauréat STI2D</a:t>
            </a:r>
          </a:p>
          <a:p>
            <a:pPr algn="ctr"/>
            <a:endParaRPr lang="fr-FR" sz="5400" dirty="0"/>
          </a:p>
        </p:txBody>
      </p:sp>
      <p:pic>
        <p:nvPicPr>
          <p:cNvPr id="7" name="Picture 2" descr="C:\Users\user\Documents\My Dropbox\07- Lycée\Comm'\Logos\logo-STI2D-150px.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43694" y="90132"/>
            <a:ext cx="1428750" cy="790575"/>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7324725" y="6594053"/>
            <a:ext cx="1819009" cy="276999"/>
          </a:xfrm>
          <a:prstGeom prst="rect">
            <a:avLst/>
          </a:prstGeom>
          <a:noFill/>
        </p:spPr>
        <p:txBody>
          <a:bodyPr wrap="square" rtlCol="0">
            <a:spAutoFit/>
          </a:bodyPr>
          <a:lstStyle/>
          <a:p>
            <a:pPr algn="r"/>
            <a:r>
              <a:rPr lang="fr-FR" sz="1200" i="1" dirty="0" smtClean="0"/>
              <a:t>Version 1. – 28-03-12</a:t>
            </a:r>
            <a:endParaRPr lang="fr-FR" sz="1200" i="1" dirty="0"/>
          </a:p>
        </p:txBody>
      </p:sp>
      <p:pic>
        <p:nvPicPr>
          <p:cNvPr id="10" name="Image 9" descr="Séquence 2.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1119" y="5522007"/>
            <a:ext cx="1711325" cy="1210545"/>
          </a:xfrm>
          <a:prstGeom prst="rect">
            <a:avLst/>
          </a:prstGeom>
          <a:ln>
            <a:noFill/>
          </a:ln>
          <a:effectLst>
            <a:outerShdw blurRad="50800" dist="38100" dir="2700000" algn="tl" rotWithShape="0">
              <a:prstClr val="black">
                <a:alpha val="40000"/>
              </a:prstClr>
            </a:outerShdw>
          </a:effec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863" y="4616886"/>
            <a:ext cx="2062162" cy="1780351"/>
          </a:xfrm>
          <a:prstGeom prst="rect">
            <a:avLst/>
          </a:prstGeom>
          <a:ln>
            <a:noFill/>
          </a:ln>
          <a:effectLst>
            <a:outerShdw blurRad="50800" dist="38100" dir="5400000" algn="t" rotWithShape="0">
              <a:prstClr val="black">
                <a:alpha val="40000"/>
              </a:prstClr>
            </a:outerShdw>
          </a:effectLst>
          <a:scene3d>
            <a:camera prst="perspectiveContrastingRigh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60264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659770293"/>
              </p:ext>
            </p:extLst>
          </p:nvPr>
        </p:nvGraphicFramePr>
        <p:xfrm>
          <a:off x="485968" y="764704"/>
          <a:ext cx="8649137" cy="6093297"/>
        </p:xfrm>
        <a:graphic>
          <a:graphicData uri="http://schemas.openxmlformats.org/drawingml/2006/table">
            <a:tbl>
              <a:tblPr/>
              <a:tblGrid>
                <a:gridCol w="655251"/>
                <a:gridCol w="658133"/>
                <a:gridCol w="736405"/>
                <a:gridCol w="1107719"/>
                <a:gridCol w="1216512"/>
                <a:gridCol w="1028596"/>
                <a:gridCol w="1137390"/>
                <a:gridCol w="1084032"/>
                <a:gridCol w="1025099"/>
              </a:tblGrid>
              <a:tr h="186299">
                <a:tc gridSpan="2">
                  <a:txBody>
                    <a:bodyPr/>
                    <a:lstStyle/>
                    <a:p>
                      <a:endParaRPr lang="fr-FR" sz="1000" b="1" dirty="0"/>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fr-FR"/>
                    </a:p>
                  </a:txBody>
                  <a:tcPr/>
                </a:tc>
                <a:tc>
                  <a:txBody>
                    <a:bodyPr/>
                    <a:lstStyle/>
                    <a:p>
                      <a:endParaRPr lang="fr-FR" sz="1000" b="1" dirty="0"/>
                    </a:p>
                  </a:txBody>
                  <a:tcPr marL="72000" marR="72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4">
                  <a:txBody>
                    <a:bodyPr/>
                    <a:lstStyle/>
                    <a:p>
                      <a:pPr algn="ctr" fontAlgn="b"/>
                      <a:r>
                        <a:rPr lang="fr-FR" sz="1000" b="1" i="0" u="none" strike="noStrike" dirty="0" smtClean="0">
                          <a:effectLst/>
                          <a:latin typeface="Arial"/>
                        </a:rPr>
                        <a:t>Mécatronique</a:t>
                      </a:r>
                      <a:endParaRPr lang="fr-FR" sz="10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endParaRPr lang="fr-FR"/>
                    </a:p>
                  </a:txBody>
                  <a:tcPr/>
                </a:tc>
                <a:tc hMerge="1">
                  <a:txBody>
                    <a:bodyPr/>
                    <a:lstStyle/>
                    <a:p>
                      <a:pPr algn="ctr" fontAlgn="b"/>
                      <a:endParaRPr lang="fr-FR" sz="1000" b="0" i="0" u="none" strike="noStrike" dirty="0">
                        <a:effectLst/>
                        <a:latin typeface="Arial"/>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fontAlgn="b"/>
                      <a:endParaRPr lang="fr-FR" sz="1000" b="0" i="0" u="none" strike="noStrike" dirty="0">
                        <a:effectLst/>
                        <a:latin typeface="Arial"/>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2" gridSpan="2">
                  <a:txBody>
                    <a:bodyPr/>
                    <a:lstStyle/>
                    <a:p>
                      <a:pPr algn="ctr" fontAlgn="b"/>
                      <a:r>
                        <a:rPr lang="fr-FR" sz="1000" b="1" i="0" u="none" strike="noStrike" dirty="0" smtClean="0">
                          <a:effectLst/>
                          <a:latin typeface="Arial"/>
                        </a:rPr>
                        <a:t>Ouvrage</a:t>
                      </a:r>
                      <a:endParaRPr lang="fr-FR" sz="1000" b="1" i="0" u="none" strike="noStrike" dirty="0">
                        <a:effectLst/>
                        <a:latin typeface="Arial"/>
                      </a:endParaRP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rowSpan="2" hMerge="1">
                  <a:txBody>
                    <a:bodyPr/>
                    <a:lstStyle/>
                    <a:p>
                      <a:pPr algn="ctr" fontAlgn="b"/>
                      <a:endParaRPr lang="fr-FR" sz="1000" b="0" i="0" u="none" strike="noStrike" dirty="0">
                        <a:effectLst/>
                        <a:latin typeface="Arial"/>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86299">
                <a:tc gridSpan="2">
                  <a:txBody>
                    <a:bodyPr/>
                    <a:lstStyle/>
                    <a:p>
                      <a:endParaRPr lang="fr-FR" sz="1000" b="1" dirty="0"/>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fr-FR"/>
                    </a:p>
                  </a:txBody>
                  <a:tcPr/>
                </a:tc>
                <a:tc>
                  <a:txBody>
                    <a:bodyPr/>
                    <a:lstStyle/>
                    <a:p>
                      <a:endParaRPr lang="fr-FR" sz="1000" b="1" dirty="0"/>
                    </a:p>
                  </a:txBody>
                  <a:tcPr marL="72000" marR="72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fontAlgn="b"/>
                      <a:r>
                        <a:rPr lang="fr-FR" sz="1000" b="1" i="0" u="none" strike="noStrike" dirty="0" smtClean="0">
                          <a:effectLst/>
                          <a:latin typeface="Arial"/>
                        </a:rPr>
                        <a:t>Vie quotidienne</a:t>
                      </a:r>
                      <a:endParaRPr lang="fr-FR" sz="10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pPr algn="ctr" fontAlgn="b"/>
                      <a:endParaRPr lang="fr-FR" sz="1000" b="0" i="0" u="none" strike="noStrike" dirty="0">
                        <a:effectLst/>
                        <a:latin typeface="Arial"/>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fontAlgn="b"/>
                      <a:r>
                        <a:rPr lang="fr-FR" sz="1000" b="1" i="0" u="none" strike="noStrike" dirty="0" smtClean="0">
                          <a:effectLst/>
                          <a:latin typeface="Arial"/>
                        </a:rPr>
                        <a:t>Habitat</a:t>
                      </a:r>
                      <a:endParaRPr lang="fr-FR" sz="10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pPr algn="ctr" fontAlgn="b"/>
                      <a:endParaRPr lang="fr-FR" sz="1000" b="0" i="0" u="none" strike="noStrike" dirty="0">
                        <a:effectLst/>
                        <a:latin typeface="Arial"/>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vMerge="1">
                  <a:txBody>
                    <a:bodyPr/>
                    <a:lstStyle/>
                    <a:p>
                      <a:pPr algn="ctr" fontAlgn="b"/>
                      <a:endParaRPr lang="fr-FR" sz="800" b="0" i="0" u="none" strike="noStrike" dirty="0">
                        <a:effectLst/>
                        <a:latin typeface="Arial"/>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vMerge="1">
                  <a:txBody>
                    <a:bodyPr/>
                    <a:lstStyle/>
                    <a:p>
                      <a:pPr algn="ctr" fontAlgn="b"/>
                      <a:endParaRPr lang="fr-FR" sz="800" b="0" i="0" u="none" strike="noStrike" dirty="0">
                        <a:effectLst/>
                        <a:latin typeface="Arial"/>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20423">
                <a:tc gridSpan="2">
                  <a:txBody>
                    <a:bodyPr/>
                    <a:lstStyle/>
                    <a:p>
                      <a:endParaRPr lang="fr-FR" sz="1000" b="1" dirty="0"/>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endParaRPr lang="fr-FR" sz="1000" b="1" dirty="0"/>
                    </a:p>
                  </a:txBody>
                  <a:tcPr marL="72000" marR="72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800" b="1" i="0" u="none" strike="noStrike" dirty="0" smtClean="0">
                          <a:effectLst/>
                          <a:latin typeface="Arial"/>
                        </a:rPr>
                        <a:t>Transport</a:t>
                      </a:r>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fr-FR" sz="1000" b="1" i="0" u="none" strike="noStrike" dirty="0" smtClean="0">
                          <a:effectLst/>
                          <a:latin typeface="Arial"/>
                        </a:rPr>
                        <a:t>Sport &amp; Loisir</a:t>
                      </a:r>
                      <a:endParaRPr lang="fr-FR" sz="10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fr-FR" sz="1000" b="1" i="0" u="none" strike="noStrike" dirty="0" smtClean="0">
                          <a:effectLst/>
                          <a:latin typeface="Arial"/>
                        </a:rPr>
                        <a:t>Objet</a:t>
                      </a:r>
                      <a:r>
                        <a:rPr lang="fr-FR" sz="1000" b="1" i="0" u="none" strike="noStrike" baseline="0" dirty="0" smtClean="0">
                          <a:effectLst/>
                          <a:latin typeface="Arial"/>
                        </a:rPr>
                        <a:t> d</a:t>
                      </a:r>
                      <a:r>
                        <a:rPr lang="fr-FR" sz="1000" b="1" i="0" u="none" strike="noStrike" dirty="0" smtClean="0">
                          <a:effectLst/>
                          <a:latin typeface="Arial"/>
                        </a:rPr>
                        <a:t>omestique</a:t>
                      </a:r>
                      <a:endParaRPr lang="fr-FR" sz="10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fr-FR" sz="1000" b="1" i="0" u="none" strike="noStrike" dirty="0" smtClean="0">
                          <a:effectLst/>
                          <a:latin typeface="Arial"/>
                        </a:rPr>
                        <a:t>Confort</a:t>
                      </a:r>
                      <a:br>
                        <a:rPr lang="fr-FR" sz="1000" b="1" i="0" u="none" strike="noStrike" dirty="0" smtClean="0">
                          <a:effectLst/>
                          <a:latin typeface="Arial"/>
                        </a:rPr>
                      </a:br>
                      <a:r>
                        <a:rPr lang="fr-FR" sz="1000" b="1" i="0" u="none" strike="noStrike" baseline="0" dirty="0" smtClean="0">
                          <a:effectLst/>
                          <a:latin typeface="Arial"/>
                        </a:rPr>
                        <a:t> / </a:t>
                      </a:r>
                      <a:r>
                        <a:rPr lang="fr-FR" sz="1000" b="1" i="0" u="none" strike="noStrike" dirty="0" smtClean="0">
                          <a:effectLst/>
                          <a:latin typeface="Arial"/>
                        </a:rPr>
                        <a:t>Service</a:t>
                      </a:r>
                      <a:endParaRPr lang="fr-FR" sz="10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fr-FR" sz="1000" b="1" i="0" u="none" strike="noStrike" dirty="0" smtClean="0">
                          <a:effectLst/>
                          <a:latin typeface="Arial"/>
                        </a:rPr>
                        <a:t>Aménagement urbain</a:t>
                      </a:r>
                      <a:endParaRPr lang="fr-FR" sz="10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b"/>
                      <a:r>
                        <a:rPr lang="fr-FR" sz="1000" b="1" i="0" u="none" strike="noStrike" dirty="0" smtClean="0">
                          <a:effectLst/>
                          <a:latin typeface="Arial"/>
                        </a:rPr>
                        <a:t>Bâtiment</a:t>
                      </a:r>
                      <a:endParaRPr lang="fr-FR" sz="10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r>
              <a:tr h="682535">
                <a:tc gridSpan="3">
                  <a:txBody>
                    <a:bodyPr/>
                    <a:lstStyle/>
                    <a:p>
                      <a:pPr algn="l" fontAlgn="b"/>
                      <a:r>
                        <a:rPr lang="fr-FR" sz="1050" b="1" i="0" u="none" strike="noStrike" dirty="0" smtClean="0">
                          <a:solidFill>
                            <a:srgbClr val="FF0000"/>
                          </a:solidFill>
                          <a:effectLst/>
                          <a:latin typeface="Arial"/>
                        </a:rPr>
                        <a:t>Communiquant</a:t>
                      </a:r>
                      <a:endParaRPr lang="fr-FR" sz="1050" b="1" i="0" u="none" strike="noStrike" dirty="0">
                        <a:solidFill>
                          <a:srgbClr val="FF0000"/>
                        </a:solidFill>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fr-FR"/>
                    </a:p>
                  </a:txBody>
                  <a:tcPr/>
                </a:tc>
                <a:tc hMerge="1">
                  <a:txBody>
                    <a:bodyPr/>
                    <a:lstStyle/>
                    <a:p>
                      <a:pPr algn="l" fontAlgn="b"/>
                      <a:endParaRPr lang="fr-FR" sz="800" b="0" i="0" u="none" strike="noStrike" dirty="0">
                        <a:solidFill>
                          <a:srgbClr val="FF0000"/>
                        </a:solidFill>
                        <a:effectLst/>
                        <a:latin typeface="Arial"/>
                      </a:endParaRPr>
                    </a:p>
                  </a:txBody>
                  <a:tcPr marL="72000" marR="72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fr-FR" sz="800" b="1" i="0" u="none" strike="noStrike" dirty="0" smtClean="0">
                          <a:effectLst/>
                          <a:latin typeface="Arial"/>
                        </a:rPr>
                        <a:t>Planeur solaire</a:t>
                      </a:r>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fr-FR" sz="800" b="1" i="0" u="none" strike="noStrike" dirty="0" smtClean="0">
                          <a:effectLst/>
                          <a:latin typeface="Arial"/>
                        </a:rPr>
                        <a:t>Free Rider</a:t>
                      </a:r>
                      <a:br>
                        <a:rPr lang="fr-FR" sz="800" b="1" i="0" u="none" strike="noStrike" dirty="0" smtClean="0">
                          <a:effectLst/>
                          <a:latin typeface="Arial"/>
                        </a:rPr>
                      </a:br>
                      <a:r>
                        <a:rPr lang="fr-FR" sz="800" b="1" i="0" u="none" strike="noStrike" dirty="0" smtClean="0">
                          <a:effectLst/>
                          <a:latin typeface="Arial"/>
                        </a:rPr>
                        <a:t>Smartphone</a:t>
                      </a:r>
                      <a:br>
                        <a:rPr lang="fr-FR" sz="800" b="1" i="0" u="none" strike="noStrike" dirty="0" smtClean="0">
                          <a:effectLst/>
                          <a:latin typeface="Arial"/>
                        </a:rPr>
                      </a:br>
                      <a:r>
                        <a:rPr lang="fr-FR" sz="800" b="1" i="0" u="none" strike="noStrike" dirty="0" smtClean="0">
                          <a:effectLst/>
                          <a:latin typeface="Arial"/>
                        </a:rPr>
                        <a:t>Air Drone</a:t>
                      </a:r>
                      <a:br>
                        <a:rPr lang="fr-FR" sz="800" b="1" i="0" u="none" strike="noStrike" dirty="0" smtClean="0">
                          <a:effectLst/>
                          <a:latin typeface="Arial"/>
                        </a:rPr>
                      </a:br>
                      <a:r>
                        <a:rPr lang="fr-FR" sz="800" b="1" i="0" u="none" strike="noStrike" dirty="0" smtClean="0">
                          <a:effectLst/>
                          <a:latin typeface="Arial"/>
                        </a:rPr>
                        <a:t>Robot Lego</a:t>
                      </a:r>
                    </a:p>
                    <a:p>
                      <a:pPr algn="ctr" fontAlgn="b"/>
                      <a:r>
                        <a:rPr lang="fr-FR" sz="800" b="1" i="0" u="none" strike="noStrike" dirty="0" smtClean="0">
                          <a:effectLst/>
                          <a:latin typeface="Arial"/>
                        </a:rPr>
                        <a:t>Robot NAO</a:t>
                      </a:r>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fr-FR" sz="800" b="1" i="0" u="none" strike="noStrike" dirty="0" smtClean="0">
                          <a:effectLst/>
                          <a:latin typeface="Arial"/>
                        </a:rPr>
                        <a:t>Clip Flow</a:t>
                      </a:r>
                      <a:br>
                        <a:rPr lang="fr-FR" sz="800" b="1" i="0" u="none" strike="noStrike" dirty="0" smtClean="0">
                          <a:effectLst/>
                          <a:latin typeface="Arial"/>
                        </a:rPr>
                      </a:br>
                      <a:r>
                        <a:rPr lang="fr-FR" sz="800" b="1" i="0" u="none" strike="noStrike" dirty="0" smtClean="0">
                          <a:effectLst/>
                          <a:latin typeface="Arial"/>
                        </a:rPr>
                        <a:t>Thermostat à fil pilote</a:t>
                      </a:r>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i="0" u="none" strike="noStrike" kern="1200" dirty="0" err="1" smtClean="0">
                          <a:solidFill>
                            <a:schemeClr val="tx1"/>
                          </a:solidFill>
                          <a:effectLst/>
                          <a:latin typeface="Arial"/>
                          <a:ea typeface="+mn-ea"/>
                          <a:cs typeface="+mn-cs"/>
                        </a:rPr>
                        <a:t>Pass</a:t>
                      </a:r>
                      <a:r>
                        <a:rPr lang="fr-FR" sz="800" b="1" i="0" u="none" strike="noStrike" kern="1200" dirty="0" smtClean="0">
                          <a:solidFill>
                            <a:schemeClr val="tx1"/>
                          </a:solidFill>
                          <a:effectLst/>
                          <a:latin typeface="Arial"/>
                          <a:ea typeface="+mn-ea"/>
                          <a:cs typeface="+mn-cs"/>
                        </a:rPr>
                        <a:t>-e-</a:t>
                      </a:r>
                      <a:r>
                        <a:rPr lang="fr-FR" sz="800" b="1" i="0" u="none" strike="noStrike" kern="1200" dirty="0" err="1" smtClean="0">
                          <a:solidFill>
                            <a:schemeClr val="tx1"/>
                          </a:solidFill>
                          <a:effectLst/>
                          <a:latin typeface="Arial"/>
                          <a:ea typeface="+mn-ea"/>
                          <a:cs typeface="+mn-cs"/>
                        </a:rPr>
                        <a:t>LAb</a:t>
                      </a:r>
                      <a:endParaRPr lang="fr-FR" sz="800" b="1" i="0" u="none" strike="noStrike" kern="1200" dirty="0" smtClean="0">
                        <a:solidFill>
                          <a:schemeClr val="tx1"/>
                        </a:solidFill>
                        <a:effectLst/>
                        <a:latin typeface="Arial"/>
                        <a:ea typeface="+mn-ea"/>
                        <a:cs typeface="+mn-cs"/>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344586">
                <a:tc rowSpan="3">
                  <a:txBody>
                    <a:bodyPr/>
                    <a:lstStyle/>
                    <a:p>
                      <a:pPr algn="l" fontAlgn="b"/>
                      <a:r>
                        <a:rPr lang="fr-FR" sz="1050" b="1" i="0" u="none" strike="noStrike" dirty="0" smtClean="0">
                          <a:solidFill>
                            <a:srgbClr val="FF0000"/>
                          </a:solidFill>
                          <a:effectLst/>
                          <a:latin typeface="Arial"/>
                        </a:rPr>
                        <a:t>Eco-conçu</a:t>
                      </a:r>
                      <a:endParaRPr lang="fr-FR" sz="1050" b="1" i="0" u="none" strike="noStrike" dirty="0">
                        <a:solidFill>
                          <a:srgbClr val="FF0000"/>
                        </a:solidFill>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l" fontAlgn="b"/>
                      <a:r>
                        <a:rPr lang="fr-FR" sz="1050" b="1" i="0" u="none" strike="noStrike" dirty="0" smtClean="0">
                          <a:solidFill>
                            <a:srgbClr val="FF0000"/>
                          </a:solidFill>
                          <a:effectLst/>
                          <a:latin typeface="Arial"/>
                        </a:rPr>
                        <a:t>Biomimétisme</a:t>
                      </a:r>
                      <a:endParaRPr lang="fr-FR" sz="1050" b="1" i="0" u="none" strike="noStrike" dirty="0">
                        <a:solidFill>
                          <a:srgbClr val="FF0000"/>
                        </a:solidFill>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l" fontAlgn="b"/>
                      <a:endParaRPr lang="fr-FR" sz="800" b="0" i="0" u="none" strike="noStrike" dirty="0">
                        <a:solidFill>
                          <a:srgbClr val="FF0000"/>
                        </a:solidFill>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fr-FR" sz="800" b="1" i="0" u="none" strike="noStrike" dirty="0" smtClean="0">
                          <a:effectLst/>
                          <a:latin typeface="Arial"/>
                        </a:rPr>
                        <a:t>Robot NAO</a:t>
                      </a:r>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i="0" u="none" strike="noStrike" dirty="0" smtClean="0">
                          <a:effectLst/>
                          <a:latin typeface="Arial"/>
                        </a:rPr>
                        <a:t>Rolling Bridge</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409522">
                <a:tc vMerge="1">
                  <a:txBody>
                    <a:bodyPr/>
                    <a:lstStyle/>
                    <a:p>
                      <a:endParaRPr lang="fr-FR"/>
                    </a:p>
                  </a:txBody>
                  <a:tcPr/>
                </a:tc>
                <a:tc gridSpan="2">
                  <a:txBody>
                    <a:bodyPr/>
                    <a:lstStyle/>
                    <a:p>
                      <a:pPr algn="l" fontAlgn="b"/>
                      <a:r>
                        <a:rPr lang="fr-FR" sz="1050" b="1" i="0" u="none" strike="noStrike" dirty="0" smtClean="0">
                          <a:solidFill>
                            <a:srgbClr val="FF0000"/>
                          </a:solidFill>
                          <a:effectLst/>
                          <a:latin typeface="Arial"/>
                        </a:rPr>
                        <a:t>Cycle</a:t>
                      </a:r>
                      <a:r>
                        <a:rPr lang="fr-FR" sz="1050" b="1" i="0" u="none" strike="noStrike" baseline="0" dirty="0" smtClean="0">
                          <a:solidFill>
                            <a:srgbClr val="FF0000"/>
                          </a:solidFill>
                          <a:effectLst/>
                          <a:latin typeface="Arial"/>
                        </a:rPr>
                        <a:t> de vie</a:t>
                      </a:r>
                      <a:endParaRPr lang="fr-FR" sz="1050" b="1" i="0" u="none" strike="noStrike" dirty="0">
                        <a:solidFill>
                          <a:srgbClr val="FF0000"/>
                        </a:solidFill>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l" fontAlgn="b"/>
                      <a:endParaRPr lang="fr-FR" sz="800" b="0" i="0" u="none" strike="noStrike" dirty="0">
                        <a:solidFill>
                          <a:srgbClr val="FF0000"/>
                        </a:solidFill>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fr-FR" sz="800" b="1" dirty="0"/>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fr-FR" sz="800" b="1" i="0" u="none" strike="noStrike" dirty="0" smtClean="0">
                          <a:effectLst/>
                          <a:latin typeface="Arial"/>
                        </a:rPr>
                        <a:t>Mac Book</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fr-FR" sz="800" b="1" dirty="0"/>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fr-FR" sz="800" b="1" i="0" u="none" strike="noStrike" dirty="0" smtClean="0">
                          <a:effectLst/>
                          <a:latin typeface="Arial"/>
                        </a:rPr>
                        <a:t>Clip Flow</a:t>
                      </a:r>
                      <a:br>
                        <a:rPr lang="fr-FR" sz="800" b="1" i="0" u="none" strike="noStrike" dirty="0" smtClean="0">
                          <a:effectLst/>
                          <a:latin typeface="Arial"/>
                        </a:rPr>
                      </a:br>
                      <a:r>
                        <a:rPr lang="fr-FR" sz="800" b="1" i="0" u="none" strike="noStrike" dirty="0" smtClean="0">
                          <a:effectLst/>
                          <a:latin typeface="Arial"/>
                        </a:rPr>
                        <a:t>Compteur</a:t>
                      </a:r>
                      <a:r>
                        <a:rPr lang="fr-FR" sz="800" b="1" i="0" u="none" strike="noStrike" baseline="0" dirty="0" smtClean="0">
                          <a:effectLst/>
                          <a:latin typeface="Arial"/>
                        </a:rPr>
                        <a:t> d’eau SET</a:t>
                      </a:r>
                      <a:endParaRPr lang="fr-FR" sz="800" b="1" i="0" u="none" strike="noStrike" dirty="0" smtClean="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fr-FR" sz="800" b="1" dirty="0"/>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i="0" u="none" strike="noStrike" kern="1200" dirty="0" err="1" smtClean="0">
                          <a:solidFill>
                            <a:schemeClr val="tx1"/>
                          </a:solidFill>
                          <a:effectLst/>
                          <a:latin typeface="Arial"/>
                          <a:ea typeface="+mn-ea"/>
                          <a:cs typeface="+mn-cs"/>
                        </a:rPr>
                        <a:t>Pass</a:t>
                      </a:r>
                      <a:r>
                        <a:rPr lang="fr-FR" sz="800" b="1" i="0" u="none" strike="noStrike" kern="1200" dirty="0" smtClean="0">
                          <a:solidFill>
                            <a:schemeClr val="tx1"/>
                          </a:solidFill>
                          <a:effectLst/>
                          <a:latin typeface="Arial"/>
                          <a:ea typeface="+mn-ea"/>
                          <a:cs typeface="+mn-cs"/>
                        </a:rPr>
                        <a:t>-e-</a:t>
                      </a:r>
                      <a:r>
                        <a:rPr lang="fr-FR" sz="800" b="1" i="0" u="none" strike="noStrike" kern="1200" dirty="0" err="1" smtClean="0">
                          <a:solidFill>
                            <a:schemeClr val="tx1"/>
                          </a:solidFill>
                          <a:effectLst/>
                          <a:latin typeface="Arial"/>
                          <a:ea typeface="+mn-ea"/>
                          <a:cs typeface="+mn-cs"/>
                        </a:rPr>
                        <a:t>LAb</a:t>
                      </a:r>
                      <a:endParaRPr lang="fr-FR" sz="800" b="1" i="0" u="none" strike="noStrike" kern="1200" dirty="0">
                        <a:solidFill>
                          <a:schemeClr val="tx1"/>
                        </a:solidFill>
                        <a:effectLst/>
                        <a:latin typeface="Arial"/>
                        <a:ea typeface="+mn-ea"/>
                        <a:cs typeface="+mn-cs"/>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672888">
                <a:tc vMerge="1">
                  <a:txBody>
                    <a:bodyPr/>
                    <a:lstStyle/>
                    <a:p>
                      <a:pPr algn="l" fontAlgn="b"/>
                      <a:endParaRPr lang="fr-FR" sz="1000" b="0" i="0" u="none" strike="noStrike" dirty="0">
                        <a:solidFill>
                          <a:srgbClr val="FF0000"/>
                        </a:solidFill>
                        <a:effectLst/>
                        <a:latin typeface="Arial"/>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gridSpan="2">
                  <a:txBody>
                    <a:bodyPr/>
                    <a:lstStyle/>
                    <a:p>
                      <a:pPr algn="l" fontAlgn="b"/>
                      <a:r>
                        <a:rPr lang="fr-FR" sz="1050" b="1" i="0" u="none" strike="noStrike" dirty="0" smtClean="0">
                          <a:solidFill>
                            <a:srgbClr val="FF0000"/>
                          </a:solidFill>
                          <a:effectLst/>
                          <a:latin typeface="Arial"/>
                        </a:rPr>
                        <a:t>Utilisation raisonnée des matériaux et ressources</a:t>
                      </a:r>
                      <a:endParaRPr lang="fr-FR" sz="1050" b="1" i="0" u="none" strike="noStrike" dirty="0">
                        <a:solidFill>
                          <a:srgbClr val="FF0000"/>
                        </a:solidFill>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l" fontAlgn="b"/>
                      <a:endParaRPr lang="fr-FR" sz="800" b="0" i="0" u="none" strike="noStrike" dirty="0">
                        <a:solidFill>
                          <a:srgbClr val="FF0000"/>
                        </a:solidFill>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fr-FR" sz="800" b="1" i="0" u="none" strike="noStrike" dirty="0" smtClean="0">
                          <a:effectLst/>
                          <a:latin typeface="Arial"/>
                        </a:rPr>
                        <a:t>Planeur Solaire</a:t>
                      </a:r>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fr-FR" sz="800" b="1" i="0" u="none" strike="noStrike" dirty="0" smtClean="0">
                          <a:effectLst/>
                          <a:latin typeface="Arial"/>
                        </a:rPr>
                        <a:t>Mac Book</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fr-FR" sz="800" b="1" i="0" u="none" strike="noStrike" dirty="0" smtClean="0">
                          <a:effectLst/>
                          <a:latin typeface="Arial"/>
                        </a:rPr>
                        <a:t>Clip Flow</a:t>
                      </a:r>
                      <a:br>
                        <a:rPr lang="fr-FR" sz="800" b="1" i="0" u="none" strike="noStrike" dirty="0" smtClean="0">
                          <a:effectLst/>
                          <a:latin typeface="Arial"/>
                        </a:rPr>
                      </a:br>
                      <a:r>
                        <a:rPr lang="fr-FR" sz="800" b="1" i="0" u="none" strike="noStrike" dirty="0" smtClean="0">
                          <a:effectLst/>
                          <a:latin typeface="Arial"/>
                        </a:rPr>
                        <a:t>Compteur</a:t>
                      </a:r>
                      <a:r>
                        <a:rPr lang="fr-FR" sz="800" b="1" i="0" u="none" strike="noStrike" baseline="0" dirty="0" smtClean="0">
                          <a:effectLst/>
                          <a:latin typeface="Arial"/>
                        </a:rPr>
                        <a:t> d’eau SET</a:t>
                      </a:r>
                      <a:endParaRPr lang="fr-FR" sz="800" b="1" i="0" u="none" strike="noStrike" dirty="0" smtClean="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fr-FR" sz="800" b="1" i="0" u="none" strike="noStrike" dirty="0" err="1" smtClean="0">
                          <a:effectLst/>
                          <a:latin typeface="Arial"/>
                        </a:rPr>
                        <a:t>Villeavenir</a:t>
                      </a:r>
                      <a:endParaRPr lang="fr-FR" sz="800" b="1" i="0" u="none" strike="noStrike" dirty="0" smtClean="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fr-FR" sz="800" b="1" i="0" u="none" strike="noStrike" dirty="0" err="1" smtClean="0">
                          <a:effectLst/>
                          <a:latin typeface="Arial"/>
                        </a:rPr>
                        <a:t>Villeavenir</a:t>
                      </a:r>
                      <a:endParaRPr lang="fr-FR" sz="800" b="1" dirty="0"/>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98077">
                <a:tc gridSpan="3">
                  <a:txBody>
                    <a:bodyPr/>
                    <a:lstStyle/>
                    <a:p>
                      <a:pPr algn="l" fontAlgn="b"/>
                      <a:r>
                        <a:rPr lang="fr-FR" sz="1050" b="1" i="0" u="none" strike="noStrike" dirty="0" smtClean="0">
                          <a:solidFill>
                            <a:srgbClr val="FF0000"/>
                          </a:solidFill>
                          <a:effectLst/>
                          <a:latin typeface="Arial"/>
                        </a:rPr>
                        <a:t>Pilotable / Programmable</a:t>
                      </a:r>
                      <a:endParaRPr lang="fr-FR" sz="1050" b="1" i="0" u="none" strike="noStrike" dirty="0">
                        <a:solidFill>
                          <a:srgbClr val="FF0000"/>
                        </a:solidFill>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fr-FR"/>
                    </a:p>
                  </a:txBody>
                  <a:tcPr/>
                </a:tc>
                <a:tc hMerge="1">
                  <a:txBody>
                    <a:bodyPr/>
                    <a:lstStyle/>
                    <a:p>
                      <a:pPr algn="l" fontAlgn="b"/>
                      <a:endParaRPr lang="fr-FR" sz="800" b="0" i="0" u="none" strike="noStrike" dirty="0">
                        <a:solidFill>
                          <a:srgbClr val="FF0000"/>
                        </a:solidFill>
                        <a:effectLst/>
                        <a:latin typeface="Arial"/>
                      </a:endParaRPr>
                    </a:p>
                  </a:txBody>
                  <a:tcPr marL="72000" marR="72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fr-FR" sz="800" b="1" i="0" u="none" strike="noStrike" dirty="0" smtClean="0">
                          <a:effectLst/>
                          <a:latin typeface="Arial"/>
                        </a:rPr>
                        <a:t>Planeur solaire</a:t>
                      </a:r>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fr-FR" sz="800" b="1" i="0" u="none" strike="noStrike" dirty="0" smtClean="0">
                          <a:effectLst/>
                          <a:latin typeface="Arial"/>
                        </a:rPr>
                        <a:t>Air Drone</a:t>
                      </a:r>
                    </a:p>
                    <a:p>
                      <a:pPr algn="ctr" fontAlgn="b"/>
                      <a:r>
                        <a:rPr lang="fr-FR" sz="800" b="1" i="0" u="none" strike="noStrike" dirty="0" smtClean="0">
                          <a:effectLst/>
                          <a:latin typeface="Arial"/>
                        </a:rPr>
                        <a:t>Pilotable</a:t>
                      </a:r>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fr-FR" sz="800" b="1" i="0" u="none" strike="noStrike" dirty="0" smtClean="0">
                          <a:effectLst/>
                          <a:latin typeface="Arial"/>
                        </a:rPr>
                        <a:t>Cafetière/ Robot ménager</a:t>
                      </a:r>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fr-FR" sz="800" b="1" i="0" u="none" strike="noStrike" dirty="0" smtClean="0">
                          <a:effectLst/>
                          <a:latin typeface="Arial"/>
                        </a:rPr>
                        <a:t>VMC</a:t>
                      </a:r>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fr-FR" sz="800" b="1" dirty="0"/>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272812">
                <a:tc gridSpan="3">
                  <a:txBody>
                    <a:bodyPr/>
                    <a:lstStyle/>
                    <a:p>
                      <a:pPr algn="l" fontAlgn="b"/>
                      <a:r>
                        <a:rPr lang="fr-FR" sz="1050" b="1" i="0" u="none" strike="noStrike" dirty="0" smtClean="0">
                          <a:solidFill>
                            <a:srgbClr val="FF0000"/>
                          </a:solidFill>
                          <a:effectLst/>
                          <a:latin typeface="Arial"/>
                        </a:rPr>
                        <a:t>Bilan énergétique positif</a:t>
                      </a:r>
                      <a:endParaRPr lang="fr-FR" sz="1050" b="1" i="0" u="none" strike="noStrike" dirty="0">
                        <a:solidFill>
                          <a:srgbClr val="FF0000"/>
                        </a:solidFill>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FR"/>
                    </a:p>
                  </a:txBody>
                  <a:tcPr/>
                </a:tc>
                <a:tc hMerge="1">
                  <a:txBody>
                    <a:bodyPr/>
                    <a:lstStyle/>
                    <a:p>
                      <a:pPr algn="l" fontAlgn="b"/>
                      <a:endParaRPr lang="fr-FR" sz="800" b="0" i="0" u="none" strike="noStrike" dirty="0">
                        <a:solidFill>
                          <a:srgbClr val="FF0000"/>
                        </a:solidFill>
                        <a:effectLst/>
                        <a:latin typeface="Arial"/>
                      </a:endParaRPr>
                    </a:p>
                  </a:txBody>
                  <a:tcPr marL="72000" marR="72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fr-FR" sz="800" b="1" i="0" u="none" strike="noStrike" dirty="0" smtClean="0">
                          <a:effectLst/>
                          <a:latin typeface="Arial"/>
                        </a:rPr>
                        <a:t>Planeur solaire</a:t>
                      </a:r>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fr-FR" sz="800" b="1" i="0" u="none" strike="noStrike" dirty="0" err="1" smtClean="0">
                          <a:effectLst/>
                          <a:latin typeface="Arial"/>
                        </a:rPr>
                        <a:t>I-land</a:t>
                      </a:r>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fr-FR" sz="800" b="1" i="0" u="none" strike="noStrike" dirty="0" smtClean="0">
                          <a:effectLst/>
                          <a:latin typeface="Arial"/>
                        </a:rPr>
                        <a:t>Portail solaire SET</a:t>
                      </a:r>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i="0" u="none" strike="noStrike" kern="1200" dirty="0" err="1" smtClean="0">
                          <a:solidFill>
                            <a:schemeClr val="tx1"/>
                          </a:solidFill>
                          <a:effectLst/>
                          <a:latin typeface="Arial"/>
                          <a:ea typeface="+mn-ea"/>
                          <a:cs typeface="+mn-cs"/>
                        </a:rPr>
                        <a:t>Pass</a:t>
                      </a:r>
                      <a:r>
                        <a:rPr lang="fr-FR" sz="800" b="1" i="0" u="none" strike="noStrike" kern="1200" dirty="0" smtClean="0">
                          <a:solidFill>
                            <a:schemeClr val="tx1"/>
                          </a:solidFill>
                          <a:effectLst/>
                          <a:latin typeface="Arial"/>
                          <a:ea typeface="+mn-ea"/>
                          <a:cs typeface="+mn-cs"/>
                        </a:rPr>
                        <a:t>-e-</a:t>
                      </a:r>
                      <a:r>
                        <a:rPr lang="fr-FR" sz="800" b="1" i="0" u="none" strike="noStrike" kern="1200" dirty="0" err="1" smtClean="0">
                          <a:solidFill>
                            <a:schemeClr val="tx1"/>
                          </a:solidFill>
                          <a:effectLst/>
                          <a:latin typeface="Arial"/>
                          <a:ea typeface="+mn-ea"/>
                          <a:cs typeface="+mn-cs"/>
                        </a:rPr>
                        <a:t>LAb</a:t>
                      </a:r>
                      <a:endParaRPr lang="fr-FR" sz="800" b="1" i="0" u="none" strike="noStrike" kern="1200" dirty="0" smtClean="0">
                        <a:solidFill>
                          <a:schemeClr val="tx1"/>
                        </a:solidFill>
                        <a:effectLst/>
                        <a:latin typeface="Arial"/>
                        <a:ea typeface="+mn-ea"/>
                        <a:cs typeface="+mn-cs"/>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81445">
                <a:tc gridSpan="3">
                  <a:txBody>
                    <a:bodyPr/>
                    <a:lstStyle/>
                    <a:p>
                      <a:pPr algn="l" fontAlgn="b"/>
                      <a:r>
                        <a:rPr lang="fr-FR" sz="1050" b="1" i="0" u="none" strike="noStrike" dirty="0" smtClean="0">
                          <a:solidFill>
                            <a:srgbClr val="FF0000"/>
                          </a:solidFill>
                          <a:effectLst/>
                          <a:latin typeface="Arial"/>
                        </a:rPr>
                        <a:t>Multi</a:t>
                      </a:r>
                      <a:r>
                        <a:rPr lang="fr-FR" sz="1050" b="1" i="0" u="none" strike="noStrike" baseline="0" dirty="0" smtClean="0">
                          <a:solidFill>
                            <a:srgbClr val="FF0000"/>
                          </a:solidFill>
                          <a:effectLst/>
                          <a:latin typeface="Arial"/>
                        </a:rPr>
                        <a:t> </a:t>
                      </a:r>
                      <a:r>
                        <a:rPr lang="fr-FR" sz="1050" b="1" i="0" u="none" strike="noStrike" dirty="0" smtClean="0">
                          <a:solidFill>
                            <a:srgbClr val="FF0000"/>
                          </a:solidFill>
                          <a:effectLst/>
                          <a:latin typeface="Arial"/>
                        </a:rPr>
                        <a:t>énergies</a:t>
                      </a:r>
                      <a:endParaRPr lang="fr-FR" sz="1050" b="1" i="0" u="none" strike="noStrike" dirty="0">
                        <a:solidFill>
                          <a:srgbClr val="FF0000"/>
                        </a:solidFill>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fr-FR"/>
                    </a:p>
                  </a:txBody>
                  <a:tcPr/>
                </a:tc>
                <a:tc hMerge="1">
                  <a:txBody>
                    <a:bodyPr/>
                    <a:lstStyle/>
                    <a:p>
                      <a:pPr algn="l" fontAlgn="b"/>
                      <a:endParaRPr lang="fr-FR" sz="800" b="0" i="0" u="none" strike="noStrike" dirty="0">
                        <a:solidFill>
                          <a:srgbClr val="FF0000"/>
                        </a:solidFill>
                        <a:effectLst/>
                        <a:latin typeface="Arial"/>
                      </a:endParaRPr>
                    </a:p>
                  </a:txBody>
                  <a:tcPr marL="72000" marR="72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fr-FR" sz="800" b="1" i="0" u="none" strike="noStrike" dirty="0" smtClean="0">
                          <a:effectLst/>
                          <a:latin typeface="Arial"/>
                        </a:rPr>
                        <a:t>Scooter MP4</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fr-FR" sz="800" b="1" dirty="0"/>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349310">
                <a:tc gridSpan="3">
                  <a:txBody>
                    <a:bodyPr/>
                    <a:lstStyle/>
                    <a:p>
                      <a:pPr algn="l" fontAlgn="b"/>
                      <a:r>
                        <a:rPr lang="fr-FR" sz="1050" b="1" i="0" u="none" strike="noStrike" dirty="0" smtClean="0">
                          <a:solidFill>
                            <a:srgbClr val="FF0000"/>
                          </a:solidFill>
                          <a:effectLst/>
                          <a:latin typeface="Arial"/>
                        </a:rPr>
                        <a:t>Optimisation structurelle remarquable</a:t>
                      </a:r>
                      <a:endParaRPr lang="fr-FR" sz="1050" b="1" i="0" u="none" strike="noStrike" dirty="0">
                        <a:solidFill>
                          <a:srgbClr val="FF0000"/>
                        </a:solidFill>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FR"/>
                    </a:p>
                  </a:txBody>
                  <a:tcPr/>
                </a:tc>
                <a:tc hMerge="1">
                  <a:txBody>
                    <a:bodyPr/>
                    <a:lstStyle/>
                    <a:p>
                      <a:pPr algn="l" fontAlgn="b"/>
                      <a:endParaRPr lang="fr-FR" sz="800" b="0" i="0" u="none" strike="noStrike" dirty="0">
                        <a:solidFill>
                          <a:srgbClr val="FF0000"/>
                        </a:solidFill>
                        <a:effectLst/>
                        <a:latin typeface="Arial"/>
                      </a:endParaRPr>
                    </a:p>
                  </a:txBody>
                  <a:tcPr marL="72000" marR="72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fr-FR" sz="800" b="1" i="0" u="none" strike="noStrike" dirty="0" smtClean="0">
                          <a:effectLst/>
                          <a:latin typeface="Arial"/>
                        </a:rPr>
                        <a:t>Segway</a:t>
                      </a:r>
                      <a:br>
                        <a:rPr lang="fr-FR" sz="800" b="1" i="0" u="none" strike="noStrike" dirty="0" smtClean="0">
                          <a:effectLst/>
                          <a:latin typeface="Arial"/>
                        </a:rPr>
                      </a:br>
                      <a:r>
                        <a:rPr lang="fr-FR" sz="800" b="1" i="0" u="none" strike="noStrike" dirty="0" smtClean="0">
                          <a:effectLst/>
                          <a:latin typeface="Arial"/>
                        </a:rPr>
                        <a:t>Planeur solaire</a:t>
                      </a:r>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fr-FR" sz="800" b="1" i="0" u="none" strike="noStrike" dirty="0" smtClean="0">
                          <a:effectLst/>
                          <a:latin typeface="Arial"/>
                        </a:rPr>
                        <a:t>Scooter MP4</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fr-FR" sz="800" b="1" dirty="0"/>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504666">
                <a:tc gridSpan="3">
                  <a:txBody>
                    <a:bodyPr/>
                    <a:lstStyle/>
                    <a:p>
                      <a:pPr algn="l" fontAlgn="b"/>
                      <a:r>
                        <a:rPr lang="fr-FR" sz="1050" b="1" i="0" u="none" strike="noStrike" dirty="0" smtClean="0">
                          <a:solidFill>
                            <a:srgbClr val="FF0000"/>
                          </a:solidFill>
                          <a:effectLst/>
                          <a:latin typeface="Arial"/>
                        </a:rPr>
                        <a:t>Observation</a:t>
                      </a:r>
                      <a:r>
                        <a:rPr lang="fr-FR" sz="1050" b="1" i="0" u="none" strike="noStrike" baseline="0" dirty="0" smtClean="0">
                          <a:solidFill>
                            <a:srgbClr val="FF0000"/>
                          </a:solidFill>
                          <a:effectLst/>
                          <a:latin typeface="Arial"/>
                        </a:rPr>
                        <a:t> </a:t>
                      </a:r>
                      <a:r>
                        <a:rPr lang="fr-FR" sz="1050" b="1" i="0" u="none" strike="noStrike" dirty="0" smtClean="0">
                          <a:solidFill>
                            <a:srgbClr val="FF0000"/>
                          </a:solidFill>
                          <a:effectLst/>
                          <a:latin typeface="Arial"/>
                        </a:rPr>
                        <a:t>comportementale d’un matériau</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fr-FR"/>
                    </a:p>
                  </a:txBody>
                  <a:tcPr/>
                </a:tc>
                <a:tc hMerge="1">
                  <a:txBody>
                    <a:bodyPr/>
                    <a:lstStyle/>
                    <a:p>
                      <a:pPr algn="l" fontAlgn="b"/>
                      <a:endParaRPr lang="fr-FR" sz="800" b="0" i="0" u="none" strike="noStrike" dirty="0" smtClean="0">
                        <a:solidFill>
                          <a:srgbClr val="FF0000"/>
                        </a:solidFill>
                        <a:effectLst/>
                        <a:latin typeface="Arial"/>
                      </a:endParaRPr>
                    </a:p>
                  </a:txBody>
                  <a:tcPr marL="72000" marR="72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fr-FR" sz="800" b="1" i="0" u="none" strike="noStrike" dirty="0" smtClean="0">
                          <a:effectLst/>
                          <a:latin typeface="Arial"/>
                        </a:rPr>
                        <a:t>Planeur</a:t>
                      </a:r>
                      <a:r>
                        <a:rPr lang="fr-FR" sz="800" b="1" i="0" u="none" strike="noStrike" baseline="0" dirty="0" smtClean="0">
                          <a:effectLst/>
                          <a:latin typeface="Arial"/>
                        </a:rPr>
                        <a:t> solaire</a:t>
                      </a:r>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fr-FR" sz="800" b="1" i="0" u="none" strike="noStrike" dirty="0" smtClean="0">
                          <a:effectLst/>
                          <a:latin typeface="Arial"/>
                        </a:rPr>
                        <a:t>Air Drone</a:t>
                      </a:r>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fr-FR" sz="800" b="1" i="0" u="none" strike="noStrike" dirty="0" smtClean="0">
                          <a:effectLst/>
                          <a:latin typeface="Arial"/>
                        </a:rPr>
                        <a:t>Balance électronique</a:t>
                      </a:r>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i="0" u="none" strike="noStrike" kern="1200" dirty="0" err="1" smtClean="0">
                          <a:solidFill>
                            <a:schemeClr val="tx1"/>
                          </a:solidFill>
                          <a:effectLst/>
                          <a:latin typeface="Arial"/>
                          <a:ea typeface="+mn-ea"/>
                          <a:cs typeface="+mn-cs"/>
                        </a:rPr>
                        <a:t>Pass</a:t>
                      </a:r>
                      <a:r>
                        <a:rPr lang="fr-FR" sz="800" b="1" i="0" u="none" strike="noStrike" kern="1200" dirty="0" smtClean="0">
                          <a:solidFill>
                            <a:schemeClr val="tx1"/>
                          </a:solidFill>
                          <a:effectLst/>
                          <a:latin typeface="Arial"/>
                          <a:ea typeface="+mn-ea"/>
                          <a:cs typeface="+mn-cs"/>
                        </a:rPr>
                        <a:t>-e-</a:t>
                      </a:r>
                      <a:r>
                        <a:rPr lang="fr-FR" sz="800" b="1" i="0" u="none" strike="noStrike" kern="1200" dirty="0" err="1" smtClean="0">
                          <a:solidFill>
                            <a:schemeClr val="tx1"/>
                          </a:solidFill>
                          <a:effectLst/>
                          <a:latin typeface="Arial"/>
                          <a:ea typeface="+mn-ea"/>
                          <a:cs typeface="+mn-cs"/>
                        </a:rPr>
                        <a:t>LAb</a:t>
                      </a:r>
                      <a:endParaRPr lang="fr-FR" sz="800" b="1" i="0" u="none" strike="noStrike" kern="1200" dirty="0" smtClean="0">
                        <a:solidFill>
                          <a:schemeClr val="tx1"/>
                        </a:solidFill>
                        <a:effectLst/>
                        <a:latin typeface="Arial"/>
                        <a:ea typeface="+mn-ea"/>
                        <a:cs typeface="+mn-cs"/>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596156">
                <a:tc gridSpan="3">
                  <a:txBody>
                    <a:bodyPr/>
                    <a:lstStyle/>
                    <a:p>
                      <a:pPr algn="l" fontAlgn="b"/>
                      <a:r>
                        <a:rPr lang="fr-FR" sz="1050" b="1" i="0" u="none" strike="noStrike" dirty="0" smtClean="0">
                          <a:solidFill>
                            <a:srgbClr val="FF0000"/>
                          </a:solidFill>
                          <a:effectLst/>
                          <a:latin typeface="Arial"/>
                        </a:rPr>
                        <a:t>Economie et gestion de l’énergie</a:t>
                      </a:r>
                      <a:endParaRPr lang="fr-FR" sz="1050" b="1" i="0" u="none" strike="noStrike" dirty="0">
                        <a:solidFill>
                          <a:srgbClr val="FF0000"/>
                        </a:solidFill>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FR"/>
                    </a:p>
                  </a:txBody>
                  <a:tcPr/>
                </a:tc>
                <a:tc hMerge="1">
                  <a:txBody>
                    <a:bodyPr/>
                    <a:lstStyle/>
                    <a:p>
                      <a:pPr algn="l" fontAlgn="b"/>
                      <a:endParaRPr lang="fr-FR" sz="800" b="0" i="0" u="none" strike="noStrike" dirty="0">
                        <a:solidFill>
                          <a:srgbClr val="FF0000"/>
                        </a:solidFill>
                        <a:effectLst/>
                        <a:latin typeface="Arial"/>
                      </a:endParaRPr>
                    </a:p>
                  </a:txBody>
                  <a:tcPr marL="72000" marR="72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fr-FR" sz="800" b="1" i="0" u="none" strike="noStrike" dirty="0" smtClean="0">
                          <a:effectLst/>
                          <a:latin typeface="Arial"/>
                        </a:rPr>
                        <a:t>Planeur solaire</a:t>
                      </a:r>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fr-FR" sz="800" b="1" i="0" u="none" strike="noStrike" dirty="0" smtClean="0">
                          <a:effectLst/>
                          <a:latin typeface="Arial"/>
                        </a:rPr>
                        <a:t>Clip Flow</a:t>
                      </a:r>
                      <a:br>
                        <a:rPr lang="fr-FR" sz="800" b="1" i="0" u="none" strike="noStrike" dirty="0" smtClean="0">
                          <a:effectLst/>
                          <a:latin typeface="Arial"/>
                        </a:rPr>
                      </a:br>
                      <a:r>
                        <a:rPr lang="fr-FR" sz="800" b="1" i="0" u="none" strike="noStrike" dirty="0" smtClean="0">
                          <a:effectLst/>
                          <a:latin typeface="Arial"/>
                        </a:rPr>
                        <a:t>VMC</a:t>
                      </a:r>
                      <a:br>
                        <a:rPr lang="fr-FR" sz="800" b="1" i="0" u="none" strike="noStrike" dirty="0" smtClean="0">
                          <a:effectLst/>
                          <a:latin typeface="Arial"/>
                        </a:rPr>
                      </a:br>
                      <a:r>
                        <a:rPr lang="fr-FR" sz="800" b="1" i="0" u="none" strike="noStrike" dirty="0" smtClean="0">
                          <a:effectLst/>
                          <a:latin typeface="Arial"/>
                        </a:rPr>
                        <a:t>Thermostat à fil pilote</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fr-FR" sz="800" b="1" i="0" u="none" strike="noStrike" dirty="0" smtClean="0">
                          <a:effectLst/>
                          <a:latin typeface="Arial"/>
                        </a:rPr>
                        <a:t>Villeavenir</a:t>
                      </a:r>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fr-FR" sz="800" b="1" i="0" u="none" strike="noStrike" dirty="0" err="1" smtClean="0">
                          <a:effectLst/>
                          <a:latin typeface="Arial"/>
                        </a:rPr>
                        <a:t>Villeavenir</a:t>
                      </a:r>
                      <a:endParaRPr lang="fr-FR" sz="800" b="1" dirty="0"/>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73014">
                <a:tc gridSpan="2">
                  <a:txBody>
                    <a:bodyPr/>
                    <a:lstStyle/>
                    <a:p>
                      <a:pPr algn="l" fontAlgn="b"/>
                      <a:r>
                        <a:rPr lang="fr-FR" sz="1050" b="1" i="0" u="none" strike="noStrike" dirty="0" smtClean="0">
                          <a:solidFill>
                            <a:srgbClr val="FF0000"/>
                          </a:solidFill>
                          <a:effectLst/>
                          <a:latin typeface="Arial"/>
                        </a:rPr>
                        <a:t>Design</a:t>
                      </a:r>
                      <a:endParaRPr lang="fr-FR" sz="1050" b="1" i="0" u="none" strike="noStrike" dirty="0">
                        <a:solidFill>
                          <a:srgbClr val="FF0000"/>
                        </a:solidFill>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fr-FR"/>
                    </a:p>
                  </a:txBody>
                  <a:tcPr/>
                </a:tc>
                <a:tc>
                  <a:txBody>
                    <a:bodyPr/>
                    <a:lstStyle/>
                    <a:p>
                      <a:pPr algn="l" fontAlgn="b"/>
                      <a:endParaRPr lang="fr-FR" sz="1050" b="1" i="0" u="none" strike="noStrike" dirty="0">
                        <a:solidFill>
                          <a:srgbClr val="FF0000"/>
                        </a:solidFill>
                        <a:effectLst/>
                        <a:latin typeface="Arial"/>
                      </a:endParaRPr>
                    </a:p>
                  </a:txBody>
                  <a:tcPr marL="72000" marR="72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fr-FR" sz="800" b="1" i="0" u="none" strike="noStrike" dirty="0" smtClean="0">
                          <a:effectLst/>
                          <a:latin typeface="Arial"/>
                        </a:rPr>
                        <a:t>Segway</a:t>
                      </a:r>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fr-FR" sz="800" b="1" i="0" u="none" strike="noStrike" dirty="0" smtClean="0">
                          <a:effectLst/>
                          <a:latin typeface="Arial"/>
                        </a:rPr>
                        <a:t>MacBook</a:t>
                      </a:r>
                      <a:br>
                        <a:rPr lang="fr-FR" sz="800" b="1" i="0" u="none" strike="noStrike" dirty="0" smtClean="0">
                          <a:effectLst/>
                          <a:latin typeface="Arial"/>
                        </a:rPr>
                      </a:br>
                      <a:r>
                        <a:rPr lang="fr-FR" sz="800" b="1" i="0" u="none" strike="noStrike" dirty="0" smtClean="0">
                          <a:effectLst/>
                          <a:latin typeface="Arial"/>
                        </a:rPr>
                        <a:t>Robot NAO</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fr-FR" sz="800" b="1" i="0" u="none" strike="noStrike" kern="1200" dirty="0" smtClean="0">
                        <a:solidFill>
                          <a:schemeClr val="tx1"/>
                        </a:solidFill>
                        <a:effectLst/>
                        <a:latin typeface="Arial"/>
                        <a:ea typeface="+mn-ea"/>
                        <a:cs typeface="+mn-cs"/>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i="0" u="none" strike="noStrike" kern="1200" dirty="0" smtClean="0">
                          <a:solidFill>
                            <a:schemeClr val="tx1"/>
                          </a:solidFill>
                          <a:effectLst/>
                          <a:latin typeface="Arial"/>
                          <a:ea typeface="+mn-ea"/>
                          <a:cs typeface="+mn-cs"/>
                        </a:rPr>
                        <a:t>Rolling Bridge</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255952">
                <a:tc gridSpan="3">
                  <a:txBody>
                    <a:bodyPr/>
                    <a:lstStyle/>
                    <a:p>
                      <a:pPr algn="l" fontAlgn="b"/>
                      <a:r>
                        <a:rPr lang="fr-FR" sz="1050" b="1" i="0" u="none" strike="noStrike" dirty="0" smtClean="0">
                          <a:solidFill>
                            <a:srgbClr val="FF0000"/>
                          </a:solidFill>
                          <a:effectLst/>
                          <a:latin typeface="Arial"/>
                        </a:rPr>
                        <a:t>Machine d’essai</a:t>
                      </a:r>
                      <a:endParaRPr lang="fr-FR" sz="1050" b="1" i="0" u="none" strike="noStrike" dirty="0">
                        <a:solidFill>
                          <a:srgbClr val="FF0000"/>
                        </a:solidFill>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FR"/>
                    </a:p>
                  </a:txBody>
                  <a:tcPr/>
                </a:tc>
                <a:tc hMerge="1">
                  <a:txBody>
                    <a:bodyPr/>
                    <a:lstStyle/>
                    <a:p>
                      <a:pPr algn="l" fontAlgn="b"/>
                      <a:endParaRPr lang="fr-FR" sz="800" b="0" i="0" u="none" strike="noStrike" dirty="0">
                        <a:solidFill>
                          <a:srgbClr val="FF0000"/>
                        </a:solidFill>
                        <a:effectLst/>
                        <a:latin typeface="Arial"/>
                      </a:endParaRPr>
                    </a:p>
                  </a:txBody>
                  <a:tcPr marL="72000" marR="72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fr-FR" sz="800" b="1" i="0" u="none" strike="noStrike" dirty="0" smtClean="0">
                          <a:effectLst/>
                          <a:latin typeface="Arial"/>
                        </a:rPr>
                        <a:t>Planeur solaire</a:t>
                      </a:r>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fr-FR" sz="800" b="1" i="0" u="none" strike="noStrike" dirty="0" smtClean="0">
                          <a:effectLst/>
                          <a:latin typeface="Arial"/>
                        </a:rPr>
                        <a:t>Arc à</a:t>
                      </a:r>
                      <a:r>
                        <a:rPr lang="fr-FR" sz="800" b="1" i="0" u="none" strike="noStrike" baseline="0" dirty="0" smtClean="0">
                          <a:effectLst/>
                          <a:latin typeface="Arial"/>
                        </a:rPr>
                        <a:t> poulie</a:t>
                      </a:r>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fr-FR" sz="800" b="1" i="0" u="none" strike="noStrike" kern="1200" dirty="0" smtClean="0">
                        <a:solidFill>
                          <a:schemeClr val="tx1"/>
                        </a:solidFill>
                        <a:effectLst/>
                        <a:latin typeface="Arial"/>
                        <a:ea typeface="+mn-ea"/>
                        <a:cs typeface="+mn-cs"/>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i="0" u="none" strike="noStrike" kern="1200" dirty="0" err="1" smtClean="0">
                          <a:solidFill>
                            <a:schemeClr val="tx1"/>
                          </a:solidFill>
                          <a:effectLst/>
                          <a:latin typeface="Arial"/>
                          <a:ea typeface="+mn-ea"/>
                          <a:cs typeface="+mn-cs"/>
                        </a:rPr>
                        <a:t>Pass</a:t>
                      </a:r>
                      <a:r>
                        <a:rPr lang="fr-FR" sz="800" b="1" i="0" u="none" strike="noStrike" kern="1200" dirty="0" smtClean="0">
                          <a:solidFill>
                            <a:schemeClr val="tx1"/>
                          </a:solidFill>
                          <a:effectLst/>
                          <a:latin typeface="Arial"/>
                          <a:ea typeface="+mn-ea"/>
                          <a:cs typeface="+mn-cs"/>
                        </a:rPr>
                        <a:t>-e-</a:t>
                      </a:r>
                      <a:r>
                        <a:rPr lang="fr-FR" sz="800" b="1" i="0" u="none" strike="noStrike" kern="1200" dirty="0" err="1" smtClean="0">
                          <a:solidFill>
                            <a:schemeClr val="tx1"/>
                          </a:solidFill>
                          <a:effectLst/>
                          <a:latin typeface="Arial"/>
                          <a:ea typeface="+mn-ea"/>
                          <a:cs typeface="+mn-cs"/>
                        </a:rPr>
                        <a:t>LAb</a:t>
                      </a:r>
                      <a:endParaRPr lang="fr-FR" sz="800" b="1" i="0" u="none" strike="noStrike" kern="1200" dirty="0" smtClean="0">
                        <a:solidFill>
                          <a:schemeClr val="tx1"/>
                        </a:solidFill>
                        <a:effectLst/>
                        <a:latin typeface="Arial"/>
                        <a:ea typeface="+mn-ea"/>
                        <a:cs typeface="+mn-cs"/>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73014">
                <a:tc gridSpan="3">
                  <a:txBody>
                    <a:bodyPr/>
                    <a:lstStyle/>
                    <a:p>
                      <a:pPr algn="l" fontAlgn="b"/>
                      <a:r>
                        <a:rPr lang="fr-FR" sz="1050" b="1" i="0" u="none" strike="noStrike" dirty="0" smtClean="0">
                          <a:solidFill>
                            <a:srgbClr val="FF0000"/>
                          </a:solidFill>
                          <a:effectLst/>
                          <a:latin typeface="Arial"/>
                        </a:rPr>
                        <a:t>Simulation</a:t>
                      </a:r>
                      <a:endParaRPr lang="fr-FR" sz="1050" b="1" i="0" u="none" strike="noStrike" dirty="0">
                        <a:solidFill>
                          <a:srgbClr val="FF0000"/>
                        </a:solidFill>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fr-FR"/>
                    </a:p>
                  </a:txBody>
                  <a:tcPr/>
                </a:tc>
                <a:tc hMerge="1">
                  <a:txBody>
                    <a:bodyPr/>
                    <a:lstStyle/>
                    <a:p>
                      <a:pPr algn="l" fontAlgn="b"/>
                      <a:endParaRPr lang="fr-FR" sz="800" b="0" i="0" u="none" strike="noStrike" dirty="0">
                        <a:solidFill>
                          <a:srgbClr val="FF0000"/>
                        </a:solidFill>
                        <a:effectLst/>
                        <a:latin typeface="Arial"/>
                      </a:endParaRPr>
                    </a:p>
                  </a:txBody>
                  <a:tcPr marL="72000" marR="72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fr-FR" sz="800" b="1" i="0" u="none" strike="noStrike" dirty="0" smtClean="0">
                          <a:effectLst/>
                          <a:latin typeface="Arial"/>
                        </a:rPr>
                        <a:t>Planeur solaire</a:t>
                      </a:r>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fr-FR" sz="800" b="1" i="0" u="none" strike="noStrike" dirty="0" smtClean="0">
                          <a:effectLst/>
                          <a:latin typeface="Arial"/>
                        </a:rPr>
                        <a:t>Robot Lego</a:t>
                      </a:r>
                      <a:br>
                        <a:rPr lang="fr-FR" sz="800" b="1" i="0" u="none" strike="noStrike" dirty="0" smtClean="0">
                          <a:effectLst/>
                          <a:latin typeface="Arial"/>
                        </a:rPr>
                      </a:br>
                      <a:r>
                        <a:rPr lang="fr-FR" sz="800" b="1" i="0" u="none" strike="noStrike" dirty="0" smtClean="0">
                          <a:effectLst/>
                          <a:latin typeface="Arial"/>
                        </a:rPr>
                        <a:t>Robot NAO</a:t>
                      </a:r>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endParaRPr lang="fr-FR" sz="800" b="1" i="0" u="none" strike="noStrike" dirty="0">
                        <a:effectLst/>
                        <a:latin typeface="Arial"/>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fr-FR" sz="800" b="1" i="0" u="none" strike="noStrike" kern="1200" dirty="0" smtClean="0">
                        <a:solidFill>
                          <a:schemeClr val="tx1"/>
                        </a:solidFill>
                        <a:effectLst/>
                        <a:latin typeface="Arial"/>
                        <a:ea typeface="+mn-ea"/>
                        <a:cs typeface="+mn-cs"/>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i="0" u="none" strike="noStrike" kern="1200" dirty="0" smtClean="0">
                          <a:solidFill>
                            <a:schemeClr val="tx1"/>
                          </a:solidFill>
                          <a:effectLst/>
                          <a:latin typeface="Arial"/>
                          <a:ea typeface="+mn-ea"/>
                          <a:cs typeface="+mn-cs"/>
                        </a:rPr>
                        <a:t>Sismique</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186299">
                <a:tc gridSpan="2">
                  <a:txBody>
                    <a:bodyPr/>
                    <a:lstStyle/>
                    <a:p>
                      <a:pPr algn="l" fontAlgn="b"/>
                      <a:endParaRPr lang="fr-FR" sz="1000" b="1" i="0" u="none" strike="noStrike" dirty="0">
                        <a:solidFill>
                          <a:srgbClr val="FF0000"/>
                        </a:solidFill>
                        <a:effectLst/>
                        <a:latin typeface="Arial"/>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fr-FR"/>
                    </a:p>
                  </a:txBody>
                  <a:tcPr/>
                </a:tc>
                <a:tc>
                  <a:txBody>
                    <a:bodyPr/>
                    <a:lstStyle/>
                    <a:p>
                      <a:pPr algn="l" fontAlgn="b"/>
                      <a:endParaRPr lang="fr-FR" sz="1000" b="1" i="0" u="none" strike="noStrike" dirty="0">
                        <a:solidFill>
                          <a:srgbClr val="FF0000"/>
                        </a:solidFill>
                        <a:effectLst/>
                        <a:latin typeface="Arial"/>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fr-FR" sz="800" b="1" i="0" u="none" strike="noStrike" dirty="0">
                        <a:effectLst/>
                        <a:latin typeface="Arial"/>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fr-FR" sz="800" b="1" i="0" u="none" strike="noStrike" dirty="0">
                        <a:effectLst/>
                        <a:latin typeface="Arial"/>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fr-FR" sz="800" b="1" i="0" u="none" strike="noStrike" dirty="0">
                        <a:effectLst/>
                        <a:latin typeface="Arial"/>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fr-FR" sz="800" b="1" i="0" u="none" strike="noStrike" dirty="0">
                        <a:effectLst/>
                        <a:latin typeface="Arial"/>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fr-FR" sz="800" b="1" i="0" u="none" strike="noStrike" dirty="0">
                        <a:effectLst/>
                        <a:latin typeface="Arial"/>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fr-FR" sz="800" b="1" i="0" u="none" strike="noStrike" dirty="0">
                        <a:effectLst/>
                        <a:latin typeface="Arial"/>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6" name="Arrondir un rectangle avec un coin diagonal 5"/>
          <p:cNvSpPr/>
          <p:nvPr/>
        </p:nvSpPr>
        <p:spPr>
          <a:xfrm>
            <a:off x="552736"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smtClean="0"/>
              <a:t>Typologie des supports STI2D</a:t>
            </a:r>
            <a:endParaRPr lang="fr-FR" sz="3200" dirty="0"/>
          </a:p>
        </p:txBody>
      </p:sp>
      <p:pic>
        <p:nvPicPr>
          <p:cNvPr id="7" name="Picture 1" descr="C:\Users\Administrateur\Documents\My Dropbox\07- Lycée\Comm'\Logos\logo-STI2D-150px.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520" y="869949"/>
            <a:ext cx="933483" cy="51652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Typologie des supports</a:t>
            </a:r>
            <a:endParaRPr lang="fr-FR" sz="3600" dirty="0"/>
          </a:p>
        </p:txBody>
      </p:sp>
    </p:spTree>
    <p:extLst>
      <p:ext uri="{BB962C8B-B14F-4D97-AF65-F5344CB8AC3E}">
        <p14:creationId xmlns:p14="http://schemas.microsoft.com/office/powerpoint/2010/main" val="29433566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57226" y="1136649"/>
            <a:ext cx="8258174" cy="3587751"/>
          </a:xfrm>
        </p:spPr>
        <p:txBody>
          <a:bodyPr>
            <a:noAutofit/>
          </a:bodyPr>
          <a:lstStyle/>
          <a:p>
            <a:pPr marL="457200" indent="-457200">
              <a:buFont typeface="+mj-lt"/>
              <a:buAutoNum type="arabicPeriod"/>
            </a:pPr>
            <a:r>
              <a:rPr lang="fr-FR" sz="2800" b="1" dirty="0" smtClean="0">
                <a:solidFill>
                  <a:srgbClr val="FF0000"/>
                </a:solidFill>
              </a:rPr>
              <a:t>Choisir des horaires </a:t>
            </a:r>
            <a:r>
              <a:rPr lang="fr-FR" sz="2800" b="1" dirty="0" smtClean="0">
                <a:solidFill>
                  <a:srgbClr val="0070C0"/>
                </a:solidFill>
              </a:rPr>
              <a:t>par item de programme</a:t>
            </a:r>
          </a:p>
          <a:p>
            <a:pPr marL="457200" indent="-457200">
              <a:buFont typeface="+mj-lt"/>
              <a:buAutoNum type="arabicPeriod"/>
            </a:pPr>
            <a:r>
              <a:rPr lang="fr-FR" sz="2800" b="1" dirty="0" smtClean="0">
                <a:solidFill>
                  <a:srgbClr val="FF0000"/>
                </a:solidFill>
              </a:rPr>
              <a:t>Choisir </a:t>
            </a:r>
            <a:r>
              <a:rPr lang="fr-FR" sz="2800" b="1" dirty="0">
                <a:solidFill>
                  <a:srgbClr val="FF0000"/>
                </a:solidFill>
              </a:rPr>
              <a:t>l</a:t>
            </a:r>
            <a:r>
              <a:rPr lang="fr-FR" sz="2800" b="1" dirty="0" smtClean="0">
                <a:solidFill>
                  <a:srgbClr val="FF0000"/>
                </a:solidFill>
              </a:rPr>
              <a:t>es CI </a:t>
            </a:r>
            <a:r>
              <a:rPr lang="fr-FR" sz="2800" b="1" dirty="0" smtClean="0">
                <a:solidFill>
                  <a:srgbClr val="0070C0"/>
                </a:solidFill>
              </a:rPr>
              <a:t>concernés par chaque item</a:t>
            </a:r>
          </a:p>
          <a:p>
            <a:pPr marL="457200" indent="-457200">
              <a:buFont typeface="+mj-lt"/>
              <a:buAutoNum type="arabicPeriod"/>
            </a:pPr>
            <a:r>
              <a:rPr lang="fr-FR" sz="2800" b="1" dirty="0" smtClean="0">
                <a:solidFill>
                  <a:srgbClr val="FF0000"/>
                </a:solidFill>
              </a:rPr>
              <a:t>Répartir les heures </a:t>
            </a:r>
            <a:r>
              <a:rPr lang="fr-FR" sz="2800" b="1" dirty="0" smtClean="0">
                <a:solidFill>
                  <a:srgbClr val="0070C0"/>
                </a:solidFill>
              </a:rPr>
              <a:t>d’un item selon les CI concernés</a:t>
            </a:r>
          </a:p>
          <a:p>
            <a:pPr marL="457200" indent="-457200">
              <a:buFont typeface="+mj-lt"/>
              <a:buAutoNum type="arabicPeriod"/>
            </a:pPr>
            <a:r>
              <a:rPr lang="fr-FR" sz="2800" b="1" dirty="0" smtClean="0">
                <a:solidFill>
                  <a:srgbClr val="FF0000"/>
                </a:solidFill>
              </a:rPr>
              <a:t>Calculer</a:t>
            </a:r>
            <a:r>
              <a:rPr lang="fr-FR" sz="2800" b="1" dirty="0" smtClean="0">
                <a:solidFill>
                  <a:srgbClr val="0070C0"/>
                </a:solidFill>
              </a:rPr>
              <a:t> le total horaire par CI</a:t>
            </a:r>
          </a:p>
          <a:p>
            <a:pPr marL="457200" indent="-457200">
              <a:buFont typeface="+mj-lt"/>
              <a:buAutoNum type="arabicPeriod"/>
            </a:pPr>
            <a:r>
              <a:rPr lang="fr-FR" sz="2800" b="1" dirty="0" smtClean="0">
                <a:solidFill>
                  <a:srgbClr val="FF0000"/>
                </a:solidFill>
              </a:rPr>
              <a:t>Ajuster</a:t>
            </a:r>
            <a:r>
              <a:rPr lang="fr-FR" sz="2800" b="1" dirty="0" smtClean="0">
                <a:solidFill>
                  <a:srgbClr val="0070C0"/>
                </a:solidFill>
              </a:rPr>
              <a:t> et valider la répartition des horaires par rapport au total de 240h</a:t>
            </a:r>
          </a:p>
        </p:txBody>
      </p:sp>
      <p:sp>
        <p:nvSpPr>
          <p:cNvPr id="5" name="Arrondir un rectangle avec un coin diagonal 4"/>
          <p:cNvSpPr/>
          <p:nvPr/>
        </p:nvSpPr>
        <p:spPr>
          <a:xfrm>
            <a:off x="552736"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smtClean="0"/>
              <a:t>Les étapes </a:t>
            </a:r>
            <a:r>
              <a:rPr lang="fr-FR" sz="2400" dirty="0"/>
              <a:t>itératives de répartition des heures de formation</a:t>
            </a:r>
          </a:p>
        </p:txBody>
      </p:sp>
      <p:pic>
        <p:nvPicPr>
          <p:cNvPr id="6" name="Picture 1" descr="C:\Users\Administrateur\Documents\My Dropbox\07- Lycée\Comm'\Logos\logo-STI2D-150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Matrice des séquences </a:t>
            </a:r>
            <a:endParaRPr lang="fr-FR" sz="3600" dirty="0"/>
          </a:p>
        </p:txBody>
      </p:sp>
      <p:graphicFrame>
        <p:nvGraphicFramePr>
          <p:cNvPr id="2" name="Diagramme 1"/>
          <p:cNvGraphicFramePr/>
          <p:nvPr>
            <p:extLst>
              <p:ext uri="{D42A27DB-BD31-4B8C-83A1-F6EECF244321}">
                <p14:modId xmlns:p14="http://schemas.microsoft.com/office/powerpoint/2010/main" val="1369833498"/>
              </p:ext>
            </p:extLst>
          </p:nvPr>
        </p:nvGraphicFramePr>
        <p:xfrm>
          <a:off x="2848604" y="4360074"/>
          <a:ext cx="3157223" cy="2104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me 3"/>
          <p:cNvGraphicFramePr/>
          <p:nvPr>
            <p:extLst>
              <p:ext uri="{D42A27DB-BD31-4B8C-83A1-F6EECF244321}">
                <p14:modId xmlns:p14="http://schemas.microsoft.com/office/powerpoint/2010/main" val="7821323"/>
              </p:ext>
            </p:extLst>
          </p:nvPr>
        </p:nvGraphicFramePr>
        <p:xfrm>
          <a:off x="3371850" y="4724400"/>
          <a:ext cx="1804988" cy="12033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68324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3" name="Grouper 42"/>
          <p:cNvGrpSpPr/>
          <p:nvPr/>
        </p:nvGrpSpPr>
        <p:grpSpPr>
          <a:xfrm>
            <a:off x="626526" y="1803390"/>
            <a:ext cx="2015067" cy="3048000"/>
            <a:chOff x="626526" y="1803390"/>
            <a:chExt cx="2015067" cy="3048000"/>
          </a:xfrm>
        </p:grpSpPr>
        <p:sp>
          <p:nvSpPr>
            <p:cNvPr id="4" name="Rectangle 3"/>
            <p:cNvSpPr/>
            <p:nvPr/>
          </p:nvSpPr>
          <p:spPr>
            <a:xfrm>
              <a:off x="626526" y="1803390"/>
              <a:ext cx="541867" cy="3048000"/>
            </a:xfrm>
            <a:prstGeom prst="rect">
              <a:avLst/>
            </a:prstGeom>
          </p:spPr>
          <p:style>
            <a:lnRef idx="1">
              <a:schemeClr val="accent1"/>
            </a:lnRef>
            <a:fillRef idx="3">
              <a:schemeClr val="accent1"/>
            </a:fillRef>
            <a:effectRef idx="2">
              <a:schemeClr val="accent1"/>
            </a:effectRef>
            <a:fontRef idx="minor">
              <a:schemeClr val="lt1"/>
            </a:fontRef>
          </p:style>
          <p:txBody>
            <a:bodyPr vert="vert270" rtlCol="0" anchor="t"/>
            <a:lstStyle/>
            <a:p>
              <a:pPr algn="ctr"/>
              <a:r>
                <a:rPr lang="fr-FR" sz="2000" b="1" dirty="0" smtClean="0">
                  <a:solidFill>
                    <a:srgbClr val="000000"/>
                  </a:solidFill>
                </a:rPr>
                <a:t>Programme</a:t>
              </a:r>
              <a:endParaRPr lang="fr-FR" sz="2000" b="1" dirty="0">
                <a:solidFill>
                  <a:srgbClr val="000000"/>
                </a:solidFill>
              </a:endParaRPr>
            </a:p>
          </p:txBody>
        </p:sp>
        <p:sp>
          <p:nvSpPr>
            <p:cNvPr id="5" name="Rectangle 4"/>
            <p:cNvSpPr/>
            <p:nvPr/>
          </p:nvSpPr>
          <p:spPr>
            <a:xfrm>
              <a:off x="1168393" y="1803390"/>
              <a:ext cx="1473200" cy="3048000"/>
            </a:xfrm>
            <a:prstGeom prst="rect">
              <a:avLst/>
            </a:prstGeom>
          </p:spPr>
          <p:style>
            <a:lnRef idx="1">
              <a:schemeClr val="accent1"/>
            </a:lnRef>
            <a:fillRef idx="3">
              <a:schemeClr val="accent1"/>
            </a:fillRef>
            <a:effectRef idx="2">
              <a:schemeClr val="accent1"/>
            </a:effectRef>
            <a:fontRef idx="minor">
              <a:schemeClr val="lt1"/>
            </a:fontRef>
          </p:style>
          <p:txBody>
            <a:bodyPr vert="horz" rtlCol="0" anchor="t"/>
            <a:lstStyle/>
            <a:p>
              <a:pPr marL="457200" indent="-457200" algn="ctr">
                <a:buFont typeface="+mj-lt"/>
                <a:buAutoNum type="arabicPeriod"/>
              </a:pPr>
              <a:r>
                <a:rPr lang="fr-FR" sz="2000" b="1" dirty="0" smtClean="0">
                  <a:solidFill>
                    <a:srgbClr val="000000"/>
                  </a:solidFill>
                </a:rPr>
                <a:t>Item 1</a:t>
              </a:r>
              <a:br>
                <a:rPr lang="fr-FR" sz="2000" b="1" dirty="0" smtClean="0">
                  <a:solidFill>
                    <a:srgbClr val="000000"/>
                  </a:solidFill>
                </a:rPr>
              </a:br>
              <a:endParaRPr lang="fr-FR" sz="2000" b="1" dirty="0">
                <a:solidFill>
                  <a:srgbClr val="000000"/>
                </a:solidFill>
              </a:endParaRPr>
            </a:p>
            <a:p>
              <a:pPr marL="457200" indent="-457200" algn="ctr">
                <a:buFont typeface="+mj-lt"/>
                <a:buAutoNum type="arabicPeriod"/>
              </a:pPr>
              <a:r>
                <a:rPr lang="fr-FR" sz="2000" b="1" dirty="0" smtClean="0">
                  <a:solidFill>
                    <a:srgbClr val="000000"/>
                  </a:solidFill>
                </a:rPr>
                <a:t>Item 2</a:t>
              </a:r>
              <a:br>
                <a:rPr lang="fr-FR" sz="2000" b="1" dirty="0" smtClean="0">
                  <a:solidFill>
                    <a:srgbClr val="000000"/>
                  </a:solidFill>
                </a:rPr>
              </a:br>
              <a:endParaRPr lang="fr-FR" sz="2000" b="1" dirty="0" smtClean="0">
                <a:solidFill>
                  <a:srgbClr val="000000"/>
                </a:solidFill>
              </a:endParaRPr>
            </a:p>
            <a:p>
              <a:pPr marL="457200" indent="-457200" algn="ctr">
                <a:buFont typeface="+mj-lt"/>
                <a:buAutoNum type="arabicPeriod"/>
              </a:pPr>
              <a:r>
                <a:rPr lang="fr-FR" sz="2000" b="1" dirty="0" smtClean="0">
                  <a:solidFill>
                    <a:srgbClr val="000000"/>
                  </a:solidFill>
                </a:rPr>
                <a:t>Item 3</a:t>
              </a:r>
            </a:p>
          </p:txBody>
        </p:sp>
      </p:grpSp>
      <p:grpSp>
        <p:nvGrpSpPr>
          <p:cNvPr id="45" name="Grouper 44"/>
          <p:cNvGrpSpPr/>
          <p:nvPr/>
        </p:nvGrpSpPr>
        <p:grpSpPr>
          <a:xfrm>
            <a:off x="4961451" y="1803390"/>
            <a:ext cx="3606801" cy="3048000"/>
            <a:chOff x="4961451" y="1803390"/>
            <a:chExt cx="3606801" cy="3048000"/>
          </a:xfrm>
        </p:grpSpPr>
        <p:sp>
          <p:nvSpPr>
            <p:cNvPr id="9" name="Rectangle 8"/>
            <p:cNvSpPr/>
            <p:nvPr/>
          </p:nvSpPr>
          <p:spPr>
            <a:xfrm>
              <a:off x="4961451" y="1803390"/>
              <a:ext cx="999069" cy="304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rtlCol="0" anchor="t"/>
            <a:lstStyle/>
            <a:p>
              <a:pPr algn="ctr"/>
              <a:r>
                <a:rPr lang="fr-FR" sz="2000" b="1" dirty="0">
                  <a:solidFill>
                    <a:srgbClr val="000000"/>
                  </a:solidFill>
                </a:rPr>
                <a:t>x</a:t>
              </a:r>
              <a:r>
                <a:rPr lang="fr-FR" sz="2000" b="1" dirty="0" smtClean="0">
                  <a:solidFill>
                    <a:srgbClr val="000000"/>
                  </a:solidFill>
                </a:rPr>
                <a:t> h</a:t>
              </a:r>
              <a:br>
                <a:rPr lang="fr-FR" sz="2000" b="1" dirty="0" smtClean="0">
                  <a:solidFill>
                    <a:srgbClr val="000000"/>
                  </a:solidFill>
                </a:rPr>
              </a:br>
              <a:endParaRPr lang="fr-FR" sz="2000" b="1" dirty="0" smtClean="0">
                <a:solidFill>
                  <a:srgbClr val="000000"/>
                </a:solidFill>
              </a:endParaRPr>
            </a:p>
            <a:p>
              <a:pPr algn="ctr"/>
              <a:r>
                <a:rPr lang="fr-FR" sz="2000" b="1" dirty="0" smtClean="0">
                  <a:solidFill>
                    <a:srgbClr val="000000"/>
                  </a:solidFill>
                </a:rPr>
                <a:t>y h</a:t>
              </a:r>
            </a:p>
          </p:txBody>
        </p:sp>
        <p:sp>
          <p:nvSpPr>
            <p:cNvPr id="12" name="Rectangle 11"/>
            <p:cNvSpPr/>
            <p:nvPr/>
          </p:nvSpPr>
          <p:spPr>
            <a:xfrm>
              <a:off x="6112920" y="1803390"/>
              <a:ext cx="999069" cy="304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rtlCol="0" anchor="t"/>
            <a:lstStyle/>
            <a:p>
              <a:pPr algn="ctr"/>
              <a:r>
                <a:rPr lang="fr-FR" sz="2000" b="1" dirty="0" smtClean="0">
                  <a:solidFill>
                    <a:srgbClr val="000000"/>
                  </a:solidFill>
                </a:rPr>
                <a:t> </a:t>
              </a:r>
              <a:br>
                <a:rPr lang="fr-FR" sz="2000" b="1" dirty="0" smtClean="0">
                  <a:solidFill>
                    <a:srgbClr val="000000"/>
                  </a:solidFill>
                </a:rPr>
              </a:br>
              <a:endParaRPr lang="fr-FR" sz="2000" b="1" dirty="0" smtClean="0">
                <a:solidFill>
                  <a:srgbClr val="000000"/>
                </a:solidFill>
              </a:endParaRPr>
            </a:p>
            <a:p>
              <a:pPr algn="ctr"/>
              <a:r>
                <a:rPr lang="fr-FR" sz="2000" b="1" dirty="0">
                  <a:solidFill>
                    <a:srgbClr val="000000"/>
                  </a:solidFill>
                </a:rPr>
                <a:t>z</a:t>
              </a:r>
              <a:r>
                <a:rPr lang="fr-FR" sz="2000" b="1" dirty="0" smtClean="0">
                  <a:solidFill>
                    <a:srgbClr val="000000"/>
                  </a:solidFill>
                </a:rPr>
                <a:t> h</a:t>
              </a:r>
            </a:p>
            <a:p>
              <a:pPr algn="ctr"/>
              <a:endParaRPr lang="fr-FR" sz="2000" b="1" dirty="0">
                <a:solidFill>
                  <a:srgbClr val="000000"/>
                </a:solidFill>
              </a:endParaRPr>
            </a:p>
            <a:p>
              <a:pPr algn="ctr"/>
              <a:r>
                <a:rPr lang="fr-FR" sz="2000" b="1" dirty="0">
                  <a:solidFill>
                    <a:srgbClr val="000000"/>
                  </a:solidFill>
                </a:rPr>
                <a:t>x</a:t>
              </a:r>
              <a:r>
                <a:rPr lang="fr-FR" sz="2000" b="1" dirty="0" smtClean="0">
                  <a:solidFill>
                    <a:srgbClr val="000000"/>
                  </a:solidFill>
                </a:rPr>
                <a:t> h</a:t>
              </a:r>
              <a:endParaRPr lang="fr-FR" sz="2000" b="1" dirty="0">
                <a:solidFill>
                  <a:srgbClr val="000000"/>
                </a:solidFill>
              </a:endParaRPr>
            </a:p>
            <a:p>
              <a:pPr marL="457200" indent="-457200" algn="ctr">
                <a:buFont typeface="+mj-lt"/>
                <a:buAutoNum type="arabicPeriod"/>
              </a:pPr>
              <a:endParaRPr lang="fr-FR" sz="2000" b="1" dirty="0" smtClean="0">
                <a:solidFill>
                  <a:srgbClr val="000000"/>
                </a:solidFill>
              </a:endParaRPr>
            </a:p>
            <a:p>
              <a:pPr marL="457200" indent="-457200" algn="ctr">
                <a:buFont typeface="+mj-lt"/>
                <a:buAutoNum type="arabicPeriod"/>
              </a:pPr>
              <a:endParaRPr lang="fr-FR" sz="2000" b="1" dirty="0" smtClean="0">
                <a:solidFill>
                  <a:srgbClr val="000000"/>
                </a:solidFill>
              </a:endParaRPr>
            </a:p>
          </p:txBody>
        </p:sp>
        <p:sp>
          <p:nvSpPr>
            <p:cNvPr id="15" name="Rectangle 14"/>
            <p:cNvSpPr/>
            <p:nvPr/>
          </p:nvSpPr>
          <p:spPr>
            <a:xfrm>
              <a:off x="7569183" y="1803390"/>
              <a:ext cx="999069" cy="304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rtlCol="0" anchor="t"/>
            <a:lstStyle/>
            <a:p>
              <a:pPr algn="ctr"/>
              <a:r>
                <a:rPr lang="fr-FR" sz="2000" b="1" dirty="0">
                  <a:solidFill>
                    <a:srgbClr val="000000"/>
                  </a:solidFill>
                </a:rPr>
                <a:t>y</a:t>
              </a:r>
              <a:r>
                <a:rPr lang="fr-FR" sz="2000" b="1" dirty="0" smtClean="0">
                  <a:solidFill>
                    <a:srgbClr val="000000"/>
                  </a:solidFill>
                </a:rPr>
                <a:t> h</a:t>
              </a:r>
            </a:p>
            <a:p>
              <a:pPr algn="ctr"/>
              <a:endParaRPr lang="fr-FR" sz="2000" b="1" dirty="0">
                <a:solidFill>
                  <a:srgbClr val="000000"/>
                </a:solidFill>
              </a:endParaRPr>
            </a:p>
            <a:p>
              <a:pPr algn="ctr"/>
              <a:endParaRPr lang="fr-FR" sz="2000" b="1" dirty="0" smtClean="0">
                <a:solidFill>
                  <a:srgbClr val="000000"/>
                </a:solidFill>
              </a:endParaRPr>
            </a:p>
            <a:p>
              <a:pPr algn="ctr"/>
              <a:endParaRPr lang="fr-FR" sz="2000" b="1" dirty="0">
                <a:solidFill>
                  <a:srgbClr val="000000"/>
                </a:solidFill>
              </a:endParaRPr>
            </a:p>
            <a:p>
              <a:pPr algn="ctr"/>
              <a:r>
                <a:rPr lang="fr-FR" sz="2000" b="1" dirty="0">
                  <a:solidFill>
                    <a:srgbClr val="000000"/>
                  </a:solidFill>
                </a:rPr>
                <a:t>z</a:t>
              </a:r>
              <a:r>
                <a:rPr lang="fr-FR" sz="2000" b="1" dirty="0" smtClean="0">
                  <a:solidFill>
                    <a:srgbClr val="000000"/>
                  </a:solidFill>
                </a:rPr>
                <a:t> h</a:t>
              </a:r>
              <a:br>
                <a:rPr lang="fr-FR" sz="2000" b="1" dirty="0" smtClean="0">
                  <a:solidFill>
                    <a:srgbClr val="000000"/>
                  </a:solidFill>
                </a:rPr>
              </a:br>
              <a:endParaRPr lang="fr-FR" sz="2000" b="1" dirty="0" smtClean="0">
                <a:solidFill>
                  <a:srgbClr val="000000"/>
                </a:solidFill>
              </a:endParaRPr>
            </a:p>
            <a:p>
              <a:pPr marL="457200" indent="-457200" algn="ctr">
                <a:buFont typeface="+mj-lt"/>
                <a:buAutoNum type="arabicPeriod"/>
              </a:pPr>
              <a:endParaRPr lang="fr-FR" sz="2000" b="1" dirty="0">
                <a:solidFill>
                  <a:srgbClr val="000000"/>
                </a:solidFill>
              </a:endParaRPr>
            </a:p>
            <a:p>
              <a:pPr marL="457200" indent="-457200" algn="ctr">
                <a:buFont typeface="+mj-lt"/>
                <a:buAutoNum type="arabicPeriod"/>
              </a:pPr>
              <a:endParaRPr lang="fr-FR" sz="2000" b="1" dirty="0" smtClean="0">
                <a:solidFill>
                  <a:srgbClr val="000000"/>
                </a:solidFill>
              </a:endParaRPr>
            </a:p>
            <a:p>
              <a:pPr marL="457200" indent="-457200" algn="ctr">
                <a:buFont typeface="+mj-lt"/>
                <a:buAutoNum type="arabicPeriod"/>
              </a:pPr>
              <a:endParaRPr lang="fr-FR" sz="2000" b="1" dirty="0" smtClean="0">
                <a:solidFill>
                  <a:srgbClr val="000000"/>
                </a:solidFill>
              </a:endParaRPr>
            </a:p>
          </p:txBody>
        </p:sp>
      </p:grpSp>
      <p:grpSp>
        <p:nvGrpSpPr>
          <p:cNvPr id="44" name="Grouper 43"/>
          <p:cNvGrpSpPr/>
          <p:nvPr/>
        </p:nvGrpSpPr>
        <p:grpSpPr>
          <a:xfrm>
            <a:off x="4961451" y="855123"/>
            <a:ext cx="3606801" cy="762000"/>
            <a:chOff x="4961451" y="855123"/>
            <a:chExt cx="3606801" cy="762000"/>
          </a:xfrm>
        </p:grpSpPr>
        <p:sp>
          <p:nvSpPr>
            <p:cNvPr id="10" name="Rectangle 9"/>
            <p:cNvSpPr/>
            <p:nvPr/>
          </p:nvSpPr>
          <p:spPr>
            <a:xfrm>
              <a:off x="4961451" y="855123"/>
              <a:ext cx="999069" cy="762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rtlCol="0" anchor="t"/>
            <a:lstStyle/>
            <a:p>
              <a:pPr algn="ctr"/>
              <a:r>
                <a:rPr lang="fr-FR" sz="2000" b="1" dirty="0" smtClean="0">
                  <a:solidFill>
                    <a:srgbClr val="000000"/>
                  </a:solidFill>
                </a:rPr>
                <a:t>CI 1</a:t>
              </a:r>
            </a:p>
          </p:txBody>
        </p:sp>
        <p:sp>
          <p:nvSpPr>
            <p:cNvPr id="13" name="Rectangle 12"/>
            <p:cNvSpPr/>
            <p:nvPr/>
          </p:nvSpPr>
          <p:spPr>
            <a:xfrm>
              <a:off x="6112920" y="855123"/>
              <a:ext cx="999069" cy="762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rtlCol="0" anchor="t"/>
            <a:lstStyle/>
            <a:p>
              <a:pPr algn="ctr"/>
              <a:r>
                <a:rPr lang="fr-FR" sz="2000" b="1" dirty="0" smtClean="0">
                  <a:solidFill>
                    <a:srgbClr val="000000"/>
                  </a:solidFill>
                </a:rPr>
                <a:t>CI 2</a:t>
              </a:r>
            </a:p>
          </p:txBody>
        </p:sp>
        <p:sp>
          <p:nvSpPr>
            <p:cNvPr id="16" name="Rectangle 15"/>
            <p:cNvSpPr/>
            <p:nvPr/>
          </p:nvSpPr>
          <p:spPr>
            <a:xfrm>
              <a:off x="7569183" y="855123"/>
              <a:ext cx="999069" cy="762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rtlCol="0" anchor="t"/>
            <a:lstStyle/>
            <a:p>
              <a:pPr algn="ctr"/>
              <a:r>
                <a:rPr lang="fr-FR" sz="2000" b="1" dirty="0" smtClean="0">
                  <a:solidFill>
                    <a:srgbClr val="000000"/>
                  </a:solidFill>
                </a:rPr>
                <a:t>CI n</a:t>
              </a:r>
            </a:p>
          </p:txBody>
        </p:sp>
      </p:grpSp>
      <p:grpSp>
        <p:nvGrpSpPr>
          <p:cNvPr id="46" name="Grouper 45"/>
          <p:cNvGrpSpPr/>
          <p:nvPr/>
        </p:nvGrpSpPr>
        <p:grpSpPr>
          <a:xfrm>
            <a:off x="4961451" y="4986859"/>
            <a:ext cx="3606801" cy="1117599"/>
            <a:chOff x="4961451" y="4986859"/>
            <a:chExt cx="3606801" cy="1117599"/>
          </a:xfrm>
        </p:grpSpPr>
        <p:sp>
          <p:nvSpPr>
            <p:cNvPr id="11" name="Rectangle 10"/>
            <p:cNvSpPr/>
            <p:nvPr/>
          </p:nvSpPr>
          <p:spPr>
            <a:xfrm>
              <a:off x="4961451" y="4986859"/>
              <a:ext cx="999069" cy="11175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rtlCol="0" anchor="t"/>
            <a:lstStyle/>
            <a:p>
              <a:pPr algn="ctr"/>
              <a:r>
                <a:rPr lang="fr-FR" sz="2000" b="1" dirty="0" smtClean="0">
                  <a:solidFill>
                    <a:srgbClr val="000000"/>
                  </a:solidFill>
                </a:rPr>
                <a:t>Total CI 1:</a:t>
              </a:r>
            </a:p>
            <a:p>
              <a:pPr algn="ctr"/>
              <a:r>
                <a:rPr lang="fr-FR" sz="2000" b="1" dirty="0" smtClean="0">
                  <a:solidFill>
                    <a:srgbClr val="000000"/>
                  </a:solidFill>
                </a:rPr>
                <a:t>(</a:t>
              </a:r>
              <a:r>
                <a:rPr lang="fr-FR" sz="2000" b="1" dirty="0" err="1" smtClean="0">
                  <a:solidFill>
                    <a:srgbClr val="000000"/>
                  </a:solidFill>
                </a:rPr>
                <a:t>x+y</a:t>
              </a:r>
              <a:r>
                <a:rPr lang="fr-FR" sz="2000" b="1" dirty="0" smtClean="0">
                  <a:solidFill>
                    <a:srgbClr val="000000"/>
                  </a:solidFill>
                </a:rPr>
                <a:t>) h</a:t>
              </a:r>
            </a:p>
          </p:txBody>
        </p:sp>
        <p:sp>
          <p:nvSpPr>
            <p:cNvPr id="14" name="Rectangle 13"/>
            <p:cNvSpPr/>
            <p:nvPr/>
          </p:nvSpPr>
          <p:spPr>
            <a:xfrm>
              <a:off x="6112920" y="4986859"/>
              <a:ext cx="999069" cy="11175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rtlCol="0" anchor="t"/>
            <a:lstStyle/>
            <a:p>
              <a:pPr algn="ctr"/>
              <a:r>
                <a:rPr lang="fr-FR" sz="2000" b="1" dirty="0" smtClean="0">
                  <a:solidFill>
                    <a:srgbClr val="000000"/>
                  </a:solidFill>
                </a:rPr>
                <a:t>Total CI 1:</a:t>
              </a:r>
            </a:p>
            <a:p>
              <a:pPr algn="ctr"/>
              <a:r>
                <a:rPr lang="fr-FR" sz="2000" b="1" dirty="0" smtClean="0">
                  <a:solidFill>
                    <a:srgbClr val="000000"/>
                  </a:solidFill>
                </a:rPr>
                <a:t>(</a:t>
              </a:r>
              <a:r>
                <a:rPr lang="fr-FR" sz="2000" b="1" dirty="0" err="1" smtClean="0">
                  <a:solidFill>
                    <a:srgbClr val="000000"/>
                  </a:solidFill>
                </a:rPr>
                <a:t>z+x</a:t>
              </a:r>
              <a:r>
                <a:rPr lang="fr-FR" sz="2000" b="1" dirty="0" smtClean="0">
                  <a:solidFill>
                    <a:srgbClr val="000000"/>
                  </a:solidFill>
                </a:rPr>
                <a:t>) h</a:t>
              </a:r>
            </a:p>
          </p:txBody>
        </p:sp>
        <p:sp>
          <p:nvSpPr>
            <p:cNvPr id="17" name="Rectangle 16"/>
            <p:cNvSpPr/>
            <p:nvPr/>
          </p:nvSpPr>
          <p:spPr>
            <a:xfrm>
              <a:off x="7569183" y="4986859"/>
              <a:ext cx="999069" cy="11175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rtlCol="0" anchor="t"/>
            <a:lstStyle/>
            <a:p>
              <a:pPr algn="ctr"/>
              <a:r>
                <a:rPr lang="fr-FR" sz="2000" b="1" dirty="0" smtClean="0">
                  <a:solidFill>
                    <a:srgbClr val="000000"/>
                  </a:solidFill>
                </a:rPr>
                <a:t>Total CI 1:</a:t>
              </a:r>
            </a:p>
            <a:p>
              <a:pPr algn="ctr"/>
              <a:r>
                <a:rPr lang="fr-FR" sz="2000" b="1" dirty="0" smtClean="0">
                  <a:solidFill>
                    <a:srgbClr val="000000"/>
                  </a:solidFill>
                </a:rPr>
                <a:t>(</a:t>
              </a:r>
              <a:r>
                <a:rPr lang="fr-FR" sz="2000" b="1" dirty="0" err="1" smtClean="0">
                  <a:solidFill>
                    <a:srgbClr val="000000"/>
                  </a:solidFill>
                </a:rPr>
                <a:t>y+z</a:t>
              </a:r>
              <a:r>
                <a:rPr lang="fr-FR" sz="2000" b="1" dirty="0" smtClean="0">
                  <a:solidFill>
                    <a:srgbClr val="000000"/>
                  </a:solidFill>
                </a:rPr>
                <a:t>) h</a:t>
              </a:r>
            </a:p>
          </p:txBody>
        </p:sp>
      </p:grpSp>
      <p:grpSp>
        <p:nvGrpSpPr>
          <p:cNvPr id="41" name="Grouper 40"/>
          <p:cNvGrpSpPr/>
          <p:nvPr/>
        </p:nvGrpSpPr>
        <p:grpSpPr>
          <a:xfrm>
            <a:off x="2912526" y="855123"/>
            <a:ext cx="1862674" cy="5249335"/>
            <a:chOff x="2912526" y="855123"/>
            <a:chExt cx="1862674" cy="5249335"/>
          </a:xfrm>
        </p:grpSpPr>
        <p:sp>
          <p:nvSpPr>
            <p:cNvPr id="6" name="Rectangle 5"/>
            <p:cNvSpPr/>
            <p:nvPr/>
          </p:nvSpPr>
          <p:spPr>
            <a:xfrm>
              <a:off x="2912526" y="1803390"/>
              <a:ext cx="1862674" cy="3048000"/>
            </a:xfrm>
            <a:prstGeom prst="rect">
              <a:avLst/>
            </a:prstGeom>
          </p:spPr>
          <p:style>
            <a:lnRef idx="1">
              <a:schemeClr val="accent1"/>
            </a:lnRef>
            <a:fillRef idx="3">
              <a:schemeClr val="accent1"/>
            </a:fillRef>
            <a:effectRef idx="2">
              <a:schemeClr val="accent1"/>
            </a:effectRef>
            <a:fontRef idx="minor">
              <a:schemeClr val="lt1"/>
            </a:fontRef>
          </p:style>
          <p:txBody>
            <a:bodyPr vert="horz" rtlCol="0" anchor="t"/>
            <a:lstStyle/>
            <a:p>
              <a:pPr marL="457200" indent="-457200" algn="ctr">
                <a:buFont typeface="+mj-lt"/>
                <a:buAutoNum type="arabicPeriod"/>
              </a:pPr>
              <a:r>
                <a:rPr lang="fr-FR" sz="2000" b="1" dirty="0" smtClean="0">
                  <a:solidFill>
                    <a:srgbClr val="008000"/>
                  </a:solidFill>
                </a:rPr>
                <a:t>X</a:t>
              </a:r>
              <a:r>
                <a:rPr lang="fr-FR" sz="2000" b="1" dirty="0" smtClean="0">
                  <a:solidFill>
                    <a:srgbClr val="000000"/>
                  </a:solidFill>
                </a:rPr>
                <a:t>=( </a:t>
              </a:r>
              <a:r>
                <a:rPr lang="fr-FR" sz="2000" b="1" dirty="0" err="1" smtClean="0">
                  <a:solidFill>
                    <a:srgbClr val="000000"/>
                  </a:solidFill>
                </a:rPr>
                <a:t>x+y</a:t>
              </a:r>
              <a:r>
                <a:rPr lang="fr-FR" sz="2000" b="1" dirty="0" smtClean="0">
                  <a:solidFill>
                    <a:srgbClr val="000000"/>
                  </a:solidFill>
                </a:rPr>
                <a:t>) h</a:t>
              </a:r>
              <a:br>
                <a:rPr lang="fr-FR" sz="2000" b="1" dirty="0" smtClean="0">
                  <a:solidFill>
                    <a:srgbClr val="000000"/>
                  </a:solidFill>
                </a:rPr>
              </a:br>
              <a:endParaRPr lang="fr-FR" sz="2000" b="1" dirty="0">
                <a:solidFill>
                  <a:srgbClr val="000000"/>
                </a:solidFill>
              </a:endParaRPr>
            </a:p>
            <a:p>
              <a:pPr marL="457200" indent="-457200" algn="ctr">
                <a:buFont typeface="+mj-lt"/>
                <a:buAutoNum type="arabicPeriod"/>
              </a:pPr>
              <a:r>
                <a:rPr lang="fr-FR" sz="2000" b="1" dirty="0" smtClean="0">
                  <a:solidFill>
                    <a:srgbClr val="008000"/>
                  </a:solidFill>
                </a:rPr>
                <a:t>Y</a:t>
              </a:r>
              <a:r>
                <a:rPr lang="fr-FR" sz="2000" b="1" dirty="0" smtClean="0">
                  <a:solidFill>
                    <a:srgbClr val="000000"/>
                  </a:solidFill>
                </a:rPr>
                <a:t>= (</a:t>
              </a:r>
              <a:r>
                <a:rPr lang="fr-FR" sz="2000" b="1" dirty="0" err="1" smtClean="0">
                  <a:solidFill>
                    <a:srgbClr val="000000"/>
                  </a:solidFill>
                </a:rPr>
                <a:t>y+z</a:t>
              </a:r>
              <a:r>
                <a:rPr lang="fr-FR" sz="2000" b="1" dirty="0" smtClean="0">
                  <a:solidFill>
                    <a:srgbClr val="000000"/>
                  </a:solidFill>
                </a:rPr>
                <a:t>) h</a:t>
              </a:r>
              <a:br>
                <a:rPr lang="fr-FR" sz="2000" b="1" dirty="0" smtClean="0">
                  <a:solidFill>
                    <a:srgbClr val="000000"/>
                  </a:solidFill>
                </a:rPr>
              </a:br>
              <a:endParaRPr lang="fr-FR" sz="2000" b="1" dirty="0" smtClean="0">
                <a:solidFill>
                  <a:srgbClr val="000000"/>
                </a:solidFill>
              </a:endParaRPr>
            </a:p>
            <a:p>
              <a:pPr marL="457200" indent="-457200" algn="ctr">
                <a:buFont typeface="+mj-lt"/>
                <a:buAutoNum type="arabicPeriod"/>
              </a:pPr>
              <a:r>
                <a:rPr lang="fr-FR" sz="2000" b="1" dirty="0" smtClean="0">
                  <a:solidFill>
                    <a:srgbClr val="008000"/>
                  </a:solidFill>
                </a:rPr>
                <a:t>Z</a:t>
              </a:r>
              <a:r>
                <a:rPr lang="fr-FR" sz="2000" b="1" dirty="0" smtClean="0">
                  <a:solidFill>
                    <a:srgbClr val="000000"/>
                  </a:solidFill>
                </a:rPr>
                <a:t>= (</a:t>
              </a:r>
              <a:r>
                <a:rPr lang="fr-FR" sz="2000" b="1" dirty="0" err="1" smtClean="0">
                  <a:solidFill>
                    <a:srgbClr val="000000"/>
                  </a:solidFill>
                </a:rPr>
                <a:t>y+z</a:t>
              </a:r>
              <a:r>
                <a:rPr lang="fr-FR" sz="2000" b="1" dirty="0" smtClean="0">
                  <a:solidFill>
                    <a:srgbClr val="000000"/>
                  </a:solidFill>
                </a:rPr>
                <a:t>) h</a:t>
              </a:r>
            </a:p>
          </p:txBody>
        </p:sp>
        <p:sp>
          <p:nvSpPr>
            <p:cNvPr id="7" name="Rectangle 6"/>
            <p:cNvSpPr/>
            <p:nvPr/>
          </p:nvSpPr>
          <p:spPr>
            <a:xfrm>
              <a:off x="2912526" y="855123"/>
              <a:ext cx="1862674" cy="762000"/>
            </a:xfrm>
            <a:prstGeom prst="rect">
              <a:avLst/>
            </a:prstGeom>
          </p:spPr>
          <p:style>
            <a:lnRef idx="1">
              <a:schemeClr val="accent1"/>
            </a:lnRef>
            <a:fillRef idx="3">
              <a:schemeClr val="accent1"/>
            </a:fillRef>
            <a:effectRef idx="2">
              <a:schemeClr val="accent1"/>
            </a:effectRef>
            <a:fontRef idx="minor">
              <a:schemeClr val="lt1"/>
            </a:fontRef>
          </p:style>
          <p:txBody>
            <a:bodyPr vert="horz" rtlCol="0" anchor="t"/>
            <a:lstStyle/>
            <a:p>
              <a:pPr algn="ctr"/>
              <a:r>
                <a:rPr lang="fr-FR" sz="2000" b="1" dirty="0" smtClean="0">
                  <a:solidFill>
                    <a:srgbClr val="000000"/>
                  </a:solidFill>
                </a:rPr>
                <a:t>Heures première</a:t>
              </a:r>
            </a:p>
          </p:txBody>
        </p:sp>
        <p:sp>
          <p:nvSpPr>
            <p:cNvPr id="8" name="Rectangle 7"/>
            <p:cNvSpPr/>
            <p:nvPr/>
          </p:nvSpPr>
          <p:spPr>
            <a:xfrm>
              <a:off x="2912526" y="4986859"/>
              <a:ext cx="1862674" cy="1117599"/>
            </a:xfrm>
            <a:prstGeom prst="rect">
              <a:avLst/>
            </a:prstGeom>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fr-FR" sz="2000" b="1" dirty="0" smtClean="0">
                  <a:solidFill>
                    <a:srgbClr val="000000"/>
                  </a:solidFill>
                </a:rPr>
                <a:t>Total première:</a:t>
              </a:r>
            </a:p>
            <a:p>
              <a:pPr algn="ctr"/>
              <a:r>
                <a:rPr lang="fr-FR" sz="2000" b="1" dirty="0" smtClean="0">
                  <a:solidFill>
                    <a:srgbClr val="000000"/>
                  </a:solidFill>
                </a:rPr>
                <a:t>X+Y+Z= 240h</a:t>
              </a:r>
            </a:p>
          </p:txBody>
        </p:sp>
      </p:grpSp>
      <p:grpSp>
        <p:nvGrpSpPr>
          <p:cNvPr id="37" name="Grouper 36"/>
          <p:cNvGrpSpPr/>
          <p:nvPr/>
        </p:nvGrpSpPr>
        <p:grpSpPr>
          <a:xfrm>
            <a:off x="863600" y="3623729"/>
            <a:ext cx="2565407" cy="1963294"/>
            <a:chOff x="863600" y="3623729"/>
            <a:chExt cx="2565407" cy="1963294"/>
          </a:xfrm>
        </p:grpSpPr>
        <p:sp>
          <p:nvSpPr>
            <p:cNvPr id="21" name="Flèche vers le bas 20"/>
            <p:cNvSpPr/>
            <p:nvPr/>
          </p:nvSpPr>
          <p:spPr>
            <a:xfrm rot="16200000">
              <a:off x="2438415" y="3361270"/>
              <a:ext cx="728133" cy="1253051"/>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2" name="ZoneTexte 21"/>
            <p:cNvSpPr txBox="1"/>
            <p:nvPr/>
          </p:nvSpPr>
          <p:spPr>
            <a:xfrm>
              <a:off x="863600" y="4386695"/>
              <a:ext cx="1777993" cy="1200328"/>
            </a:xfrm>
            <a:prstGeom prst="rect">
              <a:avLst/>
            </a:prstGeom>
            <a:noFill/>
          </p:spPr>
          <p:txBody>
            <a:bodyPr wrap="square" rtlCol="0">
              <a:spAutoFit/>
            </a:bodyPr>
            <a:lstStyle/>
            <a:p>
              <a:pPr algn="r"/>
              <a:r>
                <a:rPr lang="fr-FR" sz="2400" b="1" i="1" dirty="0" smtClean="0">
                  <a:solidFill>
                    <a:srgbClr val="008000"/>
                  </a:solidFill>
                </a:rPr>
                <a:t>Choix des horaires par item</a:t>
              </a:r>
              <a:endParaRPr lang="fr-FR" sz="2400" b="1" i="1" dirty="0">
                <a:solidFill>
                  <a:srgbClr val="008000"/>
                </a:solidFill>
              </a:endParaRPr>
            </a:p>
          </p:txBody>
        </p:sp>
        <p:sp>
          <p:nvSpPr>
            <p:cNvPr id="24" name="Ellipse 23"/>
            <p:cNvSpPr/>
            <p:nvPr/>
          </p:nvSpPr>
          <p:spPr>
            <a:xfrm>
              <a:off x="1439339" y="3641310"/>
              <a:ext cx="626533" cy="64379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3200" b="1" dirty="0" smtClean="0">
                  <a:solidFill>
                    <a:srgbClr val="008000"/>
                  </a:solidFill>
                </a:rPr>
                <a:t>1</a:t>
              </a:r>
              <a:endParaRPr lang="fr-FR" sz="3200" b="1" dirty="0">
                <a:solidFill>
                  <a:srgbClr val="008000"/>
                </a:solidFill>
              </a:endParaRPr>
            </a:p>
          </p:txBody>
        </p:sp>
      </p:grpSp>
      <p:grpSp>
        <p:nvGrpSpPr>
          <p:cNvPr id="38" name="Grouper 37"/>
          <p:cNvGrpSpPr/>
          <p:nvPr/>
        </p:nvGrpSpPr>
        <p:grpSpPr>
          <a:xfrm>
            <a:off x="4504271" y="1185328"/>
            <a:ext cx="4182530" cy="848578"/>
            <a:chOff x="4504271" y="1185328"/>
            <a:chExt cx="4182530" cy="848578"/>
          </a:xfrm>
        </p:grpSpPr>
        <p:sp>
          <p:nvSpPr>
            <p:cNvPr id="25" name="Flèche vers le bas 24"/>
            <p:cNvSpPr/>
            <p:nvPr/>
          </p:nvSpPr>
          <p:spPr>
            <a:xfrm rot="16200000">
              <a:off x="5452548" y="922869"/>
              <a:ext cx="728133" cy="1253051"/>
            </a:xfrm>
            <a:prstGeom prst="downArrow">
              <a:avLst>
                <a:gd name="adj1" fmla="val 31396"/>
                <a:gd name="adj2" fmla="val 5000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6" name="Ellipse 25"/>
            <p:cNvSpPr/>
            <p:nvPr/>
          </p:nvSpPr>
          <p:spPr>
            <a:xfrm>
              <a:off x="4504271" y="1236775"/>
              <a:ext cx="626533" cy="64379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3200" b="1" dirty="0" smtClean="0">
                  <a:solidFill>
                    <a:schemeClr val="tx2">
                      <a:lumMod val="50000"/>
                    </a:schemeClr>
                  </a:solidFill>
                </a:rPr>
                <a:t>2</a:t>
              </a:r>
              <a:endParaRPr lang="fr-FR" sz="3200" b="1" dirty="0">
                <a:solidFill>
                  <a:schemeClr val="tx2">
                    <a:lumMod val="50000"/>
                  </a:schemeClr>
                </a:solidFill>
              </a:endParaRPr>
            </a:p>
          </p:txBody>
        </p:sp>
        <p:sp>
          <p:nvSpPr>
            <p:cNvPr id="27" name="ZoneTexte 26"/>
            <p:cNvSpPr txBox="1"/>
            <p:nvPr/>
          </p:nvSpPr>
          <p:spPr>
            <a:xfrm>
              <a:off x="6443141" y="1202909"/>
              <a:ext cx="2243660" cy="830997"/>
            </a:xfrm>
            <a:prstGeom prst="rect">
              <a:avLst/>
            </a:prstGeom>
            <a:noFill/>
          </p:spPr>
          <p:txBody>
            <a:bodyPr wrap="square" rtlCol="0">
              <a:spAutoFit/>
            </a:bodyPr>
            <a:lstStyle/>
            <a:p>
              <a:r>
                <a:rPr lang="fr-FR" sz="2400" b="1" i="1" dirty="0" smtClean="0">
                  <a:solidFill>
                    <a:srgbClr val="0000FF"/>
                  </a:solidFill>
                </a:rPr>
                <a:t>Choix des CI concernés</a:t>
              </a:r>
              <a:endParaRPr lang="fr-FR" sz="2400" b="1" i="1" dirty="0">
                <a:solidFill>
                  <a:srgbClr val="0000FF"/>
                </a:solidFill>
              </a:endParaRPr>
            </a:p>
          </p:txBody>
        </p:sp>
      </p:grpSp>
      <p:grpSp>
        <p:nvGrpSpPr>
          <p:cNvPr id="39" name="Grouper 38"/>
          <p:cNvGrpSpPr/>
          <p:nvPr/>
        </p:nvGrpSpPr>
        <p:grpSpPr>
          <a:xfrm>
            <a:off x="5226987" y="2227067"/>
            <a:ext cx="3612213" cy="1898875"/>
            <a:chOff x="5226987" y="2227067"/>
            <a:chExt cx="3612213" cy="1898875"/>
          </a:xfrm>
        </p:grpSpPr>
        <p:sp>
          <p:nvSpPr>
            <p:cNvPr id="23" name="ZoneTexte 22"/>
            <p:cNvSpPr txBox="1"/>
            <p:nvPr/>
          </p:nvSpPr>
          <p:spPr>
            <a:xfrm>
              <a:off x="6891867" y="2227067"/>
              <a:ext cx="1947333" cy="830997"/>
            </a:xfrm>
            <a:prstGeom prst="rect">
              <a:avLst/>
            </a:prstGeom>
            <a:noFill/>
          </p:spPr>
          <p:txBody>
            <a:bodyPr wrap="square" rtlCol="0">
              <a:spAutoFit/>
            </a:bodyPr>
            <a:lstStyle/>
            <a:p>
              <a:pPr algn="r"/>
              <a:r>
                <a:rPr lang="fr-FR" sz="2400" b="1" i="1" dirty="0" smtClean="0">
                  <a:solidFill>
                    <a:srgbClr val="FF0000"/>
                  </a:solidFill>
                </a:rPr>
                <a:t>Choix des heures par CI</a:t>
              </a:r>
              <a:endParaRPr lang="fr-FR" sz="2400" b="1" i="1" dirty="0">
                <a:solidFill>
                  <a:srgbClr val="FF0000"/>
                </a:solidFill>
              </a:endParaRPr>
            </a:p>
          </p:txBody>
        </p:sp>
        <p:sp>
          <p:nvSpPr>
            <p:cNvPr id="28" name="Ellipse 27"/>
            <p:cNvSpPr/>
            <p:nvPr/>
          </p:nvSpPr>
          <p:spPr>
            <a:xfrm>
              <a:off x="7111989" y="3058064"/>
              <a:ext cx="626533" cy="64379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3200" b="1" dirty="0" smtClean="0">
                  <a:solidFill>
                    <a:srgbClr val="FF0000"/>
                  </a:solidFill>
                </a:rPr>
                <a:t>3</a:t>
              </a:r>
              <a:endParaRPr lang="fr-FR" sz="3200" b="1" dirty="0">
                <a:solidFill>
                  <a:srgbClr val="FF0000"/>
                </a:solidFill>
              </a:endParaRPr>
            </a:p>
          </p:txBody>
        </p:sp>
        <p:sp>
          <p:nvSpPr>
            <p:cNvPr id="29" name="Double flèche horizontale 28"/>
            <p:cNvSpPr/>
            <p:nvPr/>
          </p:nvSpPr>
          <p:spPr>
            <a:xfrm>
              <a:off x="5226987" y="3641310"/>
              <a:ext cx="3121145" cy="484632"/>
            </a:xfrm>
            <a:prstGeom prst="leftRightArrow">
              <a:avLst>
                <a:gd name="adj1" fmla="val 36023"/>
                <a:gd name="adj2" fmla="val 500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grpSp>
      <p:grpSp>
        <p:nvGrpSpPr>
          <p:cNvPr id="47" name="Grouper 46"/>
          <p:cNvGrpSpPr/>
          <p:nvPr/>
        </p:nvGrpSpPr>
        <p:grpSpPr>
          <a:xfrm>
            <a:off x="5825055" y="2210118"/>
            <a:ext cx="1100667" cy="2776742"/>
            <a:chOff x="5825055" y="2210118"/>
            <a:chExt cx="1100667" cy="2776742"/>
          </a:xfrm>
        </p:grpSpPr>
        <p:sp>
          <p:nvSpPr>
            <p:cNvPr id="20" name="Flèche vers le bas 19"/>
            <p:cNvSpPr/>
            <p:nvPr/>
          </p:nvSpPr>
          <p:spPr>
            <a:xfrm>
              <a:off x="5825055" y="2210118"/>
              <a:ext cx="575730" cy="2776742"/>
            </a:xfrm>
            <a:prstGeom prst="downArrow">
              <a:avLst>
                <a:gd name="adj1" fmla="val 20588"/>
                <a:gd name="adj2" fmla="val 5000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30" name="Ellipse 29"/>
            <p:cNvSpPr/>
            <p:nvPr/>
          </p:nvSpPr>
          <p:spPr>
            <a:xfrm>
              <a:off x="6299189" y="4064800"/>
              <a:ext cx="626533" cy="64379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3200" b="1" dirty="0" smtClean="0">
                  <a:solidFill>
                    <a:srgbClr val="000090"/>
                  </a:solidFill>
                </a:rPr>
                <a:t>4</a:t>
              </a:r>
              <a:endParaRPr lang="fr-FR" sz="3200" b="1" dirty="0">
                <a:solidFill>
                  <a:srgbClr val="000090"/>
                </a:solidFill>
              </a:endParaRPr>
            </a:p>
          </p:txBody>
        </p:sp>
      </p:grpSp>
      <p:grpSp>
        <p:nvGrpSpPr>
          <p:cNvPr id="40" name="Grouper 39"/>
          <p:cNvGrpSpPr/>
          <p:nvPr/>
        </p:nvGrpSpPr>
        <p:grpSpPr>
          <a:xfrm>
            <a:off x="965181" y="5999584"/>
            <a:ext cx="7382951" cy="650007"/>
            <a:chOff x="965181" y="5999584"/>
            <a:chExt cx="7382951" cy="650007"/>
          </a:xfrm>
        </p:grpSpPr>
        <p:sp>
          <p:nvSpPr>
            <p:cNvPr id="31" name="Flèche vers le bas 30"/>
            <p:cNvSpPr/>
            <p:nvPr/>
          </p:nvSpPr>
          <p:spPr>
            <a:xfrm rot="5400000">
              <a:off x="6414464" y="4715924"/>
              <a:ext cx="650007" cy="3217328"/>
            </a:xfrm>
            <a:prstGeom prst="downArrow">
              <a:avLst>
                <a:gd name="adj1" fmla="val 22093"/>
                <a:gd name="adj2" fmla="val 63026"/>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33" name="Ellipse 32"/>
            <p:cNvSpPr/>
            <p:nvPr/>
          </p:nvSpPr>
          <p:spPr>
            <a:xfrm>
              <a:off x="4461933" y="6005801"/>
              <a:ext cx="626533" cy="64379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3200" b="1" dirty="0" smtClean="0">
                  <a:solidFill>
                    <a:schemeClr val="accent6">
                      <a:lumMod val="50000"/>
                    </a:schemeClr>
                  </a:solidFill>
                </a:rPr>
                <a:t>5</a:t>
              </a:r>
              <a:endParaRPr lang="fr-FR" sz="3200" b="1" dirty="0">
                <a:solidFill>
                  <a:schemeClr val="accent6">
                    <a:lumMod val="50000"/>
                  </a:schemeClr>
                </a:solidFill>
              </a:endParaRPr>
            </a:p>
          </p:txBody>
        </p:sp>
        <p:sp>
          <p:nvSpPr>
            <p:cNvPr id="34" name="ZoneTexte 33"/>
            <p:cNvSpPr txBox="1"/>
            <p:nvPr/>
          </p:nvSpPr>
          <p:spPr>
            <a:xfrm>
              <a:off x="965181" y="6104458"/>
              <a:ext cx="3471340" cy="461665"/>
            </a:xfrm>
            <a:prstGeom prst="rect">
              <a:avLst/>
            </a:prstGeom>
            <a:noFill/>
          </p:spPr>
          <p:txBody>
            <a:bodyPr wrap="square" rtlCol="0">
              <a:spAutoFit/>
            </a:bodyPr>
            <a:lstStyle/>
            <a:p>
              <a:pPr algn="r"/>
              <a:r>
                <a:rPr lang="fr-FR" sz="2400" b="1" i="1" dirty="0" smtClean="0">
                  <a:solidFill>
                    <a:srgbClr val="984807"/>
                  </a:solidFill>
                </a:rPr>
                <a:t>Validation répartition</a:t>
              </a:r>
              <a:endParaRPr lang="fr-FR" sz="2400" b="1" i="1" dirty="0">
                <a:solidFill>
                  <a:srgbClr val="984807"/>
                </a:solidFill>
              </a:endParaRPr>
            </a:p>
          </p:txBody>
        </p:sp>
      </p:grpSp>
      <p:sp>
        <p:nvSpPr>
          <p:cNvPr id="35" name="ZoneTexte 34"/>
          <p:cNvSpPr txBox="1"/>
          <p:nvPr/>
        </p:nvSpPr>
        <p:spPr>
          <a:xfrm>
            <a:off x="6959588" y="4140052"/>
            <a:ext cx="2243660" cy="461665"/>
          </a:xfrm>
          <a:prstGeom prst="rect">
            <a:avLst/>
          </a:prstGeom>
          <a:noFill/>
        </p:spPr>
        <p:txBody>
          <a:bodyPr wrap="square" rtlCol="0">
            <a:spAutoFit/>
          </a:bodyPr>
          <a:lstStyle/>
          <a:p>
            <a:r>
              <a:rPr lang="fr-FR" sz="2400" b="1" i="1" dirty="0" smtClean="0">
                <a:solidFill>
                  <a:srgbClr val="000090"/>
                </a:solidFill>
              </a:rPr>
              <a:t>Calcul total / CI</a:t>
            </a:r>
            <a:endParaRPr lang="fr-FR" sz="2400" b="1" i="1" dirty="0">
              <a:solidFill>
                <a:srgbClr val="000090"/>
              </a:solidFill>
            </a:endParaRPr>
          </a:p>
        </p:txBody>
      </p:sp>
      <p:sp>
        <p:nvSpPr>
          <p:cNvPr id="36" name="ZoneTexte 35"/>
          <p:cNvSpPr txBox="1"/>
          <p:nvPr/>
        </p:nvSpPr>
        <p:spPr>
          <a:xfrm>
            <a:off x="304800" y="910521"/>
            <a:ext cx="2336793" cy="707886"/>
          </a:xfrm>
          <a:prstGeom prst="rect">
            <a:avLst/>
          </a:prstGeom>
          <a:noFill/>
        </p:spPr>
        <p:txBody>
          <a:bodyPr wrap="square" rtlCol="0">
            <a:spAutoFit/>
          </a:bodyPr>
          <a:lstStyle/>
          <a:p>
            <a:pPr algn="r"/>
            <a:r>
              <a:rPr lang="fr-FR" sz="2000" b="1" i="1" dirty="0" smtClean="0"/>
              <a:t>5 étapes itératives de répartition </a:t>
            </a:r>
            <a:endParaRPr lang="fr-FR" sz="2000" b="1" i="1" dirty="0"/>
          </a:p>
        </p:txBody>
      </p:sp>
      <p:sp>
        <p:nvSpPr>
          <p:cNvPr id="49" name="Arrondir un rectangle avec un coin diagonal 48"/>
          <p:cNvSpPr/>
          <p:nvPr/>
        </p:nvSpPr>
        <p:spPr>
          <a:xfrm>
            <a:off x="552736"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600" dirty="0" smtClean="0"/>
              <a:t>Principe de ventilation des heures</a:t>
            </a:r>
            <a:endParaRPr lang="fr-FR" sz="3600" dirty="0"/>
          </a:p>
        </p:txBody>
      </p:sp>
      <p:sp>
        <p:nvSpPr>
          <p:cNvPr id="50" name="Rectangle 49"/>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Matrice des séquences </a:t>
            </a:r>
            <a:endParaRPr lang="fr-FR" sz="3600" dirty="0"/>
          </a:p>
        </p:txBody>
      </p:sp>
      <p:grpSp>
        <p:nvGrpSpPr>
          <p:cNvPr id="3" name="Grouper 2"/>
          <p:cNvGrpSpPr/>
          <p:nvPr/>
        </p:nvGrpSpPr>
        <p:grpSpPr>
          <a:xfrm>
            <a:off x="3509425" y="3898900"/>
            <a:ext cx="1037167" cy="1193800"/>
            <a:chOff x="3509425" y="3898900"/>
            <a:chExt cx="1037167" cy="1193800"/>
          </a:xfrm>
        </p:grpSpPr>
        <p:sp>
          <p:nvSpPr>
            <p:cNvPr id="2" name="Flèche vers le haut 1"/>
            <p:cNvSpPr/>
            <p:nvPr/>
          </p:nvSpPr>
          <p:spPr>
            <a:xfrm>
              <a:off x="3822692" y="3898900"/>
              <a:ext cx="723900" cy="1193800"/>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48" name="Ellipse 47"/>
            <p:cNvSpPr/>
            <p:nvPr/>
          </p:nvSpPr>
          <p:spPr>
            <a:xfrm>
              <a:off x="3509425" y="4411033"/>
              <a:ext cx="626533" cy="64379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3200" b="1" dirty="0" smtClean="0">
                  <a:solidFill>
                    <a:schemeClr val="accent6">
                      <a:lumMod val="50000"/>
                    </a:schemeClr>
                  </a:solidFill>
                </a:rPr>
                <a:t>6</a:t>
              </a:r>
              <a:endParaRPr lang="fr-FR" sz="3200" b="1" dirty="0">
                <a:solidFill>
                  <a:schemeClr val="accent6">
                    <a:lumMod val="50000"/>
                  </a:schemeClr>
                </a:solidFill>
              </a:endParaRPr>
            </a:p>
          </p:txBody>
        </p:sp>
      </p:grpSp>
      <p:pic>
        <p:nvPicPr>
          <p:cNvPr id="51" name="Picture 1" descr="C:\Users\Administrateur\Documents\My Dropbox\07- Lycée\Comm'\Logos\logo-STI2D-150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57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500" fill="hold"/>
                                        <p:tgtEl>
                                          <p:spTgt spid="47"/>
                                        </p:tgtEl>
                                        <p:attrNameLst>
                                          <p:attrName>ppt_x</p:attrName>
                                        </p:attrNameLst>
                                      </p:cBhvr>
                                      <p:tavLst>
                                        <p:tav tm="0">
                                          <p:val>
                                            <p:strVal val="#ppt_x"/>
                                          </p:val>
                                        </p:tav>
                                        <p:tav tm="100000">
                                          <p:val>
                                            <p:strVal val="#ppt_x"/>
                                          </p:val>
                                        </p:tav>
                                      </p:tavLst>
                                    </p:anim>
                                    <p:anim calcmode="lin" valueType="num">
                                      <p:cBhvr additive="base">
                                        <p:cTn id="2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975611325"/>
              </p:ext>
            </p:extLst>
          </p:nvPr>
        </p:nvGraphicFramePr>
        <p:xfrm>
          <a:off x="552736" y="843696"/>
          <a:ext cx="8362668" cy="5538051"/>
        </p:xfrm>
        <a:graphic>
          <a:graphicData uri="http://schemas.openxmlformats.org/drawingml/2006/table">
            <a:tbl>
              <a:tblPr/>
              <a:tblGrid>
                <a:gridCol w="629270"/>
                <a:gridCol w="1515211"/>
                <a:gridCol w="463673"/>
                <a:gridCol w="1366176"/>
                <a:gridCol w="306354"/>
                <a:gridCol w="289796"/>
                <a:gridCol w="314634"/>
                <a:gridCol w="256676"/>
                <a:gridCol w="248557"/>
                <a:gridCol w="270211"/>
                <a:gridCol w="270211"/>
                <a:gridCol w="270211"/>
                <a:gridCol w="270211"/>
                <a:gridCol w="270211"/>
                <a:gridCol w="270211"/>
                <a:gridCol w="270211"/>
                <a:gridCol w="270211"/>
                <a:gridCol w="270211"/>
                <a:gridCol w="270211"/>
                <a:gridCol w="270211"/>
              </a:tblGrid>
              <a:tr h="239573">
                <a:tc rowSpan="3" gridSpan="2">
                  <a:txBody>
                    <a:bodyPr/>
                    <a:lstStyle/>
                    <a:p>
                      <a:pPr algn="ctr"/>
                      <a:r>
                        <a:rPr lang="fr-FR" sz="1700" b="1" dirty="0" smtClean="0"/>
                        <a:t>Programme</a:t>
                      </a:r>
                      <a:endParaRPr lang="fr-FR" sz="1700" b="1" dirty="0"/>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rowSpan="3" hMerge="1">
                  <a:txBody>
                    <a:bodyPr/>
                    <a:lstStyle/>
                    <a:p>
                      <a:pPr algn="l" fontAlgn="b"/>
                      <a:endParaRPr lang="fr-FR" sz="5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rowSpan="2" gridSpan="3">
                  <a:txBody>
                    <a:bodyPr/>
                    <a:lstStyle/>
                    <a:p>
                      <a:pPr algn="ctr" fontAlgn="b"/>
                      <a:r>
                        <a:rPr lang="fr-FR" sz="1300" b="1" i="0" u="none" strike="noStrike" dirty="0">
                          <a:effectLst/>
                          <a:latin typeface="Arial"/>
                        </a:rPr>
                        <a:t>Centres d'intérêts</a:t>
                      </a:r>
                    </a:p>
                    <a:p>
                      <a:pPr algn="ctr" fontAlgn="b"/>
                      <a:r>
                        <a:rPr lang="fr-FR" sz="500" b="0" i="0" u="none" strike="noStrike" dirty="0">
                          <a:effectLst/>
                          <a:latin typeface="Arial"/>
                        </a:rPr>
                        <a:t> </a:t>
                      </a:r>
                    </a:p>
                  </a:txBody>
                  <a:tcPr marL="0" marR="0" marT="0" marB="0" anchor="ctr">
                    <a:lnL w="28575" cap="flat" cmpd="sng" algn="ctr">
                      <a:solidFill>
                        <a:scrgbClr r="0" g="0" b="0"/>
                      </a:solidFill>
                      <a:prstDash val="solid"/>
                      <a:round/>
                      <a:headEnd type="none" w="med" len="med"/>
                      <a:tailEnd type="none" w="med" len="med"/>
                    </a:lnL>
                    <a:lnR w="952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CFFCC"/>
                    </a:solidFill>
                  </a:tcPr>
                </a:tc>
                <a:tc rowSpan="2" hMerge="1">
                  <a:txBody>
                    <a:bodyPr/>
                    <a:lstStyle/>
                    <a:p>
                      <a:endParaRPr lang="fr-FR"/>
                    </a:p>
                  </a:txBody>
                  <a:tcPr/>
                </a:tc>
                <a:tc rowSpan="2" hMerge="1">
                  <a:txBody>
                    <a:bodyPr/>
                    <a:lstStyle/>
                    <a:p>
                      <a:endParaRPr lang="fr-FR"/>
                    </a:p>
                  </a:txBody>
                  <a:tcPr/>
                </a:tc>
                <a:tc gridSpan="2">
                  <a:txBody>
                    <a:bodyPr/>
                    <a:lstStyle/>
                    <a:p>
                      <a:pPr algn="ctr" fontAlgn="b"/>
                      <a:r>
                        <a:rPr lang="fr-FR" sz="800" b="1" i="0" u="none" strike="noStrike" dirty="0">
                          <a:effectLst/>
                          <a:latin typeface="Arial"/>
                        </a:rPr>
                        <a:t>MEI N1</a:t>
                      </a:r>
                    </a:p>
                  </a:txBody>
                  <a:tcPr marL="0" marR="0" marT="0" marB="0" anchor="ctr">
                    <a:lnL w="9525"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fr-FR"/>
                    </a:p>
                  </a:txBody>
                  <a:tcPr/>
                </a:tc>
                <a:tc>
                  <a:txBody>
                    <a:bodyPr/>
                    <a:lstStyle/>
                    <a:p>
                      <a:pPr algn="ctr" fontAlgn="b"/>
                      <a:r>
                        <a:rPr lang="fr-FR" sz="800" b="1" i="0" u="none" strike="noStrike" dirty="0">
                          <a:effectLst/>
                          <a:latin typeface="Arial"/>
                        </a:rPr>
                        <a:t>M2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B714"/>
                    </a:solidFill>
                  </a:tcPr>
                </a:tc>
                <a:tc>
                  <a:txBody>
                    <a:bodyPr/>
                    <a:lstStyle/>
                    <a:p>
                      <a:pPr algn="ctr" fontAlgn="b"/>
                      <a:r>
                        <a:rPr lang="fr-FR" sz="800" b="1" i="0" u="none" strike="noStrike">
                          <a:effectLst/>
                          <a:latin typeface="Arial"/>
                        </a:rPr>
                        <a:t>M3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411"/>
                    </a:solidFill>
                  </a:tcPr>
                </a:tc>
                <a:tc>
                  <a:txBody>
                    <a:bodyPr/>
                    <a:lstStyle/>
                    <a:p>
                      <a:pPr algn="ctr" fontAlgn="b"/>
                      <a:r>
                        <a:rPr lang="fr-FR" sz="800" b="1" i="0" u="none" strike="noStrike" dirty="0">
                          <a:effectLst/>
                          <a:latin typeface="Arial"/>
                        </a:rPr>
                        <a:t>ME2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fr-FR" sz="800" b="1" i="0" u="none" strike="noStrike" dirty="0">
                          <a:effectLst/>
                          <a:latin typeface="Arial"/>
                        </a:rPr>
                        <a:t>ME3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fontAlgn="b"/>
                      <a:r>
                        <a:rPr lang="fr-FR" sz="800" b="1" i="0" u="none" strike="noStrike">
                          <a:effectLst/>
                          <a:latin typeface="Arial"/>
                        </a:rPr>
                        <a:t>E1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fr-FR" sz="800" b="1" i="0" u="none" strike="noStrike" dirty="0">
                          <a:effectLst/>
                          <a:latin typeface="Arial"/>
                        </a:rPr>
                        <a:t>E2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fr-FR" sz="800" b="1" i="0" u="none" strike="noStrike" dirty="0">
                          <a:effectLst/>
                          <a:latin typeface="Arial"/>
                        </a:rPr>
                        <a:t>E3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fontAlgn="b"/>
                      <a:r>
                        <a:rPr lang="fr-FR" sz="800" b="1" i="0" u="none" strike="noStrike" dirty="0">
                          <a:effectLst/>
                          <a:latin typeface="Arial"/>
                        </a:rPr>
                        <a:t>EI2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fr-FR" sz="800" b="1" i="0" u="none" strike="noStrike" dirty="0">
                          <a:effectLst/>
                          <a:latin typeface="Arial"/>
                        </a:rPr>
                        <a:t>EI3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fontAlgn="b"/>
                      <a:r>
                        <a:rPr lang="fr-FR" sz="800" b="1" i="0" u="none" strike="noStrike" dirty="0">
                          <a:effectLst/>
                          <a:latin typeface="Arial"/>
                        </a:rPr>
                        <a:t>I1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fr-FR" sz="800" b="1" i="0" u="none" strike="noStrike" dirty="0">
                          <a:effectLst/>
                          <a:latin typeface="Arial"/>
                        </a:rPr>
                        <a:t>I2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fr-FR" sz="800" b="1" i="0" u="none" strike="noStrike" dirty="0">
                          <a:effectLst/>
                          <a:latin typeface="Arial"/>
                        </a:rPr>
                        <a:t>I3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fontAlgn="b"/>
                      <a:r>
                        <a:rPr lang="fr-FR" sz="800" b="1" i="0" u="none" strike="noStrike" dirty="0">
                          <a:effectLst/>
                          <a:latin typeface="Arial"/>
                        </a:rPr>
                        <a:t>IM3</a:t>
                      </a:r>
                    </a:p>
                  </a:txBody>
                  <a:tcPr marL="0" marR="0" marT="0" marB="0" anchor="ctr">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r>
              <a:tr h="284238">
                <a:tc gridSpan="2" vMerge="1">
                  <a:txBody>
                    <a:bodyPr/>
                    <a:lstStyle/>
                    <a:p>
                      <a:endParaRPr lang="fr-FR"/>
                    </a:p>
                  </a:txBody>
                  <a:tcPr/>
                </a:tc>
                <a:tc hMerge="1" vMerge="1">
                  <a:txBody>
                    <a:bodyPr/>
                    <a:lstStyle/>
                    <a:p>
                      <a:endParaRPr lang="fr-FR"/>
                    </a:p>
                  </a:txBody>
                  <a:tcPr/>
                </a:tc>
                <a:tc gridSpan="3" vMerge="1">
                  <a:txBody>
                    <a:bodyPr/>
                    <a:lstStyle/>
                    <a:p>
                      <a:endParaRPr lang="fr-FR" dirty="0"/>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vMerge="1">
                  <a:txBody>
                    <a:bodyPr/>
                    <a:lstStyle/>
                    <a:p>
                      <a:endParaRPr lang="fr-FR" dirty="0"/>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vMerge="1">
                  <a:txBody>
                    <a:bodyPr/>
                    <a:lstStyle/>
                    <a:p>
                      <a:pPr algn="ctr" fontAlgn="b"/>
                      <a:endParaRPr lang="fr-FR" sz="500" b="0" i="0" u="none" strike="noStrike" dirty="0">
                        <a:effectLst/>
                        <a:latin typeface="Arial"/>
                      </a:endParaRP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dirty="0">
                          <a:effectLst/>
                          <a:latin typeface="Arial"/>
                        </a:rPr>
                        <a:t>CI 1</a:t>
                      </a:r>
                    </a:p>
                  </a:txBody>
                  <a:tcPr marL="0" marR="0" marT="0" marB="0" anchor="ctr">
                    <a:lnL w="9525"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800" b="1" i="0" u="none" strike="noStrike">
                          <a:effectLst/>
                          <a:latin typeface="Arial"/>
                        </a:rPr>
                        <a:t>CI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800" b="1" i="0" u="none" strike="noStrike" dirty="0">
                          <a:effectLst/>
                          <a:latin typeface="Arial"/>
                        </a:rPr>
                        <a:t>CI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800" b="1" i="0" u="none" strike="noStrike" dirty="0">
                          <a:effectLst/>
                          <a:latin typeface="Arial"/>
                        </a:rPr>
                        <a:t>CI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800" b="1" i="0" u="none" strike="noStrike" dirty="0">
                          <a:effectLst/>
                          <a:latin typeface="Arial"/>
                        </a:rPr>
                        <a:t>CI 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800" b="1" i="0" u="none" strike="noStrike">
                          <a:effectLst/>
                          <a:latin typeface="Arial"/>
                        </a:rPr>
                        <a:t>CI 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800" b="1" i="0" u="none" strike="noStrike" dirty="0">
                          <a:effectLst/>
                          <a:latin typeface="Arial"/>
                        </a:rPr>
                        <a:t>CI 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800" b="1" i="0" u="none" strike="noStrike">
                          <a:effectLst/>
                          <a:latin typeface="Arial"/>
                        </a:rPr>
                        <a:t>CI 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800" b="1" i="0" u="none" strike="noStrike">
                          <a:effectLst/>
                          <a:latin typeface="Arial"/>
                        </a:rPr>
                        <a:t>CI 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800" b="1" i="0" u="none" strike="noStrike" dirty="0" smtClean="0">
                          <a:effectLst/>
                          <a:latin typeface="Arial"/>
                        </a:rPr>
                        <a:t>CI10</a:t>
                      </a:r>
                      <a:endParaRPr lang="fr-FR" sz="800" b="1"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800" b="1" i="0" u="none" strike="noStrike" dirty="0" smtClean="0">
                          <a:effectLst/>
                          <a:latin typeface="Arial"/>
                        </a:rPr>
                        <a:t>CI11</a:t>
                      </a:r>
                      <a:endParaRPr lang="fr-FR" sz="800" b="1"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800" b="1" i="0" u="none" strike="noStrike" dirty="0" smtClean="0">
                          <a:effectLst/>
                          <a:latin typeface="Arial"/>
                        </a:rPr>
                        <a:t>CI12</a:t>
                      </a:r>
                      <a:endParaRPr lang="fr-FR" sz="800" b="1"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800" b="1" i="0" u="none" strike="noStrike" dirty="0" smtClean="0">
                          <a:effectLst/>
                          <a:latin typeface="Arial"/>
                        </a:rPr>
                        <a:t>CI13</a:t>
                      </a:r>
                      <a:endParaRPr lang="fr-FR" sz="800" b="1"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800" b="1" i="0" u="none" strike="noStrike" dirty="0" smtClean="0">
                          <a:effectLst/>
                          <a:latin typeface="Arial"/>
                        </a:rPr>
                        <a:t>CI14</a:t>
                      </a:r>
                      <a:endParaRPr lang="fr-FR" sz="800" b="1"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800" b="1" i="0" u="none" strike="noStrike" dirty="0" smtClean="0">
                          <a:effectLst/>
                          <a:latin typeface="Arial"/>
                        </a:rPr>
                        <a:t>CI15</a:t>
                      </a:r>
                      <a:endParaRPr lang="fr-FR" sz="800" b="1"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65049">
                <a:tc gridSpan="2" vMerge="1">
                  <a:txBody>
                    <a:bodyPr/>
                    <a:lstStyle/>
                    <a:p>
                      <a:endParaRPr lang="fr-FR"/>
                    </a:p>
                  </a:txBody>
                  <a:tcPr/>
                </a:tc>
                <a:tc hMerge="1" vMerge="1">
                  <a:txBody>
                    <a:bodyPr/>
                    <a:lstStyle/>
                    <a:p>
                      <a:endParaRPr lang="fr-FR"/>
                    </a:p>
                  </a:txBody>
                  <a:tcPr/>
                </a:tc>
                <a:tc gridSpan="3">
                  <a:txBody>
                    <a:bodyPr/>
                    <a:lstStyle/>
                    <a:p>
                      <a:endParaRPr lang="fr-FR" sz="1700" dirty="0"/>
                    </a:p>
                  </a:txBody>
                  <a:tcPr marL="0" marR="0" marT="0" marB="0" anchor="ctr">
                    <a:lnL w="28575" cap="flat" cmpd="sng" algn="ctr">
                      <a:solidFill>
                        <a:scrgbClr r="0" g="0" b="0"/>
                      </a:solidFill>
                      <a:prstDash val="solid"/>
                      <a:round/>
                      <a:headEnd type="none" w="med" len="med"/>
                      <a:tailEnd type="none" w="med" len="med"/>
                    </a:lnL>
                    <a:lnR w="9525" cap="flat" cmpd="sng" algn="ctr">
                      <a:solidFill>
                        <a:scrgbClr r="0" g="0" b="0"/>
                      </a:solid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hMerge="1">
                  <a:txBody>
                    <a:bodyPr/>
                    <a:lstStyle/>
                    <a:p>
                      <a:endParaRPr lang="fr-FR"/>
                    </a:p>
                  </a:txBody>
                  <a:tcPr/>
                </a:tc>
                <a:tc hMerge="1">
                  <a:txBody>
                    <a:bodyPr/>
                    <a:lstStyle/>
                    <a:p>
                      <a:endParaRPr lang="fr-FR"/>
                    </a:p>
                  </a:txBody>
                  <a:tcPr/>
                </a:tc>
                <a:tc>
                  <a:txBody>
                    <a:bodyPr/>
                    <a:lstStyle/>
                    <a:p>
                      <a:endParaRPr lang="fr-FR" sz="1700" dirty="0"/>
                    </a:p>
                  </a:txBody>
                  <a:tcPr marL="0" marR="0" marT="0" marB="0" anchor="ctr">
                    <a:lnL w="9525"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CCFFCC"/>
                    </a:solidFill>
                  </a:tcPr>
                </a:tc>
                <a:tc>
                  <a:txBody>
                    <a:bodyPr/>
                    <a:lstStyle/>
                    <a:p>
                      <a:endParaRPr lang="fr-FR" sz="1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CCFFCC"/>
                    </a:solidFill>
                  </a:tcPr>
                </a:tc>
                <a:tc>
                  <a:txBody>
                    <a:bodyPr/>
                    <a:lstStyle/>
                    <a:p>
                      <a:endParaRPr lang="fr-FR" sz="1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CCFFCC"/>
                    </a:solidFill>
                  </a:tcPr>
                </a:tc>
                <a:tc>
                  <a:txBody>
                    <a:bodyPr/>
                    <a:lstStyle/>
                    <a:p>
                      <a:endParaRPr lang="fr-FR" sz="1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CCFFCC"/>
                    </a:solidFill>
                  </a:tcPr>
                </a:tc>
                <a:tc>
                  <a:txBody>
                    <a:bodyPr/>
                    <a:lstStyle/>
                    <a:p>
                      <a:endParaRPr lang="fr-FR" sz="170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CCFFCC"/>
                    </a:solidFill>
                  </a:tcPr>
                </a:tc>
                <a:tc>
                  <a:txBody>
                    <a:bodyPr/>
                    <a:lstStyle/>
                    <a:p>
                      <a:endParaRPr lang="fr-FR" sz="170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CCFFCC"/>
                    </a:solidFill>
                  </a:tcPr>
                </a:tc>
                <a:tc>
                  <a:txBody>
                    <a:bodyPr/>
                    <a:lstStyle/>
                    <a:p>
                      <a:endParaRPr lang="fr-FR" sz="170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CCFFCC"/>
                    </a:solidFill>
                  </a:tcPr>
                </a:tc>
                <a:tc>
                  <a:txBody>
                    <a:bodyPr/>
                    <a:lstStyle/>
                    <a:p>
                      <a:endParaRPr lang="fr-FR" sz="170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CCFFCC"/>
                    </a:solidFill>
                  </a:tcPr>
                </a:tc>
                <a:tc>
                  <a:txBody>
                    <a:bodyPr/>
                    <a:lstStyle/>
                    <a:p>
                      <a:endParaRPr lang="fr-FR" sz="170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CCFFCC"/>
                    </a:solidFill>
                  </a:tcPr>
                </a:tc>
                <a:tc>
                  <a:txBody>
                    <a:bodyPr/>
                    <a:lstStyle/>
                    <a:p>
                      <a:endParaRPr lang="fr-FR" sz="170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CCFFCC"/>
                    </a:solidFill>
                  </a:tcPr>
                </a:tc>
                <a:tc>
                  <a:txBody>
                    <a:bodyPr/>
                    <a:lstStyle/>
                    <a:p>
                      <a:endParaRPr lang="fr-FR" sz="170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CCFFCC"/>
                    </a:solidFill>
                  </a:tcPr>
                </a:tc>
                <a:tc>
                  <a:txBody>
                    <a:bodyPr/>
                    <a:lstStyle/>
                    <a:p>
                      <a:endParaRPr lang="fr-FR" sz="1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CCFFCC"/>
                    </a:solidFill>
                  </a:tcPr>
                </a:tc>
                <a:tc>
                  <a:txBody>
                    <a:bodyPr/>
                    <a:lstStyle/>
                    <a:p>
                      <a:endParaRPr lang="fr-FR" sz="170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CCFFCC"/>
                    </a:solidFill>
                  </a:tcPr>
                </a:tc>
                <a:tc>
                  <a:txBody>
                    <a:bodyPr/>
                    <a:lstStyle/>
                    <a:p>
                      <a:endParaRPr lang="fr-FR" sz="1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CCFFCC"/>
                    </a:solidFill>
                  </a:tcPr>
                </a:tc>
                <a:tc>
                  <a:txBody>
                    <a:bodyPr/>
                    <a:lstStyle/>
                    <a:p>
                      <a:endParaRPr lang="fr-FR" sz="1700" dirty="0"/>
                    </a:p>
                  </a:txBody>
                  <a:tcPr marL="0" marR="0" marT="0" marB="0" anchor="ctr">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CCFFCC"/>
                    </a:solidFill>
                  </a:tcPr>
                </a:tc>
              </a:tr>
              <a:tr h="265016">
                <a:tc rowSpan="3">
                  <a:txBody>
                    <a:bodyPr/>
                    <a:lstStyle/>
                    <a:p>
                      <a:pPr algn="l" fontAlgn="t"/>
                      <a:r>
                        <a:rPr lang="fr-FR" sz="800" b="1" i="0" u="none" strike="noStrike" dirty="0">
                          <a:effectLst/>
                          <a:latin typeface="+mj-lt"/>
                        </a:rPr>
                        <a:t>Compétitivité et créativité</a:t>
                      </a:r>
                    </a:p>
                  </a:txBody>
                  <a:tcPr marL="67992" marR="33996" marT="88389" marB="88389" anchor="ctr">
                    <a:lnL w="28575"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solidFill>
                      <a:schemeClr val="accent5">
                        <a:lumMod val="20000"/>
                        <a:lumOff val="80000"/>
                      </a:schemeClr>
                    </a:solidFill>
                  </a:tcPr>
                </a:tc>
                <a:tc>
                  <a:txBody>
                    <a:bodyPr/>
                    <a:lstStyle/>
                    <a:p>
                      <a:pPr algn="l" fontAlgn="t"/>
                      <a:r>
                        <a:rPr lang="fr-FR" sz="800" b="0" i="0" u="none" strike="noStrike" dirty="0">
                          <a:solidFill>
                            <a:srgbClr val="000000"/>
                          </a:solidFill>
                          <a:effectLst/>
                          <a:latin typeface="Arial"/>
                        </a:rPr>
                        <a:t>Paramètres de la compétitivité</a:t>
                      </a:r>
                    </a:p>
                  </a:txBody>
                  <a:tcPr marL="67992" marR="67992"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fr-FR" sz="900" b="0" i="0" u="none" strike="noStrike" dirty="0">
                          <a:effectLst/>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l" fontAlgn="b"/>
                      <a:r>
                        <a:rPr lang="fr-FR" sz="5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ctr" fontAlgn="ctr"/>
                      <a:r>
                        <a:rPr lang="fr-FR" sz="900" b="0" i="0" u="none" strike="noStrike" dirty="0">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ctr" fontAlgn="ctr"/>
                      <a:r>
                        <a:rPr lang="fr-FR" sz="900" b="0" i="0" u="none" strike="noStrike">
                          <a:solidFill>
                            <a:srgbClr val="DD0806"/>
                          </a:solidFill>
                          <a:effectLst/>
                          <a:latin typeface="Arial"/>
                        </a:rPr>
                        <a:t> </a:t>
                      </a:r>
                    </a:p>
                  </a:txBody>
                  <a:tcPr marL="0" marR="0" marT="0" marB="0" anchor="ctr">
                    <a:lnL w="28575"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231">
                <a:tc vMerge="1">
                  <a:txBody>
                    <a:bodyPr/>
                    <a:lstStyle/>
                    <a:p>
                      <a:endParaRPr lang="fr-FR" sz="3200" dirty="0">
                        <a:latin typeface="+mj-lt"/>
                      </a:endParaRPr>
                    </a:p>
                  </a:txBody>
                  <a:tcPr/>
                </a:tc>
                <a:tc>
                  <a:txBody>
                    <a:bodyPr/>
                    <a:lstStyle/>
                    <a:p>
                      <a:pPr algn="l" fontAlgn="t"/>
                      <a:r>
                        <a:rPr lang="fr-FR" sz="800" b="0" i="0" u="none" strike="noStrike">
                          <a:solidFill>
                            <a:srgbClr val="000000"/>
                          </a:solidFill>
                          <a:effectLst/>
                          <a:latin typeface="Arial"/>
                        </a:rPr>
                        <a:t>Cycle de vie d'un produit</a:t>
                      </a:r>
                    </a:p>
                  </a:txBody>
                  <a:tcPr marL="67992" marR="67992" marT="0"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fr-FR" sz="900" b="0" i="0" u="none" strike="noStrike">
                          <a:effectLst/>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l" fontAlgn="b"/>
                      <a:r>
                        <a:rPr lang="fr-FR" sz="5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ctr" fontAlgn="ctr"/>
                      <a:r>
                        <a:rPr lang="fr-FR" sz="900" b="0" i="0" u="none" strike="noStrike">
                          <a:solidFill>
                            <a:srgbClr val="DD0806"/>
                          </a:solidFill>
                          <a:effectLst/>
                          <a:latin typeface="Arial"/>
                        </a:rPr>
                        <a:t>3</a:t>
                      </a:r>
                    </a:p>
                  </a:txBody>
                  <a:tcPr marL="0" marR="0" marT="0" marB="0" anchor="ctr">
                    <a:lnL w="28575"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900" b="0" i="0" u="none" strike="noStrike">
                          <a:solidFill>
                            <a:srgbClr val="DD0806"/>
                          </a:solidFill>
                          <a:effectLst/>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128">
                <a:tc vMerge="1">
                  <a:txBody>
                    <a:bodyPr/>
                    <a:lstStyle/>
                    <a:p>
                      <a:endParaRPr lang="fr-FR" sz="3200" dirty="0">
                        <a:latin typeface="+mj-lt"/>
                      </a:endParaRPr>
                    </a:p>
                  </a:txBody>
                  <a:tcPr/>
                </a:tc>
                <a:tc>
                  <a:txBody>
                    <a:bodyPr/>
                    <a:lstStyle/>
                    <a:p>
                      <a:pPr algn="l" fontAlgn="t"/>
                      <a:r>
                        <a:rPr lang="fr-FR" sz="800" b="0" i="0" u="none" strike="noStrike" dirty="0">
                          <a:solidFill>
                            <a:srgbClr val="000000"/>
                          </a:solidFill>
                          <a:effectLst/>
                          <a:latin typeface="Arial"/>
                        </a:rPr>
                        <a:t>Compromis CEC</a:t>
                      </a:r>
                    </a:p>
                  </a:txBody>
                  <a:tcPr marL="67992" marR="67992" marT="0"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fr-FR" sz="900" b="0" i="0" u="none" strike="noStrike">
                          <a:effectLst/>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l" fontAlgn="b"/>
                      <a:r>
                        <a:rPr lang="fr-FR" sz="500" b="0" i="0" u="none" strike="noStrike" dirty="0">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ctr" fontAlgn="ctr"/>
                      <a:r>
                        <a:rPr lang="fr-FR" sz="900" b="0" i="0" u="none" strike="noStrike">
                          <a:solidFill>
                            <a:srgbClr val="DD0806"/>
                          </a:solidFill>
                          <a:effectLst/>
                          <a:latin typeface="Arial"/>
                        </a:rPr>
                        <a:t> </a:t>
                      </a:r>
                    </a:p>
                  </a:txBody>
                  <a:tcPr marL="0" marR="0" marT="0" marB="0" anchor="ctr">
                    <a:lnL w="28575"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DD0806"/>
                          </a:solidFill>
                          <a:effectLst/>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231">
                <a:tc rowSpan="3">
                  <a:txBody>
                    <a:bodyPr/>
                    <a:lstStyle/>
                    <a:p>
                      <a:pPr algn="l" fontAlgn="t"/>
                      <a:r>
                        <a:rPr lang="fr-FR" sz="800" b="1" i="0" u="none" strike="noStrike" dirty="0">
                          <a:effectLst/>
                          <a:latin typeface="+mj-lt"/>
                        </a:rPr>
                        <a:t>Eco conception</a:t>
                      </a:r>
                    </a:p>
                  </a:txBody>
                  <a:tcPr marL="67992" marR="33996" marT="88389" marB="88389" anchor="ctr">
                    <a:lnL w="28575"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solidFill>
                      <a:schemeClr val="accent5">
                        <a:lumMod val="20000"/>
                        <a:lumOff val="80000"/>
                      </a:schemeClr>
                    </a:solidFill>
                  </a:tcPr>
                </a:tc>
                <a:tc>
                  <a:txBody>
                    <a:bodyPr/>
                    <a:lstStyle/>
                    <a:p>
                      <a:pPr algn="l" fontAlgn="t"/>
                      <a:r>
                        <a:rPr lang="fr-FR" sz="800" b="0" i="0" u="none" strike="noStrike" dirty="0">
                          <a:solidFill>
                            <a:srgbClr val="000000"/>
                          </a:solidFill>
                          <a:effectLst/>
                          <a:latin typeface="Arial"/>
                        </a:rPr>
                        <a:t>Etapes de la démarches</a:t>
                      </a:r>
                    </a:p>
                  </a:txBody>
                  <a:tcPr marL="67992" marR="67992"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fr-FR" sz="900" b="0" i="0" u="none" strike="noStrike" dirty="0">
                          <a:effectLst/>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l" fontAlgn="b"/>
                      <a:r>
                        <a:rPr lang="fr-FR" sz="500" b="0" i="0" u="none" strike="noStrike" dirty="0">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ctr" fontAlgn="ctr"/>
                      <a:r>
                        <a:rPr lang="fr-FR" sz="900" b="0" i="0" u="none" strike="noStrike">
                          <a:solidFill>
                            <a:srgbClr val="DD0806"/>
                          </a:solidFill>
                          <a:effectLst/>
                          <a:latin typeface="Arial"/>
                        </a:rPr>
                        <a:t>4</a:t>
                      </a:r>
                    </a:p>
                  </a:txBody>
                  <a:tcPr marL="0" marR="0" marT="0" marB="0" anchor="ctr">
                    <a:lnL w="28575"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900" b="0" i="0" u="none" strike="noStrike">
                          <a:solidFill>
                            <a:srgbClr val="DD0806"/>
                          </a:solidFill>
                          <a:effectLst/>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016">
                <a:tc vMerge="1">
                  <a:txBody>
                    <a:bodyPr/>
                    <a:lstStyle/>
                    <a:p>
                      <a:endParaRPr lang="fr-FR" sz="3200" dirty="0">
                        <a:latin typeface="+mj-lt"/>
                      </a:endParaRPr>
                    </a:p>
                  </a:txBody>
                  <a:tcPr/>
                </a:tc>
                <a:tc>
                  <a:txBody>
                    <a:bodyPr/>
                    <a:lstStyle/>
                    <a:p>
                      <a:pPr algn="l" fontAlgn="t"/>
                      <a:r>
                        <a:rPr lang="fr-FR" sz="800" b="0" i="0" u="none" strike="noStrike" dirty="0">
                          <a:solidFill>
                            <a:srgbClr val="000000"/>
                          </a:solidFill>
                          <a:effectLst/>
                          <a:latin typeface="Arial"/>
                        </a:rPr>
                        <a:t>Mise à disposition des ressources</a:t>
                      </a:r>
                    </a:p>
                  </a:txBody>
                  <a:tcPr marL="67992" marR="67992" marT="0"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fr-FR" sz="900" b="0" i="0" u="none" strike="noStrike" dirty="0">
                          <a:effectLst/>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l" fontAlgn="b"/>
                      <a:r>
                        <a:rPr lang="fr-FR" sz="5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ctr" fontAlgn="ctr"/>
                      <a:r>
                        <a:rPr lang="fr-FR" sz="900" b="0" i="0" u="none" strike="noStrike">
                          <a:solidFill>
                            <a:srgbClr val="DD0806"/>
                          </a:solidFill>
                          <a:effectLst/>
                          <a:latin typeface="Arial"/>
                        </a:rPr>
                        <a:t>20</a:t>
                      </a:r>
                    </a:p>
                  </a:txBody>
                  <a:tcPr marL="0" marR="0" marT="0" marB="0" anchor="ctr">
                    <a:lnL w="28575"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016">
                <a:tc vMerge="1">
                  <a:txBody>
                    <a:bodyPr/>
                    <a:lstStyle/>
                    <a:p>
                      <a:endParaRPr lang="fr-FR" sz="3200" dirty="0">
                        <a:latin typeface="+mj-lt"/>
                      </a:endParaRPr>
                    </a:p>
                  </a:txBody>
                  <a:tcPr/>
                </a:tc>
                <a:tc>
                  <a:txBody>
                    <a:bodyPr/>
                    <a:lstStyle/>
                    <a:p>
                      <a:pPr algn="l" fontAlgn="t"/>
                      <a:r>
                        <a:rPr lang="fr-FR" sz="800" b="0" i="0" u="none" strike="noStrike" dirty="0">
                          <a:solidFill>
                            <a:srgbClr val="000000"/>
                          </a:solidFill>
                          <a:effectLst/>
                          <a:latin typeface="Arial"/>
                        </a:rPr>
                        <a:t>Utilisation raisonnée des ressources</a:t>
                      </a:r>
                    </a:p>
                  </a:txBody>
                  <a:tcPr marL="67992" marR="67992" marT="0"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fr-FR" sz="900" b="0" i="0" u="none" strike="noStrike">
                          <a:effectLst/>
                          <a:latin typeface="Arial"/>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l" fontAlgn="b"/>
                      <a:r>
                        <a:rPr lang="fr-FR" sz="5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ctr" fontAlgn="ctr"/>
                      <a:r>
                        <a:rPr lang="fr-FR" sz="900" b="0" i="0" u="none" strike="noStrike">
                          <a:solidFill>
                            <a:srgbClr val="DD0806"/>
                          </a:solidFill>
                          <a:effectLst/>
                          <a:latin typeface="Arial"/>
                        </a:rPr>
                        <a:t>4</a:t>
                      </a:r>
                    </a:p>
                  </a:txBody>
                  <a:tcPr marL="0" marR="0" marT="0" marB="0" anchor="ctr">
                    <a:lnL w="28575"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B714"/>
                    </a:solidFill>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B714"/>
                    </a:solidFill>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B714"/>
                    </a:solidFill>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1693">
                <a:tc rowSpan="2">
                  <a:txBody>
                    <a:bodyPr/>
                    <a:lstStyle/>
                    <a:p>
                      <a:pPr algn="l" fontAlgn="t"/>
                      <a:r>
                        <a:rPr lang="fr-FR" sz="800" b="1" i="0" u="none" strike="noStrike" dirty="0">
                          <a:effectLst/>
                          <a:latin typeface="+mj-lt"/>
                        </a:rPr>
                        <a:t>Approche fonctionnelle des systèmes</a:t>
                      </a:r>
                    </a:p>
                  </a:txBody>
                  <a:tcPr marL="67992" marR="33996" marT="88389" marB="88389" anchor="ctr">
                    <a:lnL w="28575"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t"/>
                      <a:r>
                        <a:rPr lang="fr-FR" sz="800" b="0" i="0" u="none" strike="noStrike" dirty="0">
                          <a:solidFill>
                            <a:srgbClr val="000000"/>
                          </a:solidFill>
                          <a:effectLst/>
                          <a:latin typeface="Arial"/>
                        </a:rPr>
                        <a:t>Organisation </a:t>
                      </a:r>
                      <a:r>
                        <a:rPr lang="fr-FR" sz="800" b="0" i="0" u="none" strike="noStrike" dirty="0" err="1">
                          <a:solidFill>
                            <a:srgbClr val="000000"/>
                          </a:solidFill>
                          <a:effectLst/>
                          <a:latin typeface="Arial"/>
                        </a:rPr>
                        <a:t>fonct</a:t>
                      </a:r>
                      <a:r>
                        <a:rPr lang="fr-FR" sz="800" b="0" i="0" u="none" strike="noStrike" dirty="0">
                          <a:solidFill>
                            <a:srgbClr val="000000"/>
                          </a:solidFill>
                          <a:effectLst/>
                          <a:latin typeface="Arial"/>
                        </a:rPr>
                        <a:t>. d'une chaine d'énergie</a:t>
                      </a:r>
                    </a:p>
                  </a:txBody>
                  <a:tcPr marL="67992" marR="67992"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fr-FR" sz="900" b="0" i="0" u="none" strike="noStrike">
                          <a:effectLst/>
                          <a:latin typeface="Arial"/>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l" fontAlgn="b"/>
                      <a:r>
                        <a:rPr lang="fr-FR" sz="900" b="0" i="0" u="none" strike="noStrike" dirty="0">
                          <a:effectLst/>
                          <a:latin typeface="Arial"/>
                        </a:rPr>
                        <a:t>Typologie des solutions constructives de l'énergie</a:t>
                      </a:r>
                    </a:p>
                  </a:txBody>
                  <a:tcPr marL="33996" marR="3399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ctr" fontAlgn="ctr"/>
                      <a:r>
                        <a:rPr lang="fr-FR" sz="900" b="0" i="0" u="none" strike="noStrike">
                          <a:effectLst/>
                          <a:latin typeface="Arial"/>
                        </a:rPr>
                        <a:t>16</a:t>
                      </a:r>
                    </a:p>
                  </a:txBody>
                  <a:tcPr marL="0" marR="0" marT="0" marB="0" anchor="ctr">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ctr" fontAlgn="ctr"/>
                      <a:r>
                        <a:rPr lang="fr-FR" sz="900" b="0" i="0" u="none" strike="noStrike">
                          <a:solidFill>
                            <a:srgbClr val="DD0806"/>
                          </a:solidFill>
                          <a:effectLst/>
                          <a:latin typeface="Arial"/>
                        </a:rPr>
                        <a:t> </a:t>
                      </a:r>
                    </a:p>
                  </a:txBody>
                  <a:tcPr marL="0" marR="0" marT="0" marB="0" anchor="ctr">
                    <a:lnL w="28575"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B714"/>
                    </a:solidFill>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DD0806"/>
                          </a:solidFill>
                          <a:effectLst/>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411"/>
                    </a:solidFill>
                  </a:tcPr>
                </a:tc>
                <a:tc>
                  <a:txBody>
                    <a:bodyPr/>
                    <a:lstStyle/>
                    <a:p>
                      <a:pPr algn="ctr" fontAlgn="ctr"/>
                      <a:r>
                        <a:rPr lang="fr-FR" sz="900" b="0" i="0" u="none" strike="noStrike">
                          <a:solidFill>
                            <a:srgbClr val="DD0806"/>
                          </a:solidFill>
                          <a:effectLst/>
                          <a:latin typeface="Arial"/>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B714"/>
                    </a:solidFill>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463">
                <a:tc vMerge="1">
                  <a:txBody>
                    <a:bodyPr/>
                    <a:lstStyle/>
                    <a:p>
                      <a:endParaRPr lang="fr-FR"/>
                    </a:p>
                  </a:txBody>
                  <a:tcPr/>
                </a:tc>
                <a:tc>
                  <a:txBody>
                    <a:bodyPr/>
                    <a:lstStyle/>
                    <a:p>
                      <a:pPr algn="l" fontAlgn="t"/>
                      <a:r>
                        <a:rPr lang="fr-FR" sz="800" b="0" i="0" u="none" strike="noStrike" dirty="0">
                          <a:solidFill>
                            <a:srgbClr val="000000"/>
                          </a:solidFill>
                          <a:effectLst/>
                          <a:latin typeface="Arial"/>
                        </a:rPr>
                        <a:t>Organisation </a:t>
                      </a:r>
                      <a:r>
                        <a:rPr lang="fr-FR" sz="800" b="0" i="0" u="none" strike="noStrike" dirty="0" err="1">
                          <a:solidFill>
                            <a:srgbClr val="000000"/>
                          </a:solidFill>
                          <a:effectLst/>
                          <a:latin typeface="Arial"/>
                        </a:rPr>
                        <a:t>fonct</a:t>
                      </a:r>
                      <a:r>
                        <a:rPr lang="fr-FR" sz="800" b="0" i="0" u="none" strike="noStrike" dirty="0">
                          <a:solidFill>
                            <a:srgbClr val="000000"/>
                          </a:solidFill>
                          <a:effectLst/>
                          <a:latin typeface="Arial"/>
                        </a:rPr>
                        <a:t>. d'une chaine d'info.</a:t>
                      </a:r>
                    </a:p>
                  </a:txBody>
                  <a:tcPr marL="67992" marR="67992"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fr-FR" sz="900" b="0" i="0" u="none" strike="noStrike">
                          <a:effectLst/>
                          <a:latin typeface="Arial"/>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l" fontAlgn="t"/>
                      <a:r>
                        <a:rPr lang="fr-FR" sz="900" b="0" i="0" u="none" strike="noStrike" dirty="0">
                          <a:effectLst/>
                          <a:latin typeface="Arial"/>
                        </a:rPr>
                        <a:t>Traitement de l'information</a:t>
                      </a:r>
                    </a:p>
                  </a:txBody>
                  <a:tcPr marL="33996" marR="3399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ctr" fontAlgn="ctr"/>
                      <a:r>
                        <a:rPr lang="fr-FR" sz="900" b="0" i="0" u="none" strike="noStrike">
                          <a:effectLst/>
                          <a:latin typeface="Arial"/>
                        </a:rPr>
                        <a:t>22</a:t>
                      </a:r>
                    </a:p>
                  </a:txBody>
                  <a:tcPr marL="0" marR="0" marT="0" marB="0" anchor="ctr">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ctr" fontAlgn="ctr"/>
                      <a:r>
                        <a:rPr lang="fr-FR" sz="900" b="0" i="0" u="none" strike="noStrike">
                          <a:solidFill>
                            <a:srgbClr val="DD0806"/>
                          </a:solidFill>
                          <a:effectLst/>
                          <a:latin typeface="Arial"/>
                        </a:rPr>
                        <a:t> </a:t>
                      </a:r>
                    </a:p>
                  </a:txBody>
                  <a:tcPr marL="0" marR="0" marT="0" marB="0" anchor="ctr">
                    <a:lnL w="28575"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B714"/>
                    </a:solidFill>
                  </a:tcPr>
                </a:tc>
                <a:tc>
                  <a:txBody>
                    <a:bodyPr/>
                    <a:lstStyle/>
                    <a:p>
                      <a:pPr algn="ctr" fontAlgn="ctr"/>
                      <a:r>
                        <a:rPr lang="fr-FR" sz="900" b="0" i="0" u="none" strike="noStrike">
                          <a:solidFill>
                            <a:srgbClr val="DD0806"/>
                          </a:solidFill>
                          <a:effectLst/>
                          <a:latin typeface="Arial"/>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411"/>
                    </a:solidFill>
                  </a:tcPr>
                </a:tc>
                <a:tc>
                  <a:txBody>
                    <a:bodyPr/>
                    <a:lstStyle/>
                    <a:p>
                      <a:pPr algn="ctr" fontAlgn="ctr"/>
                      <a:r>
                        <a:rPr lang="fr-FR" sz="900" b="0" i="0" u="none" strike="noStrike">
                          <a:solidFill>
                            <a:srgbClr val="DD0806"/>
                          </a:solidFill>
                          <a:effectLst/>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900" b="0" i="0" u="none" strike="noStrike">
                          <a:solidFill>
                            <a:srgbClr val="DD0806"/>
                          </a:solidFill>
                          <a:effectLst/>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B714"/>
                    </a:solidFill>
                  </a:tcPr>
                </a:tc>
                <a:tc>
                  <a:txBody>
                    <a:bodyPr/>
                    <a:lstStyle/>
                    <a:p>
                      <a:pPr algn="ctr" fontAlgn="ctr"/>
                      <a:r>
                        <a:rPr lang="fr-FR" sz="900" b="0" i="0" u="none" strike="noStrike">
                          <a:solidFill>
                            <a:srgbClr val="DD0806"/>
                          </a:solidFill>
                          <a:effectLst/>
                          <a:latin typeface="Arial"/>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411"/>
                    </a:solidFill>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231">
                <a:tc rowSpan="2">
                  <a:txBody>
                    <a:bodyPr/>
                    <a:lstStyle/>
                    <a:p>
                      <a:pPr algn="l" fontAlgn="t"/>
                      <a:r>
                        <a:rPr lang="fr-FR" sz="800" b="1" i="0" u="none" strike="noStrike" dirty="0">
                          <a:effectLst/>
                          <a:latin typeface="+mj-lt"/>
                        </a:rPr>
                        <a:t>Outils de représentation</a:t>
                      </a:r>
                    </a:p>
                  </a:txBody>
                  <a:tcPr marL="67992" marR="33996" marT="88389" marB="88389" anchor="ctr">
                    <a:lnL w="28575"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t"/>
                      <a:r>
                        <a:rPr lang="fr-FR" sz="800" b="0" i="0" u="none" strike="noStrike" dirty="0">
                          <a:solidFill>
                            <a:srgbClr val="000000"/>
                          </a:solidFill>
                          <a:effectLst/>
                          <a:latin typeface="Arial"/>
                        </a:rPr>
                        <a:t>Représentation du réel</a:t>
                      </a:r>
                    </a:p>
                  </a:txBody>
                  <a:tcPr marL="67992" marR="67992"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fr-FR" sz="900" b="0" i="0" u="none" strike="noStrike" dirty="0">
                          <a:effectLst/>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l" fontAlgn="b"/>
                      <a:r>
                        <a:rPr lang="fr-FR" sz="900" b="0" i="0" u="none" strike="noStrike" dirty="0">
                          <a:effectLst/>
                          <a:latin typeface="Arial"/>
                        </a:rPr>
                        <a:t> </a:t>
                      </a:r>
                    </a:p>
                  </a:txBody>
                  <a:tcPr marL="33996" marR="3399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ctr" fontAlgn="ctr"/>
                      <a:r>
                        <a:rPr lang="fr-FR" sz="900" b="0" i="0" u="none" strike="noStrike">
                          <a:effectLst/>
                          <a:latin typeface="Arial"/>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ctr" fontAlgn="ctr"/>
                      <a:r>
                        <a:rPr lang="fr-FR" sz="900" b="0" i="0" u="none" strike="noStrike">
                          <a:solidFill>
                            <a:srgbClr val="DD0806"/>
                          </a:solidFill>
                          <a:effectLst/>
                          <a:latin typeface="Arial"/>
                        </a:rPr>
                        <a:t>2</a:t>
                      </a:r>
                    </a:p>
                  </a:txBody>
                  <a:tcPr marL="0" marR="0" marT="0" marB="0" anchor="ctr">
                    <a:lnL w="28575"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900" b="0" i="0" u="none" strike="noStrike">
                          <a:solidFill>
                            <a:srgbClr val="DD0806"/>
                          </a:solidFill>
                          <a:effectLst/>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900" b="0" i="0" u="none" strike="noStrike">
                          <a:solidFill>
                            <a:srgbClr val="DD0806"/>
                          </a:solidFill>
                          <a:effectLst/>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B714"/>
                    </a:solidFill>
                  </a:tcPr>
                </a:tc>
                <a:tc>
                  <a:txBody>
                    <a:bodyPr/>
                    <a:lstStyle/>
                    <a:p>
                      <a:pPr algn="ctr" fontAlgn="ctr"/>
                      <a:r>
                        <a:rPr lang="fr-FR" sz="900" b="0" i="0" u="none" strike="noStrike">
                          <a:solidFill>
                            <a:srgbClr val="DD0806"/>
                          </a:solidFill>
                          <a:effectLst/>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411"/>
                    </a:solidFill>
                  </a:tcPr>
                </a:tc>
                <a:tc>
                  <a:txBody>
                    <a:bodyPr/>
                    <a:lstStyle/>
                    <a:p>
                      <a:pPr algn="ctr" fontAlgn="ctr"/>
                      <a:r>
                        <a:rPr lang="fr-FR" sz="900" b="0" i="0" u="none" strike="noStrike">
                          <a:solidFill>
                            <a:srgbClr val="DD0806"/>
                          </a:solidFill>
                          <a:effectLst/>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B714"/>
                    </a:solidFill>
                  </a:tcPr>
                </a:tc>
                <a:tc>
                  <a:txBody>
                    <a:bodyPr/>
                    <a:lstStyle/>
                    <a:p>
                      <a:pPr algn="ctr" fontAlgn="ctr"/>
                      <a:r>
                        <a:rPr lang="fr-FR" sz="900" b="0" i="0" u="none" strike="noStrike">
                          <a:solidFill>
                            <a:srgbClr val="DD0806"/>
                          </a:solidFill>
                          <a:effectLst/>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411"/>
                    </a:solidFill>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1144">
                <a:tc vMerge="1">
                  <a:txBody>
                    <a:bodyPr/>
                    <a:lstStyle/>
                    <a:p>
                      <a:endParaRPr lang="fr-FR"/>
                    </a:p>
                  </a:txBody>
                  <a:tcPr/>
                </a:tc>
                <a:tc>
                  <a:txBody>
                    <a:bodyPr/>
                    <a:lstStyle/>
                    <a:p>
                      <a:pPr algn="l" fontAlgn="t"/>
                      <a:r>
                        <a:rPr lang="fr-FR" sz="800" b="0" i="0" u="none" strike="noStrike" dirty="0">
                          <a:solidFill>
                            <a:srgbClr val="000000"/>
                          </a:solidFill>
                          <a:effectLst/>
                          <a:latin typeface="Arial"/>
                        </a:rPr>
                        <a:t>Représentations symboliques</a:t>
                      </a:r>
                    </a:p>
                  </a:txBody>
                  <a:tcPr marL="67992" marR="67992"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fr-FR" sz="900" b="0" i="0" u="none" strike="noStrike" dirty="0">
                          <a:effectLst/>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l" fontAlgn="b"/>
                      <a:r>
                        <a:rPr lang="fr-FR" sz="900" b="0" i="0" u="none" strike="noStrike" dirty="0">
                          <a:effectLst/>
                          <a:latin typeface="Arial"/>
                        </a:rPr>
                        <a:t> </a:t>
                      </a:r>
                    </a:p>
                  </a:txBody>
                  <a:tcPr marL="33996" marR="3399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ctr" fontAlgn="ctr"/>
                      <a:r>
                        <a:rPr lang="fr-FR" sz="900" b="0" i="0" u="none" strike="noStrike">
                          <a:effectLst/>
                          <a:latin typeface="Arial"/>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ctr" fontAlgn="ctr"/>
                      <a:r>
                        <a:rPr lang="fr-FR" sz="900" b="0" i="0" u="none" strike="noStrike" dirty="0">
                          <a:solidFill>
                            <a:srgbClr val="DD0806"/>
                          </a:solidFill>
                          <a:effectLst/>
                          <a:latin typeface="Arial"/>
                        </a:rPr>
                        <a:t> </a:t>
                      </a:r>
                    </a:p>
                  </a:txBody>
                  <a:tcPr marL="0" marR="0" marT="0" marB="0" anchor="ctr">
                    <a:lnL w="28575"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B714"/>
                    </a:solidFill>
                  </a:tcPr>
                </a:tc>
                <a:tc>
                  <a:txBody>
                    <a:bodyPr/>
                    <a:lstStyle/>
                    <a:p>
                      <a:pPr algn="ctr" fontAlgn="ctr"/>
                      <a:r>
                        <a:rPr lang="fr-FR" sz="900" b="0" i="0" u="none" strike="noStrike">
                          <a:solidFill>
                            <a:srgbClr val="DD0806"/>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411"/>
                    </a:solidFill>
                  </a:tcPr>
                </a:tc>
                <a:tc>
                  <a:txBody>
                    <a:bodyPr/>
                    <a:lstStyle/>
                    <a:p>
                      <a:pPr algn="ctr" fontAlgn="ctr"/>
                      <a:r>
                        <a:rPr lang="fr-FR" sz="900" b="0" i="0" u="none" strike="noStrike">
                          <a:solidFill>
                            <a:srgbClr val="DD0806"/>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B714"/>
                    </a:solidFill>
                  </a:tcPr>
                </a:tc>
                <a:tc>
                  <a:txBody>
                    <a:bodyPr/>
                    <a:lstStyle/>
                    <a:p>
                      <a:pPr algn="ctr" fontAlgn="ctr"/>
                      <a:r>
                        <a:rPr lang="fr-FR" sz="900" b="0" i="0" u="none" strike="noStrike">
                          <a:solidFill>
                            <a:srgbClr val="DD0806"/>
                          </a:solidFill>
                          <a:effectLst/>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411"/>
                    </a:solidFill>
                  </a:tcPr>
                </a:tc>
                <a:tc>
                  <a:txBody>
                    <a:bodyPr/>
                    <a:lstStyle/>
                    <a:p>
                      <a:pPr algn="ctr" fontAlgn="ctr"/>
                      <a:r>
                        <a:rPr lang="fr-FR" sz="900" b="0" i="0" u="none" strike="noStrike" dirty="0">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B714"/>
                    </a:solidFill>
                  </a:tcPr>
                </a:tc>
                <a:tc>
                  <a:txBody>
                    <a:bodyPr/>
                    <a:lstStyle/>
                    <a:p>
                      <a:pPr algn="ctr" fontAlgn="ctr"/>
                      <a:r>
                        <a:rPr lang="fr-FR" sz="900" b="0" i="0" u="none" strike="noStrike">
                          <a:solidFill>
                            <a:srgbClr val="DD0806"/>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411"/>
                    </a:solidFill>
                  </a:tcPr>
                </a:tc>
                <a:tc>
                  <a:txBody>
                    <a:bodyPr/>
                    <a:lstStyle/>
                    <a:p>
                      <a:pPr algn="ctr" fontAlgn="ctr"/>
                      <a:r>
                        <a:rPr lang="fr-FR" sz="900" b="0" i="0" u="none" strike="noStrike">
                          <a:solidFill>
                            <a:srgbClr val="DD0806"/>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B714"/>
                    </a:solidFill>
                  </a:tcPr>
                </a:tc>
                <a:tc>
                  <a:txBody>
                    <a:bodyPr/>
                    <a:lstStyle/>
                    <a:p>
                      <a:pPr algn="ctr" fontAlgn="ctr"/>
                      <a:r>
                        <a:rPr lang="fr-FR" sz="9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B714"/>
                    </a:solidFill>
                  </a:tcPr>
                </a:tc>
                <a:tc>
                  <a:txBody>
                    <a:bodyPr/>
                    <a:lstStyle/>
                    <a:p>
                      <a:pPr algn="ctr" fontAlgn="ctr"/>
                      <a:r>
                        <a:rPr lang="fr-FR" sz="900" b="0" i="0" u="none" strike="noStrike" dirty="0">
                          <a:solidFill>
                            <a:srgbClr val="DD0806"/>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411"/>
                    </a:solidFill>
                  </a:tcPr>
                </a:tc>
                <a:tc>
                  <a:txBody>
                    <a:bodyPr/>
                    <a:lstStyle/>
                    <a:p>
                      <a:pPr algn="ctr" fontAlgn="ctr"/>
                      <a:r>
                        <a:rPr lang="fr-FR" sz="900" b="0" i="0" u="none" strike="noStrike" dirty="0">
                          <a:solidFill>
                            <a:srgbClr val="DD0806"/>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411"/>
                    </a:solidFill>
                  </a:tcPr>
                </a:tc>
              </a:tr>
              <a:tr h="147231">
                <a:tc rowSpan="7">
                  <a:txBody>
                    <a:bodyPr/>
                    <a:lstStyle/>
                    <a:p>
                      <a:pPr algn="l" fontAlgn="t"/>
                      <a:r>
                        <a:rPr lang="fr-FR" sz="800" b="1" i="0" u="none" strike="noStrike" dirty="0">
                          <a:effectLst/>
                          <a:latin typeface="+mj-lt"/>
                        </a:rPr>
                        <a:t>Approche comportementale</a:t>
                      </a:r>
                    </a:p>
                  </a:txBody>
                  <a:tcPr marL="67992" marR="33996" marT="88389" marB="88389" anchor="ctr">
                    <a:lnL w="28575"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t"/>
                      <a:r>
                        <a:rPr lang="fr-FR" sz="800" b="0" i="0" u="none" strike="noStrike" dirty="0">
                          <a:solidFill>
                            <a:srgbClr val="000000"/>
                          </a:solidFill>
                          <a:effectLst/>
                          <a:latin typeface="Arial"/>
                        </a:rPr>
                        <a:t>Modèles de comportement</a:t>
                      </a:r>
                    </a:p>
                  </a:txBody>
                  <a:tcPr marL="67992" marR="67992"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fr-FR" sz="900" b="0" i="0" u="none" strike="noStrike">
                          <a:effectLst/>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l" fontAlgn="b"/>
                      <a:r>
                        <a:rPr lang="fr-FR" sz="900" b="0" i="0" u="none" strike="noStrike">
                          <a:effectLst/>
                          <a:latin typeface="Arial"/>
                        </a:rPr>
                        <a:t> </a:t>
                      </a:r>
                    </a:p>
                  </a:txBody>
                  <a:tcPr marL="33996" marR="3399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ctr" fontAlgn="ctr"/>
                      <a:r>
                        <a:rPr lang="fr-FR" sz="500" b="0" i="0" u="none" strike="noStrike" dirty="0">
                          <a:effectLst/>
                          <a:latin typeface="Arial"/>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ctr" fontAlgn="ctr"/>
                      <a:r>
                        <a:rPr lang="fr-FR" sz="500" b="0" i="0" u="none" strike="noStrike" dirty="0">
                          <a:solidFill>
                            <a:srgbClr val="DD0806"/>
                          </a:solidFill>
                          <a:effectLst/>
                          <a:latin typeface="Arial"/>
                        </a:rPr>
                        <a:t> </a:t>
                      </a:r>
                    </a:p>
                  </a:txBody>
                  <a:tcPr marL="0" marR="0" marT="0" marB="0" anchor="ctr">
                    <a:lnL w="28575"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dirty="0">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dirty="0">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dirty="0">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dirty="0">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dirty="0">
                          <a:solidFill>
                            <a:srgbClr val="DD0806"/>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016">
                <a:tc vMerge="1">
                  <a:txBody>
                    <a:bodyPr/>
                    <a:lstStyle/>
                    <a:p>
                      <a:endParaRPr lang="fr-FR"/>
                    </a:p>
                  </a:txBody>
                  <a:tcPr/>
                </a:tc>
                <a:tc>
                  <a:txBody>
                    <a:bodyPr/>
                    <a:lstStyle/>
                    <a:p>
                      <a:pPr algn="l" fontAlgn="t"/>
                      <a:r>
                        <a:rPr lang="fr-FR" sz="800" b="0" i="0" u="none" strike="noStrike">
                          <a:solidFill>
                            <a:srgbClr val="000000"/>
                          </a:solidFill>
                          <a:effectLst/>
                          <a:latin typeface="Arial"/>
                        </a:rPr>
                        <a:t>Comportement des matériaux</a:t>
                      </a:r>
                    </a:p>
                  </a:txBody>
                  <a:tcPr marL="67992" marR="67992"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fr-FR" sz="900" b="0" i="0" u="none" strike="noStrike" dirty="0">
                          <a:effectLst/>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l" fontAlgn="b"/>
                      <a:r>
                        <a:rPr lang="fr-FR" sz="900" b="0" i="0" u="none" strike="noStrike" dirty="0">
                          <a:effectLst/>
                          <a:latin typeface="Arial"/>
                        </a:rPr>
                        <a:t>Choix des matériaux</a:t>
                      </a:r>
                    </a:p>
                  </a:txBody>
                  <a:tcPr marL="33996" marR="3399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ctr" fontAlgn="ctr"/>
                      <a:r>
                        <a:rPr lang="fr-FR" sz="900" b="0" i="0" u="none" strike="noStrike" dirty="0">
                          <a:effectLst/>
                          <a:latin typeface="Arial"/>
                        </a:rPr>
                        <a:t>12</a:t>
                      </a:r>
                    </a:p>
                  </a:txBody>
                  <a:tcPr marL="33996" marR="0" marT="0" marB="0" anchor="ctr">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ctr" fontAlgn="ctr"/>
                      <a:r>
                        <a:rPr lang="fr-FR" sz="900" b="0" i="0" u="none" strike="noStrike">
                          <a:solidFill>
                            <a:srgbClr val="DD0806"/>
                          </a:solidFill>
                          <a:effectLst/>
                          <a:latin typeface="Arial"/>
                        </a:rPr>
                        <a:t>2</a:t>
                      </a:r>
                    </a:p>
                  </a:txBody>
                  <a:tcPr marL="33996" marR="0" marT="0" marB="0" anchor="ctr">
                    <a:lnL w="28575"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4</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B714"/>
                    </a:solidFill>
                  </a:tcPr>
                </a:tc>
                <a:tc>
                  <a:txBody>
                    <a:bodyPr/>
                    <a:lstStyle/>
                    <a:p>
                      <a:pPr algn="ctr" fontAlgn="ctr"/>
                      <a:r>
                        <a:rPr lang="fr-FR" sz="900" b="0" i="0" u="none" strike="noStrike">
                          <a:solidFill>
                            <a:srgbClr val="DD0806"/>
                          </a:solidFill>
                          <a:effectLst/>
                          <a:latin typeface="Arial"/>
                        </a:rPr>
                        <a:t>8</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411"/>
                    </a:solidFill>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4</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411"/>
                    </a:solidFill>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1</a:t>
                      </a:r>
                    </a:p>
                  </a:txBody>
                  <a:tcPr marL="33996" marR="0" marT="0" marB="0" anchor="ctr">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411"/>
                    </a:solidFill>
                  </a:tcPr>
                </a:tc>
              </a:tr>
              <a:tr h="265016">
                <a:tc vMerge="1">
                  <a:txBody>
                    <a:bodyPr/>
                    <a:lstStyle/>
                    <a:p>
                      <a:endParaRPr lang="fr-FR"/>
                    </a:p>
                  </a:txBody>
                  <a:tcPr/>
                </a:tc>
                <a:tc>
                  <a:txBody>
                    <a:bodyPr/>
                    <a:lstStyle/>
                    <a:p>
                      <a:pPr algn="l" fontAlgn="t"/>
                      <a:r>
                        <a:rPr lang="fr-FR" sz="800" b="0" i="0" u="none" strike="noStrike" dirty="0">
                          <a:solidFill>
                            <a:srgbClr val="000000"/>
                          </a:solidFill>
                          <a:effectLst/>
                          <a:latin typeface="Arial"/>
                        </a:rPr>
                        <a:t>Comportement mécanique </a:t>
                      </a:r>
                      <a:r>
                        <a:rPr lang="fr-FR" sz="800" b="0" i="0" u="none" strike="noStrike" dirty="0" smtClean="0">
                          <a:solidFill>
                            <a:srgbClr val="000000"/>
                          </a:solidFill>
                          <a:effectLst/>
                          <a:latin typeface="Arial"/>
                        </a:rPr>
                        <a:t>des</a:t>
                      </a:r>
                      <a:r>
                        <a:rPr lang="fr-FR" sz="800" b="0" i="0" u="none" strike="noStrike" baseline="0" dirty="0" smtClean="0">
                          <a:solidFill>
                            <a:srgbClr val="000000"/>
                          </a:solidFill>
                          <a:effectLst/>
                          <a:latin typeface="Arial"/>
                        </a:rPr>
                        <a:t> systèmes</a:t>
                      </a:r>
                      <a:endParaRPr lang="fr-FR" sz="800" b="0" i="0" u="none" strike="noStrike" dirty="0">
                        <a:solidFill>
                          <a:srgbClr val="000000"/>
                        </a:solidFill>
                        <a:effectLst/>
                        <a:latin typeface="Arial"/>
                      </a:endParaRPr>
                    </a:p>
                  </a:txBody>
                  <a:tcPr marL="67992" marR="67992"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fr-FR" sz="900" b="0" i="0" u="none" strike="noStrike">
                          <a:effectLst/>
                          <a:latin typeface="Arial"/>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rowSpan="2">
                  <a:txBody>
                    <a:bodyPr/>
                    <a:lstStyle/>
                    <a:p>
                      <a:pPr algn="l" fontAlgn="b"/>
                      <a:r>
                        <a:rPr lang="fr-FR" sz="900" b="0" i="0" u="none" strike="noStrike" dirty="0">
                          <a:effectLst/>
                          <a:latin typeface="Arial"/>
                        </a:rPr>
                        <a:t>Typologie des solutions constructives des liaisons entre solides</a:t>
                      </a:r>
                    </a:p>
                  </a:txBody>
                  <a:tcPr marL="33996" marR="3399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ctr" fontAlgn="ctr"/>
                      <a:r>
                        <a:rPr lang="fr-FR" sz="900" b="0" i="0" u="none" strike="noStrike">
                          <a:effectLst/>
                          <a:latin typeface="Arial"/>
                        </a:rPr>
                        <a:t>16</a:t>
                      </a:r>
                    </a:p>
                  </a:txBody>
                  <a:tcPr marL="33996" marR="0" marT="0" marB="0" anchor="ctr">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ctr" fontAlgn="ctr"/>
                      <a:r>
                        <a:rPr lang="fr-FR" sz="900" b="0" i="0" u="none" strike="noStrike">
                          <a:solidFill>
                            <a:srgbClr val="DD0806"/>
                          </a:solidFill>
                          <a:effectLst/>
                          <a:latin typeface="Arial"/>
                        </a:rPr>
                        <a:t> </a:t>
                      </a:r>
                    </a:p>
                  </a:txBody>
                  <a:tcPr marL="33996" marR="0" marT="0" marB="0" anchor="ctr">
                    <a:lnL w="28575"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12</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B714"/>
                    </a:solidFill>
                  </a:tcPr>
                </a:tc>
                <a:tc>
                  <a:txBody>
                    <a:bodyPr/>
                    <a:lstStyle/>
                    <a:p>
                      <a:pPr algn="ctr" fontAlgn="ctr"/>
                      <a:r>
                        <a:rPr lang="fr-FR" sz="900" b="0" i="0" u="none" strike="noStrike">
                          <a:solidFill>
                            <a:srgbClr val="DD0806"/>
                          </a:solidFill>
                          <a:effectLst/>
                          <a:latin typeface="Arial"/>
                        </a:rPr>
                        <a:t>20</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411"/>
                    </a:solidFill>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2</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411"/>
                    </a:solidFill>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6</a:t>
                      </a:r>
                    </a:p>
                  </a:txBody>
                  <a:tcPr marL="33996" marR="0" marT="0" marB="0" anchor="ctr">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411"/>
                    </a:solidFill>
                  </a:tcPr>
                </a:tc>
              </a:tr>
              <a:tr h="176678">
                <a:tc vMerge="1">
                  <a:txBody>
                    <a:bodyPr/>
                    <a:lstStyle/>
                    <a:p>
                      <a:endParaRPr lang="fr-FR"/>
                    </a:p>
                  </a:txBody>
                  <a:tcPr/>
                </a:tc>
                <a:tc>
                  <a:txBody>
                    <a:bodyPr/>
                    <a:lstStyle/>
                    <a:p>
                      <a:pPr algn="l" fontAlgn="t"/>
                      <a:r>
                        <a:rPr lang="fr-FR" sz="800" b="0" i="0" u="none" strike="noStrike" dirty="0">
                          <a:solidFill>
                            <a:srgbClr val="000000"/>
                          </a:solidFill>
                          <a:effectLst/>
                          <a:latin typeface="Arial"/>
                        </a:rPr>
                        <a:t>Structures porteuses</a:t>
                      </a:r>
                    </a:p>
                  </a:txBody>
                  <a:tcPr marL="67992" marR="67992"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fr-FR" sz="900" b="0" i="0" u="none" strike="noStrike" dirty="0">
                          <a:effectLst/>
                          <a:latin typeface="Arial"/>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vMerge="1">
                  <a:txBody>
                    <a:bodyPr/>
                    <a:lstStyle/>
                    <a:p>
                      <a:endParaRPr lang="fr-FR"/>
                    </a:p>
                  </a:txBody>
                  <a:tcPr/>
                </a:tc>
                <a:tc>
                  <a:txBody>
                    <a:bodyPr/>
                    <a:lstStyle/>
                    <a:p>
                      <a:pPr algn="ctr" fontAlgn="ctr"/>
                      <a:r>
                        <a:rPr lang="fr-FR" sz="900" b="0" i="0" u="none" strike="noStrike">
                          <a:effectLst/>
                          <a:latin typeface="Arial"/>
                        </a:rPr>
                        <a:t> </a:t>
                      </a:r>
                    </a:p>
                  </a:txBody>
                  <a:tcPr marL="33996" marR="0" marT="0" marB="0" anchor="ctr">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ctr" fontAlgn="ctr"/>
                      <a:r>
                        <a:rPr lang="fr-FR" sz="900" b="0" i="0" u="none" strike="noStrike">
                          <a:solidFill>
                            <a:srgbClr val="DD0806"/>
                          </a:solidFill>
                          <a:effectLst/>
                          <a:latin typeface="Arial"/>
                        </a:rPr>
                        <a:t> </a:t>
                      </a:r>
                    </a:p>
                  </a:txBody>
                  <a:tcPr marL="33996" marR="0" marT="0" marB="0" anchor="ctr">
                    <a:lnL w="28575"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16</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411"/>
                    </a:solidFill>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6</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411"/>
                    </a:solidFill>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463">
                <a:tc vMerge="1">
                  <a:txBody>
                    <a:bodyPr/>
                    <a:lstStyle/>
                    <a:p>
                      <a:endParaRPr lang="fr-FR"/>
                    </a:p>
                  </a:txBody>
                  <a:tcPr/>
                </a:tc>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fr-FR" sz="800" b="0" i="0" u="none" strike="noStrike" dirty="0">
                          <a:solidFill>
                            <a:srgbClr val="000000"/>
                          </a:solidFill>
                          <a:effectLst/>
                          <a:latin typeface="Arial"/>
                        </a:rPr>
                        <a:t>Comportement énergétique </a:t>
                      </a:r>
                      <a:r>
                        <a:rPr lang="fr-FR" sz="800" b="0" i="0" u="none" strike="noStrike" dirty="0" smtClean="0">
                          <a:solidFill>
                            <a:srgbClr val="000000"/>
                          </a:solidFill>
                          <a:effectLst/>
                          <a:latin typeface="Arial"/>
                        </a:rPr>
                        <a:t>des</a:t>
                      </a:r>
                      <a:r>
                        <a:rPr lang="fr-FR" sz="800" b="0" i="0" u="none" strike="noStrike" baseline="0" dirty="0" smtClean="0">
                          <a:solidFill>
                            <a:srgbClr val="000000"/>
                          </a:solidFill>
                          <a:effectLst/>
                          <a:latin typeface="Arial"/>
                        </a:rPr>
                        <a:t> systèmes</a:t>
                      </a:r>
                      <a:endParaRPr lang="fr-FR" sz="800" b="0" i="0" u="none" strike="noStrike" dirty="0" smtClean="0">
                        <a:solidFill>
                          <a:srgbClr val="000000"/>
                        </a:solidFill>
                        <a:effectLst/>
                        <a:latin typeface="Arial"/>
                      </a:endParaRPr>
                    </a:p>
                  </a:txBody>
                  <a:tcPr marL="67992" marR="67992"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fr-FR" sz="900" b="0" i="0" u="none" strike="noStrike">
                          <a:effectLst/>
                          <a:latin typeface="Arial"/>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l" fontAlgn="b"/>
                      <a:r>
                        <a:rPr lang="fr-FR" sz="900" b="0" i="0" u="none" strike="noStrike" dirty="0" err="1">
                          <a:effectLst/>
                          <a:latin typeface="Arial"/>
                        </a:rPr>
                        <a:t>Trans</a:t>
                      </a:r>
                      <a:r>
                        <a:rPr lang="fr-FR" sz="900" b="0" i="0" u="none" strike="noStrike" dirty="0">
                          <a:effectLst/>
                          <a:latin typeface="Arial"/>
                        </a:rPr>
                        <a:t>. </a:t>
                      </a:r>
                      <a:r>
                        <a:rPr lang="fr-FR" sz="900" b="0" i="0" u="none" strike="noStrike" dirty="0" err="1">
                          <a:effectLst/>
                          <a:latin typeface="Arial"/>
                        </a:rPr>
                        <a:t>Modu</a:t>
                      </a:r>
                      <a:r>
                        <a:rPr lang="fr-FR" sz="900" b="0" i="0" u="none" strike="noStrike" dirty="0">
                          <a:effectLst/>
                          <a:latin typeface="Arial"/>
                        </a:rPr>
                        <a:t>. Stockage d'énergie.</a:t>
                      </a:r>
                    </a:p>
                  </a:txBody>
                  <a:tcPr marL="33996" marR="3399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ctr" fontAlgn="ctr"/>
                      <a:r>
                        <a:rPr lang="fr-FR" sz="900" b="0" i="0" u="none" strike="noStrike">
                          <a:effectLst/>
                          <a:latin typeface="Arial"/>
                        </a:rPr>
                        <a:t>52</a:t>
                      </a:r>
                    </a:p>
                  </a:txBody>
                  <a:tcPr marL="33996" marR="0" marT="0" marB="0" anchor="ctr">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ctr" fontAlgn="ctr"/>
                      <a:r>
                        <a:rPr lang="fr-FR" sz="900" b="0" i="0" u="none" strike="noStrike">
                          <a:solidFill>
                            <a:srgbClr val="DD0806"/>
                          </a:solidFill>
                          <a:effectLst/>
                          <a:latin typeface="Arial"/>
                        </a:rPr>
                        <a:t> </a:t>
                      </a:r>
                    </a:p>
                  </a:txBody>
                  <a:tcPr marL="33996" marR="0" marT="0" marB="0" anchor="ctr">
                    <a:lnL w="28575"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8</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411"/>
                    </a:solidFill>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20</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411"/>
                    </a:solidFill>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10</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B714"/>
                    </a:solidFill>
                  </a:tcPr>
                </a:tc>
                <a:tc>
                  <a:txBody>
                    <a:bodyPr/>
                    <a:lstStyle/>
                    <a:p>
                      <a:pPr algn="ctr" fontAlgn="ctr"/>
                      <a:r>
                        <a:rPr lang="fr-FR" sz="900" b="0" i="0" u="none" strike="noStrike">
                          <a:solidFill>
                            <a:srgbClr val="DD0806"/>
                          </a:solidFill>
                          <a:effectLst/>
                          <a:latin typeface="Arial"/>
                        </a:rPr>
                        <a:t>20</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411"/>
                    </a:solidFill>
                  </a:tcPr>
                </a:tc>
                <a:tc>
                  <a:txBody>
                    <a:bodyPr/>
                    <a:lstStyle/>
                    <a:p>
                      <a:pPr algn="ctr" fontAlgn="ctr"/>
                      <a:r>
                        <a:rPr lang="fr-FR" sz="900" b="0" i="0" u="none" strike="noStrike">
                          <a:solidFill>
                            <a:srgbClr val="DD0806"/>
                          </a:solidFill>
                          <a:effectLst/>
                          <a:latin typeface="Arial"/>
                        </a:rPr>
                        <a:t>6</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B714"/>
                    </a:solidFill>
                  </a:tcPr>
                </a:tc>
                <a:tc>
                  <a:txBody>
                    <a:bodyPr/>
                    <a:lstStyle/>
                    <a:p>
                      <a:pPr algn="ctr" fontAlgn="ctr"/>
                      <a:r>
                        <a:rPr lang="fr-FR" sz="900" b="0" i="0" u="none" strike="noStrike">
                          <a:solidFill>
                            <a:srgbClr val="DD0806"/>
                          </a:solidFill>
                          <a:effectLst/>
                          <a:latin typeface="Arial"/>
                        </a:rPr>
                        <a:t>20</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411"/>
                    </a:solidFill>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463">
                <a:tc vMerge="1">
                  <a:txBody>
                    <a:bodyPr/>
                    <a:lstStyle/>
                    <a:p>
                      <a:endParaRPr lang="fr-FR"/>
                    </a:p>
                  </a:txBody>
                  <a:tcPr/>
                </a:tc>
                <a:tc rowSpan="2">
                  <a:txBody>
                    <a:bodyPr/>
                    <a:lstStyle/>
                    <a:p>
                      <a:pPr algn="ctr" fontAlgn="t"/>
                      <a:r>
                        <a:rPr lang="fr-FR" sz="800" b="1" i="1" u="none" strike="noStrike" dirty="0">
                          <a:solidFill>
                            <a:srgbClr val="000000"/>
                          </a:solidFill>
                          <a:effectLst/>
                          <a:latin typeface="Arial"/>
                        </a:rPr>
                        <a:t>Comportement informationnel </a:t>
                      </a:r>
                      <a:r>
                        <a:rPr lang="fr-FR" sz="800" b="1" i="1" u="none" strike="noStrike">
                          <a:solidFill>
                            <a:srgbClr val="000000"/>
                          </a:solidFill>
                          <a:effectLst/>
                          <a:latin typeface="Arial"/>
                        </a:rPr>
                        <a:t>des </a:t>
                      </a:r>
                      <a:r>
                        <a:rPr lang="fr-FR" sz="800" b="1" i="1" u="none" strike="noStrike" smtClean="0">
                          <a:solidFill>
                            <a:srgbClr val="000000"/>
                          </a:solidFill>
                          <a:effectLst/>
                          <a:latin typeface="Arial"/>
                        </a:rPr>
                        <a:t>systèmes</a:t>
                      </a:r>
                      <a:endParaRPr lang="fr-FR" sz="800" b="1" i="1" u="none" strike="noStrike" dirty="0">
                        <a:solidFill>
                          <a:srgbClr val="000000"/>
                        </a:solidFill>
                        <a:effectLst/>
                        <a:latin typeface="Arial"/>
                      </a:endParaRPr>
                    </a:p>
                  </a:txBody>
                  <a:tcPr marL="67992" marR="67992"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fr-FR" sz="900" b="0" i="0" u="none" strike="noStrike" dirty="0">
                          <a:effectLst/>
                          <a:latin typeface="Arial"/>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l" fontAlgn="b"/>
                      <a:r>
                        <a:rPr lang="fr-FR" sz="900" b="0" i="0" u="none" strike="noStrike" dirty="0">
                          <a:effectLst/>
                          <a:latin typeface="Arial"/>
                        </a:rPr>
                        <a:t>Acquisition et codage de l'information</a:t>
                      </a:r>
                    </a:p>
                  </a:txBody>
                  <a:tcPr marL="33996" marR="3399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ctr" fontAlgn="ctr"/>
                      <a:r>
                        <a:rPr lang="fr-FR" sz="900" b="0" i="0" u="none" strike="noStrike">
                          <a:effectLst/>
                          <a:latin typeface="Arial"/>
                        </a:rPr>
                        <a:t>20</a:t>
                      </a:r>
                    </a:p>
                  </a:txBody>
                  <a:tcPr marL="33996" marR="0" marT="0" marB="0" anchor="ctr">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ctr" fontAlgn="ctr"/>
                      <a:r>
                        <a:rPr lang="fr-FR" sz="900" b="0" i="0" u="none" strike="noStrike" dirty="0">
                          <a:solidFill>
                            <a:srgbClr val="DD0806"/>
                          </a:solidFill>
                          <a:effectLst/>
                          <a:latin typeface="Arial"/>
                        </a:rPr>
                        <a:t> </a:t>
                      </a:r>
                    </a:p>
                  </a:txBody>
                  <a:tcPr marL="33996" marR="0" marT="0" marB="0" anchor="ctr">
                    <a:lnL w="28575"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6</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B714"/>
                    </a:solidFill>
                  </a:tcPr>
                </a:tc>
                <a:tc>
                  <a:txBody>
                    <a:bodyPr/>
                    <a:lstStyle/>
                    <a:p>
                      <a:pPr algn="ctr" fontAlgn="ctr"/>
                      <a:r>
                        <a:rPr lang="fr-FR" sz="900" b="0" i="0" u="none" strike="noStrike" dirty="0">
                          <a:solidFill>
                            <a:srgbClr val="DD0806"/>
                          </a:solidFill>
                          <a:effectLst/>
                          <a:latin typeface="Arial"/>
                        </a:rPr>
                        <a:t>15</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411"/>
                    </a:solidFill>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25</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411"/>
                    </a:solidFill>
                  </a:tcPr>
                </a:tc>
                <a:tc>
                  <a:txBody>
                    <a:bodyPr/>
                    <a:lstStyle/>
                    <a:p>
                      <a:pPr algn="ctr" fontAlgn="ctr"/>
                      <a:r>
                        <a:rPr lang="fr-FR" sz="900" b="0" i="0" u="none" strike="noStrike">
                          <a:solidFill>
                            <a:srgbClr val="DD0806"/>
                          </a:solidFill>
                          <a:effectLst/>
                          <a:latin typeface="Arial"/>
                        </a:rPr>
                        <a:t>4</a:t>
                      </a:r>
                    </a:p>
                  </a:txBody>
                  <a:tcPr marL="33996" marR="0" marT="0" marB="0" anchor="ctr">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411"/>
                    </a:solidFill>
                  </a:tcPr>
                </a:tc>
              </a:tr>
              <a:tr h="147231">
                <a:tc vMerge="1">
                  <a:txBody>
                    <a:bodyPr/>
                    <a:lstStyle/>
                    <a:p>
                      <a:endParaRPr lang="fr-FR" dirty="0"/>
                    </a:p>
                  </a:txBody>
                  <a:tcPr/>
                </a:tc>
                <a:tc vMerge="1">
                  <a:txBody>
                    <a:bodyPr/>
                    <a:lstStyle/>
                    <a:p>
                      <a:endParaRPr lang="fr-FR"/>
                    </a:p>
                  </a:txBody>
                  <a:tcPr/>
                </a:tc>
                <a:tc>
                  <a:txBody>
                    <a:bodyPr/>
                    <a:lstStyle/>
                    <a:p>
                      <a:pPr algn="ctr" fontAlgn="b"/>
                      <a:r>
                        <a:rPr lang="fr-FR" sz="900" b="0" i="0" u="none" strike="noStrike" dirty="0">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l" fontAlgn="b"/>
                      <a:r>
                        <a:rPr lang="fr-FR" sz="900" b="0" i="0" u="none" strike="noStrike" dirty="0">
                          <a:effectLst/>
                          <a:latin typeface="Arial"/>
                        </a:rPr>
                        <a:t>Transmission de l'info</a:t>
                      </a:r>
                    </a:p>
                  </a:txBody>
                  <a:tcPr marL="33996" marR="3399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ctr" fontAlgn="ctr"/>
                      <a:r>
                        <a:rPr lang="fr-FR" sz="900" b="0" i="0" u="none" strike="noStrike" dirty="0">
                          <a:effectLst/>
                          <a:latin typeface="Arial"/>
                        </a:rPr>
                        <a:t>22</a:t>
                      </a:r>
                    </a:p>
                  </a:txBody>
                  <a:tcPr marL="33996" marR="0" marT="0" marB="0" anchor="ctr">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ctr" fontAlgn="ctr"/>
                      <a:r>
                        <a:rPr lang="fr-FR" sz="900" b="0" i="0" u="none" strike="noStrike">
                          <a:solidFill>
                            <a:srgbClr val="DD0806"/>
                          </a:solidFill>
                          <a:effectLst/>
                          <a:latin typeface="Arial"/>
                        </a:rPr>
                        <a:t> </a:t>
                      </a:r>
                    </a:p>
                  </a:txBody>
                  <a:tcPr marL="33996" marR="0" marT="0" marB="0" anchor="ctr">
                    <a:lnL w="28575"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DD0806"/>
                          </a:solidFill>
                          <a:effectLst/>
                          <a:latin typeface="Arial"/>
                        </a:rPr>
                        <a:t>22</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411"/>
                    </a:solidFill>
                  </a:tcPr>
                </a:tc>
                <a:tc>
                  <a:txBody>
                    <a:bodyPr/>
                    <a:lstStyle/>
                    <a:p>
                      <a:pPr algn="ctr" fontAlgn="ctr"/>
                      <a:r>
                        <a:rPr lang="fr-FR" sz="900" b="0" i="0" u="none" strike="noStrike">
                          <a:solidFill>
                            <a:srgbClr val="DD0806"/>
                          </a:solidFill>
                          <a:effectLst/>
                          <a:latin typeface="Arial"/>
                        </a:rPr>
                        <a:t> </a:t>
                      </a:r>
                    </a:p>
                  </a:txBody>
                  <a:tcPr marL="33996" marR="0" marT="0" marB="0" anchor="ctr">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231">
                <a:tc rowSpan="4">
                  <a:txBody>
                    <a:bodyPr/>
                    <a:lstStyle/>
                    <a:p>
                      <a:pPr algn="l" fontAlgn="b"/>
                      <a:endParaRPr lang="fr-FR" sz="800" b="0" i="0" u="none" strike="noStrike" dirty="0">
                        <a:effectLst/>
                        <a:latin typeface="+mj-lt"/>
                      </a:endParaRPr>
                    </a:p>
                  </a:txBody>
                  <a:tcPr marL="0" marR="0" marT="0" marB="0" anchor="b">
                    <a:lnL w="28575" cap="flat" cmpd="sng" algn="ctr">
                      <a:solidFill>
                        <a:scrgbClr r="0" g="0" b="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DBEEF4"/>
                    </a:solidFill>
                  </a:tcPr>
                </a:tc>
                <a:tc rowSpan="4">
                  <a:txBody>
                    <a:bodyPr/>
                    <a:lstStyle/>
                    <a:p>
                      <a:pPr algn="ctr" fontAlgn="t"/>
                      <a:r>
                        <a:rPr lang="fr-FR" sz="800" b="1" i="1" u="none" strike="noStrike" dirty="0" smtClean="0">
                          <a:solidFill>
                            <a:srgbClr val="000000"/>
                          </a:solidFill>
                          <a:effectLst/>
                          <a:latin typeface="Arial"/>
                        </a:rPr>
                        <a:t>Sous </a:t>
                      </a:r>
                      <a:r>
                        <a:rPr lang="fr-FR" sz="800" b="1" i="1" u="none" strike="noStrike" dirty="0">
                          <a:solidFill>
                            <a:srgbClr val="000000"/>
                          </a:solidFill>
                          <a:effectLst/>
                          <a:latin typeface="Arial"/>
                        </a:rPr>
                        <a:t>total chapitres 1 et 2</a:t>
                      </a:r>
                    </a:p>
                  </a:txBody>
                  <a:tcPr marL="67992" marR="67992" marT="0" marB="0" anchor="ctr">
                    <a:lnL>
                      <a:noFill/>
                    </a:lnL>
                    <a:lnR>
                      <a:noFill/>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accent5">
                        <a:lumMod val="20000"/>
                        <a:lumOff val="80000"/>
                      </a:schemeClr>
                    </a:solidFill>
                  </a:tcPr>
                </a:tc>
                <a:tc rowSpan="4">
                  <a:txBody>
                    <a:bodyPr/>
                    <a:lstStyle/>
                    <a:p>
                      <a:pPr algn="ctr" fontAlgn="b"/>
                      <a:r>
                        <a:rPr lang="fr-FR" sz="900" b="0" i="0" u="none" strike="noStrike" dirty="0" smtClean="0">
                          <a:effectLst/>
                          <a:latin typeface="Arial"/>
                        </a:rPr>
                        <a:t>260 h</a:t>
                      </a:r>
                      <a:endParaRPr lang="fr-FR" sz="900" b="0" i="0" u="none" strike="noStrike" dirty="0">
                        <a:effectLst/>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pPr algn="ctr" fontAlgn="b"/>
                      <a:r>
                        <a:rPr lang="fr-FR" sz="900" b="1" i="0" u="none" strike="noStrike" dirty="0" smtClean="0">
                          <a:effectLst/>
                          <a:latin typeface="Arial"/>
                        </a:rPr>
                        <a:t>Sous total </a:t>
                      </a:r>
                      <a:r>
                        <a:rPr lang="fr-FR" sz="900" b="1" i="0" u="none" strike="noStrike" dirty="0" err="1" smtClean="0">
                          <a:effectLst/>
                          <a:latin typeface="Arial"/>
                        </a:rPr>
                        <a:t>chap</a:t>
                      </a:r>
                      <a:r>
                        <a:rPr lang="fr-FR" sz="900" b="1" i="0" u="none" strike="noStrike" dirty="0" smtClean="0">
                          <a:effectLst/>
                          <a:latin typeface="Arial"/>
                        </a:rPr>
                        <a:t> 3</a:t>
                      </a:r>
                      <a:endParaRPr lang="fr-FR" sz="900" b="1" i="0" u="none" strike="noStrike" dirty="0">
                        <a:effectLst/>
                        <a:latin typeface="Arial"/>
                      </a:endParaRPr>
                    </a:p>
                  </a:txBody>
                  <a:tcPr marL="33996" marR="33996"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ctr" fontAlgn="b"/>
                      <a:r>
                        <a:rPr lang="fr-FR" sz="900" b="1" i="0" u="none" strike="noStrike" dirty="0" smtClean="0">
                          <a:effectLst/>
                          <a:latin typeface="Arial"/>
                        </a:rPr>
                        <a:t>160</a:t>
                      </a:r>
                      <a:endParaRPr lang="fr-FR" sz="900" b="1" i="0" u="none" strike="noStrike" dirty="0">
                        <a:effectLst/>
                        <a:latin typeface="Arial"/>
                      </a:endParaRPr>
                    </a:p>
                  </a:txBody>
                  <a:tcPr marL="33996" marR="0" marT="0" marB="0" anchor="ctr">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DBEEF4"/>
                    </a:solidFill>
                  </a:tcPr>
                </a:tc>
                <a:tc>
                  <a:txBody>
                    <a:bodyPr/>
                    <a:lstStyle/>
                    <a:p>
                      <a:pPr algn="ctr" fontAlgn="b"/>
                      <a:endParaRPr lang="fr-FR" sz="900" b="1" i="0" u="none" strike="noStrike">
                        <a:effectLst/>
                        <a:latin typeface="Arial"/>
                      </a:endParaRPr>
                    </a:p>
                  </a:txBody>
                  <a:tcPr marL="33996" marR="0" marT="0" marB="0" anchor="ctr">
                    <a:lnL w="28575"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fontAlgn="b"/>
                      <a:endParaRPr lang="fr-FR" sz="900" b="1" i="0" u="none" strike="noStrike" dirty="0">
                        <a:effectLst/>
                        <a:latin typeface="Arial"/>
                      </a:endParaRP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fontAlgn="b"/>
                      <a:endParaRPr lang="fr-FR" sz="900" b="1" i="0" u="none" strike="noStrike" dirty="0">
                        <a:effectLst/>
                        <a:latin typeface="Arial"/>
                      </a:endParaRP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fontAlgn="b"/>
                      <a:endParaRPr lang="fr-FR" sz="900" b="1" i="0" u="none" strike="noStrike">
                        <a:effectLst/>
                        <a:latin typeface="Arial"/>
                      </a:endParaRP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fontAlgn="b"/>
                      <a:endParaRPr lang="fr-FR" sz="900" b="1" i="0" u="none" strike="noStrike">
                        <a:effectLst/>
                        <a:latin typeface="Arial"/>
                      </a:endParaRP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fontAlgn="b"/>
                      <a:endParaRPr lang="fr-FR" sz="900" b="1" i="0" u="none" strike="noStrike" dirty="0">
                        <a:effectLst/>
                        <a:latin typeface="Arial"/>
                      </a:endParaRP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fontAlgn="b"/>
                      <a:endParaRPr lang="fr-FR" sz="900" b="1" i="0" u="none" strike="noStrike">
                        <a:effectLst/>
                        <a:latin typeface="Arial"/>
                      </a:endParaRP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fontAlgn="b"/>
                      <a:endParaRPr lang="fr-FR" sz="900" b="1" i="0" u="none" strike="noStrike">
                        <a:effectLst/>
                        <a:latin typeface="Arial"/>
                      </a:endParaRP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fontAlgn="b"/>
                      <a:endParaRPr lang="fr-FR" sz="900" b="1" i="0" u="none" strike="noStrike" dirty="0">
                        <a:effectLst/>
                        <a:latin typeface="Arial"/>
                      </a:endParaRP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fontAlgn="b"/>
                      <a:endParaRPr lang="fr-FR" sz="900" b="1" i="0" u="none" strike="noStrike">
                        <a:effectLst/>
                        <a:latin typeface="Arial"/>
                      </a:endParaRP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fontAlgn="b"/>
                      <a:endParaRPr lang="fr-FR" sz="900" b="1" i="0" u="none" strike="noStrike" dirty="0">
                        <a:effectLst/>
                        <a:latin typeface="Arial"/>
                      </a:endParaRP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fontAlgn="b"/>
                      <a:endParaRPr lang="fr-FR" sz="900" b="1" i="0" u="none" strike="noStrike" dirty="0">
                        <a:effectLst/>
                        <a:latin typeface="Arial"/>
                      </a:endParaRP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fontAlgn="b"/>
                      <a:endParaRPr lang="fr-FR" sz="900" b="1" i="0" u="none" strike="noStrike" dirty="0">
                        <a:effectLst/>
                        <a:latin typeface="Arial"/>
                      </a:endParaRP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fontAlgn="b"/>
                      <a:endParaRPr lang="fr-FR" sz="900" b="1" i="0" u="none" strike="noStrike">
                        <a:effectLst/>
                        <a:latin typeface="Arial"/>
                      </a:endParaRP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fontAlgn="b"/>
                      <a:endParaRPr lang="fr-FR" sz="900" b="1" i="0" u="none" strike="noStrike" dirty="0">
                        <a:effectLst/>
                        <a:latin typeface="Arial"/>
                      </a:endParaRPr>
                    </a:p>
                  </a:txBody>
                  <a:tcPr marL="33996" marR="0" marT="0" marB="0" anchor="ctr">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47231">
                <a:tc vMerge="1">
                  <a:txBody>
                    <a:bodyPr/>
                    <a:lstStyle/>
                    <a:p>
                      <a:pPr algn="l" fontAlgn="b"/>
                      <a:endParaRPr lang="fr-FR" sz="900" b="0" i="0" u="none" strike="noStrike" dirty="0">
                        <a:effectLst/>
                        <a:latin typeface="+mj-lt"/>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vMerge="1">
                  <a:txBody>
                    <a:bodyPr/>
                    <a:lstStyle/>
                    <a:p>
                      <a:pPr algn="ctr" fontAlgn="t"/>
                      <a:endParaRPr lang="fr-FR" sz="900" b="1" i="1" u="none" strike="noStrike" dirty="0">
                        <a:solidFill>
                          <a:srgbClr val="000000"/>
                        </a:solidFill>
                        <a:effectLst/>
                        <a:latin typeface="Arial"/>
                      </a:endParaRPr>
                    </a:p>
                  </a:txBody>
                  <a:tcPr marL="72000" marR="72000" marT="0" marB="0" anchor="ctr">
                    <a:lnL>
                      <a:noFill/>
                    </a:lnL>
                    <a:lnR>
                      <a:noFill/>
                    </a:lnR>
                    <a:lnT w="6350" cap="flat" cmpd="sng" algn="ctr">
                      <a:solidFill>
                        <a:srgbClr val="000000"/>
                      </a:solidFill>
                      <a:prstDash val="solid"/>
                      <a:round/>
                      <a:headEnd type="none" w="med" len="med"/>
                      <a:tailEnd type="none" w="med" len="med"/>
                    </a:lnT>
                    <a:lnB>
                      <a:noFill/>
                    </a:lnB>
                  </a:tcPr>
                </a:tc>
                <a:tc vMerge="1">
                  <a:txBody>
                    <a:bodyPr/>
                    <a:lstStyle/>
                    <a:p>
                      <a:pPr algn="ctr" fontAlgn="b"/>
                      <a:endParaRPr lang="fr-FR" sz="1000" b="0" i="0" u="none" strike="noStrike" dirty="0">
                        <a:effectLst/>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900" b="1" i="0" u="none" strike="noStrike" dirty="0">
                          <a:effectLst/>
                          <a:latin typeface="Arial"/>
                        </a:rPr>
                        <a:t>TOTAL</a:t>
                      </a:r>
                    </a:p>
                  </a:txBody>
                  <a:tcPr marL="33996" marR="33996"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EEF4"/>
                    </a:solidFill>
                  </a:tcPr>
                </a:tc>
                <a:tc>
                  <a:txBody>
                    <a:bodyPr/>
                    <a:lstStyle/>
                    <a:p>
                      <a:pPr algn="ctr" fontAlgn="b"/>
                      <a:r>
                        <a:rPr lang="fr-FR" sz="900" b="1" i="0" u="none" strike="noStrike" dirty="0">
                          <a:effectLst/>
                          <a:latin typeface="Arial"/>
                        </a:rPr>
                        <a:t>420</a:t>
                      </a:r>
                    </a:p>
                  </a:txBody>
                  <a:tcPr marL="33996" marR="0" marT="0" marB="0" anchor="ctr">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ctr" fontAlgn="b"/>
                      <a:r>
                        <a:rPr lang="fr-FR" sz="900" b="1" i="0" u="none" strike="noStrike">
                          <a:effectLst/>
                          <a:latin typeface="Arial"/>
                        </a:rPr>
                        <a:t>35</a:t>
                      </a:r>
                    </a:p>
                  </a:txBody>
                  <a:tcPr marL="33996" marR="0" marT="0" marB="0" anchor="ctr">
                    <a:lnL w="28575"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effectLst/>
                          <a:latin typeface="Arial"/>
                        </a:rPr>
                        <a:t>25</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effectLst/>
                          <a:latin typeface="Arial"/>
                        </a:rPr>
                        <a:t>26</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effectLst/>
                          <a:latin typeface="Arial"/>
                        </a:rPr>
                        <a:t>55</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effectLst/>
                          <a:latin typeface="Arial"/>
                        </a:rPr>
                        <a:t>17</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effectLst/>
                          <a:latin typeface="Arial"/>
                        </a:rPr>
                        <a:t>36</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effectLst/>
                          <a:latin typeface="Arial"/>
                        </a:rPr>
                        <a:t>6</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effectLst/>
                          <a:latin typeface="Arial"/>
                        </a:rPr>
                        <a:t>18</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effectLst/>
                          <a:latin typeface="Arial"/>
                        </a:rPr>
                        <a:t>41</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effectLst/>
                          <a:latin typeface="Arial"/>
                        </a:rPr>
                        <a:t>23</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effectLst/>
                          <a:latin typeface="Arial"/>
                        </a:rPr>
                        <a:t>47</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effectLst/>
                          <a:latin typeface="Arial"/>
                        </a:rPr>
                        <a:t>6</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effectLst/>
                          <a:latin typeface="Arial"/>
                        </a:rPr>
                        <a:t>12</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effectLst/>
                          <a:latin typeface="Arial"/>
                        </a:rPr>
                        <a:t>60</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effectLst/>
                          <a:latin typeface="Arial"/>
                        </a:rPr>
                        <a:t>12</a:t>
                      </a:r>
                    </a:p>
                  </a:txBody>
                  <a:tcPr marL="33996" marR="0" marT="0" marB="0" anchor="ctr">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231">
                <a:tc vMerge="1">
                  <a:txBody>
                    <a:bodyPr/>
                    <a:lstStyle/>
                    <a:p>
                      <a:pPr algn="l" fontAlgn="b"/>
                      <a:endParaRPr lang="fr-FR" sz="900" b="0" i="0" u="none" strike="noStrike" dirty="0">
                        <a:effectLst/>
                        <a:latin typeface="+mj-lt"/>
                      </a:endParaRPr>
                    </a:p>
                  </a:txBody>
                  <a:tcPr marL="0" marR="0" marT="0" marB="0" anchor="b">
                    <a:lnL>
                      <a:noFill/>
                    </a:lnL>
                    <a:lnR>
                      <a:noFill/>
                    </a:lnR>
                    <a:lnT>
                      <a:noFill/>
                    </a:lnT>
                    <a:lnB>
                      <a:noFill/>
                    </a:lnB>
                  </a:tcPr>
                </a:tc>
                <a:tc vMerge="1">
                  <a:txBody>
                    <a:bodyPr/>
                    <a:lstStyle/>
                    <a:p>
                      <a:pPr algn="l" fontAlgn="b"/>
                      <a:endParaRPr lang="fr-FR" sz="500" b="0" i="0" u="none" strike="noStrike" dirty="0">
                        <a:effectLst/>
                        <a:latin typeface="Arial"/>
                      </a:endParaRPr>
                    </a:p>
                  </a:txBody>
                  <a:tcPr marL="0" marR="0" marT="0" marB="0" anchor="b">
                    <a:lnL>
                      <a:noFill/>
                    </a:lnL>
                    <a:lnR>
                      <a:noFill/>
                    </a:lnR>
                    <a:lnT>
                      <a:noFill/>
                    </a:lnT>
                    <a:lnB>
                      <a:noFill/>
                    </a:lnB>
                  </a:tcPr>
                </a:tc>
                <a:tc vMerge="1">
                  <a:txBody>
                    <a:bodyPr/>
                    <a:lstStyle/>
                    <a:p>
                      <a:pPr algn="ctr" fontAlgn="b"/>
                      <a:endParaRPr lang="fr-FR" sz="1000" b="0" i="0" u="none" strike="noStrike" dirty="0">
                        <a:effectLst/>
                        <a:latin typeface="Arial"/>
                      </a:endParaRPr>
                    </a:p>
                  </a:txBody>
                  <a:tcPr marL="0" marR="0" marT="0" marB="0" anchor="ctr">
                    <a:lnL>
                      <a:noFill/>
                    </a:lnL>
                    <a:lnR>
                      <a:noFill/>
                    </a:lnR>
                    <a:lnT>
                      <a:noFill/>
                    </a:lnT>
                    <a:lnB>
                      <a:noFill/>
                    </a:lnB>
                  </a:tcPr>
                </a:tc>
                <a:tc>
                  <a:txBody>
                    <a:bodyPr/>
                    <a:lstStyle/>
                    <a:p>
                      <a:pPr algn="r" fontAlgn="b"/>
                      <a:r>
                        <a:rPr lang="fr-FR" sz="900" b="1" i="0" u="none" strike="noStrike" dirty="0">
                          <a:effectLst/>
                          <a:latin typeface="Arial"/>
                        </a:rPr>
                        <a:t>Heures première</a:t>
                      </a:r>
                    </a:p>
                  </a:txBody>
                  <a:tcPr marL="33996" marR="33996" marT="0" marB="0" anchor="ctr">
                    <a:lnL>
                      <a:noFill/>
                    </a:lnL>
                    <a:lnR w="6350" cap="flat" cmpd="sng" algn="ctr">
                      <a:solidFill>
                        <a:srgbClr val="000000"/>
                      </a:solidFill>
                      <a:prstDash val="solid"/>
                      <a:round/>
                      <a:headEnd type="none" w="med" len="med"/>
                      <a:tailEnd type="none" w="med" len="med"/>
                    </a:lnR>
                    <a:lnT>
                      <a:noFill/>
                    </a:lnT>
                    <a:lnB>
                      <a:noFill/>
                    </a:lnB>
                    <a:solidFill>
                      <a:srgbClr val="DBEEF4"/>
                    </a:solidFill>
                  </a:tcPr>
                </a:tc>
                <a:tc>
                  <a:txBody>
                    <a:bodyPr/>
                    <a:lstStyle/>
                    <a:p>
                      <a:pPr algn="ctr" fontAlgn="b"/>
                      <a:r>
                        <a:rPr lang="fr-FR" sz="900" b="1" i="0" u="none" strike="noStrike" dirty="0">
                          <a:effectLst/>
                          <a:latin typeface="Arial"/>
                        </a:rPr>
                        <a:t>240</a:t>
                      </a:r>
                    </a:p>
                  </a:txBody>
                  <a:tcPr marL="33996" marR="0" marT="0" marB="0" anchor="ctr">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4"/>
                    </a:solidFill>
                  </a:tcPr>
                </a:tc>
                <a:tc>
                  <a:txBody>
                    <a:bodyPr/>
                    <a:lstStyle/>
                    <a:p>
                      <a:pPr algn="ctr" fontAlgn="b"/>
                      <a:r>
                        <a:rPr lang="fr-FR" sz="900" b="1" i="0" u="none" strike="noStrike">
                          <a:effectLst/>
                          <a:latin typeface="Arial"/>
                        </a:rPr>
                        <a:t>24</a:t>
                      </a:r>
                    </a:p>
                  </a:txBody>
                  <a:tcPr marL="33996" marR="0" marT="0" marB="0" anchor="ctr">
                    <a:lnL w="28575"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effectLst/>
                          <a:latin typeface="Arial"/>
                        </a:rPr>
                        <a:t>24</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effectLst/>
                          <a:latin typeface="Arial"/>
                        </a:rPr>
                        <a:t>22</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effectLst/>
                          <a:latin typeface="Arial"/>
                        </a:rPr>
                        <a:t>22</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effectLst/>
                          <a:latin typeface="Arial"/>
                        </a:rPr>
                        <a:t>12</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effectLst/>
                          <a:latin typeface="Arial"/>
                        </a:rPr>
                        <a:t>18</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effectLst/>
                          <a:latin typeface="Arial"/>
                        </a:rPr>
                        <a:t>6</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effectLst/>
                          <a:latin typeface="Arial"/>
                        </a:rPr>
                        <a:t>12</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effectLst/>
                          <a:latin typeface="Arial"/>
                        </a:rPr>
                        <a:t>20</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effectLst/>
                          <a:latin typeface="Arial"/>
                        </a:rPr>
                        <a:t>18</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effectLst/>
                          <a:latin typeface="Arial"/>
                        </a:rPr>
                        <a:t>20</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effectLst/>
                          <a:latin typeface="Arial"/>
                        </a:rPr>
                        <a:t>6</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effectLst/>
                          <a:latin typeface="Arial"/>
                        </a:rPr>
                        <a:t>8</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effectLst/>
                          <a:latin typeface="Arial"/>
                        </a:rPr>
                        <a:t>28</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effectLst/>
                          <a:latin typeface="Arial"/>
                        </a:rPr>
                        <a:t>0</a:t>
                      </a:r>
                    </a:p>
                  </a:txBody>
                  <a:tcPr marL="33996" marR="0" marT="0" marB="0" anchor="ctr">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231">
                <a:tc vMerge="1">
                  <a:txBody>
                    <a:bodyPr/>
                    <a:lstStyle/>
                    <a:p>
                      <a:pPr algn="l" fontAlgn="b"/>
                      <a:endParaRPr lang="fr-FR" sz="900" b="0" i="0" u="none" strike="noStrike" dirty="0">
                        <a:effectLst/>
                        <a:latin typeface="+mj-lt"/>
                      </a:endParaRPr>
                    </a:p>
                  </a:txBody>
                  <a:tcPr marL="0" marR="0" marT="0" marB="0" anchor="b">
                    <a:lnL>
                      <a:noFill/>
                    </a:lnL>
                    <a:lnR>
                      <a:noFill/>
                    </a:lnR>
                    <a:lnT>
                      <a:noFill/>
                    </a:lnT>
                    <a:lnB>
                      <a:noFill/>
                    </a:lnB>
                  </a:tcPr>
                </a:tc>
                <a:tc vMerge="1">
                  <a:txBody>
                    <a:bodyPr/>
                    <a:lstStyle/>
                    <a:p>
                      <a:pPr algn="l" fontAlgn="b"/>
                      <a:endParaRPr lang="fr-FR" sz="500" b="0" i="0" u="none" strike="noStrike" dirty="0">
                        <a:effectLst/>
                        <a:latin typeface="Arial"/>
                      </a:endParaRPr>
                    </a:p>
                  </a:txBody>
                  <a:tcPr marL="0" marR="0" marT="0" marB="0" anchor="b">
                    <a:lnL>
                      <a:noFill/>
                    </a:lnL>
                    <a:lnR>
                      <a:noFill/>
                    </a:lnR>
                    <a:lnT>
                      <a:noFill/>
                    </a:lnT>
                    <a:lnB>
                      <a:noFill/>
                    </a:lnB>
                  </a:tcPr>
                </a:tc>
                <a:tc vMerge="1">
                  <a:txBody>
                    <a:bodyPr/>
                    <a:lstStyle/>
                    <a:p>
                      <a:pPr algn="ctr" fontAlgn="b"/>
                      <a:endParaRPr lang="fr-FR" sz="1000" b="0" i="0" u="none" strike="noStrike" dirty="0">
                        <a:effectLst/>
                        <a:latin typeface="Arial"/>
                      </a:endParaRPr>
                    </a:p>
                  </a:txBody>
                  <a:tcPr marL="0" marR="0" marT="0" marB="0" anchor="ctr">
                    <a:lnL>
                      <a:noFill/>
                    </a:lnL>
                    <a:lnR>
                      <a:noFill/>
                    </a:lnR>
                    <a:lnT>
                      <a:noFill/>
                    </a:lnT>
                    <a:lnB>
                      <a:noFill/>
                    </a:lnB>
                  </a:tcPr>
                </a:tc>
                <a:tc>
                  <a:txBody>
                    <a:bodyPr/>
                    <a:lstStyle/>
                    <a:p>
                      <a:pPr algn="r" fontAlgn="b"/>
                      <a:r>
                        <a:rPr lang="fr-FR" sz="900" b="1" i="0" u="none" strike="noStrike" dirty="0">
                          <a:effectLst/>
                          <a:latin typeface="Arial"/>
                        </a:rPr>
                        <a:t>Heures terminale</a:t>
                      </a:r>
                    </a:p>
                  </a:txBody>
                  <a:tcPr marL="33996" marR="33996" marT="0" marB="0" anchor="ctr">
                    <a:lnL>
                      <a:noFill/>
                    </a:lnL>
                    <a:lnR w="6350" cap="flat" cmpd="sng" algn="ctr">
                      <a:solidFill>
                        <a:srgbClr val="000000"/>
                      </a:solidFill>
                      <a:prstDash val="solid"/>
                      <a:round/>
                      <a:headEnd type="none" w="med" len="med"/>
                      <a:tailEnd type="none" w="med" len="med"/>
                    </a:lnR>
                    <a:lnT>
                      <a:noFill/>
                    </a:lnT>
                    <a:lnB w="28575" cap="flat" cmpd="sng" algn="ctr">
                      <a:solidFill>
                        <a:scrgbClr r="0" g="0" b="0"/>
                      </a:solidFill>
                      <a:prstDash val="solid"/>
                      <a:round/>
                      <a:headEnd type="none" w="med" len="med"/>
                      <a:tailEnd type="none" w="med" len="med"/>
                    </a:lnB>
                    <a:solidFill>
                      <a:srgbClr val="DBEEF4"/>
                    </a:solidFill>
                  </a:tcPr>
                </a:tc>
                <a:tc>
                  <a:txBody>
                    <a:bodyPr/>
                    <a:lstStyle/>
                    <a:p>
                      <a:pPr algn="ctr" fontAlgn="ctr"/>
                      <a:r>
                        <a:rPr lang="fr-FR" sz="900" b="1" i="0" u="none" strike="noStrike" dirty="0">
                          <a:effectLst/>
                          <a:latin typeface="Arial"/>
                        </a:rPr>
                        <a:t>180</a:t>
                      </a:r>
                    </a:p>
                  </a:txBody>
                  <a:tcPr marL="33996" marR="0" marT="0" marB="0" anchor="ctr">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DBEEF4"/>
                    </a:solidFill>
                  </a:tcPr>
                </a:tc>
                <a:tc>
                  <a:txBody>
                    <a:bodyPr/>
                    <a:lstStyle/>
                    <a:p>
                      <a:pPr algn="ctr" fontAlgn="ctr"/>
                      <a:r>
                        <a:rPr lang="fr-FR" sz="900" b="1" i="0" u="none" strike="noStrike">
                          <a:effectLst/>
                          <a:latin typeface="Arial"/>
                        </a:rPr>
                        <a:t>11</a:t>
                      </a:r>
                    </a:p>
                  </a:txBody>
                  <a:tcPr marL="33996" marR="0" marT="0" marB="0" anchor="ctr">
                    <a:lnL w="28575"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fontAlgn="ctr"/>
                      <a:r>
                        <a:rPr lang="fr-FR" sz="900" b="1" i="0" u="none" strike="noStrike">
                          <a:effectLst/>
                          <a:latin typeface="Arial"/>
                        </a:rPr>
                        <a:t>1</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fontAlgn="ctr"/>
                      <a:r>
                        <a:rPr lang="fr-FR" sz="900" b="1" i="0" u="none" strike="noStrike" dirty="0">
                          <a:effectLst/>
                          <a:latin typeface="Arial"/>
                        </a:rPr>
                        <a:t>4</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fontAlgn="ctr"/>
                      <a:r>
                        <a:rPr lang="fr-FR" sz="900" b="1" i="0" u="none" strike="noStrike">
                          <a:effectLst/>
                          <a:latin typeface="Arial"/>
                        </a:rPr>
                        <a:t>33</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fontAlgn="ctr"/>
                      <a:r>
                        <a:rPr lang="fr-FR" sz="900" b="1" i="0" u="none" strike="noStrike">
                          <a:effectLst/>
                          <a:latin typeface="Arial"/>
                        </a:rPr>
                        <a:t>5</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fontAlgn="ctr"/>
                      <a:r>
                        <a:rPr lang="fr-FR" sz="900" b="1" i="0" u="none" strike="noStrike">
                          <a:effectLst/>
                          <a:latin typeface="Arial"/>
                        </a:rPr>
                        <a:t>18</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fontAlgn="ctr"/>
                      <a:r>
                        <a:rPr lang="fr-FR" sz="900" b="1" i="0" u="none" strike="noStrike">
                          <a:effectLst/>
                          <a:latin typeface="Arial"/>
                        </a:rPr>
                        <a:t>0</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fontAlgn="ctr"/>
                      <a:r>
                        <a:rPr lang="fr-FR" sz="900" b="1" i="0" u="none" strike="noStrike" dirty="0">
                          <a:effectLst/>
                          <a:latin typeface="Arial"/>
                        </a:rPr>
                        <a:t>6</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fontAlgn="ctr"/>
                      <a:r>
                        <a:rPr lang="fr-FR" sz="900" b="1" i="0" u="none" strike="noStrike">
                          <a:effectLst/>
                          <a:latin typeface="Arial"/>
                        </a:rPr>
                        <a:t>21</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fontAlgn="ctr"/>
                      <a:r>
                        <a:rPr lang="fr-FR" sz="900" b="1" i="0" u="none" strike="noStrike" dirty="0">
                          <a:effectLst/>
                          <a:latin typeface="Arial"/>
                        </a:rPr>
                        <a:t>5</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fontAlgn="ctr"/>
                      <a:r>
                        <a:rPr lang="fr-FR" sz="900" b="1" i="0" u="none" strike="noStrike">
                          <a:effectLst/>
                          <a:latin typeface="Arial"/>
                        </a:rPr>
                        <a:t>27</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fontAlgn="ctr"/>
                      <a:r>
                        <a:rPr lang="fr-FR" sz="900" b="1" i="0" u="none" strike="noStrike">
                          <a:effectLst/>
                          <a:latin typeface="Arial"/>
                        </a:rPr>
                        <a:t>0</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fontAlgn="ctr"/>
                      <a:r>
                        <a:rPr lang="fr-FR" sz="900" b="1" i="0" u="none" strike="noStrike" dirty="0">
                          <a:effectLst/>
                          <a:latin typeface="Arial"/>
                        </a:rPr>
                        <a:t>4</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fontAlgn="ctr"/>
                      <a:r>
                        <a:rPr lang="fr-FR" sz="900" b="1" i="0" u="none" strike="noStrike" dirty="0">
                          <a:effectLst/>
                          <a:latin typeface="Arial"/>
                        </a:rPr>
                        <a:t>32</a:t>
                      </a:r>
                    </a:p>
                  </a:txBody>
                  <a:tcPr marL="339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fontAlgn="ctr"/>
                      <a:r>
                        <a:rPr lang="fr-FR" sz="900" b="1" i="0" u="none" strike="noStrike" dirty="0">
                          <a:effectLst/>
                          <a:latin typeface="Arial"/>
                        </a:rPr>
                        <a:t>12</a:t>
                      </a:r>
                    </a:p>
                  </a:txBody>
                  <a:tcPr marL="33996" marR="0" marT="0" marB="0" anchor="ctr">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bl>
          </a:graphicData>
        </a:graphic>
      </p:graphicFrame>
      <p:sp>
        <p:nvSpPr>
          <p:cNvPr id="5" name="Arrondir un rectangle avec un coin diagonal 4"/>
          <p:cNvSpPr/>
          <p:nvPr/>
        </p:nvSpPr>
        <p:spPr>
          <a:xfrm>
            <a:off x="552736"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600" dirty="0" smtClean="0"/>
              <a:t>Matrice Programme/Centres d’Intérêt</a:t>
            </a:r>
            <a:endParaRPr lang="fr-FR" sz="3600" dirty="0"/>
          </a:p>
        </p:txBody>
      </p:sp>
      <p:pic>
        <p:nvPicPr>
          <p:cNvPr id="6" name="Picture 1" descr="C:\Users\Administrateur\Documents\My Dropbox\07- Lycée\Comm'\Logos\logo-STI2D-150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Matrice des séquences </a:t>
            </a:r>
            <a:endParaRPr lang="fr-FR" sz="3600" dirty="0"/>
          </a:p>
        </p:txBody>
      </p:sp>
    </p:spTree>
    <p:extLst>
      <p:ext uri="{BB962C8B-B14F-4D97-AF65-F5344CB8AC3E}">
        <p14:creationId xmlns:p14="http://schemas.microsoft.com/office/powerpoint/2010/main" val="338480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à coins arrondis 4"/>
          <p:cNvSpPr/>
          <p:nvPr/>
        </p:nvSpPr>
        <p:spPr>
          <a:xfrm>
            <a:off x="6948262" y="1028700"/>
            <a:ext cx="1944218" cy="5626100"/>
          </a:xfrm>
          <a:prstGeom prst="roundRect">
            <a:avLst>
              <a:gd name="adj" fmla="val 403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fr-FR" b="1" dirty="0" smtClean="0">
                <a:solidFill>
                  <a:schemeClr val="tx1"/>
                </a:solidFill>
              </a:rPr>
              <a:t>Supports</a:t>
            </a:r>
            <a:endParaRPr lang="fr-FR" b="1" dirty="0">
              <a:solidFill>
                <a:schemeClr val="tx1"/>
              </a:solidFill>
            </a:endParaRPr>
          </a:p>
        </p:txBody>
      </p:sp>
      <p:sp>
        <p:nvSpPr>
          <p:cNvPr id="4" name="Rectangle à coins arrondis 3"/>
          <p:cNvSpPr/>
          <p:nvPr/>
        </p:nvSpPr>
        <p:spPr>
          <a:xfrm>
            <a:off x="1907703" y="1028700"/>
            <a:ext cx="4824536" cy="5015830"/>
          </a:xfrm>
          <a:prstGeom prst="roundRect">
            <a:avLst>
              <a:gd name="adj" fmla="val 4753"/>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fr-FR" sz="2000" b="1" dirty="0" smtClean="0">
                <a:solidFill>
                  <a:schemeClr val="tx1"/>
                </a:solidFill>
              </a:rPr>
              <a:t>Centres d’intérêt</a:t>
            </a:r>
            <a:endParaRPr lang="fr-FR" sz="2000" b="1" dirty="0">
              <a:solidFill>
                <a:schemeClr val="tx1"/>
              </a:solidFill>
            </a:endParaRPr>
          </a:p>
          <a:p>
            <a:pPr algn="ctr"/>
            <a:endParaRPr lang="fr-FR" b="1" dirty="0">
              <a:solidFill>
                <a:schemeClr val="tx1"/>
              </a:solidFill>
            </a:endParaRPr>
          </a:p>
        </p:txBody>
      </p:sp>
      <p:sp>
        <p:nvSpPr>
          <p:cNvPr id="6" name="Rectangle à coins arrondis 5"/>
          <p:cNvSpPr/>
          <p:nvPr/>
        </p:nvSpPr>
        <p:spPr>
          <a:xfrm>
            <a:off x="552736" y="1940074"/>
            <a:ext cx="8555768" cy="1922173"/>
          </a:xfrm>
          <a:prstGeom prst="roundRect">
            <a:avLst>
              <a:gd name="adj" fmla="val 799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0" tIns="45720" rIns="91440" bIns="45720" numCol="1" spcCol="0" rtlCol="0" fromWordArt="0" anchor="t" anchorCtr="0" forceAA="0" compatLnSpc="1">
            <a:prstTxWarp prst="textNoShape">
              <a:avLst/>
            </a:prstTxWarp>
            <a:noAutofit/>
          </a:bodyPr>
          <a:lstStyle/>
          <a:p>
            <a:pPr algn="ctr"/>
            <a:r>
              <a:rPr lang="fr-FR" b="1" dirty="0" smtClean="0"/>
              <a:t>Séquences première STI2D</a:t>
            </a:r>
            <a:endParaRPr lang="fr-FR" b="1" dirty="0"/>
          </a:p>
        </p:txBody>
      </p:sp>
      <p:sp>
        <p:nvSpPr>
          <p:cNvPr id="99" name="Pentagone 93"/>
          <p:cNvSpPr/>
          <p:nvPr/>
        </p:nvSpPr>
        <p:spPr>
          <a:xfrm>
            <a:off x="1177260" y="2013329"/>
            <a:ext cx="7848871" cy="288032"/>
          </a:xfrm>
          <a:prstGeom prst="homePlat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1000" dirty="0">
                <a:solidFill>
                  <a:schemeClr val="tx1"/>
                </a:solidFill>
              </a:rPr>
              <a:t>Item 1</a:t>
            </a:r>
          </a:p>
        </p:txBody>
      </p:sp>
      <p:sp>
        <p:nvSpPr>
          <p:cNvPr id="7" name="Rectangle à coins arrondis 6"/>
          <p:cNvSpPr/>
          <p:nvPr/>
        </p:nvSpPr>
        <p:spPr>
          <a:xfrm>
            <a:off x="552736" y="4565898"/>
            <a:ext cx="8555767" cy="1999612"/>
          </a:xfrm>
          <a:prstGeom prst="roundRect">
            <a:avLst>
              <a:gd name="adj" fmla="val 7993"/>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vert270" wrap="square" lIns="0" tIns="45720" rIns="91440" bIns="45720" numCol="1" spcCol="0" rtlCol="0" fromWordArt="0" anchor="t" anchorCtr="0" forceAA="0" compatLnSpc="1">
            <a:prstTxWarp prst="textNoShape">
              <a:avLst/>
            </a:prstTxWarp>
            <a:noAutofit/>
          </a:bodyPr>
          <a:lstStyle/>
          <a:p>
            <a:pPr algn="ctr"/>
            <a:r>
              <a:rPr lang="fr-FR" b="1" dirty="0" smtClean="0">
                <a:solidFill>
                  <a:srgbClr val="000000"/>
                </a:solidFill>
              </a:rPr>
              <a:t>Séquences  de </a:t>
            </a:r>
            <a:r>
              <a:rPr lang="fr-FR" b="1" dirty="0" smtClean="0">
                <a:solidFill>
                  <a:schemeClr val="tx1"/>
                </a:solidFill>
              </a:rPr>
              <a:t>STI2D</a:t>
            </a:r>
            <a:endParaRPr lang="fr-FR" b="1" dirty="0">
              <a:solidFill>
                <a:schemeClr val="tx1"/>
              </a:solidFill>
            </a:endParaRPr>
          </a:p>
        </p:txBody>
      </p:sp>
      <p:sp>
        <p:nvSpPr>
          <p:cNvPr id="8" name="Ellipse 7"/>
          <p:cNvSpPr/>
          <p:nvPr/>
        </p:nvSpPr>
        <p:spPr>
          <a:xfrm>
            <a:off x="1995246" y="1580034"/>
            <a:ext cx="243947" cy="243947"/>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000" dirty="0" smtClean="0"/>
              <a:t>1</a:t>
            </a:r>
            <a:endParaRPr lang="fr-FR" sz="1000" dirty="0"/>
          </a:p>
        </p:txBody>
      </p:sp>
      <p:sp>
        <p:nvSpPr>
          <p:cNvPr id="9" name="Ellipse 8"/>
          <p:cNvSpPr/>
          <p:nvPr/>
        </p:nvSpPr>
        <p:spPr>
          <a:xfrm>
            <a:off x="2305891" y="1580034"/>
            <a:ext cx="243947" cy="243947"/>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000" dirty="0" smtClean="0"/>
              <a:t>2</a:t>
            </a:r>
            <a:endParaRPr lang="fr-FR" sz="1000" dirty="0"/>
          </a:p>
        </p:txBody>
      </p:sp>
      <p:sp>
        <p:nvSpPr>
          <p:cNvPr id="10" name="Ellipse 9"/>
          <p:cNvSpPr/>
          <p:nvPr/>
        </p:nvSpPr>
        <p:spPr>
          <a:xfrm>
            <a:off x="2616536" y="1580034"/>
            <a:ext cx="243947" cy="243947"/>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000" dirty="0" smtClean="0"/>
              <a:t>3</a:t>
            </a:r>
            <a:endParaRPr lang="fr-FR" sz="1000" dirty="0"/>
          </a:p>
        </p:txBody>
      </p:sp>
      <p:sp>
        <p:nvSpPr>
          <p:cNvPr id="11" name="Ellipse 10"/>
          <p:cNvSpPr/>
          <p:nvPr/>
        </p:nvSpPr>
        <p:spPr>
          <a:xfrm>
            <a:off x="2927181" y="1580034"/>
            <a:ext cx="243947" cy="243947"/>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000" dirty="0" smtClean="0"/>
              <a:t>4</a:t>
            </a:r>
            <a:endParaRPr lang="fr-FR" sz="1000" dirty="0"/>
          </a:p>
        </p:txBody>
      </p:sp>
      <p:sp>
        <p:nvSpPr>
          <p:cNvPr id="12" name="Ellipse 11"/>
          <p:cNvSpPr/>
          <p:nvPr/>
        </p:nvSpPr>
        <p:spPr>
          <a:xfrm>
            <a:off x="3237826" y="1580034"/>
            <a:ext cx="243947" cy="243947"/>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000" dirty="0" smtClean="0"/>
              <a:t>5</a:t>
            </a:r>
            <a:endParaRPr lang="fr-FR" sz="1000" dirty="0"/>
          </a:p>
        </p:txBody>
      </p:sp>
      <p:sp>
        <p:nvSpPr>
          <p:cNvPr id="13" name="Ellipse 12"/>
          <p:cNvSpPr/>
          <p:nvPr/>
        </p:nvSpPr>
        <p:spPr>
          <a:xfrm>
            <a:off x="3548471" y="1580034"/>
            <a:ext cx="243947" cy="243947"/>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000" dirty="0" smtClean="0"/>
              <a:t>6</a:t>
            </a:r>
            <a:endParaRPr lang="fr-FR" sz="1000" dirty="0"/>
          </a:p>
        </p:txBody>
      </p:sp>
      <p:sp>
        <p:nvSpPr>
          <p:cNvPr id="14" name="Ellipse 13"/>
          <p:cNvSpPr/>
          <p:nvPr/>
        </p:nvSpPr>
        <p:spPr>
          <a:xfrm>
            <a:off x="3859116" y="1580034"/>
            <a:ext cx="243947" cy="243947"/>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000" dirty="0" smtClean="0"/>
              <a:t>7</a:t>
            </a:r>
            <a:endParaRPr lang="fr-FR" sz="1000" dirty="0"/>
          </a:p>
        </p:txBody>
      </p:sp>
      <p:sp>
        <p:nvSpPr>
          <p:cNvPr id="15" name="Ellipse 14"/>
          <p:cNvSpPr/>
          <p:nvPr/>
        </p:nvSpPr>
        <p:spPr>
          <a:xfrm>
            <a:off x="4169761" y="1580034"/>
            <a:ext cx="243947" cy="243947"/>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000" dirty="0" smtClean="0"/>
              <a:t>8</a:t>
            </a:r>
            <a:endParaRPr lang="fr-FR" sz="1000" dirty="0"/>
          </a:p>
        </p:txBody>
      </p:sp>
      <p:sp>
        <p:nvSpPr>
          <p:cNvPr id="16" name="Ellipse 15"/>
          <p:cNvSpPr/>
          <p:nvPr/>
        </p:nvSpPr>
        <p:spPr>
          <a:xfrm>
            <a:off x="4480406" y="1580034"/>
            <a:ext cx="243947" cy="243947"/>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000" dirty="0" smtClean="0"/>
              <a:t>9</a:t>
            </a:r>
            <a:endParaRPr lang="fr-FR" sz="1000" dirty="0"/>
          </a:p>
        </p:txBody>
      </p:sp>
      <p:sp>
        <p:nvSpPr>
          <p:cNvPr id="17" name="Ellipse 16"/>
          <p:cNvSpPr/>
          <p:nvPr/>
        </p:nvSpPr>
        <p:spPr>
          <a:xfrm>
            <a:off x="4791051" y="1580034"/>
            <a:ext cx="243947" cy="243947"/>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000" dirty="0" smtClean="0"/>
              <a:t>10</a:t>
            </a:r>
            <a:endParaRPr lang="fr-FR" sz="1000" dirty="0"/>
          </a:p>
        </p:txBody>
      </p:sp>
      <p:sp>
        <p:nvSpPr>
          <p:cNvPr id="18" name="Ellipse 17"/>
          <p:cNvSpPr/>
          <p:nvPr/>
        </p:nvSpPr>
        <p:spPr>
          <a:xfrm>
            <a:off x="5101696" y="1580034"/>
            <a:ext cx="243947" cy="243947"/>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000" dirty="0" smtClean="0"/>
              <a:t>11</a:t>
            </a:r>
            <a:endParaRPr lang="fr-FR" sz="1000" dirty="0"/>
          </a:p>
        </p:txBody>
      </p:sp>
      <p:sp>
        <p:nvSpPr>
          <p:cNvPr id="19" name="Ellipse 18"/>
          <p:cNvSpPr/>
          <p:nvPr/>
        </p:nvSpPr>
        <p:spPr>
          <a:xfrm>
            <a:off x="5412341" y="1580034"/>
            <a:ext cx="243947" cy="243947"/>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000" dirty="0" smtClean="0"/>
              <a:t>12</a:t>
            </a:r>
            <a:endParaRPr lang="fr-FR" sz="1000" dirty="0"/>
          </a:p>
        </p:txBody>
      </p:sp>
      <p:sp>
        <p:nvSpPr>
          <p:cNvPr id="20" name="Ellipse 19"/>
          <p:cNvSpPr/>
          <p:nvPr/>
        </p:nvSpPr>
        <p:spPr>
          <a:xfrm>
            <a:off x="5722986" y="1580034"/>
            <a:ext cx="243947" cy="243947"/>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000" dirty="0" smtClean="0"/>
              <a:t>13</a:t>
            </a:r>
            <a:endParaRPr lang="fr-FR" sz="1000" dirty="0"/>
          </a:p>
        </p:txBody>
      </p:sp>
      <p:sp>
        <p:nvSpPr>
          <p:cNvPr id="21" name="Ellipse 20"/>
          <p:cNvSpPr/>
          <p:nvPr/>
        </p:nvSpPr>
        <p:spPr>
          <a:xfrm>
            <a:off x="6033631" y="1580034"/>
            <a:ext cx="243947" cy="243947"/>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000" dirty="0" smtClean="0"/>
              <a:t>14</a:t>
            </a:r>
            <a:endParaRPr lang="fr-FR" sz="1000" dirty="0"/>
          </a:p>
        </p:txBody>
      </p:sp>
      <p:sp>
        <p:nvSpPr>
          <p:cNvPr id="22" name="Ellipse 21"/>
          <p:cNvSpPr/>
          <p:nvPr/>
        </p:nvSpPr>
        <p:spPr>
          <a:xfrm>
            <a:off x="6344276" y="1580034"/>
            <a:ext cx="243947" cy="243947"/>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000" dirty="0" smtClean="0"/>
              <a:t>15</a:t>
            </a:r>
            <a:endParaRPr lang="fr-FR" sz="1000" dirty="0"/>
          </a:p>
        </p:txBody>
      </p:sp>
      <p:sp>
        <p:nvSpPr>
          <p:cNvPr id="24" name="Pentagone 93"/>
          <p:cNvSpPr/>
          <p:nvPr/>
        </p:nvSpPr>
        <p:spPr>
          <a:xfrm>
            <a:off x="1187624" y="2344504"/>
            <a:ext cx="7848871" cy="288032"/>
          </a:xfrm>
          <a:prstGeom prst="homePlat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1000" dirty="0">
                <a:solidFill>
                  <a:schemeClr val="tx1"/>
                </a:solidFill>
              </a:rPr>
              <a:t>Item </a:t>
            </a:r>
            <a:r>
              <a:rPr lang="fr-FR" sz="1000" dirty="0" smtClean="0">
                <a:solidFill>
                  <a:schemeClr val="tx1"/>
                </a:solidFill>
              </a:rPr>
              <a:t>2</a:t>
            </a:r>
            <a:endParaRPr lang="fr-FR" sz="1000" dirty="0">
              <a:solidFill>
                <a:schemeClr val="tx1"/>
              </a:solidFill>
            </a:endParaRPr>
          </a:p>
        </p:txBody>
      </p:sp>
      <p:sp>
        <p:nvSpPr>
          <p:cNvPr id="25" name="Pentagone 94"/>
          <p:cNvSpPr/>
          <p:nvPr/>
        </p:nvSpPr>
        <p:spPr>
          <a:xfrm>
            <a:off x="1187624" y="2676925"/>
            <a:ext cx="7848871" cy="288032"/>
          </a:xfrm>
          <a:prstGeom prst="homePlat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1000" dirty="0">
                <a:solidFill>
                  <a:schemeClr val="tx1"/>
                </a:solidFill>
              </a:rPr>
              <a:t>Item </a:t>
            </a:r>
            <a:r>
              <a:rPr lang="fr-FR" sz="1000" dirty="0" smtClean="0">
                <a:solidFill>
                  <a:schemeClr val="tx1"/>
                </a:solidFill>
              </a:rPr>
              <a:t>3</a:t>
            </a:r>
            <a:endParaRPr lang="fr-FR" sz="1000" dirty="0">
              <a:solidFill>
                <a:schemeClr val="tx1"/>
              </a:solidFill>
            </a:endParaRPr>
          </a:p>
        </p:txBody>
      </p:sp>
      <p:sp>
        <p:nvSpPr>
          <p:cNvPr id="26" name="Pentagone 96"/>
          <p:cNvSpPr/>
          <p:nvPr/>
        </p:nvSpPr>
        <p:spPr>
          <a:xfrm>
            <a:off x="1187624" y="3341767"/>
            <a:ext cx="7848871" cy="288032"/>
          </a:xfrm>
          <a:prstGeom prst="homePlat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1000" dirty="0" smtClean="0">
                <a:solidFill>
                  <a:schemeClr val="tx1"/>
                </a:solidFill>
              </a:rPr>
              <a:t>Item </a:t>
            </a:r>
            <a:r>
              <a:rPr lang="fr-FR" sz="1000" dirty="0">
                <a:solidFill>
                  <a:schemeClr val="tx1"/>
                </a:solidFill>
              </a:rPr>
              <a:t>n</a:t>
            </a:r>
          </a:p>
        </p:txBody>
      </p:sp>
      <p:sp>
        <p:nvSpPr>
          <p:cNvPr id="27" name="Pentagone 97"/>
          <p:cNvSpPr/>
          <p:nvPr/>
        </p:nvSpPr>
        <p:spPr>
          <a:xfrm>
            <a:off x="1187624" y="4697584"/>
            <a:ext cx="7848871" cy="288032"/>
          </a:xfrm>
          <a:prstGeom prst="homePlat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1100" b="1" dirty="0" smtClean="0">
                <a:solidFill>
                  <a:schemeClr val="tx1"/>
                </a:solidFill>
              </a:rPr>
              <a:t>Séquence 1</a:t>
            </a:r>
            <a:endParaRPr lang="fr-FR" sz="1100" b="1" dirty="0">
              <a:solidFill>
                <a:schemeClr val="tx1"/>
              </a:solidFill>
            </a:endParaRPr>
          </a:p>
        </p:txBody>
      </p:sp>
      <p:sp>
        <p:nvSpPr>
          <p:cNvPr id="28" name="Pentagone 99"/>
          <p:cNvSpPr/>
          <p:nvPr/>
        </p:nvSpPr>
        <p:spPr>
          <a:xfrm>
            <a:off x="1187624" y="5030005"/>
            <a:ext cx="7848871" cy="288032"/>
          </a:xfrm>
          <a:prstGeom prst="homePlat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1100" b="1" dirty="0" smtClean="0">
                <a:solidFill>
                  <a:schemeClr val="tx1"/>
                </a:solidFill>
              </a:rPr>
              <a:t>Séquence 2</a:t>
            </a:r>
            <a:endParaRPr lang="fr-FR" sz="1100" b="1" dirty="0">
              <a:solidFill>
                <a:schemeClr val="tx1"/>
              </a:solidFill>
            </a:endParaRPr>
          </a:p>
        </p:txBody>
      </p:sp>
      <p:sp>
        <p:nvSpPr>
          <p:cNvPr id="29" name="Pentagone 100"/>
          <p:cNvSpPr/>
          <p:nvPr/>
        </p:nvSpPr>
        <p:spPr>
          <a:xfrm>
            <a:off x="1187624" y="5362426"/>
            <a:ext cx="7848871" cy="288032"/>
          </a:xfrm>
          <a:prstGeom prst="homePlat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1100" b="1" dirty="0" smtClean="0">
                <a:solidFill>
                  <a:schemeClr val="tx1"/>
                </a:solidFill>
              </a:rPr>
              <a:t>Séquence 3</a:t>
            </a:r>
            <a:endParaRPr lang="fr-FR" sz="1100" b="1" dirty="0">
              <a:solidFill>
                <a:schemeClr val="tx1"/>
              </a:solidFill>
            </a:endParaRPr>
          </a:p>
        </p:txBody>
      </p:sp>
      <p:sp>
        <p:nvSpPr>
          <p:cNvPr id="30" name="Pentagone 102"/>
          <p:cNvSpPr/>
          <p:nvPr/>
        </p:nvSpPr>
        <p:spPr>
          <a:xfrm>
            <a:off x="1187624" y="6027268"/>
            <a:ext cx="7848871" cy="288032"/>
          </a:xfrm>
          <a:prstGeom prst="homePlat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1100" b="1" dirty="0" smtClean="0">
                <a:solidFill>
                  <a:srgbClr val="000000"/>
                </a:solidFill>
              </a:rPr>
              <a:t>Séquence 11</a:t>
            </a:r>
            <a:endParaRPr lang="fr-FR" sz="1100" b="1" dirty="0">
              <a:solidFill>
                <a:srgbClr val="000000"/>
              </a:solidFill>
            </a:endParaRPr>
          </a:p>
        </p:txBody>
      </p:sp>
      <p:sp>
        <p:nvSpPr>
          <p:cNvPr id="46" name="Ellipse 45"/>
          <p:cNvSpPr/>
          <p:nvPr/>
        </p:nvSpPr>
        <p:spPr>
          <a:xfrm>
            <a:off x="7178149" y="1563422"/>
            <a:ext cx="243947" cy="243947"/>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000" dirty="0" smtClean="0"/>
              <a:t>1</a:t>
            </a:r>
            <a:endParaRPr lang="fr-FR" sz="1000" dirty="0"/>
          </a:p>
        </p:txBody>
      </p:sp>
      <p:sp>
        <p:nvSpPr>
          <p:cNvPr id="47" name="Ellipse 46"/>
          <p:cNvSpPr/>
          <p:nvPr/>
        </p:nvSpPr>
        <p:spPr>
          <a:xfrm>
            <a:off x="7488794" y="1563422"/>
            <a:ext cx="243947" cy="243947"/>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000" dirty="0" smtClean="0"/>
              <a:t>2</a:t>
            </a:r>
            <a:endParaRPr lang="fr-FR" sz="1000" dirty="0"/>
          </a:p>
        </p:txBody>
      </p:sp>
      <p:sp>
        <p:nvSpPr>
          <p:cNvPr id="48" name="Ellipse 47"/>
          <p:cNvSpPr/>
          <p:nvPr/>
        </p:nvSpPr>
        <p:spPr>
          <a:xfrm>
            <a:off x="7799439" y="1563422"/>
            <a:ext cx="243947" cy="243947"/>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000" dirty="0" smtClean="0"/>
              <a:t>3</a:t>
            </a:r>
            <a:endParaRPr lang="fr-FR" sz="1000" dirty="0"/>
          </a:p>
        </p:txBody>
      </p:sp>
      <p:sp>
        <p:nvSpPr>
          <p:cNvPr id="49" name="Ellipse 48"/>
          <p:cNvSpPr/>
          <p:nvPr/>
        </p:nvSpPr>
        <p:spPr>
          <a:xfrm>
            <a:off x="8110084" y="1563422"/>
            <a:ext cx="243947" cy="243947"/>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000" dirty="0" smtClean="0"/>
              <a:t>4</a:t>
            </a:r>
            <a:endParaRPr lang="fr-FR" sz="1000" dirty="0"/>
          </a:p>
        </p:txBody>
      </p:sp>
      <p:sp>
        <p:nvSpPr>
          <p:cNvPr id="50" name="Ellipse 49"/>
          <p:cNvSpPr/>
          <p:nvPr/>
        </p:nvSpPr>
        <p:spPr>
          <a:xfrm>
            <a:off x="8420729" y="1563422"/>
            <a:ext cx="243947" cy="243947"/>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000" dirty="0" smtClean="0"/>
              <a:t>5</a:t>
            </a:r>
            <a:endParaRPr lang="fr-FR" sz="1000" dirty="0"/>
          </a:p>
        </p:txBody>
      </p:sp>
      <p:grpSp>
        <p:nvGrpSpPr>
          <p:cNvPr id="102" name="Grouper 101"/>
          <p:cNvGrpSpPr/>
          <p:nvPr/>
        </p:nvGrpSpPr>
        <p:grpSpPr>
          <a:xfrm>
            <a:off x="2117220" y="1766846"/>
            <a:ext cx="6433960" cy="4773654"/>
            <a:chOff x="2117220" y="1766846"/>
            <a:chExt cx="6433960" cy="4133668"/>
          </a:xfrm>
        </p:grpSpPr>
        <p:cxnSp>
          <p:nvCxnSpPr>
            <p:cNvPr id="31" name="Connecteur droit 30"/>
            <p:cNvCxnSpPr>
              <a:stCxn id="8" idx="4"/>
            </p:cNvCxnSpPr>
            <p:nvPr/>
          </p:nvCxnSpPr>
          <p:spPr>
            <a:xfrm>
              <a:off x="2117220" y="1823981"/>
              <a:ext cx="0" cy="407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2420638" y="1804936"/>
              <a:ext cx="0" cy="407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2741812" y="1785891"/>
              <a:ext cx="0" cy="407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3054108" y="1766846"/>
              <a:ext cx="0" cy="407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3366404" y="1783313"/>
              <a:ext cx="0" cy="407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3678700" y="1799780"/>
              <a:ext cx="0" cy="407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3982118" y="1807369"/>
              <a:ext cx="0" cy="407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4294414" y="1806080"/>
              <a:ext cx="0" cy="407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a:off x="4606710" y="1804791"/>
              <a:ext cx="0" cy="407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4919006" y="1803502"/>
              <a:ext cx="0" cy="407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5231302" y="1802213"/>
              <a:ext cx="0" cy="407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a:off x="5543598" y="1800924"/>
              <a:ext cx="0" cy="407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5855894" y="1799635"/>
              <a:ext cx="0" cy="407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a:off x="6168190" y="1798346"/>
              <a:ext cx="0" cy="407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a:off x="6480486" y="1797057"/>
              <a:ext cx="0" cy="407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a:off x="7301996" y="1801214"/>
              <a:ext cx="0" cy="407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a:off x="7614292" y="1799925"/>
              <a:ext cx="0" cy="407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a:off x="7926588" y="1798636"/>
              <a:ext cx="0" cy="407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a:off x="8238884" y="1797347"/>
              <a:ext cx="0" cy="407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a:off x="8551180" y="1796058"/>
              <a:ext cx="0" cy="4076533"/>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58" name="Picture 4" descr="C:\Users\user\Documents\My Dropbox\07- Lycée\STI2D\che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1405" y="2021395"/>
            <a:ext cx="260548" cy="24163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C:\Users\user\Documents\My Dropbox\07- Lycée\STI2D\che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5162" y="2012645"/>
            <a:ext cx="260548" cy="24163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C:\Users\user\Documents\My Dropbox\07- Lycée\STI2D\che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8647" y="2012858"/>
            <a:ext cx="260548" cy="24163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descr="C:\Users\user\Documents\My Dropbox\07- Lycée\STI2D\che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0772" y="2025393"/>
            <a:ext cx="260548" cy="24163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C:\Users\user\Documents\My Dropbox\07- Lycée\STI2D\che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6047" y="2025393"/>
            <a:ext cx="260548" cy="24163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C:\Users\user\Documents\My Dropbox\07- Lycée\STI2D\che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6640" y="2364508"/>
            <a:ext cx="260548" cy="24163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C:\Users\user\Documents\My Dropbox\07- Lycée\STI2D\che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9822" y="2377818"/>
            <a:ext cx="260548" cy="24163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descr="C:\Users\user\Documents\My Dropbox\07- Lycée\STI2D\che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5097" y="2377818"/>
            <a:ext cx="260548" cy="24163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 descr="C:\Users\user\Documents\My Dropbox\07- Lycée\STI2D\che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7115" y="2688358"/>
            <a:ext cx="260548" cy="24163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descr="C:\Users\user\Documents\My Dropbox\07- Lycée\STI2D\che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2825" y="2679046"/>
            <a:ext cx="260548" cy="24163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descr="C:\Users\user\Documents\My Dropbox\07- Lycée\STI2D\che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9010" y="3346009"/>
            <a:ext cx="260548" cy="24163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descr="C:\Users\user\Documents\My Dropbox\07- Lycée\STI2D\che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0430" y="3346435"/>
            <a:ext cx="260548" cy="24163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descr="C:\Users\user\Documents\My Dropbox\07- Lycée\STI2D\che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4322" y="3355883"/>
            <a:ext cx="260548" cy="24163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descr="C:\Users\user\Documents\My Dropbox\07- Lycée\STI2D\che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6822" y="3355883"/>
            <a:ext cx="260548" cy="24163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descr="C:\Users\user\Documents\My Dropbox\07- Lycée\STI2D\che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0297" y="3368418"/>
            <a:ext cx="260548" cy="24163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descr="C:\Users\user\Documents\My Dropbox\07- Lycée\STI2D\che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5572" y="3368418"/>
            <a:ext cx="260548" cy="24163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descr="C:\Users\user\Documents\My Dropbox\07- Lycée\STI2D\che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9897" y="3349368"/>
            <a:ext cx="260548" cy="24163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descr="C:\Users\user\Documents\My Dropbox\07- Lycée\STI2D\che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4222" y="3358893"/>
            <a:ext cx="260548" cy="24163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4" descr="C:\Users\user\Documents\My Dropbox\07- Lycée\STI2D\che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9022" y="3368418"/>
            <a:ext cx="260548" cy="24163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4" descr="C:\Users\user\Documents\My Dropbox\07- Lycée\STI2D\che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5097" y="4714618"/>
            <a:ext cx="260548" cy="24163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 descr="C:\Users\user\Documents\My Dropbox\07- Lycée\STI2D\che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4222" y="4705093"/>
            <a:ext cx="260548" cy="24163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descr="C:\Users\user\Documents\My Dropbox\07- Lycée\STI2D\che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9010" y="5035109"/>
            <a:ext cx="260548" cy="24163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descr="C:\Users\user\Documents\My Dropbox\07- Lycée\STI2D\che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5572" y="5057518"/>
            <a:ext cx="260548" cy="24163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4" descr="C:\Users\user\Documents\My Dropbox\07- Lycée\STI2D\che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9897" y="5038468"/>
            <a:ext cx="260548" cy="24163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 descr="C:\Users\user\Documents\My Dropbox\07- Lycée\STI2D\che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2825" y="5368271"/>
            <a:ext cx="260548" cy="241630"/>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descr="C:\Users\user\Documents\My Dropbox\07- Lycée\STI2D\che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9010" y="5368484"/>
            <a:ext cx="260548" cy="24163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descr="C:\Users\user\Documents\My Dropbox\07- Lycée\STI2D\che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4222" y="5381368"/>
            <a:ext cx="260548" cy="24163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 descr="C:\Users\user\Documents\My Dropbox\07- Lycée\STI2D\che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9022" y="5390893"/>
            <a:ext cx="260548" cy="241630"/>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descr="C:\Users\user\Documents\My Dropbox\07- Lycée\STI2D\che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0430" y="6035660"/>
            <a:ext cx="260548" cy="241630"/>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 descr="C:\Users\user\Documents\My Dropbox\07- Lycée\STI2D\che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4322" y="6045108"/>
            <a:ext cx="260548" cy="241630"/>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4" descr="C:\Users\user\Documents\My Dropbox\07- Lycée\STI2D\che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1622" y="6045108"/>
            <a:ext cx="260548" cy="24163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4" descr="C:\Users\user\Documents\My Dropbox\07- Lycée\STI2D\che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0297" y="6057643"/>
            <a:ext cx="260548" cy="24163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 descr="C:\Users\user\Documents\My Dropbox\07- Lycée\STI2D\che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5572" y="6057643"/>
            <a:ext cx="260548" cy="241630"/>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4" descr="C:\Users\user\Documents\My Dropbox\07- Lycée\STI2D\che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9897" y="6038593"/>
            <a:ext cx="260548" cy="24163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descr="C:\Users\user\Documents\My Dropbox\07- Lycée\STI2D\che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4222" y="6048118"/>
            <a:ext cx="260548" cy="24163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 descr="C:\Users\user\Documents\My Dropbox\07- Lycée\STI2D\che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9022" y="6057643"/>
            <a:ext cx="260548" cy="24163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4" descr="C:\Users\user\Documents\My Dropbox\07- Lycée\STI2D\che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5097" y="2692143"/>
            <a:ext cx="260548" cy="241630"/>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C:\Users\user\Documents\My Dropbox\07- Lycée\STI2D\che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9290" y="4717809"/>
            <a:ext cx="260548" cy="241630"/>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4" descr="C:\Users\user\Documents\My Dropbox\07- Lycée\STI2D\che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8192" y="4717809"/>
            <a:ext cx="260548" cy="241630"/>
          </a:xfrm>
          <a:prstGeom prst="rect">
            <a:avLst/>
          </a:prstGeom>
          <a:noFill/>
          <a:extLst>
            <a:ext uri="{909E8E84-426E-40dd-AFC4-6F175D3DCCD1}">
              <a14:hiddenFill xmlns:a14="http://schemas.microsoft.com/office/drawing/2010/main">
                <a:solidFill>
                  <a:srgbClr val="FFFFFF"/>
                </a:solidFill>
              </a14:hiddenFill>
            </a:ext>
          </a:extLst>
        </p:spPr>
      </p:pic>
      <p:sp>
        <p:nvSpPr>
          <p:cNvPr id="100" name="Arrondir un rectangle avec un coin diagonal 99"/>
          <p:cNvSpPr/>
          <p:nvPr/>
        </p:nvSpPr>
        <p:spPr>
          <a:xfrm>
            <a:off x="599749"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600" dirty="0"/>
              <a:t>La relation </a:t>
            </a:r>
            <a:r>
              <a:rPr lang="fr-FR" sz="3600" dirty="0" smtClean="0"/>
              <a:t>Séquence-</a:t>
            </a:r>
            <a:r>
              <a:rPr lang="fr-FR" sz="3600" dirty="0"/>
              <a:t>CI</a:t>
            </a:r>
            <a:r>
              <a:rPr lang="fr-FR" sz="3600" dirty="0" smtClean="0"/>
              <a:t>-</a:t>
            </a:r>
            <a:r>
              <a:rPr lang="fr-FR" sz="3600" dirty="0"/>
              <a:t>Programme</a:t>
            </a:r>
          </a:p>
        </p:txBody>
      </p:sp>
      <p:sp>
        <p:nvSpPr>
          <p:cNvPr id="101" name="Rectangle 100"/>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Matrice des séquences</a:t>
            </a:r>
            <a:endParaRPr lang="fr-FR" sz="3600" dirty="0"/>
          </a:p>
        </p:txBody>
      </p:sp>
      <p:grpSp>
        <p:nvGrpSpPr>
          <p:cNvPr id="153" name="Grouper 152"/>
          <p:cNvGrpSpPr/>
          <p:nvPr/>
        </p:nvGrpSpPr>
        <p:grpSpPr>
          <a:xfrm>
            <a:off x="2244221" y="1961473"/>
            <a:ext cx="1894065" cy="2695832"/>
            <a:chOff x="2244221" y="1961473"/>
            <a:chExt cx="1894065" cy="2695832"/>
          </a:xfrm>
        </p:grpSpPr>
        <p:cxnSp>
          <p:nvCxnSpPr>
            <p:cNvPr id="113" name="Connecteur droit avec flèche 112"/>
            <p:cNvCxnSpPr>
              <a:stCxn id="108" idx="0"/>
            </p:cNvCxnSpPr>
            <p:nvPr/>
          </p:nvCxnSpPr>
          <p:spPr>
            <a:xfrm flipH="1" flipV="1">
              <a:off x="2420638" y="2964957"/>
              <a:ext cx="3582" cy="168984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4" name="Connecteur droit avec flèche 113"/>
            <p:cNvCxnSpPr>
              <a:stCxn id="109" idx="0"/>
            </p:cNvCxnSpPr>
            <p:nvPr/>
          </p:nvCxnSpPr>
          <p:spPr>
            <a:xfrm flipH="1" flipV="1">
              <a:off x="3982118" y="2344504"/>
              <a:ext cx="14598" cy="231280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9" name="Ellipse 118"/>
            <p:cNvSpPr/>
            <p:nvPr/>
          </p:nvSpPr>
          <p:spPr>
            <a:xfrm>
              <a:off x="2244221" y="2619448"/>
              <a:ext cx="359998" cy="3600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0" name="Ellipse 119"/>
            <p:cNvSpPr/>
            <p:nvPr/>
          </p:nvSpPr>
          <p:spPr>
            <a:xfrm>
              <a:off x="3778288" y="1961473"/>
              <a:ext cx="359998" cy="3600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154" name="Grouper 153"/>
          <p:cNvGrpSpPr/>
          <p:nvPr/>
        </p:nvGrpSpPr>
        <p:grpSpPr>
          <a:xfrm>
            <a:off x="1177260" y="1958935"/>
            <a:ext cx="2601028" cy="1053479"/>
            <a:chOff x="1177260" y="1958935"/>
            <a:chExt cx="2601028" cy="1053479"/>
          </a:xfrm>
        </p:grpSpPr>
        <p:cxnSp>
          <p:nvCxnSpPr>
            <p:cNvPr id="118" name="Connecteur droit avec flèche 117"/>
            <p:cNvCxnSpPr/>
            <p:nvPr/>
          </p:nvCxnSpPr>
          <p:spPr>
            <a:xfrm flipH="1">
              <a:off x="1765300" y="2819400"/>
              <a:ext cx="473893"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1" name="Connecteur droit avec flèche 120"/>
            <p:cNvCxnSpPr>
              <a:stCxn id="120" idx="2"/>
            </p:cNvCxnSpPr>
            <p:nvPr/>
          </p:nvCxnSpPr>
          <p:spPr>
            <a:xfrm flipH="1">
              <a:off x="1765300" y="2141473"/>
              <a:ext cx="2012988"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5" name="Ellipse 124"/>
            <p:cNvSpPr/>
            <p:nvPr/>
          </p:nvSpPr>
          <p:spPr>
            <a:xfrm>
              <a:off x="1177260" y="2652414"/>
              <a:ext cx="588040" cy="3600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6" name="Ellipse 125"/>
            <p:cNvSpPr/>
            <p:nvPr/>
          </p:nvSpPr>
          <p:spPr>
            <a:xfrm>
              <a:off x="1177260" y="1958935"/>
              <a:ext cx="588040" cy="3600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152" name="Grouper 151"/>
          <p:cNvGrpSpPr/>
          <p:nvPr/>
        </p:nvGrpSpPr>
        <p:grpSpPr>
          <a:xfrm>
            <a:off x="1177260" y="4651366"/>
            <a:ext cx="2999455" cy="365939"/>
            <a:chOff x="1177260" y="4651366"/>
            <a:chExt cx="2999455" cy="365939"/>
          </a:xfrm>
        </p:grpSpPr>
        <p:sp>
          <p:nvSpPr>
            <p:cNvPr id="108" name="Ellipse 107"/>
            <p:cNvSpPr/>
            <p:nvPr/>
          </p:nvSpPr>
          <p:spPr>
            <a:xfrm>
              <a:off x="2244221" y="4654798"/>
              <a:ext cx="359998" cy="3600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9" name="Ellipse 108"/>
            <p:cNvSpPr/>
            <p:nvPr/>
          </p:nvSpPr>
          <p:spPr>
            <a:xfrm>
              <a:off x="3816717" y="4657305"/>
              <a:ext cx="359998" cy="3600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11" name="Connecteur droit 110"/>
            <p:cNvCxnSpPr>
              <a:stCxn id="108" idx="6"/>
              <a:endCxn id="109" idx="2"/>
            </p:cNvCxnSpPr>
            <p:nvPr/>
          </p:nvCxnSpPr>
          <p:spPr>
            <a:xfrm>
              <a:off x="2604219" y="4834798"/>
              <a:ext cx="1212498" cy="2507"/>
            </a:xfrm>
            <a:prstGeom prst="line">
              <a:avLst/>
            </a:prstGeom>
            <a:ln>
              <a:solidFill>
                <a:srgbClr val="FF0000"/>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24" name="Ellipse 123"/>
            <p:cNvSpPr/>
            <p:nvPr/>
          </p:nvSpPr>
          <p:spPr>
            <a:xfrm>
              <a:off x="1177260" y="4651366"/>
              <a:ext cx="817986" cy="3600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28" name="Connecteur droit avec flèche 127"/>
            <p:cNvCxnSpPr>
              <a:stCxn id="124" idx="6"/>
              <a:endCxn id="108" idx="2"/>
            </p:cNvCxnSpPr>
            <p:nvPr/>
          </p:nvCxnSpPr>
          <p:spPr>
            <a:xfrm>
              <a:off x="1995246" y="4831366"/>
              <a:ext cx="248975" cy="343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57" name="Grouper 156"/>
          <p:cNvGrpSpPr/>
          <p:nvPr/>
        </p:nvGrpSpPr>
        <p:grpSpPr>
          <a:xfrm>
            <a:off x="2604219" y="1987253"/>
            <a:ext cx="5800979" cy="999761"/>
            <a:chOff x="2604219" y="1987253"/>
            <a:chExt cx="5800979" cy="999761"/>
          </a:xfrm>
        </p:grpSpPr>
        <p:sp>
          <p:nvSpPr>
            <p:cNvPr id="130" name="Ellipse 129"/>
            <p:cNvSpPr/>
            <p:nvPr/>
          </p:nvSpPr>
          <p:spPr>
            <a:xfrm>
              <a:off x="8045200" y="1987253"/>
              <a:ext cx="359998" cy="360000"/>
            </a:xfrm>
            <a:prstGeom prst="ellipse">
              <a:avLst/>
            </a:pr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155" name="Grouper 154"/>
            <p:cNvGrpSpPr/>
            <p:nvPr/>
          </p:nvGrpSpPr>
          <p:grpSpPr>
            <a:xfrm>
              <a:off x="2604219" y="2012693"/>
              <a:ext cx="5761501" cy="974321"/>
              <a:chOff x="2604219" y="2012693"/>
              <a:chExt cx="5761501" cy="974321"/>
            </a:xfrm>
          </p:grpSpPr>
          <p:pic>
            <p:nvPicPr>
              <p:cNvPr id="95" name="Picture 4" descr="C:\Users\user\Documents\My Dropbox\07- Lycée\STI2D\che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5172" y="2012693"/>
                <a:ext cx="260548" cy="241630"/>
              </a:xfrm>
              <a:prstGeom prst="rect">
                <a:avLst/>
              </a:prstGeom>
              <a:noFill/>
              <a:extLst>
                <a:ext uri="{909E8E84-426E-40dd-AFC4-6F175D3DCCD1}">
                  <a14:hiddenFill xmlns:a14="http://schemas.microsoft.com/office/drawing/2010/main">
                    <a:solidFill>
                      <a:srgbClr val="FFFFFF"/>
                    </a:solidFill>
                  </a14:hiddenFill>
                </a:ext>
              </a:extLst>
            </p:spPr>
          </p:pic>
          <p:cxnSp>
            <p:nvCxnSpPr>
              <p:cNvPr id="133" name="Connecteur droit avec flèche 132"/>
              <p:cNvCxnSpPr>
                <a:stCxn id="120" idx="6"/>
                <a:endCxn id="130" idx="2"/>
              </p:cNvCxnSpPr>
              <p:nvPr/>
            </p:nvCxnSpPr>
            <p:spPr>
              <a:xfrm>
                <a:off x="4138286" y="2141473"/>
                <a:ext cx="3906914" cy="25780"/>
              </a:xfrm>
              <a:prstGeom prst="straightConnector1">
                <a:avLst/>
              </a:prstGeom>
              <a:ln>
                <a:solidFill>
                  <a:srgbClr val="984807"/>
                </a:solidFill>
                <a:tailEnd type="arrow"/>
              </a:ln>
            </p:spPr>
            <p:style>
              <a:lnRef idx="2">
                <a:schemeClr val="accent1"/>
              </a:lnRef>
              <a:fillRef idx="0">
                <a:schemeClr val="accent1"/>
              </a:fillRef>
              <a:effectRef idx="1">
                <a:schemeClr val="accent1"/>
              </a:effectRef>
              <a:fontRef idx="minor">
                <a:schemeClr val="tx1"/>
              </a:fontRef>
            </p:style>
          </p:cxnSp>
          <p:cxnSp>
            <p:nvCxnSpPr>
              <p:cNvPr id="134" name="Connecteur droit avec flèche 133"/>
              <p:cNvCxnSpPr>
                <a:stCxn id="119" idx="6"/>
                <a:endCxn id="144" idx="2"/>
              </p:cNvCxnSpPr>
              <p:nvPr/>
            </p:nvCxnSpPr>
            <p:spPr>
              <a:xfrm>
                <a:off x="2604219" y="2799448"/>
                <a:ext cx="4831418" cy="7566"/>
              </a:xfrm>
              <a:prstGeom prst="straightConnector1">
                <a:avLst/>
              </a:prstGeom>
              <a:ln>
                <a:solidFill>
                  <a:srgbClr val="984807"/>
                </a:solidFill>
                <a:tailEnd type="arrow"/>
              </a:ln>
            </p:spPr>
            <p:style>
              <a:lnRef idx="2">
                <a:schemeClr val="accent1"/>
              </a:lnRef>
              <a:fillRef idx="0">
                <a:schemeClr val="accent1"/>
              </a:fillRef>
              <a:effectRef idx="1">
                <a:schemeClr val="accent1"/>
              </a:effectRef>
              <a:fontRef idx="minor">
                <a:schemeClr val="tx1"/>
              </a:fontRef>
            </p:style>
          </p:cxnSp>
          <p:sp>
            <p:nvSpPr>
              <p:cNvPr id="144" name="Ellipse 143"/>
              <p:cNvSpPr/>
              <p:nvPr/>
            </p:nvSpPr>
            <p:spPr>
              <a:xfrm>
                <a:off x="7435637" y="2627014"/>
                <a:ext cx="359998" cy="360000"/>
              </a:xfrm>
              <a:prstGeom prst="ellipse">
                <a:avLst/>
              </a:pr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grpSp>
        <p:nvGrpSpPr>
          <p:cNvPr id="156" name="Grouper 155"/>
          <p:cNvGrpSpPr/>
          <p:nvPr/>
        </p:nvGrpSpPr>
        <p:grpSpPr>
          <a:xfrm>
            <a:off x="7447629" y="2347253"/>
            <a:ext cx="982814" cy="2676463"/>
            <a:chOff x="7447629" y="2347253"/>
            <a:chExt cx="982814" cy="2676463"/>
          </a:xfrm>
        </p:grpSpPr>
        <p:sp>
          <p:nvSpPr>
            <p:cNvPr id="131" name="Ellipse 130"/>
            <p:cNvSpPr/>
            <p:nvPr/>
          </p:nvSpPr>
          <p:spPr>
            <a:xfrm>
              <a:off x="8070445" y="4663716"/>
              <a:ext cx="359998" cy="360000"/>
            </a:xfrm>
            <a:prstGeom prst="ellipse">
              <a:avLst/>
            </a:pr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7" name="Ellipse 136"/>
            <p:cNvSpPr/>
            <p:nvPr/>
          </p:nvSpPr>
          <p:spPr>
            <a:xfrm>
              <a:off x="7447629" y="4652478"/>
              <a:ext cx="359998" cy="360000"/>
            </a:xfrm>
            <a:prstGeom prst="ellipse">
              <a:avLst/>
            </a:pr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41" name="Connecteur droit avec flèche 140"/>
            <p:cNvCxnSpPr>
              <a:stCxn id="130" idx="4"/>
              <a:endCxn id="131" idx="0"/>
            </p:cNvCxnSpPr>
            <p:nvPr/>
          </p:nvCxnSpPr>
          <p:spPr>
            <a:xfrm>
              <a:off x="8225199" y="2347253"/>
              <a:ext cx="25245" cy="2316463"/>
            </a:xfrm>
            <a:prstGeom prst="straightConnector1">
              <a:avLst/>
            </a:prstGeom>
            <a:ln>
              <a:solidFill>
                <a:srgbClr val="984807"/>
              </a:solidFill>
              <a:tailEnd type="arrow"/>
            </a:ln>
          </p:spPr>
          <p:style>
            <a:lnRef idx="2">
              <a:schemeClr val="accent1"/>
            </a:lnRef>
            <a:fillRef idx="0">
              <a:schemeClr val="accent1"/>
            </a:fillRef>
            <a:effectRef idx="1">
              <a:schemeClr val="accent1"/>
            </a:effectRef>
            <a:fontRef idx="minor">
              <a:schemeClr val="tx1"/>
            </a:fontRef>
          </p:style>
        </p:cxnSp>
        <p:cxnSp>
          <p:nvCxnSpPr>
            <p:cNvPr id="146" name="Connecteur droit avec flèche 145"/>
            <p:cNvCxnSpPr>
              <a:stCxn id="144" idx="4"/>
              <a:endCxn id="137" idx="0"/>
            </p:cNvCxnSpPr>
            <p:nvPr/>
          </p:nvCxnSpPr>
          <p:spPr>
            <a:xfrm>
              <a:off x="7615636" y="2987014"/>
              <a:ext cx="11992" cy="1665464"/>
            </a:xfrm>
            <a:prstGeom prst="straightConnector1">
              <a:avLst/>
            </a:prstGeom>
            <a:ln>
              <a:solidFill>
                <a:srgbClr val="984807"/>
              </a:solidFill>
              <a:tailEnd type="arrow"/>
            </a:ln>
          </p:spPr>
          <p:style>
            <a:lnRef idx="2">
              <a:schemeClr val="accent1"/>
            </a:lnRef>
            <a:fillRef idx="0">
              <a:schemeClr val="accent1"/>
            </a:fillRef>
            <a:effectRef idx="1">
              <a:schemeClr val="accent1"/>
            </a:effectRef>
            <a:fontRef idx="minor">
              <a:schemeClr val="tx1"/>
            </a:fontRef>
          </p:style>
        </p:cxnSp>
      </p:grpSp>
      <p:pic>
        <p:nvPicPr>
          <p:cNvPr id="127" name="Picture 1" descr="C:\Users\Administrateur\Documents\My Dropbox\07- Lycée\Comm'\Logos\logo-STI2D-150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367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anim calcmode="lin" valueType="num">
                                      <p:cBhvr additive="base">
                                        <p:cTn id="7" dur="500" fill="hold"/>
                                        <p:tgtEl>
                                          <p:spTgt spid="152"/>
                                        </p:tgtEl>
                                        <p:attrNameLst>
                                          <p:attrName>ppt_x</p:attrName>
                                        </p:attrNameLst>
                                      </p:cBhvr>
                                      <p:tavLst>
                                        <p:tav tm="0">
                                          <p:val>
                                            <p:strVal val="#ppt_x"/>
                                          </p:val>
                                        </p:tav>
                                        <p:tav tm="100000">
                                          <p:val>
                                            <p:strVal val="#ppt_x"/>
                                          </p:val>
                                        </p:tav>
                                      </p:tavLst>
                                    </p:anim>
                                    <p:anim calcmode="lin" valueType="num">
                                      <p:cBhvr additive="base">
                                        <p:cTn id="8" dur="500" fill="hold"/>
                                        <p:tgtEl>
                                          <p:spTgt spid="1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
                                        </p:tgtEl>
                                        <p:attrNameLst>
                                          <p:attrName>style.visibility</p:attrName>
                                        </p:attrNameLst>
                                      </p:cBhvr>
                                      <p:to>
                                        <p:strVal val="visible"/>
                                      </p:to>
                                    </p:set>
                                    <p:anim calcmode="lin" valueType="num">
                                      <p:cBhvr additive="base">
                                        <p:cTn id="13" dur="500" fill="hold"/>
                                        <p:tgtEl>
                                          <p:spTgt spid="153"/>
                                        </p:tgtEl>
                                        <p:attrNameLst>
                                          <p:attrName>ppt_x</p:attrName>
                                        </p:attrNameLst>
                                      </p:cBhvr>
                                      <p:tavLst>
                                        <p:tav tm="0">
                                          <p:val>
                                            <p:strVal val="#ppt_x"/>
                                          </p:val>
                                        </p:tav>
                                        <p:tav tm="100000">
                                          <p:val>
                                            <p:strVal val="#ppt_x"/>
                                          </p:val>
                                        </p:tav>
                                      </p:tavLst>
                                    </p:anim>
                                    <p:anim calcmode="lin" valueType="num">
                                      <p:cBhvr additive="base">
                                        <p:cTn id="14" dur="500" fill="hold"/>
                                        <p:tgtEl>
                                          <p:spTgt spid="15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4"/>
                                        </p:tgtEl>
                                        <p:attrNameLst>
                                          <p:attrName>style.visibility</p:attrName>
                                        </p:attrNameLst>
                                      </p:cBhvr>
                                      <p:to>
                                        <p:strVal val="visible"/>
                                      </p:to>
                                    </p:set>
                                    <p:anim calcmode="lin" valueType="num">
                                      <p:cBhvr additive="base">
                                        <p:cTn id="19" dur="500" fill="hold"/>
                                        <p:tgtEl>
                                          <p:spTgt spid="154"/>
                                        </p:tgtEl>
                                        <p:attrNameLst>
                                          <p:attrName>ppt_x</p:attrName>
                                        </p:attrNameLst>
                                      </p:cBhvr>
                                      <p:tavLst>
                                        <p:tav tm="0">
                                          <p:val>
                                            <p:strVal val="#ppt_x"/>
                                          </p:val>
                                        </p:tav>
                                        <p:tav tm="100000">
                                          <p:val>
                                            <p:strVal val="#ppt_x"/>
                                          </p:val>
                                        </p:tav>
                                      </p:tavLst>
                                    </p:anim>
                                    <p:anim calcmode="lin" valueType="num">
                                      <p:cBhvr additive="base">
                                        <p:cTn id="20" dur="500" fill="hold"/>
                                        <p:tgtEl>
                                          <p:spTgt spid="15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7"/>
                                        </p:tgtEl>
                                        <p:attrNameLst>
                                          <p:attrName>style.visibility</p:attrName>
                                        </p:attrNameLst>
                                      </p:cBhvr>
                                      <p:to>
                                        <p:strVal val="visible"/>
                                      </p:to>
                                    </p:set>
                                    <p:anim calcmode="lin" valueType="num">
                                      <p:cBhvr additive="base">
                                        <p:cTn id="25" dur="500" fill="hold"/>
                                        <p:tgtEl>
                                          <p:spTgt spid="157"/>
                                        </p:tgtEl>
                                        <p:attrNameLst>
                                          <p:attrName>ppt_x</p:attrName>
                                        </p:attrNameLst>
                                      </p:cBhvr>
                                      <p:tavLst>
                                        <p:tav tm="0">
                                          <p:val>
                                            <p:strVal val="#ppt_x"/>
                                          </p:val>
                                        </p:tav>
                                        <p:tav tm="100000">
                                          <p:val>
                                            <p:strVal val="#ppt_x"/>
                                          </p:val>
                                        </p:tav>
                                      </p:tavLst>
                                    </p:anim>
                                    <p:anim calcmode="lin" valueType="num">
                                      <p:cBhvr additive="base">
                                        <p:cTn id="26" dur="500" fill="hold"/>
                                        <p:tgtEl>
                                          <p:spTgt spid="15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6"/>
                                        </p:tgtEl>
                                        <p:attrNameLst>
                                          <p:attrName>style.visibility</p:attrName>
                                        </p:attrNameLst>
                                      </p:cBhvr>
                                      <p:to>
                                        <p:strVal val="visible"/>
                                      </p:to>
                                    </p:set>
                                    <p:anim calcmode="lin" valueType="num">
                                      <p:cBhvr additive="base">
                                        <p:cTn id="31" dur="500" fill="hold"/>
                                        <p:tgtEl>
                                          <p:spTgt spid="156"/>
                                        </p:tgtEl>
                                        <p:attrNameLst>
                                          <p:attrName>ppt_x</p:attrName>
                                        </p:attrNameLst>
                                      </p:cBhvr>
                                      <p:tavLst>
                                        <p:tav tm="0">
                                          <p:val>
                                            <p:strVal val="#ppt_x"/>
                                          </p:val>
                                        </p:tav>
                                        <p:tav tm="100000">
                                          <p:val>
                                            <p:strVal val="#ppt_x"/>
                                          </p:val>
                                        </p:tav>
                                      </p:tavLst>
                                    </p:anim>
                                    <p:anim calcmode="lin" valueType="num">
                                      <p:cBhvr additive="base">
                                        <p:cTn id="32" dur="500" fill="hold"/>
                                        <p:tgtEl>
                                          <p:spTgt spid="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1" descr="C:\Users\Administrateur\Documents\My Dropbox\07- Lycée\Comm'\Logos\logo-STI2D-150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au 2"/>
          <p:cNvGraphicFramePr>
            <a:graphicFrameLocks noGrp="1"/>
          </p:cNvGraphicFramePr>
          <p:nvPr>
            <p:extLst>
              <p:ext uri="{D42A27DB-BD31-4B8C-83A1-F6EECF244321}">
                <p14:modId xmlns:p14="http://schemas.microsoft.com/office/powerpoint/2010/main" val="1762741593"/>
              </p:ext>
            </p:extLst>
          </p:nvPr>
        </p:nvGraphicFramePr>
        <p:xfrm>
          <a:off x="628652" y="1065014"/>
          <a:ext cx="8176453" cy="5502480"/>
        </p:xfrm>
        <a:graphic>
          <a:graphicData uri="http://schemas.openxmlformats.org/drawingml/2006/table">
            <a:tbl>
              <a:tblPr/>
              <a:tblGrid>
                <a:gridCol w="372531"/>
                <a:gridCol w="491067"/>
                <a:gridCol w="3740150"/>
                <a:gridCol w="635000"/>
                <a:gridCol w="2158773"/>
                <a:gridCol w="778932"/>
              </a:tblGrid>
              <a:tr h="382786">
                <a:tc rowSpan="2" gridSpan="2">
                  <a:txBody>
                    <a:bodyPr/>
                    <a:lstStyle/>
                    <a:p>
                      <a:pPr algn="ctr" fontAlgn="b"/>
                      <a:endParaRPr lang="fr-FR" sz="1400" b="0" i="0" u="none" strike="noStrike" dirty="0">
                        <a:effectLst/>
                        <a:latin typeface="Arial"/>
                      </a:endParaRPr>
                    </a:p>
                  </a:txBody>
                  <a:tcPr marL="0" marR="0" marT="0" marB="0" anchor="ctr">
                    <a:lnL>
                      <a:noFill/>
                    </a:lnL>
                    <a:lnR w="28575" cap="flat" cmpd="sng" algn="ctr">
                      <a:solidFill>
                        <a:scrgbClr r="0" g="0" b="0"/>
                      </a:solidFill>
                      <a:prstDash val="solid"/>
                      <a:round/>
                      <a:headEnd type="none" w="med" len="med"/>
                      <a:tailEnd type="none" w="med" len="med"/>
                    </a:lnR>
                    <a:lnT>
                      <a:noFill/>
                    </a:lnT>
                    <a:lnB w="28575" cap="flat" cmpd="sng" algn="ctr">
                      <a:solidFill>
                        <a:scrgbClr r="0" g="0" b="0"/>
                      </a:solidFill>
                      <a:prstDash val="solid"/>
                      <a:round/>
                      <a:headEnd type="none" w="med" len="med"/>
                      <a:tailEnd type="none" w="med" len="med"/>
                    </a:lnB>
                  </a:tcPr>
                </a:tc>
                <a:tc rowSpan="2" hMerge="1">
                  <a:txBody>
                    <a:bodyPr/>
                    <a:lstStyle/>
                    <a:p>
                      <a:pPr algn="ctr" fontAlgn="b"/>
                      <a:endParaRPr lang="fr-FR" sz="1400" b="0" i="0" u="none" strike="noStrike" dirty="0">
                        <a:effectLst/>
                        <a:latin typeface="Arial"/>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600" b="1" i="0" u="none" strike="noStrike" dirty="0">
                          <a:effectLst/>
                          <a:latin typeface="Arial"/>
                        </a:rPr>
                        <a:t>Séquences</a:t>
                      </a: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fr-FR" sz="1600" b="1" i="0" u="none" strike="noStrike" dirty="0" smtClean="0">
                          <a:effectLst/>
                          <a:latin typeface="Arial"/>
                        </a:rPr>
                        <a:t>Sem</a:t>
                      </a:r>
                      <a:endParaRPr lang="fr-FR" sz="1600" b="1" i="0" u="none" strike="noStrike" dirty="0">
                        <a:effectLst/>
                        <a:latin typeface="Arial"/>
                      </a:endParaRP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rowSpan="2">
                  <a:txBody>
                    <a:bodyPr/>
                    <a:lstStyle/>
                    <a:p>
                      <a:pPr algn="ctr" fontAlgn="b"/>
                      <a:r>
                        <a:rPr lang="fr-FR" sz="1600" b="1" i="0" u="none" strike="noStrike" dirty="0" smtClean="0">
                          <a:effectLst/>
                          <a:latin typeface="Arial"/>
                        </a:rPr>
                        <a:t>Compétences CO</a:t>
                      </a:r>
                      <a:endParaRPr lang="fr-FR" sz="1600" b="1" i="0" u="none" strike="noStrike" dirty="0">
                        <a:effectLst/>
                        <a:latin typeface="Arial"/>
                      </a:endParaRP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rowSpan="2">
                  <a:txBody>
                    <a:bodyPr/>
                    <a:lstStyle/>
                    <a:p>
                      <a:pPr algn="ctr" fontAlgn="b"/>
                      <a:r>
                        <a:rPr lang="fr-FR" sz="1600" b="0" i="0" u="none" strike="noStrike" dirty="0" smtClean="0">
                          <a:effectLst/>
                          <a:latin typeface="Arial"/>
                        </a:rPr>
                        <a:t>Heures</a:t>
                      </a:r>
                      <a:endParaRPr lang="fr-FR" sz="1600" b="0" i="0" u="none" strike="noStrike" dirty="0">
                        <a:effectLst/>
                        <a:latin typeface="Arial"/>
                      </a:endParaRP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30244">
                <a:tc gridSpan="2" vMerge="1">
                  <a:txBody>
                    <a:bodyPr/>
                    <a:lstStyle/>
                    <a:p>
                      <a:pPr algn="ctr" fontAlgn="b"/>
                      <a:endParaRPr lang="fr-FR" sz="1400" b="0" i="0" u="none" strike="noStrike">
                        <a:effectLst/>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vMerge="1">
                  <a:txBody>
                    <a:bodyPr/>
                    <a:lstStyle/>
                    <a:p>
                      <a:pPr algn="ctr" fontAlgn="b"/>
                      <a:endParaRPr lang="fr-FR" sz="1400" b="0" i="0" u="none" strike="noStrike" dirty="0">
                        <a:effectLst/>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dirty="0">
                          <a:solidFill>
                            <a:srgbClr val="DD0806"/>
                          </a:solidFill>
                          <a:effectLst/>
                          <a:latin typeface="Arial"/>
                        </a:rPr>
                        <a:t>Première</a:t>
                      </a: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vMerge="1">
                  <a:txBody>
                    <a:bodyPr/>
                    <a:lstStyle/>
                    <a:p>
                      <a:pPr algn="ctr" fontAlgn="t"/>
                      <a:endParaRPr lang="fr-FR" sz="1600" b="0" i="0" u="none" strike="noStrike" dirty="0">
                        <a:effectLst/>
                        <a:latin typeface="Arial"/>
                      </a:endParaRP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vMerge="1">
                  <a:txBody>
                    <a:bodyPr/>
                    <a:lstStyle/>
                    <a:p>
                      <a:pPr algn="ctr" fontAlgn="b"/>
                      <a:endParaRPr lang="fr-FR" sz="1600" b="0" i="0" u="none" strike="noStrike" dirty="0">
                        <a:effectLst/>
                        <a:latin typeface="Arial"/>
                      </a:endParaRP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vMerge="1">
                  <a:txBody>
                    <a:bodyPr/>
                    <a:lstStyle/>
                    <a:p>
                      <a:pPr algn="ctr" fontAlgn="b"/>
                      <a:endParaRPr lang="fr-FR" sz="1600" b="0" i="0" u="none" strike="noStrike" dirty="0">
                        <a:effectLst/>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r>
              <a:tr h="260487">
                <a:tc rowSpan="15">
                  <a:txBody>
                    <a:bodyPr/>
                    <a:lstStyle/>
                    <a:p>
                      <a:pPr algn="ctr" fontAlgn="ctr"/>
                      <a:r>
                        <a:rPr lang="fr-FR" sz="1600" b="1" i="0" u="none" strike="noStrike" dirty="0">
                          <a:effectLst/>
                          <a:latin typeface="Arial"/>
                        </a:rPr>
                        <a:t>PREMIERE</a:t>
                      </a:r>
                    </a:p>
                  </a:txBody>
                  <a:tcPr marL="0" marR="0" marT="0" marB="0" vert="vert27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rowSpan="2">
                  <a:txBody>
                    <a:bodyPr/>
                    <a:lstStyle/>
                    <a:p>
                      <a:pPr algn="ctr" fontAlgn="ctr"/>
                      <a:r>
                        <a:rPr lang="fr-FR" sz="1600" b="1" i="0" u="none" strike="noStrike" dirty="0">
                          <a:effectLst/>
                          <a:latin typeface="Arial"/>
                        </a:rPr>
                        <a:t>P1</a:t>
                      </a:r>
                    </a:p>
                  </a:txBody>
                  <a:tcPr marL="0" marR="0" marT="0" marB="0" vert="vert27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t"/>
                      <a:r>
                        <a:rPr lang="fr-FR" sz="1400" b="0" i="0" u="none" strike="noStrike" dirty="0">
                          <a:effectLst/>
                          <a:latin typeface="Arial"/>
                        </a:rPr>
                        <a:t>1- L'éco construction des produits</a:t>
                      </a:r>
                    </a:p>
                  </a:txBody>
                  <a:tcPr marL="72000" marR="7200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FR" sz="1400" b="0" i="0" u="none" strike="noStrike" dirty="0">
                          <a:effectLst/>
                          <a:latin typeface="Arial"/>
                        </a:rPr>
                        <a:t>3</a:t>
                      </a: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FR" sz="1400" b="1" i="0" u="none" strike="noStrike" dirty="0" smtClean="0">
                          <a:solidFill>
                            <a:srgbClr val="008000"/>
                          </a:solidFill>
                          <a:effectLst/>
                          <a:latin typeface="Arial"/>
                        </a:rPr>
                        <a:t>1.1/ 2.1/  2.2</a:t>
                      </a:r>
                      <a:endParaRPr lang="fr-FR" sz="1400" b="1" i="0" u="none" strike="noStrike" dirty="0">
                        <a:solidFill>
                          <a:srgbClr val="008000"/>
                        </a:solidFill>
                        <a:effectLst/>
                        <a:latin typeface="Arial"/>
                      </a:endParaRP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0" i="0" u="none" strike="noStrike" dirty="0">
                          <a:effectLst/>
                          <a:latin typeface="Arial"/>
                        </a:rPr>
                        <a:t>24</a:t>
                      </a: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487">
                <a:tc vMerge="1">
                  <a:txBody>
                    <a:bodyPr/>
                    <a:lstStyle/>
                    <a:p>
                      <a:endParaRPr lang="fr-FR"/>
                    </a:p>
                  </a:txBody>
                  <a:tcPr/>
                </a:tc>
                <a:tc vMerge="1">
                  <a:txBody>
                    <a:bodyPr/>
                    <a:lstStyle/>
                    <a:p>
                      <a:endParaRPr lang="fr-FR"/>
                    </a:p>
                  </a:txBody>
                  <a:tcPr/>
                </a:tc>
                <a:tc>
                  <a:txBody>
                    <a:bodyPr/>
                    <a:lstStyle/>
                    <a:p>
                      <a:pPr algn="l" fontAlgn="b"/>
                      <a:r>
                        <a:rPr lang="fr-FR" sz="1400" b="0" i="0" u="none" strike="noStrike" dirty="0">
                          <a:effectLst/>
                          <a:latin typeface="Arial"/>
                        </a:rPr>
                        <a:t>2- Design et architecture des produits</a:t>
                      </a:r>
                    </a:p>
                  </a:txBody>
                  <a:tcPr marL="72000" marR="7200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FR" sz="1400" b="0" i="0" u="none" strike="noStrike" dirty="0">
                          <a:effectLst/>
                          <a:latin typeface="Arial"/>
                        </a:rPr>
                        <a:t>3</a:t>
                      </a: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FR" sz="1400" b="1" i="0" u="none" strike="noStrike" dirty="0" smtClean="0">
                          <a:solidFill>
                            <a:srgbClr val="008000"/>
                          </a:solidFill>
                          <a:effectLst/>
                          <a:latin typeface="Arial"/>
                        </a:rPr>
                        <a:t>1.2/ 2.1/ 2.2</a:t>
                      </a:r>
                      <a:endParaRPr lang="fr-FR" sz="1400" b="1" i="0" u="none" strike="noStrike" dirty="0">
                        <a:solidFill>
                          <a:srgbClr val="008000"/>
                        </a:solidFill>
                        <a:effectLst/>
                        <a:latin typeface="Arial"/>
                      </a:endParaRP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0" i="0" u="none" strike="noStrike" dirty="0">
                          <a:effectLst/>
                          <a:latin typeface="Arial"/>
                        </a:rPr>
                        <a:t>24</a:t>
                      </a: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0244">
                <a:tc vMerge="1">
                  <a:txBody>
                    <a:bodyPr/>
                    <a:lstStyle/>
                    <a:p>
                      <a:endParaRPr lang="fr-FR"/>
                    </a:p>
                  </a:txBody>
                  <a:tcPr/>
                </a:tc>
                <a:tc>
                  <a:txBody>
                    <a:bodyPr/>
                    <a:lstStyle/>
                    <a:p>
                      <a:pPr algn="ctr" fontAlgn="ctr"/>
                      <a:endParaRPr lang="fr-FR" sz="1600" b="1" i="0" u="none" strike="noStrike" dirty="0">
                        <a:effectLst/>
                        <a:latin typeface="Arial"/>
                      </a:endParaRPr>
                    </a:p>
                  </a:txBody>
                  <a:tcPr marL="0" marR="0" marT="0" marB="0" vert="vert27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fr-FR" sz="1400" b="0" i="0" u="none" strike="noStrike" dirty="0">
                          <a:effectLst/>
                          <a:latin typeface="Arial"/>
                        </a:rPr>
                        <a:t> </a:t>
                      </a:r>
                    </a:p>
                  </a:txBody>
                  <a:tcPr marL="72000" marR="7200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fr-FR" sz="1400" b="0" i="0" u="none" strike="noStrike" dirty="0">
                          <a:effectLst/>
                          <a:latin typeface="Arial"/>
                        </a:rPr>
                        <a:t> </a:t>
                      </a: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fr-FR" sz="1400" b="0" i="0" u="none" strike="noStrike" dirty="0">
                          <a:effectLst/>
                          <a:latin typeface="Arial"/>
                        </a:rPr>
                        <a:t> </a:t>
                      </a: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fr-FR" sz="1400" b="0" i="0" u="none" strike="noStrike" dirty="0">
                          <a:effectLst/>
                          <a:latin typeface="Arial"/>
                        </a:rPr>
                        <a:t> </a:t>
                      </a: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r>
              <a:tr h="336462">
                <a:tc vMerge="1">
                  <a:txBody>
                    <a:bodyPr/>
                    <a:lstStyle/>
                    <a:p>
                      <a:endParaRPr lang="fr-FR"/>
                    </a:p>
                  </a:txBody>
                  <a:tcPr/>
                </a:tc>
                <a:tc rowSpan="3">
                  <a:txBody>
                    <a:bodyPr/>
                    <a:lstStyle/>
                    <a:p>
                      <a:pPr algn="ctr" fontAlgn="ctr"/>
                      <a:r>
                        <a:rPr lang="fr-FR" sz="1600" b="1" i="0" u="none" strike="noStrike" dirty="0">
                          <a:effectLst/>
                          <a:latin typeface="Arial"/>
                        </a:rPr>
                        <a:t>P2</a:t>
                      </a:r>
                    </a:p>
                  </a:txBody>
                  <a:tcPr marL="0" marR="0" marT="0" marB="0" vert="vert27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algn="l" fontAlgn="ctr"/>
                      <a:r>
                        <a:rPr lang="fr-FR" sz="1400" b="0" i="0" u="none" strike="noStrike" dirty="0">
                          <a:effectLst/>
                          <a:latin typeface="Arial"/>
                        </a:rPr>
                        <a:t>3-  Structure et matériaux dans l'habitat </a:t>
                      </a:r>
                    </a:p>
                  </a:txBody>
                  <a:tcPr marL="72000" marR="7200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dirty="0">
                          <a:effectLst/>
                          <a:latin typeface="Arial"/>
                        </a:rPr>
                        <a:t>2</a:t>
                      </a: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dirty="0" smtClean="0">
                          <a:solidFill>
                            <a:srgbClr val="008000"/>
                          </a:solidFill>
                          <a:effectLst/>
                          <a:latin typeface="Arial"/>
                        </a:rPr>
                        <a:t>4.1/ 4.4/ 6.2</a:t>
                      </a:r>
                      <a:endParaRPr lang="fr-FR" sz="1400" b="1" i="0" u="none" strike="noStrike" dirty="0">
                        <a:solidFill>
                          <a:srgbClr val="008000"/>
                        </a:solidFill>
                        <a:effectLst/>
                        <a:latin typeface="Arial"/>
                      </a:endParaRP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0" i="0" u="none" strike="noStrike" dirty="0">
                          <a:effectLst/>
                          <a:latin typeface="Arial"/>
                        </a:rPr>
                        <a:t>16</a:t>
                      </a: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462">
                <a:tc vMerge="1">
                  <a:txBody>
                    <a:bodyPr/>
                    <a:lstStyle/>
                    <a:p>
                      <a:endParaRPr lang="fr-FR"/>
                    </a:p>
                  </a:txBody>
                  <a:tcPr/>
                </a:tc>
                <a:tc vMerge="1">
                  <a:txBody>
                    <a:bodyPr/>
                    <a:lstStyle/>
                    <a:p>
                      <a:endParaRPr lang="fr-FR"/>
                    </a:p>
                  </a:txBody>
                  <a:tcPr/>
                </a:tc>
                <a:tc>
                  <a:txBody>
                    <a:bodyPr/>
                    <a:lstStyle/>
                    <a:p>
                      <a:pPr algn="l" fontAlgn="ctr"/>
                      <a:r>
                        <a:rPr lang="fr-FR" sz="1400" b="0" i="0" u="none" strike="noStrike" dirty="0">
                          <a:effectLst/>
                          <a:latin typeface="Arial"/>
                        </a:rPr>
                        <a:t>4</a:t>
                      </a:r>
                      <a:r>
                        <a:rPr lang="fr-FR" sz="1400" b="0" i="0" u="none" strike="noStrike" dirty="0" smtClean="0">
                          <a:effectLst/>
                          <a:latin typeface="Arial"/>
                        </a:rPr>
                        <a:t>- L'énergie </a:t>
                      </a:r>
                      <a:r>
                        <a:rPr lang="fr-FR" sz="1400" b="0" i="0" u="none" strike="noStrike" dirty="0">
                          <a:effectLst/>
                          <a:latin typeface="Arial"/>
                        </a:rPr>
                        <a:t>dans l'habitat</a:t>
                      </a:r>
                    </a:p>
                  </a:txBody>
                  <a:tcPr marL="72000" marR="7200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effectLst/>
                          <a:latin typeface="Arial"/>
                        </a:rPr>
                        <a:t>2</a:t>
                      </a: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smtClean="0">
                          <a:effectLst/>
                          <a:latin typeface="Arial"/>
                        </a:rPr>
                        <a:t>4.1/</a:t>
                      </a:r>
                      <a:r>
                        <a:rPr lang="fr-FR" sz="1400" b="0" i="0" u="none" strike="noStrike" dirty="0" smtClean="0">
                          <a:solidFill>
                            <a:srgbClr val="FF0000"/>
                          </a:solidFill>
                          <a:effectLst/>
                          <a:latin typeface="Arial"/>
                        </a:rPr>
                        <a:t> </a:t>
                      </a:r>
                      <a:r>
                        <a:rPr lang="fr-FR" sz="1400" b="1" i="0" u="none" strike="noStrike" dirty="0" smtClean="0">
                          <a:solidFill>
                            <a:srgbClr val="008000"/>
                          </a:solidFill>
                          <a:effectLst/>
                          <a:latin typeface="Arial"/>
                        </a:rPr>
                        <a:t>4.2</a:t>
                      </a:r>
                      <a:r>
                        <a:rPr lang="fr-FR" sz="1400" b="0" i="0" u="none" strike="noStrike" dirty="0" smtClean="0">
                          <a:effectLst/>
                          <a:latin typeface="Arial"/>
                        </a:rPr>
                        <a:t>/ 4.4/ 6.2</a:t>
                      </a:r>
                      <a:r>
                        <a:rPr lang="fr-FR" sz="1400" b="0" i="0" u="none" strike="noStrike" dirty="0">
                          <a:effectLst/>
                          <a:latin typeface="Arial"/>
                        </a:rPr>
                        <a:t> </a:t>
                      </a: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0" i="0" u="none" strike="noStrike" dirty="0">
                          <a:effectLst/>
                          <a:latin typeface="Arial"/>
                        </a:rPr>
                        <a:t>16</a:t>
                      </a: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462">
                <a:tc vMerge="1">
                  <a:txBody>
                    <a:bodyPr/>
                    <a:lstStyle/>
                    <a:p>
                      <a:endParaRPr lang="fr-FR"/>
                    </a:p>
                  </a:txBody>
                  <a:tcPr/>
                </a:tc>
                <a:tc vMerge="1">
                  <a:txBody>
                    <a:bodyPr/>
                    <a:lstStyle/>
                    <a:p>
                      <a:endParaRPr lang="fr-FR"/>
                    </a:p>
                  </a:txBody>
                  <a:tcPr/>
                </a:tc>
                <a:tc>
                  <a:txBody>
                    <a:bodyPr/>
                    <a:lstStyle/>
                    <a:p>
                      <a:pPr algn="l" fontAlgn="ctr"/>
                      <a:r>
                        <a:rPr lang="fr-FR" sz="1400" b="0" i="0" u="none" strike="noStrike" dirty="0">
                          <a:effectLst/>
                          <a:latin typeface="Arial"/>
                        </a:rPr>
                        <a:t>5</a:t>
                      </a:r>
                      <a:r>
                        <a:rPr lang="fr-FR" sz="1400" b="0" i="0" u="none" strike="noStrike" dirty="0" smtClean="0">
                          <a:effectLst/>
                          <a:latin typeface="Arial"/>
                        </a:rPr>
                        <a:t>- L'information </a:t>
                      </a:r>
                      <a:r>
                        <a:rPr lang="fr-FR" sz="1400" b="0" i="0" u="none" strike="noStrike" dirty="0">
                          <a:effectLst/>
                          <a:latin typeface="Arial"/>
                        </a:rPr>
                        <a:t>dans l'habitat</a:t>
                      </a:r>
                    </a:p>
                  </a:txBody>
                  <a:tcPr marL="72000" marR="7200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effectLst/>
                          <a:latin typeface="Arial"/>
                        </a:rPr>
                        <a:t>2</a:t>
                      </a: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smtClean="0">
                          <a:effectLst/>
                          <a:latin typeface="Arial"/>
                        </a:rPr>
                        <a:t>4.1/ 4.2/</a:t>
                      </a:r>
                      <a:r>
                        <a:rPr lang="fr-FR" sz="1400" b="0" i="0" u="none" strike="noStrike" dirty="0" smtClean="0">
                          <a:solidFill>
                            <a:srgbClr val="FF0000"/>
                          </a:solidFill>
                          <a:effectLst/>
                          <a:latin typeface="Arial"/>
                        </a:rPr>
                        <a:t> </a:t>
                      </a:r>
                      <a:r>
                        <a:rPr lang="fr-FR" sz="1400" b="1" i="0" u="none" strike="noStrike" dirty="0" smtClean="0">
                          <a:solidFill>
                            <a:srgbClr val="008000"/>
                          </a:solidFill>
                          <a:effectLst/>
                          <a:latin typeface="Arial"/>
                        </a:rPr>
                        <a:t>4.3</a:t>
                      </a:r>
                      <a:r>
                        <a:rPr lang="fr-FR" sz="1400" b="0" i="0" u="none" strike="noStrike" dirty="0" smtClean="0">
                          <a:effectLst/>
                          <a:latin typeface="Arial"/>
                        </a:rPr>
                        <a:t>/ 4.4/</a:t>
                      </a:r>
                      <a:r>
                        <a:rPr lang="fr-FR" sz="1400" b="0" i="0" u="none" strike="noStrike" baseline="0" dirty="0" smtClean="0">
                          <a:effectLst/>
                          <a:latin typeface="Arial"/>
                        </a:rPr>
                        <a:t> 6.2</a:t>
                      </a:r>
                      <a:endParaRPr lang="fr-FR" sz="1400" b="0" i="0" u="none" strike="noStrike" dirty="0">
                        <a:effectLst/>
                        <a:latin typeface="Arial"/>
                      </a:endParaRP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0" i="0" u="none" strike="noStrike" dirty="0">
                          <a:effectLst/>
                          <a:latin typeface="Arial"/>
                        </a:rPr>
                        <a:t>16</a:t>
                      </a: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0244">
                <a:tc vMerge="1">
                  <a:txBody>
                    <a:bodyPr/>
                    <a:lstStyle/>
                    <a:p>
                      <a:endParaRPr lang="fr-FR"/>
                    </a:p>
                  </a:txBody>
                  <a:tcPr/>
                </a:tc>
                <a:tc>
                  <a:txBody>
                    <a:bodyPr/>
                    <a:lstStyle/>
                    <a:p>
                      <a:pPr algn="ctr" fontAlgn="ctr"/>
                      <a:endParaRPr lang="fr-FR" sz="1600" b="1" i="0" u="none" strike="noStrike" dirty="0">
                        <a:effectLst/>
                        <a:latin typeface="Arial"/>
                      </a:endParaRPr>
                    </a:p>
                  </a:txBody>
                  <a:tcPr marL="0" marR="0" marT="0" marB="0" vert="vert27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solidFill>
                  </a:tcPr>
                </a:tc>
                <a:tc>
                  <a:txBody>
                    <a:bodyPr/>
                    <a:lstStyle/>
                    <a:p>
                      <a:pPr algn="l" fontAlgn="ctr"/>
                      <a:r>
                        <a:rPr lang="fr-FR" sz="1400" b="0" i="0" u="none" strike="noStrike" dirty="0">
                          <a:effectLst/>
                          <a:latin typeface="Arial"/>
                        </a:rPr>
                        <a:t> </a:t>
                      </a:r>
                    </a:p>
                  </a:txBody>
                  <a:tcPr marL="72000" marR="7200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fr-FR" sz="1400" b="0" i="0" u="none" strike="noStrike" dirty="0">
                          <a:effectLst/>
                          <a:latin typeface="Arial"/>
                        </a:rPr>
                        <a:t> </a:t>
                      </a: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fr-FR" sz="1400" b="0" i="0" u="none" strike="noStrike" dirty="0">
                          <a:effectLst/>
                          <a:latin typeface="Arial"/>
                        </a:rPr>
                        <a:t> </a:t>
                      </a: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fr-FR" sz="1400" b="0" i="0" u="none" strike="noStrike" dirty="0">
                          <a:effectLst/>
                          <a:latin typeface="Arial"/>
                        </a:rPr>
                        <a:t> </a:t>
                      </a: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r>
              <a:tr h="303902">
                <a:tc vMerge="1">
                  <a:txBody>
                    <a:bodyPr/>
                    <a:lstStyle/>
                    <a:p>
                      <a:endParaRPr lang="fr-FR"/>
                    </a:p>
                  </a:txBody>
                  <a:tcPr/>
                </a:tc>
                <a:tc rowSpan="2">
                  <a:txBody>
                    <a:bodyPr/>
                    <a:lstStyle/>
                    <a:p>
                      <a:pPr algn="ctr" fontAlgn="ctr"/>
                      <a:r>
                        <a:rPr lang="fr-FR" sz="1600" b="1" i="0" u="none" strike="noStrike" dirty="0">
                          <a:effectLst/>
                          <a:latin typeface="Arial"/>
                        </a:rPr>
                        <a:t>P3</a:t>
                      </a:r>
                    </a:p>
                  </a:txBody>
                  <a:tcPr marL="0" marR="0" marT="0" marB="0" vert="vert27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algn="l" fontAlgn="ctr"/>
                      <a:r>
                        <a:rPr lang="fr-FR" sz="1400" b="0" i="0" u="none" strike="noStrike" dirty="0">
                          <a:effectLst/>
                          <a:latin typeface="Arial"/>
                        </a:rPr>
                        <a:t>6- ME efficacité énergétique et matériaux</a:t>
                      </a:r>
                    </a:p>
                  </a:txBody>
                  <a:tcPr marL="72000" marR="7200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effectLst/>
                          <a:latin typeface="Arial"/>
                        </a:rPr>
                        <a:t>4</a:t>
                      </a: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baseline="0" dirty="0" smtClean="0">
                          <a:effectLst/>
                          <a:latin typeface="Arial"/>
                        </a:rPr>
                        <a:t>1.1/ 2.1/ 2.2/</a:t>
                      </a:r>
                      <a:r>
                        <a:rPr lang="fr-FR" sz="1400" b="0" i="0" u="none" strike="noStrike" baseline="0" dirty="0" smtClean="0">
                          <a:solidFill>
                            <a:srgbClr val="FF0000"/>
                          </a:solidFill>
                          <a:effectLst/>
                          <a:latin typeface="Arial"/>
                        </a:rPr>
                        <a:t> </a:t>
                      </a:r>
                      <a:r>
                        <a:rPr lang="fr-FR" sz="1400" b="1" i="0" u="none" strike="noStrike" baseline="0" dirty="0" smtClean="0">
                          <a:solidFill>
                            <a:srgbClr val="008000"/>
                          </a:solidFill>
                          <a:effectLst/>
                          <a:latin typeface="Arial"/>
                        </a:rPr>
                        <a:t>5.1</a:t>
                      </a:r>
                      <a:r>
                        <a:rPr lang="fr-FR" sz="1400" b="0" i="0" u="none" strike="noStrike" baseline="0" dirty="0" smtClean="0">
                          <a:effectLst/>
                          <a:latin typeface="Arial"/>
                        </a:rPr>
                        <a:t>/ 6.2</a:t>
                      </a:r>
                      <a:r>
                        <a:rPr lang="fr-FR" sz="1400" b="0" i="0" u="none" strike="noStrike" dirty="0">
                          <a:effectLst/>
                          <a:latin typeface="Arial"/>
                        </a:rPr>
                        <a:t> </a:t>
                      </a: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0" i="0" u="none" strike="noStrike" dirty="0">
                          <a:effectLst/>
                          <a:latin typeface="Arial"/>
                        </a:rPr>
                        <a:t>32</a:t>
                      </a: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902">
                <a:tc vMerge="1">
                  <a:txBody>
                    <a:bodyPr/>
                    <a:lstStyle/>
                    <a:p>
                      <a:endParaRPr lang="fr-FR"/>
                    </a:p>
                  </a:txBody>
                  <a:tcPr/>
                </a:tc>
                <a:tc vMerge="1">
                  <a:txBody>
                    <a:bodyPr/>
                    <a:lstStyle/>
                    <a:p>
                      <a:endParaRPr lang="fr-FR"/>
                    </a:p>
                  </a:txBody>
                  <a:tcPr/>
                </a:tc>
                <a:tc>
                  <a:txBody>
                    <a:bodyPr/>
                    <a:lstStyle/>
                    <a:p>
                      <a:pPr algn="l" fontAlgn="ctr"/>
                      <a:r>
                        <a:rPr lang="fr-FR" sz="1400" b="0" i="0" u="none" strike="noStrike" dirty="0">
                          <a:effectLst/>
                          <a:latin typeface="Arial"/>
                        </a:rPr>
                        <a:t>7-  EI efficacité énergétique et SI</a:t>
                      </a:r>
                    </a:p>
                  </a:txBody>
                  <a:tcPr marL="72000" marR="7200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effectLst/>
                          <a:latin typeface="Arial"/>
                        </a:rPr>
                        <a:t>4</a:t>
                      </a: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baseline="0" dirty="0" smtClean="0">
                          <a:effectLst/>
                          <a:latin typeface="Arial"/>
                        </a:rPr>
                        <a:t>1.1/ 1.2/ 2.1/ 2.2/ </a:t>
                      </a:r>
                      <a:r>
                        <a:rPr lang="fr-FR" sz="1400" b="0" i="0" u="none" strike="noStrike" baseline="0" dirty="0" smtClean="0">
                          <a:solidFill>
                            <a:srgbClr val="008000"/>
                          </a:solidFill>
                          <a:effectLst/>
                          <a:latin typeface="Arial"/>
                        </a:rPr>
                        <a:t>5.1</a:t>
                      </a:r>
                      <a:r>
                        <a:rPr lang="fr-FR" sz="1400" b="0" i="0" u="none" strike="noStrike" baseline="0" dirty="0" smtClean="0">
                          <a:effectLst/>
                          <a:latin typeface="Arial"/>
                        </a:rPr>
                        <a:t>/ 6/2</a:t>
                      </a:r>
                      <a:endParaRPr lang="fr-FR" sz="1400" b="0" i="0" u="none" strike="noStrike" dirty="0">
                        <a:effectLst/>
                        <a:latin typeface="Arial"/>
                      </a:endParaRP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0" i="0" u="none" strike="noStrike">
                          <a:effectLst/>
                          <a:latin typeface="Arial"/>
                        </a:rPr>
                        <a:t>32</a:t>
                      </a: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0244">
                <a:tc vMerge="1">
                  <a:txBody>
                    <a:bodyPr/>
                    <a:lstStyle/>
                    <a:p>
                      <a:endParaRPr lang="fr-FR"/>
                    </a:p>
                  </a:txBody>
                  <a:tcPr/>
                </a:tc>
                <a:tc>
                  <a:txBody>
                    <a:bodyPr/>
                    <a:lstStyle/>
                    <a:p>
                      <a:pPr algn="ctr" fontAlgn="ctr"/>
                      <a:endParaRPr lang="fr-FR" sz="1600" b="1" i="0" u="none" strike="noStrike" dirty="0">
                        <a:effectLst/>
                        <a:latin typeface="Arial"/>
                      </a:endParaRPr>
                    </a:p>
                  </a:txBody>
                  <a:tcPr marL="0" marR="0" marT="0" marB="0" vert="vert27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solidFill>
                  </a:tcPr>
                </a:tc>
                <a:tc>
                  <a:txBody>
                    <a:bodyPr/>
                    <a:lstStyle/>
                    <a:p>
                      <a:pPr algn="l" fontAlgn="ctr"/>
                      <a:r>
                        <a:rPr lang="fr-FR" sz="1400" b="0" i="0" u="none" strike="noStrike" dirty="0">
                          <a:effectLst/>
                          <a:latin typeface="Arial"/>
                        </a:rPr>
                        <a:t> </a:t>
                      </a:r>
                    </a:p>
                  </a:txBody>
                  <a:tcPr marL="72000" marR="7200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fr-FR" sz="1400" b="0" i="0" u="none" strike="noStrike" dirty="0">
                          <a:effectLst/>
                          <a:latin typeface="Arial"/>
                        </a:rPr>
                        <a:t> </a:t>
                      </a: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fr-FR" sz="1400" b="0" i="0" u="none" strike="noStrike" dirty="0">
                          <a:effectLst/>
                          <a:latin typeface="Arial"/>
                        </a:rPr>
                        <a:t> </a:t>
                      </a: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fr-FR" sz="1400" b="0" i="0" u="none" strike="noStrike" dirty="0">
                          <a:effectLst/>
                          <a:latin typeface="Arial"/>
                        </a:rPr>
                        <a:t> </a:t>
                      </a: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r>
              <a:tr h="390731">
                <a:tc vMerge="1">
                  <a:txBody>
                    <a:bodyPr/>
                    <a:lstStyle/>
                    <a:p>
                      <a:endParaRPr lang="fr-FR"/>
                    </a:p>
                  </a:txBody>
                  <a:tcPr/>
                </a:tc>
                <a:tc rowSpan="3">
                  <a:txBody>
                    <a:bodyPr/>
                    <a:lstStyle/>
                    <a:p>
                      <a:pPr algn="ctr" fontAlgn="ctr"/>
                      <a:r>
                        <a:rPr lang="fr-FR" sz="1600" b="1" i="0" u="none" strike="noStrike" dirty="0">
                          <a:effectLst/>
                          <a:latin typeface="Arial"/>
                        </a:rPr>
                        <a:t>P4</a:t>
                      </a:r>
                    </a:p>
                  </a:txBody>
                  <a:tcPr marL="0" marR="0" marT="0" marB="0" vert="vert27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fr-FR" sz="1400" b="0" i="0" u="none" strike="noStrike" dirty="0">
                          <a:effectLst/>
                          <a:latin typeface="Arial"/>
                        </a:rPr>
                        <a:t>8-  Structure et matériaux des systèmes mécatroniques </a:t>
                      </a:r>
                    </a:p>
                  </a:txBody>
                  <a:tcPr marL="72000" marR="7200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effectLst/>
                          <a:latin typeface="Arial"/>
                        </a:rPr>
                        <a:t>2</a:t>
                      </a: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dirty="0" smtClean="0">
                          <a:solidFill>
                            <a:srgbClr val="008000"/>
                          </a:solidFill>
                          <a:effectLst/>
                          <a:latin typeface="Arial"/>
                        </a:rPr>
                        <a:t>5.2/</a:t>
                      </a:r>
                      <a:r>
                        <a:rPr lang="fr-FR" sz="1400" b="1" i="0" u="none" strike="noStrike" baseline="0" dirty="0" smtClean="0">
                          <a:solidFill>
                            <a:srgbClr val="008000"/>
                          </a:solidFill>
                          <a:effectLst/>
                          <a:latin typeface="Arial"/>
                        </a:rPr>
                        <a:t> 5.3</a:t>
                      </a:r>
                      <a:r>
                        <a:rPr lang="fr-FR" sz="1400" b="0" i="0" u="none" strike="noStrike" baseline="0" dirty="0" smtClean="0">
                          <a:effectLst/>
                          <a:latin typeface="Arial"/>
                        </a:rPr>
                        <a:t>/ 6.2</a:t>
                      </a:r>
                      <a:r>
                        <a:rPr lang="fr-FR" sz="1400" b="0" i="0" u="none" strike="noStrike" dirty="0">
                          <a:effectLst/>
                          <a:latin typeface="Arial"/>
                        </a:rPr>
                        <a:t> </a:t>
                      </a: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0" i="0" u="none" strike="noStrike" dirty="0">
                          <a:effectLst/>
                          <a:latin typeface="Arial"/>
                        </a:rPr>
                        <a:t>16</a:t>
                      </a: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2194">
                <a:tc vMerge="1">
                  <a:txBody>
                    <a:bodyPr/>
                    <a:lstStyle/>
                    <a:p>
                      <a:endParaRPr lang="fr-FR"/>
                    </a:p>
                  </a:txBody>
                  <a:tcPr/>
                </a:tc>
                <a:tc vMerge="1">
                  <a:txBody>
                    <a:bodyPr/>
                    <a:lstStyle/>
                    <a:p>
                      <a:endParaRPr lang="fr-FR"/>
                    </a:p>
                  </a:txBody>
                  <a:tcPr/>
                </a:tc>
                <a:tc>
                  <a:txBody>
                    <a:bodyPr/>
                    <a:lstStyle/>
                    <a:p>
                      <a:pPr algn="l" fontAlgn="ctr"/>
                      <a:r>
                        <a:rPr lang="fr-FR" sz="1400" b="0" i="0" u="none" strike="noStrike" dirty="0">
                          <a:effectLst/>
                          <a:latin typeface="Arial"/>
                        </a:rPr>
                        <a:t>9</a:t>
                      </a:r>
                      <a:r>
                        <a:rPr lang="fr-FR" sz="1400" b="0" i="0" u="none" strike="noStrike" dirty="0" smtClean="0">
                          <a:effectLst/>
                          <a:latin typeface="Arial"/>
                        </a:rPr>
                        <a:t>- L'énergie </a:t>
                      </a:r>
                      <a:r>
                        <a:rPr lang="fr-FR" sz="1400" b="0" i="0" u="none" strike="noStrike" dirty="0">
                          <a:effectLst/>
                          <a:latin typeface="Arial"/>
                        </a:rPr>
                        <a:t>dans les systèmes mécatroniques</a:t>
                      </a:r>
                    </a:p>
                  </a:txBody>
                  <a:tcPr marL="72000" marR="7200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effectLst/>
                          <a:latin typeface="Arial"/>
                        </a:rPr>
                        <a:t>2</a:t>
                      </a: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fr-FR" sz="1400" b="0" i="0" u="none" strike="noStrike" dirty="0" smtClean="0">
                          <a:solidFill>
                            <a:srgbClr val="008000"/>
                          </a:solidFill>
                          <a:effectLst/>
                          <a:latin typeface="Arial"/>
                        </a:rPr>
                        <a:t>5.2/</a:t>
                      </a:r>
                      <a:r>
                        <a:rPr lang="fr-FR" sz="1400" b="0" i="0" u="none" strike="noStrike" baseline="0" dirty="0" smtClean="0">
                          <a:solidFill>
                            <a:srgbClr val="008000"/>
                          </a:solidFill>
                          <a:effectLst/>
                          <a:latin typeface="Arial"/>
                        </a:rPr>
                        <a:t> 5.3</a:t>
                      </a:r>
                      <a:r>
                        <a:rPr lang="fr-FR" sz="1400" b="0" i="0" u="none" strike="noStrike" baseline="0" dirty="0" smtClean="0">
                          <a:effectLst/>
                          <a:latin typeface="Arial"/>
                        </a:rPr>
                        <a:t>/ 6.2</a:t>
                      </a:r>
                      <a:r>
                        <a:rPr lang="fr-FR" sz="1400" b="0" i="0" u="none" strike="noStrike" dirty="0" smtClean="0">
                          <a:effectLst/>
                          <a:latin typeface="Arial"/>
                        </a:rPr>
                        <a:t> </a:t>
                      </a:r>
                      <a:r>
                        <a:rPr lang="fr-FR" sz="1400" b="0" i="0" u="none" strike="noStrike" dirty="0">
                          <a:effectLst/>
                          <a:latin typeface="Arial"/>
                        </a:rPr>
                        <a:t> </a:t>
                      </a: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0" i="0" u="none" strike="noStrike" dirty="0">
                          <a:effectLst/>
                          <a:latin typeface="Arial"/>
                        </a:rPr>
                        <a:t>16</a:t>
                      </a: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2194">
                <a:tc vMerge="1">
                  <a:txBody>
                    <a:bodyPr/>
                    <a:lstStyle/>
                    <a:p>
                      <a:endParaRPr lang="fr-FR"/>
                    </a:p>
                  </a:txBody>
                  <a:tcPr/>
                </a:tc>
                <a:tc vMerge="1">
                  <a:txBody>
                    <a:bodyPr/>
                    <a:lstStyle/>
                    <a:p>
                      <a:endParaRPr lang="fr-FR"/>
                    </a:p>
                  </a:txBody>
                  <a:tcPr/>
                </a:tc>
                <a:tc>
                  <a:txBody>
                    <a:bodyPr/>
                    <a:lstStyle/>
                    <a:p>
                      <a:pPr algn="l" fontAlgn="ctr"/>
                      <a:r>
                        <a:rPr lang="fr-FR" sz="1400" b="0" i="0" u="none" strike="noStrike" dirty="0">
                          <a:effectLst/>
                          <a:latin typeface="Arial"/>
                        </a:rPr>
                        <a:t>10</a:t>
                      </a:r>
                      <a:r>
                        <a:rPr lang="fr-FR" sz="1400" b="0" i="0" u="none" strike="noStrike" dirty="0" smtClean="0">
                          <a:effectLst/>
                          <a:latin typeface="Arial"/>
                        </a:rPr>
                        <a:t>- L'information </a:t>
                      </a:r>
                      <a:r>
                        <a:rPr lang="fr-FR" sz="1400" b="0" i="0" u="none" strike="noStrike" dirty="0">
                          <a:effectLst/>
                          <a:latin typeface="Arial"/>
                        </a:rPr>
                        <a:t>dans les systèmes mécatroniques</a:t>
                      </a:r>
                    </a:p>
                  </a:txBody>
                  <a:tcPr marL="72000" marR="7200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effectLst/>
                          <a:latin typeface="Arial"/>
                        </a:rPr>
                        <a:t>2</a:t>
                      </a: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fr-FR" sz="1400" b="0" i="0" u="none" strike="noStrike" dirty="0">
                          <a:solidFill>
                            <a:srgbClr val="008000"/>
                          </a:solidFill>
                          <a:effectLst/>
                          <a:latin typeface="Arial"/>
                        </a:rPr>
                        <a:t> </a:t>
                      </a:r>
                      <a:r>
                        <a:rPr lang="fr-FR" sz="1400" b="0" i="0" u="none" strike="noStrike" dirty="0" smtClean="0">
                          <a:solidFill>
                            <a:srgbClr val="008000"/>
                          </a:solidFill>
                          <a:effectLst/>
                          <a:latin typeface="Arial"/>
                        </a:rPr>
                        <a:t>5.2/</a:t>
                      </a:r>
                      <a:r>
                        <a:rPr lang="fr-FR" sz="1400" b="0" i="0" u="none" strike="noStrike" baseline="0" dirty="0" smtClean="0">
                          <a:solidFill>
                            <a:srgbClr val="008000"/>
                          </a:solidFill>
                          <a:effectLst/>
                          <a:latin typeface="Arial"/>
                        </a:rPr>
                        <a:t> 5.3</a:t>
                      </a:r>
                      <a:r>
                        <a:rPr lang="fr-FR" sz="1400" b="0" i="0" u="none" strike="noStrike" baseline="0" dirty="0" smtClean="0">
                          <a:effectLst/>
                          <a:latin typeface="Arial"/>
                        </a:rPr>
                        <a:t>/ 6.2</a:t>
                      </a:r>
                      <a:r>
                        <a:rPr lang="fr-FR" sz="1400" b="0" i="0" u="none" strike="noStrike" dirty="0" smtClean="0">
                          <a:effectLst/>
                          <a:latin typeface="Arial"/>
                        </a:rPr>
                        <a:t>  </a:t>
                      </a: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0" i="0" u="none" strike="noStrike" dirty="0">
                          <a:effectLst/>
                          <a:latin typeface="Arial"/>
                        </a:rPr>
                        <a:t>16</a:t>
                      </a: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0244">
                <a:tc vMerge="1">
                  <a:txBody>
                    <a:bodyPr/>
                    <a:lstStyle/>
                    <a:p>
                      <a:endParaRPr lang="fr-FR"/>
                    </a:p>
                  </a:txBody>
                  <a:tcPr/>
                </a:tc>
                <a:tc>
                  <a:txBody>
                    <a:bodyPr/>
                    <a:lstStyle/>
                    <a:p>
                      <a:pPr algn="ctr" fontAlgn="ctr"/>
                      <a:r>
                        <a:rPr lang="fr-FR" sz="1600" b="1" i="0" u="none" strike="noStrike" dirty="0">
                          <a:effectLst/>
                          <a:latin typeface="Arial"/>
                        </a:rPr>
                        <a:t> </a:t>
                      </a:r>
                    </a:p>
                  </a:txBody>
                  <a:tcPr marL="0" marR="0" marT="0" marB="0" vert="vert27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ctr"/>
                      <a:r>
                        <a:rPr lang="fr-FR" sz="1400" b="0" i="0" u="none" strike="noStrike" dirty="0">
                          <a:effectLst/>
                          <a:latin typeface="Arial"/>
                        </a:rPr>
                        <a:t> </a:t>
                      </a:r>
                    </a:p>
                  </a:txBody>
                  <a:tcPr marL="72000" marR="7200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fr-FR" sz="1400" b="0" i="0" u="none" strike="noStrike" dirty="0">
                          <a:effectLst/>
                          <a:latin typeface="Arial"/>
                        </a:rPr>
                        <a:t> </a:t>
                      </a: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fr-FR" sz="1400" b="0" i="0" u="none" strike="noStrike" dirty="0">
                          <a:effectLst/>
                          <a:latin typeface="Arial"/>
                        </a:rPr>
                        <a:t> </a:t>
                      </a: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fr-FR" sz="1400" b="0" i="0" u="none" strike="noStrike" dirty="0">
                          <a:effectLst/>
                          <a:latin typeface="Arial"/>
                        </a:rPr>
                        <a:t> </a:t>
                      </a: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r>
              <a:tr h="390731">
                <a:tc vMerge="1">
                  <a:txBody>
                    <a:bodyPr/>
                    <a:lstStyle/>
                    <a:p>
                      <a:endParaRPr lang="fr-FR"/>
                    </a:p>
                  </a:txBody>
                  <a:tcPr/>
                </a:tc>
                <a:tc>
                  <a:txBody>
                    <a:bodyPr/>
                    <a:lstStyle/>
                    <a:p>
                      <a:pPr algn="ctr" fontAlgn="ctr"/>
                      <a:r>
                        <a:rPr lang="fr-FR" sz="1600" b="1" i="0" u="none" strike="noStrike" dirty="0">
                          <a:effectLst/>
                          <a:latin typeface="Arial"/>
                        </a:rPr>
                        <a:t>P5</a:t>
                      </a:r>
                    </a:p>
                  </a:txBody>
                  <a:tcPr marL="0" marR="0" marT="0" marB="0" vert="vert27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l" fontAlgn="ctr"/>
                      <a:r>
                        <a:rPr lang="fr-FR" sz="1400" b="0" i="0" u="none" strike="noStrike" dirty="0">
                          <a:effectLst/>
                          <a:latin typeface="Arial"/>
                        </a:rPr>
                        <a:t>11- Comportement des systèmes</a:t>
                      </a:r>
                    </a:p>
                  </a:txBody>
                  <a:tcPr marL="72000" marR="7200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fontAlgn="b"/>
                      <a:r>
                        <a:rPr lang="fr-FR" sz="1400" b="0" i="0" u="none" strike="noStrike" dirty="0">
                          <a:effectLst/>
                          <a:latin typeface="Arial"/>
                        </a:rPr>
                        <a:t>4</a:t>
                      </a: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fontAlgn="b"/>
                      <a:r>
                        <a:rPr lang="fr-FR" sz="1400" b="1" i="0" u="none" strike="noStrike" dirty="0" smtClean="0">
                          <a:solidFill>
                            <a:srgbClr val="008000"/>
                          </a:solidFill>
                          <a:effectLst/>
                          <a:latin typeface="Arial"/>
                        </a:rPr>
                        <a:t>3.1/</a:t>
                      </a:r>
                      <a:r>
                        <a:rPr lang="fr-FR" sz="1400" b="1" i="0" u="none" strike="noStrike" baseline="0" dirty="0" smtClean="0">
                          <a:solidFill>
                            <a:srgbClr val="008000"/>
                          </a:solidFill>
                          <a:effectLst/>
                          <a:latin typeface="Arial"/>
                        </a:rPr>
                        <a:t> 3.2</a:t>
                      </a:r>
                      <a:r>
                        <a:rPr lang="fr-FR" sz="1400" b="0" i="0" u="none" strike="noStrike" dirty="0">
                          <a:solidFill>
                            <a:srgbClr val="008000"/>
                          </a:solidFill>
                          <a:effectLst/>
                          <a:latin typeface="Arial"/>
                        </a:rPr>
                        <a:t> </a:t>
                      </a: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fontAlgn="ctr"/>
                      <a:r>
                        <a:rPr lang="fr-FR" sz="1400" b="0" i="0" u="none" strike="noStrike" dirty="0">
                          <a:effectLst/>
                          <a:latin typeface="Arial"/>
                        </a:rPr>
                        <a:t>32</a:t>
                      </a: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30244">
                <a:tc>
                  <a:txBody>
                    <a:bodyPr/>
                    <a:lstStyle/>
                    <a:p>
                      <a:pPr algn="ctr" fontAlgn="ctr"/>
                      <a:endParaRPr lang="fr-FR" sz="1400" b="0" i="0" u="none" strike="noStrike" dirty="0">
                        <a:effectLst/>
                        <a:latin typeface="Arial"/>
                      </a:endParaRPr>
                    </a:p>
                  </a:txBody>
                  <a:tcPr marL="0" marR="0" marT="0" marB="0" vert="vert270" anchor="ctr">
                    <a:lnL>
                      <a:noFill/>
                    </a:lnL>
                    <a:lnR>
                      <a:noFill/>
                    </a:lnR>
                    <a:lnT w="28575" cap="flat" cmpd="sng" algn="ctr">
                      <a:solidFill>
                        <a:scrgbClr r="0" g="0" b="0"/>
                      </a:solidFill>
                      <a:prstDash val="solid"/>
                      <a:round/>
                      <a:headEnd type="none" w="med" len="med"/>
                      <a:tailEnd type="none" w="med" len="med"/>
                    </a:lnT>
                    <a:lnB>
                      <a:noFill/>
                    </a:lnB>
                  </a:tcPr>
                </a:tc>
                <a:tc>
                  <a:txBody>
                    <a:bodyPr/>
                    <a:lstStyle/>
                    <a:p>
                      <a:pPr algn="ctr" fontAlgn="b"/>
                      <a:r>
                        <a:rPr lang="fr-FR" sz="1400" b="0" i="0" u="none" strike="noStrike">
                          <a:effectLst/>
                          <a:latin typeface="Arial"/>
                        </a:rPr>
                        <a:t> </a:t>
                      </a:r>
                    </a:p>
                  </a:txBody>
                  <a:tcPr marL="0" marR="0" marT="0" marB="0" anchor="ctr">
                    <a:lnL>
                      <a:noFill/>
                    </a:lnL>
                    <a:lnR>
                      <a:noFill/>
                    </a:lnR>
                    <a:lnT w="28575" cap="flat" cmpd="sng" algn="ctr">
                      <a:solidFill>
                        <a:scrgbClr r="0" g="0" b="0"/>
                      </a:solidFill>
                      <a:prstDash val="solid"/>
                      <a:round/>
                      <a:headEnd type="none" w="med" len="med"/>
                      <a:tailEnd type="none" w="med" len="med"/>
                    </a:lnT>
                    <a:lnB>
                      <a:noFill/>
                    </a:lnB>
                    <a:solidFill>
                      <a:srgbClr val="FFFFFF"/>
                    </a:solidFill>
                  </a:tcPr>
                </a:tc>
                <a:tc>
                  <a:txBody>
                    <a:bodyPr/>
                    <a:lstStyle/>
                    <a:p>
                      <a:pPr algn="ctr" fontAlgn="ctr"/>
                      <a:r>
                        <a:rPr lang="fr-FR" sz="1400" b="0" i="0" u="none" strike="noStrike">
                          <a:effectLst/>
                          <a:latin typeface="Arial"/>
                        </a:rPr>
                        <a:t> </a:t>
                      </a:r>
                    </a:p>
                  </a:txBody>
                  <a:tcPr marL="0" marR="0" marT="0" marB="0" anchor="ctr">
                    <a:lnL>
                      <a:noFill/>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a:noFill/>
                    </a:lnB>
                    <a:solidFill>
                      <a:srgbClr val="FFFFFF"/>
                    </a:solidFill>
                  </a:tcPr>
                </a:tc>
                <a:tc>
                  <a:txBody>
                    <a:bodyPr/>
                    <a:lstStyle/>
                    <a:p>
                      <a:pPr algn="ctr" fontAlgn="b"/>
                      <a:r>
                        <a:rPr lang="fr-FR" sz="1400" b="0" i="0" u="none" strike="noStrike" dirty="0">
                          <a:effectLst/>
                          <a:latin typeface="Arial"/>
                        </a:rPr>
                        <a:t>30</a:t>
                      </a: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FFFFFF"/>
                    </a:solidFill>
                  </a:tcPr>
                </a:tc>
                <a:tc>
                  <a:txBody>
                    <a:bodyPr/>
                    <a:lstStyle/>
                    <a:p>
                      <a:pPr algn="ctr" fontAlgn="b"/>
                      <a:r>
                        <a:rPr lang="fr-FR" sz="1400" b="0" i="0" u="none" strike="noStrike" dirty="0">
                          <a:effectLst/>
                          <a:latin typeface="Arial"/>
                        </a:rPr>
                        <a:t> </a:t>
                      </a: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a:noFill/>
                    </a:lnB>
                    <a:solidFill>
                      <a:srgbClr val="FFFFFF"/>
                    </a:solidFill>
                  </a:tcPr>
                </a:tc>
                <a:tc>
                  <a:txBody>
                    <a:bodyPr/>
                    <a:lstStyle/>
                    <a:p>
                      <a:pPr algn="ctr" fontAlgn="b"/>
                      <a:r>
                        <a:rPr lang="fr-FR" sz="1400" b="0" i="0" u="none" strike="noStrike" dirty="0">
                          <a:effectLst/>
                          <a:latin typeface="Arial"/>
                        </a:rPr>
                        <a:t>240</a:t>
                      </a:r>
                    </a:p>
                  </a:txBody>
                  <a:tcPr marL="0" marR="0" marT="0" marB="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FFFFFF"/>
                    </a:solidFill>
                  </a:tcPr>
                </a:tc>
              </a:tr>
            </a:tbl>
          </a:graphicData>
        </a:graphic>
      </p:graphicFrame>
      <p:sp>
        <p:nvSpPr>
          <p:cNvPr id="5" name="Arrondir un rectangle avec un coin diagonal 4"/>
          <p:cNvSpPr/>
          <p:nvPr/>
        </p:nvSpPr>
        <p:spPr>
          <a:xfrm>
            <a:off x="552736"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600" dirty="0"/>
              <a:t>Répartition et durée des séquences</a:t>
            </a:r>
          </a:p>
        </p:txBody>
      </p:sp>
      <p:sp>
        <p:nvSpPr>
          <p:cNvPr id="6" name="Rectangle 5"/>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Matrice des séquences </a:t>
            </a:r>
            <a:endParaRPr lang="fr-FR" sz="3600" dirty="0"/>
          </a:p>
        </p:txBody>
      </p:sp>
    </p:spTree>
    <p:extLst>
      <p:ext uri="{BB962C8B-B14F-4D97-AF65-F5344CB8AC3E}">
        <p14:creationId xmlns:p14="http://schemas.microsoft.com/office/powerpoint/2010/main" val="1741972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Matrice des séquences </a:t>
            </a:r>
            <a:endParaRPr lang="fr-FR"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66" y="1112"/>
            <a:ext cx="8649137" cy="685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 descr="C:\Users\Administrateur\Documents\My Dropbox\07- Lycée\Comm'\Logos\logo-STI2D-150px.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a:solidFill>
                  <a:srgbClr val="FFFFFF"/>
                </a:solidFill>
              </a14:hiddenFill>
            </a:ext>
          </a:extLst>
        </p:spPr>
      </p:pic>
      <p:sp>
        <p:nvSpPr>
          <p:cNvPr id="6" name="Arrondir un rectangle avec un coin diagonal 5"/>
          <p:cNvSpPr/>
          <p:nvPr/>
        </p:nvSpPr>
        <p:spPr>
          <a:xfrm>
            <a:off x="552736" y="307133"/>
            <a:ext cx="8429683" cy="648071"/>
          </a:xfrm>
          <a:prstGeom prst="round2DiagRect">
            <a:avLst/>
          </a:prstGeom>
          <a:gradFill>
            <a:gsLst>
              <a:gs pos="0">
                <a:schemeClr val="accent1">
                  <a:tint val="100000"/>
                  <a:shade val="100000"/>
                  <a:satMod val="130000"/>
                  <a:alpha val="12000"/>
                </a:schemeClr>
              </a:gs>
              <a:gs pos="100000">
                <a:schemeClr val="accent1">
                  <a:tint val="50000"/>
                  <a:shade val="100000"/>
                  <a:satMod val="350000"/>
                </a:schemeClr>
              </a:gs>
            </a:gsLst>
          </a:gra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600" dirty="0"/>
              <a:t>Répartition des séquences en 1ère</a:t>
            </a:r>
          </a:p>
        </p:txBody>
      </p:sp>
    </p:spTree>
    <p:extLst>
      <p:ext uri="{BB962C8B-B14F-4D97-AF65-F5344CB8AC3E}">
        <p14:creationId xmlns:p14="http://schemas.microsoft.com/office/powerpoint/2010/main" val="2591396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2173245677"/>
              </p:ext>
            </p:extLst>
          </p:nvPr>
        </p:nvGraphicFramePr>
        <p:xfrm>
          <a:off x="652775" y="990600"/>
          <a:ext cx="8329643" cy="5042398"/>
        </p:xfrm>
        <a:graphic>
          <a:graphicData uri="http://schemas.openxmlformats.org/drawingml/2006/table">
            <a:tbl>
              <a:tblPr/>
              <a:tblGrid>
                <a:gridCol w="1999873"/>
                <a:gridCol w="6329770"/>
              </a:tblGrid>
              <a:tr h="885668">
                <a:tc>
                  <a:txBody>
                    <a:bodyPr/>
                    <a:lstStyle/>
                    <a:p>
                      <a:pPr algn="r" fontAlgn="ctr"/>
                      <a:r>
                        <a:rPr lang="fr-FR" sz="1600" b="1" i="0" u="none" strike="noStrike" dirty="0" smtClean="0">
                          <a:solidFill>
                            <a:srgbClr val="0070C0"/>
                          </a:solidFill>
                          <a:effectLst/>
                          <a:latin typeface="Arial"/>
                        </a:rPr>
                        <a:t>Nombre d'élèves d'une séance à effectif réduit</a:t>
                      </a:r>
                      <a:endParaRPr lang="fr-FR" sz="1600" b="1" i="0" u="none" strike="noStrike" dirty="0">
                        <a:solidFill>
                          <a:srgbClr val="0070C0"/>
                        </a:solidFill>
                        <a:effectLst/>
                        <a:latin typeface="Arial"/>
                      </a:endParaRPr>
                    </a:p>
                  </a:txBody>
                  <a:tcPr marL="72000" marR="7200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fr-FR" sz="1600" b="1" i="0" u="none" strike="noStrike" dirty="0" smtClean="0">
                          <a:solidFill>
                            <a:srgbClr val="FF0000"/>
                          </a:solidFill>
                          <a:effectLst/>
                          <a:latin typeface="Arial"/>
                        </a:rPr>
                        <a:t>Au choix de chaque établissement. </a:t>
                      </a:r>
                      <a:r>
                        <a:rPr lang="fr-FR" sz="1600" b="0" i="0" u="none" strike="noStrike" dirty="0" smtClean="0">
                          <a:effectLst/>
                          <a:latin typeface="Arial"/>
                        </a:rPr>
                        <a:t>Il est de 20 élèves dans cette présentation,</a:t>
                      </a:r>
                      <a:r>
                        <a:rPr lang="fr-FR" sz="1600" b="0" i="0" u="none" strike="noStrike" baseline="0" dirty="0" smtClean="0">
                          <a:effectLst/>
                          <a:latin typeface="Arial"/>
                        </a:rPr>
                        <a:t> </a:t>
                      </a:r>
                      <a:r>
                        <a:rPr lang="fr-FR" sz="1600" b="0" i="0" u="none" strike="noStrike" dirty="0" smtClean="0">
                          <a:effectLst/>
                          <a:latin typeface="Arial"/>
                        </a:rPr>
                        <a:t>mais</a:t>
                      </a:r>
                      <a:r>
                        <a:rPr lang="fr-FR" sz="1600" b="0" i="0" u="none" strike="noStrike" baseline="0" dirty="0" smtClean="0">
                          <a:effectLst/>
                          <a:latin typeface="Arial"/>
                        </a:rPr>
                        <a:t> l’optimum est sans doute à 18 élèves.</a:t>
                      </a:r>
                      <a:r>
                        <a:rPr lang="fr-FR" sz="1600" b="0" i="0" u="none" strike="noStrike" dirty="0" smtClean="0">
                          <a:effectLst/>
                          <a:latin typeface="Arial"/>
                        </a:rPr>
                        <a:t> </a:t>
                      </a:r>
                      <a:endParaRPr lang="fr-FR" sz="1600" b="0" i="0" u="none" strike="noStrike" dirty="0">
                        <a:effectLst/>
                        <a:latin typeface="Arial"/>
                      </a:endParaRPr>
                    </a:p>
                  </a:txBody>
                  <a:tcPr marL="72000" marR="7200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2246089">
                <a:tc>
                  <a:txBody>
                    <a:bodyPr/>
                    <a:lstStyle/>
                    <a:p>
                      <a:pPr algn="r" fontAlgn="ctr"/>
                      <a:r>
                        <a:rPr lang="fr-FR" sz="1600" b="1" i="0" u="none" strike="noStrike" dirty="0">
                          <a:solidFill>
                            <a:srgbClr val="0070C0"/>
                          </a:solidFill>
                          <a:effectLst/>
                          <a:latin typeface="Arial"/>
                        </a:rPr>
                        <a:t>Répartition CE et effectif réduit</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fr-FR" sz="1600" b="1" i="0" u="none" strike="noStrike" dirty="0">
                          <a:solidFill>
                            <a:srgbClr val="FF0000"/>
                          </a:solidFill>
                          <a:effectLst/>
                          <a:latin typeface="Arial"/>
                        </a:rPr>
                        <a:t>Au choix de chaque </a:t>
                      </a:r>
                      <a:r>
                        <a:rPr lang="fr-FR" sz="1600" b="1" i="0" u="none" strike="noStrike" dirty="0" smtClean="0">
                          <a:solidFill>
                            <a:srgbClr val="FF0000"/>
                          </a:solidFill>
                          <a:effectLst/>
                          <a:latin typeface="Arial"/>
                        </a:rPr>
                        <a:t>établissement.</a:t>
                      </a:r>
                      <a:r>
                        <a:rPr lang="fr-FR" sz="1600" b="1" i="0" u="none" strike="noStrike" baseline="0" dirty="0" smtClean="0">
                          <a:solidFill>
                            <a:srgbClr val="FF0000"/>
                          </a:solidFill>
                          <a:effectLst/>
                          <a:latin typeface="Arial"/>
                        </a:rPr>
                        <a:t/>
                      </a:r>
                      <a:br>
                        <a:rPr lang="fr-FR" sz="1600" b="1" i="0" u="none" strike="noStrike" baseline="0" dirty="0" smtClean="0">
                          <a:solidFill>
                            <a:srgbClr val="FF0000"/>
                          </a:solidFill>
                          <a:effectLst/>
                          <a:latin typeface="Arial"/>
                        </a:rPr>
                      </a:br>
                      <a:r>
                        <a:rPr lang="fr-FR" sz="1600" b="0" i="0" u="none" strike="noStrike" dirty="0" smtClean="0">
                          <a:effectLst/>
                          <a:latin typeface="Arial"/>
                        </a:rPr>
                        <a:t>Dans cette présentation :</a:t>
                      </a:r>
                    </a:p>
                    <a:p>
                      <a:pPr marL="0" marR="0" lvl="0" indent="0" algn="l" defTabSz="457200" rtl="0" eaLnBrk="1" fontAlgn="ctr" latinLnBrk="0" hangingPunct="1">
                        <a:lnSpc>
                          <a:spcPct val="100000"/>
                        </a:lnSpc>
                        <a:spcBef>
                          <a:spcPts val="0"/>
                        </a:spcBef>
                        <a:spcAft>
                          <a:spcPts val="0"/>
                        </a:spcAft>
                        <a:buClrTx/>
                        <a:buSzTx/>
                        <a:buFontTx/>
                        <a:buNone/>
                        <a:tabLst/>
                        <a:defRPr/>
                      </a:pPr>
                      <a:r>
                        <a:rPr lang="fr-FR" sz="1600" b="0" i="0" u="none" strike="noStrike" dirty="0" smtClean="0">
                          <a:effectLst/>
                          <a:latin typeface="Arial"/>
                        </a:rPr>
                        <a:t>En première</a:t>
                      </a:r>
                      <a:r>
                        <a:rPr lang="fr-FR" sz="1600" b="0" i="0" u="none" strike="noStrike" baseline="0" dirty="0" smtClean="0">
                          <a:effectLst/>
                          <a:latin typeface="Arial"/>
                        </a:rPr>
                        <a:t> :</a:t>
                      </a:r>
                    </a:p>
                    <a:p>
                      <a:pPr marL="342900" marR="0" indent="-161925" algn="l" defTabSz="457200" rtl="0" eaLnBrk="1" fontAlgn="ctr" latinLnBrk="0" hangingPunct="1">
                        <a:lnSpc>
                          <a:spcPct val="100000"/>
                        </a:lnSpc>
                        <a:spcBef>
                          <a:spcPts val="0"/>
                        </a:spcBef>
                        <a:spcAft>
                          <a:spcPts val="0"/>
                        </a:spcAft>
                        <a:buClrTx/>
                        <a:buSzTx/>
                        <a:buFont typeface="Arial" pitchFamily="34" charset="0"/>
                        <a:buChar char="•"/>
                        <a:tabLst/>
                        <a:defRPr/>
                      </a:pPr>
                      <a:r>
                        <a:rPr lang="fr-FR" sz="1600" b="0" i="0" u="none" strike="noStrike" dirty="0" smtClean="0">
                          <a:effectLst/>
                          <a:latin typeface="Arial"/>
                        </a:rPr>
                        <a:t>3h en</a:t>
                      </a:r>
                      <a:r>
                        <a:rPr lang="fr-FR" sz="1600" b="0" i="0" u="none" strike="noStrike" baseline="0" dirty="0" smtClean="0">
                          <a:effectLst/>
                          <a:latin typeface="Arial"/>
                        </a:rPr>
                        <a:t> classe entière (</a:t>
                      </a:r>
                      <a:r>
                        <a:rPr lang="fr-FR" sz="1600" b="0" i="0" u="none" strike="noStrike" dirty="0" smtClean="0">
                          <a:effectLst/>
                          <a:latin typeface="Arial"/>
                        </a:rPr>
                        <a:t>cours)</a:t>
                      </a:r>
                    </a:p>
                    <a:p>
                      <a:pPr marL="342900" marR="0" indent="-161925" algn="l" defTabSz="457200" rtl="0" eaLnBrk="1" fontAlgn="ctr" latinLnBrk="0" hangingPunct="1">
                        <a:lnSpc>
                          <a:spcPct val="100000"/>
                        </a:lnSpc>
                        <a:spcBef>
                          <a:spcPts val="0"/>
                        </a:spcBef>
                        <a:spcAft>
                          <a:spcPts val="0"/>
                        </a:spcAft>
                        <a:buClrTx/>
                        <a:buSzTx/>
                        <a:buFont typeface="Arial" pitchFamily="34" charset="0"/>
                        <a:buChar char="•"/>
                        <a:tabLst/>
                        <a:defRPr/>
                      </a:pPr>
                      <a:r>
                        <a:rPr lang="fr-FR" sz="1600" b="0" i="0" u="none" strike="noStrike" dirty="0" smtClean="0">
                          <a:effectLst/>
                          <a:latin typeface="Arial"/>
                        </a:rPr>
                        <a:t>1h de</a:t>
                      </a:r>
                      <a:r>
                        <a:rPr lang="fr-FR" sz="1600" b="0" i="0" u="none" strike="noStrike" baseline="0" dirty="0" smtClean="0">
                          <a:effectLst/>
                          <a:latin typeface="Arial"/>
                        </a:rPr>
                        <a:t> STI en</a:t>
                      </a:r>
                      <a:r>
                        <a:rPr lang="fr-FR" sz="1600" b="0" i="0" u="none" strike="noStrike" dirty="0" smtClean="0">
                          <a:effectLst/>
                          <a:latin typeface="Arial"/>
                        </a:rPr>
                        <a:t> LV1</a:t>
                      </a:r>
                    </a:p>
                    <a:p>
                      <a:pPr marL="342900" marR="0" indent="-161925" algn="l" defTabSz="457200" rtl="0" eaLnBrk="1" fontAlgn="ctr" latinLnBrk="0" hangingPunct="1">
                        <a:lnSpc>
                          <a:spcPct val="100000"/>
                        </a:lnSpc>
                        <a:spcBef>
                          <a:spcPts val="0"/>
                        </a:spcBef>
                        <a:spcAft>
                          <a:spcPts val="0"/>
                        </a:spcAft>
                        <a:buClrTx/>
                        <a:buSzTx/>
                        <a:buFont typeface="Arial" pitchFamily="34" charset="0"/>
                        <a:buChar char="•"/>
                        <a:tabLst/>
                        <a:defRPr/>
                      </a:pPr>
                      <a:r>
                        <a:rPr lang="fr-FR" sz="1600" b="0" i="0" u="none" strike="noStrike" dirty="0" smtClean="0">
                          <a:effectLst/>
                          <a:latin typeface="Arial"/>
                        </a:rPr>
                        <a:t>4h </a:t>
                      </a:r>
                      <a:r>
                        <a:rPr lang="fr-FR" sz="1600" b="0" i="0" u="none" strike="noStrike" dirty="0">
                          <a:effectLst/>
                          <a:latin typeface="Arial"/>
                        </a:rPr>
                        <a:t>de travail en groupe </a:t>
                      </a:r>
                      <a:r>
                        <a:rPr lang="fr-FR" sz="1600" b="0" i="0" u="none" strike="noStrike" dirty="0" smtClean="0">
                          <a:effectLst/>
                          <a:latin typeface="Arial"/>
                        </a:rPr>
                        <a:t>allégé</a:t>
                      </a:r>
                      <a:endParaRPr lang="fr-FR" sz="1600" b="0" i="0" u="none" strike="noStrike" dirty="0">
                        <a:effectLst/>
                        <a:latin typeface="Arial"/>
                      </a:endParaRPr>
                    </a:p>
                    <a:p>
                      <a:pPr marL="180975" marR="0" indent="-180975" algn="l" defTabSz="457200" rtl="0" eaLnBrk="1" fontAlgn="ctr" latinLnBrk="0" hangingPunct="1">
                        <a:lnSpc>
                          <a:spcPct val="100000"/>
                        </a:lnSpc>
                        <a:spcBef>
                          <a:spcPts val="0"/>
                        </a:spcBef>
                        <a:spcAft>
                          <a:spcPts val="0"/>
                        </a:spcAft>
                        <a:buClrTx/>
                        <a:buSzTx/>
                        <a:buFont typeface="Arial" pitchFamily="34" charset="0"/>
                        <a:buNone/>
                        <a:tabLst/>
                        <a:defRPr/>
                      </a:pPr>
                      <a:r>
                        <a:rPr lang="fr-FR" sz="1600" b="0" i="0" u="none" strike="noStrike" dirty="0" smtClean="0">
                          <a:effectLst/>
                          <a:latin typeface="Arial"/>
                        </a:rPr>
                        <a:t>En</a:t>
                      </a:r>
                      <a:r>
                        <a:rPr lang="fr-FR" sz="1600" b="0" i="0" u="none" strike="noStrike" baseline="0" dirty="0" smtClean="0">
                          <a:effectLst/>
                          <a:latin typeface="Arial"/>
                        </a:rPr>
                        <a:t> terminale :</a:t>
                      </a:r>
                    </a:p>
                    <a:p>
                      <a:pPr marL="342900" marR="0" indent="-161925" algn="l" defTabSz="457200" rtl="0" eaLnBrk="1" fontAlgn="ctr" latinLnBrk="0" hangingPunct="1">
                        <a:lnSpc>
                          <a:spcPct val="100000"/>
                        </a:lnSpc>
                        <a:spcBef>
                          <a:spcPts val="0"/>
                        </a:spcBef>
                        <a:spcAft>
                          <a:spcPts val="0"/>
                        </a:spcAft>
                        <a:buClrTx/>
                        <a:buSzTx/>
                        <a:buFont typeface="Arial" pitchFamily="34" charset="0"/>
                        <a:buChar char="•"/>
                        <a:tabLst/>
                        <a:defRPr/>
                      </a:pPr>
                      <a:r>
                        <a:rPr lang="fr-FR" sz="1600" b="0" i="0" u="none" strike="noStrike" dirty="0" smtClean="0">
                          <a:effectLst/>
                          <a:latin typeface="Arial"/>
                        </a:rPr>
                        <a:t>3h en</a:t>
                      </a:r>
                      <a:r>
                        <a:rPr lang="fr-FR" sz="1600" b="0" i="0" u="none" strike="noStrike" baseline="0" dirty="0" smtClean="0">
                          <a:effectLst/>
                          <a:latin typeface="Arial"/>
                        </a:rPr>
                        <a:t> classe entière (</a:t>
                      </a:r>
                      <a:r>
                        <a:rPr lang="fr-FR" sz="1600" b="0" i="0" u="none" strike="noStrike" dirty="0" smtClean="0">
                          <a:effectLst/>
                          <a:latin typeface="Arial"/>
                        </a:rPr>
                        <a:t>cours)</a:t>
                      </a:r>
                    </a:p>
                    <a:p>
                      <a:pPr marL="342900" marR="0" indent="-161925" algn="l" defTabSz="457200" rtl="0" eaLnBrk="1" fontAlgn="ctr" latinLnBrk="0" hangingPunct="1">
                        <a:lnSpc>
                          <a:spcPct val="100000"/>
                        </a:lnSpc>
                        <a:spcBef>
                          <a:spcPts val="0"/>
                        </a:spcBef>
                        <a:spcAft>
                          <a:spcPts val="0"/>
                        </a:spcAft>
                        <a:buClrTx/>
                        <a:buSzTx/>
                        <a:buFont typeface="Arial" pitchFamily="34" charset="0"/>
                        <a:buChar char="•"/>
                        <a:tabLst/>
                        <a:defRPr/>
                      </a:pPr>
                      <a:r>
                        <a:rPr lang="fr-FR" sz="1600" b="0" i="0" u="none" strike="noStrike" dirty="0" smtClean="0">
                          <a:effectLst/>
                          <a:latin typeface="Arial"/>
                        </a:rPr>
                        <a:t>1h de STI en LV1</a:t>
                      </a:r>
                    </a:p>
                    <a:p>
                      <a:pPr marL="342900" marR="0" indent="-161925" algn="l" defTabSz="457200" rtl="0" eaLnBrk="1" fontAlgn="ctr" latinLnBrk="0" hangingPunct="1">
                        <a:lnSpc>
                          <a:spcPct val="100000"/>
                        </a:lnSpc>
                        <a:spcBef>
                          <a:spcPts val="0"/>
                        </a:spcBef>
                        <a:spcAft>
                          <a:spcPts val="0"/>
                        </a:spcAft>
                        <a:buClrTx/>
                        <a:buSzTx/>
                        <a:buFont typeface="Arial" pitchFamily="34" charset="0"/>
                        <a:buChar char="•"/>
                        <a:tabLst/>
                        <a:defRPr/>
                      </a:pPr>
                      <a:r>
                        <a:rPr lang="fr-FR" sz="1600" b="0" i="0" u="none" strike="noStrike" dirty="0" smtClean="0">
                          <a:effectLst/>
                          <a:latin typeface="Arial"/>
                        </a:rPr>
                        <a:t>2h de travail en groupe allégé</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499131">
                <a:tc>
                  <a:txBody>
                    <a:bodyPr/>
                    <a:lstStyle/>
                    <a:p>
                      <a:pPr algn="r" fontAlgn="ctr"/>
                      <a:r>
                        <a:rPr lang="fr-FR" sz="1600" b="1" i="0" u="none" strike="noStrike" dirty="0">
                          <a:solidFill>
                            <a:srgbClr val="0070C0"/>
                          </a:solidFill>
                          <a:effectLst/>
                          <a:latin typeface="Arial"/>
                        </a:rPr>
                        <a:t>Durée des séances</a:t>
                      </a:r>
                    </a:p>
                  </a:txBody>
                  <a:tcPr marL="72000" marR="7200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fr-FR" sz="1600" b="1" i="0" u="none" strike="noStrike" dirty="0" smtClean="0">
                          <a:solidFill>
                            <a:srgbClr val="FF0000"/>
                          </a:solidFill>
                          <a:effectLst/>
                          <a:latin typeface="Arial"/>
                        </a:rPr>
                        <a:t>Choix</a:t>
                      </a:r>
                      <a:r>
                        <a:rPr lang="fr-FR" sz="1600" b="0" i="0" u="none" strike="noStrike" baseline="0" dirty="0" smtClean="0">
                          <a:effectLst/>
                          <a:latin typeface="Arial"/>
                        </a:rPr>
                        <a:t> d’un « m</a:t>
                      </a:r>
                      <a:r>
                        <a:rPr lang="fr-FR" sz="1600" b="0" i="0" u="none" strike="noStrike" dirty="0" smtClean="0">
                          <a:effectLst/>
                          <a:latin typeface="Arial"/>
                        </a:rPr>
                        <a:t>odulo </a:t>
                      </a:r>
                      <a:r>
                        <a:rPr lang="fr-FR" sz="1600" b="0" i="0" u="none" strike="noStrike" dirty="0">
                          <a:effectLst/>
                          <a:latin typeface="Arial"/>
                        </a:rPr>
                        <a:t>2 </a:t>
                      </a:r>
                      <a:r>
                        <a:rPr lang="fr-FR" sz="1600" b="0" i="0" u="none" strike="noStrike" dirty="0" smtClean="0">
                          <a:effectLst/>
                          <a:latin typeface="Arial"/>
                        </a:rPr>
                        <a:t>heures »,</a:t>
                      </a:r>
                      <a:br>
                        <a:rPr lang="fr-FR" sz="1600" b="0" i="0" u="none" strike="noStrike" dirty="0" smtClean="0">
                          <a:effectLst/>
                          <a:latin typeface="Arial"/>
                        </a:rPr>
                      </a:br>
                      <a:r>
                        <a:rPr lang="fr-FR" sz="1600" b="0" i="0" u="none" strike="noStrike" dirty="0" smtClean="0">
                          <a:effectLst/>
                          <a:latin typeface="Arial"/>
                        </a:rPr>
                        <a:t>ce </a:t>
                      </a:r>
                      <a:r>
                        <a:rPr lang="fr-FR" sz="1600" b="0" i="0" u="none" strike="noStrike" dirty="0">
                          <a:effectLst/>
                          <a:latin typeface="Arial"/>
                        </a:rPr>
                        <a:t>qui induit des séances de 2 ou 4 h</a:t>
                      </a:r>
                    </a:p>
                  </a:txBody>
                  <a:tcPr marL="72000" marR="7200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998262">
                <a:tc>
                  <a:txBody>
                    <a:bodyPr/>
                    <a:lstStyle/>
                    <a:p>
                      <a:pPr algn="r" fontAlgn="ctr"/>
                      <a:r>
                        <a:rPr lang="fr-FR" sz="1600" b="1" i="0" u="none" strike="noStrike" dirty="0" smtClean="0">
                          <a:solidFill>
                            <a:srgbClr val="0070C0"/>
                          </a:solidFill>
                          <a:effectLst/>
                          <a:latin typeface="Arial"/>
                        </a:rPr>
                        <a:t>Organisation </a:t>
                      </a:r>
                      <a:r>
                        <a:rPr lang="fr-FR" sz="1600" b="1" i="0" u="none" strike="noStrike" dirty="0">
                          <a:solidFill>
                            <a:srgbClr val="0070C0"/>
                          </a:solidFill>
                          <a:effectLst/>
                          <a:latin typeface="Arial"/>
                        </a:rPr>
                        <a:t>hebdomadaire des séances </a:t>
                      </a:r>
                    </a:p>
                  </a:txBody>
                  <a:tcPr marL="72000" marR="7200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fr-FR" sz="1600" b="1" i="0" u="none" strike="noStrike" dirty="0" smtClean="0">
                          <a:solidFill>
                            <a:srgbClr val="FF0000"/>
                          </a:solidFill>
                          <a:effectLst/>
                          <a:latin typeface="Arial"/>
                        </a:rPr>
                        <a:t>Choix </a:t>
                      </a:r>
                      <a:r>
                        <a:rPr lang="fr-FR" sz="1600" b="0" i="0" u="none" strike="noStrike" dirty="0" smtClean="0">
                          <a:effectLst/>
                          <a:latin typeface="Arial"/>
                        </a:rPr>
                        <a:t>de</a:t>
                      </a:r>
                    </a:p>
                    <a:p>
                      <a:pPr marL="342900" marR="0" indent="-161925" algn="l" defTabSz="457200" rtl="0" eaLnBrk="1" fontAlgn="ctr" latinLnBrk="0" hangingPunct="1">
                        <a:lnSpc>
                          <a:spcPct val="100000"/>
                        </a:lnSpc>
                        <a:spcBef>
                          <a:spcPts val="0"/>
                        </a:spcBef>
                        <a:spcAft>
                          <a:spcPts val="0"/>
                        </a:spcAft>
                        <a:buClrTx/>
                        <a:buSzTx/>
                        <a:buFont typeface="Arial" pitchFamily="34" charset="0"/>
                        <a:buChar char="•"/>
                        <a:tabLst/>
                        <a:defRPr/>
                      </a:pPr>
                      <a:r>
                        <a:rPr lang="fr-FR" sz="1600" b="0" i="0" u="none" strike="noStrike" dirty="0" smtClean="0">
                          <a:effectLst/>
                          <a:latin typeface="Arial"/>
                        </a:rPr>
                        <a:t>2h</a:t>
                      </a:r>
                      <a:r>
                        <a:rPr lang="fr-FR" sz="1600" b="0" i="0" u="none" strike="noStrike" baseline="0" dirty="0" smtClean="0">
                          <a:effectLst/>
                          <a:latin typeface="Arial"/>
                        </a:rPr>
                        <a:t> </a:t>
                      </a:r>
                      <a:r>
                        <a:rPr lang="fr-FR" sz="1600" b="0" i="0" u="none" strike="noStrike" dirty="0" smtClean="0">
                          <a:effectLst/>
                          <a:latin typeface="Arial"/>
                        </a:rPr>
                        <a:t>en</a:t>
                      </a:r>
                      <a:r>
                        <a:rPr lang="fr-FR" sz="1600" b="0" i="0" u="none" strike="noStrike" baseline="0" dirty="0" smtClean="0">
                          <a:effectLst/>
                          <a:latin typeface="Arial"/>
                        </a:rPr>
                        <a:t> classe entière (</a:t>
                      </a:r>
                      <a:r>
                        <a:rPr lang="fr-FR" sz="1600" b="0" i="0" u="none" strike="noStrike" dirty="0" smtClean="0">
                          <a:effectLst/>
                          <a:latin typeface="Arial"/>
                        </a:rPr>
                        <a:t>cours)</a:t>
                      </a:r>
                    </a:p>
                    <a:p>
                      <a:pPr marL="342900" indent="-161925" algn="l" fontAlgn="ctr">
                        <a:buFont typeface="Arial" pitchFamily="34" charset="0"/>
                        <a:buChar char="•"/>
                      </a:pPr>
                      <a:r>
                        <a:rPr lang="fr-FR" sz="1600" b="0" i="0" u="none" strike="noStrike" dirty="0" smtClean="0">
                          <a:effectLst/>
                          <a:latin typeface="Arial"/>
                        </a:rPr>
                        <a:t>4h de travaux en groupes allégés</a:t>
                      </a:r>
                      <a:r>
                        <a:rPr lang="fr-FR" sz="1600" b="0" i="0" u="none" strike="noStrike" baseline="0" dirty="0" smtClean="0">
                          <a:effectLst/>
                          <a:latin typeface="Arial"/>
                        </a:rPr>
                        <a:t> </a:t>
                      </a:r>
                      <a:r>
                        <a:rPr lang="fr-FR" sz="1600" b="0" i="0" u="none" strike="noStrike" dirty="0" smtClean="0">
                          <a:effectLst/>
                          <a:latin typeface="Arial"/>
                        </a:rPr>
                        <a:t>(en </a:t>
                      </a:r>
                      <a:r>
                        <a:rPr lang="fr-FR" sz="1600" b="0" i="0" u="none" strike="noStrike" dirty="0">
                          <a:effectLst/>
                          <a:latin typeface="Arial"/>
                        </a:rPr>
                        <a:t>4h ou 2 fois 2 </a:t>
                      </a:r>
                      <a:r>
                        <a:rPr lang="fr-FR" sz="1600" b="0" i="0" u="none" strike="noStrike" dirty="0" smtClean="0">
                          <a:effectLst/>
                          <a:latin typeface="Arial"/>
                        </a:rPr>
                        <a:t>h)</a:t>
                      </a:r>
                    </a:p>
                    <a:p>
                      <a:pPr marL="342900" marR="0" indent="-161925" algn="l" defTabSz="457200" rtl="0" eaLnBrk="1" fontAlgn="ctr" latinLnBrk="0" hangingPunct="1">
                        <a:lnSpc>
                          <a:spcPct val="100000"/>
                        </a:lnSpc>
                        <a:spcBef>
                          <a:spcPts val="0"/>
                        </a:spcBef>
                        <a:spcAft>
                          <a:spcPts val="0"/>
                        </a:spcAft>
                        <a:buClrTx/>
                        <a:buSzTx/>
                        <a:buFont typeface="Arial" pitchFamily="34" charset="0"/>
                        <a:buChar char="•"/>
                        <a:tabLst/>
                        <a:defRPr/>
                      </a:pPr>
                      <a:r>
                        <a:rPr lang="fr-FR" sz="1600" b="0" i="0" u="none" strike="noStrike" baseline="0" dirty="0" smtClean="0">
                          <a:effectLst/>
                          <a:latin typeface="Arial"/>
                        </a:rPr>
                        <a:t>1h </a:t>
                      </a:r>
                      <a:r>
                        <a:rPr lang="fr-FR" sz="1600" b="0" i="0" u="none" strike="noStrike" dirty="0" smtClean="0">
                          <a:effectLst/>
                          <a:latin typeface="Arial"/>
                        </a:rPr>
                        <a:t>en</a:t>
                      </a:r>
                      <a:r>
                        <a:rPr lang="fr-FR" sz="1600" b="0" i="0" u="none" strike="noStrike" baseline="0" dirty="0" smtClean="0">
                          <a:effectLst/>
                          <a:latin typeface="Arial"/>
                        </a:rPr>
                        <a:t> classe entière (</a:t>
                      </a:r>
                      <a:r>
                        <a:rPr lang="fr-FR" sz="1600" b="0" i="0" u="none" strike="noStrike" dirty="0" smtClean="0">
                          <a:effectLst/>
                          <a:latin typeface="Arial"/>
                        </a:rPr>
                        <a:t>cours)</a:t>
                      </a:r>
                    </a:p>
                    <a:p>
                      <a:pPr marL="342900" indent="-161925" algn="l" fontAlgn="ctr">
                        <a:buFont typeface="Arial" pitchFamily="34" charset="0"/>
                        <a:buChar char="•"/>
                      </a:pPr>
                      <a:r>
                        <a:rPr lang="fr-FR" sz="1600" b="0" i="0" u="none" strike="noStrike" dirty="0" smtClean="0">
                          <a:effectLst/>
                          <a:latin typeface="Arial"/>
                        </a:rPr>
                        <a:t>1h en LV1</a:t>
                      </a:r>
                      <a:endParaRPr lang="fr-FR" sz="1600" b="0" i="0" u="none" strike="noStrike" dirty="0">
                        <a:effectLst/>
                        <a:latin typeface="Arial"/>
                      </a:endParaRPr>
                    </a:p>
                  </a:txBody>
                  <a:tcPr marL="72000" marR="7200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sp>
        <p:nvSpPr>
          <p:cNvPr id="5" name="Rectangle 4"/>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Organisation des activités</a:t>
            </a:r>
            <a:endParaRPr lang="fr-FR" sz="3600" dirty="0"/>
          </a:p>
        </p:txBody>
      </p:sp>
      <p:sp>
        <p:nvSpPr>
          <p:cNvPr id="6" name="Arrondir un rectangle avec un coin diagonal 5"/>
          <p:cNvSpPr/>
          <p:nvPr/>
        </p:nvSpPr>
        <p:spPr>
          <a:xfrm>
            <a:off x="552736"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600" dirty="0"/>
              <a:t>L’organisation </a:t>
            </a:r>
            <a:r>
              <a:rPr lang="fr-FR" sz="3600" dirty="0" smtClean="0"/>
              <a:t>des activités de l’ETT</a:t>
            </a:r>
            <a:endParaRPr lang="fr-FR" sz="3600" dirty="0"/>
          </a:p>
        </p:txBody>
      </p:sp>
      <p:pic>
        <p:nvPicPr>
          <p:cNvPr id="7" name="Picture 1" descr="C:\Users\Administrateur\Documents\My Dropbox\07- Lycée\Comm'\Logos\logo-STI2D-150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2896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Arc 59"/>
          <p:cNvSpPr>
            <a:spLocks noChangeArrowheads="1"/>
          </p:cNvSpPr>
          <p:nvPr/>
        </p:nvSpPr>
        <p:spPr bwMode="auto">
          <a:xfrm rot="1267347">
            <a:off x="3060700" y="1079500"/>
            <a:ext cx="2727325" cy="5862638"/>
          </a:xfrm>
          <a:custGeom>
            <a:avLst/>
            <a:gdLst>
              <a:gd name="T0" fmla="*/ 2553281 w 2726272"/>
              <a:gd name="T1" fmla="*/ 1502131 h 5862579"/>
              <a:gd name="T2" fmla="*/ 1363136 w 2726272"/>
              <a:gd name="T3" fmla="*/ 2931290 h 5862579"/>
              <a:gd name="T4" fmla="*/ 2426256 w 2726272"/>
              <a:gd name="T5" fmla="*/ 4765967 h 5862579"/>
              <a:gd name="T6" fmla="*/ 2 60000 65536"/>
              <a:gd name="T7" fmla="*/ 2 60000 65536"/>
              <a:gd name="T8" fmla="*/ 2 60000 65536"/>
              <a:gd name="T9" fmla="*/ 2426256 w 2726272"/>
              <a:gd name="T10" fmla="*/ 1502131 h 5862579"/>
              <a:gd name="T11" fmla="*/ 2726272 w 2726272"/>
              <a:gd name="T12" fmla="*/ 4765967 h 5862579"/>
            </a:gdLst>
            <a:ahLst/>
            <a:cxnLst>
              <a:cxn ang="T6">
                <a:pos x="T0" y="T1"/>
              </a:cxn>
              <a:cxn ang="T7">
                <a:pos x="T2" y="T3"/>
              </a:cxn>
              <a:cxn ang="T8">
                <a:pos x="T4" y="T5"/>
              </a:cxn>
            </a:cxnLst>
            <a:rect l="T9" t="T10" r="T11" b="T12"/>
            <a:pathLst>
              <a:path w="2726272" h="5862579" stroke="0">
                <a:moveTo>
                  <a:pt x="2553281" y="1502131"/>
                </a:moveTo>
                <a:lnTo>
                  <a:pt x="2553281" y="1502130"/>
                </a:lnTo>
                <a:cubicBezTo>
                  <a:pt x="2666718" y="1938963"/>
                  <a:pt x="2726272" y="2430963"/>
                  <a:pt x="2726272" y="2931290"/>
                </a:cubicBezTo>
                <a:cubicBezTo>
                  <a:pt x="2726272" y="3598447"/>
                  <a:pt x="2620438" y="4245646"/>
                  <a:pt x="2426256" y="4765968"/>
                </a:cubicBezTo>
                <a:lnTo>
                  <a:pt x="1363136" y="2931290"/>
                </a:lnTo>
                <a:close/>
              </a:path>
              <a:path w="2726272" h="5862579" fill="none">
                <a:moveTo>
                  <a:pt x="2553281" y="1502131"/>
                </a:moveTo>
                <a:lnTo>
                  <a:pt x="2553281" y="1502130"/>
                </a:lnTo>
                <a:cubicBezTo>
                  <a:pt x="2666718" y="1938963"/>
                  <a:pt x="2726272" y="2430963"/>
                  <a:pt x="2726272" y="2931290"/>
                </a:cubicBezTo>
                <a:cubicBezTo>
                  <a:pt x="2726272" y="3598447"/>
                  <a:pt x="2620438" y="4245646"/>
                  <a:pt x="2426256" y="4765968"/>
                </a:cubicBezTo>
              </a:path>
            </a:pathLst>
          </a:custGeom>
          <a:noFill/>
          <a:ln w="25400">
            <a:solidFill>
              <a:schemeClr val="accent1"/>
            </a:solidFill>
            <a:miter lim="800000"/>
            <a:headEnd/>
            <a:tailEnd/>
          </a:ln>
          <a:effectLst>
            <a:outerShdw dist="20000" dir="5400000" rotWithShape="0">
              <a:srgbClr val="808080">
                <a:alpha val="37999"/>
              </a:srgbClr>
            </a:outerShdw>
          </a:effectLst>
        </p:spPr>
        <p:txBody>
          <a:bodyPr anchor="ctr"/>
          <a:lstStyle/>
          <a:p>
            <a:pPr algn="ctr" defTabSz="457200"/>
            <a:endParaRPr lang="fr-FR">
              <a:latin typeface="Calibri" pitchFamily="34" charset="0"/>
              <a:ea typeface="MS PGothic" pitchFamily="34" charset="-128"/>
            </a:endParaRPr>
          </a:p>
        </p:txBody>
      </p:sp>
      <p:sp>
        <p:nvSpPr>
          <p:cNvPr id="16" name="Arc 15"/>
          <p:cNvSpPr>
            <a:spLocks noChangeArrowheads="1"/>
          </p:cNvSpPr>
          <p:nvPr/>
        </p:nvSpPr>
        <p:spPr bwMode="auto">
          <a:xfrm rot="2027827">
            <a:off x="582613" y="1104900"/>
            <a:ext cx="2725737" cy="5862638"/>
          </a:xfrm>
          <a:custGeom>
            <a:avLst/>
            <a:gdLst>
              <a:gd name="T0" fmla="*/ 2006609 w 2726272"/>
              <a:gd name="T1" fmla="*/ 347153 h 5862579"/>
              <a:gd name="T2" fmla="*/ 1363136 w 2726272"/>
              <a:gd name="T3" fmla="*/ 2931290 h 5862579"/>
              <a:gd name="T4" fmla="*/ 2205954 w 2726272"/>
              <a:gd name="T5" fmla="*/ 5235128 h 5862579"/>
              <a:gd name="T6" fmla="*/ 2 60000 65536"/>
              <a:gd name="T7" fmla="*/ 2 60000 65536"/>
              <a:gd name="T8" fmla="*/ 2 60000 65536"/>
              <a:gd name="T9" fmla="*/ 2006609 w 2726272"/>
              <a:gd name="T10" fmla="*/ 347153 h 5862579"/>
              <a:gd name="T11" fmla="*/ 2726272 w 2726272"/>
              <a:gd name="T12" fmla="*/ 5235128 h 5862579"/>
            </a:gdLst>
            <a:ahLst/>
            <a:cxnLst>
              <a:cxn ang="T6">
                <a:pos x="T0" y="T1"/>
              </a:cxn>
              <a:cxn ang="T7">
                <a:pos x="T2" y="T3"/>
              </a:cxn>
              <a:cxn ang="T8">
                <a:pos x="T4" y="T5"/>
              </a:cxn>
            </a:cxnLst>
            <a:rect l="T9" t="T10" r="T11" b="T12"/>
            <a:pathLst>
              <a:path w="2726272" h="5862579" stroke="0">
                <a:moveTo>
                  <a:pt x="2006609" y="347153"/>
                </a:moveTo>
                <a:lnTo>
                  <a:pt x="2006609" y="347152"/>
                </a:lnTo>
                <a:cubicBezTo>
                  <a:pt x="2449694" y="857354"/>
                  <a:pt x="2726272" y="1850477"/>
                  <a:pt x="2726272" y="2931290"/>
                </a:cubicBezTo>
                <a:cubicBezTo>
                  <a:pt x="2726272" y="3830170"/>
                  <a:pt x="2534485" y="4679356"/>
                  <a:pt x="2205954" y="5235128"/>
                </a:cubicBezTo>
                <a:lnTo>
                  <a:pt x="1363136" y="2931290"/>
                </a:lnTo>
                <a:close/>
              </a:path>
              <a:path w="2726272" h="5862579" fill="none">
                <a:moveTo>
                  <a:pt x="2006609" y="347153"/>
                </a:moveTo>
                <a:lnTo>
                  <a:pt x="2006609" y="347152"/>
                </a:lnTo>
                <a:cubicBezTo>
                  <a:pt x="2449694" y="857354"/>
                  <a:pt x="2726272" y="1850477"/>
                  <a:pt x="2726272" y="2931290"/>
                </a:cubicBezTo>
                <a:cubicBezTo>
                  <a:pt x="2726272" y="3830170"/>
                  <a:pt x="2534485" y="4679356"/>
                  <a:pt x="2205954" y="5235128"/>
                </a:cubicBezTo>
              </a:path>
            </a:pathLst>
          </a:custGeom>
          <a:noFill/>
          <a:ln w="25400">
            <a:solidFill>
              <a:schemeClr val="accent1"/>
            </a:solidFill>
            <a:miter lim="800000"/>
            <a:headEnd/>
            <a:tailEnd/>
          </a:ln>
          <a:effectLst>
            <a:outerShdw dist="20000" dir="5400000" rotWithShape="0">
              <a:srgbClr val="808080">
                <a:alpha val="37999"/>
              </a:srgbClr>
            </a:outerShdw>
          </a:effectLst>
        </p:spPr>
        <p:txBody>
          <a:bodyPr anchor="ctr"/>
          <a:lstStyle/>
          <a:p>
            <a:pPr algn="ctr" defTabSz="457200"/>
            <a:endParaRPr lang="fr-FR">
              <a:latin typeface="Calibri" pitchFamily="34" charset="0"/>
              <a:ea typeface="MS PGothic" pitchFamily="34" charset="-128"/>
            </a:endParaRPr>
          </a:p>
        </p:txBody>
      </p:sp>
      <p:grpSp>
        <p:nvGrpSpPr>
          <p:cNvPr id="2" name="Grouper 46"/>
          <p:cNvGrpSpPr>
            <a:grpSpLocks/>
          </p:cNvGrpSpPr>
          <p:nvPr/>
        </p:nvGrpSpPr>
        <p:grpSpPr bwMode="auto">
          <a:xfrm>
            <a:off x="334963" y="1782763"/>
            <a:ext cx="3756025" cy="4486275"/>
            <a:chOff x="-336550" y="1787144"/>
            <a:chExt cx="3756406" cy="4486656"/>
          </a:xfrm>
        </p:grpSpPr>
        <p:grpSp>
          <p:nvGrpSpPr>
            <p:cNvPr id="4" name="Grouper 5"/>
            <p:cNvGrpSpPr>
              <a:grpSpLocks/>
            </p:cNvGrpSpPr>
            <p:nvPr/>
          </p:nvGrpSpPr>
          <p:grpSpPr bwMode="auto">
            <a:xfrm>
              <a:off x="1130300" y="1787144"/>
              <a:ext cx="2222500" cy="1725168"/>
              <a:chOff x="2679700" y="2032911"/>
              <a:chExt cx="2222500" cy="1725168"/>
            </a:xfrm>
          </p:grpSpPr>
          <p:sp>
            <p:nvSpPr>
              <p:cNvPr id="3" name="Ellipse 2"/>
              <p:cNvSpPr/>
              <p:nvPr/>
            </p:nvSpPr>
            <p:spPr>
              <a:xfrm>
                <a:off x="2984500" y="2070098"/>
                <a:ext cx="1612900" cy="1612900"/>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defTabSz="457200"/>
                <a:endParaRPr lang="fr-FR">
                  <a:solidFill>
                    <a:srgbClr val="FFFFFF"/>
                  </a:solidFill>
                  <a:latin typeface="Calibri" pitchFamily="34" charset="0"/>
                  <a:ea typeface="MS PGothic" pitchFamily="34" charset="-128"/>
                </a:endParaRPr>
              </a:p>
            </p:txBody>
          </p:sp>
          <p:sp>
            <p:nvSpPr>
              <p:cNvPr id="150538" name="ZoneTexte 3"/>
              <p:cNvSpPr txBox="1">
                <a:spLocks noChangeArrowheads="1"/>
              </p:cNvSpPr>
              <p:nvPr/>
            </p:nvSpPr>
            <p:spPr bwMode="auto">
              <a:xfrm>
                <a:off x="2679700" y="2414586"/>
                <a:ext cx="2222500" cy="825500"/>
              </a:xfrm>
              <a:prstGeom prst="rect">
                <a:avLst/>
              </a:prstGeom>
              <a:noFill/>
              <a:ln w="9525">
                <a:noFill/>
                <a:miter lim="800000"/>
                <a:headEnd/>
                <a:tailEnd/>
              </a:ln>
            </p:spPr>
            <p:txBody>
              <a:bodyPr>
                <a:spAutoFit/>
              </a:bodyPr>
              <a:lstStyle/>
              <a:p>
                <a:pPr algn="ctr" defTabSz="457200"/>
                <a:r>
                  <a:rPr lang="fr-FR" sz="1600">
                    <a:latin typeface="Calibri" pitchFamily="34" charset="0"/>
                    <a:ea typeface="MS PGothic" pitchFamily="34" charset="-128"/>
                  </a:rPr>
                  <a:t>Société et Développement </a:t>
                </a:r>
              </a:p>
              <a:p>
                <a:pPr algn="ctr" defTabSz="457200"/>
                <a:r>
                  <a:rPr lang="fr-FR" sz="1600">
                    <a:latin typeface="Calibri" pitchFamily="34" charset="0"/>
                    <a:ea typeface="MS PGothic" pitchFamily="34" charset="-128"/>
                  </a:rPr>
                  <a:t>durable</a:t>
                </a:r>
              </a:p>
            </p:txBody>
          </p:sp>
        </p:grpSp>
        <p:grpSp>
          <p:nvGrpSpPr>
            <p:cNvPr id="5" name="Grouper 6"/>
            <p:cNvGrpSpPr>
              <a:grpSpLocks/>
            </p:cNvGrpSpPr>
            <p:nvPr/>
          </p:nvGrpSpPr>
          <p:grpSpPr bwMode="auto">
            <a:xfrm>
              <a:off x="806450" y="3396488"/>
              <a:ext cx="2222500" cy="1389888"/>
              <a:chOff x="2679700" y="1969288"/>
              <a:chExt cx="2222500" cy="1389888"/>
            </a:xfrm>
          </p:grpSpPr>
          <p:sp>
            <p:nvSpPr>
              <p:cNvPr id="8" name="Ellipse 7"/>
              <p:cNvSpPr/>
              <p:nvPr/>
            </p:nvSpPr>
            <p:spPr>
              <a:xfrm>
                <a:off x="3111500" y="2006598"/>
                <a:ext cx="1346200" cy="1276352"/>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defTabSz="457200"/>
                <a:endParaRPr lang="fr-FR">
                  <a:solidFill>
                    <a:srgbClr val="FFFFFF"/>
                  </a:solidFill>
                  <a:latin typeface="Calibri" pitchFamily="34" charset="0"/>
                  <a:ea typeface="MS PGothic" pitchFamily="34" charset="-128"/>
                </a:endParaRPr>
              </a:p>
            </p:txBody>
          </p:sp>
          <p:sp>
            <p:nvSpPr>
              <p:cNvPr id="150543" name="ZoneTexte 8"/>
              <p:cNvSpPr txBox="1">
                <a:spLocks noChangeArrowheads="1"/>
              </p:cNvSpPr>
              <p:nvPr/>
            </p:nvSpPr>
            <p:spPr bwMode="auto">
              <a:xfrm>
                <a:off x="2679700" y="2414586"/>
                <a:ext cx="2222500" cy="336551"/>
              </a:xfrm>
              <a:prstGeom prst="rect">
                <a:avLst/>
              </a:prstGeom>
              <a:noFill/>
              <a:ln w="9525">
                <a:noFill/>
                <a:miter lim="800000"/>
                <a:headEnd/>
                <a:tailEnd/>
              </a:ln>
            </p:spPr>
            <p:txBody>
              <a:bodyPr>
                <a:spAutoFit/>
              </a:bodyPr>
              <a:lstStyle/>
              <a:p>
                <a:pPr algn="ctr" defTabSz="457200"/>
                <a:r>
                  <a:rPr lang="fr-FR" sz="1600">
                    <a:latin typeface="Calibri" pitchFamily="34" charset="0"/>
                    <a:ea typeface="MS PGothic" pitchFamily="34" charset="-128"/>
                  </a:rPr>
                  <a:t>Technologie</a:t>
                </a:r>
              </a:p>
            </p:txBody>
          </p:sp>
        </p:grpSp>
        <p:grpSp>
          <p:nvGrpSpPr>
            <p:cNvPr id="6" name="Grouper 9"/>
            <p:cNvGrpSpPr>
              <a:grpSpLocks/>
            </p:cNvGrpSpPr>
            <p:nvPr/>
          </p:nvGrpSpPr>
          <p:grpSpPr bwMode="auto">
            <a:xfrm>
              <a:off x="-336550" y="2457704"/>
              <a:ext cx="2222500" cy="1542288"/>
              <a:chOff x="2743200" y="1973220"/>
              <a:chExt cx="2222500" cy="1542288"/>
            </a:xfrm>
          </p:grpSpPr>
          <p:sp>
            <p:nvSpPr>
              <p:cNvPr id="11" name="Ellipse 10"/>
              <p:cNvSpPr/>
              <p:nvPr/>
            </p:nvSpPr>
            <p:spPr>
              <a:xfrm>
                <a:off x="3111500" y="2006598"/>
                <a:ext cx="1498600" cy="1435102"/>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defTabSz="457200"/>
                <a:endParaRPr lang="fr-FR">
                  <a:solidFill>
                    <a:srgbClr val="FFFFFF"/>
                  </a:solidFill>
                  <a:latin typeface="Calibri" pitchFamily="34" charset="0"/>
                  <a:ea typeface="MS PGothic" pitchFamily="34" charset="-128"/>
                </a:endParaRPr>
              </a:p>
            </p:txBody>
          </p:sp>
          <p:sp>
            <p:nvSpPr>
              <p:cNvPr id="150548" name="ZoneTexte 11"/>
              <p:cNvSpPr txBox="1">
                <a:spLocks noChangeArrowheads="1"/>
              </p:cNvSpPr>
              <p:nvPr/>
            </p:nvSpPr>
            <p:spPr bwMode="auto">
              <a:xfrm>
                <a:off x="2743200" y="2516186"/>
                <a:ext cx="2222500" cy="336551"/>
              </a:xfrm>
              <a:prstGeom prst="rect">
                <a:avLst/>
              </a:prstGeom>
              <a:noFill/>
              <a:ln w="9525">
                <a:noFill/>
                <a:miter lim="800000"/>
                <a:headEnd/>
                <a:tailEnd/>
              </a:ln>
            </p:spPr>
            <p:txBody>
              <a:bodyPr>
                <a:spAutoFit/>
              </a:bodyPr>
              <a:lstStyle/>
              <a:p>
                <a:pPr algn="ctr" defTabSz="457200"/>
                <a:r>
                  <a:rPr lang="fr-FR" sz="1600">
                    <a:latin typeface="Calibri" pitchFamily="34" charset="0"/>
                    <a:ea typeface="MS PGothic" pitchFamily="34" charset="-128"/>
                  </a:rPr>
                  <a:t>Communication</a:t>
                </a:r>
              </a:p>
            </p:txBody>
          </p:sp>
        </p:grpSp>
        <p:sp>
          <p:nvSpPr>
            <p:cNvPr id="17" name="Ellipse 16"/>
            <p:cNvSpPr>
              <a:spLocks noChangeAspect="1"/>
            </p:cNvSpPr>
            <p:nvPr/>
          </p:nvSpPr>
          <p:spPr>
            <a:xfrm>
              <a:off x="3162300" y="2376782"/>
              <a:ext cx="203200" cy="203200"/>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defTabSz="457200"/>
              <a:endParaRPr lang="fr-FR">
                <a:solidFill>
                  <a:srgbClr val="FFFFFF"/>
                </a:solidFill>
                <a:latin typeface="Calibri" pitchFamily="34" charset="0"/>
                <a:ea typeface="MS PGothic" pitchFamily="34" charset="-128"/>
              </a:endParaRPr>
            </a:p>
          </p:txBody>
        </p:sp>
        <p:sp>
          <p:nvSpPr>
            <p:cNvPr id="18" name="Ellipse 17"/>
            <p:cNvSpPr>
              <a:spLocks noChangeAspect="1"/>
            </p:cNvSpPr>
            <p:nvPr/>
          </p:nvSpPr>
          <p:spPr>
            <a:xfrm>
              <a:off x="3073400" y="3041646"/>
              <a:ext cx="203200" cy="203200"/>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defTabSz="457200"/>
              <a:endParaRPr lang="fr-FR">
                <a:solidFill>
                  <a:srgbClr val="FFFFFF"/>
                </a:solidFill>
                <a:latin typeface="Calibri" pitchFamily="34" charset="0"/>
                <a:ea typeface="MS PGothic" pitchFamily="34" charset="-128"/>
              </a:endParaRPr>
            </a:p>
          </p:txBody>
        </p:sp>
        <p:sp>
          <p:nvSpPr>
            <p:cNvPr id="23" name="Ellipse 22"/>
            <p:cNvSpPr>
              <a:spLocks noChangeAspect="1"/>
            </p:cNvSpPr>
            <p:nvPr/>
          </p:nvSpPr>
          <p:spPr bwMode="auto">
            <a:xfrm>
              <a:off x="2813050" y="3837284"/>
              <a:ext cx="203200" cy="203200"/>
            </a:xfrm>
            <a:prstGeom prst="ellipse">
              <a:avLst/>
            </a:prstGeom>
            <a:gradFill rotWithShape="1">
              <a:gsLst>
                <a:gs pos="0">
                  <a:srgbClr val="FFB977"/>
                </a:gs>
                <a:gs pos="100000">
                  <a:srgbClr val="FF932B"/>
                </a:gs>
              </a:gsLst>
              <a:lin ang="5400000"/>
            </a:gradFill>
            <a:ln w="9525">
              <a:solidFill>
                <a:srgbClr val="F69240"/>
              </a:solidFill>
              <a:round/>
              <a:headEnd/>
              <a:tailEnd/>
            </a:ln>
            <a:effectLst>
              <a:outerShdw dist="23000" dir="5400000" rotWithShape="0">
                <a:srgbClr val="808080">
                  <a:alpha val="34999"/>
                </a:srgbClr>
              </a:outerShdw>
            </a:effectLst>
          </p:spPr>
          <p:txBody>
            <a:bodyPr anchor="ctr"/>
            <a:lstStyle/>
            <a:p>
              <a:pPr algn="ctr" defTabSz="457200"/>
              <a:endParaRPr lang="fr-FR">
                <a:solidFill>
                  <a:srgbClr val="FFFFFF"/>
                </a:solidFill>
                <a:latin typeface="Calibri" pitchFamily="34" charset="0"/>
                <a:ea typeface="MS PGothic" pitchFamily="34" charset="-128"/>
              </a:endParaRPr>
            </a:p>
          </p:txBody>
        </p:sp>
        <p:sp>
          <p:nvSpPr>
            <p:cNvPr id="24" name="Ellipse 23"/>
            <p:cNvSpPr>
              <a:spLocks noChangeAspect="1"/>
            </p:cNvSpPr>
            <p:nvPr/>
          </p:nvSpPr>
          <p:spPr bwMode="auto">
            <a:xfrm>
              <a:off x="2457450" y="4501284"/>
              <a:ext cx="203200" cy="203200"/>
            </a:xfrm>
            <a:prstGeom prst="ellipse">
              <a:avLst/>
            </a:prstGeom>
            <a:gradFill rotWithShape="1">
              <a:gsLst>
                <a:gs pos="0">
                  <a:srgbClr val="FFB977"/>
                </a:gs>
                <a:gs pos="100000">
                  <a:srgbClr val="FF932B"/>
                </a:gs>
              </a:gsLst>
              <a:lin ang="5400000"/>
            </a:gradFill>
            <a:ln w="9525">
              <a:solidFill>
                <a:srgbClr val="F69240"/>
              </a:solidFill>
              <a:round/>
              <a:headEnd/>
              <a:tailEnd/>
            </a:ln>
            <a:effectLst>
              <a:outerShdw dist="23000" dir="5400000" rotWithShape="0">
                <a:srgbClr val="808080">
                  <a:alpha val="34999"/>
                </a:srgbClr>
              </a:outerShdw>
            </a:effectLst>
          </p:spPr>
          <p:txBody>
            <a:bodyPr anchor="ctr"/>
            <a:lstStyle/>
            <a:p>
              <a:pPr algn="ctr" defTabSz="457200"/>
              <a:endParaRPr lang="fr-FR">
                <a:solidFill>
                  <a:srgbClr val="FFFFFF"/>
                </a:solidFill>
                <a:latin typeface="Calibri" pitchFamily="34" charset="0"/>
                <a:ea typeface="MS PGothic" pitchFamily="34" charset="-128"/>
              </a:endParaRPr>
            </a:p>
          </p:txBody>
        </p:sp>
        <p:sp>
          <p:nvSpPr>
            <p:cNvPr id="25" name="Ellipse 24"/>
            <p:cNvSpPr>
              <a:spLocks noChangeAspect="1"/>
            </p:cNvSpPr>
            <p:nvPr/>
          </p:nvSpPr>
          <p:spPr bwMode="auto">
            <a:xfrm>
              <a:off x="1955800" y="5147615"/>
              <a:ext cx="203200" cy="203200"/>
            </a:xfrm>
            <a:prstGeom prst="ellipse">
              <a:avLst/>
            </a:prstGeom>
            <a:gradFill rotWithShape="1">
              <a:gsLst>
                <a:gs pos="0">
                  <a:srgbClr val="FFB977"/>
                </a:gs>
                <a:gs pos="100000">
                  <a:srgbClr val="FF932B"/>
                </a:gs>
              </a:gsLst>
              <a:lin ang="5400000"/>
            </a:gradFill>
            <a:ln w="9525">
              <a:solidFill>
                <a:srgbClr val="F69240"/>
              </a:solidFill>
              <a:round/>
              <a:headEnd/>
              <a:tailEnd/>
            </a:ln>
            <a:effectLst>
              <a:outerShdw dist="23000" dir="5400000" rotWithShape="0">
                <a:srgbClr val="808080">
                  <a:alpha val="34999"/>
                </a:srgbClr>
              </a:outerShdw>
            </a:effectLst>
          </p:spPr>
          <p:txBody>
            <a:bodyPr anchor="ctr"/>
            <a:lstStyle/>
            <a:p>
              <a:pPr algn="ctr" defTabSz="457200"/>
              <a:endParaRPr lang="fr-FR">
                <a:solidFill>
                  <a:srgbClr val="FFFFFF"/>
                </a:solidFill>
                <a:latin typeface="Calibri" pitchFamily="34" charset="0"/>
                <a:ea typeface="MS PGothic" pitchFamily="34" charset="-128"/>
              </a:endParaRPr>
            </a:p>
          </p:txBody>
        </p:sp>
        <p:sp>
          <p:nvSpPr>
            <p:cNvPr id="26" name="Ellipse 25"/>
            <p:cNvSpPr>
              <a:spLocks noChangeAspect="1"/>
            </p:cNvSpPr>
            <p:nvPr/>
          </p:nvSpPr>
          <p:spPr bwMode="auto">
            <a:xfrm>
              <a:off x="927100" y="6070600"/>
              <a:ext cx="203200" cy="203200"/>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defTabSz="457200"/>
              <a:endParaRPr lang="fr-FR">
                <a:solidFill>
                  <a:srgbClr val="FFFFFF"/>
                </a:solidFill>
                <a:latin typeface="Calibri" pitchFamily="34" charset="0"/>
                <a:ea typeface="MS PGothic" pitchFamily="34" charset="-128"/>
              </a:endParaRPr>
            </a:p>
          </p:txBody>
        </p:sp>
      </p:grpSp>
      <p:grpSp>
        <p:nvGrpSpPr>
          <p:cNvPr id="7" name="Grouper 45"/>
          <p:cNvGrpSpPr>
            <a:grpSpLocks/>
          </p:cNvGrpSpPr>
          <p:nvPr/>
        </p:nvGrpSpPr>
        <p:grpSpPr bwMode="auto">
          <a:xfrm>
            <a:off x="4341813" y="836613"/>
            <a:ext cx="3492500" cy="2232025"/>
            <a:chOff x="4597400" y="842264"/>
            <a:chExt cx="3492500" cy="2231136"/>
          </a:xfrm>
        </p:grpSpPr>
        <p:grpSp>
          <p:nvGrpSpPr>
            <p:cNvPr id="9" name="Grouper 63"/>
            <p:cNvGrpSpPr>
              <a:grpSpLocks/>
            </p:cNvGrpSpPr>
            <p:nvPr/>
          </p:nvGrpSpPr>
          <p:grpSpPr bwMode="auto">
            <a:xfrm>
              <a:off x="5264150" y="842264"/>
              <a:ext cx="2222500" cy="1127760"/>
              <a:chOff x="3321050" y="1729440"/>
              <a:chExt cx="2222500" cy="1127760"/>
            </a:xfrm>
          </p:grpSpPr>
          <p:sp>
            <p:nvSpPr>
              <p:cNvPr id="34" name="Ellipse 33"/>
              <p:cNvSpPr>
                <a:spLocks/>
              </p:cNvSpPr>
              <p:nvPr/>
            </p:nvSpPr>
            <p:spPr>
              <a:xfrm>
                <a:off x="3924300" y="1765297"/>
                <a:ext cx="1016000" cy="1016000"/>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anchor="ctr"/>
              <a:lstStyle/>
              <a:p>
                <a:pPr algn="ctr" defTabSz="457200"/>
                <a:endParaRPr lang="fr-FR">
                  <a:solidFill>
                    <a:srgbClr val="FFFFFF"/>
                  </a:solidFill>
                  <a:latin typeface="Calibri" pitchFamily="34" charset="0"/>
                  <a:ea typeface="MS PGothic" pitchFamily="34" charset="-128"/>
                </a:endParaRPr>
              </a:p>
            </p:txBody>
          </p:sp>
          <p:sp>
            <p:nvSpPr>
              <p:cNvPr id="150564" name="ZoneTexte 34"/>
              <p:cNvSpPr txBox="1">
                <a:spLocks noChangeArrowheads="1"/>
              </p:cNvSpPr>
              <p:nvPr/>
            </p:nvSpPr>
            <p:spPr bwMode="auto">
              <a:xfrm>
                <a:off x="3321050" y="2043110"/>
                <a:ext cx="2222500" cy="457200"/>
              </a:xfrm>
              <a:prstGeom prst="rect">
                <a:avLst/>
              </a:prstGeom>
              <a:noFill/>
              <a:ln w="9525">
                <a:noFill/>
                <a:miter lim="800000"/>
                <a:headEnd/>
                <a:tailEnd/>
              </a:ln>
            </p:spPr>
            <p:txBody>
              <a:bodyPr>
                <a:spAutoFit/>
              </a:bodyPr>
              <a:lstStyle/>
              <a:p>
                <a:pPr algn="ctr" defTabSz="457200"/>
                <a:r>
                  <a:rPr lang="fr-FR" sz="2400">
                    <a:latin typeface="Calibri" pitchFamily="34" charset="0"/>
                    <a:ea typeface="MS PGothic" pitchFamily="34" charset="-128"/>
                  </a:rPr>
                  <a:t>AC</a:t>
                </a:r>
              </a:p>
            </p:txBody>
          </p:sp>
        </p:grpSp>
        <p:grpSp>
          <p:nvGrpSpPr>
            <p:cNvPr id="10" name="Grouper 47"/>
            <p:cNvGrpSpPr>
              <a:grpSpLocks/>
            </p:cNvGrpSpPr>
            <p:nvPr/>
          </p:nvGrpSpPr>
          <p:grpSpPr bwMode="auto">
            <a:xfrm>
              <a:off x="4597400" y="1390904"/>
              <a:ext cx="2222500" cy="1121664"/>
              <a:chOff x="3321050" y="1109619"/>
              <a:chExt cx="2222500" cy="1121664"/>
            </a:xfrm>
          </p:grpSpPr>
          <p:sp>
            <p:nvSpPr>
              <p:cNvPr id="49" name="Ellipse 48"/>
              <p:cNvSpPr>
                <a:spLocks/>
              </p:cNvSpPr>
              <p:nvPr/>
            </p:nvSpPr>
            <p:spPr>
              <a:xfrm>
                <a:off x="3924300" y="1142997"/>
                <a:ext cx="1016000" cy="1016000"/>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anchor="ctr"/>
              <a:lstStyle/>
              <a:p>
                <a:pPr algn="ctr" defTabSz="457200"/>
                <a:endParaRPr lang="fr-FR">
                  <a:solidFill>
                    <a:srgbClr val="FFFFFF"/>
                  </a:solidFill>
                  <a:latin typeface="Calibri" pitchFamily="34" charset="0"/>
                  <a:ea typeface="MS PGothic" pitchFamily="34" charset="-128"/>
                </a:endParaRPr>
              </a:p>
            </p:txBody>
          </p:sp>
          <p:sp>
            <p:nvSpPr>
              <p:cNvPr id="150569" name="ZoneTexte 49"/>
              <p:cNvSpPr txBox="1">
                <a:spLocks noChangeArrowheads="1"/>
              </p:cNvSpPr>
              <p:nvPr/>
            </p:nvSpPr>
            <p:spPr bwMode="auto">
              <a:xfrm>
                <a:off x="3321050" y="1420810"/>
                <a:ext cx="2222500" cy="457200"/>
              </a:xfrm>
              <a:prstGeom prst="rect">
                <a:avLst/>
              </a:prstGeom>
              <a:noFill/>
              <a:ln w="9525">
                <a:noFill/>
                <a:miter lim="800000"/>
                <a:headEnd/>
                <a:tailEnd/>
              </a:ln>
            </p:spPr>
            <p:txBody>
              <a:bodyPr>
                <a:spAutoFit/>
              </a:bodyPr>
              <a:lstStyle/>
              <a:p>
                <a:pPr algn="ctr" defTabSz="457200"/>
                <a:r>
                  <a:rPr lang="fr-FR" sz="2400">
                    <a:latin typeface="Calibri" pitchFamily="34" charset="0"/>
                    <a:ea typeface="MS PGothic" pitchFamily="34" charset="-128"/>
                  </a:rPr>
                  <a:t>EE</a:t>
                </a:r>
              </a:p>
            </p:txBody>
          </p:sp>
        </p:grpSp>
        <p:grpSp>
          <p:nvGrpSpPr>
            <p:cNvPr id="12" name="Grouper 50"/>
            <p:cNvGrpSpPr>
              <a:grpSpLocks/>
            </p:cNvGrpSpPr>
            <p:nvPr/>
          </p:nvGrpSpPr>
          <p:grpSpPr bwMode="auto">
            <a:xfrm>
              <a:off x="5264150" y="1945640"/>
              <a:ext cx="2222500" cy="1127760"/>
              <a:chOff x="3321050" y="1105555"/>
              <a:chExt cx="2222500" cy="1127760"/>
            </a:xfrm>
          </p:grpSpPr>
          <p:sp>
            <p:nvSpPr>
              <p:cNvPr id="52" name="Ellipse 51"/>
              <p:cNvSpPr>
                <a:spLocks/>
              </p:cNvSpPr>
              <p:nvPr/>
            </p:nvSpPr>
            <p:spPr>
              <a:xfrm>
                <a:off x="3924300" y="1142997"/>
                <a:ext cx="1016000" cy="1016000"/>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anchor="ctr"/>
              <a:lstStyle/>
              <a:p>
                <a:pPr algn="ctr" defTabSz="457200"/>
                <a:endParaRPr lang="fr-FR">
                  <a:solidFill>
                    <a:srgbClr val="FFFFFF"/>
                  </a:solidFill>
                  <a:latin typeface="Calibri" pitchFamily="34" charset="0"/>
                  <a:ea typeface="MS PGothic" pitchFamily="34" charset="-128"/>
                </a:endParaRPr>
              </a:p>
            </p:txBody>
          </p:sp>
          <p:sp>
            <p:nvSpPr>
              <p:cNvPr id="150574" name="ZoneTexte 52"/>
              <p:cNvSpPr txBox="1">
                <a:spLocks noChangeArrowheads="1"/>
              </p:cNvSpPr>
              <p:nvPr/>
            </p:nvSpPr>
            <p:spPr bwMode="auto">
              <a:xfrm>
                <a:off x="3321050" y="1420810"/>
                <a:ext cx="2222500" cy="457200"/>
              </a:xfrm>
              <a:prstGeom prst="rect">
                <a:avLst/>
              </a:prstGeom>
              <a:noFill/>
              <a:ln w="9525">
                <a:noFill/>
                <a:miter lim="800000"/>
                <a:headEnd/>
                <a:tailEnd/>
              </a:ln>
            </p:spPr>
            <p:txBody>
              <a:bodyPr>
                <a:spAutoFit/>
              </a:bodyPr>
              <a:lstStyle/>
              <a:p>
                <a:pPr algn="ctr" defTabSz="457200"/>
                <a:r>
                  <a:rPr lang="fr-FR" sz="2400">
                    <a:latin typeface="Calibri" pitchFamily="34" charset="0"/>
                    <a:ea typeface="MS PGothic" pitchFamily="34" charset="-128"/>
                  </a:rPr>
                  <a:t>ITEC</a:t>
                </a:r>
              </a:p>
            </p:txBody>
          </p:sp>
        </p:grpSp>
        <p:grpSp>
          <p:nvGrpSpPr>
            <p:cNvPr id="13" name="Grouper 53"/>
            <p:cNvGrpSpPr>
              <a:grpSpLocks/>
            </p:cNvGrpSpPr>
            <p:nvPr/>
          </p:nvGrpSpPr>
          <p:grpSpPr bwMode="auto">
            <a:xfrm>
              <a:off x="5867400" y="1281176"/>
              <a:ext cx="2222500" cy="1127760"/>
              <a:chOff x="3321050" y="1107842"/>
              <a:chExt cx="2222500" cy="1127760"/>
            </a:xfrm>
          </p:grpSpPr>
          <p:sp>
            <p:nvSpPr>
              <p:cNvPr id="55" name="Ellipse 54"/>
              <p:cNvSpPr>
                <a:spLocks/>
              </p:cNvSpPr>
              <p:nvPr/>
            </p:nvSpPr>
            <p:spPr>
              <a:xfrm>
                <a:off x="3924300" y="1142997"/>
                <a:ext cx="1016000" cy="1016000"/>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anchor="ctr"/>
              <a:lstStyle/>
              <a:p>
                <a:pPr algn="ctr" defTabSz="457200"/>
                <a:endParaRPr lang="fr-FR">
                  <a:solidFill>
                    <a:srgbClr val="FFFFFF"/>
                  </a:solidFill>
                  <a:latin typeface="Calibri" pitchFamily="34" charset="0"/>
                  <a:ea typeface="MS PGothic" pitchFamily="34" charset="-128"/>
                </a:endParaRPr>
              </a:p>
            </p:txBody>
          </p:sp>
          <p:sp>
            <p:nvSpPr>
              <p:cNvPr id="150579" name="ZoneTexte 55"/>
              <p:cNvSpPr txBox="1">
                <a:spLocks noChangeArrowheads="1"/>
              </p:cNvSpPr>
              <p:nvPr/>
            </p:nvSpPr>
            <p:spPr bwMode="auto">
              <a:xfrm>
                <a:off x="3321050" y="1420810"/>
                <a:ext cx="2222500" cy="457200"/>
              </a:xfrm>
              <a:prstGeom prst="rect">
                <a:avLst/>
              </a:prstGeom>
              <a:noFill/>
              <a:ln w="9525">
                <a:noFill/>
                <a:miter lim="800000"/>
                <a:headEnd/>
                <a:tailEnd/>
              </a:ln>
            </p:spPr>
            <p:txBody>
              <a:bodyPr>
                <a:spAutoFit/>
              </a:bodyPr>
              <a:lstStyle/>
              <a:p>
                <a:pPr algn="ctr" defTabSz="457200"/>
                <a:r>
                  <a:rPr lang="fr-FR" sz="2400">
                    <a:latin typeface="Calibri" pitchFamily="34" charset="0"/>
                    <a:ea typeface="MS PGothic" pitchFamily="34" charset="-128"/>
                  </a:rPr>
                  <a:t>SIN</a:t>
                </a:r>
              </a:p>
            </p:txBody>
          </p:sp>
        </p:grpSp>
      </p:grpSp>
      <p:grpSp>
        <p:nvGrpSpPr>
          <p:cNvPr id="14" name="Grouper 70"/>
          <p:cNvGrpSpPr>
            <a:grpSpLocks/>
          </p:cNvGrpSpPr>
          <p:nvPr/>
        </p:nvGrpSpPr>
        <p:grpSpPr bwMode="auto">
          <a:xfrm>
            <a:off x="5834063" y="3200400"/>
            <a:ext cx="3275012" cy="611188"/>
            <a:chOff x="5163312" y="3205199"/>
            <a:chExt cx="3802888" cy="611394"/>
          </a:xfrm>
        </p:grpSpPr>
        <p:sp>
          <p:nvSpPr>
            <p:cNvPr id="150581" name="ZoneTexte 19"/>
            <p:cNvSpPr txBox="1">
              <a:spLocks noChangeArrowheads="1"/>
            </p:cNvSpPr>
            <p:nvPr/>
          </p:nvSpPr>
          <p:spPr bwMode="auto">
            <a:xfrm>
              <a:off x="5422900" y="3205199"/>
              <a:ext cx="3543300" cy="611394"/>
            </a:xfrm>
            <a:prstGeom prst="rect">
              <a:avLst/>
            </a:prstGeom>
            <a:noFill/>
            <a:ln w="9525">
              <a:noFill/>
              <a:miter lim="800000"/>
              <a:headEnd/>
              <a:tailEnd/>
            </a:ln>
          </p:spPr>
          <p:txBody>
            <a:bodyPr>
              <a:spAutoFit/>
            </a:bodyPr>
            <a:lstStyle/>
            <a:p>
              <a:pPr defTabSz="457200"/>
              <a:r>
                <a:rPr lang="fr-FR" sz="1600" b="1">
                  <a:latin typeface="Calibri" pitchFamily="34" charset="0"/>
                  <a:ea typeface="MS PGothic" pitchFamily="34" charset="-128"/>
                </a:rPr>
                <a:t>Imaginer une solution, répondre à un besoin</a:t>
              </a:r>
              <a:r>
                <a:rPr lang="fr-FR">
                  <a:latin typeface="Calibri" pitchFamily="34" charset="0"/>
                  <a:ea typeface="MS PGothic" pitchFamily="34" charset="-128"/>
                </a:rPr>
                <a:t> </a:t>
              </a:r>
            </a:p>
          </p:txBody>
        </p:sp>
        <p:sp>
          <p:nvSpPr>
            <p:cNvPr id="57" name="Ellipse 56"/>
            <p:cNvSpPr>
              <a:spLocks/>
            </p:cNvSpPr>
            <p:nvPr/>
          </p:nvSpPr>
          <p:spPr>
            <a:xfrm>
              <a:off x="5219700" y="3275049"/>
              <a:ext cx="241300" cy="241300"/>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anchor="ctr"/>
            <a:lstStyle/>
            <a:p>
              <a:pPr algn="ctr" defTabSz="457200"/>
              <a:endParaRPr lang="fr-FR">
                <a:solidFill>
                  <a:srgbClr val="FFFFFF"/>
                </a:solidFill>
                <a:latin typeface="Calibri" pitchFamily="34" charset="0"/>
                <a:ea typeface="MS PGothic" pitchFamily="34" charset="-128"/>
              </a:endParaRPr>
            </a:p>
          </p:txBody>
        </p:sp>
      </p:grpSp>
      <p:grpSp>
        <p:nvGrpSpPr>
          <p:cNvPr id="15" name="Grouper 72"/>
          <p:cNvGrpSpPr>
            <a:grpSpLocks/>
          </p:cNvGrpSpPr>
          <p:nvPr/>
        </p:nvGrpSpPr>
        <p:grpSpPr bwMode="auto">
          <a:xfrm>
            <a:off x="4895850" y="5465763"/>
            <a:ext cx="4429125" cy="414337"/>
            <a:chOff x="4224528" y="5470436"/>
            <a:chExt cx="4429163" cy="413220"/>
          </a:xfrm>
        </p:grpSpPr>
        <p:sp>
          <p:nvSpPr>
            <p:cNvPr id="150586" name="ZoneTexte 21"/>
            <p:cNvSpPr txBox="1">
              <a:spLocks noChangeArrowheads="1"/>
            </p:cNvSpPr>
            <p:nvPr/>
          </p:nvSpPr>
          <p:spPr bwMode="auto">
            <a:xfrm>
              <a:off x="4545026" y="5470436"/>
              <a:ext cx="4108665" cy="366162"/>
            </a:xfrm>
            <a:prstGeom prst="rect">
              <a:avLst/>
            </a:prstGeom>
            <a:noFill/>
            <a:ln w="9525">
              <a:noFill/>
              <a:miter lim="800000"/>
              <a:headEnd/>
              <a:tailEnd/>
            </a:ln>
          </p:spPr>
          <p:txBody>
            <a:bodyPr>
              <a:spAutoFit/>
            </a:bodyPr>
            <a:lstStyle/>
            <a:p>
              <a:pPr defTabSz="457200"/>
              <a:r>
                <a:rPr lang="fr-FR" sz="1600" b="1">
                  <a:latin typeface="Calibri" pitchFamily="34" charset="0"/>
                  <a:ea typeface="MS PGothic" pitchFamily="34" charset="-128"/>
                </a:rPr>
                <a:t>Gérer la vie du produit</a:t>
              </a:r>
              <a:r>
                <a:rPr lang="fr-FR">
                  <a:latin typeface="Calibri" pitchFamily="34" charset="0"/>
                  <a:ea typeface="MS PGothic" pitchFamily="34" charset="-128"/>
                </a:rPr>
                <a:t> </a:t>
              </a:r>
            </a:p>
          </p:txBody>
        </p:sp>
        <p:sp>
          <p:nvSpPr>
            <p:cNvPr id="58" name="Ellipse 57"/>
            <p:cNvSpPr>
              <a:spLocks/>
            </p:cNvSpPr>
            <p:nvPr/>
          </p:nvSpPr>
          <p:spPr>
            <a:xfrm>
              <a:off x="4279900" y="5566718"/>
              <a:ext cx="241300" cy="241300"/>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anchor="ctr"/>
            <a:lstStyle/>
            <a:p>
              <a:pPr algn="ctr" defTabSz="457200"/>
              <a:endParaRPr lang="fr-FR">
                <a:solidFill>
                  <a:srgbClr val="FFFFFF"/>
                </a:solidFill>
                <a:latin typeface="Calibri" pitchFamily="34" charset="0"/>
                <a:ea typeface="MS PGothic" pitchFamily="34" charset="-128"/>
              </a:endParaRPr>
            </a:p>
          </p:txBody>
        </p:sp>
      </p:grpSp>
      <p:grpSp>
        <p:nvGrpSpPr>
          <p:cNvPr id="19" name="Grouper 71"/>
          <p:cNvGrpSpPr>
            <a:grpSpLocks/>
          </p:cNvGrpSpPr>
          <p:nvPr/>
        </p:nvGrpSpPr>
        <p:grpSpPr bwMode="auto">
          <a:xfrm>
            <a:off x="5526088" y="4432300"/>
            <a:ext cx="3438525" cy="381000"/>
            <a:chOff x="4785360" y="4473652"/>
            <a:chExt cx="4517390" cy="379780"/>
          </a:xfrm>
        </p:grpSpPr>
        <p:sp>
          <p:nvSpPr>
            <p:cNvPr id="150591" name="ZoneTexte 20"/>
            <p:cNvSpPr txBox="1">
              <a:spLocks noChangeArrowheads="1"/>
            </p:cNvSpPr>
            <p:nvPr/>
          </p:nvSpPr>
          <p:spPr bwMode="auto">
            <a:xfrm>
              <a:off x="5060950" y="4473652"/>
              <a:ext cx="4241800" cy="366162"/>
            </a:xfrm>
            <a:prstGeom prst="rect">
              <a:avLst/>
            </a:prstGeom>
            <a:noFill/>
            <a:ln w="9525">
              <a:noFill/>
              <a:miter lim="800000"/>
              <a:headEnd/>
              <a:tailEnd/>
            </a:ln>
          </p:spPr>
          <p:txBody>
            <a:bodyPr>
              <a:spAutoFit/>
            </a:bodyPr>
            <a:lstStyle/>
            <a:p>
              <a:pPr defTabSz="457200"/>
              <a:r>
                <a:rPr lang="fr-FR" sz="1600" b="1">
                  <a:latin typeface="Calibri" pitchFamily="34" charset="0"/>
                  <a:ea typeface="MS PGothic" pitchFamily="34" charset="-128"/>
                </a:rPr>
                <a:t>Valider des solutions techniques</a:t>
              </a:r>
              <a:r>
                <a:rPr lang="fr-FR">
                  <a:latin typeface="Calibri" pitchFamily="34" charset="0"/>
                  <a:ea typeface="MS PGothic" pitchFamily="34" charset="-128"/>
                </a:rPr>
                <a:t> </a:t>
              </a:r>
            </a:p>
          </p:txBody>
        </p:sp>
        <p:sp>
          <p:nvSpPr>
            <p:cNvPr id="59" name="Ellipse 58"/>
            <p:cNvSpPr>
              <a:spLocks/>
            </p:cNvSpPr>
            <p:nvPr/>
          </p:nvSpPr>
          <p:spPr>
            <a:xfrm>
              <a:off x="4845050" y="4537668"/>
              <a:ext cx="241300" cy="241300"/>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anchor="ctr"/>
            <a:lstStyle/>
            <a:p>
              <a:pPr algn="ctr" defTabSz="457200"/>
              <a:endParaRPr lang="fr-FR">
                <a:solidFill>
                  <a:srgbClr val="FFFFFF"/>
                </a:solidFill>
                <a:latin typeface="Calibri" pitchFamily="34" charset="0"/>
                <a:ea typeface="MS PGothic" pitchFamily="34" charset="-128"/>
              </a:endParaRPr>
            </a:p>
          </p:txBody>
        </p:sp>
      </p:grpSp>
      <p:grpSp>
        <p:nvGrpSpPr>
          <p:cNvPr id="20" name="Grouper 66"/>
          <p:cNvGrpSpPr>
            <a:grpSpLocks/>
          </p:cNvGrpSpPr>
          <p:nvPr/>
        </p:nvGrpSpPr>
        <p:grpSpPr bwMode="auto">
          <a:xfrm>
            <a:off x="874713" y="1354138"/>
            <a:ext cx="4070350" cy="465137"/>
            <a:chOff x="203199" y="1358900"/>
            <a:chExt cx="4070351" cy="465431"/>
          </a:xfrm>
        </p:grpSpPr>
        <p:sp>
          <p:nvSpPr>
            <p:cNvPr id="61" name="Flèche droite à entaille 60"/>
            <p:cNvSpPr>
              <a:spLocks noChangeArrowheads="1"/>
            </p:cNvSpPr>
            <p:nvPr/>
          </p:nvSpPr>
          <p:spPr bwMode="auto">
            <a:xfrm>
              <a:off x="203199" y="1358900"/>
              <a:ext cx="4070351" cy="465431"/>
            </a:xfrm>
            <a:prstGeom prst="notchedRightArrow">
              <a:avLst>
                <a:gd name="adj1" fmla="val 50000"/>
                <a:gd name="adj2" fmla="val 50002"/>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a:endParaRPr lang="fr-FR">
                <a:solidFill>
                  <a:srgbClr val="FFFFFF"/>
                </a:solidFill>
                <a:latin typeface="Calibri" pitchFamily="34" charset="0"/>
                <a:ea typeface="MS PGothic" pitchFamily="34" charset="-128"/>
              </a:endParaRPr>
            </a:p>
          </p:txBody>
        </p:sp>
        <p:sp>
          <p:nvSpPr>
            <p:cNvPr id="150597" name="ZoneTexte 61"/>
            <p:cNvSpPr txBox="1">
              <a:spLocks noChangeArrowheads="1"/>
            </p:cNvSpPr>
            <p:nvPr/>
          </p:nvSpPr>
          <p:spPr bwMode="auto">
            <a:xfrm>
              <a:off x="615949" y="1385905"/>
              <a:ext cx="3205163" cy="366943"/>
            </a:xfrm>
            <a:prstGeom prst="rect">
              <a:avLst/>
            </a:prstGeom>
            <a:noFill/>
            <a:ln w="9525">
              <a:noFill/>
              <a:miter lim="800000"/>
              <a:headEnd/>
              <a:tailEnd/>
            </a:ln>
          </p:spPr>
          <p:txBody>
            <a:bodyPr>
              <a:spAutoFit/>
            </a:bodyPr>
            <a:lstStyle/>
            <a:p>
              <a:pPr defTabSz="457200"/>
              <a:r>
                <a:rPr lang="fr-FR">
                  <a:latin typeface="Calibri" pitchFamily="34" charset="0"/>
                  <a:ea typeface="MS PGothic" pitchFamily="34" charset="-128"/>
                </a:rPr>
                <a:t>Enseignements transversaux</a:t>
              </a:r>
            </a:p>
          </p:txBody>
        </p:sp>
      </p:grpSp>
      <p:grpSp>
        <p:nvGrpSpPr>
          <p:cNvPr id="21" name="Grouper 73"/>
          <p:cNvGrpSpPr>
            <a:grpSpLocks/>
          </p:cNvGrpSpPr>
          <p:nvPr/>
        </p:nvGrpSpPr>
        <p:grpSpPr bwMode="auto">
          <a:xfrm>
            <a:off x="3509963" y="3659188"/>
            <a:ext cx="2222500" cy="1573212"/>
            <a:chOff x="2838450" y="3664712"/>
            <a:chExt cx="2222500" cy="1572768"/>
          </a:xfrm>
        </p:grpSpPr>
        <p:sp>
          <p:nvSpPr>
            <p:cNvPr id="68" name="Ellipse 67"/>
            <p:cNvSpPr>
              <a:spLocks noChangeAspect="1"/>
            </p:cNvSpPr>
            <p:nvPr/>
          </p:nvSpPr>
          <p:spPr>
            <a:xfrm>
              <a:off x="3238500" y="3699468"/>
              <a:ext cx="1460500" cy="1460500"/>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anchor="ctr"/>
            <a:lstStyle/>
            <a:p>
              <a:pPr algn="ctr" defTabSz="457200"/>
              <a:endParaRPr lang="fr-FR">
                <a:solidFill>
                  <a:srgbClr val="FFFFFF"/>
                </a:solidFill>
                <a:latin typeface="Calibri" pitchFamily="34" charset="0"/>
                <a:ea typeface="MS PGothic" pitchFamily="34" charset="-128"/>
              </a:endParaRPr>
            </a:p>
          </p:txBody>
        </p:sp>
        <p:sp>
          <p:nvSpPr>
            <p:cNvPr id="150602" name="ZoneTexte 68"/>
            <p:cNvSpPr txBox="1">
              <a:spLocks noChangeArrowheads="1"/>
            </p:cNvSpPr>
            <p:nvPr/>
          </p:nvSpPr>
          <p:spPr bwMode="auto">
            <a:xfrm>
              <a:off x="2838450" y="4167781"/>
              <a:ext cx="2222500" cy="366712"/>
            </a:xfrm>
            <a:prstGeom prst="rect">
              <a:avLst/>
            </a:prstGeom>
            <a:noFill/>
            <a:ln w="9525">
              <a:noFill/>
              <a:miter lim="800000"/>
              <a:headEnd/>
              <a:tailEnd/>
            </a:ln>
          </p:spPr>
          <p:txBody>
            <a:bodyPr>
              <a:spAutoFit/>
            </a:bodyPr>
            <a:lstStyle/>
            <a:p>
              <a:pPr algn="ctr" defTabSz="457200"/>
              <a:r>
                <a:rPr lang="fr-FR">
                  <a:latin typeface="Calibri" pitchFamily="34" charset="0"/>
                  <a:ea typeface="MS PGothic" pitchFamily="34" charset="-128"/>
                </a:rPr>
                <a:t>Conception</a:t>
              </a:r>
            </a:p>
          </p:txBody>
        </p:sp>
      </p:grpSp>
      <p:grpSp>
        <p:nvGrpSpPr>
          <p:cNvPr id="67" name="Groupe 66"/>
          <p:cNvGrpSpPr/>
          <p:nvPr/>
        </p:nvGrpSpPr>
        <p:grpSpPr>
          <a:xfrm>
            <a:off x="3000364" y="2714620"/>
            <a:ext cx="6143636" cy="4003917"/>
            <a:chOff x="3000364" y="2714620"/>
            <a:chExt cx="6143636" cy="4003917"/>
          </a:xfrm>
        </p:grpSpPr>
        <p:sp>
          <p:nvSpPr>
            <p:cNvPr id="54" name="Ellipse 53"/>
            <p:cNvSpPr/>
            <p:nvPr/>
          </p:nvSpPr>
          <p:spPr>
            <a:xfrm>
              <a:off x="3000364" y="2714620"/>
              <a:ext cx="6143636" cy="3929090"/>
            </a:xfrm>
            <a:prstGeom prst="ellipse">
              <a:avLst/>
            </a:prstGeom>
            <a:solidFill>
              <a:srgbClr val="FF0000">
                <a:alpha val="43137"/>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ZoneTexte 55"/>
            <p:cNvSpPr txBox="1"/>
            <p:nvPr/>
          </p:nvSpPr>
          <p:spPr>
            <a:xfrm>
              <a:off x="5340364" y="6072206"/>
              <a:ext cx="2286016" cy="646331"/>
            </a:xfrm>
            <a:prstGeom prst="rect">
              <a:avLst/>
            </a:prstGeom>
            <a:solidFill>
              <a:schemeClr val="bg2">
                <a:lumMod val="60000"/>
                <a:lumOff val="40000"/>
              </a:schemeClr>
            </a:solidFill>
            <a:ln>
              <a:solidFill>
                <a:schemeClr val="bg2">
                  <a:lumMod val="75000"/>
                </a:schemeClr>
              </a:solidFill>
            </a:ln>
          </p:spPr>
          <p:txBody>
            <a:bodyPr wrap="square" rtlCol="0">
              <a:spAutoFit/>
            </a:bodyPr>
            <a:lstStyle/>
            <a:p>
              <a:r>
                <a:rPr lang="fr-FR" dirty="0" smtClean="0">
                  <a:solidFill>
                    <a:srgbClr val="FF0000"/>
                  </a:solidFill>
                  <a:latin typeface="Arial" pitchFamily="34" charset="0"/>
                  <a:cs typeface="Arial" pitchFamily="34" charset="0"/>
                </a:rPr>
                <a:t>Spécialités &amp; Démarche de projet</a:t>
              </a:r>
              <a:endParaRPr lang="fr-FR" dirty="0">
                <a:solidFill>
                  <a:srgbClr val="FF0000"/>
                </a:solidFill>
                <a:latin typeface="Arial" pitchFamily="34" charset="0"/>
                <a:cs typeface="Arial" pitchFamily="34" charset="0"/>
              </a:endParaRPr>
            </a:p>
          </p:txBody>
        </p:sp>
      </p:grpSp>
      <p:sp>
        <p:nvSpPr>
          <p:cNvPr id="63" name="Ellipse 62"/>
          <p:cNvSpPr/>
          <p:nvPr/>
        </p:nvSpPr>
        <p:spPr>
          <a:xfrm>
            <a:off x="642910" y="1285860"/>
            <a:ext cx="3357586" cy="4286256"/>
          </a:xfrm>
          <a:prstGeom prst="ellipse">
            <a:avLst/>
          </a:prstGeom>
          <a:solidFill>
            <a:srgbClr val="66FF33">
              <a:alpha val="45098"/>
            </a:srgbClr>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Virage 64"/>
          <p:cNvSpPr/>
          <p:nvPr/>
        </p:nvSpPr>
        <p:spPr>
          <a:xfrm rot="8887447" flipH="1">
            <a:off x="1971941" y="4788765"/>
            <a:ext cx="1663792" cy="1720773"/>
          </a:xfrm>
          <a:prstGeom prst="bentArrow">
            <a:avLst>
              <a:gd name="adj1" fmla="val 25000"/>
              <a:gd name="adj2" fmla="val 23411"/>
              <a:gd name="adj3" fmla="val 25000"/>
              <a:gd name="adj4" fmla="val 43750"/>
            </a:avLst>
          </a:prstGeom>
          <a:gradFill flip="none" rotWithShape="1">
            <a:gsLst>
              <a:gs pos="0">
                <a:srgbClr val="66FF33"/>
              </a:gs>
              <a:gs pos="50000">
                <a:srgbClr val="9CB86E"/>
              </a:gs>
              <a:gs pos="100000">
                <a:srgbClr val="156B13"/>
              </a:gs>
            </a:gsLst>
            <a:lin ang="600000" scaled="0"/>
            <a:tileRect/>
          </a:gra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75" name="Groupe 74"/>
          <p:cNvGrpSpPr/>
          <p:nvPr/>
        </p:nvGrpSpPr>
        <p:grpSpPr>
          <a:xfrm>
            <a:off x="1785918" y="3214686"/>
            <a:ext cx="4714908" cy="2085194"/>
            <a:chOff x="1785918" y="3214686"/>
            <a:chExt cx="4714908" cy="2085194"/>
          </a:xfrm>
        </p:grpSpPr>
        <p:grpSp>
          <p:nvGrpSpPr>
            <p:cNvPr id="74" name="Groupe 73"/>
            <p:cNvGrpSpPr/>
            <p:nvPr/>
          </p:nvGrpSpPr>
          <p:grpSpPr>
            <a:xfrm>
              <a:off x="1785918" y="3214686"/>
              <a:ext cx="4714908" cy="2085194"/>
              <a:chOff x="1785918" y="3214686"/>
              <a:chExt cx="4714908" cy="2085194"/>
            </a:xfrm>
          </p:grpSpPr>
          <p:grpSp>
            <p:nvGrpSpPr>
              <p:cNvPr id="71" name="Groupe 70"/>
              <p:cNvGrpSpPr/>
              <p:nvPr/>
            </p:nvGrpSpPr>
            <p:grpSpPr>
              <a:xfrm>
                <a:off x="2982036" y="3214686"/>
                <a:ext cx="1080505" cy="2085194"/>
                <a:chOff x="2982036" y="3214686"/>
                <a:chExt cx="1080505" cy="2085194"/>
              </a:xfrm>
              <a:solidFill>
                <a:srgbClr val="AA83BF"/>
              </a:solidFill>
            </p:grpSpPr>
            <p:sp>
              <p:nvSpPr>
                <p:cNvPr id="69" name="Forme libre 68"/>
                <p:cNvSpPr/>
                <p:nvPr/>
              </p:nvSpPr>
              <p:spPr>
                <a:xfrm>
                  <a:off x="2982036" y="3214687"/>
                  <a:ext cx="1018460" cy="2066998"/>
                </a:xfrm>
                <a:custGeom>
                  <a:avLst/>
                  <a:gdLst>
                    <a:gd name="connsiteX0" fmla="*/ 989463 w 989463"/>
                    <a:gd name="connsiteY0" fmla="*/ 0 h 2047165"/>
                    <a:gd name="connsiteX1" fmla="*/ 416257 w 989463"/>
                    <a:gd name="connsiteY1" fmla="*/ 477672 h 2047165"/>
                    <a:gd name="connsiteX2" fmla="*/ 61415 w 989463"/>
                    <a:gd name="connsiteY2" fmla="*/ 1050878 h 2047165"/>
                    <a:gd name="connsiteX3" fmla="*/ 47767 w 989463"/>
                    <a:gd name="connsiteY3" fmla="*/ 1665027 h 2047165"/>
                    <a:gd name="connsiteX4" fmla="*/ 170597 w 989463"/>
                    <a:gd name="connsiteY4" fmla="*/ 2047165 h 2047165"/>
                    <a:gd name="connsiteX5" fmla="*/ 170597 w 989463"/>
                    <a:gd name="connsiteY5" fmla="*/ 2047165 h 2047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463" h="2047165">
                      <a:moveTo>
                        <a:pt x="989463" y="0"/>
                      </a:moveTo>
                      <a:cubicBezTo>
                        <a:pt x="780197" y="151263"/>
                        <a:pt x="570932" y="302526"/>
                        <a:pt x="416257" y="477672"/>
                      </a:cubicBezTo>
                      <a:cubicBezTo>
                        <a:pt x="261582" y="652818"/>
                        <a:pt x="122830" y="852986"/>
                        <a:pt x="61415" y="1050878"/>
                      </a:cubicBezTo>
                      <a:cubicBezTo>
                        <a:pt x="0" y="1248770"/>
                        <a:pt x="29570" y="1498979"/>
                        <a:pt x="47767" y="1665027"/>
                      </a:cubicBezTo>
                      <a:cubicBezTo>
                        <a:pt x="65964" y="1831075"/>
                        <a:pt x="170597" y="2047165"/>
                        <a:pt x="170597" y="2047165"/>
                      </a:cubicBezTo>
                      <a:lnTo>
                        <a:pt x="170597" y="2047165"/>
                      </a:ln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0" name="Forme libre 69"/>
                <p:cNvSpPr/>
                <p:nvPr/>
              </p:nvSpPr>
              <p:spPr>
                <a:xfrm>
                  <a:off x="3143240" y="3214686"/>
                  <a:ext cx="919301" cy="2085194"/>
                </a:xfrm>
                <a:custGeom>
                  <a:avLst/>
                  <a:gdLst>
                    <a:gd name="connsiteX0" fmla="*/ 832513 w 887104"/>
                    <a:gd name="connsiteY0" fmla="*/ 0 h 2065361"/>
                    <a:gd name="connsiteX1" fmla="*/ 846161 w 887104"/>
                    <a:gd name="connsiteY1" fmla="*/ 586854 h 2065361"/>
                    <a:gd name="connsiteX2" fmla="*/ 586854 w 887104"/>
                    <a:gd name="connsiteY2" fmla="*/ 1364777 h 2065361"/>
                    <a:gd name="connsiteX3" fmla="*/ 136477 w 887104"/>
                    <a:gd name="connsiteY3" fmla="*/ 1951630 h 2065361"/>
                    <a:gd name="connsiteX4" fmla="*/ 0 w 887104"/>
                    <a:gd name="connsiteY4" fmla="*/ 2047165 h 2065361"/>
                    <a:gd name="connsiteX5" fmla="*/ 0 w 887104"/>
                    <a:gd name="connsiteY5" fmla="*/ 2047165 h 206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104" h="2065361">
                      <a:moveTo>
                        <a:pt x="832513" y="0"/>
                      </a:moveTo>
                      <a:cubicBezTo>
                        <a:pt x="859808" y="179695"/>
                        <a:pt x="887104" y="359391"/>
                        <a:pt x="846161" y="586854"/>
                      </a:cubicBezTo>
                      <a:cubicBezTo>
                        <a:pt x="805218" y="814317"/>
                        <a:pt x="705135" y="1137314"/>
                        <a:pt x="586854" y="1364777"/>
                      </a:cubicBezTo>
                      <a:cubicBezTo>
                        <a:pt x="468573" y="1592240"/>
                        <a:pt x="234286" y="1837899"/>
                        <a:pt x="136477" y="1951630"/>
                      </a:cubicBezTo>
                      <a:cubicBezTo>
                        <a:pt x="38668" y="2065361"/>
                        <a:pt x="0" y="2047165"/>
                        <a:pt x="0" y="2047165"/>
                      </a:cubicBezTo>
                      <a:lnTo>
                        <a:pt x="0" y="2047165"/>
                      </a:ln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72" name="Flèche droite 71"/>
              <p:cNvSpPr/>
              <p:nvPr/>
            </p:nvSpPr>
            <p:spPr>
              <a:xfrm>
                <a:off x="1785918" y="4643446"/>
                <a:ext cx="4714908" cy="428628"/>
              </a:xfrm>
              <a:prstGeom prst="rightArrow">
                <a:avLst>
                  <a:gd name="adj1" fmla="val 50000"/>
                  <a:gd name="adj2" fmla="val 238921"/>
                </a:avLst>
              </a:prstGeom>
              <a:solidFill>
                <a:srgbClr val="AA83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3" name="ZoneTexte 72"/>
            <p:cNvSpPr txBox="1"/>
            <p:nvPr/>
          </p:nvSpPr>
          <p:spPr>
            <a:xfrm>
              <a:off x="2786050" y="4643446"/>
              <a:ext cx="1500198" cy="369332"/>
            </a:xfrm>
            <a:prstGeom prst="rect">
              <a:avLst/>
            </a:prstGeom>
            <a:noFill/>
          </p:spPr>
          <p:txBody>
            <a:bodyPr wrap="square" rtlCol="0">
              <a:spAutoFit/>
            </a:bodyPr>
            <a:lstStyle/>
            <a:p>
              <a:r>
                <a:rPr lang="fr-FR" dirty="0" smtClean="0">
                  <a:latin typeface="Arial" pitchFamily="34" charset="0"/>
                  <a:cs typeface="Arial" pitchFamily="34" charset="0"/>
                </a:rPr>
                <a:t>Continuité</a:t>
              </a:r>
              <a:endParaRPr lang="fr-FR" dirty="0">
                <a:latin typeface="Arial" pitchFamily="34" charset="0"/>
                <a:cs typeface="Arial" pitchFamily="34" charset="0"/>
              </a:endParaRPr>
            </a:p>
          </p:txBody>
        </p:sp>
      </p:grpSp>
      <p:sp>
        <p:nvSpPr>
          <p:cNvPr id="66" name="ZoneTexte 65"/>
          <p:cNvSpPr txBox="1"/>
          <p:nvPr/>
        </p:nvSpPr>
        <p:spPr>
          <a:xfrm>
            <a:off x="928662" y="4857760"/>
            <a:ext cx="1785950" cy="923330"/>
          </a:xfrm>
          <a:prstGeom prst="rect">
            <a:avLst/>
          </a:prstGeom>
          <a:solidFill>
            <a:schemeClr val="bg2">
              <a:lumMod val="60000"/>
              <a:lumOff val="40000"/>
            </a:schemeClr>
          </a:solidFill>
          <a:ln>
            <a:noFill/>
          </a:ln>
        </p:spPr>
        <p:txBody>
          <a:bodyPr wrap="square" rtlCol="0">
            <a:spAutoFit/>
          </a:bodyPr>
          <a:lstStyle/>
          <a:p>
            <a:pPr algn="ctr"/>
            <a:r>
              <a:rPr lang="fr-FR" dirty="0" smtClean="0">
                <a:solidFill>
                  <a:srgbClr val="FF0000"/>
                </a:solidFill>
                <a:latin typeface="Arial" pitchFamily="34" charset="0"/>
                <a:cs typeface="Arial" pitchFamily="34" charset="0"/>
              </a:rPr>
              <a:t>Culture </a:t>
            </a:r>
          </a:p>
          <a:p>
            <a:pPr algn="ctr"/>
            <a:r>
              <a:rPr lang="fr-FR" dirty="0" smtClean="0">
                <a:solidFill>
                  <a:srgbClr val="FF0000"/>
                </a:solidFill>
                <a:latin typeface="Arial" pitchFamily="34" charset="0"/>
                <a:cs typeface="Arial" pitchFamily="34" charset="0"/>
              </a:rPr>
              <a:t>Générale et technologique</a:t>
            </a:r>
            <a:endParaRPr lang="fr-FR" dirty="0">
              <a:solidFill>
                <a:srgbClr val="FF0000"/>
              </a:solidFill>
              <a:latin typeface="Arial" pitchFamily="34" charset="0"/>
              <a:cs typeface="Arial" pitchFamily="34" charset="0"/>
            </a:endParaRPr>
          </a:p>
        </p:txBody>
      </p:sp>
      <p:pic>
        <p:nvPicPr>
          <p:cNvPr id="1026" name="Picture 2" descr="D:\1° mars 2012\Stratégie STI2D Norbert Perrot.jpg"/>
          <p:cNvPicPr>
            <a:picLocks noChangeAspect="1" noChangeArrowheads="1"/>
          </p:cNvPicPr>
          <p:nvPr/>
        </p:nvPicPr>
        <p:blipFill>
          <a:blip r:embed="rId3"/>
          <a:srcRect/>
          <a:stretch>
            <a:fillRect/>
          </a:stretch>
        </p:blipFill>
        <p:spPr bwMode="auto">
          <a:xfrm>
            <a:off x="5000628" y="764704"/>
            <a:ext cx="4143372" cy="2457125"/>
          </a:xfrm>
          <a:prstGeom prst="rect">
            <a:avLst/>
          </a:prstGeom>
          <a:noFill/>
        </p:spPr>
      </p:pic>
      <p:pic>
        <p:nvPicPr>
          <p:cNvPr id="64" name="Picture 1" descr="C:\Users\Administrateur\Documents\My Dropbox\07- Lycée\Comm'\Logos\logo-STI2D-150p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a:solidFill>
                  <a:srgbClr val="FFFFFF"/>
                </a:solidFill>
              </a14:hiddenFill>
            </a:ext>
          </a:extLst>
        </p:spPr>
      </p:pic>
      <p:sp>
        <p:nvSpPr>
          <p:cNvPr id="76" name="Arrondir un rectangle avec un coin diagonal 75"/>
          <p:cNvSpPr/>
          <p:nvPr/>
        </p:nvSpPr>
        <p:spPr>
          <a:xfrm>
            <a:off x="568272" y="82619"/>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lvl="0" algn="r" defTabSz="914400">
              <a:spcBef>
                <a:spcPct val="0"/>
              </a:spcBef>
              <a:defRPr/>
            </a:pPr>
            <a:r>
              <a:rPr lang="fr-FR" sz="2800" b="1" dirty="0" smtClean="0">
                <a:ln w="6350">
                  <a:noFill/>
                </a:ln>
                <a:solidFill>
                  <a:schemeClr val="bg1"/>
                </a:solidFill>
                <a:effectLst>
                  <a:outerShdw blurRad="114300" dist="101600" dir="2700000" algn="tl" rotWithShape="0">
                    <a:srgbClr val="000000">
                      <a:alpha val="40000"/>
                    </a:srgbClr>
                  </a:outerShdw>
                </a:effectLst>
              </a:rPr>
              <a:t>Le lien entre ETT et ETS : une indispensable continuité</a:t>
            </a:r>
            <a:endParaRPr lang="fr-FR" sz="2800" b="1" dirty="0">
              <a:ln w="6350">
                <a:noFill/>
              </a:ln>
              <a:solidFill>
                <a:schemeClr val="bg1"/>
              </a:solidFill>
              <a:effectLst>
                <a:outerShdw blurRad="114300" dist="101600" dir="2700000" algn="tl" rotWithShape="0">
                  <a:srgbClr val="000000">
                    <a:alpha val="40000"/>
                  </a:srgbClr>
                </a:outerShdw>
              </a:effectLst>
            </a:endParaRPr>
          </a:p>
        </p:txBody>
      </p:sp>
      <p:sp>
        <p:nvSpPr>
          <p:cNvPr id="77" name="Rectangle 76"/>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Organisation des activités</a:t>
            </a:r>
            <a:endParaRPr lang="fr-FR" sz="3600" dirty="0"/>
          </a:p>
        </p:txBody>
      </p:sp>
    </p:spTree>
    <p:extLst>
      <p:ext uri="{BB962C8B-B14F-4D97-AF65-F5344CB8AC3E}">
        <p14:creationId xmlns:p14="http://schemas.microsoft.com/office/powerpoint/2010/main" val="7430848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left)">
                                      <p:cBhvr>
                                        <p:cTn id="11" dur="500"/>
                                        <p:tgtEl>
                                          <p:spTgt spid="6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left)">
                                      <p:cBhvr>
                                        <p:cTn id="16" dur="500"/>
                                        <p:tgtEl>
                                          <p:spTgt spid="65"/>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wipe(left)">
                                      <p:cBhvr>
                                        <p:cTn id="20" dur="500"/>
                                        <p:tgtEl>
                                          <p:spTgt spid="67"/>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wipe(left)">
                                      <p:cBhvr>
                                        <p:cTn id="24" dur="1000"/>
                                        <p:tgtEl>
                                          <p:spTgt spid="7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wipe(left)">
                                      <p:cBhvr>
                                        <p:cTn id="2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5" grpId="0" animBg="1"/>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Arrondir un rectangle avec un coin diagonal 84"/>
          <p:cNvSpPr/>
          <p:nvPr/>
        </p:nvSpPr>
        <p:spPr>
          <a:xfrm>
            <a:off x="552736"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lvl="0" algn="r" defTabSz="914400">
              <a:spcBef>
                <a:spcPct val="0"/>
              </a:spcBef>
              <a:defRPr/>
            </a:pPr>
            <a:r>
              <a:rPr lang="fr-FR" sz="3600" b="1" dirty="0">
                <a:ln w="6350">
                  <a:noFill/>
                </a:ln>
                <a:solidFill>
                  <a:schemeClr val="bg1"/>
                </a:solidFill>
                <a:effectLst>
                  <a:outerShdw blurRad="114300" dist="101600" dir="2700000" algn="tl" rotWithShape="0">
                    <a:srgbClr val="000000">
                      <a:alpha val="40000"/>
                    </a:srgbClr>
                  </a:outerShdw>
                </a:effectLst>
              </a:rPr>
              <a:t>Organisation fonctionnelle et structurelle</a:t>
            </a:r>
          </a:p>
        </p:txBody>
      </p:sp>
      <p:pic>
        <p:nvPicPr>
          <p:cNvPr id="10" name="Image 9" descr="espace sti 2d 2011 2012.jpg"/>
          <p:cNvPicPr>
            <a:picLocks noChangeAspect="1"/>
          </p:cNvPicPr>
          <p:nvPr/>
        </p:nvPicPr>
        <p:blipFill>
          <a:blip r:embed="rId2"/>
          <a:stretch>
            <a:fillRect/>
          </a:stretch>
        </p:blipFill>
        <p:spPr>
          <a:xfrm>
            <a:off x="38100" y="2154826"/>
            <a:ext cx="9144000" cy="4703174"/>
          </a:xfrm>
          <a:prstGeom prst="rect">
            <a:avLst/>
          </a:prstGeom>
        </p:spPr>
      </p:pic>
      <p:pic>
        <p:nvPicPr>
          <p:cNvPr id="4" name="Picture 2" descr="Fonctionnel STI2D"/>
          <p:cNvPicPr>
            <a:picLocks noChangeAspect="1" noChangeArrowheads="1"/>
          </p:cNvPicPr>
          <p:nvPr/>
        </p:nvPicPr>
        <p:blipFill>
          <a:blip r:embed="rId3"/>
          <a:srcRect/>
          <a:stretch>
            <a:fillRect/>
          </a:stretch>
        </p:blipFill>
        <p:spPr bwMode="auto">
          <a:xfrm>
            <a:off x="582582" y="1122342"/>
            <a:ext cx="2286016" cy="1715643"/>
          </a:xfrm>
          <a:prstGeom prst="rect">
            <a:avLst/>
          </a:prstGeom>
          <a:solidFill>
            <a:srgbClr val="FFFFFF">
              <a:shade val="85000"/>
            </a:srgbClr>
          </a:solidFill>
          <a:ln w="28575" cap="rnd">
            <a:solidFill>
              <a:schemeClr val="tx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44" name="Groupe 43"/>
          <p:cNvGrpSpPr/>
          <p:nvPr/>
        </p:nvGrpSpPr>
        <p:grpSpPr>
          <a:xfrm>
            <a:off x="5824546" y="5011746"/>
            <a:ext cx="361572" cy="1336069"/>
            <a:chOff x="5786446" y="4643446"/>
            <a:chExt cx="361572" cy="1336069"/>
          </a:xfrm>
        </p:grpSpPr>
        <p:sp>
          <p:nvSpPr>
            <p:cNvPr id="16" name="ZoneTexte 15"/>
            <p:cNvSpPr txBox="1"/>
            <p:nvPr/>
          </p:nvSpPr>
          <p:spPr>
            <a:xfrm rot="17926726">
              <a:off x="5397746" y="5229242"/>
              <a:ext cx="1192768" cy="307777"/>
            </a:xfrm>
            <a:prstGeom prst="rect">
              <a:avLst/>
            </a:prstGeom>
            <a:solidFill>
              <a:srgbClr val="FFFFFF">
                <a:alpha val="50196"/>
              </a:srgbClr>
            </a:solidFill>
          </p:spPr>
          <p:txBody>
            <a:bodyPr wrap="square" rtlCol="0">
              <a:spAutoFit/>
            </a:bodyPr>
            <a:lstStyle/>
            <a:p>
              <a:pPr algn="ctr"/>
              <a:r>
                <a:rPr lang="fr-FR" sz="1400" dirty="0" smtClean="0">
                  <a:latin typeface="Arial" pitchFamily="34" charset="0"/>
                  <a:cs typeface="Arial" pitchFamily="34" charset="0"/>
                </a:rPr>
                <a:t>Préparation</a:t>
              </a:r>
              <a:endParaRPr lang="fr-FR" sz="1400" dirty="0">
                <a:latin typeface="Arial" pitchFamily="34" charset="0"/>
                <a:cs typeface="Arial" pitchFamily="34" charset="0"/>
              </a:endParaRPr>
            </a:p>
          </p:txBody>
        </p:sp>
        <p:sp>
          <p:nvSpPr>
            <p:cNvPr id="25" name="Flèche droite 24"/>
            <p:cNvSpPr/>
            <p:nvPr/>
          </p:nvSpPr>
          <p:spPr>
            <a:xfrm rot="5400000">
              <a:off x="5750727" y="4679165"/>
              <a:ext cx="214314" cy="142876"/>
            </a:xfrm>
            <a:prstGeom prst="rightArrow">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6" name="Groupe 45"/>
          <p:cNvGrpSpPr/>
          <p:nvPr/>
        </p:nvGrpSpPr>
        <p:grpSpPr>
          <a:xfrm>
            <a:off x="6253174" y="5011746"/>
            <a:ext cx="1000132" cy="1285884"/>
            <a:chOff x="6215074" y="4643446"/>
            <a:chExt cx="1000132" cy="1285884"/>
          </a:xfrm>
        </p:grpSpPr>
        <p:sp>
          <p:nvSpPr>
            <p:cNvPr id="27" name="Flèche droite 26"/>
            <p:cNvSpPr/>
            <p:nvPr/>
          </p:nvSpPr>
          <p:spPr>
            <a:xfrm rot="5400000">
              <a:off x="7036611" y="4679165"/>
              <a:ext cx="214314" cy="142876"/>
            </a:xfrm>
            <a:prstGeom prst="rightArrow">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5" name="Groupe 44"/>
            <p:cNvGrpSpPr/>
            <p:nvPr/>
          </p:nvGrpSpPr>
          <p:grpSpPr>
            <a:xfrm>
              <a:off x="6215074" y="4643446"/>
              <a:ext cx="928694" cy="1285884"/>
              <a:chOff x="6215074" y="4643446"/>
              <a:chExt cx="928694" cy="1285884"/>
            </a:xfrm>
          </p:grpSpPr>
          <p:sp>
            <p:nvSpPr>
              <p:cNvPr id="15" name="ZoneTexte 14"/>
              <p:cNvSpPr txBox="1"/>
              <p:nvPr/>
            </p:nvSpPr>
            <p:spPr>
              <a:xfrm rot="17926726">
                <a:off x="6167639" y="5278290"/>
                <a:ext cx="978668" cy="307777"/>
              </a:xfrm>
              <a:prstGeom prst="rect">
                <a:avLst/>
              </a:prstGeom>
              <a:solidFill>
                <a:srgbClr val="FFFFFF">
                  <a:alpha val="50196"/>
                </a:srgbClr>
              </a:solidFill>
            </p:spPr>
            <p:txBody>
              <a:bodyPr wrap="square" rtlCol="0">
                <a:spAutoFit/>
              </a:bodyPr>
              <a:lstStyle/>
              <a:p>
                <a:pPr algn="ctr"/>
                <a:r>
                  <a:rPr lang="fr-FR" sz="1400" dirty="0" smtClean="0">
                    <a:latin typeface="Arial" pitchFamily="34" charset="0"/>
                    <a:cs typeface="Arial" pitchFamily="34" charset="0"/>
                  </a:rPr>
                  <a:t>Stockage</a:t>
                </a:r>
                <a:endParaRPr lang="fr-FR" sz="1400" dirty="0">
                  <a:latin typeface="Arial" pitchFamily="34" charset="0"/>
                  <a:cs typeface="Arial" pitchFamily="34" charset="0"/>
                </a:endParaRPr>
              </a:p>
            </p:txBody>
          </p:sp>
          <p:sp>
            <p:nvSpPr>
              <p:cNvPr id="26" name="Flèche droite 25"/>
              <p:cNvSpPr/>
              <p:nvPr/>
            </p:nvSpPr>
            <p:spPr>
              <a:xfrm rot="5400000">
                <a:off x="6393669" y="4679165"/>
                <a:ext cx="214314" cy="142876"/>
              </a:xfrm>
              <a:prstGeom prst="rightArrow">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Double flèche horizontale 29"/>
              <p:cNvSpPr/>
              <p:nvPr/>
            </p:nvSpPr>
            <p:spPr>
              <a:xfrm>
                <a:off x="6215074" y="5786454"/>
                <a:ext cx="285752" cy="142876"/>
              </a:xfrm>
              <a:prstGeom prst="leftRightArrow">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Double flèche horizontale 30"/>
              <p:cNvSpPr/>
              <p:nvPr/>
            </p:nvSpPr>
            <p:spPr>
              <a:xfrm>
                <a:off x="6858016" y="5786454"/>
                <a:ext cx="285752" cy="142876"/>
              </a:xfrm>
              <a:prstGeom prst="leftRightArrow">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50" name="Groupe 49"/>
          <p:cNvGrpSpPr/>
          <p:nvPr/>
        </p:nvGrpSpPr>
        <p:grpSpPr>
          <a:xfrm>
            <a:off x="1109639" y="2940044"/>
            <a:ext cx="1428760" cy="1097092"/>
            <a:chOff x="1071539" y="2571744"/>
            <a:chExt cx="1428760" cy="1097092"/>
          </a:xfrm>
        </p:grpSpPr>
        <p:sp>
          <p:nvSpPr>
            <p:cNvPr id="18" name="ZoneTexte 17"/>
            <p:cNvSpPr txBox="1"/>
            <p:nvPr/>
          </p:nvSpPr>
          <p:spPr>
            <a:xfrm rot="17926726">
              <a:off x="1024103" y="2956364"/>
              <a:ext cx="978668" cy="446276"/>
            </a:xfrm>
            <a:prstGeom prst="rect">
              <a:avLst/>
            </a:prstGeom>
            <a:solidFill>
              <a:srgbClr val="FFFFFF">
                <a:alpha val="50196"/>
              </a:srgbClr>
            </a:solidFill>
          </p:spPr>
          <p:txBody>
            <a:bodyPr wrap="square" rtlCol="0">
              <a:spAutoFit/>
            </a:bodyPr>
            <a:lstStyle/>
            <a:p>
              <a:pPr algn="ctr"/>
              <a:r>
                <a:rPr lang="fr-FR" sz="1400" dirty="0" smtClean="0">
                  <a:latin typeface="Arial" pitchFamily="34" charset="0"/>
                  <a:cs typeface="Arial" pitchFamily="34" charset="0"/>
                </a:rPr>
                <a:t>Classe + </a:t>
              </a:r>
              <a:r>
                <a:rPr lang="fr-FR" sz="900" dirty="0" smtClean="0">
                  <a:latin typeface="Arial" pitchFamily="34" charset="0"/>
                  <a:cs typeface="Arial" pitchFamily="34" charset="0"/>
                </a:rPr>
                <a:t>communication</a:t>
              </a:r>
              <a:endParaRPr lang="fr-FR" sz="900" dirty="0">
                <a:latin typeface="Arial" pitchFamily="34" charset="0"/>
                <a:cs typeface="Arial" pitchFamily="34" charset="0"/>
              </a:endParaRPr>
            </a:p>
          </p:txBody>
        </p:sp>
        <p:sp>
          <p:nvSpPr>
            <p:cNvPr id="22" name="Flèche droite 21"/>
            <p:cNvSpPr/>
            <p:nvPr/>
          </p:nvSpPr>
          <p:spPr>
            <a:xfrm rot="10800000">
              <a:off x="2071671" y="3357562"/>
              <a:ext cx="428628" cy="214314"/>
            </a:xfrm>
            <a:prstGeom prst="rightArrow">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Flèche droite 35"/>
            <p:cNvSpPr/>
            <p:nvPr/>
          </p:nvSpPr>
          <p:spPr>
            <a:xfrm rot="16200000">
              <a:off x="1035820" y="2607463"/>
              <a:ext cx="214314" cy="142876"/>
            </a:xfrm>
            <a:prstGeom prst="rightArrow">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1" name="Groupe 50"/>
          <p:cNvGrpSpPr/>
          <p:nvPr/>
        </p:nvGrpSpPr>
        <p:grpSpPr>
          <a:xfrm>
            <a:off x="430977" y="4083052"/>
            <a:ext cx="2107422" cy="1071570"/>
            <a:chOff x="392877" y="3714752"/>
            <a:chExt cx="2107422" cy="1071570"/>
          </a:xfrm>
        </p:grpSpPr>
        <p:sp>
          <p:nvSpPr>
            <p:cNvPr id="17" name="ZoneTexte 16"/>
            <p:cNvSpPr txBox="1"/>
            <p:nvPr/>
          </p:nvSpPr>
          <p:spPr>
            <a:xfrm rot="17926726">
              <a:off x="952665" y="4129453"/>
              <a:ext cx="978668" cy="307777"/>
            </a:xfrm>
            <a:prstGeom prst="rect">
              <a:avLst/>
            </a:prstGeom>
            <a:solidFill>
              <a:srgbClr val="FFFFFF">
                <a:alpha val="50196"/>
              </a:srgbClr>
            </a:solidFill>
          </p:spPr>
          <p:txBody>
            <a:bodyPr wrap="square" rtlCol="0">
              <a:spAutoFit/>
            </a:bodyPr>
            <a:lstStyle/>
            <a:p>
              <a:pPr algn="ctr"/>
              <a:r>
                <a:rPr lang="fr-FR" sz="1400" dirty="0" smtClean="0">
                  <a:latin typeface="Arial" pitchFamily="34" charset="0"/>
                  <a:cs typeface="Arial" pitchFamily="34" charset="0"/>
                </a:rPr>
                <a:t>Physique</a:t>
              </a:r>
              <a:endParaRPr lang="fr-FR" sz="1400" dirty="0">
                <a:latin typeface="Arial" pitchFamily="34" charset="0"/>
                <a:cs typeface="Arial" pitchFamily="34" charset="0"/>
              </a:endParaRPr>
            </a:p>
          </p:txBody>
        </p:sp>
        <p:sp>
          <p:nvSpPr>
            <p:cNvPr id="23" name="Flèche droite 22"/>
            <p:cNvSpPr/>
            <p:nvPr/>
          </p:nvSpPr>
          <p:spPr>
            <a:xfrm rot="10800000">
              <a:off x="2071671" y="3714752"/>
              <a:ext cx="428628" cy="214314"/>
            </a:xfrm>
            <a:prstGeom prst="rightArrow">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Flèche droite 36"/>
            <p:cNvSpPr/>
            <p:nvPr/>
          </p:nvSpPr>
          <p:spPr>
            <a:xfrm rot="10800000">
              <a:off x="392877" y="4643446"/>
              <a:ext cx="214314" cy="142876"/>
            </a:xfrm>
            <a:prstGeom prst="rightArrow">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9" name="Groupe 48"/>
          <p:cNvGrpSpPr/>
          <p:nvPr/>
        </p:nvGrpSpPr>
        <p:grpSpPr>
          <a:xfrm>
            <a:off x="4694238" y="1493822"/>
            <a:ext cx="3071834" cy="2357454"/>
            <a:chOff x="4643438" y="1214422"/>
            <a:chExt cx="3071834" cy="2357454"/>
          </a:xfrm>
        </p:grpSpPr>
        <p:sp>
          <p:nvSpPr>
            <p:cNvPr id="38" name="Rectangle 37"/>
            <p:cNvSpPr/>
            <p:nvPr/>
          </p:nvSpPr>
          <p:spPr>
            <a:xfrm>
              <a:off x="5643570" y="1214422"/>
              <a:ext cx="2071702" cy="1500198"/>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latin typeface="Arial" pitchFamily="34" charset="0"/>
                  <a:cs typeface="Arial" pitchFamily="34" charset="0"/>
                </a:rPr>
                <a:t>Espace projets</a:t>
              </a:r>
              <a:endParaRPr lang="fr-FR" sz="1200" dirty="0">
                <a:solidFill>
                  <a:schemeClr val="tx1"/>
                </a:solidFill>
                <a:latin typeface="Arial" pitchFamily="34" charset="0"/>
                <a:cs typeface="Arial" pitchFamily="34" charset="0"/>
              </a:endParaRPr>
            </a:p>
          </p:txBody>
        </p:sp>
        <p:grpSp>
          <p:nvGrpSpPr>
            <p:cNvPr id="48" name="Groupe 47"/>
            <p:cNvGrpSpPr/>
            <p:nvPr/>
          </p:nvGrpSpPr>
          <p:grpSpPr>
            <a:xfrm>
              <a:off x="4643438" y="2500307"/>
              <a:ext cx="1357322" cy="1071569"/>
              <a:chOff x="4643438" y="2500307"/>
              <a:chExt cx="1357322" cy="1071569"/>
            </a:xfrm>
          </p:grpSpPr>
          <p:grpSp>
            <p:nvGrpSpPr>
              <p:cNvPr id="47" name="Groupe 46"/>
              <p:cNvGrpSpPr/>
              <p:nvPr/>
            </p:nvGrpSpPr>
            <p:grpSpPr>
              <a:xfrm>
                <a:off x="4643438" y="2571744"/>
                <a:ext cx="1214446" cy="1000132"/>
                <a:chOff x="4643438" y="2571744"/>
                <a:chExt cx="1214446" cy="1000132"/>
              </a:xfrm>
            </p:grpSpPr>
            <p:sp>
              <p:nvSpPr>
                <p:cNvPr id="32" name="Double flèche horizontale 31"/>
                <p:cNvSpPr/>
                <p:nvPr/>
              </p:nvSpPr>
              <p:spPr>
                <a:xfrm>
                  <a:off x="5572132" y="3429000"/>
                  <a:ext cx="285752" cy="142876"/>
                </a:xfrm>
                <a:prstGeom prst="leftRightArrow">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Flèche droite 33"/>
                <p:cNvSpPr/>
                <p:nvPr/>
              </p:nvSpPr>
              <p:spPr>
                <a:xfrm rot="16200000">
                  <a:off x="4607719" y="2607463"/>
                  <a:ext cx="214314" cy="142876"/>
                </a:xfrm>
                <a:prstGeom prst="rightArrow">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5" name="Double flèche horizontale 34"/>
              <p:cNvSpPr/>
              <p:nvPr/>
            </p:nvSpPr>
            <p:spPr>
              <a:xfrm rot="16200000">
                <a:off x="5679289" y="2607464"/>
                <a:ext cx="428628" cy="214314"/>
              </a:xfrm>
              <a:prstGeom prst="leftRightArrow">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41" name="Groupe 40"/>
          <p:cNvGrpSpPr/>
          <p:nvPr/>
        </p:nvGrpSpPr>
        <p:grpSpPr>
          <a:xfrm>
            <a:off x="2252646" y="4654556"/>
            <a:ext cx="1428760" cy="2000264"/>
            <a:chOff x="2214546" y="4286256"/>
            <a:chExt cx="1428760" cy="2000264"/>
          </a:xfrm>
        </p:grpSpPr>
        <p:sp>
          <p:nvSpPr>
            <p:cNvPr id="39" name="ZoneTexte 38"/>
            <p:cNvSpPr txBox="1"/>
            <p:nvPr/>
          </p:nvSpPr>
          <p:spPr>
            <a:xfrm>
              <a:off x="2214546" y="4286256"/>
              <a:ext cx="1428760" cy="276999"/>
            </a:xfrm>
            <a:prstGeom prst="rect">
              <a:avLst/>
            </a:prstGeom>
            <a:solidFill>
              <a:srgbClr val="FFFFFF"/>
            </a:solidFill>
          </p:spPr>
          <p:txBody>
            <a:bodyPr wrap="square" rtlCol="0">
              <a:spAutoFit/>
            </a:bodyPr>
            <a:lstStyle/>
            <a:p>
              <a:r>
                <a:rPr lang="fr-FR" sz="1200" dirty="0" smtClean="0">
                  <a:latin typeface="Arial" pitchFamily="34" charset="0"/>
                  <a:cs typeface="Arial" pitchFamily="34" charset="0"/>
                </a:rPr>
                <a:t>Espace d’accueil</a:t>
              </a:r>
              <a:endParaRPr lang="fr-FR" sz="1200" dirty="0">
                <a:latin typeface="Arial" pitchFamily="34" charset="0"/>
                <a:cs typeface="Arial" pitchFamily="34" charset="0"/>
              </a:endParaRPr>
            </a:p>
          </p:txBody>
        </p:sp>
        <p:sp>
          <p:nvSpPr>
            <p:cNvPr id="40" name="Double flèche horizontale 39"/>
            <p:cNvSpPr/>
            <p:nvPr/>
          </p:nvSpPr>
          <p:spPr>
            <a:xfrm rot="16200000">
              <a:off x="3000364" y="5857892"/>
              <a:ext cx="571504" cy="285752"/>
            </a:xfrm>
            <a:prstGeom prst="leftRightArrow">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2" name="Ellipse 51"/>
          <p:cNvSpPr/>
          <p:nvPr/>
        </p:nvSpPr>
        <p:spPr>
          <a:xfrm>
            <a:off x="511144" y="836590"/>
            <a:ext cx="1214446" cy="2286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llipse 52"/>
          <p:cNvSpPr/>
          <p:nvPr/>
        </p:nvSpPr>
        <p:spPr>
          <a:xfrm>
            <a:off x="1154086" y="836590"/>
            <a:ext cx="1214446" cy="2286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Ellipse 53"/>
          <p:cNvSpPr/>
          <p:nvPr/>
        </p:nvSpPr>
        <p:spPr>
          <a:xfrm>
            <a:off x="1725590" y="836590"/>
            <a:ext cx="1214446" cy="2286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9" name="Groupe 78"/>
          <p:cNvGrpSpPr/>
          <p:nvPr/>
        </p:nvGrpSpPr>
        <p:grpSpPr>
          <a:xfrm>
            <a:off x="8001024" y="4900626"/>
            <a:ext cx="857256" cy="642942"/>
            <a:chOff x="8001024" y="5357826"/>
            <a:chExt cx="857256" cy="642942"/>
          </a:xfrm>
        </p:grpSpPr>
        <p:sp>
          <p:nvSpPr>
            <p:cNvPr id="74" name="Ellipse 73"/>
            <p:cNvSpPr/>
            <p:nvPr/>
          </p:nvSpPr>
          <p:spPr>
            <a:xfrm>
              <a:off x="8001024" y="5357826"/>
              <a:ext cx="857256" cy="2857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solidFill>
                    <a:schemeClr val="tx1"/>
                  </a:solidFill>
                  <a:latin typeface="Arial" pitchFamily="34" charset="0"/>
                  <a:cs typeface="Arial" pitchFamily="34" charset="0"/>
                </a:rPr>
                <a:t>40m</a:t>
              </a:r>
              <a:r>
                <a:rPr lang="fr-FR" sz="1000" baseline="30000" dirty="0" smtClean="0">
                  <a:solidFill>
                    <a:schemeClr val="tx1"/>
                  </a:solidFill>
                  <a:latin typeface="Arial" pitchFamily="34" charset="0"/>
                  <a:cs typeface="Arial" pitchFamily="34" charset="0"/>
                </a:rPr>
                <a:t>2</a:t>
              </a:r>
              <a:endParaRPr lang="fr-FR" sz="1000" baseline="30000" dirty="0">
                <a:solidFill>
                  <a:schemeClr val="tx1"/>
                </a:solidFill>
                <a:latin typeface="Arial" pitchFamily="34" charset="0"/>
                <a:cs typeface="Arial" pitchFamily="34" charset="0"/>
              </a:endParaRPr>
            </a:p>
          </p:txBody>
        </p:sp>
        <p:sp>
          <p:nvSpPr>
            <p:cNvPr id="75" name="Ellipse 74"/>
            <p:cNvSpPr/>
            <p:nvPr/>
          </p:nvSpPr>
          <p:spPr>
            <a:xfrm>
              <a:off x="8001024" y="5715016"/>
              <a:ext cx="857256" cy="2857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solidFill>
                    <a:schemeClr val="tx1"/>
                  </a:solidFill>
                  <a:latin typeface="Arial" pitchFamily="34" charset="0"/>
                  <a:cs typeface="Arial" pitchFamily="34" charset="0"/>
                </a:rPr>
                <a:t>90m</a:t>
              </a:r>
              <a:r>
                <a:rPr lang="fr-FR" sz="1000" baseline="30000" dirty="0" smtClean="0">
                  <a:solidFill>
                    <a:schemeClr val="tx1"/>
                  </a:solidFill>
                  <a:latin typeface="Arial" pitchFamily="34" charset="0"/>
                  <a:cs typeface="Arial" pitchFamily="34" charset="0"/>
                </a:rPr>
                <a:t>2</a:t>
              </a:r>
              <a:endParaRPr lang="fr-FR" sz="1000" baseline="30000" dirty="0">
                <a:solidFill>
                  <a:schemeClr val="tx1"/>
                </a:solidFill>
                <a:latin typeface="Arial" pitchFamily="34" charset="0"/>
                <a:cs typeface="Arial" pitchFamily="34" charset="0"/>
              </a:endParaRPr>
            </a:p>
          </p:txBody>
        </p:sp>
      </p:grpSp>
      <p:grpSp>
        <p:nvGrpSpPr>
          <p:cNvPr id="80" name="Groupe 79"/>
          <p:cNvGrpSpPr/>
          <p:nvPr/>
        </p:nvGrpSpPr>
        <p:grpSpPr>
          <a:xfrm>
            <a:off x="8001024" y="1446202"/>
            <a:ext cx="857256" cy="2428892"/>
            <a:chOff x="8001024" y="2143116"/>
            <a:chExt cx="857256" cy="2428892"/>
          </a:xfrm>
        </p:grpSpPr>
        <p:sp>
          <p:nvSpPr>
            <p:cNvPr id="68" name="Ellipse 67"/>
            <p:cNvSpPr/>
            <p:nvPr/>
          </p:nvSpPr>
          <p:spPr>
            <a:xfrm>
              <a:off x="8001024" y="3214686"/>
              <a:ext cx="857256" cy="2857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solidFill>
                    <a:schemeClr val="tx1"/>
                  </a:solidFill>
                  <a:latin typeface="Arial" pitchFamily="34" charset="0"/>
                  <a:cs typeface="Arial" pitchFamily="34" charset="0"/>
                </a:rPr>
                <a:t>200m</a:t>
              </a:r>
              <a:r>
                <a:rPr lang="fr-FR" sz="1000" baseline="30000" dirty="0" smtClean="0">
                  <a:solidFill>
                    <a:schemeClr val="tx1"/>
                  </a:solidFill>
                  <a:latin typeface="Arial" pitchFamily="34" charset="0"/>
                  <a:cs typeface="Arial" pitchFamily="34" charset="0"/>
                </a:rPr>
                <a:t>2</a:t>
              </a:r>
              <a:endParaRPr lang="fr-FR" sz="1000" baseline="30000" dirty="0">
                <a:solidFill>
                  <a:schemeClr val="tx1"/>
                </a:solidFill>
                <a:latin typeface="Arial" pitchFamily="34" charset="0"/>
                <a:cs typeface="Arial" pitchFamily="34" charset="0"/>
              </a:endParaRPr>
            </a:p>
          </p:txBody>
        </p:sp>
        <p:sp>
          <p:nvSpPr>
            <p:cNvPr id="69" name="Ellipse 68"/>
            <p:cNvSpPr/>
            <p:nvPr/>
          </p:nvSpPr>
          <p:spPr>
            <a:xfrm>
              <a:off x="8001024" y="2500306"/>
              <a:ext cx="857256" cy="2857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solidFill>
                    <a:schemeClr val="tx1"/>
                  </a:solidFill>
                  <a:latin typeface="Arial" pitchFamily="34" charset="0"/>
                  <a:cs typeface="Arial" pitchFamily="34" charset="0"/>
                </a:rPr>
                <a:t>100m</a:t>
              </a:r>
              <a:r>
                <a:rPr lang="fr-FR" sz="1000" baseline="30000" dirty="0" smtClean="0">
                  <a:solidFill>
                    <a:schemeClr val="tx1"/>
                  </a:solidFill>
                  <a:latin typeface="Arial" pitchFamily="34" charset="0"/>
                  <a:cs typeface="Arial" pitchFamily="34" charset="0"/>
                </a:rPr>
                <a:t>2</a:t>
              </a:r>
              <a:endParaRPr lang="fr-FR" sz="1000" baseline="30000" dirty="0">
                <a:solidFill>
                  <a:schemeClr val="tx1"/>
                </a:solidFill>
                <a:latin typeface="Arial" pitchFamily="34" charset="0"/>
                <a:cs typeface="Arial" pitchFamily="34" charset="0"/>
              </a:endParaRPr>
            </a:p>
          </p:txBody>
        </p:sp>
        <p:sp>
          <p:nvSpPr>
            <p:cNvPr id="70" name="Ellipse 69"/>
            <p:cNvSpPr/>
            <p:nvPr/>
          </p:nvSpPr>
          <p:spPr>
            <a:xfrm>
              <a:off x="8001024" y="2143116"/>
              <a:ext cx="857256" cy="2857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solidFill>
                    <a:schemeClr val="tx1"/>
                  </a:solidFill>
                  <a:latin typeface="Arial" pitchFamily="34" charset="0"/>
                  <a:cs typeface="Arial" pitchFamily="34" charset="0"/>
                </a:rPr>
                <a:t>40m</a:t>
              </a:r>
              <a:r>
                <a:rPr lang="fr-FR" sz="1000" baseline="30000" dirty="0" smtClean="0">
                  <a:solidFill>
                    <a:schemeClr val="tx1"/>
                  </a:solidFill>
                  <a:latin typeface="Arial" pitchFamily="34" charset="0"/>
                  <a:cs typeface="Arial" pitchFamily="34" charset="0"/>
                </a:rPr>
                <a:t>2</a:t>
              </a:r>
              <a:endParaRPr lang="fr-FR" sz="1000" baseline="30000" dirty="0">
                <a:solidFill>
                  <a:schemeClr val="tx1"/>
                </a:solidFill>
                <a:latin typeface="Arial" pitchFamily="34" charset="0"/>
                <a:cs typeface="Arial" pitchFamily="34" charset="0"/>
              </a:endParaRPr>
            </a:p>
          </p:txBody>
        </p:sp>
        <p:sp>
          <p:nvSpPr>
            <p:cNvPr id="71" name="Ellipse 70"/>
            <p:cNvSpPr/>
            <p:nvPr/>
          </p:nvSpPr>
          <p:spPr>
            <a:xfrm>
              <a:off x="8001024" y="4286256"/>
              <a:ext cx="857256" cy="2857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solidFill>
                    <a:schemeClr val="tx1"/>
                  </a:solidFill>
                  <a:latin typeface="Arial" pitchFamily="34" charset="0"/>
                  <a:cs typeface="Arial" pitchFamily="34" charset="0"/>
                </a:rPr>
                <a:t>25m</a:t>
              </a:r>
              <a:r>
                <a:rPr lang="fr-FR" sz="1000" baseline="30000" dirty="0" smtClean="0">
                  <a:solidFill>
                    <a:schemeClr val="tx1"/>
                  </a:solidFill>
                  <a:latin typeface="Arial" pitchFamily="34" charset="0"/>
                  <a:cs typeface="Arial" pitchFamily="34" charset="0"/>
                </a:rPr>
                <a:t>2</a:t>
              </a:r>
              <a:endParaRPr lang="fr-FR" sz="1000" baseline="30000" dirty="0">
                <a:solidFill>
                  <a:schemeClr val="tx1"/>
                </a:solidFill>
                <a:latin typeface="Arial" pitchFamily="34" charset="0"/>
                <a:cs typeface="Arial" pitchFamily="34" charset="0"/>
              </a:endParaRPr>
            </a:p>
          </p:txBody>
        </p:sp>
        <p:sp>
          <p:nvSpPr>
            <p:cNvPr id="72" name="Ellipse 71"/>
            <p:cNvSpPr/>
            <p:nvPr/>
          </p:nvSpPr>
          <p:spPr>
            <a:xfrm>
              <a:off x="8001024" y="3929066"/>
              <a:ext cx="857256" cy="2857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solidFill>
                    <a:schemeClr val="tx1"/>
                  </a:solidFill>
                  <a:latin typeface="Arial" pitchFamily="34" charset="0"/>
                  <a:cs typeface="Arial" pitchFamily="34" charset="0"/>
                </a:rPr>
                <a:t>20m</a:t>
              </a:r>
              <a:r>
                <a:rPr lang="fr-FR" sz="1000" baseline="30000" dirty="0" smtClean="0">
                  <a:solidFill>
                    <a:schemeClr val="tx1"/>
                  </a:solidFill>
                  <a:latin typeface="Arial" pitchFamily="34" charset="0"/>
                  <a:cs typeface="Arial" pitchFamily="34" charset="0"/>
                </a:rPr>
                <a:t>2</a:t>
              </a:r>
              <a:endParaRPr lang="fr-FR" sz="1000" baseline="30000" dirty="0">
                <a:solidFill>
                  <a:schemeClr val="tx1"/>
                </a:solidFill>
                <a:latin typeface="Arial" pitchFamily="34" charset="0"/>
                <a:cs typeface="Arial" pitchFamily="34" charset="0"/>
              </a:endParaRPr>
            </a:p>
          </p:txBody>
        </p:sp>
        <p:sp>
          <p:nvSpPr>
            <p:cNvPr id="73" name="Ellipse 72"/>
            <p:cNvSpPr/>
            <p:nvPr/>
          </p:nvSpPr>
          <p:spPr>
            <a:xfrm>
              <a:off x="8001024" y="3571876"/>
              <a:ext cx="857256" cy="2857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solidFill>
                    <a:schemeClr val="tx1"/>
                  </a:solidFill>
                  <a:latin typeface="Arial" pitchFamily="34" charset="0"/>
                  <a:cs typeface="Arial" pitchFamily="34" charset="0"/>
                </a:rPr>
                <a:t>20m</a:t>
              </a:r>
              <a:r>
                <a:rPr lang="fr-FR" sz="1000" baseline="30000" dirty="0" smtClean="0">
                  <a:solidFill>
                    <a:schemeClr val="tx1"/>
                  </a:solidFill>
                  <a:latin typeface="Arial" pitchFamily="34" charset="0"/>
                  <a:cs typeface="Arial" pitchFamily="34" charset="0"/>
                </a:rPr>
                <a:t>2</a:t>
              </a:r>
              <a:endParaRPr lang="fr-FR" sz="1000" baseline="30000" dirty="0">
                <a:solidFill>
                  <a:schemeClr val="tx1"/>
                </a:solidFill>
                <a:latin typeface="Arial" pitchFamily="34" charset="0"/>
                <a:cs typeface="Arial" pitchFamily="34" charset="0"/>
              </a:endParaRPr>
            </a:p>
          </p:txBody>
        </p:sp>
        <p:sp>
          <p:nvSpPr>
            <p:cNvPr id="76" name="Ellipse 75"/>
            <p:cNvSpPr/>
            <p:nvPr/>
          </p:nvSpPr>
          <p:spPr>
            <a:xfrm>
              <a:off x="8001024" y="2857496"/>
              <a:ext cx="857256" cy="2857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solidFill>
                    <a:schemeClr val="tx1"/>
                  </a:solidFill>
                  <a:latin typeface="Arial" pitchFamily="34" charset="0"/>
                  <a:cs typeface="Arial" pitchFamily="34" charset="0"/>
                </a:rPr>
                <a:t>40m</a:t>
              </a:r>
              <a:r>
                <a:rPr lang="fr-FR" sz="1000" baseline="30000" dirty="0" smtClean="0">
                  <a:solidFill>
                    <a:schemeClr val="tx1"/>
                  </a:solidFill>
                  <a:latin typeface="Arial" pitchFamily="34" charset="0"/>
                  <a:cs typeface="Arial" pitchFamily="34" charset="0"/>
                </a:rPr>
                <a:t>2</a:t>
              </a:r>
              <a:endParaRPr lang="fr-FR" sz="1000" baseline="30000" dirty="0">
                <a:solidFill>
                  <a:schemeClr val="tx1"/>
                </a:solidFill>
                <a:latin typeface="Arial" pitchFamily="34" charset="0"/>
                <a:cs typeface="Arial" pitchFamily="34" charset="0"/>
              </a:endParaRPr>
            </a:p>
          </p:txBody>
        </p:sp>
      </p:grpSp>
      <p:sp>
        <p:nvSpPr>
          <p:cNvPr id="81" name="Ellipse 80"/>
          <p:cNvSpPr/>
          <p:nvPr/>
        </p:nvSpPr>
        <p:spPr>
          <a:xfrm>
            <a:off x="7858148" y="3971932"/>
            <a:ext cx="1214414" cy="35719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tx1"/>
                </a:solidFill>
                <a:latin typeface="Arial" pitchFamily="34" charset="0"/>
                <a:cs typeface="Arial" pitchFamily="34" charset="0"/>
              </a:rPr>
              <a:t>445m</a:t>
            </a:r>
            <a:r>
              <a:rPr lang="fr-FR" sz="1600" baseline="30000" dirty="0" smtClean="0">
                <a:solidFill>
                  <a:schemeClr val="tx1"/>
                </a:solidFill>
                <a:latin typeface="Arial" pitchFamily="34" charset="0"/>
                <a:cs typeface="Arial" pitchFamily="34" charset="0"/>
              </a:rPr>
              <a:t>2</a:t>
            </a:r>
            <a:endParaRPr lang="fr-FR" sz="1600" baseline="30000" dirty="0">
              <a:solidFill>
                <a:schemeClr val="tx1"/>
              </a:solidFill>
              <a:latin typeface="Arial" pitchFamily="34" charset="0"/>
              <a:cs typeface="Arial" pitchFamily="34" charset="0"/>
            </a:endParaRPr>
          </a:p>
        </p:txBody>
      </p:sp>
      <p:sp>
        <p:nvSpPr>
          <p:cNvPr id="82" name="Ellipse 81"/>
          <p:cNvSpPr/>
          <p:nvPr/>
        </p:nvSpPr>
        <p:spPr>
          <a:xfrm>
            <a:off x="7858148" y="5615006"/>
            <a:ext cx="1214414" cy="35719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tx1"/>
                </a:solidFill>
                <a:latin typeface="Arial" pitchFamily="34" charset="0"/>
                <a:cs typeface="Arial" pitchFamily="34" charset="0"/>
              </a:rPr>
              <a:t>130m</a:t>
            </a:r>
            <a:r>
              <a:rPr lang="fr-FR" sz="1600" baseline="30000" dirty="0" smtClean="0">
                <a:solidFill>
                  <a:schemeClr val="tx1"/>
                </a:solidFill>
                <a:latin typeface="Arial" pitchFamily="34" charset="0"/>
                <a:cs typeface="Arial" pitchFamily="34" charset="0"/>
              </a:rPr>
              <a:t>2</a:t>
            </a:r>
            <a:endParaRPr lang="fr-FR" sz="1600" baseline="30000" dirty="0">
              <a:solidFill>
                <a:schemeClr val="tx1"/>
              </a:solidFill>
              <a:latin typeface="Arial" pitchFamily="34" charset="0"/>
              <a:cs typeface="Arial" pitchFamily="34" charset="0"/>
            </a:endParaRPr>
          </a:p>
        </p:txBody>
      </p:sp>
      <p:grpSp>
        <p:nvGrpSpPr>
          <p:cNvPr id="86" name="Groupe 85"/>
          <p:cNvGrpSpPr/>
          <p:nvPr/>
        </p:nvGrpSpPr>
        <p:grpSpPr>
          <a:xfrm>
            <a:off x="3834185" y="4011614"/>
            <a:ext cx="3162044" cy="2000264"/>
            <a:chOff x="3796085" y="3643314"/>
            <a:chExt cx="3162044" cy="2000264"/>
          </a:xfrm>
        </p:grpSpPr>
        <p:sp>
          <p:nvSpPr>
            <p:cNvPr id="19" name="Flèche droite 18"/>
            <p:cNvSpPr/>
            <p:nvPr/>
          </p:nvSpPr>
          <p:spPr>
            <a:xfrm>
              <a:off x="4143372" y="3643314"/>
              <a:ext cx="428628" cy="214314"/>
            </a:xfrm>
            <a:prstGeom prst="rightArrow">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droite 20"/>
            <p:cNvSpPr/>
            <p:nvPr/>
          </p:nvSpPr>
          <p:spPr>
            <a:xfrm rot="5400000">
              <a:off x="3688928" y="4469626"/>
              <a:ext cx="428628" cy="214314"/>
            </a:xfrm>
            <a:prstGeom prst="rightArrow">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Double flèche horizontale 28"/>
            <p:cNvSpPr/>
            <p:nvPr/>
          </p:nvSpPr>
          <p:spPr>
            <a:xfrm>
              <a:off x="4429124" y="5429264"/>
              <a:ext cx="357190" cy="214314"/>
            </a:xfrm>
            <a:prstGeom prst="leftRightArrow">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Double flèche horizontale 32"/>
            <p:cNvSpPr/>
            <p:nvPr/>
          </p:nvSpPr>
          <p:spPr>
            <a:xfrm>
              <a:off x="5500694" y="3643314"/>
              <a:ext cx="428628" cy="214314"/>
            </a:xfrm>
            <a:prstGeom prst="leftRightArrow">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Ellipse 83"/>
            <p:cNvSpPr/>
            <p:nvPr/>
          </p:nvSpPr>
          <p:spPr>
            <a:xfrm rot="19214305">
              <a:off x="4829723" y="3931862"/>
              <a:ext cx="2128406" cy="714380"/>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latin typeface="Arial" pitchFamily="34" charset="0"/>
                  <a:cs typeface="Arial" pitchFamily="34" charset="0"/>
                </a:rPr>
                <a:t>ETC &amp; spécialités</a:t>
              </a:r>
              <a:endParaRPr lang="fr-FR" sz="1200" dirty="0">
                <a:solidFill>
                  <a:schemeClr val="tx1"/>
                </a:solidFill>
                <a:latin typeface="Arial" pitchFamily="34" charset="0"/>
                <a:cs typeface="Arial" pitchFamily="34" charset="0"/>
              </a:endParaRPr>
            </a:p>
          </p:txBody>
        </p:sp>
      </p:grpSp>
      <p:grpSp>
        <p:nvGrpSpPr>
          <p:cNvPr id="66" name="Groupe 65"/>
          <p:cNvGrpSpPr/>
          <p:nvPr/>
        </p:nvGrpSpPr>
        <p:grpSpPr>
          <a:xfrm>
            <a:off x="681010" y="3297234"/>
            <a:ext cx="7143800" cy="2786082"/>
            <a:chOff x="642910" y="2928934"/>
            <a:chExt cx="7143800" cy="2786082"/>
          </a:xfrm>
        </p:grpSpPr>
        <p:sp>
          <p:nvSpPr>
            <p:cNvPr id="57" name="Ellipse 56"/>
            <p:cNvSpPr/>
            <p:nvPr/>
          </p:nvSpPr>
          <p:spPr>
            <a:xfrm>
              <a:off x="6215074" y="3071810"/>
              <a:ext cx="857256" cy="2857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solidFill>
                    <a:schemeClr val="tx1"/>
                  </a:solidFill>
                  <a:latin typeface="Arial" pitchFamily="34" charset="0"/>
                  <a:cs typeface="Arial" pitchFamily="34" charset="0"/>
                </a:rPr>
                <a:t>200m</a:t>
              </a:r>
              <a:r>
                <a:rPr lang="fr-FR" sz="1000" baseline="30000" dirty="0" smtClean="0">
                  <a:solidFill>
                    <a:schemeClr val="tx1"/>
                  </a:solidFill>
                  <a:latin typeface="Arial" pitchFamily="34" charset="0"/>
                  <a:cs typeface="Arial" pitchFamily="34" charset="0"/>
                </a:rPr>
                <a:t>2</a:t>
              </a:r>
              <a:endParaRPr lang="fr-FR" sz="1000" baseline="30000" dirty="0">
                <a:solidFill>
                  <a:schemeClr val="tx1"/>
                </a:solidFill>
                <a:latin typeface="Arial" pitchFamily="34" charset="0"/>
                <a:cs typeface="Arial" pitchFamily="34" charset="0"/>
              </a:endParaRPr>
            </a:p>
          </p:txBody>
        </p:sp>
        <p:sp>
          <p:nvSpPr>
            <p:cNvPr id="58" name="Ellipse 57"/>
            <p:cNvSpPr/>
            <p:nvPr/>
          </p:nvSpPr>
          <p:spPr>
            <a:xfrm>
              <a:off x="4714876" y="3857628"/>
              <a:ext cx="857256" cy="2857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solidFill>
                    <a:schemeClr val="tx1"/>
                  </a:solidFill>
                  <a:latin typeface="Arial" pitchFamily="34" charset="0"/>
                  <a:cs typeface="Arial" pitchFamily="34" charset="0"/>
                </a:rPr>
                <a:t>100m</a:t>
              </a:r>
              <a:r>
                <a:rPr lang="fr-FR" sz="1000" baseline="30000" dirty="0" smtClean="0">
                  <a:solidFill>
                    <a:schemeClr val="tx1"/>
                  </a:solidFill>
                  <a:latin typeface="Arial" pitchFamily="34" charset="0"/>
                  <a:cs typeface="Arial" pitchFamily="34" charset="0"/>
                </a:rPr>
                <a:t>2</a:t>
              </a:r>
              <a:endParaRPr lang="fr-FR" sz="1000" baseline="30000" dirty="0">
                <a:solidFill>
                  <a:schemeClr val="tx1"/>
                </a:solidFill>
                <a:latin typeface="Arial" pitchFamily="34" charset="0"/>
                <a:cs typeface="Arial" pitchFamily="34" charset="0"/>
              </a:endParaRPr>
            </a:p>
          </p:txBody>
        </p:sp>
        <p:sp>
          <p:nvSpPr>
            <p:cNvPr id="59" name="Ellipse 58"/>
            <p:cNvSpPr/>
            <p:nvPr/>
          </p:nvSpPr>
          <p:spPr>
            <a:xfrm>
              <a:off x="3714744" y="5000636"/>
              <a:ext cx="857256" cy="2857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solidFill>
                    <a:schemeClr val="tx1"/>
                  </a:solidFill>
                  <a:latin typeface="Arial" pitchFamily="34" charset="0"/>
                  <a:cs typeface="Arial" pitchFamily="34" charset="0"/>
                </a:rPr>
                <a:t>40m</a:t>
              </a:r>
              <a:r>
                <a:rPr lang="fr-FR" sz="1000" baseline="30000" dirty="0" smtClean="0">
                  <a:solidFill>
                    <a:schemeClr val="tx1"/>
                  </a:solidFill>
                  <a:latin typeface="Arial" pitchFamily="34" charset="0"/>
                  <a:cs typeface="Arial" pitchFamily="34" charset="0"/>
                </a:rPr>
                <a:t>2</a:t>
              </a:r>
              <a:endParaRPr lang="fr-FR" sz="1000" baseline="30000" dirty="0">
                <a:solidFill>
                  <a:schemeClr val="tx1"/>
                </a:solidFill>
                <a:latin typeface="Arial" pitchFamily="34" charset="0"/>
                <a:cs typeface="Arial" pitchFamily="34" charset="0"/>
              </a:endParaRPr>
            </a:p>
          </p:txBody>
        </p:sp>
        <p:sp>
          <p:nvSpPr>
            <p:cNvPr id="60" name="Ellipse 59"/>
            <p:cNvSpPr/>
            <p:nvPr/>
          </p:nvSpPr>
          <p:spPr>
            <a:xfrm>
              <a:off x="6929454" y="5143512"/>
              <a:ext cx="857256" cy="2857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solidFill>
                    <a:schemeClr val="tx1"/>
                  </a:solidFill>
                  <a:latin typeface="Arial" pitchFamily="34" charset="0"/>
                  <a:cs typeface="Arial" pitchFamily="34" charset="0"/>
                </a:rPr>
                <a:t>25m</a:t>
              </a:r>
              <a:r>
                <a:rPr lang="fr-FR" sz="1000" baseline="30000" dirty="0" smtClean="0">
                  <a:solidFill>
                    <a:schemeClr val="tx1"/>
                  </a:solidFill>
                  <a:latin typeface="Arial" pitchFamily="34" charset="0"/>
                  <a:cs typeface="Arial" pitchFamily="34" charset="0"/>
                </a:rPr>
                <a:t>2</a:t>
              </a:r>
              <a:endParaRPr lang="fr-FR" sz="1000" baseline="30000" dirty="0">
                <a:solidFill>
                  <a:schemeClr val="tx1"/>
                </a:solidFill>
                <a:latin typeface="Arial" pitchFamily="34" charset="0"/>
                <a:cs typeface="Arial" pitchFamily="34" charset="0"/>
              </a:endParaRPr>
            </a:p>
          </p:txBody>
        </p:sp>
        <p:sp>
          <p:nvSpPr>
            <p:cNvPr id="61" name="Ellipse 60"/>
            <p:cNvSpPr/>
            <p:nvPr/>
          </p:nvSpPr>
          <p:spPr>
            <a:xfrm>
              <a:off x="6286512" y="5429264"/>
              <a:ext cx="857256" cy="2857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solidFill>
                    <a:schemeClr val="tx1"/>
                  </a:solidFill>
                  <a:latin typeface="Arial" pitchFamily="34" charset="0"/>
                  <a:cs typeface="Arial" pitchFamily="34" charset="0"/>
                </a:rPr>
                <a:t>20m</a:t>
              </a:r>
              <a:r>
                <a:rPr lang="fr-FR" sz="1000" baseline="30000" dirty="0" smtClean="0">
                  <a:solidFill>
                    <a:schemeClr val="tx1"/>
                  </a:solidFill>
                  <a:latin typeface="Arial" pitchFamily="34" charset="0"/>
                  <a:cs typeface="Arial" pitchFamily="34" charset="0"/>
                </a:rPr>
                <a:t>2</a:t>
              </a:r>
              <a:endParaRPr lang="fr-FR" sz="1000" baseline="30000" dirty="0">
                <a:solidFill>
                  <a:schemeClr val="tx1"/>
                </a:solidFill>
                <a:latin typeface="Arial" pitchFamily="34" charset="0"/>
                <a:cs typeface="Arial" pitchFamily="34" charset="0"/>
              </a:endParaRPr>
            </a:p>
          </p:txBody>
        </p:sp>
        <p:sp>
          <p:nvSpPr>
            <p:cNvPr id="62" name="Ellipse 61"/>
            <p:cNvSpPr/>
            <p:nvPr/>
          </p:nvSpPr>
          <p:spPr>
            <a:xfrm>
              <a:off x="5572132" y="5143512"/>
              <a:ext cx="857256" cy="2857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solidFill>
                    <a:schemeClr val="tx1"/>
                  </a:solidFill>
                  <a:latin typeface="Arial" pitchFamily="34" charset="0"/>
                  <a:cs typeface="Arial" pitchFamily="34" charset="0"/>
                </a:rPr>
                <a:t>20m</a:t>
              </a:r>
              <a:r>
                <a:rPr lang="fr-FR" sz="1000" baseline="30000" dirty="0" smtClean="0">
                  <a:solidFill>
                    <a:schemeClr val="tx1"/>
                  </a:solidFill>
                  <a:latin typeface="Arial" pitchFamily="34" charset="0"/>
                  <a:cs typeface="Arial" pitchFamily="34" charset="0"/>
                </a:rPr>
                <a:t>2</a:t>
              </a:r>
              <a:endParaRPr lang="fr-FR" sz="1000" baseline="30000" dirty="0">
                <a:solidFill>
                  <a:schemeClr val="tx1"/>
                </a:solidFill>
                <a:latin typeface="Arial" pitchFamily="34" charset="0"/>
                <a:cs typeface="Arial" pitchFamily="34" charset="0"/>
              </a:endParaRPr>
            </a:p>
          </p:txBody>
        </p:sp>
        <p:sp>
          <p:nvSpPr>
            <p:cNvPr id="63" name="Ellipse 62"/>
            <p:cNvSpPr/>
            <p:nvPr/>
          </p:nvSpPr>
          <p:spPr>
            <a:xfrm>
              <a:off x="4714876" y="3000372"/>
              <a:ext cx="857256" cy="2857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solidFill>
                    <a:schemeClr val="tx1"/>
                  </a:solidFill>
                  <a:latin typeface="Arial" pitchFamily="34" charset="0"/>
                  <a:cs typeface="Arial" pitchFamily="34" charset="0"/>
                </a:rPr>
                <a:t>40m</a:t>
              </a:r>
              <a:r>
                <a:rPr lang="fr-FR" sz="1000" baseline="30000" dirty="0" smtClean="0">
                  <a:solidFill>
                    <a:schemeClr val="tx1"/>
                  </a:solidFill>
                  <a:latin typeface="Arial" pitchFamily="34" charset="0"/>
                  <a:cs typeface="Arial" pitchFamily="34" charset="0"/>
                </a:rPr>
                <a:t>2</a:t>
              </a:r>
              <a:endParaRPr lang="fr-FR" sz="1000" baseline="30000" dirty="0">
                <a:solidFill>
                  <a:schemeClr val="tx1"/>
                </a:solidFill>
                <a:latin typeface="Arial" pitchFamily="34" charset="0"/>
                <a:cs typeface="Arial" pitchFamily="34" charset="0"/>
              </a:endParaRPr>
            </a:p>
          </p:txBody>
        </p:sp>
        <p:sp>
          <p:nvSpPr>
            <p:cNvPr id="64" name="Ellipse 63"/>
            <p:cNvSpPr/>
            <p:nvPr/>
          </p:nvSpPr>
          <p:spPr>
            <a:xfrm>
              <a:off x="642910" y="3857628"/>
              <a:ext cx="857256" cy="2857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solidFill>
                    <a:schemeClr val="tx1"/>
                  </a:solidFill>
                  <a:latin typeface="Arial" pitchFamily="34" charset="0"/>
                  <a:cs typeface="Arial" pitchFamily="34" charset="0"/>
                </a:rPr>
                <a:t>90m</a:t>
              </a:r>
              <a:r>
                <a:rPr lang="fr-FR" sz="1000" baseline="30000" dirty="0" smtClean="0">
                  <a:solidFill>
                    <a:schemeClr val="tx1"/>
                  </a:solidFill>
                  <a:latin typeface="Arial" pitchFamily="34" charset="0"/>
                  <a:cs typeface="Arial" pitchFamily="34" charset="0"/>
                </a:rPr>
                <a:t>2</a:t>
              </a:r>
              <a:endParaRPr lang="fr-FR" sz="1000" baseline="30000" dirty="0">
                <a:solidFill>
                  <a:schemeClr val="tx1"/>
                </a:solidFill>
                <a:latin typeface="Arial" pitchFamily="34" charset="0"/>
                <a:cs typeface="Arial" pitchFamily="34" charset="0"/>
              </a:endParaRPr>
            </a:p>
          </p:txBody>
        </p:sp>
        <p:sp>
          <p:nvSpPr>
            <p:cNvPr id="65" name="Ellipse 64"/>
            <p:cNvSpPr/>
            <p:nvPr/>
          </p:nvSpPr>
          <p:spPr>
            <a:xfrm>
              <a:off x="1071538" y="2928934"/>
              <a:ext cx="857256" cy="2857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solidFill>
                    <a:schemeClr val="tx1"/>
                  </a:solidFill>
                  <a:latin typeface="Arial" pitchFamily="34" charset="0"/>
                  <a:cs typeface="Arial" pitchFamily="34" charset="0"/>
                </a:rPr>
                <a:t>40m</a:t>
              </a:r>
              <a:r>
                <a:rPr lang="fr-FR" sz="1000" baseline="30000" dirty="0" smtClean="0">
                  <a:solidFill>
                    <a:schemeClr val="tx1"/>
                  </a:solidFill>
                  <a:latin typeface="Arial" pitchFamily="34" charset="0"/>
                  <a:cs typeface="Arial" pitchFamily="34" charset="0"/>
                </a:rPr>
                <a:t>2</a:t>
              </a:r>
              <a:endParaRPr lang="fr-FR" sz="1000" baseline="30000" dirty="0">
                <a:solidFill>
                  <a:schemeClr val="tx1"/>
                </a:solidFill>
                <a:latin typeface="Arial" pitchFamily="34" charset="0"/>
                <a:cs typeface="Arial" pitchFamily="34" charset="0"/>
              </a:endParaRPr>
            </a:p>
          </p:txBody>
        </p:sp>
      </p:grpSp>
      <p:sp>
        <p:nvSpPr>
          <p:cNvPr id="78" name="Rectangle 77"/>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Organisation des activités</a:t>
            </a:r>
            <a:endParaRPr lang="fr-FR" sz="3600" dirty="0"/>
          </a:p>
        </p:txBody>
      </p:sp>
      <p:pic>
        <p:nvPicPr>
          <p:cNvPr id="87" name="Picture 1" descr="C:\Users\Administrateur\Documents\My Dropbox\07- Lycée\Comm'\Logos\logo-STI2D-150p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6354" y="6082302"/>
            <a:ext cx="1428750"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7223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down)">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left)">
                                      <p:cBhvr>
                                        <p:cTn id="17" dur="500"/>
                                        <p:tgtEl>
                                          <p:spTgt spid="8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up)">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up)">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up)">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5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wipe(down)">
                                      <p:cBhvr>
                                        <p:cTn id="42" dur="5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wipe(up)">
                                      <p:cBhvr>
                                        <p:cTn id="47" dur="500"/>
                                        <p:tgtEl>
                                          <p:spTgt spid="54"/>
                                        </p:tgtEl>
                                      </p:cBhvr>
                                    </p:animEffect>
                                  </p:childTnLst>
                                </p:cTn>
                              </p:par>
                            </p:childTnLst>
                          </p:cTn>
                        </p:par>
                        <p:par>
                          <p:cTn id="48" fill="hold">
                            <p:stCondLst>
                              <p:cond delay="500"/>
                            </p:stCondLst>
                            <p:childTnLst>
                              <p:par>
                                <p:cTn id="49" presetID="22" presetClass="entr" presetSubtype="2" fill="hold" nodeType="after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wipe(right)">
                                      <p:cBhvr>
                                        <p:cTn id="51" dur="500"/>
                                        <p:tgtEl>
                                          <p:spTgt spid="5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right)">
                                      <p:cBhvr>
                                        <p:cTn id="56" dur="500"/>
                                        <p:tgtEl>
                                          <p:spTgt spid="5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left)">
                                      <p:cBhvr>
                                        <p:cTn id="61" dur="500"/>
                                        <p:tgtEl>
                                          <p:spTgt spid="6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80"/>
                                        </p:tgtEl>
                                        <p:attrNameLst>
                                          <p:attrName>style.visibility</p:attrName>
                                        </p:attrNameLst>
                                      </p:cBhvr>
                                      <p:to>
                                        <p:strVal val="visible"/>
                                      </p:to>
                                    </p:set>
                                    <p:animEffect transition="in" filter="wipe(up)">
                                      <p:cBhvr>
                                        <p:cTn id="66" dur="500"/>
                                        <p:tgtEl>
                                          <p:spTgt spid="80"/>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81"/>
                                        </p:tgtEl>
                                        <p:attrNameLst>
                                          <p:attrName>style.visibility</p:attrName>
                                        </p:attrNameLst>
                                      </p:cBhvr>
                                      <p:to>
                                        <p:strVal val="visible"/>
                                      </p:to>
                                    </p:set>
                                    <p:animEffect transition="in" filter="wipe(left)">
                                      <p:cBhvr>
                                        <p:cTn id="70" dur="500"/>
                                        <p:tgtEl>
                                          <p:spTgt spid="8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wipe(up)">
                                      <p:cBhvr>
                                        <p:cTn id="75" dur="500"/>
                                        <p:tgtEl>
                                          <p:spTgt spid="79"/>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82"/>
                                        </p:tgtEl>
                                        <p:attrNameLst>
                                          <p:attrName>style.visibility</p:attrName>
                                        </p:attrNameLst>
                                      </p:cBhvr>
                                      <p:to>
                                        <p:strVal val="visible"/>
                                      </p:to>
                                    </p:set>
                                    <p:animEffect transition="in" filter="wipe(left)">
                                      <p:cBhvr>
                                        <p:cTn id="79"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81" grpId="0" animBg="1"/>
      <p:bldP spid="8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1581150" y="867154"/>
            <a:ext cx="5739006" cy="5739006"/>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4" name="Rectangle 43"/>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Enseignement transversal</a:t>
            </a:r>
            <a:endParaRPr lang="fr-FR" sz="3600" dirty="0"/>
          </a:p>
        </p:txBody>
      </p:sp>
      <p:sp>
        <p:nvSpPr>
          <p:cNvPr id="45" name="Arrondir un rectangle avec un coin diagonal 44"/>
          <p:cNvSpPr/>
          <p:nvPr/>
        </p:nvSpPr>
        <p:spPr>
          <a:xfrm>
            <a:off x="552736" y="107108"/>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smtClean="0"/>
              <a:t>Les éléments clés pour bâtir une progression</a:t>
            </a:r>
            <a:endParaRPr lang="fr-FR" sz="3200" dirty="0"/>
          </a:p>
        </p:txBody>
      </p:sp>
      <p:pic>
        <p:nvPicPr>
          <p:cNvPr id="1027" name="Picture 3" descr="C:\Users\user\Documents\My Dropbox\Partage avec Dominique\STI2D - Centres d'intérêts transversaux V1.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928" y="992607"/>
            <a:ext cx="1522599" cy="1141883"/>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C:\Users\user\Documents\My Dropbox\Partage avec Dominique\Structure séquence.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4157" y="992607"/>
            <a:ext cx="1522599" cy="1141883"/>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47" name="Rectangle 346"/>
          <p:cNvSpPr/>
          <p:nvPr/>
        </p:nvSpPr>
        <p:spPr>
          <a:xfrm>
            <a:off x="977711" y="2088523"/>
            <a:ext cx="1690456" cy="276999"/>
          </a:xfrm>
          <a:prstGeom prst="rect">
            <a:avLst/>
          </a:prstGeom>
        </p:spPr>
        <p:txBody>
          <a:bodyPr wrap="square">
            <a:spAutoFit/>
          </a:bodyPr>
          <a:lstStyle/>
          <a:p>
            <a:pPr algn="ctr"/>
            <a:r>
              <a:rPr lang="fr-FR" sz="1200" b="1" dirty="0" smtClean="0"/>
              <a:t>Concept de séquence</a:t>
            </a:r>
            <a:endParaRPr lang="fr-FR" sz="1200" dirty="0"/>
          </a:p>
        </p:txBody>
      </p:sp>
      <p:sp>
        <p:nvSpPr>
          <p:cNvPr id="354" name="Rectangle 353"/>
          <p:cNvSpPr/>
          <p:nvPr/>
        </p:nvSpPr>
        <p:spPr>
          <a:xfrm>
            <a:off x="3733928" y="2165296"/>
            <a:ext cx="1510132" cy="276999"/>
          </a:xfrm>
          <a:prstGeom prst="rect">
            <a:avLst/>
          </a:prstGeom>
        </p:spPr>
        <p:txBody>
          <a:bodyPr wrap="square">
            <a:spAutoFit/>
          </a:bodyPr>
          <a:lstStyle/>
          <a:p>
            <a:pPr algn="ctr"/>
            <a:r>
              <a:rPr lang="fr-FR" sz="1200" b="1" dirty="0" smtClean="0"/>
              <a:t>Les centres d’intérêt</a:t>
            </a:r>
            <a:endParaRPr lang="fr-FR" sz="1200" dirty="0"/>
          </a:p>
        </p:txBody>
      </p:sp>
      <p:sp>
        <p:nvSpPr>
          <p:cNvPr id="348" name="Rectangle 347"/>
          <p:cNvSpPr/>
          <p:nvPr/>
        </p:nvSpPr>
        <p:spPr>
          <a:xfrm>
            <a:off x="6241726" y="2034932"/>
            <a:ext cx="1843406" cy="461665"/>
          </a:xfrm>
          <a:prstGeom prst="rect">
            <a:avLst/>
          </a:prstGeom>
        </p:spPr>
        <p:txBody>
          <a:bodyPr wrap="square">
            <a:spAutoFit/>
          </a:bodyPr>
          <a:lstStyle/>
          <a:p>
            <a:pPr algn="ctr"/>
            <a:r>
              <a:rPr lang="fr-FR" sz="1200" b="1" dirty="0"/>
              <a:t>L’organisation pratique des activités</a:t>
            </a:r>
          </a:p>
        </p:txBody>
      </p:sp>
      <p:sp>
        <p:nvSpPr>
          <p:cNvPr id="356" name="Rectangle 355"/>
          <p:cNvSpPr/>
          <p:nvPr/>
        </p:nvSpPr>
        <p:spPr>
          <a:xfrm>
            <a:off x="3400654" y="5650551"/>
            <a:ext cx="1843406" cy="646331"/>
          </a:xfrm>
          <a:prstGeom prst="rect">
            <a:avLst/>
          </a:prstGeom>
        </p:spPr>
        <p:txBody>
          <a:bodyPr wrap="square">
            <a:spAutoFit/>
          </a:bodyPr>
          <a:lstStyle/>
          <a:p>
            <a:pPr algn="ctr"/>
            <a:r>
              <a:rPr lang="fr-FR" sz="1200" b="1" dirty="0" smtClean="0"/>
              <a:t>Construction</a:t>
            </a:r>
            <a:br>
              <a:rPr lang="fr-FR" sz="1200" b="1" dirty="0" smtClean="0"/>
            </a:br>
            <a:r>
              <a:rPr lang="fr-FR" sz="1200" b="1" dirty="0" smtClean="0"/>
              <a:t>de la matrice séquence/CI/supports</a:t>
            </a:r>
            <a:endParaRPr lang="fr-FR" sz="1200" b="1" dirty="0"/>
          </a:p>
        </p:txBody>
      </p:sp>
      <p:sp>
        <p:nvSpPr>
          <p:cNvPr id="357" name="Rectangle 356"/>
          <p:cNvSpPr/>
          <p:nvPr/>
        </p:nvSpPr>
        <p:spPr>
          <a:xfrm>
            <a:off x="6241725" y="5650551"/>
            <a:ext cx="1631407" cy="461665"/>
          </a:xfrm>
          <a:prstGeom prst="rect">
            <a:avLst/>
          </a:prstGeom>
        </p:spPr>
        <p:txBody>
          <a:bodyPr wrap="square">
            <a:spAutoFit/>
          </a:bodyPr>
          <a:lstStyle/>
          <a:p>
            <a:pPr algn="ctr"/>
            <a:r>
              <a:rPr lang="fr-FR" sz="1200" b="1" dirty="0" smtClean="0"/>
              <a:t>La mutualisation des activités</a:t>
            </a:r>
            <a:endParaRPr lang="fr-FR" sz="1200" b="1" dirty="0"/>
          </a:p>
        </p:txBody>
      </p:sp>
      <p:pic>
        <p:nvPicPr>
          <p:cNvPr id="115" name="Picture 1" descr="C:\Users\Administrateur\Documents\My Dropbox\07- Lycée\Comm'\Logos\logo-STI2D-150px.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a:solidFill>
                  <a:srgbClr val="FFFFFF"/>
                </a:solidFill>
              </a14:hiddenFill>
            </a:ext>
          </a:extLst>
        </p:spPr>
      </p:pic>
      <p:sp>
        <p:nvSpPr>
          <p:cNvPr id="116" name="Rectangle 115"/>
          <p:cNvSpPr/>
          <p:nvPr/>
        </p:nvSpPr>
        <p:spPr>
          <a:xfrm>
            <a:off x="1061640" y="5605239"/>
            <a:ext cx="1522599" cy="461665"/>
          </a:xfrm>
          <a:prstGeom prst="rect">
            <a:avLst/>
          </a:prstGeom>
        </p:spPr>
        <p:txBody>
          <a:bodyPr wrap="square">
            <a:spAutoFit/>
          </a:bodyPr>
          <a:lstStyle/>
          <a:p>
            <a:pPr algn="ctr"/>
            <a:r>
              <a:rPr lang="fr-FR" sz="1200" b="1" dirty="0" smtClean="0"/>
              <a:t>Typologie des supports</a:t>
            </a:r>
            <a:endParaRPr lang="fr-FR" sz="1200" b="1" dirty="0"/>
          </a:p>
        </p:txBody>
      </p:sp>
      <p:pic>
        <p:nvPicPr>
          <p:cNvPr id="1026" name="Picture 2" descr="C:\Users\Administrateur\Documents\My Dropbox\Partage avec Dominique\Présentation sequences STI2D-FT.png">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63102" y="935877"/>
            <a:ext cx="1465493" cy="1099056"/>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4" descr="C:\Users\Administrateur\Documents\My Dropbox\Partage avec Dominique\Présentation sequences STI2D-FT.png"/>
          <p:cNvPicPr>
            <a:picLocks noChangeAspect="1" noChangeArrowheads="1"/>
          </p:cNvPicPr>
          <p:nvPr/>
        </p:nvPicPr>
        <p:blipFill rotWithShape="1">
          <a:blip r:embed="rId9">
            <a:extLst>
              <a:ext uri="{28A0092B-C50C-407E-A947-70E740481C1C}">
                <a14:useLocalDpi xmlns:a14="http://schemas.microsoft.com/office/drawing/2010/main" val="0"/>
              </a:ext>
            </a:extLst>
          </a:blip>
          <a:srcRect l="3004" t="28177" r="2604" b="30007"/>
          <a:stretch/>
        </p:blipFill>
        <p:spPr bwMode="auto">
          <a:xfrm>
            <a:off x="1805457" y="2550188"/>
            <a:ext cx="5290392" cy="175762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user\Documents\My Dropbox\Partage avec Dominique\MAtrice.png">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38559" y="4394805"/>
            <a:ext cx="1592531" cy="1194329"/>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3" descr="C:\Users\Administrateur\Documents\My Dropbox\Partage avec Dominique\Présentation sequences STI2D-FT.png">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6673" y="4394805"/>
            <a:ext cx="1557566" cy="1168107"/>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Espace réservé du contenu 3" descr="site lille.tiff">
            <a:hlinkClick r:id="rId14" action="ppaction://hlinksldjump"/>
          </p:cNvPr>
          <p:cNvPicPr>
            <a:picLocks noChangeAspect="1"/>
          </p:cNvPicPr>
          <p:nvPr/>
        </p:nvPicPr>
        <p:blipFill>
          <a:blip r:embed="rId15">
            <a:extLst>
              <a:ext uri="{28A0092B-C50C-407E-A947-70E740481C1C}">
                <a14:useLocalDpi xmlns:a14="http://schemas.microsoft.com/office/drawing/2010/main" val="0"/>
              </a:ext>
            </a:extLst>
          </a:blip>
          <a:srcRect l="5191" r="5191"/>
          <a:stretch>
            <a:fillRect/>
          </a:stretch>
        </p:blipFill>
        <p:spPr>
          <a:xfrm>
            <a:off x="5969243" y="4400457"/>
            <a:ext cx="2273057" cy="1250094"/>
          </a:xfrm>
          <a:prstGeom prst="rect">
            <a:avLst/>
          </a:prstGeom>
        </p:spPr>
      </p:pic>
    </p:spTree>
    <p:extLst>
      <p:ext uri="{BB962C8B-B14F-4D97-AF65-F5344CB8AC3E}">
        <p14:creationId xmlns:p14="http://schemas.microsoft.com/office/powerpoint/2010/main" val="136842057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01848" y="1401813"/>
            <a:ext cx="2160240" cy="3909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tx1"/>
              </a:solidFill>
              <a:latin typeface="Arial" pitchFamily="34" charset="0"/>
              <a:cs typeface="Arial" pitchFamily="34" charset="0"/>
            </a:endParaRPr>
          </a:p>
        </p:txBody>
      </p:sp>
      <p:sp>
        <p:nvSpPr>
          <p:cNvPr id="17" name="Rectangle 16"/>
          <p:cNvSpPr/>
          <p:nvPr/>
        </p:nvSpPr>
        <p:spPr>
          <a:xfrm>
            <a:off x="6650982" y="1417579"/>
            <a:ext cx="2160240" cy="3909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tx1"/>
              </a:solidFill>
              <a:latin typeface="Arial" pitchFamily="34" charset="0"/>
              <a:cs typeface="Arial" pitchFamily="34" charset="0"/>
            </a:endParaRPr>
          </a:p>
        </p:txBody>
      </p:sp>
      <p:sp>
        <p:nvSpPr>
          <p:cNvPr id="28" name="Rectangle 27"/>
          <p:cNvSpPr/>
          <p:nvPr/>
        </p:nvSpPr>
        <p:spPr>
          <a:xfrm>
            <a:off x="1831846" y="1407073"/>
            <a:ext cx="2160240" cy="3909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tx1"/>
              </a:solidFill>
              <a:latin typeface="Arial" pitchFamily="34" charset="0"/>
              <a:cs typeface="Arial" pitchFamily="34" charset="0"/>
            </a:endParaRPr>
          </a:p>
        </p:txBody>
      </p:sp>
      <p:sp>
        <p:nvSpPr>
          <p:cNvPr id="29" name="Rectangle 28"/>
          <p:cNvSpPr/>
          <p:nvPr/>
        </p:nvSpPr>
        <p:spPr>
          <a:xfrm>
            <a:off x="1943100" y="2529600"/>
            <a:ext cx="970538" cy="632699"/>
          </a:xfrm>
          <a:prstGeom prst="rect">
            <a:avLst/>
          </a:prstGeom>
          <a:solidFill>
            <a:srgbClr val="A37FF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smtClean="0">
                <a:solidFill>
                  <a:schemeClr val="tx1"/>
                </a:solidFill>
                <a:latin typeface="Arial" pitchFamily="34" charset="0"/>
                <a:cs typeface="Arial" pitchFamily="34" charset="0"/>
              </a:rPr>
              <a:t>ETT</a:t>
            </a:r>
            <a:endParaRPr lang="fr-FR" sz="1600" dirty="0">
              <a:solidFill>
                <a:schemeClr val="tx1"/>
              </a:solidFill>
              <a:latin typeface="Arial" pitchFamily="34" charset="0"/>
              <a:cs typeface="Arial" pitchFamily="34" charset="0"/>
            </a:endParaRPr>
          </a:p>
        </p:txBody>
      </p:sp>
      <p:sp>
        <p:nvSpPr>
          <p:cNvPr id="30" name="Rectangle 29"/>
          <p:cNvSpPr/>
          <p:nvPr/>
        </p:nvSpPr>
        <p:spPr>
          <a:xfrm>
            <a:off x="1943100" y="1574798"/>
            <a:ext cx="972000" cy="633600"/>
          </a:xfrm>
          <a:prstGeom prst="rect">
            <a:avLst/>
          </a:prstGeom>
          <a:gradFill flip="none" rotWithShape="1">
            <a:gsLst>
              <a:gs pos="1000">
                <a:srgbClr val="A37FFD"/>
              </a:gs>
              <a:gs pos="53000">
                <a:srgbClr val="CCFF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smtClean="0">
                <a:solidFill>
                  <a:schemeClr val="tx1"/>
                </a:solidFill>
                <a:latin typeface="Arial" pitchFamily="34" charset="0"/>
                <a:cs typeface="Arial" pitchFamily="34" charset="0"/>
              </a:rPr>
              <a:t>EE</a:t>
            </a:r>
            <a:endParaRPr lang="fr-FR" dirty="0">
              <a:solidFill>
                <a:schemeClr val="tx1"/>
              </a:solidFill>
              <a:latin typeface="Arial" pitchFamily="34" charset="0"/>
              <a:cs typeface="Arial" pitchFamily="34" charset="0"/>
            </a:endParaRPr>
          </a:p>
        </p:txBody>
      </p:sp>
      <p:sp>
        <p:nvSpPr>
          <p:cNvPr id="31" name="Rectangle 30"/>
          <p:cNvSpPr/>
          <p:nvPr/>
        </p:nvSpPr>
        <p:spPr>
          <a:xfrm>
            <a:off x="1943100" y="3454118"/>
            <a:ext cx="1944000" cy="633600"/>
          </a:xfrm>
          <a:prstGeom prst="rect">
            <a:avLst/>
          </a:prstGeom>
          <a:gradFill flip="none" rotWithShape="1">
            <a:gsLst>
              <a:gs pos="21000">
                <a:srgbClr val="A37FFD"/>
              </a:gs>
              <a:gs pos="100000">
                <a:srgbClr val="FFFF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smtClean="0">
                <a:solidFill>
                  <a:schemeClr val="tx1"/>
                </a:solidFill>
                <a:latin typeface="Arial" pitchFamily="34" charset="0"/>
                <a:cs typeface="Arial" pitchFamily="34" charset="0"/>
              </a:rPr>
              <a:t>           SIN</a:t>
            </a:r>
            <a:endParaRPr lang="fr-FR" dirty="0">
              <a:solidFill>
                <a:schemeClr val="tx1"/>
              </a:solidFill>
              <a:latin typeface="Arial" pitchFamily="34" charset="0"/>
              <a:cs typeface="Arial" pitchFamily="34" charset="0"/>
            </a:endParaRPr>
          </a:p>
        </p:txBody>
      </p:sp>
      <p:sp>
        <p:nvSpPr>
          <p:cNvPr id="32" name="Rectangle 31"/>
          <p:cNvSpPr/>
          <p:nvPr/>
        </p:nvSpPr>
        <p:spPr>
          <a:xfrm>
            <a:off x="1943100" y="4381501"/>
            <a:ext cx="972000" cy="633600"/>
          </a:xfrm>
          <a:prstGeom prst="rect">
            <a:avLst/>
          </a:prstGeom>
          <a:gradFill flip="none" rotWithShape="1">
            <a:gsLst>
              <a:gs pos="0">
                <a:srgbClr val="A37FFD"/>
              </a:gs>
              <a:gs pos="46000">
                <a:srgbClr val="99CC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smtClean="0">
                <a:solidFill>
                  <a:schemeClr val="tx1"/>
                </a:solidFill>
                <a:latin typeface="Arial" pitchFamily="34" charset="0"/>
                <a:cs typeface="Arial" pitchFamily="34" charset="0"/>
              </a:rPr>
              <a:t>ITEC</a:t>
            </a:r>
            <a:endParaRPr lang="fr-FR" dirty="0">
              <a:solidFill>
                <a:schemeClr val="tx1"/>
              </a:solidFill>
              <a:latin typeface="Arial" pitchFamily="34" charset="0"/>
              <a:cs typeface="Arial" pitchFamily="34" charset="0"/>
            </a:endParaRPr>
          </a:p>
        </p:txBody>
      </p:sp>
      <p:grpSp>
        <p:nvGrpSpPr>
          <p:cNvPr id="33" name="Groupe 52"/>
          <p:cNvGrpSpPr/>
          <p:nvPr/>
        </p:nvGrpSpPr>
        <p:grpSpPr>
          <a:xfrm>
            <a:off x="958824" y="5372116"/>
            <a:ext cx="7845342" cy="642942"/>
            <a:chOff x="857224" y="4929198"/>
            <a:chExt cx="7786742" cy="642942"/>
          </a:xfrm>
        </p:grpSpPr>
        <p:sp>
          <p:nvSpPr>
            <p:cNvPr id="34" name="Rectangle 33"/>
            <p:cNvSpPr/>
            <p:nvPr/>
          </p:nvSpPr>
          <p:spPr>
            <a:xfrm>
              <a:off x="1714480" y="4929198"/>
              <a:ext cx="692948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latin typeface="Arial" pitchFamily="34" charset="0"/>
                  <a:cs typeface="Arial" pitchFamily="34" charset="0"/>
                </a:rPr>
                <a:t>         Deux classes de 30 élèves         </a:t>
              </a:r>
              <a:endParaRPr lang="fr-FR" sz="2000" dirty="0">
                <a:solidFill>
                  <a:schemeClr val="tx1"/>
                </a:solidFill>
                <a:latin typeface="Arial" pitchFamily="34" charset="0"/>
                <a:cs typeface="Arial" pitchFamily="34" charset="0"/>
              </a:endParaRPr>
            </a:p>
          </p:txBody>
        </p:sp>
        <p:sp>
          <p:nvSpPr>
            <p:cNvPr id="35" name="Ellipse 34"/>
            <p:cNvSpPr/>
            <p:nvPr/>
          </p:nvSpPr>
          <p:spPr>
            <a:xfrm>
              <a:off x="857224" y="5000636"/>
              <a:ext cx="714380" cy="4286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Arial" pitchFamily="34" charset="0"/>
                  <a:cs typeface="Arial" pitchFamily="34" charset="0"/>
                </a:rPr>
                <a:t>3</a:t>
              </a:r>
              <a:r>
                <a:rPr lang="fr-FR" dirty="0" smtClean="0">
                  <a:latin typeface="Arial" pitchFamily="34" charset="0"/>
                  <a:cs typeface="Arial" pitchFamily="34" charset="0"/>
                </a:rPr>
                <a:t>h</a:t>
              </a:r>
              <a:endParaRPr lang="fr-FR" dirty="0">
                <a:latin typeface="Arial" pitchFamily="34" charset="0"/>
                <a:cs typeface="Arial" pitchFamily="34" charset="0"/>
              </a:endParaRPr>
            </a:p>
          </p:txBody>
        </p:sp>
      </p:grpSp>
      <p:grpSp>
        <p:nvGrpSpPr>
          <p:cNvPr id="36" name="Groupe 51"/>
          <p:cNvGrpSpPr/>
          <p:nvPr/>
        </p:nvGrpSpPr>
        <p:grpSpPr>
          <a:xfrm>
            <a:off x="2297336" y="853852"/>
            <a:ext cx="5852381" cy="338554"/>
            <a:chOff x="2195736" y="1196752"/>
            <a:chExt cx="5852381" cy="338554"/>
          </a:xfrm>
        </p:grpSpPr>
        <p:sp>
          <p:nvSpPr>
            <p:cNvPr id="37" name="ZoneTexte 36"/>
            <p:cNvSpPr txBox="1"/>
            <p:nvPr/>
          </p:nvSpPr>
          <p:spPr>
            <a:xfrm>
              <a:off x="2195736" y="1196752"/>
              <a:ext cx="1027845" cy="338554"/>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rtlCol="0">
              <a:spAutoFit/>
            </a:bodyPr>
            <a:lstStyle/>
            <a:p>
              <a:r>
                <a:rPr lang="fr-FR" sz="1600" b="1" dirty="0" smtClean="0">
                  <a:solidFill>
                    <a:schemeClr val="tx1"/>
                  </a:solidFill>
                  <a:latin typeface="Arial" pitchFamily="34" charset="0"/>
                  <a:cs typeface="Arial" pitchFamily="34" charset="0"/>
                </a:rPr>
                <a:t>Groupe1</a:t>
              </a:r>
              <a:endParaRPr lang="fr-FR" sz="1600" b="1" dirty="0">
                <a:solidFill>
                  <a:schemeClr val="tx1"/>
                </a:solidFill>
                <a:latin typeface="Arial" pitchFamily="34" charset="0"/>
                <a:cs typeface="Arial" pitchFamily="34" charset="0"/>
              </a:endParaRPr>
            </a:p>
          </p:txBody>
        </p:sp>
        <p:sp>
          <p:nvSpPr>
            <p:cNvPr id="38" name="ZoneTexte 37"/>
            <p:cNvSpPr txBox="1"/>
            <p:nvPr/>
          </p:nvSpPr>
          <p:spPr>
            <a:xfrm>
              <a:off x="4644008" y="1196752"/>
              <a:ext cx="1027845" cy="338554"/>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rtlCol="0">
              <a:spAutoFit/>
            </a:bodyPr>
            <a:lstStyle/>
            <a:p>
              <a:r>
                <a:rPr lang="fr-FR" sz="1600" b="1" dirty="0" smtClean="0">
                  <a:solidFill>
                    <a:schemeClr val="tx1"/>
                  </a:solidFill>
                  <a:latin typeface="Arial" pitchFamily="34" charset="0"/>
                  <a:cs typeface="Arial" pitchFamily="34" charset="0"/>
                </a:rPr>
                <a:t>Groupe2</a:t>
              </a:r>
              <a:endParaRPr lang="fr-FR" sz="1600" b="1" dirty="0">
                <a:solidFill>
                  <a:schemeClr val="tx1"/>
                </a:solidFill>
                <a:latin typeface="Arial" pitchFamily="34" charset="0"/>
                <a:cs typeface="Arial" pitchFamily="34" charset="0"/>
              </a:endParaRPr>
            </a:p>
          </p:txBody>
        </p:sp>
        <p:sp>
          <p:nvSpPr>
            <p:cNvPr id="39" name="ZoneTexte 38"/>
            <p:cNvSpPr txBox="1"/>
            <p:nvPr/>
          </p:nvSpPr>
          <p:spPr>
            <a:xfrm>
              <a:off x="7020272" y="1196752"/>
              <a:ext cx="1027845" cy="338554"/>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rtlCol="0">
              <a:spAutoFit/>
            </a:bodyPr>
            <a:lstStyle/>
            <a:p>
              <a:r>
                <a:rPr lang="fr-FR" sz="1600" b="1" dirty="0" smtClean="0">
                  <a:solidFill>
                    <a:schemeClr val="tx1"/>
                  </a:solidFill>
                  <a:latin typeface="Arial" pitchFamily="34" charset="0"/>
                  <a:cs typeface="Arial" pitchFamily="34" charset="0"/>
                </a:rPr>
                <a:t>Groupe3</a:t>
              </a:r>
              <a:endParaRPr lang="fr-FR" sz="1600" b="1" dirty="0">
                <a:solidFill>
                  <a:schemeClr val="tx1"/>
                </a:solidFill>
                <a:latin typeface="Arial" pitchFamily="34" charset="0"/>
                <a:cs typeface="Arial" pitchFamily="34" charset="0"/>
              </a:endParaRPr>
            </a:p>
          </p:txBody>
        </p:sp>
      </p:grpSp>
      <p:sp>
        <p:nvSpPr>
          <p:cNvPr id="40" name="ZoneTexte 39"/>
          <p:cNvSpPr txBox="1"/>
          <p:nvPr/>
        </p:nvSpPr>
        <p:spPr>
          <a:xfrm rot="16200000">
            <a:off x="-824756" y="3188528"/>
            <a:ext cx="2853666" cy="338554"/>
          </a:xfrm>
          <a:prstGeom prst="rect">
            <a:avLst/>
          </a:prstGeom>
          <a:noFill/>
        </p:spPr>
        <p:txBody>
          <a:bodyPr wrap="none" rtlCol="0">
            <a:spAutoFit/>
          </a:bodyPr>
          <a:lstStyle/>
          <a:p>
            <a:r>
              <a:rPr lang="fr-FR" sz="1600" dirty="0" smtClean="0">
                <a:latin typeface="Arial" pitchFamily="34" charset="0"/>
                <a:cs typeface="Arial" pitchFamily="34" charset="0"/>
              </a:rPr>
              <a:t>Groupes 20 élèves maximum</a:t>
            </a:r>
            <a:endParaRPr lang="fr-FR" sz="1600" dirty="0">
              <a:latin typeface="Arial" pitchFamily="34" charset="0"/>
              <a:cs typeface="Arial" pitchFamily="34" charset="0"/>
            </a:endParaRPr>
          </a:p>
        </p:txBody>
      </p:sp>
      <p:grpSp>
        <p:nvGrpSpPr>
          <p:cNvPr id="41" name="Groupe 50"/>
          <p:cNvGrpSpPr/>
          <p:nvPr/>
        </p:nvGrpSpPr>
        <p:grpSpPr>
          <a:xfrm>
            <a:off x="857176" y="1501924"/>
            <a:ext cx="8064896" cy="3600400"/>
            <a:chOff x="755576" y="1844824"/>
            <a:chExt cx="8064896" cy="3600400"/>
          </a:xfrm>
        </p:grpSpPr>
        <p:sp>
          <p:nvSpPr>
            <p:cNvPr id="42" name="Rectangle 41"/>
            <p:cNvSpPr/>
            <p:nvPr/>
          </p:nvSpPr>
          <p:spPr>
            <a:xfrm>
              <a:off x="755576" y="1844824"/>
              <a:ext cx="8064896"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Arial" pitchFamily="34" charset="0"/>
                <a:cs typeface="Arial" pitchFamily="34" charset="0"/>
              </a:endParaRPr>
            </a:p>
          </p:txBody>
        </p:sp>
        <p:sp>
          <p:nvSpPr>
            <p:cNvPr id="43" name="Rectangle 42"/>
            <p:cNvSpPr/>
            <p:nvPr/>
          </p:nvSpPr>
          <p:spPr>
            <a:xfrm>
              <a:off x="755576" y="2780928"/>
              <a:ext cx="8064896"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Arial" pitchFamily="34" charset="0"/>
                <a:cs typeface="Arial" pitchFamily="34" charset="0"/>
              </a:endParaRPr>
            </a:p>
          </p:txBody>
        </p:sp>
        <p:sp>
          <p:nvSpPr>
            <p:cNvPr id="44" name="Rectangle 43"/>
            <p:cNvSpPr/>
            <p:nvPr/>
          </p:nvSpPr>
          <p:spPr>
            <a:xfrm>
              <a:off x="755576" y="3717032"/>
              <a:ext cx="8064896"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Arial" pitchFamily="34" charset="0"/>
                <a:cs typeface="Arial" pitchFamily="34" charset="0"/>
              </a:endParaRPr>
            </a:p>
          </p:txBody>
        </p:sp>
        <p:sp>
          <p:nvSpPr>
            <p:cNvPr id="45" name="Ellipse 44"/>
            <p:cNvSpPr/>
            <p:nvPr/>
          </p:nvSpPr>
          <p:spPr>
            <a:xfrm>
              <a:off x="827584" y="1988840"/>
              <a:ext cx="792088" cy="50405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latin typeface="Arial" pitchFamily="34" charset="0"/>
                  <a:cs typeface="Arial" pitchFamily="34" charset="0"/>
                </a:rPr>
                <a:t>2h</a:t>
              </a:r>
              <a:endParaRPr lang="fr-FR" sz="1600" dirty="0">
                <a:latin typeface="Arial" pitchFamily="34" charset="0"/>
                <a:cs typeface="Arial" pitchFamily="34" charset="0"/>
              </a:endParaRPr>
            </a:p>
          </p:txBody>
        </p:sp>
        <p:sp>
          <p:nvSpPr>
            <p:cNvPr id="46" name="Ellipse 45"/>
            <p:cNvSpPr/>
            <p:nvPr/>
          </p:nvSpPr>
          <p:spPr>
            <a:xfrm>
              <a:off x="827584" y="2924944"/>
              <a:ext cx="792088" cy="50405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latin typeface="Arial" pitchFamily="34" charset="0"/>
                  <a:cs typeface="Arial" pitchFamily="34" charset="0"/>
                </a:rPr>
                <a:t>2h</a:t>
              </a:r>
              <a:endParaRPr lang="fr-FR" sz="1600" dirty="0">
                <a:latin typeface="Arial" pitchFamily="34" charset="0"/>
                <a:cs typeface="Arial" pitchFamily="34" charset="0"/>
              </a:endParaRPr>
            </a:p>
          </p:txBody>
        </p:sp>
        <p:sp>
          <p:nvSpPr>
            <p:cNvPr id="47" name="Ellipse 46"/>
            <p:cNvSpPr/>
            <p:nvPr/>
          </p:nvSpPr>
          <p:spPr>
            <a:xfrm>
              <a:off x="827584" y="3861048"/>
              <a:ext cx="792088" cy="50405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latin typeface="Arial" pitchFamily="34" charset="0"/>
                  <a:cs typeface="Arial" pitchFamily="34" charset="0"/>
                </a:rPr>
                <a:t>4h</a:t>
              </a:r>
              <a:endParaRPr lang="fr-FR" sz="1600" dirty="0">
                <a:latin typeface="Arial" pitchFamily="34" charset="0"/>
                <a:cs typeface="Arial" pitchFamily="34" charset="0"/>
              </a:endParaRPr>
            </a:p>
          </p:txBody>
        </p:sp>
        <p:sp>
          <p:nvSpPr>
            <p:cNvPr id="48" name="Rectangle 47"/>
            <p:cNvSpPr/>
            <p:nvPr/>
          </p:nvSpPr>
          <p:spPr>
            <a:xfrm>
              <a:off x="755576" y="4653136"/>
              <a:ext cx="8064896"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Arial" pitchFamily="34" charset="0"/>
                <a:cs typeface="Arial" pitchFamily="34" charset="0"/>
              </a:endParaRPr>
            </a:p>
          </p:txBody>
        </p:sp>
        <p:sp>
          <p:nvSpPr>
            <p:cNvPr id="49" name="Ellipse 48"/>
            <p:cNvSpPr/>
            <p:nvPr/>
          </p:nvSpPr>
          <p:spPr>
            <a:xfrm>
              <a:off x="827584" y="4797152"/>
              <a:ext cx="792088" cy="50405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latin typeface="Arial" pitchFamily="34" charset="0"/>
                  <a:cs typeface="Arial" pitchFamily="34" charset="0"/>
                </a:rPr>
                <a:t>2h</a:t>
              </a:r>
              <a:endParaRPr lang="fr-FR" sz="1600" dirty="0">
                <a:latin typeface="Arial" pitchFamily="34" charset="0"/>
                <a:cs typeface="Arial" pitchFamily="34" charset="0"/>
              </a:endParaRPr>
            </a:p>
          </p:txBody>
        </p:sp>
      </p:grpSp>
      <p:sp>
        <p:nvSpPr>
          <p:cNvPr id="50" name="Bulle ronde 49"/>
          <p:cNvSpPr/>
          <p:nvPr/>
        </p:nvSpPr>
        <p:spPr>
          <a:xfrm>
            <a:off x="1660504" y="5337192"/>
            <a:ext cx="2232248" cy="576064"/>
          </a:xfrm>
          <a:prstGeom prst="wedgeEllipseCallout">
            <a:avLst>
              <a:gd name="adj1" fmla="val -58858"/>
              <a:gd name="adj2" fmla="val -275771"/>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latin typeface="Arial" pitchFamily="34" charset="0"/>
                <a:cs typeface="Arial" pitchFamily="34" charset="0"/>
              </a:rPr>
              <a:t>+ DNL anglais</a:t>
            </a:r>
            <a:endParaRPr lang="fr-FR" sz="1600" b="1" dirty="0">
              <a:solidFill>
                <a:schemeClr val="tx1"/>
              </a:solidFill>
              <a:latin typeface="Arial" pitchFamily="34" charset="0"/>
              <a:cs typeface="Arial" pitchFamily="34" charset="0"/>
            </a:endParaRPr>
          </a:p>
        </p:txBody>
      </p:sp>
      <p:sp>
        <p:nvSpPr>
          <p:cNvPr id="59" name="Rectangle 58"/>
          <p:cNvSpPr/>
          <p:nvPr/>
        </p:nvSpPr>
        <p:spPr>
          <a:xfrm>
            <a:off x="4419600" y="4396500"/>
            <a:ext cx="970538" cy="632699"/>
          </a:xfrm>
          <a:prstGeom prst="rect">
            <a:avLst/>
          </a:prstGeom>
          <a:solidFill>
            <a:srgbClr val="A37FF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smtClean="0">
                <a:solidFill>
                  <a:schemeClr val="tx1"/>
                </a:solidFill>
                <a:latin typeface="Arial" pitchFamily="34" charset="0"/>
                <a:cs typeface="Arial" pitchFamily="34" charset="0"/>
              </a:rPr>
              <a:t>ETT</a:t>
            </a:r>
            <a:endParaRPr lang="fr-FR" sz="1600" dirty="0">
              <a:solidFill>
                <a:schemeClr val="tx1"/>
              </a:solidFill>
              <a:latin typeface="Arial" pitchFamily="34" charset="0"/>
              <a:cs typeface="Arial" pitchFamily="34" charset="0"/>
            </a:endParaRPr>
          </a:p>
        </p:txBody>
      </p:sp>
      <p:sp>
        <p:nvSpPr>
          <p:cNvPr id="60" name="Rectangle 59"/>
          <p:cNvSpPr/>
          <p:nvPr/>
        </p:nvSpPr>
        <p:spPr>
          <a:xfrm>
            <a:off x="4406900" y="2527298"/>
            <a:ext cx="972000" cy="633600"/>
          </a:xfrm>
          <a:prstGeom prst="rect">
            <a:avLst/>
          </a:prstGeom>
          <a:gradFill flip="none" rotWithShape="1">
            <a:gsLst>
              <a:gs pos="1000">
                <a:srgbClr val="A37FFD"/>
              </a:gs>
              <a:gs pos="53000">
                <a:srgbClr val="CCFF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smtClean="0">
                <a:solidFill>
                  <a:schemeClr val="tx1"/>
                </a:solidFill>
                <a:latin typeface="Arial" pitchFamily="34" charset="0"/>
                <a:cs typeface="Arial" pitchFamily="34" charset="0"/>
              </a:rPr>
              <a:t>EE</a:t>
            </a:r>
            <a:endParaRPr lang="fr-FR" dirty="0">
              <a:solidFill>
                <a:schemeClr val="tx1"/>
              </a:solidFill>
              <a:latin typeface="Arial" pitchFamily="34" charset="0"/>
              <a:cs typeface="Arial" pitchFamily="34" charset="0"/>
            </a:endParaRPr>
          </a:p>
        </p:txBody>
      </p:sp>
      <p:sp>
        <p:nvSpPr>
          <p:cNvPr id="61" name="Rectangle 60"/>
          <p:cNvSpPr/>
          <p:nvPr/>
        </p:nvSpPr>
        <p:spPr>
          <a:xfrm>
            <a:off x="4419600" y="1587218"/>
            <a:ext cx="972000" cy="633600"/>
          </a:xfrm>
          <a:prstGeom prst="rect">
            <a:avLst/>
          </a:prstGeom>
          <a:gradFill flip="none" rotWithShape="1">
            <a:gsLst>
              <a:gs pos="2000">
                <a:srgbClr val="A37FFD"/>
              </a:gs>
              <a:gs pos="54000">
                <a:srgbClr val="FFFF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smtClean="0">
                <a:solidFill>
                  <a:schemeClr val="tx1"/>
                </a:solidFill>
                <a:latin typeface="Arial" pitchFamily="34" charset="0"/>
                <a:cs typeface="Arial" pitchFamily="34" charset="0"/>
              </a:rPr>
              <a:t>SIN</a:t>
            </a:r>
            <a:endParaRPr lang="fr-FR" dirty="0">
              <a:solidFill>
                <a:schemeClr val="tx1"/>
              </a:solidFill>
              <a:latin typeface="Arial" pitchFamily="34" charset="0"/>
              <a:cs typeface="Arial" pitchFamily="34" charset="0"/>
            </a:endParaRPr>
          </a:p>
        </p:txBody>
      </p:sp>
      <p:sp>
        <p:nvSpPr>
          <p:cNvPr id="62" name="Rectangle 61"/>
          <p:cNvSpPr/>
          <p:nvPr/>
        </p:nvSpPr>
        <p:spPr>
          <a:xfrm>
            <a:off x="4419600" y="3454401"/>
            <a:ext cx="1944000" cy="633600"/>
          </a:xfrm>
          <a:prstGeom prst="rect">
            <a:avLst/>
          </a:prstGeom>
          <a:gradFill flip="none" rotWithShape="1">
            <a:gsLst>
              <a:gs pos="48000">
                <a:srgbClr val="A37FFD"/>
              </a:gs>
              <a:gs pos="100000">
                <a:srgbClr val="99CC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smtClean="0">
                <a:solidFill>
                  <a:schemeClr val="tx1"/>
                </a:solidFill>
                <a:latin typeface="Arial" pitchFamily="34" charset="0"/>
                <a:cs typeface="Arial" pitchFamily="34" charset="0"/>
              </a:rPr>
              <a:t>        ITEC</a:t>
            </a:r>
            <a:endParaRPr lang="fr-FR" dirty="0">
              <a:solidFill>
                <a:schemeClr val="tx1"/>
              </a:solidFill>
              <a:latin typeface="Arial" pitchFamily="34" charset="0"/>
              <a:cs typeface="Arial" pitchFamily="34" charset="0"/>
            </a:endParaRPr>
          </a:p>
        </p:txBody>
      </p:sp>
      <p:sp>
        <p:nvSpPr>
          <p:cNvPr id="63" name="Rectangle 62"/>
          <p:cNvSpPr/>
          <p:nvPr/>
        </p:nvSpPr>
        <p:spPr>
          <a:xfrm>
            <a:off x="6756400" y="1577100"/>
            <a:ext cx="970538" cy="632699"/>
          </a:xfrm>
          <a:prstGeom prst="rect">
            <a:avLst/>
          </a:prstGeom>
          <a:solidFill>
            <a:srgbClr val="A37FF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smtClean="0">
                <a:solidFill>
                  <a:schemeClr val="tx1"/>
                </a:solidFill>
                <a:latin typeface="Arial" pitchFamily="34" charset="0"/>
                <a:cs typeface="Arial" pitchFamily="34" charset="0"/>
              </a:rPr>
              <a:t>ETT</a:t>
            </a:r>
            <a:endParaRPr lang="fr-FR" sz="1600" dirty="0">
              <a:solidFill>
                <a:schemeClr val="tx1"/>
              </a:solidFill>
              <a:latin typeface="Arial" pitchFamily="34" charset="0"/>
              <a:cs typeface="Arial" pitchFamily="34" charset="0"/>
            </a:endParaRPr>
          </a:p>
        </p:txBody>
      </p:sp>
      <p:sp>
        <p:nvSpPr>
          <p:cNvPr id="64" name="Rectangle 63"/>
          <p:cNvSpPr/>
          <p:nvPr/>
        </p:nvSpPr>
        <p:spPr>
          <a:xfrm>
            <a:off x="6756400" y="3454398"/>
            <a:ext cx="1944000" cy="633600"/>
          </a:xfrm>
          <a:prstGeom prst="rect">
            <a:avLst/>
          </a:prstGeom>
          <a:gradFill flip="none" rotWithShape="1">
            <a:gsLst>
              <a:gs pos="47000">
                <a:srgbClr val="A37FFD"/>
              </a:gs>
              <a:gs pos="100000">
                <a:srgbClr val="CCFF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smtClean="0">
                <a:solidFill>
                  <a:schemeClr val="tx1"/>
                </a:solidFill>
                <a:latin typeface="Arial" pitchFamily="34" charset="0"/>
                <a:cs typeface="Arial" pitchFamily="34" charset="0"/>
              </a:rPr>
              <a:t>    EE</a:t>
            </a:r>
            <a:endParaRPr lang="fr-FR" dirty="0">
              <a:solidFill>
                <a:schemeClr val="tx1"/>
              </a:solidFill>
              <a:latin typeface="Arial" pitchFamily="34" charset="0"/>
              <a:cs typeface="Arial" pitchFamily="34" charset="0"/>
            </a:endParaRPr>
          </a:p>
        </p:txBody>
      </p:sp>
      <p:sp>
        <p:nvSpPr>
          <p:cNvPr id="65" name="Rectangle 64"/>
          <p:cNvSpPr/>
          <p:nvPr/>
        </p:nvSpPr>
        <p:spPr>
          <a:xfrm>
            <a:off x="6769100" y="4393918"/>
            <a:ext cx="972000" cy="633600"/>
          </a:xfrm>
          <a:prstGeom prst="rect">
            <a:avLst/>
          </a:prstGeom>
          <a:gradFill flip="none" rotWithShape="1">
            <a:gsLst>
              <a:gs pos="2000">
                <a:srgbClr val="A37FFD"/>
              </a:gs>
              <a:gs pos="50000">
                <a:srgbClr val="FFFF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smtClean="0">
                <a:solidFill>
                  <a:schemeClr val="tx1"/>
                </a:solidFill>
                <a:latin typeface="Arial" pitchFamily="34" charset="0"/>
                <a:cs typeface="Arial" pitchFamily="34" charset="0"/>
              </a:rPr>
              <a:t>SIN</a:t>
            </a:r>
            <a:endParaRPr lang="fr-FR" dirty="0">
              <a:solidFill>
                <a:schemeClr val="tx1"/>
              </a:solidFill>
              <a:latin typeface="Arial" pitchFamily="34" charset="0"/>
              <a:cs typeface="Arial" pitchFamily="34" charset="0"/>
            </a:endParaRPr>
          </a:p>
        </p:txBody>
      </p:sp>
      <p:sp>
        <p:nvSpPr>
          <p:cNvPr id="66" name="Rectangle 65"/>
          <p:cNvSpPr/>
          <p:nvPr/>
        </p:nvSpPr>
        <p:spPr>
          <a:xfrm>
            <a:off x="6756400" y="2527301"/>
            <a:ext cx="972000" cy="633600"/>
          </a:xfrm>
          <a:prstGeom prst="rect">
            <a:avLst/>
          </a:prstGeom>
          <a:gradFill flip="none" rotWithShape="1">
            <a:gsLst>
              <a:gs pos="0">
                <a:srgbClr val="A37FFD"/>
              </a:gs>
              <a:gs pos="46000">
                <a:srgbClr val="99CC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smtClean="0">
                <a:solidFill>
                  <a:schemeClr val="tx1"/>
                </a:solidFill>
                <a:latin typeface="Arial" pitchFamily="34" charset="0"/>
                <a:cs typeface="Arial" pitchFamily="34" charset="0"/>
              </a:rPr>
              <a:t>ITEC</a:t>
            </a:r>
            <a:endParaRPr lang="fr-FR" dirty="0">
              <a:solidFill>
                <a:schemeClr val="tx1"/>
              </a:solidFill>
              <a:latin typeface="Arial" pitchFamily="34" charset="0"/>
              <a:cs typeface="Arial" pitchFamily="34" charset="0"/>
            </a:endParaRPr>
          </a:p>
        </p:txBody>
      </p:sp>
      <p:sp>
        <p:nvSpPr>
          <p:cNvPr id="51" name="Rectangle 50"/>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Organisation des activités</a:t>
            </a:r>
            <a:endParaRPr lang="fr-FR" sz="3600" dirty="0"/>
          </a:p>
        </p:txBody>
      </p:sp>
      <p:sp>
        <p:nvSpPr>
          <p:cNvPr id="52" name="Arrondir un rectangle avec un coin diagonal 51"/>
          <p:cNvSpPr/>
          <p:nvPr/>
        </p:nvSpPr>
        <p:spPr>
          <a:xfrm>
            <a:off x="552736"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dirty="0"/>
              <a:t>L’organisation pratique des </a:t>
            </a:r>
            <a:r>
              <a:rPr lang="fr-FR" sz="2800" dirty="0" smtClean="0"/>
              <a:t>activités : début de 1ère</a:t>
            </a:r>
            <a:endParaRPr lang="fr-FR" sz="2800" dirty="0"/>
          </a:p>
        </p:txBody>
      </p:sp>
      <p:pic>
        <p:nvPicPr>
          <p:cNvPr id="53" name="Picture 1" descr="C:\Users\Administrateur\Documents\My Dropbox\07- Lycée\Comm'\Logos\logo-STI2D-150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93079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00248" y="1414513"/>
            <a:ext cx="2160240" cy="3909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tx1"/>
              </a:solidFill>
              <a:latin typeface="Arial" pitchFamily="34" charset="0"/>
              <a:cs typeface="Arial" pitchFamily="34" charset="0"/>
            </a:endParaRPr>
          </a:p>
        </p:txBody>
      </p:sp>
      <p:sp>
        <p:nvSpPr>
          <p:cNvPr id="5" name="Rectangle 4"/>
          <p:cNvSpPr/>
          <p:nvPr/>
        </p:nvSpPr>
        <p:spPr>
          <a:xfrm>
            <a:off x="6549382" y="1430279"/>
            <a:ext cx="2160240" cy="3909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tx1"/>
              </a:solidFill>
              <a:latin typeface="Arial" pitchFamily="34" charset="0"/>
              <a:cs typeface="Arial" pitchFamily="34" charset="0"/>
            </a:endParaRPr>
          </a:p>
        </p:txBody>
      </p:sp>
      <p:sp>
        <p:nvSpPr>
          <p:cNvPr id="6" name="Rectangle 5"/>
          <p:cNvSpPr/>
          <p:nvPr/>
        </p:nvSpPr>
        <p:spPr>
          <a:xfrm>
            <a:off x="1730246" y="1419773"/>
            <a:ext cx="2160240" cy="3909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tx1"/>
              </a:solidFill>
              <a:latin typeface="Arial" pitchFamily="34" charset="0"/>
              <a:cs typeface="Arial" pitchFamily="34" charset="0"/>
            </a:endParaRPr>
          </a:p>
        </p:txBody>
      </p:sp>
      <p:sp>
        <p:nvSpPr>
          <p:cNvPr id="7" name="Rectangle 6"/>
          <p:cNvSpPr/>
          <p:nvPr/>
        </p:nvSpPr>
        <p:spPr>
          <a:xfrm>
            <a:off x="1841500" y="2542300"/>
            <a:ext cx="970538" cy="632699"/>
          </a:xfrm>
          <a:prstGeom prst="rect">
            <a:avLst/>
          </a:prstGeom>
          <a:solidFill>
            <a:srgbClr val="A37FF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smtClean="0">
                <a:solidFill>
                  <a:schemeClr val="tx1"/>
                </a:solidFill>
                <a:latin typeface="Arial" pitchFamily="34" charset="0"/>
                <a:cs typeface="Arial" pitchFamily="34" charset="0"/>
              </a:rPr>
              <a:t>ETT</a:t>
            </a:r>
            <a:endParaRPr lang="fr-FR" sz="1600" dirty="0">
              <a:solidFill>
                <a:schemeClr val="tx1"/>
              </a:solidFill>
              <a:latin typeface="Arial" pitchFamily="34" charset="0"/>
              <a:cs typeface="Arial" pitchFamily="34" charset="0"/>
            </a:endParaRPr>
          </a:p>
        </p:txBody>
      </p:sp>
      <p:sp>
        <p:nvSpPr>
          <p:cNvPr id="8" name="Rectangle 7"/>
          <p:cNvSpPr/>
          <p:nvPr/>
        </p:nvSpPr>
        <p:spPr>
          <a:xfrm>
            <a:off x="6667500" y="4419598"/>
            <a:ext cx="972000" cy="633600"/>
          </a:xfrm>
          <a:prstGeom prst="rect">
            <a:avLst/>
          </a:prstGeom>
          <a:gradFill flip="none" rotWithShape="1">
            <a:gsLst>
              <a:gs pos="1000">
                <a:srgbClr val="A37FFD"/>
              </a:gs>
              <a:gs pos="53000">
                <a:srgbClr val="CCFF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smtClean="0">
                <a:solidFill>
                  <a:schemeClr val="tx1"/>
                </a:solidFill>
                <a:latin typeface="Arial" pitchFamily="34" charset="0"/>
                <a:cs typeface="Arial" pitchFamily="34" charset="0"/>
              </a:rPr>
              <a:t>EE</a:t>
            </a:r>
            <a:endParaRPr lang="fr-FR" dirty="0">
              <a:solidFill>
                <a:schemeClr val="tx1"/>
              </a:solidFill>
              <a:latin typeface="Arial" pitchFamily="34" charset="0"/>
              <a:cs typeface="Arial" pitchFamily="34" charset="0"/>
            </a:endParaRPr>
          </a:p>
        </p:txBody>
      </p:sp>
      <p:sp>
        <p:nvSpPr>
          <p:cNvPr id="9" name="Rectangle 8"/>
          <p:cNvSpPr/>
          <p:nvPr/>
        </p:nvSpPr>
        <p:spPr>
          <a:xfrm>
            <a:off x="1841500" y="3466818"/>
            <a:ext cx="1944000" cy="633600"/>
          </a:xfrm>
          <a:prstGeom prst="rect">
            <a:avLst/>
          </a:prstGeom>
          <a:gradFill flip="none" rotWithShape="1">
            <a:gsLst>
              <a:gs pos="21000">
                <a:srgbClr val="A37FFD"/>
              </a:gs>
              <a:gs pos="100000">
                <a:srgbClr val="FFFF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smtClean="0">
                <a:solidFill>
                  <a:schemeClr val="tx1"/>
                </a:solidFill>
                <a:latin typeface="Arial" pitchFamily="34" charset="0"/>
                <a:cs typeface="Arial" pitchFamily="34" charset="0"/>
              </a:rPr>
              <a:t>           SIN</a:t>
            </a:r>
            <a:endParaRPr lang="fr-FR" dirty="0">
              <a:solidFill>
                <a:schemeClr val="tx1"/>
              </a:solidFill>
              <a:latin typeface="Arial" pitchFamily="34" charset="0"/>
              <a:cs typeface="Arial" pitchFamily="34" charset="0"/>
            </a:endParaRPr>
          </a:p>
        </p:txBody>
      </p:sp>
      <p:sp>
        <p:nvSpPr>
          <p:cNvPr id="10" name="Rectangle 9"/>
          <p:cNvSpPr/>
          <p:nvPr/>
        </p:nvSpPr>
        <p:spPr>
          <a:xfrm>
            <a:off x="4318000" y="1574801"/>
            <a:ext cx="972000" cy="633600"/>
          </a:xfrm>
          <a:prstGeom prst="rect">
            <a:avLst/>
          </a:prstGeom>
          <a:gradFill flip="none" rotWithShape="1">
            <a:gsLst>
              <a:gs pos="0">
                <a:srgbClr val="A37FFD"/>
              </a:gs>
              <a:gs pos="46000">
                <a:srgbClr val="99CC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smtClean="0">
                <a:solidFill>
                  <a:schemeClr val="tx1"/>
                </a:solidFill>
                <a:latin typeface="Arial" pitchFamily="34" charset="0"/>
                <a:cs typeface="Arial" pitchFamily="34" charset="0"/>
              </a:rPr>
              <a:t>ITEC</a:t>
            </a:r>
            <a:endParaRPr lang="fr-FR" dirty="0">
              <a:solidFill>
                <a:schemeClr val="tx1"/>
              </a:solidFill>
              <a:latin typeface="Arial" pitchFamily="34" charset="0"/>
              <a:cs typeface="Arial" pitchFamily="34" charset="0"/>
            </a:endParaRPr>
          </a:p>
        </p:txBody>
      </p:sp>
      <p:grpSp>
        <p:nvGrpSpPr>
          <p:cNvPr id="11" name="Groupe 52"/>
          <p:cNvGrpSpPr/>
          <p:nvPr/>
        </p:nvGrpSpPr>
        <p:grpSpPr>
          <a:xfrm>
            <a:off x="857224" y="5384816"/>
            <a:ext cx="7845342" cy="642942"/>
            <a:chOff x="857224" y="4929198"/>
            <a:chExt cx="7786742" cy="642942"/>
          </a:xfrm>
        </p:grpSpPr>
        <p:sp>
          <p:nvSpPr>
            <p:cNvPr id="12" name="Rectangle 11"/>
            <p:cNvSpPr/>
            <p:nvPr/>
          </p:nvSpPr>
          <p:spPr>
            <a:xfrm>
              <a:off x="1714480" y="4929198"/>
              <a:ext cx="692948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latin typeface="Arial" pitchFamily="34" charset="0"/>
                  <a:cs typeface="Arial" pitchFamily="34" charset="0"/>
                </a:rPr>
                <a:t>         Deux classes de 30 élèves         </a:t>
              </a:r>
              <a:endParaRPr lang="fr-FR" sz="2000" dirty="0">
                <a:solidFill>
                  <a:schemeClr val="tx1"/>
                </a:solidFill>
                <a:latin typeface="Arial" pitchFamily="34" charset="0"/>
                <a:cs typeface="Arial" pitchFamily="34" charset="0"/>
              </a:endParaRPr>
            </a:p>
          </p:txBody>
        </p:sp>
        <p:sp>
          <p:nvSpPr>
            <p:cNvPr id="13" name="Ellipse 12"/>
            <p:cNvSpPr/>
            <p:nvPr/>
          </p:nvSpPr>
          <p:spPr>
            <a:xfrm>
              <a:off x="857224" y="5000636"/>
              <a:ext cx="714380" cy="4286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Arial" pitchFamily="34" charset="0"/>
                  <a:cs typeface="Arial" pitchFamily="34" charset="0"/>
                </a:rPr>
                <a:t>3</a:t>
              </a:r>
              <a:r>
                <a:rPr lang="fr-FR" dirty="0" smtClean="0">
                  <a:latin typeface="Arial" pitchFamily="34" charset="0"/>
                  <a:cs typeface="Arial" pitchFamily="34" charset="0"/>
                </a:rPr>
                <a:t>h</a:t>
              </a:r>
              <a:endParaRPr lang="fr-FR" dirty="0">
                <a:latin typeface="Arial" pitchFamily="34" charset="0"/>
                <a:cs typeface="Arial" pitchFamily="34" charset="0"/>
              </a:endParaRPr>
            </a:p>
          </p:txBody>
        </p:sp>
      </p:grpSp>
      <p:grpSp>
        <p:nvGrpSpPr>
          <p:cNvPr id="14" name="Groupe 51"/>
          <p:cNvGrpSpPr/>
          <p:nvPr/>
        </p:nvGrpSpPr>
        <p:grpSpPr>
          <a:xfrm>
            <a:off x="2195736" y="866552"/>
            <a:ext cx="5852381" cy="338554"/>
            <a:chOff x="2195736" y="1196752"/>
            <a:chExt cx="5852381" cy="338554"/>
          </a:xfrm>
        </p:grpSpPr>
        <p:sp>
          <p:nvSpPr>
            <p:cNvPr id="15" name="ZoneTexte 14"/>
            <p:cNvSpPr txBox="1"/>
            <p:nvPr/>
          </p:nvSpPr>
          <p:spPr>
            <a:xfrm>
              <a:off x="2195736" y="1196752"/>
              <a:ext cx="1027845" cy="338554"/>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rtlCol="0">
              <a:spAutoFit/>
            </a:bodyPr>
            <a:lstStyle/>
            <a:p>
              <a:r>
                <a:rPr lang="fr-FR" sz="1600" b="1" dirty="0" smtClean="0">
                  <a:solidFill>
                    <a:schemeClr val="tx1"/>
                  </a:solidFill>
                  <a:latin typeface="Arial" pitchFamily="34" charset="0"/>
                  <a:cs typeface="Arial" pitchFamily="34" charset="0"/>
                </a:rPr>
                <a:t>Groupe1</a:t>
              </a:r>
              <a:endParaRPr lang="fr-FR" sz="1600" b="1" dirty="0">
                <a:solidFill>
                  <a:schemeClr val="tx1"/>
                </a:solidFill>
                <a:latin typeface="Arial" pitchFamily="34" charset="0"/>
                <a:cs typeface="Arial" pitchFamily="34" charset="0"/>
              </a:endParaRPr>
            </a:p>
          </p:txBody>
        </p:sp>
        <p:sp>
          <p:nvSpPr>
            <p:cNvPr id="16" name="ZoneTexte 15"/>
            <p:cNvSpPr txBox="1"/>
            <p:nvPr/>
          </p:nvSpPr>
          <p:spPr>
            <a:xfrm>
              <a:off x="4644008" y="1196752"/>
              <a:ext cx="1027845" cy="338554"/>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rtlCol="0">
              <a:spAutoFit/>
            </a:bodyPr>
            <a:lstStyle/>
            <a:p>
              <a:r>
                <a:rPr lang="fr-FR" sz="1600" b="1" dirty="0" smtClean="0">
                  <a:solidFill>
                    <a:schemeClr val="tx1"/>
                  </a:solidFill>
                  <a:latin typeface="Arial" pitchFamily="34" charset="0"/>
                  <a:cs typeface="Arial" pitchFamily="34" charset="0"/>
                </a:rPr>
                <a:t>Groupe2</a:t>
              </a:r>
              <a:endParaRPr lang="fr-FR" sz="1600" b="1" dirty="0">
                <a:solidFill>
                  <a:schemeClr val="tx1"/>
                </a:solidFill>
                <a:latin typeface="Arial" pitchFamily="34" charset="0"/>
                <a:cs typeface="Arial" pitchFamily="34" charset="0"/>
              </a:endParaRPr>
            </a:p>
          </p:txBody>
        </p:sp>
        <p:sp>
          <p:nvSpPr>
            <p:cNvPr id="17" name="ZoneTexte 16"/>
            <p:cNvSpPr txBox="1"/>
            <p:nvPr/>
          </p:nvSpPr>
          <p:spPr>
            <a:xfrm>
              <a:off x="7020272" y="1196752"/>
              <a:ext cx="1027845" cy="338554"/>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rtlCol="0">
              <a:spAutoFit/>
            </a:bodyPr>
            <a:lstStyle/>
            <a:p>
              <a:r>
                <a:rPr lang="fr-FR" sz="1600" b="1" dirty="0" smtClean="0">
                  <a:solidFill>
                    <a:schemeClr val="tx1"/>
                  </a:solidFill>
                  <a:latin typeface="Arial" pitchFamily="34" charset="0"/>
                  <a:cs typeface="Arial" pitchFamily="34" charset="0"/>
                </a:rPr>
                <a:t>Groupe3</a:t>
              </a:r>
              <a:endParaRPr lang="fr-FR" sz="1600" b="1" dirty="0">
                <a:solidFill>
                  <a:schemeClr val="tx1"/>
                </a:solidFill>
                <a:latin typeface="Arial" pitchFamily="34" charset="0"/>
                <a:cs typeface="Arial" pitchFamily="34" charset="0"/>
              </a:endParaRPr>
            </a:p>
          </p:txBody>
        </p:sp>
      </p:grpSp>
      <p:grpSp>
        <p:nvGrpSpPr>
          <p:cNvPr id="19" name="Groupe 50"/>
          <p:cNvGrpSpPr/>
          <p:nvPr/>
        </p:nvGrpSpPr>
        <p:grpSpPr>
          <a:xfrm>
            <a:off x="755576" y="1514624"/>
            <a:ext cx="8064896" cy="3600400"/>
            <a:chOff x="755576" y="1844824"/>
            <a:chExt cx="8064896" cy="3600400"/>
          </a:xfrm>
        </p:grpSpPr>
        <p:sp>
          <p:nvSpPr>
            <p:cNvPr id="20" name="Rectangle 19"/>
            <p:cNvSpPr/>
            <p:nvPr/>
          </p:nvSpPr>
          <p:spPr>
            <a:xfrm>
              <a:off x="755576" y="1844824"/>
              <a:ext cx="8064896"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Arial" pitchFamily="34" charset="0"/>
                <a:cs typeface="Arial" pitchFamily="34" charset="0"/>
              </a:endParaRPr>
            </a:p>
          </p:txBody>
        </p:sp>
        <p:sp>
          <p:nvSpPr>
            <p:cNvPr id="21" name="Rectangle 20"/>
            <p:cNvSpPr/>
            <p:nvPr/>
          </p:nvSpPr>
          <p:spPr>
            <a:xfrm>
              <a:off x="755576" y="2780928"/>
              <a:ext cx="8064896"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Arial" pitchFamily="34" charset="0"/>
                <a:cs typeface="Arial" pitchFamily="34" charset="0"/>
              </a:endParaRPr>
            </a:p>
          </p:txBody>
        </p:sp>
        <p:sp>
          <p:nvSpPr>
            <p:cNvPr id="22" name="Rectangle 21"/>
            <p:cNvSpPr/>
            <p:nvPr/>
          </p:nvSpPr>
          <p:spPr>
            <a:xfrm>
              <a:off x="755576" y="3717032"/>
              <a:ext cx="8064896"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Arial" pitchFamily="34" charset="0"/>
                <a:cs typeface="Arial" pitchFamily="34" charset="0"/>
              </a:endParaRPr>
            </a:p>
          </p:txBody>
        </p:sp>
        <p:sp>
          <p:nvSpPr>
            <p:cNvPr id="23" name="Ellipse 22"/>
            <p:cNvSpPr/>
            <p:nvPr/>
          </p:nvSpPr>
          <p:spPr>
            <a:xfrm>
              <a:off x="827584" y="1988840"/>
              <a:ext cx="792088" cy="50405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latin typeface="Arial" pitchFamily="34" charset="0"/>
                  <a:cs typeface="Arial" pitchFamily="34" charset="0"/>
                </a:rPr>
                <a:t>2h</a:t>
              </a:r>
              <a:endParaRPr lang="fr-FR" sz="1600" dirty="0">
                <a:latin typeface="Arial" pitchFamily="34" charset="0"/>
                <a:cs typeface="Arial" pitchFamily="34" charset="0"/>
              </a:endParaRPr>
            </a:p>
          </p:txBody>
        </p:sp>
        <p:sp>
          <p:nvSpPr>
            <p:cNvPr id="24" name="Ellipse 23"/>
            <p:cNvSpPr/>
            <p:nvPr/>
          </p:nvSpPr>
          <p:spPr>
            <a:xfrm>
              <a:off x="827584" y="2924944"/>
              <a:ext cx="792088" cy="50405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latin typeface="Arial" pitchFamily="34" charset="0"/>
                  <a:cs typeface="Arial" pitchFamily="34" charset="0"/>
                </a:rPr>
                <a:t>2h</a:t>
              </a:r>
              <a:endParaRPr lang="fr-FR" sz="1600" dirty="0">
                <a:latin typeface="Arial" pitchFamily="34" charset="0"/>
                <a:cs typeface="Arial" pitchFamily="34" charset="0"/>
              </a:endParaRPr>
            </a:p>
          </p:txBody>
        </p:sp>
        <p:sp>
          <p:nvSpPr>
            <p:cNvPr id="25" name="Ellipse 24"/>
            <p:cNvSpPr/>
            <p:nvPr/>
          </p:nvSpPr>
          <p:spPr>
            <a:xfrm>
              <a:off x="827584" y="3861048"/>
              <a:ext cx="792088" cy="50405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latin typeface="Arial" pitchFamily="34" charset="0"/>
                  <a:cs typeface="Arial" pitchFamily="34" charset="0"/>
                </a:rPr>
                <a:t>4h</a:t>
              </a:r>
              <a:endParaRPr lang="fr-FR" sz="1600" dirty="0">
                <a:latin typeface="Arial" pitchFamily="34" charset="0"/>
                <a:cs typeface="Arial" pitchFamily="34" charset="0"/>
              </a:endParaRPr>
            </a:p>
          </p:txBody>
        </p:sp>
        <p:sp>
          <p:nvSpPr>
            <p:cNvPr id="26" name="Rectangle 25"/>
            <p:cNvSpPr/>
            <p:nvPr/>
          </p:nvSpPr>
          <p:spPr>
            <a:xfrm>
              <a:off x="755576" y="4653136"/>
              <a:ext cx="8064896"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Arial" pitchFamily="34" charset="0"/>
                <a:cs typeface="Arial" pitchFamily="34" charset="0"/>
              </a:endParaRPr>
            </a:p>
          </p:txBody>
        </p:sp>
        <p:sp>
          <p:nvSpPr>
            <p:cNvPr id="27" name="Ellipse 26"/>
            <p:cNvSpPr/>
            <p:nvPr/>
          </p:nvSpPr>
          <p:spPr>
            <a:xfrm>
              <a:off x="827584" y="4797152"/>
              <a:ext cx="792088" cy="50405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latin typeface="Arial" pitchFamily="34" charset="0"/>
                  <a:cs typeface="Arial" pitchFamily="34" charset="0"/>
                </a:rPr>
                <a:t>2h</a:t>
              </a:r>
              <a:endParaRPr lang="fr-FR" sz="1600" dirty="0">
                <a:latin typeface="Arial" pitchFamily="34" charset="0"/>
                <a:cs typeface="Arial" pitchFamily="34" charset="0"/>
              </a:endParaRPr>
            </a:p>
          </p:txBody>
        </p:sp>
      </p:grpSp>
      <p:sp>
        <p:nvSpPr>
          <p:cNvPr id="28" name="Bulle ronde 27"/>
          <p:cNvSpPr/>
          <p:nvPr/>
        </p:nvSpPr>
        <p:spPr>
          <a:xfrm>
            <a:off x="1558904" y="5349892"/>
            <a:ext cx="2232248" cy="576064"/>
          </a:xfrm>
          <a:prstGeom prst="wedgeEllipseCallout">
            <a:avLst>
              <a:gd name="adj1" fmla="val -58858"/>
              <a:gd name="adj2" fmla="val -275771"/>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latin typeface="Arial" pitchFamily="34" charset="0"/>
                <a:cs typeface="Arial" pitchFamily="34" charset="0"/>
              </a:rPr>
              <a:t>+ DNL anglais</a:t>
            </a:r>
            <a:endParaRPr lang="fr-FR" sz="1600" b="1" dirty="0">
              <a:solidFill>
                <a:schemeClr val="tx1"/>
              </a:solidFill>
              <a:latin typeface="Arial" pitchFamily="34" charset="0"/>
              <a:cs typeface="Arial" pitchFamily="34" charset="0"/>
            </a:endParaRPr>
          </a:p>
        </p:txBody>
      </p:sp>
      <p:sp>
        <p:nvSpPr>
          <p:cNvPr id="29" name="Rectangle 28"/>
          <p:cNvSpPr/>
          <p:nvPr/>
        </p:nvSpPr>
        <p:spPr>
          <a:xfrm>
            <a:off x="4318000" y="4409200"/>
            <a:ext cx="970538" cy="632699"/>
          </a:xfrm>
          <a:prstGeom prst="rect">
            <a:avLst/>
          </a:prstGeom>
          <a:solidFill>
            <a:srgbClr val="A37FF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smtClean="0">
                <a:solidFill>
                  <a:schemeClr val="tx1"/>
                </a:solidFill>
                <a:latin typeface="Arial" pitchFamily="34" charset="0"/>
                <a:cs typeface="Arial" pitchFamily="34" charset="0"/>
              </a:rPr>
              <a:t>ETT</a:t>
            </a:r>
            <a:endParaRPr lang="fr-FR" sz="1600" dirty="0">
              <a:solidFill>
                <a:schemeClr val="tx1"/>
              </a:solidFill>
              <a:latin typeface="Arial" pitchFamily="34" charset="0"/>
              <a:cs typeface="Arial" pitchFamily="34" charset="0"/>
            </a:endParaRPr>
          </a:p>
        </p:txBody>
      </p:sp>
      <p:sp>
        <p:nvSpPr>
          <p:cNvPr id="30" name="Rectangle 29"/>
          <p:cNvSpPr/>
          <p:nvPr/>
        </p:nvSpPr>
        <p:spPr>
          <a:xfrm>
            <a:off x="6667500" y="2514598"/>
            <a:ext cx="972000" cy="633600"/>
          </a:xfrm>
          <a:prstGeom prst="rect">
            <a:avLst/>
          </a:prstGeom>
          <a:gradFill flip="none" rotWithShape="1">
            <a:gsLst>
              <a:gs pos="1000">
                <a:srgbClr val="A37FFD"/>
              </a:gs>
              <a:gs pos="53000">
                <a:srgbClr val="CCFF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smtClean="0">
                <a:solidFill>
                  <a:schemeClr val="tx1"/>
                </a:solidFill>
                <a:latin typeface="Arial" pitchFamily="34" charset="0"/>
                <a:cs typeface="Arial" pitchFamily="34" charset="0"/>
              </a:rPr>
              <a:t>EE</a:t>
            </a:r>
            <a:endParaRPr lang="fr-FR" dirty="0">
              <a:solidFill>
                <a:schemeClr val="tx1"/>
              </a:solidFill>
              <a:latin typeface="Arial" pitchFamily="34" charset="0"/>
              <a:cs typeface="Arial" pitchFamily="34" charset="0"/>
            </a:endParaRPr>
          </a:p>
        </p:txBody>
      </p:sp>
      <p:sp>
        <p:nvSpPr>
          <p:cNvPr id="31" name="Rectangle 30"/>
          <p:cNvSpPr/>
          <p:nvPr/>
        </p:nvSpPr>
        <p:spPr>
          <a:xfrm>
            <a:off x="1841500" y="4419318"/>
            <a:ext cx="972000" cy="633600"/>
          </a:xfrm>
          <a:prstGeom prst="rect">
            <a:avLst/>
          </a:prstGeom>
          <a:gradFill flip="none" rotWithShape="1">
            <a:gsLst>
              <a:gs pos="2000">
                <a:srgbClr val="A37FFD"/>
              </a:gs>
              <a:gs pos="54000">
                <a:srgbClr val="FFFF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smtClean="0">
                <a:solidFill>
                  <a:schemeClr val="tx1"/>
                </a:solidFill>
                <a:latin typeface="Arial" pitchFamily="34" charset="0"/>
                <a:cs typeface="Arial" pitchFamily="34" charset="0"/>
              </a:rPr>
              <a:t>SIN</a:t>
            </a:r>
            <a:endParaRPr lang="fr-FR" dirty="0">
              <a:solidFill>
                <a:schemeClr val="tx1"/>
              </a:solidFill>
              <a:latin typeface="Arial" pitchFamily="34" charset="0"/>
              <a:cs typeface="Arial" pitchFamily="34" charset="0"/>
            </a:endParaRPr>
          </a:p>
        </p:txBody>
      </p:sp>
      <p:sp>
        <p:nvSpPr>
          <p:cNvPr id="32" name="Rectangle 31"/>
          <p:cNvSpPr/>
          <p:nvPr/>
        </p:nvSpPr>
        <p:spPr>
          <a:xfrm>
            <a:off x="4318000" y="3467101"/>
            <a:ext cx="1944000" cy="633600"/>
          </a:xfrm>
          <a:prstGeom prst="rect">
            <a:avLst/>
          </a:prstGeom>
          <a:gradFill flip="none" rotWithShape="1">
            <a:gsLst>
              <a:gs pos="48000">
                <a:srgbClr val="A37FFD"/>
              </a:gs>
              <a:gs pos="100000">
                <a:srgbClr val="99CC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smtClean="0">
                <a:solidFill>
                  <a:schemeClr val="tx1"/>
                </a:solidFill>
                <a:latin typeface="Arial" pitchFamily="34" charset="0"/>
                <a:cs typeface="Arial" pitchFamily="34" charset="0"/>
              </a:rPr>
              <a:t>        ITEC</a:t>
            </a:r>
            <a:endParaRPr lang="fr-FR" dirty="0">
              <a:solidFill>
                <a:schemeClr val="tx1"/>
              </a:solidFill>
              <a:latin typeface="Arial" pitchFamily="34" charset="0"/>
              <a:cs typeface="Arial" pitchFamily="34" charset="0"/>
            </a:endParaRPr>
          </a:p>
        </p:txBody>
      </p:sp>
      <p:sp>
        <p:nvSpPr>
          <p:cNvPr id="33" name="Rectangle 32"/>
          <p:cNvSpPr/>
          <p:nvPr/>
        </p:nvSpPr>
        <p:spPr>
          <a:xfrm>
            <a:off x="6654800" y="1589800"/>
            <a:ext cx="970538" cy="632699"/>
          </a:xfrm>
          <a:prstGeom prst="rect">
            <a:avLst/>
          </a:prstGeom>
          <a:solidFill>
            <a:srgbClr val="A37FF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smtClean="0">
                <a:solidFill>
                  <a:schemeClr val="tx1"/>
                </a:solidFill>
                <a:latin typeface="Arial" pitchFamily="34" charset="0"/>
                <a:cs typeface="Arial" pitchFamily="34" charset="0"/>
              </a:rPr>
              <a:t>ETT</a:t>
            </a:r>
            <a:endParaRPr lang="fr-FR" sz="1600" dirty="0">
              <a:solidFill>
                <a:schemeClr val="tx1"/>
              </a:solidFill>
              <a:latin typeface="Arial" pitchFamily="34" charset="0"/>
              <a:cs typeface="Arial" pitchFamily="34" charset="0"/>
            </a:endParaRPr>
          </a:p>
        </p:txBody>
      </p:sp>
      <p:sp>
        <p:nvSpPr>
          <p:cNvPr id="34" name="Rectangle 33"/>
          <p:cNvSpPr/>
          <p:nvPr/>
        </p:nvSpPr>
        <p:spPr>
          <a:xfrm>
            <a:off x="6654800" y="3467098"/>
            <a:ext cx="1944000" cy="633600"/>
          </a:xfrm>
          <a:prstGeom prst="rect">
            <a:avLst/>
          </a:prstGeom>
          <a:gradFill flip="none" rotWithShape="1">
            <a:gsLst>
              <a:gs pos="47000">
                <a:srgbClr val="A37FFD"/>
              </a:gs>
              <a:gs pos="100000">
                <a:srgbClr val="CCFF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smtClean="0">
                <a:solidFill>
                  <a:schemeClr val="tx1"/>
                </a:solidFill>
                <a:latin typeface="Arial" pitchFamily="34" charset="0"/>
                <a:cs typeface="Arial" pitchFamily="34" charset="0"/>
              </a:rPr>
              <a:t>    EE</a:t>
            </a:r>
            <a:endParaRPr lang="fr-FR" dirty="0">
              <a:solidFill>
                <a:schemeClr val="tx1"/>
              </a:solidFill>
              <a:latin typeface="Arial" pitchFamily="34" charset="0"/>
              <a:cs typeface="Arial" pitchFamily="34" charset="0"/>
            </a:endParaRPr>
          </a:p>
        </p:txBody>
      </p:sp>
      <p:sp>
        <p:nvSpPr>
          <p:cNvPr id="35" name="Rectangle 34"/>
          <p:cNvSpPr/>
          <p:nvPr/>
        </p:nvSpPr>
        <p:spPr>
          <a:xfrm>
            <a:off x="1841500" y="1574518"/>
            <a:ext cx="972000" cy="633600"/>
          </a:xfrm>
          <a:prstGeom prst="rect">
            <a:avLst/>
          </a:prstGeom>
          <a:gradFill flip="none" rotWithShape="1">
            <a:gsLst>
              <a:gs pos="2000">
                <a:srgbClr val="A37FFD"/>
              </a:gs>
              <a:gs pos="50000">
                <a:srgbClr val="FFFF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smtClean="0">
                <a:solidFill>
                  <a:schemeClr val="tx1"/>
                </a:solidFill>
                <a:latin typeface="Arial" pitchFamily="34" charset="0"/>
                <a:cs typeface="Arial" pitchFamily="34" charset="0"/>
              </a:rPr>
              <a:t>SIN</a:t>
            </a:r>
            <a:endParaRPr lang="fr-FR" dirty="0">
              <a:solidFill>
                <a:schemeClr val="tx1"/>
              </a:solidFill>
              <a:latin typeface="Arial" pitchFamily="34" charset="0"/>
              <a:cs typeface="Arial" pitchFamily="34" charset="0"/>
            </a:endParaRPr>
          </a:p>
        </p:txBody>
      </p:sp>
      <p:sp>
        <p:nvSpPr>
          <p:cNvPr id="36" name="Rectangle 35"/>
          <p:cNvSpPr/>
          <p:nvPr/>
        </p:nvSpPr>
        <p:spPr>
          <a:xfrm>
            <a:off x="4318000" y="2514601"/>
            <a:ext cx="972000" cy="633600"/>
          </a:xfrm>
          <a:prstGeom prst="rect">
            <a:avLst/>
          </a:prstGeom>
          <a:gradFill flip="none" rotWithShape="1">
            <a:gsLst>
              <a:gs pos="0">
                <a:srgbClr val="A37FFD"/>
              </a:gs>
              <a:gs pos="46000">
                <a:srgbClr val="99CC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smtClean="0">
                <a:solidFill>
                  <a:schemeClr val="tx1"/>
                </a:solidFill>
                <a:latin typeface="Arial" pitchFamily="34" charset="0"/>
                <a:cs typeface="Arial" pitchFamily="34" charset="0"/>
              </a:rPr>
              <a:t>ITEC</a:t>
            </a:r>
            <a:endParaRPr lang="fr-FR" dirty="0">
              <a:solidFill>
                <a:schemeClr val="tx1"/>
              </a:solidFill>
              <a:latin typeface="Arial" pitchFamily="34" charset="0"/>
              <a:cs typeface="Arial" pitchFamily="34" charset="0"/>
            </a:endParaRPr>
          </a:p>
        </p:txBody>
      </p:sp>
      <p:sp>
        <p:nvSpPr>
          <p:cNvPr id="39" name="Rectangle 38"/>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Organisation des activités</a:t>
            </a:r>
            <a:endParaRPr lang="fr-FR" sz="3600" dirty="0"/>
          </a:p>
        </p:txBody>
      </p:sp>
      <p:sp>
        <p:nvSpPr>
          <p:cNvPr id="40" name="Arrondir un rectangle avec un coin diagonal 39"/>
          <p:cNvSpPr/>
          <p:nvPr/>
        </p:nvSpPr>
        <p:spPr>
          <a:xfrm>
            <a:off x="552736"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dirty="0"/>
              <a:t>L’organisation pratique des </a:t>
            </a:r>
            <a:r>
              <a:rPr lang="fr-FR" sz="2800" dirty="0" smtClean="0"/>
              <a:t>activités après le choix</a:t>
            </a:r>
            <a:endParaRPr lang="fr-FR" sz="2800" dirty="0"/>
          </a:p>
        </p:txBody>
      </p:sp>
      <p:pic>
        <p:nvPicPr>
          <p:cNvPr id="41" name="Picture 1" descr="C:\Users\Administrateur\Documents\My Dropbox\07- Lycée\Comm'\Logos\logo-STI2D-150px.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6751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decel="50000" fill="hold">
                                          <p:stCondLst>
                                            <p:cond delay="0"/>
                                          </p:stCondLst>
                                        </p:cTn>
                                        <p:tgtEl>
                                          <p:spTgt spid="4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1"/>
                                        </p:tgtEl>
                                        <p:attrNameLst>
                                          <p:attrName>ppt_w</p:attrName>
                                        </p:attrNameLst>
                                      </p:cBhvr>
                                      <p:tavLst>
                                        <p:tav tm="0">
                                          <p:val>
                                            <p:strVal val="#ppt_w*.05"/>
                                          </p:val>
                                        </p:tav>
                                        <p:tav tm="100000">
                                          <p:val>
                                            <p:strVal val="#ppt_w"/>
                                          </p:val>
                                        </p:tav>
                                      </p:tavLst>
                                    </p:anim>
                                    <p:anim calcmode="lin" valueType="num">
                                      <p:cBhvr>
                                        <p:cTn id="10" dur="1000" fill="hold"/>
                                        <p:tgtEl>
                                          <p:spTgt spid="4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site lille.tiff"/>
          <p:cNvPicPr>
            <a:picLocks noGrp="1" noChangeAspect="1"/>
          </p:cNvPicPr>
          <p:nvPr>
            <p:ph idx="1"/>
          </p:nvPr>
        </p:nvPicPr>
        <p:blipFill>
          <a:blip r:embed="rId2">
            <a:extLst>
              <a:ext uri="{28A0092B-C50C-407E-A947-70E740481C1C}">
                <a14:useLocalDpi xmlns:a14="http://schemas.microsoft.com/office/drawing/2010/main" val="0"/>
              </a:ext>
            </a:extLst>
          </a:blip>
          <a:srcRect l="5191" r="5191"/>
          <a:stretch>
            <a:fillRect/>
          </a:stretch>
        </p:blipFill>
        <p:spPr>
          <a:xfrm>
            <a:off x="914400" y="1079500"/>
            <a:ext cx="8229600" cy="4525963"/>
          </a:xfrm>
        </p:spPr>
      </p:pic>
      <p:sp>
        <p:nvSpPr>
          <p:cNvPr id="5" name="Rectangle 4"/>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Mutualisation</a:t>
            </a:r>
            <a:endParaRPr lang="fr-FR" sz="3600" dirty="0"/>
          </a:p>
        </p:txBody>
      </p:sp>
      <p:sp>
        <p:nvSpPr>
          <p:cNvPr id="6" name="Arrondir un rectangle avec un coin diagonal 5"/>
          <p:cNvSpPr/>
          <p:nvPr/>
        </p:nvSpPr>
        <p:spPr>
          <a:xfrm>
            <a:off x="552736"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600" dirty="0" smtClean="0"/>
              <a:t>La mutualisation des activités pédagogiques</a:t>
            </a:r>
            <a:endParaRPr lang="fr-FR" sz="3600" dirty="0"/>
          </a:p>
        </p:txBody>
      </p:sp>
      <p:pic>
        <p:nvPicPr>
          <p:cNvPr id="7" name="Picture 1" descr="C:\Users\Administrateur\Documents\My Dropbox\07- Lycée\Comm'\Logos\logo-STI2D-150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762000" y="5654103"/>
            <a:ext cx="7454900" cy="830997"/>
          </a:xfrm>
          <a:prstGeom prst="rect">
            <a:avLst/>
          </a:prstGeom>
          <a:noFill/>
        </p:spPr>
        <p:txBody>
          <a:bodyPr wrap="square" rtlCol="0">
            <a:spAutoFit/>
          </a:bodyPr>
          <a:lstStyle/>
          <a:p>
            <a:r>
              <a:rPr lang="fr-FR" sz="2400" dirty="0" smtClean="0"/>
              <a:t>Le site national est ouvert, un nouveau portail d’accès à tous les RNR est en cours de développement</a:t>
            </a:r>
            <a:endParaRPr lang="fr-FR" sz="2400" dirty="0"/>
          </a:p>
        </p:txBody>
      </p:sp>
      <p:grpSp>
        <p:nvGrpSpPr>
          <p:cNvPr id="11" name="Grouper 10"/>
          <p:cNvGrpSpPr/>
          <p:nvPr/>
        </p:nvGrpSpPr>
        <p:grpSpPr>
          <a:xfrm>
            <a:off x="6354992" y="3572443"/>
            <a:ext cx="2105495" cy="3195659"/>
            <a:chOff x="6354992" y="3572443"/>
            <a:chExt cx="2105495" cy="3195659"/>
          </a:xfrm>
        </p:grpSpPr>
        <p:pic>
          <p:nvPicPr>
            <p:cNvPr id="9" name="Image 8" descr="nonomontr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4764" y="3978445"/>
              <a:ext cx="2075723" cy="1556792"/>
            </a:xfrm>
            <a:prstGeom prst="rect">
              <a:avLst/>
            </a:prstGeom>
          </p:spPr>
        </p:pic>
        <p:sp>
          <p:nvSpPr>
            <p:cNvPr id="10" name="Rectangle 9"/>
            <p:cNvSpPr/>
            <p:nvPr/>
          </p:nvSpPr>
          <p:spPr>
            <a:xfrm rot="16200000">
              <a:off x="5809910" y="4117525"/>
              <a:ext cx="3195659" cy="2105495"/>
            </a:xfrm>
            <a:prstGeom prst="rect">
              <a:avLst/>
            </a:prstGeom>
            <a:noFill/>
          </p:spPr>
          <p:txBody>
            <a:bodyPr wrap="none" lIns="91440" tIns="45720" rIns="91440" bIns="45720">
              <a:prstTxWarp prst="textCircle">
                <a:avLst>
                  <a:gd name="adj" fmla="val 10860612"/>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r-FR" sz="5400" b="1" dirty="0" smtClean="0">
                  <a:ln/>
                  <a:solidFill>
                    <a:schemeClr val="accent3"/>
                  </a:solidFill>
                </a:rPr>
                <a:t>Outils de référence</a:t>
              </a:r>
              <a:endParaRPr lang="fr-FR" sz="5400" b="1" dirty="0">
                <a:ln/>
                <a:solidFill>
                  <a:schemeClr val="accent3"/>
                </a:solidFill>
              </a:endParaRPr>
            </a:p>
          </p:txBody>
        </p:sp>
      </p:grpSp>
    </p:spTree>
    <p:extLst>
      <p:ext uri="{BB962C8B-B14F-4D97-AF65-F5344CB8AC3E}">
        <p14:creationId xmlns:p14="http://schemas.microsoft.com/office/powerpoint/2010/main" val="390048215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3"/>
          <p:cNvGraphicFramePr>
            <a:graphicFrameLocks noGrp="1"/>
          </p:cNvGraphicFramePr>
          <p:nvPr>
            <p:ph idx="1"/>
            <p:extLst>
              <p:ext uri="{D42A27DB-BD31-4B8C-83A1-F6EECF244321}">
                <p14:modId xmlns:p14="http://schemas.microsoft.com/office/powerpoint/2010/main" val="469328378"/>
              </p:ext>
            </p:extLst>
          </p:nvPr>
        </p:nvGraphicFramePr>
        <p:xfrm>
          <a:off x="485966" y="116632"/>
          <a:ext cx="11285470"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Mutualisation</a:t>
            </a:r>
            <a:endParaRPr lang="fr-FR" sz="3600" dirty="0"/>
          </a:p>
        </p:txBody>
      </p:sp>
      <p:sp>
        <p:nvSpPr>
          <p:cNvPr id="6" name="Arrondir un rectangle avec un coin diagonal 5"/>
          <p:cNvSpPr/>
          <p:nvPr/>
        </p:nvSpPr>
        <p:spPr>
          <a:xfrm>
            <a:off x="552736"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600" dirty="0" smtClean="0"/>
              <a:t>La mutualisation des activités pédagogiques</a:t>
            </a:r>
            <a:endParaRPr lang="fr-FR" sz="3600" dirty="0"/>
          </a:p>
        </p:txBody>
      </p:sp>
      <p:pic>
        <p:nvPicPr>
          <p:cNvPr id="9" name="Picture 1" descr="C:\Users\Administrateur\Documents\My Dropbox\07- Lycée\Comm'\Logos\logo-STI2D-150px.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90911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52736" y="746191"/>
            <a:ext cx="8591264" cy="6071024"/>
          </a:xfrm>
          <a:prstGeom prst="rect">
            <a:avLst/>
          </a:prstGeom>
        </p:spPr>
      </p:pic>
      <p:sp>
        <p:nvSpPr>
          <p:cNvPr id="5" name="Arrondir un rectangle avec un coin diagonal 4"/>
          <p:cNvSpPr/>
          <p:nvPr/>
        </p:nvSpPr>
        <p:spPr>
          <a:xfrm>
            <a:off x="552736"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600" dirty="0" smtClean="0"/>
              <a:t>Fiche descriptive d’une séquence Lille</a:t>
            </a:r>
            <a:endParaRPr lang="fr-FR" sz="3600" dirty="0"/>
          </a:p>
        </p:txBody>
      </p:sp>
      <p:sp>
        <p:nvSpPr>
          <p:cNvPr id="6" name="Rectangle 5"/>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Mutualisation</a:t>
            </a:r>
            <a:endParaRPr lang="fr-FR" sz="3600" dirty="0"/>
          </a:p>
        </p:txBody>
      </p:sp>
      <p:pic>
        <p:nvPicPr>
          <p:cNvPr id="7" name="Picture 1" descr="C:\Users\Administrateur\Documents\My Dropbox\07- Lycée\Comm'\Logos\logo-STI2D-150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er 9"/>
          <p:cNvGrpSpPr/>
          <p:nvPr/>
        </p:nvGrpSpPr>
        <p:grpSpPr>
          <a:xfrm>
            <a:off x="4847648" y="4227040"/>
            <a:ext cx="2105495" cy="3195659"/>
            <a:chOff x="4847648" y="4227040"/>
            <a:chExt cx="2105495" cy="3195659"/>
          </a:xfrm>
        </p:grpSpPr>
        <p:pic>
          <p:nvPicPr>
            <p:cNvPr id="8" name="Image 7" descr="nonomontr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7420" y="4633042"/>
              <a:ext cx="2075723" cy="1556792"/>
            </a:xfrm>
            <a:prstGeom prst="rect">
              <a:avLst/>
            </a:prstGeom>
          </p:spPr>
        </p:pic>
        <p:sp>
          <p:nvSpPr>
            <p:cNvPr id="9" name="Rectangle 8"/>
            <p:cNvSpPr/>
            <p:nvPr/>
          </p:nvSpPr>
          <p:spPr>
            <a:xfrm rot="16200000">
              <a:off x="4302566" y="4772122"/>
              <a:ext cx="3195659" cy="2105495"/>
            </a:xfrm>
            <a:prstGeom prst="rect">
              <a:avLst/>
            </a:prstGeom>
            <a:noFill/>
          </p:spPr>
          <p:txBody>
            <a:bodyPr wrap="none" lIns="91440" tIns="45720" rIns="91440" bIns="45720">
              <a:prstTxWarp prst="textCircle">
                <a:avLst>
                  <a:gd name="adj" fmla="val 10860612"/>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r-FR" sz="5400" b="1" dirty="0" smtClean="0">
                  <a:ln/>
                  <a:solidFill>
                    <a:schemeClr val="accent3"/>
                  </a:solidFill>
                </a:rPr>
                <a:t>Outil de référence</a:t>
              </a:r>
              <a:endParaRPr lang="fr-FR" sz="5400" b="1" dirty="0">
                <a:ln/>
                <a:solidFill>
                  <a:schemeClr val="accent3"/>
                </a:solidFill>
              </a:endParaRPr>
            </a:p>
          </p:txBody>
        </p:sp>
      </p:grpSp>
    </p:spTree>
    <p:extLst>
      <p:ext uri="{BB962C8B-B14F-4D97-AF65-F5344CB8AC3E}">
        <p14:creationId xmlns:p14="http://schemas.microsoft.com/office/powerpoint/2010/main" val="91621777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Espace réservé du contenu 10"/>
          <p:cNvGraphicFramePr>
            <a:graphicFrameLocks noGrp="1"/>
          </p:cNvGraphicFramePr>
          <p:nvPr>
            <p:ph idx="1"/>
            <p:extLst>
              <p:ext uri="{D42A27DB-BD31-4B8C-83A1-F6EECF244321}">
                <p14:modId xmlns:p14="http://schemas.microsoft.com/office/powerpoint/2010/main" val="3086794339"/>
              </p:ext>
            </p:extLst>
          </p:nvPr>
        </p:nvGraphicFramePr>
        <p:xfrm>
          <a:off x="552736" y="1206503"/>
          <a:ext cx="8591264" cy="5318841"/>
        </p:xfrm>
        <a:graphic>
          <a:graphicData uri="http://schemas.openxmlformats.org/drawingml/2006/table">
            <a:tbl>
              <a:tblPr firstRow="1" bandRow="1">
                <a:tableStyleId>{5C22544A-7EE6-4342-B048-85BDC9FD1C3A}</a:tableStyleId>
              </a:tblPr>
              <a:tblGrid>
                <a:gridCol w="1431878"/>
                <a:gridCol w="1431878"/>
                <a:gridCol w="2863754"/>
                <a:gridCol w="672953"/>
                <a:gridCol w="2190801"/>
              </a:tblGrid>
              <a:tr h="396670">
                <a:tc>
                  <a:txBody>
                    <a:bodyPr/>
                    <a:lstStyle/>
                    <a:p>
                      <a:pPr>
                        <a:spcAft>
                          <a:spcPts val="0"/>
                        </a:spcAft>
                      </a:pPr>
                      <a:r>
                        <a:rPr lang="fr-FR" sz="1600" b="1" dirty="0">
                          <a:effectLst/>
                          <a:latin typeface="Arial"/>
                          <a:ea typeface="ＭＳ 明朝"/>
                          <a:cs typeface="Arial"/>
                        </a:rPr>
                        <a:t>Séquence</a:t>
                      </a:r>
                      <a:endParaRPr lang="fr-FR" sz="1800" dirty="0">
                        <a:effectLst/>
                        <a:latin typeface="Cambria"/>
                        <a:ea typeface="ＭＳ 明朝"/>
                        <a:cs typeface="Times New Roman"/>
                      </a:endParaRPr>
                    </a:p>
                  </a:txBody>
                  <a:tcPr marL="68580" marR="68580" marT="0" marB="0"/>
                </a:tc>
                <a:tc>
                  <a:txBody>
                    <a:bodyPr/>
                    <a:lstStyle/>
                    <a:p>
                      <a:pPr>
                        <a:spcAft>
                          <a:spcPts val="0"/>
                        </a:spcAft>
                      </a:pPr>
                      <a:r>
                        <a:rPr lang="fr-FR" sz="1800" b="1" dirty="0">
                          <a:solidFill>
                            <a:schemeClr val="bg1"/>
                          </a:solidFill>
                          <a:effectLst/>
                          <a:latin typeface="Arial"/>
                          <a:ea typeface="ＭＳ 明朝"/>
                          <a:cs typeface="Arial"/>
                        </a:rPr>
                        <a:t>S 4</a:t>
                      </a:r>
                      <a:endParaRPr lang="fr-FR" sz="1800" dirty="0">
                        <a:solidFill>
                          <a:schemeClr val="bg1"/>
                        </a:solidFill>
                        <a:effectLst/>
                        <a:latin typeface="Cambria"/>
                        <a:ea typeface="ＭＳ 明朝"/>
                        <a:cs typeface="Times New Roman"/>
                      </a:endParaRPr>
                    </a:p>
                  </a:txBody>
                  <a:tcPr marL="68580" marR="68580" marT="0" marB="0"/>
                </a:tc>
                <a:tc gridSpan="3">
                  <a:txBody>
                    <a:bodyPr/>
                    <a:lstStyle/>
                    <a:p>
                      <a:pPr>
                        <a:spcAft>
                          <a:spcPts val="0"/>
                        </a:spcAft>
                      </a:pPr>
                      <a:r>
                        <a:rPr lang="fr-FR" sz="1800" b="1" dirty="0">
                          <a:solidFill>
                            <a:schemeClr val="bg1"/>
                          </a:solidFill>
                          <a:effectLst/>
                          <a:latin typeface="Arial"/>
                          <a:ea typeface="ＭＳ 明朝"/>
                          <a:cs typeface="Arial"/>
                        </a:rPr>
                        <a:t>L’énergie dans l’habitat</a:t>
                      </a:r>
                      <a:endParaRPr lang="fr-FR" sz="1800" dirty="0">
                        <a:solidFill>
                          <a:schemeClr val="bg1"/>
                        </a:solidFill>
                        <a:effectLst/>
                        <a:latin typeface="Cambria"/>
                        <a:ea typeface="ＭＳ 明朝"/>
                        <a:cs typeface="Times New Roman"/>
                      </a:endParaRPr>
                    </a:p>
                  </a:txBody>
                  <a:tcPr marL="68580" marR="68580" marT="0" marB="0"/>
                </a:tc>
                <a:tc hMerge="1">
                  <a:txBody>
                    <a:bodyPr/>
                    <a:lstStyle/>
                    <a:p>
                      <a:endParaRPr lang="fr-FR"/>
                    </a:p>
                  </a:txBody>
                  <a:tcPr/>
                </a:tc>
                <a:tc hMerge="1">
                  <a:txBody>
                    <a:bodyPr/>
                    <a:lstStyle/>
                    <a:p>
                      <a:endParaRPr lang="fr-FR"/>
                    </a:p>
                  </a:txBody>
                  <a:tcPr/>
                </a:tc>
              </a:tr>
              <a:tr h="327134">
                <a:tc>
                  <a:txBody>
                    <a:bodyPr/>
                    <a:lstStyle/>
                    <a:p>
                      <a:pPr>
                        <a:spcAft>
                          <a:spcPts val="0"/>
                        </a:spcAft>
                      </a:pPr>
                      <a:r>
                        <a:rPr lang="fr-FR" sz="1600" b="1" dirty="0">
                          <a:effectLst/>
                          <a:latin typeface="Arial"/>
                          <a:ea typeface="ＭＳ 明朝"/>
                          <a:cs typeface="Arial"/>
                        </a:rPr>
                        <a:t>Année</a:t>
                      </a:r>
                      <a:endParaRPr lang="fr-FR" sz="1800" dirty="0">
                        <a:effectLst/>
                        <a:latin typeface="Cambria"/>
                        <a:ea typeface="ＭＳ 明朝"/>
                        <a:cs typeface="Times New Roman"/>
                      </a:endParaRPr>
                    </a:p>
                  </a:txBody>
                  <a:tcPr marL="68580" marR="68580" marT="0" marB="0"/>
                </a:tc>
                <a:tc gridSpan="4">
                  <a:txBody>
                    <a:bodyPr/>
                    <a:lstStyle/>
                    <a:p>
                      <a:pPr>
                        <a:spcAft>
                          <a:spcPts val="0"/>
                        </a:spcAft>
                      </a:pPr>
                      <a:r>
                        <a:rPr lang="fr-FR" sz="1600" dirty="0">
                          <a:solidFill>
                            <a:schemeClr val="tx2">
                              <a:lumMod val="75000"/>
                            </a:schemeClr>
                          </a:solidFill>
                          <a:effectLst/>
                          <a:latin typeface="Arial"/>
                          <a:ea typeface="ＭＳ 明朝"/>
                          <a:cs typeface="Arial"/>
                        </a:rPr>
                        <a:t>Première STI2D</a:t>
                      </a:r>
                      <a:endParaRPr lang="fr-FR" sz="1800" dirty="0">
                        <a:solidFill>
                          <a:schemeClr val="tx2">
                            <a:lumMod val="75000"/>
                          </a:schemeClr>
                        </a:solidFill>
                        <a:effectLst/>
                        <a:latin typeface="Cambria"/>
                        <a:ea typeface="ＭＳ 明朝"/>
                        <a:cs typeface="Times New Roman"/>
                      </a:endParaRPr>
                    </a:p>
                  </a:txBody>
                  <a:tcPr marL="68580" marR="68580" marT="0" marB="0"/>
                </a:tc>
                <a:tc hMerge="1">
                  <a:txBody>
                    <a:bodyPr/>
                    <a:lstStyle/>
                    <a:p>
                      <a:endParaRPr lang="fr-FR"/>
                    </a:p>
                  </a:txBody>
                  <a:tcPr/>
                </a:tc>
                <a:tc hMerge="1">
                  <a:txBody>
                    <a:bodyPr/>
                    <a:lstStyle/>
                    <a:p>
                      <a:endParaRPr lang="fr-FR"/>
                    </a:p>
                  </a:txBody>
                  <a:tcPr/>
                </a:tc>
                <a:tc hMerge="1">
                  <a:txBody>
                    <a:bodyPr/>
                    <a:lstStyle/>
                    <a:p>
                      <a:endParaRPr lang="fr-FR"/>
                    </a:p>
                  </a:txBody>
                  <a:tcPr/>
                </a:tc>
              </a:tr>
              <a:tr h="260824">
                <a:tc rowSpan="3">
                  <a:txBody>
                    <a:bodyPr/>
                    <a:lstStyle/>
                    <a:p>
                      <a:pPr>
                        <a:spcAft>
                          <a:spcPts val="0"/>
                        </a:spcAft>
                      </a:pPr>
                      <a:r>
                        <a:rPr lang="fr-FR" sz="1600" b="1">
                          <a:effectLst/>
                          <a:latin typeface="Arial"/>
                          <a:ea typeface="ＭＳ 明朝"/>
                          <a:cs typeface="Arial"/>
                        </a:rPr>
                        <a:t>Centres d’intérêt abordés</a:t>
                      </a:r>
                      <a:endParaRPr lang="fr-FR" sz="1800">
                        <a:effectLst/>
                        <a:latin typeface="Cambria"/>
                        <a:ea typeface="ＭＳ 明朝"/>
                        <a:cs typeface="Times New Roman"/>
                      </a:endParaRPr>
                    </a:p>
                  </a:txBody>
                  <a:tcPr marL="68580" marR="68580" marT="0" marB="0"/>
                </a:tc>
                <a:tc>
                  <a:txBody>
                    <a:bodyPr/>
                    <a:lstStyle/>
                    <a:p>
                      <a:pPr>
                        <a:spcAft>
                          <a:spcPts val="0"/>
                        </a:spcAft>
                      </a:pPr>
                      <a:r>
                        <a:rPr lang="fr-FR" sz="1600" b="1" dirty="0">
                          <a:solidFill>
                            <a:schemeClr val="tx2">
                              <a:lumMod val="75000"/>
                            </a:schemeClr>
                          </a:solidFill>
                          <a:effectLst/>
                          <a:latin typeface="Arial"/>
                          <a:ea typeface="ＭＳ 明朝"/>
                          <a:cs typeface="Arial"/>
                        </a:rPr>
                        <a:t>CI </a:t>
                      </a:r>
                      <a:r>
                        <a:rPr lang="fr-FR" sz="1600" b="1" dirty="0" smtClean="0">
                          <a:solidFill>
                            <a:schemeClr val="tx2">
                              <a:lumMod val="75000"/>
                            </a:schemeClr>
                          </a:solidFill>
                          <a:effectLst/>
                          <a:latin typeface="Arial"/>
                          <a:ea typeface="ＭＳ 明朝"/>
                          <a:cs typeface="Arial"/>
                        </a:rPr>
                        <a:t>8</a:t>
                      </a:r>
                      <a:endParaRPr lang="fr-FR" sz="1800" dirty="0">
                        <a:solidFill>
                          <a:schemeClr val="tx2">
                            <a:lumMod val="75000"/>
                          </a:schemeClr>
                        </a:solidFill>
                        <a:effectLst/>
                        <a:latin typeface="Cambria"/>
                        <a:ea typeface="ＭＳ 明朝"/>
                        <a:cs typeface="Times New Roman"/>
                      </a:endParaRPr>
                    </a:p>
                  </a:txBody>
                  <a:tcPr marL="68580" marR="68580" marT="0" marB="0"/>
                </a:tc>
                <a:tc gridSpan="3">
                  <a:txBody>
                    <a:bodyPr/>
                    <a:lstStyle/>
                    <a:p>
                      <a:pPr>
                        <a:spcAft>
                          <a:spcPts val="0"/>
                        </a:spcAft>
                      </a:pPr>
                      <a:r>
                        <a:rPr lang="fr-FR" sz="1600" dirty="0" smtClean="0">
                          <a:solidFill>
                            <a:schemeClr val="tx2">
                              <a:lumMod val="75000"/>
                            </a:schemeClr>
                          </a:solidFill>
                          <a:effectLst/>
                          <a:latin typeface="Arial"/>
                          <a:ea typeface="ＭＳ 明朝"/>
                          <a:cs typeface="Arial"/>
                        </a:rPr>
                        <a:t>Caractérisation des chaines d’énergie</a:t>
                      </a:r>
                      <a:endParaRPr lang="fr-FR" sz="1800" dirty="0">
                        <a:solidFill>
                          <a:schemeClr val="tx2">
                            <a:lumMod val="75000"/>
                          </a:schemeClr>
                        </a:solidFill>
                        <a:effectLst/>
                        <a:latin typeface="Cambria"/>
                        <a:ea typeface="ＭＳ 明朝"/>
                        <a:cs typeface="Times New Roman"/>
                      </a:endParaRPr>
                    </a:p>
                  </a:txBody>
                  <a:tcPr marL="68580" marR="68580" marT="0" marB="0"/>
                </a:tc>
                <a:tc hMerge="1">
                  <a:txBody>
                    <a:bodyPr/>
                    <a:lstStyle/>
                    <a:p>
                      <a:endParaRPr lang="fr-FR"/>
                    </a:p>
                  </a:txBody>
                  <a:tcPr/>
                </a:tc>
                <a:tc hMerge="1">
                  <a:txBody>
                    <a:bodyPr/>
                    <a:lstStyle/>
                    <a:p>
                      <a:endParaRPr lang="fr-FR"/>
                    </a:p>
                  </a:txBody>
                  <a:tcPr/>
                </a:tc>
              </a:tr>
              <a:tr h="304029">
                <a:tc vMerge="1">
                  <a:txBody>
                    <a:bodyPr/>
                    <a:lstStyle/>
                    <a:p>
                      <a:endParaRPr lang="fr-FR"/>
                    </a:p>
                  </a:txBody>
                  <a:tcPr/>
                </a:tc>
                <a:tc>
                  <a:txBody>
                    <a:bodyPr/>
                    <a:lstStyle/>
                    <a:p>
                      <a:pPr>
                        <a:spcAft>
                          <a:spcPts val="0"/>
                        </a:spcAft>
                      </a:pPr>
                      <a:r>
                        <a:rPr lang="fr-FR" sz="1600" b="1" dirty="0" smtClean="0">
                          <a:solidFill>
                            <a:schemeClr val="tx2">
                              <a:lumMod val="75000"/>
                            </a:schemeClr>
                          </a:solidFill>
                          <a:effectLst/>
                          <a:latin typeface="Arial"/>
                          <a:ea typeface="ＭＳ 明朝"/>
                          <a:cs typeface="Arial"/>
                        </a:rPr>
                        <a:t>CI 9</a:t>
                      </a:r>
                      <a:endParaRPr lang="fr-FR" sz="1800" dirty="0">
                        <a:solidFill>
                          <a:schemeClr val="tx2">
                            <a:lumMod val="75000"/>
                          </a:schemeClr>
                        </a:solidFill>
                        <a:effectLst/>
                        <a:latin typeface="Cambria"/>
                        <a:ea typeface="ＭＳ 明朝"/>
                        <a:cs typeface="Times New Roman"/>
                      </a:endParaRPr>
                    </a:p>
                  </a:txBody>
                  <a:tcPr marL="68580" marR="68580" marT="0" marB="0"/>
                </a:tc>
                <a:tc gridSpan="3">
                  <a:txBody>
                    <a:bodyPr/>
                    <a:lstStyle/>
                    <a:p>
                      <a:pPr>
                        <a:spcAft>
                          <a:spcPts val="0"/>
                        </a:spcAft>
                      </a:pPr>
                      <a:r>
                        <a:rPr lang="fr-FR" sz="1600" dirty="0" smtClean="0">
                          <a:solidFill>
                            <a:schemeClr val="tx2">
                              <a:lumMod val="75000"/>
                            </a:schemeClr>
                          </a:solidFill>
                          <a:effectLst/>
                          <a:latin typeface="Arial"/>
                          <a:ea typeface="ＭＳ 明朝"/>
                          <a:cs typeface="Arial"/>
                        </a:rPr>
                        <a:t>Amélioration</a:t>
                      </a:r>
                      <a:r>
                        <a:rPr lang="fr-FR" sz="1600" baseline="0" dirty="0" smtClean="0">
                          <a:solidFill>
                            <a:schemeClr val="tx2">
                              <a:lumMod val="75000"/>
                            </a:schemeClr>
                          </a:solidFill>
                          <a:effectLst/>
                          <a:latin typeface="Arial"/>
                          <a:ea typeface="ＭＳ 明朝"/>
                          <a:cs typeface="Arial"/>
                        </a:rPr>
                        <a:t> de l’efficacité énergétique</a:t>
                      </a:r>
                      <a:endParaRPr lang="fr-FR" sz="1800" dirty="0">
                        <a:solidFill>
                          <a:schemeClr val="tx2">
                            <a:lumMod val="75000"/>
                          </a:schemeClr>
                        </a:solidFill>
                        <a:effectLst/>
                        <a:latin typeface="Cambria"/>
                        <a:ea typeface="ＭＳ 明朝"/>
                        <a:cs typeface="Times New Roman"/>
                      </a:endParaRPr>
                    </a:p>
                  </a:txBody>
                  <a:tcPr marL="68580" marR="68580" marT="0" marB="0"/>
                </a:tc>
                <a:tc hMerge="1">
                  <a:txBody>
                    <a:bodyPr/>
                    <a:lstStyle/>
                    <a:p>
                      <a:endParaRPr lang="fr-FR"/>
                    </a:p>
                  </a:txBody>
                  <a:tcPr/>
                </a:tc>
                <a:tc hMerge="1">
                  <a:txBody>
                    <a:bodyPr/>
                    <a:lstStyle/>
                    <a:p>
                      <a:endParaRPr lang="fr-FR"/>
                    </a:p>
                  </a:txBody>
                  <a:tcPr/>
                </a:tc>
              </a:tr>
              <a:tr h="260824">
                <a:tc vMerge="1">
                  <a:txBody>
                    <a:bodyPr/>
                    <a:lstStyle/>
                    <a:p>
                      <a:endParaRPr lang="fr-FR"/>
                    </a:p>
                  </a:txBody>
                  <a:tcPr/>
                </a:tc>
                <a:tc>
                  <a:txBody>
                    <a:bodyPr/>
                    <a:lstStyle/>
                    <a:p>
                      <a:pPr>
                        <a:spcAft>
                          <a:spcPts val="0"/>
                        </a:spcAft>
                      </a:pPr>
                      <a:r>
                        <a:rPr lang="fr-FR" sz="1600">
                          <a:solidFill>
                            <a:schemeClr val="tx2">
                              <a:lumMod val="75000"/>
                            </a:schemeClr>
                          </a:solidFill>
                          <a:effectLst/>
                          <a:latin typeface="Arial"/>
                          <a:ea typeface="ＭＳ 明朝"/>
                          <a:cs typeface="Arial"/>
                        </a:rPr>
                        <a:t> </a:t>
                      </a:r>
                      <a:endParaRPr lang="fr-FR" sz="1800">
                        <a:solidFill>
                          <a:schemeClr val="tx2">
                            <a:lumMod val="75000"/>
                          </a:schemeClr>
                        </a:solidFill>
                        <a:effectLst/>
                        <a:latin typeface="Cambria"/>
                        <a:ea typeface="ＭＳ 明朝"/>
                        <a:cs typeface="Times New Roman"/>
                      </a:endParaRPr>
                    </a:p>
                  </a:txBody>
                  <a:tcPr marL="68580" marR="68580" marT="0" marB="0"/>
                </a:tc>
                <a:tc gridSpan="3">
                  <a:txBody>
                    <a:bodyPr/>
                    <a:lstStyle/>
                    <a:p>
                      <a:pPr>
                        <a:spcAft>
                          <a:spcPts val="0"/>
                        </a:spcAft>
                      </a:pPr>
                      <a:r>
                        <a:rPr lang="fr-FR" sz="1600" dirty="0">
                          <a:solidFill>
                            <a:schemeClr val="tx2">
                              <a:lumMod val="75000"/>
                            </a:schemeClr>
                          </a:solidFill>
                          <a:effectLst/>
                          <a:latin typeface="Arial"/>
                          <a:ea typeface="ＭＳ 明朝"/>
                          <a:cs typeface="Arial"/>
                        </a:rPr>
                        <a:t> </a:t>
                      </a:r>
                      <a:endParaRPr lang="fr-FR" sz="1800" dirty="0">
                        <a:solidFill>
                          <a:schemeClr val="tx2">
                            <a:lumMod val="75000"/>
                          </a:schemeClr>
                        </a:solidFill>
                        <a:effectLst/>
                        <a:latin typeface="Cambria"/>
                        <a:ea typeface="ＭＳ 明朝"/>
                        <a:cs typeface="Times New Roman"/>
                      </a:endParaRPr>
                    </a:p>
                  </a:txBody>
                  <a:tcPr marL="68580" marR="68580" marT="0" marB="0"/>
                </a:tc>
                <a:tc hMerge="1">
                  <a:txBody>
                    <a:bodyPr/>
                    <a:lstStyle/>
                    <a:p>
                      <a:endParaRPr lang="fr-FR"/>
                    </a:p>
                  </a:txBody>
                  <a:tcPr/>
                </a:tc>
                <a:tc hMerge="1">
                  <a:txBody>
                    <a:bodyPr/>
                    <a:lstStyle/>
                    <a:p>
                      <a:endParaRPr lang="fr-FR"/>
                    </a:p>
                  </a:txBody>
                  <a:tcPr/>
                </a:tc>
              </a:tr>
              <a:tr h="586854">
                <a:tc>
                  <a:txBody>
                    <a:bodyPr/>
                    <a:lstStyle/>
                    <a:p>
                      <a:pPr>
                        <a:spcAft>
                          <a:spcPts val="0"/>
                        </a:spcAft>
                      </a:pPr>
                      <a:r>
                        <a:rPr lang="fr-FR" sz="1600" b="1" dirty="0">
                          <a:effectLst/>
                          <a:latin typeface="Arial"/>
                          <a:ea typeface="ＭＳ 明朝"/>
                          <a:cs typeface="Arial"/>
                        </a:rPr>
                        <a:t>Thème des scénarios</a:t>
                      </a:r>
                      <a:endParaRPr lang="fr-FR" sz="1800" dirty="0">
                        <a:effectLst/>
                        <a:latin typeface="Cambria"/>
                        <a:ea typeface="ＭＳ 明朝"/>
                        <a:cs typeface="Times New Roman"/>
                      </a:endParaRPr>
                    </a:p>
                  </a:txBody>
                  <a:tcPr marL="68580" marR="68580" marT="0" marB="0"/>
                </a:tc>
                <a:tc gridSpan="4">
                  <a:txBody>
                    <a:bodyPr/>
                    <a:lstStyle/>
                    <a:p>
                      <a:pPr>
                        <a:spcAft>
                          <a:spcPts val="0"/>
                        </a:spcAft>
                      </a:pPr>
                      <a:r>
                        <a:rPr lang="fr-FR" sz="1800" b="1" dirty="0">
                          <a:solidFill>
                            <a:schemeClr val="tx2">
                              <a:lumMod val="75000"/>
                            </a:schemeClr>
                          </a:solidFill>
                          <a:effectLst/>
                          <a:latin typeface="Arial"/>
                          <a:ea typeface="ＭＳ 明朝"/>
                          <a:cs typeface="Arial"/>
                        </a:rPr>
                        <a:t>L’efficacité énergétique dans l’habitat : la ventilation mécanique contrôlée</a:t>
                      </a:r>
                      <a:endParaRPr lang="fr-FR" sz="1800" dirty="0">
                        <a:solidFill>
                          <a:schemeClr val="tx2">
                            <a:lumMod val="75000"/>
                          </a:schemeClr>
                        </a:solidFill>
                        <a:effectLst/>
                        <a:latin typeface="Cambria"/>
                        <a:ea typeface="ＭＳ 明朝"/>
                        <a:cs typeface="Times New Roman"/>
                      </a:endParaRPr>
                    </a:p>
                  </a:txBody>
                  <a:tcPr marL="68580" marR="68580" marT="0" marB="0"/>
                </a:tc>
                <a:tc hMerge="1">
                  <a:txBody>
                    <a:bodyPr/>
                    <a:lstStyle/>
                    <a:p>
                      <a:endParaRPr lang="fr-FR"/>
                    </a:p>
                  </a:txBody>
                  <a:tcPr/>
                </a:tc>
                <a:tc hMerge="1">
                  <a:txBody>
                    <a:bodyPr/>
                    <a:lstStyle/>
                    <a:p>
                      <a:endParaRPr lang="fr-FR"/>
                    </a:p>
                  </a:txBody>
                  <a:tcPr/>
                </a:tc>
                <a:tc hMerge="1">
                  <a:txBody>
                    <a:bodyPr/>
                    <a:lstStyle/>
                    <a:p>
                      <a:endParaRPr lang="fr-FR"/>
                    </a:p>
                  </a:txBody>
                  <a:tcPr/>
                </a:tc>
              </a:tr>
              <a:tr h="269372">
                <a:tc rowSpan="4">
                  <a:txBody>
                    <a:bodyPr/>
                    <a:lstStyle/>
                    <a:p>
                      <a:pPr>
                        <a:spcAft>
                          <a:spcPts val="0"/>
                        </a:spcAft>
                      </a:pPr>
                      <a:r>
                        <a:rPr lang="fr-FR" sz="1600" b="1" dirty="0">
                          <a:effectLst/>
                          <a:latin typeface="Arial"/>
                          <a:ea typeface="ＭＳ 明朝"/>
                          <a:cs typeface="Arial"/>
                        </a:rPr>
                        <a:t>Origine</a:t>
                      </a:r>
                      <a:endParaRPr lang="fr-FR" sz="1800" dirty="0">
                        <a:effectLst/>
                        <a:latin typeface="Cambria"/>
                        <a:ea typeface="ＭＳ 明朝"/>
                        <a:cs typeface="Times New Roman"/>
                      </a:endParaRPr>
                    </a:p>
                  </a:txBody>
                  <a:tcPr marL="68580" marR="68580" marT="0" marB="0"/>
                </a:tc>
                <a:tc>
                  <a:txBody>
                    <a:bodyPr/>
                    <a:lstStyle/>
                    <a:p>
                      <a:pPr>
                        <a:spcAft>
                          <a:spcPts val="0"/>
                        </a:spcAft>
                      </a:pPr>
                      <a:r>
                        <a:rPr lang="fr-FR" sz="1600" dirty="0">
                          <a:solidFill>
                            <a:schemeClr val="tx2">
                              <a:lumMod val="75000"/>
                            </a:schemeClr>
                          </a:solidFill>
                          <a:effectLst/>
                          <a:latin typeface="Arial"/>
                          <a:ea typeface="ＭＳ 明朝"/>
                          <a:cs typeface="Arial"/>
                        </a:rPr>
                        <a:t>Lycée</a:t>
                      </a:r>
                      <a:endParaRPr lang="fr-FR" sz="1800" dirty="0">
                        <a:solidFill>
                          <a:schemeClr val="tx2">
                            <a:lumMod val="75000"/>
                          </a:schemeClr>
                        </a:solidFill>
                        <a:effectLst/>
                        <a:latin typeface="Cambria"/>
                        <a:ea typeface="ＭＳ 明朝"/>
                        <a:cs typeface="Times New Roman"/>
                      </a:endParaRPr>
                    </a:p>
                  </a:txBody>
                  <a:tcPr marL="68580" marR="68580" marT="0" marB="0"/>
                </a:tc>
                <a:tc gridSpan="3">
                  <a:txBody>
                    <a:bodyPr/>
                    <a:lstStyle/>
                    <a:p>
                      <a:pPr>
                        <a:spcAft>
                          <a:spcPts val="0"/>
                        </a:spcAft>
                      </a:pPr>
                      <a:r>
                        <a:rPr lang="fr-FR" sz="1600" dirty="0">
                          <a:solidFill>
                            <a:schemeClr val="tx2">
                              <a:lumMod val="75000"/>
                            </a:schemeClr>
                          </a:solidFill>
                          <a:effectLst/>
                          <a:latin typeface="Arial"/>
                          <a:ea typeface="ＭＳ 明朝"/>
                          <a:cs typeface="Arial"/>
                        </a:rPr>
                        <a:t>Lycée </a:t>
                      </a:r>
                      <a:r>
                        <a:rPr lang="fr-FR" sz="1600" dirty="0" smtClean="0">
                          <a:solidFill>
                            <a:schemeClr val="tx2">
                              <a:lumMod val="75000"/>
                            </a:schemeClr>
                          </a:solidFill>
                          <a:effectLst/>
                          <a:latin typeface="Arial"/>
                          <a:ea typeface="ＭＳ 明朝"/>
                          <a:cs typeface="Arial"/>
                        </a:rPr>
                        <a:t>………</a:t>
                      </a:r>
                      <a:endParaRPr lang="fr-FR" sz="1800" dirty="0">
                        <a:solidFill>
                          <a:schemeClr val="tx2">
                            <a:lumMod val="75000"/>
                          </a:schemeClr>
                        </a:solidFill>
                        <a:effectLst/>
                        <a:latin typeface="Cambria"/>
                        <a:ea typeface="ＭＳ 明朝"/>
                        <a:cs typeface="Times New Roman"/>
                      </a:endParaRPr>
                    </a:p>
                  </a:txBody>
                  <a:tcPr marL="68580" marR="68580" marT="0" marB="0"/>
                </a:tc>
                <a:tc hMerge="1">
                  <a:txBody>
                    <a:bodyPr/>
                    <a:lstStyle/>
                    <a:p>
                      <a:endParaRPr lang="fr-FR"/>
                    </a:p>
                  </a:txBody>
                  <a:tcPr/>
                </a:tc>
                <a:tc hMerge="1">
                  <a:txBody>
                    <a:bodyPr/>
                    <a:lstStyle/>
                    <a:p>
                      <a:endParaRPr lang="fr-FR"/>
                    </a:p>
                  </a:txBody>
                  <a:tcPr/>
                </a:tc>
              </a:tr>
              <a:tr h="260824">
                <a:tc vMerge="1">
                  <a:txBody>
                    <a:bodyPr/>
                    <a:lstStyle/>
                    <a:p>
                      <a:endParaRPr lang="fr-FR"/>
                    </a:p>
                  </a:txBody>
                  <a:tcPr/>
                </a:tc>
                <a:tc>
                  <a:txBody>
                    <a:bodyPr/>
                    <a:lstStyle/>
                    <a:p>
                      <a:pPr>
                        <a:spcAft>
                          <a:spcPts val="0"/>
                        </a:spcAft>
                      </a:pPr>
                      <a:r>
                        <a:rPr lang="fr-FR" sz="1600" dirty="0">
                          <a:solidFill>
                            <a:schemeClr val="tx2">
                              <a:lumMod val="75000"/>
                            </a:schemeClr>
                          </a:solidFill>
                          <a:effectLst/>
                          <a:latin typeface="Arial"/>
                          <a:ea typeface="ＭＳ 明朝"/>
                          <a:cs typeface="Arial"/>
                        </a:rPr>
                        <a:t>Auteurs</a:t>
                      </a:r>
                      <a:endParaRPr lang="fr-FR" sz="1800" dirty="0">
                        <a:solidFill>
                          <a:schemeClr val="tx2">
                            <a:lumMod val="75000"/>
                          </a:schemeClr>
                        </a:solidFill>
                        <a:effectLst/>
                        <a:latin typeface="Cambria"/>
                        <a:ea typeface="ＭＳ 明朝"/>
                        <a:cs typeface="Times New Roman"/>
                      </a:endParaRPr>
                    </a:p>
                  </a:txBody>
                  <a:tcPr marL="68580" marR="68580" marT="0" marB="0"/>
                </a:tc>
                <a:tc gridSpan="3">
                  <a:txBody>
                    <a:bodyPr/>
                    <a:lstStyle/>
                    <a:p>
                      <a:pPr>
                        <a:spcAft>
                          <a:spcPts val="0"/>
                        </a:spcAft>
                      </a:pPr>
                      <a:r>
                        <a:rPr lang="fr-FR" sz="1600" dirty="0" smtClean="0">
                          <a:solidFill>
                            <a:schemeClr val="tx2">
                              <a:lumMod val="75000"/>
                            </a:schemeClr>
                          </a:solidFill>
                          <a:effectLst/>
                          <a:latin typeface="Arial"/>
                          <a:ea typeface="ＭＳ 明朝"/>
                          <a:cs typeface="Arial"/>
                        </a:rPr>
                        <a:t>M.</a:t>
                      </a:r>
                      <a:r>
                        <a:rPr lang="fr-FR" sz="1600" baseline="0" dirty="0" smtClean="0">
                          <a:solidFill>
                            <a:schemeClr val="tx2">
                              <a:lumMod val="75000"/>
                            </a:schemeClr>
                          </a:solidFill>
                          <a:effectLst/>
                          <a:latin typeface="Arial"/>
                          <a:ea typeface="ＭＳ 明朝"/>
                          <a:cs typeface="Arial"/>
                        </a:rPr>
                        <a:t> …….</a:t>
                      </a:r>
                      <a:endParaRPr lang="fr-FR" sz="1800" dirty="0">
                        <a:solidFill>
                          <a:schemeClr val="tx2">
                            <a:lumMod val="75000"/>
                          </a:schemeClr>
                        </a:solidFill>
                        <a:effectLst/>
                        <a:latin typeface="Cambria"/>
                        <a:ea typeface="ＭＳ 明朝"/>
                        <a:cs typeface="Times New Roman"/>
                      </a:endParaRPr>
                    </a:p>
                  </a:txBody>
                  <a:tcPr marL="68580" marR="68580" marT="0" marB="0"/>
                </a:tc>
                <a:tc hMerge="1">
                  <a:txBody>
                    <a:bodyPr/>
                    <a:lstStyle/>
                    <a:p>
                      <a:endParaRPr lang="fr-FR"/>
                    </a:p>
                  </a:txBody>
                  <a:tcPr/>
                </a:tc>
                <a:tc hMerge="1">
                  <a:txBody>
                    <a:bodyPr/>
                    <a:lstStyle/>
                    <a:p>
                      <a:endParaRPr lang="fr-FR"/>
                    </a:p>
                  </a:txBody>
                  <a:tcPr/>
                </a:tc>
              </a:tr>
              <a:tr h="260824">
                <a:tc vMerge="1">
                  <a:txBody>
                    <a:bodyPr/>
                    <a:lstStyle/>
                    <a:p>
                      <a:endParaRPr lang="fr-FR"/>
                    </a:p>
                  </a:txBody>
                  <a:tcPr/>
                </a:tc>
                <a:tc>
                  <a:txBody>
                    <a:bodyPr/>
                    <a:lstStyle/>
                    <a:p>
                      <a:pPr>
                        <a:spcAft>
                          <a:spcPts val="0"/>
                        </a:spcAft>
                      </a:pPr>
                      <a:r>
                        <a:rPr lang="fr-FR" sz="1600">
                          <a:solidFill>
                            <a:schemeClr val="tx2">
                              <a:lumMod val="75000"/>
                            </a:schemeClr>
                          </a:solidFill>
                          <a:effectLst/>
                          <a:latin typeface="Arial"/>
                          <a:ea typeface="ＭＳ 明朝"/>
                          <a:cs typeface="Arial"/>
                        </a:rPr>
                        <a:t>Site</a:t>
                      </a:r>
                      <a:endParaRPr lang="fr-FR" sz="1800">
                        <a:solidFill>
                          <a:schemeClr val="tx2">
                            <a:lumMod val="75000"/>
                          </a:schemeClr>
                        </a:solidFill>
                        <a:effectLst/>
                        <a:latin typeface="Cambria"/>
                        <a:ea typeface="ＭＳ 明朝"/>
                        <a:cs typeface="Times New Roman"/>
                      </a:endParaRPr>
                    </a:p>
                  </a:txBody>
                  <a:tcPr marL="68580" marR="68580" marT="0" marB="0"/>
                </a:tc>
                <a:tc gridSpan="3">
                  <a:txBody>
                    <a:bodyPr/>
                    <a:lstStyle/>
                    <a:p>
                      <a:pPr>
                        <a:spcAft>
                          <a:spcPts val="0"/>
                        </a:spcAft>
                      </a:pPr>
                      <a:r>
                        <a:rPr lang="fr-FR" sz="1600" dirty="0" smtClean="0">
                          <a:solidFill>
                            <a:schemeClr val="tx2">
                              <a:lumMod val="75000"/>
                            </a:schemeClr>
                          </a:solidFill>
                          <a:effectLst/>
                          <a:latin typeface="Arial"/>
                          <a:ea typeface="ＭＳ 明朝"/>
                          <a:cs typeface="Arial"/>
                        </a:rPr>
                        <a:t>www</a:t>
                      </a:r>
                      <a:endParaRPr lang="fr-FR" sz="1800" dirty="0">
                        <a:solidFill>
                          <a:schemeClr val="tx2">
                            <a:lumMod val="75000"/>
                          </a:schemeClr>
                        </a:solidFill>
                        <a:effectLst/>
                        <a:latin typeface="Cambria"/>
                        <a:ea typeface="ＭＳ 明朝"/>
                        <a:cs typeface="Times New Roman"/>
                      </a:endParaRPr>
                    </a:p>
                  </a:txBody>
                  <a:tcPr marL="68580" marR="68580" marT="0" marB="0"/>
                </a:tc>
                <a:tc hMerge="1">
                  <a:txBody>
                    <a:bodyPr/>
                    <a:lstStyle/>
                    <a:p>
                      <a:endParaRPr lang="fr-FR"/>
                    </a:p>
                  </a:txBody>
                  <a:tcPr/>
                </a:tc>
                <a:tc hMerge="1">
                  <a:txBody>
                    <a:bodyPr/>
                    <a:lstStyle/>
                    <a:p>
                      <a:endParaRPr lang="fr-FR"/>
                    </a:p>
                  </a:txBody>
                  <a:tcPr/>
                </a:tc>
              </a:tr>
              <a:tr h="260824">
                <a:tc vMerge="1">
                  <a:txBody>
                    <a:bodyPr/>
                    <a:lstStyle/>
                    <a:p>
                      <a:endParaRPr lang="fr-FR"/>
                    </a:p>
                  </a:txBody>
                  <a:tcPr/>
                </a:tc>
                <a:tc>
                  <a:txBody>
                    <a:bodyPr/>
                    <a:lstStyle/>
                    <a:p>
                      <a:pPr>
                        <a:spcAft>
                          <a:spcPts val="0"/>
                        </a:spcAft>
                      </a:pPr>
                      <a:r>
                        <a:rPr lang="fr-FR" sz="1600">
                          <a:solidFill>
                            <a:schemeClr val="tx2">
                              <a:lumMod val="75000"/>
                            </a:schemeClr>
                          </a:solidFill>
                          <a:effectLst/>
                          <a:latin typeface="Arial"/>
                          <a:ea typeface="ＭＳ 明朝"/>
                          <a:cs typeface="Arial"/>
                        </a:rPr>
                        <a:t> </a:t>
                      </a:r>
                      <a:endParaRPr lang="fr-FR" sz="1800">
                        <a:solidFill>
                          <a:schemeClr val="tx2">
                            <a:lumMod val="75000"/>
                          </a:schemeClr>
                        </a:solidFill>
                        <a:effectLst/>
                        <a:latin typeface="Cambria"/>
                        <a:ea typeface="ＭＳ 明朝"/>
                        <a:cs typeface="Times New Roman"/>
                      </a:endParaRPr>
                    </a:p>
                  </a:txBody>
                  <a:tcPr marL="68580" marR="68580" marT="0" marB="0"/>
                </a:tc>
                <a:tc gridSpan="3">
                  <a:txBody>
                    <a:bodyPr/>
                    <a:lstStyle/>
                    <a:p>
                      <a:pPr>
                        <a:spcAft>
                          <a:spcPts val="0"/>
                        </a:spcAft>
                      </a:pPr>
                      <a:r>
                        <a:rPr lang="fr-FR" sz="1600" dirty="0">
                          <a:solidFill>
                            <a:schemeClr val="tx2">
                              <a:lumMod val="75000"/>
                            </a:schemeClr>
                          </a:solidFill>
                          <a:effectLst/>
                          <a:latin typeface="Arial"/>
                          <a:ea typeface="ＭＳ 明朝"/>
                          <a:cs typeface="Arial"/>
                        </a:rPr>
                        <a:t> </a:t>
                      </a:r>
                      <a:endParaRPr lang="fr-FR" sz="1800" dirty="0">
                        <a:solidFill>
                          <a:schemeClr val="tx2">
                            <a:lumMod val="75000"/>
                          </a:schemeClr>
                        </a:solidFill>
                        <a:effectLst/>
                        <a:latin typeface="Cambria"/>
                        <a:ea typeface="ＭＳ 明朝"/>
                        <a:cs typeface="Times New Roman"/>
                      </a:endParaRPr>
                    </a:p>
                  </a:txBody>
                  <a:tcPr marL="68580" marR="68580" marT="0" marB="0"/>
                </a:tc>
                <a:tc hMerge="1">
                  <a:txBody>
                    <a:bodyPr/>
                    <a:lstStyle/>
                    <a:p>
                      <a:endParaRPr lang="fr-FR"/>
                    </a:p>
                  </a:txBody>
                  <a:tcPr/>
                </a:tc>
                <a:tc hMerge="1">
                  <a:txBody>
                    <a:bodyPr/>
                    <a:lstStyle/>
                    <a:p>
                      <a:endParaRPr lang="fr-FR"/>
                    </a:p>
                  </a:txBody>
                  <a:tcPr/>
                </a:tc>
              </a:tr>
              <a:tr h="260824">
                <a:tc>
                  <a:txBody>
                    <a:bodyPr/>
                    <a:lstStyle/>
                    <a:p>
                      <a:pPr>
                        <a:spcAft>
                          <a:spcPts val="0"/>
                        </a:spcAft>
                      </a:pPr>
                      <a:r>
                        <a:rPr lang="fr-FR" sz="1600" b="1" dirty="0">
                          <a:effectLst/>
                          <a:latin typeface="Arial"/>
                          <a:ea typeface="ＭＳ 明朝"/>
                          <a:cs typeface="Arial"/>
                        </a:rPr>
                        <a:t>Domaine </a:t>
                      </a:r>
                      <a:endParaRPr lang="fr-FR" sz="1800" dirty="0">
                        <a:effectLst/>
                        <a:latin typeface="Cambria"/>
                        <a:ea typeface="ＭＳ 明朝"/>
                        <a:cs typeface="Times New Roman"/>
                      </a:endParaRPr>
                    </a:p>
                  </a:txBody>
                  <a:tcPr marL="68580" marR="68580" marT="0" marB="0"/>
                </a:tc>
                <a:tc gridSpan="4">
                  <a:txBody>
                    <a:bodyPr/>
                    <a:lstStyle/>
                    <a:p>
                      <a:pPr>
                        <a:spcAft>
                          <a:spcPts val="0"/>
                        </a:spcAft>
                      </a:pPr>
                      <a:r>
                        <a:rPr lang="fr-FR" sz="1600" dirty="0">
                          <a:solidFill>
                            <a:schemeClr val="tx2">
                              <a:lumMod val="75000"/>
                            </a:schemeClr>
                          </a:solidFill>
                          <a:effectLst/>
                          <a:latin typeface="Arial"/>
                          <a:ea typeface="ＭＳ 明朝"/>
                          <a:cs typeface="Arial"/>
                        </a:rPr>
                        <a:t>Mécatronique</a:t>
                      </a:r>
                      <a:endParaRPr lang="fr-FR" sz="1800" dirty="0">
                        <a:solidFill>
                          <a:schemeClr val="tx2">
                            <a:lumMod val="75000"/>
                          </a:schemeClr>
                        </a:solidFill>
                        <a:effectLst/>
                        <a:latin typeface="Cambria"/>
                        <a:ea typeface="ＭＳ 明朝"/>
                        <a:cs typeface="Times New Roman"/>
                      </a:endParaRPr>
                    </a:p>
                  </a:txBody>
                  <a:tcPr marL="68580" marR="68580" marT="0" marB="0"/>
                </a:tc>
                <a:tc hMerge="1">
                  <a:txBody>
                    <a:bodyPr/>
                    <a:lstStyle/>
                    <a:p>
                      <a:endParaRPr lang="fr-FR"/>
                    </a:p>
                  </a:txBody>
                  <a:tcPr/>
                </a:tc>
                <a:tc hMerge="1">
                  <a:txBody>
                    <a:bodyPr/>
                    <a:lstStyle/>
                    <a:p>
                      <a:endParaRPr lang="fr-FR"/>
                    </a:p>
                  </a:txBody>
                  <a:tcPr/>
                </a:tc>
                <a:tc hMerge="1">
                  <a:txBody>
                    <a:bodyPr/>
                    <a:lstStyle/>
                    <a:p>
                      <a:endParaRPr lang="fr-FR"/>
                    </a:p>
                  </a:txBody>
                  <a:tcPr/>
                </a:tc>
              </a:tr>
              <a:tr h="288635">
                <a:tc>
                  <a:txBody>
                    <a:bodyPr/>
                    <a:lstStyle/>
                    <a:p>
                      <a:pPr>
                        <a:spcAft>
                          <a:spcPts val="0"/>
                        </a:spcAft>
                      </a:pPr>
                      <a:r>
                        <a:rPr lang="fr-FR" sz="1600" b="1">
                          <a:effectLst/>
                          <a:latin typeface="Arial"/>
                          <a:ea typeface="ＭＳ 明朝"/>
                          <a:cs typeface="Arial"/>
                        </a:rPr>
                        <a:t>Support</a:t>
                      </a:r>
                      <a:endParaRPr lang="fr-FR" sz="1800">
                        <a:effectLst/>
                        <a:latin typeface="Cambria"/>
                        <a:ea typeface="ＭＳ 明朝"/>
                        <a:cs typeface="Times New Roman"/>
                      </a:endParaRPr>
                    </a:p>
                  </a:txBody>
                  <a:tcPr marL="68580" marR="68580" marT="0" marB="0"/>
                </a:tc>
                <a:tc gridSpan="4">
                  <a:txBody>
                    <a:bodyPr/>
                    <a:lstStyle/>
                    <a:p>
                      <a:pPr>
                        <a:spcAft>
                          <a:spcPts val="0"/>
                        </a:spcAft>
                      </a:pPr>
                      <a:r>
                        <a:rPr lang="fr-FR" sz="1600" b="1" i="1" dirty="0">
                          <a:solidFill>
                            <a:schemeClr val="tx2">
                              <a:lumMod val="75000"/>
                            </a:schemeClr>
                          </a:solidFill>
                          <a:effectLst/>
                          <a:latin typeface="Arial"/>
                          <a:ea typeface="ＭＳ 明朝"/>
                          <a:cs typeface="Arial"/>
                        </a:rPr>
                        <a:t>Ventilations mécaniques contrôlées simple et double flux</a:t>
                      </a:r>
                      <a:endParaRPr lang="fr-FR" sz="1800" dirty="0">
                        <a:solidFill>
                          <a:schemeClr val="tx2">
                            <a:lumMod val="75000"/>
                          </a:schemeClr>
                        </a:solidFill>
                        <a:effectLst/>
                        <a:latin typeface="Cambria"/>
                        <a:ea typeface="ＭＳ 明朝"/>
                        <a:cs typeface="Times New Roman"/>
                      </a:endParaRPr>
                    </a:p>
                  </a:txBody>
                  <a:tcPr marL="68580" marR="68580" marT="0" marB="0"/>
                </a:tc>
                <a:tc hMerge="1">
                  <a:txBody>
                    <a:bodyPr/>
                    <a:lstStyle/>
                    <a:p>
                      <a:endParaRPr lang="fr-FR"/>
                    </a:p>
                  </a:txBody>
                  <a:tcPr/>
                </a:tc>
                <a:tc hMerge="1">
                  <a:txBody>
                    <a:bodyPr/>
                    <a:lstStyle/>
                    <a:p>
                      <a:endParaRPr lang="fr-FR"/>
                    </a:p>
                  </a:txBody>
                  <a:tcPr/>
                </a:tc>
                <a:tc hMerge="1">
                  <a:txBody>
                    <a:bodyPr/>
                    <a:lstStyle/>
                    <a:p>
                      <a:endParaRPr lang="fr-FR"/>
                    </a:p>
                  </a:txBody>
                  <a:tcPr/>
                </a:tc>
              </a:tr>
              <a:tr h="277083">
                <a:tc rowSpan="6">
                  <a:txBody>
                    <a:bodyPr/>
                    <a:lstStyle/>
                    <a:p>
                      <a:pPr>
                        <a:spcAft>
                          <a:spcPts val="0"/>
                        </a:spcAft>
                      </a:pPr>
                      <a:r>
                        <a:rPr lang="fr-FR" sz="1600" b="1" dirty="0">
                          <a:effectLst/>
                          <a:latin typeface="Arial"/>
                          <a:ea typeface="ＭＳ 明朝"/>
                          <a:cs typeface="Arial"/>
                        </a:rPr>
                        <a:t>Documents ressources associés</a:t>
                      </a:r>
                      <a:endParaRPr lang="fr-FR" sz="1800" dirty="0">
                        <a:effectLst/>
                        <a:latin typeface="Cambria"/>
                        <a:ea typeface="ＭＳ 明朝"/>
                        <a:cs typeface="Times New Roman"/>
                      </a:endParaRPr>
                    </a:p>
                  </a:txBody>
                  <a:tcPr marL="68580" marR="68580" marT="0" marB="0"/>
                </a:tc>
                <a:tc gridSpan="2">
                  <a:txBody>
                    <a:bodyPr/>
                    <a:lstStyle/>
                    <a:p>
                      <a:pPr>
                        <a:spcAft>
                          <a:spcPts val="0"/>
                        </a:spcAft>
                      </a:pPr>
                      <a:r>
                        <a:rPr lang="fr-FR" sz="1600" dirty="0">
                          <a:solidFill>
                            <a:schemeClr val="tx2">
                              <a:lumMod val="75000"/>
                            </a:schemeClr>
                          </a:solidFill>
                          <a:effectLst/>
                          <a:latin typeface="Arial"/>
                          <a:ea typeface="ＭＳ 明朝"/>
                          <a:cs typeface="Arial"/>
                        </a:rPr>
                        <a:t>Dossier technico commercial</a:t>
                      </a:r>
                      <a:endParaRPr lang="fr-FR" sz="1800" dirty="0">
                        <a:solidFill>
                          <a:schemeClr val="tx2">
                            <a:lumMod val="75000"/>
                          </a:schemeClr>
                        </a:solidFill>
                        <a:effectLst/>
                        <a:latin typeface="Cambria"/>
                        <a:ea typeface="ＭＳ 明朝"/>
                        <a:cs typeface="Times New Roman"/>
                      </a:endParaRPr>
                    </a:p>
                  </a:txBody>
                  <a:tcPr marL="68580" marR="68580" marT="0" marB="0"/>
                </a:tc>
                <a:tc hMerge="1">
                  <a:txBody>
                    <a:bodyPr/>
                    <a:lstStyle/>
                    <a:p>
                      <a:endParaRPr lang="fr-FR"/>
                    </a:p>
                  </a:txBody>
                  <a:tcPr/>
                </a:tc>
                <a:tc>
                  <a:txBody>
                    <a:bodyPr/>
                    <a:lstStyle/>
                    <a:p>
                      <a:pPr algn="ctr">
                        <a:spcAft>
                          <a:spcPts val="0"/>
                        </a:spcAft>
                      </a:pPr>
                      <a:r>
                        <a:rPr lang="fr-FR" sz="1600" dirty="0">
                          <a:solidFill>
                            <a:schemeClr val="tx2">
                              <a:lumMod val="75000"/>
                            </a:schemeClr>
                          </a:solidFill>
                          <a:effectLst/>
                          <a:latin typeface="Arial"/>
                          <a:ea typeface="ＭＳ 明朝"/>
                          <a:cs typeface="Arial"/>
                        </a:rPr>
                        <a:t>Oui</a:t>
                      </a:r>
                      <a:endParaRPr lang="fr-FR" sz="1800" dirty="0">
                        <a:solidFill>
                          <a:schemeClr val="tx2">
                            <a:lumMod val="75000"/>
                          </a:schemeClr>
                        </a:solidFill>
                        <a:effectLst/>
                        <a:latin typeface="Cambria"/>
                        <a:ea typeface="ＭＳ 明朝"/>
                        <a:cs typeface="Times New Roman"/>
                      </a:endParaRPr>
                    </a:p>
                  </a:txBody>
                  <a:tcPr marL="68580" marR="68580" marT="0" marB="0"/>
                </a:tc>
                <a:tc>
                  <a:txBody>
                    <a:bodyPr/>
                    <a:lstStyle/>
                    <a:p>
                      <a:pPr>
                        <a:spcAft>
                          <a:spcPts val="0"/>
                        </a:spcAft>
                      </a:pPr>
                      <a:r>
                        <a:rPr lang="fr-FR" sz="1600">
                          <a:solidFill>
                            <a:schemeClr val="tx2">
                              <a:lumMod val="75000"/>
                            </a:schemeClr>
                          </a:solidFill>
                          <a:effectLst/>
                          <a:latin typeface="Arial"/>
                          <a:ea typeface="ＭＳ 明朝"/>
                          <a:cs typeface="Arial"/>
                        </a:rPr>
                        <a:t>Rep …</a:t>
                      </a:r>
                      <a:endParaRPr lang="fr-FR" sz="1800">
                        <a:solidFill>
                          <a:schemeClr val="tx2">
                            <a:lumMod val="75000"/>
                          </a:schemeClr>
                        </a:solidFill>
                        <a:effectLst/>
                        <a:latin typeface="Cambria"/>
                        <a:ea typeface="ＭＳ 明朝"/>
                        <a:cs typeface="Times New Roman"/>
                      </a:endParaRPr>
                    </a:p>
                  </a:txBody>
                  <a:tcPr marL="68580" marR="68580" marT="0" marB="0"/>
                </a:tc>
              </a:tr>
              <a:tr h="260824">
                <a:tc vMerge="1">
                  <a:txBody>
                    <a:bodyPr/>
                    <a:lstStyle/>
                    <a:p>
                      <a:endParaRPr lang="fr-FR"/>
                    </a:p>
                  </a:txBody>
                  <a:tcPr/>
                </a:tc>
                <a:tc gridSpan="2">
                  <a:txBody>
                    <a:bodyPr/>
                    <a:lstStyle/>
                    <a:p>
                      <a:pPr>
                        <a:spcAft>
                          <a:spcPts val="0"/>
                        </a:spcAft>
                      </a:pPr>
                      <a:r>
                        <a:rPr lang="fr-FR" sz="1600" dirty="0">
                          <a:solidFill>
                            <a:schemeClr val="tx2">
                              <a:lumMod val="75000"/>
                            </a:schemeClr>
                          </a:solidFill>
                          <a:effectLst/>
                          <a:latin typeface="Arial"/>
                          <a:ea typeface="ＭＳ 明朝"/>
                          <a:cs typeface="Arial"/>
                        </a:rPr>
                        <a:t>Maquettes numériques</a:t>
                      </a:r>
                      <a:endParaRPr lang="fr-FR" sz="1800" dirty="0">
                        <a:solidFill>
                          <a:schemeClr val="tx2">
                            <a:lumMod val="75000"/>
                          </a:schemeClr>
                        </a:solidFill>
                        <a:effectLst/>
                        <a:latin typeface="Cambria"/>
                        <a:ea typeface="ＭＳ 明朝"/>
                        <a:cs typeface="Times New Roman"/>
                      </a:endParaRPr>
                    </a:p>
                  </a:txBody>
                  <a:tcPr marL="68580" marR="68580" marT="0" marB="0"/>
                </a:tc>
                <a:tc hMerge="1">
                  <a:txBody>
                    <a:bodyPr/>
                    <a:lstStyle/>
                    <a:p>
                      <a:endParaRPr lang="fr-FR"/>
                    </a:p>
                  </a:txBody>
                  <a:tcPr/>
                </a:tc>
                <a:tc>
                  <a:txBody>
                    <a:bodyPr/>
                    <a:lstStyle/>
                    <a:p>
                      <a:pPr algn="ctr">
                        <a:spcAft>
                          <a:spcPts val="0"/>
                        </a:spcAft>
                      </a:pPr>
                      <a:r>
                        <a:rPr lang="fr-FR" sz="1600" dirty="0">
                          <a:solidFill>
                            <a:schemeClr val="tx2">
                              <a:lumMod val="75000"/>
                            </a:schemeClr>
                          </a:solidFill>
                          <a:effectLst/>
                          <a:latin typeface="Arial"/>
                          <a:ea typeface="ＭＳ 明朝"/>
                          <a:cs typeface="Arial"/>
                        </a:rPr>
                        <a:t>Oui</a:t>
                      </a:r>
                      <a:endParaRPr lang="fr-FR" sz="1800" dirty="0">
                        <a:solidFill>
                          <a:schemeClr val="tx2">
                            <a:lumMod val="75000"/>
                          </a:schemeClr>
                        </a:solidFill>
                        <a:effectLst/>
                        <a:latin typeface="Cambria"/>
                        <a:ea typeface="ＭＳ 明朝"/>
                        <a:cs typeface="Times New Roman"/>
                      </a:endParaRPr>
                    </a:p>
                  </a:txBody>
                  <a:tcPr marL="68580" marR="68580" marT="0" marB="0"/>
                </a:tc>
                <a:tc>
                  <a:txBody>
                    <a:bodyPr/>
                    <a:lstStyle/>
                    <a:p>
                      <a:pPr>
                        <a:spcAft>
                          <a:spcPts val="0"/>
                        </a:spcAft>
                      </a:pPr>
                      <a:r>
                        <a:rPr lang="fr-FR" sz="1600">
                          <a:solidFill>
                            <a:schemeClr val="tx2">
                              <a:lumMod val="75000"/>
                            </a:schemeClr>
                          </a:solidFill>
                          <a:effectLst/>
                          <a:latin typeface="Arial"/>
                          <a:ea typeface="ＭＳ 明朝"/>
                          <a:cs typeface="Arial"/>
                        </a:rPr>
                        <a:t>Rep….</a:t>
                      </a:r>
                      <a:endParaRPr lang="fr-FR" sz="1800">
                        <a:solidFill>
                          <a:schemeClr val="tx2">
                            <a:lumMod val="75000"/>
                          </a:schemeClr>
                        </a:solidFill>
                        <a:effectLst/>
                        <a:latin typeface="Cambria"/>
                        <a:ea typeface="ＭＳ 明朝"/>
                        <a:cs typeface="Times New Roman"/>
                      </a:endParaRPr>
                    </a:p>
                  </a:txBody>
                  <a:tcPr marL="68580" marR="68580" marT="0" marB="0"/>
                </a:tc>
              </a:tr>
              <a:tr h="260824">
                <a:tc vMerge="1">
                  <a:txBody>
                    <a:bodyPr/>
                    <a:lstStyle/>
                    <a:p>
                      <a:endParaRPr lang="fr-FR"/>
                    </a:p>
                  </a:txBody>
                  <a:tcPr/>
                </a:tc>
                <a:tc gridSpan="2">
                  <a:txBody>
                    <a:bodyPr/>
                    <a:lstStyle/>
                    <a:p>
                      <a:pPr>
                        <a:spcAft>
                          <a:spcPts val="0"/>
                        </a:spcAft>
                      </a:pPr>
                      <a:r>
                        <a:rPr lang="fr-FR" sz="1600" dirty="0">
                          <a:solidFill>
                            <a:schemeClr val="tx2">
                              <a:lumMod val="75000"/>
                            </a:schemeClr>
                          </a:solidFill>
                          <a:effectLst/>
                          <a:latin typeface="Arial"/>
                          <a:ea typeface="ＭＳ 明朝"/>
                          <a:cs typeface="Arial"/>
                        </a:rPr>
                        <a:t>Descriptions </a:t>
                      </a:r>
                      <a:r>
                        <a:rPr lang="fr-FR" sz="1600" dirty="0" err="1">
                          <a:solidFill>
                            <a:schemeClr val="tx2">
                              <a:lumMod val="75000"/>
                            </a:schemeClr>
                          </a:solidFill>
                          <a:effectLst/>
                          <a:latin typeface="Arial"/>
                          <a:ea typeface="ＭＳ 明朝"/>
                          <a:cs typeface="Arial"/>
                        </a:rPr>
                        <a:t>SysML</a:t>
                      </a:r>
                      <a:endParaRPr lang="fr-FR" sz="1800" dirty="0">
                        <a:solidFill>
                          <a:schemeClr val="tx2">
                            <a:lumMod val="75000"/>
                          </a:schemeClr>
                        </a:solidFill>
                        <a:effectLst/>
                        <a:latin typeface="Cambria"/>
                        <a:ea typeface="ＭＳ 明朝"/>
                        <a:cs typeface="Times New Roman"/>
                      </a:endParaRPr>
                    </a:p>
                  </a:txBody>
                  <a:tcPr marL="68580" marR="68580" marT="0" marB="0"/>
                </a:tc>
                <a:tc hMerge="1">
                  <a:txBody>
                    <a:bodyPr/>
                    <a:lstStyle/>
                    <a:p>
                      <a:endParaRPr lang="fr-FR"/>
                    </a:p>
                  </a:txBody>
                  <a:tcPr/>
                </a:tc>
                <a:tc>
                  <a:txBody>
                    <a:bodyPr/>
                    <a:lstStyle/>
                    <a:p>
                      <a:pPr algn="ctr">
                        <a:spcAft>
                          <a:spcPts val="0"/>
                        </a:spcAft>
                      </a:pPr>
                      <a:r>
                        <a:rPr lang="fr-FR" sz="1600" dirty="0" smtClean="0">
                          <a:solidFill>
                            <a:schemeClr val="tx2">
                              <a:lumMod val="75000"/>
                            </a:schemeClr>
                          </a:solidFill>
                          <a:effectLst/>
                          <a:latin typeface="Arial"/>
                          <a:ea typeface="ＭＳ 明朝"/>
                          <a:cs typeface="Arial"/>
                        </a:rPr>
                        <a:t>Oui</a:t>
                      </a:r>
                      <a:endParaRPr lang="fr-FR" sz="1800" dirty="0">
                        <a:solidFill>
                          <a:schemeClr val="tx2">
                            <a:lumMod val="75000"/>
                          </a:schemeClr>
                        </a:solidFill>
                        <a:effectLst/>
                        <a:latin typeface="Cambria"/>
                        <a:ea typeface="ＭＳ 明朝"/>
                        <a:cs typeface="Times New Roman"/>
                      </a:endParaRPr>
                    </a:p>
                  </a:txBody>
                  <a:tcPr marL="68580" marR="68580" marT="0" marB="0"/>
                </a:tc>
                <a:tc>
                  <a:txBody>
                    <a:bodyPr/>
                    <a:lstStyle/>
                    <a:p>
                      <a:pPr>
                        <a:spcAft>
                          <a:spcPts val="0"/>
                        </a:spcAft>
                      </a:pPr>
                      <a:r>
                        <a:rPr lang="fr-FR" sz="1600">
                          <a:solidFill>
                            <a:schemeClr val="tx2">
                              <a:lumMod val="75000"/>
                            </a:schemeClr>
                          </a:solidFill>
                          <a:effectLst/>
                          <a:latin typeface="Arial"/>
                          <a:ea typeface="ＭＳ 明朝"/>
                          <a:cs typeface="Arial"/>
                        </a:rPr>
                        <a:t> </a:t>
                      </a:r>
                      <a:endParaRPr lang="fr-FR" sz="1800">
                        <a:solidFill>
                          <a:schemeClr val="tx2">
                            <a:lumMod val="75000"/>
                          </a:schemeClr>
                        </a:solidFill>
                        <a:effectLst/>
                        <a:latin typeface="Cambria"/>
                        <a:ea typeface="ＭＳ 明朝"/>
                        <a:cs typeface="Times New Roman"/>
                      </a:endParaRPr>
                    </a:p>
                  </a:txBody>
                  <a:tcPr marL="68580" marR="68580" marT="0" marB="0"/>
                </a:tc>
              </a:tr>
              <a:tr h="260824">
                <a:tc vMerge="1">
                  <a:txBody>
                    <a:bodyPr/>
                    <a:lstStyle/>
                    <a:p>
                      <a:endParaRPr lang="fr-FR"/>
                    </a:p>
                  </a:txBody>
                  <a:tcPr/>
                </a:tc>
                <a:tc gridSpan="2">
                  <a:txBody>
                    <a:bodyPr/>
                    <a:lstStyle/>
                    <a:p>
                      <a:pPr>
                        <a:spcAft>
                          <a:spcPts val="0"/>
                        </a:spcAft>
                      </a:pPr>
                      <a:r>
                        <a:rPr lang="fr-FR" sz="1600" dirty="0">
                          <a:solidFill>
                            <a:schemeClr val="tx2">
                              <a:lumMod val="75000"/>
                            </a:schemeClr>
                          </a:solidFill>
                          <a:effectLst/>
                          <a:latin typeface="Arial"/>
                          <a:ea typeface="ＭＳ 明朝"/>
                          <a:cs typeface="Arial"/>
                        </a:rPr>
                        <a:t>Simulations </a:t>
                      </a:r>
                      <a:r>
                        <a:rPr lang="fr-FR" sz="1600" dirty="0" err="1">
                          <a:solidFill>
                            <a:schemeClr val="tx2">
                              <a:lumMod val="75000"/>
                            </a:schemeClr>
                          </a:solidFill>
                          <a:effectLst/>
                          <a:latin typeface="Arial"/>
                          <a:ea typeface="ＭＳ 明朝"/>
                          <a:cs typeface="Arial"/>
                        </a:rPr>
                        <a:t>muti</a:t>
                      </a:r>
                      <a:r>
                        <a:rPr lang="fr-FR" sz="1600" dirty="0">
                          <a:solidFill>
                            <a:schemeClr val="tx2">
                              <a:lumMod val="75000"/>
                            </a:schemeClr>
                          </a:solidFill>
                          <a:effectLst/>
                          <a:latin typeface="Arial"/>
                          <a:ea typeface="ＭＳ 明朝"/>
                          <a:cs typeface="Arial"/>
                        </a:rPr>
                        <a:t> physique</a:t>
                      </a:r>
                      <a:endParaRPr lang="fr-FR" sz="1800" dirty="0">
                        <a:solidFill>
                          <a:schemeClr val="tx2">
                            <a:lumMod val="75000"/>
                          </a:schemeClr>
                        </a:solidFill>
                        <a:effectLst/>
                        <a:latin typeface="Cambria"/>
                        <a:ea typeface="ＭＳ 明朝"/>
                        <a:cs typeface="Times New Roman"/>
                      </a:endParaRPr>
                    </a:p>
                  </a:txBody>
                  <a:tcPr marL="68580" marR="68580" marT="0" marB="0"/>
                </a:tc>
                <a:tc hMerge="1">
                  <a:txBody>
                    <a:bodyPr/>
                    <a:lstStyle/>
                    <a:p>
                      <a:endParaRPr lang="fr-FR"/>
                    </a:p>
                  </a:txBody>
                  <a:tcPr/>
                </a:tc>
                <a:tc>
                  <a:txBody>
                    <a:bodyPr/>
                    <a:lstStyle/>
                    <a:p>
                      <a:pPr algn="ctr">
                        <a:spcAft>
                          <a:spcPts val="0"/>
                        </a:spcAft>
                      </a:pPr>
                      <a:r>
                        <a:rPr lang="fr-FR" sz="1600" dirty="0" smtClean="0">
                          <a:solidFill>
                            <a:schemeClr val="tx2">
                              <a:lumMod val="75000"/>
                            </a:schemeClr>
                          </a:solidFill>
                          <a:effectLst/>
                          <a:latin typeface="Arial"/>
                          <a:ea typeface="ＭＳ 明朝"/>
                          <a:cs typeface="Arial"/>
                        </a:rPr>
                        <a:t>Non</a:t>
                      </a:r>
                      <a:r>
                        <a:rPr lang="fr-FR" sz="1600" dirty="0">
                          <a:solidFill>
                            <a:schemeClr val="tx2">
                              <a:lumMod val="75000"/>
                            </a:schemeClr>
                          </a:solidFill>
                          <a:effectLst/>
                          <a:latin typeface="Arial"/>
                          <a:ea typeface="ＭＳ 明朝"/>
                          <a:cs typeface="Arial"/>
                        </a:rPr>
                        <a:t> </a:t>
                      </a:r>
                      <a:endParaRPr lang="fr-FR" sz="1800" dirty="0">
                        <a:solidFill>
                          <a:schemeClr val="tx2">
                            <a:lumMod val="75000"/>
                          </a:schemeClr>
                        </a:solidFill>
                        <a:effectLst/>
                        <a:latin typeface="Cambria"/>
                        <a:ea typeface="ＭＳ 明朝"/>
                        <a:cs typeface="Times New Roman"/>
                      </a:endParaRPr>
                    </a:p>
                  </a:txBody>
                  <a:tcPr marL="68580" marR="68580" marT="0" marB="0"/>
                </a:tc>
                <a:tc>
                  <a:txBody>
                    <a:bodyPr/>
                    <a:lstStyle/>
                    <a:p>
                      <a:pPr>
                        <a:spcAft>
                          <a:spcPts val="0"/>
                        </a:spcAft>
                      </a:pPr>
                      <a:r>
                        <a:rPr lang="fr-FR" sz="1600">
                          <a:solidFill>
                            <a:schemeClr val="tx2">
                              <a:lumMod val="75000"/>
                            </a:schemeClr>
                          </a:solidFill>
                          <a:effectLst/>
                          <a:latin typeface="Arial"/>
                          <a:ea typeface="ＭＳ 明朝"/>
                          <a:cs typeface="Arial"/>
                        </a:rPr>
                        <a:t> </a:t>
                      </a:r>
                      <a:endParaRPr lang="fr-FR" sz="1800">
                        <a:solidFill>
                          <a:schemeClr val="tx2">
                            <a:lumMod val="75000"/>
                          </a:schemeClr>
                        </a:solidFill>
                        <a:effectLst/>
                        <a:latin typeface="Cambria"/>
                        <a:ea typeface="ＭＳ 明朝"/>
                        <a:cs typeface="Times New Roman"/>
                      </a:endParaRPr>
                    </a:p>
                  </a:txBody>
                  <a:tcPr marL="68580" marR="68580" marT="0" marB="0"/>
                </a:tc>
              </a:tr>
              <a:tr h="260824">
                <a:tc vMerge="1">
                  <a:txBody>
                    <a:bodyPr/>
                    <a:lstStyle/>
                    <a:p>
                      <a:endParaRPr lang="fr-FR"/>
                    </a:p>
                  </a:txBody>
                  <a:tcPr/>
                </a:tc>
                <a:tc gridSpan="2">
                  <a:txBody>
                    <a:bodyPr/>
                    <a:lstStyle/>
                    <a:p>
                      <a:pPr>
                        <a:spcAft>
                          <a:spcPts val="0"/>
                        </a:spcAft>
                      </a:pPr>
                      <a:r>
                        <a:rPr lang="fr-FR" sz="1600" dirty="0">
                          <a:solidFill>
                            <a:schemeClr val="tx2">
                              <a:lumMod val="75000"/>
                            </a:schemeClr>
                          </a:solidFill>
                          <a:effectLst/>
                          <a:latin typeface="Arial"/>
                          <a:ea typeface="ＭＳ 明朝"/>
                          <a:cs typeface="Arial"/>
                        </a:rPr>
                        <a:t>Documentation commerciales</a:t>
                      </a:r>
                      <a:endParaRPr lang="fr-FR" sz="1800" dirty="0">
                        <a:solidFill>
                          <a:schemeClr val="tx2">
                            <a:lumMod val="75000"/>
                          </a:schemeClr>
                        </a:solidFill>
                        <a:effectLst/>
                        <a:latin typeface="Cambria"/>
                        <a:ea typeface="ＭＳ 明朝"/>
                        <a:cs typeface="Times New Roman"/>
                      </a:endParaRPr>
                    </a:p>
                  </a:txBody>
                  <a:tcPr marL="68580" marR="68580" marT="0" marB="0"/>
                </a:tc>
                <a:tc hMerge="1">
                  <a:txBody>
                    <a:bodyPr/>
                    <a:lstStyle/>
                    <a:p>
                      <a:endParaRPr lang="fr-FR"/>
                    </a:p>
                  </a:txBody>
                  <a:tcPr/>
                </a:tc>
                <a:tc>
                  <a:txBody>
                    <a:bodyPr/>
                    <a:lstStyle/>
                    <a:p>
                      <a:pPr algn="ctr">
                        <a:spcAft>
                          <a:spcPts val="0"/>
                        </a:spcAft>
                      </a:pPr>
                      <a:r>
                        <a:rPr lang="fr-FR" sz="1600" dirty="0">
                          <a:solidFill>
                            <a:schemeClr val="tx2">
                              <a:lumMod val="75000"/>
                            </a:schemeClr>
                          </a:solidFill>
                          <a:effectLst/>
                          <a:latin typeface="Arial"/>
                          <a:ea typeface="ＭＳ 明朝"/>
                          <a:cs typeface="Arial"/>
                        </a:rPr>
                        <a:t> </a:t>
                      </a:r>
                      <a:r>
                        <a:rPr lang="fr-FR" sz="1600" dirty="0" smtClean="0">
                          <a:solidFill>
                            <a:schemeClr val="tx2">
                              <a:lumMod val="75000"/>
                            </a:schemeClr>
                          </a:solidFill>
                          <a:effectLst/>
                          <a:latin typeface="Arial"/>
                          <a:ea typeface="ＭＳ 明朝"/>
                          <a:cs typeface="Arial"/>
                        </a:rPr>
                        <a:t>Oui</a:t>
                      </a:r>
                      <a:endParaRPr lang="fr-FR" sz="1800" dirty="0">
                        <a:solidFill>
                          <a:schemeClr val="tx2">
                            <a:lumMod val="75000"/>
                          </a:schemeClr>
                        </a:solidFill>
                        <a:effectLst/>
                        <a:latin typeface="Cambria"/>
                        <a:ea typeface="ＭＳ 明朝"/>
                        <a:cs typeface="Times New Roman"/>
                      </a:endParaRPr>
                    </a:p>
                  </a:txBody>
                  <a:tcPr marL="68580" marR="68580" marT="0" marB="0"/>
                </a:tc>
                <a:tc>
                  <a:txBody>
                    <a:bodyPr/>
                    <a:lstStyle/>
                    <a:p>
                      <a:pPr>
                        <a:spcAft>
                          <a:spcPts val="0"/>
                        </a:spcAft>
                      </a:pPr>
                      <a:r>
                        <a:rPr lang="fr-FR" sz="1600" dirty="0">
                          <a:solidFill>
                            <a:schemeClr val="tx2">
                              <a:lumMod val="75000"/>
                            </a:schemeClr>
                          </a:solidFill>
                          <a:effectLst/>
                          <a:latin typeface="Arial"/>
                          <a:ea typeface="ＭＳ 明朝"/>
                          <a:cs typeface="Arial"/>
                        </a:rPr>
                        <a:t> </a:t>
                      </a:r>
                      <a:endParaRPr lang="fr-FR" sz="1800" dirty="0">
                        <a:solidFill>
                          <a:schemeClr val="tx2">
                            <a:lumMod val="75000"/>
                          </a:schemeClr>
                        </a:solidFill>
                        <a:effectLst/>
                        <a:latin typeface="Cambria"/>
                        <a:ea typeface="ＭＳ 明朝"/>
                        <a:cs typeface="Times New Roman"/>
                      </a:endParaRPr>
                    </a:p>
                  </a:txBody>
                  <a:tcPr marL="68580" marR="68580" marT="0" marB="0"/>
                </a:tc>
              </a:tr>
              <a:tr h="260824">
                <a:tc vMerge="1">
                  <a:txBody>
                    <a:bodyPr/>
                    <a:lstStyle/>
                    <a:p>
                      <a:endParaRPr lang="fr-FR"/>
                    </a:p>
                  </a:txBody>
                  <a:tcPr/>
                </a:tc>
                <a:tc gridSpan="2">
                  <a:txBody>
                    <a:bodyPr/>
                    <a:lstStyle/>
                    <a:p>
                      <a:pPr>
                        <a:spcAft>
                          <a:spcPts val="0"/>
                        </a:spcAft>
                      </a:pPr>
                      <a:r>
                        <a:rPr lang="fr-FR" sz="1600">
                          <a:solidFill>
                            <a:schemeClr val="tx2">
                              <a:lumMod val="75000"/>
                            </a:schemeClr>
                          </a:solidFill>
                          <a:effectLst/>
                          <a:latin typeface="Arial"/>
                          <a:ea typeface="ＭＳ 明朝"/>
                          <a:cs typeface="Arial"/>
                        </a:rPr>
                        <a:t>Documentation relative à la didactisation</a:t>
                      </a:r>
                      <a:endParaRPr lang="fr-FR" sz="1800">
                        <a:solidFill>
                          <a:schemeClr val="tx2">
                            <a:lumMod val="75000"/>
                          </a:schemeClr>
                        </a:solidFill>
                        <a:effectLst/>
                        <a:latin typeface="Cambria"/>
                        <a:ea typeface="ＭＳ 明朝"/>
                        <a:cs typeface="Times New Roman"/>
                      </a:endParaRPr>
                    </a:p>
                  </a:txBody>
                  <a:tcPr marL="68580" marR="68580" marT="0" marB="0"/>
                </a:tc>
                <a:tc hMerge="1">
                  <a:txBody>
                    <a:bodyPr/>
                    <a:lstStyle/>
                    <a:p>
                      <a:endParaRPr lang="fr-FR"/>
                    </a:p>
                  </a:txBody>
                  <a:tcPr/>
                </a:tc>
                <a:tc>
                  <a:txBody>
                    <a:bodyPr/>
                    <a:lstStyle/>
                    <a:p>
                      <a:pPr algn="ctr">
                        <a:spcAft>
                          <a:spcPts val="0"/>
                        </a:spcAft>
                      </a:pPr>
                      <a:r>
                        <a:rPr lang="fr-FR" sz="1600" dirty="0">
                          <a:solidFill>
                            <a:schemeClr val="tx2">
                              <a:lumMod val="75000"/>
                            </a:schemeClr>
                          </a:solidFill>
                          <a:effectLst/>
                          <a:latin typeface="Arial"/>
                          <a:ea typeface="ＭＳ 明朝"/>
                          <a:cs typeface="Arial"/>
                        </a:rPr>
                        <a:t> </a:t>
                      </a:r>
                      <a:r>
                        <a:rPr lang="fr-FR" sz="1600" dirty="0" smtClean="0">
                          <a:solidFill>
                            <a:schemeClr val="tx2">
                              <a:lumMod val="75000"/>
                            </a:schemeClr>
                          </a:solidFill>
                          <a:effectLst/>
                          <a:latin typeface="Arial"/>
                          <a:ea typeface="ＭＳ 明朝"/>
                          <a:cs typeface="Arial"/>
                        </a:rPr>
                        <a:t>Non</a:t>
                      </a:r>
                      <a:endParaRPr lang="fr-FR" sz="1800" dirty="0">
                        <a:solidFill>
                          <a:schemeClr val="tx2">
                            <a:lumMod val="75000"/>
                          </a:schemeClr>
                        </a:solidFill>
                        <a:effectLst/>
                        <a:latin typeface="Cambria"/>
                        <a:ea typeface="ＭＳ 明朝"/>
                        <a:cs typeface="Times New Roman"/>
                      </a:endParaRPr>
                    </a:p>
                  </a:txBody>
                  <a:tcPr marL="68580" marR="68580" marT="0" marB="0"/>
                </a:tc>
                <a:tc>
                  <a:txBody>
                    <a:bodyPr/>
                    <a:lstStyle/>
                    <a:p>
                      <a:pPr>
                        <a:spcAft>
                          <a:spcPts val="0"/>
                        </a:spcAft>
                      </a:pPr>
                      <a:r>
                        <a:rPr lang="fr-FR" sz="1600" dirty="0">
                          <a:solidFill>
                            <a:schemeClr val="tx2">
                              <a:lumMod val="75000"/>
                            </a:schemeClr>
                          </a:solidFill>
                          <a:effectLst/>
                          <a:latin typeface="Arial"/>
                          <a:ea typeface="ＭＳ 明朝"/>
                          <a:cs typeface="Arial"/>
                        </a:rPr>
                        <a:t> </a:t>
                      </a:r>
                      <a:endParaRPr lang="fr-FR" sz="1800" dirty="0">
                        <a:solidFill>
                          <a:schemeClr val="tx2">
                            <a:lumMod val="75000"/>
                          </a:schemeClr>
                        </a:solidFill>
                        <a:effectLst/>
                        <a:latin typeface="Cambria"/>
                        <a:ea typeface="ＭＳ 明朝"/>
                        <a:cs typeface="Times New Roman"/>
                      </a:endParaRPr>
                    </a:p>
                  </a:txBody>
                  <a:tcPr marL="68580" marR="68580" marT="0" marB="0"/>
                </a:tc>
              </a:tr>
            </a:tbl>
          </a:graphicData>
        </a:graphic>
      </p:graphicFrame>
      <p:sp>
        <p:nvSpPr>
          <p:cNvPr id="4" name="Arrondir un rectangle avec un coin diagonal 3"/>
          <p:cNvSpPr/>
          <p:nvPr/>
        </p:nvSpPr>
        <p:spPr>
          <a:xfrm>
            <a:off x="552736"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600" dirty="0"/>
              <a:t>Fiche scénario: données générales</a:t>
            </a:r>
          </a:p>
        </p:txBody>
      </p:sp>
      <p:sp>
        <p:nvSpPr>
          <p:cNvPr id="5" name="Rectangle 4"/>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Mutualisation</a:t>
            </a:r>
            <a:endParaRPr lang="fr-FR" sz="3600" dirty="0"/>
          </a:p>
        </p:txBody>
      </p:sp>
      <p:pic>
        <p:nvPicPr>
          <p:cNvPr id="7" name="Picture 1" descr="C:\Users\Administrateur\Documents\My Dropbox\07- Lycée\Comm'\Logos\logo-STI2D-150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6354" y="6082302"/>
            <a:ext cx="1428750"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51506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532" y="-1168400"/>
            <a:ext cx="8229600" cy="1143000"/>
          </a:xfrm>
        </p:spPr>
        <p:txBody>
          <a:bodyPr>
            <a:normAutofit fontScale="90000"/>
          </a:bodyPr>
          <a:lstStyle/>
          <a:p>
            <a:r>
              <a:rPr lang="fr-FR" dirty="0" smtClean="0"/>
              <a:t>Fiche scénario: description du contexte de formation</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317978242"/>
              </p:ext>
            </p:extLst>
          </p:nvPr>
        </p:nvGraphicFramePr>
        <p:xfrm>
          <a:off x="558800" y="1358902"/>
          <a:ext cx="8585200" cy="5029197"/>
        </p:xfrm>
        <a:graphic>
          <a:graphicData uri="http://schemas.openxmlformats.org/drawingml/2006/table">
            <a:tbl>
              <a:tblPr firstRow="1" bandRow="1">
                <a:tableStyleId>{5C22544A-7EE6-4342-B048-85BDC9FD1C3A}</a:tableStyleId>
              </a:tblPr>
              <a:tblGrid>
                <a:gridCol w="2189255"/>
                <a:gridCol w="6395945"/>
              </a:tblGrid>
              <a:tr h="480039">
                <a:tc gridSpan="2">
                  <a:txBody>
                    <a:bodyPr/>
                    <a:lstStyle/>
                    <a:p>
                      <a:pPr>
                        <a:spcAft>
                          <a:spcPts val="0"/>
                        </a:spcAft>
                      </a:pPr>
                      <a:r>
                        <a:rPr lang="fr-FR" sz="2000" b="1" dirty="0">
                          <a:effectLst/>
                          <a:latin typeface="Arial"/>
                          <a:ea typeface="ＭＳ 明朝"/>
                          <a:cs typeface="Times New Roman"/>
                        </a:rPr>
                        <a:t>AI 1</a:t>
                      </a:r>
                      <a:r>
                        <a:rPr lang="fr-FR" sz="2000" dirty="0">
                          <a:effectLst/>
                          <a:latin typeface="Arial"/>
                          <a:ea typeface="ＭＳ 明朝"/>
                          <a:cs typeface="Times New Roman"/>
                        </a:rPr>
                        <a:t> :</a:t>
                      </a:r>
                      <a:r>
                        <a:rPr lang="fr-FR" sz="2000" dirty="0">
                          <a:solidFill>
                            <a:srgbClr val="FF0000"/>
                          </a:solidFill>
                          <a:effectLst/>
                          <a:latin typeface="Arial"/>
                          <a:ea typeface="ＭＳ 明朝"/>
                          <a:cs typeface="Times New Roman"/>
                        </a:rPr>
                        <a:t> </a:t>
                      </a:r>
                      <a:r>
                        <a:rPr lang="fr-FR" sz="2000" b="1" dirty="0">
                          <a:solidFill>
                            <a:schemeClr val="bg1"/>
                          </a:solidFill>
                          <a:effectLst/>
                          <a:latin typeface="Arial"/>
                          <a:ea typeface="ＭＳ 明朝"/>
                          <a:cs typeface="Times New Roman"/>
                        </a:rPr>
                        <a:t>Pourquoi installer une VMC dans un habitat ?</a:t>
                      </a:r>
                      <a:endParaRPr lang="fr-FR" sz="2400" dirty="0">
                        <a:solidFill>
                          <a:schemeClr val="bg1"/>
                        </a:solidFill>
                        <a:effectLst/>
                        <a:latin typeface="Cambria"/>
                        <a:ea typeface="ＭＳ 明朝"/>
                        <a:cs typeface="Times New Roman"/>
                      </a:endParaRPr>
                    </a:p>
                  </a:txBody>
                  <a:tcPr marL="68580" marR="68580" marT="0" marB="0"/>
                </a:tc>
                <a:tc hMerge="1">
                  <a:txBody>
                    <a:bodyPr/>
                    <a:lstStyle/>
                    <a:p>
                      <a:endParaRPr lang="fr-FR"/>
                    </a:p>
                  </a:txBody>
                  <a:tcPr/>
                </a:tc>
              </a:tr>
              <a:tr h="2258893">
                <a:tc>
                  <a:txBody>
                    <a:bodyPr/>
                    <a:lstStyle/>
                    <a:p>
                      <a:pPr>
                        <a:spcAft>
                          <a:spcPts val="0"/>
                        </a:spcAft>
                      </a:pPr>
                      <a:r>
                        <a:rPr lang="fr-FR" sz="2000" b="1" dirty="0">
                          <a:effectLst/>
                          <a:latin typeface="Arial"/>
                          <a:ea typeface="ＭＳ 明朝"/>
                          <a:cs typeface="Times New Roman"/>
                        </a:rPr>
                        <a:t>Objectifs du programme visés</a:t>
                      </a:r>
                      <a:r>
                        <a:rPr lang="fr-FR" sz="1400" i="1" dirty="0">
                          <a:effectLst/>
                          <a:latin typeface="Arial"/>
                          <a:ea typeface="ＭＳ 明朝"/>
                          <a:cs typeface="Times New Roman"/>
                        </a:rPr>
                        <a:t> (Voir fichier Excel joint, onglet programme transversal)</a:t>
                      </a:r>
                      <a:endParaRPr lang="fr-FR" sz="2400" dirty="0">
                        <a:effectLst/>
                        <a:latin typeface="Cambria"/>
                        <a:ea typeface="ＭＳ 明朝"/>
                        <a:cs typeface="Times New Roman"/>
                      </a:endParaRPr>
                    </a:p>
                  </a:txBody>
                  <a:tcPr marL="68580" marR="68580" marT="0" marB="0"/>
                </a:tc>
                <a:tc>
                  <a:txBody>
                    <a:bodyPr/>
                    <a:lstStyle/>
                    <a:p>
                      <a:pPr>
                        <a:spcAft>
                          <a:spcPts val="0"/>
                        </a:spcAft>
                      </a:pPr>
                      <a:r>
                        <a:rPr lang="fr-FR" sz="1600" b="1" i="1" dirty="0">
                          <a:solidFill>
                            <a:schemeClr val="tx2">
                              <a:lumMod val="75000"/>
                            </a:schemeClr>
                          </a:solidFill>
                          <a:effectLst/>
                          <a:latin typeface="Arial"/>
                          <a:ea typeface="ＭＳ 明朝"/>
                          <a:cs typeface="Times New Roman"/>
                        </a:rPr>
                        <a:t>1.2.3 Utilisation raisonnée des ressources</a:t>
                      </a:r>
                      <a:endParaRPr lang="fr-FR" sz="2400" dirty="0">
                        <a:solidFill>
                          <a:schemeClr val="tx2">
                            <a:lumMod val="75000"/>
                          </a:schemeClr>
                        </a:solidFill>
                        <a:effectLst/>
                        <a:latin typeface="Cambria"/>
                        <a:ea typeface="ＭＳ 明朝"/>
                        <a:cs typeface="Times New Roman"/>
                      </a:endParaRPr>
                    </a:p>
                    <a:p>
                      <a:pPr>
                        <a:spcAft>
                          <a:spcPts val="0"/>
                        </a:spcAft>
                      </a:pPr>
                      <a:r>
                        <a:rPr lang="fr-FR" sz="1600" b="1" i="1" dirty="0">
                          <a:solidFill>
                            <a:schemeClr val="tx2">
                              <a:lumMod val="75000"/>
                            </a:schemeClr>
                          </a:solidFill>
                          <a:effectLst/>
                          <a:latin typeface="Arial"/>
                          <a:ea typeface="ＭＳ 明朝"/>
                          <a:cs typeface="Times New Roman"/>
                        </a:rPr>
                        <a:t>Efficacité énergétique d’un système</a:t>
                      </a:r>
                      <a:endParaRPr lang="fr-FR" sz="2400" dirty="0">
                        <a:solidFill>
                          <a:schemeClr val="tx2">
                            <a:lumMod val="75000"/>
                          </a:schemeClr>
                        </a:solidFill>
                        <a:effectLst/>
                        <a:latin typeface="Cambria"/>
                        <a:ea typeface="ＭＳ 明朝"/>
                        <a:cs typeface="Times New Roman"/>
                      </a:endParaRPr>
                    </a:p>
                    <a:p>
                      <a:pPr>
                        <a:spcAft>
                          <a:spcPts val="0"/>
                        </a:spcAft>
                      </a:pPr>
                      <a:r>
                        <a:rPr lang="fr-FR" sz="1600" i="1" dirty="0">
                          <a:solidFill>
                            <a:schemeClr val="tx2">
                              <a:lumMod val="75000"/>
                            </a:schemeClr>
                          </a:solidFill>
                          <a:effectLst/>
                          <a:latin typeface="Arial"/>
                          <a:ea typeface="ＭＳ 明朝"/>
                          <a:cs typeface="Times New Roman"/>
                        </a:rPr>
                        <a:t>1.1.3 Compromis complexité – efficacité – coût</a:t>
                      </a:r>
                      <a:endParaRPr lang="fr-FR" sz="2400" dirty="0">
                        <a:solidFill>
                          <a:schemeClr val="tx2">
                            <a:lumMod val="75000"/>
                          </a:schemeClr>
                        </a:solidFill>
                        <a:effectLst/>
                        <a:latin typeface="Cambria"/>
                        <a:ea typeface="ＭＳ 明朝"/>
                        <a:cs typeface="Times New Roman"/>
                      </a:endParaRPr>
                    </a:p>
                    <a:p>
                      <a:pPr>
                        <a:spcAft>
                          <a:spcPts val="0"/>
                        </a:spcAft>
                      </a:pPr>
                      <a:r>
                        <a:rPr lang="fr-FR" sz="1600" i="1" dirty="0">
                          <a:solidFill>
                            <a:schemeClr val="tx2">
                              <a:lumMod val="75000"/>
                            </a:schemeClr>
                          </a:solidFill>
                          <a:effectLst/>
                          <a:latin typeface="Arial"/>
                          <a:ea typeface="ＭＳ 明朝"/>
                          <a:cs typeface="Times New Roman"/>
                        </a:rPr>
                        <a:t>Relation Fonction/Coût/Besoin</a:t>
                      </a:r>
                      <a:endParaRPr lang="fr-FR" sz="2400" dirty="0">
                        <a:solidFill>
                          <a:schemeClr val="tx2">
                            <a:lumMod val="75000"/>
                          </a:schemeClr>
                        </a:solidFill>
                        <a:effectLst/>
                        <a:latin typeface="Cambria"/>
                        <a:ea typeface="ＭＳ 明朝"/>
                        <a:cs typeface="Times New Roman"/>
                      </a:endParaRPr>
                    </a:p>
                    <a:p>
                      <a:pPr>
                        <a:spcAft>
                          <a:spcPts val="0"/>
                        </a:spcAft>
                      </a:pPr>
                      <a:r>
                        <a:rPr lang="fr-FR" sz="1600" i="1" dirty="0">
                          <a:solidFill>
                            <a:schemeClr val="tx2">
                              <a:lumMod val="75000"/>
                            </a:schemeClr>
                          </a:solidFill>
                          <a:effectLst/>
                          <a:latin typeface="Arial"/>
                          <a:ea typeface="ＭＳ 明朝"/>
                          <a:cs typeface="Times New Roman"/>
                        </a:rPr>
                        <a:t>Relation Fonction/Impact environnemental</a:t>
                      </a:r>
                      <a:endParaRPr lang="fr-FR" sz="2400" dirty="0">
                        <a:solidFill>
                          <a:schemeClr val="tx2">
                            <a:lumMod val="75000"/>
                          </a:schemeClr>
                        </a:solidFill>
                        <a:effectLst/>
                        <a:latin typeface="Cambria"/>
                        <a:ea typeface="ＭＳ 明朝"/>
                        <a:cs typeface="Times New Roman"/>
                      </a:endParaRPr>
                    </a:p>
                    <a:p>
                      <a:pPr>
                        <a:spcAft>
                          <a:spcPts val="0"/>
                        </a:spcAft>
                      </a:pPr>
                      <a:r>
                        <a:rPr lang="fr-FR" sz="1600" i="1" dirty="0">
                          <a:solidFill>
                            <a:schemeClr val="tx2">
                              <a:lumMod val="75000"/>
                            </a:schemeClr>
                          </a:solidFill>
                          <a:effectLst/>
                          <a:latin typeface="Arial"/>
                          <a:ea typeface="ＭＳ 明朝"/>
                          <a:cs typeface="Times New Roman"/>
                        </a:rPr>
                        <a:t>3.2.1 Transformateurs et Modulateurs d’énergie </a:t>
                      </a:r>
                      <a:r>
                        <a:rPr lang="fr-FR" sz="1600" i="1" dirty="0" smtClean="0">
                          <a:solidFill>
                            <a:schemeClr val="tx2">
                              <a:lumMod val="75000"/>
                            </a:schemeClr>
                          </a:solidFill>
                          <a:effectLst/>
                          <a:latin typeface="Arial"/>
                          <a:ea typeface="ＭＳ 明朝"/>
                          <a:cs typeface="Times New Roman"/>
                        </a:rPr>
                        <a:t>associés</a:t>
                      </a:r>
                    </a:p>
                    <a:p>
                      <a:pPr>
                        <a:spcAft>
                          <a:spcPts val="0"/>
                        </a:spcAft>
                      </a:pPr>
                      <a:endParaRPr lang="fr-FR" sz="2400" dirty="0">
                        <a:solidFill>
                          <a:schemeClr val="tx2">
                            <a:lumMod val="75000"/>
                          </a:schemeClr>
                        </a:solidFill>
                        <a:effectLst/>
                        <a:latin typeface="Cambria"/>
                        <a:ea typeface="ＭＳ 明朝"/>
                        <a:cs typeface="Times New Roman"/>
                      </a:endParaRPr>
                    </a:p>
                  </a:txBody>
                  <a:tcPr marL="68580" marR="68580" marT="0" marB="0"/>
                </a:tc>
              </a:tr>
              <a:tr h="458053">
                <a:tc>
                  <a:txBody>
                    <a:bodyPr/>
                    <a:lstStyle/>
                    <a:p>
                      <a:pPr>
                        <a:spcAft>
                          <a:spcPts val="0"/>
                        </a:spcAft>
                      </a:pPr>
                      <a:r>
                        <a:rPr lang="fr-FR" sz="2000" b="1" dirty="0">
                          <a:effectLst/>
                          <a:latin typeface="Arial"/>
                          <a:ea typeface="ＭＳ 明朝"/>
                          <a:cs typeface="Times New Roman"/>
                        </a:rPr>
                        <a:t>Intention</a:t>
                      </a:r>
                      <a:r>
                        <a:rPr lang="fr-FR" sz="2000" dirty="0">
                          <a:effectLst/>
                          <a:latin typeface="Arial"/>
                          <a:ea typeface="ＭＳ 明朝"/>
                          <a:cs typeface="Times New Roman"/>
                        </a:rPr>
                        <a:t> </a:t>
                      </a:r>
                      <a:endParaRPr lang="fr-FR" sz="2400" dirty="0">
                        <a:effectLst/>
                        <a:latin typeface="Cambria"/>
                        <a:ea typeface="ＭＳ 明朝"/>
                        <a:cs typeface="Times New Roman"/>
                      </a:endParaRPr>
                    </a:p>
                  </a:txBody>
                  <a:tcPr marL="68580" marR="68580" marT="0" marB="0"/>
                </a:tc>
                <a:tc>
                  <a:txBody>
                    <a:bodyPr/>
                    <a:lstStyle/>
                    <a:p>
                      <a:pPr>
                        <a:spcAft>
                          <a:spcPts val="0"/>
                        </a:spcAft>
                      </a:pPr>
                      <a:r>
                        <a:rPr lang="fr-FR" sz="2000" dirty="0">
                          <a:solidFill>
                            <a:schemeClr val="tx2">
                              <a:lumMod val="75000"/>
                            </a:schemeClr>
                          </a:solidFill>
                          <a:effectLst/>
                          <a:latin typeface="Arial"/>
                          <a:ea typeface="ＭＳ 明朝"/>
                          <a:cs typeface="Times New Roman"/>
                        </a:rPr>
                        <a:t>Découvrir l’intérêt des VMC simples et double flux</a:t>
                      </a:r>
                      <a:endParaRPr lang="fr-FR" sz="2400" dirty="0">
                        <a:solidFill>
                          <a:schemeClr val="tx2">
                            <a:lumMod val="75000"/>
                          </a:schemeClr>
                        </a:solidFill>
                        <a:effectLst/>
                        <a:latin typeface="Cambria"/>
                        <a:ea typeface="ＭＳ 明朝"/>
                        <a:cs typeface="Times New Roman"/>
                      </a:endParaRPr>
                    </a:p>
                  </a:txBody>
                  <a:tcPr marL="68580" marR="68580" marT="0" marB="0"/>
                </a:tc>
              </a:tr>
              <a:tr h="458053">
                <a:tc>
                  <a:txBody>
                    <a:bodyPr/>
                    <a:lstStyle/>
                    <a:p>
                      <a:pPr>
                        <a:spcAft>
                          <a:spcPts val="0"/>
                        </a:spcAft>
                      </a:pPr>
                      <a:r>
                        <a:rPr lang="fr-FR" sz="2000">
                          <a:effectLst/>
                          <a:latin typeface="Arial"/>
                          <a:ea typeface="ＭＳ 明朝"/>
                          <a:cs typeface="Times New Roman"/>
                        </a:rPr>
                        <a:t>Démarche</a:t>
                      </a:r>
                      <a:endParaRPr lang="fr-FR" sz="2400">
                        <a:effectLst/>
                        <a:latin typeface="Cambria"/>
                        <a:ea typeface="ＭＳ 明朝"/>
                        <a:cs typeface="Times New Roman"/>
                      </a:endParaRPr>
                    </a:p>
                  </a:txBody>
                  <a:tcPr marL="68580" marR="68580" marT="0" marB="0"/>
                </a:tc>
                <a:tc>
                  <a:txBody>
                    <a:bodyPr/>
                    <a:lstStyle/>
                    <a:p>
                      <a:pPr>
                        <a:spcAft>
                          <a:spcPts val="0"/>
                        </a:spcAft>
                      </a:pPr>
                      <a:r>
                        <a:rPr lang="fr-FR" sz="2000" dirty="0">
                          <a:solidFill>
                            <a:schemeClr val="tx2">
                              <a:lumMod val="75000"/>
                            </a:schemeClr>
                          </a:solidFill>
                          <a:effectLst/>
                          <a:latin typeface="Arial"/>
                          <a:ea typeface="ＭＳ 明朝"/>
                          <a:cs typeface="Times New Roman"/>
                        </a:rPr>
                        <a:t>Investigation</a:t>
                      </a:r>
                      <a:endParaRPr lang="fr-FR" sz="2400" dirty="0">
                        <a:solidFill>
                          <a:schemeClr val="tx2">
                            <a:lumMod val="75000"/>
                          </a:schemeClr>
                        </a:solidFill>
                        <a:effectLst/>
                        <a:latin typeface="Cambria"/>
                        <a:ea typeface="ＭＳ 明朝"/>
                        <a:cs typeface="Times New Roman"/>
                      </a:endParaRPr>
                    </a:p>
                  </a:txBody>
                  <a:tcPr marL="68580" marR="68580" marT="0" marB="0"/>
                </a:tc>
              </a:tr>
              <a:tr h="458053">
                <a:tc>
                  <a:txBody>
                    <a:bodyPr/>
                    <a:lstStyle/>
                    <a:p>
                      <a:pPr>
                        <a:spcAft>
                          <a:spcPts val="0"/>
                        </a:spcAft>
                      </a:pPr>
                      <a:r>
                        <a:rPr lang="fr-FR" sz="2000" dirty="0">
                          <a:effectLst/>
                          <a:latin typeface="Arial"/>
                          <a:ea typeface="ＭＳ 明朝"/>
                          <a:cs typeface="Times New Roman"/>
                        </a:rPr>
                        <a:t>Type d’activité</a:t>
                      </a:r>
                      <a:endParaRPr lang="fr-FR" sz="2400" dirty="0">
                        <a:effectLst/>
                        <a:latin typeface="Cambria"/>
                        <a:ea typeface="ＭＳ 明朝"/>
                        <a:cs typeface="Times New Roman"/>
                      </a:endParaRPr>
                    </a:p>
                  </a:txBody>
                  <a:tcPr marL="68580" marR="68580" marT="0" marB="0"/>
                </a:tc>
                <a:tc>
                  <a:txBody>
                    <a:bodyPr/>
                    <a:lstStyle/>
                    <a:p>
                      <a:pPr>
                        <a:spcAft>
                          <a:spcPts val="0"/>
                        </a:spcAft>
                      </a:pPr>
                      <a:r>
                        <a:rPr lang="fr-FR" sz="2000" dirty="0">
                          <a:solidFill>
                            <a:schemeClr val="tx2">
                              <a:lumMod val="75000"/>
                            </a:schemeClr>
                          </a:solidFill>
                          <a:effectLst/>
                          <a:latin typeface="Arial"/>
                          <a:ea typeface="ＭＳ 明朝"/>
                          <a:cs typeface="Times New Roman"/>
                        </a:rPr>
                        <a:t>Etude de dossier technique</a:t>
                      </a:r>
                      <a:endParaRPr lang="fr-FR" sz="2400" dirty="0">
                        <a:solidFill>
                          <a:schemeClr val="tx2">
                            <a:lumMod val="75000"/>
                          </a:schemeClr>
                        </a:solidFill>
                        <a:effectLst/>
                        <a:latin typeface="Cambria"/>
                        <a:ea typeface="ＭＳ 明朝"/>
                        <a:cs typeface="Times New Roman"/>
                      </a:endParaRPr>
                    </a:p>
                  </a:txBody>
                  <a:tcPr marL="68580" marR="68580" marT="0" marB="0"/>
                </a:tc>
              </a:tr>
              <a:tr h="458053">
                <a:tc>
                  <a:txBody>
                    <a:bodyPr/>
                    <a:lstStyle/>
                    <a:p>
                      <a:pPr>
                        <a:spcAft>
                          <a:spcPts val="0"/>
                        </a:spcAft>
                      </a:pPr>
                      <a:r>
                        <a:rPr lang="fr-FR" sz="2000">
                          <a:effectLst/>
                          <a:latin typeface="Arial"/>
                          <a:ea typeface="ＭＳ 明朝"/>
                          <a:cs typeface="Times New Roman"/>
                        </a:rPr>
                        <a:t>Durée</a:t>
                      </a:r>
                      <a:endParaRPr lang="fr-FR" sz="2400">
                        <a:effectLst/>
                        <a:latin typeface="Cambria"/>
                        <a:ea typeface="ＭＳ 明朝"/>
                        <a:cs typeface="Times New Roman"/>
                      </a:endParaRPr>
                    </a:p>
                  </a:txBody>
                  <a:tcPr marL="68580" marR="68580" marT="0" marB="0"/>
                </a:tc>
                <a:tc>
                  <a:txBody>
                    <a:bodyPr/>
                    <a:lstStyle/>
                    <a:p>
                      <a:pPr>
                        <a:spcAft>
                          <a:spcPts val="0"/>
                        </a:spcAft>
                      </a:pPr>
                      <a:r>
                        <a:rPr lang="fr-FR" sz="2000" dirty="0">
                          <a:solidFill>
                            <a:schemeClr val="tx2">
                              <a:lumMod val="75000"/>
                            </a:schemeClr>
                          </a:solidFill>
                          <a:effectLst/>
                          <a:latin typeface="Arial"/>
                          <a:ea typeface="ＭＳ 明朝"/>
                          <a:cs typeface="Times New Roman"/>
                        </a:rPr>
                        <a:t>1 fois 2h ou 1 fois 3h ou 2 fois 2h selon </a:t>
                      </a:r>
                      <a:r>
                        <a:rPr lang="fr-FR" sz="2000" dirty="0" smtClean="0">
                          <a:solidFill>
                            <a:schemeClr val="tx2">
                              <a:lumMod val="75000"/>
                            </a:schemeClr>
                          </a:solidFill>
                          <a:effectLst/>
                          <a:latin typeface="Arial"/>
                          <a:ea typeface="ＭＳ 明朝"/>
                          <a:cs typeface="Times New Roman"/>
                        </a:rPr>
                        <a:t>adaptation</a:t>
                      </a:r>
                      <a:endParaRPr lang="fr-FR" sz="2400" dirty="0">
                        <a:solidFill>
                          <a:schemeClr val="tx2">
                            <a:lumMod val="75000"/>
                          </a:schemeClr>
                        </a:solidFill>
                        <a:effectLst/>
                        <a:latin typeface="Cambria"/>
                        <a:ea typeface="ＭＳ 明朝"/>
                        <a:cs typeface="Times New Roman"/>
                      </a:endParaRPr>
                    </a:p>
                  </a:txBody>
                  <a:tcPr marL="68580" marR="68580" marT="0" marB="0"/>
                </a:tc>
              </a:tr>
              <a:tr h="458053">
                <a:tc>
                  <a:txBody>
                    <a:bodyPr/>
                    <a:lstStyle/>
                    <a:p>
                      <a:pPr>
                        <a:spcAft>
                          <a:spcPts val="0"/>
                        </a:spcAft>
                      </a:pPr>
                      <a:r>
                        <a:rPr lang="fr-FR" sz="2000">
                          <a:effectLst/>
                          <a:latin typeface="Arial"/>
                          <a:ea typeface="ＭＳ 明朝"/>
                          <a:cs typeface="Times New Roman"/>
                        </a:rPr>
                        <a:t>Forme de travail</a:t>
                      </a:r>
                      <a:endParaRPr lang="fr-FR" sz="2400">
                        <a:effectLst/>
                        <a:latin typeface="Cambria"/>
                        <a:ea typeface="ＭＳ 明朝"/>
                        <a:cs typeface="Times New Roman"/>
                      </a:endParaRPr>
                    </a:p>
                  </a:txBody>
                  <a:tcPr marL="68580" marR="68580" marT="0" marB="0"/>
                </a:tc>
                <a:tc>
                  <a:txBody>
                    <a:bodyPr/>
                    <a:lstStyle/>
                    <a:p>
                      <a:pPr>
                        <a:spcAft>
                          <a:spcPts val="0"/>
                        </a:spcAft>
                      </a:pPr>
                      <a:r>
                        <a:rPr lang="fr-FR" sz="2000" dirty="0">
                          <a:solidFill>
                            <a:schemeClr val="tx2">
                              <a:lumMod val="75000"/>
                            </a:schemeClr>
                          </a:solidFill>
                          <a:effectLst/>
                          <a:latin typeface="Arial"/>
                          <a:ea typeface="ＭＳ 明朝"/>
                          <a:cs typeface="Times New Roman"/>
                        </a:rPr>
                        <a:t>Equipe (3 à 5 élèves)</a:t>
                      </a:r>
                      <a:endParaRPr lang="fr-FR" sz="2400" dirty="0">
                        <a:solidFill>
                          <a:schemeClr val="tx2">
                            <a:lumMod val="75000"/>
                          </a:schemeClr>
                        </a:solidFill>
                        <a:effectLst/>
                        <a:latin typeface="Cambria"/>
                        <a:ea typeface="ＭＳ 明朝"/>
                        <a:cs typeface="Times New Roman"/>
                      </a:endParaRPr>
                    </a:p>
                  </a:txBody>
                  <a:tcPr marL="68580" marR="68580" marT="0" marB="0"/>
                </a:tc>
              </a:tr>
            </a:tbl>
          </a:graphicData>
        </a:graphic>
      </p:graphicFrame>
      <p:sp>
        <p:nvSpPr>
          <p:cNvPr id="5" name="Arrondir un rectangle avec un coin diagonal 4"/>
          <p:cNvSpPr/>
          <p:nvPr/>
        </p:nvSpPr>
        <p:spPr>
          <a:xfrm>
            <a:off x="552736" y="116633"/>
            <a:ext cx="8429683" cy="988267"/>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600" dirty="0"/>
              <a:t>Fiche scénario: description du contexte de formation</a:t>
            </a:r>
          </a:p>
        </p:txBody>
      </p:sp>
      <p:sp>
        <p:nvSpPr>
          <p:cNvPr id="6" name="Rectangle 5"/>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Mutualisation</a:t>
            </a:r>
            <a:endParaRPr lang="fr-FR" sz="3600" dirty="0"/>
          </a:p>
        </p:txBody>
      </p:sp>
      <p:pic>
        <p:nvPicPr>
          <p:cNvPr id="7" name="Picture 1" descr="C:\Users\Administrateur\Documents\My Dropbox\07- Lycée\Comm'\Logos\logo-STI2D-150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55673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6100" y="-1143000"/>
            <a:ext cx="8229600" cy="1143000"/>
          </a:xfrm>
        </p:spPr>
        <p:txBody>
          <a:bodyPr>
            <a:normAutofit fontScale="90000"/>
          </a:bodyPr>
          <a:lstStyle/>
          <a:p>
            <a:r>
              <a:rPr lang="fr-FR" dirty="0" smtClean="0"/>
              <a:t>Fiche scénario: description des activités</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687710294"/>
              </p:ext>
            </p:extLst>
          </p:nvPr>
        </p:nvGraphicFramePr>
        <p:xfrm>
          <a:off x="552736" y="1371600"/>
          <a:ext cx="8591264" cy="5297760"/>
        </p:xfrm>
        <a:graphic>
          <a:graphicData uri="http://schemas.openxmlformats.org/drawingml/2006/table">
            <a:tbl>
              <a:tblPr firstRow="1" bandRow="1">
                <a:tableStyleId>{5C22544A-7EE6-4342-B048-85BDC9FD1C3A}</a:tableStyleId>
              </a:tblPr>
              <a:tblGrid>
                <a:gridCol w="2491492"/>
                <a:gridCol w="6099772"/>
              </a:tblGrid>
              <a:tr h="397468">
                <a:tc>
                  <a:txBody>
                    <a:bodyPr/>
                    <a:lstStyle/>
                    <a:p>
                      <a:pPr>
                        <a:spcAft>
                          <a:spcPts val="0"/>
                        </a:spcAft>
                      </a:pPr>
                      <a:r>
                        <a:rPr lang="fr-FR" sz="2000" b="1" i="1" dirty="0">
                          <a:effectLst/>
                          <a:latin typeface="Arial"/>
                          <a:ea typeface="ＭＳ 明朝"/>
                          <a:cs typeface="Times New Roman"/>
                        </a:rPr>
                        <a:t>On donne</a:t>
                      </a:r>
                      <a:endParaRPr lang="fr-FR" sz="2400" b="1" i="1" dirty="0">
                        <a:effectLst/>
                        <a:latin typeface="Cambria"/>
                        <a:ea typeface="ＭＳ 明朝"/>
                        <a:cs typeface="Times New Roman"/>
                      </a:endParaRPr>
                    </a:p>
                  </a:txBody>
                  <a:tcPr marL="68580" marR="68580" marT="0" marB="0"/>
                </a:tc>
                <a:tc>
                  <a:txBody>
                    <a:bodyPr/>
                    <a:lstStyle/>
                    <a:p>
                      <a:pPr>
                        <a:spcAft>
                          <a:spcPts val="0"/>
                        </a:spcAft>
                      </a:pPr>
                      <a:r>
                        <a:rPr lang="fr-FR" sz="2000" b="1" i="1" dirty="0">
                          <a:effectLst/>
                          <a:latin typeface="Arial"/>
                          <a:ea typeface="ＭＳ 明朝"/>
                          <a:cs typeface="Times New Roman"/>
                        </a:rPr>
                        <a:t>On demande</a:t>
                      </a:r>
                      <a:endParaRPr lang="fr-FR" sz="2400" b="1" i="1" dirty="0">
                        <a:effectLst/>
                        <a:latin typeface="Cambria"/>
                        <a:ea typeface="ＭＳ 明朝"/>
                        <a:cs typeface="Times New Roman"/>
                      </a:endParaRPr>
                    </a:p>
                  </a:txBody>
                  <a:tcPr marL="68580" marR="68580" marT="0" marB="0"/>
                </a:tc>
              </a:tr>
              <a:tr h="4900292">
                <a:tc>
                  <a:txBody>
                    <a:bodyPr/>
                    <a:lstStyle/>
                    <a:p>
                      <a:pPr marL="342900" lvl="0" indent="-342900">
                        <a:spcAft>
                          <a:spcPts val="0"/>
                        </a:spcAft>
                        <a:buFont typeface="Symbol"/>
                        <a:buChar char=""/>
                      </a:pPr>
                      <a:r>
                        <a:rPr lang="fr-FR" sz="2000" dirty="0">
                          <a:solidFill>
                            <a:schemeClr val="tx2">
                              <a:lumMod val="75000"/>
                            </a:schemeClr>
                          </a:solidFill>
                          <a:effectLst/>
                          <a:latin typeface="Arial"/>
                          <a:ea typeface="ＭＳ 明朝"/>
                          <a:cs typeface="Times New Roman"/>
                        </a:rPr>
                        <a:t>Les documents technico commerciaux des VMC simple flux</a:t>
                      </a:r>
                      <a:endParaRPr lang="fr-FR" sz="3200" dirty="0">
                        <a:solidFill>
                          <a:schemeClr val="tx2">
                            <a:lumMod val="75000"/>
                          </a:schemeClr>
                        </a:solidFill>
                        <a:effectLst/>
                        <a:latin typeface="Cambria"/>
                        <a:ea typeface="ＭＳ 明朝"/>
                        <a:cs typeface="Times New Roman"/>
                      </a:endParaRPr>
                    </a:p>
                    <a:p>
                      <a:pPr marL="342900" lvl="0" indent="-342900">
                        <a:spcAft>
                          <a:spcPts val="0"/>
                        </a:spcAft>
                        <a:buFont typeface="Symbol"/>
                        <a:buChar char=""/>
                      </a:pPr>
                      <a:r>
                        <a:rPr lang="fr-FR" sz="2000" dirty="0">
                          <a:solidFill>
                            <a:schemeClr val="tx2">
                              <a:lumMod val="75000"/>
                            </a:schemeClr>
                          </a:solidFill>
                          <a:effectLst/>
                          <a:latin typeface="Arial"/>
                          <a:ea typeface="ＭＳ 明朝"/>
                          <a:cs typeface="Times New Roman"/>
                        </a:rPr>
                        <a:t>Une VMC simple flux à capteur hygrométrique, gaines souples et prises d’air</a:t>
                      </a:r>
                      <a:endParaRPr lang="fr-FR" sz="3200" dirty="0">
                        <a:solidFill>
                          <a:schemeClr val="tx2">
                            <a:lumMod val="75000"/>
                          </a:schemeClr>
                        </a:solidFill>
                        <a:effectLst/>
                        <a:latin typeface="Cambria"/>
                        <a:ea typeface="ＭＳ 明朝"/>
                        <a:cs typeface="Times New Roman"/>
                      </a:endParaRPr>
                    </a:p>
                    <a:p>
                      <a:pPr marL="342900" lvl="0" indent="-342900">
                        <a:spcAft>
                          <a:spcPts val="0"/>
                        </a:spcAft>
                        <a:buFont typeface="Symbol"/>
                        <a:buChar char=""/>
                      </a:pPr>
                      <a:r>
                        <a:rPr lang="fr-FR" sz="2000" dirty="0">
                          <a:solidFill>
                            <a:schemeClr val="tx2">
                              <a:lumMod val="75000"/>
                            </a:schemeClr>
                          </a:solidFill>
                          <a:effectLst/>
                          <a:latin typeface="Arial"/>
                          <a:ea typeface="ＭＳ 明朝"/>
                          <a:cs typeface="Times New Roman"/>
                        </a:rPr>
                        <a:t>Le document ressources « Efficacité énergétique »</a:t>
                      </a:r>
                      <a:endParaRPr lang="fr-FR" sz="3200" dirty="0">
                        <a:solidFill>
                          <a:schemeClr val="tx2">
                            <a:lumMod val="75000"/>
                          </a:schemeClr>
                        </a:solidFill>
                        <a:effectLst/>
                        <a:latin typeface="Cambria"/>
                        <a:ea typeface="ＭＳ 明朝"/>
                        <a:cs typeface="Times New Roman"/>
                      </a:endParaRPr>
                    </a:p>
                  </a:txBody>
                  <a:tcPr marL="68580" marR="68580" marT="0" marB="0"/>
                </a:tc>
                <a:tc>
                  <a:txBody>
                    <a:bodyPr/>
                    <a:lstStyle/>
                    <a:p>
                      <a:pPr marL="342900" lvl="0" indent="-342900">
                        <a:spcAft>
                          <a:spcPts val="0"/>
                        </a:spcAft>
                        <a:buFont typeface="Symbol"/>
                        <a:buChar char=""/>
                      </a:pPr>
                      <a:r>
                        <a:rPr lang="fr-FR" sz="2000" b="1" dirty="0">
                          <a:solidFill>
                            <a:srgbClr val="17375E"/>
                          </a:solidFill>
                          <a:effectLst/>
                          <a:latin typeface="Arial"/>
                          <a:ea typeface="ＭＳ 明朝"/>
                          <a:cs typeface="Times New Roman"/>
                        </a:rPr>
                        <a:t>De prendre connaissance </a:t>
                      </a:r>
                      <a:r>
                        <a:rPr lang="fr-FR" sz="2000" dirty="0">
                          <a:solidFill>
                            <a:srgbClr val="17375E"/>
                          </a:solidFill>
                          <a:effectLst/>
                          <a:latin typeface="Arial"/>
                          <a:ea typeface="ＭＳ 明朝"/>
                          <a:cs typeface="Times New Roman"/>
                        </a:rPr>
                        <a:t>des documentations VMC simple flux,</a:t>
                      </a:r>
                      <a:endParaRPr lang="fr-FR" sz="3200" dirty="0">
                        <a:solidFill>
                          <a:srgbClr val="17375E"/>
                        </a:solidFill>
                        <a:effectLst/>
                        <a:latin typeface="Cambria"/>
                        <a:ea typeface="ＭＳ 明朝"/>
                        <a:cs typeface="Times New Roman"/>
                      </a:endParaRPr>
                    </a:p>
                    <a:p>
                      <a:pPr marL="342900" lvl="0" indent="-342900">
                        <a:spcAft>
                          <a:spcPts val="0"/>
                        </a:spcAft>
                        <a:buFont typeface="Symbol"/>
                        <a:buChar char=""/>
                      </a:pPr>
                      <a:r>
                        <a:rPr lang="fr-FR" sz="2000" b="1" dirty="0">
                          <a:solidFill>
                            <a:srgbClr val="17375E"/>
                          </a:solidFill>
                          <a:effectLst/>
                          <a:latin typeface="Arial"/>
                          <a:ea typeface="ＭＳ 明朝"/>
                          <a:cs typeface="Times New Roman"/>
                        </a:rPr>
                        <a:t>D’identifier</a:t>
                      </a:r>
                      <a:r>
                        <a:rPr lang="fr-FR" sz="2000" dirty="0">
                          <a:solidFill>
                            <a:srgbClr val="17375E"/>
                          </a:solidFill>
                          <a:effectLst/>
                          <a:latin typeface="Arial"/>
                          <a:ea typeface="ＭＳ 明朝"/>
                          <a:cs typeface="Times New Roman"/>
                        </a:rPr>
                        <a:t> les avantages et les inconvénients des VMC simple flux</a:t>
                      </a:r>
                      <a:endParaRPr lang="fr-FR" sz="3200" dirty="0">
                        <a:solidFill>
                          <a:srgbClr val="17375E"/>
                        </a:solidFill>
                        <a:effectLst/>
                        <a:latin typeface="Cambria"/>
                        <a:ea typeface="ＭＳ 明朝"/>
                        <a:cs typeface="Times New Roman"/>
                      </a:endParaRPr>
                    </a:p>
                    <a:p>
                      <a:pPr marL="342900" lvl="0" indent="-342900">
                        <a:spcAft>
                          <a:spcPts val="0"/>
                        </a:spcAft>
                        <a:buFont typeface="Symbol"/>
                        <a:buChar char=""/>
                      </a:pPr>
                      <a:r>
                        <a:rPr lang="fr-FR" sz="2000" b="1" dirty="0">
                          <a:solidFill>
                            <a:srgbClr val="17375E"/>
                          </a:solidFill>
                          <a:effectLst/>
                          <a:latin typeface="Arial"/>
                          <a:ea typeface="ＭＳ 明朝"/>
                          <a:cs typeface="Times New Roman"/>
                        </a:rPr>
                        <a:t>D’identifier</a:t>
                      </a:r>
                      <a:r>
                        <a:rPr lang="fr-FR" sz="2000" dirty="0">
                          <a:solidFill>
                            <a:srgbClr val="17375E"/>
                          </a:solidFill>
                          <a:effectLst/>
                          <a:latin typeface="Arial"/>
                          <a:ea typeface="ＭＳ 明朝"/>
                          <a:cs typeface="Times New Roman"/>
                        </a:rPr>
                        <a:t> </a:t>
                      </a:r>
                      <a:r>
                        <a:rPr lang="fr-FR" sz="2000" dirty="0" smtClean="0">
                          <a:solidFill>
                            <a:srgbClr val="17375E"/>
                          </a:solidFill>
                          <a:effectLst/>
                          <a:latin typeface="Arial"/>
                          <a:ea typeface="ＭＳ 明朝"/>
                          <a:cs typeface="Times New Roman"/>
                        </a:rPr>
                        <a:t>les constituants </a:t>
                      </a:r>
                      <a:r>
                        <a:rPr lang="fr-FR" sz="2000" dirty="0">
                          <a:solidFill>
                            <a:srgbClr val="17375E"/>
                          </a:solidFill>
                          <a:effectLst/>
                          <a:latin typeface="Arial"/>
                          <a:ea typeface="ＭＳ 明朝"/>
                          <a:cs typeface="Times New Roman"/>
                        </a:rPr>
                        <a:t>d’une chaîne de ventilation (ventilation 2 vitesses, capteurs, commande par fil, types de prise d’air)</a:t>
                      </a:r>
                      <a:endParaRPr lang="fr-FR" sz="3200" dirty="0">
                        <a:solidFill>
                          <a:srgbClr val="17375E"/>
                        </a:solidFill>
                        <a:effectLst/>
                        <a:latin typeface="Cambria"/>
                        <a:ea typeface="ＭＳ 明朝"/>
                        <a:cs typeface="Times New Roman"/>
                      </a:endParaRPr>
                    </a:p>
                    <a:p>
                      <a:pPr marL="342900" lvl="0" indent="-342900">
                        <a:spcAft>
                          <a:spcPts val="0"/>
                        </a:spcAft>
                        <a:buFont typeface="Symbol"/>
                        <a:buChar char=""/>
                      </a:pPr>
                      <a:r>
                        <a:rPr lang="fr-FR" sz="2000" b="1" dirty="0">
                          <a:solidFill>
                            <a:srgbClr val="17375E"/>
                          </a:solidFill>
                          <a:effectLst/>
                          <a:latin typeface="Arial"/>
                          <a:ea typeface="ＭＳ 明朝"/>
                          <a:cs typeface="Times New Roman"/>
                        </a:rPr>
                        <a:t>D’imaginer</a:t>
                      </a:r>
                      <a:r>
                        <a:rPr lang="fr-FR" sz="2000" dirty="0">
                          <a:solidFill>
                            <a:srgbClr val="17375E"/>
                          </a:solidFill>
                          <a:effectLst/>
                          <a:latin typeface="Arial"/>
                          <a:ea typeface="ＭＳ 明朝"/>
                          <a:cs typeface="Times New Roman"/>
                        </a:rPr>
                        <a:t> des solutions limitant les déperditions d’énergie</a:t>
                      </a:r>
                      <a:endParaRPr lang="fr-FR" sz="3200" dirty="0">
                        <a:solidFill>
                          <a:srgbClr val="17375E"/>
                        </a:solidFill>
                        <a:effectLst/>
                        <a:latin typeface="Cambria"/>
                        <a:ea typeface="ＭＳ 明朝"/>
                        <a:cs typeface="Times New Roman"/>
                      </a:endParaRPr>
                    </a:p>
                    <a:p>
                      <a:pPr marL="342900" lvl="0" indent="-342900">
                        <a:spcAft>
                          <a:spcPts val="0"/>
                        </a:spcAft>
                        <a:buFont typeface="Symbol"/>
                        <a:buChar char=""/>
                      </a:pPr>
                      <a:r>
                        <a:rPr lang="fr-FR" sz="2000" b="1" dirty="0">
                          <a:solidFill>
                            <a:srgbClr val="17375E"/>
                          </a:solidFill>
                          <a:effectLst/>
                          <a:latin typeface="Arial"/>
                          <a:ea typeface="ＭＳ 明朝"/>
                          <a:cs typeface="Times New Roman"/>
                        </a:rPr>
                        <a:t>D’imaginer </a:t>
                      </a:r>
                      <a:r>
                        <a:rPr lang="fr-FR" sz="2000" dirty="0">
                          <a:solidFill>
                            <a:srgbClr val="17375E"/>
                          </a:solidFill>
                          <a:effectLst/>
                          <a:latin typeface="Arial"/>
                          <a:ea typeface="ＭＳ 明朝"/>
                          <a:cs typeface="Times New Roman"/>
                        </a:rPr>
                        <a:t>une solution technique permettant d’augmenter l’efficacité énergétique d’une VMC</a:t>
                      </a:r>
                      <a:endParaRPr lang="fr-FR" sz="3200" dirty="0">
                        <a:solidFill>
                          <a:srgbClr val="17375E"/>
                        </a:solidFill>
                        <a:effectLst/>
                        <a:latin typeface="Cambria"/>
                        <a:ea typeface="ＭＳ 明朝"/>
                        <a:cs typeface="Times New Roman"/>
                      </a:endParaRPr>
                    </a:p>
                    <a:p>
                      <a:pPr marL="342900" lvl="0" indent="-342900">
                        <a:spcAft>
                          <a:spcPts val="0"/>
                        </a:spcAft>
                        <a:buFont typeface="Symbol"/>
                        <a:buChar char=""/>
                      </a:pPr>
                      <a:r>
                        <a:rPr lang="fr-FR" sz="2000" b="1" dirty="0">
                          <a:solidFill>
                            <a:srgbClr val="17375E"/>
                          </a:solidFill>
                          <a:effectLst/>
                          <a:latin typeface="Arial"/>
                          <a:ea typeface="ＭＳ 明朝"/>
                          <a:cs typeface="Times New Roman"/>
                        </a:rPr>
                        <a:t>De rendre compte </a:t>
                      </a:r>
                      <a:r>
                        <a:rPr lang="fr-FR" sz="2000" dirty="0">
                          <a:solidFill>
                            <a:srgbClr val="17375E"/>
                          </a:solidFill>
                          <a:effectLst/>
                          <a:latin typeface="Arial"/>
                          <a:ea typeface="ＭＳ 明朝"/>
                          <a:cs typeface="Times New Roman"/>
                        </a:rPr>
                        <a:t>de l’étude et des propositions d’amélioration de l’efficacité énergétique d’une VMC</a:t>
                      </a:r>
                      <a:endParaRPr lang="fr-FR" sz="3200" dirty="0">
                        <a:solidFill>
                          <a:srgbClr val="17375E"/>
                        </a:solidFill>
                        <a:effectLst/>
                        <a:latin typeface="Cambria"/>
                        <a:ea typeface="ＭＳ 明朝"/>
                        <a:cs typeface="Times New Roman"/>
                      </a:endParaRPr>
                    </a:p>
                    <a:p>
                      <a:pPr marL="111760">
                        <a:spcAft>
                          <a:spcPts val="0"/>
                        </a:spcAft>
                      </a:pPr>
                      <a:r>
                        <a:rPr lang="fr-FR" sz="2000" dirty="0">
                          <a:solidFill>
                            <a:srgbClr val="FF0000"/>
                          </a:solidFill>
                          <a:effectLst/>
                          <a:latin typeface="Arial"/>
                          <a:ea typeface="ＭＳ 明朝"/>
                          <a:cs typeface="Times New Roman"/>
                        </a:rPr>
                        <a:t> </a:t>
                      </a:r>
                      <a:endParaRPr lang="fr-FR" sz="3200" dirty="0">
                        <a:effectLst/>
                        <a:latin typeface="Cambria"/>
                        <a:ea typeface="ＭＳ 明朝"/>
                        <a:cs typeface="Times New Roman"/>
                      </a:endParaRPr>
                    </a:p>
                  </a:txBody>
                  <a:tcPr marL="68580" marR="68580" marT="0" marB="0"/>
                </a:tc>
              </a:tr>
            </a:tbl>
          </a:graphicData>
        </a:graphic>
      </p:graphicFrame>
      <p:sp>
        <p:nvSpPr>
          <p:cNvPr id="5" name="Arrondir un rectangle avec un coin diagonal 4"/>
          <p:cNvSpPr/>
          <p:nvPr/>
        </p:nvSpPr>
        <p:spPr>
          <a:xfrm>
            <a:off x="552736"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600" dirty="0"/>
              <a:t>Fiche scénario: description des activités</a:t>
            </a:r>
          </a:p>
        </p:txBody>
      </p:sp>
      <p:sp>
        <p:nvSpPr>
          <p:cNvPr id="6" name="Rectangle 5"/>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Mutualisation</a:t>
            </a:r>
            <a:endParaRPr lang="fr-FR" sz="3600" dirty="0"/>
          </a:p>
        </p:txBody>
      </p:sp>
      <p:pic>
        <p:nvPicPr>
          <p:cNvPr id="7" name="Picture 1" descr="C:\Users\Administrateur\Documents\My Dropbox\07- Lycée\Comm'\Logos\logo-STI2D-150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72542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3442845757"/>
              </p:ext>
            </p:extLst>
          </p:nvPr>
        </p:nvGraphicFramePr>
        <p:xfrm>
          <a:off x="552736" y="1600200"/>
          <a:ext cx="8502364" cy="5168899"/>
        </p:xfrm>
        <a:graphic>
          <a:graphicData uri="http://schemas.openxmlformats.org/drawingml/2006/table">
            <a:tbl>
              <a:tblPr firstRow="1" bandRow="1">
                <a:tableStyleId>{5C22544A-7EE6-4342-B048-85BDC9FD1C3A}</a:tableStyleId>
              </a:tblPr>
              <a:tblGrid>
                <a:gridCol w="2093737"/>
                <a:gridCol w="6408627"/>
              </a:tblGrid>
              <a:tr h="399255">
                <a:tc gridSpan="2">
                  <a:txBody>
                    <a:bodyPr/>
                    <a:lstStyle/>
                    <a:p>
                      <a:pPr>
                        <a:spcBef>
                          <a:spcPts val="600"/>
                        </a:spcBef>
                        <a:spcAft>
                          <a:spcPts val="0"/>
                        </a:spcAft>
                      </a:pPr>
                      <a:r>
                        <a:rPr lang="fr-FR" sz="1800" b="1" dirty="0">
                          <a:effectLst/>
                          <a:latin typeface="Arial"/>
                          <a:ea typeface="ＭＳ 明朝"/>
                          <a:cs typeface="Times New Roman"/>
                        </a:rPr>
                        <a:t>AP 2</a:t>
                      </a:r>
                      <a:r>
                        <a:rPr lang="fr-FR" sz="1800" dirty="0">
                          <a:effectLst/>
                          <a:latin typeface="Arial"/>
                          <a:ea typeface="ＭＳ 明朝"/>
                          <a:cs typeface="Times New Roman"/>
                        </a:rPr>
                        <a:t> :</a:t>
                      </a:r>
                      <a:r>
                        <a:rPr lang="fr-FR" sz="1800" dirty="0">
                          <a:solidFill>
                            <a:srgbClr val="FF0000"/>
                          </a:solidFill>
                          <a:effectLst/>
                          <a:latin typeface="Arial"/>
                          <a:ea typeface="ＭＳ 明朝"/>
                          <a:cs typeface="Times New Roman"/>
                        </a:rPr>
                        <a:t> </a:t>
                      </a:r>
                      <a:r>
                        <a:rPr lang="fr-FR" sz="1800" b="1" dirty="0">
                          <a:solidFill>
                            <a:schemeClr val="bg1"/>
                          </a:solidFill>
                          <a:effectLst/>
                          <a:latin typeface="Arial"/>
                          <a:ea typeface="ＭＳ 明朝"/>
                          <a:cs typeface="Times New Roman"/>
                        </a:rPr>
                        <a:t>Mesurer la déperdition énergétique créée par une VMC</a:t>
                      </a:r>
                      <a:endParaRPr lang="fr-FR" sz="2000" dirty="0">
                        <a:solidFill>
                          <a:schemeClr val="bg1"/>
                        </a:solidFill>
                        <a:effectLst/>
                        <a:latin typeface="Cambria"/>
                        <a:ea typeface="ＭＳ 明朝"/>
                        <a:cs typeface="Times New Roman"/>
                      </a:endParaRPr>
                    </a:p>
                  </a:txBody>
                  <a:tcPr marL="68580" marR="68580" marT="0" marB="0"/>
                </a:tc>
                <a:tc hMerge="1">
                  <a:txBody>
                    <a:bodyPr/>
                    <a:lstStyle/>
                    <a:p>
                      <a:endParaRPr lang="fr-FR"/>
                    </a:p>
                  </a:txBody>
                  <a:tcPr/>
                </a:tc>
              </a:tr>
              <a:tr h="767157">
                <a:tc>
                  <a:txBody>
                    <a:bodyPr/>
                    <a:lstStyle/>
                    <a:p>
                      <a:pPr>
                        <a:spcAft>
                          <a:spcPts val="0"/>
                        </a:spcAft>
                      </a:pPr>
                      <a:r>
                        <a:rPr lang="fr-FR" sz="1400" b="1" dirty="0">
                          <a:effectLst/>
                          <a:latin typeface="Arial"/>
                          <a:ea typeface="ＭＳ 明朝"/>
                          <a:cs typeface="Times New Roman"/>
                        </a:rPr>
                        <a:t>Objectifs du programme </a:t>
                      </a:r>
                      <a:r>
                        <a:rPr lang="fr-FR" sz="1400" b="1" dirty="0" smtClean="0">
                          <a:effectLst/>
                          <a:latin typeface="Arial"/>
                          <a:ea typeface="ＭＳ 明朝"/>
                          <a:cs typeface="Times New Roman"/>
                        </a:rPr>
                        <a:t>visés</a:t>
                      </a:r>
                      <a:endParaRPr lang="fr-FR" sz="1600" dirty="0">
                        <a:effectLst/>
                        <a:latin typeface="Cambria"/>
                        <a:ea typeface="ＭＳ 明朝"/>
                        <a:cs typeface="Times New Roman"/>
                      </a:endParaRPr>
                    </a:p>
                  </a:txBody>
                  <a:tcPr marL="68580" marR="68580" marT="0" marB="0"/>
                </a:tc>
                <a:tc>
                  <a:txBody>
                    <a:bodyPr/>
                    <a:lstStyle/>
                    <a:p>
                      <a:pPr>
                        <a:spcAft>
                          <a:spcPts val="0"/>
                        </a:spcAft>
                      </a:pPr>
                      <a:r>
                        <a:rPr lang="fr-FR" sz="1100" b="1" i="1" dirty="0">
                          <a:solidFill>
                            <a:schemeClr val="tx2">
                              <a:lumMod val="75000"/>
                            </a:schemeClr>
                          </a:solidFill>
                          <a:effectLst/>
                          <a:latin typeface="Arial"/>
                          <a:ea typeface="ＭＳ 明朝"/>
                          <a:cs typeface="Times New Roman"/>
                        </a:rPr>
                        <a:t>2.3.5 Comportement énergétique des systèmes</a:t>
                      </a:r>
                      <a:endParaRPr lang="fr-FR" sz="1600" b="1" dirty="0">
                        <a:solidFill>
                          <a:schemeClr val="tx2">
                            <a:lumMod val="75000"/>
                          </a:schemeClr>
                        </a:solidFill>
                        <a:effectLst/>
                        <a:latin typeface="Cambria"/>
                        <a:ea typeface="ＭＳ 明朝"/>
                        <a:cs typeface="Times New Roman"/>
                      </a:endParaRPr>
                    </a:p>
                    <a:p>
                      <a:pPr>
                        <a:spcAft>
                          <a:spcPts val="0"/>
                        </a:spcAft>
                      </a:pPr>
                      <a:r>
                        <a:rPr lang="fr-FR" sz="1100" i="1" dirty="0">
                          <a:solidFill>
                            <a:schemeClr val="tx2">
                              <a:lumMod val="75000"/>
                            </a:schemeClr>
                          </a:solidFill>
                          <a:effectLst/>
                          <a:latin typeface="Arial"/>
                          <a:ea typeface="ＭＳ 明朝"/>
                          <a:cs typeface="Times New Roman"/>
                        </a:rPr>
                        <a:t>Analyse des pertes de charges fluidiques, caractéristiques des composants</a:t>
                      </a:r>
                      <a:endParaRPr lang="fr-FR" sz="1600" dirty="0">
                        <a:solidFill>
                          <a:schemeClr val="tx2">
                            <a:lumMod val="75000"/>
                          </a:schemeClr>
                        </a:solidFill>
                        <a:effectLst/>
                        <a:latin typeface="Cambria"/>
                        <a:ea typeface="ＭＳ 明朝"/>
                        <a:cs typeface="Times New Roman"/>
                      </a:endParaRPr>
                    </a:p>
                    <a:p>
                      <a:pPr>
                        <a:spcAft>
                          <a:spcPts val="0"/>
                        </a:spcAft>
                      </a:pPr>
                      <a:r>
                        <a:rPr lang="fr-FR" sz="1100" i="1" dirty="0">
                          <a:solidFill>
                            <a:schemeClr val="tx2">
                              <a:lumMod val="75000"/>
                            </a:schemeClr>
                          </a:solidFill>
                          <a:effectLst/>
                          <a:latin typeface="Arial"/>
                          <a:ea typeface="ＭＳ 明朝"/>
                          <a:cs typeface="Times New Roman"/>
                        </a:rPr>
                        <a:t>Conservation d’énergie, pertes et rendements, principe de </a:t>
                      </a:r>
                      <a:r>
                        <a:rPr lang="fr-FR" sz="1100" i="1" dirty="0" smtClean="0">
                          <a:solidFill>
                            <a:schemeClr val="tx2">
                              <a:lumMod val="75000"/>
                            </a:schemeClr>
                          </a:solidFill>
                          <a:effectLst/>
                          <a:latin typeface="Arial"/>
                          <a:ea typeface="ＭＳ 明朝"/>
                          <a:cs typeface="Times New Roman"/>
                        </a:rPr>
                        <a:t>réversibilité</a:t>
                      </a:r>
                    </a:p>
                    <a:p>
                      <a:pPr>
                        <a:spcAft>
                          <a:spcPts val="0"/>
                        </a:spcAft>
                      </a:pPr>
                      <a:endParaRPr lang="fr-FR" sz="1600" dirty="0">
                        <a:solidFill>
                          <a:schemeClr val="tx2">
                            <a:lumMod val="75000"/>
                          </a:schemeClr>
                        </a:solidFill>
                        <a:effectLst/>
                        <a:latin typeface="Cambria"/>
                        <a:ea typeface="ＭＳ 明朝"/>
                        <a:cs typeface="Times New Roman"/>
                      </a:endParaRPr>
                    </a:p>
                  </a:txBody>
                  <a:tcPr marL="68580" marR="68580" marT="0" marB="0"/>
                </a:tc>
              </a:tr>
              <a:tr h="268490">
                <a:tc>
                  <a:txBody>
                    <a:bodyPr/>
                    <a:lstStyle/>
                    <a:p>
                      <a:pPr>
                        <a:spcAft>
                          <a:spcPts val="0"/>
                        </a:spcAft>
                      </a:pPr>
                      <a:r>
                        <a:rPr lang="fr-FR" sz="1400" b="1" dirty="0">
                          <a:effectLst/>
                          <a:latin typeface="Arial"/>
                          <a:ea typeface="ＭＳ 明朝"/>
                          <a:cs typeface="Times New Roman"/>
                        </a:rPr>
                        <a:t>Intention</a:t>
                      </a:r>
                      <a:r>
                        <a:rPr lang="fr-FR" sz="1400" dirty="0">
                          <a:effectLst/>
                          <a:latin typeface="Arial"/>
                          <a:ea typeface="ＭＳ 明朝"/>
                          <a:cs typeface="Times New Roman"/>
                        </a:rPr>
                        <a:t> </a:t>
                      </a:r>
                      <a:endParaRPr lang="fr-FR" sz="1600" dirty="0">
                        <a:effectLst/>
                        <a:latin typeface="Cambria"/>
                        <a:ea typeface="ＭＳ 明朝"/>
                        <a:cs typeface="Times New Roman"/>
                      </a:endParaRPr>
                    </a:p>
                  </a:txBody>
                  <a:tcPr marL="68580" marR="68580" marT="0" marB="0"/>
                </a:tc>
                <a:tc>
                  <a:txBody>
                    <a:bodyPr/>
                    <a:lstStyle/>
                    <a:p>
                      <a:pPr>
                        <a:spcAft>
                          <a:spcPts val="0"/>
                        </a:spcAft>
                      </a:pPr>
                      <a:r>
                        <a:rPr lang="fr-FR" sz="1400" dirty="0">
                          <a:solidFill>
                            <a:schemeClr val="tx2">
                              <a:lumMod val="75000"/>
                            </a:schemeClr>
                          </a:solidFill>
                          <a:effectLst/>
                          <a:latin typeface="Arial"/>
                          <a:ea typeface="ＭＳ 明朝"/>
                          <a:cs typeface="Times New Roman"/>
                        </a:rPr>
                        <a:t>Mesurer une énergie </a:t>
                      </a:r>
                      <a:endParaRPr lang="fr-FR" sz="1600" dirty="0">
                        <a:solidFill>
                          <a:schemeClr val="tx2">
                            <a:lumMod val="75000"/>
                          </a:schemeClr>
                        </a:solidFill>
                        <a:effectLst/>
                        <a:latin typeface="Cambria"/>
                        <a:ea typeface="ＭＳ 明朝"/>
                        <a:cs typeface="Times New Roman"/>
                      </a:endParaRPr>
                    </a:p>
                  </a:txBody>
                  <a:tcPr marL="68580" marR="68580" marT="0" marB="0"/>
                </a:tc>
              </a:tr>
              <a:tr h="295899">
                <a:tc>
                  <a:txBody>
                    <a:bodyPr/>
                    <a:lstStyle/>
                    <a:p>
                      <a:pPr>
                        <a:spcAft>
                          <a:spcPts val="0"/>
                        </a:spcAft>
                      </a:pPr>
                      <a:r>
                        <a:rPr lang="fr-FR" sz="1400">
                          <a:effectLst/>
                          <a:latin typeface="Arial"/>
                          <a:ea typeface="ＭＳ 明朝"/>
                          <a:cs typeface="Times New Roman"/>
                        </a:rPr>
                        <a:t>Démarche </a:t>
                      </a:r>
                      <a:endParaRPr lang="fr-FR" sz="1600">
                        <a:effectLst/>
                        <a:latin typeface="Cambria"/>
                        <a:ea typeface="ＭＳ 明朝"/>
                        <a:cs typeface="Times New Roman"/>
                      </a:endParaRPr>
                    </a:p>
                  </a:txBody>
                  <a:tcPr marL="68580" marR="68580" marT="0" marB="0"/>
                </a:tc>
                <a:tc>
                  <a:txBody>
                    <a:bodyPr/>
                    <a:lstStyle/>
                    <a:p>
                      <a:pPr>
                        <a:spcAft>
                          <a:spcPts val="0"/>
                        </a:spcAft>
                      </a:pPr>
                      <a:r>
                        <a:rPr lang="fr-FR" sz="1400" dirty="0">
                          <a:solidFill>
                            <a:schemeClr val="tx2">
                              <a:lumMod val="75000"/>
                            </a:schemeClr>
                          </a:solidFill>
                          <a:effectLst/>
                          <a:latin typeface="Arial"/>
                          <a:ea typeface="ＭＳ 明朝"/>
                          <a:cs typeface="Times New Roman"/>
                        </a:rPr>
                        <a:t>Résolution d’un problème technique</a:t>
                      </a:r>
                      <a:endParaRPr lang="fr-FR" sz="1600" dirty="0">
                        <a:solidFill>
                          <a:schemeClr val="tx2">
                            <a:lumMod val="75000"/>
                          </a:schemeClr>
                        </a:solidFill>
                        <a:effectLst/>
                        <a:latin typeface="Cambria"/>
                        <a:ea typeface="ＭＳ 明朝"/>
                        <a:cs typeface="Times New Roman"/>
                      </a:endParaRPr>
                    </a:p>
                  </a:txBody>
                  <a:tcPr marL="68580" marR="68580" marT="0" marB="0"/>
                </a:tc>
              </a:tr>
              <a:tr h="295899">
                <a:tc>
                  <a:txBody>
                    <a:bodyPr/>
                    <a:lstStyle/>
                    <a:p>
                      <a:pPr>
                        <a:spcAft>
                          <a:spcPts val="0"/>
                        </a:spcAft>
                      </a:pPr>
                      <a:r>
                        <a:rPr lang="fr-FR" sz="1400" dirty="0">
                          <a:effectLst/>
                          <a:latin typeface="Arial"/>
                          <a:ea typeface="ＭＳ 明朝"/>
                          <a:cs typeface="Times New Roman"/>
                        </a:rPr>
                        <a:t>Type d’activité</a:t>
                      </a:r>
                      <a:endParaRPr lang="fr-FR" sz="1600" dirty="0">
                        <a:effectLst/>
                        <a:latin typeface="Cambria"/>
                        <a:ea typeface="ＭＳ 明朝"/>
                        <a:cs typeface="Times New Roman"/>
                      </a:endParaRPr>
                    </a:p>
                  </a:txBody>
                  <a:tcPr marL="68580" marR="68580" marT="0" marB="0"/>
                </a:tc>
                <a:tc>
                  <a:txBody>
                    <a:bodyPr/>
                    <a:lstStyle/>
                    <a:p>
                      <a:pPr>
                        <a:spcAft>
                          <a:spcPts val="0"/>
                        </a:spcAft>
                      </a:pPr>
                      <a:r>
                        <a:rPr lang="fr-FR" sz="1400" dirty="0">
                          <a:solidFill>
                            <a:schemeClr val="tx2">
                              <a:lumMod val="75000"/>
                            </a:schemeClr>
                          </a:solidFill>
                          <a:effectLst/>
                          <a:latin typeface="Arial"/>
                          <a:ea typeface="ＭＳ 明朝"/>
                          <a:cs typeface="Times New Roman"/>
                        </a:rPr>
                        <a:t>Activité pratique expérimentale</a:t>
                      </a:r>
                      <a:endParaRPr lang="fr-FR" sz="1600" dirty="0">
                        <a:solidFill>
                          <a:schemeClr val="tx2">
                            <a:lumMod val="75000"/>
                          </a:schemeClr>
                        </a:solidFill>
                        <a:effectLst/>
                        <a:latin typeface="Cambria"/>
                        <a:ea typeface="ＭＳ 明朝"/>
                        <a:cs typeface="Times New Roman"/>
                      </a:endParaRPr>
                    </a:p>
                  </a:txBody>
                  <a:tcPr marL="68580" marR="68580" marT="0" marB="0"/>
                </a:tc>
              </a:tr>
              <a:tr h="295899">
                <a:tc>
                  <a:txBody>
                    <a:bodyPr/>
                    <a:lstStyle/>
                    <a:p>
                      <a:pPr>
                        <a:spcAft>
                          <a:spcPts val="0"/>
                        </a:spcAft>
                      </a:pPr>
                      <a:r>
                        <a:rPr lang="fr-FR" sz="1400">
                          <a:effectLst/>
                          <a:latin typeface="Arial"/>
                          <a:ea typeface="ＭＳ 明朝"/>
                          <a:cs typeface="Times New Roman"/>
                        </a:rPr>
                        <a:t>Durée</a:t>
                      </a:r>
                      <a:endParaRPr lang="fr-FR" sz="1600">
                        <a:effectLst/>
                        <a:latin typeface="Cambria"/>
                        <a:ea typeface="ＭＳ 明朝"/>
                        <a:cs typeface="Times New Roman"/>
                      </a:endParaRPr>
                    </a:p>
                  </a:txBody>
                  <a:tcPr marL="68580" marR="68580" marT="0" marB="0"/>
                </a:tc>
                <a:tc>
                  <a:txBody>
                    <a:bodyPr/>
                    <a:lstStyle/>
                    <a:p>
                      <a:pPr>
                        <a:spcAft>
                          <a:spcPts val="0"/>
                        </a:spcAft>
                      </a:pPr>
                      <a:r>
                        <a:rPr lang="fr-FR" sz="1400" dirty="0">
                          <a:solidFill>
                            <a:schemeClr val="tx2">
                              <a:lumMod val="75000"/>
                            </a:schemeClr>
                          </a:solidFill>
                          <a:effectLst/>
                          <a:latin typeface="Arial"/>
                          <a:ea typeface="ＭＳ 明朝"/>
                          <a:cs typeface="Times New Roman"/>
                        </a:rPr>
                        <a:t>1 fois 2h ou 1 fois 3h</a:t>
                      </a:r>
                      <a:endParaRPr lang="fr-FR" sz="1600" dirty="0">
                        <a:solidFill>
                          <a:schemeClr val="tx2">
                            <a:lumMod val="75000"/>
                          </a:schemeClr>
                        </a:solidFill>
                        <a:effectLst/>
                        <a:latin typeface="Cambria"/>
                        <a:ea typeface="ＭＳ 明朝"/>
                        <a:cs typeface="Times New Roman"/>
                      </a:endParaRPr>
                    </a:p>
                  </a:txBody>
                  <a:tcPr marL="68580" marR="68580" marT="0" marB="0"/>
                </a:tc>
              </a:tr>
              <a:tr h="295899">
                <a:tc>
                  <a:txBody>
                    <a:bodyPr/>
                    <a:lstStyle/>
                    <a:p>
                      <a:pPr>
                        <a:spcAft>
                          <a:spcPts val="0"/>
                        </a:spcAft>
                      </a:pPr>
                      <a:r>
                        <a:rPr lang="fr-FR" sz="1400">
                          <a:effectLst/>
                          <a:latin typeface="Arial"/>
                          <a:ea typeface="ＭＳ 明朝"/>
                          <a:cs typeface="Times New Roman"/>
                        </a:rPr>
                        <a:t>Forme de travail</a:t>
                      </a:r>
                      <a:endParaRPr lang="fr-FR" sz="1600">
                        <a:effectLst/>
                        <a:latin typeface="Cambria"/>
                        <a:ea typeface="ＭＳ 明朝"/>
                        <a:cs typeface="Times New Roman"/>
                      </a:endParaRPr>
                    </a:p>
                  </a:txBody>
                  <a:tcPr marL="68580" marR="68580" marT="0" marB="0"/>
                </a:tc>
                <a:tc>
                  <a:txBody>
                    <a:bodyPr/>
                    <a:lstStyle/>
                    <a:p>
                      <a:pPr>
                        <a:spcAft>
                          <a:spcPts val="0"/>
                        </a:spcAft>
                      </a:pPr>
                      <a:r>
                        <a:rPr lang="fr-FR" sz="1400" dirty="0">
                          <a:solidFill>
                            <a:schemeClr val="tx2">
                              <a:lumMod val="75000"/>
                            </a:schemeClr>
                          </a:solidFill>
                          <a:effectLst/>
                          <a:latin typeface="Arial"/>
                          <a:ea typeface="ＭＳ 明朝"/>
                          <a:cs typeface="Times New Roman"/>
                        </a:rPr>
                        <a:t>Binôme ou équipe de 3 élèves</a:t>
                      </a:r>
                      <a:endParaRPr lang="fr-FR" sz="1600" dirty="0">
                        <a:solidFill>
                          <a:schemeClr val="tx2">
                            <a:lumMod val="75000"/>
                          </a:schemeClr>
                        </a:solidFill>
                        <a:effectLst/>
                        <a:latin typeface="Cambria"/>
                        <a:ea typeface="ＭＳ 明朝"/>
                        <a:cs typeface="Times New Roman"/>
                      </a:endParaRPr>
                    </a:p>
                  </a:txBody>
                  <a:tcPr marL="68580" marR="68580" marT="0" marB="0"/>
                </a:tc>
              </a:tr>
              <a:tr h="295899">
                <a:tc>
                  <a:txBody>
                    <a:bodyPr/>
                    <a:lstStyle/>
                    <a:p>
                      <a:pPr>
                        <a:spcAft>
                          <a:spcPts val="0"/>
                        </a:spcAft>
                      </a:pPr>
                      <a:r>
                        <a:rPr lang="fr-FR" sz="1400">
                          <a:effectLst/>
                          <a:latin typeface="Arial"/>
                          <a:ea typeface="ＭＳ 明朝"/>
                          <a:cs typeface="Times New Roman"/>
                        </a:rPr>
                        <a:t>On donne</a:t>
                      </a:r>
                      <a:endParaRPr lang="fr-FR" sz="1600">
                        <a:effectLst/>
                        <a:latin typeface="Cambria"/>
                        <a:ea typeface="ＭＳ 明朝"/>
                        <a:cs typeface="Times New Roman"/>
                      </a:endParaRPr>
                    </a:p>
                  </a:txBody>
                  <a:tcPr marL="68580" marR="68580" marT="0" marB="0"/>
                </a:tc>
                <a:tc>
                  <a:txBody>
                    <a:bodyPr/>
                    <a:lstStyle/>
                    <a:p>
                      <a:pPr>
                        <a:spcAft>
                          <a:spcPts val="0"/>
                        </a:spcAft>
                      </a:pPr>
                      <a:r>
                        <a:rPr lang="fr-FR" sz="1400" dirty="0">
                          <a:effectLst/>
                          <a:latin typeface="Arial"/>
                          <a:ea typeface="ＭＳ 明朝"/>
                          <a:cs typeface="Times New Roman"/>
                        </a:rPr>
                        <a:t>On demande</a:t>
                      </a:r>
                      <a:endParaRPr lang="fr-FR" sz="1600" dirty="0">
                        <a:effectLst/>
                        <a:latin typeface="Cambria"/>
                        <a:ea typeface="ＭＳ 明朝"/>
                        <a:cs typeface="Times New Roman"/>
                      </a:endParaRPr>
                    </a:p>
                  </a:txBody>
                  <a:tcPr marL="68580" marR="68580" marT="0" marB="0"/>
                </a:tc>
              </a:tr>
              <a:tr h="2254502">
                <a:tc>
                  <a:txBody>
                    <a:bodyPr/>
                    <a:lstStyle/>
                    <a:p>
                      <a:pPr marL="342900" lvl="0" indent="-342900">
                        <a:spcAft>
                          <a:spcPts val="0"/>
                        </a:spcAft>
                        <a:buFont typeface="Symbol"/>
                        <a:buChar char=""/>
                      </a:pPr>
                      <a:r>
                        <a:rPr lang="fr-FR" sz="1200" b="1" dirty="0">
                          <a:solidFill>
                            <a:srgbClr val="17375E"/>
                          </a:solidFill>
                          <a:effectLst/>
                          <a:latin typeface="Arial"/>
                          <a:ea typeface="ＭＳ 明朝"/>
                          <a:cs typeface="Times New Roman"/>
                        </a:rPr>
                        <a:t>Une VMC simple flux instrumentée</a:t>
                      </a:r>
                      <a:endParaRPr lang="fr-FR" sz="1800" b="1" dirty="0">
                        <a:solidFill>
                          <a:srgbClr val="17375E"/>
                        </a:solidFill>
                        <a:effectLst/>
                        <a:latin typeface="Cambria"/>
                        <a:ea typeface="ＭＳ 明朝"/>
                        <a:cs typeface="Times New Roman"/>
                      </a:endParaRPr>
                    </a:p>
                    <a:p>
                      <a:pPr marL="342900" lvl="0" indent="-342900">
                        <a:spcAft>
                          <a:spcPts val="0"/>
                        </a:spcAft>
                        <a:buFont typeface="Symbol"/>
                        <a:buChar char=""/>
                      </a:pPr>
                      <a:r>
                        <a:rPr lang="fr-FR" sz="1200" b="1" dirty="0">
                          <a:solidFill>
                            <a:srgbClr val="17375E"/>
                          </a:solidFill>
                          <a:effectLst/>
                          <a:latin typeface="Arial"/>
                          <a:ea typeface="ＭＳ 明朝"/>
                          <a:cs typeface="Times New Roman"/>
                        </a:rPr>
                        <a:t>Capteurs de vitesse d’air et de température d’air</a:t>
                      </a:r>
                      <a:endParaRPr lang="fr-FR" sz="1800" b="1" dirty="0">
                        <a:solidFill>
                          <a:srgbClr val="17375E"/>
                        </a:solidFill>
                        <a:effectLst/>
                        <a:latin typeface="Cambria"/>
                        <a:ea typeface="ＭＳ 明朝"/>
                        <a:cs typeface="Times New Roman"/>
                      </a:endParaRPr>
                    </a:p>
                    <a:p>
                      <a:pPr marL="342900" lvl="0" indent="-342900">
                        <a:spcAft>
                          <a:spcPts val="0"/>
                        </a:spcAft>
                        <a:buFont typeface="Symbol"/>
                        <a:buChar char=""/>
                      </a:pPr>
                      <a:r>
                        <a:rPr lang="fr-FR" sz="1200" b="1" dirty="0">
                          <a:solidFill>
                            <a:srgbClr val="17375E"/>
                          </a:solidFill>
                          <a:effectLst/>
                          <a:latin typeface="Arial"/>
                          <a:ea typeface="ＭＳ 明朝"/>
                          <a:cs typeface="Times New Roman"/>
                        </a:rPr>
                        <a:t>Un document ressources « Energie fluidique »</a:t>
                      </a:r>
                      <a:endParaRPr lang="fr-FR" sz="1800" b="1" dirty="0">
                        <a:solidFill>
                          <a:srgbClr val="17375E"/>
                        </a:solidFill>
                        <a:effectLst/>
                        <a:latin typeface="Cambria"/>
                        <a:ea typeface="ＭＳ 明朝"/>
                        <a:cs typeface="Times New Roman"/>
                      </a:endParaRPr>
                    </a:p>
                    <a:p>
                      <a:pPr marL="342900" lvl="0" indent="-342900">
                        <a:spcAft>
                          <a:spcPts val="0"/>
                        </a:spcAft>
                        <a:buFont typeface="Symbol"/>
                        <a:buChar char=""/>
                      </a:pPr>
                      <a:r>
                        <a:rPr lang="fr-FR" sz="1200" b="1" dirty="0">
                          <a:solidFill>
                            <a:srgbClr val="17375E"/>
                          </a:solidFill>
                          <a:effectLst/>
                          <a:latin typeface="Arial"/>
                          <a:ea typeface="ＭＳ 明朝"/>
                          <a:cs typeface="Times New Roman"/>
                        </a:rPr>
                        <a:t>La maquette numérique de la VMC</a:t>
                      </a:r>
                      <a:endParaRPr lang="fr-FR" sz="1800" b="1" dirty="0">
                        <a:solidFill>
                          <a:srgbClr val="17375E"/>
                        </a:solidFill>
                        <a:effectLst/>
                        <a:latin typeface="Cambria"/>
                        <a:ea typeface="ＭＳ 明朝"/>
                        <a:cs typeface="Times New Roman"/>
                      </a:endParaRPr>
                    </a:p>
                  </a:txBody>
                  <a:tcPr marL="68580" marR="68580" marT="0" marB="0"/>
                </a:tc>
                <a:tc>
                  <a:txBody>
                    <a:bodyPr/>
                    <a:lstStyle/>
                    <a:p>
                      <a:pPr marL="342900" lvl="0" indent="-342900">
                        <a:spcAft>
                          <a:spcPts val="0"/>
                        </a:spcAft>
                        <a:buFont typeface="Symbol"/>
                        <a:buChar char=""/>
                      </a:pPr>
                      <a:r>
                        <a:rPr lang="fr-FR" sz="1200" b="1" dirty="0">
                          <a:solidFill>
                            <a:srgbClr val="17375E"/>
                          </a:solidFill>
                          <a:effectLst/>
                          <a:latin typeface="Arial"/>
                          <a:ea typeface="ＭＳ 明朝"/>
                          <a:cs typeface="Times New Roman"/>
                        </a:rPr>
                        <a:t>D’identifier le but de l’expérimentation et de justifier le mode opératoire</a:t>
                      </a:r>
                      <a:endParaRPr lang="fr-FR" sz="1800" b="1" dirty="0">
                        <a:solidFill>
                          <a:srgbClr val="17375E"/>
                        </a:solidFill>
                        <a:effectLst/>
                        <a:latin typeface="Cambria"/>
                        <a:ea typeface="ＭＳ 明朝"/>
                        <a:cs typeface="Times New Roman"/>
                      </a:endParaRPr>
                    </a:p>
                    <a:p>
                      <a:pPr marL="342900" lvl="0" indent="-342900">
                        <a:spcAft>
                          <a:spcPts val="0"/>
                        </a:spcAft>
                        <a:buFont typeface="Symbol"/>
                        <a:buChar char=""/>
                      </a:pPr>
                      <a:r>
                        <a:rPr lang="fr-FR" sz="1200" b="1" dirty="0">
                          <a:solidFill>
                            <a:srgbClr val="17375E"/>
                          </a:solidFill>
                          <a:effectLst/>
                          <a:latin typeface="Arial"/>
                          <a:ea typeface="ＭＳ 明朝"/>
                          <a:cs typeface="Times New Roman"/>
                        </a:rPr>
                        <a:t>D’effectuer les mesures de vitesses et de températures aux deux vitesses de la VMC</a:t>
                      </a:r>
                      <a:endParaRPr lang="fr-FR" sz="1800" b="1" dirty="0">
                        <a:solidFill>
                          <a:srgbClr val="17375E"/>
                        </a:solidFill>
                        <a:effectLst/>
                        <a:latin typeface="Cambria"/>
                        <a:ea typeface="ＭＳ 明朝"/>
                        <a:cs typeface="Times New Roman"/>
                      </a:endParaRPr>
                    </a:p>
                    <a:p>
                      <a:pPr marL="342900" lvl="0" indent="-342900">
                        <a:spcAft>
                          <a:spcPts val="0"/>
                        </a:spcAft>
                        <a:buFont typeface="Symbol"/>
                        <a:buChar char=""/>
                      </a:pPr>
                      <a:r>
                        <a:rPr lang="fr-FR" sz="1200" b="1" dirty="0">
                          <a:solidFill>
                            <a:srgbClr val="17375E"/>
                          </a:solidFill>
                          <a:effectLst/>
                          <a:latin typeface="Arial"/>
                          <a:ea typeface="ＭＳ 明朝"/>
                          <a:cs typeface="Times New Roman"/>
                        </a:rPr>
                        <a:t>De calculer l’énergie dépensée sur une période donnée à l’aide d’un tableur Excel</a:t>
                      </a:r>
                      <a:endParaRPr lang="fr-FR" sz="1800" b="1" dirty="0">
                        <a:solidFill>
                          <a:srgbClr val="17375E"/>
                        </a:solidFill>
                        <a:effectLst/>
                        <a:latin typeface="Cambria"/>
                        <a:ea typeface="ＭＳ 明朝"/>
                        <a:cs typeface="Times New Roman"/>
                      </a:endParaRPr>
                    </a:p>
                    <a:p>
                      <a:pPr marL="342900" lvl="0" indent="-342900">
                        <a:spcAft>
                          <a:spcPts val="0"/>
                        </a:spcAft>
                        <a:buFont typeface="Symbol"/>
                        <a:buChar char=""/>
                      </a:pPr>
                      <a:r>
                        <a:rPr lang="fr-FR" sz="1200" b="1" dirty="0">
                          <a:solidFill>
                            <a:srgbClr val="17375E"/>
                          </a:solidFill>
                          <a:effectLst/>
                          <a:latin typeface="Arial"/>
                          <a:ea typeface="ＭＳ 明朝"/>
                          <a:cs typeface="Times New Roman"/>
                        </a:rPr>
                        <a:t>D’effectuer ces mesures et calculs avec une grande longueur de gaine et des singularités dans le circuit</a:t>
                      </a:r>
                      <a:endParaRPr lang="fr-FR" sz="1800" b="1" dirty="0">
                        <a:solidFill>
                          <a:srgbClr val="17375E"/>
                        </a:solidFill>
                        <a:effectLst/>
                        <a:latin typeface="Cambria"/>
                        <a:ea typeface="ＭＳ 明朝"/>
                        <a:cs typeface="Times New Roman"/>
                      </a:endParaRPr>
                    </a:p>
                    <a:p>
                      <a:pPr marL="342900" lvl="0" indent="-342900">
                        <a:spcAft>
                          <a:spcPts val="0"/>
                        </a:spcAft>
                        <a:buFont typeface="Symbol"/>
                        <a:buChar char=""/>
                      </a:pPr>
                      <a:r>
                        <a:rPr lang="fr-FR" sz="1200" b="1" dirty="0">
                          <a:solidFill>
                            <a:srgbClr val="17375E"/>
                          </a:solidFill>
                          <a:effectLst/>
                          <a:latin typeface="Arial"/>
                          <a:ea typeface="ＭＳ 明朝"/>
                          <a:cs typeface="Times New Roman"/>
                        </a:rPr>
                        <a:t>D’effectuer ces mesures et calculs avec des bouches d’entrée d’air différentes</a:t>
                      </a:r>
                      <a:endParaRPr lang="fr-FR" sz="1800" b="1" dirty="0">
                        <a:solidFill>
                          <a:srgbClr val="17375E"/>
                        </a:solidFill>
                        <a:effectLst/>
                        <a:latin typeface="Cambria"/>
                        <a:ea typeface="ＭＳ 明朝"/>
                        <a:cs typeface="Times New Roman"/>
                      </a:endParaRPr>
                    </a:p>
                    <a:p>
                      <a:pPr marL="342900" lvl="0" indent="-342900">
                        <a:spcAft>
                          <a:spcPts val="0"/>
                        </a:spcAft>
                        <a:buFont typeface="Symbol"/>
                        <a:buChar char=""/>
                      </a:pPr>
                      <a:r>
                        <a:rPr lang="fr-FR" sz="1200" b="1" dirty="0">
                          <a:solidFill>
                            <a:srgbClr val="17375E"/>
                          </a:solidFill>
                          <a:effectLst/>
                          <a:latin typeface="Arial"/>
                          <a:ea typeface="ＭＳ 明朝"/>
                          <a:cs typeface="Times New Roman"/>
                        </a:rPr>
                        <a:t>Proposer une feuille de calcul dédiée au calcul de la déperdition énergétique d’un pavillon</a:t>
                      </a:r>
                      <a:endParaRPr lang="fr-FR" sz="1800" b="1" dirty="0">
                        <a:solidFill>
                          <a:srgbClr val="17375E"/>
                        </a:solidFill>
                        <a:effectLst/>
                        <a:latin typeface="Cambria"/>
                        <a:ea typeface="ＭＳ 明朝"/>
                        <a:cs typeface="Times New Roman"/>
                      </a:endParaRPr>
                    </a:p>
                    <a:p>
                      <a:pPr marL="342900" lvl="0" indent="-342900">
                        <a:spcAft>
                          <a:spcPts val="0"/>
                        </a:spcAft>
                        <a:buFont typeface="Symbol"/>
                        <a:buChar char=""/>
                      </a:pPr>
                      <a:r>
                        <a:rPr lang="fr-FR" sz="1200" b="1" dirty="0">
                          <a:solidFill>
                            <a:srgbClr val="17375E"/>
                          </a:solidFill>
                          <a:effectLst/>
                          <a:latin typeface="Arial"/>
                          <a:ea typeface="ＭＳ 明朝"/>
                          <a:cs typeface="Times New Roman"/>
                        </a:rPr>
                        <a:t>De compléter une fiche de formalisation des connaissances abordées (débit, énergie, notions de rendement et de pertes de charges</a:t>
                      </a:r>
                      <a:r>
                        <a:rPr lang="fr-FR" sz="1200" b="1" dirty="0" smtClean="0">
                          <a:solidFill>
                            <a:srgbClr val="17375E"/>
                          </a:solidFill>
                          <a:effectLst/>
                          <a:latin typeface="Arial"/>
                          <a:ea typeface="ＭＳ 明朝"/>
                          <a:cs typeface="Times New Roman"/>
                        </a:rPr>
                        <a:t>)</a:t>
                      </a:r>
                      <a:endParaRPr lang="fr-FR" sz="1800" b="1" dirty="0">
                        <a:solidFill>
                          <a:srgbClr val="17375E"/>
                        </a:solidFill>
                        <a:effectLst/>
                        <a:latin typeface="Cambria"/>
                        <a:ea typeface="ＭＳ 明朝"/>
                        <a:cs typeface="Times New Roman"/>
                      </a:endParaRPr>
                    </a:p>
                  </a:txBody>
                  <a:tcPr marL="68580" marR="68580" marT="0" marB="0"/>
                </a:tc>
              </a:tr>
            </a:tbl>
          </a:graphicData>
        </a:graphic>
      </p:graphicFrame>
      <p:sp>
        <p:nvSpPr>
          <p:cNvPr id="4" name="Arrondir un rectangle avec un coin diagonal 3"/>
          <p:cNvSpPr/>
          <p:nvPr/>
        </p:nvSpPr>
        <p:spPr>
          <a:xfrm>
            <a:off x="552736" y="116633"/>
            <a:ext cx="8429683" cy="988267"/>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600" dirty="0"/>
              <a:t>Fiche scénario: description des d’activités de la séquence</a:t>
            </a:r>
          </a:p>
        </p:txBody>
      </p:sp>
      <p:sp>
        <p:nvSpPr>
          <p:cNvPr id="6" name="Rectangle 5"/>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Mutualisation</a:t>
            </a:r>
            <a:endParaRPr lang="fr-FR" sz="3600" dirty="0"/>
          </a:p>
        </p:txBody>
      </p:sp>
      <p:pic>
        <p:nvPicPr>
          <p:cNvPr id="7" name="Picture 1" descr="C:\Users\Administrateur\Documents\My Dropbox\07- Lycée\Comm'\Logos\logo-STI2D-150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26471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Fiche 2.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1016" y="3593108"/>
            <a:ext cx="4076753" cy="2836444"/>
          </a:xfrm>
          <a:prstGeom prst="rect">
            <a:avLst/>
          </a:prstGeom>
          <a:ln>
            <a:noFill/>
          </a:ln>
          <a:effectLst>
            <a:outerShdw blurRad="292100" dist="139700" dir="2700000" algn="tl" rotWithShape="0">
              <a:srgbClr val="333333">
                <a:alpha val="65000"/>
              </a:srgbClr>
            </a:outerShdw>
          </a:effectLst>
        </p:spPr>
      </p:pic>
      <p:pic>
        <p:nvPicPr>
          <p:cNvPr id="4" name="Image 3" descr="Fiche 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244" y="1272360"/>
            <a:ext cx="3604772" cy="5157192"/>
          </a:xfrm>
          <a:prstGeom prst="rect">
            <a:avLst/>
          </a:prstGeom>
          <a:ln>
            <a:noFill/>
          </a:ln>
          <a:effectLst>
            <a:outerShdw blurRad="292100" dist="139700" dir="2700000" algn="tl" rotWithShape="0">
              <a:srgbClr val="333333">
                <a:alpha val="65000"/>
              </a:srgbClr>
            </a:outerShdw>
          </a:effectLst>
        </p:spPr>
      </p:pic>
      <p:sp>
        <p:nvSpPr>
          <p:cNvPr id="8" name="Arrondir un rectangle avec un coin diagonal 7"/>
          <p:cNvSpPr/>
          <p:nvPr/>
        </p:nvSpPr>
        <p:spPr>
          <a:xfrm>
            <a:off x="552736"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600" dirty="0"/>
              <a:t>Fiche </a:t>
            </a:r>
            <a:r>
              <a:rPr lang="fr-FR" sz="3600" dirty="0" smtClean="0"/>
              <a:t>scénario</a:t>
            </a:r>
            <a:r>
              <a:rPr lang="fr-FR" sz="3600" dirty="0"/>
              <a:t> </a:t>
            </a:r>
            <a:r>
              <a:rPr lang="fr-FR" sz="3600" dirty="0" smtClean="0"/>
              <a:t>complète</a:t>
            </a:r>
            <a:endParaRPr lang="fr-FR" sz="3600" dirty="0"/>
          </a:p>
        </p:txBody>
      </p:sp>
      <p:sp>
        <p:nvSpPr>
          <p:cNvPr id="9" name="Rectangle 8"/>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Mutualisation</a:t>
            </a:r>
            <a:endParaRPr lang="fr-FR" sz="3600" dirty="0"/>
          </a:p>
        </p:txBody>
      </p:sp>
      <p:pic>
        <p:nvPicPr>
          <p:cNvPr id="10" name="Picture 1" descr="C:\Users\Administrateur\Documents\My Dropbox\07- Lycée\Comm'\Logos\logo-STI2D-150p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er 11"/>
          <p:cNvGrpSpPr/>
          <p:nvPr/>
        </p:nvGrpSpPr>
        <p:grpSpPr>
          <a:xfrm>
            <a:off x="5406448" y="1272360"/>
            <a:ext cx="2105495" cy="3195659"/>
            <a:chOff x="6295448" y="1438822"/>
            <a:chExt cx="2105495" cy="3195659"/>
          </a:xfrm>
        </p:grpSpPr>
        <p:pic>
          <p:nvPicPr>
            <p:cNvPr id="7" name="Image 6" descr="nonomontr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5220" y="1844824"/>
              <a:ext cx="2075723" cy="1556792"/>
            </a:xfrm>
            <a:prstGeom prst="rect">
              <a:avLst/>
            </a:prstGeom>
          </p:spPr>
        </p:pic>
        <p:sp>
          <p:nvSpPr>
            <p:cNvPr id="11" name="Rectangle 10"/>
            <p:cNvSpPr/>
            <p:nvPr/>
          </p:nvSpPr>
          <p:spPr>
            <a:xfrm rot="16200000">
              <a:off x="5750366" y="1983904"/>
              <a:ext cx="3195659" cy="2105495"/>
            </a:xfrm>
            <a:prstGeom prst="rect">
              <a:avLst/>
            </a:prstGeom>
            <a:noFill/>
          </p:spPr>
          <p:txBody>
            <a:bodyPr wrap="none" lIns="91440" tIns="45720" rIns="91440" bIns="45720">
              <a:prstTxWarp prst="textCircle">
                <a:avLst>
                  <a:gd name="adj" fmla="val 10860612"/>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r-FR" sz="5400" b="1" dirty="0" smtClean="0">
                  <a:ln/>
                  <a:solidFill>
                    <a:schemeClr val="accent3"/>
                  </a:solidFill>
                </a:rPr>
                <a:t>Outil de référence</a:t>
              </a:r>
              <a:endParaRPr lang="fr-FR" sz="5400" b="1" dirty="0">
                <a:ln/>
                <a:solidFill>
                  <a:schemeClr val="accent3"/>
                </a:solidFill>
              </a:endParaRPr>
            </a:p>
          </p:txBody>
        </p:sp>
      </p:grpSp>
    </p:spTree>
    <p:extLst>
      <p:ext uri="{BB962C8B-B14F-4D97-AF65-F5344CB8AC3E}">
        <p14:creationId xmlns:p14="http://schemas.microsoft.com/office/powerpoint/2010/main" val="20825268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1019491025"/>
              </p:ext>
            </p:extLst>
          </p:nvPr>
        </p:nvGraphicFramePr>
        <p:xfrm>
          <a:off x="752820" y="889916"/>
          <a:ext cx="8229599" cy="5259680"/>
        </p:xfrm>
        <a:graphic>
          <a:graphicData uri="http://schemas.openxmlformats.org/drawingml/2006/table">
            <a:tbl>
              <a:tblPr>
                <a:tableStyleId>{2D5ABB26-0587-4C30-8999-92F81FD0307C}</a:tableStyleId>
              </a:tblPr>
              <a:tblGrid>
                <a:gridCol w="1868905"/>
                <a:gridCol w="6360694"/>
              </a:tblGrid>
              <a:tr h="513289">
                <a:tc>
                  <a:txBody>
                    <a:bodyPr/>
                    <a:lstStyle/>
                    <a:p>
                      <a:pPr algn="l" fontAlgn="ctr"/>
                      <a:r>
                        <a:rPr lang="fr-FR" sz="1600" b="1" u="none" strike="noStrike" dirty="0" smtClean="0">
                          <a:effectLst/>
                        </a:rPr>
                        <a:t>Contenus</a:t>
                      </a:r>
                      <a:endParaRPr lang="fr-FR" sz="1600" b="1" i="0" u="none" strike="noStrike" dirty="0">
                        <a:effectLst/>
                        <a:latin typeface="Arial"/>
                      </a:endParaRPr>
                    </a:p>
                  </a:txBody>
                  <a:tcPr marL="72000" marR="72000" marT="0" marB="0" anchor="ctr">
                    <a:solidFill>
                      <a:schemeClr val="accent6">
                        <a:lumMod val="20000"/>
                        <a:lumOff val="80000"/>
                      </a:schemeClr>
                    </a:solidFill>
                  </a:tcPr>
                </a:tc>
                <a:tc>
                  <a:txBody>
                    <a:bodyPr/>
                    <a:lstStyle/>
                    <a:p>
                      <a:pPr algn="l" fontAlgn="ctr"/>
                      <a:r>
                        <a:rPr lang="fr-FR" sz="1400" u="none" strike="noStrike" dirty="0" smtClean="0">
                          <a:effectLst/>
                        </a:rPr>
                        <a:t>Chaque séquence vise l'acquisition (découverte ou approfondissement) de </a:t>
                      </a:r>
                      <a:r>
                        <a:rPr lang="fr-FR" sz="1400" u="none" strike="noStrike" dirty="0" smtClean="0">
                          <a:solidFill>
                            <a:srgbClr val="FF0000"/>
                          </a:solidFill>
                          <a:effectLst/>
                        </a:rPr>
                        <a:t>connaissances précises du référentiel</a:t>
                      </a:r>
                      <a:r>
                        <a:rPr lang="fr-FR" sz="1400" u="none" strike="noStrike" dirty="0" smtClean="0">
                          <a:effectLst/>
                        </a:rPr>
                        <a:t>, identifiées dans le programme</a:t>
                      </a:r>
                      <a:endParaRPr lang="fr-FR" sz="1400" b="1" i="0" u="none" strike="noStrike" dirty="0">
                        <a:effectLst/>
                        <a:latin typeface="Arial"/>
                      </a:endParaRPr>
                    </a:p>
                  </a:txBody>
                  <a:tcPr marL="72000" marR="72000" marT="0" marB="0" anchor="ctr">
                    <a:solidFill>
                      <a:schemeClr val="accent6">
                        <a:lumMod val="20000"/>
                        <a:lumOff val="80000"/>
                      </a:schemeClr>
                    </a:solidFill>
                  </a:tcPr>
                </a:tc>
              </a:tr>
              <a:tr h="513289">
                <a:tc>
                  <a:txBody>
                    <a:bodyPr/>
                    <a:lstStyle/>
                    <a:p>
                      <a:pPr algn="l" fontAlgn="ctr"/>
                      <a:r>
                        <a:rPr lang="fr-FR" sz="1600" b="1" u="none" strike="noStrike" dirty="0">
                          <a:effectLst/>
                        </a:rPr>
                        <a:t>Centres d'intérêt</a:t>
                      </a:r>
                      <a:endParaRPr lang="fr-FR" sz="1600" b="1" i="0" u="none" strike="noStrike" dirty="0">
                        <a:effectLst/>
                        <a:latin typeface="Arial"/>
                      </a:endParaRPr>
                    </a:p>
                  </a:txBody>
                  <a:tcPr marL="72000" marR="72000" marT="0" marB="0" anchor="ctr">
                    <a:solidFill>
                      <a:schemeClr val="accent5">
                        <a:lumMod val="20000"/>
                        <a:lumOff val="80000"/>
                      </a:schemeClr>
                    </a:solidFill>
                  </a:tcPr>
                </a:tc>
                <a:tc>
                  <a:txBody>
                    <a:bodyPr/>
                    <a:lstStyle/>
                    <a:p>
                      <a:pPr algn="l" fontAlgn="ctr"/>
                      <a:r>
                        <a:rPr lang="fr-FR" sz="1400" u="none" strike="noStrike" dirty="0" smtClean="0">
                          <a:effectLst/>
                        </a:rPr>
                        <a:t>Chaque </a:t>
                      </a:r>
                      <a:r>
                        <a:rPr lang="fr-FR" sz="1400" u="none" strike="noStrike" dirty="0">
                          <a:effectLst/>
                        </a:rPr>
                        <a:t>séquence permet d'aborder de </a:t>
                      </a:r>
                      <a:r>
                        <a:rPr lang="fr-FR" sz="1400" u="none" strike="noStrike" dirty="0">
                          <a:solidFill>
                            <a:srgbClr val="FF0000"/>
                          </a:solidFill>
                          <a:effectLst/>
                        </a:rPr>
                        <a:t>1 à 3 CI au maximum</a:t>
                      </a:r>
                      <a:r>
                        <a:rPr lang="fr-FR" sz="1400" u="none" strike="noStrike" dirty="0">
                          <a:effectLst/>
                        </a:rPr>
                        <a:t>, de manière </a:t>
                      </a:r>
                      <a:r>
                        <a:rPr lang="fr-FR" sz="1400" u="none" strike="noStrike" dirty="0" smtClean="0">
                          <a:effectLst/>
                        </a:rPr>
                        <a:t>à </a:t>
                      </a:r>
                      <a:r>
                        <a:rPr lang="fr-FR" sz="1400" u="none" strike="noStrike" dirty="0">
                          <a:effectLst/>
                        </a:rPr>
                        <a:t>faciliter les </a:t>
                      </a:r>
                      <a:r>
                        <a:rPr lang="fr-FR" sz="1400" u="none" strike="noStrike" dirty="0" smtClean="0">
                          <a:effectLst/>
                        </a:rPr>
                        <a:t>synthèses et limiter le nombre de supports</a:t>
                      </a:r>
                      <a:endParaRPr lang="fr-FR" sz="1400" b="1" i="0" u="none" strike="noStrike" dirty="0">
                        <a:effectLst/>
                        <a:latin typeface="Arial"/>
                      </a:endParaRPr>
                    </a:p>
                  </a:txBody>
                  <a:tcPr marL="72000" marR="72000" marT="0" marB="0" anchor="ctr">
                    <a:solidFill>
                      <a:schemeClr val="accent5">
                        <a:lumMod val="20000"/>
                        <a:lumOff val="80000"/>
                      </a:schemeClr>
                    </a:solidFill>
                  </a:tcPr>
                </a:tc>
              </a:tr>
              <a:tr h="513289">
                <a:tc>
                  <a:txBody>
                    <a:bodyPr/>
                    <a:lstStyle/>
                    <a:p>
                      <a:pPr marL="0" algn="l" defTabSz="457200" rtl="0" eaLnBrk="1" fontAlgn="ctr" latinLnBrk="0" hangingPunct="1"/>
                      <a:r>
                        <a:rPr lang="fr-FR" sz="1600" b="1" u="none" strike="noStrike" kern="1200" dirty="0" smtClean="0">
                          <a:solidFill>
                            <a:schemeClr val="tx1"/>
                          </a:solidFill>
                          <a:effectLst/>
                          <a:latin typeface="+mn-lt"/>
                          <a:ea typeface="+mn-ea"/>
                          <a:cs typeface="+mn-cs"/>
                        </a:rPr>
                        <a:t>Thème de travail</a:t>
                      </a:r>
                      <a:endParaRPr lang="fr-FR" sz="1600" b="1" u="none" strike="noStrike" kern="1200" dirty="0">
                        <a:solidFill>
                          <a:schemeClr val="tx1"/>
                        </a:solidFill>
                        <a:effectLst/>
                        <a:latin typeface="+mn-lt"/>
                        <a:ea typeface="+mn-ea"/>
                        <a:cs typeface="+mn-cs"/>
                      </a:endParaRPr>
                    </a:p>
                  </a:txBody>
                  <a:tcPr marL="72000" marR="72000" marT="0" marB="0" anchor="ctr">
                    <a:solidFill>
                      <a:schemeClr val="accent6">
                        <a:lumMod val="20000"/>
                        <a:lumOff val="80000"/>
                      </a:schemeClr>
                    </a:solidFill>
                  </a:tcPr>
                </a:tc>
                <a:tc>
                  <a:txBody>
                    <a:bodyPr/>
                    <a:lstStyle/>
                    <a:p>
                      <a:pPr marL="0" algn="l" defTabSz="457200" rtl="0" eaLnBrk="1" fontAlgn="ctr" latinLnBrk="0" hangingPunct="1"/>
                      <a:r>
                        <a:rPr lang="fr-FR" sz="1400" u="none" strike="noStrike" kern="1200" dirty="0" smtClean="0">
                          <a:solidFill>
                            <a:schemeClr val="tx1"/>
                          </a:solidFill>
                          <a:effectLst/>
                          <a:latin typeface="+mn-lt"/>
                          <a:ea typeface="+mn-ea"/>
                          <a:cs typeface="+mn-cs"/>
                        </a:rPr>
                        <a:t>Chaque </a:t>
                      </a:r>
                      <a:r>
                        <a:rPr lang="fr-FR" sz="1400" u="none" strike="noStrike" kern="1200" dirty="0">
                          <a:solidFill>
                            <a:schemeClr val="tx1"/>
                          </a:solidFill>
                          <a:effectLst/>
                          <a:latin typeface="+mn-lt"/>
                          <a:ea typeface="+mn-ea"/>
                          <a:cs typeface="+mn-cs"/>
                        </a:rPr>
                        <a:t>séquence correspond à un thème unique de travail, </a:t>
                      </a:r>
                      <a:r>
                        <a:rPr lang="fr-FR" sz="1400" u="none" strike="noStrike" kern="1200" dirty="0">
                          <a:solidFill>
                            <a:srgbClr val="FF0000"/>
                          </a:solidFill>
                          <a:effectLst/>
                          <a:latin typeface="+mn-lt"/>
                          <a:ea typeface="+mn-ea"/>
                          <a:cs typeface="+mn-cs"/>
                        </a:rPr>
                        <a:t>porteur de sens</a:t>
                      </a:r>
                      <a:r>
                        <a:rPr lang="fr-FR" sz="1400" u="none" strike="noStrike" kern="1200" dirty="0">
                          <a:solidFill>
                            <a:schemeClr val="tx1"/>
                          </a:solidFill>
                          <a:effectLst/>
                          <a:latin typeface="+mn-lt"/>
                          <a:ea typeface="+mn-ea"/>
                          <a:cs typeface="+mn-cs"/>
                        </a:rPr>
                        <a:t> pour les élèves et </a:t>
                      </a:r>
                      <a:r>
                        <a:rPr lang="fr-FR" sz="1400" u="none" strike="noStrike" kern="1200" dirty="0" smtClean="0">
                          <a:solidFill>
                            <a:schemeClr val="tx1"/>
                          </a:solidFill>
                          <a:effectLst/>
                          <a:latin typeface="+mn-lt"/>
                          <a:ea typeface="+mn-ea"/>
                          <a:cs typeface="+mn-cs"/>
                        </a:rPr>
                        <a:t>intégrant </a:t>
                      </a:r>
                      <a:r>
                        <a:rPr lang="fr-FR" sz="1400" u="none" strike="noStrike" kern="1200" dirty="0">
                          <a:solidFill>
                            <a:schemeClr val="tx1"/>
                          </a:solidFill>
                          <a:effectLst/>
                          <a:latin typeface="+mn-lt"/>
                          <a:ea typeface="+mn-ea"/>
                          <a:cs typeface="+mn-cs"/>
                        </a:rPr>
                        <a:t>les CI utilisés</a:t>
                      </a:r>
                    </a:p>
                  </a:txBody>
                  <a:tcPr marL="72000" marR="72000" marT="0" marB="0" anchor="ctr">
                    <a:solidFill>
                      <a:schemeClr val="accent6">
                        <a:lumMod val="20000"/>
                        <a:lumOff val="80000"/>
                      </a:schemeClr>
                    </a:solidFill>
                  </a:tcPr>
                </a:tc>
              </a:tr>
              <a:tr h="513289">
                <a:tc>
                  <a:txBody>
                    <a:bodyPr/>
                    <a:lstStyle/>
                    <a:p>
                      <a:pPr marL="0" algn="l" defTabSz="457200" rtl="0" eaLnBrk="1" fontAlgn="ctr" latinLnBrk="0" hangingPunct="1"/>
                      <a:r>
                        <a:rPr lang="fr-FR" sz="1600" b="1" u="none" strike="noStrike" kern="1200" dirty="0" smtClean="0">
                          <a:solidFill>
                            <a:schemeClr val="tx1"/>
                          </a:solidFill>
                          <a:effectLst/>
                          <a:latin typeface="+mn-lt"/>
                          <a:ea typeface="+mn-ea"/>
                          <a:cs typeface="+mn-cs"/>
                        </a:rPr>
                        <a:t>Durée d’une séquence</a:t>
                      </a:r>
                      <a:endParaRPr lang="fr-FR" sz="1600" b="1" u="none" strike="noStrike" kern="1200" dirty="0">
                        <a:solidFill>
                          <a:schemeClr val="tx1"/>
                        </a:solidFill>
                        <a:effectLst/>
                        <a:latin typeface="+mn-lt"/>
                        <a:ea typeface="+mn-ea"/>
                        <a:cs typeface="+mn-cs"/>
                      </a:endParaRPr>
                    </a:p>
                  </a:txBody>
                  <a:tcPr marL="72000" marR="72000" marT="0" marB="0" anchor="ctr">
                    <a:solidFill>
                      <a:schemeClr val="accent5">
                        <a:lumMod val="20000"/>
                        <a:lumOff val="80000"/>
                      </a:schemeClr>
                    </a:solidFill>
                  </a:tcPr>
                </a:tc>
                <a:tc>
                  <a:txBody>
                    <a:bodyPr/>
                    <a:lstStyle/>
                    <a:p>
                      <a:pPr marL="0" algn="l" defTabSz="457200" rtl="0" eaLnBrk="1" fontAlgn="ctr" latinLnBrk="0" hangingPunct="1"/>
                      <a:r>
                        <a:rPr lang="fr-FR" sz="1400" u="none" strike="noStrike" kern="1200" dirty="0" smtClean="0">
                          <a:solidFill>
                            <a:schemeClr val="tx1"/>
                          </a:solidFill>
                          <a:effectLst/>
                          <a:latin typeface="+mn-lt"/>
                          <a:ea typeface="+mn-ea"/>
                          <a:cs typeface="+mn-cs"/>
                        </a:rPr>
                        <a:t>Chaque </a:t>
                      </a:r>
                      <a:r>
                        <a:rPr lang="fr-FR" sz="1400" u="none" strike="noStrike" kern="1200" dirty="0">
                          <a:solidFill>
                            <a:schemeClr val="tx1"/>
                          </a:solidFill>
                          <a:effectLst/>
                          <a:latin typeface="+mn-lt"/>
                          <a:ea typeface="+mn-ea"/>
                          <a:cs typeface="+mn-cs"/>
                        </a:rPr>
                        <a:t>séquence comprend de </a:t>
                      </a:r>
                      <a:r>
                        <a:rPr lang="fr-FR" sz="1400" u="none" strike="noStrike" kern="1200" dirty="0">
                          <a:solidFill>
                            <a:srgbClr val="FF0000"/>
                          </a:solidFill>
                          <a:effectLst/>
                          <a:latin typeface="+mn-lt"/>
                          <a:ea typeface="+mn-ea"/>
                          <a:cs typeface="+mn-cs"/>
                        </a:rPr>
                        <a:t>2 à 4 semaines </a:t>
                      </a:r>
                      <a:r>
                        <a:rPr lang="fr-FR" sz="1400" u="none" strike="noStrike" kern="1200" dirty="0">
                          <a:solidFill>
                            <a:schemeClr val="tx1"/>
                          </a:solidFill>
                          <a:effectLst/>
                          <a:latin typeface="+mn-lt"/>
                          <a:ea typeface="+mn-ea"/>
                          <a:cs typeface="+mn-cs"/>
                        </a:rPr>
                        <a:t>consécutives au maximum</a:t>
                      </a:r>
                    </a:p>
                  </a:txBody>
                  <a:tcPr marL="72000" marR="72000" marT="0" marB="0" anchor="ctr">
                    <a:solidFill>
                      <a:schemeClr val="accent5">
                        <a:lumMod val="20000"/>
                        <a:lumOff val="80000"/>
                      </a:schemeClr>
                    </a:solidFill>
                  </a:tcPr>
                </a:tc>
              </a:tr>
              <a:tr h="513289">
                <a:tc rowSpan="2">
                  <a:txBody>
                    <a:bodyPr/>
                    <a:lstStyle/>
                    <a:p>
                      <a:pPr marL="0" algn="l" defTabSz="457200" rtl="0" eaLnBrk="1" fontAlgn="ctr" latinLnBrk="0" hangingPunct="1"/>
                      <a:r>
                        <a:rPr lang="fr-FR" sz="1600" b="1" u="none" strike="noStrike" kern="1200" dirty="0" smtClean="0">
                          <a:solidFill>
                            <a:schemeClr val="tx1"/>
                          </a:solidFill>
                          <a:effectLst/>
                          <a:latin typeface="+mn-lt"/>
                          <a:ea typeface="+mn-ea"/>
                          <a:cs typeface="+mn-cs"/>
                        </a:rPr>
                        <a:t>Durée de l’année scolaire</a:t>
                      </a:r>
                      <a:endParaRPr lang="fr-FR" sz="1600" b="1" u="none" strike="noStrike" kern="1200" dirty="0">
                        <a:solidFill>
                          <a:schemeClr val="tx1"/>
                        </a:solidFill>
                        <a:effectLst/>
                        <a:latin typeface="+mn-lt"/>
                        <a:ea typeface="+mn-ea"/>
                        <a:cs typeface="+mn-cs"/>
                      </a:endParaRPr>
                    </a:p>
                  </a:txBody>
                  <a:tcPr marL="72000" marR="72000" marT="0" marB="0" anchor="ctr">
                    <a:solidFill>
                      <a:schemeClr val="accent6">
                        <a:lumMod val="20000"/>
                        <a:lumOff val="80000"/>
                      </a:schemeClr>
                    </a:solidFill>
                  </a:tcPr>
                </a:tc>
                <a:tc>
                  <a:txBody>
                    <a:bodyPr/>
                    <a:lstStyle/>
                    <a:p>
                      <a:pPr marL="0" algn="l" defTabSz="457200" rtl="0" eaLnBrk="1" fontAlgn="ctr" latinLnBrk="0" hangingPunct="1"/>
                      <a:r>
                        <a:rPr lang="fr-FR" sz="1400" u="none" strike="noStrike" kern="1200" dirty="0" smtClean="0">
                          <a:solidFill>
                            <a:srgbClr val="FF0000"/>
                          </a:solidFill>
                          <a:effectLst/>
                          <a:latin typeface="+mn-lt"/>
                          <a:ea typeface="+mn-ea"/>
                          <a:cs typeface="+mn-cs"/>
                        </a:rPr>
                        <a:t>30 </a:t>
                      </a:r>
                      <a:r>
                        <a:rPr lang="fr-FR" sz="1400" u="none" strike="noStrike" kern="1200" dirty="0">
                          <a:solidFill>
                            <a:srgbClr val="FF0000"/>
                          </a:solidFill>
                          <a:effectLst/>
                          <a:latin typeface="+mn-lt"/>
                          <a:ea typeface="+mn-ea"/>
                          <a:cs typeface="+mn-cs"/>
                        </a:rPr>
                        <a:t>semaines </a:t>
                      </a:r>
                      <a:r>
                        <a:rPr lang="fr-FR" sz="1400" u="none" strike="noStrike" kern="1200" dirty="0">
                          <a:solidFill>
                            <a:schemeClr val="tx1"/>
                          </a:solidFill>
                          <a:effectLst/>
                          <a:latin typeface="+mn-lt"/>
                          <a:ea typeface="+mn-ea"/>
                          <a:cs typeface="+mn-cs"/>
                        </a:rPr>
                        <a:t>par année scolaire, de façon à laisser une marge de manœuvre pédagogique</a:t>
                      </a:r>
                    </a:p>
                  </a:txBody>
                  <a:tcPr marL="72000" marR="72000" marT="0" marB="0" anchor="ctr">
                    <a:solidFill>
                      <a:schemeClr val="accent6">
                        <a:lumMod val="20000"/>
                        <a:lumOff val="80000"/>
                      </a:schemeClr>
                    </a:solidFill>
                  </a:tcPr>
                </a:tc>
              </a:tr>
              <a:tr h="513289">
                <a:tc vMerge="1">
                  <a:txBody>
                    <a:bodyPr/>
                    <a:lstStyle/>
                    <a:p>
                      <a:pPr algn="ctr" fontAlgn="ctr"/>
                      <a:endParaRPr lang="fr-FR" sz="1600" b="1"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r>
                        <a:rPr lang="fr-FR" sz="1400" u="none" strike="noStrike" kern="1200" dirty="0" smtClean="0">
                          <a:solidFill>
                            <a:srgbClr val="FF0000"/>
                          </a:solidFill>
                          <a:effectLst/>
                          <a:latin typeface="+mn-lt"/>
                          <a:ea typeface="+mn-ea"/>
                          <a:cs typeface="+mn-cs"/>
                        </a:rPr>
                        <a:t>6 </a:t>
                      </a:r>
                      <a:r>
                        <a:rPr lang="fr-FR" sz="1400" u="none" strike="noStrike" kern="1200" dirty="0">
                          <a:solidFill>
                            <a:srgbClr val="FF0000"/>
                          </a:solidFill>
                          <a:effectLst/>
                          <a:latin typeface="+mn-lt"/>
                          <a:ea typeface="+mn-ea"/>
                          <a:cs typeface="+mn-cs"/>
                        </a:rPr>
                        <a:t>semaines </a:t>
                      </a:r>
                      <a:r>
                        <a:rPr lang="fr-FR" sz="1400" u="none" strike="noStrike" kern="1200" dirty="0">
                          <a:solidFill>
                            <a:schemeClr val="tx1"/>
                          </a:solidFill>
                          <a:effectLst/>
                          <a:latin typeface="+mn-lt"/>
                          <a:ea typeface="+mn-ea"/>
                          <a:cs typeface="+mn-cs"/>
                        </a:rPr>
                        <a:t>par année scolaire à répartir entre les séquences permettant d'intégrer des remédiations, des évaluations, des sorties et visites, etc.</a:t>
                      </a:r>
                    </a:p>
                  </a:txBody>
                  <a:tcPr marL="72000" marR="72000" marT="0" marB="0" anchor="ctr">
                    <a:solidFill>
                      <a:schemeClr val="accent6">
                        <a:lumMod val="20000"/>
                        <a:lumOff val="80000"/>
                      </a:schemeClr>
                    </a:solidFill>
                  </a:tcPr>
                </a:tc>
              </a:tr>
              <a:tr h="513289">
                <a:tc>
                  <a:txBody>
                    <a:bodyPr/>
                    <a:lstStyle/>
                    <a:p>
                      <a:pPr marL="0" algn="l" defTabSz="457200" rtl="0" eaLnBrk="1" fontAlgn="ctr" latinLnBrk="0" hangingPunct="1"/>
                      <a:r>
                        <a:rPr lang="fr-FR" sz="1600" b="1" u="none" strike="noStrike" kern="1200" dirty="0">
                          <a:solidFill>
                            <a:schemeClr val="tx1"/>
                          </a:solidFill>
                          <a:effectLst/>
                          <a:latin typeface="+mn-lt"/>
                          <a:ea typeface="+mn-ea"/>
                          <a:cs typeface="+mn-cs"/>
                        </a:rPr>
                        <a:t>Périodes de formations</a:t>
                      </a:r>
                    </a:p>
                  </a:txBody>
                  <a:tcPr marL="72000" marR="72000" marT="0" marB="0" anchor="ctr">
                    <a:solidFill>
                      <a:schemeClr val="accent5">
                        <a:lumMod val="20000"/>
                        <a:lumOff val="80000"/>
                      </a:schemeClr>
                    </a:solidFill>
                  </a:tcPr>
                </a:tc>
                <a:tc>
                  <a:txBody>
                    <a:bodyPr/>
                    <a:lstStyle/>
                    <a:p>
                      <a:pPr marL="0" algn="l" defTabSz="457200" rtl="0" eaLnBrk="1" fontAlgn="ctr" latinLnBrk="0" hangingPunct="1"/>
                      <a:r>
                        <a:rPr lang="fr-FR" sz="1400" u="none" strike="noStrike" kern="1200" dirty="0" smtClean="0">
                          <a:solidFill>
                            <a:schemeClr val="tx1"/>
                          </a:solidFill>
                          <a:effectLst/>
                          <a:latin typeface="+mn-lt"/>
                          <a:ea typeface="+mn-ea"/>
                          <a:cs typeface="+mn-cs"/>
                        </a:rPr>
                        <a:t>Elles </a:t>
                      </a:r>
                      <a:r>
                        <a:rPr lang="fr-FR" sz="1400" u="none" strike="noStrike" kern="1200" dirty="0">
                          <a:solidFill>
                            <a:schemeClr val="tx1"/>
                          </a:solidFill>
                          <a:effectLst/>
                          <a:latin typeface="+mn-lt"/>
                          <a:ea typeface="+mn-ea"/>
                          <a:cs typeface="+mn-cs"/>
                        </a:rPr>
                        <a:t>correspondent à chaque </a:t>
                      </a:r>
                      <a:r>
                        <a:rPr lang="fr-FR" sz="1400" u="none" strike="noStrike" kern="1200" dirty="0">
                          <a:solidFill>
                            <a:srgbClr val="FF0000"/>
                          </a:solidFill>
                          <a:effectLst/>
                          <a:latin typeface="+mn-lt"/>
                          <a:ea typeface="+mn-ea"/>
                          <a:cs typeface="+mn-cs"/>
                        </a:rPr>
                        <a:t>période </a:t>
                      </a:r>
                      <a:r>
                        <a:rPr lang="fr-FR" sz="1400" u="none" strike="noStrike" kern="1200" dirty="0" smtClean="0">
                          <a:solidFill>
                            <a:srgbClr val="FF0000"/>
                          </a:solidFill>
                          <a:effectLst/>
                          <a:latin typeface="+mn-lt"/>
                          <a:ea typeface="+mn-ea"/>
                          <a:cs typeface="+mn-cs"/>
                        </a:rPr>
                        <a:t>entre les </a:t>
                      </a:r>
                      <a:r>
                        <a:rPr lang="fr-FR" sz="1400" u="none" strike="noStrike" kern="1200" dirty="0">
                          <a:solidFill>
                            <a:srgbClr val="FF0000"/>
                          </a:solidFill>
                          <a:effectLst/>
                          <a:latin typeface="+mn-lt"/>
                          <a:ea typeface="+mn-ea"/>
                          <a:cs typeface="+mn-cs"/>
                        </a:rPr>
                        <a:t>vacances </a:t>
                      </a:r>
                      <a:r>
                        <a:rPr lang="fr-FR" sz="1400" u="none" strike="noStrike" kern="1200" dirty="0">
                          <a:solidFill>
                            <a:schemeClr val="tx1"/>
                          </a:solidFill>
                          <a:effectLst/>
                          <a:latin typeface="+mn-lt"/>
                          <a:ea typeface="+mn-ea"/>
                          <a:cs typeface="+mn-cs"/>
                        </a:rPr>
                        <a:t>et </a:t>
                      </a:r>
                      <a:r>
                        <a:rPr lang="fr-FR" sz="1400" u="none" strike="noStrike" kern="1200" dirty="0" smtClean="0">
                          <a:solidFill>
                            <a:schemeClr val="tx1"/>
                          </a:solidFill>
                          <a:effectLst/>
                          <a:latin typeface="+mn-lt"/>
                          <a:ea typeface="+mn-ea"/>
                          <a:cs typeface="+mn-cs"/>
                        </a:rPr>
                        <a:t>intègrent </a:t>
                      </a:r>
                      <a:r>
                        <a:rPr lang="fr-FR" sz="1400" u="none" strike="noStrike" kern="1200" dirty="0">
                          <a:solidFill>
                            <a:schemeClr val="tx1"/>
                          </a:solidFill>
                          <a:effectLst/>
                          <a:latin typeface="+mn-lt"/>
                          <a:ea typeface="+mn-ea"/>
                          <a:cs typeface="+mn-cs"/>
                        </a:rPr>
                        <a:t>de 2 à 3 séquences</a:t>
                      </a:r>
                    </a:p>
                  </a:txBody>
                  <a:tcPr marL="72000" marR="72000" marT="0" marB="0" anchor="ctr">
                    <a:solidFill>
                      <a:schemeClr val="accent5">
                        <a:lumMod val="20000"/>
                        <a:lumOff val="80000"/>
                      </a:schemeClr>
                    </a:solidFill>
                  </a:tcPr>
                </a:tc>
              </a:tr>
              <a:tr h="513289">
                <a:tc>
                  <a:txBody>
                    <a:bodyPr/>
                    <a:lstStyle/>
                    <a:p>
                      <a:pPr marL="0" algn="l" defTabSz="457200" rtl="0" eaLnBrk="1" fontAlgn="ctr" latinLnBrk="0" hangingPunct="1"/>
                      <a:r>
                        <a:rPr lang="fr-FR" sz="1600" b="1" u="none" strike="noStrike" kern="1200" dirty="0" smtClean="0">
                          <a:solidFill>
                            <a:schemeClr val="tx1"/>
                          </a:solidFill>
                          <a:effectLst/>
                          <a:latin typeface="+mn-lt"/>
                          <a:ea typeface="+mn-ea"/>
                          <a:cs typeface="+mn-cs"/>
                        </a:rPr>
                        <a:t>Séquence </a:t>
                      </a:r>
                      <a:r>
                        <a:rPr lang="fr-FR" sz="1600" b="1" u="none" strike="noStrike" kern="1200" dirty="0">
                          <a:solidFill>
                            <a:schemeClr val="tx1"/>
                          </a:solidFill>
                          <a:effectLst/>
                          <a:latin typeface="+mn-lt"/>
                          <a:ea typeface="+mn-ea"/>
                          <a:cs typeface="+mn-cs"/>
                        </a:rPr>
                        <a:t>de synthèse</a:t>
                      </a:r>
                    </a:p>
                  </a:txBody>
                  <a:tcPr marL="72000" marR="72000" marT="0" marB="0" anchor="ctr">
                    <a:solidFill>
                      <a:schemeClr val="accent6">
                        <a:lumMod val="20000"/>
                        <a:lumOff val="80000"/>
                      </a:schemeClr>
                    </a:solidFill>
                  </a:tcPr>
                </a:tc>
                <a:tc>
                  <a:txBody>
                    <a:bodyPr/>
                    <a:lstStyle/>
                    <a:p>
                      <a:pPr marL="0" algn="l" defTabSz="457200" rtl="0" eaLnBrk="1" fontAlgn="ctr" latinLnBrk="0" hangingPunct="1"/>
                      <a:r>
                        <a:rPr lang="fr-FR" sz="1400" u="none" strike="noStrike" kern="1200" dirty="0" smtClean="0">
                          <a:solidFill>
                            <a:schemeClr val="tx1"/>
                          </a:solidFill>
                          <a:effectLst/>
                          <a:latin typeface="+mn-lt"/>
                          <a:ea typeface="+mn-ea"/>
                          <a:cs typeface="+mn-cs"/>
                        </a:rPr>
                        <a:t>Elle est proposée </a:t>
                      </a:r>
                      <a:r>
                        <a:rPr lang="fr-FR" sz="1400" u="none" strike="noStrike" kern="1200" dirty="0">
                          <a:solidFill>
                            <a:schemeClr val="tx1"/>
                          </a:solidFill>
                          <a:effectLst/>
                          <a:latin typeface="+mn-lt"/>
                          <a:ea typeface="+mn-ea"/>
                          <a:cs typeface="+mn-cs"/>
                        </a:rPr>
                        <a:t>en fin d'année </a:t>
                      </a:r>
                      <a:r>
                        <a:rPr lang="fr-FR" sz="1400" u="none" strike="noStrike" kern="1200" dirty="0" smtClean="0">
                          <a:solidFill>
                            <a:schemeClr val="tx1"/>
                          </a:solidFill>
                          <a:effectLst/>
                          <a:latin typeface="+mn-lt"/>
                          <a:ea typeface="+mn-ea"/>
                          <a:cs typeface="+mn-cs"/>
                        </a:rPr>
                        <a:t>scolaire </a:t>
                      </a:r>
                      <a:r>
                        <a:rPr lang="fr-FR" sz="1400" u="none" strike="noStrike" kern="1200" dirty="0">
                          <a:solidFill>
                            <a:schemeClr val="tx1"/>
                          </a:solidFill>
                          <a:effectLst/>
                          <a:latin typeface="+mn-lt"/>
                          <a:ea typeface="+mn-ea"/>
                          <a:cs typeface="+mn-cs"/>
                        </a:rPr>
                        <a:t>et </a:t>
                      </a:r>
                      <a:r>
                        <a:rPr lang="fr-FR" sz="1400" u="none" strike="noStrike" kern="1200" dirty="0" smtClean="0">
                          <a:solidFill>
                            <a:schemeClr val="tx1"/>
                          </a:solidFill>
                          <a:effectLst/>
                          <a:latin typeface="+mn-lt"/>
                          <a:ea typeface="+mn-ea"/>
                          <a:cs typeface="+mn-cs"/>
                        </a:rPr>
                        <a:t>vise </a:t>
                      </a:r>
                      <a:r>
                        <a:rPr lang="fr-FR" sz="1400" u="none" strike="noStrike" kern="1200" dirty="0">
                          <a:solidFill>
                            <a:schemeClr val="tx1"/>
                          </a:solidFill>
                          <a:effectLst/>
                          <a:latin typeface="+mn-lt"/>
                          <a:ea typeface="+mn-ea"/>
                          <a:cs typeface="+mn-cs"/>
                        </a:rPr>
                        <a:t>à favoriser le </a:t>
                      </a:r>
                      <a:r>
                        <a:rPr lang="fr-FR" sz="1400" u="none" strike="noStrike" kern="1200" dirty="0">
                          <a:solidFill>
                            <a:srgbClr val="FF0000"/>
                          </a:solidFill>
                          <a:effectLst/>
                          <a:latin typeface="+mn-lt"/>
                          <a:ea typeface="+mn-ea"/>
                          <a:cs typeface="+mn-cs"/>
                        </a:rPr>
                        <a:t>liaison entre enseignement transversal et </a:t>
                      </a:r>
                      <a:r>
                        <a:rPr lang="fr-FR" sz="1400" u="none" strike="noStrike" kern="1200" dirty="0" smtClean="0">
                          <a:solidFill>
                            <a:srgbClr val="FF0000"/>
                          </a:solidFill>
                          <a:effectLst/>
                          <a:latin typeface="+mn-lt"/>
                          <a:ea typeface="+mn-ea"/>
                          <a:cs typeface="+mn-cs"/>
                        </a:rPr>
                        <a:t>spécialité</a:t>
                      </a:r>
                      <a:endParaRPr lang="fr-FR" sz="1400" u="none" strike="noStrike" kern="1200" dirty="0">
                        <a:solidFill>
                          <a:srgbClr val="FF0000"/>
                        </a:solidFill>
                        <a:effectLst/>
                        <a:latin typeface="+mn-lt"/>
                        <a:ea typeface="+mn-ea"/>
                        <a:cs typeface="+mn-cs"/>
                      </a:endParaRPr>
                    </a:p>
                  </a:txBody>
                  <a:tcPr marL="72000" marR="72000" marT="0" marB="0" anchor="ctr">
                    <a:solidFill>
                      <a:schemeClr val="accent6">
                        <a:lumMod val="20000"/>
                        <a:lumOff val="80000"/>
                      </a:schemeClr>
                    </a:solidFill>
                  </a:tcPr>
                </a:tc>
              </a:tr>
              <a:tr h="513289">
                <a:tc>
                  <a:txBody>
                    <a:bodyPr/>
                    <a:lstStyle/>
                    <a:p>
                      <a:pPr marL="0" algn="l" defTabSz="457200" rtl="0" eaLnBrk="1" fontAlgn="ctr" latinLnBrk="0" hangingPunct="1"/>
                      <a:r>
                        <a:rPr lang="fr-FR" sz="1600" b="1" u="none" strike="noStrike" kern="1200" dirty="0">
                          <a:solidFill>
                            <a:schemeClr val="tx1"/>
                          </a:solidFill>
                          <a:effectLst/>
                          <a:latin typeface="+mn-lt"/>
                          <a:ea typeface="+mn-ea"/>
                          <a:cs typeface="+mn-cs"/>
                        </a:rPr>
                        <a:t>Lancement</a:t>
                      </a:r>
                    </a:p>
                  </a:txBody>
                  <a:tcPr marL="72000" marR="72000" marT="0" marB="0" anchor="ctr">
                    <a:solidFill>
                      <a:schemeClr val="accent5">
                        <a:lumMod val="20000"/>
                        <a:lumOff val="80000"/>
                      </a:schemeClr>
                    </a:solidFill>
                  </a:tcPr>
                </a:tc>
                <a:tc>
                  <a:txBody>
                    <a:bodyPr/>
                    <a:lstStyle/>
                    <a:p>
                      <a:pPr marL="0" algn="l" defTabSz="457200" rtl="0" eaLnBrk="1" fontAlgn="ctr" latinLnBrk="0" hangingPunct="1"/>
                      <a:r>
                        <a:rPr lang="fr-FR" sz="1400" u="none" strike="noStrike" kern="1200" dirty="0" smtClean="0">
                          <a:solidFill>
                            <a:schemeClr val="tx1"/>
                          </a:solidFill>
                          <a:effectLst/>
                          <a:latin typeface="+mn-lt"/>
                          <a:ea typeface="+mn-ea"/>
                          <a:cs typeface="+mn-cs"/>
                        </a:rPr>
                        <a:t>Chaque </a:t>
                      </a:r>
                      <a:r>
                        <a:rPr lang="fr-FR" sz="1400" u="none" strike="noStrike" kern="1200" dirty="0">
                          <a:solidFill>
                            <a:schemeClr val="tx1"/>
                          </a:solidFill>
                          <a:effectLst/>
                          <a:latin typeface="+mn-lt"/>
                          <a:ea typeface="+mn-ea"/>
                          <a:cs typeface="+mn-cs"/>
                        </a:rPr>
                        <a:t>séquence donne lieu à une </a:t>
                      </a:r>
                      <a:r>
                        <a:rPr lang="fr-FR" sz="1400" u="none" strike="noStrike" kern="1200" dirty="0" smtClean="0">
                          <a:solidFill>
                            <a:srgbClr val="FF0000"/>
                          </a:solidFill>
                          <a:effectLst/>
                          <a:latin typeface="+mn-lt"/>
                          <a:ea typeface="+mn-ea"/>
                          <a:cs typeface="+mn-cs"/>
                        </a:rPr>
                        <a:t>séance </a:t>
                      </a:r>
                      <a:r>
                        <a:rPr lang="fr-FR" sz="1400" u="none" strike="noStrike" kern="1200" dirty="0">
                          <a:solidFill>
                            <a:srgbClr val="FF0000"/>
                          </a:solidFill>
                          <a:effectLst/>
                          <a:latin typeface="+mn-lt"/>
                          <a:ea typeface="+mn-ea"/>
                          <a:cs typeface="+mn-cs"/>
                        </a:rPr>
                        <a:t>de présentation </a:t>
                      </a:r>
                      <a:r>
                        <a:rPr lang="fr-FR" sz="1400" u="none" strike="noStrike" kern="1200" dirty="0">
                          <a:solidFill>
                            <a:schemeClr val="tx1"/>
                          </a:solidFill>
                          <a:effectLst/>
                          <a:latin typeface="+mn-lt"/>
                          <a:ea typeface="+mn-ea"/>
                          <a:cs typeface="+mn-cs"/>
                        </a:rPr>
                        <a:t>à tous les élèves, explicitant les objectifs, l'organisation des apprentissages et les supports didactiques utilisés</a:t>
                      </a:r>
                    </a:p>
                  </a:txBody>
                  <a:tcPr marL="72000" marR="72000" marT="0" marB="0" anchor="ctr">
                    <a:solidFill>
                      <a:schemeClr val="accent5">
                        <a:lumMod val="20000"/>
                        <a:lumOff val="80000"/>
                      </a:schemeClr>
                    </a:solidFill>
                  </a:tcPr>
                </a:tc>
              </a:tr>
              <a:tr h="513289">
                <a:tc>
                  <a:txBody>
                    <a:bodyPr/>
                    <a:lstStyle/>
                    <a:p>
                      <a:pPr marL="0" algn="l" defTabSz="457200" rtl="0" eaLnBrk="1" fontAlgn="ctr" latinLnBrk="0" hangingPunct="1"/>
                      <a:r>
                        <a:rPr lang="fr-FR" sz="1600" b="1" u="none" strike="noStrike" kern="1200" dirty="0">
                          <a:solidFill>
                            <a:schemeClr val="tx1"/>
                          </a:solidFill>
                          <a:effectLst/>
                          <a:latin typeface="+mn-lt"/>
                          <a:ea typeface="+mn-ea"/>
                          <a:cs typeface="+mn-cs"/>
                        </a:rPr>
                        <a:t>Evaluation des acquis</a:t>
                      </a:r>
                    </a:p>
                  </a:txBody>
                  <a:tcPr marL="72000" marR="72000" marT="0" marB="0" anchor="ctr">
                    <a:solidFill>
                      <a:schemeClr val="accent6">
                        <a:lumMod val="20000"/>
                        <a:lumOff val="80000"/>
                      </a:schemeClr>
                    </a:solidFill>
                  </a:tcPr>
                </a:tc>
                <a:tc>
                  <a:txBody>
                    <a:bodyPr/>
                    <a:lstStyle/>
                    <a:p>
                      <a:pPr marL="0" algn="l" defTabSz="457200" rtl="0" eaLnBrk="1" fontAlgn="ctr" latinLnBrk="0" hangingPunct="1"/>
                      <a:r>
                        <a:rPr lang="fr-FR" sz="1400" u="none" strike="noStrike" kern="1200" dirty="0" smtClean="0">
                          <a:solidFill>
                            <a:schemeClr val="tx1"/>
                          </a:solidFill>
                          <a:effectLst/>
                          <a:latin typeface="+mn-lt"/>
                          <a:ea typeface="+mn-ea"/>
                          <a:cs typeface="+mn-cs"/>
                        </a:rPr>
                        <a:t>Chaque séquence </a:t>
                      </a:r>
                      <a:r>
                        <a:rPr lang="fr-FR" sz="1400" u="none" strike="noStrike" kern="1200" dirty="0">
                          <a:solidFill>
                            <a:schemeClr val="tx1"/>
                          </a:solidFill>
                          <a:effectLst/>
                          <a:latin typeface="+mn-lt"/>
                          <a:ea typeface="+mn-ea"/>
                          <a:cs typeface="+mn-cs"/>
                        </a:rPr>
                        <a:t>donne lieu à une </a:t>
                      </a:r>
                      <a:r>
                        <a:rPr lang="fr-FR" sz="1400" u="none" strike="noStrike" kern="1200" dirty="0">
                          <a:solidFill>
                            <a:srgbClr val="FF0000"/>
                          </a:solidFill>
                          <a:effectLst/>
                          <a:latin typeface="+mn-lt"/>
                          <a:ea typeface="+mn-ea"/>
                          <a:cs typeface="+mn-cs"/>
                        </a:rPr>
                        <a:t>évaluation sommative</a:t>
                      </a:r>
                      <a:r>
                        <a:rPr lang="fr-FR" sz="1400" u="none" strike="noStrike" kern="1200" dirty="0">
                          <a:solidFill>
                            <a:schemeClr val="tx1"/>
                          </a:solidFill>
                          <a:effectLst/>
                          <a:latin typeface="+mn-lt"/>
                          <a:ea typeface="+mn-ea"/>
                          <a:cs typeface="+mn-cs"/>
                        </a:rPr>
                        <a:t>, soit intégrée dans son déroulement, soit prévue dans le cours d'une séquence suivante</a:t>
                      </a:r>
                    </a:p>
                  </a:txBody>
                  <a:tcPr marL="72000" marR="72000" marT="0" marB="0" anchor="ctr">
                    <a:solidFill>
                      <a:schemeClr val="accent6">
                        <a:lumMod val="20000"/>
                        <a:lumOff val="80000"/>
                      </a:schemeClr>
                    </a:solidFill>
                  </a:tcPr>
                </a:tc>
              </a:tr>
            </a:tbl>
          </a:graphicData>
        </a:graphic>
      </p:graphicFrame>
      <p:sp>
        <p:nvSpPr>
          <p:cNvPr id="5" name="Rectangle 4"/>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Concept de séquence</a:t>
            </a:r>
            <a:endParaRPr lang="fr-FR" sz="3600" dirty="0"/>
          </a:p>
        </p:txBody>
      </p:sp>
      <p:sp>
        <p:nvSpPr>
          <p:cNvPr id="6" name="Arrondir un rectangle avec un coin diagonal 5"/>
          <p:cNvSpPr/>
          <p:nvPr/>
        </p:nvSpPr>
        <p:spPr>
          <a:xfrm>
            <a:off x="552736" y="107108"/>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600" dirty="0"/>
              <a:t>Le concept de séquence</a:t>
            </a:r>
          </a:p>
        </p:txBody>
      </p:sp>
      <p:pic>
        <p:nvPicPr>
          <p:cNvPr id="7" name="Picture 1" descr="C:\Users\Administrateur\Documents\My Dropbox\07- Lycée\Comm'\Logos\logo-STI2D-150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56744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dirty="0" smtClean="0"/>
              <a:t>Une société post industrielle en profonde mutation</a:t>
            </a:r>
          </a:p>
          <a:p>
            <a:pPr lvl="1" indent="-23813">
              <a:buNone/>
            </a:pPr>
            <a:r>
              <a:rPr lang="fr-FR" dirty="0"/>
              <a:t>Le philosophe Michel Serres affirmait, lors d’une </a:t>
            </a:r>
            <a:r>
              <a:rPr lang="fr-FR" dirty="0" smtClean="0"/>
              <a:t>conférence en 2005, </a:t>
            </a:r>
            <a:r>
              <a:rPr lang="fr-FR" dirty="0"/>
              <a:t>que l’évolution actuelle des sciences et des techniques, en particulier de celles relatives aux systèmes d’information, représente une mutation sociétale aussi importante que l’avènement de l’agriculture et de l’élevage au néolithique</a:t>
            </a:r>
            <a:r>
              <a:rPr lang="fr-FR" dirty="0" smtClean="0"/>
              <a:t>.</a:t>
            </a:r>
          </a:p>
        </p:txBody>
      </p:sp>
      <p:sp>
        <p:nvSpPr>
          <p:cNvPr id="4" name="Rectangle 3"/>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Les évolutions technologiques</a:t>
            </a:r>
            <a:endParaRPr lang="fr-FR" sz="3600" dirty="0"/>
          </a:p>
        </p:txBody>
      </p:sp>
      <p:sp>
        <p:nvSpPr>
          <p:cNvPr id="5" name="Arrondir un rectangle avec un coin diagonal 4"/>
          <p:cNvSpPr/>
          <p:nvPr/>
        </p:nvSpPr>
        <p:spPr>
          <a:xfrm>
            <a:off x="552736"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600" dirty="0" smtClean="0"/>
              <a:t>Le numérique …</a:t>
            </a:r>
            <a:endParaRPr lang="fr-FR" sz="3600" dirty="0"/>
          </a:p>
        </p:txBody>
      </p:sp>
      <p:pic>
        <p:nvPicPr>
          <p:cNvPr id="6" name="Picture 1" descr="C:\Users\Administrateur\Documents\My Dropbox\07- Lycée\Comm'\Logos\logo-STI2D-150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552736" y="6434149"/>
            <a:ext cx="6923001" cy="307777"/>
          </a:xfrm>
          <a:prstGeom prst="rect">
            <a:avLst/>
          </a:prstGeom>
          <a:noFill/>
        </p:spPr>
        <p:txBody>
          <a:bodyPr wrap="square" rtlCol="0">
            <a:spAutoFit/>
          </a:bodyPr>
          <a:lstStyle/>
          <a:p>
            <a:r>
              <a:rPr lang="fr-FR" sz="1400" u="sng" dirty="0" smtClean="0">
                <a:hlinkClick r:id="rId4"/>
              </a:rPr>
              <a:t>http://interstices.info/jcms/c_15918/les-nouvelles-technologies-que-nous-apportent-elles</a:t>
            </a:r>
            <a:r>
              <a:rPr lang="fr-FR" sz="1400" dirty="0" smtClean="0"/>
              <a:t> </a:t>
            </a:r>
            <a:endParaRPr lang="fr-FR" sz="1400" dirty="0"/>
          </a:p>
        </p:txBody>
      </p:sp>
    </p:spTree>
    <p:extLst>
      <p:ext uri="{BB962C8B-B14F-4D97-AF65-F5344CB8AC3E}">
        <p14:creationId xmlns:p14="http://schemas.microsoft.com/office/powerpoint/2010/main" val="404120399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r 4"/>
          <p:cNvGrpSpPr/>
          <p:nvPr/>
        </p:nvGrpSpPr>
        <p:grpSpPr>
          <a:xfrm>
            <a:off x="1418648" y="702222"/>
            <a:ext cx="2105495" cy="3195659"/>
            <a:chOff x="6295448" y="1438822"/>
            <a:chExt cx="2105495" cy="3195659"/>
          </a:xfrm>
        </p:grpSpPr>
        <p:pic>
          <p:nvPicPr>
            <p:cNvPr id="6" name="Image 5" descr="nonomont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5220" y="1844824"/>
              <a:ext cx="2075723" cy="1556792"/>
            </a:xfrm>
            <a:prstGeom prst="rect">
              <a:avLst/>
            </a:prstGeom>
          </p:spPr>
        </p:pic>
        <p:sp>
          <p:nvSpPr>
            <p:cNvPr id="7" name="Rectangle 6"/>
            <p:cNvSpPr/>
            <p:nvPr/>
          </p:nvSpPr>
          <p:spPr>
            <a:xfrm rot="16200000">
              <a:off x="5750366" y="1983904"/>
              <a:ext cx="3195659" cy="2105495"/>
            </a:xfrm>
            <a:prstGeom prst="rect">
              <a:avLst/>
            </a:prstGeom>
            <a:noFill/>
          </p:spPr>
          <p:txBody>
            <a:bodyPr wrap="none" lIns="91440" tIns="45720" rIns="91440" bIns="45720">
              <a:prstTxWarp prst="textCircle">
                <a:avLst>
                  <a:gd name="adj" fmla="val 10860612"/>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r-FR" sz="5400" b="1" dirty="0" smtClean="0">
                  <a:ln/>
                  <a:solidFill>
                    <a:schemeClr val="accent3"/>
                  </a:solidFill>
                </a:rPr>
                <a:t>Outil de référence</a:t>
              </a:r>
              <a:endParaRPr lang="fr-FR" sz="5400" b="1" dirty="0">
                <a:ln/>
                <a:solidFill>
                  <a:schemeClr val="accent3"/>
                </a:solidFill>
              </a:endParaRPr>
            </a:p>
          </p:txBody>
        </p:sp>
      </p:grpSp>
      <p:sp>
        <p:nvSpPr>
          <p:cNvPr id="9" name="Rectangle 8"/>
          <p:cNvSpPr/>
          <p:nvPr/>
        </p:nvSpPr>
        <p:spPr>
          <a:xfrm>
            <a:off x="4001043" y="1108224"/>
            <a:ext cx="3705311" cy="923330"/>
          </a:xfrm>
          <a:prstGeom prst="rect">
            <a:avLst/>
          </a:prstGeom>
          <a:noFill/>
        </p:spPr>
        <p:txBody>
          <a:bodyPr wrap="none" lIns="91440" tIns="45720" rIns="91440" bIns="45720">
            <a:spAutoFit/>
          </a:bodyPr>
          <a:lstStyle/>
          <a:p>
            <a:r>
              <a:rPr lang="fr-FR" sz="5400" dirty="0"/>
              <a:t>De </a:t>
            </a:r>
            <a:r>
              <a:rPr lang="fr-FR" sz="5400" dirty="0" smtClean="0"/>
              <a:t>demain ? </a:t>
            </a:r>
            <a:endParaRPr lang="fr-FR" sz="5400" dirty="0"/>
          </a:p>
        </p:txBody>
      </p:sp>
      <p:sp>
        <p:nvSpPr>
          <p:cNvPr id="10" name="Rectangle 9"/>
          <p:cNvSpPr/>
          <p:nvPr/>
        </p:nvSpPr>
        <p:spPr>
          <a:xfrm>
            <a:off x="4758598" y="2031554"/>
            <a:ext cx="4376506" cy="923330"/>
          </a:xfrm>
          <a:prstGeom prst="rect">
            <a:avLst/>
          </a:prstGeom>
          <a:noFill/>
        </p:spPr>
        <p:txBody>
          <a:bodyPr wrap="none" lIns="91440" tIns="45720" rIns="91440" bIns="45720">
            <a:spAutoFit/>
          </a:bodyPr>
          <a:lstStyle/>
          <a:p>
            <a:r>
              <a:rPr lang="fr-FR" sz="5400" dirty="0" smtClean="0"/>
              <a:t>Pour les élèves</a:t>
            </a:r>
            <a:endParaRPr lang="fr-FR" sz="5400" dirty="0"/>
          </a:p>
        </p:txBody>
      </p:sp>
      <p:pic>
        <p:nvPicPr>
          <p:cNvPr id="8" name="Picture 1" descr="C:\Users\Administrateur\Documents\My Dropbox\07- Lycée\Comm'\Logos\logo-STI2D-150px.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Les évolutions technologiques</a:t>
            </a:r>
            <a:endParaRPr lang="fr-FR" sz="3600" dirty="0"/>
          </a:p>
        </p:txBody>
      </p:sp>
      <p:sp>
        <p:nvSpPr>
          <p:cNvPr id="2" name="ZoneTexte 1"/>
          <p:cNvSpPr txBox="1"/>
          <p:nvPr/>
        </p:nvSpPr>
        <p:spPr>
          <a:xfrm>
            <a:off x="825500" y="5361429"/>
            <a:ext cx="8140700" cy="584776"/>
          </a:xfrm>
          <a:prstGeom prst="rect">
            <a:avLst/>
          </a:prstGeom>
          <a:scene3d>
            <a:camera prst="isometricOffAxis1Right"/>
            <a:lightRig rig="threePt" dir="t"/>
          </a:scene3d>
          <a:sp3d>
            <a:bevelT prst="slope"/>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sz="3200" dirty="0" smtClean="0"/>
              <a:t>Une révolution pédagogique qu’il faut anticiper</a:t>
            </a:r>
            <a:endParaRPr lang="fr-FR" sz="3200" dirty="0"/>
          </a:p>
        </p:txBody>
      </p:sp>
      <p:pic>
        <p:nvPicPr>
          <p:cNvPr id="3" name="Image 2"/>
          <p:cNvPicPr>
            <a:picLocks noChangeAspect="1"/>
          </p:cNvPicPr>
          <p:nvPr/>
        </p:nvPicPr>
        <p:blipFill>
          <a:blip r:embed="rId5"/>
          <a:stretch>
            <a:fillRect/>
          </a:stretch>
        </p:blipFill>
        <p:spPr>
          <a:xfrm>
            <a:off x="572043" y="2817416"/>
            <a:ext cx="7112000" cy="2209800"/>
          </a:xfrm>
          <a:prstGeom prst="rect">
            <a:avLst/>
          </a:prstGeom>
        </p:spPr>
      </p:pic>
    </p:spTree>
    <p:extLst>
      <p:ext uri="{BB962C8B-B14F-4D97-AF65-F5344CB8AC3E}">
        <p14:creationId xmlns:p14="http://schemas.microsoft.com/office/powerpoint/2010/main" val="16436889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Arrondir un rectangle avec un coin diagonal 44"/>
          <p:cNvSpPr/>
          <p:nvPr/>
        </p:nvSpPr>
        <p:spPr>
          <a:xfrm>
            <a:off x="552736"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600" dirty="0" smtClean="0"/>
              <a:t>Structure d’une séquence</a:t>
            </a:r>
            <a:endParaRPr lang="fr-FR" sz="3600" dirty="0"/>
          </a:p>
        </p:txBody>
      </p:sp>
      <p:pic>
        <p:nvPicPr>
          <p:cNvPr id="50" name="Picture 1" descr="C:\Users\Administrateur\Documents\My Dropbox\07- Lycée\Comm'\Logos\logo-STI2D-150px.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Concept de séquence</a:t>
            </a:r>
            <a:endParaRPr lang="fr-FR" sz="3600" dirty="0"/>
          </a:p>
        </p:txBody>
      </p:sp>
      <p:sp>
        <p:nvSpPr>
          <p:cNvPr id="52" name="Rectangle à coins arrondis 51"/>
          <p:cNvSpPr/>
          <p:nvPr/>
        </p:nvSpPr>
        <p:spPr>
          <a:xfrm>
            <a:off x="3531358" y="2348886"/>
            <a:ext cx="2016329" cy="4003146"/>
          </a:xfrm>
          <a:prstGeom prst="roundRect">
            <a:avLst>
              <a:gd name="adj" fmla="val 799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fr-FR" b="1" dirty="0"/>
              <a:t>Supports techniques</a:t>
            </a:r>
          </a:p>
        </p:txBody>
      </p:sp>
      <p:sp>
        <p:nvSpPr>
          <p:cNvPr id="53" name="Arrondir un rectangle avec un coin du même côté 52"/>
          <p:cNvSpPr/>
          <p:nvPr/>
        </p:nvSpPr>
        <p:spPr>
          <a:xfrm>
            <a:off x="1656844" y="1191251"/>
            <a:ext cx="1099207" cy="458637"/>
          </a:xfrm>
          <a:prstGeom prst="round2Same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1100" b="1" dirty="0" smtClean="0"/>
              <a:t>Programme</a:t>
            </a:r>
            <a:endParaRPr lang="fr-FR" sz="1100" b="1" dirty="0"/>
          </a:p>
        </p:txBody>
      </p:sp>
      <p:sp>
        <p:nvSpPr>
          <p:cNvPr id="54" name="Arrondir un rectangle à un seul coin 53"/>
          <p:cNvSpPr/>
          <p:nvPr/>
        </p:nvSpPr>
        <p:spPr>
          <a:xfrm>
            <a:off x="580548" y="1528144"/>
            <a:ext cx="2175503" cy="2220086"/>
          </a:xfrm>
          <a:prstGeom prst="round1Rect">
            <a:avLst>
              <a:gd name="adj" fmla="val 459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Pentagone 8"/>
          <p:cNvSpPr/>
          <p:nvPr/>
        </p:nvSpPr>
        <p:spPr>
          <a:xfrm>
            <a:off x="580548" y="2156510"/>
            <a:ext cx="8597736" cy="2171650"/>
          </a:xfrm>
          <a:prstGeom prst="homePlate">
            <a:avLst>
              <a:gd name="adj" fmla="val 27249"/>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fr-FR" b="1">
              <a:solidFill>
                <a:schemeClr val="tx1"/>
              </a:solidFill>
            </a:endParaRPr>
          </a:p>
        </p:txBody>
      </p:sp>
      <p:sp>
        <p:nvSpPr>
          <p:cNvPr id="56" name="Arrondir un rectangle avec un coin du même côté 55"/>
          <p:cNvSpPr/>
          <p:nvPr/>
        </p:nvSpPr>
        <p:spPr>
          <a:xfrm>
            <a:off x="580547" y="1183134"/>
            <a:ext cx="1045020" cy="458637"/>
          </a:xfrm>
          <a:prstGeom prst="round2Same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1100" b="1" dirty="0" smtClean="0"/>
              <a:t>Compétences</a:t>
            </a:r>
            <a:endParaRPr lang="fr-FR" sz="1100" b="1" dirty="0"/>
          </a:p>
        </p:txBody>
      </p:sp>
      <p:pic>
        <p:nvPicPr>
          <p:cNvPr id="57" name="Picture 6" descr="C:\Users\user\Documents\My Dropbox\07- Lycée\STI2D\dossi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7712" y="4809871"/>
            <a:ext cx="677837" cy="677837"/>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7" descr="C:\Users\user\Documents\My Dropbox\07- Lycée\STI2D\malett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0869" y="4471289"/>
            <a:ext cx="914578" cy="1088113"/>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p:cNvSpPr/>
          <p:nvPr/>
        </p:nvSpPr>
        <p:spPr>
          <a:xfrm>
            <a:off x="3560240" y="5398270"/>
            <a:ext cx="877163" cy="369332"/>
          </a:xfrm>
          <a:prstGeom prst="rect">
            <a:avLst/>
          </a:prstGeom>
        </p:spPr>
        <p:txBody>
          <a:bodyPr wrap="none">
            <a:spAutoFit/>
          </a:bodyPr>
          <a:lstStyle/>
          <a:p>
            <a:r>
              <a:rPr lang="fr-FR" dirty="0"/>
              <a:t>Dossier</a:t>
            </a:r>
          </a:p>
        </p:txBody>
      </p:sp>
      <p:sp>
        <p:nvSpPr>
          <p:cNvPr id="60" name="Rectangle 59"/>
          <p:cNvSpPr/>
          <p:nvPr/>
        </p:nvSpPr>
        <p:spPr>
          <a:xfrm>
            <a:off x="4526200" y="5398270"/>
            <a:ext cx="966547" cy="369332"/>
          </a:xfrm>
          <a:prstGeom prst="rect">
            <a:avLst/>
          </a:prstGeom>
        </p:spPr>
        <p:txBody>
          <a:bodyPr wrap="none">
            <a:spAutoFit/>
          </a:bodyPr>
          <a:lstStyle/>
          <a:p>
            <a:r>
              <a:rPr lang="fr-FR" dirty="0" smtClean="0"/>
              <a:t>Système</a:t>
            </a:r>
            <a:endParaRPr lang="fr-FR" dirty="0"/>
          </a:p>
        </p:txBody>
      </p:sp>
      <p:sp>
        <p:nvSpPr>
          <p:cNvPr id="61" name="Ellipse 60"/>
          <p:cNvSpPr/>
          <p:nvPr/>
        </p:nvSpPr>
        <p:spPr>
          <a:xfrm>
            <a:off x="5730567" y="2496461"/>
            <a:ext cx="1423451" cy="1423451"/>
          </a:xfrm>
          <a:prstGeom prst="ellipse">
            <a:avLst/>
          </a:prstGeom>
          <a:solidFill>
            <a:srgbClr val="FF6699"/>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200" b="1" dirty="0"/>
              <a:t>Cours conclusif</a:t>
            </a:r>
          </a:p>
          <a:p>
            <a:pPr algn="ctr"/>
            <a:r>
              <a:rPr lang="fr-FR" sz="1200" b="1" dirty="0" smtClean="0"/>
              <a:t>(structuration </a:t>
            </a:r>
            <a:r>
              <a:rPr lang="fr-FR" sz="1200" b="1" dirty="0"/>
              <a:t>des </a:t>
            </a:r>
            <a:r>
              <a:rPr lang="fr-FR" sz="1200" b="1" dirty="0" smtClean="0"/>
              <a:t>connaissances)</a:t>
            </a:r>
            <a:endParaRPr lang="fr-FR" sz="1200" b="1" dirty="0"/>
          </a:p>
        </p:txBody>
      </p:sp>
      <p:sp>
        <p:nvSpPr>
          <p:cNvPr id="62" name="Ellipse 61"/>
          <p:cNvSpPr/>
          <p:nvPr/>
        </p:nvSpPr>
        <p:spPr>
          <a:xfrm>
            <a:off x="913842" y="2511129"/>
            <a:ext cx="1423451" cy="142345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fr-FR" b="1" dirty="0"/>
          </a:p>
        </p:txBody>
      </p:sp>
      <p:grpSp>
        <p:nvGrpSpPr>
          <p:cNvPr id="63" name="Groupe 17"/>
          <p:cNvGrpSpPr/>
          <p:nvPr/>
        </p:nvGrpSpPr>
        <p:grpSpPr>
          <a:xfrm>
            <a:off x="1064621" y="2588890"/>
            <a:ext cx="1101928" cy="1279511"/>
            <a:chOff x="3221844" y="2443754"/>
            <a:chExt cx="3100703" cy="3600400"/>
          </a:xfrm>
        </p:grpSpPr>
        <p:sp>
          <p:nvSpPr>
            <p:cNvPr id="64" name="Ellipse 63"/>
            <p:cNvSpPr/>
            <p:nvPr/>
          </p:nvSpPr>
          <p:spPr>
            <a:xfrm>
              <a:off x="3370048" y="2764618"/>
              <a:ext cx="2920045" cy="2900975"/>
            </a:xfrm>
            <a:prstGeom prst="ellipse">
              <a:avLst/>
            </a:prstGeom>
            <a:solidFill>
              <a:schemeClr val="accent6">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rtlCol="0" anchor="t"/>
            <a:lstStyle/>
            <a:p>
              <a:pPr algn="ctr"/>
              <a:r>
                <a:rPr lang="fr-FR" sz="1200" dirty="0" err="1" smtClean="0">
                  <a:solidFill>
                    <a:schemeClr val="tx1"/>
                  </a:solidFill>
                </a:rPr>
                <a:t>xcwxcwxcw</a:t>
              </a:r>
              <a:endParaRPr lang="fr-FR" sz="1200" dirty="0">
                <a:solidFill>
                  <a:schemeClr val="tx1"/>
                </a:solidFill>
              </a:endParaRPr>
            </a:p>
          </p:txBody>
        </p:sp>
        <p:sp>
          <p:nvSpPr>
            <p:cNvPr id="65" name="Ellipse 64"/>
            <p:cNvSpPr/>
            <p:nvPr/>
          </p:nvSpPr>
          <p:spPr>
            <a:xfrm>
              <a:off x="3723821" y="3098782"/>
              <a:ext cx="2222689" cy="2222690"/>
            </a:xfrm>
            <a:prstGeom prst="ellipse">
              <a:avLst/>
            </a:prstGeom>
            <a:solidFill>
              <a:schemeClr val="accent6">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sz="1200"/>
            </a:p>
          </p:txBody>
        </p:sp>
        <p:sp>
          <p:nvSpPr>
            <p:cNvPr id="66" name="Ellipse 65"/>
            <p:cNvSpPr/>
            <p:nvPr/>
          </p:nvSpPr>
          <p:spPr>
            <a:xfrm>
              <a:off x="4086204" y="3476881"/>
              <a:ext cx="1481794" cy="1481794"/>
            </a:xfrm>
            <a:prstGeom prst="ellipse">
              <a:avLst/>
            </a:prstGeom>
            <a:solidFill>
              <a:schemeClr val="accent6">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sz="1200" dirty="0">
                <a:solidFill>
                  <a:schemeClr val="dk1"/>
                </a:solidFill>
              </a:endParaRPr>
            </a:p>
          </p:txBody>
        </p:sp>
        <p:cxnSp>
          <p:nvCxnSpPr>
            <p:cNvPr id="67" name="Connecteur droit avec flèche 66"/>
            <p:cNvCxnSpPr/>
            <p:nvPr/>
          </p:nvCxnSpPr>
          <p:spPr>
            <a:xfrm flipV="1">
              <a:off x="4827101" y="2443754"/>
              <a:ext cx="0" cy="1774026"/>
            </a:xfrm>
            <a:prstGeom prst="straightConnector1">
              <a:avLst/>
            </a:prstGeom>
            <a:ln w="19050">
              <a:tailEnd type="triangle" w="lg" len="lg"/>
            </a:ln>
          </p:spPr>
          <p:style>
            <a:lnRef idx="3">
              <a:schemeClr val="dk1"/>
            </a:lnRef>
            <a:fillRef idx="0">
              <a:schemeClr val="dk1"/>
            </a:fillRef>
            <a:effectRef idx="2">
              <a:schemeClr val="dk1"/>
            </a:effectRef>
            <a:fontRef idx="minor">
              <a:schemeClr val="tx1"/>
            </a:fontRef>
          </p:style>
        </p:cxnSp>
        <p:cxnSp>
          <p:nvCxnSpPr>
            <p:cNvPr id="68" name="Connecteur droit avec flèche 67"/>
            <p:cNvCxnSpPr/>
            <p:nvPr/>
          </p:nvCxnSpPr>
          <p:spPr>
            <a:xfrm flipH="1">
              <a:off x="3327867" y="4210614"/>
              <a:ext cx="1498323" cy="940773"/>
            </a:xfrm>
            <a:prstGeom prst="straightConnector1">
              <a:avLst/>
            </a:prstGeom>
            <a:ln w="19050">
              <a:tailEnd type="triangle" w="lg" len="lg"/>
            </a:ln>
          </p:spPr>
          <p:style>
            <a:lnRef idx="3">
              <a:schemeClr val="dk1"/>
            </a:lnRef>
            <a:fillRef idx="0">
              <a:schemeClr val="dk1"/>
            </a:fillRef>
            <a:effectRef idx="2">
              <a:schemeClr val="dk1"/>
            </a:effectRef>
            <a:fontRef idx="minor">
              <a:schemeClr val="tx1"/>
            </a:fontRef>
          </p:style>
        </p:cxnSp>
        <p:cxnSp>
          <p:nvCxnSpPr>
            <p:cNvPr id="69" name="Connecteur droit avec flèche 68"/>
            <p:cNvCxnSpPr/>
            <p:nvPr/>
          </p:nvCxnSpPr>
          <p:spPr>
            <a:xfrm>
              <a:off x="4826189" y="4210616"/>
              <a:ext cx="1496358" cy="930273"/>
            </a:xfrm>
            <a:prstGeom prst="straightConnector1">
              <a:avLst/>
            </a:prstGeom>
            <a:ln w="19050">
              <a:tailEnd type="triangle" w="lg" len="lg"/>
            </a:ln>
          </p:spPr>
          <p:style>
            <a:lnRef idx="3">
              <a:schemeClr val="dk1"/>
            </a:lnRef>
            <a:fillRef idx="0">
              <a:schemeClr val="dk1"/>
            </a:fillRef>
            <a:effectRef idx="2">
              <a:schemeClr val="dk1"/>
            </a:effectRef>
            <a:fontRef idx="minor">
              <a:schemeClr val="tx1"/>
            </a:fontRef>
          </p:style>
        </p:cxnSp>
        <p:cxnSp>
          <p:nvCxnSpPr>
            <p:cNvPr id="70" name="Connecteur droit avec flèche 69"/>
            <p:cNvCxnSpPr/>
            <p:nvPr/>
          </p:nvCxnSpPr>
          <p:spPr>
            <a:xfrm flipV="1">
              <a:off x="4824448" y="3300574"/>
              <a:ext cx="1479175" cy="927086"/>
            </a:xfrm>
            <a:prstGeom prst="straightConnector1">
              <a:avLst/>
            </a:prstGeom>
            <a:ln w="19050">
              <a:tailEnd type="triangle" w="lg" len="lg"/>
            </a:ln>
          </p:spPr>
          <p:style>
            <a:lnRef idx="3">
              <a:schemeClr val="accent3"/>
            </a:lnRef>
            <a:fillRef idx="0">
              <a:schemeClr val="accent3"/>
            </a:fillRef>
            <a:effectRef idx="2">
              <a:schemeClr val="accent3"/>
            </a:effectRef>
            <a:fontRef idx="minor">
              <a:schemeClr val="tx1"/>
            </a:fontRef>
          </p:style>
        </p:cxnSp>
        <p:cxnSp>
          <p:nvCxnSpPr>
            <p:cNvPr id="71" name="Connecteur droit avec flèche 70"/>
            <p:cNvCxnSpPr/>
            <p:nvPr/>
          </p:nvCxnSpPr>
          <p:spPr>
            <a:xfrm flipH="1" flipV="1">
              <a:off x="3221844" y="3445716"/>
              <a:ext cx="1608192" cy="777368"/>
            </a:xfrm>
            <a:prstGeom prst="straightConnector1">
              <a:avLst/>
            </a:prstGeom>
            <a:ln w="19050">
              <a:tailEnd type="triangle" w="lg" len="lg"/>
            </a:ln>
          </p:spPr>
          <p:style>
            <a:lnRef idx="3">
              <a:schemeClr val="accent3"/>
            </a:lnRef>
            <a:fillRef idx="0">
              <a:schemeClr val="accent3"/>
            </a:fillRef>
            <a:effectRef idx="2">
              <a:schemeClr val="accent3"/>
            </a:effectRef>
            <a:fontRef idx="minor">
              <a:schemeClr val="tx1"/>
            </a:fontRef>
          </p:style>
        </p:cxnSp>
        <p:cxnSp>
          <p:nvCxnSpPr>
            <p:cNvPr id="72" name="Connecteur droit avec flèche 71"/>
            <p:cNvCxnSpPr/>
            <p:nvPr/>
          </p:nvCxnSpPr>
          <p:spPr>
            <a:xfrm>
              <a:off x="4830034" y="4223083"/>
              <a:ext cx="0" cy="1821071"/>
            </a:xfrm>
            <a:prstGeom prst="straightConnector1">
              <a:avLst/>
            </a:prstGeom>
            <a:ln w="19050">
              <a:tailEnd type="triangle" w="lg" len="lg"/>
            </a:ln>
          </p:spPr>
          <p:style>
            <a:lnRef idx="3">
              <a:schemeClr val="accent3"/>
            </a:lnRef>
            <a:fillRef idx="0">
              <a:schemeClr val="accent3"/>
            </a:fillRef>
            <a:effectRef idx="2">
              <a:schemeClr val="accent3"/>
            </a:effectRef>
            <a:fontRef idx="minor">
              <a:schemeClr val="tx1"/>
            </a:fontRef>
          </p:style>
        </p:cxnSp>
      </p:grpSp>
      <p:sp>
        <p:nvSpPr>
          <p:cNvPr id="73" name="Ellipse 72"/>
          <p:cNvSpPr/>
          <p:nvPr/>
        </p:nvSpPr>
        <p:spPr>
          <a:xfrm>
            <a:off x="1736260" y="3009904"/>
            <a:ext cx="188436" cy="18843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b="1" dirty="0">
              <a:solidFill>
                <a:schemeClr val="bg1"/>
              </a:solidFill>
            </a:endParaRPr>
          </a:p>
        </p:txBody>
      </p:sp>
      <p:sp>
        <p:nvSpPr>
          <p:cNvPr id="74" name="Rectangle 73"/>
          <p:cNvSpPr/>
          <p:nvPr/>
        </p:nvSpPr>
        <p:spPr>
          <a:xfrm>
            <a:off x="765583" y="2217708"/>
            <a:ext cx="1793119" cy="369332"/>
          </a:xfrm>
          <a:prstGeom prst="rect">
            <a:avLst/>
          </a:prstGeom>
        </p:spPr>
        <p:txBody>
          <a:bodyPr wrap="none">
            <a:spAutoFit/>
          </a:bodyPr>
          <a:lstStyle/>
          <a:p>
            <a:pPr algn="ctr"/>
            <a:r>
              <a:rPr lang="fr-FR" b="1" dirty="0"/>
              <a:t>Centres d’Intérêt</a:t>
            </a:r>
          </a:p>
        </p:txBody>
      </p:sp>
      <p:sp>
        <p:nvSpPr>
          <p:cNvPr id="75" name="Ellipse 74"/>
          <p:cNvSpPr/>
          <p:nvPr/>
        </p:nvSpPr>
        <p:spPr>
          <a:xfrm>
            <a:off x="7582187" y="2414566"/>
            <a:ext cx="1423451" cy="1423451"/>
          </a:xfrm>
          <a:prstGeom prst="ellipse">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200" b="1" dirty="0" smtClean="0"/>
              <a:t>Evaluation</a:t>
            </a:r>
            <a:br>
              <a:rPr lang="fr-FR" sz="1200" b="1" dirty="0" smtClean="0"/>
            </a:br>
            <a:r>
              <a:rPr lang="fr-FR" sz="1200" b="1" dirty="0" smtClean="0"/>
              <a:t>des acquis</a:t>
            </a:r>
            <a:endParaRPr lang="fr-FR" sz="1200" b="1" dirty="0"/>
          </a:p>
        </p:txBody>
      </p:sp>
      <p:sp>
        <p:nvSpPr>
          <p:cNvPr id="76" name="Flèche droite 30"/>
          <p:cNvSpPr/>
          <p:nvPr/>
        </p:nvSpPr>
        <p:spPr>
          <a:xfrm>
            <a:off x="7144419" y="2866539"/>
            <a:ext cx="518472" cy="662159"/>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ZoneTexte 50"/>
          <p:cNvSpPr txBox="1"/>
          <p:nvPr/>
        </p:nvSpPr>
        <p:spPr>
          <a:xfrm>
            <a:off x="3308559" y="2200625"/>
            <a:ext cx="2824917" cy="284693"/>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500"/>
              </a:lnSpc>
            </a:pPr>
            <a:r>
              <a:rPr lang="fr-FR" b="1" dirty="0" smtClean="0"/>
              <a:t>Situations de formation</a:t>
            </a:r>
            <a:endParaRPr lang="fr-FR" b="1" dirty="0"/>
          </a:p>
        </p:txBody>
      </p:sp>
      <p:sp>
        <p:nvSpPr>
          <p:cNvPr id="78" name="Virage 77"/>
          <p:cNvSpPr/>
          <p:nvPr/>
        </p:nvSpPr>
        <p:spPr>
          <a:xfrm rot="5400000">
            <a:off x="5430953" y="-710770"/>
            <a:ext cx="1231432" cy="5087264"/>
          </a:xfrm>
          <a:prstGeom prst="bentArrow">
            <a:avLst>
              <a:gd name="adj1" fmla="val 15099"/>
              <a:gd name="adj2" fmla="val 25000"/>
              <a:gd name="adj3" fmla="val 25000"/>
              <a:gd name="adj4" fmla="val 4375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fr-FR" b="1">
              <a:solidFill>
                <a:schemeClr val="tx1"/>
              </a:solidFill>
            </a:endParaRPr>
          </a:p>
        </p:txBody>
      </p:sp>
      <p:sp>
        <p:nvSpPr>
          <p:cNvPr id="79" name="Virage 78"/>
          <p:cNvSpPr/>
          <p:nvPr/>
        </p:nvSpPr>
        <p:spPr>
          <a:xfrm rot="16200000">
            <a:off x="5863588" y="3126191"/>
            <a:ext cx="410761" cy="1834411"/>
          </a:xfrm>
          <a:prstGeom prst="bentArrow">
            <a:avLst>
              <a:gd name="adj1" fmla="val 45777"/>
              <a:gd name="adj2" fmla="val 36873"/>
              <a:gd name="adj3" fmla="val 25000"/>
              <a:gd name="adj4" fmla="val 4375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fr-FR" b="1">
              <a:solidFill>
                <a:schemeClr val="tx1"/>
              </a:solidFill>
            </a:endParaRPr>
          </a:p>
        </p:txBody>
      </p:sp>
      <p:sp>
        <p:nvSpPr>
          <p:cNvPr id="80" name="Virage 79"/>
          <p:cNvSpPr/>
          <p:nvPr/>
        </p:nvSpPr>
        <p:spPr>
          <a:xfrm rot="5400000" flipH="1">
            <a:off x="7267424" y="3069919"/>
            <a:ext cx="407453" cy="1950264"/>
          </a:xfrm>
          <a:prstGeom prst="bentArrow">
            <a:avLst>
              <a:gd name="adj1" fmla="val 45946"/>
              <a:gd name="adj2" fmla="val 38465"/>
              <a:gd name="adj3" fmla="val 25000"/>
              <a:gd name="adj4" fmla="val 4674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fr-FR" b="1">
              <a:solidFill>
                <a:schemeClr val="tx1"/>
              </a:solidFill>
            </a:endParaRPr>
          </a:p>
        </p:txBody>
      </p:sp>
      <p:sp>
        <p:nvSpPr>
          <p:cNvPr id="81" name="Arrondir un rectangle avec un coin du même côté 80"/>
          <p:cNvSpPr/>
          <p:nvPr/>
        </p:nvSpPr>
        <p:spPr>
          <a:xfrm>
            <a:off x="579456" y="4144595"/>
            <a:ext cx="917382" cy="458637"/>
          </a:xfrm>
          <a:prstGeom prst="round2SameRect">
            <a:avLst>
              <a:gd name="adj1" fmla="val 16667"/>
              <a:gd name="adj2" fmla="val 13292"/>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fr-FR" sz="1200" b="1" dirty="0" smtClean="0">
              <a:solidFill>
                <a:schemeClr val="tx1"/>
              </a:solidFill>
            </a:endParaRPr>
          </a:p>
          <a:p>
            <a:r>
              <a:rPr lang="fr-FR" sz="1200" b="1" dirty="0" smtClean="0">
                <a:solidFill>
                  <a:schemeClr val="tx1"/>
                </a:solidFill>
              </a:rPr>
              <a:t>Séquence</a:t>
            </a:r>
            <a:endParaRPr lang="fr-FR" sz="1200" b="1" dirty="0">
              <a:solidFill>
                <a:schemeClr val="tx1"/>
              </a:solidFill>
            </a:endParaRPr>
          </a:p>
        </p:txBody>
      </p:sp>
      <p:sp>
        <p:nvSpPr>
          <p:cNvPr id="82" name="ZoneTexte 50"/>
          <p:cNvSpPr txBox="1"/>
          <p:nvPr/>
        </p:nvSpPr>
        <p:spPr>
          <a:xfrm>
            <a:off x="5299908" y="3990942"/>
            <a:ext cx="3188799" cy="307777"/>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b="1" dirty="0" smtClean="0">
                <a:solidFill>
                  <a:schemeClr val="accent1">
                    <a:lumMod val="75000"/>
                  </a:schemeClr>
                </a:solidFill>
              </a:rPr>
              <a:t>Réflexion pédagogique </a:t>
            </a:r>
            <a:r>
              <a:rPr lang="fr-FR" sz="1400" b="1" i="1" dirty="0" smtClean="0">
                <a:solidFill>
                  <a:schemeClr val="accent1">
                    <a:lumMod val="75000"/>
                  </a:schemeClr>
                </a:solidFill>
              </a:rPr>
              <a:t>a postériori</a:t>
            </a:r>
            <a:endParaRPr lang="fr-FR" sz="1400" b="1" i="1" dirty="0">
              <a:solidFill>
                <a:schemeClr val="accent1">
                  <a:lumMod val="75000"/>
                </a:schemeClr>
              </a:solidFill>
            </a:endParaRPr>
          </a:p>
        </p:txBody>
      </p:sp>
      <p:sp>
        <p:nvSpPr>
          <p:cNvPr id="83" name="Virage 82"/>
          <p:cNvSpPr/>
          <p:nvPr/>
        </p:nvSpPr>
        <p:spPr>
          <a:xfrm rot="5400000">
            <a:off x="4085120" y="-105828"/>
            <a:ext cx="1310206" cy="3968345"/>
          </a:xfrm>
          <a:prstGeom prst="bentArrow">
            <a:avLst>
              <a:gd name="adj1" fmla="val 15099"/>
              <a:gd name="adj2" fmla="val 25000"/>
              <a:gd name="adj3" fmla="val 25000"/>
              <a:gd name="adj4" fmla="val 4375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fr-FR" b="1">
              <a:solidFill>
                <a:schemeClr val="tx1"/>
              </a:solidFill>
            </a:endParaRPr>
          </a:p>
        </p:txBody>
      </p:sp>
      <p:sp>
        <p:nvSpPr>
          <p:cNvPr id="84" name="ZoneTexte 50"/>
          <p:cNvSpPr txBox="1"/>
          <p:nvPr/>
        </p:nvSpPr>
        <p:spPr>
          <a:xfrm>
            <a:off x="2759219" y="1163818"/>
            <a:ext cx="3348880" cy="307777"/>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b="1" dirty="0" smtClean="0">
                <a:solidFill>
                  <a:schemeClr val="accent1">
                    <a:lumMod val="75000"/>
                  </a:schemeClr>
                </a:solidFill>
              </a:rPr>
              <a:t>Intentions pédagogiques </a:t>
            </a:r>
            <a:r>
              <a:rPr lang="fr-FR" sz="1400" b="1" i="1" dirty="0" smtClean="0">
                <a:solidFill>
                  <a:schemeClr val="accent1">
                    <a:lumMod val="75000"/>
                  </a:schemeClr>
                </a:solidFill>
              </a:rPr>
              <a:t>a priori</a:t>
            </a:r>
            <a:endParaRPr lang="fr-FR" sz="1400" b="1" i="1" dirty="0">
              <a:solidFill>
                <a:schemeClr val="accent1">
                  <a:lumMod val="75000"/>
                </a:schemeClr>
              </a:solidFill>
            </a:endParaRPr>
          </a:p>
        </p:txBody>
      </p:sp>
      <p:sp>
        <p:nvSpPr>
          <p:cNvPr id="85" name="Flèche droite 42"/>
          <p:cNvSpPr/>
          <p:nvPr/>
        </p:nvSpPr>
        <p:spPr>
          <a:xfrm rot="5400000">
            <a:off x="1284446" y="1611161"/>
            <a:ext cx="706624" cy="662159"/>
          </a:xfrm>
          <a:prstGeom prst="rightArrow">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fr-FR" b="1">
              <a:solidFill>
                <a:schemeClr val="tx1"/>
              </a:solidFill>
            </a:endParaRPr>
          </a:p>
        </p:txBody>
      </p:sp>
      <p:sp>
        <p:nvSpPr>
          <p:cNvPr id="86" name="Flèche droite 15"/>
          <p:cNvSpPr/>
          <p:nvPr/>
        </p:nvSpPr>
        <p:spPr>
          <a:xfrm>
            <a:off x="5273547" y="2889298"/>
            <a:ext cx="503929" cy="662159"/>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Rectangle à coins arrondis 86"/>
          <p:cNvSpPr/>
          <p:nvPr/>
        </p:nvSpPr>
        <p:spPr>
          <a:xfrm>
            <a:off x="2731707" y="2441930"/>
            <a:ext cx="2615324" cy="16640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sz="1000"/>
          </a:p>
        </p:txBody>
      </p:sp>
      <p:grpSp>
        <p:nvGrpSpPr>
          <p:cNvPr id="88" name="Groupe 59"/>
          <p:cNvGrpSpPr/>
          <p:nvPr/>
        </p:nvGrpSpPr>
        <p:grpSpPr>
          <a:xfrm>
            <a:off x="3654613" y="3318482"/>
            <a:ext cx="803695" cy="763058"/>
            <a:chOff x="121102" y="0"/>
            <a:chExt cx="614869" cy="614860"/>
          </a:xfrm>
          <a:scene3d>
            <a:camera prst="orthographicFront"/>
            <a:lightRig rig="flat" dir="t"/>
          </a:scene3d>
        </p:grpSpPr>
        <p:sp>
          <p:nvSpPr>
            <p:cNvPr id="89" name="Ellipse 88"/>
            <p:cNvSpPr/>
            <p:nvPr/>
          </p:nvSpPr>
          <p:spPr>
            <a:xfrm>
              <a:off x="121102" y="0"/>
              <a:ext cx="614869" cy="614860"/>
            </a:xfrm>
            <a:prstGeom prst="ellipse">
              <a:avLst/>
            </a:prstGeom>
            <a:sp3d prstMaterial="dkEdge">
              <a:bevelT w="8200" h="38100"/>
            </a:sp3d>
          </p:spPr>
          <p:style>
            <a:lnRef idx="0">
              <a:schemeClr val="lt1">
                <a:hueOff val="0"/>
                <a:satOff val="0"/>
                <a:lumOff val="0"/>
                <a:alphaOff val="0"/>
              </a:schemeClr>
            </a:lnRef>
            <a:fillRef idx="2">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90" name="Ellipse 4"/>
            <p:cNvSpPr/>
            <p:nvPr/>
          </p:nvSpPr>
          <p:spPr>
            <a:xfrm>
              <a:off x="211147" y="90044"/>
              <a:ext cx="434779" cy="434772"/>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FR" sz="1000" kern="1200" dirty="0" smtClean="0"/>
                <a:t>Etude de dossier</a:t>
              </a:r>
              <a:endParaRPr lang="fr-FR" sz="1000" kern="1200" dirty="0"/>
            </a:p>
          </p:txBody>
        </p:sp>
      </p:grpSp>
      <p:grpSp>
        <p:nvGrpSpPr>
          <p:cNvPr id="91" name="Groupe 62"/>
          <p:cNvGrpSpPr/>
          <p:nvPr/>
        </p:nvGrpSpPr>
        <p:grpSpPr>
          <a:xfrm>
            <a:off x="4458037" y="3271492"/>
            <a:ext cx="813183" cy="797836"/>
            <a:chOff x="777561" y="0"/>
            <a:chExt cx="614869" cy="614860"/>
          </a:xfrm>
          <a:scene3d>
            <a:camera prst="orthographicFront"/>
            <a:lightRig rig="flat" dir="t"/>
          </a:scene3d>
        </p:grpSpPr>
        <p:sp>
          <p:nvSpPr>
            <p:cNvPr id="92" name="Ellipse 91"/>
            <p:cNvSpPr/>
            <p:nvPr/>
          </p:nvSpPr>
          <p:spPr>
            <a:xfrm>
              <a:off x="777561" y="0"/>
              <a:ext cx="614869" cy="614860"/>
            </a:xfrm>
            <a:prstGeom prst="ellipse">
              <a:avLst/>
            </a:prstGeom>
            <a:sp3d prstMaterial="dkEdge">
              <a:bevelT w="8200" h="38100"/>
            </a:sp3d>
          </p:spPr>
          <p:style>
            <a:lnRef idx="0">
              <a:schemeClr val="lt1">
                <a:hueOff val="0"/>
                <a:satOff val="0"/>
                <a:lumOff val="0"/>
                <a:alphaOff val="0"/>
              </a:schemeClr>
            </a:lnRef>
            <a:fillRef idx="2">
              <a:schemeClr val="accent5">
                <a:alpha val="50000"/>
                <a:hueOff val="-9933876"/>
                <a:satOff val="39811"/>
                <a:lumOff val="8628"/>
                <a:alphaOff val="0"/>
              </a:schemeClr>
            </a:fillRef>
            <a:effectRef idx="0">
              <a:schemeClr val="accent5">
                <a:alpha val="50000"/>
                <a:hueOff val="-9933876"/>
                <a:satOff val="39811"/>
                <a:lumOff val="8628"/>
                <a:alphaOff val="0"/>
              </a:schemeClr>
            </a:effectRef>
            <a:fontRef idx="minor">
              <a:schemeClr val="tx1"/>
            </a:fontRef>
          </p:style>
        </p:sp>
        <p:sp>
          <p:nvSpPr>
            <p:cNvPr id="93" name="Ellipse 4"/>
            <p:cNvSpPr/>
            <p:nvPr/>
          </p:nvSpPr>
          <p:spPr>
            <a:xfrm>
              <a:off x="867606" y="90044"/>
              <a:ext cx="434779" cy="434772"/>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FR" sz="1000" kern="1200" dirty="0" smtClean="0"/>
                <a:t>Activités pratiques</a:t>
              </a:r>
              <a:endParaRPr lang="fr-FR" sz="1000" kern="1200" dirty="0"/>
            </a:p>
          </p:txBody>
        </p:sp>
      </p:grpSp>
      <p:grpSp>
        <p:nvGrpSpPr>
          <p:cNvPr id="94" name="Groupe 3"/>
          <p:cNvGrpSpPr/>
          <p:nvPr/>
        </p:nvGrpSpPr>
        <p:grpSpPr>
          <a:xfrm>
            <a:off x="3511732" y="2471856"/>
            <a:ext cx="1013906" cy="834884"/>
            <a:chOff x="2775556" y="5910716"/>
            <a:chExt cx="1013906" cy="834884"/>
          </a:xfrm>
        </p:grpSpPr>
        <p:sp>
          <p:nvSpPr>
            <p:cNvPr id="95" name="Ellipse 94"/>
            <p:cNvSpPr/>
            <p:nvPr/>
          </p:nvSpPr>
          <p:spPr>
            <a:xfrm>
              <a:off x="2843950" y="5910716"/>
              <a:ext cx="858197" cy="834884"/>
            </a:xfrm>
            <a:prstGeom prst="ellipse">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alpha val="50000"/>
                <a:hueOff val="-4966938"/>
                <a:satOff val="19906"/>
                <a:lumOff val="4314"/>
                <a:alphaOff val="0"/>
              </a:schemeClr>
            </a:fillRef>
            <a:effectRef idx="0">
              <a:schemeClr val="accent5">
                <a:alpha val="50000"/>
                <a:hueOff val="-4966938"/>
                <a:satOff val="19906"/>
                <a:lumOff val="4314"/>
                <a:alphaOff val="0"/>
              </a:schemeClr>
            </a:effectRef>
            <a:fontRef idx="minor">
              <a:schemeClr val="tx1"/>
            </a:fontRef>
          </p:style>
          <p:txBody>
            <a:bodyPr/>
            <a:lstStyle/>
            <a:p>
              <a:pPr algn="ctr"/>
              <a:endParaRPr lang="fr-FR" sz="1000" dirty="0"/>
            </a:p>
          </p:txBody>
        </p:sp>
        <p:sp>
          <p:nvSpPr>
            <p:cNvPr id="96" name="ZoneTexte 95"/>
            <p:cNvSpPr txBox="1"/>
            <p:nvPr/>
          </p:nvSpPr>
          <p:spPr>
            <a:xfrm>
              <a:off x="2775556" y="6126582"/>
              <a:ext cx="1013906" cy="400110"/>
            </a:xfrm>
            <a:prstGeom prst="rect">
              <a:avLst/>
            </a:prstGeom>
            <a:noFill/>
          </p:spPr>
          <p:txBody>
            <a:bodyPr wrap="square" rtlCol="0">
              <a:spAutoFit/>
            </a:bodyPr>
            <a:lstStyle/>
            <a:p>
              <a:pPr algn="ctr"/>
              <a:r>
                <a:rPr lang="fr-FR" sz="1000" dirty="0" smtClean="0"/>
                <a:t>Restitution (présentation)</a:t>
              </a:r>
              <a:endParaRPr lang="fr-FR" sz="1000" dirty="0"/>
            </a:p>
          </p:txBody>
        </p:sp>
      </p:grpSp>
      <p:grpSp>
        <p:nvGrpSpPr>
          <p:cNvPr id="97" name="Groupe 66"/>
          <p:cNvGrpSpPr/>
          <p:nvPr/>
        </p:nvGrpSpPr>
        <p:grpSpPr>
          <a:xfrm>
            <a:off x="4287012" y="2436910"/>
            <a:ext cx="1014823" cy="859257"/>
            <a:chOff x="3390293" y="3099496"/>
            <a:chExt cx="1014823" cy="859257"/>
          </a:xfrm>
        </p:grpSpPr>
        <p:sp>
          <p:nvSpPr>
            <p:cNvPr id="98" name="Ellipse 97"/>
            <p:cNvSpPr/>
            <p:nvPr/>
          </p:nvSpPr>
          <p:spPr>
            <a:xfrm>
              <a:off x="3483292" y="3099496"/>
              <a:ext cx="837725" cy="859257"/>
            </a:xfrm>
            <a:prstGeom prst="ellipse">
              <a:avLst/>
            </a:prstGeom>
            <a:solidFill>
              <a:srgbClr val="FF6699"/>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fr-FR" sz="1000" dirty="0"/>
            </a:p>
          </p:txBody>
        </p:sp>
        <p:sp>
          <p:nvSpPr>
            <p:cNvPr id="99" name="ZoneTexte 98"/>
            <p:cNvSpPr txBox="1"/>
            <p:nvPr/>
          </p:nvSpPr>
          <p:spPr>
            <a:xfrm>
              <a:off x="3390293" y="3285019"/>
              <a:ext cx="1014823" cy="553998"/>
            </a:xfrm>
            <a:prstGeom prst="rect">
              <a:avLst/>
            </a:prstGeom>
            <a:noFill/>
          </p:spPr>
          <p:txBody>
            <a:bodyPr wrap="square" rtlCol="0">
              <a:spAutoFit/>
            </a:bodyPr>
            <a:lstStyle/>
            <a:p>
              <a:pPr algn="ctr"/>
              <a:r>
                <a:rPr lang="fr-FR" sz="1000" dirty="0">
                  <a:solidFill>
                    <a:schemeClr val="bg1"/>
                  </a:solidFill>
                </a:rPr>
                <a:t>TD</a:t>
              </a:r>
            </a:p>
            <a:p>
              <a:pPr algn="ctr"/>
              <a:r>
                <a:rPr lang="fr-FR" sz="1000" dirty="0">
                  <a:solidFill>
                    <a:schemeClr val="bg1"/>
                  </a:solidFill>
                </a:rPr>
                <a:t>(entraînement)</a:t>
              </a:r>
            </a:p>
            <a:p>
              <a:endParaRPr lang="fr-FR" sz="1000" dirty="0">
                <a:solidFill>
                  <a:schemeClr val="bg1"/>
                </a:solidFill>
              </a:endParaRPr>
            </a:p>
          </p:txBody>
        </p:sp>
      </p:grpSp>
      <p:grpSp>
        <p:nvGrpSpPr>
          <p:cNvPr id="100" name="Groupe 65"/>
          <p:cNvGrpSpPr/>
          <p:nvPr/>
        </p:nvGrpSpPr>
        <p:grpSpPr>
          <a:xfrm>
            <a:off x="2731707" y="2847508"/>
            <a:ext cx="1120582" cy="894585"/>
            <a:chOff x="2573586" y="5901503"/>
            <a:chExt cx="1120582" cy="894585"/>
          </a:xfrm>
        </p:grpSpPr>
        <p:sp>
          <p:nvSpPr>
            <p:cNvPr id="101" name="Ellipse 100"/>
            <p:cNvSpPr/>
            <p:nvPr/>
          </p:nvSpPr>
          <p:spPr>
            <a:xfrm>
              <a:off x="2704247" y="5901503"/>
              <a:ext cx="872753" cy="852503"/>
            </a:xfrm>
            <a:prstGeom prst="ellipse">
              <a:avLst/>
            </a:prstGeom>
            <a:solidFill>
              <a:srgbClr val="FF6699"/>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fr-FR" sz="1000" dirty="0"/>
            </a:p>
          </p:txBody>
        </p:sp>
        <p:sp>
          <p:nvSpPr>
            <p:cNvPr id="102" name="ZoneTexte 101"/>
            <p:cNvSpPr txBox="1"/>
            <p:nvPr/>
          </p:nvSpPr>
          <p:spPr>
            <a:xfrm>
              <a:off x="2573586" y="5934314"/>
              <a:ext cx="1120582" cy="861774"/>
            </a:xfrm>
            <a:prstGeom prst="rect">
              <a:avLst/>
            </a:prstGeom>
            <a:noFill/>
          </p:spPr>
          <p:txBody>
            <a:bodyPr wrap="square" rtlCol="0">
              <a:spAutoFit/>
            </a:bodyPr>
            <a:lstStyle/>
            <a:p>
              <a:pPr algn="ctr"/>
              <a:r>
                <a:rPr lang="fr-FR" sz="1000" dirty="0">
                  <a:solidFill>
                    <a:schemeClr val="bg1"/>
                  </a:solidFill>
                </a:rPr>
                <a:t>Cours</a:t>
              </a:r>
            </a:p>
            <a:p>
              <a:pPr algn="ctr"/>
              <a:r>
                <a:rPr lang="fr-FR" sz="1000" dirty="0">
                  <a:solidFill>
                    <a:schemeClr val="bg1"/>
                  </a:solidFill>
                </a:rPr>
                <a:t>(apport de connaissances préalables)</a:t>
              </a:r>
            </a:p>
            <a:p>
              <a:endParaRPr lang="fr-FR" sz="1000" dirty="0">
                <a:solidFill>
                  <a:schemeClr val="bg1"/>
                </a:solidFill>
              </a:endParaRPr>
            </a:p>
          </p:txBody>
        </p:sp>
      </p:grpSp>
      <p:sp>
        <p:nvSpPr>
          <p:cNvPr id="103" name="Flèche droite 38"/>
          <p:cNvSpPr/>
          <p:nvPr/>
        </p:nvSpPr>
        <p:spPr>
          <a:xfrm>
            <a:off x="2325101" y="2884332"/>
            <a:ext cx="430950" cy="662159"/>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Flèche droite 35"/>
          <p:cNvSpPr/>
          <p:nvPr/>
        </p:nvSpPr>
        <p:spPr>
          <a:xfrm rot="16200000">
            <a:off x="4154048" y="4044051"/>
            <a:ext cx="654799" cy="581739"/>
          </a:xfrm>
          <a:prstGeom prst="rightArrow">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Ellipse 105"/>
          <p:cNvSpPr/>
          <p:nvPr/>
        </p:nvSpPr>
        <p:spPr>
          <a:xfrm>
            <a:off x="7742374" y="2265620"/>
            <a:ext cx="493268" cy="493268"/>
          </a:xfrm>
          <a:prstGeom prst="ellipse">
            <a:avLst/>
          </a:prstGeom>
          <a:blipFill dpi="0" rotWithShape="1">
            <a:blip r:embed="rId6"/>
            <a:srcRect/>
            <a:stretch>
              <a:fillRect/>
            </a:stretch>
          </a:blipFill>
          <a:ln w="0">
            <a:solidFill>
              <a:schemeClr val="tx1">
                <a:alpha val="44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algn="ctr"/>
            <a:endParaRPr lang="fr-FR" sz="1600" b="1" dirty="0">
              <a:solidFill>
                <a:srgbClr val="002060"/>
              </a:solidFill>
              <a:latin typeface="Aldo" pitchFamily="2" charset="0"/>
            </a:endParaRPr>
          </a:p>
        </p:txBody>
      </p:sp>
      <p:sp>
        <p:nvSpPr>
          <p:cNvPr id="107" name="Ellipse 106"/>
          <p:cNvSpPr/>
          <p:nvPr/>
        </p:nvSpPr>
        <p:spPr>
          <a:xfrm>
            <a:off x="5828966" y="2340394"/>
            <a:ext cx="493268" cy="493268"/>
          </a:xfrm>
          <a:prstGeom prst="ellipse">
            <a:avLst/>
          </a:prstGeom>
          <a:blipFill dpi="0" rotWithShape="1">
            <a:blip r:embed="rId7"/>
            <a:srcRect/>
            <a:stretch>
              <a:fillRect/>
            </a:stretch>
          </a:blipFill>
          <a:ln w="0">
            <a:solidFill>
              <a:schemeClr val="tx1">
                <a:alpha val="44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algn="ctr"/>
            <a:endParaRPr lang="fr-FR" sz="1600" b="1" dirty="0">
              <a:solidFill>
                <a:srgbClr val="002060"/>
              </a:solidFill>
              <a:latin typeface="Aldo" pitchFamily="2" charset="0"/>
            </a:endParaRPr>
          </a:p>
        </p:txBody>
      </p:sp>
    </p:spTree>
    <p:extLst>
      <p:ext uri="{BB962C8B-B14F-4D97-AF65-F5344CB8AC3E}">
        <p14:creationId xmlns:p14="http://schemas.microsoft.com/office/powerpoint/2010/main" val="37886751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circle(in)">
                                      <p:cBhvr>
                                        <p:cTn id="7"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 80" descr="Cible CI.ti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508" y="1003300"/>
            <a:ext cx="7929024"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rot="20787153">
            <a:off x="5046899" y="3412039"/>
            <a:ext cx="2306904" cy="650673"/>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fr-FR" b="1" dirty="0" smtClean="0"/>
              <a:t>Extrait du document d’accompagnement</a:t>
            </a:r>
            <a:endParaRPr lang="fr-FR" b="1" dirty="0"/>
          </a:p>
        </p:txBody>
      </p:sp>
      <p:sp>
        <p:nvSpPr>
          <p:cNvPr id="12" name="Rectangle 11"/>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Centres d’intérêt</a:t>
            </a:r>
            <a:endParaRPr lang="fr-FR" sz="3600" dirty="0"/>
          </a:p>
        </p:txBody>
      </p:sp>
      <p:sp>
        <p:nvSpPr>
          <p:cNvPr id="13" name="Arrondir un rectangle avec un coin diagonal 12"/>
          <p:cNvSpPr/>
          <p:nvPr/>
        </p:nvSpPr>
        <p:spPr>
          <a:xfrm>
            <a:off x="552736"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600" dirty="0"/>
              <a:t>Le principe de définition des CI</a:t>
            </a:r>
          </a:p>
        </p:txBody>
      </p:sp>
      <p:pic>
        <p:nvPicPr>
          <p:cNvPr id="11" name="Picture 1" descr="C:\Users\Administrateur\Documents\My Dropbox\07- Lycée\Comm'\Logos\logo-STI2D-150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1294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29019" y="1270001"/>
            <a:ext cx="8153400" cy="4546600"/>
          </a:xfrm>
        </p:spPr>
        <p:txBody>
          <a:bodyPr>
            <a:normAutofit/>
          </a:bodyPr>
          <a:lstStyle/>
          <a:p>
            <a:r>
              <a:rPr lang="fr-FR" b="1" dirty="0" smtClean="0">
                <a:solidFill>
                  <a:srgbClr val="0070C0"/>
                </a:solidFill>
              </a:rPr>
              <a:t>Choix qui relève de chaque équipe pédagogique</a:t>
            </a:r>
          </a:p>
          <a:p>
            <a:r>
              <a:rPr lang="fr-FR" b="1" dirty="0" smtClean="0">
                <a:solidFill>
                  <a:srgbClr val="0070C0"/>
                </a:solidFill>
              </a:rPr>
              <a:t>Permet une progression pédagogique cohérente</a:t>
            </a:r>
          </a:p>
          <a:p>
            <a:r>
              <a:rPr lang="fr-FR" b="1" dirty="0" smtClean="0">
                <a:solidFill>
                  <a:srgbClr val="0070C0"/>
                </a:solidFill>
              </a:rPr>
              <a:t>Respecte le cadre proposé dans le document d’accompagnement (cible MEI/FSC)</a:t>
            </a:r>
          </a:p>
          <a:p>
            <a:r>
              <a:rPr lang="fr-FR" b="1" dirty="0" smtClean="0">
                <a:solidFill>
                  <a:srgbClr val="0070C0"/>
                </a:solidFill>
              </a:rPr>
              <a:t>Si possible identique en première et terminale</a:t>
            </a:r>
          </a:p>
        </p:txBody>
      </p:sp>
      <p:sp>
        <p:nvSpPr>
          <p:cNvPr id="4" name="Rectangle 3"/>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Centres d’intérêt</a:t>
            </a:r>
            <a:endParaRPr lang="fr-FR" sz="3600" dirty="0"/>
          </a:p>
        </p:txBody>
      </p:sp>
      <p:sp>
        <p:nvSpPr>
          <p:cNvPr id="5" name="Arrondir un rectangle avec un coin diagonal 4"/>
          <p:cNvSpPr/>
          <p:nvPr/>
        </p:nvSpPr>
        <p:spPr>
          <a:xfrm>
            <a:off x="552736"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600" dirty="0"/>
              <a:t>Les Centres d’intérêt</a:t>
            </a:r>
          </a:p>
        </p:txBody>
      </p:sp>
      <p:pic>
        <p:nvPicPr>
          <p:cNvPr id="7" name="Picture 1" descr="C:\Users\Administrateur\Documents\My Dropbox\07- Lycée\Comm'\Logos\logo-STI2D-150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7287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043509745"/>
              </p:ext>
            </p:extLst>
          </p:nvPr>
        </p:nvGraphicFramePr>
        <p:xfrm>
          <a:off x="889974" y="1241435"/>
          <a:ext cx="7429155" cy="3923038"/>
        </p:xfrm>
        <a:graphic>
          <a:graphicData uri="http://schemas.openxmlformats.org/drawingml/2006/table">
            <a:tbl>
              <a:tblPr/>
              <a:tblGrid>
                <a:gridCol w="542580"/>
                <a:gridCol w="5857875"/>
                <a:gridCol w="1028700"/>
              </a:tblGrid>
              <a:tr h="262997">
                <a:tc>
                  <a:txBody>
                    <a:bodyPr/>
                    <a:lstStyle/>
                    <a:p>
                      <a:pPr algn="l" fontAlgn="ctr"/>
                      <a:r>
                        <a:rPr lang="fr-FR" sz="1400" b="1" i="0" u="none" strike="noStrike" dirty="0">
                          <a:effectLst/>
                          <a:latin typeface="Arial"/>
                        </a:rPr>
                        <a:t>CI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400" b="1" i="0" u="none" strike="noStrike">
                          <a:effectLst/>
                          <a:latin typeface="Arial"/>
                        </a:rPr>
                        <a:t>Développement durable et compétitivité des produits</a:t>
                      </a:r>
                    </a:p>
                  </a:txBody>
                  <a:tcPr marL="108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fr-FR" sz="1400" b="1" i="0" u="none" strike="noStrike" dirty="0" smtClean="0">
                          <a:effectLst/>
                          <a:latin typeface="Arial"/>
                        </a:rPr>
                        <a:t>M1</a:t>
                      </a:r>
                      <a:endParaRPr lang="fr-FR" sz="1400" b="1"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62997">
                <a:tc>
                  <a:txBody>
                    <a:bodyPr/>
                    <a:lstStyle/>
                    <a:p>
                      <a:pPr algn="l" fontAlgn="ctr"/>
                      <a:r>
                        <a:rPr lang="fr-FR" sz="1400" b="1" i="0" u="none" strike="noStrike" dirty="0">
                          <a:effectLst/>
                          <a:latin typeface="Arial"/>
                        </a:rPr>
                        <a:t>CI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400" b="1" i="0" u="none" strike="noStrike">
                          <a:effectLst/>
                          <a:latin typeface="Arial"/>
                        </a:rPr>
                        <a:t>Design, architecture et innovations technologiques</a:t>
                      </a:r>
                    </a:p>
                  </a:txBody>
                  <a:tcPr marL="108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r>
              <a:tr h="262997">
                <a:tc>
                  <a:txBody>
                    <a:bodyPr/>
                    <a:lstStyle/>
                    <a:p>
                      <a:pPr algn="l" fontAlgn="ctr"/>
                      <a:r>
                        <a:rPr lang="fr-FR" sz="1400" b="1" i="0" u="none" strike="noStrike">
                          <a:effectLst/>
                          <a:latin typeface="Arial"/>
                        </a:rPr>
                        <a:t>CI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400" b="1" i="0" u="none" strike="noStrike">
                          <a:effectLst/>
                          <a:latin typeface="Arial"/>
                        </a:rPr>
                        <a:t>Caractérisation des matériaux et structures</a:t>
                      </a:r>
                    </a:p>
                  </a:txBody>
                  <a:tcPr marL="108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FFFFFF"/>
                          </a:solidFill>
                          <a:effectLst/>
                          <a:latin typeface="Arial"/>
                        </a:rPr>
                        <a:t>M2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B714"/>
                    </a:solidFill>
                  </a:tcPr>
                </a:tc>
              </a:tr>
              <a:tr h="262997">
                <a:tc>
                  <a:txBody>
                    <a:bodyPr/>
                    <a:lstStyle/>
                    <a:p>
                      <a:pPr algn="l" fontAlgn="ctr"/>
                      <a:r>
                        <a:rPr lang="fr-FR" sz="1400" b="1" i="0" u="none" strike="noStrike" dirty="0">
                          <a:effectLst/>
                          <a:latin typeface="Arial"/>
                        </a:rPr>
                        <a:t>CI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400" b="1" i="0" u="none" strike="noStrike" dirty="0">
                          <a:effectLst/>
                          <a:latin typeface="Arial"/>
                        </a:rPr>
                        <a:t>Dimensionnement et choix des matériaux et structures</a:t>
                      </a:r>
                    </a:p>
                  </a:txBody>
                  <a:tcPr marL="108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FFFFFF"/>
                          </a:solidFill>
                          <a:effectLst/>
                          <a:latin typeface="Arial"/>
                        </a:rPr>
                        <a:t>M3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411"/>
                    </a:solidFill>
                  </a:tcPr>
                </a:tc>
              </a:tr>
              <a:tr h="262997">
                <a:tc>
                  <a:txBody>
                    <a:bodyPr/>
                    <a:lstStyle/>
                    <a:p>
                      <a:pPr algn="l" fontAlgn="ctr"/>
                      <a:r>
                        <a:rPr lang="fr-FR" sz="1400" b="1" i="0" u="none" strike="noStrike">
                          <a:effectLst/>
                          <a:latin typeface="Arial"/>
                        </a:rPr>
                        <a:t>CI 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400" b="1" i="0" u="none" strike="noStrike">
                          <a:effectLst/>
                          <a:latin typeface="Arial"/>
                        </a:rPr>
                        <a:t>Efficacité énergétique dans l'habitat et les transports</a:t>
                      </a:r>
                    </a:p>
                  </a:txBody>
                  <a:tcPr marL="108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FFFFFF"/>
                          </a:solidFill>
                          <a:effectLst/>
                          <a:latin typeface="Arial"/>
                        </a:rPr>
                        <a:t>ME2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8C0E"/>
                    </a:solidFill>
                  </a:tcPr>
                </a:tc>
              </a:tr>
              <a:tr h="262997">
                <a:tc>
                  <a:txBody>
                    <a:bodyPr/>
                    <a:lstStyle/>
                    <a:p>
                      <a:pPr algn="l" fontAlgn="ctr"/>
                      <a:r>
                        <a:rPr lang="fr-FR" sz="1400" b="1" i="0" u="none" strike="noStrike" dirty="0">
                          <a:effectLst/>
                          <a:latin typeface="Arial"/>
                        </a:rPr>
                        <a:t>CI 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400" b="1" i="0" u="none" strike="noStrike" dirty="0">
                          <a:effectLst/>
                          <a:latin typeface="Arial"/>
                        </a:rPr>
                        <a:t>Efficacité énergétique lié au comportement des matériaux</a:t>
                      </a:r>
                    </a:p>
                  </a:txBody>
                  <a:tcPr marL="108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FFFFFF"/>
                          </a:solidFill>
                          <a:effectLst/>
                          <a:latin typeface="Arial"/>
                        </a:rPr>
                        <a:t>ME3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A4506"/>
                    </a:solidFill>
                  </a:tcPr>
                </a:tc>
              </a:tr>
              <a:tr h="262997">
                <a:tc>
                  <a:txBody>
                    <a:bodyPr/>
                    <a:lstStyle/>
                    <a:p>
                      <a:pPr algn="l" fontAlgn="ctr"/>
                      <a:r>
                        <a:rPr lang="fr-FR" sz="1400" b="1" i="0" u="none" strike="noStrike" dirty="0">
                          <a:effectLst/>
                          <a:latin typeface="Arial"/>
                        </a:rPr>
                        <a:t>CI 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400" b="1" i="0" u="none" strike="noStrike">
                          <a:effectLst/>
                          <a:latin typeface="Arial"/>
                        </a:rPr>
                        <a:t>Formes et caractéristiques de l'énergie</a:t>
                      </a:r>
                    </a:p>
                  </a:txBody>
                  <a:tcPr marL="108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effectLst/>
                          <a:latin typeface="Arial"/>
                        </a:rPr>
                        <a:t>E1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62997">
                <a:tc>
                  <a:txBody>
                    <a:bodyPr/>
                    <a:lstStyle/>
                    <a:p>
                      <a:pPr algn="l" fontAlgn="ctr"/>
                      <a:r>
                        <a:rPr lang="fr-FR" sz="1400" b="1" i="0" u="none" strike="noStrike">
                          <a:effectLst/>
                          <a:latin typeface="Arial"/>
                        </a:rPr>
                        <a:t>CI 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400" b="1" i="0" u="none" strike="noStrike" dirty="0">
                          <a:effectLst/>
                          <a:latin typeface="Arial"/>
                        </a:rPr>
                        <a:t>Caractérisation des chaines d'énergie</a:t>
                      </a:r>
                    </a:p>
                  </a:txBody>
                  <a:tcPr marL="108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FFFFFF"/>
                          </a:solidFill>
                          <a:effectLst/>
                          <a:latin typeface="Arial"/>
                        </a:rPr>
                        <a:t>E2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8C0E"/>
                    </a:solidFill>
                  </a:tcPr>
                </a:tc>
              </a:tr>
              <a:tr h="262997">
                <a:tc>
                  <a:txBody>
                    <a:bodyPr/>
                    <a:lstStyle/>
                    <a:p>
                      <a:pPr algn="l" fontAlgn="ctr"/>
                      <a:r>
                        <a:rPr lang="fr-FR" sz="1400" b="1" i="0" u="none" strike="noStrike" dirty="0">
                          <a:effectLst/>
                          <a:latin typeface="Arial"/>
                        </a:rPr>
                        <a:t>CI 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400" b="1" i="0" u="none" strike="noStrike">
                          <a:effectLst/>
                          <a:latin typeface="Arial"/>
                        </a:rPr>
                        <a:t>Amélioration de l'efficacité énergétique dans les chaînes d'énergie </a:t>
                      </a:r>
                    </a:p>
                  </a:txBody>
                  <a:tcPr marL="108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FFFFFF"/>
                          </a:solidFill>
                          <a:effectLst/>
                          <a:latin typeface="Arial"/>
                        </a:rPr>
                        <a:t>E3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A4506"/>
                    </a:solidFill>
                  </a:tcPr>
                </a:tc>
              </a:tr>
              <a:tr h="262997">
                <a:tc>
                  <a:txBody>
                    <a:bodyPr/>
                    <a:lstStyle/>
                    <a:p>
                      <a:pPr algn="l" fontAlgn="ctr"/>
                      <a:r>
                        <a:rPr lang="fr-FR" sz="1400" b="1" i="0" u="none" strike="noStrike" dirty="0">
                          <a:effectLst/>
                          <a:latin typeface="Arial"/>
                        </a:rPr>
                        <a:t>CI 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400" b="1" i="0" u="none" strike="noStrike">
                          <a:effectLst/>
                          <a:latin typeface="Arial"/>
                        </a:rPr>
                        <a:t>Efficacité énergétique liée à la gestion de l'information</a:t>
                      </a:r>
                    </a:p>
                  </a:txBody>
                  <a:tcPr marL="108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FFFFFF"/>
                          </a:solidFill>
                          <a:effectLst/>
                          <a:latin typeface="Arial"/>
                        </a:rPr>
                        <a:t>EI2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8C0E"/>
                    </a:solidFill>
                  </a:tcPr>
                </a:tc>
              </a:tr>
              <a:tr h="262997">
                <a:tc>
                  <a:txBody>
                    <a:bodyPr/>
                    <a:lstStyle/>
                    <a:p>
                      <a:pPr algn="l" fontAlgn="ctr"/>
                      <a:r>
                        <a:rPr lang="fr-FR" sz="1400" b="1" i="0" u="none" strike="noStrike" dirty="0">
                          <a:effectLst/>
                          <a:latin typeface="Arial"/>
                        </a:rPr>
                        <a:t>CI 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400" b="1" i="0" u="none" strike="noStrike" dirty="0">
                          <a:effectLst/>
                          <a:latin typeface="Arial"/>
                        </a:rPr>
                        <a:t>Commande temporelle des systèmes</a:t>
                      </a:r>
                    </a:p>
                  </a:txBody>
                  <a:tcPr marL="108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FFFFFF"/>
                          </a:solidFill>
                          <a:effectLst/>
                          <a:latin typeface="Arial"/>
                        </a:rPr>
                        <a:t>EI3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A4506"/>
                    </a:solidFill>
                  </a:tcPr>
                </a:tc>
              </a:tr>
              <a:tr h="262997">
                <a:tc>
                  <a:txBody>
                    <a:bodyPr/>
                    <a:lstStyle/>
                    <a:p>
                      <a:pPr algn="l" fontAlgn="ctr"/>
                      <a:r>
                        <a:rPr lang="fr-FR" sz="1400" b="1" i="0" u="none" strike="noStrike" dirty="0">
                          <a:effectLst/>
                          <a:latin typeface="Arial"/>
                        </a:rPr>
                        <a:t>CI 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400" b="1" i="0" u="none" strike="noStrike" dirty="0">
                          <a:effectLst/>
                          <a:latin typeface="Arial"/>
                        </a:rPr>
                        <a:t>Formes et caractéristiques de l'info</a:t>
                      </a:r>
                    </a:p>
                  </a:txBody>
                  <a:tcPr marL="108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effectLst/>
                          <a:latin typeface="Arial"/>
                        </a:rPr>
                        <a:t>I1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62997">
                <a:tc>
                  <a:txBody>
                    <a:bodyPr/>
                    <a:lstStyle/>
                    <a:p>
                      <a:pPr algn="l" fontAlgn="ctr"/>
                      <a:r>
                        <a:rPr lang="fr-FR" sz="1400" b="1" i="0" u="none" strike="noStrike" dirty="0">
                          <a:effectLst/>
                          <a:latin typeface="Arial"/>
                        </a:rPr>
                        <a:t>CI 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400" b="1" i="0" u="none" strike="noStrike" dirty="0">
                          <a:effectLst/>
                          <a:latin typeface="Arial"/>
                        </a:rPr>
                        <a:t>Caractérisation des chaines d'info.</a:t>
                      </a:r>
                    </a:p>
                  </a:txBody>
                  <a:tcPr marL="108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FFFFFF"/>
                          </a:solidFill>
                          <a:effectLst/>
                          <a:latin typeface="Arial"/>
                        </a:rPr>
                        <a:t>I2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8C0E"/>
                    </a:solidFill>
                  </a:tcPr>
                </a:tc>
              </a:tr>
              <a:tr h="262997">
                <a:tc>
                  <a:txBody>
                    <a:bodyPr/>
                    <a:lstStyle/>
                    <a:p>
                      <a:pPr algn="l" fontAlgn="ctr"/>
                      <a:r>
                        <a:rPr lang="fr-FR" sz="1400" b="1" i="0" u="none" strike="noStrike" dirty="0">
                          <a:effectLst/>
                          <a:latin typeface="Arial"/>
                        </a:rPr>
                        <a:t>CI 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400" b="1" i="0" u="none" strike="noStrike" dirty="0">
                          <a:effectLst/>
                          <a:latin typeface="Arial"/>
                        </a:rPr>
                        <a:t>Traitement de l'information</a:t>
                      </a:r>
                    </a:p>
                  </a:txBody>
                  <a:tcPr marL="108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FFFFFF"/>
                          </a:solidFill>
                          <a:effectLst/>
                          <a:latin typeface="Arial"/>
                        </a:rPr>
                        <a:t>I3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A4506"/>
                    </a:solidFill>
                  </a:tcPr>
                </a:tc>
              </a:tr>
              <a:tr h="241080">
                <a:tc>
                  <a:txBody>
                    <a:bodyPr/>
                    <a:lstStyle/>
                    <a:p>
                      <a:pPr algn="l" fontAlgn="ctr"/>
                      <a:r>
                        <a:rPr lang="fr-FR" sz="1400" b="1" i="0" u="none" strike="noStrike" dirty="0">
                          <a:effectLst/>
                          <a:latin typeface="Arial"/>
                        </a:rPr>
                        <a:t>CI 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400" b="1" i="0" u="none" strike="noStrike" dirty="0">
                          <a:effectLst/>
                          <a:latin typeface="Arial"/>
                        </a:rPr>
                        <a:t>Optimisation des paramètres par simulation globale</a:t>
                      </a:r>
                    </a:p>
                  </a:txBody>
                  <a:tcPr marL="108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effectLst/>
                          <a:latin typeface="Arial"/>
                        </a:rPr>
                        <a:t>MEI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2847563378"/>
              </p:ext>
            </p:extLst>
          </p:nvPr>
        </p:nvGraphicFramePr>
        <p:xfrm>
          <a:off x="889974" y="5271454"/>
          <a:ext cx="7429155" cy="914400"/>
        </p:xfrm>
        <a:graphic>
          <a:graphicData uri="http://schemas.openxmlformats.org/drawingml/2006/table">
            <a:tbl>
              <a:tblPr/>
              <a:tblGrid>
                <a:gridCol w="999243"/>
                <a:gridCol w="6429912"/>
              </a:tblGrid>
              <a:tr h="304800">
                <a:tc>
                  <a:txBody>
                    <a:bodyPr/>
                    <a:lstStyle/>
                    <a:p>
                      <a:pPr algn="l" fontAlgn="ctr"/>
                      <a:r>
                        <a:rPr lang="fr-FR" sz="1600" b="0" i="0" u="none" strike="noStrike" dirty="0">
                          <a:effectLst/>
                          <a:latin typeface="Times New Roman"/>
                        </a:rPr>
                        <a:t> </a:t>
                      </a: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a:txBody>
                    <a:bodyPr/>
                    <a:lstStyle/>
                    <a:p>
                      <a:pPr algn="l" fontAlgn="ctr"/>
                      <a:r>
                        <a:rPr lang="fr-FR" sz="1600" b="1" i="0" u="none" strike="noStrike" dirty="0" smtClean="0">
                          <a:effectLst/>
                          <a:latin typeface="Arial"/>
                        </a:rPr>
                        <a:t>  Niveau </a:t>
                      </a:r>
                      <a:r>
                        <a:rPr lang="fr-FR" sz="1600" b="1" i="0" u="none" strike="noStrike" dirty="0">
                          <a:effectLst/>
                          <a:latin typeface="Arial"/>
                        </a:rPr>
                        <a:t>1: découverte et analyse fonctionnelle</a:t>
                      </a:r>
                    </a:p>
                  </a:txBody>
                  <a:tcPr marL="0" marR="0" marT="0" marB="0" anchor="ctr">
                    <a:lnL w="12700" cap="flat" cmpd="sng" algn="ctr">
                      <a:solidFill>
                        <a:scrgbClr r="0" g="0" b="0"/>
                      </a:solidFill>
                      <a:prstDash val="solid"/>
                      <a:round/>
                      <a:headEnd type="none" w="med" len="med"/>
                      <a:tailEnd type="none" w="med" len="med"/>
                    </a:lnL>
                    <a:lnR>
                      <a:noFill/>
                    </a:lnR>
                    <a:lnT>
                      <a:noFill/>
                    </a:lnT>
                    <a:lnB>
                      <a:noFill/>
                    </a:lnB>
                  </a:tcPr>
                </a:tc>
              </a:tr>
              <a:tr h="304800">
                <a:tc>
                  <a:txBody>
                    <a:bodyPr/>
                    <a:lstStyle/>
                    <a:p>
                      <a:pPr algn="ctr" fontAlgn="ctr"/>
                      <a:r>
                        <a:rPr lang="fr-FR" sz="1600" b="1" i="0" u="none" strike="noStrike" dirty="0">
                          <a:effectLst/>
                          <a:latin typeface="Arial"/>
                        </a:rPr>
                        <a:t> </a:t>
                      </a: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168C0E"/>
                    </a:solidFill>
                  </a:tcPr>
                </a:tc>
                <a:tc>
                  <a:txBody>
                    <a:bodyPr/>
                    <a:lstStyle/>
                    <a:p>
                      <a:pPr algn="l" fontAlgn="ctr"/>
                      <a:r>
                        <a:rPr lang="fr-FR" sz="1600" b="1" i="0" u="none" strike="noStrike" dirty="0" smtClean="0">
                          <a:effectLst/>
                          <a:latin typeface="Arial"/>
                        </a:rPr>
                        <a:t>  Niveau </a:t>
                      </a:r>
                      <a:r>
                        <a:rPr lang="fr-FR" sz="1600" b="1" i="0" u="none" strike="noStrike" dirty="0">
                          <a:effectLst/>
                          <a:latin typeface="Arial"/>
                        </a:rPr>
                        <a:t>2: compréhension et analyse structurelle</a:t>
                      </a:r>
                    </a:p>
                  </a:txBody>
                  <a:tcPr marL="0" marR="0" marT="0" marB="0" anchor="ctr">
                    <a:lnL w="12700" cap="flat" cmpd="sng" algn="ctr">
                      <a:solidFill>
                        <a:scrgbClr r="0" g="0" b="0"/>
                      </a:solidFill>
                      <a:prstDash val="solid"/>
                      <a:round/>
                      <a:headEnd type="none" w="med" len="med"/>
                      <a:tailEnd type="none" w="med" len="med"/>
                    </a:lnL>
                    <a:lnR>
                      <a:noFill/>
                    </a:lnR>
                    <a:lnT>
                      <a:noFill/>
                    </a:lnT>
                    <a:lnB>
                      <a:noFill/>
                    </a:lnB>
                  </a:tcPr>
                </a:tc>
              </a:tr>
              <a:tr h="304800">
                <a:tc>
                  <a:txBody>
                    <a:bodyPr/>
                    <a:lstStyle/>
                    <a:p>
                      <a:pPr algn="ctr" fontAlgn="ctr"/>
                      <a:r>
                        <a:rPr lang="fr-FR" sz="1600" b="1" i="0" u="none" strike="noStrike">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411"/>
                    </a:solidFill>
                  </a:tcPr>
                </a:tc>
                <a:tc>
                  <a:txBody>
                    <a:bodyPr/>
                    <a:lstStyle/>
                    <a:p>
                      <a:pPr algn="l" fontAlgn="ctr"/>
                      <a:r>
                        <a:rPr lang="fr-FR" sz="1600" b="1" i="0" u="none" strike="noStrike" dirty="0" smtClean="0">
                          <a:effectLst/>
                          <a:latin typeface="Arial"/>
                        </a:rPr>
                        <a:t>  Niveau </a:t>
                      </a:r>
                      <a:r>
                        <a:rPr lang="fr-FR" sz="1600" b="1" i="0" u="none" strike="noStrike" dirty="0">
                          <a:effectLst/>
                          <a:latin typeface="Arial"/>
                        </a:rPr>
                        <a:t>3: approfondissement et analyse comportementale</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bl>
          </a:graphicData>
        </a:graphic>
      </p:graphicFrame>
      <p:sp>
        <p:nvSpPr>
          <p:cNvPr id="7" name="Arrondir un rectangle avec un coin diagonal 6"/>
          <p:cNvSpPr/>
          <p:nvPr/>
        </p:nvSpPr>
        <p:spPr>
          <a:xfrm>
            <a:off x="552736"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600" dirty="0" smtClean="0"/>
              <a:t>Exemple de </a:t>
            </a:r>
            <a:r>
              <a:rPr lang="fr-FR" sz="3600" dirty="0"/>
              <a:t>Centres </a:t>
            </a:r>
            <a:r>
              <a:rPr lang="fr-FR" sz="3600" dirty="0" smtClean="0"/>
              <a:t>d’Intérêt</a:t>
            </a:r>
            <a:endParaRPr lang="fr-FR" sz="3600" dirty="0"/>
          </a:p>
        </p:txBody>
      </p:sp>
      <p:pic>
        <p:nvPicPr>
          <p:cNvPr id="8" name="Picture 1" descr="C:\Users\Administrateur\Documents\My Dropbox\07- Lycée\Comm'\Logos\logo-STI2D-150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Centres d’intérêt</a:t>
            </a:r>
            <a:endParaRPr lang="fr-FR" sz="3600" dirty="0"/>
          </a:p>
        </p:txBody>
      </p:sp>
    </p:spTree>
    <p:extLst>
      <p:ext uri="{BB962C8B-B14F-4D97-AF65-F5344CB8AC3E}">
        <p14:creationId xmlns:p14="http://schemas.microsoft.com/office/powerpoint/2010/main" val="22594346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p:nvPr/>
        </p:nvPicPr>
        <p:blipFill>
          <a:blip r:embed="rId3" cstate="print">
            <a:alphaModFix/>
            <a:extLst>
              <a:ext uri="{28A0092B-C50C-407E-A947-70E740481C1C}">
                <a14:useLocalDpi xmlns:a14="http://schemas.microsoft.com/office/drawing/2010/main" val="0"/>
              </a:ext>
            </a:extLst>
          </a:blip>
          <a:srcRect/>
          <a:stretch>
            <a:fillRect/>
          </a:stretch>
        </p:blipFill>
        <p:spPr bwMode="auto">
          <a:xfrm>
            <a:off x="2034580" y="1124744"/>
            <a:ext cx="6684337" cy="5334629"/>
          </a:xfrm>
          <a:prstGeom prst="rect">
            <a:avLst/>
          </a:prstGeom>
          <a:noFill/>
        </p:spPr>
      </p:pic>
      <p:pic>
        <p:nvPicPr>
          <p:cNvPr id="5" name="Picture 1" descr="C:\Users\Administrateur\Documents\My Dropbox\07- Lycée\Comm'\Logos\logo-STI2D-150px.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a:solidFill>
                  <a:srgbClr val="FFFFFF"/>
                </a:solidFill>
              </a14:hiddenFill>
            </a:ext>
          </a:extLst>
        </p:spPr>
      </p:pic>
      <p:sp>
        <p:nvSpPr>
          <p:cNvPr id="22" name="Ellipse 21"/>
          <p:cNvSpPr/>
          <p:nvPr/>
        </p:nvSpPr>
        <p:spPr>
          <a:xfrm>
            <a:off x="5110477" y="1700809"/>
            <a:ext cx="596511" cy="1224136"/>
          </a:xfrm>
          <a:prstGeom prst="ellipse">
            <a:avLst/>
          </a:prstGeom>
          <a:solidFill>
            <a:srgbClr val="E46C0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rot="4112006">
            <a:off x="3737589" y="3769864"/>
            <a:ext cx="596511" cy="1224136"/>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rot="6911928">
            <a:off x="6458970" y="3886163"/>
            <a:ext cx="596511" cy="1224136"/>
          </a:xfrm>
          <a:prstGeom prst="ellipse">
            <a:avLst/>
          </a:prstGeom>
          <a:solidFill>
            <a:srgbClr val="3399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rot="7495155">
            <a:off x="5327017" y="2754880"/>
            <a:ext cx="596511" cy="1224136"/>
          </a:xfrm>
          <a:prstGeom prst="ellipse">
            <a:avLst/>
          </a:prstGeom>
          <a:solidFill>
            <a:schemeClr val="accent6">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p:cNvSpPr/>
          <p:nvPr/>
        </p:nvSpPr>
        <p:spPr>
          <a:xfrm rot="3969187">
            <a:off x="5363713" y="3608381"/>
            <a:ext cx="596511" cy="1224136"/>
          </a:xfrm>
          <a:prstGeom prst="ellipse">
            <a:avLst/>
          </a:prstGeom>
          <a:solidFill>
            <a:schemeClr val="accent3">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5230241" y="1837025"/>
            <a:ext cx="369431" cy="360040"/>
          </a:xfrm>
          <a:prstGeom prst="ellipse">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Ellipse 12"/>
          <p:cNvSpPr/>
          <p:nvPr/>
        </p:nvSpPr>
        <p:spPr>
          <a:xfrm>
            <a:off x="5230241" y="2411989"/>
            <a:ext cx="369431" cy="360040"/>
          </a:xfrm>
          <a:prstGeom prst="ellipse">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Ellipse 7"/>
          <p:cNvSpPr/>
          <p:nvPr/>
        </p:nvSpPr>
        <p:spPr>
          <a:xfrm>
            <a:off x="5706988" y="3356459"/>
            <a:ext cx="369431" cy="360040"/>
          </a:xfrm>
          <a:prstGeom prst="ellipse">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llipse 8"/>
          <p:cNvSpPr/>
          <p:nvPr/>
        </p:nvSpPr>
        <p:spPr>
          <a:xfrm>
            <a:off x="5192032" y="3068960"/>
            <a:ext cx="369431" cy="360040"/>
          </a:xfrm>
          <a:prstGeom prst="ellipse">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Ellipse 9"/>
          <p:cNvSpPr/>
          <p:nvPr/>
        </p:nvSpPr>
        <p:spPr>
          <a:xfrm>
            <a:off x="5706988" y="3891642"/>
            <a:ext cx="369431" cy="360040"/>
          </a:xfrm>
          <a:prstGeom prst="ellipse">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Ellipse 10"/>
          <p:cNvSpPr/>
          <p:nvPr/>
        </p:nvSpPr>
        <p:spPr>
          <a:xfrm>
            <a:off x="5192032" y="4138192"/>
            <a:ext cx="369431" cy="360040"/>
          </a:xfrm>
          <a:prstGeom prst="ellipse">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llipse 16"/>
          <p:cNvSpPr/>
          <p:nvPr/>
        </p:nvSpPr>
        <p:spPr>
          <a:xfrm>
            <a:off x="4062508" y="4091600"/>
            <a:ext cx="369431" cy="360040"/>
          </a:xfrm>
          <a:prstGeom prst="ellipse">
            <a:avLst/>
          </a:prstGeom>
          <a:solidFill>
            <a:schemeClr val="accent1"/>
          </a:solidFill>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Ellipse 17"/>
          <p:cNvSpPr/>
          <p:nvPr/>
        </p:nvSpPr>
        <p:spPr>
          <a:xfrm>
            <a:off x="3628572" y="4272043"/>
            <a:ext cx="369431" cy="360040"/>
          </a:xfrm>
          <a:prstGeom prst="ellipse">
            <a:avLst/>
          </a:prstGeom>
          <a:solidFill>
            <a:schemeClr val="accent1"/>
          </a:solidFill>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Ellipse 13"/>
          <p:cNvSpPr/>
          <p:nvPr/>
        </p:nvSpPr>
        <p:spPr>
          <a:xfrm>
            <a:off x="6361074" y="4220449"/>
            <a:ext cx="369431" cy="360040"/>
          </a:xfrm>
          <a:prstGeom prst="ellipse">
            <a:avLst/>
          </a:prstGeom>
          <a:solidFill>
            <a:srgbClr val="3399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llipse 14"/>
          <p:cNvSpPr/>
          <p:nvPr/>
        </p:nvSpPr>
        <p:spPr>
          <a:xfrm>
            <a:off x="6766443" y="4412210"/>
            <a:ext cx="369431" cy="360040"/>
          </a:xfrm>
          <a:prstGeom prst="ellipse">
            <a:avLst/>
          </a:prstGeom>
          <a:solidFill>
            <a:srgbClr val="3399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Ellipse 28"/>
          <p:cNvSpPr/>
          <p:nvPr/>
        </p:nvSpPr>
        <p:spPr>
          <a:xfrm rot="10800000">
            <a:off x="4469702" y="3104431"/>
            <a:ext cx="596511" cy="1224136"/>
          </a:xfrm>
          <a:prstGeom prst="ellipse">
            <a:avLst/>
          </a:prstGeom>
          <a:solidFill>
            <a:schemeClr val="accent1">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4612139" y="3901827"/>
            <a:ext cx="369431" cy="360040"/>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Ellipse 20"/>
          <p:cNvSpPr/>
          <p:nvPr/>
        </p:nvSpPr>
        <p:spPr>
          <a:xfrm>
            <a:off x="4583243" y="3251007"/>
            <a:ext cx="369431" cy="360040"/>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Ellipse 29"/>
          <p:cNvSpPr/>
          <p:nvPr/>
        </p:nvSpPr>
        <p:spPr>
          <a:xfrm rot="10800000">
            <a:off x="3998002" y="2938294"/>
            <a:ext cx="547473" cy="598184"/>
          </a:xfrm>
          <a:prstGeom prst="ellipse">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4083751" y="3068960"/>
            <a:ext cx="369431" cy="360040"/>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1" name="Ellipse 30"/>
          <p:cNvSpPr/>
          <p:nvPr/>
        </p:nvSpPr>
        <p:spPr>
          <a:xfrm rot="10800000">
            <a:off x="6342367" y="2953596"/>
            <a:ext cx="597674" cy="598184"/>
          </a:xfrm>
          <a:prstGeom prst="ellipse">
            <a:avLst/>
          </a:pr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llipse 1"/>
          <p:cNvSpPr/>
          <p:nvPr/>
        </p:nvSpPr>
        <p:spPr>
          <a:xfrm>
            <a:off x="6439429" y="3068960"/>
            <a:ext cx="369431" cy="360040"/>
          </a:xfrm>
          <a:prstGeom prst="ellipse">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 name="Ellipse 31"/>
          <p:cNvSpPr/>
          <p:nvPr/>
        </p:nvSpPr>
        <p:spPr>
          <a:xfrm rot="10800000">
            <a:off x="5109314" y="4820004"/>
            <a:ext cx="597674" cy="598184"/>
          </a:xfrm>
          <a:prstGeom prst="ellipse">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5230240" y="4940495"/>
            <a:ext cx="369431" cy="360040"/>
          </a:xfrm>
          <a:prstGeom prst="ellipse">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ZoneTexte 2"/>
          <p:cNvSpPr txBox="1"/>
          <p:nvPr/>
        </p:nvSpPr>
        <p:spPr>
          <a:xfrm>
            <a:off x="6389176" y="3064314"/>
            <a:ext cx="504056" cy="369332"/>
          </a:xfrm>
          <a:prstGeom prst="rect">
            <a:avLst/>
          </a:prstGeom>
          <a:noFill/>
        </p:spPr>
        <p:txBody>
          <a:bodyPr wrap="square" rtlCol="0">
            <a:spAutoFit/>
          </a:bodyPr>
          <a:lstStyle/>
          <a:p>
            <a:r>
              <a:rPr lang="fr-FR" b="1" dirty="0" smtClean="0">
                <a:solidFill>
                  <a:schemeClr val="bg1"/>
                </a:solidFill>
                <a:effectLst>
                  <a:outerShdw blurRad="38100" dist="38100" dir="2700000" algn="tl">
                    <a:srgbClr val="000000">
                      <a:alpha val="43137"/>
                    </a:srgbClr>
                  </a:outerShdw>
                </a:effectLst>
              </a:rPr>
              <a:t>CI1</a:t>
            </a:r>
            <a:endParaRPr lang="fr-FR" b="1" dirty="0">
              <a:solidFill>
                <a:schemeClr val="bg1"/>
              </a:solidFill>
              <a:effectLst>
                <a:outerShdw blurRad="38100" dist="38100" dir="2700000" algn="tl">
                  <a:srgbClr val="000000">
                    <a:alpha val="43137"/>
                  </a:srgbClr>
                </a:outerShdw>
              </a:effectLst>
            </a:endParaRPr>
          </a:p>
        </p:txBody>
      </p:sp>
      <p:sp>
        <p:nvSpPr>
          <p:cNvPr id="33" name="ZoneTexte 32"/>
          <p:cNvSpPr txBox="1"/>
          <p:nvPr/>
        </p:nvSpPr>
        <p:spPr>
          <a:xfrm>
            <a:off x="5150424" y="3061695"/>
            <a:ext cx="504056" cy="369332"/>
          </a:xfrm>
          <a:prstGeom prst="rect">
            <a:avLst/>
          </a:prstGeom>
          <a:noFill/>
        </p:spPr>
        <p:txBody>
          <a:bodyPr wrap="square" rtlCol="0">
            <a:spAutoFit/>
          </a:bodyPr>
          <a:lstStyle/>
          <a:p>
            <a:r>
              <a:rPr lang="fr-FR" b="1" dirty="0" smtClean="0">
                <a:effectLst>
                  <a:outerShdw blurRad="38100" dist="38100" dir="2700000" algn="tl">
                    <a:srgbClr val="000000">
                      <a:alpha val="43137"/>
                    </a:srgbClr>
                  </a:outerShdw>
                </a:effectLst>
              </a:rPr>
              <a:t>CI2</a:t>
            </a:r>
            <a:endParaRPr lang="fr-FR" b="1" dirty="0">
              <a:effectLst>
                <a:outerShdw blurRad="38100" dist="38100" dir="2700000" algn="tl">
                  <a:srgbClr val="000000">
                    <a:alpha val="43137"/>
                  </a:srgbClr>
                </a:outerShdw>
              </a:effectLst>
            </a:endParaRPr>
          </a:p>
        </p:txBody>
      </p:sp>
      <p:sp>
        <p:nvSpPr>
          <p:cNvPr id="34" name="ZoneTexte 33"/>
          <p:cNvSpPr txBox="1"/>
          <p:nvPr/>
        </p:nvSpPr>
        <p:spPr>
          <a:xfrm>
            <a:off x="5639100" y="3901827"/>
            <a:ext cx="504056" cy="369332"/>
          </a:xfrm>
          <a:prstGeom prst="rect">
            <a:avLst/>
          </a:prstGeom>
          <a:noFill/>
        </p:spPr>
        <p:txBody>
          <a:bodyPr wrap="square" rtlCol="0">
            <a:spAutoFit/>
          </a:bodyPr>
          <a:lstStyle/>
          <a:p>
            <a:r>
              <a:rPr lang="fr-FR" b="1" dirty="0" smtClean="0">
                <a:effectLst>
                  <a:outerShdw blurRad="38100" dist="38100" dir="2700000" algn="tl">
                    <a:srgbClr val="000000">
                      <a:alpha val="43137"/>
                    </a:srgbClr>
                  </a:outerShdw>
                </a:effectLst>
              </a:rPr>
              <a:t>CI3</a:t>
            </a:r>
            <a:endParaRPr lang="fr-FR" b="1" dirty="0">
              <a:effectLst>
                <a:outerShdw blurRad="38100" dist="38100" dir="2700000" algn="tl">
                  <a:srgbClr val="000000">
                    <a:alpha val="43137"/>
                  </a:srgbClr>
                </a:outerShdw>
              </a:effectLst>
            </a:endParaRPr>
          </a:p>
        </p:txBody>
      </p:sp>
      <p:sp>
        <p:nvSpPr>
          <p:cNvPr id="35" name="ZoneTexte 34"/>
          <p:cNvSpPr txBox="1"/>
          <p:nvPr/>
        </p:nvSpPr>
        <p:spPr>
          <a:xfrm>
            <a:off x="5156122" y="1822634"/>
            <a:ext cx="504056" cy="369332"/>
          </a:xfrm>
          <a:prstGeom prst="rect">
            <a:avLst/>
          </a:prstGeom>
          <a:noFill/>
        </p:spPr>
        <p:txBody>
          <a:bodyPr wrap="square" rtlCol="0">
            <a:spAutoFit/>
          </a:bodyPr>
          <a:lstStyle/>
          <a:p>
            <a:r>
              <a:rPr lang="fr-FR" b="1" dirty="0" smtClean="0">
                <a:solidFill>
                  <a:schemeClr val="bg1"/>
                </a:solidFill>
                <a:effectLst>
                  <a:outerShdw blurRad="38100" dist="38100" dir="2700000" algn="tl">
                    <a:srgbClr val="000000">
                      <a:alpha val="43137"/>
                    </a:srgbClr>
                  </a:outerShdw>
                </a:effectLst>
              </a:rPr>
              <a:t>CI4</a:t>
            </a:r>
            <a:endParaRPr lang="fr-FR" b="1" dirty="0">
              <a:solidFill>
                <a:schemeClr val="bg1"/>
              </a:solidFill>
              <a:effectLst>
                <a:outerShdw blurRad="38100" dist="38100" dir="2700000" algn="tl">
                  <a:srgbClr val="000000">
                    <a:alpha val="43137"/>
                  </a:srgbClr>
                </a:outerShdw>
              </a:effectLst>
            </a:endParaRPr>
          </a:p>
        </p:txBody>
      </p:sp>
      <p:sp>
        <p:nvSpPr>
          <p:cNvPr id="36" name="ZoneTexte 35"/>
          <p:cNvSpPr txBox="1"/>
          <p:nvPr/>
        </p:nvSpPr>
        <p:spPr>
          <a:xfrm>
            <a:off x="6730505" y="4412692"/>
            <a:ext cx="504056" cy="369332"/>
          </a:xfrm>
          <a:prstGeom prst="rect">
            <a:avLst/>
          </a:prstGeom>
          <a:noFill/>
        </p:spPr>
        <p:txBody>
          <a:bodyPr wrap="square" rtlCol="0">
            <a:spAutoFit/>
          </a:bodyPr>
          <a:lstStyle/>
          <a:p>
            <a:r>
              <a:rPr lang="fr-FR" b="1" dirty="0" smtClean="0">
                <a:solidFill>
                  <a:schemeClr val="bg1"/>
                </a:solidFill>
                <a:effectLst>
                  <a:outerShdw blurRad="38100" dist="38100" dir="2700000" algn="tl">
                    <a:srgbClr val="000000">
                      <a:alpha val="43137"/>
                    </a:srgbClr>
                  </a:outerShdw>
                </a:effectLst>
              </a:rPr>
              <a:t>CI5</a:t>
            </a:r>
            <a:endParaRPr lang="fr-FR" b="1" dirty="0">
              <a:solidFill>
                <a:schemeClr val="bg1"/>
              </a:solidFill>
              <a:effectLst>
                <a:outerShdw blurRad="38100" dist="38100" dir="2700000" algn="tl">
                  <a:srgbClr val="000000">
                    <a:alpha val="43137"/>
                  </a:srgbClr>
                </a:outerShdw>
              </a:effectLst>
            </a:endParaRPr>
          </a:p>
        </p:txBody>
      </p:sp>
      <p:sp>
        <p:nvSpPr>
          <p:cNvPr id="37" name="ZoneTexte 36"/>
          <p:cNvSpPr txBox="1"/>
          <p:nvPr/>
        </p:nvSpPr>
        <p:spPr>
          <a:xfrm>
            <a:off x="5173322" y="4948515"/>
            <a:ext cx="504056" cy="369332"/>
          </a:xfrm>
          <a:prstGeom prst="rect">
            <a:avLst/>
          </a:prstGeom>
          <a:noFill/>
        </p:spPr>
        <p:txBody>
          <a:bodyPr wrap="square" rtlCol="0">
            <a:spAutoFit/>
          </a:bodyPr>
          <a:lstStyle/>
          <a:p>
            <a:r>
              <a:rPr lang="fr-FR" b="1" dirty="0" smtClean="0">
                <a:solidFill>
                  <a:schemeClr val="bg1"/>
                </a:solidFill>
                <a:effectLst>
                  <a:outerShdw blurRad="38100" dist="38100" dir="2700000" algn="tl">
                    <a:srgbClr val="000000">
                      <a:alpha val="43137"/>
                    </a:srgbClr>
                  </a:outerShdw>
                </a:effectLst>
              </a:rPr>
              <a:t>CI6</a:t>
            </a:r>
            <a:endParaRPr lang="fr-FR" b="1" dirty="0">
              <a:solidFill>
                <a:schemeClr val="bg1"/>
              </a:solidFill>
              <a:effectLst>
                <a:outerShdw blurRad="38100" dist="38100" dir="2700000" algn="tl">
                  <a:srgbClr val="000000">
                    <a:alpha val="43137"/>
                  </a:srgbClr>
                </a:outerShdw>
              </a:effectLst>
            </a:endParaRPr>
          </a:p>
        </p:txBody>
      </p:sp>
      <p:sp>
        <p:nvSpPr>
          <p:cNvPr id="38" name="ZoneTexte 37"/>
          <p:cNvSpPr txBox="1"/>
          <p:nvPr/>
        </p:nvSpPr>
        <p:spPr>
          <a:xfrm>
            <a:off x="3566636" y="4313565"/>
            <a:ext cx="504056" cy="369332"/>
          </a:xfrm>
          <a:prstGeom prst="rect">
            <a:avLst/>
          </a:prstGeom>
          <a:noFill/>
        </p:spPr>
        <p:txBody>
          <a:bodyPr wrap="square" rtlCol="0">
            <a:spAutoFit/>
          </a:bodyPr>
          <a:lstStyle/>
          <a:p>
            <a:r>
              <a:rPr lang="fr-FR" b="1" dirty="0" smtClean="0">
                <a:solidFill>
                  <a:schemeClr val="bg1"/>
                </a:solidFill>
                <a:effectLst>
                  <a:outerShdw blurRad="38100" dist="38100" dir="2700000" algn="tl">
                    <a:srgbClr val="000000">
                      <a:alpha val="43137"/>
                    </a:srgbClr>
                  </a:outerShdw>
                </a:effectLst>
              </a:rPr>
              <a:t>CI7</a:t>
            </a:r>
            <a:endParaRPr lang="fr-FR" b="1" dirty="0">
              <a:solidFill>
                <a:schemeClr val="bg1"/>
              </a:solidFill>
              <a:effectLst>
                <a:outerShdw blurRad="38100" dist="38100" dir="2700000" algn="tl">
                  <a:srgbClr val="000000">
                    <a:alpha val="43137"/>
                  </a:srgbClr>
                </a:outerShdw>
              </a:effectLst>
            </a:endParaRPr>
          </a:p>
        </p:txBody>
      </p:sp>
      <p:sp>
        <p:nvSpPr>
          <p:cNvPr id="39" name="ZoneTexte 38"/>
          <p:cNvSpPr txBox="1"/>
          <p:nvPr/>
        </p:nvSpPr>
        <p:spPr>
          <a:xfrm>
            <a:off x="3998003" y="3068960"/>
            <a:ext cx="504056" cy="369332"/>
          </a:xfrm>
          <a:prstGeom prst="rect">
            <a:avLst/>
          </a:prstGeom>
          <a:noFill/>
        </p:spPr>
        <p:txBody>
          <a:bodyPr wrap="square" rtlCol="0">
            <a:spAutoFit/>
          </a:bodyPr>
          <a:lstStyle/>
          <a:p>
            <a:r>
              <a:rPr lang="fr-FR" b="1" dirty="0" smtClean="0">
                <a:effectLst>
                  <a:outerShdw blurRad="38100" dist="38100" dir="2700000" algn="tl">
                    <a:srgbClr val="000000">
                      <a:alpha val="43137"/>
                    </a:srgbClr>
                  </a:outerShdw>
                </a:effectLst>
              </a:rPr>
              <a:t>CI8</a:t>
            </a:r>
            <a:endParaRPr lang="fr-FR" b="1" dirty="0">
              <a:effectLst>
                <a:outerShdw blurRad="38100" dist="38100" dir="2700000" algn="tl">
                  <a:srgbClr val="000000">
                    <a:alpha val="43137"/>
                  </a:srgbClr>
                </a:outerShdw>
              </a:effectLst>
            </a:endParaRPr>
          </a:p>
        </p:txBody>
      </p:sp>
      <p:sp>
        <p:nvSpPr>
          <p:cNvPr id="40" name="ZoneTexte 39"/>
          <p:cNvSpPr txBox="1"/>
          <p:nvPr/>
        </p:nvSpPr>
        <p:spPr>
          <a:xfrm>
            <a:off x="4519265" y="3260925"/>
            <a:ext cx="504056" cy="369332"/>
          </a:xfrm>
          <a:prstGeom prst="rect">
            <a:avLst/>
          </a:prstGeom>
          <a:noFill/>
        </p:spPr>
        <p:txBody>
          <a:bodyPr wrap="square" rtlCol="0">
            <a:spAutoFit/>
          </a:bodyPr>
          <a:lstStyle/>
          <a:p>
            <a:r>
              <a:rPr lang="fr-FR" b="1" dirty="0" smtClean="0">
                <a:effectLst>
                  <a:outerShdw blurRad="38100" dist="38100" dir="2700000" algn="tl">
                    <a:srgbClr val="000000">
                      <a:alpha val="43137"/>
                    </a:srgbClr>
                  </a:outerShdw>
                </a:effectLst>
              </a:rPr>
              <a:t>CI9</a:t>
            </a:r>
            <a:endParaRPr lang="fr-FR" b="1" dirty="0">
              <a:effectLst>
                <a:outerShdw blurRad="38100" dist="38100" dir="2700000" algn="tl">
                  <a:srgbClr val="000000">
                    <a:alpha val="43137"/>
                  </a:srgbClr>
                </a:outerShdw>
              </a:effectLst>
            </a:endParaRPr>
          </a:p>
        </p:txBody>
      </p:sp>
      <p:sp>
        <p:nvSpPr>
          <p:cNvPr id="41" name="ZoneTexte 40"/>
          <p:cNvSpPr txBox="1"/>
          <p:nvPr/>
        </p:nvSpPr>
        <p:spPr>
          <a:xfrm>
            <a:off x="4534368" y="3918439"/>
            <a:ext cx="504056" cy="369332"/>
          </a:xfrm>
          <a:prstGeom prst="rect">
            <a:avLst/>
          </a:prstGeom>
          <a:noFill/>
        </p:spPr>
        <p:txBody>
          <a:bodyPr wrap="square" rtlCol="0">
            <a:spAutoFit/>
          </a:bodyPr>
          <a:lstStyle/>
          <a:p>
            <a:r>
              <a:rPr lang="fr-FR" b="1" dirty="0" smtClean="0">
                <a:effectLst>
                  <a:outerShdw blurRad="38100" dist="38100" dir="2700000" algn="tl">
                    <a:srgbClr val="000000">
                      <a:alpha val="43137"/>
                    </a:srgbClr>
                  </a:outerShdw>
                </a:effectLst>
              </a:rPr>
              <a:t>CI9</a:t>
            </a:r>
            <a:endParaRPr lang="fr-FR" b="1" dirty="0">
              <a:effectLst>
                <a:outerShdw blurRad="38100" dist="38100" dir="2700000" algn="tl">
                  <a:srgbClr val="000000">
                    <a:alpha val="43137"/>
                  </a:srgbClr>
                </a:outerShdw>
              </a:effectLst>
            </a:endParaRPr>
          </a:p>
        </p:txBody>
      </p:sp>
      <p:sp>
        <p:nvSpPr>
          <p:cNvPr id="42" name="ZoneTexte 41"/>
          <p:cNvSpPr txBox="1"/>
          <p:nvPr/>
        </p:nvSpPr>
        <p:spPr>
          <a:xfrm>
            <a:off x="4015209" y="4088034"/>
            <a:ext cx="504056" cy="369332"/>
          </a:xfrm>
          <a:prstGeom prst="rect">
            <a:avLst/>
          </a:prstGeom>
          <a:noFill/>
        </p:spPr>
        <p:txBody>
          <a:bodyPr wrap="square" rtlCol="0">
            <a:spAutoFit/>
          </a:bodyPr>
          <a:lstStyle/>
          <a:p>
            <a:r>
              <a:rPr lang="fr-FR" b="1" dirty="0" smtClean="0">
                <a:solidFill>
                  <a:schemeClr val="bg1"/>
                </a:solidFill>
                <a:effectLst>
                  <a:outerShdw blurRad="38100" dist="38100" dir="2700000" algn="tl">
                    <a:srgbClr val="000000">
                      <a:alpha val="43137"/>
                    </a:srgbClr>
                  </a:outerShdw>
                </a:effectLst>
              </a:rPr>
              <a:t>CI7</a:t>
            </a:r>
            <a:endParaRPr lang="fr-FR" b="1" dirty="0">
              <a:solidFill>
                <a:schemeClr val="bg1"/>
              </a:solidFill>
              <a:effectLst>
                <a:outerShdw blurRad="38100" dist="38100" dir="2700000" algn="tl">
                  <a:srgbClr val="000000">
                    <a:alpha val="43137"/>
                  </a:srgbClr>
                </a:outerShdw>
              </a:effectLst>
            </a:endParaRPr>
          </a:p>
        </p:txBody>
      </p:sp>
      <p:sp>
        <p:nvSpPr>
          <p:cNvPr id="43" name="ZoneTexte 42"/>
          <p:cNvSpPr txBox="1"/>
          <p:nvPr/>
        </p:nvSpPr>
        <p:spPr>
          <a:xfrm>
            <a:off x="5109313" y="4143901"/>
            <a:ext cx="504056" cy="369332"/>
          </a:xfrm>
          <a:prstGeom prst="rect">
            <a:avLst/>
          </a:prstGeom>
          <a:noFill/>
        </p:spPr>
        <p:txBody>
          <a:bodyPr wrap="square" rtlCol="0">
            <a:spAutoFit/>
          </a:bodyPr>
          <a:lstStyle/>
          <a:p>
            <a:r>
              <a:rPr lang="fr-FR" b="1" dirty="0" smtClean="0">
                <a:effectLst>
                  <a:outerShdw blurRad="38100" dist="38100" dir="2700000" algn="tl">
                    <a:srgbClr val="000000">
                      <a:alpha val="43137"/>
                    </a:srgbClr>
                  </a:outerShdw>
                </a:effectLst>
              </a:rPr>
              <a:t>CI3</a:t>
            </a:r>
            <a:endParaRPr lang="fr-FR" b="1" dirty="0">
              <a:effectLst>
                <a:outerShdw blurRad="38100" dist="38100" dir="2700000" algn="tl">
                  <a:srgbClr val="000000">
                    <a:alpha val="43137"/>
                  </a:srgbClr>
                </a:outerShdw>
              </a:effectLst>
            </a:endParaRPr>
          </a:p>
        </p:txBody>
      </p:sp>
      <p:sp>
        <p:nvSpPr>
          <p:cNvPr id="44" name="ZoneTexte 43"/>
          <p:cNvSpPr txBox="1"/>
          <p:nvPr/>
        </p:nvSpPr>
        <p:spPr>
          <a:xfrm>
            <a:off x="5190744" y="2407343"/>
            <a:ext cx="504056" cy="369332"/>
          </a:xfrm>
          <a:prstGeom prst="rect">
            <a:avLst/>
          </a:prstGeom>
          <a:noFill/>
        </p:spPr>
        <p:txBody>
          <a:bodyPr wrap="square" rtlCol="0">
            <a:spAutoFit/>
          </a:bodyPr>
          <a:lstStyle/>
          <a:p>
            <a:r>
              <a:rPr lang="fr-FR" b="1" dirty="0" smtClean="0">
                <a:solidFill>
                  <a:schemeClr val="bg1"/>
                </a:solidFill>
                <a:effectLst>
                  <a:outerShdw blurRad="38100" dist="38100" dir="2700000" algn="tl">
                    <a:srgbClr val="000000">
                      <a:alpha val="43137"/>
                    </a:srgbClr>
                  </a:outerShdw>
                </a:effectLst>
              </a:rPr>
              <a:t>CI4</a:t>
            </a:r>
            <a:endParaRPr lang="fr-FR" b="1" dirty="0">
              <a:solidFill>
                <a:schemeClr val="bg1"/>
              </a:solidFill>
              <a:effectLst>
                <a:outerShdw blurRad="38100" dist="38100" dir="2700000" algn="tl">
                  <a:srgbClr val="000000">
                    <a:alpha val="43137"/>
                  </a:srgbClr>
                </a:outerShdw>
              </a:effectLst>
            </a:endParaRPr>
          </a:p>
        </p:txBody>
      </p:sp>
      <p:sp>
        <p:nvSpPr>
          <p:cNvPr id="45" name="ZoneTexte 44"/>
          <p:cNvSpPr txBox="1"/>
          <p:nvPr/>
        </p:nvSpPr>
        <p:spPr>
          <a:xfrm>
            <a:off x="5677378" y="3347167"/>
            <a:ext cx="504056" cy="369332"/>
          </a:xfrm>
          <a:prstGeom prst="rect">
            <a:avLst/>
          </a:prstGeom>
          <a:noFill/>
        </p:spPr>
        <p:txBody>
          <a:bodyPr wrap="square" rtlCol="0">
            <a:spAutoFit/>
          </a:bodyPr>
          <a:lstStyle/>
          <a:p>
            <a:r>
              <a:rPr lang="fr-FR" b="1" dirty="0" smtClean="0">
                <a:effectLst>
                  <a:outerShdw blurRad="38100" dist="38100" dir="2700000" algn="tl">
                    <a:srgbClr val="000000">
                      <a:alpha val="43137"/>
                    </a:srgbClr>
                  </a:outerShdw>
                </a:effectLst>
              </a:rPr>
              <a:t>CI2</a:t>
            </a:r>
            <a:endParaRPr lang="fr-FR" b="1" dirty="0">
              <a:effectLst>
                <a:outerShdw blurRad="38100" dist="38100" dir="2700000" algn="tl">
                  <a:srgbClr val="000000">
                    <a:alpha val="43137"/>
                  </a:srgbClr>
                </a:outerShdw>
              </a:effectLst>
            </a:endParaRPr>
          </a:p>
        </p:txBody>
      </p:sp>
      <p:sp>
        <p:nvSpPr>
          <p:cNvPr id="46" name="ZoneTexte 45"/>
          <p:cNvSpPr txBox="1"/>
          <p:nvPr/>
        </p:nvSpPr>
        <p:spPr>
          <a:xfrm>
            <a:off x="6293761" y="4222898"/>
            <a:ext cx="504056" cy="369332"/>
          </a:xfrm>
          <a:prstGeom prst="rect">
            <a:avLst/>
          </a:prstGeom>
          <a:noFill/>
        </p:spPr>
        <p:txBody>
          <a:bodyPr wrap="square" rtlCol="0">
            <a:spAutoFit/>
          </a:bodyPr>
          <a:lstStyle/>
          <a:p>
            <a:r>
              <a:rPr lang="fr-FR" b="1" dirty="0" smtClean="0">
                <a:solidFill>
                  <a:schemeClr val="bg1"/>
                </a:solidFill>
                <a:effectLst>
                  <a:outerShdw blurRad="38100" dist="38100" dir="2700000" algn="tl">
                    <a:srgbClr val="000000">
                      <a:alpha val="43137"/>
                    </a:srgbClr>
                  </a:outerShdw>
                </a:effectLst>
              </a:rPr>
              <a:t>CI5</a:t>
            </a:r>
            <a:endParaRPr lang="fr-FR" b="1" dirty="0">
              <a:solidFill>
                <a:schemeClr val="bg1"/>
              </a:solidFill>
              <a:effectLst>
                <a:outerShdw blurRad="38100" dist="38100" dir="2700000" algn="tl">
                  <a:srgbClr val="000000">
                    <a:alpha val="43137"/>
                  </a:srgbClr>
                </a:outerShdw>
              </a:effectLst>
            </a:endParaRPr>
          </a:p>
        </p:txBody>
      </p:sp>
      <p:sp>
        <p:nvSpPr>
          <p:cNvPr id="47" name="Arrondir un rectangle avec un coin diagonal 46"/>
          <p:cNvSpPr/>
          <p:nvPr/>
        </p:nvSpPr>
        <p:spPr>
          <a:xfrm>
            <a:off x="552736"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600" dirty="0" smtClean="0"/>
              <a:t>Positionnement des </a:t>
            </a:r>
            <a:r>
              <a:rPr lang="fr-FR" sz="3600" dirty="0"/>
              <a:t>Centres </a:t>
            </a:r>
            <a:r>
              <a:rPr lang="fr-FR" sz="3600" dirty="0" smtClean="0"/>
              <a:t>d’Intérêt</a:t>
            </a:r>
            <a:endParaRPr lang="fr-FR" sz="3600" dirty="0"/>
          </a:p>
        </p:txBody>
      </p:sp>
      <p:sp>
        <p:nvSpPr>
          <p:cNvPr id="48" name="Rectangle 47"/>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Centres d’intérêt</a:t>
            </a:r>
            <a:endParaRPr lang="fr-FR" sz="3600" dirty="0"/>
          </a:p>
        </p:txBody>
      </p:sp>
      <p:grpSp>
        <p:nvGrpSpPr>
          <p:cNvPr id="6" name="Grouper 5"/>
          <p:cNvGrpSpPr/>
          <p:nvPr/>
        </p:nvGrpSpPr>
        <p:grpSpPr>
          <a:xfrm>
            <a:off x="800720" y="3438292"/>
            <a:ext cx="2105495" cy="3195659"/>
            <a:chOff x="770948" y="1055830"/>
            <a:chExt cx="2105495" cy="3195659"/>
          </a:xfrm>
        </p:grpSpPr>
        <p:pic>
          <p:nvPicPr>
            <p:cNvPr id="50" name="Image 49" descr="nonomontr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720" y="1461832"/>
              <a:ext cx="2075723" cy="1556792"/>
            </a:xfrm>
            <a:prstGeom prst="rect">
              <a:avLst/>
            </a:prstGeom>
          </p:spPr>
        </p:pic>
        <p:sp>
          <p:nvSpPr>
            <p:cNvPr id="51" name="Rectangle 50"/>
            <p:cNvSpPr/>
            <p:nvPr/>
          </p:nvSpPr>
          <p:spPr>
            <a:xfrm rot="16200000">
              <a:off x="225866" y="1600912"/>
              <a:ext cx="3195659" cy="2105495"/>
            </a:xfrm>
            <a:prstGeom prst="rect">
              <a:avLst/>
            </a:prstGeom>
            <a:noFill/>
          </p:spPr>
          <p:txBody>
            <a:bodyPr wrap="none" lIns="91440" tIns="45720" rIns="91440" bIns="45720">
              <a:prstTxWarp prst="textCircle">
                <a:avLst>
                  <a:gd name="adj" fmla="val 10860612"/>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r-FR" sz="5400" b="1" dirty="0" smtClean="0">
                  <a:ln/>
                  <a:solidFill>
                    <a:schemeClr val="accent3"/>
                  </a:solidFill>
                </a:rPr>
                <a:t>Outil de référence</a:t>
              </a:r>
              <a:endParaRPr lang="fr-FR" sz="5400" b="1" dirty="0">
                <a:ln/>
                <a:solidFill>
                  <a:schemeClr val="accent3"/>
                </a:solidFill>
              </a:endParaRPr>
            </a:p>
          </p:txBody>
        </p:sp>
      </p:grpSp>
    </p:spTree>
    <p:extLst>
      <p:ext uri="{BB962C8B-B14F-4D97-AF65-F5344CB8AC3E}">
        <p14:creationId xmlns:p14="http://schemas.microsoft.com/office/powerpoint/2010/main" val="41800387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778515591"/>
              </p:ext>
            </p:extLst>
          </p:nvPr>
        </p:nvGraphicFramePr>
        <p:xfrm>
          <a:off x="652777" y="999059"/>
          <a:ext cx="8229600" cy="5392216"/>
        </p:xfrm>
        <a:graphic>
          <a:graphicData uri="http://schemas.openxmlformats.org/drawingml/2006/table">
            <a:tbl>
              <a:tblPr/>
              <a:tblGrid>
                <a:gridCol w="3742267"/>
                <a:gridCol w="4487333"/>
              </a:tblGrid>
              <a:tr h="3145493">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fr-FR" sz="2400" b="0" i="0" u="none" strike="noStrike" dirty="0" smtClean="0">
                          <a:effectLst/>
                          <a:latin typeface="Arial"/>
                        </a:rPr>
                        <a:t>L'utilisation d'un support doit d'abord </a:t>
                      </a:r>
                      <a:r>
                        <a:rPr lang="fr-FR" sz="2400" b="1" i="0" u="none" strike="noStrike" dirty="0" smtClean="0">
                          <a:solidFill>
                            <a:srgbClr val="FF0000"/>
                          </a:solidFill>
                          <a:effectLst/>
                          <a:latin typeface="Arial"/>
                        </a:rPr>
                        <a:t>permettre d'identifier des principes technologiques </a:t>
                      </a:r>
                      <a:r>
                        <a:rPr lang="fr-FR" sz="2400" b="0" i="0" u="none" strike="noStrike" dirty="0" smtClean="0">
                          <a:effectLst/>
                          <a:latin typeface="Arial"/>
                        </a:rPr>
                        <a:t>et pas forcément d’optimiser des performances .</a:t>
                      </a:r>
                    </a:p>
                  </a:txBody>
                  <a:tcPr marL="144000" marR="108000" marT="0" marB="0" anchor="ctr">
                    <a:lnL>
                      <a:noFill/>
                    </a:lnL>
                    <a:lnR>
                      <a:noFill/>
                    </a:lnR>
                    <a:lnT>
                      <a:noFill/>
                    </a:lnT>
                    <a:lnB>
                      <a:noFill/>
                    </a:lnB>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fr-FR" sz="2400" b="1" i="1" u="none" strike="noStrike" dirty="0" smtClean="0">
                          <a:solidFill>
                            <a:srgbClr val="0070C0"/>
                          </a:solidFill>
                          <a:effectLst/>
                          <a:latin typeface="Arial"/>
                        </a:rPr>
                        <a:t>Pas de supports de type professionnels destinés à garantir une production donnée.</a:t>
                      </a:r>
                      <a:r>
                        <a:rPr lang="fr-FR" sz="2400" b="1" i="1" u="none" strike="noStrike" baseline="0" dirty="0" smtClean="0">
                          <a:solidFill>
                            <a:srgbClr val="0070C0"/>
                          </a:solidFill>
                          <a:effectLst/>
                          <a:latin typeface="Arial"/>
                        </a:rPr>
                        <a:t> </a:t>
                      </a:r>
                      <a:r>
                        <a:rPr lang="fr-FR" sz="2400" b="1" i="1" u="none" strike="noStrike" dirty="0" smtClean="0">
                          <a:solidFill>
                            <a:srgbClr val="0070C0"/>
                          </a:solidFill>
                          <a:effectLst/>
                          <a:latin typeface="Arial"/>
                        </a:rPr>
                        <a:t>Systèmes didactiques possibles (et pas forcément des systèmes lourds </a:t>
                      </a:r>
                      <a:r>
                        <a:rPr lang="fr-FR" sz="2400" b="1" i="1" u="none" strike="noStrike" dirty="0" err="1" smtClean="0">
                          <a:solidFill>
                            <a:srgbClr val="0070C0"/>
                          </a:solidFill>
                          <a:effectLst/>
                          <a:latin typeface="Arial"/>
                        </a:rPr>
                        <a:t>didactisés</a:t>
                      </a:r>
                      <a:r>
                        <a:rPr lang="fr-FR" sz="2400" b="1" i="1" u="none" strike="noStrike" dirty="0" smtClean="0">
                          <a:solidFill>
                            <a:srgbClr val="0070C0"/>
                          </a:solidFill>
                          <a:effectLst/>
                          <a:latin typeface="Arial"/>
                        </a:rPr>
                        <a:t>)</a:t>
                      </a:r>
                      <a:endParaRPr lang="fr-FR" sz="2400" b="1" i="1" u="none" strike="noStrike" dirty="0">
                        <a:solidFill>
                          <a:srgbClr val="0070C0"/>
                        </a:solidFill>
                        <a:effectLst/>
                        <a:latin typeface="Arial"/>
                      </a:endParaRPr>
                    </a:p>
                  </a:txBody>
                  <a:tcPr marL="144000" marR="108000" marT="0" marB="0" anchor="ctr">
                    <a:lnL>
                      <a:noFill/>
                    </a:lnL>
                    <a:lnR>
                      <a:noFill/>
                    </a:lnR>
                    <a:lnT>
                      <a:noFill/>
                    </a:lnT>
                    <a:lnB>
                      <a:noFill/>
                    </a:lnB>
                  </a:tcPr>
                </a:tc>
              </a:tr>
              <a:tr h="2246723">
                <a:tc>
                  <a:txBody>
                    <a:bodyPr/>
                    <a:lstStyle/>
                    <a:p>
                      <a:pPr algn="l" fontAlgn="b"/>
                      <a:r>
                        <a:rPr lang="fr-FR" sz="2400" b="0" i="0" u="none" strike="noStrike" dirty="0">
                          <a:effectLst/>
                          <a:latin typeface="Arial"/>
                        </a:rPr>
                        <a:t>Chaque support </a:t>
                      </a:r>
                      <a:r>
                        <a:rPr lang="fr-FR" sz="2400" b="0" i="0" u="none" strike="noStrike" dirty="0" smtClean="0">
                          <a:effectLst/>
                          <a:latin typeface="Arial"/>
                        </a:rPr>
                        <a:t>réel doit </a:t>
                      </a:r>
                      <a:r>
                        <a:rPr lang="fr-FR" sz="2400" b="0" i="0" u="none" strike="noStrike" dirty="0">
                          <a:effectLst/>
                          <a:latin typeface="Arial"/>
                        </a:rPr>
                        <a:t>d'abord permettre aux élèves de </a:t>
                      </a:r>
                      <a:r>
                        <a:rPr lang="fr-FR" sz="2400" b="1" i="0" u="none" strike="noStrike" dirty="0">
                          <a:solidFill>
                            <a:srgbClr val="FF0000"/>
                          </a:solidFill>
                          <a:effectLst/>
                          <a:latin typeface="Arial"/>
                        </a:rPr>
                        <a:t>mener des activités pratiques </a:t>
                      </a:r>
                      <a:r>
                        <a:rPr lang="fr-FR" sz="2400" b="1" i="0" u="none" strike="noStrike" dirty="0" smtClean="0">
                          <a:solidFill>
                            <a:srgbClr val="FF0000"/>
                          </a:solidFill>
                          <a:effectLst/>
                          <a:latin typeface="Arial"/>
                        </a:rPr>
                        <a:t>concrètes</a:t>
                      </a:r>
                      <a:endParaRPr lang="fr-FR" sz="2400" b="1" i="0" u="none" strike="noStrike" dirty="0">
                        <a:solidFill>
                          <a:srgbClr val="FF0000"/>
                        </a:solidFill>
                        <a:effectLst/>
                        <a:latin typeface="Arial"/>
                      </a:endParaRPr>
                    </a:p>
                  </a:txBody>
                  <a:tcPr marL="144000" marR="108000" marT="0" marB="0" anchor="ctr">
                    <a:lnL>
                      <a:noFill/>
                    </a:lnL>
                    <a:lnR>
                      <a:noFill/>
                    </a:lnR>
                    <a:lnT>
                      <a:noFill/>
                    </a:lnT>
                    <a:lnB>
                      <a:noFill/>
                    </a:lnB>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fr-FR" sz="2400" b="1" i="1" u="none" strike="noStrike" dirty="0" smtClean="0">
                          <a:solidFill>
                            <a:srgbClr val="0070C0"/>
                          </a:solidFill>
                          <a:effectLst/>
                          <a:latin typeface="Arial"/>
                        </a:rPr>
                        <a:t>Doit</a:t>
                      </a:r>
                      <a:r>
                        <a:rPr lang="fr-FR" sz="2400" b="1" i="1" u="none" strike="noStrike" baseline="0" dirty="0" smtClean="0">
                          <a:solidFill>
                            <a:srgbClr val="0070C0"/>
                          </a:solidFill>
                          <a:effectLst/>
                          <a:latin typeface="Arial"/>
                        </a:rPr>
                        <a:t> obligatoirement permettre l’</a:t>
                      </a:r>
                      <a:r>
                        <a:rPr lang="fr-FR" sz="2400" b="1" i="1" u="none" strike="noStrike" dirty="0" smtClean="0">
                          <a:solidFill>
                            <a:srgbClr val="0070C0"/>
                          </a:solidFill>
                          <a:effectLst/>
                          <a:latin typeface="Arial"/>
                        </a:rPr>
                        <a:t>observation, l’analyse,</a:t>
                      </a:r>
                      <a:r>
                        <a:rPr lang="fr-FR" sz="2400" b="1" i="1" u="none" strike="noStrike" baseline="0" dirty="0" smtClean="0">
                          <a:solidFill>
                            <a:srgbClr val="0070C0"/>
                          </a:solidFill>
                          <a:effectLst/>
                          <a:latin typeface="Arial"/>
                        </a:rPr>
                        <a:t> les </a:t>
                      </a:r>
                      <a:r>
                        <a:rPr lang="fr-FR" sz="2400" b="1" i="1" u="none" strike="noStrike" dirty="0" smtClean="0">
                          <a:solidFill>
                            <a:srgbClr val="0070C0"/>
                          </a:solidFill>
                          <a:effectLst/>
                          <a:latin typeface="Arial"/>
                        </a:rPr>
                        <a:t>réglages,</a:t>
                      </a:r>
                      <a:r>
                        <a:rPr lang="fr-FR" sz="2400" b="1" i="1" u="none" strike="noStrike" baseline="0" dirty="0" smtClean="0">
                          <a:solidFill>
                            <a:srgbClr val="0070C0"/>
                          </a:solidFill>
                          <a:effectLst/>
                          <a:latin typeface="Arial"/>
                        </a:rPr>
                        <a:t> le </a:t>
                      </a:r>
                      <a:r>
                        <a:rPr lang="fr-FR" sz="2400" b="1" i="1" u="none" strike="noStrike" dirty="0" smtClean="0">
                          <a:solidFill>
                            <a:srgbClr val="0070C0"/>
                          </a:solidFill>
                          <a:effectLst/>
                          <a:latin typeface="Arial"/>
                        </a:rPr>
                        <a:t>montage/démontage/ les mesures,</a:t>
                      </a:r>
                      <a:r>
                        <a:rPr lang="fr-FR" sz="2400" b="1" i="1" u="none" strike="noStrike" baseline="0" dirty="0" smtClean="0">
                          <a:solidFill>
                            <a:srgbClr val="0070C0"/>
                          </a:solidFill>
                          <a:effectLst/>
                          <a:latin typeface="Arial"/>
                        </a:rPr>
                        <a:t> </a:t>
                      </a:r>
                      <a:r>
                        <a:rPr lang="fr-FR" sz="2400" b="1" i="1" u="none" strike="noStrike" dirty="0" smtClean="0">
                          <a:solidFill>
                            <a:srgbClr val="0070C0"/>
                          </a:solidFill>
                          <a:effectLst/>
                          <a:latin typeface="Arial"/>
                        </a:rPr>
                        <a:t>etc.)</a:t>
                      </a:r>
                    </a:p>
                  </a:txBody>
                  <a:tcPr marL="144000" marR="108000" marT="0" marB="0" anchor="ctr">
                    <a:lnL>
                      <a:noFill/>
                    </a:lnL>
                    <a:lnR>
                      <a:noFill/>
                    </a:lnR>
                    <a:lnT>
                      <a:noFill/>
                    </a:lnT>
                    <a:lnB>
                      <a:noFill/>
                    </a:lnB>
                  </a:tcPr>
                </a:tc>
              </a:tr>
            </a:tbl>
          </a:graphicData>
        </a:graphic>
      </p:graphicFrame>
      <p:sp>
        <p:nvSpPr>
          <p:cNvPr id="6" name="Arrondir un rectangle avec un coin diagonal 5"/>
          <p:cNvSpPr/>
          <p:nvPr/>
        </p:nvSpPr>
        <p:spPr>
          <a:xfrm>
            <a:off x="552736"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a:t>Le cahier des charges des supports réels en STI2D</a:t>
            </a:r>
          </a:p>
        </p:txBody>
      </p:sp>
      <p:pic>
        <p:nvPicPr>
          <p:cNvPr id="7" name="Picture 1" descr="C:\Users\Administrateur\Documents\My Dropbox\07- Lycée\Comm'\Logos\logo-STI2D-150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Typologie des supports</a:t>
            </a:r>
            <a:endParaRPr lang="fr-FR" sz="3600" dirty="0"/>
          </a:p>
        </p:txBody>
      </p:sp>
    </p:spTree>
    <p:extLst>
      <p:ext uri="{BB962C8B-B14F-4D97-AF65-F5344CB8AC3E}">
        <p14:creationId xmlns:p14="http://schemas.microsoft.com/office/powerpoint/2010/main" val="296952435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2432</TotalTime>
  <Words>2630</Words>
  <Application>Microsoft Macintosh PowerPoint</Application>
  <PresentationFormat>Présentation à l'écran (4:3)</PresentationFormat>
  <Paragraphs>1070</Paragraphs>
  <Slides>31</Slides>
  <Notes>4</Notes>
  <HiddenSlides>6</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Fiche scénario: description du contexte de formation</vt:lpstr>
      <vt:lpstr>Fiche scénario: description des activités</vt:lpstr>
      <vt:lpstr>Présentation PowerPoint</vt:lpstr>
      <vt:lpstr>Présentation PowerPoint</vt:lpstr>
      <vt:lpstr>Présentation PowerPoint</vt:lpstr>
      <vt:lpstr>Présentation PowerPoint</vt:lpstr>
    </vt:vector>
  </TitlesOfParts>
  <Company>IGEN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séquences de formation transversales en STI2D</dc:title>
  <dc:creator>Taraud Dominique</dc:creator>
  <cp:lastModifiedBy>Federico Berera</cp:lastModifiedBy>
  <cp:revision>202</cp:revision>
  <cp:lastPrinted>2011-10-15T07:54:00Z</cp:lastPrinted>
  <dcterms:created xsi:type="dcterms:W3CDTF">2011-09-19T07:39:58Z</dcterms:created>
  <dcterms:modified xsi:type="dcterms:W3CDTF">2012-04-04T04:51:24Z</dcterms:modified>
</cp:coreProperties>
</file>