
<file path=[Content_Types].xml><?xml version="1.0" encoding="utf-8"?>
<Types xmlns="http://schemas.openxmlformats.org/package/2006/content-types">
  <Default Extension="emf" ContentType="image/x-emf"/>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91" r:id="rId2"/>
    <p:sldId id="287" r:id="rId3"/>
    <p:sldId id="288" r:id="rId4"/>
    <p:sldId id="289" r:id="rId5"/>
    <p:sldId id="290" r:id="rId6"/>
    <p:sldId id="292" r:id="rId7"/>
    <p:sldId id="270" r:id="rId8"/>
    <p:sldId id="303" r:id="rId9"/>
    <p:sldId id="267" r:id="rId10"/>
    <p:sldId id="259" r:id="rId11"/>
    <p:sldId id="271" r:id="rId12"/>
    <p:sldId id="293" r:id="rId13"/>
    <p:sldId id="299" r:id="rId14"/>
    <p:sldId id="300" r:id="rId15"/>
    <p:sldId id="301" r:id="rId16"/>
    <p:sldId id="278" r:id="rId17"/>
    <p:sldId id="294" r:id="rId18"/>
    <p:sldId id="296" r:id="rId19"/>
    <p:sldId id="302" r:id="rId20"/>
    <p:sldId id="295" r:id="rId21"/>
    <p:sldId id="279" r:id="rId22"/>
  </p:sldIdLst>
  <p:sldSz cx="9144000" cy="6858000" type="screen4x3"/>
  <p:notesSz cx="6858000" cy="9144000"/>
  <p:defaultTextStyle>
    <a:defPPr>
      <a:defRPr lang="fr-FR"/>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p:cViewPr varScale="1">
        <p:scale>
          <a:sx n="90" d="100"/>
          <a:sy n="90" d="100"/>
        </p:scale>
        <p:origin x="143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5959E87F-7EFE-4009-A602-D8211912B3C0}"/>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cs typeface="Arial" charset="0"/>
              </a:defRPr>
            </a:lvl1pPr>
          </a:lstStyle>
          <a:p>
            <a:pPr>
              <a:defRPr/>
            </a:pPr>
            <a:endParaRPr lang="fr-FR"/>
          </a:p>
        </p:txBody>
      </p:sp>
      <p:sp>
        <p:nvSpPr>
          <p:cNvPr id="3" name="Espace réservé de la date 2">
            <a:extLst>
              <a:ext uri="{FF2B5EF4-FFF2-40B4-BE49-F238E27FC236}">
                <a16:creationId xmlns:a16="http://schemas.microsoft.com/office/drawing/2014/main" id="{2C15C469-3485-467B-B5BD-D3F4EB3ECCEF}"/>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charset="0"/>
                <a:cs typeface="Arial" charset="0"/>
              </a:defRPr>
            </a:lvl1pPr>
          </a:lstStyle>
          <a:p>
            <a:pPr>
              <a:defRPr/>
            </a:pPr>
            <a:fld id="{83DAAA47-6DB1-4DAE-AC3D-DFDB1C457C2C}" type="datetimeFigureOut">
              <a:rPr lang="fr-FR"/>
              <a:pPr>
                <a:defRPr/>
              </a:pPr>
              <a:t>28/02/2019</a:t>
            </a:fld>
            <a:endParaRPr lang="fr-FR"/>
          </a:p>
        </p:txBody>
      </p:sp>
      <p:sp>
        <p:nvSpPr>
          <p:cNvPr id="4" name="Espace réservé de l'image des diapositives 3">
            <a:extLst>
              <a:ext uri="{FF2B5EF4-FFF2-40B4-BE49-F238E27FC236}">
                <a16:creationId xmlns:a16="http://schemas.microsoft.com/office/drawing/2014/main" id="{6E3C12F4-D7FD-4CF5-A245-79EBF9E88510}"/>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commentaires 4">
            <a:extLst>
              <a:ext uri="{FF2B5EF4-FFF2-40B4-BE49-F238E27FC236}">
                <a16:creationId xmlns:a16="http://schemas.microsoft.com/office/drawing/2014/main" id="{CE6C873C-DBCE-4DFA-8990-E9B30E34E3C0}"/>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Espace réservé du pied de page 5">
            <a:extLst>
              <a:ext uri="{FF2B5EF4-FFF2-40B4-BE49-F238E27FC236}">
                <a16:creationId xmlns:a16="http://schemas.microsoft.com/office/drawing/2014/main" id="{CBD85E90-E98B-4F38-BAA2-DD9FEE9629F2}"/>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cs typeface="Arial" charset="0"/>
              </a:defRPr>
            </a:lvl1pPr>
          </a:lstStyle>
          <a:p>
            <a:pPr>
              <a:defRPr/>
            </a:pPr>
            <a:endParaRPr lang="fr-FR"/>
          </a:p>
        </p:txBody>
      </p:sp>
      <p:sp>
        <p:nvSpPr>
          <p:cNvPr id="7" name="Espace réservé du numéro de diapositive 6">
            <a:extLst>
              <a:ext uri="{FF2B5EF4-FFF2-40B4-BE49-F238E27FC236}">
                <a16:creationId xmlns:a16="http://schemas.microsoft.com/office/drawing/2014/main" id="{D3451CB9-CF9C-48EA-A163-925A7EC3AD1C}"/>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D3756AEB-97F0-4566-A0E8-CA7D9B08D7DB}" type="slidenum">
              <a:rPr lang="fr-FR" altLang="fr-FR"/>
              <a:pPr>
                <a:defRPr/>
              </a:pPr>
              <a:t>‹N°›</a:t>
            </a:fld>
            <a:endParaRPr lang="fr-FR" altLang="fr-F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Espace réservé de l'image des diapositives 1">
            <a:extLst>
              <a:ext uri="{FF2B5EF4-FFF2-40B4-BE49-F238E27FC236}">
                <a16:creationId xmlns:a16="http://schemas.microsoft.com/office/drawing/2014/main" id="{30E72924-1267-4D58-9E4A-746706DDC56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Espace réservé des commentaires 2">
            <a:extLst>
              <a:ext uri="{FF2B5EF4-FFF2-40B4-BE49-F238E27FC236}">
                <a16:creationId xmlns:a16="http://schemas.microsoft.com/office/drawing/2014/main" id="{18C9B873-84AB-4DD3-B355-5304C6BC38D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a:ea typeface="MS PGothic" panose="020B0600070205080204" pitchFamily="34" charset="-128"/>
            </a:endParaRPr>
          </a:p>
        </p:txBody>
      </p:sp>
      <p:sp>
        <p:nvSpPr>
          <p:cNvPr id="4100" name="Espace réservé du numéro de diapositive 3">
            <a:extLst>
              <a:ext uri="{FF2B5EF4-FFF2-40B4-BE49-F238E27FC236}">
                <a16:creationId xmlns:a16="http://schemas.microsoft.com/office/drawing/2014/main" id="{693748C6-477F-4C48-9163-65B8E692783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01E2B36-8A92-468C-8143-DB5FD31FB50D}" type="slidenum">
              <a:rPr lang="fr-FR" altLang="fr-FR">
                <a:ea typeface="MS PGothic" panose="020B0600070205080204" pitchFamily="34" charset="-128"/>
              </a:rPr>
              <a:pPr/>
              <a:t>1</a:t>
            </a:fld>
            <a:endParaRPr lang="fr-FR" altLang="fr-FR">
              <a:ea typeface="MS PGothic" panose="020B0600070205080204" pitchFamily="34" charset="-128"/>
            </a:endParaRPr>
          </a:p>
        </p:txBody>
      </p:sp>
      <p:sp>
        <p:nvSpPr>
          <p:cNvPr id="4101" name="Espace réservé du pied de page 1">
            <a:extLst>
              <a:ext uri="{FF2B5EF4-FFF2-40B4-BE49-F238E27FC236}">
                <a16:creationId xmlns:a16="http://schemas.microsoft.com/office/drawing/2014/main" id="{490C6610-050C-4BB4-BA36-62F060DCBC27}"/>
              </a:ext>
            </a:extLst>
          </p:cNvPr>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fr-FR" altLang="fr-FR">
                <a:ea typeface="MS PGothic" panose="020B0600070205080204" pitchFamily="34" charset="-128"/>
              </a:rPr>
              <a:t>stage SPH_01.A  Octobre_Novembre 2017</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Espace réservé de l'image des diapositives 1">
            <a:extLst>
              <a:ext uri="{FF2B5EF4-FFF2-40B4-BE49-F238E27FC236}">
                <a16:creationId xmlns:a16="http://schemas.microsoft.com/office/drawing/2014/main" id="{B0CAD0C3-ECF3-4771-8C05-C5B5017C5D7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Espace réservé des commentaires 2">
            <a:extLst>
              <a:ext uri="{FF2B5EF4-FFF2-40B4-BE49-F238E27FC236}">
                <a16:creationId xmlns:a16="http://schemas.microsoft.com/office/drawing/2014/main" id="{65B48BB3-A2AC-4764-8773-01DA0CEF8D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a:p>
        </p:txBody>
      </p:sp>
      <p:sp>
        <p:nvSpPr>
          <p:cNvPr id="11268" name="Espace réservé du numéro de diapositive 3">
            <a:extLst>
              <a:ext uri="{FF2B5EF4-FFF2-40B4-BE49-F238E27FC236}">
                <a16:creationId xmlns:a16="http://schemas.microsoft.com/office/drawing/2014/main" id="{CBC35EAF-E1CC-4E13-A8A9-600D207CC9D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8DD993E9-B3DA-4B10-B805-4316A401DF42}" type="slidenum">
              <a:rPr lang="fr-FR" altLang="fr-FR">
                <a:latin typeface="Arial" panose="020B0604020202020204" pitchFamily="34" charset="0"/>
              </a:rPr>
              <a:pPr>
                <a:spcBef>
                  <a:spcPct val="0"/>
                </a:spcBef>
              </a:pPr>
              <a:t>9</a:t>
            </a:fld>
            <a:endParaRPr lang="fr-FR" altLang="fr-FR">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a:extLst>
              <a:ext uri="{FF2B5EF4-FFF2-40B4-BE49-F238E27FC236}">
                <a16:creationId xmlns:a16="http://schemas.microsoft.com/office/drawing/2014/main" id="{FCD791B1-447A-44CC-AEF5-0741E05A97C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Espace réservé des commentaires 2">
            <a:extLst>
              <a:ext uri="{FF2B5EF4-FFF2-40B4-BE49-F238E27FC236}">
                <a16:creationId xmlns:a16="http://schemas.microsoft.com/office/drawing/2014/main" id="{F047E15F-D0D3-4A54-84DC-1AA75BED9C6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a:p>
        </p:txBody>
      </p:sp>
      <p:sp>
        <p:nvSpPr>
          <p:cNvPr id="22532" name="Espace réservé du numéro de diapositive 3">
            <a:extLst>
              <a:ext uri="{FF2B5EF4-FFF2-40B4-BE49-F238E27FC236}">
                <a16:creationId xmlns:a16="http://schemas.microsoft.com/office/drawing/2014/main" id="{809F6EB3-B46F-4369-9589-9B93F3BA22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0EDE32E-5B4E-4A3C-AE19-FDE814884FEA}" type="slidenum">
              <a:rPr lang="fr-FR" altLang="fr-FR">
                <a:latin typeface="Arial" panose="020B0604020202020204" pitchFamily="34" charset="0"/>
              </a:rPr>
              <a:pPr>
                <a:spcBef>
                  <a:spcPct val="0"/>
                </a:spcBef>
              </a:pPr>
              <a:t>16</a:t>
            </a:fld>
            <a:endParaRPr lang="fr-FR" altLang="fr-FR">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image des diapositives 1">
            <a:extLst>
              <a:ext uri="{FF2B5EF4-FFF2-40B4-BE49-F238E27FC236}">
                <a16:creationId xmlns:a16="http://schemas.microsoft.com/office/drawing/2014/main" id="{9D6A39FE-E919-4A9A-B996-E14DC41C272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Espace réservé des commentaires 2">
            <a:extLst>
              <a:ext uri="{FF2B5EF4-FFF2-40B4-BE49-F238E27FC236}">
                <a16:creationId xmlns:a16="http://schemas.microsoft.com/office/drawing/2014/main" id="{05F76C4A-3433-45E7-AD8C-CD333973047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a:p>
        </p:txBody>
      </p:sp>
      <p:sp>
        <p:nvSpPr>
          <p:cNvPr id="24580" name="Espace réservé du numéro de diapositive 3">
            <a:extLst>
              <a:ext uri="{FF2B5EF4-FFF2-40B4-BE49-F238E27FC236}">
                <a16:creationId xmlns:a16="http://schemas.microsoft.com/office/drawing/2014/main" id="{A60DB1A0-967C-41B0-BFBB-2DA23615BFA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4EFBE5F-D770-4C6B-912C-203950023D4E}" type="slidenum">
              <a:rPr lang="fr-FR" altLang="fr-FR">
                <a:latin typeface="Arial" panose="020B0604020202020204" pitchFamily="34" charset="0"/>
              </a:rPr>
              <a:pPr>
                <a:spcBef>
                  <a:spcPct val="0"/>
                </a:spcBef>
              </a:pPr>
              <a:t>21</a:t>
            </a:fld>
            <a:endParaRPr lang="fr-FR" altLang="fr-FR">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Cliquez pour modifier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a:extLst>
              <a:ext uri="{FF2B5EF4-FFF2-40B4-BE49-F238E27FC236}">
                <a16:creationId xmlns:a16="http://schemas.microsoft.com/office/drawing/2014/main" id="{6DED9B00-8F22-4451-8BB7-149E1AA1762A}"/>
              </a:ext>
            </a:extLst>
          </p:cNvPr>
          <p:cNvSpPr>
            <a:spLocks noGrp="1"/>
          </p:cNvSpPr>
          <p:nvPr>
            <p:ph type="dt" sz="half" idx="10"/>
          </p:nvPr>
        </p:nvSpPr>
        <p:spPr/>
        <p:txBody>
          <a:bodyPr/>
          <a:lstStyle>
            <a:lvl1pPr>
              <a:defRPr/>
            </a:lvl1pPr>
          </a:lstStyle>
          <a:p>
            <a:pPr>
              <a:defRPr/>
            </a:pPr>
            <a:fld id="{49815BB9-AA0A-47D5-A469-5DE4155C30EE}" type="datetime1">
              <a:rPr lang="fr-FR"/>
              <a:pPr>
                <a:defRPr/>
              </a:pPr>
              <a:t>28/02/2019</a:t>
            </a:fld>
            <a:endParaRPr lang="fr-FR"/>
          </a:p>
        </p:txBody>
      </p:sp>
      <p:sp>
        <p:nvSpPr>
          <p:cNvPr id="5" name="Espace réservé du pied de page 4">
            <a:extLst>
              <a:ext uri="{FF2B5EF4-FFF2-40B4-BE49-F238E27FC236}">
                <a16:creationId xmlns:a16="http://schemas.microsoft.com/office/drawing/2014/main" id="{90D4F999-A1E2-464D-900A-4597DCBF3440}"/>
              </a:ext>
            </a:extLst>
          </p:cNvPr>
          <p:cNvSpPr>
            <a:spLocks noGrp="1"/>
          </p:cNvSpPr>
          <p:nvPr>
            <p:ph type="ftr" sz="quarter" idx="11"/>
          </p:nvPr>
        </p:nvSpPr>
        <p:spPr/>
        <p:txBody>
          <a:bodyPr/>
          <a:lstStyle>
            <a:lvl1pPr>
              <a:defRPr/>
            </a:lvl1pPr>
          </a:lstStyle>
          <a:p>
            <a:pPr>
              <a:defRPr/>
            </a:pPr>
            <a:r>
              <a:rPr lang="fr-FR"/>
              <a:t>SPH_03.A Janvier 2019</a:t>
            </a:r>
          </a:p>
        </p:txBody>
      </p:sp>
      <p:sp>
        <p:nvSpPr>
          <p:cNvPr id="6" name="Espace réservé du numéro de diapositive 5">
            <a:extLst>
              <a:ext uri="{FF2B5EF4-FFF2-40B4-BE49-F238E27FC236}">
                <a16:creationId xmlns:a16="http://schemas.microsoft.com/office/drawing/2014/main" id="{4EA2937F-9E8C-46C2-9A10-D8B3C94C5D68}"/>
              </a:ext>
            </a:extLst>
          </p:cNvPr>
          <p:cNvSpPr>
            <a:spLocks noGrp="1"/>
          </p:cNvSpPr>
          <p:nvPr>
            <p:ph type="sldNum" sz="quarter" idx="12"/>
          </p:nvPr>
        </p:nvSpPr>
        <p:spPr/>
        <p:txBody>
          <a:bodyPr/>
          <a:lstStyle>
            <a:lvl1pPr>
              <a:defRPr/>
            </a:lvl1pPr>
          </a:lstStyle>
          <a:p>
            <a:pPr>
              <a:defRPr/>
            </a:pPr>
            <a:fld id="{B17D5437-5E5C-4B45-AC03-C260D877F6DC}" type="slidenum">
              <a:rPr lang="fr-FR" altLang="fr-FR"/>
              <a:pPr>
                <a:defRPr/>
              </a:pPr>
              <a:t>‹N°›</a:t>
            </a:fld>
            <a:endParaRPr lang="fr-FR" altLang="fr-FR"/>
          </a:p>
        </p:txBody>
      </p:sp>
    </p:spTree>
    <p:extLst>
      <p:ext uri="{BB962C8B-B14F-4D97-AF65-F5344CB8AC3E}">
        <p14:creationId xmlns:p14="http://schemas.microsoft.com/office/powerpoint/2010/main" val="22823982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B2557F8-2671-4F4A-9436-8F78155A1CE2}"/>
              </a:ext>
            </a:extLst>
          </p:cNvPr>
          <p:cNvSpPr>
            <a:spLocks noGrp="1"/>
          </p:cNvSpPr>
          <p:nvPr>
            <p:ph type="dt" sz="half" idx="10"/>
          </p:nvPr>
        </p:nvSpPr>
        <p:spPr/>
        <p:txBody>
          <a:bodyPr/>
          <a:lstStyle>
            <a:lvl1pPr>
              <a:defRPr/>
            </a:lvl1pPr>
          </a:lstStyle>
          <a:p>
            <a:pPr>
              <a:defRPr/>
            </a:pPr>
            <a:fld id="{9360F2A8-A3A2-489A-A724-B6AC449552F1}" type="datetime1">
              <a:rPr lang="fr-FR"/>
              <a:pPr>
                <a:defRPr/>
              </a:pPr>
              <a:t>28/02/2019</a:t>
            </a:fld>
            <a:endParaRPr lang="fr-FR"/>
          </a:p>
        </p:txBody>
      </p:sp>
      <p:sp>
        <p:nvSpPr>
          <p:cNvPr id="5" name="Espace réservé du pied de page 4">
            <a:extLst>
              <a:ext uri="{FF2B5EF4-FFF2-40B4-BE49-F238E27FC236}">
                <a16:creationId xmlns:a16="http://schemas.microsoft.com/office/drawing/2014/main" id="{0B535CB8-2F87-451F-A3B5-BAE8E7F10518}"/>
              </a:ext>
            </a:extLst>
          </p:cNvPr>
          <p:cNvSpPr>
            <a:spLocks noGrp="1"/>
          </p:cNvSpPr>
          <p:nvPr>
            <p:ph type="ftr" sz="quarter" idx="11"/>
          </p:nvPr>
        </p:nvSpPr>
        <p:spPr/>
        <p:txBody>
          <a:bodyPr/>
          <a:lstStyle>
            <a:lvl1pPr>
              <a:defRPr/>
            </a:lvl1pPr>
          </a:lstStyle>
          <a:p>
            <a:pPr>
              <a:defRPr/>
            </a:pPr>
            <a:r>
              <a:rPr lang="fr-FR"/>
              <a:t>SPH_03.A Janvier 2019</a:t>
            </a:r>
          </a:p>
        </p:txBody>
      </p:sp>
      <p:sp>
        <p:nvSpPr>
          <p:cNvPr id="6" name="Espace réservé du numéro de diapositive 5">
            <a:extLst>
              <a:ext uri="{FF2B5EF4-FFF2-40B4-BE49-F238E27FC236}">
                <a16:creationId xmlns:a16="http://schemas.microsoft.com/office/drawing/2014/main" id="{2354157B-C059-4D8B-B05E-8E68CD379C1A}"/>
              </a:ext>
            </a:extLst>
          </p:cNvPr>
          <p:cNvSpPr>
            <a:spLocks noGrp="1"/>
          </p:cNvSpPr>
          <p:nvPr>
            <p:ph type="sldNum" sz="quarter" idx="12"/>
          </p:nvPr>
        </p:nvSpPr>
        <p:spPr/>
        <p:txBody>
          <a:bodyPr/>
          <a:lstStyle>
            <a:lvl1pPr>
              <a:defRPr/>
            </a:lvl1pPr>
          </a:lstStyle>
          <a:p>
            <a:pPr>
              <a:defRPr/>
            </a:pPr>
            <a:fld id="{265F9890-2F12-4756-8766-77306ECC7350}" type="slidenum">
              <a:rPr lang="fr-FR" altLang="fr-FR"/>
              <a:pPr>
                <a:defRPr/>
              </a:pPr>
              <a:t>‹N°›</a:t>
            </a:fld>
            <a:endParaRPr lang="fr-FR" altLang="fr-FR"/>
          </a:p>
        </p:txBody>
      </p:sp>
    </p:spTree>
    <p:extLst>
      <p:ext uri="{BB962C8B-B14F-4D97-AF65-F5344CB8AC3E}">
        <p14:creationId xmlns:p14="http://schemas.microsoft.com/office/powerpoint/2010/main" val="280204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Cliquez pour modifier le style du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B50A5E9-10DA-4474-A713-B03002FFD2F8}"/>
              </a:ext>
            </a:extLst>
          </p:cNvPr>
          <p:cNvSpPr>
            <a:spLocks noGrp="1"/>
          </p:cNvSpPr>
          <p:nvPr>
            <p:ph type="dt" sz="half" idx="10"/>
          </p:nvPr>
        </p:nvSpPr>
        <p:spPr/>
        <p:txBody>
          <a:bodyPr/>
          <a:lstStyle>
            <a:lvl1pPr>
              <a:defRPr/>
            </a:lvl1pPr>
          </a:lstStyle>
          <a:p>
            <a:pPr>
              <a:defRPr/>
            </a:pPr>
            <a:fld id="{29E8BAFE-7C7E-42E4-9E75-FD283CAED42D}" type="datetime1">
              <a:rPr lang="fr-FR"/>
              <a:pPr>
                <a:defRPr/>
              </a:pPr>
              <a:t>28/02/2019</a:t>
            </a:fld>
            <a:endParaRPr lang="fr-FR"/>
          </a:p>
        </p:txBody>
      </p:sp>
      <p:sp>
        <p:nvSpPr>
          <p:cNvPr id="5" name="Espace réservé du pied de page 4">
            <a:extLst>
              <a:ext uri="{FF2B5EF4-FFF2-40B4-BE49-F238E27FC236}">
                <a16:creationId xmlns:a16="http://schemas.microsoft.com/office/drawing/2014/main" id="{9A3424C0-C119-466F-AFC4-4415695F3941}"/>
              </a:ext>
            </a:extLst>
          </p:cNvPr>
          <p:cNvSpPr>
            <a:spLocks noGrp="1"/>
          </p:cNvSpPr>
          <p:nvPr>
            <p:ph type="ftr" sz="quarter" idx="11"/>
          </p:nvPr>
        </p:nvSpPr>
        <p:spPr/>
        <p:txBody>
          <a:bodyPr/>
          <a:lstStyle>
            <a:lvl1pPr>
              <a:defRPr/>
            </a:lvl1pPr>
          </a:lstStyle>
          <a:p>
            <a:pPr>
              <a:defRPr/>
            </a:pPr>
            <a:r>
              <a:rPr lang="fr-FR"/>
              <a:t>SPH_03.A Janvier 2019</a:t>
            </a:r>
          </a:p>
        </p:txBody>
      </p:sp>
      <p:sp>
        <p:nvSpPr>
          <p:cNvPr id="6" name="Espace réservé du numéro de diapositive 5">
            <a:extLst>
              <a:ext uri="{FF2B5EF4-FFF2-40B4-BE49-F238E27FC236}">
                <a16:creationId xmlns:a16="http://schemas.microsoft.com/office/drawing/2014/main" id="{E4724637-67CE-4C02-80D0-29A1839C2439}"/>
              </a:ext>
            </a:extLst>
          </p:cNvPr>
          <p:cNvSpPr>
            <a:spLocks noGrp="1"/>
          </p:cNvSpPr>
          <p:nvPr>
            <p:ph type="sldNum" sz="quarter" idx="12"/>
          </p:nvPr>
        </p:nvSpPr>
        <p:spPr/>
        <p:txBody>
          <a:bodyPr/>
          <a:lstStyle>
            <a:lvl1pPr>
              <a:defRPr/>
            </a:lvl1pPr>
          </a:lstStyle>
          <a:p>
            <a:pPr>
              <a:defRPr/>
            </a:pPr>
            <a:fld id="{1689F0FE-FC00-4C51-8B25-A73D71274F12}" type="slidenum">
              <a:rPr lang="fr-FR" altLang="fr-FR"/>
              <a:pPr>
                <a:defRPr/>
              </a:pPr>
              <a:t>‹N°›</a:t>
            </a:fld>
            <a:endParaRPr lang="fr-FR" altLang="fr-FR"/>
          </a:p>
        </p:txBody>
      </p:sp>
    </p:spTree>
    <p:extLst>
      <p:ext uri="{BB962C8B-B14F-4D97-AF65-F5344CB8AC3E}">
        <p14:creationId xmlns:p14="http://schemas.microsoft.com/office/powerpoint/2010/main" val="33086266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99DA8BD2-61C7-417C-BECB-3A8958FAA9F6}"/>
              </a:ext>
            </a:extLst>
          </p:cNvPr>
          <p:cNvSpPr>
            <a:spLocks noGrp="1"/>
          </p:cNvSpPr>
          <p:nvPr>
            <p:ph type="dt" sz="half" idx="10"/>
          </p:nvPr>
        </p:nvSpPr>
        <p:spPr/>
        <p:txBody>
          <a:bodyPr/>
          <a:lstStyle>
            <a:lvl1pPr>
              <a:defRPr/>
            </a:lvl1pPr>
          </a:lstStyle>
          <a:p>
            <a:pPr>
              <a:defRPr/>
            </a:pPr>
            <a:fld id="{261972AE-41CE-4738-80DF-4E6E07A78479}" type="datetime1">
              <a:rPr lang="fr-FR"/>
              <a:pPr>
                <a:defRPr/>
              </a:pPr>
              <a:t>28/02/2019</a:t>
            </a:fld>
            <a:endParaRPr lang="fr-FR"/>
          </a:p>
        </p:txBody>
      </p:sp>
      <p:sp>
        <p:nvSpPr>
          <p:cNvPr id="5" name="Espace réservé du pied de page 4">
            <a:extLst>
              <a:ext uri="{FF2B5EF4-FFF2-40B4-BE49-F238E27FC236}">
                <a16:creationId xmlns:a16="http://schemas.microsoft.com/office/drawing/2014/main" id="{73932FE7-D71E-4E3F-AE93-39AD6CBE2520}"/>
              </a:ext>
            </a:extLst>
          </p:cNvPr>
          <p:cNvSpPr>
            <a:spLocks noGrp="1"/>
          </p:cNvSpPr>
          <p:nvPr>
            <p:ph type="ftr" sz="quarter" idx="11"/>
          </p:nvPr>
        </p:nvSpPr>
        <p:spPr/>
        <p:txBody>
          <a:bodyPr/>
          <a:lstStyle>
            <a:lvl1pPr>
              <a:defRPr/>
            </a:lvl1pPr>
          </a:lstStyle>
          <a:p>
            <a:pPr>
              <a:defRPr/>
            </a:pPr>
            <a:r>
              <a:rPr lang="fr-FR"/>
              <a:t>SPH_03.A Janvier 2019</a:t>
            </a:r>
          </a:p>
        </p:txBody>
      </p:sp>
      <p:sp>
        <p:nvSpPr>
          <p:cNvPr id="6" name="Espace réservé du numéro de diapositive 5">
            <a:extLst>
              <a:ext uri="{FF2B5EF4-FFF2-40B4-BE49-F238E27FC236}">
                <a16:creationId xmlns:a16="http://schemas.microsoft.com/office/drawing/2014/main" id="{FDDFA87F-8112-4244-B48C-9EB2D2F3F1B2}"/>
              </a:ext>
            </a:extLst>
          </p:cNvPr>
          <p:cNvSpPr>
            <a:spLocks noGrp="1"/>
          </p:cNvSpPr>
          <p:nvPr>
            <p:ph type="sldNum" sz="quarter" idx="12"/>
          </p:nvPr>
        </p:nvSpPr>
        <p:spPr/>
        <p:txBody>
          <a:bodyPr/>
          <a:lstStyle>
            <a:lvl1pPr>
              <a:defRPr/>
            </a:lvl1pPr>
          </a:lstStyle>
          <a:p>
            <a:pPr>
              <a:defRPr/>
            </a:pPr>
            <a:fld id="{0DDF5E81-87FB-4946-B248-F80B2AAF2201}" type="slidenum">
              <a:rPr lang="fr-FR" altLang="fr-FR"/>
              <a:pPr>
                <a:defRPr/>
              </a:pPr>
              <a:t>‹N°›</a:t>
            </a:fld>
            <a:endParaRPr lang="fr-FR" altLang="fr-FR"/>
          </a:p>
        </p:txBody>
      </p:sp>
    </p:spTree>
    <p:extLst>
      <p:ext uri="{BB962C8B-B14F-4D97-AF65-F5344CB8AC3E}">
        <p14:creationId xmlns:p14="http://schemas.microsoft.com/office/powerpoint/2010/main" val="18642643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pour modifier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F9F303F1-BD22-4B3D-B235-5910F9B65386}"/>
              </a:ext>
            </a:extLst>
          </p:cNvPr>
          <p:cNvSpPr>
            <a:spLocks noGrp="1"/>
          </p:cNvSpPr>
          <p:nvPr>
            <p:ph type="dt" sz="half" idx="10"/>
          </p:nvPr>
        </p:nvSpPr>
        <p:spPr/>
        <p:txBody>
          <a:bodyPr/>
          <a:lstStyle>
            <a:lvl1pPr>
              <a:defRPr/>
            </a:lvl1pPr>
          </a:lstStyle>
          <a:p>
            <a:pPr>
              <a:defRPr/>
            </a:pPr>
            <a:fld id="{BC757BA7-864D-4EB7-8365-EBE33420A7DE}" type="datetime1">
              <a:rPr lang="fr-FR"/>
              <a:pPr>
                <a:defRPr/>
              </a:pPr>
              <a:t>28/02/2019</a:t>
            </a:fld>
            <a:endParaRPr lang="fr-FR"/>
          </a:p>
        </p:txBody>
      </p:sp>
      <p:sp>
        <p:nvSpPr>
          <p:cNvPr id="5" name="Espace réservé du pied de page 4">
            <a:extLst>
              <a:ext uri="{FF2B5EF4-FFF2-40B4-BE49-F238E27FC236}">
                <a16:creationId xmlns:a16="http://schemas.microsoft.com/office/drawing/2014/main" id="{70862644-B3D2-4709-8B02-FFC6DB3A797D}"/>
              </a:ext>
            </a:extLst>
          </p:cNvPr>
          <p:cNvSpPr>
            <a:spLocks noGrp="1"/>
          </p:cNvSpPr>
          <p:nvPr>
            <p:ph type="ftr" sz="quarter" idx="11"/>
          </p:nvPr>
        </p:nvSpPr>
        <p:spPr/>
        <p:txBody>
          <a:bodyPr/>
          <a:lstStyle>
            <a:lvl1pPr>
              <a:defRPr/>
            </a:lvl1pPr>
          </a:lstStyle>
          <a:p>
            <a:pPr>
              <a:defRPr/>
            </a:pPr>
            <a:r>
              <a:rPr lang="fr-FR"/>
              <a:t>SPH_03.A Janvier 2019</a:t>
            </a:r>
          </a:p>
        </p:txBody>
      </p:sp>
      <p:sp>
        <p:nvSpPr>
          <p:cNvPr id="6" name="Espace réservé du numéro de diapositive 5">
            <a:extLst>
              <a:ext uri="{FF2B5EF4-FFF2-40B4-BE49-F238E27FC236}">
                <a16:creationId xmlns:a16="http://schemas.microsoft.com/office/drawing/2014/main" id="{A869EB46-5060-474A-BD96-CEBF958309B3}"/>
              </a:ext>
            </a:extLst>
          </p:cNvPr>
          <p:cNvSpPr>
            <a:spLocks noGrp="1"/>
          </p:cNvSpPr>
          <p:nvPr>
            <p:ph type="sldNum" sz="quarter" idx="12"/>
          </p:nvPr>
        </p:nvSpPr>
        <p:spPr/>
        <p:txBody>
          <a:bodyPr/>
          <a:lstStyle>
            <a:lvl1pPr>
              <a:defRPr/>
            </a:lvl1pPr>
          </a:lstStyle>
          <a:p>
            <a:pPr>
              <a:defRPr/>
            </a:pPr>
            <a:fld id="{EF38885F-379B-45E5-8500-11980BCAF1B3}" type="slidenum">
              <a:rPr lang="fr-FR" altLang="fr-FR"/>
              <a:pPr>
                <a:defRPr/>
              </a:pPr>
              <a:t>‹N°›</a:t>
            </a:fld>
            <a:endParaRPr lang="fr-FR" altLang="fr-FR"/>
          </a:p>
        </p:txBody>
      </p:sp>
    </p:spTree>
    <p:extLst>
      <p:ext uri="{BB962C8B-B14F-4D97-AF65-F5344CB8AC3E}">
        <p14:creationId xmlns:p14="http://schemas.microsoft.com/office/powerpoint/2010/main" val="1870312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3">
            <a:extLst>
              <a:ext uri="{FF2B5EF4-FFF2-40B4-BE49-F238E27FC236}">
                <a16:creationId xmlns:a16="http://schemas.microsoft.com/office/drawing/2014/main" id="{9C0E2E3B-310A-4757-8C8F-80C0D21142AE}"/>
              </a:ext>
            </a:extLst>
          </p:cNvPr>
          <p:cNvSpPr>
            <a:spLocks noGrp="1"/>
          </p:cNvSpPr>
          <p:nvPr>
            <p:ph type="dt" sz="half" idx="10"/>
          </p:nvPr>
        </p:nvSpPr>
        <p:spPr/>
        <p:txBody>
          <a:bodyPr/>
          <a:lstStyle>
            <a:lvl1pPr>
              <a:defRPr/>
            </a:lvl1pPr>
          </a:lstStyle>
          <a:p>
            <a:pPr>
              <a:defRPr/>
            </a:pPr>
            <a:fld id="{E6C2C1A9-041F-4CED-A3CB-B8F8A7A2BD13}" type="datetime1">
              <a:rPr lang="fr-FR"/>
              <a:pPr>
                <a:defRPr/>
              </a:pPr>
              <a:t>28/02/2019</a:t>
            </a:fld>
            <a:endParaRPr lang="fr-FR"/>
          </a:p>
        </p:txBody>
      </p:sp>
      <p:sp>
        <p:nvSpPr>
          <p:cNvPr id="6" name="Espace réservé du pied de page 4">
            <a:extLst>
              <a:ext uri="{FF2B5EF4-FFF2-40B4-BE49-F238E27FC236}">
                <a16:creationId xmlns:a16="http://schemas.microsoft.com/office/drawing/2014/main" id="{F878C26D-4D74-4299-8370-13A025AECC11}"/>
              </a:ext>
            </a:extLst>
          </p:cNvPr>
          <p:cNvSpPr>
            <a:spLocks noGrp="1"/>
          </p:cNvSpPr>
          <p:nvPr>
            <p:ph type="ftr" sz="quarter" idx="11"/>
          </p:nvPr>
        </p:nvSpPr>
        <p:spPr/>
        <p:txBody>
          <a:bodyPr/>
          <a:lstStyle>
            <a:lvl1pPr>
              <a:defRPr/>
            </a:lvl1pPr>
          </a:lstStyle>
          <a:p>
            <a:pPr>
              <a:defRPr/>
            </a:pPr>
            <a:r>
              <a:rPr lang="fr-FR"/>
              <a:t>SPH_03.A Janvier 2019</a:t>
            </a:r>
          </a:p>
        </p:txBody>
      </p:sp>
      <p:sp>
        <p:nvSpPr>
          <p:cNvPr id="7" name="Espace réservé du numéro de diapositive 5">
            <a:extLst>
              <a:ext uri="{FF2B5EF4-FFF2-40B4-BE49-F238E27FC236}">
                <a16:creationId xmlns:a16="http://schemas.microsoft.com/office/drawing/2014/main" id="{63C79E7F-320D-44AE-B475-C7BA26E119BA}"/>
              </a:ext>
            </a:extLst>
          </p:cNvPr>
          <p:cNvSpPr>
            <a:spLocks noGrp="1"/>
          </p:cNvSpPr>
          <p:nvPr>
            <p:ph type="sldNum" sz="quarter" idx="12"/>
          </p:nvPr>
        </p:nvSpPr>
        <p:spPr/>
        <p:txBody>
          <a:bodyPr/>
          <a:lstStyle>
            <a:lvl1pPr>
              <a:defRPr/>
            </a:lvl1pPr>
          </a:lstStyle>
          <a:p>
            <a:pPr>
              <a:defRPr/>
            </a:pPr>
            <a:fld id="{899C186A-A2EA-4910-8424-973630C009C9}" type="slidenum">
              <a:rPr lang="fr-FR" altLang="fr-FR"/>
              <a:pPr>
                <a:defRPr/>
              </a:pPr>
              <a:t>‹N°›</a:t>
            </a:fld>
            <a:endParaRPr lang="fr-FR" altLang="fr-FR"/>
          </a:p>
        </p:txBody>
      </p:sp>
    </p:spTree>
    <p:extLst>
      <p:ext uri="{BB962C8B-B14F-4D97-AF65-F5344CB8AC3E}">
        <p14:creationId xmlns:p14="http://schemas.microsoft.com/office/powerpoint/2010/main" val="18650259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pour modifier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3">
            <a:extLst>
              <a:ext uri="{FF2B5EF4-FFF2-40B4-BE49-F238E27FC236}">
                <a16:creationId xmlns:a16="http://schemas.microsoft.com/office/drawing/2014/main" id="{F3AE565E-9270-4899-9A57-13B9D578B389}"/>
              </a:ext>
            </a:extLst>
          </p:cNvPr>
          <p:cNvSpPr>
            <a:spLocks noGrp="1"/>
          </p:cNvSpPr>
          <p:nvPr>
            <p:ph type="dt" sz="half" idx="10"/>
          </p:nvPr>
        </p:nvSpPr>
        <p:spPr/>
        <p:txBody>
          <a:bodyPr/>
          <a:lstStyle>
            <a:lvl1pPr>
              <a:defRPr/>
            </a:lvl1pPr>
          </a:lstStyle>
          <a:p>
            <a:pPr>
              <a:defRPr/>
            </a:pPr>
            <a:fld id="{9658FBF1-D3E3-4DC4-882F-E462B49CBBCB}" type="datetime1">
              <a:rPr lang="fr-FR"/>
              <a:pPr>
                <a:defRPr/>
              </a:pPr>
              <a:t>28/02/2019</a:t>
            </a:fld>
            <a:endParaRPr lang="fr-FR"/>
          </a:p>
        </p:txBody>
      </p:sp>
      <p:sp>
        <p:nvSpPr>
          <p:cNvPr id="8" name="Espace réservé du pied de page 4">
            <a:extLst>
              <a:ext uri="{FF2B5EF4-FFF2-40B4-BE49-F238E27FC236}">
                <a16:creationId xmlns:a16="http://schemas.microsoft.com/office/drawing/2014/main" id="{D6C3099A-D49D-4AE4-927C-C9AEB8FDA646}"/>
              </a:ext>
            </a:extLst>
          </p:cNvPr>
          <p:cNvSpPr>
            <a:spLocks noGrp="1"/>
          </p:cNvSpPr>
          <p:nvPr>
            <p:ph type="ftr" sz="quarter" idx="11"/>
          </p:nvPr>
        </p:nvSpPr>
        <p:spPr/>
        <p:txBody>
          <a:bodyPr/>
          <a:lstStyle>
            <a:lvl1pPr>
              <a:defRPr/>
            </a:lvl1pPr>
          </a:lstStyle>
          <a:p>
            <a:pPr>
              <a:defRPr/>
            </a:pPr>
            <a:r>
              <a:rPr lang="fr-FR"/>
              <a:t>SPH_03.A Janvier 2019</a:t>
            </a:r>
          </a:p>
        </p:txBody>
      </p:sp>
      <p:sp>
        <p:nvSpPr>
          <p:cNvPr id="9" name="Espace réservé du numéro de diapositive 5">
            <a:extLst>
              <a:ext uri="{FF2B5EF4-FFF2-40B4-BE49-F238E27FC236}">
                <a16:creationId xmlns:a16="http://schemas.microsoft.com/office/drawing/2014/main" id="{1CD0FAB9-DAAC-4966-9FBD-8F07A04F2D16}"/>
              </a:ext>
            </a:extLst>
          </p:cNvPr>
          <p:cNvSpPr>
            <a:spLocks noGrp="1"/>
          </p:cNvSpPr>
          <p:nvPr>
            <p:ph type="sldNum" sz="quarter" idx="12"/>
          </p:nvPr>
        </p:nvSpPr>
        <p:spPr/>
        <p:txBody>
          <a:bodyPr/>
          <a:lstStyle>
            <a:lvl1pPr>
              <a:defRPr/>
            </a:lvl1pPr>
          </a:lstStyle>
          <a:p>
            <a:pPr>
              <a:defRPr/>
            </a:pPr>
            <a:fld id="{97885997-B21B-474A-A744-022DDF81014E}" type="slidenum">
              <a:rPr lang="fr-FR" altLang="fr-FR"/>
              <a:pPr>
                <a:defRPr/>
              </a:pPr>
              <a:t>‹N°›</a:t>
            </a:fld>
            <a:endParaRPr lang="fr-FR" altLang="fr-FR"/>
          </a:p>
        </p:txBody>
      </p:sp>
    </p:spTree>
    <p:extLst>
      <p:ext uri="{BB962C8B-B14F-4D97-AF65-F5344CB8AC3E}">
        <p14:creationId xmlns:p14="http://schemas.microsoft.com/office/powerpoint/2010/main" val="413280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e la date 3">
            <a:extLst>
              <a:ext uri="{FF2B5EF4-FFF2-40B4-BE49-F238E27FC236}">
                <a16:creationId xmlns:a16="http://schemas.microsoft.com/office/drawing/2014/main" id="{4E5CEE4B-E305-4E20-8D92-17BB026A96EA}"/>
              </a:ext>
            </a:extLst>
          </p:cNvPr>
          <p:cNvSpPr>
            <a:spLocks noGrp="1"/>
          </p:cNvSpPr>
          <p:nvPr>
            <p:ph type="dt" sz="half" idx="10"/>
          </p:nvPr>
        </p:nvSpPr>
        <p:spPr/>
        <p:txBody>
          <a:bodyPr/>
          <a:lstStyle>
            <a:lvl1pPr>
              <a:defRPr/>
            </a:lvl1pPr>
          </a:lstStyle>
          <a:p>
            <a:pPr>
              <a:defRPr/>
            </a:pPr>
            <a:fld id="{72166E0E-8AA8-41CD-8352-C27730D23B9B}" type="datetime1">
              <a:rPr lang="fr-FR"/>
              <a:pPr>
                <a:defRPr/>
              </a:pPr>
              <a:t>28/02/2019</a:t>
            </a:fld>
            <a:endParaRPr lang="fr-FR"/>
          </a:p>
        </p:txBody>
      </p:sp>
      <p:sp>
        <p:nvSpPr>
          <p:cNvPr id="4" name="Espace réservé du pied de page 4">
            <a:extLst>
              <a:ext uri="{FF2B5EF4-FFF2-40B4-BE49-F238E27FC236}">
                <a16:creationId xmlns:a16="http://schemas.microsoft.com/office/drawing/2014/main" id="{83CAD58D-716C-4519-A34D-D2EDBD4EB6ED}"/>
              </a:ext>
            </a:extLst>
          </p:cNvPr>
          <p:cNvSpPr>
            <a:spLocks noGrp="1"/>
          </p:cNvSpPr>
          <p:nvPr>
            <p:ph type="ftr" sz="quarter" idx="11"/>
          </p:nvPr>
        </p:nvSpPr>
        <p:spPr/>
        <p:txBody>
          <a:bodyPr/>
          <a:lstStyle>
            <a:lvl1pPr>
              <a:defRPr/>
            </a:lvl1pPr>
          </a:lstStyle>
          <a:p>
            <a:pPr>
              <a:defRPr/>
            </a:pPr>
            <a:r>
              <a:rPr lang="fr-FR"/>
              <a:t>SPH_03.A Janvier 2019</a:t>
            </a:r>
          </a:p>
        </p:txBody>
      </p:sp>
      <p:sp>
        <p:nvSpPr>
          <p:cNvPr id="5" name="Espace réservé du numéro de diapositive 5">
            <a:extLst>
              <a:ext uri="{FF2B5EF4-FFF2-40B4-BE49-F238E27FC236}">
                <a16:creationId xmlns:a16="http://schemas.microsoft.com/office/drawing/2014/main" id="{01C80E5A-A093-45E8-AB3D-DF82A7A84B11}"/>
              </a:ext>
            </a:extLst>
          </p:cNvPr>
          <p:cNvSpPr>
            <a:spLocks noGrp="1"/>
          </p:cNvSpPr>
          <p:nvPr>
            <p:ph type="sldNum" sz="quarter" idx="12"/>
          </p:nvPr>
        </p:nvSpPr>
        <p:spPr/>
        <p:txBody>
          <a:bodyPr/>
          <a:lstStyle>
            <a:lvl1pPr>
              <a:defRPr/>
            </a:lvl1pPr>
          </a:lstStyle>
          <a:p>
            <a:pPr>
              <a:defRPr/>
            </a:pPr>
            <a:fld id="{83F44298-1F56-4459-900D-52561A2903A0}" type="slidenum">
              <a:rPr lang="fr-FR" altLang="fr-FR"/>
              <a:pPr>
                <a:defRPr/>
              </a:pPr>
              <a:t>‹N°›</a:t>
            </a:fld>
            <a:endParaRPr lang="fr-FR" altLang="fr-FR"/>
          </a:p>
        </p:txBody>
      </p:sp>
    </p:spTree>
    <p:extLst>
      <p:ext uri="{BB962C8B-B14F-4D97-AF65-F5344CB8AC3E}">
        <p14:creationId xmlns:p14="http://schemas.microsoft.com/office/powerpoint/2010/main" val="36958827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a:extLst>
              <a:ext uri="{FF2B5EF4-FFF2-40B4-BE49-F238E27FC236}">
                <a16:creationId xmlns:a16="http://schemas.microsoft.com/office/drawing/2014/main" id="{B4890E62-EBA7-4923-9BB7-DF203C8B0D22}"/>
              </a:ext>
            </a:extLst>
          </p:cNvPr>
          <p:cNvSpPr>
            <a:spLocks noGrp="1"/>
          </p:cNvSpPr>
          <p:nvPr>
            <p:ph type="dt" sz="half" idx="10"/>
          </p:nvPr>
        </p:nvSpPr>
        <p:spPr/>
        <p:txBody>
          <a:bodyPr/>
          <a:lstStyle>
            <a:lvl1pPr>
              <a:defRPr/>
            </a:lvl1pPr>
          </a:lstStyle>
          <a:p>
            <a:pPr>
              <a:defRPr/>
            </a:pPr>
            <a:fld id="{0D80CB79-9AF2-4BB5-AB96-D9A2067F9C96}" type="datetime1">
              <a:rPr lang="fr-FR"/>
              <a:pPr>
                <a:defRPr/>
              </a:pPr>
              <a:t>28/02/2019</a:t>
            </a:fld>
            <a:endParaRPr lang="fr-FR"/>
          </a:p>
        </p:txBody>
      </p:sp>
      <p:sp>
        <p:nvSpPr>
          <p:cNvPr id="3" name="Espace réservé du pied de page 4">
            <a:extLst>
              <a:ext uri="{FF2B5EF4-FFF2-40B4-BE49-F238E27FC236}">
                <a16:creationId xmlns:a16="http://schemas.microsoft.com/office/drawing/2014/main" id="{8CDF62C4-1D4A-444A-BC0E-DCF3784C9EF4}"/>
              </a:ext>
            </a:extLst>
          </p:cNvPr>
          <p:cNvSpPr>
            <a:spLocks noGrp="1"/>
          </p:cNvSpPr>
          <p:nvPr>
            <p:ph type="ftr" sz="quarter" idx="11"/>
          </p:nvPr>
        </p:nvSpPr>
        <p:spPr/>
        <p:txBody>
          <a:bodyPr/>
          <a:lstStyle>
            <a:lvl1pPr>
              <a:defRPr/>
            </a:lvl1pPr>
          </a:lstStyle>
          <a:p>
            <a:pPr>
              <a:defRPr/>
            </a:pPr>
            <a:r>
              <a:rPr lang="fr-FR"/>
              <a:t>SPH_03.A Janvier 2019</a:t>
            </a:r>
          </a:p>
        </p:txBody>
      </p:sp>
      <p:sp>
        <p:nvSpPr>
          <p:cNvPr id="4" name="Espace réservé du numéro de diapositive 5">
            <a:extLst>
              <a:ext uri="{FF2B5EF4-FFF2-40B4-BE49-F238E27FC236}">
                <a16:creationId xmlns:a16="http://schemas.microsoft.com/office/drawing/2014/main" id="{181176FB-4B0B-40C3-B659-F77FD690C80D}"/>
              </a:ext>
            </a:extLst>
          </p:cNvPr>
          <p:cNvSpPr>
            <a:spLocks noGrp="1"/>
          </p:cNvSpPr>
          <p:nvPr>
            <p:ph type="sldNum" sz="quarter" idx="12"/>
          </p:nvPr>
        </p:nvSpPr>
        <p:spPr/>
        <p:txBody>
          <a:bodyPr/>
          <a:lstStyle>
            <a:lvl1pPr>
              <a:defRPr/>
            </a:lvl1pPr>
          </a:lstStyle>
          <a:p>
            <a:pPr>
              <a:defRPr/>
            </a:pPr>
            <a:fld id="{9A2B8CD7-3A59-437A-A8B9-FA501A8B51ED}" type="slidenum">
              <a:rPr lang="fr-FR" altLang="fr-FR"/>
              <a:pPr>
                <a:defRPr/>
              </a:pPr>
              <a:t>‹N°›</a:t>
            </a:fld>
            <a:endParaRPr lang="fr-FR" altLang="fr-FR"/>
          </a:p>
        </p:txBody>
      </p:sp>
    </p:spTree>
    <p:extLst>
      <p:ext uri="{BB962C8B-B14F-4D97-AF65-F5344CB8AC3E}">
        <p14:creationId xmlns:p14="http://schemas.microsoft.com/office/powerpoint/2010/main" val="27703853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Cliquez pour modifier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3">
            <a:extLst>
              <a:ext uri="{FF2B5EF4-FFF2-40B4-BE49-F238E27FC236}">
                <a16:creationId xmlns:a16="http://schemas.microsoft.com/office/drawing/2014/main" id="{74713374-86A1-4AAA-8D80-2EDF83E2C6FB}"/>
              </a:ext>
            </a:extLst>
          </p:cNvPr>
          <p:cNvSpPr>
            <a:spLocks noGrp="1"/>
          </p:cNvSpPr>
          <p:nvPr>
            <p:ph type="dt" sz="half" idx="10"/>
          </p:nvPr>
        </p:nvSpPr>
        <p:spPr/>
        <p:txBody>
          <a:bodyPr/>
          <a:lstStyle>
            <a:lvl1pPr>
              <a:defRPr/>
            </a:lvl1pPr>
          </a:lstStyle>
          <a:p>
            <a:pPr>
              <a:defRPr/>
            </a:pPr>
            <a:fld id="{20B74207-A7A0-4C05-A1A5-1C468A19ADA7}" type="datetime1">
              <a:rPr lang="fr-FR"/>
              <a:pPr>
                <a:defRPr/>
              </a:pPr>
              <a:t>28/02/2019</a:t>
            </a:fld>
            <a:endParaRPr lang="fr-FR"/>
          </a:p>
        </p:txBody>
      </p:sp>
      <p:sp>
        <p:nvSpPr>
          <p:cNvPr id="6" name="Espace réservé du pied de page 4">
            <a:extLst>
              <a:ext uri="{FF2B5EF4-FFF2-40B4-BE49-F238E27FC236}">
                <a16:creationId xmlns:a16="http://schemas.microsoft.com/office/drawing/2014/main" id="{EC818019-87B5-4940-9F6C-1AF02D2EB00B}"/>
              </a:ext>
            </a:extLst>
          </p:cNvPr>
          <p:cNvSpPr>
            <a:spLocks noGrp="1"/>
          </p:cNvSpPr>
          <p:nvPr>
            <p:ph type="ftr" sz="quarter" idx="11"/>
          </p:nvPr>
        </p:nvSpPr>
        <p:spPr/>
        <p:txBody>
          <a:bodyPr/>
          <a:lstStyle>
            <a:lvl1pPr>
              <a:defRPr/>
            </a:lvl1pPr>
          </a:lstStyle>
          <a:p>
            <a:pPr>
              <a:defRPr/>
            </a:pPr>
            <a:r>
              <a:rPr lang="fr-FR"/>
              <a:t>SPH_03.A Janvier 2019</a:t>
            </a:r>
          </a:p>
        </p:txBody>
      </p:sp>
      <p:sp>
        <p:nvSpPr>
          <p:cNvPr id="7" name="Espace réservé du numéro de diapositive 5">
            <a:extLst>
              <a:ext uri="{FF2B5EF4-FFF2-40B4-BE49-F238E27FC236}">
                <a16:creationId xmlns:a16="http://schemas.microsoft.com/office/drawing/2014/main" id="{521652AA-4F98-46BC-B5F8-AFBA1B6726C0}"/>
              </a:ext>
            </a:extLst>
          </p:cNvPr>
          <p:cNvSpPr>
            <a:spLocks noGrp="1"/>
          </p:cNvSpPr>
          <p:nvPr>
            <p:ph type="sldNum" sz="quarter" idx="12"/>
          </p:nvPr>
        </p:nvSpPr>
        <p:spPr/>
        <p:txBody>
          <a:bodyPr/>
          <a:lstStyle>
            <a:lvl1pPr>
              <a:defRPr/>
            </a:lvl1pPr>
          </a:lstStyle>
          <a:p>
            <a:pPr>
              <a:defRPr/>
            </a:pPr>
            <a:fld id="{3028F2C6-1D10-4750-A4D4-BAE1C360F937}" type="slidenum">
              <a:rPr lang="fr-FR" altLang="fr-FR"/>
              <a:pPr>
                <a:defRPr/>
              </a:pPr>
              <a:t>‹N°›</a:t>
            </a:fld>
            <a:endParaRPr lang="fr-FR" altLang="fr-FR"/>
          </a:p>
        </p:txBody>
      </p:sp>
    </p:spTree>
    <p:extLst>
      <p:ext uri="{BB962C8B-B14F-4D97-AF65-F5344CB8AC3E}">
        <p14:creationId xmlns:p14="http://schemas.microsoft.com/office/powerpoint/2010/main" val="23538266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Cliquez pour modifier le style du titre</a:t>
            </a: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3">
            <a:extLst>
              <a:ext uri="{FF2B5EF4-FFF2-40B4-BE49-F238E27FC236}">
                <a16:creationId xmlns:a16="http://schemas.microsoft.com/office/drawing/2014/main" id="{5AFA8E8A-DA4D-4056-A196-09DCB6C1DAB3}"/>
              </a:ext>
            </a:extLst>
          </p:cNvPr>
          <p:cNvSpPr>
            <a:spLocks noGrp="1"/>
          </p:cNvSpPr>
          <p:nvPr>
            <p:ph type="dt" sz="half" idx="10"/>
          </p:nvPr>
        </p:nvSpPr>
        <p:spPr/>
        <p:txBody>
          <a:bodyPr/>
          <a:lstStyle>
            <a:lvl1pPr>
              <a:defRPr/>
            </a:lvl1pPr>
          </a:lstStyle>
          <a:p>
            <a:pPr>
              <a:defRPr/>
            </a:pPr>
            <a:fld id="{197DE7A7-E43B-4CF5-A652-96C790F4900B}" type="datetime1">
              <a:rPr lang="fr-FR"/>
              <a:pPr>
                <a:defRPr/>
              </a:pPr>
              <a:t>28/02/2019</a:t>
            </a:fld>
            <a:endParaRPr lang="fr-FR"/>
          </a:p>
        </p:txBody>
      </p:sp>
      <p:sp>
        <p:nvSpPr>
          <p:cNvPr id="6" name="Espace réservé du pied de page 4">
            <a:extLst>
              <a:ext uri="{FF2B5EF4-FFF2-40B4-BE49-F238E27FC236}">
                <a16:creationId xmlns:a16="http://schemas.microsoft.com/office/drawing/2014/main" id="{80696898-6B94-4076-A559-DCF2009DF303}"/>
              </a:ext>
            </a:extLst>
          </p:cNvPr>
          <p:cNvSpPr>
            <a:spLocks noGrp="1"/>
          </p:cNvSpPr>
          <p:nvPr>
            <p:ph type="ftr" sz="quarter" idx="11"/>
          </p:nvPr>
        </p:nvSpPr>
        <p:spPr/>
        <p:txBody>
          <a:bodyPr/>
          <a:lstStyle>
            <a:lvl1pPr>
              <a:defRPr/>
            </a:lvl1pPr>
          </a:lstStyle>
          <a:p>
            <a:pPr>
              <a:defRPr/>
            </a:pPr>
            <a:r>
              <a:rPr lang="fr-FR"/>
              <a:t>SPH_03.A Janvier 2019</a:t>
            </a:r>
          </a:p>
        </p:txBody>
      </p:sp>
      <p:sp>
        <p:nvSpPr>
          <p:cNvPr id="7" name="Espace réservé du numéro de diapositive 5">
            <a:extLst>
              <a:ext uri="{FF2B5EF4-FFF2-40B4-BE49-F238E27FC236}">
                <a16:creationId xmlns:a16="http://schemas.microsoft.com/office/drawing/2014/main" id="{B0D74D44-5D3C-40F3-B87C-D4ABF3A709DC}"/>
              </a:ext>
            </a:extLst>
          </p:cNvPr>
          <p:cNvSpPr>
            <a:spLocks noGrp="1"/>
          </p:cNvSpPr>
          <p:nvPr>
            <p:ph type="sldNum" sz="quarter" idx="12"/>
          </p:nvPr>
        </p:nvSpPr>
        <p:spPr/>
        <p:txBody>
          <a:bodyPr/>
          <a:lstStyle>
            <a:lvl1pPr>
              <a:defRPr/>
            </a:lvl1pPr>
          </a:lstStyle>
          <a:p>
            <a:pPr>
              <a:defRPr/>
            </a:pPr>
            <a:fld id="{7BA57465-E4AB-4E8E-99BC-035D53F8F367}" type="slidenum">
              <a:rPr lang="fr-FR" altLang="fr-FR"/>
              <a:pPr>
                <a:defRPr/>
              </a:pPr>
              <a:t>‹N°›</a:t>
            </a:fld>
            <a:endParaRPr lang="fr-FR" altLang="fr-FR"/>
          </a:p>
        </p:txBody>
      </p:sp>
    </p:spTree>
    <p:extLst>
      <p:ext uri="{BB962C8B-B14F-4D97-AF65-F5344CB8AC3E}">
        <p14:creationId xmlns:p14="http://schemas.microsoft.com/office/powerpoint/2010/main" val="24136506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9AB5E4"/>
            </a:gs>
            <a:gs pos="50000">
              <a:srgbClr val="C2D1ED"/>
            </a:gs>
            <a:gs pos="100000">
              <a:srgbClr val="E1E8F5"/>
            </a:gs>
          </a:gsLst>
          <a:lin ang="5400000"/>
        </a:gradFill>
        <a:effectLst/>
      </p:bgPr>
    </p:bg>
    <p:spTree>
      <p:nvGrpSpPr>
        <p:cNvPr id="1" name=""/>
        <p:cNvGrpSpPr/>
        <p:nvPr/>
      </p:nvGrpSpPr>
      <p:grpSpPr>
        <a:xfrm>
          <a:off x="0" y="0"/>
          <a:ext cx="0" cy="0"/>
          <a:chOff x="0" y="0"/>
          <a:chExt cx="0" cy="0"/>
        </a:xfrm>
      </p:grpSpPr>
      <p:sp>
        <p:nvSpPr>
          <p:cNvPr id="1026" name="Espace réservé du titre 1">
            <a:extLst>
              <a:ext uri="{FF2B5EF4-FFF2-40B4-BE49-F238E27FC236}">
                <a16:creationId xmlns:a16="http://schemas.microsoft.com/office/drawing/2014/main" id="{4A57D362-F3E2-45EC-998C-8297E83917C5}"/>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a:t>Cliquez pour modifier le style du titre</a:t>
            </a:r>
          </a:p>
        </p:txBody>
      </p:sp>
      <p:sp>
        <p:nvSpPr>
          <p:cNvPr id="1027" name="Espace réservé du texte 2">
            <a:extLst>
              <a:ext uri="{FF2B5EF4-FFF2-40B4-BE49-F238E27FC236}">
                <a16:creationId xmlns:a16="http://schemas.microsoft.com/office/drawing/2014/main" id="{56681AE3-B2B3-4C66-8690-5653E01D6137}"/>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Cliquez pour modifier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4" name="Espace réservé de la date 3">
            <a:extLst>
              <a:ext uri="{FF2B5EF4-FFF2-40B4-BE49-F238E27FC236}">
                <a16:creationId xmlns:a16="http://schemas.microsoft.com/office/drawing/2014/main" id="{421137A1-AB24-47C2-A819-FF4898FC4150}"/>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cs typeface="+mn-cs"/>
              </a:defRPr>
            </a:lvl1pPr>
          </a:lstStyle>
          <a:p>
            <a:pPr>
              <a:defRPr/>
            </a:pPr>
            <a:fld id="{B8B38C57-7D6D-4182-8ACB-A49AB97D141A}" type="datetime1">
              <a:rPr lang="fr-FR"/>
              <a:pPr>
                <a:defRPr/>
              </a:pPr>
              <a:t>28/02/2019</a:t>
            </a:fld>
            <a:endParaRPr lang="fr-FR"/>
          </a:p>
        </p:txBody>
      </p:sp>
      <p:sp>
        <p:nvSpPr>
          <p:cNvPr id="5" name="Espace réservé du pied de page 4">
            <a:extLst>
              <a:ext uri="{FF2B5EF4-FFF2-40B4-BE49-F238E27FC236}">
                <a16:creationId xmlns:a16="http://schemas.microsoft.com/office/drawing/2014/main" id="{6B775C73-A8C7-4871-A457-DCE306AAC48B}"/>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smtClean="0">
                <a:solidFill>
                  <a:schemeClr val="tx1">
                    <a:tint val="75000"/>
                  </a:schemeClr>
                </a:solidFill>
                <a:latin typeface="+mn-lt"/>
                <a:cs typeface="+mn-cs"/>
              </a:defRPr>
            </a:lvl1pPr>
          </a:lstStyle>
          <a:p>
            <a:pPr>
              <a:defRPr/>
            </a:pPr>
            <a:r>
              <a:rPr lang="fr-FR"/>
              <a:t>SPH_03.A Janvier 2019</a:t>
            </a:r>
          </a:p>
        </p:txBody>
      </p:sp>
      <p:sp>
        <p:nvSpPr>
          <p:cNvPr id="6" name="Espace réservé du numéro de diapositive 5">
            <a:extLst>
              <a:ext uri="{FF2B5EF4-FFF2-40B4-BE49-F238E27FC236}">
                <a16:creationId xmlns:a16="http://schemas.microsoft.com/office/drawing/2014/main" id="{A187685B-A0A3-4508-9A59-C415C7366FA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panose="020F0502020204030204" pitchFamily="34" charset="0"/>
              </a:defRPr>
            </a:lvl1pPr>
          </a:lstStyle>
          <a:p>
            <a:pPr>
              <a:defRPr/>
            </a:pPr>
            <a:fld id="{93720954-9AE7-49E5-B449-F488CBC07254}" type="slidenum">
              <a:rPr lang="fr-FR" altLang="fr-FR"/>
              <a:pPr>
                <a:defRPr/>
              </a:pPr>
              <a:t>‹N°›</a:t>
            </a:fld>
            <a:endParaRPr lang="fr-FR" alt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ECST%20odj%20-FOFO%20J1.doc"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7">
            <a:extLst>
              <a:ext uri="{FF2B5EF4-FFF2-40B4-BE49-F238E27FC236}">
                <a16:creationId xmlns:a16="http://schemas.microsoft.com/office/drawing/2014/main" id="{50BBE2A3-0D8B-4761-AEAF-EE263D8E1FA6}"/>
              </a:ext>
            </a:extLst>
          </p:cNvPr>
          <p:cNvSpPr>
            <a:spLocks noChangeArrowheads="1"/>
          </p:cNvSpPr>
          <p:nvPr/>
        </p:nvSpPr>
        <p:spPr bwMode="auto">
          <a:xfrm>
            <a:off x="900113" y="1557338"/>
            <a:ext cx="7632700" cy="2125662"/>
          </a:xfrm>
          <a:prstGeom prst="roundRect">
            <a:avLst>
              <a:gd name="adj" fmla="val 16667"/>
            </a:avLst>
          </a:prstGeom>
          <a:gradFill rotWithShape="1">
            <a:gsLst>
              <a:gs pos="86245">
                <a:schemeClr val="accent1">
                  <a:lumMod val="40000"/>
                  <a:lumOff val="60000"/>
                </a:schemeClr>
              </a:gs>
              <a:gs pos="0">
                <a:schemeClr val="accent1">
                  <a:lumMod val="20000"/>
                  <a:lumOff val="80000"/>
                </a:schemeClr>
              </a:gs>
              <a:gs pos="64999">
                <a:schemeClr val="accent1">
                  <a:lumMod val="20000"/>
                  <a:lumOff val="80000"/>
                </a:schemeClr>
              </a:gs>
              <a:gs pos="100000">
                <a:schemeClr val="accent1">
                  <a:lumMod val="20000"/>
                  <a:lumOff val="80000"/>
                </a:schemeClr>
              </a:gs>
            </a:gsLst>
            <a:lin ang="5400000" scaled="1"/>
          </a:gradFill>
          <a:ln w="9525">
            <a:solidFill>
              <a:srgbClr val="98B954"/>
            </a:solidFill>
            <a:round/>
            <a:headEnd/>
            <a:tailEnd/>
          </a:ln>
          <a:effectLst>
            <a:outerShdw blurRad="40000" dist="20000" dir="5400000" rotWithShape="0">
              <a:srgbClr val="808080">
                <a:alpha val="37999"/>
              </a:srgbClr>
            </a:outerShdw>
          </a:effec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defRPr/>
            </a:pPr>
            <a:r>
              <a:rPr lang="fr-FR" sz="2800" b="1" dirty="0"/>
              <a:t>RÉSOLUTION D’UN PROBLÈME</a:t>
            </a:r>
          </a:p>
          <a:p>
            <a:pPr algn="ctr">
              <a:defRPr/>
            </a:pPr>
            <a:r>
              <a:rPr lang="fr-FR" sz="2800" b="1" dirty="0"/>
              <a:t>SCIENTIFIQUE À CARACTÈRE</a:t>
            </a:r>
          </a:p>
          <a:p>
            <a:pPr algn="ctr">
              <a:defRPr/>
            </a:pPr>
            <a:r>
              <a:rPr lang="fr-FR" sz="2800" b="1" dirty="0"/>
              <a:t>EXPÉRIMENTAL</a:t>
            </a:r>
          </a:p>
        </p:txBody>
      </p:sp>
      <p:sp>
        <p:nvSpPr>
          <p:cNvPr id="3075" name="Rectangle 6">
            <a:extLst>
              <a:ext uri="{FF2B5EF4-FFF2-40B4-BE49-F238E27FC236}">
                <a16:creationId xmlns:a16="http://schemas.microsoft.com/office/drawing/2014/main" id="{4BE2772C-BBDD-433B-AD02-8EEE7BF02A29}"/>
              </a:ext>
            </a:extLst>
          </p:cNvPr>
          <p:cNvSpPr>
            <a:spLocks noChangeArrowheads="1"/>
          </p:cNvSpPr>
          <p:nvPr/>
        </p:nvSpPr>
        <p:spPr bwMode="auto">
          <a:xfrm>
            <a:off x="900113" y="3357563"/>
            <a:ext cx="7543800" cy="255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fr-FR" altLang="fr-FR" sz="3600">
              <a:latin typeface="Arial" panose="020B0604020202020204" pitchFamily="34" charset="0"/>
              <a:ea typeface="MS PGothic" panose="020B0600070205080204" pitchFamily="34" charset="-128"/>
              <a:hlinkClick r:id="rId3" action="ppaction://hlinkfile"/>
            </a:endParaRPr>
          </a:p>
          <a:p>
            <a:pPr algn="ctr" eaLnBrk="1" hangingPunct="1">
              <a:spcBef>
                <a:spcPct val="0"/>
              </a:spcBef>
              <a:buFontTx/>
              <a:buNone/>
            </a:pPr>
            <a:r>
              <a:rPr lang="fr-FR" altLang="fr-FR" sz="2800">
                <a:latin typeface="Arial" panose="020B0604020202020204" pitchFamily="34" charset="0"/>
                <a:ea typeface="MS PGothic" panose="020B0600070205080204" pitchFamily="34" charset="-128"/>
                <a:hlinkClick r:id="rId3" action="ppaction://hlinkfile"/>
              </a:rPr>
              <a:t>Formation</a:t>
            </a:r>
            <a:endParaRPr lang="fr-FR" altLang="fr-FR" sz="2800">
              <a:latin typeface="Arial" panose="020B0604020202020204" pitchFamily="34" charset="0"/>
              <a:ea typeface="MS PGothic" panose="020B0600070205080204" pitchFamily="34" charset="-128"/>
            </a:endParaRPr>
          </a:p>
          <a:p>
            <a:pPr algn="ctr" eaLnBrk="1" hangingPunct="1">
              <a:spcBef>
                <a:spcPct val="0"/>
              </a:spcBef>
              <a:buFontTx/>
              <a:buNone/>
            </a:pPr>
            <a:r>
              <a:rPr lang="fr-FR" altLang="fr-FR" sz="2800">
                <a:latin typeface="Arial" panose="020B0604020202020204" pitchFamily="34" charset="0"/>
                <a:ea typeface="MS PGothic" panose="020B0600070205080204" pitchFamily="34" charset="-128"/>
              </a:rPr>
              <a:t>      24 janvier et 1</a:t>
            </a:r>
            <a:r>
              <a:rPr lang="fr-FR" altLang="fr-FR" sz="2800" baseline="30000">
                <a:latin typeface="Arial" panose="020B0604020202020204" pitchFamily="34" charset="0"/>
                <a:ea typeface="MS PGothic" panose="020B0600070205080204" pitchFamily="34" charset="-128"/>
              </a:rPr>
              <a:t>er</a:t>
            </a:r>
            <a:r>
              <a:rPr lang="fr-FR" altLang="fr-FR" sz="2800">
                <a:latin typeface="Arial" panose="020B0604020202020204" pitchFamily="34" charset="0"/>
                <a:ea typeface="MS PGothic" panose="020B0600070205080204" pitchFamily="34" charset="-128"/>
              </a:rPr>
              <a:t> mars 2019	</a:t>
            </a:r>
            <a:br>
              <a:rPr lang="fr-FR" altLang="fr-FR" sz="2800">
                <a:latin typeface="Arial" panose="020B0604020202020204" pitchFamily="34" charset="0"/>
                <a:ea typeface="MS PGothic" panose="020B0600070205080204" pitchFamily="34" charset="-128"/>
              </a:rPr>
            </a:br>
            <a:endParaRPr lang="fr-FR" altLang="fr-FR" sz="1200">
              <a:latin typeface="Arial" panose="020B0604020202020204" pitchFamily="34" charset="0"/>
              <a:ea typeface="MS PGothic" panose="020B0600070205080204" pitchFamily="34" charset="-128"/>
            </a:endParaRPr>
          </a:p>
          <a:p>
            <a:pPr algn="ctr" eaLnBrk="1" hangingPunct="1">
              <a:spcBef>
                <a:spcPct val="0"/>
              </a:spcBef>
              <a:buFontTx/>
              <a:buNone/>
            </a:pPr>
            <a:r>
              <a:rPr lang="fr-FR" altLang="fr-FR" sz="2800">
                <a:latin typeface="Arial" panose="020B0604020202020204" pitchFamily="34" charset="0"/>
                <a:ea typeface="MS PGothic" panose="020B0600070205080204" pitchFamily="34" charset="-128"/>
              </a:rPr>
              <a:t>LYCEE DARCHICOURT HENIN-BEAUMONT</a:t>
            </a:r>
          </a:p>
          <a:p>
            <a:pPr algn="ctr" eaLnBrk="1" hangingPunct="1">
              <a:spcBef>
                <a:spcPct val="0"/>
              </a:spcBef>
              <a:buFont typeface="Arial" panose="020B0604020202020204" pitchFamily="34" charset="0"/>
              <a:buNone/>
            </a:pPr>
            <a:r>
              <a:rPr lang="fr-FR" altLang="fr-FR" sz="2800">
                <a:latin typeface="Arial" panose="020B0604020202020204" pitchFamily="34" charset="0"/>
                <a:ea typeface="MS PGothic" panose="020B0600070205080204" pitchFamily="34" charset="-128"/>
              </a:rPr>
              <a:t> </a:t>
            </a:r>
          </a:p>
        </p:txBody>
      </p:sp>
      <p:sp>
        <p:nvSpPr>
          <p:cNvPr id="2052" name="Espace réservé du pied de page 4">
            <a:extLst>
              <a:ext uri="{FF2B5EF4-FFF2-40B4-BE49-F238E27FC236}">
                <a16:creationId xmlns:a16="http://schemas.microsoft.com/office/drawing/2014/main" id="{10D9E8D8-055C-4FB5-AF33-EC74AA342DA4}"/>
              </a:ext>
            </a:extLst>
          </p:cNvPr>
          <p:cNvSpPr>
            <a:spLocks noGrp="1"/>
          </p:cNvSpPr>
          <p:nvPr>
            <p:ph type="ftr"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2800">
                <a:solidFill>
                  <a:schemeClr val="tx1"/>
                </a:solidFill>
                <a:latin typeface="Calibri" pitchFamily="34" charset="0"/>
                <a:ea typeface="ＭＳ Ｐゴシック" pitchFamily="34" charset="-128"/>
              </a:defRPr>
            </a:lvl1pPr>
            <a:lvl2pPr marL="742950" indent="-285750">
              <a:spcBef>
                <a:spcPct val="20000"/>
              </a:spcBef>
              <a:buFont typeface="Arial" charset="0"/>
              <a:buChar char="–"/>
              <a:defRPr sz="24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000">
                <a:solidFill>
                  <a:schemeClr val="tx1"/>
                </a:solidFill>
                <a:latin typeface="Calibri" pitchFamily="34" charset="0"/>
                <a:ea typeface="ヒラギノ角ゴ Pro W3" pitchFamily="16" charset="-128"/>
              </a:defRPr>
            </a:lvl3pPr>
            <a:lvl4pPr marL="1600200" indent="-228600">
              <a:spcBef>
                <a:spcPct val="20000"/>
              </a:spcBef>
              <a:buFont typeface="Arial" charset="0"/>
              <a:buChar char="–"/>
              <a:defRPr sz="2000">
                <a:solidFill>
                  <a:schemeClr val="tx1"/>
                </a:solidFill>
                <a:latin typeface="Calibri" pitchFamily="34" charset="0"/>
                <a:ea typeface="ヒラギノ角ゴ Pro W3" pitchFamily="16" charset="-128"/>
              </a:defRPr>
            </a:lvl4pPr>
            <a:lvl5pPr marL="2057400" indent="-228600">
              <a:spcBef>
                <a:spcPct val="20000"/>
              </a:spcBef>
              <a:buFont typeface="Arial" charset="0"/>
              <a:buChar char="»"/>
              <a:defRPr sz="2000">
                <a:solidFill>
                  <a:schemeClr val="tx1"/>
                </a:solidFill>
                <a:latin typeface="Calibri" pitchFamily="34" charset="0"/>
                <a:ea typeface="ヒラギノ角ゴ Pro W3" pitchFamily="16"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ヒラギノ角ゴ Pro W3" pitchFamily="16"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ヒラギノ角ゴ Pro W3" pitchFamily="16"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ヒラギノ角ゴ Pro W3" pitchFamily="16"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ヒラギノ角ゴ Pro W3" pitchFamily="16" charset="-128"/>
              </a:defRPr>
            </a:lvl9pPr>
          </a:lstStyle>
          <a:p>
            <a:pPr>
              <a:spcBef>
                <a:spcPct val="0"/>
              </a:spcBef>
              <a:buFontTx/>
              <a:buNone/>
              <a:defRPr/>
            </a:pPr>
            <a:r>
              <a:rPr lang="fr-FR" altLang="fr-FR" sz="1200">
                <a:solidFill>
                  <a:srgbClr val="898989"/>
                </a:solidFill>
                <a:latin typeface="Arial" charset="0"/>
              </a:rPr>
              <a:t>SPH_03.A Janvier 2019</a:t>
            </a:r>
            <a:endParaRPr lang="fr-FR" altLang="fr-FR" sz="1200" dirty="0">
              <a:solidFill>
                <a:srgbClr val="898989"/>
              </a:solidFill>
              <a:latin typeface="Arial" charset="0"/>
            </a:endParaRPr>
          </a:p>
        </p:txBody>
      </p:sp>
      <p:pic>
        <p:nvPicPr>
          <p:cNvPr id="3077" name="Image 1">
            <a:extLst>
              <a:ext uri="{FF2B5EF4-FFF2-40B4-BE49-F238E27FC236}">
                <a16:creationId xmlns:a16="http://schemas.microsoft.com/office/drawing/2014/main" id="{DEBFF70B-8BCA-46AB-9D58-0ED0CDE0CBF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7950" y="115888"/>
            <a:ext cx="1439863"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8" name="Image 2">
            <a:extLst>
              <a:ext uri="{FF2B5EF4-FFF2-40B4-BE49-F238E27FC236}">
                <a16:creationId xmlns:a16="http://schemas.microsoft.com/office/drawing/2014/main" id="{A03545A0-EBBE-4D40-A51C-2CF6E76E364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19700" y="214313"/>
            <a:ext cx="3825875"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u contenu 2">
            <a:extLst>
              <a:ext uri="{FF2B5EF4-FFF2-40B4-BE49-F238E27FC236}">
                <a16:creationId xmlns:a16="http://schemas.microsoft.com/office/drawing/2014/main" id="{3DF92E04-EE29-46E4-A118-53E59372CD52}"/>
              </a:ext>
            </a:extLst>
          </p:cNvPr>
          <p:cNvSpPr>
            <a:spLocks noGrp="1"/>
          </p:cNvSpPr>
          <p:nvPr>
            <p:ph idx="1"/>
          </p:nvPr>
        </p:nvSpPr>
        <p:spPr>
          <a:xfrm>
            <a:off x="179387" y="188640"/>
            <a:ext cx="8785225" cy="5760615"/>
          </a:xfrm>
        </p:spPr>
        <p:txBody>
          <a:bodyPr/>
          <a:lstStyle/>
          <a:p>
            <a:pPr algn="ctr">
              <a:buFont typeface="Arial" panose="020B0604020202020204" pitchFamily="34" charset="0"/>
              <a:buNone/>
            </a:pPr>
            <a:r>
              <a:rPr lang="fr-FR" altLang="fr-FR" sz="1800" b="1" u="sng" dirty="0"/>
              <a:t>Matériel et solutions nécessaires :</a:t>
            </a:r>
            <a:endParaRPr lang="fr-FR" altLang="fr-FR" sz="1800" dirty="0"/>
          </a:p>
          <a:p>
            <a:r>
              <a:rPr lang="fr-FR" sz="1800" b="1" dirty="0"/>
              <a:t>Partie 1 : </a:t>
            </a:r>
          </a:p>
          <a:p>
            <a:endParaRPr lang="fr-FR" sz="1800" dirty="0"/>
          </a:p>
          <a:p>
            <a:r>
              <a:rPr lang="fr-FR" sz="1400" dirty="0"/>
              <a:t>1 pH-mètre étalonné</a:t>
            </a:r>
          </a:p>
          <a:p>
            <a:r>
              <a:rPr lang="fr-FR" sz="1400" dirty="0"/>
              <a:t>1 agitateur magnétique</a:t>
            </a:r>
          </a:p>
          <a:p>
            <a:r>
              <a:rPr lang="fr-FR" sz="1400" dirty="0"/>
              <a:t>1 bécher de 250 </a:t>
            </a:r>
            <a:r>
              <a:rPr lang="fr-FR" sz="1400" dirty="0" err="1"/>
              <a:t>mL</a:t>
            </a:r>
            <a:endParaRPr lang="fr-FR" sz="1400" dirty="0"/>
          </a:p>
          <a:p>
            <a:r>
              <a:rPr lang="fr-FR" sz="1400" dirty="0"/>
              <a:t>spatule</a:t>
            </a:r>
          </a:p>
          <a:p>
            <a:endParaRPr lang="fr-FR" sz="1400" dirty="0"/>
          </a:p>
          <a:p>
            <a:r>
              <a:rPr lang="fr-FR" sz="1400" dirty="0"/>
              <a:t>1 solution d’acide chlorhydrique de concentration molaire 1,0x10</a:t>
            </a:r>
            <a:r>
              <a:rPr lang="fr-FR" sz="1400" baseline="30000" dirty="0"/>
              <a:t>-2</a:t>
            </a:r>
            <a:r>
              <a:rPr lang="fr-FR" sz="1400" dirty="0"/>
              <a:t> mol.L</a:t>
            </a:r>
            <a:r>
              <a:rPr lang="fr-FR" sz="1400" baseline="30000" dirty="0"/>
              <a:t>-1</a:t>
            </a:r>
          </a:p>
          <a:p>
            <a:r>
              <a:rPr lang="fr-FR" sz="1400" dirty="0"/>
              <a:t>Carbonate de calcium solide</a:t>
            </a:r>
          </a:p>
          <a:p>
            <a:endParaRPr lang="fr-FR" sz="1800" dirty="0"/>
          </a:p>
          <a:p>
            <a:r>
              <a:rPr lang="fr-FR" sz="1800" b="1" dirty="0"/>
              <a:t>Partie 2 : </a:t>
            </a:r>
          </a:p>
          <a:p>
            <a:endParaRPr lang="fr-FR" sz="1800" dirty="0"/>
          </a:p>
          <a:p>
            <a:r>
              <a:rPr lang="fr-FR" sz="1400" dirty="0"/>
              <a:t>1 burette graduée de 25 </a:t>
            </a:r>
            <a:r>
              <a:rPr lang="fr-FR" sz="1400" dirty="0" err="1"/>
              <a:t>mL</a:t>
            </a:r>
            <a:endParaRPr lang="fr-FR" sz="1400" dirty="0"/>
          </a:p>
          <a:p>
            <a:r>
              <a:rPr lang="fr-FR" sz="1400" dirty="0"/>
              <a:t>1 agitateur magnétique</a:t>
            </a:r>
          </a:p>
          <a:p>
            <a:r>
              <a:rPr lang="fr-FR" sz="1400" dirty="0"/>
              <a:t>1 pipette jaugée de 10,0 </a:t>
            </a:r>
            <a:r>
              <a:rPr lang="fr-FR" sz="1400" dirty="0" err="1"/>
              <a:t>mL</a:t>
            </a:r>
            <a:endParaRPr lang="fr-FR" sz="1400" dirty="0"/>
          </a:p>
          <a:p>
            <a:r>
              <a:rPr lang="fr-FR" sz="1400" dirty="0"/>
              <a:t>1 bécher de 100 </a:t>
            </a:r>
            <a:r>
              <a:rPr lang="fr-FR" sz="1400" dirty="0" err="1"/>
              <a:t>mL</a:t>
            </a:r>
            <a:endParaRPr lang="fr-FR" sz="1400" dirty="0"/>
          </a:p>
          <a:p>
            <a:endParaRPr lang="fr-FR" sz="1400" dirty="0"/>
          </a:p>
          <a:p>
            <a:r>
              <a:rPr lang="fr-FR" sz="1400" dirty="0"/>
              <a:t>1 solution de SO</a:t>
            </a:r>
            <a:r>
              <a:rPr lang="fr-FR" sz="1400" baseline="-25000" dirty="0"/>
              <a:t>2</a:t>
            </a:r>
            <a:r>
              <a:rPr lang="fr-FR" sz="1400" dirty="0"/>
              <a:t> nommée « solution SO</a:t>
            </a:r>
            <a:r>
              <a:rPr lang="fr-FR" sz="1400" baseline="-25000" dirty="0"/>
              <a:t>2</a:t>
            </a:r>
            <a:r>
              <a:rPr lang="fr-FR" sz="1400" dirty="0"/>
              <a:t> » préparée en dissolvant 4,0 g de sulfite de sodium dans 1,0 L d’acide chlorhydrique à 0,1 mol.L</a:t>
            </a:r>
            <a:r>
              <a:rPr lang="fr-FR" sz="1400" baseline="30000" dirty="0"/>
              <a:t>-1</a:t>
            </a:r>
          </a:p>
          <a:p>
            <a:r>
              <a:rPr lang="fr-FR" sz="1400" dirty="0"/>
              <a:t>1 solution de permanganate de potassium acidifiée de concentration c1=1,0x10</a:t>
            </a:r>
            <a:r>
              <a:rPr lang="fr-FR" sz="1400" baseline="30000" dirty="0"/>
              <a:t>-2</a:t>
            </a:r>
            <a:r>
              <a:rPr lang="fr-FR" sz="1400" dirty="0"/>
              <a:t> mol.L</a:t>
            </a:r>
            <a:r>
              <a:rPr lang="fr-FR" sz="1400" baseline="30000" dirty="0"/>
              <a:t>-1</a:t>
            </a:r>
            <a:endParaRPr lang="fr-FR" altLang="fr-FR" sz="1400" baseline="30000" dirty="0"/>
          </a:p>
        </p:txBody>
      </p:sp>
      <p:sp>
        <p:nvSpPr>
          <p:cNvPr id="6" name="Espace réservé du pied de page 1">
            <a:extLst>
              <a:ext uri="{FF2B5EF4-FFF2-40B4-BE49-F238E27FC236}">
                <a16:creationId xmlns:a16="http://schemas.microsoft.com/office/drawing/2014/main" id="{E61F5B41-63B7-4CFB-8B3F-D9612FA69D14}"/>
              </a:ext>
            </a:extLst>
          </p:cNvPr>
          <p:cNvSpPr>
            <a:spLocks noGrp="1"/>
          </p:cNvSpPr>
          <p:nvPr>
            <p:ph type="ftr" sz="quarter" idx="11"/>
          </p:nvPr>
        </p:nvSpPr>
        <p:spPr>
          <a:xfrm>
            <a:off x="3124200" y="6448425"/>
            <a:ext cx="2895600" cy="365125"/>
          </a:xfrm>
        </p:spPr>
        <p:txBody>
          <a:bodyPr/>
          <a:lstStyle/>
          <a:p>
            <a:pPr>
              <a:defRPr/>
            </a:pPr>
            <a:r>
              <a:rPr lang="fr-FR"/>
              <a:t>SPH_03.A Janvier 2019</a:t>
            </a:r>
            <a:endParaRPr lang="fr-F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re 1">
            <a:extLst>
              <a:ext uri="{FF2B5EF4-FFF2-40B4-BE49-F238E27FC236}">
                <a16:creationId xmlns:a16="http://schemas.microsoft.com/office/drawing/2014/main" id="{190B2E57-BC5B-4130-92B3-03C9773EEE6D}"/>
              </a:ext>
            </a:extLst>
          </p:cNvPr>
          <p:cNvSpPr>
            <a:spLocks noGrp="1"/>
          </p:cNvSpPr>
          <p:nvPr>
            <p:ph type="title"/>
          </p:nvPr>
        </p:nvSpPr>
        <p:spPr>
          <a:xfrm>
            <a:off x="323850" y="188913"/>
            <a:ext cx="8424862" cy="792162"/>
          </a:xfrm>
        </p:spPr>
        <p:txBody>
          <a:bodyPr/>
          <a:lstStyle/>
          <a:p>
            <a:r>
              <a:rPr lang="fr-FR" altLang="fr-FR" sz="4000" dirty="0"/>
              <a:t>résolution des questions préliminaires 1</a:t>
            </a:r>
          </a:p>
        </p:txBody>
      </p:sp>
      <p:sp>
        <p:nvSpPr>
          <p:cNvPr id="13315" name="Espace réservé du contenu 2">
            <a:extLst>
              <a:ext uri="{FF2B5EF4-FFF2-40B4-BE49-F238E27FC236}">
                <a16:creationId xmlns:a16="http://schemas.microsoft.com/office/drawing/2014/main" id="{6ACCA030-D53B-46A9-BD5B-08BBCBA7DD01}"/>
              </a:ext>
            </a:extLst>
          </p:cNvPr>
          <p:cNvSpPr>
            <a:spLocks noGrp="1"/>
          </p:cNvSpPr>
          <p:nvPr>
            <p:ph idx="1"/>
          </p:nvPr>
        </p:nvSpPr>
        <p:spPr>
          <a:xfrm>
            <a:off x="179512" y="1358590"/>
            <a:ext cx="8424862" cy="2934501"/>
          </a:xfrm>
        </p:spPr>
        <p:txBody>
          <a:bodyPr/>
          <a:lstStyle/>
          <a:p>
            <a:pPr algn="just">
              <a:buFont typeface="Arial" panose="020B0604020202020204" pitchFamily="34" charset="0"/>
              <a:buNone/>
            </a:pPr>
            <a:r>
              <a:rPr lang="fr-FR" altLang="fr-FR" sz="2000" dirty="0"/>
              <a:t>1- </a:t>
            </a:r>
          </a:p>
          <a:p>
            <a:pPr>
              <a:buFont typeface="Arial" panose="020B0604020202020204" pitchFamily="34" charset="0"/>
              <a:buNone/>
            </a:pPr>
            <a:r>
              <a:rPr lang="fr-FR" altLang="fr-FR" sz="2000" dirty="0"/>
              <a:t> </a:t>
            </a:r>
          </a:p>
          <a:p>
            <a:pPr>
              <a:buFont typeface="Arial" panose="020B0604020202020204" pitchFamily="34" charset="0"/>
              <a:buNone/>
            </a:pPr>
            <a:endParaRPr lang="fr-FR" altLang="fr-FR" sz="2000" dirty="0"/>
          </a:p>
          <a:p>
            <a:pPr>
              <a:buFont typeface="Arial" panose="020B0604020202020204" pitchFamily="34" charset="0"/>
              <a:buNone/>
            </a:pPr>
            <a:endParaRPr lang="fr-FR" altLang="fr-FR" sz="2000" dirty="0"/>
          </a:p>
          <a:p>
            <a:pPr>
              <a:buNone/>
            </a:pPr>
            <a:r>
              <a:rPr lang="fr-FR" sz="1400" dirty="0"/>
              <a:t>		  	L’espèce prédominance dans le lac à pH=4,2 est CO</a:t>
            </a:r>
            <a:r>
              <a:rPr lang="fr-FR" sz="1400" baseline="-25000" dirty="0"/>
              <a:t>2</a:t>
            </a:r>
            <a:r>
              <a:rPr lang="fr-FR" sz="1400" dirty="0"/>
              <a:t>(</a:t>
            </a:r>
            <a:r>
              <a:rPr lang="fr-FR" sz="1400" dirty="0" err="1"/>
              <a:t>aq</a:t>
            </a:r>
            <a:r>
              <a:rPr lang="fr-FR" sz="1400" dirty="0"/>
              <a:t>)</a:t>
            </a:r>
          </a:p>
          <a:p>
            <a:pPr>
              <a:buNone/>
            </a:pPr>
            <a:r>
              <a:rPr lang="fr-FR" altLang="fr-FR" sz="2000" dirty="0"/>
              <a:t>	</a:t>
            </a:r>
            <a:r>
              <a:rPr lang="fr-FR" dirty="0"/>
              <a:t> </a:t>
            </a:r>
            <a:r>
              <a:rPr lang="fr-FR" sz="1400" dirty="0"/>
              <a:t>Equation de la réaction :</a:t>
            </a:r>
          </a:p>
        </p:txBody>
      </p:sp>
      <p:sp>
        <p:nvSpPr>
          <p:cNvPr id="7" name="Flèche droite 6">
            <a:extLst>
              <a:ext uri="{FF2B5EF4-FFF2-40B4-BE49-F238E27FC236}">
                <a16:creationId xmlns:a16="http://schemas.microsoft.com/office/drawing/2014/main" id="{E75F0AC4-1E94-47EA-ADAD-45406C013DB4}"/>
              </a:ext>
            </a:extLst>
          </p:cNvPr>
          <p:cNvSpPr/>
          <p:nvPr/>
        </p:nvSpPr>
        <p:spPr>
          <a:xfrm>
            <a:off x="1338308" y="2901788"/>
            <a:ext cx="504825" cy="1444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a:p>
        </p:txBody>
      </p:sp>
      <p:sp>
        <p:nvSpPr>
          <p:cNvPr id="8" name="Espace réservé du pied de page 1">
            <a:extLst>
              <a:ext uri="{FF2B5EF4-FFF2-40B4-BE49-F238E27FC236}">
                <a16:creationId xmlns:a16="http://schemas.microsoft.com/office/drawing/2014/main" id="{D46BE371-01A9-4937-A82E-3CFF15D11E52}"/>
              </a:ext>
            </a:extLst>
          </p:cNvPr>
          <p:cNvSpPr>
            <a:spLocks noGrp="1"/>
          </p:cNvSpPr>
          <p:nvPr>
            <p:ph type="ftr" sz="quarter" idx="11"/>
          </p:nvPr>
        </p:nvSpPr>
        <p:spPr>
          <a:xfrm>
            <a:off x="3299267" y="6389126"/>
            <a:ext cx="2895600" cy="365125"/>
          </a:xfrm>
        </p:spPr>
        <p:txBody>
          <a:bodyPr/>
          <a:lstStyle/>
          <a:p>
            <a:pPr>
              <a:defRPr/>
            </a:pPr>
            <a:r>
              <a:rPr lang="fr-FR"/>
              <a:t>SPH_03.A Janvier 2019</a:t>
            </a:r>
            <a:endParaRPr lang="fr-FR" dirty="0"/>
          </a:p>
        </p:txBody>
      </p:sp>
      <p:grpSp>
        <p:nvGrpSpPr>
          <p:cNvPr id="11" name="Groupe 10">
            <a:extLst>
              <a:ext uri="{FF2B5EF4-FFF2-40B4-BE49-F238E27FC236}">
                <a16:creationId xmlns:a16="http://schemas.microsoft.com/office/drawing/2014/main" id="{B37D14B4-63DE-438F-926F-328E407C1414}"/>
              </a:ext>
            </a:extLst>
          </p:cNvPr>
          <p:cNvGrpSpPr/>
          <p:nvPr/>
        </p:nvGrpSpPr>
        <p:grpSpPr>
          <a:xfrm>
            <a:off x="1338308" y="1591716"/>
            <a:ext cx="5514975" cy="775582"/>
            <a:chOff x="1301667" y="1918582"/>
            <a:chExt cx="5514975" cy="775582"/>
          </a:xfrm>
        </p:grpSpPr>
        <p:pic>
          <p:nvPicPr>
            <p:cNvPr id="13321" name="Image 5" descr="Résultat de recherche d'images pour &quot;diagramme de prédominance carbonate&quot;">
              <a:extLst>
                <a:ext uri="{FF2B5EF4-FFF2-40B4-BE49-F238E27FC236}">
                  <a16:creationId xmlns:a16="http://schemas.microsoft.com/office/drawing/2014/main" id="{F8E5E8FC-8262-45D2-B91D-2E1FD8388C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1667" y="1932164"/>
              <a:ext cx="5514975" cy="762000"/>
            </a:xfrm>
            <a:prstGeom prst="rect">
              <a:avLst/>
            </a:prstGeom>
            <a:noFill/>
            <a:extLst>
              <a:ext uri="{909E8E84-426E-40DD-AFC4-6F175D3DCCD1}">
                <a14:hiddenFill xmlns:a14="http://schemas.microsoft.com/office/drawing/2010/main">
                  <a:solidFill>
                    <a:srgbClr val="FFFFFF"/>
                  </a:solidFill>
                </a14:hiddenFill>
              </a:ext>
            </a:extLst>
          </p:spPr>
        </p:pic>
        <p:sp>
          <p:nvSpPr>
            <p:cNvPr id="2" name="Zone de texte 9">
              <a:extLst>
                <a:ext uri="{FF2B5EF4-FFF2-40B4-BE49-F238E27FC236}">
                  <a16:creationId xmlns:a16="http://schemas.microsoft.com/office/drawing/2014/main" id="{8D651F86-9109-4144-BB5D-3528A3CDDF56}"/>
                </a:ext>
              </a:extLst>
            </p:cNvPr>
            <p:cNvSpPr txBox="1">
              <a:spLocks noChangeArrowheads="1"/>
            </p:cNvSpPr>
            <p:nvPr/>
          </p:nvSpPr>
          <p:spPr bwMode="auto">
            <a:xfrm>
              <a:off x="1301667" y="1918582"/>
              <a:ext cx="1562100" cy="339725"/>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1" i="0" u="none" strike="noStrike" cap="none" normalizeH="0" baseline="0" dirty="0">
                  <a:ln>
                    <a:noFill/>
                  </a:ln>
                  <a:solidFill>
                    <a:schemeClr val="tx1"/>
                  </a:solidFill>
                  <a:effectLst/>
                  <a:latin typeface="Courier New" panose="02070309020205020404" pitchFamily="49" charset="0"/>
                  <a:ea typeface="Calibri" panose="020F0502020204030204" pitchFamily="34" charset="0"/>
                  <a:cs typeface="Arial" panose="020B0604020202020204" pitchFamily="34" charset="0"/>
                </a:rPr>
                <a:t>CO</a:t>
              </a:r>
              <a:r>
                <a:rPr kumimoji="0" lang="fr-FR" altLang="fr-FR" sz="1600" b="1" i="0" u="none" strike="noStrike" cap="none" normalizeH="0" baseline="-30000" dirty="0">
                  <a:ln>
                    <a:noFill/>
                  </a:ln>
                  <a:solidFill>
                    <a:schemeClr val="tx1"/>
                  </a:solidFill>
                  <a:effectLst/>
                  <a:latin typeface="Courier New" panose="02070309020205020404" pitchFamily="49" charset="0"/>
                  <a:ea typeface="Calibri" panose="020F0502020204030204" pitchFamily="34" charset="0"/>
                  <a:cs typeface="Arial" panose="020B0604020202020204" pitchFamily="34" charset="0"/>
                </a:rPr>
                <a:t>2</a:t>
              </a:r>
              <a:r>
                <a:rPr kumimoji="0" lang="fr-FR" altLang="fr-FR" sz="1600" b="1" i="0" u="none" strike="noStrike" cap="none" normalizeH="0" baseline="0" dirty="0">
                  <a:ln>
                    <a:noFill/>
                  </a:ln>
                  <a:solidFill>
                    <a:schemeClr val="tx1"/>
                  </a:solidFill>
                  <a:effectLst/>
                  <a:latin typeface="Courier New" panose="02070309020205020404" pitchFamily="49" charset="0"/>
                  <a:ea typeface="Calibri" panose="020F0502020204030204" pitchFamily="34" charset="0"/>
                  <a:cs typeface="Arial" panose="020B0604020202020204" pitchFamily="34" charset="0"/>
                </a:rPr>
                <a:t>,H</a:t>
              </a:r>
              <a:r>
                <a:rPr kumimoji="0" lang="fr-FR" altLang="fr-FR" sz="1600" b="1" i="0" u="none" strike="noStrike" cap="none" normalizeH="0" baseline="-30000" dirty="0">
                  <a:ln>
                    <a:noFill/>
                  </a:ln>
                  <a:solidFill>
                    <a:schemeClr val="tx1"/>
                  </a:solidFill>
                  <a:effectLst/>
                  <a:latin typeface="Courier New" panose="02070309020205020404" pitchFamily="49" charset="0"/>
                  <a:ea typeface="Calibri" panose="020F0502020204030204" pitchFamily="34" charset="0"/>
                  <a:cs typeface="Arial" panose="020B0604020202020204" pitchFamily="34" charset="0"/>
                </a:rPr>
                <a:t>2</a:t>
              </a:r>
              <a:r>
                <a:rPr kumimoji="0" lang="fr-FR" altLang="fr-FR" sz="1600" b="1" i="0" u="none" strike="noStrike" cap="none" normalizeH="0" baseline="0" dirty="0">
                  <a:ln>
                    <a:noFill/>
                  </a:ln>
                  <a:solidFill>
                    <a:schemeClr val="tx1"/>
                  </a:solidFill>
                  <a:effectLst/>
                  <a:latin typeface="Courier New" panose="02070309020205020404" pitchFamily="49" charset="0"/>
                  <a:ea typeface="Calibri" panose="020F0502020204030204" pitchFamily="34" charset="0"/>
                  <a:cs typeface="Arial" panose="020B0604020202020204" pitchFamily="34" charset="0"/>
                </a:rPr>
                <a:t>O</a:t>
              </a:r>
              <a:r>
                <a:rPr kumimoji="0" lang="fr-FR" altLang="fr-FR" sz="1400" b="1" i="0" u="none" strike="noStrike" cap="none" normalizeH="0" baseline="0" dirty="0">
                  <a:ln>
                    <a:noFill/>
                  </a:ln>
                  <a:solidFill>
                    <a:schemeClr val="tx1"/>
                  </a:solidFill>
                  <a:effectLst/>
                  <a:latin typeface="Courier New" panose="02070309020205020404" pitchFamily="49" charset="0"/>
                  <a:ea typeface="Calibri" panose="020F0502020204030204" pitchFamily="34" charset="0"/>
                  <a:cs typeface="Arial" panose="020B0604020202020204" pitchFamily="34" charset="0"/>
                </a:rPr>
                <a:t>(</a:t>
              </a:r>
              <a:r>
                <a:rPr kumimoji="0" lang="fr-FR" altLang="fr-FR" sz="1400" b="1" i="0" u="none" strike="noStrike" cap="none" normalizeH="0" baseline="0" dirty="0" err="1">
                  <a:ln>
                    <a:noFill/>
                  </a:ln>
                  <a:solidFill>
                    <a:schemeClr val="tx1"/>
                  </a:solidFill>
                  <a:effectLst/>
                  <a:latin typeface="Courier New" panose="02070309020205020404" pitchFamily="49" charset="0"/>
                  <a:ea typeface="Calibri" panose="020F0502020204030204" pitchFamily="34" charset="0"/>
                  <a:cs typeface="Arial" panose="020B0604020202020204" pitchFamily="34" charset="0"/>
                </a:rPr>
                <a:t>aq</a:t>
              </a:r>
              <a:r>
                <a:rPr kumimoji="0" lang="fr-FR" altLang="fr-FR" sz="1600" b="1" i="0" u="none" strike="noStrike" cap="none" normalizeH="0" baseline="0" dirty="0">
                  <a:ln>
                    <a:noFill/>
                  </a:ln>
                  <a:solidFill>
                    <a:schemeClr val="tx1"/>
                  </a:solidFill>
                  <a:effectLst/>
                  <a:latin typeface="Courier New" panose="02070309020205020404" pitchFamily="49" charset="0"/>
                  <a:ea typeface="Calibri" panose="020F0502020204030204" pitchFamily="34" charset="0"/>
                  <a:cs typeface="Arial" panose="020B0604020202020204" pitchFamily="34" charset="0"/>
                </a:rPr>
                <a:t>)</a:t>
              </a:r>
              <a:endParaRPr kumimoji="0" lang="fr-FR" altLang="fr-FR" sz="1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grpSp>
      <p:sp>
        <p:nvSpPr>
          <p:cNvPr id="6" name="Rectangle 13">
            <a:extLst>
              <a:ext uri="{FF2B5EF4-FFF2-40B4-BE49-F238E27FC236}">
                <a16:creationId xmlns:a16="http://schemas.microsoft.com/office/drawing/2014/main" id="{8B5E28B9-51DF-455A-A0E5-976E74F715F0}"/>
              </a:ext>
            </a:extLst>
          </p:cNvPr>
          <p:cNvSpPr>
            <a:spLocks noChangeArrowheads="1"/>
          </p:cNvSpPr>
          <p:nvPr/>
        </p:nvSpPr>
        <p:spPr bwMode="auto">
          <a:xfrm>
            <a:off x="316505" y="91411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7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fr-FR" altLang="fr-FR" sz="1800" b="0" i="0" u="none" strike="noStrike" cap="none" normalizeH="0" baseline="0">
                <a:ln>
                  <a:noFill/>
                </a:ln>
                <a:solidFill>
                  <a:schemeClr val="tx1"/>
                </a:solidFill>
                <a:effectLst/>
                <a:latin typeface="Arial" panose="020B0604020202020204" pitchFamily="34" charset="0"/>
                <a:cs typeface="Arial" panose="020B0604020202020204" pitchFamily="34" charset="0"/>
              </a:rPr>
            </a:br>
            <a:endParaRPr kumimoji="0" lang="fr-FR" altLang="fr-FR" sz="1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p:txBody>
      </p:sp>
      <p:cxnSp>
        <p:nvCxnSpPr>
          <p:cNvPr id="23" name="Connecteur droit avec flèche 22">
            <a:extLst>
              <a:ext uri="{FF2B5EF4-FFF2-40B4-BE49-F238E27FC236}">
                <a16:creationId xmlns:a16="http://schemas.microsoft.com/office/drawing/2014/main" id="{1480BDD5-A6ED-4113-AC19-1AF4296A3B1B}"/>
              </a:ext>
            </a:extLst>
          </p:cNvPr>
          <p:cNvCxnSpPr/>
          <p:nvPr/>
        </p:nvCxnSpPr>
        <p:spPr>
          <a:xfrm>
            <a:off x="3059832" y="3865901"/>
            <a:ext cx="92456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0" name="Rectangle 24">
            <a:extLst>
              <a:ext uri="{FF2B5EF4-FFF2-40B4-BE49-F238E27FC236}">
                <a16:creationId xmlns:a16="http://schemas.microsoft.com/office/drawing/2014/main" id="{7A8C6F50-02F9-46C5-B9EB-A554211A82D5}"/>
              </a:ext>
            </a:extLst>
          </p:cNvPr>
          <p:cNvSpPr>
            <a:spLocks noChangeArrowheads="1"/>
          </p:cNvSpPr>
          <p:nvPr/>
        </p:nvSpPr>
        <p:spPr bwMode="auto">
          <a:xfrm>
            <a:off x="755576" y="386104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CO</a:t>
            </a:r>
            <a:r>
              <a:rPr kumimoji="0" lang="fr-FR" altLang="fr-FR" sz="1400" b="0" i="0" u="none" strike="noStrike" cap="none" normalizeH="0" baseline="-3000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3</a:t>
            </a:r>
            <a:r>
              <a:rPr kumimoji="0" lang="fr-FR" altLang="fr-FR" sz="1400" b="0" i="0" u="none" strike="noStrike" cap="none" normalizeH="0" baseline="3000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2-</a:t>
            </a:r>
            <a:r>
              <a:rPr kumimoji="0" lang="fr-FR" altLang="fr-FR" sz="14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a:t>
            </a:r>
            <a:r>
              <a:rPr kumimoji="0" lang="fr-FR" altLang="fr-FR" sz="14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aq</a:t>
            </a:r>
            <a:r>
              <a:rPr kumimoji="0" lang="fr-FR" altLang="fr-FR" sz="14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  + 2 H</a:t>
            </a:r>
            <a:r>
              <a:rPr kumimoji="0" lang="fr-FR" altLang="fr-FR" sz="1400" b="0" i="0" u="none" strike="noStrike" cap="none" normalizeH="0" baseline="-3000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3</a:t>
            </a:r>
            <a:r>
              <a:rPr kumimoji="0" lang="fr-FR" altLang="fr-FR" sz="14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O</a:t>
            </a:r>
            <a:r>
              <a:rPr kumimoji="0" lang="fr-FR" altLang="fr-FR" sz="1400" b="0" i="0" u="none" strike="noStrike" cap="none" normalizeH="0" baseline="3000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a:t>
            </a:r>
            <a:r>
              <a:rPr kumimoji="0" lang="fr-FR" altLang="fr-FR" sz="14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a:t>
            </a:r>
            <a:r>
              <a:rPr kumimoji="0" lang="fr-FR" altLang="fr-FR" sz="14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aq</a:t>
            </a:r>
            <a:r>
              <a:rPr kumimoji="0" lang="fr-FR" altLang="fr-FR" sz="14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                              CO</a:t>
            </a:r>
            <a:r>
              <a:rPr kumimoji="0" lang="fr-FR" altLang="fr-FR" sz="1400" b="0" i="0" u="none" strike="noStrike" cap="none" normalizeH="0" baseline="-3000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2</a:t>
            </a:r>
            <a:r>
              <a:rPr kumimoji="0" lang="fr-FR" altLang="fr-FR" sz="14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a:t>
            </a:r>
            <a:r>
              <a:rPr kumimoji="0" lang="fr-FR" altLang="fr-FR" sz="14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aq</a:t>
            </a:r>
            <a:r>
              <a:rPr kumimoji="0" lang="fr-FR" altLang="fr-FR" sz="14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 + 3 H</a:t>
            </a:r>
            <a:r>
              <a:rPr kumimoji="0" lang="fr-FR" altLang="fr-FR" sz="1400" b="0" i="0" u="none" strike="noStrike" cap="none" normalizeH="0" baseline="-3000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2</a:t>
            </a:r>
            <a:r>
              <a:rPr kumimoji="0" lang="fr-FR" altLang="fr-FR" sz="14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O(l)</a:t>
            </a:r>
            <a:endParaRPr kumimoji="0" lang="fr-FR" altLang="fr-FR" sz="1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6CCAEE8-D48C-41C1-9681-69A9B9A58E5C}"/>
              </a:ext>
            </a:extLst>
          </p:cNvPr>
          <p:cNvSpPr>
            <a:spLocks noGrp="1"/>
          </p:cNvSpPr>
          <p:nvPr>
            <p:ph type="title"/>
          </p:nvPr>
        </p:nvSpPr>
        <p:spPr/>
        <p:txBody>
          <a:bodyPr/>
          <a:lstStyle/>
          <a:p>
            <a:pPr algn="l"/>
            <a:r>
              <a:rPr lang="fr-FR" sz="3600" dirty="0"/>
              <a:t>Résolution des questions préliminaires 1</a:t>
            </a:r>
          </a:p>
        </p:txBody>
      </p:sp>
      <p:sp>
        <p:nvSpPr>
          <p:cNvPr id="4" name="Espace réservé du pied de page 3">
            <a:extLst>
              <a:ext uri="{FF2B5EF4-FFF2-40B4-BE49-F238E27FC236}">
                <a16:creationId xmlns:a16="http://schemas.microsoft.com/office/drawing/2014/main" id="{A14B69EB-6561-425D-AA18-196B28BE69BB}"/>
              </a:ext>
            </a:extLst>
          </p:cNvPr>
          <p:cNvSpPr>
            <a:spLocks noGrp="1"/>
          </p:cNvSpPr>
          <p:nvPr>
            <p:ph type="ftr" sz="quarter" idx="11"/>
          </p:nvPr>
        </p:nvSpPr>
        <p:spPr/>
        <p:txBody>
          <a:bodyPr/>
          <a:lstStyle/>
          <a:p>
            <a:pPr>
              <a:defRPr/>
            </a:pPr>
            <a:r>
              <a:rPr lang="fr-FR"/>
              <a:t>SPH_03.A Janvier 2019</a:t>
            </a:r>
          </a:p>
        </p:txBody>
      </p:sp>
      <p:grpSp>
        <p:nvGrpSpPr>
          <p:cNvPr id="12" name="Groupe 11">
            <a:extLst>
              <a:ext uri="{FF2B5EF4-FFF2-40B4-BE49-F238E27FC236}">
                <a16:creationId xmlns:a16="http://schemas.microsoft.com/office/drawing/2014/main" id="{28A5B3CC-F3F7-4512-B445-4D7A8F439861}"/>
              </a:ext>
            </a:extLst>
          </p:cNvPr>
          <p:cNvGrpSpPr/>
          <p:nvPr/>
        </p:nvGrpSpPr>
        <p:grpSpPr>
          <a:xfrm>
            <a:off x="611560" y="1227970"/>
            <a:ext cx="7920880" cy="5255349"/>
            <a:chOff x="611560" y="1227970"/>
            <a:chExt cx="7920880" cy="5255349"/>
          </a:xfrm>
        </p:grpSpPr>
        <mc:AlternateContent xmlns:mc="http://schemas.openxmlformats.org/markup-compatibility/2006" xmlns:a14="http://schemas.microsoft.com/office/drawing/2010/main">
          <mc:Choice Requires="a14">
            <p:sp>
              <p:nvSpPr>
                <p:cNvPr id="7" name="ZoneTexte 6">
                  <a:extLst>
                    <a:ext uri="{FF2B5EF4-FFF2-40B4-BE49-F238E27FC236}">
                      <a16:creationId xmlns:a16="http://schemas.microsoft.com/office/drawing/2014/main" id="{F01F7A81-56A5-424B-9721-5951E20CDF3C}"/>
                    </a:ext>
                  </a:extLst>
                </p:cNvPr>
                <p:cNvSpPr txBox="1"/>
                <p:nvPr/>
              </p:nvSpPr>
              <p:spPr>
                <a:xfrm>
                  <a:off x="611560" y="1227970"/>
                  <a:ext cx="7920880" cy="525534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fr-FR" sz="1200" b="1" dirty="0"/>
                    <a:t>On doit calculer la masse de CaCO3(s) pour augmenter le pH de 1 unité.</a:t>
                  </a:r>
                  <a:endParaRPr lang="fr-FR" sz="1200" dirty="0"/>
                </a:p>
                <a:p>
                  <a:r>
                    <a:rPr lang="fr-FR" sz="1200" dirty="0"/>
                    <a:t> </a:t>
                  </a:r>
                </a:p>
                <a:p>
                  <a:r>
                    <a:rPr lang="fr-FR" sz="1200" dirty="0"/>
                    <a:t>	On mesure d’abord le pH de la solution d’acide du laboratoire : </a:t>
                  </a:r>
                </a:p>
                <a:p>
                  <a:r>
                    <a:rPr lang="fr-FR" sz="1200" dirty="0"/>
                    <a:t>	C’est une solution d’acide chlorhydrique à 1,0x10</a:t>
                  </a:r>
                  <a:r>
                    <a:rPr lang="fr-FR" sz="1200" baseline="30000" dirty="0"/>
                    <a:t>-2</a:t>
                  </a:r>
                  <a:r>
                    <a:rPr lang="fr-FR" sz="1200" dirty="0"/>
                    <a:t> mol.L</a:t>
                  </a:r>
                  <a:r>
                    <a:rPr lang="fr-FR" sz="1200" baseline="30000" dirty="0"/>
                    <a:t>-1</a:t>
                  </a:r>
                  <a:r>
                    <a:rPr lang="fr-FR" sz="1200" dirty="0"/>
                    <a:t>, donc on a un pH de 2,0</a:t>
                  </a:r>
                </a:p>
                <a:p>
                  <a:r>
                    <a:rPr lang="fr-FR" sz="1200" dirty="0"/>
                    <a:t> </a:t>
                  </a:r>
                </a:p>
                <a:p>
                  <a:r>
                    <a:rPr lang="fr-FR" sz="1200" dirty="0"/>
                    <a:t>	On calcule la concentration des ions H</a:t>
                  </a:r>
                  <a:r>
                    <a:rPr lang="fr-FR" sz="1200" baseline="-25000" dirty="0"/>
                    <a:t>3</a:t>
                  </a:r>
                  <a:r>
                    <a:rPr lang="fr-FR" sz="1200" dirty="0"/>
                    <a:t>O</a:t>
                  </a:r>
                  <a:r>
                    <a:rPr lang="fr-FR" sz="1200" baseline="30000" dirty="0"/>
                    <a:t>+</a:t>
                  </a:r>
                  <a:r>
                    <a:rPr lang="fr-FR" sz="1200" dirty="0"/>
                    <a:t> initiale dans la solution :</a:t>
                  </a:r>
                </a:p>
                <a:p>
                  <a:r>
                    <a:rPr lang="fr-FR" sz="1200" dirty="0"/>
                    <a:t> </a:t>
                  </a:r>
                </a:p>
                <a:p>
                  <a:r>
                    <a:rPr lang="fr-FR" sz="1200" dirty="0"/>
                    <a:t>[H</a:t>
                  </a:r>
                  <a:r>
                    <a:rPr lang="fr-FR" sz="1200" baseline="-25000" dirty="0"/>
                    <a:t>3</a:t>
                  </a:r>
                  <a:r>
                    <a:rPr lang="fr-FR" sz="1200" dirty="0"/>
                    <a:t>O</a:t>
                  </a:r>
                  <a:r>
                    <a:rPr lang="fr-FR" sz="1200" baseline="30000" dirty="0"/>
                    <a:t>+</a:t>
                  </a:r>
                  <a:r>
                    <a:rPr lang="fr-FR" sz="1200" dirty="0"/>
                    <a:t>]i =10-pH =1,0x 10</a:t>
                  </a:r>
                  <a:r>
                    <a:rPr lang="fr-FR" sz="1200" baseline="30000" dirty="0"/>
                    <a:t>-2 </a:t>
                  </a:r>
                  <a:r>
                    <a:rPr lang="fr-FR" sz="1200" dirty="0"/>
                    <a:t>mol.L</a:t>
                  </a:r>
                  <a:r>
                    <a:rPr lang="fr-FR" sz="1200" baseline="30000" dirty="0"/>
                    <a:t>-1</a:t>
                  </a:r>
                  <a:endParaRPr lang="fr-FR" sz="1200" dirty="0"/>
                </a:p>
                <a:p>
                  <a:r>
                    <a:rPr lang="fr-FR" sz="1200" dirty="0"/>
                    <a:t> </a:t>
                  </a:r>
                </a:p>
                <a:p>
                  <a:r>
                    <a:rPr lang="fr-FR" sz="1200" dirty="0"/>
                    <a:t>La quantité de matière d’ions oxonium dans la solution est donc : ni(H</a:t>
                  </a:r>
                  <a:r>
                    <a:rPr lang="fr-FR" sz="1200" baseline="-25000" dirty="0"/>
                    <a:t>3</a:t>
                  </a:r>
                  <a:r>
                    <a:rPr lang="fr-FR" sz="1200" dirty="0"/>
                    <a:t>O</a:t>
                  </a:r>
                  <a:r>
                    <a:rPr lang="fr-FR" sz="1200" baseline="30000" dirty="0"/>
                    <a:t>+</a:t>
                  </a:r>
                  <a:r>
                    <a:rPr lang="fr-FR" sz="1200" dirty="0"/>
                    <a:t>) = [H</a:t>
                  </a:r>
                  <a:r>
                    <a:rPr lang="fr-FR" sz="1200" baseline="-25000" dirty="0"/>
                    <a:t>3</a:t>
                  </a:r>
                  <a:r>
                    <a:rPr lang="fr-FR" sz="1200" dirty="0"/>
                    <a:t>O</a:t>
                  </a:r>
                  <a:r>
                    <a:rPr lang="fr-FR" sz="1200" baseline="30000" dirty="0"/>
                    <a:t>+</a:t>
                  </a:r>
                  <a:r>
                    <a:rPr lang="fr-FR" sz="1200" dirty="0"/>
                    <a:t>]*V</a:t>
                  </a:r>
                </a:p>
                <a:p>
                  <a:r>
                    <a:rPr lang="fr-FR" sz="1200" dirty="0"/>
                    <a:t>Donc ni(H</a:t>
                  </a:r>
                  <a:r>
                    <a:rPr lang="fr-FR" sz="1200" baseline="-25000" dirty="0"/>
                    <a:t>3</a:t>
                  </a:r>
                  <a:r>
                    <a:rPr lang="fr-FR" sz="1200" dirty="0"/>
                    <a:t>O</a:t>
                  </a:r>
                  <a:r>
                    <a:rPr lang="fr-FR" sz="1200" baseline="30000" dirty="0"/>
                    <a:t>+</a:t>
                  </a:r>
                  <a:r>
                    <a:rPr lang="fr-FR" sz="1200" dirty="0"/>
                    <a:t>) = 1,0x 10</a:t>
                  </a:r>
                  <a:r>
                    <a:rPr lang="fr-FR" sz="1200" baseline="30000" dirty="0"/>
                    <a:t>-2</a:t>
                  </a:r>
                  <a:r>
                    <a:rPr lang="fr-FR" sz="1200" dirty="0"/>
                    <a:t> x 0.100 = 1,0x10</a:t>
                  </a:r>
                  <a:r>
                    <a:rPr lang="fr-FR" sz="1200" baseline="30000" dirty="0"/>
                    <a:t>-3</a:t>
                  </a:r>
                  <a:r>
                    <a:rPr lang="fr-FR" sz="1200" dirty="0"/>
                    <a:t> mol</a:t>
                  </a:r>
                </a:p>
                <a:p>
                  <a:r>
                    <a:rPr lang="fr-FR" sz="1200" dirty="0"/>
                    <a:t> </a:t>
                  </a:r>
                </a:p>
                <a:p>
                  <a:r>
                    <a:rPr lang="fr-FR" sz="1200" dirty="0"/>
                    <a:t>Pour augmenter le pH de 1 unité, on doit avoir pH=3,0 et donc [H3O</a:t>
                  </a:r>
                  <a:r>
                    <a:rPr lang="fr-FR" sz="1200" baseline="30000" dirty="0"/>
                    <a:t>+</a:t>
                  </a:r>
                  <a:r>
                    <a:rPr lang="fr-FR" sz="1200" dirty="0"/>
                    <a:t>]f = 1,0x 10</a:t>
                  </a:r>
                  <a:r>
                    <a:rPr lang="fr-FR" sz="1200" baseline="30000" dirty="0"/>
                    <a:t>-3 </a:t>
                  </a:r>
                  <a:r>
                    <a:rPr lang="fr-FR" sz="1200" dirty="0"/>
                    <a:t>mol.L-1, donc </a:t>
                  </a:r>
                  <a:r>
                    <a:rPr lang="fr-FR" sz="1200" dirty="0" err="1"/>
                    <a:t>nf</a:t>
                  </a:r>
                  <a:r>
                    <a:rPr lang="fr-FR" sz="1200" dirty="0"/>
                    <a:t>(H</a:t>
                  </a:r>
                  <a:r>
                    <a:rPr lang="fr-FR" sz="1200" baseline="-25000" dirty="0"/>
                    <a:t>3</a:t>
                  </a:r>
                  <a:r>
                    <a:rPr lang="fr-FR" sz="1200" dirty="0"/>
                    <a:t>O</a:t>
                  </a:r>
                  <a:r>
                    <a:rPr lang="fr-FR" sz="1200" baseline="30000" dirty="0"/>
                    <a:t>+</a:t>
                  </a:r>
                  <a:r>
                    <a:rPr lang="fr-FR" sz="1200" dirty="0"/>
                    <a:t>) = 1,0x10</a:t>
                  </a:r>
                  <a:r>
                    <a:rPr lang="fr-FR" sz="1200" baseline="30000" dirty="0"/>
                    <a:t>-4</a:t>
                  </a:r>
                  <a:r>
                    <a:rPr lang="fr-FR" sz="1200" dirty="0"/>
                    <a:t> mol</a:t>
                  </a:r>
                </a:p>
                <a:p>
                  <a:r>
                    <a:rPr lang="fr-FR" sz="1200" dirty="0"/>
                    <a:t> </a:t>
                  </a:r>
                </a:p>
                <a:p>
                  <a:r>
                    <a:rPr lang="fr-FR" sz="1200" dirty="0"/>
                    <a:t>On doit donc consommer une quantité de matière d’ions H</a:t>
                  </a:r>
                  <a:r>
                    <a:rPr lang="fr-FR" sz="1200" baseline="-25000" dirty="0"/>
                    <a:t>3</a:t>
                  </a:r>
                  <a:r>
                    <a:rPr lang="fr-FR" sz="1200" dirty="0"/>
                    <a:t>O</a:t>
                  </a:r>
                  <a:r>
                    <a:rPr lang="fr-FR" sz="1200" baseline="30000" dirty="0"/>
                    <a:t>+</a:t>
                  </a:r>
                  <a:r>
                    <a:rPr lang="fr-FR" sz="1200" dirty="0"/>
                    <a:t> égale à 9,0x10</a:t>
                  </a:r>
                  <a:r>
                    <a:rPr lang="fr-FR" sz="1200" baseline="30000" dirty="0"/>
                    <a:t>-4</a:t>
                  </a:r>
                  <a:r>
                    <a:rPr lang="fr-FR" sz="1200" dirty="0"/>
                    <a:t> mol</a:t>
                  </a:r>
                </a:p>
                <a:p>
                  <a:endParaRPr lang="fr-FR" sz="1200" dirty="0"/>
                </a:p>
                <a:p>
                  <a:r>
                    <a:rPr lang="fr-FR" sz="1200" dirty="0"/>
                    <a:t>	On calcule la masse de CaCO</a:t>
                  </a:r>
                  <a:r>
                    <a:rPr lang="fr-FR" sz="1200" baseline="-25000" dirty="0"/>
                    <a:t>3</a:t>
                  </a:r>
                  <a:r>
                    <a:rPr lang="fr-FR" sz="1200" dirty="0"/>
                    <a:t>(s) à ajouter</a:t>
                  </a:r>
                </a:p>
                <a:p>
                  <a:r>
                    <a:rPr lang="fr-FR" sz="1200" dirty="0"/>
                    <a:t> </a:t>
                  </a:r>
                </a:p>
                <a:p>
                  <a:r>
                    <a:rPr lang="fr-FR" sz="1200" dirty="0"/>
                    <a:t>D’après l’équation de réaction, la réaction étant totale, on peut calculer la quantité de matière de  CaCO</a:t>
                  </a:r>
                  <a:r>
                    <a:rPr lang="fr-FR" sz="1200" baseline="-25000" dirty="0"/>
                    <a:t>3</a:t>
                  </a:r>
                  <a:r>
                    <a:rPr lang="fr-FR" sz="1200" dirty="0"/>
                    <a:t> à ajouter (avec ou sans tableau d’avancement)</a:t>
                  </a:r>
                </a:p>
                <a:p>
                  <a:r>
                    <a:rPr lang="fr-FR" sz="1200" dirty="0"/>
                    <a:t> </a:t>
                  </a:r>
                </a:p>
                <a:p>
                  <a:r>
                    <a:rPr lang="fr-FR" sz="1200" dirty="0"/>
                    <a:t>n(CaCO</a:t>
                  </a:r>
                  <a:r>
                    <a:rPr lang="fr-FR" sz="1200" baseline="-25000" dirty="0"/>
                    <a:t>3</a:t>
                  </a:r>
                  <a:r>
                    <a:rPr lang="fr-FR" sz="1200" dirty="0"/>
                    <a:t>) = </a:t>
                  </a:r>
                  <a14:m>
                    <m:oMath xmlns:m="http://schemas.openxmlformats.org/officeDocument/2006/math">
                      <m:r>
                        <a:rPr lang="fr-FR" sz="1200" i="1">
                          <a:latin typeface="Cambria Math" panose="02040503050406030204" pitchFamily="18" charset="0"/>
                        </a:rPr>
                        <m:t>𝑛</m:t>
                      </m:r>
                      <m:d>
                        <m:dPr>
                          <m:ctrlPr>
                            <a:rPr lang="fr-FR" sz="1200" i="1">
                              <a:latin typeface="Cambria Math" panose="02040503050406030204" pitchFamily="18" charset="0"/>
                            </a:rPr>
                          </m:ctrlPr>
                        </m:dPr>
                        <m:e>
                          <m:r>
                            <a:rPr lang="fr-FR" sz="1200" i="1">
                              <a:latin typeface="Cambria Math" panose="02040503050406030204" pitchFamily="18" charset="0"/>
                            </a:rPr>
                            <m:t>𝐶𝑎𝐶𝑂</m:t>
                          </m:r>
                          <m:r>
                            <a:rPr lang="fr-FR" sz="1200" i="1">
                              <a:latin typeface="Cambria Math" panose="02040503050406030204" pitchFamily="18" charset="0"/>
                            </a:rPr>
                            <m:t>3</m:t>
                          </m:r>
                        </m:e>
                      </m:d>
                      <m:r>
                        <a:rPr lang="fr-FR" sz="1200" i="1">
                          <a:latin typeface="Cambria Math" panose="02040503050406030204" pitchFamily="18" charset="0"/>
                        </a:rPr>
                        <m:t>=</m:t>
                      </m:r>
                      <m:f>
                        <m:fPr>
                          <m:ctrlPr>
                            <a:rPr lang="fr-FR" sz="1200" i="1">
                              <a:latin typeface="Cambria Math" panose="02040503050406030204" pitchFamily="18" charset="0"/>
                            </a:rPr>
                          </m:ctrlPr>
                        </m:fPr>
                        <m:num>
                          <m:r>
                            <a:rPr lang="fr-FR" sz="1200" i="1">
                              <a:latin typeface="Cambria Math" panose="02040503050406030204" pitchFamily="18" charset="0"/>
                            </a:rPr>
                            <m:t>𝑛</m:t>
                          </m:r>
                          <m:r>
                            <a:rPr lang="fr-FR" sz="1200" i="1">
                              <a:latin typeface="Cambria Math" panose="02040503050406030204" pitchFamily="18" charset="0"/>
                            </a:rPr>
                            <m:t>(</m:t>
                          </m:r>
                          <m:r>
                            <a:rPr lang="fr-FR" sz="1200" i="1">
                              <a:latin typeface="Cambria Math" panose="02040503050406030204" pitchFamily="18" charset="0"/>
                            </a:rPr>
                            <m:t>𝐻</m:t>
                          </m:r>
                          <m:r>
                            <a:rPr lang="fr-FR" sz="1200" i="1">
                              <a:latin typeface="Cambria Math" panose="02040503050406030204" pitchFamily="18" charset="0"/>
                            </a:rPr>
                            <m:t>3</m:t>
                          </m:r>
                          <m:r>
                            <a:rPr lang="fr-FR" sz="1200" i="1">
                              <a:latin typeface="Cambria Math" panose="02040503050406030204" pitchFamily="18" charset="0"/>
                            </a:rPr>
                            <m:t>𝑂</m:t>
                          </m:r>
                          <m:r>
                            <a:rPr lang="fr-FR" sz="1200" i="1">
                              <a:latin typeface="Cambria Math" panose="02040503050406030204" pitchFamily="18" charset="0"/>
                            </a:rPr>
                            <m:t>+)</m:t>
                          </m:r>
                        </m:num>
                        <m:den>
                          <m:r>
                            <a:rPr lang="fr-FR" sz="1200" i="1">
                              <a:latin typeface="Cambria Math" panose="02040503050406030204" pitchFamily="18" charset="0"/>
                            </a:rPr>
                            <m:t>2</m:t>
                          </m:r>
                        </m:den>
                      </m:f>
                    </m:oMath>
                  </a14:m>
                  <a:r>
                    <a:rPr lang="fr-FR" sz="1200" dirty="0"/>
                    <a:t> donc n(CaCO</a:t>
                  </a:r>
                  <a:r>
                    <a:rPr lang="fr-FR" sz="1200" baseline="-25000" dirty="0"/>
                    <a:t>3</a:t>
                  </a:r>
                  <a:r>
                    <a:rPr lang="fr-FR" sz="1200" dirty="0"/>
                    <a:t>)= 4,5x10</a:t>
                  </a:r>
                  <a:r>
                    <a:rPr lang="fr-FR" sz="1200" baseline="30000" dirty="0"/>
                    <a:t>-4</a:t>
                  </a:r>
                  <a:r>
                    <a:rPr lang="fr-FR" sz="1200" dirty="0"/>
                    <a:t> mol</a:t>
                  </a:r>
                </a:p>
                <a:p>
                  <a:r>
                    <a:rPr lang="fr-FR" sz="1200" dirty="0"/>
                    <a:t>La masse de CaCO</a:t>
                  </a:r>
                  <a:r>
                    <a:rPr lang="fr-FR" sz="1200" baseline="-25000" dirty="0"/>
                    <a:t>3</a:t>
                  </a:r>
                  <a:r>
                    <a:rPr lang="fr-FR" sz="1200" dirty="0"/>
                    <a:t>(s) à ajouter est donc égale à m(CaCO</a:t>
                  </a:r>
                  <a:r>
                    <a:rPr lang="fr-FR" sz="1200" baseline="-25000" dirty="0"/>
                    <a:t>3</a:t>
                  </a:r>
                  <a:r>
                    <a:rPr lang="fr-FR" sz="1200" dirty="0"/>
                    <a:t>)=n(CaCO</a:t>
                  </a:r>
                  <a:r>
                    <a:rPr lang="fr-FR" sz="1200" baseline="-25000" dirty="0"/>
                    <a:t>3</a:t>
                  </a:r>
                  <a:r>
                    <a:rPr lang="fr-FR" sz="1200" dirty="0"/>
                    <a:t>)</a:t>
                  </a:r>
                  <a:r>
                    <a:rPr lang="fr-FR" sz="1200" dirty="0" err="1"/>
                    <a:t>xM</a:t>
                  </a:r>
                  <a:r>
                    <a:rPr lang="fr-FR" sz="1200" dirty="0"/>
                    <a:t>(CaCO</a:t>
                  </a:r>
                  <a:r>
                    <a:rPr lang="fr-FR" sz="1200" baseline="-25000" dirty="0"/>
                    <a:t>3</a:t>
                  </a:r>
                  <a:r>
                    <a:rPr lang="fr-FR" sz="1200" dirty="0"/>
                    <a:t>)</a:t>
                  </a:r>
                </a:p>
                <a:p>
                  <a:endParaRPr lang="fr-FR" sz="1200" dirty="0"/>
                </a:p>
                <a:p>
                  <a:r>
                    <a:rPr lang="fr-FR" sz="1200" b="1" dirty="0"/>
                    <a:t>Donc m(CaCO</a:t>
                  </a:r>
                  <a:r>
                    <a:rPr lang="fr-FR" sz="1200" b="1" baseline="-25000" dirty="0"/>
                    <a:t>3</a:t>
                  </a:r>
                  <a:r>
                    <a:rPr lang="fr-FR" sz="1200" b="1" dirty="0"/>
                    <a:t>)= 4,5x10</a:t>
                  </a:r>
                  <a:r>
                    <a:rPr lang="fr-FR" sz="1200" b="1" baseline="30000" dirty="0"/>
                    <a:t>-4</a:t>
                  </a:r>
                  <a:r>
                    <a:rPr lang="fr-FR" sz="1200" b="1" dirty="0"/>
                    <a:t>* 100,1 = 4,5x10</a:t>
                  </a:r>
                  <a:r>
                    <a:rPr lang="fr-FR" sz="1200" b="1" baseline="30000" dirty="0"/>
                    <a:t>-2</a:t>
                  </a:r>
                  <a:r>
                    <a:rPr lang="fr-FR" sz="1200" b="1" dirty="0"/>
                    <a:t> g, donc 45 mg</a:t>
                  </a:r>
                </a:p>
                <a:p>
                  <a:r>
                    <a:rPr lang="fr-FR" sz="1200" b="1" dirty="0"/>
                    <a:t> </a:t>
                  </a:r>
                  <a:endParaRPr lang="fr-FR" sz="1200" dirty="0"/>
                </a:p>
                <a:p>
                  <a:endParaRPr lang="fr-FR" dirty="0"/>
                </a:p>
              </p:txBody>
            </p:sp>
          </mc:Choice>
          <mc:Fallback xmlns="">
            <p:sp>
              <p:nvSpPr>
                <p:cNvPr id="7" name="ZoneTexte 6">
                  <a:extLst>
                    <a:ext uri="{FF2B5EF4-FFF2-40B4-BE49-F238E27FC236}">
                      <a16:creationId xmlns:a16="http://schemas.microsoft.com/office/drawing/2014/main" id="{F01F7A81-56A5-424B-9721-5951E20CDF3C}"/>
                    </a:ext>
                  </a:extLst>
                </p:cNvPr>
                <p:cNvSpPr txBox="1">
                  <a:spLocks noRot="1" noChangeAspect="1" noMove="1" noResize="1" noEditPoints="1" noAdjustHandles="1" noChangeArrowheads="1" noChangeShapeType="1" noTextEdit="1"/>
                </p:cNvSpPr>
                <p:nvPr/>
              </p:nvSpPr>
              <p:spPr>
                <a:xfrm>
                  <a:off x="611560" y="1227970"/>
                  <a:ext cx="7920880" cy="5255349"/>
                </a:xfrm>
                <a:prstGeom prst="rect">
                  <a:avLst/>
                </a:prstGeom>
                <a:blipFill>
                  <a:blip r:embed="rId3"/>
                  <a:stretch>
                    <a:fillRect/>
                  </a:stretch>
                </a:blipFill>
              </p:spPr>
              <p:txBody>
                <a:bodyPr/>
                <a:lstStyle/>
                <a:p>
                  <a:r>
                    <a:rPr lang="fr-FR">
                      <a:noFill/>
                    </a:rPr>
                    <a:t> </a:t>
                  </a:r>
                </a:p>
              </p:txBody>
            </p:sp>
          </mc:Fallback>
        </mc:AlternateContent>
        <p:sp>
          <p:nvSpPr>
            <p:cNvPr id="8" name="Flèche droite 6">
              <a:extLst>
                <a:ext uri="{FF2B5EF4-FFF2-40B4-BE49-F238E27FC236}">
                  <a16:creationId xmlns:a16="http://schemas.microsoft.com/office/drawing/2014/main" id="{E6901863-11AE-4D61-B7BA-0215F86BECDD}"/>
                </a:ext>
              </a:extLst>
            </p:cNvPr>
            <p:cNvSpPr/>
            <p:nvPr/>
          </p:nvSpPr>
          <p:spPr>
            <a:xfrm>
              <a:off x="827584" y="1677610"/>
              <a:ext cx="504825" cy="1444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a:p>
          </p:txBody>
        </p:sp>
        <p:sp>
          <p:nvSpPr>
            <p:cNvPr id="9" name="Flèche droite 6">
              <a:extLst>
                <a:ext uri="{FF2B5EF4-FFF2-40B4-BE49-F238E27FC236}">
                  <a16:creationId xmlns:a16="http://schemas.microsoft.com/office/drawing/2014/main" id="{335B7D03-9F4A-4C6F-B869-0153E749F390}"/>
                </a:ext>
              </a:extLst>
            </p:cNvPr>
            <p:cNvSpPr/>
            <p:nvPr/>
          </p:nvSpPr>
          <p:spPr>
            <a:xfrm>
              <a:off x="827584" y="2216393"/>
              <a:ext cx="504825" cy="1444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a:p>
          </p:txBody>
        </p:sp>
        <p:sp>
          <p:nvSpPr>
            <p:cNvPr id="10" name="Flèche droite 6">
              <a:extLst>
                <a:ext uri="{FF2B5EF4-FFF2-40B4-BE49-F238E27FC236}">
                  <a16:creationId xmlns:a16="http://schemas.microsoft.com/office/drawing/2014/main" id="{DF78C687-F686-4FA9-9F22-737F9A933CBB}"/>
                </a:ext>
              </a:extLst>
            </p:cNvPr>
            <p:cNvSpPr/>
            <p:nvPr/>
          </p:nvSpPr>
          <p:spPr>
            <a:xfrm>
              <a:off x="827584" y="4220642"/>
              <a:ext cx="504825" cy="1444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a:p>
          </p:txBody>
        </p:sp>
      </p:grpSp>
    </p:spTree>
    <p:extLst>
      <p:ext uri="{BB962C8B-B14F-4D97-AF65-F5344CB8AC3E}">
        <p14:creationId xmlns:p14="http://schemas.microsoft.com/office/powerpoint/2010/main" val="42107074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F971078-37E0-4C46-A5A0-9A23FEE86BB5}"/>
              </a:ext>
            </a:extLst>
          </p:cNvPr>
          <p:cNvSpPr>
            <a:spLocks noGrp="1"/>
          </p:cNvSpPr>
          <p:nvPr>
            <p:ph type="title"/>
          </p:nvPr>
        </p:nvSpPr>
        <p:spPr/>
        <p:txBody>
          <a:bodyPr/>
          <a:lstStyle/>
          <a:p>
            <a:r>
              <a:rPr lang="fr-FR" sz="3600" dirty="0"/>
              <a:t>Résolution des questions préliminaires 1</a:t>
            </a:r>
          </a:p>
        </p:txBody>
      </p:sp>
      <p:pic>
        <p:nvPicPr>
          <p:cNvPr id="6" name="Espace réservé du contenu 5">
            <a:extLst>
              <a:ext uri="{FF2B5EF4-FFF2-40B4-BE49-F238E27FC236}">
                <a16:creationId xmlns:a16="http://schemas.microsoft.com/office/drawing/2014/main" id="{CBA20F06-A1D9-4FBB-AAE2-90B21D7203D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75656" y="1988840"/>
            <a:ext cx="5555291" cy="4166468"/>
          </a:xfrm>
        </p:spPr>
      </p:pic>
      <p:sp>
        <p:nvSpPr>
          <p:cNvPr id="4" name="Espace réservé du pied de page 3">
            <a:extLst>
              <a:ext uri="{FF2B5EF4-FFF2-40B4-BE49-F238E27FC236}">
                <a16:creationId xmlns:a16="http://schemas.microsoft.com/office/drawing/2014/main" id="{4DDE02E5-F945-401D-9607-6D2E644671E7}"/>
              </a:ext>
            </a:extLst>
          </p:cNvPr>
          <p:cNvSpPr>
            <a:spLocks noGrp="1"/>
          </p:cNvSpPr>
          <p:nvPr>
            <p:ph type="ftr" sz="quarter" idx="11"/>
          </p:nvPr>
        </p:nvSpPr>
        <p:spPr/>
        <p:txBody>
          <a:bodyPr/>
          <a:lstStyle/>
          <a:p>
            <a:pPr>
              <a:defRPr/>
            </a:pPr>
            <a:r>
              <a:rPr lang="fr-FR"/>
              <a:t>SPH_03.A Janvier 2019</a:t>
            </a:r>
          </a:p>
        </p:txBody>
      </p:sp>
      <p:sp>
        <p:nvSpPr>
          <p:cNvPr id="7" name="ZoneTexte 6">
            <a:extLst>
              <a:ext uri="{FF2B5EF4-FFF2-40B4-BE49-F238E27FC236}">
                <a16:creationId xmlns:a16="http://schemas.microsoft.com/office/drawing/2014/main" id="{58E6ED41-8400-4BE3-9F06-54DA05736CDB}"/>
              </a:ext>
            </a:extLst>
          </p:cNvPr>
          <p:cNvSpPr txBox="1"/>
          <p:nvPr/>
        </p:nvSpPr>
        <p:spPr>
          <a:xfrm>
            <a:off x="1763688" y="1334321"/>
            <a:ext cx="4752528" cy="369332"/>
          </a:xfrm>
          <a:prstGeom prst="rect">
            <a:avLst/>
          </a:prstGeom>
          <a:noFill/>
        </p:spPr>
        <p:txBody>
          <a:bodyPr wrap="square" rtlCol="0">
            <a:spAutoFit/>
          </a:bodyPr>
          <a:lstStyle/>
          <a:p>
            <a:r>
              <a:rPr lang="fr-FR" dirty="0"/>
              <a:t>pH initial de la solution d’acide chlorhydrique </a:t>
            </a:r>
          </a:p>
        </p:txBody>
      </p:sp>
    </p:spTree>
    <p:extLst>
      <p:ext uri="{BB962C8B-B14F-4D97-AF65-F5344CB8AC3E}">
        <p14:creationId xmlns:p14="http://schemas.microsoft.com/office/powerpoint/2010/main" val="26998702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77131E3-288A-402A-8D49-A32300B2FDEB}"/>
              </a:ext>
            </a:extLst>
          </p:cNvPr>
          <p:cNvSpPr>
            <a:spLocks noGrp="1"/>
          </p:cNvSpPr>
          <p:nvPr>
            <p:ph type="title"/>
          </p:nvPr>
        </p:nvSpPr>
        <p:spPr/>
        <p:txBody>
          <a:bodyPr/>
          <a:lstStyle/>
          <a:p>
            <a:r>
              <a:rPr lang="fr-FR" sz="3600" dirty="0"/>
              <a:t>Résolution des questions préliminaires 1</a:t>
            </a:r>
          </a:p>
        </p:txBody>
      </p:sp>
      <p:pic>
        <p:nvPicPr>
          <p:cNvPr id="6" name="Espace réservé du contenu 5">
            <a:extLst>
              <a:ext uri="{FF2B5EF4-FFF2-40B4-BE49-F238E27FC236}">
                <a16:creationId xmlns:a16="http://schemas.microsoft.com/office/drawing/2014/main" id="{DD25E88A-63E7-482F-B34C-F4EC0BED117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63571" y="1843857"/>
            <a:ext cx="5897629" cy="4423222"/>
          </a:xfrm>
        </p:spPr>
      </p:pic>
      <p:sp>
        <p:nvSpPr>
          <p:cNvPr id="4" name="Espace réservé du pied de page 3">
            <a:extLst>
              <a:ext uri="{FF2B5EF4-FFF2-40B4-BE49-F238E27FC236}">
                <a16:creationId xmlns:a16="http://schemas.microsoft.com/office/drawing/2014/main" id="{748CCDEF-ED20-4FC5-BE5B-564C78148E39}"/>
              </a:ext>
            </a:extLst>
          </p:cNvPr>
          <p:cNvSpPr>
            <a:spLocks noGrp="1"/>
          </p:cNvSpPr>
          <p:nvPr>
            <p:ph type="ftr" sz="quarter" idx="11"/>
          </p:nvPr>
        </p:nvSpPr>
        <p:spPr/>
        <p:txBody>
          <a:bodyPr/>
          <a:lstStyle/>
          <a:p>
            <a:pPr>
              <a:defRPr/>
            </a:pPr>
            <a:r>
              <a:rPr lang="fr-FR"/>
              <a:t>SPH_03.A Janvier 2019</a:t>
            </a:r>
          </a:p>
        </p:txBody>
      </p:sp>
      <p:sp>
        <p:nvSpPr>
          <p:cNvPr id="7" name="ZoneTexte 6">
            <a:extLst>
              <a:ext uri="{FF2B5EF4-FFF2-40B4-BE49-F238E27FC236}">
                <a16:creationId xmlns:a16="http://schemas.microsoft.com/office/drawing/2014/main" id="{CC55105B-D3BD-4E93-A910-280EA4045AE7}"/>
              </a:ext>
            </a:extLst>
          </p:cNvPr>
          <p:cNvSpPr txBox="1"/>
          <p:nvPr/>
        </p:nvSpPr>
        <p:spPr>
          <a:xfrm>
            <a:off x="971600" y="1196752"/>
            <a:ext cx="7416824" cy="369332"/>
          </a:xfrm>
          <a:prstGeom prst="rect">
            <a:avLst/>
          </a:prstGeom>
          <a:noFill/>
        </p:spPr>
        <p:txBody>
          <a:bodyPr wrap="square" rtlCol="0">
            <a:spAutoFit/>
          </a:bodyPr>
          <a:lstStyle/>
          <a:p>
            <a:r>
              <a:rPr lang="fr-FR" dirty="0"/>
              <a:t>Prélèvement d’une masse m=45 mg de carbonate de calcium solide</a:t>
            </a:r>
          </a:p>
        </p:txBody>
      </p:sp>
    </p:spTree>
    <p:extLst>
      <p:ext uri="{BB962C8B-B14F-4D97-AF65-F5344CB8AC3E}">
        <p14:creationId xmlns:p14="http://schemas.microsoft.com/office/powerpoint/2010/main" val="19525079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246E8B1-D048-462C-B478-475A4DA3B089}"/>
              </a:ext>
            </a:extLst>
          </p:cNvPr>
          <p:cNvSpPr>
            <a:spLocks noGrp="1"/>
          </p:cNvSpPr>
          <p:nvPr>
            <p:ph type="title"/>
          </p:nvPr>
        </p:nvSpPr>
        <p:spPr/>
        <p:txBody>
          <a:bodyPr/>
          <a:lstStyle/>
          <a:p>
            <a:r>
              <a:rPr lang="fr-FR" sz="3600" dirty="0"/>
              <a:t>Résolution des questions préliminaires 1</a:t>
            </a:r>
          </a:p>
        </p:txBody>
      </p:sp>
      <p:pic>
        <p:nvPicPr>
          <p:cNvPr id="6" name="Espace réservé du contenu 5">
            <a:extLst>
              <a:ext uri="{FF2B5EF4-FFF2-40B4-BE49-F238E27FC236}">
                <a16:creationId xmlns:a16="http://schemas.microsoft.com/office/drawing/2014/main" id="{B30461F5-BC88-4114-979B-9BC6A93D8AD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4691" y="1916832"/>
            <a:ext cx="6034617" cy="4525963"/>
          </a:xfrm>
        </p:spPr>
      </p:pic>
      <p:sp>
        <p:nvSpPr>
          <p:cNvPr id="4" name="Espace réservé du pied de page 3">
            <a:extLst>
              <a:ext uri="{FF2B5EF4-FFF2-40B4-BE49-F238E27FC236}">
                <a16:creationId xmlns:a16="http://schemas.microsoft.com/office/drawing/2014/main" id="{F277FE62-FD1B-4784-925B-BD896209519D}"/>
              </a:ext>
            </a:extLst>
          </p:cNvPr>
          <p:cNvSpPr>
            <a:spLocks noGrp="1"/>
          </p:cNvSpPr>
          <p:nvPr>
            <p:ph type="ftr" sz="quarter" idx="11"/>
          </p:nvPr>
        </p:nvSpPr>
        <p:spPr/>
        <p:txBody>
          <a:bodyPr/>
          <a:lstStyle/>
          <a:p>
            <a:pPr>
              <a:defRPr/>
            </a:pPr>
            <a:r>
              <a:rPr lang="fr-FR"/>
              <a:t>SPH_03.A Janvier 2019</a:t>
            </a:r>
          </a:p>
        </p:txBody>
      </p:sp>
      <p:sp>
        <p:nvSpPr>
          <p:cNvPr id="7" name="ZoneTexte 6">
            <a:extLst>
              <a:ext uri="{FF2B5EF4-FFF2-40B4-BE49-F238E27FC236}">
                <a16:creationId xmlns:a16="http://schemas.microsoft.com/office/drawing/2014/main" id="{1EC65DF4-B168-47B2-8A5D-40ECE72F733D}"/>
              </a:ext>
            </a:extLst>
          </p:cNvPr>
          <p:cNvSpPr txBox="1"/>
          <p:nvPr/>
        </p:nvSpPr>
        <p:spPr>
          <a:xfrm>
            <a:off x="1403648" y="1261936"/>
            <a:ext cx="7056784" cy="369332"/>
          </a:xfrm>
          <a:prstGeom prst="rect">
            <a:avLst/>
          </a:prstGeom>
          <a:noFill/>
        </p:spPr>
        <p:txBody>
          <a:bodyPr wrap="square" rtlCol="0">
            <a:spAutoFit/>
          </a:bodyPr>
          <a:lstStyle/>
          <a:p>
            <a:r>
              <a:rPr lang="fr-FR" dirty="0"/>
              <a:t>pH final de la solution après ajout du carbonate de calcium</a:t>
            </a:r>
          </a:p>
        </p:txBody>
      </p:sp>
    </p:spTree>
    <p:extLst>
      <p:ext uri="{BB962C8B-B14F-4D97-AF65-F5344CB8AC3E}">
        <p14:creationId xmlns:p14="http://schemas.microsoft.com/office/powerpoint/2010/main" val="24366548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a:extLst>
              <a:ext uri="{FF2B5EF4-FFF2-40B4-BE49-F238E27FC236}">
                <a16:creationId xmlns:a16="http://schemas.microsoft.com/office/drawing/2014/main" id="{5DA4782D-89B7-4370-870B-389CD694F07B}"/>
              </a:ext>
            </a:extLst>
          </p:cNvPr>
          <p:cNvSpPr>
            <a:spLocks noChangeArrowheads="1"/>
          </p:cNvSpPr>
          <p:nvPr/>
        </p:nvSpPr>
        <p:spPr bwMode="auto">
          <a:xfrm>
            <a:off x="0" y="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fr-FR" altLang="fr-FR" sz="1800">
              <a:latin typeface="Arial" panose="020B0604020202020204" pitchFamily="34" charset="0"/>
            </a:endParaRPr>
          </a:p>
        </p:txBody>
      </p:sp>
      <p:sp>
        <p:nvSpPr>
          <p:cNvPr id="6" name="Espace réservé du pied de page 1">
            <a:extLst>
              <a:ext uri="{FF2B5EF4-FFF2-40B4-BE49-F238E27FC236}">
                <a16:creationId xmlns:a16="http://schemas.microsoft.com/office/drawing/2014/main" id="{BA34D165-8905-4D04-945A-9386B4D4E7C8}"/>
              </a:ext>
            </a:extLst>
          </p:cNvPr>
          <p:cNvSpPr>
            <a:spLocks noGrp="1"/>
          </p:cNvSpPr>
          <p:nvPr>
            <p:ph type="ftr" sz="quarter" idx="11"/>
          </p:nvPr>
        </p:nvSpPr>
        <p:spPr/>
        <p:txBody>
          <a:bodyPr/>
          <a:lstStyle/>
          <a:p>
            <a:pPr>
              <a:defRPr/>
            </a:pPr>
            <a:r>
              <a:rPr lang="fr-FR"/>
              <a:t>SPH_03.A Janvier 2019</a:t>
            </a:r>
            <a:endParaRPr lang="fr-FR" dirty="0"/>
          </a:p>
        </p:txBody>
      </p:sp>
      <p:sp>
        <p:nvSpPr>
          <p:cNvPr id="21511" name="Titre 1">
            <a:extLst>
              <a:ext uri="{FF2B5EF4-FFF2-40B4-BE49-F238E27FC236}">
                <a16:creationId xmlns:a16="http://schemas.microsoft.com/office/drawing/2014/main" id="{436110D6-7D69-41DD-A410-16DB9775D507}"/>
              </a:ext>
            </a:extLst>
          </p:cNvPr>
          <p:cNvSpPr>
            <a:spLocks noGrp="1"/>
          </p:cNvSpPr>
          <p:nvPr>
            <p:ph type="title"/>
          </p:nvPr>
        </p:nvSpPr>
        <p:spPr>
          <a:xfrm>
            <a:off x="468313" y="-26988"/>
            <a:ext cx="8229600" cy="936626"/>
          </a:xfrm>
        </p:spPr>
        <p:txBody>
          <a:bodyPr/>
          <a:lstStyle/>
          <a:p>
            <a:pPr eaLnBrk="1" hangingPunct="1"/>
            <a:r>
              <a:rPr lang="fr-FR" altLang="fr-FR" sz="2500" dirty="0"/>
              <a:t>Etape 3: </a:t>
            </a:r>
            <a:br>
              <a:rPr lang="fr-FR" altLang="fr-FR" sz="2500" dirty="0"/>
            </a:br>
            <a:r>
              <a:rPr lang="fr-FR" altLang="fr-FR" sz="2500" dirty="0"/>
              <a:t>Proposition de résolution finale du problème:</a:t>
            </a:r>
            <a:endParaRPr lang="fr-FR" altLang="fr-FR" dirty="0"/>
          </a:p>
        </p:txBody>
      </p:sp>
      <p:sp>
        <p:nvSpPr>
          <p:cNvPr id="2" name="ZoneTexte 1">
            <a:extLst>
              <a:ext uri="{FF2B5EF4-FFF2-40B4-BE49-F238E27FC236}">
                <a16:creationId xmlns:a16="http://schemas.microsoft.com/office/drawing/2014/main" id="{8DC75D61-A8E5-45C1-94CF-BC5B7BFA76FF}"/>
              </a:ext>
            </a:extLst>
          </p:cNvPr>
          <p:cNvSpPr txBox="1"/>
          <p:nvPr/>
        </p:nvSpPr>
        <p:spPr>
          <a:xfrm>
            <a:off x="503932" y="963608"/>
            <a:ext cx="8136135" cy="510909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fr-FR" sz="1400" b="1" dirty="0"/>
              <a:t>Partie 1 :</a:t>
            </a:r>
          </a:p>
          <a:p>
            <a:endParaRPr lang="fr-FR" sz="1400" dirty="0"/>
          </a:p>
          <a:p>
            <a:r>
              <a:rPr lang="fr-FR" sz="1400" b="1" dirty="0"/>
              <a:t>Validation de la méthode du chaulage :</a:t>
            </a:r>
          </a:p>
          <a:p>
            <a:endParaRPr lang="fr-FR" sz="1400" b="1" dirty="0"/>
          </a:p>
          <a:p>
            <a:r>
              <a:rPr lang="fr-FR" sz="1400" dirty="0"/>
              <a:t>Il y a bien eu augmentation de 1 unité de pH avec l’introduction de 45 mg de carbonate de calcium dans 100 </a:t>
            </a:r>
            <a:r>
              <a:rPr lang="fr-FR" sz="1400" dirty="0" err="1"/>
              <a:t>mL</a:t>
            </a:r>
            <a:r>
              <a:rPr lang="fr-FR" sz="1400" dirty="0"/>
              <a:t> d’eau pour passer d’un pH de 2 à un pH de 3</a:t>
            </a:r>
          </a:p>
          <a:p>
            <a:endParaRPr lang="fr-FR" sz="1400" b="1" dirty="0"/>
          </a:p>
          <a:p>
            <a:r>
              <a:rPr lang="fr-FR" sz="1400" b="1" dirty="0"/>
              <a:t>Application au lac :</a:t>
            </a:r>
            <a:endParaRPr lang="fr-FR" sz="1400" dirty="0"/>
          </a:p>
          <a:p>
            <a:r>
              <a:rPr lang="fr-FR" sz="1400" dirty="0"/>
              <a:t> </a:t>
            </a:r>
          </a:p>
          <a:p>
            <a:r>
              <a:rPr lang="fr-FR" sz="1400" dirty="0"/>
              <a:t> </a:t>
            </a:r>
          </a:p>
          <a:p>
            <a:r>
              <a:rPr lang="fr-FR" sz="1400" dirty="0"/>
              <a:t>Pour avoir la valeur minimale de pH compatible avec la vie aquatique, on doit avoir un pH final de 6,0.</a:t>
            </a:r>
          </a:p>
          <a:p>
            <a:r>
              <a:rPr lang="fr-FR" sz="1400" dirty="0"/>
              <a:t>On doit donc faire passer le pH de 4,2 à 6,0</a:t>
            </a:r>
          </a:p>
          <a:p>
            <a:r>
              <a:rPr lang="fr-FR" sz="1400" dirty="0"/>
              <a:t> </a:t>
            </a:r>
          </a:p>
          <a:p>
            <a:r>
              <a:rPr lang="fr-FR" sz="1400" dirty="0"/>
              <a:t>On doit d’abord calculer le volume du lac </a:t>
            </a:r>
          </a:p>
          <a:p>
            <a:r>
              <a:rPr lang="fr-FR" sz="1400" dirty="0"/>
              <a:t> </a:t>
            </a:r>
          </a:p>
          <a:p>
            <a:r>
              <a:rPr lang="fr-FR" sz="1400" dirty="0"/>
              <a:t>La surface du lac s’estime à partir de la carte : Si on considère un lac de forme approximativement rectangulaire, on a une surface de 6x10</a:t>
            </a:r>
            <a:r>
              <a:rPr lang="fr-FR" sz="1400" baseline="30000" dirty="0"/>
              <a:t>2</a:t>
            </a:r>
            <a:r>
              <a:rPr lang="fr-FR" sz="1400" dirty="0"/>
              <a:t> x 1x10</a:t>
            </a:r>
            <a:r>
              <a:rPr lang="fr-FR" sz="1400" baseline="30000" dirty="0"/>
              <a:t>3</a:t>
            </a:r>
            <a:r>
              <a:rPr lang="fr-FR" sz="1400" dirty="0"/>
              <a:t> = 6 x 10</a:t>
            </a:r>
            <a:r>
              <a:rPr lang="fr-FR" sz="1400" baseline="30000" dirty="0"/>
              <a:t>5</a:t>
            </a:r>
            <a:r>
              <a:rPr lang="fr-FR" sz="1400" dirty="0"/>
              <a:t> m</a:t>
            </a:r>
            <a:r>
              <a:rPr lang="fr-FR" sz="1400" baseline="30000" dirty="0"/>
              <a:t>2</a:t>
            </a:r>
            <a:r>
              <a:rPr lang="fr-FR" sz="1400" dirty="0"/>
              <a:t> (valeur dans l’article 65 ha)</a:t>
            </a:r>
          </a:p>
          <a:p>
            <a:r>
              <a:rPr lang="fr-FR" sz="1400" dirty="0"/>
              <a:t>La profondeur du lac étant en moyenne de 13 m, on trouve un volume V=13x6x10</a:t>
            </a:r>
            <a:r>
              <a:rPr lang="fr-FR" sz="1400" baseline="30000" dirty="0"/>
              <a:t>5</a:t>
            </a:r>
            <a:r>
              <a:rPr lang="fr-FR" sz="1400" dirty="0"/>
              <a:t>=8x10</a:t>
            </a:r>
            <a:r>
              <a:rPr lang="fr-FR" sz="1400" baseline="30000" dirty="0"/>
              <a:t>6</a:t>
            </a:r>
            <a:r>
              <a:rPr lang="fr-FR" sz="1400" dirty="0"/>
              <a:t> m</a:t>
            </a:r>
            <a:r>
              <a:rPr lang="fr-FR" sz="1400" baseline="30000" dirty="0"/>
              <a:t>3</a:t>
            </a:r>
            <a:r>
              <a:rPr lang="fr-FR" sz="1400" dirty="0"/>
              <a:t>, soit 8x10</a:t>
            </a:r>
            <a:r>
              <a:rPr lang="fr-FR" sz="1400" baseline="30000" dirty="0"/>
              <a:t>9</a:t>
            </a:r>
            <a:r>
              <a:rPr lang="fr-FR" sz="1400" dirty="0"/>
              <a:t> L</a:t>
            </a:r>
          </a:p>
          <a:p>
            <a:r>
              <a:rPr lang="fr-FR" sz="1400" dirty="0"/>
              <a:t> </a:t>
            </a:r>
          </a:p>
          <a:p>
            <a:r>
              <a:rPr lang="fr-FR" sz="1400" b="1" dirty="0"/>
              <a:t>La démarche est identique au calcul précédent :</a:t>
            </a:r>
            <a:endParaRPr lang="fr-FR" sz="1400" dirty="0"/>
          </a:p>
          <a:p>
            <a:r>
              <a:rPr lang="fr-FR" sz="1400" dirty="0"/>
              <a:t> </a:t>
            </a:r>
          </a:p>
          <a:p>
            <a:r>
              <a:rPr lang="fr-FR" sz="1400" dirty="0"/>
              <a:t>On trouve une masse de CaCO</a:t>
            </a:r>
            <a:r>
              <a:rPr lang="fr-FR" sz="1400" baseline="-25000" dirty="0"/>
              <a:t>3</a:t>
            </a:r>
            <a:r>
              <a:rPr lang="fr-FR" sz="1400" dirty="0"/>
              <a:t> d’environ </a:t>
            </a:r>
            <a:r>
              <a:rPr lang="fr-FR" sz="1400" b="1" dirty="0"/>
              <a:t>25 t</a:t>
            </a:r>
            <a:r>
              <a:rPr lang="fr-FR" sz="1400" dirty="0"/>
              <a:t>, ce qui est cohérent avec l’article</a:t>
            </a:r>
          </a:p>
          <a:p>
            <a:endParaRPr lang="fr-F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4960966F-9627-433C-8AA7-AB78A357BBC6}"/>
              </a:ext>
            </a:extLst>
          </p:cNvPr>
          <p:cNvSpPr>
            <a:spLocks noGrp="1"/>
          </p:cNvSpPr>
          <p:nvPr>
            <p:ph type="ftr" sz="quarter" idx="11"/>
          </p:nvPr>
        </p:nvSpPr>
        <p:spPr/>
        <p:txBody>
          <a:bodyPr/>
          <a:lstStyle/>
          <a:p>
            <a:pPr>
              <a:defRPr/>
            </a:pPr>
            <a:r>
              <a:rPr lang="fr-FR"/>
              <a:t>SPH_03.A Janvier 2019</a:t>
            </a:r>
          </a:p>
        </p:txBody>
      </p:sp>
      <p:sp>
        <p:nvSpPr>
          <p:cNvPr id="5" name="Titre 1">
            <a:extLst>
              <a:ext uri="{FF2B5EF4-FFF2-40B4-BE49-F238E27FC236}">
                <a16:creationId xmlns:a16="http://schemas.microsoft.com/office/drawing/2014/main" id="{3CB32D64-1E8F-4DC3-B623-AEC96126B2A3}"/>
              </a:ext>
            </a:extLst>
          </p:cNvPr>
          <p:cNvSpPr>
            <a:spLocks noGrp="1"/>
          </p:cNvSpPr>
          <p:nvPr>
            <p:ph type="title"/>
          </p:nvPr>
        </p:nvSpPr>
        <p:spPr>
          <a:xfrm>
            <a:off x="457200" y="274638"/>
            <a:ext cx="8229600" cy="1143000"/>
          </a:xfrm>
        </p:spPr>
        <p:txBody>
          <a:bodyPr/>
          <a:lstStyle/>
          <a:p>
            <a:pPr algn="l"/>
            <a:r>
              <a:rPr lang="fr-FR" sz="3600" dirty="0"/>
              <a:t>Résolution des questions préliminaires 2</a:t>
            </a:r>
          </a:p>
        </p:txBody>
      </p:sp>
      <p:sp>
        <p:nvSpPr>
          <p:cNvPr id="6" name="ZoneTexte 5">
            <a:extLst>
              <a:ext uri="{FF2B5EF4-FFF2-40B4-BE49-F238E27FC236}">
                <a16:creationId xmlns:a16="http://schemas.microsoft.com/office/drawing/2014/main" id="{CB91B855-A0C6-4279-A61E-2E84BA4B1ED3}"/>
              </a:ext>
            </a:extLst>
          </p:cNvPr>
          <p:cNvSpPr txBox="1"/>
          <p:nvPr/>
        </p:nvSpPr>
        <p:spPr>
          <a:xfrm>
            <a:off x="457200" y="1484784"/>
            <a:ext cx="8455968" cy="258532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lvl="0"/>
            <a:r>
              <a:rPr lang="fr-FR" dirty="0"/>
              <a:t>1) Equation de la réaction de titrage :</a:t>
            </a:r>
          </a:p>
          <a:p>
            <a:pPr lvl="0"/>
            <a:endParaRPr lang="fr-FR" dirty="0"/>
          </a:p>
          <a:p>
            <a:pPr lvl="0"/>
            <a:r>
              <a:rPr lang="fr-FR" dirty="0"/>
              <a:t>MnO</a:t>
            </a:r>
            <a:r>
              <a:rPr lang="fr-FR" baseline="-25000" dirty="0"/>
              <a:t>4</a:t>
            </a:r>
            <a:r>
              <a:rPr lang="fr-FR" baseline="30000" dirty="0"/>
              <a:t>-</a:t>
            </a:r>
            <a:r>
              <a:rPr lang="fr-FR" dirty="0"/>
              <a:t>(</a:t>
            </a:r>
            <a:r>
              <a:rPr lang="fr-FR" dirty="0" err="1"/>
              <a:t>aq</a:t>
            </a:r>
            <a:r>
              <a:rPr lang="fr-FR" dirty="0"/>
              <a:t>)  +  8H</a:t>
            </a:r>
            <a:r>
              <a:rPr lang="fr-FR" baseline="30000" dirty="0"/>
              <a:t>+</a:t>
            </a:r>
            <a:r>
              <a:rPr lang="fr-FR" dirty="0"/>
              <a:t>(</a:t>
            </a:r>
            <a:r>
              <a:rPr lang="fr-FR" dirty="0" err="1"/>
              <a:t>aq</a:t>
            </a:r>
            <a:r>
              <a:rPr lang="fr-FR" dirty="0"/>
              <a:t>)  +  5e</a:t>
            </a:r>
            <a:r>
              <a:rPr lang="fr-FR" baseline="30000" dirty="0"/>
              <a:t>-</a:t>
            </a:r>
            <a:r>
              <a:rPr lang="fr-FR" dirty="0"/>
              <a:t> 			Mn</a:t>
            </a:r>
            <a:r>
              <a:rPr lang="fr-FR" baseline="30000" dirty="0"/>
              <a:t>2+</a:t>
            </a:r>
            <a:r>
              <a:rPr lang="fr-FR" dirty="0"/>
              <a:t>(</a:t>
            </a:r>
            <a:r>
              <a:rPr lang="fr-FR" dirty="0" err="1"/>
              <a:t>aq</a:t>
            </a:r>
            <a:r>
              <a:rPr lang="fr-FR" dirty="0"/>
              <a:t>)  +  4H</a:t>
            </a:r>
            <a:r>
              <a:rPr lang="fr-FR" baseline="-25000" dirty="0"/>
              <a:t>2</a:t>
            </a:r>
            <a:r>
              <a:rPr lang="fr-FR" dirty="0"/>
              <a:t>O(l)	x4</a:t>
            </a:r>
          </a:p>
          <a:p>
            <a:r>
              <a:rPr lang="fr-FR" dirty="0"/>
              <a:t>SO</a:t>
            </a:r>
            <a:r>
              <a:rPr lang="fr-FR" baseline="-25000" dirty="0"/>
              <a:t>4</a:t>
            </a:r>
            <a:r>
              <a:rPr lang="fr-FR" baseline="30000" dirty="0"/>
              <a:t>2-</a:t>
            </a:r>
            <a:r>
              <a:rPr lang="fr-FR" dirty="0"/>
              <a:t>(</a:t>
            </a:r>
            <a:r>
              <a:rPr lang="fr-FR" dirty="0" err="1"/>
              <a:t>aq</a:t>
            </a:r>
            <a:r>
              <a:rPr lang="fr-FR" dirty="0"/>
              <a:t>) + 4 H</a:t>
            </a:r>
            <a:r>
              <a:rPr lang="fr-FR" baseline="30000" dirty="0"/>
              <a:t>+</a:t>
            </a:r>
            <a:r>
              <a:rPr lang="fr-FR" dirty="0"/>
              <a:t>(</a:t>
            </a:r>
            <a:r>
              <a:rPr lang="fr-FR" dirty="0" err="1"/>
              <a:t>aq</a:t>
            </a:r>
            <a:r>
              <a:rPr lang="fr-FR" dirty="0"/>
              <a:t>) + 4e-			SO</a:t>
            </a:r>
            <a:r>
              <a:rPr lang="fr-FR" baseline="-25000" dirty="0"/>
              <a:t>2</a:t>
            </a:r>
            <a:r>
              <a:rPr lang="fr-FR" dirty="0"/>
              <a:t>(</a:t>
            </a:r>
            <a:r>
              <a:rPr lang="fr-FR" dirty="0" err="1"/>
              <a:t>aq</a:t>
            </a:r>
            <a:r>
              <a:rPr lang="fr-FR" dirty="0"/>
              <a:t>) + 2 H</a:t>
            </a:r>
            <a:r>
              <a:rPr lang="fr-FR" baseline="-25000" dirty="0"/>
              <a:t>2</a:t>
            </a:r>
            <a:r>
              <a:rPr lang="fr-FR" dirty="0"/>
              <a:t>O	(l)	x5</a:t>
            </a:r>
          </a:p>
          <a:p>
            <a:r>
              <a:rPr lang="fr-FR" dirty="0"/>
              <a:t> </a:t>
            </a:r>
          </a:p>
          <a:p>
            <a:r>
              <a:rPr lang="fr-FR" dirty="0"/>
              <a:t>On retrouve l’équation :</a:t>
            </a:r>
          </a:p>
          <a:p>
            <a:r>
              <a:rPr lang="fr-FR" dirty="0"/>
              <a:t> </a:t>
            </a:r>
          </a:p>
          <a:p>
            <a:r>
              <a:rPr lang="en-US" b="1" dirty="0"/>
              <a:t>2 MnO</a:t>
            </a:r>
            <a:r>
              <a:rPr lang="en-US" b="1" baseline="-25000" dirty="0"/>
              <a:t>4</a:t>
            </a:r>
            <a:r>
              <a:rPr lang="en-US" b="1" baseline="30000" dirty="0"/>
              <a:t>–</a:t>
            </a:r>
            <a:r>
              <a:rPr lang="en-US" b="1" baseline="-25000" dirty="0"/>
              <a:t>(</a:t>
            </a:r>
            <a:r>
              <a:rPr lang="en-US" b="1" baseline="-25000" dirty="0" err="1"/>
              <a:t>aq</a:t>
            </a:r>
            <a:r>
              <a:rPr lang="en-US" b="1" baseline="-25000" dirty="0"/>
              <a:t>)</a:t>
            </a:r>
            <a:r>
              <a:rPr lang="en-US" b="1" dirty="0"/>
              <a:t>  +  5 SO</a:t>
            </a:r>
            <a:r>
              <a:rPr lang="en-US" b="1" baseline="-25000" dirty="0"/>
              <a:t>2(</a:t>
            </a:r>
            <a:r>
              <a:rPr lang="en-US" b="1" baseline="-25000" dirty="0" err="1"/>
              <a:t>aq</a:t>
            </a:r>
            <a:r>
              <a:rPr lang="en-US" b="1" baseline="-25000" dirty="0"/>
              <a:t>)</a:t>
            </a:r>
            <a:r>
              <a:rPr lang="en-US" b="1" dirty="0"/>
              <a:t>  +  2 H</a:t>
            </a:r>
            <a:r>
              <a:rPr lang="en-US" b="1" baseline="-25000" dirty="0"/>
              <a:t>2</a:t>
            </a:r>
            <a:r>
              <a:rPr lang="en-US" b="1" dirty="0"/>
              <a:t>O</a:t>
            </a:r>
            <a:r>
              <a:rPr lang="en-US" b="1" baseline="-25000" dirty="0"/>
              <a:t>(l)</a:t>
            </a:r>
            <a:r>
              <a:rPr lang="en-US" b="1" baseline="30000" dirty="0"/>
              <a:t>  </a:t>
            </a:r>
            <a:r>
              <a:rPr lang="en-US" b="1" dirty="0">
                <a:sym typeface="Symbol" panose="05050102010706020507" pitchFamily="18" charset="2"/>
              </a:rPr>
              <a:t></a:t>
            </a:r>
            <a:r>
              <a:rPr lang="en-US" b="1" dirty="0"/>
              <a:t>  2 Mn</a:t>
            </a:r>
            <a:r>
              <a:rPr lang="en-US" b="1" baseline="30000" dirty="0"/>
              <a:t>2+</a:t>
            </a:r>
            <a:r>
              <a:rPr lang="en-US" b="1" baseline="-25000" dirty="0"/>
              <a:t>(</a:t>
            </a:r>
            <a:r>
              <a:rPr lang="en-US" b="1" baseline="-25000" dirty="0" err="1"/>
              <a:t>aq</a:t>
            </a:r>
            <a:r>
              <a:rPr lang="en-US" b="1" baseline="-25000" dirty="0"/>
              <a:t>)</a:t>
            </a:r>
            <a:r>
              <a:rPr lang="en-US" b="1" dirty="0"/>
              <a:t>  +  5 SO</a:t>
            </a:r>
            <a:r>
              <a:rPr lang="en-US" b="1" baseline="-25000" dirty="0"/>
              <a:t>4</a:t>
            </a:r>
            <a:r>
              <a:rPr lang="en-US" b="1" baseline="30000" dirty="0"/>
              <a:t>2–</a:t>
            </a:r>
            <a:r>
              <a:rPr lang="en-US" b="1" baseline="-25000" dirty="0"/>
              <a:t>(</a:t>
            </a:r>
            <a:r>
              <a:rPr lang="en-US" b="1" baseline="-25000" dirty="0" err="1"/>
              <a:t>aq</a:t>
            </a:r>
            <a:r>
              <a:rPr lang="en-US" b="1" baseline="-25000" dirty="0"/>
              <a:t>)</a:t>
            </a:r>
            <a:r>
              <a:rPr lang="en-US" b="1" dirty="0"/>
              <a:t>  + 4  H</a:t>
            </a:r>
            <a:r>
              <a:rPr lang="en-US" b="1" baseline="30000" dirty="0"/>
              <a:t>+</a:t>
            </a:r>
            <a:r>
              <a:rPr lang="en-US" b="1" baseline="-25000" dirty="0"/>
              <a:t>(</a:t>
            </a:r>
            <a:r>
              <a:rPr lang="en-US" b="1" baseline="-25000" dirty="0" err="1"/>
              <a:t>aq</a:t>
            </a:r>
            <a:r>
              <a:rPr lang="en-US" b="1" baseline="-25000" dirty="0"/>
              <a:t>)</a:t>
            </a:r>
            <a:endParaRPr lang="fr-FR" dirty="0"/>
          </a:p>
          <a:p>
            <a:endParaRPr lang="fr-FR" dirty="0"/>
          </a:p>
        </p:txBody>
      </p:sp>
      <p:sp>
        <p:nvSpPr>
          <p:cNvPr id="7" name="ZoneTexte 6">
            <a:extLst>
              <a:ext uri="{FF2B5EF4-FFF2-40B4-BE49-F238E27FC236}">
                <a16:creationId xmlns:a16="http://schemas.microsoft.com/office/drawing/2014/main" id="{7E333ACD-6E15-441D-A4F8-015E46EE3EDE}"/>
              </a:ext>
            </a:extLst>
          </p:cNvPr>
          <p:cNvSpPr txBox="1"/>
          <p:nvPr/>
        </p:nvSpPr>
        <p:spPr>
          <a:xfrm>
            <a:off x="457200" y="4293096"/>
            <a:ext cx="8455968" cy="175432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lvl="0"/>
            <a:r>
              <a:rPr lang="fr-FR" dirty="0"/>
              <a:t>Au fur et à mesure de l’ajout de la solution de permanganate de potassium, les ions MnO</a:t>
            </a:r>
            <a:r>
              <a:rPr lang="fr-FR" baseline="-25000" dirty="0"/>
              <a:t>4</a:t>
            </a:r>
            <a:r>
              <a:rPr lang="fr-FR" baseline="30000" dirty="0"/>
              <a:t>-</a:t>
            </a:r>
            <a:r>
              <a:rPr lang="fr-FR" dirty="0"/>
              <a:t> réagissent avec le dioxyde de soufre SO</a:t>
            </a:r>
            <a:r>
              <a:rPr lang="fr-FR" baseline="-25000" dirty="0"/>
              <a:t>2</a:t>
            </a:r>
            <a:r>
              <a:rPr lang="fr-FR" dirty="0"/>
              <a:t>(</a:t>
            </a:r>
            <a:r>
              <a:rPr lang="fr-FR" dirty="0" err="1"/>
              <a:t>aq</a:t>
            </a:r>
            <a:r>
              <a:rPr lang="fr-FR" dirty="0"/>
              <a:t>), donc la solution dans le bécher reste incolore.</a:t>
            </a:r>
          </a:p>
          <a:p>
            <a:r>
              <a:rPr lang="fr-FR" dirty="0"/>
              <a:t>A l’équivalence, tout le dioxyde de soufre est consommé, les ions MnO</a:t>
            </a:r>
            <a:r>
              <a:rPr lang="fr-FR" baseline="-25000" dirty="0"/>
              <a:t>4</a:t>
            </a:r>
            <a:r>
              <a:rPr lang="fr-FR" baseline="30000" dirty="0"/>
              <a:t>-</a:t>
            </a:r>
            <a:r>
              <a:rPr lang="fr-FR" dirty="0"/>
              <a:t> ne réagissent plus, et la solution se colore en violet.</a:t>
            </a:r>
          </a:p>
          <a:p>
            <a:endParaRPr lang="fr-FR" dirty="0"/>
          </a:p>
        </p:txBody>
      </p:sp>
      <p:pic>
        <p:nvPicPr>
          <p:cNvPr id="3" name="Image 2">
            <a:extLst>
              <a:ext uri="{FF2B5EF4-FFF2-40B4-BE49-F238E27FC236}">
                <a16:creationId xmlns:a16="http://schemas.microsoft.com/office/drawing/2014/main" id="{7978BE5B-CF5B-461D-889E-272F38F6CC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5936" y="2060848"/>
            <a:ext cx="466021" cy="252983"/>
          </a:xfrm>
          <a:prstGeom prst="rect">
            <a:avLst/>
          </a:prstGeom>
        </p:spPr>
      </p:pic>
      <p:pic>
        <p:nvPicPr>
          <p:cNvPr id="8" name="Image 7">
            <a:extLst>
              <a:ext uri="{FF2B5EF4-FFF2-40B4-BE49-F238E27FC236}">
                <a16:creationId xmlns:a16="http://schemas.microsoft.com/office/drawing/2014/main" id="{2E343C0F-6EE7-4E9A-8543-065979CD3F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5935" y="2327240"/>
            <a:ext cx="466021" cy="252983"/>
          </a:xfrm>
          <a:prstGeom prst="rect">
            <a:avLst/>
          </a:prstGeom>
        </p:spPr>
      </p:pic>
    </p:spTree>
    <p:extLst>
      <p:ext uri="{BB962C8B-B14F-4D97-AF65-F5344CB8AC3E}">
        <p14:creationId xmlns:p14="http://schemas.microsoft.com/office/powerpoint/2010/main" val="5386699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750F2DB-FC17-465E-B0D1-B2FA048D43D4}"/>
              </a:ext>
            </a:extLst>
          </p:cNvPr>
          <p:cNvSpPr>
            <a:spLocks noGrp="1"/>
          </p:cNvSpPr>
          <p:nvPr>
            <p:ph type="title"/>
          </p:nvPr>
        </p:nvSpPr>
        <p:spPr/>
        <p:txBody>
          <a:bodyPr/>
          <a:lstStyle/>
          <a:p>
            <a:r>
              <a:rPr lang="fr-FR" sz="3600" dirty="0"/>
              <a:t>Résolution des questions préliminaires 2</a:t>
            </a:r>
          </a:p>
        </p:txBody>
      </p:sp>
      <p:sp>
        <p:nvSpPr>
          <p:cNvPr id="3" name="Espace réservé du contenu 2">
            <a:extLst>
              <a:ext uri="{FF2B5EF4-FFF2-40B4-BE49-F238E27FC236}">
                <a16:creationId xmlns:a16="http://schemas.microsoft.com/office/drawing/2014/main" id="{1BDFD19D-FCA5-445E-9C76-5C80193BCE61}"/>
              </a:ext>
            </a:extLst>
          </p:cNvPr>
          <p:cNvSpPr>
            <a:spLocks noGrp="1"/>
          </p:cNvSpPr>
          <p:nvPr>
            <p:ph idx="1"/>
          </p:nvPr>
        </p:nvSpPr>
        <p:spPr>
          <a:xfrm>
            <a:off x="457200" y="1324877"/>
            <a:ext cx="8229600" cy="1684784"/>
          </a:xfrm>
        </p:spPr>
        <p:txBody>
          <a:bodyPr/>
          <a:lstStyle/>
          <a:p>
            <a:pPr marL="0" indent="0">
              <a:buNone/>
            </a:pPr>
            <a:r>
              <a:rPr lang="fr-FR" sz="1800" dirty="0"/>
              <a:t>2) Démarche : On doit réaliser le titrage de la solution de dioxyde de soufre en prélevant 10,0 </a:t>
            </a:r>
            <a:r>
              <a:rPr lang="fr-FR" sz="1800" dirty="0" err="1"/>
              <a:t>mL</a:t>
            </a:r>
            <a:r>
              <a:rPr lang="fr-FR" sz="1800" dirty="0"/>
              <a:t> de cette solution à l’aide d’une pipette jaugée, puis en versant goutte à goutte la solution de permanganate de potassium jusqu’à persistance de la coloration violette. </a:t>
            </a:r>
          </a:p>
        </p:txBody>
      </p:sp>
      <p:sp>
        <p:nvSpPr>
          <p:cNvPr id="4" name="Espace réservé du pied de page 3">
            <a:extLst>
              <a:ext uri="{FF2B5EF4-FFF2-40B4-BE49-F238E27FC236}">
                <a16:creationId xmlns:a16="http://schemas.microsoft.com/office/drawing/2014/main" id="{E69F8D3B-9881-4CD6-A87A-8120B8E09A56}"/>
              </a:ext>
            </a:extLst>
          </p:cNvPr>
          <p:cNvSpPr>
            <a:spLocks noGrp="1"/>
          </p:cNvSpPr>
          <p:nvPr>
            <p:ph type="ftr" sz="quarter" idx="11"/>
          </p:nvPr>
        </p:nvSpPr>
        <p:spPr/>
        <p:txBody>
          <a:bodyPr/>
          <a:lstStyle/>
          <a:p>
            <a:pPr>
              <a:defRPr/>
            </a:pPr>
            <a:r>
              <a:rPr lang="fr-FR"/>
              <a:t>SPH_03.A Janvier 2019</a:t>
            </a:r>
          </a:p>
        </p:txBody>
      </p:sp>
      <p:pic>
        <p:nvPicPr>
          <p:cNvPr id="6" name="Image 5">
            <a:extLst>
              <a:ext uri="{FF2B5EF4-FFF2-40B4-BE49-F238E27FC236}">
                <a16:creationId xmlns:a16="http://schemas.microsoft.com/office/drawing/2014/main" id="{0EDCBD3E-F7DC-430F-B13A-AB24F57C92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344786" y="2743724"/>
            <a:ext cx="4077072" cy="3057804"/>
          </a:xfrm>
          <a:prstGeom prst="rect">
            <a:avLst/>
          </a:prstGeom>
        </p:spPr>
      </p:pic>
    </p:spTree>
    <p:extLst>
      <p:ext uri="{BB962C8B-B14F-4D97-AF65-F5344CB8AC3E}">
        <p14:creationId xmlns:p14="http://schemas.microsoft.com/office/powerpoint/2010/main" val="13751341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A098DA9-3B99-4FA4-85DF-5ABAEACC64DB}"/>
              </a:ext>
            </a:extLst>
          </p:cNvPr>
          <p:cNvSpPr>
            <a:spLocks noGrp="1"/>
          </p:cNvSpPr>
          <p:nvPr>
            <p:ph type="title"/>
          </p:nvPr>
        </p:nvSpPr>
        <p:spPr/>
        <p:txBody>
          <a:bodyPr/>
          <a:lstStyle/>
          <a:p>
            <a:r>
              <a:rPr lang="fr-FR" sz="3200" dirty="0"/>
              <a:t>Résolution des questions préliminaires 2</a:t>
            </a:r>
          </a:p>
        </p:txBody>
      </p:sp>
      <p:sp>
        <p:nvSpPr>
          <p:cNvPr id="4" name="Espace réservé du pied de page 3">
            <a:extLst>
              <a:ext uri="{FF2B5EF4-FFF2-40B4-BE49-F238E27FC236}">
                <a16:creationId xmlns:a16="http://schemas.microsoft.com/office/drawing/2014/main" id="{B898C9FA-3DEC-4FDA-B340-0366568C1211}"/>
              </a:ext>
            </a:extLst>
          </p:cNvPr>
          <p:cNvSpPr>
            <a:spLocks noGrp="1"/>
          </p:cNvSpPr>
          <p:nvPr>
            <p:ph type="ftr" sz="quarter" idx="11"/>
          </p:nvPr>
        </p:nvSpPr>
        <p:spPr/>
        <p:txBody>
          <a:bodyPr/>
          <a:lstStyle/>
          <a:p>
            <a:pPr>
              <a:defRPr/>
            </a:pPr>
            <a:r>
              <a:rPr lang="fr-FR"/>
              <a:t>SPH_03.A Janvier 2019</a:t>
            </a:r>
          </a:p>
        </p:txBody>
      </p:sp>
      <p:pic>
        <p:nvPicPr>
          <p:cNvPr id="5" name="Image 4">
            <a:extLst>
              <a:ext uri="{FF2B5EF4-FFF2-40B4-BE49-F238E27FC236}">
                <a16:creationId xmlns:a16="http://schemas.microsoft.com/office/drawing/2014/main" id="{53A645B6-ADCC-44A3-8678-8333096DEB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75" y="1916832"/>
            <a:ext cx="3552395" cy="2664296"/>
          </a:xfrm>
          <a:prstGeom prst="rect">
            <a:avLst/>
          </a:prstGeom>
        </p:spPr>
      </p:pic>
      <p:pic>
        <p:nvPicPr>
          <p:cNvPr id="7" name="Image 6">
            <a:extLst>
              <a:ext uri="{FF2B5EF4-FFF2-40B4-BE49-F238E27FC236}">
                <a16:creationId xmlns:a16="http://schemas.microsoft.com/office/drawing/2014/main" id="{640EC4FC-72F2-4CC2-9C78-BDA47C58E5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6030" y="1916832"/>
            <a:ext cx="3552395" cy="2664296"/>
          </a:xfrm>
          <a:prstGeom prst="rect">
            <a:avLst/>
          </a:prstGeom>
        </p:spPr>
      </p:pic>
      <p:sp>
        <p:nvSpPr>
          <p:cNvPr id="8" name="ZoneTexte 7">
            <a:extLst>
              <a:ext uri="{FF2B5EF4-FFF2-40B4-BE49-F238E27FC236}">
                <a16:creationId xmlns:a16="http://schemas.microsoft.com/office/drawing/2014/main" id="{0C2D16AC-C109-4B36-8D9C-91E8EBA926A4}"/>
              </a:ext>
            </a:extLst>
          </p:cNvPr>
          <p:cNvSpPr txBox="1"/>
          <p:nvPr/>
        </p:nvSpPr>
        <p:spPr>
          <a:xfrm>
            <a:off x="1619672" y="4797152"/>
            <a:ext cx="2232249" cy="369332"/>
          </a:xfrm>
          <a:prstGeom prst="rect">
            <a:avLst/>
          </a:prstGeom>
          <a:noFill/>
        </p:spPr>
        <p:txBody>
          <a:bodyPr wrap="square" rtlCol="0">
            <a:spAutoFit/>
          </a:bodyPr>
          <a:lstStyle/>
          <a:p>
            <a:r>
              <a:rPr lang="fr-FR" dirty="0"/>
              <a:t>Avant équivalence</a:t>
            </a:r>
          </a:p>
        </p:txBody>
      </p:sp>
      <p:sp>
        <p:nvSpPr>
          <p:cNvPr id="9" name="ZoneTexte 8">
            <a:extLst>
              <a:ext uri="{FF2B5EF4-FFF2-40B4-BE49-F238E27FC236}">
                <a16:creationId xmlns:a16="http://schemas.microsoft.com/office/drawing/2014/main" id="{3CFD1D1B-1481-4E98-A569-DCAC3294A68D}"/>
              </a:ext>
            </a:extLst>
          </p:cNvPr>
          <p:cNvSpPr txBox="1"/>
          <p:nvPr/>
        </p:nvSpPr>
        <p:spPr>
          <a:xfrm>
            <a:off x="5580112" y="4797152"/>
            <a:ext cx="2232249" cy="369332"/>
          </a:xfrm>
          <a:prstGeom prst="rect">
            <a:avLst/>
          </a:prstGeom>
          <a:noFill/>
        </p:spPr>
        <p:txBody>
          <a:bodyPr wrap="square" rtlCol="0">
            <a:spAutoFit/>
          </a:bodyPr>
          <a:lstStyle/>
          <a:p>
            <a:r>
              <a:rPr lang="fr-FR" dirty="0"/>
              <a:t>A l’équivalence</a:t>
            </a:r>
          </a:p>
        </p:txBody>
      </p:sp>
    </p:spTree>
    <p:extLst>
      <p:ext uri="{BB962C8B-B14F-4D97-AF65-F5344CB8AC3E}">
        <p14:creationId xmlns:p14="http://schemas.microsoft.com/office/powerpoint/2010/main" val="352259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a:extLst>
              <a:ext uri="{FF2B5EF4-FFF2-40B4-BE49-F238E27FC236}">
                <a16:creationId xmlns:a16="http://schemas.microsoft.com/office/drawing/2014/main" id="{B7AE4033-F167-4F28-A0F0-EA4B0FADECC8}"/>
              </a:ext>
            </a:extLst>
          </p:cNvPr>
          <p:cNvSpPr>
            <a:spLocks noGrp="1"/>
          </p:cNvSpPr>
          <p:nvPr>
            <p:ph type="title"/>
          </p:nvPr>
        </p:nvSpPr>
        <p:spPr/>
        <p:txBody>
          <a:bodyPr/>
          <a:lstStyle/>
          <a:p>
            <a:r>
              <a:rPr lang="fr-FR" altLang="fr-FR" dirty="0"/>
              <a:t>SUJET ELEVES</a:t>
            </a:r>
          </a:p>
        </p:txBody>
      </p:sp>
      <p:sp>
        <p:nvSpPr>
          <p:cNvPr id="2" name="Espace réservé du pied de page 1">
            <a:extLst>
              <a:ext uri="{FF2B5EF4-FFF2-40B4-BE49-F238E27FC236}">
                <a16:creationId xmlns:a16="http://schemas.microsoft.com/office/drawing/2014/main" id="{7152F0BA-F1EE-4727-A829-609968A288B7}"/>
              </a:ext>
            </a:extLst>
          </p:cNvPr>
          <p:cNvSpPr>
            <a:spLocks noGrp="1"/>
          </p:cNvSpPr>
          <p:nvPr>
            <p:ph type="ftr" sz="quarter" idx="11"/>
          </p:nvPr>
        </p:nvSpPr>
        <p:spPr/>
        <p:txBody>
          <a:bodyPr/>
          <a:lstStyle/>
          <a:p>
            <a:pPr>
              <a:defRPr/>
            </a:pPr>
            <a:r>
              <a:rPr lang="fr-FR"/>
              <a:t>SPH_03.A Janvier 2019</a:t>
            </a:r>
          </a:p>
        </p:txBody>
      </p:sp>
      <p:sp>
        <p:nvSpPr>
          <p:cNvPr id="7" name="Rectangle : coins arrondis 6">
            <a:extLst>
              <a:ext uri="{FF2B5EF4-FFF2-40B4-BE49-F238E27FC236}">
                <a16:creationId xmlns:a16="http://schemas.microsoft.com/office/drawing/2014/main" id="{C96A9DFD-DC01-4A8F-910B-2CA94C700CE3}"/>
              </a:ext>
            </a:extLst>
          </p:cNvPr>
          <p:cNvSpPr/>
          <p:nvPr/>
        </p:nvSpPr>
        <p:spPr>
          <a:xfrm>
            <a:off x="1355394" y="1888455"/>
            <a:ext cx="6432550" cy="2620665"/>
          </a:xfrm>
          <a:prstGeom prst="roundRect">
            <a:avLst>
              <a:gd name="adj" fmla="val 23811"/>
            </a:avLst>
          </a:prstGeom>
          <a:ln>
            <a:solidFill>
              <a:schemeClr val="tx1"/>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0"/>
              </a:spcAft>
            </a:pPr>
            <a:r>
              <a:rPr lang="fr-FR" sz="1600" b="1" dirty="0">
                <a:effectLst/>
                <a:ea typeface="Calibri" panose="020F0502020204030204" pitchFamily="34" charset="0"/>
                <a:cs typeface="Times New Roman" panose="02020603050405020304" pitchFamily="18" charset="0"/>
              </a:rPr>
              <a:t>Un étudiant </a:t>
            </a:r>
            <a:r>
              <a:rPr lang="fr-FR" sz="1600" b="1" dirty="0" err="1">
                <a:effectLst/>
                <a:ea typeface="Calibri" panose="020F0502020204030204" pitchFamily="34" charset="0"/>
                <a:cs typeface="Times New Roman" panose="02020603050405020304" pitchFamily="18" charset="0"/>
              </a:rPr>
              <a:t>québéquois</a:t>
            </a:r>
            <a:r>
              <a:rPr lang="fr-FR" sz="1600" b="1" dirty="0">
                <a:effectLst/>
                <a:ea typeface="Calibri" panose="020F0502020204030204" pitchFamily="34" charset="0"/>
                <a:cs typeface="Times New Roman" panose="02020603050405020304" pitchFamily="18" charset="0"/>
              </a:rPr>
              <a:t> à l’Université </a:t>
            </a:r>
            <a:r>
              <a:rPr lang="fr-FR" sz="1600" b="1" dirty="0" err="1">
                <a:effectLst/>
                <a:ea typeface="Calibri" panose="020F0502020204030204" pitchFamily="34" charset="0"/>
                <a:cs typeface="Times New Roman" panose="02020603050405020304" pitchFamily="18" charset="0"/>
              </a:rPr>
              <a:t>Queen’s</a:t>
            </a:r>
            <a:r>
              <a:rPr lang="fr-FR" sz="1600" b="1" dirty="0">
                <a:effectLst/>
                <a:ea typeface="Calibri" panose="020F0502020204030204" pitchFamily="34" charset="0"/>
                <a:cs typeface="Times New Roman" panose="02020603050405020304" pitchFamily="18" charset="0"/>
              </a:rPr>
              <a:t> en Ontario et originaire de la région du lac des hauteurs souhaite faire un mémoire sur l’état des « lacs acides » dans sa région natale. Il veut d’abord vérifier si la technique citée dans un article d’un journal local permet effectivement de rendre à un lac un pH compatible avec la vie aquatique, puis contrôler les émissions de dioxyde de soufre de la centrale à mazout de Lennox proche de son université, susceptibles d’avoir un impact sur le pH du lac. </a:t>
            </a:r>
            <a:endParaRPr lang="fr-FR" sz="1600" dirty="0">
              <a:effectLst/>
              <a:ea typeface="Calibri" panose="020F0502020204030204" pitchFamily="34" charset="0"/>
              <a:cs typeface="Times New Roman" panose="02020603050405020304" pitchFamily="18" charset="0"/>
            </a:endParaRPr>
          </a:p>
          <a:p>
            <a:pPr algn="ctr">
              <a:lnSpc>
                <a:spcPct val="107000"/>
              </a:lnSpc>
              <a:spcAft>
                <a:spcPts val="800"/>
              </a:spcAft>
            </a:pPr>
            <a:r>
              <a:rPr lang="fr-FR" sz="1100" dirty="0">
                <a:effectLst/>
                <a:ea typeface="Calibri" panose="020F0502020204030204" pitchFamily="34" charset="0"/>
                <a:cs typeface="Times New Roman" panose="02020603050405020304" pitchFamily="18" charset="0"/>
              </a:rPr>
              <a:t>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3D023729-D5BB-4B76-A0F8-477AFEDE371A}"/>
              </a:ext>
            </a:extLst>
          </p:cNvPr>
          <p:cNvSpPr>
            <a:spLocks noGrp="1"/>
          </p:cNvSpPr>
          <p:nvPr>
            <p:ph type="ftr" sz="quarter" idx="11"/>
          </p:nvPr>
        </p:nvSpPr>
        <p:spPr/>
        <p:txBody>
          <a:bodyPr/>
          <a:lstStyle/>
          <a:p>
            <a:pPr>
              <a:defRPr/>
            </a:pPr>
            <a:r>
              <a:rPr lang="fr-FR"/>
              <a:t>SPH_03.A Janvier 2019</a:t>
            </a:r>
          </a:p>
        </p:txBody>
      </p:sp>
      <p:sp>
        <p:nvSpPr>
          <p:cNvPr id="5" name="Titre 1">
            <a:extLst>
              <a:ext uri="{FF2B5EF4-FFF2-40B4-BE49-F238E27FC236}">
                <a16:creationId xmlns:a16="http://schemas.microsoft.com/office/drawing/2014/main" id="{29FFD2C1-C7D8-4049-9129-C4DBA543F508}"/>
              </a:ext>
            </a:extLst>
          </p:cNvPr>
          <p:cNvSpPr>
            <a:spLocks noGrp="1"/>
          </p:cNvSpPr>
          <p:nvPr>
            <p:ph type="title"/>
          </p:nvPr>
        </p:nvSpPr>
        <p:spPr>
          <a:xfrm>
            <a:off x="457200" y="274638"/>
            <a:ext cx="8229600" cy="1143000"/>
          </a:xfrm>
        </p:spPr>
        <p:txBody>
          <a:bodyPr/>
          <a:lstStyle/>
          <a:p>
            <a:pPr eaLnBrk="1" hangingPunct="1"/>
            <a:r>
              <a:rPr lang="fr-FR" altLang="fr-FR" sz="2500" dirty="0"/>
              <a:t>Etape 3: </a:t>
            </a:r>
            <a:br>
              <a:rPr lang="fr-FR" altLang="fr-FR" sz="2500" dirty="0"/>
            </a:br>
            <a:r>
              <a:rPr lang="fr-FR" altLang="fr-FR" sz="2500" dirty="0"/>
              <a:t>Proposition de résolution finale du problème:</a:t>
            </a:r>
            <a:endParaRPr lang="fr-FR" altLang="fr-FR" dirty="0"/>
          </a:p>
        </p:txBody>
      </p:sp>
      <mc:AlternateContent xmlns:mc="http://schemas.openxmlformats.org/markup-compatibility/2006">
        <mc:Choice xmlns:a14="http://schemas.microsoft.com/office/drawing/2010/main" Requires="a14">
          <p:sp>
            <p:nvSpPr>
              <p:cNvPr id="6" name="ZoneTexte 5">
                <a:extLst>
                  <a:ext uri="{FF2B5EF4-FFF2-40B4-BE49-F238E27FC236}">
                    <a16:creationId xmlns:a16="http://schemas.microsoft.com/office/drawing/2014/main" id="{008EDE9B-0465-4E45-9D09-38BAC0846DD8}"/>
                  </a:ext>
                </a:extLst>
              </p:cNvPr>
              <p:cNvSpPr txBox="1"/>
              <p:nvPr/>
            </p:nvSpPr>
            <p:spPr>
              <a:xfrm>
                <a:off x="318356" y="1628800"/>
                <a:ext cx="8507288" cy="410977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fr-FR" sz="1400" b="1" dirty="0"/>
                  <a:t>Partie 2 :</a:t>
                </a:r>
              </a:p>
              <a:p>
                <a:endParaRPr lang="fr-FR" sz="1400" dirty="0"/>
              </a:p>
              <a:p>
                <a:r>
                  <a:rPr lang="fr-FR" sz="1400" dirty="0"/>
                  <a:t>On réalise le titrage d’un volume V</a:t>
                </a:r>
                <a:r>
                  <a:rPr lang="fr-FR" sz="1400" baseline="-25000" dirty="0"/>
                  <a:t>0</a:t>
                </a:r>
                <a:r>
                  <a:rPr lang="fr-FR" sz="1400" dirty="0"/>
                  <a:t>=100,0 </a:t>
                </a:r>
                <a:r>
                  <a:rPr lang="fr-FR" sz="1400" dirty="0" err="1"/>
                  <a:t>mL</a:t>
                </a:r>
                <a:r>
                  <a:rPr lang="fr-FR" sz="1400" dirty="0"/>
                  <a:t> de solution de dioxyde de soufre par une solution de permanganate de potassium de concentration molaire c1= 1,0x10</a:t>
                </a:r>
                <a:r>
                  <a:rPr lang="fr-FR" sz="1400" baseline="30000" dirty="0"/>
                  <a:t>-2</a:t>
                </a:r>
                <a:r>
                  <a:rPr lang="fr-FR" sz="1400" dirty="0"/>
                  <a:t> mol.L</a:t>
                </a:r>
                <a:r>
                  <a:rPr lang="fr-FR" sz="1400" baseline="30000" dirty="0"/>
                  <a:t>-1</a:t>
                </a:r>
                <a:endParaRPr lang="fr-FR" sz="1400" dirty="0"/>
              </a:p>
              <a:p>
                <a:r>
                  <a:rPr lang="fr-FR" sz="1400" dirty="0"/>
                  <a:t> </a:t>
                </a:r>
              </a:p>
              <a:p>
                <a:r>
                  <a:rPr lang="fr-FR" sz="1400" dirty="0"/>
                  <a:t>On trouve un volume équivalent </a:t>
                </a:r>
                <a:r>
                  <a:rPr lang="fr-FR" sz="1400" b="1" dirty="0"/>
                  <a:t>V</a:t>
                </a:r>
                <a:r>
                  <a:rPr lang="fr-FR" sz="1400" b="1" baseline="-25000" dirty="0"/>
                  <a:t>E</a:t>
                </a:r>
                <a:r>
                  <a:rPr lang="fr-FR" sz="1400" b="1" dirty="0"/>
                  <a:t>= 8,0 </a:t>
                </a:r>
                <a:r>
                  <a:rPr lang="fr-FR" sz="1400" b="1" dirty="0" err="1"/>
                  <a:t>mL</a:t>
                </a:r>
                <a:r>
                  <a:rPr lang="fr-FR" sz="1400" dirty="0"/>
                  <a:t>.</a:t>
                </a:r>
              </a:p>
              <a:p>
                <a:r>
                  <a:rPr lang="fr-FR" sz="1400" dirty="0"/>
                  <a:t> </a:t>
                </a:r>
              </a:p>
              <a:p>
                <a:r>
                  <a:rPr lang="fr-FR" sz="1400" dirty="0"/>
                  <a:t>D’après l’équation de réaction, à l’équivalence, on a : </a:t>
                </a:r>
                <a14:m>
                  <m:oMath xmlns:m="http://schemas.openxmlformats.org/officeDocument/2006/math">
                    <m:r>
                      <a:rPr lang="fr-FR" sz="1400" i="1">
                        <a:latin typeface="Cambria Math" panose="02040503050406030204" pitchFamily="18" charset="0"/>
                      </a:rPr>
                      <m:t>𝑛𝐸</m:t>
                    </m:r>
                    <m:d>
                      <m:dPr>
                        <m:ctrlPr>
                          <a:rPr lang="fr-FR" sz="1400" i="1">
                            <a:latin typeface="Cambria Math" panose="02040503050406030204" pitchFamily="18" charset="0"/>
                          </a:rPr>
                        </m:ctrlPr>
                      </m:dPr>
                      <m:e>
                        <m:r>
                          <a:rPr lang="fr-FR" sz="1400" i="1">
                            <a:latin typeface="Cambria Math" panose="02040503050406030204" pitchFamily="18" charset="0"/>
                          </a:rPr>
                          <m:t>𝑀𝑛𝑂</m:t>
                        </m:r>
                        <m:r>
                          <a:rPr lang="fr-FR" sz="1400" i="1" baseline="-25000">
                            <a:latin typeface="Cambria Math" panose="02040503050406030204" pitchFamily="18" charset="0"/>
                          </a:rPr>
                          <m:t>4</m:t>
                        </m:r>
                        <m:r>
                          <a:rPr lang="fr-FR" sz="1400" i="1" baseline="30000">
                            <a:latin typeface="Cambria Math" panose="02040503050406030204" pitchFamily="18" charset="0"/>
                          </a:rPr>
                          <m:t>−</m:t>
                        </m:r>
                      </m:e>
                    </m:d>
                    <m:r>
                      <a:rPr lang="fr-FR" sz="1400" i="1">
                        <a:latin typeface="Cambria Math" panose="02040503050406030204" pitchFamily="18" charset="0"/>
                      </a:rPr>
                      <m:t>=</m:t>
                    </m:r>
                    <m:f>
                      <m:fPr>
                        <m:ctrlPr>
                          <a:rPr lang="fr-FR" sz="1400" i="1">
                            <a:latin typeface="Cambria Math" panose="02040503050406030204" pitchFamily="18" charset="0"/>
                          </a:rPr>
                        </m:ctrlPr>
                      </m:fPr>
                      <m:num>
                        <m:r>
                          <a:rPr lang="fr-FR" sz="1400" i="1">
                            <a:latin typeface="Cambria Math" panose="02040503050406030204" pitchFamily="18" charset="0"/>
                          </a:rPr>
                          <m:t>2</m:t>
                        </m:r>
                      </m:num>
                      <m:den>
                        <m:r>
                          <a:rPr lang="fr-FR" sz="1400" i="1">
                            <a:latin typeface="Cambria Math" panose="02040503050406030204" pitchFamily="18" charset="0"/>
                          </a:rPr>
                          <m:t>5</m:t>
                        </m:r>
                      </m:den>
                    </m:f>
                    <m:r>
                      <a:rPr lang="fr-FR" sz="1400" i="1">
                        <a:latin typeface="Cambria Math" panose="02040503050406030204" pitchFamily="18" charset="0"/>
                      </a:rPr>
                      <m:t>𝑛𝑖</m:t>
                    </m:r>
                    <m:r>
                      <a:rPr lang="fr-FR" sz="1400" i="1">
                        <a:latin typeface="Cambria Math" panose="02040503050406030204" pitchFamily="18" charset="0"/>
                      </a:rPr>
                      <m:t>(</m:t>
                    </m:r>
                    <m:r>
                      <a:rPr lang="fr-FR" sz="1400" i="1">
                        <a:latin typeface="Cambria Math" panose="02040503050406030204" pitchFamily="18" charset="0"/>
                      </a:rPr>
                      <m:t>𝑆𝑂</m:t>
                    </m:r>
                    <m:r>
                      <a:rPr lang="fr-FR" sz="1400" i="1" baseline="-25000">
                        <a:latin typeface="Cambria Math" panose="02040503050406030204" pitchFamily="18" charset="0"/>
                      </a:rPr>
                      <m:t>2</m:t>
                    </m:r>
                    <m:r>
                      <a:rPr lang="fr-FR" sz="1400" i="1">
                        <a:latin typeface="Cambria Math" panose="02040503050406030204" pitchFamily="18" charset="0"/>
                      </a:rPr>
                      <m:t>)</m:t>
                    </m:r>
                  </m:oMath>
                </a14:m>
                <a:endParaRPr lang="fr-FR" sz="1400" dirty="0"/>
              </a:p>
              <a:p>
                <a:r>
                  <a:rPr lang="fr-FR" sz="1400" dirty="0"/>
                  <a:t>On a donc [SO</a:t>
                </a:r>
                <a:r>
                  <a:rPr lang="fr-FR" sz="1400" baseline="-25000" dirty="0"/>
                  <a:t>2</a:t>
                </a:r>
                <a:r>
                  <a:rPr lang="fr-FR" sz="1400" dirty="0"/>
                  <a:t>] = </a:t>
                </a:r>
                <a14:m>
                  <m:oMath xmlns:m="http://schemas.openxmlformats.org/officeDocument/2006/math">
                    <m:f>
                      <m:fPr>
                        <m:ctrlPr>
                          <a:rPr lang="fr-FR" sz="1400" i="1">
                            <a:latin typeface="Cambria Math" panose="02040503050406030204" pitchFamily="18" charset="0"/>
                          </a:rPr>
                        </m:ctrlPr>
                      </m:fPr>
                      <m:num>
                        <m:r>
                          <a:rPr lang="fr-FR" sz="1400" i="1">
                            <a:latin typeface="Cambria Math" panose="02040503050406030204" pitchFamily="18" charset="0"/>
                          </a:rPr>
                          <m:t>5</m:t>
                        </m:r>
                      </m:num>
                      <m:den>
                        <m:r>
                          <a:rPr lang="fr-FR" sz="1400" i="1">
                            <a:latin typeface="Cambria Math" panose="02040503050406030204" pitchFamily="18" charset="0"/>
                          </a:rPr>
                          <m:t>2</m:t>
                        </m:r>
                      </m:den>
                    </m:f>
                    <m:r>
                      <a:rPr lang="fr-FR" sz="1400" i="1">
                        <a:latin typeface="Cambria Math" panose="02040503050406030204" pitchFamily="18" charset="0"/>
                      </a:rPr>
                      <m:t>×</m:t>
                    </m:r>
                    <m:f>
                      <m:fPr>
                        <m:ctrlPr>
                          <a:rPr lang="fr-FR" sz="1400" i="1">
                            <a:latin typeface="Cambria Math" panose="02040503050406030204" pitchFamily="18" charset="0"/>
                          </a:rPr>
                        </m:ctrlPr>
                      </m:fPr>
                      <m:num>
                        <m:r>
                          <a:rPr lang="fr-FR" sz="1400" i="1">
                            <a:latin typeface="Cambria Math" panose="02040503050406030204" pitchFamily="18" charset="0"/>
                          </a:rPr>
                          <m:t>𝐶</m:t>
                        </m:r>
                        <m:r>
                          <a:rPr lang="fr-FR" sz="1400" i="1">
                            <a:latin typeface="Cambria Math" panose="02040503050406030204" pitchFamily="18" charset="0"/>
                          </a:rPr>
                          <m:t>1×</m:t>
                        </m:r>
                        <m:r>
                          <a:rPr lang="fr-FR" sz="1400" i="1">
                            <a:latin typeface="Cambria Math" panose="02040503050406030204" pitchFamily="18" charset="0"/>
                          </a:rPr>
                          <m:t>𝑉𝐸</m:t>
                        </m:r>
                      </m:num>
                      <m:den>
                        <m:r>
                          <a:rPr lang="fr-FR" sz="1400" i="1">
                            <a:latin typeface="Cambria Math" panose="02040503050406030204" pitchFamily="18" charset="0"/>
                          </a:rPr>
                          <m:t>𝑉</m:t>
                        </m:r>
                        <m:r>
                          <a:rPr lang="fr-FR" sz="1400" i="1">
                            <a:latin typeface="Cambria Math" panose="02040503050406030204" pitchFamily="18" charset="0"/>
                          </a:rPr>
                          <m:t>0</m:t>
                        </m:r>
                      </m:den>
                    </m:f>
                    <m:r>
                      <a:rPr lang="fr-FR" sz="1400" i="1">
                        <a:latin typeface="Cambria Math" panose="02040503050406030204" pitchFamily="18" charset="0"/>
                      </a:rPr>
                      <m:t>=</m:t>
                    </m:r>
                    <m:f>
                      <m:fPr>
                        <m:ctrlPr>
                          <a:rPr lang="fr-FR" sz="1400" i="1">
                            <a:latin typeface="Cambria Math" panose="02040503050406030204" pitchFamily="18" charset="0"/>
                          </a:rPr>
                        </m:ctrlPr>
                      </m:fPr>
                      <m:num>
                        <m:r>
                          <a:rPr lang="fr-FR" sz="1400" i="1">
                            <a:latin typeface="Cambria Math" panose="02040503050406030204" pitchFamily="18" charset="0"/>
                          </a:rPr>
                          <m:t>5</m:t>
                        </m:r>
                      </m:num>
                      <m:den>
                        <m:r>
                          <a:rPr lang="fr-FR" sz="1400" i="1">
                            <a:latin typeface="Cambria Math" panose="02040503050406030204" pitchFamily="18" charset="0"/>
                          </a:rPr>
                          <m:t>2</m:t>
                        </m:r>
                      </m:den>
                    </m:f>
                    <m:r>
                      <a:rPr lang="fr-FR" sz="1400" i="1">
                        <a:latin typeface="Cambria Math" panose="02040503050406030204" pitchFamily="18" charset="0"/>
                      </a:rPr>
                      <m:t>×</m:t>
                    </m:r>
                    <m:f>
                      <m:fPr>
                        <m:ctrlPr>
                          <a:rPr lang="fr-FR" sz="1400" i="1">
                            <a:latin typeface="Cambria Math" panose="02040503050406030204" pitchFamily="18" charset="0"/>
                          </a:rPr>
                        </m:ctrlPr>
                      </m:fPr>
                      <m:num>
                        <m:r>
                          <a:rPr lang="fr-FR" sz="1400" i="1">
                            <a:latin typeface="Cambria Math" panose="02040503050406030204" pitchFamily="18" charset="0"/>
                          </a:rPr>
                          <m:t>1,0×10−2×8.0</m:t>
                        </m:r>
                      </m:num>
                      <m:den>
                        <m:r>
                          <a:rPr lang="fr-FR" sz="1400" i="1">
                            <a:latin typeface="Cambria Math" panose="02040503050406030204" pitchFamily="18" charset="0"/>
                          </a:rPr>
                          <m:t>10,0</m:t>
                        </m:r>
                      </m:den>
                    </m:f>
                    <m:r>
                      <a:rPr lang="fr-FR" sz="1400" i="1">
                        <a:latin typeface="Cambria Math" panose="02040503050406030204" pitchFamily="18" charset="0"/>
                      </a:rPr>
                      <m:t>=2,0×10</m:t>
                    </m:r>
                    <m:r>
                      <a:rPr lang="fr-FR" sz="1400" i="1" baseline="30000">
                        <a:latin typeface="Cambria Math" panose="02040503050406030204" pitchFamily="18" charset="0"/>
                      </a:rPr>
                      <m:t>−2</m:t>
                    </m:r>
                    <m:r>
                      <a:rPr lang="fr-FR" sz="1400" i="1">
                        <a:latin typeface="Cambria Math" panose="02040503050406030204" pitchFamily="18" charset="0"/>
                      </a:rPr>
                      <m:t> </m:t>
                    </m:r>
                    <m:r>
                      <a:rPr lang="fr-FR" sz="1400" i="1">
                        <a:latin typeface="Cambria Math" panose="02040503050406030204" pitchFamily="18" charset="0"/>
                      </a:rPr>
                      <m:t>𝑚𝑜𝑙</m:t>
                    </m:r>
                    <m:r>
                      <a:rPr lang="fr-FR" sz="1400" i="1">
                        <a:latin typeface="Cambria Math" panose="02040503050406030204" pitchFamily="18" charset="0"/>
                      </a:rPr>
                      <m:t>.</m:t>
                    </m:r>
                    <m:r>
                      <a:rPr lang="fr-FR" sz="1400" i="1">
                        <a:latin typeface="Cambria Math" panose="02040503050406030204" pitchFamily="18" charset="0"/>
                      </a:rPr>
                      <m:t>𝐿</m:t>
                    </m:r>
                    <m:r>
                      <a:rPr lang="fr-FR" sz="1400" i="1" baseline="30000">
                        <a:latin typeface="Cambria Math" panose="02040503050406030204" pitchFamily="18" charset="0"/>
                      </a:rPr>
                      <m:t>−1</m:t>
                    </m:r>
                  </m:oMath>
                </a14:m>
                <a:endParaRPr lang="fr-FR" sz="1400" baseline="30000" dirty="0"/>
              </a:p>
              <a:p>
                <a:endParaRPr lang="fr-FR" sz="1400" baseline="30000" dirty="0"/>
              </a:p>
              <a:p>
                <a:r>
                  <a:rPr lang="fr-FR" sz="1400" b="1" dirty="0"/>
                  <a:t>Concentration massique : </a:t>
                </a:r>
              </a:p>
              <a:p>
                <a:endParaRPr lang="fr-FR" sz="1400" dirty="0"/>
              </a:p>
              <a:p>
                <a:r>
                  <a:rPr lang="fr-FR" sz="1400" dirty="0"/>
                  <a:t>M(SO</a:t>
                </a:r>
                <a:r>
                  <a:rPr lang="fr-FR" sz="1400" baseline="-25000" dirty="0"/>
                  <a:t>2</a:t>
                </a:r>
                <a:r>
                  <a:rPr lang="fr-FR" sz="1400" dirty="0"/>
                  <a:t>) = 32,1+2x16,0 = 64,1 g.mol</a:t>
                </a:r>
                <a:r>
                  <a:rPr lang="fr-FR" sz="1400" baseline="30000" dirty="0"/>
                  <a:t>-1</a:t>
                </a:r>
                <a:endParaRPr lang="fr-FR" sz="1400" dirty="0"/>
              </a:p>
              <a:p>
                <a:r>
                  <a:rPr lang="fr-FR" sz="1400" dirty="0"/>
                  <a:t>C</a:t>
                </a:r>
                <a:r>
                  <a:rPr lang="fr-FR" sz="1400" baseline="-25000" dirty="0"/>
                  <a:t>m</a:t>
                </a:r>
                <a:r>
                  <a:rPr lang="fr-FR" sz="1400" dirty="0"/>
                  <a:t>(SO</a:t>
                </a:r>
                <a:r>
                  <a:rPr lang="fr-FR" sz="1400" baseline="-25000" dirty="0"/>
                  <a:t>2</a:t>
                </a:r>
                <a:r>
                  <a:rPr lang="fr-FR" sz="1400" dirty="0"/>
                  <a:t>) =2,0x10</a:t>
                </a:r>
                <a:r>
                  <a:rPr lang="fr-FR" sz="1400" baseline="30000" dirty="0"/>
                  <a:t>-2</a:t>
                </a:r>
                <a:r>
                  <a:rPr lang="fr-FR" sz="1400" dirty="0"/>
                  <a:t>x 64,1 = 1,3 g.L</a:t>
                </a:r>
                <a:r>
                  <a:rPr lang="fr-FR" sz="1400" baseline="30000" dirty="0"/>
                  <a:t>-1</a:t>
                </a:r>
                <a:endParaRPr lang="fr-FR" sz="1400" dirty="0"/>
              </a:p>
              <a:p>
                <a:r>
                  <a:rPr lang="fr-FR" sz="1400" dirty="0"/>
                  <a:t> </a:t>
                </a:r>
              </a:p>
              <a:p>
                <a:r>
                  <a:rPr lang="fr-FR" sz="1400" dirty="0"/>
                  <a:t>Cette concentration massique correspond à un volume d’air de 1,0x10</a:t>
                </a:r>
                <a:r>
                  <a:rPr lang="fr-FR" sz="1400" baseline="30000" dirty="0"/>
                  <a:t>4</a:t>
                </a:r>
                <a:r>
                  <a:rPr lang="fr-FR" sz="1400" dirty="0"/>
                  <a:t> m</a:t>
                </a:r>
                <a:r>
                  <a:rPr lang="fr-FR" sz="1400" baseline="30000" dirty="0"/>
                  <a:t>3</a:t>
                </a:r>
                <a:r>
                  <a:rPr lang="fr-FR" sz="1400" dirty="0"/>
                  <a:t>, on a donc :</a:t>
                </a:r>
              </a:p>
              <a:p>
                <a:r>
                  <a:rPr lang="fr-FR" sz="1400" dirty="0"/>
                  <a:t> </a:t>
                </a:r>
              </a:p>
              <a:p>
                <a:r>
                  <a:rPr lang="fr-FR" sz="1400" dirty="0"/>
                  <a:t>m(SO</a:t>
                </a:r>
                <a:r>
                  <a:rPr lang="fr-FR" sz="1400" baseline="-25000" dirty="0"/>
                  <a:t>2</a:t>
                </a:r>
                <a:r>
                  <a:rPr lang="fr-FR" sz="1400" dirty="0"/>
                  <a:t>) = 1,3x10</a:t>
                </a:r>
                <a:r>
                  <a:rPr lang="fr-FR" sz="1400" baseline="30000" dirty="0"/>
                  <a:t>2</a:t>
                </a:r>
                <a:r>
                  <a:rPr lang="fr-FR" sz="1400" dirty="0"/>
                  <a:t> µg/m</a:t>
                </a:r>
                <a:r>
                  <a:rPr lang="fr-FR" sz="1400" baseline="30000" dirty="0"/>
                  <a:t>3</a:t>
                </a:r>
                <a:r>
                  <a:rPr lang="fr-FR" sz="1400" dirty="0"/>
                  <a:t> donc on est </a:t>
                </a:r>
                <a:r>
                  <a:rPr lang="fr-FR" sz="1400" b="1" dirty="0"/>
                  <a:t>à la limite entre la zone « jaune » et la zone « orange »</a:t>
                </a:r>
              </a:p>
            </p:txBody>
          </p:sp>
        </mc:Choice>
        <mc:Fallback>
          <p:sp>
            <p:nvSpPr>
              <p:cNvPr id="6" name="ZoneTexte 5">
                <a:extLst>
                  <a:ext uri="{FF2B5EF4-FFF2-40B4-BE49-F238E27FC236}">
                    <a16:creationId xmlns:a16="http://schemas.microsoft.com/office/drawing/2014/main" id="{008EDE9B-0465-4E45-9D09-38BAC0846DD8}"/>
                  </a:ext>
                </a:extLst>
              </p:cNvPr>
              <p:cNvSpPr txBox="1">
                <a:spLocks noRot="1" noChangeAspect="1" noMove="1" noResize="1" noEditPoints="1" noAdjustHandles="1" noChangeArrowheads="1" noChangeShapeType="1" noTextEdit="1"/>
              </p:cNvSpPr>
              <p:nvPr/>
            </p:nvSpPr>
            <p:spPr>
              <a:xfrm>
                <a:off x="318356" y="1628800"/>
                <a:ext cx="8507288" cy="4109779"/>
              </a:xfrm>
              <a:prstGeom prst="rect">
                <a:avLst/>
              </a:prstGeom>
              <a:blipFill>
                <a:blip r:embed="rId2"/>
                <a:stretch>
                  <a:fillRect l="-71" b="-147"/>
                </a:stretch>
              </a:blipFill>
            </p:spPr>
            <p:txBody>
              <a:bodyPr/>
              <a:lstStyle/>
              <a:p>
                <a:r>
                  <a:rPr lang="fr-FR">
                    <a:noFill/>
                  </a:rPr>
                  <a:t> </a:t>
                </a:r>
              </a:p>
            </p:txBody>
          </p:sp>
        </mc:Fallback>
      </mc:AlternateContent>
    </p:spTree>
    <p:extLst>
      <p:ext uri="{BB962C8B-B14F-4D97-AF65-F5344CB8AC3E}">
        <p14:creationId xmlns:p14="http://schemas.microsoft.com/office/powerpoint/2010/main" val="6664828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2" name="Rectangle 6">
            <a:extLst>
              <a:ext uri="{FF2B5EF4-FFF2-40B4-BE49-F238E27FC236}">
                <a16:creationId xmlns:a16="http://schemas.microsoft.com/office/drawing/2014/main" id="{6E53D0B2-D49B-4014-9A28-0D108E9D9726}"/>
              </a:ext>
            </a:extLst>
          </p:cNvPr>
          <p:cNvSpPr>
            <a:spLocks noChangeArrowheads="1"/>
          </p:cNvSpPr>
          <p:nvPr/>
        </p:nvSpPr>
        <p:spPr bwMode="auto">
          <a:xfrm>
            <a:off x="179388" y="1125538"/>
            <a:ext cx="8569325" cy="368300"/>
          </a:xfrm>
          <a:prstGeom prst="rect">
            <a:avLst/>
          </a:prstGeom>
          <a:noFill/>
          <a:ln w="9525">
            <a:noFill/>
            <a:miter lim="800000"/>
            <a:headEnd/>
            <a:tailEnd/>
          </a:ln>
          <a:effectLst/>
        </p:spPr>
        <p:txBody>
          <a:bodyPr anchor="ctr">
            <a:spAutoFit/>
          </a:bodyPr>
          <a:lstStyle/>
          <a:p>
            <a:pPr eaLnBrk="1" hangingPunct="1">
              <a:defRPr/>
            </a:pPr>
            <a:r>
              <a:rPr lang="fr-FR" b="1" dirty="0">
                <a:solidFill>
                  <a:srgbClr val="0070C0"/>
                </a:solidFill>
                <a:latin typeface="+mj-lt"/>
                <a:cs typeface="Arial" charset="0"/>
              </a:rPr>
              <a:t>Apporter un regard critique à votre résultat.</a:t>
            </a:r>
            <a:endParaRPr lang="fr-FR" b="1" dirty="0">
              <a:solidFill>
                <a:srgbClr val="0070C0"/>
              </a:solidFill>
              <a:latin typeface="+mj-lt"/>
              <a:ea typeface="Calibri" pitchFamily="34" charset="0"/>
            </a:endParaRPr>
          </a:p>
        </p:txBody>
      </p:sp>
      <p:sp>
        <p:nvSpPr>
          <p:cNvPr id="7" name="Rectangle 6">
            <a:extLst>
              <a:ext uri="{FF2B5EF4-FFF2-40B4-BE49-F238E27FC236}">
                <a16:creationId xmlns:a16="http://schemas.microsoft.com/office/drawing/2014/main" id="{1350ED7B-8F66-43A2-A459-29D81721FA45}"/>
              </a:ext>
            </a:extLst>
          </p:cNvPr>
          <p:cNvSpPr>
            <a:spLocks noChangeArrowheads="1"/>
          </p:cNvSpPr>
          <p:nvPr/>
        </p:nvSpPr>
        <p:spPr bwMode="auto">
          <a:xfrm>
            <a:off x="250825" y="1850341"/>
            <a:ext cx="8642350" cy="646331"/>
          </a:xfrm>
          <a:prstGeom prst="rect">
            <a:avLst/>
          </a:prstGeom>
          <a:noFill/>
          <a:ln w="9525">
            <a:noFill/>
            <a:miter lim="800000"/>
            <a:headEnd/>
            <a:tailEnd/>
          </a:ln>
          <a:effectLst/>
        </p:spPr>
        <p:txBody>
          <a:bodyPr anchor="ctr">
            <a:spAutoFit/>
          </a:bodyPr>
          <a:lstStyle/>
          <a:p>
            <a:pPr eaLnBrk="1" hangingPunct="1">
              <a:defRPr/>
            </a:pPr>
            <a:r>
              <a:rPr lang="fr-FR" dirty="0">
                <a:latin typeface="+mj-lt"/>
                <a:cs typeface="Arial" charset="0"/>
              </a:rPr>
              <a:t>La mesure de la surface du lac est imprécise, on peut donner la valeur extraite de l’article qui est </a:t>
            </a:r>
            <a:r>
              <a:rPr lang="fr-FR">
                <a:latin typeface="+mj-lt"/>
                <a:cs typeface="Arial" charset="0"/>
              </a:rPr>
              <a:t>de 65 </a:t>
            </a:r>
            <a:r>
              <a:rPr lang="fr-FR" dirty="0">
                <a:latin typeface="+mj-lt"/>
                <a:cs typeface="Arial" charset="0"/>
              </a:rPr>
              <a:t>ha</a:t>
            </a:r>
          </a:p>
        </p:txBody>
      </p:sp>
      <p:sp>
        <p:nvSpPr>
          <p:cNvPr id="6" name="Espace réservé du pied de page 1">
            <a:extLst>
              <a:ext uri="{FF2B5EF4-FFF2-40B4-BE49-F238E27FC236}">
                <a16:creationId xmlns:a16="http://schemas.microsoft.com/office/drawing/2014/main" id="{F113F440-6B7D-4C1D-9C4D-63905C718120}"/>
              </a:ext>
            </a:extLst>
          </p:cNvPr>
          <p:cNvSpPr>
            <a:spLocks noGrp="1"/>
          </p:cNvSpPr>
          <p:nvPr>
            <p:ph type="ftr" sz="quarter" idx="11"/>
          </p:nvPr>
        </p:nvSpPr>
        <p:spPr/>
        <p:txBody>
          <a:bodyPr/>
          <a:lstStyle/>
          <a:p>
            <a:pPr>
              <a:defRPr/>
            </a:pPr>
            <a:r>
              <a:rPr lang="fr-FR"/>
              <a:t>SPH_03.A Janvier 2019</a:t>
            </a:r>
            <a:endParaRPr lang="fr-FR" dirty="0"/>
          </a:p>
        </p:txBody>
      </p:sp>
      <p:sp>
        <p:nvSpPr>
          <p:cNvPr id="23558" name="Titre 1">
            <a:extLst>
              <a:ext uri="{FF2B5EF4-FFF2-40B4-BE49-F238E27FC236}">
                <a16:creationId xmlns:a16="http://schemas.microsoft.com/office/drawing/2014/main" id="{7EFCB6E5-D1F5-4B69-9134-BE7484741546}"/>
              </a:ext>
            </a:extLst>
          </p:cNvPr>
          <p:cNvSpPr>
            <a:spLocks noGrp="1"/>
          </p:cNvSpPr>
          <p:nvPr>
            <p:ph type="title"/>
          </p:nvPr>
        </p:nvSpPr>
        <p:spPr>
          <a:xfrm>
            <a:off x="468313" y="-26988"/>
            <a:ext cx="8229600" cy="936626"/>
          </a:xfrm>
        </p:spPr>
        <p:txBody>
          <a:bodyPr/>
          <a:lstStyle/>
          <a:p>
            <a:pPr eaLnBrk="1" hangingPunct="1"/>
            <a:r>
              <a:rPr lang="fr-FR" altLang="fr-FR" sz="2500"/>
              <a:t>Etape 3: </a:t>
            </a:r>
            <a:br>
              <a:rPr lang="fr-FR" altLang="fr-FR" sz="2500"/>
            </a:br>
            <a:r>
              <a:rPr lang="fr-FR" altLang="fr-FR" sz="2500"/>
              <a:t>Proposition de résolution finale du problème:</a:t>
            </a:r>
            <a:endParaRPr lang="fr-FR" altLang="fr-F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a:extLst>
              <a:ext uri="{FF2B5EF4-FFF2-40B4-BE49-F238E27FC236}">
                <a16:creationId xmlns:a16="http://schemas.microsoft.com/office/drawing/2014/main" id="{0F6745F2-0928-42DC-8094-79EFF9DFCC7F}"/>
              </a:ext>
            </a:extLst>
          </p:cNvPr>
          <p:cNvSpPr>
            <a:spLocks noGrp="1"/>
          </p:cNvSpPr>
          <p:nvPr>
            <p:ph type="title"/>
          </p:nvPr>
        </p:nvSpPr>
        <p:spPr>
          <a:xfrm>
            <a:off x="468313" y="0"/>
            <a:ext cx="8229600" cy="765175"/>
          </a:xfrm>
        </p:spPr>
        <p:txBody>
          <a:bodyPr/>
          <a:lstStyle/>
          <a:p>
            <a:r>
              <a:rPr lang="fr-FR" altLang="fr-FR"/>
              <a:t>SUJET ELEVES</a:t>
            </a:r>
          </a:p>
        </p:txBody>
      </p:sp>
      <p:sp>
        <p:nvSpPr>
          <p:cNvPr id="2" name="Espace réservé du pied de page 1">
            <a:extLst>
              <a:ext uri="{FF2B5EF4-FFF2-40B4-BE49-F238E27FC236}">
                <a16:creationId xmlns:a16="http://schemas.microsoft.com/office/drawing/2014/main" id="{11C84E3D-3B71-4B7D-8B15-8AEB773BB26F}"/>
              </a:ext>
            </a:extLst>
          </p:cNvPr>
          <p:cNvSpPr>
            <a:spLocks noGrp="1"/>
          </p:cNvSpPr>
          <p:nvPr>
            <p:ph type="ftr" sz="quarter" idx="11"/>
          </p:nvPr>
        </p:nvSpPr>
        <p:spPr/>
        <p:txBody>
          <a:bodyPr/>
          <a:lstStyle/>
          <a:p>
            <a:pPr>
              <a:defRPr/>
            </a:pPr>
            <a:r>
              <a:rPr lang="fr-FR"/>
              <a:t>SPH_03.A Janvier 2019</a:t>
            </a:r>
          </a:p>
        </p:txBody>
      </p:sp>
      <p:sp>
        <p:nvSpPr>
          <p:cNvPr id="3" name="ZoneTexte 2">
            <a:extLst>
              <a:ext uri="{FF2B5EF4-FFF2-40B4-BE49-F238E27FC236}">
                <a16:creationId xmlns:a16="http://schemas.microsoft.com/office/drawing/2014/main" id="{7E1F15A3-2FEF-4D92-8D4D-6BCF66C2DF19}"/>
              </a:ext>
            </a:extLst>
          </p:cNvPr>
          <p:cNvSpPr txBox="1"/>
          <p:nvPr/>
        </p:nvSpPr>
        <p:spPr>
          <a:xfrm>
            <a:off x="577192" y="812164"/>
            <a:ext cx="8027256" cy="95410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fr-FR" sz="1400" dirty="0"/>
              <a:t>Quelle masse de carbonate de calcium ajouter à 100 </a:t>
            </a:r>
            <a:r>
              <a:rPr lang="fr-FR" sz="1400" dirty="0" err="1"/>
              <a:t>mL</a:t>
            </a:r>
            <a:r>
              <a:rPr lang="fr-FR" sz="1400" dirty="0"/>
              <a:t> de solution acide pour remonter son pH de 1 unité , puis pour rétablir un pH satisfaisant à un lac acide ?</a:t>
            </a:r>
          </a:p>
          <a:p>
            <a:endParaRPr lang="fr-FR" sz="1400" dirty="0"/>
          </a:p>
          <a:p>
            <a:r>
              <a:rPr lang="fr-FR" sz="1400" dirty="0"/>
              <a:t>Quelle est la concentration en SO</a:t>
            </a:r>
            <a:r>
              <a:rPr lang="fr-FR" sz="1400" baseline="-25000" dirty="0"/>
              <a:t>2</a:t>
            </a:r>
            <a:r>
              <a:rPr lang="fr-FR" sz="1400" dirty="0"/>
              <a:t> émise par une centrale thermique susceptible d’influencer le pH du lac ?</a:t>
            </a:r>
          </a:p>
        </p:txBody>
      </p:sp>
      <p:sp>
        <p:nvSpPr>
          <p:cNvPr id="4" name="ZoneTexte 3">
            <a:extLst>
              <a:ext uri="{FF2B5EF4-FFF2-40B4-BE49-F238E27FC236}">
                <a16:creationId xmlns:a16="http://schemas.microsoft.com/office/drawing/2014/main" id="{1FB79DF9-D51C-4907-9050-D7582110B620}"/>
              </a:ext>
            </a:extLst>
          </p:cNvPr>
          <p:cNvSpPr txBox="1"/>
          <p:nvPr/>
        </p:nvSpPr>
        <p:spPr>
          <a:xfrm>
            <a:off x="577192" y="2214018"/>
            <a:ext cx="8027256" cy="440120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fr-FR" sz="1400" b="1" dirty="0"/>
              <a:t>Matériel :</a:t>
            </a:r>
          </a:p>
          <a:p>
            <a:endParaRPr lang="fr-FR" sz="1400" dirty="0"/>
          </a:p>
          <a:p>
            <a:r>
              <a:rPr lang="fr-FR" sz="1400" b="1" dirty="0"/>
              <a:t>Partie 1 : </a:t>
            </a:r>
          </a:p>
          <a:p>
            <a:endParaRPr lang="fr-FR" sz="1400" dirty="0"/>
          </a:p>
          <a:p>
            <a:r>
              <a:rPr lang="fr-FR" sz="1400" dirty="0"/>
              <a:t>1 pH-mètre étalonné</a:t>
            </a:r>
          </a:p>
          <a:p>
            <a:r>
              <a:rPr lang="fr-FR" sz="1400" dirty="0"/>
              <a:t>1 agitateur magnétique</a:t>
            </a:r>
          </a:p>
          <a:p>
            <a:r>
              <a:rPr lang="fr-FR" sz="1400" dirty="0"/>
              <a:t>1 bécher de 250 </a:t>
            </a:r>
            <a:r>
              <a:rPr lang="fr-FR" sz="1400" dirty="0" err="1"/>
              <a:t>mL</a:t>
            </a:r>
            <a:endParaRPr lang="fr-FR" sz="1400" dirty="0"/>
          </a:p>
          <a:p>
            <a:endParaRPr lang="fr-FR" sz="1400" dirty="0"/>
          </a:p>
          <a:p>
            <a:r>
              <a:rPr lang="fr-FR" sz="1400" dirty="0"/>
              <a:t>1 solution d’acide chlorhydrique </a:t>
            </a:r>
            <a:endParaRPr lang="fr-FR" sz="1400" baseline="30000" dirty="0"/>
          </a:p>
          <a:p>
            <a:r>
              <a:rPr lang="fr-FR" sz="1400" dirty="0"/>
              <a:t>Carbonate de calcium solide</a:t>
            </a:r>
          </a:p>
          <a:p>
            <a:endParaRPr lang="fr-FR" sz="1400" dirty="0"/>
          </a:p>
          <a:p>
            <a:r>
              <a:rPr lang="fr-FR" sz="1400" b="1" dirty="0"/>
              <a:t>Partie 2 : </a:t>
            </a:r>
          </a:p>
          <a:p>
            <a:endParaRPr lang="fr-FR" sz="1400" dirty="0"/>
          </a:p>
          <a:p>
            <a:r>
              <a:rPr lang="fr-FR" sz="1400" dirty="0"/>
              <a:t>1 burette graduée de 25 </a:t>
            </a:r>
            <a:r>
              <a:rPr lang="fr-FR" sz="1400" dirty="0" err="1"/>
              <a:t>mL</a:t>
            </a:r>
            <a:endParaRPr lang="fr-FR" sz="1400" dirty="0"/>
          </a:p>
          <a:p>
            <a:r>
              <a:rPr lang="fr-FR" sz="1400" dirty="0"/>
              <a:t>1 agitateur magnétique</a:t>
            </a:r>
          </a:p>
          <a:p>
            <a:r>
              <a:rPr lang="fr-FR" sz="1400" dirty="0"/>
              <a:t>1 pipette jaugée de 10,0 </a:t>
            </a:r>
            <a:r>
              <a:rPr lang="fr-FR" sz="1400" dirty="0" err="1"/>
              <a:t>mL</a:t>
            </a:r>
            <a:endParaRPr lang="fr-FR" sz="1400" dirty="0"/>
          </a:p>
          <a:p>
            <a:r>
              <a:rPr lang="fr-FR" sz="1400" dirty="0"/>
              <a:t>1 bécher de 100 </a:t>
            </a:r>
            <a:r>
              <a:rPr lang="fr-FR" sz="1400" dirty="0" err="1"/>
              <a:t>mL</a:t>
            </a:r>
            <a:endParaRPr lang="fr-FR" sz="1400" dirty="0"/>
          </a:p>
          <a:p>
            <a:endParaRPr lang="fr-FR" sz="1400" dirty="0"/>
          </a:p>
          <a:p>
            <a:r>
              <a:rPr lang="fr-FR" sz="1400" dirty="0"/>
              <a:t>1 solution de SO</a:t>
            </a:r>
            <a:r>
              <a:rPr lang="fr-FR" sz="1400" baseline="-25000" dirty="0"/>
              <a:t>2</a:t>
            </a:r>
            <a:r>
              <a:rPr lang="fr-FR" sz="1400" dirty="0"/>
              <a:t> préparée à partir du gaz émis par la centrale nommée « solution SO</a:t>
            </a:r>
            <a:r>
              <a:rPr lang="fr-FR" sz="1400" baseline="-25000" dirty="0"/>
              <a:t>2</a:t>
            </a:r>
            <a:r>
              <a:rPr lang="fr-FR" sz="1400" dirty="0"/>
              <a:t> »</a:t>
            </a:r>
            <a:endParaRPr lang="fr-FR" sz="1400" baseline="30000" dirty="0"/>
          </a:p>
          <a:p>
            <a:r>
              <a:rPr lang="fr-FR" sz="1400" dirty="0"/>
              <a:t>1 solution de permanganate de potassium acidifiée de concentration c1=1,0x10</a:t>
            </a:r>
            <a:r>
              <a:rPr lang="fr-FR" sz="1400" baseline="30000" dirty="0"/>
              <a:t>-2</a:t>
            </a:r>
            <a:r>
              <a:rPr lang="fr-FR" sz="1400" dirty="0"/>
              <a:t> mol.L</a:t>
            </a:r>
            <a:r>
              <a:rPr lang="fr-FR" sz="1400" baseline="30000" dirty="0"/>
              <a:t>-1</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a:extLst>
              <a:ext uri="{FF2B5EF4-FFF2-40B4-BE49-F238E27FC236}">
                <a16:creationId xmlns:a16="http://schemas.microsoft.com/office/drawing/2014/main" id="{5E5ECF9E-7811-43A2-BC8A-E05B8C76914E}"/>
              </a:ext>
            </a:extLst>
          </p:cNvPr>
          <p:cNvSpPr>
            <a:spLocks noGrp="1"/>
          </p:cNvSpPr>
          <p:nvPr>
            <p:ph type="title"/>
          </p:nvPr>
        </p:nvSpPr>
        <p:spPr>
          <a:xfrm>
            <a:off x="468313" y="0"/>
            <a:ext cx="8229600" cy="765175"/>
          </a:xfrm>
        </p:spPr>
        <p:txBody>
          <a:bodyPr/>
          <a:lstStyle/>
          <a:p>
            <a:r>
              <a:rPr lang="fr-FR" altLang="fr-FR"/>
              <a:t>SUJET ELEVES</a:t>
            </a:r>
          </a:p>
        </p:txBody>
      </p:sp>
      <p:sp>
        <p:nvSpPr>
          <p:cNvPr id="2" name="Espace réservé du pied de page 1">
            <a:extLst>
              <a:ext uri="{FF2B5EF4-FFF2-40B4-BE49-F238E27FC236}">
                <a16:creationId xmlns:a16="http://schemas.microsoft.com/office/drawing/2014/main" id="{3DCA252E-D673-4598-A098-CD56DF7FF866}"/>
              </a:ext>
            </a:extLst>
          </p:cNvPr>
          <p:cNvSpPr>
            <a:spLocks noGrp="1"/>
          </p:cNvSpPr>
          <p:nvPr>
            <p:ph type="ftr" sz="quarter" idx="11"/>
          </p:nvPr>
        </p:nvSpPr>
        <p:spPr/>
        <p:txBody>
          <a:bodyPr/>
          <a:lstStyle/>
          <a:p>
            <a:pPr>
              <a:defRPr/>
            </a:pPr>
            <a:r>
              <a:rPr lang="fr-FR"/>
              <a:t>SPH_03.A Janvier 2019</a:t>
            </a:r>
          </a:p>
        </p:txBody>
      </p:sp>
      <p:sp>
        <p:nvSpPr>
          <p:cNvPr id="3" name="ZoneTexte 2">
            <a:extLst>
              <a:ext uri="{FF2B5EF4-FFF2-40B4-BE49-F238E27FC236}">
                <a16:creationId xmlns:a16="http://schemas.microsoft.com/office/drawing/2014/main" id="{50829B82-66FD-4D45-A9F6-986A38564B0B}"/>
              </a:ext>
            </a:extLst>
          </p:cNvPr>
          <p:cNvSpPr txBox="1"/>
          <p:nvPr/>
        </p:nvSpPr>
        <p:spPr>
          <a:xfrm>
            <a:off x="650520" y="692696"/>
            <a:ext cx="8047393" cy="452431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lvl="0"/>
            <a:r>
              <a:rPr lang="fr-FR" sz="1200" b="1" dirty="0"/>
              <a:t>Questions préliminaires :</a:t>
            </a:r>
          </a:p>
          <a:p>
            <a:pPr lvl="0"/>
            <a:endParaRPr lang="fr-FR" sz="1200" b="1" dirty="0"/>
          </a:p>
          <a:p>
            <a:pPr lvl="0"/>
            <a:r>
              <a:rPr lang="fr-FR" sz="1200" b="1" dirty="0"/>
              <a:t>Partie 1 : </a:t>
            </a:r>
          </a:p>
          <a:p>
            <a:pPr lvl="0"/>
            <a:endParaRPr lang="fr-FR" sz="1200" dirty="0"/>
          </a:p>
          <a:p>
            <a:r>
              <a:rPr lang="fr-FR" sz="1200" dirty="0"/>
              <a:t>1) A l’aide des données, faire le diagramme de prédominance pour les couples CO</a:t>
            </a:r>
            <a:r>
              <a:rPr lang="fr-FR" sz="1200" baseline="-25000" dirty="0"/>
              <a:t>2</a:t>
            </a:r>
            <a:r>
              <a:rPr lang="fr-FR" sz="1200" dirty="0"/>
              <a:t>,H</a:t>
            </a:r>
            <a:r>
              <a:rPr lang="fr-FR" sz="1200" baseline="-25000" dirty="0"/>
              <a:t>2</a:t>
            </a:r>
            <a:r>
              <a:rPr lang="fr-FR" sz="1200" dirty="0"/>
              <a:t>O/HCO</a:t>
            </a:r>
            <a:r>
              <a:rPr lang="fr-FR" sz="1200" baseline="-25000" dirty="0"/>
              <a:t>3</a:t>
            </a:r>
            <a:r>
              <a:rPr lang="fr-FR" sz="1200" baseline="30000" dirty="0"/>
              <a:t>-</a:t>
            </a:r>
            <a:r>
              <a:rPr lang="fr-FR" sz="1200" dirty="0"/>
              <a:t> et HCO</a:t>
            </a:r>
            <a:r>
              <a:rPr lang="fr-FR" sz="1200" baseline="-25000" dirty="0"/>
              <a:t>3</a:t>
            </a:r>
            <a:r>
              <a:rPr lang="fr-FR" sz="1200" baseline="30000" dirty="0"/>
              <a:t>-</a:t>
            </a:r>
            <a:r>
              <a:rPr lang="fr-FR" sz="1200" dirty="0"/>
              <a:t>/CO</a:t>
            </a:r>
            <a:r>
              <a:rPr lang="fr-FR" sz="1200" baseline="-25000" dirty="0"/>
              <a:t>3</a:t>
            </a:r>
            <a:r>
              <a:rPr lang="fr-FR" sz="1200" baseline="30000" dirty="0"/>
              <a:t>2-</a:t>
            </a:r>
            <a:r>
              <a:rPr lang="fr-FR" sz="1200" dirty="0"/>
              <a:t>, en déduire l’espèce prédominante au pH initial du lac des hauteurs, puis écrire l’équation de réaction entre les ions carbonate CO</a:t>
            </a:r>
            <a:r>
              <a:rPr lang="fr-FR" sz="1200" baseline="-25000" dirty="0"/>
              <a:t>3</a:t>
            </a:r>
            <a:r>
              <a:rPr lang="fr-FR" sz="1200" baseline="30000" dirty="0"/>
              <a:t>2-</a:t>
            </a:r>
            <a:r>
              <a:rPr lang="fr-FR" sz="1200" dirty="0"/>
              <a:t> apportés grâce au chaulage et les ions oxonium présents dans le lac.</a:t>
            </a:r>
          </a:p>
          <a:p>
            <a:pPr lvl="0"/>
            <a:endParaRPr lang="fr-FR" sz="1200" dirty="0"/>
          </a:p>
          <a:p>
            <a:r>
              <a:rPr lang="fr-FR" sz="1200" dirty="0"/>
              <a:t> </a:t>
            </a:r>
          </a:p>
          <a:p>
            <a:r>
              <a:rPr lang="fr-FR" sz="1200" dirty="0"/>
              <a:t>2) L’étudiant dispose d’une solution acide au laboratoire, dont il souhaite augmenter le pH d’une unité à l’aide de carbonate de calcium solide. </a:t>
            </a:r>
          </a:p>
          <a:p>
            <a:r>
              <a:rPr lang="fr-FR" sz="1200" dirty="0"/>
              <a:t> </a:t>
            </a:r>
          </a:p>
          <a:p>
            <a:pPr lvl="0"/>
            <a:r>
              <a:rPr lang="fr-FR" sz="1200" dirty="0"/>
              <a:t>Proposer une démarche permettant de déterminer la masse de carbonate de calcium nécessaire pour augmenter le pH d’une unité pour 100 </a:t>
            </a:r>
            <a:r>
              <a:rPr lang="fr-FR" sz="1200" dirty="0" err="1"/>
              <a:t>mL</a:t>
            </a:r>
            <a:r>
              <a:rPr lang="fr-FR" sz="1200" dirty="0"/>
              <a:t> de la solution d’acide.</a:t>
            </a:r>
          </a:p>
          <a:p>
            <a:pPr lvl="0"/>
            <a:r>
              <a:rPr lang="fr-FR" sz="1200" dirty="0"/>
              <a:t>La faire valider avant la mise en œuvre.</a:t>
            </a:r>
          </a:p>
          <a:p>
            <a:pPr lvl="0"/>
            <a:endParaRPr lang="fr-FR" sz="1200" dirty="0"/>
          </a:p>
          <a:p>
            <a:pPr lvl="0"/>
            <a:r>
              <a:rPr lang="fr-FR" sz="1200" b="1" dirty="0"/>
              <a:t>Partie 2 : </a:t>
            </a:r>
          </a:p>
          <a:p>
            <a:pPr lvl="0"/>
            <a:endParaRPr lang="fr-FR" sz="1200" dirty="0"/>
          </a:p>
          <a:p>
            <a:pPr marL="228600" indent="-228600">
              <a:buAutoNum type="arabicParenR"/>
            </a:pPr>
            <a:r>
              <a:rPr lang="fr-FR" sz="1200" dirty="0"/>
              <a:t>Sachant que les couples oxydant/réducteur mis en jeu sont MnO</a:t>
            </a:r>
            <a:r>
              <a:rPr lang="fr-FR" sz="1200" baseline="-25000" dirty="0"/>
              <a:t>4</a:t>
            </a:r>
            <a:r>
              <a:rPr lang="fr-FR" sz="1200" baseline="30000" dirty="0"/>
              <a:t>–</a:t>
            </a:r>
            <a:r>
              <a:rPr lang="fr-FR" sz="1200" baseline="-25000" dirty="0"/>
              <a:t>(</a:t>
            </a:r>
            <a:r>
              <a:rPr lang="fr-FR" sz="1200" baseline="-25000" dirty="0" err="1"/>
              <a:t>aq</a:t>
            </a:r>
            <a:r>
              <a:rPr lang="fr-FR" sz="1200" baseline="-25000" dirty="0"/>
              <a:t>)</a:t>
            </a:r>
            <a:r>
              <a:rPr lang="fr-FR" sz="1200" dirty="0"/>
              <a:t>/Mn</a:t>
            </a:r>
            <a:r>
              <a:rPr lang="fr-FR" sz="1200" baseline="30000" dirty="0"/>
              <a:t>2+</a:t>
            </a:r>
            <a:r>
              <a:rPr lang="fr-FR" sz="1200" baseline="-25000" dirty="0"/>
              <a:t>(</a:t>
            </a:r>
            <a:r>
              <a:rPr lang="fr-FR" sz="1200" baseline="-25000" dirty="0" err="1"/>
              <a:t>aq</a:t>
            </a:r>
            <a:r>
              <a:rPr lang="fr-FR" sz="1200" baseline="-25000" dirty="0"/>
              <a:t>)</a:t>
            </a:r>
            <a:r>
              <a:rPr lang="fr-FR" sz="1200" dirty="0"/>
              <a:t> et SO</a:t>
            </a:r>
            <a:r>
              <a:rPr lang="fr-FR" sz="1200" baseline="-25000" dirty="0"/>
              <a:t>4</a:t>
            </a:r>
            <a:r>
              <a:rPr lang="fr-FR" sz="1200" baseline="30000" dirty="0"/>
              <a:t>2–</a:t>
            </a:r>
            <a:r>
              <a:rPr lang="fr-FR" sz="1200" baseline="-25000" dirty="0"/>
              <a:t>(</a:t>
            </a:r>
            <a:r>
              <a:rPr lang="fr-FR" sz="1200" baseline="-25000" dirty="0" err="1"/>
              <a:t>aq</a:t>
            </a:r>
            <a:r>
              <a:rPr lang="fr-FR" sz="1200" baseline="-25000" dirty="0"/>
              <a:t>)</a:t>
            </a:r>
            <a:r>
              <a:rPr lang="fr-FR" sz="1200" dirty="0"/>
              <a:t>/SO</a:t>
            </a:r>
            <a:r>
              <a:rPr lang="fr-FR" sz="1200" baseline="-25000" dirty="0"/>
              <a:t>2(</a:t>
            </a:r>
            <a:r>
              <a:rPr lang="fr-FR" sz="1200" baseline="-25000" dirty="0" err="1"/>
              <a:t>aq</a:t>
            </a:r>
            <a:r>
              <a:rPr lang="fr-FR" sz="1200" baseline="-25000" dirty="0"/>
              <a:t>)</a:t>
            </a:r>
            <a:r>
              <a:rPr lang="fr-FR" sz="1200" dirty="0"/>
              <a:t>, retrouver l’équation de la réaction modélisant l’action du dioxyde de soufre avec les ions permanganate MnO</a:t>
            </a:r>
            <a:r>
              <a:rPr lang="fr-FR" sz="1200" baseline="-25000" dirty="0"/>
              <a:t>4</a:t>
            </a:r>
            <a:r>
              <a:rPr lang="fr-FR" sz="1200" baseline="30000" dirty="0"/>
              <a:t>–</a:t>
            </a:r>
            <a:r>
              <a:rPr lang="fr-FR" sz="1200" baseline="-25000" dirty="0"/>
              <a:t>(</a:t>
            </a:r>
            <a:r>
              <a:rPr lang="fr-FR" sz="1200" baseline="-25000" dirty="0" err="1"/>
              <a:t>aq</a:t>
            </a:r>
            <a:r>
              <a:rPr lang="fr-FR" sz="1200" baseline="-25000" dirty="0"/>
              <a:t>)</a:t>
            </a:r>
            <a:r>
              <a:rPr lang="fr-FR" sz="1200" dirty="0"/>
              <a:t> et expliquer l’évolution de la couleur de la solution contenue dans l’erlenmeyer au fur et à mesure de l’ajout de la solution de permanganate de potassium.</a:t>
            </a:r>
          </a:p>
          <a:p>
            <a:pPr marL="228600" indent="-228600">
              <a:buAutoNum type="arabicParenR"/>
            </a:pPr>
            <a:r>
              <a:rPr lang="fr-FR" sz="1200" dirty="0"/>
              <a:t>Proposer une démarche permettant de déterminer la concentration en dioxyde de soufre dans 10,0 </a:t>
            </a:r>
            <a:r>
              <a:rPr lang="fr-FR" sz="1200" dirty="0" err="1"/>
              <a:t>mL</a:t>
            </a:r>
            <a:r>
              <a:rPr lang="fr-FR" sz="1200" dirty="0"/>
              <a:t> de la solution mise à disposition.</a:t>
            </a:r>
          </a:p>
        </p:txBody>
      </p:sp>
      <p:sp>
        <p:nvSpPr>
          <p:cNvPr id="10" name="ZoneTexte 9">
            <a:extLst>
              <a:ext uri="{FF2B5EF4-FFF2-40B4-BE49-F238E27FC236}">
                <a16:creationId xmlns:a16="http://schemas.microsoft.com/office/drawing/2014/main" id="{9BE28F49-E5DC-453C-AFE5-F1F1CEEE214C}"/>
              </a:ext>
            </a:extLst>
          </p:cNvPr>
          <p:cNvSpPr txBox="1"/>
          <p:nvPr/>
        </p:nvSpPr>
        <p:spPr>
          <a:xfrm>
            <a:off x="650520" y="5298318"/>
            <a:ext cx="8047393" cy="156966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lvl="0"/>
            <a:r>
              <a:rPr lang="fr-FR" sz="1200" b="1" dirty="0"/>
              <a:t>Problématiques :</a:t>
            </a:r>
          </a:p>
          <a:p>
            <a:pPr lvl="0"/>
            <a:endParaRPr lang="fr-FR" sz="1200" dirty="0"/>
          </a:p>
          <a:p>
            <a:r>
              <a:rPr lang="fr-FR" sz="1200" dirty="0"/>
              <a:t> </a:t>
            </a:r>
          </a:p>
          <a:p>
            <a:r>
              <a:rPr lang="fr-FR" sz="1200" dirty="0"/>
              <a:t>1) Quelle masse de carbonate de calcium doit-on utiliser pour rendre le pH du lac compatible avec la vie aquatique. Est-ce cohérent avec les informations de l’article ?</a:t>
            </a:r>
          </a:p>
          <a:p>
            <a:pPr lvl="0"/>
            <a:endParaRPr lang="fr-FR" sz="1200" dirty="0"/>
          </a:p>
          <a:p>
            <a:r>
              <a:rPr lang="fr-FR" sz="1200" dirty="0"/>
              <a:t>2) En faisant l’hypothèse que la totalité du dioxyde de soufre présent dans les effluents gazeux de la centrale thermique se dissout dans l’eau recueillie, à quel niveau de norme NCQAA les gaz émis par la centrale se situent-ils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1">
            <a:extLst>
              <a:ext uri="{FF2B5EF4-FFF2-40B4-BE49-F238E27FC236}">
                <a16:creationId xmlns:a16="http://schemas.microsoft.com/office/drawing/2014/main" id="{EC2AE11D-F737-4FF1-823D-14B2458E5D85}"/>
              </a:ext>
            </a:extLst>
          </p:cNvPr>
          <p:cNvSpPr>
            <a:spLocks noGrp="1"/>
          </p:cNvSpPr>
          <p:nvPr>
            <p:ph type="title"/>
          </p:nvPr>
        </p:nvSpPr>
        <p:spPr>
          <a:xfrm>
            <a:off x="468313" y="0"/>
            <a:ext cx="8229600" cy="765175"/>
          </a:xfrm>
        </p:spPr>
        <p:txBody>
          <a:bodyPr/>
          <a:lstStyle/>
          <a:p>
            <a:r>
              <a:rPr lang="fr-FR" altLang="fr-FR" dirty="0"/>
              <a:t>SUJET ELEVES – Documents 1</a:t>
            </a:r>
          </a:p>
        </p:txBody>
      </p:sp>
      <p:sp>
        <p:nvSpPr>
          <p:cNvPr id="2" name="Espace réservé du pied de page 1">
            <a:extLst>
              <a:ext uri="{FF2B5EF4-FFF2-40B4-BE49-F238E27FC236}">
                <a16:creationId xmlns:a16="http://schemas.microsoft.com/office/drawing/2014/main" id="{AFC85CF1-5F75-481D-B5F3-23D27EF195F9}"/>
              </a:ext>
            </a:extLst>
          </p:cNvPr>
          <p:cNvSpPr>
            <a:spLocks noGrp="1"/>
          </p:cNvSpPr>
          <p:nvPr>
            <p:ph type="ftr" sz="quarter" idx="11"/>
          </p:nvPr>
        </p:nvSpPr>
        <p:spPr/>
        <p:txBody>
          <a:bodyPr/>
          <a:lstStyle/>
          <a:p>
            <a:pPr>
              <a:defRPr/>
            </a:pPr>
            <a:r>
              <a:rPr lang="fr-FR"/>
              <a:t>SPH_03.A Janvier 2019</a:t>
            </a:r>
          </a:p>
        </p:txBody>
      </p:sp>
      <p:sp>
        <p:nvSpPr>
          <p:cNvPr id="3" name="ZoneTexte 2">
            <a:extLst>
              <a:ext uri="{FF2B5EF4-FFF2-40B4-BE49-F238E27FC236}">
                <a16:creationId xmlns:a16="http://schemas.microsoft.com/office/drawing/2014/main" id="{280B3CD7-C243-48E3-8CA7-B2AD6FAA10B6}"/>
              </a:ext>
            </a:extLst>
          </p:cNvPr>
          <p:cNvSpPr txBox="1"/>
          <p:nvPr/>
        </p:nvSpPr>
        <p:spPr>
          <a:xfrm>
            <a:off x="472469" y="765175"/>
            <a:ext cx="7488832" cy="415498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fr-FR" sz="1200" b="1" dirty="0"/>
              <a:t>Document 1 : Origine de l’acidité des lacs au Québec et conséquences</a:t>
            </a:r>
            <a:endParaRPr lang="fr-FR" sz="1200" dirty="0"/>
          </a:p>
          <a:p>
            <a:endParaRPr lang="fr-FR" sz="1200" b="1" dirty="0"/>
          </a:p>
          <a:p>
            <a:endParaRPr lang="fr-FR" sz="1200" dirty="0"/>
          </a:p>
          <a:p>
            <a:r>
              <a:rPr lang="fr-FR" sz="1200" dirty="0"/>
              <a:t>Les oxydes de soufre et d’azote émis dans l’atmosphère sont les causes les plus importantes de l’acidité des précipitations. Ces polluants se combinent à l’humidité de l’air pour se transformer en acides sulfurique et nitrique, lesquels retombent ensuite au sol sous forme de pluies, neiges, dépôts secs et dépôts gazeux, et ce, après avoir parcouru des milliers de kilomètres. Certains phénomènes naturels contribuent également à la production de tels polluants. C’est le cas des volcans, des feux de forêts, de l’activité bactérienne dans les océans. Ces contributions naturelles sont toutefois moins importantes que celles d’origine humaine. Au Québec, plus de 75 % des oxydes de soufre ou d’azote proviennent des États-Unis ou de l’Ontario. Ces polluants ont été transportés sur de grande distance dans les masses d’air qui viennent du sud-ouest. Les mesures des sulfates (SO4</a:t>
            </a:r>
            <a:r>
              <a:rPr lang="fr-FR" sz="1200" baseline="30000" dirty="0"/>
              <a:t>2-</a:t>
            </a:r>
            <a:r>
              <a:rPr lang="fr-FR" sz="1200" dirty="0"/>
              <a:t>) et des nitrates (NO3</a:t>
            </a:r>
            <a:r>
              <a:rPr lang="fr-FR" sz="1200" baseline="30000" dirty="0"/>
              <a:t>-</a:t>
            </a:r>
            <a:r>
              <a:rPr lang="fr-FR" sz="1200" dirty="0"/>
              <a:t>) sont utilisées comme indicateurs des apports en acides sulfurique (H2SO4) et nitrique (HNO3).</a:t>
            </a:r>
          </a:p>
          <a:p>
            <a:r>
              <a:rPr lang="fr-FR" sz="1200" dirty="0"/>
              <a:t> </a:t>
            </a:r>
          </a:p>
          <a:p>
            <a:r>
              <a:rPr lang="fr-FR" sz="1200" dirty="0"/>
              <a:t>Un lac assure généralement l’intégrité de son écosystème tant que le pH se maintient entre 6 et 8,5 unités. Lorsque le pH passe de 6 à 5,5, les organismes aquatiques les plus intolérants à l’acidité disparaissent du milieu. C’est le cas des « menés » ou cyprins, de certaines plantes aquatiques comme les macrophytes et de certains invertébrés comme les moules et les écrevisses. Lorsqu’un pH atteint 5,5, 25 % des espèces de poissons ont disparu. Entre 5,5 et 5 unités, les dommages biologiques s’accélèrent. Lorsque le pH atteint 5 unités, il ne reste plus que 25 % des espèces de poisson d’origine. Lorsque le pH descend sous la barre des 5 unités, seuls les plus gros individus peuvent survivre et éventuellement disparaissent au terme de leur cycle de vie. </a:t>
            </a:r>
          </a:p>
          <a:p>
            <a:endParaRPr lang="fr-FR" dirty="0"/>
          </a:p>
        </p:txBody>
      </p:sp>
      <p:sp>
        <p:nvSpPr>
          <p:cNvPr id="15" name="ZoneTexte 14">
            <a:extLst>
              <a:ext uri="{FF2B5EF4-FFF2-40B4-BE49-F238E27FC236}">
                <a16:creationId xmlns:a16="http://schemas.microsoft.com/office/drawing/2014/main" id="{E3FD7C14-8789-4E1E-B3F1-6C7EEDEE4B8B}"/>
              </a:ext>
            </a:extLst>
          </p:cNvPr>
          <p:cNvSpPr txBox="1"/>
          <p:nvPr/>
        </p:nvSpPr>
        <p:spPr>
          <a:xfrm>
            <a:off x="827584" y="1124744"/>
            <a:ext cx="7488832" cy="230832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fr-FR" sz="1200" b="1" dirty="0"/>
              <a:t>Document 2 : Une technique de restauration, le chaulage</a:t>
            </a:r>
            <a:endParaRPr lang="fr-FR" sz="1200" dirty="0"/>
          </a:p>
          <a:p>
            <a:endParaRPr lang="fr-FR" sz="1200" dirty="0"/>
          </a:p>
          <a:p>
            <a:endParaRPr lang="fr-FR" sz="1200" dirty="0"/>
          </a:p>
          <a:p>
            <a:r>
              <a:rPr lang="fr-FR" sz="1200" dirty="0"/>
              <a:t>Le chaulage est utilisé de manière courante en Suède pour accroître le pH des lacs acides. Cette technique de restauration a été testée un peu partout dans le monde et même au Québec. Les effets bénéfiques sont assez faibles pour les organismes aquatiques et l’efficacité demeure relative puisqu’il faut recommencer le chaulage après un certain nombre d’années. De plus, cette approche de restauration ne s’applique pas à tous les lacs. Le chaulage est déconseillé pour les lacs aux eaux brunes, pour ceux dont l’eau se renouvelle rapidement ou encore pour ceux qui ne comportent pas de voies d’accès pour les camions. Le coût de l’opération est de plus assez élevé. Cette technique de restauration ne peut donc être envisagée à l’échelle du Québec. Elle peut toutefois être considérée par certaines collectivités de riverains qui désirent maintenir un pH convenable dans leur lac en attendant les bénéfices finaux attribuables aux réductions d’émissions</a:t>
            </a:r>
          </a:p>
        </p:txBody>
      </p:sp>
      <p:grpSp>
        <p:nvGrpSpPr>
          <p:cNvPr id="28" name="Groupe 27">
            <a:extLst>
              <a:ext uri="{FF2B5EF4-FFF2-40B4-BE49-F238E27FC236}">
                <a16:creationId xmlns:a16="http://schemas.microsoft.com/office/drawing/2014/main" id="{A4239A90-636F-4957-9102-698B3232185D}"/>
              </a:ext>
            </a:extLst>
          </p:cNvPr>
          <p:cNvGrpSpPr/>
          <p:nvPr/>
        </p:nvGrpSpPr>
        <p:grpSpPr>
          <a:xfrm>
            <a:off x="1226091" y="1522649"/>
            <a:ext cx="6912768" cy="4339650"/>
            <a:chOff x="1226091" y="1522649"/>
            <a:chExt cx="6912768" cy="4339650"/>
          </a:xfrm>
        </p:grpSpPr>
        <p:sp>
          <p:nvSpPr>
            <p:cNvPr id="21" name="ZoneTexte 20">
              <a:extLst>
                <a:ext uri="{FF2B5EF4-FFF2-40B4-BE49-F238E27FC236}">
                  <a16:creationId xmlns:a16="http://schemas.microsoft.com/office/drawing/2014/main" id="{E15EEB26-C0B0-4890-BF97-8D5899DFACEA}"/>
                </a:ext>
              </a:extLst>
            </p:cNvPr>
            <p:cNvSpPr txBox="1"/>
            <p:nvPr/>
          </p:nvSpPr>
          <p:spPr>
            <a:xfrm>
              <a:off x="1226091" y="1522649"/>
              <a:ext cx="6912768" cy="433965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fr-FR" sz="1200" b="1" dirty="0"/>
                <a:t>Document 3 : Article de journal concernant le chaulage du lac des hauteurs</a:t>
              </a:r>
              <a:endParaRPr lang="fr-FR" sz="1200" dirty="0"/>
            </a:p>
            <a:p>
              <a:r>
                <a:rPr lang="fr-FR" sz="1200" dirty="0"/>
                <a:t> </a:t>
              </a:r>
            </a:p>
            <a:p>
              <a:r>
                <a:rPr lang="fr-FR" sz="1200" dirty="0"/>
                <a:t>"Les habitants de l'Abitibi (</a:t>
              </a:r>
              <a:r>
                <a:rPr lang="fr-FR" sz="1200" dirty="0" err="1"/>
                <a:t>Quebec</a:t>
              </a:r>
              <a:r>
                <a:rPr lang="fr-FR" sz="1200" dirty="0"/>
                <a:t>)… obligés de mettre de la calcite dans leur lac"</a:t>
              </a:r>
            </a:p>
            <a:p>
              <a:r>
                <a:rPr lang="fr-FR" sz="1200" dirty="0"/>
                <a:t> </a:t>
              </a:r>
            </a:p>
            <a:p>
              <a:r>
                <a:rPr lang="fr-FR" sz="1200" b="1" i="1" dirty="0"/>
                <a:t>"L’Echo Abitibien" (Québec) Par Guy Lacroix Vendredi 13 août 2010</a:t>
              </a:r>
              <a:endParaRPr lang="fr-FR" sz="1200" dirty="0"/>
            </a:p>
            <a:p>
              <a:r>
                <a:rPr lang="fr-FR" sz="1200" b="1" i="1" dirty="0"/>
                <a:t> </a:t>
              </a:r>
              <a:endParaRPr lang="fr-FR" sz="1200" dirty="0"/>
            </a:p>
            <a:p>
              <a:r>
                <a:rPr lang="fr-FR" sz="1200" dirty="0"/>
                <a:t>T</a:t>
              </a:r>
              <a:r>
                <a:rPr lang="fr-FR" sz="1200" i="1" dirty="0"/>
                <a:t>ouchés par les pluies acides, les résidents du lac des Hauteurs (d’une profondeur</a:t>
              </a:r>
              <a:endParaRPr lang="fr-FR" sz="1200" dirty="0"/>
            </a:p>
            <a:p>
              <a:r>
                <a:rPr lang="fr-FR" sz="1200" i="1" dirty="0"/>
                <a:t>moyenne de 13 m) doivent procéder au chaulage de leur plan d'eau afin de respecter les normes de qualité de l'eau et de permettre à la faune de s'y établir.</a:t>
              </a:r>
              <a:endParaRPr lang="fr-FR" sz="1200" dirty="0"/>
            </a:p>
            <a:p>
              <a:r>
                <a:rPr lang="fr-FR" sz="1200" i="1" dirty="0"/>
                <a:t>La mise de calcite pour ramener l'eau à un état neutre n'est pas une nouveauté pour les propriétaires fonciers du secteur qui ont déjà procédé à cette opération en 1995. "Le lac des Hauteurs est très sensible aux pluies acides émises par les grosses industries, explique Gérard Dufresne, président du Club des Hauteurs, une association de riverains créées en 1955. Dans la majorité des lacs de l'Abitibi, l'argile qui s'y trouve neutralise l'acidité naturellement alors qu'ici tout est en sable."</a:t>
              </a:r>
              <a:endParaRPr lang="fr-FR" sz="1200" dirty="0"/>
            </a:p>
            <a:p>
              <a:r>
                <a:rPr lang="fr-FR" sz="1200" i="1" dirty="0"/>
                <a:t>Avec un pH de 4,2 (une eau neutre a un pH de 7,0), la qualité de l'eau était à risque pour la santé et pour la faune. (…) Des problèmes de dermatite peuvent également survenir au contact d'une eau acidifiée et le ministère de l'Environnement confirme qu'un pH de 5,5 est le seuil sous lequel les dommages aux organismes vivants deviennent très marqués.</a:t>
              </a:r>
              <a:endParaRPr lang="fr-FR" sz="1200" dirty="0"/>
            </a:p>
            <a:p>
              <a:r>
                <a:rPr lang="fr-FR" sz="1200" i="1" dirty="0"/>
                <a:t>Dans sa situation actuelle, le lac des Hauteurs offre un environnement très peu favorable à la nature. L'injection de 26 tonnes de calcite devrait permettre une véritable renaissance du lac.</a:t>
              </a:r>
            </a:p>
            <a:p>
              <a:endParaRPr lang="fr-FR" sz="1200" i="1" dirty="0"/>
            </a:p>
            <a:p>
              <a:endParaRPr lang="fr-FR" sz="1200" dirty="0"/>
            </a:p>
            <a:p>
              <a:endParaRPr lang="fr-FR" sz="1200" dirty="0"/>
            </a:p>
          </p:txBody>
        </p:sp>
        <p:sp>
          <p:nvSpPr>
            <p:cNvPr id="30" name="Rectangle : coins arrondis 29">
              <a:extLst>
                <a:ext uri="{FF2B5EF4-FFF2-40B4-BE49-F238E27FC236}">
                  <a16:creationId xmlns:a16="http://schemas.microsoft.com/office/drawing/2014/main" id="{20AE3606-3ECD-47F6-B954-A26529259A69}"/>
                </a:ext>
              </a:extLst>
            </p:cNvPr>
            <p:cNvSpPr/>
            <p:nvPr/>
          </p:nvSpPr>
          <p:spPr>
            <a:xfrm>
              <a:off x="1379314" y="5340191"/>
              <a:ext cx="6538595" cy="393065"/>
            </a:xfrm>
            <a:prstGeom prst="round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lnSpc>
                  <a:spcPct val="107000"/>
                </a:lnSpc>
                <a:spcAft>
                  <a:spcPts val="0"/>
                </a:spcAft>
              </a:pPr>
              <a:r>
                <a:rPr lang="fr-FR" sz="1100" b="1" dirty="0">
                  <a:solidFill>
                    <a:srgbClr val="000000"/>
                  </a:solidFill>
                  <a:effectLst/>
                  <a:latin typeface="TimesNewRomanPS-ItalicMT"/>
                  <a:ea typeface="Calibri" panose="020F0502020204030204" pitchFamily="34" charset="0"/>
                  <a:cs typeface="TimesNewRomanPS-ItalicMT"/>
                </a:rPr>
                <a:t>La calcite est une forme de carbonate de calcium, de formule CaCO3(s), comportant les ions Ca</a:t>
              </a:r>
              <a:r>
                <a:rPr lang="fr-FR" sz="1100" b="1" baseline="30000" dirty="0">
                  <a:solidFill>
                    <a:srgbClr val="000000"/>
                  </a:solidFill>
                  <a:effectLst/>
                  <a:latin typeface="TimesNewRomanPS-ItalicMT"/>
                  <a:ea typeface="Calibri" panose="020F0502020204030204" pitchFamily="34" charset="0"/>
                  <a:cs typeface="TimesNewRomanPS-ItalicMT"/>
                </a:rPr>
                <a:t>2+</a:t>
              </a:r>
              <a:r>
                <a:rPr lang="fr-FR" sz="1100" b="1" dirty="0">
                  <a:solidFill>
                    <a:srgbClr val="000000"/>
                  </a:solidFill>
                  <a:effectLst/>
                  <a:latin typeface="TimesNewRomanPS-ItalicMT"/>
                  <a:ea typeface="Calibri" panose="020F0502020204030204" pitchFamily="34" charset="0"/>
                  <a:cs typeface="TimesNewRomanPS-ItalicMT"/>
                </a:rPr>
                <a:t> et CO</a:t>
              </a:r>
              <a:r>
                <a:rPr lang="fr-FR" sz="1100" b="1" baseline="-25000" dirty="0">
                  <a:solidFill>
                    <a:srgbClr val="000000"/>
                  </a:solidFill>
                  <a:effectLst/>
                  <a:latin typeface="TimesNewRomanPS-ItalicMT"/>
                  <a:ea typeface="Calibri" panose="020F0502020204030204" pitchFamily="34" charset="0"/>
                  <a:cs typeface="TimesNewRomanPS-ItalicMT"/>
                </a:rPr>
                <a:t>3</a:t>
              </a:r>
              <a:r>
                <a:rPr lang="fr-FR" sz="1100" b="1" baseline="30000" dirty="0">
                  <a:solidFill>
                    <a:srgbClr val="000000"/>
                  </a:solidFill>
                  <a:effectLst/>
                  <a:latin typeface="TimesNewRomanPS-ItalicMT"/>
                  <a:ea typeface="Calibri" panose="020F0502020204030204" pitchFamily="34" charset="0"/>
                  <a:cs typeface="TimesNewRomanPS-ItalicMT"/>
                </a:rPr>
                <a:t>2-</a:t>
              </a:r>
              <a:endParaRPr lang="fr-FR" sz="1100" dirty="0">
                <a:effectLst/>
                <a:ea typeface="Calibri" panose="020F0502020204030204" pitchFamily="34" charset="0"/>
                <a:cs typeface="Times New Roman" panose="02020603050405020304" pitchFamily="18" charset="0"/>
              </a:endParaRPr>
            </a:p>
            <a:p>
              <a:pPr algn="ctr">
                <a:lnSpc>
                  <a:spcPct val="107000"/>
                </a:lnSpc>
                <a:spcAft>
                  <a:spcPts val="800"/>
                </a:spcAft>
              </a:pPr>
              <a:r>
                <a:rPr lang="fr-FR" sz="1100" dirty="0">
                  <a:effectLst/>
                  <a:ea typeface="Calibri" panose="020F0502020204030204" pitchFamily="34" charset="0"/>
                  <a:cs typeface="Times New Roman" panose="02020603050405020304" pitchFamily="18" charset="0"/>
                </a:rPr>
                <a:t> </a:t>
              </a:r>
            </a:p>
          </p:txBody>
        </p:sp>
      </p:grpSp>
      <p:grpSp>
        <p:nvGrpSpPr>
          <p:cNvPr id="27" name="Groupe 26">
            <a:extLst>
              <a:ext uri="{FF2B5EF4-FFF2-40B4-BE49-F238E27FC236}">
                <a16:creationId xmlns:a16="http://schemas.microsoft.com/office/drawing/2014/main" id="{493F3C24-9997-4923-8806-2989C9620D92}"/>
              </a:ext>
            </a:extLst>
          </p:cNvPr>
          <p:cNvGrpSpPr/>
          <p:nvPr/>
        </p:nvGrpSpPr>
        <p:grpSpPr>
          <a:xfrm>
            <a:off x="1816463" y="1845359"/>
            <a:ext cx="4392488" cy="4876116"/>
            <a:chOff x="4260135" y="2124099"/>
            <a:chExt cx="2822559" cy="3139321"/>
          </a:xfrm>
        </p:grpSpPr>
        <p:sp>
          <p:nvSpPr>
            <p:cNvPr id="26" name="ZoneTexte 25">
              <a:extLst>
                <a:ext uri="{FF2B5EF4-FFF2-40B4-BE49-F238E27FC236}">
                  <a16:creationId xmlns:a16="http://schemas.microsoft.com/office/drawing/2014/main" id="{4C3F0641-7D02-4496-BC82-2A0C3BFE6E11}"/>
                </a:ext>
              </a:extLst>
            </p:cNvPr>
            <p:cNvSpPr txBox="1"/>
            <p:nvPr/>
          </p:nvSpPr>
          <p:spPr>
            <a:xfrm>
              <a:off x="4260135" y="2124099"/>
              <a:ext cx="2822559" cy="313932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fr-FR" sz="1200" b="1" dirty="0"/>
                <a:t>Document 4 :  Carte du lac des hauteurs</a:t>
              </a:r>
            </a:p>
            <a:p>
              <a:endParaRPr lang="fr-FR" b="1" dirty="0"/>
            </a:p>
            <a:p>
              <a:endParaRPr lang="fr-FR" b="1" dirty="0"/>
            </a:p>
            <a:p>
              <a:endParaRPr lang="fr-FR" b="1" dirty="0"/>
            </a:p>
            <a:p>
              <a:endParaRPr lang="fr-FR" b="1" dirty="0"/>
            </a:p>
            <a:p>
              <a:endParaRPr lang="fr-FR" b="1" dirty="0"/>
            </a:p>
            <a:p>
              <a:endParaRPr lang="fr-FR" b="1" dirty="0"/>
            </a:p>
            <a:p>
              <a:endParaRPr lang="fr-FR" b="1" dirty="0"/>
            </a:p>
            <a:p>
              <a:endParaRPr lang="fr-FR" b="1" dirty="0"/>
            </a:p>
            <a:p>
              <a:endParaRPr lang="fr-FR" b="1" dirty="0"/>
            </a:p>
            <a:p>
              <a:endParaRPr lang="fr-FR" dirty="0"/>
            </a:p>
          </p:txBody>
        </p:sp>
        <p:pic>
          <p:nvPicPr>
            <p:cNvPr id="36" name="Image 35">
              <a:extLst>
                <a:ext uri="{FF2B5EF4-FFF2-40B4-BE49-F238E27FC236}">
                  <a16:creationId xmlns:a16="http://schemas.microsoft.com/office/drawing/2014/main" id="{55987692-D090-4097-955F-2A1FB8F8F631}"/>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4538464" y="2539404"/>
              <a:ext cx="2232248" cy="2583137"/>
            </a:xfrm>
            <a:prstGeom prst="rect">
              <a:avLst/>
            </a:prstGeom>
            <a:noFill/>
            <a:ln>
              <a:noFill/>
            </a:ln>
          </p:spPr>
        </p:pic>
      </p:grpSp>
      <p:sp>
        <p:nvSpPr>
          <p:cNvPr id="29" name="ZoneTexte 28">
            <a:extLst>
              <a:ext uri="{FF2B5EF4-FFF2-40B4-BE49-F238E27FC236}">
                <a16:creationId xmlns:a16="http://schemas.microsoft.com/office/drawing/2014/main" id="{BD2FF868-FB88-432E-997A-556983D11BC3}"/>
              </a:ext>
            </a:extLst>
          </p:cNvPr>
          <p:cNvSpPr txBox="1"/>
          <p:nvPr/>
        </p:nvSpPr>
        <p:spPr>
          <a:xfrm>
            <a:off x="3124199" y="2278906"/>
            <a:ext cx="5547331" cy="166199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fr-FR" sz="1200" b="1" dirty="0"/>
              <a:t>Document 5 : Données et couples acide/base intervenant au cours du chaulage</a:t>
            </a:r>
            <a:endParaRPr lang="fr-FR" sz="1200" dirty="0"/>
          </a:p>
          <a:p>
            <a:r>
              <a:rPr lang="fr-FR" sz="1200" b="1" dirty="0"/>
              <a:t> </a:t>
            </a:r>
            <a:endParaRPr lang="fr-FR" sz="1200" dirty="0"/>
          </a:p>
          <a:p>
            <a:r>
              <a:rPr lang="fr-FR" sz="1200" dirty="0"/>
              <a:t>Couples acide/base intervenant au cours du chaulage : 	     </a:t>
            </a:r>
          </a:p>
          <a:p>
            <a:r>
              <a:rPr lang="fr-FR" sz="1200" dirty="0"/>
              <a:t>CO</a:t>
            </a:r>
            <a:r>
              <a:rPr lang="fr-FR" sz="1200" baseline="-25000" dirty="0"/>
              <a:t>2</a:t>
            </a:r>
            <a:r>
              <a:rPr lang="fr-FR" sz="1200" dirty="0"/>
              <a:t>,H</a:t>
            </a:r>
            <a:r>
              <a:rPr lang="fr-FR" sz="1200" baseline="-25000" dirty="0"/>
              <a:t>2</a:t>
            </a:r>
            <a:r>
              <a:rPr lang="fr-FR" sz="1200" dirty="0"/>
              <a:t>O</a:t>
            </a:r>
            <a:r>
              <a:rPr lang="fr-FR" sz="1200" baseline="-25000" dirty="0"/>
              <a:t>(</a:t>
            </a:r>
            <a:r>
              <a:rPr lang="fr-FR" sz="1200" baseline="-25000" dirty="0" err="1"/>
              <a:t>aq</a:t>
            </a:r>
            <a:r>
              <a:rPr lang="fr-FR" sz="1200" baseline="-25000" dirty="0"/>
              <a:t>)</a:t>
            </a:r>
            <a:r>
              <a:rPr lang="fr-FR" sz="1200" dirty="0"/>
              <a:t> /HCO</a:t>
            </a:r>
            <a:r>
              <a:rPr lang="fr-FR" sz="1200" baseline="-25000" dirty="0"/>
              <a:t>3</a:t>
            </a:r>
            <a:r>
              <a:rPr lang="fr-FR" sz="1200" baseline="30000" dirty="0"/>
              <a:t>-</a:t>
            </a:r>
            <a:r>
              <a:rPr lang="fr-FR" sz="1200" baseline="-25000" dirty="0"/>
              <a:t>(</a:t>
            </a:r>
            <a:r>
              <a:rPr lang="fr-FR" sz="1200" baseline="-25000" dirty="0" err="1"/>
              <a:t>aq</a:t>
            </a:r>
            <a:r>
              <a:rPr lang="fr-FR" sz="1200" baseline="-25000" dirty="0"/>
              <a:t>)</a:t>
            </a:r>
            <a:r>
              <a:rPr lang="fr-FR" sz="1200" dirty="0"/>
              <a:t>  	Pka1= 6,2</a:t>
            </a:r>
          </a:p>
          <a:p>
            <a:r>
              <a:rPr lang="fr-FR" sz="1200" dirty="0"/>
              <a:t> HCO</a:t>
            </a:r>
            <a:r>
              <a:rPr lang="fr-FR" sz="1200" baseline="-25000" dirty="0"/>
              <a:t>3</a:t>
            </a:r>
            <a:r>
              <a:rPr lang="fr-FR" sz="1200" baseline="30000" dirty="0"/>
              <a:t>-</a:t>
            </a:r>
            <a:r>
              <a:rPr lang="fr-FR" sz="1200" dirty="0"/>
              <a:t> </a:t>
            </a:r>
            <a:r>
              <a:rPr lang="fr-FR" sz="1200" baseline="-25000" dirty="0"/>
              <a:t>(</a:t>
            </a:r>
            <a:r>
              <a:rPr lang="fr-FR" sz="1200" baseline="-25000" dirty="0" err="1"/>
              <a:t>aq</a:t>
            </a:r>
            <a:r>
              <a:rPr lang="fr-FR" sz="1200" baseline="-25000" dirty="0"/>
              <a:t>)</a:t>
            </a:r>
            <a:r>
              <a:rPr lang="fr-FR" sz="1200" dirty="0"/>
              <a:t>  /CO</a:t>
            </a:r>
            <a:r>
              <a:rPr lang="fr-FR" sz="1200" baseline="-25000" dirty="0"/>
              <a:t>3</a:t>
            </a:r>
            <a:r>
              <a:rPr lang="fr-FR" sz="1200" baseline="30000" dirty="0"/>
              <a:t>2-</a:t>
            </a:r>
            <a:r>
              <a:rPr lang="fr-FR" sz="1200" dirty="0"/>
              <a:t> </a:t>
            </a:r>
            <a:r>
              <a:rPr lang="fr-FR" sz="1200" baseline="-25000" dirty="0"/>
              <a:t>(</a:t>
            </a:r>
            <a:r>
              <a:rPr lang="fr-FR" sz="1200" baseline="-25000" dirty="0" err="1"/>
              <a:t>aq</a:t>
            </a:r>
            <a:r>
              <a:rPr lang="fr-FR" sz="1200" baseline="-25000" dirty="0"/>
              <a:t>)	</a:t>
            </a:r>
            <a:r>
              <a:rPr lang="fr-FR" sz="1200" dirty="0"/>
              <a:t>Pka2 = 10,4</a:t>
            </a:r>
          </a:p>
          <a:p>
            <a:r>
              <a:rPr lang="fr-FR" sz="1200" b="1" dirty="0"/>
              <a:t> </a:t>
            </a:r>
            <a:endParaRPr lang="fr-FR" sz="1200" dirty="0"/>
          </a:p>
          <a:p>
            <a:r>
              <a:rPr lang="fr-FR" sz="1200" dirty="0"/>
              <a:t>Masse molaire du carbonate de calcium : M(CaCO</a:t>
            </a:r>
            <a:r>
              <a:rPr lang="fr-FR" sz="1200" baseline="-25000" dirty="0"/>
              <a:t>3</a:t>
            </a:r>
            <a:r>
              <a:rPr lang="fr-FR" sz="1200" dirty="0"/>
              <a:t>) = 100,1 g.mol</a:t>
            </a:r>
            <a:r>
              <a:rPr lang="fr-FR" sz="1200" baseline="30000" dirty="0"/>
              <a:t>-1</a:t>
            </a:r>
            <a:endParaRPr lang="fr-FR" sz="1200" dirty="0"/>
          </a:p>
          <a:p>
            <a:endParaRPr lang="fr-F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AF1294A4-121F-405E-A8AE-EFCE9B65C375}"/>
              </a:ext>
            </a:extLst>
          </p:cNvPr>
          <p:cNvSpPr>
            <a:spLocks noGrp="1"/>
          </p:cNvSpPr>
          <p:nvPr>
            <p:ph type="ftr" sz="quarter" idx="11"/>
          </p:nvPr>
        </p:nvSpPr>
        <p:spPr/>
        <p:txBody>
          <a:bodyPr/>
          <a:lstStyle/>
          <a:p>
            <a:pPr>
              <a:defRPr/>
            </a:pPr>
            <a:r>
              <a:rPr lang="fr-FR"/>
              <a:t>SPH_03.A Janvier 2019</a:t>
            </a:r>
          </a:p>
        </p:txBody>
      </p:sp>
      <p:sp>
        <p:nvSpPr>
          <p:cNvPr id="5" name="Titre 1">
            <a:extLst>
              <a:ext uri="{FF2B5EF4-FFF2-40B4-BE49-F238E27FC236}">
                <a16:creationId xmlns:a16="http://schemas.microsoft.com/office/drawing/2014/main" id="{666BCF48-19DA-48BA-B8BC-F6E92693CF74}"/>
              </a:ext>
            </a:extLst>
          </p:cNvPr>
          <p:cNvSpPr>
            <a:spLocks noGrp="1"/>
          </p:cNvSpPr>
          <p:nvPr>
            <p:ph type="title"/>
          </p:nvPr>
        </p:nvSpPr>
        <p:spPr>
          <a:xfrm>
            <a:off x="457200" y="274638"/>
            <a:ext cx="8229600" cy="1143000"/>
          </a:xfrm>
        </p:spPr>
        <p:txBody>
          <a:bodyPr/>
          <a:lstStyle/>
          <a:p>
            <a:r>
              <a:rPr lang="fr-FR" altLang="fr-FR" dirty="0"/>
              <a:t>SUJET ELEVES – Documents 2</a:t>
            </a:r>
          </a:p>
        </p:txBody>
      </p:sp>
      <p:sp>
        <p:nvSpPr>
          <p:cNvPr id="6" name="ZoneTexte 5">
            <a:extLst>
              <a:ext uri="{FF2B5EF4-FFF2-40B4-BE49-F238E27FC236}">
                <a16:creationId xmlns:a16="http://schemas.microsoft.com/office/drawing/2014/main" id="{8C88D77F-A880-4676-8689-86CA69E7C0F7}"/>
              </a:ext>
            </a:extLst>
          </p:cNvPr>
          <p:cNvSpPr txBox="1"/>
          <p:nvPr/>
        </p:nvSpPr>
        <p:spPr>
          <a:xfrm>
            <a:off x="827584" y="1417638"/>
            <a:ext cx="7272808" cy="517064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fr-FR" sz="1200" b="1" dirty="0"/>
              <a:t>Document 6 :  Méthode d’analyse du gaz émis par la centrale de Lennox</a:t>
            </a:r>
            <a:endParaRPr lang="fr-FR" sz="1200" dirty="0"/>
          </a:p>
          <a:p>
            <a:r>
              <a:rPr lang="fr-FR" sz="1200" dirty="0"/>
              <a:t> </a:t>
            </a:r>
          </a:p>
          <a:p>
            <a:r>
              <a:rPr lang="fr-FR" sz="1200" dirty="0"/>
              <a:t>Pour savoir si la centrale thermique (exploitant des carburants issus de la combustion du pétrole) dépasse les seuils de qualité concernant le dioxyde de soufre SO</a:t>
            </a:r>
            <a:r>
              <a:rPr lang="fr-FR" sz="1200" baseline="-25000" dirty="0"/>
              <a:t>2</a:t>
            </a:r>
            <a:r>
              <a:rPr lang="fr-FR" sz="1200" dirty="0"/>
              <a:t>, on fait barboter 1,0x10</a:t>
            </a:r>
            <a:r>
              <a:rPr lang="fr-FR" sz="1200" baseline="30000" dirty="0"/>
              <a:t>4</a:t>
            </a:r>
            <a:r>
              <a:rPr lang="fr-FR" sz="1200" dirty="0"/>
              <a:t> m</a:t>
            </a:r>
            <a:r>
              <a:rPr lang="fr-FR" sz="1200" baseline="30000" dirty="0"/>
              <a:t>3</a:t>
            </a:r>
            <a:r>
              <a:rPr lang="fr-FR" sz="1200" dirty="0"/>
              <a:t> de gaz émis par la centrale dans 1,0 L d’eau : on obtient une solution aqueuse de dioxyde de soufre S</a:t>
            </a:r>
            <a:r>
              <a:rPr lang="fr-FR" sz="1200" baseline="-25000" dirty="0"/>
              <a:t>0</a:t>
            </a:r>
            <a:r>
              <a:rPr lang="fr-FR" sz="1200" dirty="0"/>
              <a:t> que l’on analyse pour déterminer sa concentration par titrage avec l’ion permanganate.</a:t>
            </a:r>
          </a:p>
          <a:p>
            <a:endParaRPr lang="fr-FR" sz="1200" dirty="0"/>
          </a:p>
          <a:p>
            <a:endParaRPr lang="fr-FR" sz="1200" dirty="0"/>
          </a:p>
          <a:p>
            <a:endParaRPr lang="fr-FR" sz="1200" dirty="0"/>
          </a:p>
          <a:p>
            <a:endParaRPr lang="fr-FR" sz="1200" dirty="0"/>
          </a:p>
          <a:p>
            <a:endParaRPr lang="fr-FR" sz="1200" dirty="0"/>
          </a:p>
          <a:p>
            <a:endParaRPr lang="fr-FR" sz="1200" dirty="0"/>
          </a:p>
          <a:p>
            <a:endParaRPr lang="fr-FR" sz="1200" dirty="0"/>
          </a:p>
          <a:p>
            <a:endParaRPr lang="fr-FR" sz="1200" dirty="0"/>
          </a:p>
          <a:p>
            <a:endParaRPr lang="fr-FR" sz="1200" dirty="0"/>
          </a:p>
          <a:p>
            <a:r>
              <a:rPr lang="en-US" b="1" dirty="0"/>
              <a:t>2 MnO</a:t>
            </a:r>
            <a:r>
              <a:rPr lang="en-US" b="1" baseline="-25000" dirty="0"/>
              <a:t>4</a:t>
            </a:r>
            <a:r>
              <a:rPr lang="en-US" b="1" baseline="30000" dirty="0"/>
              <a:t>–</a:t>
            </a:r>
            <a:r>
              <a:rPr lang="en-US" b="1" baseline="-25000" dirty="0"/>
              <a:t>(</a:t>
            </a:r>
            <a:r>
              <a:rPr lang="en-US" b="1" baseline="-25000" dirty="0" err="1"/>
              <a:t>aq</a:t>
            </a:r>
            <a:r>
              <a:rPr lang="en-US" b="1" baseline="-25000" dirty="0"/>
              <a:t>)</a:t>
            </a:r>
            <a:r>
              <a:rPr lang="en-US" b="1" dirty="0"/>
              <a:t>  +  5 SO</a:t>
            </a:r>
            <a:r>
              <a:rPr lang="en-US" b="1" baseline="-25000" dirty="0"/>
              <a:t>2(</a:t>
            </a:r>
            <a:r>
              <a:rPr lang="en-US" b="1" baseline="-25000" dirty="0" err="1"/>
              <a:t>aq</a:t>
            </a:r>
            <a:r>
              <a:rPr lang="en-US" b="1" baseline="-25000" dirty="0"/>
              <a:t>)</a:t>
            </a:r>
            <a:r>
              <a:rPr lang="en-US" b="1" dirty="0"/>
              <a:t>  +  2 H</a:t>
            </a:r>
            <a:r>
              <a:rPr lang="en-US" b="1" baseline="-25000" dirty="0"/>
              <a:t>2</a:t>
            </a:r>
            <a:r>
              <a:rPr lang="en-US" b="1" dirty="0"/>
              <a:t>O</a:t>
            </a:r>
            <a:r>
              <a:rPr lang="en-US" b="1" baseline="-25000" dirty="0"/>
              <a:t>(l)</a:t>
            </a:r>
            <a:r>
              <a:rPr lang="en-US" b="1" baseline="30000" dirty="0"/>
              <a:t>  </a:t>
            </a:r>
            <a:r>
              <a:rPr lang="en-US" b="1" dirty="0">
                <a:sym typeface="Symbol" panose="05050102010706020507" pitchFamily="18" charset="2"/>
              </a:rPr>
              <a:t></a:t>
            </a:r>
            <a:r>
              <a:rPr lang="en-US" b="1" dirty="0"/>
              <a:t>  2 Mn</a:t>
            </a:r>
            <a:r>
              <a:rPr lang="en-US" b="1" baseline="30000" dirty="0"/>
              <a:t>2+</a:t>
            </a:r>
            <a:r>
              <a:rPr lang="en-US" b="1" baseline="-25000" dirty="0"/>
              <a:t>(</a:t>
            </a:r>
            <a:r>
              <a:rPr lang="en-US" b="1" baseline="-25000" dirty="0" err="1"/>
              <a:t>aq</a:t>
            </a:r>
            <a:r>
              <a:rPr lang="en-US" b="1" baseline="-25000" dirty="0"/>
              <a:t>)</a:t>
            </a:r>
            <a:r>
              <a:rPr lang="en-US" b="1" dirty="0"/>
              <a:t>  +  5 SO</a:t>
            </a:r>
            <a:r>
              <a:rPr lang="en-US" b="1" baseline="-25000" dirty="0"/>
              <a:t>4</a:t>
            </a:r>
            <a:r>
              <a:rPr lang="en-US" b="1" baseline="30000" dirty="0"/>
              <a:t>2–</a:t>
            </a:r>
            <a:r>
              <a:rPr lang="en-US" b="1" baseline="-25000" dirty="0"/>
              <a:t>(</a:t>
            </a:r>
            <a:r>
              <a:rPr lang="en-US" b="1" baseline="-25000" dirty="0" err="1"/>
              <a:t>aq</a:t>
            </a:r>
            <a:r>
              <a:rPr lang="en-US" b="1" baseline="-25000" dirty="0"/>
              <a:t>)</a:t>
            </a:r>
            <a:r>
              <a:rPr lang="en-US" b="1" dirty="0"/>
              <a:t>  + 4  H</a:t>
            </a:r>
            <a:r>
              <a:rPr lang="en-US" b="1" baseline="30000" dirty="0"/>
              <a:t>+</a:t>
            </a:r>
            <a:r>
              <a:rPr lang="en-US" b="1" baseline="-25000" dirty="0"/>
              <a:t>(</a:t>
            </a:r>
            <a:r>
              <a:rPr lang="en-US" b="1" baseline="-25000" dirty="0" err="1"/>
              <a:t>aq</a:t>
            </a:r>
            <a:r>
              <a:rPr lang="en-US" b="1" baseline="-25000" dirty="0"/>
              <a:t>)</a:t>
            </a:r>
            <a:endParaRPr lang="fr-FR" dirty="0"/>
          </a:p>
          <a:p>
            <a:endParaRPr lang="fr-FR" sz="1200" dirty="0"/>
          </a:p>
          <a:p>
            <a:r>
              <a:rPr lang="fr-FR" sz="1200" dirty="0"/>
              <a:t>Couleurs des solutions aqueuses :</a:t>
            </a:r>
          </a:p>
          <a:p>
            <a:endParaRPr lang="fr-FR" sz="1200" dirty="0"/>
          </a:p>
          <a:p>
            <a:endParaRPr lang="fr-FR" sz="1200" dirty="0"/>
          </a:p>
          <a:p>
            <a:endParaRPr lang="fr-FR" sz="1200" dirty="0"/>
          </a:p>
          <a:p>
            <a:endParaRPr lang="fr-FR" sz="1200" dirty="0"/>
          </a:p>
          <a:p>
            <a:endParaRPr lang="fr-FR" sz="1200" dirty="0"/>
          </a:p>
          <a:p>
            <a:endParaRPr lang="fr-FR" sz="1200" dirty="0"/>
          </a:p>
          <a:p>
            <a:endParaRPr lang="fr-FR" dirty="0"/>
          </a:p>
          <a:p>
            <a:endParaRPr lang="fr-FR" dirty="0"/>
          </a:p>
        </p:txBody>
      </p:sp>
      <p:graphicFrame>
        <p:nvGraphicFramePr>
          <p:cNvPr id="11" name="Tableau 10">
            <a:extLst>
              <a:ext uri="{FF2B5EF4-FFF2-40B4-BE49-F238E27FC236}">
                <a16:creationId xmlns:a16="http://schemas.microsoft.com/office/drawing/2014/main" id="{F6903AB2-46BA-49AC-B643-7A97B791109E}"/>
              </a:ext>
            </a:extLst>
          </p:cNvPr>
          <p:cNvGraphicFramePr>
            <a:graphicFrameLocks noGrp="1"/>
          </p:cNvGraphicFramePr>
          <p:nvPr>
            <p:extLst>
              <p:ext uri="{D42A27DB-BD31-4B8C-83A1-F6EECF244321}">
                <p14:modId xmlns:p14="http://schemas.microsoft.com/office/powerpoint/2010/main" val="2102854832"/>
              </p:ext>
            </p:extLst>
          </p:nvPr>
        </p:nvGraphicFramePr>
        <p:xfrm>
          <a:off x="936744" y="2617898"/>
          <a:ext cx="6640830" cy="342900"/>
        </p:xfrm>
        <a:graphic>
          <a:graphicData uri="http://schemas.openxmlformats.org/drawingml/2006/table">
            <a:tbl>
              <a:tblPr firstRow="1" firstCol="1" bandRow="1">
                <a:tableStyleId>{5C22544A-7EE6-4342-B048-85BDC9FD1C3A}</a:tableStyleId>
              </a:tblPr>
              <a:tblGrid>
                <a:gridCol w="2213610">
                  <a:extLst>
                    <a:ext uri="{9D8B030D-6E8A-4147-A177-3AD203B41FA5}">
                      <a16:colId xmlns:a16="http://schemas.microsoft.com/office/drawing/2014/main" val="71772995"/>
                    </a:ext>
                  </a:extLst>
                </a:gridCol>
                <a:gridCol w="2213610">
                  <a:extLst>
                    <a:ext uri="{9D8B030D-6E8A-4147-A177-3AD203B41FA5}">
                      <a16:colId xmlns:a16="http://schemas.microsoft.com/office/drawing/2014/main" val="771989011"/>
                    </a:ext>
                  </a:extLst>
                </a:gridCol>
                <a:gridCol w="2213610">
                  <a:extLst>
                    <a:ext uri="{9D8B030D-6E8A-4147-A177-3AD203B41FA5}">
                      <a16:colId xmlns:a16="http://schemas.microsoft.com/office/drawing/2014/main" val="3316181555"/>
                    </a:ext>
                  </a:extLst>
                </a:gridCol>
              </a:tblGrid>
              <a:tr h="0">
                <a:tc>
                  <a:txBody>
                    <a:bodyPr/>
                    <a:lstStyle/>
                    <a:p>
                      <a:pPr algn="ctr">
                        <a:lnSpc>
                          <a:spcPct val="107000"/>
                        </a:lnSpc>
                        <a:spcAft>
                          <a:spcPts val="0"/>
                        </a:spcAft>
                      </a:pPr>
                      <a:r>
                        <a:rPr lang="fr-FR" sz="1100">
                          <a:effectLst/>
                        </a:rPr>
                        <a:t>Élément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fr-FR" sz="1100">
                          <a:effectLst/>
                        </a:rPr>
                        <a:t>S</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fr-FR" sz="1100" dirty="0">
                          <a:effectLst/>
                        </a:rPr>
                        <a:t>O</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258761566"/>
                  </a:ext>
                </a:extLst>
              </a:tr>
              <a:tr h="0">
                <a:tc>
                  <a:txBody>
                    <a:bodyPr/>
                    <a:lstStyle/>
                    <a:p>
                      <a:pPr algn="ctr">
                        <a:lnSpc>
                          <a:spcPct val="107000"/>
                        </a:lnSpc>
                        <a:spcAft>
                          <a:spcPts val="0"/>
                        </a:spcAft>
                      </a:pPr>
                      <a:r>
                        <a:rPr lang="fr-FR" sz="1100">
                          <a:effectLst/>
                        </a:rPr>
                        <a:t>Masse molaire atomique</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fr-FR" sz="1100">
                          <a:effectLst/>
                        </a:rPr>
                        <a:t>32,1 g.mol</a:t>
                      </a:r>
                      <a:r>
                        <a:rPr lang="fr-FR" sz="1100" baseline="30000">
                          <a:effectLst/>
                        </a:rPr>
                        <a:t>-1</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fr-FR" sz="1100" dirty="0">
                          <a:effectLst/>
                        </a:rPr>
                        <a:t>16,0 g.mol</a:t>
                      </a:r>
                      <a:r>
                        <a:rPr lang="fr-FR" sz="1100" baseline="30000" dirty="0">
                          <a:effectLst/>
                        </a:rPr>
                        <a:t>-1</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137326996"/>
                  </a:ext>
                </a:extLst>
              </a:tr>
            </a:tbl>
          </a:graphicData>
        </a:graphic>
      </p:graphicFrame>
      <p:sp>
        <p:nvSpPr>
          <p:cNvPr id="12" name="Rectangle 2">
            <a:extLst>
              <a:ext uri="{FF2B5EF4-FFF2-40B4-BE49-F238E27FC236}">
                <a16:creationId xmlns:a16="http://schemas.microsoft.com/office/drawing/2014/main" id="{4DF680D3-2E6D-4D51-925D-D5E18DFB5F4F}"/>
              </a:ext>
            </a:extLst>
          </p:cNvPr>
          <p:cNvSpPr>
            <a:spLocks noChangeArrowheads="1"/>
          </p:cNvSpPr>
          <p:nvPr/>
        </p:nvSpPr>
        <p:spPr bwMode="auto">
          <a:xfrm>
            <a:off x="827584" y="3150968"/>
            <a:ext cx="7163648" cy="938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449263" algn="just" defTabSz="914400" rtl="0" eaLnBrk="0" fontAlgn="base" latinLnBrk="0" hangingPunct="0">
              <a:lnSpc>
                <a:spcPct val="100000"/>
              </a:lnSpc>
              <a:spcBef>
                <a:spcPct val="0"/>
              </a:spcBef>
              <a:spcAft>
                <a:spcPct val="0"/>
              </a:spcAft>
              <a:buClrTx/>
              <a:buSzTx/>
              <a:buFontTx/>
              <a:buNone/>
              <a:tabLst/>
            </a:pPr>
            <a:r>
              <a:rPr kumimoji="0" lang="fr-FR" altLang="fr-FR" sz="1100" b="1" i="0" u="sng" strike="noStrike" cap="none" normalizeH="0" baseline="0" dirty="0">
                <a:ln>
                  <a:noFill/>
                </a:ln>
                <a:solidFill>
                  <a:schemeClr val="tx1"/>
                </a:solidFill>
                <a:effectLst/>
                <a:latin typeface="Calibri" panose="020F0502020204030204" pitchFamily="34" charset="0"/>
                <a:ea typeface="Calibri" panose="020F0502020204030204" pitchFamily="34" charset="0"/>
                <a:cs typeface="Arial" panose="020B0604020202020204" pitchFamily="34" charset="0"/>
              </a:rPr>
              <a:t>Données</a:t>
            </a:r>
            <a:r>
              <a:rPr kumimoji="0" lang="fr-FR" altLang="fr-FR" sz="11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Arial" panose="020B0604020202020204" pitchFamily="34" charset="0"/>
              </a:rPr>
              <a:t> :</a:t>
            </a:r>
            <a:endParaRPr lang="fr-FR" altLang="fr-FR" sz="1100" b="1" dirty="0">
              <a:latin typeface="Calibri" panose="020F0502020204030204"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fr-FR" altLang="fr-FR"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Arial" panose="020B0604020202020204" pitchFamily="34" charset="0"/>
              </a:rPr>
              <a:t>   </a:t>
            </a:r>
            <a:endParaRPr lang="fr-FR" altLang="fr-FR" sz="700" dirty="0"/>
          </a:p>
          <a:p>
            <a:pPr marL="0" marR="0" lvl="0" indent="449263" algn="just" defTabSz="914400" rtl="0" eaLnBrk="0" fontAlgn="base" latinLnBrk="0" hangingPunct="0">
              <a:lnSpc>
                <a:spcPct val="100000"/>
              </a:lnSpc>
              <a:spcBef>
                <a:spcPct val="0"/>
              </a:spcBef>
              <a:spcAft>
                <a:spcPct val="0"/>
              </a:spcAft>
              <a:buClrTx/>
              <a:buSzTx/>
              <a:buFontTx/>
              <a:buNone/>
              <a:tabLst/>
            </a:pPr>
            <a:r>
              <a:rPr kumimoji="0" lang="fr-FR" altLang="fr-FR"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Arial" panose="020B0604020202020204" pitchFamily="34" charset="0"/>
              </a:rPr>
              <a:t>Le dioxyde de soufre a des propriétés réductrices et l’ion permanganate est un puissant oxydant. Ces deux espèces chimiques réagissent ensemble selon la réaction d’équation :</a:t>
            </a:r>
          </a:p>
          <a:p>
            <a:pPr marL="0" marR="0" lvl="0" indent="449263" algn="just" defTabSz="914400" rtl="0" eaLnBrk="0" fontAlgn="base" latinLnBrk="0" hangingPunct="0">
              <a:lnSpc>
                <a:spcPct val="100000"/>
              </a:lnSpc>
              <a:spcBef>
                <a:spcPct val="0"/>
              </a:spcBef>
              <a:spcAft>
                <a:spcPct val="0"/>
              </a:spcAft>
              <a:buClrTx/>
              <a:buSzTx/>
              <a:buFontTx/>
              <a:buNone/>
              <a:tabLst/>
            </a:pPr>
            <a:endParaRPr kumimoji="0" lang="fr-FR" altLang="fr-FR"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Arial" panose="020B0604020202020204" pitchFamily="34" charset="0"/>
            </a:endParaRPr>
          </a:p>
        </p:txBody>
      </p:sp>
      <p:graphicFrame>
        <p:nvGraphicFramePr>
          <p:cNvPr id="15" name="Tableau 14">
            <a:extLst>
              <a:ext uri="{FF2B5EF4-FFF2-40B4-BE49-F238E27FC236}">
                <a16:creationId xmlns:a16="http://schemas.microsoft.com/office/drawing/2014/main" id="{1008823A-23D5-4555-B791-E09ED6D8D33A}"/>
              </a:ext>
            </a:extLst>
          </p:cNvPr>
          <p:cNvGraphicFramePr>
            <a:graphicFrameLocks noGrp="1"/>
          </p:cNvGraphicFramePr>
          <p:nvPr>
            <p:extLst>
              <p:ext uri="{D42A27DB-BD31-4B8C-83A1-F6EECF244321}">
                <p14:modId xmlns:p14="http://schemas.microsoft.com/office/powerpoint/2010/main" val="2655947008"/>
              </p:ext>
            </p:extLst>
          </p:nvPr>
        </p:nvGraphicFramePr>
        <p:xfrm>
          <a:off x="1187624" y="4956386"/>
          <a:ext cx="5595620" cy="1239838"/>
        </p:xfrm>
        <a:graphic>
          <a:graphicData uri="http://schemas.openxmlformats.org/drawingml/2006/table">
            <a:tbl>
              <a:tblPr firstRow="1" firstCol="1" bandRow="1">
                <a:tableStyleId>{5C22544A-7EE6-4342-B048-85BDC9FD1C3A}</a:tableStyleId>
              </a:tblPr>
              <a:tblGrid>
                <a:gridCol w="914400">
                  <a:extLst>
                    <a:ext uri="{9D8B030D-6E8A-4147-A177-3AD203B41FA5}">
                      <a16:colId xmlns:a16="http://schemas.microsoft.com/office/drawing/2014/main" val="3196911008"/>
                    </a:ext>
                  </a:extLst>
                </a:gridCol>
                <a:gridCol w="1240790">
                  <a:extLst>
                    <a:ext uri="{9D8B030D-6E8A-4147-A177-3AD203B41FA5}">
                      <a16:colId xmlns:a16="http://schemas.microsoft.com/office/drawing/2014/main" val="1455271529"/>
                    </a:ext>
                  </a:extLst>
                </a:gridCol>
                <a:gridCol w="1327150">
                  <a:extLst>
                    <a:ext uri="{9D8B030D-6E8A-4147-A177-3AD203B41FA5}">
                      <a16:colId xmlns:a16="http://schemas.microsoft.com/office/drawing/2014/main" val="2034012581"/>
                    </a:ext>
                  </a:extLst>
                </a:gridCol>
                <a:gridCol w="1303020">
                  <a:extLst>
                    <a:ext uri="{9D8B030D-6E8A-4147-A177-3AD203B41FA5}">
                      <a16:colId xmlns:a16="http://schemas.microsoft.com/office/drawing/2014/main" val="2094568954"/>
                    </a:ext>
                  </a:extLst>
                </a:gridCol>
                <a:gridCol w="810260">
                  <a:extLst>
                    <a:ext uri="{9D8B030D-6E8A-4147-A177-3AD203B41FA5}">
                      <a16:colId xmlns:a16="http://schemas.microsoft.com/office/drawing/2014/main" val="147657019"/>
                    </a:ext>
                  </a:extLst>
                </a:gridCol>
              </a:tblGrid>
              <a:tr h="0">
                <a:tc>
                  <a:txBody>
                    <a:bodyPr/>
                    <a:lstStyle/>
                    <a:p>
                      <a:pPr algn="ctr">
                        <a:lnSpc>
                          <a:spcPct val="107000"/>
                        </a:lnSpc>
                        <a:spcAft>
                          <a:spcPts val="0"/>
                        </a:spcAft>
                      </a:pPr>
                      <a:r>
                        <a:rPr lang="fr-FR" sz="1100">
                          <a:effectLst/>
                        </a:rPr>
                        <a:t>Solutions aqueuses</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fr-FR" sz="1100" dirty="0">
                          <a:effectLst/>
                        </a:rPr>
                        <a:t>Solution d’acide sulfurique (2H</a:t>
                      </a:r>
                      <a:r>
                        <a:rPr lang="fr-FR" sz="1100" baseline="30000" dirty="0">
                          <a:effectLst/>
                        </a:rPr>
                        <a:t>+</a:t>
                      </a:r>
                      <a:r>
                        <a:rPr lang="fr-FR" sz="1100" baseline="-25000" dirty="0">
                          <a:effectLst/>
                        </a:rPr>
                        <a:t>(</a:t>
                      </a:r>
                      <a:r>
                        <a:rPr lang="fr-FR" sz="1100" baseline="-25000" dirty="0" err="1">
                          <a:effectLst/>
                        </a:rPr>
                        <a:t>aq</a:t>
                      </a:r>
                      <a:r>
                        <a:rPr lang="fr-FR" sz="1100" baseline="-25000" dirty="0">
                          <a:effectLst/>
                        </a:rPr>
                        <a:t>)</a:t>
                      </a:r>
                      <a:r>
                        <a:rPr lang="fr-FR" sz="1100" dirty="0">
                          <a:effectLst/>
                        </a:rPr>
                        <a:t> + SO</a:t>
                      </a:r>
                      <a:r>
                        <a:rPr lang="fr-FR" sz="1100" baseline="-25000" dirty="0">
                          <a:effectLst/>
                        </a:rPr>
                        <a:t>4</a:t>
                      </a:r>
                      <a:r>
                        <a:rPr lang="fr-FR" sz="1100" baseline="30000" dirty="0">
                          <a:effectLst/>
                        </a:rPr>
                        <a:t>2–</a:t>
                      </a:r>
                      <a:r>
                        <a:rPr lang="fr-FR" sz="1100" baseline="-25000" dirty="0">
                          <a:effectLst/>
                        </a:rPr>
                        <a:t>(</a:t>
                      </a:r>
                      <a:r>
                        <a:rPr lang="fr-FR" sz="1100" baseline="-25000" dirty="0" err="1">
                          <a:effectLst/>
                        </a:rPr>
                        <a:t>aq</a:t>
                      </a:r>
                      <a:r>
                        <a:rPr lang="fr-FR" sz="1100" baseline="-25000" dirty="0">
                          <a:effectLst/>
                        </a:rPr>
                        <a:t>)</a:t>
                      </a:r>
                      <a:r>
                        <a:rPr lang="fr-FR" sz="1100" dirty="0">
                          <a:effectLst/>
                        </a:rPr>
                        <a:t>)</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fr-FR" sz="1100">
                          <a:effectLst/>
                        </a:rPr>
                        <a:t>Solution de sulfate de manganèse (Mn</a:t>
                      </a:r>
                      <a:r>
                        <a:rPr lang="fr-FR" sz="1100" baseline="30000">
                          <a:effectLst/>
                        </a:rPr>
                        <a:t>2+</a:t>
                      </a:r>
                      <a:r>
                        <a:rPr lang="fr-FR" sz="1100" baseline="-25000">
                          <a:effectLst/>
                        </a:rPr>
                        <a:t>(aq)</a:t>
                      </a:r>
                      <a:r>
                        <a:rPr lang="fr-FR" sz="1100">
                          <a:effectLst/>
                        </a:rPr>
                        <a:t> + SO</a:t>
                      </a:r>
                      <a:r>
                        <a:rPr lang="fr-FR" sz="1100" baseline="-25000">
                          <a:effectLst/>
                        </a:rPr>
                        <a:t>4</a:t>
                      </a:r>
                      <a:r>
                        <a:rPr lang="fr-FR" sz="1100" baseline="30000">
                          <a:effectLst/>
                        </a:rPr>
                        <a:t>2–</a:t>
                      </a:r>
                      <a:r>
                        <a:rPr lang="fr-FR" sz="1100" baseline="-25000">
                          <a:effectLst/>
                        </a:rPr>
                        <a:t>(aq)</a:t>
                      </a:r>
                      <a:r>
                        <a:rPr lang="fr-FR" sz="1100">
                          <a:effectLst/>
                        </a:rPr>
                        <a: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fr-FR" sz="1100">
                          <a:effectLst/>
                        </a:rPr>
                        <a:t>Solution de permanganate de potassium  (K</a:t>
                      </a:r>
                      <a:r>
                        <a:rPr lang="fr-FR" sz="1100" baseline="30000">
                          <a:effectLst/>
                        </a:rPr>
                        <a:t>+</a:t>
                      </a:r>
                      <a:r>
                        <a:rPr lang="fr-FR" sz="1100" baseline="-25000">
                          <a:effectLst/>
                        </a:rPr>
                        <a:t>(aq)</a:t>
                      </a:r>
                      <a:r>
                        <a:rPr lang="fr-FR" sz="1100">
                          <a:effectLst/>
                        </a:rPr>
                        <a:t> + MnO</a:t>
                      </a:r>
                      <a:r>
                        <a:rPr lang="fr-FR" sz="1100" baseline="-25000">
                          <a:effectLst/>
                        </a:rPr>
                        <a:t>4</a:t>
                      </a:r>
                      <a:r>
                        <a:rPr lang="fr-FR" sz="1100" baseline="30000">
                          <a:effectLst/>
                        </a:rPr>
                        <a:t>–</a:t>
                      </a:r>
                      <a:r>
                        <a:rPr lang="fr-FR" sz="1100" baseline="-25000">
                          <a:effectLst/>
                        </a:rPr>
                        <a:t>(aq)</a:t>
                      </a:r>
                      <a:r>
                        <a:rPr lang="fr-FR" sz="1100">
                          <a:effectLst/>
                        </a:rPr>
                        <a: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fr-FR" sz="1100">
                          <a:effectLst/>
                        </a:rPr>
                        <a:t>Solution de dioxyde de soufre SO</a:t>
                      </a:r>
                      <a:r>
                        <a:rPr lang="fr-FR" sz="1100" baseline="-25000">
                          <a:effectLst/>
                        </a:rPr>
                        <a:t>2(aq)</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297079850"/>
                  </a:ext>
                </a:extLst>
              </a:tr>
              <a:tr h="0">
                <a:tc>
                  <a:txBody>
                    <a:bodyPr/>
                    <a:lstStyle/>
                    <a:p>
                      <a:pPr algn="ctr">
                        <a:lnSpc>
                          <a:spcPct val="107000"/>
                        </a:lnSpc>
                        <a:spcAft>
                          <a:spcPts val="0"/>
                        </a:spcAft>
                      </a:pPr>
                      <a:r>
                        <a:rPr lang="fr-FR" sz="1100">
                          <a:effectLst/>
                        </a:rPr>
                        <a:t>couleurs des solutions aqueuses</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fr-FR" sz="1100">
                          <a:effectLst/>
                        </a:rPr>
                        <a:t>incolore</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fr-FR" sz="1100">
                          <a:effectLst/>
                        </a:rPr>
                        <a:t>incolore</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fr-FR" sz="1100">
                          <a:effectLst/>
                        </a:rPr>
                        <a:t>violet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fr-FR" sz="1100" dirty="0">
                          <a:effectLst/>
                        </a:rPr>
                        <a:t>incolore</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537659827"/>
                  </a:ext>
                </a:extLst>
              </a:tr>
            </a:tbl>
          </a:graphicData>
        </a:graphic>
      </p:graphicFrame>
      <p:sp>
        <p:nvSpPr>
          <p:cNvPr id="16" name="ZoneTexte 15">
            <a:extLst>
              <a:ext uri="{FF2B5EF4-FFF2-40B4-BE49-F238E27FC236}">
                <a16:creationId xmlns:a16="http://schemas.microsoft.com/office/drawing/2014/main" id="{FD4561B3-5097-426F-9FFA-3EC08418A582}"/>
              </a:ext>
            </a:extLst>
          </p:cNvPr>
          <p:cNvSpPr txBox="1"/>
          <p:nvPr/>
        </p:nvSpPr>
        <p:spPr>
          <a:xfrm>
            <a:off x="1547217" y="2059311"/>
            <a:ext cx="7163648" cy="378565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fr-FR" sz="1200" b="1" dirty="0"/>
              <a:t>Document 7 : Normes de qualité de l’air relatives au dioxyde de soufre (SO</a:t>
            </a:r>
            <a:r>
              <a:rPr lang="fr-FR" sz="1200" b="1" baseline="-25000" dirty="0"/>
              <a:t>2</a:t>
            </a:r>
            <a:r>
              <a:rPr lang="fr-FR" sz="1200" b="1" dirty="0"/>
              <a:t>) au Canada</a:t>
            </a:r>
            <a:endParaRPr lang="fr-FR" sz="1200" dirty="0"/>
          </a:p>
          <a:p>
            <a:r>
              <a:rPr lang="fr-FR" sz="1200" dirty="0"/>
              <a:t> </a:t>
            </a:r>
          </a:p>
          <a:p>
            <a:r>
              <a:rPr lang="fr-FR" sz="1200" dirty="0"/>
              <a:t>Les NCQAA (Normes canadiennes de qualité de l’air ambiant), prévoient </a:t>
            </a:r>
            <a:r>
              <a:rPr lang="fr-FR" sz="1200" b="1" dirty="0"/>
              <a:t>pour l’année 2020</a:t>
            </a:r>
            <a:r>
              <a:rPr lang="fr-FR" sz="1200" dirty="0"/>
              <a:t> les conduites à adopter en fonction des concentrations maximales de SO</a:t>
            </a:r>
            <a:r>
              <a:rPr lang="fr-FR" sz="1200" baseline="-25000" dirty="0"/>
              <a:t>2</a:t>
            </a:r>
            <a:r>
              <a:rPr lang="fr-FR" sz="1200" dirty="0"/>
              <a:t> dans l’air selon le tableau suivant :</a:t>
            </a:r>
          </a:p>
          <a:p>
            <a:endParaRPr lang="fr-FR" sz="1200" dirty="0"/>
          </a:p>
          <a:p>
            <a:endParaRPr lang="fr-FR" sz="1200" dirty="0"/>
          </a:p>
          <a:p>
            <a:endParaRPr lang="fr-FR" sz="1200" dirty="0"/>
          </a:p>
          <a:p>
            <a:endParaRPr lang="fr-FR" sz="1200" dirty="0"/>
          </a:p>
          <a:p>
            <a:endParaRPr lang="fr-FR" sz="1200" dirty="0"/>
          </a:p>
          <a:p>
            <a:endParaRPr lang="fr-FR" sz="1200" dirty="0"/>
          </a:p>
          <a:p>
            <a:endParaRPr lang="fr-FR" sz="1200" dirty="0"/>
          </a:p>
          <a:p>
            <a:endParaRPr lang="fr-FR" sz="1200" dirty="0"/>
          </a:p>
          <a:p>
            <a:endParaRPr lang="fr-FR" sz="1200" dirty="0"/>
          </a:p>
          <a:p>
            <a:endParaRPr lang="fr-FR" sz="1200" dirty="0"/>
          </a:p>
          <a:p>
            <a:endParaRPr lang="fr-FR" sz="1200" dirty="0"/>
          </a:p>
          <a:p>
            <a:endParaRPr lang="fr-FR" sz="1200" dirty="0"/>
          </a:p>
          <a:p>
            <a:endParaRPr lang="fr-FR" sz="1200" dirty="0"/>
          </a:p>
          <a:p>
            <a:r>
              <a:rPr lang="fr-FR" sz="1200" i="1" dirty="0"/>
              <a:t>D’après https://www.ccme.ca/fr/resources/air/air/sulphur-dioxide.html</a:t>
            </a:r>
            <a:endParaRPr lang="fr-FR" sz="1200" dirty="0"/>
          </a:p>
          <a:p>
            <a:endParaRPr lang="fr-FR" dirty="0"/>
          </a:p>
        </p:txBody>
      </p:sp>
      <p:graphicFrame>
        <p:nvGraphicFramePr>
          <p:cNvPr id="19" name="Tableau 18">
            <a:extLst>
              <a:ext uri="{FF2B5EF4-FFF2-40B4-BE49-F238E27FC236}">
                <a16:creationId xmlns:a16="http://schemas.microsoft.com/office/drawing/2014/main" id="{64E4D655-6535-4E33-8992-1740B3223ED2}"/>
              </a:ext>
            </a:extLst>
          </p:cNvPr>
          <p:cNvGraphicFramePr>
            <a:graphicFrameLocks noGrp="1"/>
          </p:cNvGraphicFramePr>
          <p:nvPr>
            <p:extLst>
              <p:ext uri="{D42A27DB-BD31-4B8C-83A1-F6EECF244321}">
                <p14:modId xmlns:p14="http://schemas.microsoft.com/office/powerpoint/2010/main" val="2494878954"/>
              </p:ext>
            </p:extLst>
          </p:nvPr>
        </p:nvGraphicFramePr>
        <p:xfrm>
          <a:off x="1753214" y="2899624"/>
          <a:ext cx="6567805" cy="2105027"/>
        </p:xfrm>
        <a:graphic>
          <a:graphicData uri="http://schemas.openxmlformats.org/drawingml/2006/table">
            <a:tbl>
              <a:tblPr firstRow="1" firstCol="1" bandRow="1">
                <a:tableStyleId>{5C22544A-7EE6-4342-B048-85BDC9FD1C3A}</a:tableStyleId>
              </a:tblPr>
              <a:tblGrid>
                <a:gridCol w="3417570">
                  <a:extLst>
                    <a:ext uri="{9D8B030D-6E8A-4147-A177-3AD203B41FA5}">
                      <a16:colId xmlns:a16="http://schemas.microsoft.com/office/drawing/2014/main" val="756185169"/>
                    </a:ext>
                  </a:extLst>
                </a:gridCol>
                <a:gridCol w="3150235">
                  <a:extLst>
                    <a:ext uri="{9D8B030D-6E8A-4147-A177-3AD203B41FA5}">
                      <a16:colId xmlns:a16="http://schemas.microsoft.com/office/drawing/2014/main" val="2385666441"/>
                    </a:ext>
                  </a:extLst>
                </a:gridCol>
              </a:tblGrid>
              <a:tr h="33784">
                <a:tc>
                  <a:txBody>
                    <a:bodyPr/>
                    <a:lstStyle/>
                    <a:p>
                      <a:pPr>
                        <a:lnSpc>
                          <a:spcPct val="107000"/>
                        </a:lnSpc>
                        <a:spcAft>
                          <a:spcPts val="0"/>
                        </a:spcAft>
                      </a:pPr>
                      <a:r>
                        <a:rPr lang="fr-FR" sz="1100" dirty="0">
                          <a:effectLst/>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fr-FR" sz="1100">
                          <a:effectLst/>
                        </a:rPr>
                        <a:t>Plage de concentrations de polluants de l’air ambiant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66264118"/>
                  </a:ext>
                </a:extLst>
              </a:tr>
              <a:tr h="0">
                <a:tc>
                  <a:txBody>
                    <a:bodyPr/>
                    <a:lstStyle/>
                    <a:p>
                      <a:pPr>
                        <a:lnSpc>
                          <a:spcPct val="107000"/>
                        </a:lnSpc>
                        <a:spcAft>
                          <a:spcPts val="0"/>
                        </a:spcAft>
                      </a:pPr>
                      <a:r>
                        <a:rPr lang="fr-FR" sz="1100">
                          <a:effectLst/>
                        </a:rPr>
                        <a:t>Niveaux et objectifs pour la gestion de la qualité de l’air</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fr-FR" sz="1100">
                          <a:effectLst/>
                        </a:rPr>
                        <a:t>Concentration de SO</a:t>
                      </a:r>
                      <a:r>
                        <a:rPr lang="fr-FR" sz="1100" baseline="-25000">
                          <a:effectLst/>
                        </a:rPr>
                        <a:t>2</a:t>
                      </a:r>
                      <a:r>
                        <a:rPr lang="fr-FR" sz="1100">
                          <a:effectLst/>
                        </a:rPr>
                        <a:t> sur 1 heure en µg.m</a:t>
                      </a:r>
                      <a:r>
                        <a:rPr lang="fr-FR" sz="1100" baseline="30000">
                          <a:effectLst/>
                        </a:rPr>
                        <a:t>-3</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904119312"/>
                  </a:ext>
                </a:extLst>
              </a:tr>
              <a:tr h="0">
                <a:tc>
                  <a:txBody>
                    <a:bodyPr/>
                    <a:lstStyle/>
                    <a:p>
                      <a:pPr>
                        <a:lnSpc>
                          <a:spcPct val="107000"/>
                        </a:lnSpc>
                        <a:spcAft>
                          <a:spcPts val="0"/>
                        </a:spcAft>
                      </a:pPr>
                      <a:r>
                        <a:rPr lang="fr-FR" sz="1100">
                          <a:effectLst/>
                        </a:rPr>
                        <a:t>Rouge </a:t>
                      </a:r>
                    </a:p>
                    <a:p>
                      <a:pPr>
                        <a:lnSpc>
                          <a:spcPct val="107000"/>
                        </a:lnSpc>
                        <a:spcAft>
                          <a:spcPts val="0"/>
                        </a:spcAft>
                      </a:pPr>
                      <a:r>
                        <a:rPr lang="fr-FR" sz="1100">
                          <a:effectLst/>
                        </a:rPr>
                        <a:t>Réduire les concentrations de polluants dans l’air ambient en deçà des NCQAA</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fr-FR" sz="1100">
                          <a:effectLst/>
                        </a:rPr>
                        <a:t>&gt; 187</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74023639"/>
                  </a:ext>
                </a:extLst>
              </a:tr>
              <a:tr h="0">
                <a:tc>
                  <a:txBody>
                    <a:bodyPr/>
                    <a:lstStyle/>
                    <a:p>
                      <a:pPr>
                        <a:lnSpc>
                          <a:spcPct val="107000"/>
                        </a:lnSpc>
                        <a:spcAft>
                          <a:spcPts val="0"/>
                        </a:spcAft>
                      </a:pPr>
                      <a:r>
                        <a:rPr lang="fr-FR" sz="1100">
                          <a:effectLst/>
                        </a:rPr>
                        <a:t>Orange</a:t>
                      </a:r>
                    </a:p>
                    <a:p>
                      <a:pPr>
                        <a:lnSpc>
                          <a:spcPct val="107000"/>
                        </a:lnSpc>
                        <a:spcAft>
                          <a:spcPts val="0"/>
                        </a:spcAft>
                      </a:pPr>
                      <a:r>
                        <a:rPr lang="fr-FR" sz="1100">
                          <a:effectLst/>
                        </a:rPr>
                        <a:t>Eviter le dépassement des NCQAA</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fr-FR" sz="1100" dirty="0">
                          <a:effectLst/>
                        </a:rPr>
                        <a:t>Entre 133 et 187</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51390147"/>
                  </a:ext>
                </a:extLst>
              </a:tr>
              <a:tr h="0">
                <a:tc>
                  <a:txBody>
                    <a:bodyPr/>
                    <a:lstStyle/>
                    <a:p>
                      <a:pPr>
                        <a:lnSpc>
                          <a:spcPct val="107000"/>
                        </a:lnSpc>
                        <a:spcAft>
                          <a:spcPts val="0"/>
                        </a:spcAft>
                      </a:pPr>
                      <a:r>
                        <a:rPr lang="fr-FR" sz="1100">
                          <a:effectLst/>
                        </a:rPr>
                        <a:t>Jaune</a:t>
                      </a:r>
                    </a:p>
                    <a:p>
                      <a:pPr>
                        <a:lnSpc>
                          <a:spcPct val="107000"/>
                        </a:lnSpc>
                        <a:spcAft>
                          <a:spcPts val="0"/>
                        </a:spcAft>
                      </a:pPr>
                      <a:r>
                        <a:rPr lang="fr-FR" sz="1100">
                          <a:effectLst/>
                        </a:rPr>
                        <a:t>Prévenir la détérioration de la qualité de l’air</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fr-FR" sz="1100">
                          <a:effectLst/>
                        </a:rPr>
                        <a:t>Entre 80 et 133</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649331671"/>
                  </a:ext>
                </a:extLst>
              </a:tr>
              <a:tr h="0">
                <a:tc>
                  <a:txBody>
                    <a:bodyPr/>
                    <a:lstStyle/>
                    <a:p>
                      <a:pPr>
                        <a:lnSpc>
                          <a:spcPct val="107000"/>
                        </a:lnSpc>
                        <a:spcAft>
                          <a:spcPts val="0"/>
                        </a:spcAft>
                      </a:pPr>
                      <a:r>
                        <a:rPr lang="fr-FR" sz="1100">
                          <a:effectLst/>
                        </a:rPr>
                        <a:t>Vert</a:t>
                      </a:r>
                    </a:p>
                    <a:p>
                      <a:pPr>
                        <a:lnSpc>
                          <a:spcPct val="107000"/>
                        </a:lnSpc>
                        <a:spcAft>
                          <a:spcPts val="0"/>
                        </a:spcAft>
                      </a:pPr>
                      <a:r>
                        <a:rPr lang="fr-FR" sz="1100">
                          <a:effectLst/>
                        </a:rPr>
                        <a:t>Protéger la qualité de l’air dans les régions non polluées</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fr-FR" sz="1100" dirty="0">
                          <a:effectLst/>
                        </a:rPr>
                        <a:t>Inférieur ou égal à 80</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23619673"/>
                  </a:ext>
                </a:extLst>
              </a:tr>
            </a:tbl>
          </a:graphicData>
        </a:graphic>
      </p:graphicFrame>
    </p:spTree>
    <p:extLst>
      <p:ext uri="{BB962C8B-B14F-4D97-AF65-F5344CB8AC3E}">
        <p14:creationId xmlns:p14="http://schemas.microsoft.com/office/powerpoint/2010/main" val="25546037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a:extLst>
              <a:ext uri="{FF2B5EF4-FFF2-40B4-BE49-F238E27FC236}">
                <a16:creationId xmlns:a16="http://schemas.microsoft.com/office/drawing/2014/main" id="{53D5491D-8B1F-41FE-B766-78AE5DB11738}"/>
              </a:ext>
            </a:extLst>
          </p:cNvPr>
          <p:cNvSpPr>
            <a:spLocks noChangeArrowheads="1"/>
          </p:cNvSpPr>
          <p:nvPr/>
        </p:nvSpPr>
        <p:spPr bwMode="auto">
          <a:xfrm>
            <a:off x="684213" y="188913"/>
            <a:ext cx="7777162"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fr-FR" altLang="fr-FR" sz="2800" b="1" u="sng">
                <a:solidFill>
                  <a:srgbClr val="002060"/>
                </a:solidFill>
                <a:latin typeface="Arial" panose="020B0604020202020204" pitchFamily="34" charset="0"/>
              </a:rPr>
              <a:t>Thème 1</a:t>
            </a:r>
            <a:r>
              <a:rPr lang="fr-FR" altLang="fr-FR" sz="2800" b="1">
                <a:solidFill>
                  <a:srgbClr val="002060"/>
                </a:solidFill>
                <a:latin typeface="Arial" panose="020B0604020202020204" pitchFamily="34" charset="0"/>
              </a:rPr>
              <a:t> : L’eau</a:t>
            </a:r>
          </a:p>
          <a:p>
            <a:pPr algn="ctr" eaLnBrk="1" hangingPunct="1">
              <a:spcBef>
                <a:spcPct val="0"/>
              </a:spcBef>
              <a:buFontTx/>
              <a:buNone/>
            </a:pPr>
            <a:r>
              <a:rPr lang="fr-FR" altLang="fr-FR" sz="2800" b="1" u="sng">
                <a:solidFill>
                  <a:srgbClr val="002060"/>
                </a:solidFill>
                <a:latin typeface="Arial" panose="020B0604020202020204" pitchFamily="34" charset="0"/>
              </a:rPr>
              <a:t>Domaine d’étude</a:t>
            </a:r>
            <a:r>
              <a:rPr lang="fr-FR" altLang="fr-FR" sz="2800" b="1">
                <a:solidFill>
                  <a:srgbClr val="002060"/>
                </a:solidFill>
                <a:latin typeface="Arial" panose="020B0604020202020204" pitchFamily="34" charset="0"/>
              </a:rPr>
              <a:t> : Eau et ressources</a:t>
            </a:r>
          </a:p>
        </p:txBody>
      </p:sp>
      <p:graphicFrame>
        <p:nvGraphicFramePr>
          <p:cNvPr id="6" name="Tableau 5">
            <a:extLst>
              <a:ext uri="{FF2B5EF4-FFF2-40B4-BE49-F238E27FC236}">
                <a16:creationId xmlns:a16="http://schemas.microsoft.com/office/drawing/2014/main" id="{74207EF5-976E-4F66-B3A8-853F21152A44}"/>
              </a:ext>
            </a:extLst>
          </p:cNvPr>
          <p:cNvGraphicFramePr>
            <a:graphicFrameLocks noGrp="1"/>
          </p:cNvGraphicFramePr>
          <p:nvPr>
            <p:extLst>
              <p:ext uri="{D42A27DB-BD31-4B8C-83A1-F6EECF244321}">
                <p14:modId xmlns:p14="http://schemas.microsoft.com/office/powerpoint/2010/main" val="1987212673"/>
              </p:ext>
            </p:extLst>
          </p:nvPr>
        </p:nvGraphicFramePr>
        <p:xfrm>
          <a:off x="611188" y="1341438"/>
          <a:ext cx="8208962" cy="1263545"/>
        </p:xfrm>
        <a:graphic>
          <a:graphicData uri="http://schemas.openxmlformats.org/drawingml/2006/table">
            <a:tbl>
              <a:tblPr firstRow="1" bandRow="1">
                <a:tableStyleId>{5940675A-B579-460E-94D1-54222C63F5DA}</a:tableStyleId>
              </a:tblPr>
              <a:tblGrid>
                <a:gridCol w="2711216">
                  <a:extLst>
                    <a:ext uri="{9D8B030D-6E8A-4147-A177-3AD203B41FA5}">
                      <a16:colId xmlns:a16="http://schemas.microsoft.com/office/drawing/2014/main" val="20000"/>
                    </a:ext>
                  </a:extLst>
                </a:gridCol>
                <a:gridCol w="5497746">
                  <a:extLst>
                    <a:ext uri="{9D8B030D-6E8A-4147-A177-3AD203B41FA5}">
                      <a16:colId xmlns:a16="http://schemas.microsoft.com/office/drawing/2014/main" val="20001"/>
                    </a:ext>
                  </a:extLst>
                </a:gridCol>
              </a:tblGrid>
              <a:tr h="31868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noProof="0" dirty="0">
                          <a:effectLst/>
                          <a:latin typeface="Arial" panose="020B0604020202020204" pitchFamily="34" charset="0"/>
                          <a:cs typeface="Arial" panose="020B0604020202020204" pitchFamily="34" charset="0"/>
                        </a:rPr>
                        <a:t>Domaine d’étude</a:t>
                      </a:r>
                      <a:endParaRPr lang="fr-FR" sz="1400" b="1" noProof="0" dirty="0">
                        <a:effectLst/>
                        <a:latin typeface="Arial" panose="020B0604020202020204" pitchFamily="34" charset="0"/>
                        <a:ea typeface="Arial"/>
                        <a:cs typeface="Arial" panose="020B0604020202020204" pitchFamily="34" charset="0"/>
                      </a:endParaRPr>
                    </a:p>
                  </a:txBody>
                  <a:tcPr marL="91441" marR="91441" marT="45708" marB="45708"/>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noProof="0" dirty="0">
                          <a:effectLst/>
                          <a:latin typeface="Arial" panose="020B0604020202020204" pitchFamily="34" charset="0"/>
                          <a:cs typeface="Arial" panose="020B0604020202020204" pitchFamily="34" charset="0"/>
                        </a:rPr>
                        <a:t>Mots-clés</a:t>
                      </a:r>
                      <a:endParaRPr lang="fr-FR" sz="1400" b="1" noProof="0" dirty="0">
                        <a:effectLst/>
                        <a:latin typeface="Arial" panose="020B0604020202020204" pitchFamily="34" charset="0"/>
                        <a:ea typeface="Arial"/>
                        <a:cs typeface="Arial" panose="020B0604020202020204" pitchFamily="34" charset="0"/>
                      </a:endParaRPr>
                    </a:p>
                  </a:txBody>
                  <a:tcPr marL="91441" marR="91441" marT="45708" marB="45708"/>
                </a:tc>
                <a:extLst>
                  <a:ext uri="{0D108BD9-81ED-4DB2-BD59-A6C34878D82A}">
                    <a16:rowId xmlns:a16="http://schemas.microsoft.com/office/drawing/2014/main" val="10000"/>
                  </a:ext>
                </a:extLst>
              </a:tr>
              <a:tr h="90477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noProof="0" dirty="0">
                          <a:effectLst/>
                          <a:latin typeface="Arial" panose="020B0604020202020204" pitchFamily="34" charset="0"/>
                          <a:cs typeface="Arial" panose="020B0604020202020204" pitchFamily="34" charset="0"/>
                        </a:rPr>
                        <a:t>Eau et ressources</a:t>
                      </a:r>
                      <a:endParaRPr lang="fr-FR" sz="1400" noProof="0" dirty="0">
                        <a:latin typeface="Arial" panose="020B0604020202020204" pitchFamily="34" charset="0"/>
                        <a:cs typeface="Arial" panose="020B0604020202020204" pitchFamily="34" charset="0"/>
                      </a:endParaRPr>
                    </a:p>
                  </a:txBody>
                  <a:tcPr marL="91441" marR="91441" marT="45708" marB="45708"/>
                </a:tc>
                <a:tc>
                  <a:txBody>
                    <a:bodyPr/>
                    <a:lstStyle/>
                    <a:p>
                      <a:pPr algn="ctr"/>
                      <a:r>
                        <a:rPr lang="fr-FR" sz="1400" kern="1200" baseline="0" noProof="0" dirty="0">
                          <a:solidFill>
                            <a:schemeClr val="tx1">
                              <a:lumMod val="65000"/>
                              <a:lumOff val="35000"/>
                            </a:schemeClr>
                          </a:solidFill>
                          <a:effectLst/>
                          <a:latin typeface="Arial" panose="020B0604020202020204" pitchFamily="34" charset="0"/>
                          <a:ea typeface="+mn-ea"/>
                          <a:cs typeface="Arial" panose="020B0604020202020204" pitchFamily="34" charset="0"/>
                        </a:rPr>
                        <a:t>production d’eau potable, </a:t>
                      </a:r>
                    </a:p>
                    <a:p>
                      <a:pPr algn="ctr"/>
                      <a:r>
                        <a:rPr lang="fr-FR" sz="1400" b="1" kern="1200" baseline="0" noProof="0" dirty="0">
                          <a:solidFill>
                            <a:schemeClr val="tx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traitement des eaux, </a:t>
                      </a:r>
                    </a:p>
                    <a:p>
                      <a:pPr algn="ctr"/>
                      <a:r>
                        <a:rPr lang="fr-FR" sz="1400" kern="1200" baseline="0" noProof="0" dirty="0">
                          <a:solidFill>
                            <a:schemeClr val="tx1">
                              <a:lumMod val="65000"/>
                              <a:lumOff val="35000"/>
                            </a:schemeClr>
                          </a:solidFill>
                          <a:effectLst/>
                          <a:latin typeface="Arial" panose="020B0604020202020204" pitchFamily="34" charset="0"/>
                          <a:ea typeface="+mn-ea"/>
                          <a:cs typeface="Arial" panose="020B0604020202020204" pitchFamily="34" charset="0"/>
                        </a:rPr>
                        <a:t>ressources minérales et organiques des océans,</a:t>
                      </a:r>
                    </a:p>
                    <a:p>
                      <a:pPr algn="ctr"/>
                      <a:r>
                        <a:rPr lang="fr-FR" sz="1400" kern="1200" baseline="0" noProof="0" dirty="0">
                          <a:solidFill>
                            <a:schemeClr val="tx1">
                              <a:lumMod val="65000"/>
                              <a:lumOff val="35000"/>
                            </a:schemeClr>
                          </a:solidFill>
                          <a:effectLst/>
                          <a:latin typeface="Arial" panose="020B0604020202020204" pitchFamily="34" charset="0"/>
                          <a:ea typeface="+mn-ea"/>
                          <a:cs typeface="Arial" panose="020B0604020202020204" pitchFamily="34" charset="0"/>
                        </a:rPr>
                        <a:t>hydrates de gaz</a:t>
                      </a:r>
                      <a:endParaRPr lang="fr-FR" sz="1400" noProof="0" dirty="0">
                        <a:solidFill>
                          <a:schemeClr val="tx1">
                            <a:lumMod val="65000"/>
                            <a:lumOff val="35000"/>
                          </a:schemeClr>
                        </a:solidFill>
                        <a:latin typeface="Arial" panose="020B0604020202020204" pitchFamily="34" charset="0"/>
                        <a:cs typeface="Arial" panose="020B0604020202020204" pitchFamily="34" charset="0"/>
                      </a:endParaRPr>
                    </a:p>
                  </a:txBody>
                  <a:tcPr marL="91441" marR="91441" marT="45708" marB="45708"/>
                </a:tc>
                <a:extLst>
                  <a:ext uri="{0D108BD9-81ED-4DB2-BD59-A6C34878D82A}">
                    <a16:rowId xmlns:a16="http://schemas.microsoft.com/office/drawing/2014/main" val="10001"/>
                  </a:ext>
                </a:extLst>
              </a:tr>
            </a:tbl>
          </a:graphicData>
        </a:graphic>
      </p:graphicFrame>
      <p:sp>
        <p:nvSpPr>
          <p:cNvPr id="2" name="Espace réservé du pied de page 1">
            <a:extLst>
              <a:ext uri="{FF2B5EF4-FFF2-40B4-BE49-F238E27FC236}">
                <a16:creationId xmlns:a16="http://schemas.microsoft.com/office/drawing/2014/main" id="{65B78526-AA0B-436B-ACC2-B8E56AAB2FB1}"/>
              </a:ext>
            </a:extLst>
          </p:cNvPr>
          <p:cNvSpPr>
            <a:spLocks noGrp="1"/>
          </p:cNvSpPr>
          <p:nvPr>
            <p:ph type="ftr" sz="quarter" idx="11"/>
          </p:nvPr>
        </p:nvSpPr>
        <p:spPr/>
        <p:txBody>
          <a:bodyPr/>
          <a:lstStyle/>
          <a:p>
            <a:pPr>
              <a:defRPr/>
            </a:pPr>
            <a:r>
              <a:rPr lang="fr-FR"/>
              <a:t>SPH_03.A Janvier 2019</a:t>
            </a:r>
            <a:endParaRPr lang="fr-FR" dirty="0"/>
          </a:p>
        </p:txBody>
      </p:sp>
      <p:sp>
        <p:nvSpPr>
          <p:cNvPr id="5" name="Rectangle 4">
            <a:extLst>
              <a:ext uri="{FF2B5EF4-FFF2-40B4-BE49-F238E27FC236}">
                <a16:creationId xmlns:a16="http://schemas.microsoft.com/office/drawing/2014/main" id="{3B9BEBD7-3605-4C61-A46D-F295FEE9DE0B}"/>
              </a:ext>
            </a:extLst>
          </p:cNvPr>
          <p:cNvSpPr/>
          <p:nvPr/>
        </p:nvSpPr>
        <p:spPr>
          <a:xfrm>
            <a:off x="755650" y="2755574"/>
            <a:ext cx="7920037" cy="5201424"/>
          </a:xfrm>
          <a:prstGeom prst="rect">
            <a:avLst/>
          </a:prstGeom>
        </p:spPr>
        <p:txBody>
          <a:bodyPr>
            <a:spAutoFit/>
          </a:bodyPr>
          <a:lstStyle/>
          <a:p>
            <a:pPr algn="ctr" eaLnBrk="1" hangingPunct="1">
              <a:defRPr/>
            </a:pPr>
            <a:r>
              <a:rPr lang="fr-FR" sz="2400" b="1" u="sng" dirty="0">
                <a:solidFill>
                  <a:schemeClr val="tx2">
                    <a:lumMod val="75000"/>
                  </a:schemeClr>
                </a:solidFill>
                <a:latin typeface="Arial" charset="0"/>
                <a:cs typeface="Arial" charset="0"/>
              </a:rPr>
              <a:t>Lien avec le programme spécifique :</a:t>
            </a:r>
          </a:p>
          <a:p>
            <a:pPr eaLnBrk="1" hangingPunct="1">
              <a:defRPr/>
            </a:pPr>
            <a:endParaRPr lang="fr-FR" sz="1000" dirty="0">
              <a:solidFill>
                <a:schemeClr val="tx2">
                  <a:lumMod val="75000"/>
                </a:schemeClr>
              </a:solidFill>
              <a:latin typeface="Arial" charset="0"/>
              <a:cs typeface="Arial" charset="0"/>
            </a:endParaRPr>
          </a:p>
          <a:p>
            <a:pPr eaLnBrk="1" hangingPunct="1">
              <a:defRPr/>
            </a:pPr>
            <a:r>
              <a:rPr lang="fr-FR" sz="1400" b="1" dirty="0">
                <a:latin typeface="Arial" charset="0"/>
                <a:cs typeface="Arial" charset="0"/>
              </a:rPr>
              <a:t>Réaction chimique par échange de protons</a:t>
            </a:r>
          </a:p>
          <a:p>
            <a:pPr eaLnBrk="1" hangingPunct="1">
              <a:defRPr/>
            </a:pPr>
            <a:r>
              <a:rPr lang="fr-FR" sz="1200" dirty="0"/>
              <a:t>acides faibles, bases faibles ; notion d’équilibre ; couple acide-base ; constante d’acidité Ka. Échelle des </a:t>
            </a:r>
            <a:r>
              <a:rPr lang="fr-FR" sz="1200" dirty="0" err="1"/>
              <a:t>pKa</a:t>
            </a:r>
            <a:r>
              <a:rPr lang="fr-FR" sz="1200" dirty="0"/>
              <a:t> dans l’eau, produit ionique de l’eau ; domaines de prédominance </a:t>
            </a:r>
          </a:p>
          <a:p>
            <a:pPr eaLnBrk="1" hangingPunct="1">
              <a:defRPr/>
            </a:pPr>
            <a:r>
              <a:rPr lang="fr-FR" sz="1200" dirty="0"/>
              <a:t>Identifier l’espèce prédominante d’un couple acide-base connaissant le pH du milieu et le </a:t>
            </a:r>
            <a:r>
              <a:rPr lang="fr-FR" sz="1200" dirty="0" err="1"/>
              <a:t>pKa</a:t>
            </a:r>
            <a:r>
              <a:rPr lang="fr-FR" sz="1200" dirty="0"/>
              <a:t> du couple. </a:t>
            </a:r>
          </a:p>
          <a:p>
            <a:pPr eaLnBrk="1" hangingPunct="1">
              <a:defRPr/>
            </a:pPr>
            <a:r>
              <a:rPr lang="fr-FR" sz="1200" dirty="0"/>
              <a:t>Calculer le pH d’une solution aqueuse d’acide fort ou de base forte de concentration usuelle. </a:t>
            </a:r>
            <a:r>
              <a:rPr lang="fr-FR" dirty="0"/>
              <a:t>	</a:t>
            </a:r>
          </a:p>
          <a:p>
            <a:pPr eaLnBrk="1" hangingPunct="1">
              <a:defRPr/>
            </a:pPr>
            <a:r>
              <a:rPr lang="fr-FR" sz="1200" b="1" i="1" dirty="0"/>
              <a:t>Mesurer le pH d'une solution aqueuse. </a:t>
            </a:r>
            <a:r>
              <a:rPr lang="fr-FR" sz="1400" dirty="0"/>
              <a:t>	</a:t>
            </a:r>
          </a:p>
          <a:p>
            <a:pPr eaLnBrk="1" hangingPunct="1">
              <a:defRPr/>
            </a:pPr>
            <a:endParaRPr lang="fr-FR" sz="1400" dirty="0"/>
          </a:p>
          <a:p>
            <a:pPr eaLnBrk="1" hangingPunct="1">
              <a:defRPr/>
            </a:pPr>
            <a:r>
              <a:rPr lang="fr-FR" sz="1400" b="1" dirty="0"/>
              <a:t>Contrôle de la qualité par dosage </a:t>
            </a:r>
            <a:r>
              <a:rPr lang="fr-FR" dirty="0"/>
              <a:t>	</a:t>
            </a:r>
          </a:p>
          <a:p>
            <a:r>
              <a:rPr lang="fr-FR" sz="1200" dirty="0"/>
              <a:t>Dosages par titrage direct. </a:t>
            </a:r>
          </a:p>
          <a:p>
            <a:r>
              <a:rPr lang="fr-FR" sz="1200" dirty="0"/>
              <a:t>Réaction support de titrage ; caractère quantitatif. </a:t>
            </a:r>
          </a:p>
          <a:p>
            <a:r>
              <a:rPr lang="fr-FR" sz="1200" dirty="0"/>
              <a:t>Équivalence dans un titrage ; </a:t>
            </a:r>
            <a:r>
              <a:rPr lang="fr-FR" dirty="0"/>
              <a:t>	</a:t>
            </a:r>
            <a:endParaRPr lang="fr-FR" sz="1400" dirty="0"/>
          </a:p>
          <a:p>
            <a:r>
              <a:rPr lang="fr-FR" sz="1200" b="1" i="1" dirty="0"/>
              <a:t>Pratiquer une démarche expérimentale pour déterminer la concentration d’une espèce chimique par titrage par le suivi d’une grandeur physique et par la visualisation d’un changement de couleur, dans le domaine de la santé, de l’environnement ou du contrôle de la qualité. </a:t>
            </a:r>
            <a:r>
              <a:rPr lang="fr-FR" sz="1200" b="1" dirty="0"/>
              <a:t>	</a:t>
            </a:r>
          </a:p>
          <a:p>
            <a:endParaRPr lang="fr-FR" sz="1200" b="1" dirty="0"/>
          </a:p>
          <a:p>
            <a:endParaRPr lang="fr-FR" dirty="0"/>
          </a:p>
          <a:p>
            <a:endParaRPr lang="fr-FR" dirty="0"/>
          </a:p>
          <a:p>
            <a:endParaRPr lang="fr-FR" dirty="0"/>
          </a:p>
          <a:p>
            <a:endParaRPr lang="fr-FR" dirty="0"/>
          </a:p>
          <a:p>
            <a:endParaRPr lang="fr-F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44E7924-97E4-4110-A371-8E9ED095AAB3}"/>
              </a:ext>
            </a:extLst>
          </p:cNvPr>
          <p:cNvSpPr>
            <a:spLocks noGrp="1"/>
          </p:cNvSpPr>
          <p:nvPr>
            <p:ph type="title"/>
          </p:nvPr>
        </p:nvSpPr>
        <p:spPr/>
        <p:txBody>
          <a:bodyPr/>
          <a:lstStyle/>
          <a:p>
            <a:r>
              <a:rPr lang="fr-FR" sz="3200" dirty="0"/>
              <a:t>Liens avec le nouveau programme de 1ere spécialité</a:t>
            </a:r>
          </a:p>
        </p:txBody>
      </p:sp>
      <p:sp>
        <p:nvSpPr>
          <p:cNvPr id="3" name="Espace réservé du contenu 2">
            <a:extLst>
              <a:ext uri="{FF2B5EF4-FFF2-40B4-BE49-F238E27FC236}">
                <a16:creationId xmlns:a16="http://schemas.microsoft.com/office/drawing/2014/main" id="{A2DC2415-A42A-4D76-BB79-25D0127E53DD}"/>
              </a:ext>
            </a:extLst>
          </p:cNvPr>
          <p:cNvSpPr>
            <a:spLocks noGrp="1"/>
          </p:cNvSpPr>
          <p:nvPr>
            <p:ph idx="1"/>
          </p:nvPr>
        </p:nvSpPr>
        <p:spPr/>
        <p:txBody>
          <a:bodyPr/>
          <a:lstStyle/>
          <a:p>
            <a:pPr marL="0" indent="0">
              <a:buNone/>
            </a:pPr>
            <a:r>
              <a:rPr lang="fr-FR" sz="2000" b="1" dirty="0"/>
              <a:t>Constitution et transformations de la matière</a:t>
            </a:r>
          </a:p>
          <a:p>
            <a:pPr marL="0" indent="0">
              <a:buNone/>
            </a:pPr>
            <a:r>
              <a:rPr lang="fr-FR" dirty="0"/>
              <a:t>	</a:t>
            </a:r>
            <a:r>
              <a:rPr lang="fr-FR" sz="1600" b="1" dirty="0"/>
              <a:t>Détermination d’une quantité de matière grâce à une transformation chimique</a:t>
            </a:r>
          </a:p>
          <a:p>
            <a:pPr marL="0" indent="0">
              <a:buNone/>
            </a:pPr>
            <a:endParaRPr lang="fr-FR" sz="1600" dirty="0"/>
          </a:p>
          <a:p>
            <a:pPr marL="0" indent="0">
              <a:buNone/>
            </a:pPr>
            <a:r>
              <a:rPr lang="fr-FR" sz="1600" dirty="0"/>
              <a:t>Relier qualitativement l’évolution des quantités de matière de réactifs et de produits à l’état final à la quantité de solution titrante ajoutée.</a:t>
            </a:r>
          </a:p>
          <a:p>
            <a:pPr marL="0" indent="0">
              <a:buNone/>
            </a:pPr>
            <a:r>
              <a:rPr lang="fr-FR" sz="1600" dirty="0" err="1"/>
              <a:t>Relierl’équivalence</a:t>
            </a:r>
            <a:r>
              <a:rPr lang="fr-FR" sz="1600" dirty="0"/>
              <a:t> au changement de réactif limitant et à l’introduction des réactifs en proportions stœchiométriques. </a:t>
            </a:r>
          </a:p>
          <a:p>
            <a:pPr marL="0" indent="0">
              <a:buNone/>
            </a:pPr>
            <a:r>
              <a:rPr lang="fr-FR" sz="1600" dirty="0"/>
              <a:t>Établir la relation entre les quantités de matière de réactifs introduites pour atteindre l’</a:t>
            </a:r>
            <a:r>
              <a:rPr lang="fr-FR" sz="1600" dirty="0" err="1"/>
              <a:t>équivalence.Expliquer</a:t>
            </a:r>
            <a:r>
              <a:rPr lang="fr-FR" sz="1600" dirty="0"/>
              <a:t> ou prévoir le changement de couleur observé à l’équivalence d’un titrage mettant en jeu une espèce colorée.</a:t>
            </a:r>
          </a:p>
          <a:p>
            <a:pPr marL="0" indent="0">
              <a:buNone/>
            </a:pPr>
            <a:r>
              <a:rPr lang="fr-FR" sz="1600" i="1" dirty="0"/>
              <a:t>Réaliser un titrage direct avec repérage colorimétrique de l’équivalence pour déterminer la quantité de matière d’une espèce dans un échantillon.</a:t>
            </a:r>
          </a:p>
        </p:txBody>
      </p:sp>
      <p:sp>
        <p:nvSpPr>
          <p:cNvPr id="4" name="Espace réservé du pied de page 3">
            <a:extLst>
              <a:ext uri="{FF2B5EF4-FFF2-40B4-BE49-F238E27FC236}">
                <a16:creationId xmlns:a16="http://schemas.microsoft.com/office/drawing/2014/main" id="{D9E3FFC5-A9FB-431D-9DA4-E41DE8C71616}"/>
              </a:ext>
            </a:extLst>
          </p:cNvPr>
          <p:cNvSpPr>
            <a:spLocks noGrp="1"/>
          </p:cNvSpPr>
          <p:nvPr>
            <p:ph type="ftr" sz="quarter" idx="11"/>
          </p:nvPr>
        </p:nvSpPr>
        <p:spPr/>
        <p:txBody>
          <a:bodyPr/>
          <a:lstStyle/>
          <a:p>
            <a:pPr>
              <a:defRPr/>
            </a:pPr>
            <a:r>
              <a:rPr lang="fr-FR"/>
              <a:t>SPH_03.A Janvier 2019</a:t>
            </a:r>
          </a:p>
        </p:txBody>
      </p:sp>
    </p:spTree>
    <p:extLst>
      <p:ext uri="{BB962C8B-B14F-4D97-AF65-F5344CB8AC3E}">
        <p14:creationId xmlns:p14="http://schemas.microsoft.com/office/powerpoint/2010/main" val="28280024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21F8A10B-3FEC-4154-9FD4-D814AB4DC65F}"/>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28569" y="1844601"/>
            <a:ext cx="6256543" cy="3816424"/>
          </a:xfrm>
          <a:prstGeom prst="rect">
            <a:avLst/>
          </a:prstGeom>
          <a:noFill/>
          <a:ln>
            <a:noFill/>
          </a:ln>
        </p:spPr>
      </p:pic>
      <p:sp>
        <p:nvSpPr>
          <p:cNvPr id="10243" name="Titre 1">
            <a:extLst>
              <a:ext uri="{FF2B5EF4-FFF2-40B4-BE49-F238E27FC236}">
                <a16:creationId xmlns:a16="http://schemas.microsoft.com/office/drawing/2014/main" id="{339DBB62-CBB7-4462-B951-2FE0562BD877}"/>
              </a:ext>
            </a:extLst>
          </p:cNvPr>
          <p:cNvSpPr>
            <a:spLocks noGrp="1"/>
          </p:cNvSpPr>
          <p:nvPr>
            <p:ph type="ctrTitle"/>
          </p:nvPr>
        </p:nvSpPr>
        <p:spPr>
          <a:xfrm>
            <a:off x="684213" y="0"/>
            <a:ext cx="8280400" cy="857250"/>
          </a:xfrm>
        </p:spPr>
        <p:txBody>
          <a:bodyPr/>
          <a:lstStyle/>
          <a:p>
            <a:pPr eaLnBrk="1" hangingPunct="1"/>
            <a:r>
              <a:rPr lang="fr-FR" altLang="fr-FR" b="1" dirty="0"/>
              <a:t>Lac acide et chaulage</a:t>
            </a:r>
            <a:endParaRPr lang="fr-FR" altLang="fr-FR" dirty="0"/>
          </a:p>
        </p:txBody>
      </p:sp>
      <p:sp>
        <p:nvSpPr>
          <p:cNvPr id="3" name="Sous-titre 2">
            <a:extLst>
              <a:ext uri="{FF2B5EF4-FFF2-40B4-BE49-F238E27FC236}">
                <a16:creationId xmlns:a16="http://schemas.microsoft.com/office/drawing/2014/main" id="{B614D773-62C6-4BB5-B70D-B876883C76AE}"/>
              </a:ext>
            </a:extLst>
          </p:cNvPr>
          <p:cNvSpPr>
            <a:spLocks noGrp="1"/>
          </p:cNvSpPr>
          <p:nvPr>
            <p:ph type="subTitle" idx="1"/>
          </p:nvPr>
        </p:nvSpPr>
        <p:spPr>
          <a:xfrm>
            <a:off x="1258888" y="1196975"/>
            <a:ext cx="6626225" cy="4392613"/>
          </a:xfrm>
        </p:spPr>
        <p:txBody>
          <a:bodyPr/>
          <a:lstStyle/>
          <a:p>
            <a:pPr eaLnBrk="1" hangingPunct="1">
              <a:buFont typeface="Arial" charset="0"/>
              <a:buNone/>
              <a:defRPr/>
            </a:pPr>
            <a:r>
              <a:rPr lang="fr-FR" dirty="0"/>
              <a:t>Problématiques</a:t>
            </a:r>
          </a:p>
          <a:p>
            <a:pPr eaLnBrk="1" hangingPunct="1">
              <a:buFont typeface="Arial" charset="0"/>
              <a:buNone/>
              <a:defRPr/>
            </a:pPr>
            <a:endParaRPr lang="fr-FR" sz="2000" dirty="0"/>
          </a:p>
          <a:p>
            <a:pPr>
              <a:buFont typeface="Arial" charset="0"/>
              <a:buNone/>
              <a:defRPr/>
            </a:pPr>
            <a:endParaRPr lang="fr-FR" sz="2800" dirty="0">
              <a:solidFill>
                <a:schemeClr val="bg1"/>
              </a:solidFill>
            </a:endParaRPr>
          </a:p>
          <a:p>
            <a:pPr marL="457200" indent="-457200" algn="l">
              <a:buFontTx/>
              <a:buChar char="-"/>
              <a:defRPr/>
            </a:pPr>
            <a:r>
              <a:rPr lang="fr-FR" sz="2800" dirty="0">
                <a:solidFill>
                  <a:schemeClr val="tx1"/>
                </a:solidFill>
              </a:rPr>
              <a:t>Quelle masse de carbonate de calcium est-elle nécessaire afin de remonter le pH d’un lac ?</a:t>
            </a:r>
          </a:p>
          <a:p>
            <a:pPr marL="457200" indent="-457200" algn="l">
              <a:buFontTx/>
              <a:buChar char="-"/>
              <a:defRPr/>
            </a:pPr>
            <a:r>
              <a:rPr lang="fr-FR" sz="2800" dirty="0">
                <a:solidFill>
                  <a:schemeClr val="tx1"/>
                </a:solidFill>
              </a:rPr>
              <a:t>Les émissions de dioxyde de soufre d’une centrale thermique sont-elles trop élevées ?</a:t>
            </a:r>
          </a:p>
        </p:txBody>
      </p:sp>
      <p:sp>
        <p:nvSpPr>
          <p:cNvPr id="6" name="Espace réservé du pied de page 1">
            <a:extLst>
              <a:ext uri="{FF2B5EF4-FFF2-40B4-BE49-F238E27FC236}">
                <a16:creationId xmlns:a16="http://schemas.microsoft.com/office/drawing/2014/main" id="{606937FB-D6E6-4912-83F8-8911546294F1}"/>
              </a:ext>
            </a:extLst>
          </p:cNvPr>
          <p:cNvSpPr>
            <a:spLocks noGrp="1"/>
          </p:cNvSpPr>
          <p:nvPr>
            <p:ph type="ftr" sz="quarter" idx="11"/>
          </p:nvPr>
        </p:nvSpPr>
        <p:spPr/>
        <p:txBody>
          <a:bodyPr/>
          <a:lstStyle/>
          <a:p>
            <a:pPr>
              <a:defRPr/>
            </a:pPr>
            <a:r>
              <a:rPr lang="fr-FR"/>
              <a:t>SPH_03.A Janvier 2019</a:t>
            </a:r>
            <a:endParaRPr lang="fr-FR" dirty="0"/>
          </a:p>
        </p:txBody>
      </p:sp>
    </p:spTree>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865</TotalTime>
  <Words>1215</Words>
  <Application>Microsoft Office PowerPoint</Application>
  <PresentationFormat>Affichage à l'écran (4:3)</PresentationFormat>
  <Paragraphs>360</Paragraphs>
  <Slides>21</Slides>
  <Notes>4</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21</vt:i4>
      </vt:variant>
    </vt:vector>
  </HeadingPairs>
  <TitlesOfParts>
    <vt:vector size="27" baseType="lpstr">
      <vt:lpstr>Arial</vt:lpstr>
      <vt:lpstr>Calibri</vt:lpstr>
      <vt:lpstr>Cambria Math</vt:lpstr>
      <vt:lpstr>Courier New</vt:lpstr>
      <vt:lpstr>TimesNewRomanPS-ItalicMT</vt:lpstr>
      <vt:lpstr>Thème Office</vt:lpstr>
      <vt:lpstr>Présentation PowerPoint</vt:lpstr>
      <vt:lpstr>SUJET ELEVES</vt:lpstr>
      <vt:lpstr>SUJET ELEVES</vt:lpstr>
      <vt:lpstr>SUJET ELEVES</vt:lpstr>
      <vt:lpstr>SUJET ELEVES – Documents 1</vt:lpstr>
      <vt:lpstr>SUJET ELEVES – Documents 2</vt:lpstr>
      <vt:lpstr>Présentation PowerPoint</vt:lpstr>
      <vt:lpstr>Liens avec le nouveau programme de 1ere spécialité</vt:lpstr>
      <vt:lpstr>Lac acide et chaulage</vt:lpstr>
      <vt:lpstr>Présentation PowerPoint</vt:lpstr>
      <vt:lpstr>résolution des questions préliminaires 1</vt:lpstr>
      <vt:lpstr>Résolution des questions préliminaires 1</vt:lpstr>
      <vt:lpstr>Résolution des questions préliminaires 1</vt:lpstr>
      <vt:lpstr>Résolution des questions préliminaires 1</vt:lpstr>
      <vt:lpstr>Résolution des questions préliminaires 1</vt:lpstr>
      <vt:lpstr>Etape 3:  Proposition de résolution finale du problème:</vt:lpstr>
      <vt:lpstr>Résolution des questions préliminaires 2</vt:lpstr>
      <vt:lpstr>Résolution des questions préliminaires 2</vt:lpstr>
      <vt:lpstr>Résolution des questions préliminaires 2</vt:lpstr>
      <vt:lpstr>Etape 3:  Proposition de résolution finale du problème:</vt:lpstr>
      <vt:lpstr>Etape 3:  Proposition de résolution finale du problème: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Lycée Guy Mollet</dc:creator>
  <cp:lastModifiedBy>DD</cp:lastModifiedBy>
  <cp:revision>88</cp:revision>
  <dcterms:created xsi:type="dcterms:W3CDTF">2017-10-17T12:53:56Z</dcterms:created>
  <dcterms:modified xsi:type="dcterms:W3CDTF">2019-02-28T17:33:20Z</dcterms:modified>
</cp:coreProperties>
</file>