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</p:sldIdLst>
  <p:sldSz cx="10691813" cy="7559675"/>
  <p:notesSz cx="7559675" cy="106918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1002" y="-108"/>
      </p:cViewPr>
      <p:guideLst>
        <p:guide orient="horz" pos="2381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1" name="Espace réservé des commentaires 2"/>
          <p:cNvSpPr txBox="1">
            <a:spLocks noGrp="1"/>
          </p:cNvSpPr>
          <p:nvPr>
            <p:ph type="body" sz="quarter" idx="3"/>
          </p:nvPr>
        </p:nvSpPr>
        <p:spPr bwMode="auto">
          <a:xfrm>
            <a:off x="1169988" y="5086350"/>
            <a:ext cx="52260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fr-FR" sz="2400">
        <a:solidFill>
          <a:srgbClr val="000000"/>
        </a:solidFill>
        <a:latin typeface="Thorndale" pitchFamily="18"/>
        <a:ea typeface="Arial Unicode MS" pitchFamily="34" charset="-128"/>
        <a:cs typeface="Arial Unicode MS" pitchFamily="2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4099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2531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4579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6147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819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024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2291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4339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6387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8435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63638" y="1027113"/>
            <a:ext cx="523240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2048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ln/>
        </p:spPr>
        <p:txBody>
          <a:bodyPr/>
          <a:lstStyle/>
          <a:p>
            <a:pPr eaLnBrk="1">
              <a:spcBef>
                <a:spcPct val="0"/>
              </a:spcBef>
            </a:pPr>
            <a:endParaRPr smtClean="0">
              <a:latin typeface="Thorndale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675" y="1236663"/>
            <a:ext cx="8018463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675" y="3970338"/>
            <a:ext cx="8018463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34288" y="555625"/>
            <a:ext cx="2281237" cy="63087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85813" y="555625"/>
            <a:ext cx="6696075" cy="63087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0250" y="1884363"/>
            <a:ext cx="9220200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0250" y="5059363"/>
            <a:ext cx="9220200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85813" y="2101850"/>
            <a:ext cx="4487862" cy="47625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26075" y="2101850"/>
            <a:ext cx="4489450" cy="47625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600" y="403225"/>
            <a:ext cx="9221788" cy="14605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600" y="1852613"/>
            <a:ext cx="4522788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600" y="2760663"/>
            <a:ext cx="4522788" cy="40624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3375" y="1852613"/>
            <a:ext cx="4545013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3375" y="2760663"/>
            <a:ext cx="4545013" cy="406241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600" y="503238"/>
            <a:ext cx="344805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013" y="1089025"/>
            <a:ext cx="541337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805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600" y="503238"/>
            <a:ext cx="344805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013" y="1089025"/>
            <a:ext cx="541337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805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430213" y="1893888"/>
            <a:ext cx="10261600" cy="5665787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eaLnBrk="1"/>
            <a:endParaRPr lang="fr-FR" sz="2400">
              <a:solidFill>
                <a:srgbClr val="000000"/>
              </a:solidFill>
              <a:latin typeface="Thorndale"/>
              <a:ea typeface="HG Mincho Light J"/>
              <a:cs typeface="Arial Unicode MS" pitchFamily="34" charset="-128"/>
            </a:endParaRPr>
          </a:p>
        </p:txBody>
      </p:sp>
      <p:sp>
        <p:nvSpPr>
          <p:cNvPr id="1027" name="Espace réservé du titre 2"/>
          <p:cNvSpPr txBox="1">
            <a:spLocks noGrp="1"/>
          </p:cNvSpPr>
          <p:nvPr>
            <p:ph type="title"/>
          </p:nvPr>
        </p:nvSpPr>
        <p:spPr bwMode="auto">
          <a:xfrm>
            <a:off x="785813" y="555625"/>
            <a:ext cx="9129712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sp>
        <p:nvSpPr>
          <p:cNvPr id="1028" name="Espace réservé du texte 3"/>
          <p:cNvSpPr txBox="1">
            <a:spLocks noGrp="1"/>
          </p:cNvSpPr>
          <p:nvPr>
            <p:ph type="body" idx="1"/>
          </p:nvPr>
        </p:nvSpPr>
        <p:spPr bwMode="auto">
          <a:xfrm>
            <a:off x="785813" y="2101850"/>
            <a:ext cx="9129712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92088" cy="917575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>
              <a:solidFill>
                <a:srgbClr val="000000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250"/>
            <a:ext cx="192088" cy="919163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>
              <a:solidFill>
                <a:srgbClr val="000000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400"/>
            <a:ext cx="192088" cy="919163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2400">
              <a:solidFill>
                <a:srgbClr val="000000"/>
              </a:solidFill>
              <a:latin typeface="Thorndale" pitchFamily="18"/>
              <a:ea typeface="HG Mincho Light J" pitchFamily="2"/>
              <a:cs typeface="Arial Unicode M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fr-FR" sz="1200" b="1">
          <a:solidFill>
            <a:srgbClr val="333333"/>
          </a:solidFill>
          <a:latin typeface="Albany" pitchFamily="34"/>
          <a:ea typeface="Arial Unicode MS" pitchFamily="34" charset="-128"/>
          <a:cs typeface="Arial Unicode MS" pitchFamily="2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1200" b="1">
          <a:solidFill>
            <a:srgbClr val="333333"/>
          </a:solidFill>
          <a:latin typeface="Albany"/>
          <a:ea typeface="Arial Unicode MS" pitchFamily="34" charset="-128"/>
          <a:cs typeface="Arial Unicode MS" pitchFamily="34" charset="-128"/>
        </a:defRPr>
      </a:lvl9pPr>
    </p:titleStyle>
    <p:bodyStyle>
      <a:lvl1pPr algn="l" rtl="0" eaLnBrk="1" fontAlgn="base" hangingPunct="1">
        <a:spcBef>
          <a:spcPct val="0"/>
        </a:spcBef>
        <a:spcAft>
          <a:spcPts val="1413"/>
        </a:spcAft>
        <a:defRPr lang="fr-FR" sz="1200">
          <a:solidFill>
            <a:srgbClr val="000000"/>
          </a:solidFill>
          <a:latin typeface="Albany" pitchFamily="34"/>
          <a:ea typeface="Arial Unicode MS" pitchFamily="34" charset="-128"/>
          <a:cs typeface="Arial Unicode MS" pitchFamily="2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Arial Unicode MS" pitchFamily="34" charset="-128"/>
          <a:cs typeface="Arial Unicode MS" pitchFamily="34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063625" y="1884363"/>
            <a:ext cx="8980488" cy="504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250000"/>
              </a:lnSpc>
              <a:defRPr/>
            </a:pPr>
            <a:r>
              <a:rPr lang="fr-FR" altLang="fr-FR" b="1" kern="0" dirty="0" smtClean="0">
                <a:solidFill>
                  <a:schemeClr val="tx1"/>
                </a:solidFill>
                <a:latin typeface="Arial"/>
                <a:cs typeface="Arial"/>
              </a:rPr>
              <a:t>STAGE du 10 avril 2018</a:t>
            </a:r>
          </a:p>
          <a:p>
            <a:pPr eaLnBrk="1" hangingPunct="1">
              <a:lnSpc>
                <a:spcPct val="250000"/>
              </a:lnSpc>
              <a:defRPr/>
            </a:pPr>
            <a:r>
              <a:rPr lang="fr-FR" altLang="fr-FR" b="1" kern="0" dirty="0" smtClean="0">
                <a:solidFill>
                  <a:schemeClr val="tx1"/>
                </a:solidFill>
                <a:latin typeface="Arial"/>
                <a:cs typeface="Arial"/>
              </a:rPr>
              <a:t>Lycée Fernand DARCHICOURT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fr-FR" altLang="fr-FR" sz="2800" b="1" kern="0" dirty="0" smtClean="0">
                <a:solidFill>
                  <a:schemeClr val="tx1"/>
                </a:solidFill>
                <a:latin typeface="Arial"/>
                <a:cs typeface="Arial"/>
              </a:rPr>
              <a:t>HENIN-BEAUMONT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3"/>
          <p:cNvPicPr>
            <a:picLocks noChangeAspect="1"/>
          </p:cNvPicPr>
          <p:nvPr/>
        </p:nvPicPr>
        <p:blipFill>
          <a:blip r:embed="rId3"/>
          <a:srcRect l="33131" t="38393" r="29826" b="46153"/>
          <a:stretch>
            <a:fillRect/>
          </a:stretch>
        </p:blipFill>
        <p:spPr bwMode="auto">
          <a:xfrm>
            <a:off x="822325" y="2698750"/>
            <a:ext cx="92154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Image 3"/>
          <p:cNvPicPr>
            <a:picLocks noChangeAspect="1"/>
          </p:cNvPicPr>
          <p:nvPr/>
        </p:nvPicPr>
        <p:blipFill>
          <a:blip r:embed="rId3"/>
          <a:srcRect l="33131" t="53665" r="29826" b="11452"/>
          <a:stretch>
            <a:fillRect/>
          </a:stretch>
        </p:blipFill>
        <p:spPr bwMode="auto">
          <a:xfrm>
            <a:off x="571500" y="2008188"/>
            <a:ext cx="9428163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 txBox="1">
            <a:spLocks noGrp="1"/>
          </p:cNvSpPr>
          <p:nvPr>
            <p:ph type="title" idx="4294967295"/>
          </p:nvPr>
        </p:nvSpPr>
        <p:spPr>
          <a:xfrm>
            <a:off x="835025" y="584200"/>
            <a:ext cx="9129713" cy="825500"/>
          </a:xfrm>
        </p:spPr>
        <p:txBody>
          <a:bodyPr/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/>
            </a:r>
            <a:br>
              <a:rPr sz="3600" u="sng" smtClean="0">
                <a:latin typeface="Albany"/>
                <a:cs typeface="Arial Unicode MS" pitchFamily="34" charset="-128"/>
              </a:rPr>
            </a:br>
            <a:r>
              <a:rPr sz="3600" u="sng" smtClean="0">
                <a:latin typeface="Albany"/>
                <a:cs typeface="Arial Unicode MS" pitchFamily="34" charset="-128"/>
              </a:rPr>
              <a:t/>
            </a:r>
            <a:br>
              <a:rPr sz="3600" u="sng" smtClean="0">
                <a:latin typeface="Albany"/>
                <a:cs typeface="Arial Unicode MS" pitchFamily="34" charset="-128"/>
              </a:rPr>
            </a:br>
            <a:r>
              <a:rPr sz="3600" u="sng" smtClean="0">
                <a:latin typeface="Albany"/>
                <a:cs typeface="Arial Unicode MS" pitchFamily="34" charset="-128"/>
              </a:rPr>
              <a:t>LE METALLOPHONE</a:t>
            </a:r>
            <a:r>
              <a:rPr sz="3600" smtClean="0">
                <a:latin typeface="Albany"/>
                <a:cs typeface="Arial Unicode MS" pitchFamily="34" charset="-128"/>
              </a:rPr>
              <a:t> </a:t>
            </a:r>
            <a:br>
              <a:rPr sz="3600" smtClean="0">
                <a:latin typeface="Albany"/>
                <a:cs typeface="Arial Unicode MS" pitchFamily="34" charset="-128"/>
              </a:rPr>
            </a:br>
            <a:r>
              <a:rPr sz="3600" smtClean="0">
                <a:latin typeface="Albany"/>
                <a:cs typeface="Arial Unicode MS" pitchFamily="34" charset="-128"/>
              </a:rPr>
              <a:t/>
            </a:r>
            <a:br>
              <a:rPr sz="3600" smtClean="0">
                <a:latin typeface="Albany"/>
                <a:cs typeface="Arial Unicode MS" pitchFamily="34" charset="-128"/>
              </a:rPr>
            </a:br>
            <a:r>
              <a:rPr sz="2400" smtClean="0">
                <a:latin typeface="Albany"/>
                <a:cs typeface="Arial Unicode MS" pitchFamily="34" charset="-128"/>
              </a:rPr>
              <a:t/>
            </a:r>
            <a:br>
              <a:rPr sz="2400" smtClean="0">
                <a:latin typeface="Albany"/>
                <a:cs typeface="Arial Unicode MS" pitchFamily="34" charset="-128"/>
              </a:rPr>
            </a:br>
            <a:r>
              <a:rPr sz="2400" smtClean="0">
                <a:latin typeface="Albany"/>
                <a:cs typeface="Arial Unicode MS" pitchFamily="34" charset="-128"/>
              </a:rPr>
              <a:t/>
            </a:r>
            <a:br>
              <a:rPr sz="2400" smtClean="0">
                <a:latin typeface="Albany"/>
                <a:cs typeface="Arial Unicode MS" pitchFamily="34" charset="-128"/>
              </a:rPr>
            </a:br>
            <a:endParaRPr sz="2400" smtClean="0">
              <a:latin typeface="Albany"/>
              <a:cs typeface="Arial Unicode MS" pitchFamily="34" charset="-128"/>
            </a:endParaRPr>
          </a:p>
        </p:txBody>
      </p:sp>
      <p:sp>
        <p:nvSpPr>
          <p:cNvPr id="512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835025" y="1409700"/>
            <a:ext cx="9129713" cy="6149975"/>
          </a:xfrm>
        </p:spPr>
        <p:txBody>
          <a:bodyPr/>
          <a:lstStyle/>
          <a:p>
            <a:pPr marL="431800" indent="-323850" eaLnBrk="1"/>
            <a:r>
              <a:rPr sz="2800" b="1" smtClean="0">
                <a:latin typeface="Albany"/>
                <a:cs typeface="Arial Unicode MS" pitchFamily="34" charset="-128"/>
              </a:rPr>
              <a:t>Sujet de spécialité Sciences Physiques Terminale S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2000" b="1" u="sng" smtClean="0">
                <a:solidFill>
                  <a:srgbClr val="579D1C"/>
                </a:solidFill>
                <a:latin typeface="Albany"/>
                <a:cs typeface="Arial Unicode MS" pitchFamily="34" charset="-128"/>
              </a:rPr>
              <a:t>Thème</a:t>
            </a:r>
            <a:r>
              <a:rPr sz="2000" b="1" smtClean="0">
                <a:latin typeface="Albany"/>
                <a:cs typeface="Arial Unicode MS" pitchFamily="34" charset="-128"/>
              </a:rPr>
              <a:t> : </a:t>
            </a:r>
            <a:r>
              <a:rPr sz="1800" smtClean="0">
                <a:latin typeface="Albany"/>
                <a:cs typeface="Arial Unicode MS" pitchFamily="34" charset="-128"/>
              </a:rPr>
              <a:t>Son et Musique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2000" b="1" u="sng" smtClean="0">
                <a:solidFill>
                  <a:srgbClr val="579D1C"/>
                </a:solidFill>
                <a:latin typeface="Albany"/>
                <a:cs typeface="Arial Unicode MS" pitchFamily="34" charset="-128"/>
              </a:rPr>
              <a:t>Domaine d'étude</a:t>
            </a:r>
            <a:r>
              <a:rPr sz="2000" b="1" smtClean="0">
                <a:latin typeface="Albany"/>
                <a:cs typeface="Arial Unicode MS" pitchFamily="34" charset="-128"/>
              </a:rPr>
              <a:t> : </a:t>
            </a:r>
            <a:r>
              <a:rPr sz="1800" smtClean="0">
                <a:latin typeface="Albany"/>
                <a:cs typeface="Arial Unicode MS" pitchFamily="34" charset="-128"/>
              </a:rPr>
              <a:t>Instruments de musique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2000" b="1" u="sng" smtClean="0">
                <a:solidFill>
                  <a:srgbClr val="579D1C"/>
                </a:solidFill>
                <a:latin typeface="Albany"/>
                <a:cs typeface="Arial Unicode MS" pitchFamily="34" charset="-128"/>
              </a:rPr>
              <a:t>Matériel à disposition</a:t>
            </a:r>
            <a:r>
              <a:rPr sz="2000" b="1" smtClean="0">
                <a:latin typeface="Albany"/>
                <a:cs typeface="Arial Unicode MS" pitchFamily="34" charset="-128"/>
              </a:rPr>
              <a:t> :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- d'un xylophone avec une lame manquante (cassée à remplacer)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- d'un micro-casque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- d'un ordinateur avec le logiciel Audacity / Tableur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-d'un réglet métallique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- marteau xylophone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2000" b="1" u="sng" smtClean="0">
                <a:solidFill>
                  <a:srgbClr val="579D1C"/>
                </a:solidFill>
                <a:latin typeface="Albany"/>
                <a:cs typeface="Arial Unicode MS" pitchFamily="34" charset="-128"/>
              </a:rPr>
              <a:t>On dispose des documents suivants</a:t>
            </a:r>
            <a:r>
              <a:rPr sz="2000" b="1" smtClean="0">
                <a:solidFill>
                  <a:srgbClr val="579D1C"/>
                </a:solidFill>
                <a:latin typeface="Albany"/>
                <a:cs typeface="Arial Unicode MS" pitchFamily="34" charset="-128"/>
              </a:rPr>
              <a:t> :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smtClean="0">
                <a:latin typeface="Albany"/>
                <a:cs typeface="Arial Unicode MS" pitchFamily="34" charset="-128"/>
              </a:rPr>
              <a:t>Document 1 : Principe d'un métallophone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smtClean="0">
                <a:latin typeface="Albany"/>
                <a:cs typeface="Arial Unicode MS" pitchFamily="34" charset="-128"/>
              </a:rPr>
              <a:t>Document 2 : Notion de solfège sur la gamme tempérée</a:t>
            </a:r>
          </a:p>
          <a:p>
            <a:pPr marL="431800" indent="-323850"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smtClean="0">
                <a:latin typeface="Albany"/>
                <a:cs typeface="Arial Unicode MS" pitchFamily="34" charset="-128"/>
              </a:rPr>
              <a:t>Document 3 : Correspondance entre fréquence et note</a:t>
            </a:r>
          </a:p>
        </p:txBody>
      </p:sp>
      <p:pic>
        <p:nvPicPr>
          <p:cNvPr id="5124" name="Imag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6100" y="3976688"/>
            <a:ext cx="3644900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</a:t>
            </a:r>
            <a:r>
              <a:rPr sz="3600" smtClean="0">
                <a:latin typeface="Albany"/>
                <a:cs typeface="Arial Unicode MS" pitchFamily="34" charset="-128"/>
              </a:rPr>
              <a:t> </a:t>
            </a:r>
          </a:p>
        </p:txBody>
      </p:sp>
      <p:sp>
        <p:nvSpPr>
          <p:cNvPr id="7171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1192213" y="1806575"/>
            <a:ext cx="8732837" cy="5046663"/>
          </a:xfrm>
        </p:spPr>
        <p:txBody>
          <a:bodyPr/>
          <a:lstStyle/>
          <a:p>
            <a:pPr eaLnBrk="1"/>
            <a:r>
              <a:rPr sz="1600" b="1" smtClean="0">
                <a:solidFill>
                  <a:srgbClr val="FF3333"/>
                </a:solidFill>
                <a:latin typeface="Albany"/>
                <a:cs typeface="Arial Unicode MS" pitchFamily="34" charset="-128"/>
              </a:rPr>
              <a:t> </a:t>
            </a:r>
            <a:r>
              <a:rPr sz="2000" b="1" smtClean="0">
                <a:solidFill>
                  <a:srgbClr val="FF3333"/>
                </a:solidFill>
                <a:latin typeface="Albany"/>
                <a:cs typeface="Arial Unicode MS" pitchFamily="34" charset="-128"/>
              </a:rPr>
              <a:t> </a:t>
            </a:r>
          </a:p>
          <a:p>
            <a:pPr algn="just" eaLnBrk="1"/>
            <a:r>
              <a:rPr sz="2400" smtClean="0">
                <a:latin typeface="Albany"/>
                <a:cs typeface="Arial Unicode MS" pitchFamily="34" charset="-128"/>
              </a:rPr>
              <a:t>	A partir du document 3 et d'une analyse du son émis par l'une des 6 premières lames déterminons l'octave jouée par ce métallophone.</a:t>
            </a: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600" b="1" smtClean="0">
              <a:solidFill>
                <a:srgbClr val="FF3333"/>
              </a:solidFill>
              <a:latin typeface="Albany"/>
              <a:cs typeface="Arial Unicode MS" pitchFamily="34" charset="-128"/>
            </a:endParaRPr>
          </a:p>
        </p:txBody>
      </p:sp>
      <p:pic>
        <p:nvPicPr>
          <p:cNvPr id="7172" name="Imag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4106863"/>
            <a:ext cx="1012825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</a:t>
            </a:r>
            <a:r>
              <a:rPr sz="3600" smtClean="0">
                <a:latin typeface="Albany"/>
                <a:cs typeface="Arial Unicode MS" pitchFamily="34" charset="-128"/>
              </a:rPr>
              <a:t> </a:t>
            </a:r>
          </a:p>
        </p:txBody>
      </p:sp>
      <p:pic>
        <p:nvPicPr>
          <p:cNvPr id="9219" name="Image 5"/>
          <p:cNvPicPr>
            <a:picLocks noChangeAspect="1"/>
          </p:cNvPicPr>
          <p:nvPr/>
        </p:nvPicPr>
        <p:blipFill>
          <a:blip r:embed="rId3"/>
          <a:srcRect l="32370" t="28546" r="29915" b="51094"/>
          <a:stretch>
            <a:fillRect/>
          </a:stretch>
        </p:blipFill>
        <p:spPr bwMode="auto">
          <a:xfrm>
            <a:off x="1120776" y="2290165"/>
            <a:ext cx="9571037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892300" y="6213475"/>
            <a:ext cx="7569200" cy="7064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compatLnSpc="0">
            <a:spAutoFit/>
          </a:bodyPr>
          <a:lstStyle/>
          <a:p>
            <a:pPr algn="ctr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000000"/>
                </a:solidFill>
                <a:latin typeface="Thorndale" pitchFamily="18"/>
                <a:ea typeface="HG Mincho Light J" pitchFamily="2"/>
                <a:cs typeface="Arial Unicode MS" pitchFamily="2"/>
              </a:rPr>
              <a:t>Après détermination de la fréquence,</a:t>
            </a:r>
          </a:p>
          <a:p>
            <a:pPr algn="ctr"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000000"/>
                </a:solidFill>
                <a:latin typeface="Thorndale" pitchFamily="18"/>
                <a:ea typeface="HG Mincho Light J" pitchFamily="2"/>
                <a:cs typeface="Arial Unicode MS" pitchFamily="2"/>
              </a:rPr>
              <a:t> on constate  que l'octave  jouée est </a:t>
            </a:r>
            <a:r>
              <a:rPr lang="fr-FR" sz="2400" b="1" dirty="0">
                <a:solidFill>
                  <a:srgbClr val="000000"/>
                </a:solidFill>
                <a:latin typeface="Thorndale" pitchFamily="18"/>
                <a:ea typeface="HG Mincho Light J" pitchFamily="2"/>
                <a:cs typeface="Arial Unicode MS" pitchFamily="2"/>
              </a:rPr>
              <a:t>l'octave 5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 txBox="1">
            <a:spLocks noGrp="1"/>
          </p:cNvSpPr>
          <p:nvPr>
            <p:ph type="title" idx="4294967295"/>
          </p:nvPr>
        </p:nvSpPr>
        <p:spPr>
          <a:xfrm>
            <a:off x="785813" y="517525"/>
            <a:ext cx="9129712" cy="554038"/>
          </a:xfrm>
        </p:spPr>
        <p:txBody>
          <a:bodyPr>
            <a:spAutoFit/>
          </a:bodyPr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</a:t>
            </a:r>
            <a:r>
              <a:rPr sz="3600" smtClean="0">
                <a:latin typeface="Albany"/>
                <a:cs typeface="Arial Unicode MS" pitchFamily="34" charset="-128"/>
              </a:rPr>
              <a:t> </a:t>
            </a:r>
          </a:p>
        </p:txBody>
      </p:sp>
      <p:sp>
        <p:nvSpPr>
          <p:cNvPr id="11267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449263" y="1946275"/>
            <a:ext cx="5695950" cy="4641850"/>
          </a:xfrm>
        </p:spPr>
        <p:txBody>
          <a:bodyPr>
            <a:spAutoFit/>
          </a:bodyPr>
          <a:lstStyle/>
          <a:p>
            <a:pPr eaLnBrk="1"/>
            <a:r>
              <a:rPr sz="1600" b="1" smtClean="0">
                <a:solidFill>
                  <a:srgbClr val="FF3333"/>
                </a:solidFill>
                <a:latin typeface="Albany"/>
                <a:cs typeface="Arial Unicode MS" pitchFamily="34" charset="-128"/>
              </a:rPr>
              <a:t> </a:t>
            </a:r>
            <a:r>
              <a:rPr sz="2000" b="1" smtClean="0">
                <a:solidFill>
                  <a:srgbClr val="FF3333"/>
                </a:solidFill>
                <a:latin typeface="Albany"/>
                <a:cs typeface="Arial Unicode MS" pitchFamily="34" charset="-128"/>
              </a:rPr>
              <a:t>METHODE PAR MESURE ACOUSTIQUE :</a:t>
            </a:r>
          </a:p>
          <a:p>
            <a:pPr eaLnBrk="1"/>
            <a:r>
              <a:rPr sz="1600" i="1" smtClean="0">
                <a:latin typeface="Albany"/>
                <a:cs typeface="Arial Unicode MS" pitchFamily="34" charset="-128"/>
              </a:rPr>
              <a:t>A partir du document 3 et d'une analyse du son émis par l'une des 6 premières lames déterminons l'octave jouée par ce métallophone.</a:t>
            </a: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</p:txBody>
      </p:sp>
      <p:pic>
        <p:nvPicPr>
          <p:cNvPr id="11268" name="Image 3"/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60463" y="4549775"/>
            <a:ext cx="3894137" cy="2592388"/>
          </a:xfrm>
        </p:spPr>
      </p:pic>
      <p:sp>
        <p:nvSpPr>
          <p:cNvPr id="11269" name="Espace réservé du texte 4"/>
          <p:cNvSpPr txBox="1">
            <a:spLocks noGrp="1"/>
          </p:cNvSpPr>
          <p:nvPr>
            <p:ph type="body" idx="4294967295"/>
          </p:nvPr>
        </p:nvSpPr>
        <p:spPr>
          <a:xfrm>
            <a:off x="584200" y="3176588"/>
            <a:ext cx="5426075" cy="2182812"/>
          </a:xfrm>
        </p:spPr>
        <p:txBody>
          <a:bodyPr/>
          <a:lstStyle/>
          <a:p>
            <a:pPr algn="just" eaLnBrk="1"/>
            <a:r>
              <a:rPr sz="1600" b="1" smtClean="0">
                <a:latin typeface="Albany"/>
                <a:cs typeface="Arial Unicode MS" pitchFamily="34" charset="-128"/>
              </a:rPr>
              <a:t>Avec l'outil de sélection, choisir la portion du signal que nous voulons traiter.</a:t>
            </a:r>
          </a:p>
          <a:p>
            <a:pPr algn="just" eaLnBrk="1"/>
            <a:r>
              <a:rPr sz="1600" b="1" smtClean="0">
                <a:latin typeface="Albany"/>
                <a:cs typeface="Arial Unicode MS" pitchFamily="34" charset="-128"/>
              </a:rPr>
              <a:t>A l'aide du curseur on relève la fréquence du pic correspondant au fondamental ce qui permet de déterminer la période associée.</a:t>
            </a: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  <a:p>
            <a:pPr eaLnBrk="1"/>
            <a:endParaRPr sz="1300" smtClean="0">
              <a:latin typeface="Albany"/>
              <a:cs typeface="Arial Unicode MS" pitchFamily="3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377950" y="7142163"/>
            <a:ext cx="3457575" cy="28098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compatLnSpc="0">
            <a:spAutoFit/>
          </a:bodyPr>
          <a:lstStyle/>
          <a:p>
            <a:pPr eaLnBrk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G Mincho Light J" pitchFamily="2"/>
                <a:cs typeface="Arial Unicode MS" pitchFamily="2"/>
              </a:rPr>
              <a:t>Décomposition en série de Fourier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6505575" y="2246313"/>
          <a:ext cx="3972394" cy="5151120"/>
        </p:xfrm>
        <a:graphic>
          <a:graphicData uri="http://schemas.openxmlformats.org/drawingml/2006/table">
            <a:tbl>
              <a:tblPr firstRow="1" bandRow="1"/>
              <a:tblGrid>
                <a:gridCol w="1986355"/>
                <a:gridCol w="1986039"/>
              </a:tblGrid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Période (ms)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0,924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Ré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0,840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0,744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Fa </a:t>
                      </a:r>
                      <a:r>
                        <a:rPr lang="fr-FR" sz="1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(lame manquante)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fr-FR" sz="2400" b="1" i="0" u="none" strike="noStrike">
                          <a:ln>
                            <a:noFill/>
                          </a:ln>
                          <a:solidFill>
                            <a:srgbClr val="FF420E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0,701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Sol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0,635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0,566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0,504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0,4969</a:t>
                      </a:r>
                    </a:p>
                  </a:txBody>
                  <a:tcPr/>
                </a:tc>
              </a:tr>
              <a:tr h="343440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Ré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0,427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 txBox="1">
            <a:spLocks noGrp="1"/>
          </p:cNvSpPr>
          <p:nvPr>
            <p:ph type="title" idx="4294967295"/>
          </p:nvPr>
        </p:nvSpPr>
        <p:spPr>
          <a:xfrm>
            <a:off x="785813" y="225425"/>
            <a:ext cx="9129712" cy="1262063"/>
          </a:xfrm>
        </p:spPr>
        <p:txBody>
          <a:bodyPr/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 </a:t>
            </a:r>
            <a:endParaRPr sz="3600" smtClean="0">
              <a:latin typeface="Albany"/>
              <a:cs typeface="Arial Unicode MS" pitchFamily="34" charset="-128"/>
            </a:endParaRPr>
          </a:p>
        </p:txBody>
      </p:sp>
      <p:graphicFrame>
        <p:nvGraphicFramePr>
          <p:cNvPr id="3" name="Espace réservé du tableau 2"/>
          <p:cNvGraphicFramePr>
            <a:graphicFrameLocks noGrp="1"/>
          </p:cNvGraphicFramePr>
          <p:nvPr>
            <p:ph type="tbl" idx="4294967295"/>
          </p:nvPr>
        </p:nvGraphicFramePr>
        <p:xfrm>
          <a:off x="602427" y="1348359"/>
          <a:ext cx="4873216" cy="6211316"/>
        </p:xfrm>
        <a:graphic>
          <a:graphicData uri="http://schemas.openxmlformats.org/drawingml/2006/table">
            <a:tbl>
              <a:tblPr firstRow="1" bandRow="1"/>
              <a:tblGrid>
                <a:gridCol w="2436608"/>
                <a:gridCol w="2436608"/>
              </a:tblGrid>
              <a:tr h="816356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Longueur (m)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0,098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Ré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0,093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0,088</a:t>
                      </a:r>
                    </a:p>
                  </a:txBody>
                  <a:tcPr/>
                </a:tc>
              </a:tr>
              <a:tr h="782943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1" i="0" u="none" strike="noStrike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Lame manquante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Sol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0,081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0,076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0,072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0,070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Ré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0,066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0,062</a:t>
                      </a:r>
                    </a:p>
                  </a:txBody>
                  <a:tcPr/>
                </a:tc>
              </a:tr>
              <a:tr h="434968"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 sz="2400" b="0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Thorndale" pitchFamily="18"/>
                          <a:ea typeface="HG Mincho Light J" pitchFamily="2"/>
                          <a:cs typeface="Arial Unicode MS" pitchFamily="2"/>
                        </a:rPr>
                        <a:t>0,060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356" name="Image 3"/>
          <p:cNvPicPr>
            <a:picLocks noChangeAspect="1"/>
          </p:cNvPicPr>
          <p:nvPr/>
        </p:nvPicPr>
        <p:blipFill>
          <a:blip r:embed="rId3"/>
          <a:srcRect l="37170" t="38121" r="33195" b="36728"/>
          <a:stretch>
            <a:fillRect/>
          </a:stretch>
        </p:blipFill>
        <p:spPr bwMode="auto">
          <a:xfrm>
            <a:off x="5616575" y="3024188"/>
            <a:ext cx="4937125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 txBox="1">
            <a:spLocks noGrp="1"/>
          </p:cNvSpPr>
          <p:nvPr>
            <p:ph type="title" idx="4294967295"/>
          </p:nvPr>
        </p:nvSpPr>
        <p:spPr>
          <a:xfrm>
            <a:off x="785813" y="909638"/>
            <a:ext cx="9129712" cy="554037"/>
          </a:xfrm>
        </p:spPr>
        <p:txBody>
          <a:bodyPr>
            <a:spAutoFit/>
          </a:bodyPr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 </a:t>
            </a:r>
            <a:endParaRPr sz="3600" smtClean="0">
              <a:latin typeface="Albany"/>
              <a:cs typeface="Arial Unicode MS" pitchFamily="34" charset="-128"/>
            </a:endParaRPr>
          </a:p>
        </p:txBody>
      </p:sp>
      <p:sp>
        <p:nvSpPr>
          <p:cNvPr id="15363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495300" y="1903413"/>
            <a:ext cx="9788525" cy="5656262"/>
          </a:xfrm>
        </p:spPr>
        <p:txBody>
          <a:bodyPr/>
          <a:lstStyle/>
          <a:p>
            <a:pPr eaLnBrk="1"/>
            <a:r>
              <a:rPr sz="2000" smtClean="0">
                <a:latin typeface="Albany"/>
                <a:cs typeface="Arial Unicode MS" pitchFamily="34" charset="-128"/>
              </a:rPr>
              <a:t>A partir de la relation énoncée dans le document 1 : </a:t>
            </a:r>
            <a:r>
              <a:rPr sz="2400" b="1" smtClean="0">
                <a:solidFill>
                  <a:srgbClr val="FF0000"/>
                </a:solidFill>
                <a:latin typeface="Albany"/>
                <a:cs typeface="Arial Unicode MS" pitchFamily="34" charset="-128"/>
              </a:rPr>
              <a:t>T(s) = a* L²(m²)</a:t>
            </a:r>
          </a:p>
          <a:p>
            <a:pPr eaLnBrk="1"/>
            <a:r>
              <a:rPr sz="2000" b="1" u="sng" smtClean="0">
                <a:latin typeface="Albany"/>
                <a:cs typeface="Arial Unicode MS" pitchFamily="34" charset="-128"/>
              </a:rPr>
              <a:t>On réalise la régression linéaire suivante</a:t>
            </a:r>
            <a:r>
              <a:rPr sz="2000" b="1" smtClean="0">
                <a:latin typeface="Albany"/>
                <a:cs typeface="Arial Unicode MS" pitchFamily="34" charset="-128"/>
              </a:rPr>
              <a:t> :</a:t>
            </a:r>
          </a:p>
        </p:txBody>
      </p:sp>
      <p:pic>
        <p:nvPicPr>
          <p:cNvPr id="15364" name="Image 3"/>
          <p:cNvPicPr>
            <a:picLocks noChangeAspect="1"/>
          </p:cNvPicPr>
          <p:nvPr/>
        </p:nvPicPr>
        <p:blipFill>
          <a:blip r:embed="rId3"/>
          <a:srcRect l="5669" t="14999" r="74396" b="59647"/>
          <a:stretch>
            <a:fillRect/>
          </a:stretch>
        </p:blipFill>
        <p:spPr bwMode="auto">
          <a:xfrm>
            <a:off x="647700" y="2801938"/>
            <a:ext cx="1944688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Image 4"/>
          <p:cNvPicPr>
            <a:picLocks noChangeAspect="1"/>
          </p:cNvPicPr>
          <p:nvPr/>
        </p:nvPicPr>
        <p:blipFill>
          <a:blip r:embed="rId4"/>
          <a:srcRect t="2682" b="3351"/>
          <a:stretch>
            <a:fillRect/>
          </a:stretch>
        </p:blipFill>
        <p:spPr bwMode="auto">
          <a:xfrm>
            <a:off x="3527425" y="2952750"/>
            <a:ext cx="6264275" cy="39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Image 5"/>
          <p:cNvPicPr>
            <a:picLocks noChangeAspect="1"/>
          </p:cNvPicPr>
          <p:nvPr/>
        </p:nvPicPr>
        <p:blipFill>
          <a:blip r:embed="rId5"/>
          <a:srcRect l="3455" t="14999" r="64798" b="37991"/>
          <a:stretch>
            <a:fillRect/>
          </a:stretch>
        </p:blipFill>
        <p:spPr bwMode="auto">
          <a:xfrm>
            <a:off x="647700" y="5040313"/>
            <a:ext cx="208756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/>
            <a:r>
              <a:rPr sz="3600" u="sng" smtClean="0">
                <a:latin typeface="Albany"/>
                <a:cs typeface="Arial Unicode MS" pitchFamily="34" charset="-128"/>
              </a:rPr>
              <a:t>LE METALLOPHONE</a:t>
            </a:r>
            <a:r>
              <a:rPr sz="3600" smtClean="0">
                <a:latin typeface="Albany"/>
                <a:cs typeface="Arial Unicode MS" pitchFamily="34" charset="-128"/>
              </a:rPr>
              <a:t> </a:t>
            </a:r>
          </a:p>
        </p:txBody>
      </p:sp>
      <p:sp>
        <p:nvSpPr>
          <p:cNvPr id="17411" name="Espace réservé du texte 2"/>
          <p:cNvSpPr txBox="1">
            <a:spLocks noGrp="1"/>
          </p:cNvSpPr>
          <p:nvPr>
            <p:ph type="body" idx="4294967295"/>
          </p:nvPr>
        </p:nvSpPr>
        <p:spPr>
          <a:xfrm>
            <a:off x="665163" y="1952625"/>
            <a:ext cx="8863012" cy="5741988"/>
          </a:xfrm>
        </p:spPr>
        <p:txBody>
          <a:bodyPr/>
          <a:lstStyle/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sz="800"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sz="800"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sz="800"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endParaRPr sz="800" u="sng" smtClean="0">
              <a:latin typeface="Albany"/>
              <a:cs typeface="Arial Unicode MS" pitchFamily="34" charset="-128"/>
            </a:endParaRP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u="sng" smtClean="0">
                <a:latin typeface="Albany"/>
                <a:cs typeface="Arial Unicode MS" pitchFamily="34" charset="-128"/>
              </a:rPr>
              <a:t>Exploitation de la droite obtenue</a:t>
            </a:r>
            <a:r>
              <a:rPr sz="1800" b="1" smtClean="0">
                <a:latin typeface="Albany"/>
                <a:cs typeface="Arial Unicode MS" pitchFamily="34" charset="-128"/>
              </a:rPr>
              <a:t> :</a:t>
            </a: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1800" b="1" smtClean="0">
                <a:latin typeface="Albany"/>
                <a:cs typeface="Arial Unicode MS" pitchFamily="34" charset="-128"/>
              </a:rPr>
              <a:t>A partir de  la régression linéaire </a:t>
            </a:r>
            <a:r>
              <a:rPr sz="1800" smtClean="0">
                <a:latin typeface="Albany"/>
                <a:cs typeface="Arial Unicode MS" pitchFamily="34" charset="-128"/>
              </a:rPr>
              <a:t>on détermine la longueur au carré de la lame manquante. Cela grâce à sa période et à l'outil curseur.</a:t>
            </a:r>
          </a:p>
          <a:p>
            <a:pPr eaLnBrk="1">
              <a:buClr>
                <a:srgbClr val="0E594D"/>
              </a:buClr>
              <a:buSzPct val="45000"/>
              <a:buFont typeface="StarSymbol"/>
              <a:buChar char="●"/>
            </a:pPr>
            <a:r>
              <a:rPr sz="2800" b="1" smtClean="0">
                <a:solidFill>
                  <a:srgbClr val="FF0000"/>
                </a:solidFill>
                <a:latin typeface="Albany"/>
                <a:cs typeface="Arial Unicode MS" pitchFamily="34" charset="-128"/>
              </a:rPr>
              <a:t>T = a x L² </a:t>
            </a:r>
            <a:r>
              <a:rPr sz="1800" smtClean="0">
                <a:latin typeface="Albany"/>
                <a:cs typeface="Arial Unicode MS" pitchFamily="34" charset="-128"/>
              </a:rPr>
              <a:t>on obtient donc  </a:t>
            </a:r>
            <a:r>
              <a:rPr sz="2800" b="1" smtClean="0">
                <a:solidFill>
                  <a:srgbClr val="FF0000"/>
                </a:solidFill>
                <a:latin typeface="Albany"/>
                <a:cs typeface="Arial Unicode MS" pitchFamily="34" charset="-128"/>
              </a:rPr>
              <a:t>L =8,56 cm</a:t>
            </a:r>
          </a:p>
        </p:txBody>
      </p:sp>
      <p:pic>
        <p:nvPicPr>
          <p:cNvPr id="17412" name="Image 3"/>
          <p:cNvPicPr>
            <a:picLocks noChangeAspect="1"/>
          </p:cNvPicPr>
          <p:nvPr/>
        </p:nvPicPr>
        <p:blipFill>
          <a:blip r:embed="rId3"/>
          <a:srcRect t="1649" b="4286"/>
          <a:stretch>
            <a:fillRect/>
          </a:stretch>
        </p:blipFill>
        <p:spPr bwMode="auto">
          <a:xfrm>
            <a:off x="1837447" y="1976867"/>
            <a:ext cx="67310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 txBox="1">
            <a:spLocks noGrp="1"/>
          </p:cNvSpPr>
          <p:nvPr>
            <p:ph type="title" idx="4294967295"/>
          </p:nvPr>
        </p:nvSpPr>
        <p:spPr>
          <a:xfrm>
            <a:off x="906463" y="393700"/>
            <a:ext cx="9131300" cy="1262063"/>
          </a:xfrm>
        </p:spPr>
        <p:txBody>
          <a:bodyPr/>
          <a:lstStyle/>
          <a:p>
            <a:pPr eaLnBrk="1"/>
            <a:r>
              <a:rPr sz="3600" smtClean="0">
                <a:latin typeface="Albany"/>
                <a:cs typeface="Arial Unicode MS" pitchFamily="34" charset="-128"/>
              </a:rPr>
              <a:t>ANNEXES :</a:t>
            </a:r>
          </a:p>
        </p:txBody>
      </p:sp>
      <p:pic>
        <p:nvPicPr>
          <p:cNvPr id="19459" name="Image 3"/>
          <p:cNvPicPr>
            <a:picLocks noChangeAspect="1"/>
          </p:cNvPicPr>
          <p:nvPr/>
        </p:nvPicPr>
        <p:blipFill>
          <a:blip r:embed="rId3"/>
          <a:srcRect l="33131" t="23895" r="29826" b="61723"/>
          <a:stretch>
            <a:fillRect/>
          </a:stretch>
        </p:blipFill>
        <p:spPr bwMode="auto">
          <a:xfrm>
            <a:off x="406400" y="2211388"/>
            <a:ext cx="9996488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jamil darchicour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iapo version finale [Mode de compatibilité]" id="{B1C7EC02-1E60-4B13-8B4E-A396B4CFD242}" vid="{B38A2E01-B0E3-4183-B6DD-F8EC567812F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djamil darchicourt</Template>
  <TotalTime>14</TotalTime>
  <Words>160</Words>
  <Application>Microsoft Office PowerPoint</Application>
  <PresentationFormat>Personnalisé</PresentationFormat>
  <Paragraphs>101</Paragraphs>
  <Slides>11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djamil darchicourt</vt:lpstr>
      <vt:lpstr>Diapositive 1</vt:lpstr>
      <vt:lpstr>  LE METALLOPHONE     </vt:lpstr>
      <vt:lpstr>LE METALLOPHONE </vt:lpstr>
      <vt:lpstr>LE METALLOPHONE </vt:lpstr>
      <vt:lpstr>LE METALLOPHONE </vt:lpstr>
      <vt:lpstr>LE METALLOPHONE </vt:lpstr>
      <vt:lpstr>LE METALLOPHONE </vt:lpstr>
      <vt:lpstr>LE METALLOPHONE </vt:lpstr>
      <vt:lpstr>ANNEXES :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djamil</dc:creator>
  <dc:description>Arrière-plan gris et couleurs froides</dc:description>
  <cp:lastModifiedBy>djamil</cp:lastModifiedBy>
  <cp:revision>2</cp:revision>
  <dcterms:created xsi:type="dcterms:W3CDTF">2018-04-06T15:15:42Z</dcterms:created>
  <dcterms:modified xsi:type="dcterms:W3CDTF">2018-04-06T15:31:45Z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