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4" r:id="rId6"/>
    <p:sldId id="269" r:id="rId7"/>
    <p:sldId id="263" r:id="rId8"/>
    <p:sldId id="260" r:id="rId9"/>
    <p:sldId id="261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582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7222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6116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4136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144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5031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8011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9016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21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76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7033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814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97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36699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0918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9033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7050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263962F-DC8D-47D7-9C39-013116D2B19C}" type="datetimeFigureOut">
              <a:rPr lang="fr-FR" smtClean="0"/>
              <a:t>12/04/2018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E8E7E-A7CD-4D71-8025-86E428EA21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31747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27238C-8EAF-4098-86E6-7723B7DAE60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992F97B1-1891-4FCC-9E5F-BA97EDB48F8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351010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8C6C821-FEE1-4EB6-9590-C021440C77DE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9700459" cy="6858001"/>
          </a:xfrm>
          <a:custGeom>
            <a:avLst/>
            <a:gdLst>
              <a:gd name="connsiteX0" fmla="*/ 0 w 9700459"/>
              <a:gd name="connsiteY0" fmla="*/ 0 h 6858001"/>
              <a:gd name="connsiteX1" fmla="*/ 1323975 w 9700459"/>
              <a:gd name="connsiteY1" fmla="*/ 0 h 6858001"/>
              <a:gd name="connsiteX2" fmla="*/ 1517015 w 9700459"/>
              <a:gd name="connsiteY2" fmla="*/ 0 h 6858001"/>
              <a:gd name="connsiteX3" fmla="*/ 3241265 w 9700459"/>
              <a:gd name="connsiteY3" fmla="*/ 0 h 6858001"/>
              <a:gd name="connsiteX4" fmla="*/ 3241265 w 9700459"/>
              <a:gd name="connsiteY4" fmla="*/ 1 h 6858001"/>
              <a:gd name="connsiteX5" fmla="*/ 8355744 w 9700459"/>
              <a:gd name="connsiteY5" fmla="*/ 1 h 6858001"/>
              <a:gd name="connsiteX6" fmla="*/ 8355744 w 9700459"/>
              <a:gd name="connsiteY6" fmla="*/ 0 h 6858001"/>
              <a:gd name="connsiteX7" fmla="*/ 9699282 w 9700459"/>
              <a:gd name="connsiteY7" fmla="*/ 0 h 6858001"/>
              <a:gd name="connsiteX8" fmla="*/ 9674237 w 9700459"/>
              <a:gd name="connsiteY8" fmla="*/ 155677 h 6858001"/>
              <a:gd name="connsiteX9" fmla="*/ 9650368 w 9700459"/>
              <a:gd name="connsiteY9" fmla="*/ 310668 h 6858001"/>
              <a:gd name="connsiteX10" fmla="*/ 9627004 w 9700459"/>
              <a:gd name="connsiteY10" fmla="*/ 466344 h 6858001"/>
              <a:gd name="connsiteX11" fmla="*/ 9607001 w 9700459"/>
              <a:gd name="connsiteY11" fmla="*/ 622707 h 6858001"/>
              <a:gd name="connsiteX12" fmla="*/ 9586830 w 9700459"/>
              <a:gd name="connsiteY12" fmla="*/ 778383 h 6858001"/>
              <a:gd name="connsiteX13" fmla="*/ 9568004 w 9700459"/>
              <a:gd name="connsiteY13" fmla="*/ 934746 h 6858001"/>
              <a:gd name="connsiteX14" fmla="*/ 9551868 w 9700459"/>
              <a:gd name="connsiteY14" fmla="*/ 1089051 h 6858001"/>
              <a:gd name="connsiteX15" fmla="*/ 9536572 w 9700459"/>
              <a:gd name="connsiteY15" fmla="*/ 1245413 h 6858001"/>
              <a:gd name="connsiteX16" fmla="*/ 9522620 w 9700459"/>
              <a:gd name="connsiteY16" fmla="*/ 1401090 h 6858001"/>
              <a:gd name="connsiteX17" fmla="*/ 9510518 w 9700459"/>
              <a:gd name="connsiteY17" fmla="*/ 1554023 h 6858001"/>
              <a:gd name="connsiteX18" fmla="*/ 9498415 w 9700459"/>
              <a:gd name="connsiteY18" fmla="*/ 1709014 h 6858001"/>
              <a:gd name="connsiteX19" fmla="*/ 9488330 w 9700459"/>
              <a:gd name="connsiteY19" fmla="*/ 1861947 h 6858001"/>
              <a:gd name="connsiteX20" fmla="*/ 9480430 w 9700459"/>
              <a:gd name="connsiteY20" fmla="*/ 2014881 h 6858001"/>
              <a:gd name="connsiteX21" fmla="*/ 9472193 w 9700459"/>
              <a:gd name="connsiteY21" fmla="*/ 2167128 h 6858001"/>
              <a:gd name="connsiteX22" fmla="*/ 9465302 w 9700459"/>
              <a:gd name="connsiteY22" fmla="*/ 2318004 h 6858001"/>
              <a:gd name="connsiteX23" fmla="*/ 9460427 w 9700459"/>
              <a:gd name="connsiteY23" fmla="*/ 2467509 h 6858001"/>
              <a:gd name="connsiteX24" fmla="*/ 9456225 w 9700459"/>
              <a:gd name="connsiteY24" fmla="*/ 2617013 h 6858001"/>
              <a:gd name="connsiteX25" fmla="*/ 9452191 w 9700459"/>
              <a:gd name="connsiteY25" fmla="*/ 2765146 h 6858001"/>
              <a:gd name="connsiteX26" fmla="*/ 9450342 w 9700459"/>
              <a:gd name="connsiteY26" fmla="*/ 2911221 h 6858001"/>
              <a:gd name="connsiteX27" fmla="*/ 9448325 w 9700459"/>
              <a:gd name="connsiteY27" fmla="*/ 3057297 h 6858001"/>
              <a:gd name="connsiteX28" fmla="*/ 9447316 w 9700459"/>
              <a:gd name="connsiteY28" fmla="*/ 3201315 h 6858001"/>
              <a:gd name="connsiteX29" fmla="*/ 9448325 w 9700459"/>
              <a:gd name="connsiteY29" fmla="*/ 3343961 h 6858001"/>
              <a:gd name="connsiteX30" fmla="*/ 9448325 w 9700459"/>
              <a:gd name="connsiteY30" fmla="*/ 3485236 h 6858001"/>
              <a:gd name="connsiteX31" fmla="*/ 9450342 w 9700459"/>
              <a:gd name="connsiteY31" fmla="*/ 3625139 h 6858001"/>
              <a:gd name="connsiteX32" fmla="*/ 9453367 w 9700459"/>
              <a:gd name="connsiteY32" fmla="*/ 3762299 h 6858001"/>
              <a:gd name="connsiteX33" fmla="*/ 9456225 w 9700459"/>
              <a:gd name="connsiteY33" fmla="*/ 3898087 h 6858001"/>
              <a:gd name="connsiteX34" fmla="*/ 9459419 w 9700459"/>
              <a:gd name="connsiteY34" fmla="*/ 4031133 h 6858001"/>
              <a:gd name="connsiteX35" fmla="*/ 9464293 w 9700459"/>
              <a:gd name="connsiteY35" fmla="*/ 4163492 h 6858001"/>
              <a:gd name="connsiteX36" fmla="*/ 9469504 w 9700459"/>
              <a:gd name="connsiteY36" fmla="*/ 4293793 h 6858001"/>
              <a:gd name="connsiteX37" fmla="*/ 9474210 w 9700459"/>
              <a:gd name="connsiteY37" fmla="*/ 4421352 h 6858001"/>
              <a:gd name="connsiteX38" fmla="*/ 9487490 w 9700459"/>
              <a:gd name="connsiteY38" fmla="*/ 4670298 h 6858001"/>
              <a:gd name="connsiteX39" fmla="*/ 9501609 w 9700459"/>
              <a:gd name="connsiteY39" fmla="*/ 4908956 h 6858001"/>
              <a:gd name="connsiteX40" fmla="*/ 9516401 w 9700459"/>
              <a:gd name="connsiteY40" fmla="*/ 5138013 h 6858001"/>
              <a:gd name="connsiteX41" fmla="*/ 9532706 w 9700459"/>
              <a:gd name="connsiteY41" fmla="*/ 5354726 h 6858001"/>
              <a:gd name="connsiteX42" fmla="*/ 9549683 w 9700459"/>
              <a:gd name="connsiteY42" fmla="*/ 5561838 h 6858001"/>
              <a:gd name="connsiteX43" fmla="*/ 9568004 w 9700459"/>
              <a:gd name="connsiteY43" fmla="*/ 5753862 h 6858001"/>
              <a:gd name="connsiteX44" fmla="*/ 9585990 w 9700459"/>
              <a:gd name="connsiteY44" fmla="*/ 5934227 h 6858001"/>
              <a:gd name="connsiteX45" fmla="*/ 9603975 w 9700459"/>
              <a:gd name="connsiteY45" fmla="*/ 6100191 h 6858001"/>
              <a:gd name="connsiteX46" fmla="*/ 9620952 w 9700459"/>
              <a:gd name="connsiteY46" fmla="*/ 6252438 h 6858001"/>
              <a:gd name="connsiteX47" fmla="*/ 9637089 w 9700459"/>
              <a:gd name="connsiteY47" fmla="*/ 6387541 h 6858001"/>
              <a:gd name="connsiteX48" fmla="*/ 9652385 w 9700459"/>
              <a:gd name="connsiteY48" fmla="*/ 6509613 h 6858001"/>
              <a:gd name="connsiteX49" fmla="*/ 9665160 w 9700459"/>
              <a:gd name="connsiteY49" fmla="*/ 6612483 h 6858001"/>
              <a:gd name="connsiteX50" fmla="*/ 9677262 w 9700459"/>
              <a:gd name="connsiteY50" fmla="*/ 6698894 h 6858001"/>
              <a:gd name="connsiteX51" fmla="*/ 9694576 w 9700459"/>
              <a:gd name="connsiteY51" fmla="*/ 6817538 h 6858001"/>
              <a:gd name="connsiteX52" fmla="*/ 9700459 w 9700459"/>
              <a:gd name="connsiteY52" fmla="*/ 6858000 h 6858001"/>
              <a:gd name="connsiteX53" fmla="*/ 8795105 w 9700459"/>
              <a:gd name="connsiteY53" fmla="*/ 6858000 h 6858001"/>
              <a:gd name="connsiteX54" fmla="*/ 8795105 w 9700459"/>
              <a:gd name="connsiteY54" fmla="*/ 6858001 h 6858001"/>
              <a:gd name="connsiteX55" fmla="*/ 2704541 w 9700459"/>
              <a:gd name="connsiteY55" fmla="*/ 6858001 h 6858001"/>
              <a:gd name="connsiteX56" fmla="*/ 2704541 w 9700459"/>
              <a:gd name="connsiteY56" fmla="*/ 6858000 h 6858001"/>
              <a:gd name="connsiteX57" fmla="*/ 1517015 w 9700459"/>
              <a:gd name="connsiteY57" fmla="*/ 6858000 h 6858001"/>
              <a:gd name="connsiteX58" fmla="*/ 1323975 w 9700459"/>
              <a:gd name="connsiteY58" fmla="*/ 6858000 h 6858001"/>
              <a:gd name="connsiteX59" fmla="*/ 0 w 9700459"/>
              <a:gd name="connsiteY5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00459" h="6858001">
                <a:moveTo>
                  <a:pt x="0" y="0"/>
                </a:moveTo>
                <a:lnTo>
                  <a:pt x="1323975" y="0"/>
                </a:lnTo>
                <a:lnTo>
                  <a:pt x="1517015" y="0"/>
                </a:lnTo>
                <a:lnTo>
                  <a:pt x="3241265" y="0"/>
                </a:lnTo>
                <a:lnTo>
                  <a:pt x="3241265" y="1"/>
                </a:lnTo>
                <a:lnTo>
                  <a:pt x="8355744" y="1"/>
                </a:lnTo>
                <a:lnTo>
                  <a:pt x="8355744" y="0"/>
                </a:lnTo>
                <a:lnTo>
                  <a:pt x="9699282" y="0"/>
                </a:lnTo>
                <a:lnTo>
                  <a:pt x="9674237" y="155677"/>
                </a:lnTo>
                <a:lnTo>
                  <a:pt x="9650368" y="310668"/>
                </a:lnTo>
                <a:lnTo>
                  <a:pt x="9627004" y="466344"/>
                </a:lnTo>
                <a:lnTo>
                  <a:pt x="9607001" y="622707"/>
                </a:lnTo>
                <a:lnTo>
                  <a:pt x="9586830" y="778383"/>
                </a:lnTo>
                <a:lnTo>
                  <a:pt x="9568004" y="934746"/>
                </a:lnTo>
                <a:lnTo>
                  <a:pt x="9551868" y="1089051"/>
                </a:lnTo>
                <a:lnTo>
                  <a:pt x="9536572" y="1245413"/>
                </a:lnTo>
                <a:lnTo>
                  <a:pt x="9522620" y="1401090"/>
                </a:lnTo>
                <a:lnTo>
                  <a:pt x="9510518" y="1554023"/>
                </a:lnTo>
                <a:lnTo>
                  <a:pt x="9498415" y="1709014"/>
                </a:lnTo>
                <a:lnTo>
                  <a:pt x="9488330" y="1861947"/>
                </a:lnTo>
                <a:lnTo>
                  <a:pt x="9480430" y="2014881"/>
                </a:lnTo>
                <a:lnTo>
                  <a:pt x="9472193" y="2167128"/>
                </a:lnTo>
                <a:lnTo>
                  <a:pt x="9465302" y="2318004"/>
                </a:lnTo>
                <a:lnTo>
                  <a:pt x="9460427" y="2467509"/>
                </a:lnTo>
                <a:lnTo>
                  <a:pt x="9456225" y="2617013"/>
                </a:lnTo>
                <a:lnTo>
                  <a:pt x="9452191" y="2765146"/>
                </a:lnTo>
                <a:lnTo>
                  <a:pt x="9450342" y="2911221"/>
                </a:lnTo>
                <a:lnTo>
                  <a:pt x="9448325" y="3057297"/>
                </a:lnTo>
                <a:lnTo>
                  <a:pt x="9447316" y="3201315"/>
                </a:lnTo>
                <a:lnTo>
                  <a:pt x="9448325" y="3343961"/>
                </a:lnTo>
                <a:lnTo>
                  <a:pt x="9448325" y="3485236"/>
                </a:lnTo>
                <a:lnTo>
                  <a:pt x="9450342" y="3625139"/>
                </a:lnTo>
                <a:lnTo>
                  <a:pt x="9453367" y="3762299"/>
                </a:lnTo>
                <a:lnTo>
                  <a:pt x="9456225" y="3898087"/>
                </a:lnTo>
                <a:lnTo>
                  <a:pt x="9459419" y="4031133"/>
                </a:lnTo>
                <a:lnTo>
                  <a:pt x="9464293" y="4163492"/>
                </a:lnTo>
                <a:lnTo>
                  <a:pt x="9469504" y="4293793"/>
                </a:lnTo>
                <a:lnTo>
                  <a:pt x="9474210" y="4421352"/>
                </a:lnTo>
                <a:lnTo>
                  <a:pt x="9487490" y="4670298"/>
                </a:lnTo>
                <a:lnTo>
                  <a:pt x="9501609" y="4908956"/>
                </a:lnTo>
                <a:lnTo>
                  <a:pt x="9516401" y="5138013"/>
                </a:lnTo>
                <a:lnTo>
                  <a:pt x="9532706" y="5354726"/>
                </a:lnTo>
                <a:lnTo>
                  <a:pt x="9549683" y="5561838"/>
                </a:lnTo>
                <a:lnTo>
                  <a:pt x="9568004" y="5753862"/>
                </a:lnTo>
                <a:lnTo>
                  <a:pt x="9585990" y="5934227"/>
                </a:lnTo>
                <a:lnTo>
                  <a:pt x="9603975" y="6100191"/>
                </a:lnTo>
                <a:lnTo>
                  <a:pt x="9620952" y="6252438"/>
                </a:lnTo>
                <a:lnTo>
                  <a:pt x="9637089" y="6387541"/>
                </a:lnTo>
                <a:lnTo>
                  <a:pt x="9652385" y="6509613"/>
                </a:lnTo>
                <a:lnTo>
                  <a:pt x="9665160" y="6612483"/>
                </a:lnTo>
                <a:lnTo>
                  <a:pt x="9677262" y="6698894"/>
                </a:lnTo>
                <a:lnTo>
                  <a:pt x="9694576" y="6817538"/>
                </a:lnTo>
                <a:lnTo>
                  <a:pt x="9700459" y="6858000"/>
                </a:lnTo>
                <a:lnTo>
                  <a:pt x="8795105" y="6858000"/>
                </a:lnTo>
                <a:lnTo>
                  <a:pt x="8795105" y="6858001"/>
                </a:lnTo>
                <a:lnTo>
                  <a:pt x="2704541" y="6858001"/>
                </a:lnTo>
                <a:lnTo>
                  <a:pt x="2704541" y="6858000"/>
                </a:lnTo>
                <a:lnTo>
                  <a:pt x="1517015" y="6858000"/>
                </a:lnTo>
                <a:lnTo>
                  <a:pt x="132397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B61A74B3-E247-44D4-8C48-FAE8E205640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5434F18-6F89-4D05-8CDD-CD6904CD1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458419" cy="33295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4500">
                <a:latin typeface="Algerian" panose="04020705040A02060702" pitchFamily="82" charset="0"/>
              </a:rPr>
              <a:t>Tensioactif, détermination de la Concentration Micellaire critique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B432315-03D5-428B-8431-82FD745EA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5480" y="4777381"/>
            <a:ext cx="6458419" cy="86142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Application: Optimisation de la solubilité d’ un colorant dans l’eau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AC660D-359C-4819-980A-4952483BBA16}"/>
              </a:ext>
            </a:extLst>
          </p:cNvPr>
          <p:cNvSpPr txBox="1"/>
          <p:nvPr/>
        </p:nvSpPr>
        <p:spPr>
          <a:xfrm>
            <a:off x="9755091" y="5623465"/>
            <a:ext cx="2379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Dominique Vermeulen</a:t>
            </a:r>
          </a:p>
          <a:p>
            <a:r>
              <a:rPr lang="fr-F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Pascale Papegay</a:t>
            </a:r>
          </a:p>
          <a:p>
            <a:r>
              <a:rPr lang="fr-F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Lycée Gambetta de Tourcoing</a:t>
            </a:r>
          </a:p>
        </p:txBody>
      </p:sp>
    </p:spTree>
    <p:extLst>
      <p:ext uri="{BB962C8B-B14F-4D97-AF65-F5344CB8AC3E}">
        <p14:creationId xmlns:p14="http://schemas.microsoft.com/office/powerpoint/2010/main" val="3937348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1726"/>
    </mc:Choice>
    <mc:Fallback xmlns="">
      <p:transition spd="slow" advTm="2172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3678FA-89CF-410E-A57C-D3A9CB76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>
                <a:latin typeface="Bookman Old Style" panose="02050604050505020204" pitchFamily="18" charset="0"/>
              </a:rPr>
              <a:t>Suivi conductimétrique de la dilution de la solution A</a:t>
            </a:r>
            <a:endParaRPr lang="fr-FR" sz="2400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334DE51-7726-4357-9C63-733A2D1E8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22" y="987972"/>
            <a:ext cx="11214538" cy="5260427"/>
          </a:xfrm>
        </p:spPr>
        <p:txBody>
          <a:bodyPr/>
          <a:lstStyle/>
          <a:p>
            <a:r>
              <a:rPr lang="el-GR" dirty="0"/>
              <a:t>σ</a:t>
            </a:r>
            <a:r>
              <a:rPr lang="fr-FR" dirty="0"/>
              <a:t> = </a:t>
            </a:r>
            <a:r>
              <a:rPr lang="fr-FR" sz="2400" dirty="0"/>
              <a:t>f</a:t>
            </a:r>
            <a:r>
              <a:rPr lang="fr-FR" dirty="0"/>
              <a:t>(C)obtenue avec REGRESSI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6D672A9-B0BC-48D6-9548-C8882F9F6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51" y="1492411"/>
            <a:ext cx="9375494" cy="527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26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C0EEB4-227C-4550-8254-5B23C0B64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i="1" u="sng" dirty="0">
                <a:latin typeface="Bookman Old Style" panose="02050604050505020204" pitchFamily="18" charset="0"/>
              </a:rPr>
              <a:t>Quelle masse  minimale de SDS, Martin doit-il mettre dans un bain de teinture de 10L  pour espérer  une solubilisation optimale  de notre  colorant, l’ azobenzène.</a:t>
            </a:r>
            <a:br>
              <a:rPr lang="fr-FR" sz="2400" dirty="0">
                <a:latin typeface="Bookman Old Style" panose="02050604050505020204" pitchFamily="18" charset="0"/>
              </a:rPr>
            </a:br>
            <a:endParaRPr lang="fr-FR" sz="2400" dirty="0">
              <a:latin typeface="Bookman Old Style" panose="02050604050505020204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4247B9-87EC-4183-AA54-955986FC5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On mesure la CMC au pont d’intersection des deux pentes</a:t>
            </a:r>
          </a:p>
          <a:p>
            <a:pPr marL="0" indent="0">
              <a:buNone/>
            </a:pPr>
            <a:r>
              <a:rPr lang="fr-FR" dirty="0"/>
              <a:t>Ici on obtient 7,74 </a:t>
            </a:r>
            <a:r>
              <a:rPr lang="fr-FR" dirty="0" err="1"/>
              <a:t>mmol</a:t>
            </a:r>
            <a:r>
              <a:rPr lang="fr-FR" dirty="0"/>
              <a:t>/L.</a:t>
            </a:r>
          </a:p>
          <a:p>
            <a:pPr marL="0" indent="0">
              <a:buNone/>
            </a:pPr>
            <a:r>
              <a:rPr lang="fr-FR" dirty="0"/>
              <a:t>La masse molaire du SDS est de 288g/mol</a:t>
            </a:r>
          </a:p>
          <a:p>
            <a:pPr marL="0" indent="0">
              <a:buNone/>
            </a:pPr>
            <a:r>
              <a:rPr lang="fr-FR" dirty="0"/>
              <a:t>On calcul la concentration massique micellaire</a:t>
            </a:r>
          </a:p>
          <a:p>
            <a:pPr marL="0" indent="0">
              <a:buNone/>
            </a:pPr>
            <a:r>
              <a:rPr lang="fr-FR" dirty="0"/>
              <a:t>288 x 7,74.10</a:t>
            </a:r>
            <a:r>
              <a:rPr lang="fr-FR" baseline="30000" dirty="0"/>
              <a:t>-3</a:t>
            </a:r>
            <a:r>
              <a:rPr lang="fr-FR" dirty="0"/>
              <a:t>= 2,23g/L</a:t>
            </a:r>
          </a:p>
          <a:p>
            <a:pPr marL="0" indent="0">
              <a:buNone/>
            </a:pPr>
            <a:r>
              <a:rPr lang="fr-FR" dirty="0"/>
              <a:t>Martin doit donc mettre au minimum une masse de 22,3 g de SDS</a:t>
            </a:r>
          </a:p>
          <a:p>
            <a:pPr marL="0" indent="0">
              <a:buNone/>
            </a:pPr>
            <a:r>
              <a:rPr lang="fr-FR" dirty="0"/>
              <a:t>Dans le bain de teinture.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2132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381585-32CC-4DC1-80FD-F84E24F21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lgerian" panose="04020705040A02060702" pitchFamily="82" charset="0"/>
              </a:rPr>
              <a:t>Optimisation de la solubilité d’ un colorant dans l’eau</a:t>
            </a:r>
            <a:endParaRPr lang="fr-FR" sz="28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520857-B74A-48F6-911A-62DD52664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556530"/>
            <a:ext cx="8946541" cy="4195481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r-FR" dirty="0">
                <a:latin typeface="Bookman Old Style" panose="02050604050505020204" pitchFamily="18" charset="0"/>
                <a:cs typeface="Arial" charset="0"/>
              </a:rPr>
              <a:t>Apporter un regard critique à votre résultat.</a:t>
            </a:r>
          </a:p>
          <a:p>
            <a:pPr marL="0" indent="0">
              <a:buNone/>
              <a:defRPr/>
            </a:pPr>
            <a:r>
              <a:rPr lang="fr-FR" sz="1400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On a démontré dans le cadre de cette manipulation que la quantité de tensioactif idéale pouvait être déterminée en amont.</a:t>
            </a:r>
          </a:p>
          <a:p>
            <a:pPr marL="0" indent="0">
              <a:buNone/>
              <a:defRPr/>
            </a:pPr>
            <a:endParaRPr lang="fr-FR" sz="1400" dirty="0">
              <a:latin typeface="Bookman Old Style" panose="02050604050505020204" pitchFamily="18" charset="0"/>
              <a:ea typeface="Calibri" pitchFamily="34" charset="0"/>
              <a:cs typeface="Arial" charset="0"/>
            </a:endParaRPr>
          </a:p>
          <a:p>
            <a:pPr>
              <a:defRPr/>
            </a:pPr>
            <a:r>
              <a:rPr lang="fr-FR" sz="1400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Dans la première question préliminaire nous avons illustré la notion de tension superficielle, et suggéré l’utilité d’un tensioactif</a:t>
            </a:r>
          </a:p>
          <a:p>
            <a:pPr>
              <a:defRPr/>
            </a:pPr>
            <a:r>
              <a:rPr lang="fr-FR" sz="1400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 Dans la deuxième question préliminaire nous avons montré que le maitre de Martin avait raison; une solution de SDS à 1 g/L n’était pas optimale.</a:t>
            </a:r>
          </a:p>
          <a:p>
            <a:pPr>
              <a:defRPr/>
            </a:pPr>
            <a:r>
              <a:rPr lang="fr-FR" sz="1400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En déterminant la CMC on calcule la masse minimale de SDS pour un maximum de solubilisation. Ce qui a un intérêt économique et écologique.</a:t>
            </a:r>
          </a:p>
          <a:p>
            <a:pPr>
              <a:defRPr/>
            </a:pPr>
            <a:endParaRPr lang="fr-FR" sz="1400" dirty="0">
              <a:latin typeface="Bookman Old Style" panose="02050604050505020204" pitchFamily="18" charset="0"/>
              <a:ea typeface="Calibri" pitchFamily="34" charset="0"/>
              <a:cs typeface="Arial" charset="0"/>
            </a:endParaRPr>
          </a:p>
          <a:p>
            <a:pPr marL="0" indent="0">
              <a:buNone/>
              <a:defRPr/>
            </a:pPr>
            <a:r>
              <a:rPr lang="fr-FR" sz="1400" u="sng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Remarque</a:t>
            </a:r>
            <a:r>
              <a:rPr lang="fr-FR" sz="1400" dirty="0">
                <a:latin typeface="Bookman Old Style" panose="02050604050505020204" pitchFamily="18" charset="0"/>
                <a:ea typeface="Calibri" pitchFamily="34" charset="0"/>
                <a:cs typeface="Arial" charset="0"/>
              </a:rPr>
              <a:t>: ce TP est juste une illustration. Dans l’industrie textile l’azobenzène et le SDS ne sont plus utilisés.</a:t>
            </a:r>
          </a:p>
          <a:p>
            <a:pPr>
              <a:defRPr/>
            </a:pPr>
            <a:endParaRPr lang="fr-FR" sz="1400" dirty="0">
              <a:latin typeface="Bookman Old Style" panose="02050604050505020204" pitchFamily="18" charset="0"/>
              <a:ea typeface="Calibri" pitchFamily="34" charset="0"/>
              <a:cs typeface="Arial" charset="0"/>
            </a:endParaRPr>
          </a:p>
          <a:p>
            <a:pPr>
              <a:defRPr/>
            </a:pPr>
            <a:endParaRPr lang="fr-FR" sz="1400" dirty="0">
              <a:latin typeface="Bookman Old Style" panose="02050604050505020204" pitchFamily="18" charset="0"/>
              <a:ea typeface="Calibri" pitchFamily="34" charset="0"/>
              <a:cs typeface="Arial" charset="0"/>
            </a:endParaRPr>
          </a:p>
          <a:p>
            <a:pPr>
              <a:defRPr/>
            </a:pPr>
            <a:endParaRPr lang="fr-FR" sz="1400" dirty="0">
              <a:latin typeface="Bookman Old Style" panose="02050604050505020204" pitchFamily="18" charset="0"/>
              <a:ea typeface="Calibri" pitchFamily="34" charset="0"/>
            </a:endParaRPr>
          </a:p>
          <a:p>
            <a:pPr>
              <a:defRPr/>
            </a:pPr>
            <a:endParaRPr lang="fr-FR" dirty="0">
              <a:solidFill>
                <a:srgbClr val="0070C0"/>
              </a:solidFill>
              <a:cs typeface="Arial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7759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96BA95-EB19-4D13-A55C-9771E4B8A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28324"/>
            <a:ext cx="10410524" cy="1193533"/>
          </a:xfrm>
        </p:spPr>
        <p:txBody>
          <a:bodyPr>
            <a:normAutofit/>
          </a:bodyPr>
          <a:lstStyle/>
          <a:p>
            <a:pPr algn="ctr"/>
            <a:r>
              <a:rPr lang="fr-FR" sz="3200" b="1" i="1" u="sng" dirty="0">
                <a:solidFill>
                  <a:srgbClr val="FFFFFF"/>
                </a:solidFill>
                <a:latin typeface="Bookman Old Style" panose="02050604050505020204" pitchFamily="18" charset="0"/>
              </a:rPr>
              <a:t>Thème 3</a:t>
            </a:r>
            <a:r>
              <a:rPr lang="fr-FR" sz="3200" b="1" dirty="0">
                <a:solidFill>
                  <a:srgbClr val="FFFFFF"/>
                </a:solidFill>
                <a:latin typeface="Bookman Old Style" panose="02050604050505020204" pitchFamily="18" charset="0"/>
              </a:rPr>
              <a:t>: </a:t>
            </a:r>
            <a:r>
              <a:rPr lang="fr-FR" sz="3200" dirty="0">
                <a:solidFill>
                  <a:srgbClr val="FFFFFF"/>
                </a:solidFill>
                <a:latin typeface="Bookman Old Style" panose="02050604050505020204" pitchFamily="18" charset="0"/>
              </a:rPr>
              <a:t>matériaux</a:t>
            </a:r>
            <a:br>
              <a:rPr lang="fr-FR" sz="3200" dirty="0">
                <a:solidFill>
                  <a:srgbClr val="FFFFFF"/>
                </a:solidFill>
              </a:rPr>
            </a:br>
            <a:r>
              <a:rPr lang="fr-FR" sz="3200" b="1" i="1" u="sng" dirty="0">
                <a:solidFill>
                  <a:srgbClr val="FFFFFF"/>
                </a:solidFill>
                <a:latin typeface="Bookman Old Style" panose="02050604050505020204" pitchFamily="18" charset="0"/>
              </a:rPr>
              <a:t>Domaine d’étude</a:t>
            </a:r>
            <a:r>
              <a:rPr lang="fr-FR" sz="3200" dirty="0">
                <a:solidFill>
                  <a:srgbClr val="FFFFFF"/>
                </a:solidFill>
              </a:rPr>
              <a:t>: Structure et propriétés 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8588E1B9-DB96-48B4-8297-3DE17A501A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616270"/>
              </p:ext>
            </p:extLst>
          </p:nvPr>
        </p:nvGraphicFramePr>
        <p:xfrm>
          <a:off x="942975" y="2049461"/>
          <a:ext cx="10410826" cy="168814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205413">
                  <a:extLst>
                    <a:ext uri="{9D8B030D-6E8A-4147-A177-3AD203B41FA5}">
                      <a16:colId xmlns:a16="http://schemas.microsoft.com/office/drawing/2014/main" val="2175905240"/>
                    </a:ext>
                  </a:extLst>
                </a:gridCol>
                <a:gridCol w="5205413">
                  <a:extLst>
                    <a:ext uri="{9D8B030D-6E8A-4147-A177-3AD203B41FA5}">
                      <a16:colId xmlns:a16="http://schemas.microsoft.com/office/drawing/2014/main" val="260183916"/>
                    </a:ext>
                  </a:extLst>
                </a:gridCol>
              </a:tblGrid>
              <a:tr h="651703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Domaine d’étude</a:t>
                      </a:r>
                      <a:endParaRPr lang="fr-FR" sz="2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Mots-clés</a:t>
                      </a:r>
                      <a:endParaRPr lang="fr-FR" sz="28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205862"/>
                  </a:ext>
                </a:extLst>
              </a:tr>
              <a:tr h="1036446">
                <a:tc>
                  <a:txBody>
                    <a:bodyPr/>
                    <a:lstStyle/>
                    <a:p>
                      <a:pPr algn="ctr"/>
                      <a:endParaRPr lang="fr-FR" sz="20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sz="20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Structure et propriétés</a:t>
                      </a:r>
                      <a:endParaRPr lang="fr-FR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sz="20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Tensioactif</a:t>
                      </a:r>
                      <a:endParaRPr lang="fr-FR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734329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12D8D272-2296-417B-A90E-C42B8534BE31}"/>
              </a:ext>
            </a:extLst>
          </p:cNvPr>
          <p:cNvSpPr txBox="1"/>
          <p:nvPr/>
        </p:nvSpPr>
        <p:spPr>
          <a:xfrm>
            <a:off x="942975" y="3940045"/>
            <a:ext cx="110109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i="1" u="sng" dirty="0">
                <a:latin typeface="Bookman Old Style" panose="02050604050505020204" pitchFamily="18" charset="0"/>
              </a:rPr>
              <a:t>Lien avec le programme spécifique</a:t>
            </a:r>
          </a:p>
          <a:p>
            <a:endParaRPr lang="fr-FR" sz="2000" dirty="0"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Bookman Old Style" panose="02050604050505020204" pitchFamily="18" charset="0"/>
              </a:rPr>
              <a:t>Pratiquer une démarche expérimentale.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Bookman Old Style" panose="02050604050505020204" pitchFamily="18" charset="0"/>
              </a:rPr>
              <a:t>Analyse et synthèse de documents.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Bookman Old Style" panose="02050604050505020204" pitchFamily="18" charset="0"/>
              </a:rPr>
              <a:t>Résolution d’un problème.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701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3AB6B8B-3C37-49BC-BB1C-F45ED37DDD65}"/>
              </a:ext>
            </a:extLst>
          </p:cNvPr>
          <p:cNvSpPr txBox="1"/>
          <p:nvPr/>
        </p:nvSpPr>
        <p:spPr>
          <a:xfrm>
            <a:off x="1463040" y="4995843"/>
            <a:ext cx="2297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Azobenzène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1164F4-EC6D-4859-9795-0CCD6F4BE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365125"/>
            <a:ext cx="1052070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Algerian" panose="04020705040A02060702" pitchFamily="82" charset="0"/>
              </a:rPr>
              <a:t>Optimisation de la solubilité d’ un colorant dans l’eau</a:t>
            </a:r>
            <a:b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</a:br>
            <a:endParaRPr lang="fr-FR" dirty="0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F4D5AAF7-C4F4-48E3-A5D4-18F33F25731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82776" y="2238058"/>
            <a:ext cx="2515008" cy="2610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EFA87AD-5DB4-41FE-A135-C537BA04C1DF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673487" y="2247287"/>
            <a:ext cx="2568258" cy="2610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392716D-B531-4AE2-8219-471BF59934EB}"/>
              </a:ext>
            </a:extLst>
          </p:cNvPr>
          <p:cNvSpPr txBox="1"/>
          <p:nvPr/>
        </p:nvSpPr>
        <p:spPr>
          <a:xfrm>
            <a:off x="3738378" y="3090853"/>
            <a:ext cx="834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/>
              <a:t>+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4EA7CE-B93B-4020-9275-0C7ADE0C0335}"/>
              </a:ext>
            </a:extLst>
          </p:cNvPr>
          <p:cNvSpPr txBox="1"/>
          <p:nvPr/>
        </p:nvSpPr>
        <p:spPr>
          <a:xfrm>
            <a:off x="7503048" y="3080961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/>
              <a:t>=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7336E01-1F48-4F29-9FB0-A78B763704EA}"/>
              </a:ext>
            </a:extLst>
          </p:cNvPr>
          <p:cNvSpPr txBox="1"/>
          <p:nvPr/>
        </p:nvSpPr>
        <p:spPr>
          <a:xfrm>
            <a:off x="7674497" y="2327602"/>
            <a:ext cx="548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ookman Old Style" panose="02050604050505020204" pitchFamily="18" charset="0"/>
              </a:rPr>
              <a:t>?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9ABCA3F-6F16-4DAB-9C00-E93B8E62A885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850200" y="2237394"/>
            <a:ext cx="2543923" cy="2610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4CFE78F2-6223-485B-890A-428A7C633735}"/>
              </a:ext>
            </a:extLst>
          </p:cNvPr>
          <p:cNvSpPr txBox="1"/>
          <p:nvPr/>
        </p:nvSpPr>
        <p:spPr>
          <a:xfrm flipH="1">
            <a:off x="5644925" y="5007984"/>
            <a:ext cx="179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Voile</a:t>
            </a:r>
          </a:p>
        </p:txBody>
      </p:sp>
    </p:spTree>
    <p:extLst>
      <p:ext uri="{BB962C8B-B14F-4D97-AF65-F5344CB8AC3E}">
        <p14:creationId xmlns:p14="http://schemas.microsoft.com/office/powerpoint/2010/main" val="1462241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DF1B94-6FFD-45F4-AE9D-A03D6408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52" y="305574"/>
            <a:ext cx="9404723" cy="619336"/>
          </a:xfrm>
        </p:spPr>
        <p:txBody>
          <a:bodyPr/>
          <a:lstStyle/>
          <a:p>
            <a:pPr algn="ctr"/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lgerian" panose="04020705040A02060702" pitchFamily="82" charset="0"/>
              </a:rPr>
              <a:t>Optimisation de la solubilité d’ un colorant dans l’eau</a:t>
            </a:r>
            <a:endParaRPr lang="fr-FR" sz="2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9E567E-BB35-4D18-ADF6-385C18F71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612" y="922720"/>
            <a:ext cx="10885488" cy="57806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400" u="sng" dirty="0">
                <a:latin typeface="Bookman Old Style" panose="02050604050505020204" pitchFamily="18" charset="0"/>
              </a:rPr>
              <a:t>Matériel nécessaire</a:t>
            </a:r>
          </a:p>
          <a:p>
            <a:pPr marL="0" indent="0" algn="ctr">
              <a:buNone/>
            </a:pPr>
            <a:endParaRPr lang="fr-FR" u="sng" dirty="0">
              <a:latin typeface="Bookman Old Style" panose="02050604050505020204" pitchFamily="18" charset="0"/>
            </a:endParaRPr>
          </a:p>
          <a:p>
            <a:r>
              <a:rPr lang="fr-FR" sz="1600" dirty="0">
                <a:latin typeface="Bookman Old Style" panose="02050604050505020204" pitchFamily="18" charset="0"/>
              </a:rPr>
              <a:t>Un conductimètre avec ses accessoires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1 burette de 50 ml ou à défaut de 25 ml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1 fiole jaugée de 50 ml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1 agitateur magnétique +barreau aimanté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1 bécher de 150ml forme haute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3 béchers de 100 ml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Verre à pied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Un ordinateur avec tableur grapheur (REGRESSI, Atelier scientifique si conductimètre E.X.A.O ou autre) avec notice d’utilisation.</a:t>
            </a:r>
          </a:p>
          <a:p>
            <a:pPr marL="0" indent="0">
              <a:buNone/>
            </a:pPr>
            <a:endParaRPr lang="fr-FR" sz="1600" spc="3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fr-FR" sz="2400" u="sng" dirty="0">
                <a:latin typeface="Bookman Old Style" panose="02050604050505020204" pitchFamily="18" charset="0"/>
              </a:rPr>
              <a:t>Produits</a:t>
            </a:r>
          </a:p>
          <a:p>
            <a:pPr marL="0" indent="0">
              <a:buNone/>
            </a:pPr>
            <a:r>
              <a:rPr lang="fr-FR" sz="1600" dirty="0">
                <a:latin typeface="Bookman Old Style" panose="02050604050505020204" pitchFamily="18" charset="0"/>
              </a:rPr>
              <a:t>															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Solutions de SDS (dodécylsulfate de sodium) à 10 mmol/L et 3,5 mmol/L	</a:t>
            </a:r>
            <a:r>
              <a:rPr lang="fr-FR" sz="1400" dirty="0">
                <a:latin typeface="Bookman Old Style" panose="02050604050505020204" pitchFamily="18" charset="0"/>
              </a:rPr>
              <a:t>			(33€ les 100g) </a:t>
            </a:r>
          </a:p>
          <a:p>
            <a:pPr marL="0" indent="0">
              <a:buNone/>
            </a:pPr>
            <a:endParaRPr lang="fr-FR" sz="1400" dirty="0">
              <a:latin typeface="Bookman Old Style" panose="02050604050505020204" pitchFamily="18" charset="0"/>
            </a:endParaRPr>
          </a:p>
          <a:p>
            <a:endParaRPr lang="fr-FR" sz="1400" dirty="0">
              <a:latin typeface="Bookman Old Style" panose="02050604050505020204" pitchFamily="18" charset="0"/>
            </a:endParaRPr>
          </a:p>
          <a:p>
            <a:pPr algn="ctr"/>
            <a:endParaRPr lang="fr-FR" dirty="0">
              <a:latin typeface="Bookman Old Style" panose="02050604050505020204" pitchFamily="18" charset="0"/>
            </a:endParaRPr>
          </a:p>
          <a:p>
            <a:pPr algn="ctr"/>
            <a:endParaRPr lang="fr-FR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38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081B0DB-27E7-4B92-8B46-895216AD77FF}"/>
              </a:ext>
            </a:extLst>
          </p:cNvPr>
          <p:cNvSpPr/>
          <p:nvPr/>
        </p:nvSpPr>
        <p:spPr>
          <a:xfrm>
            <a:off x="2443141" y="318646"/>
            <a:ext cx="6622800" cy="6360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4D57EC4-91A4-4304-81DC-17110D2C1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224" y="357352"/>
            <a:ext cx="9404723" cy="651643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fr-FR" sz="2400" b="1" dirty="0">
                <a:ln/>
                <a:solidFill>
                  <a:schemeClr val="accent4"/>
                </a:solidFill>
                <a:latin typeface="Bookman Old Style" panose="02050604050505020204" pitchFamily="18" charset="0"/>
              </a:rPr>
              <a:t>Résolution des questions préliminaires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D0A5CB-90CA-49FF-8CC8-21EADE6AC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986" y="1159726"/>
            <a:ext cx="11266214" cy="5431574"/>
          </a:xfrm>
        </p:spPr>
        <p:txBody>
          <a:bodyPr>
            <a:normAutofit/>
          </a:bodyPr>
          <a:lstStyle/>
          <a:p>
            <a:r>
              <a:rPr lang="fr-FR" i="1" u="sng" dirty="0">
                <a:latin typeface="Bookman Old Style" panose="02050604050505020204" pitchFamily="18" charset="0"/>
              </a:rPr>
              <a:t>Déterminer expérimentalement   la tension superficielle des 2  solutions de SDS préparée par  le laboratoire, comparer avec celle de la solution à 20 mmol/L, conclure</a:t>
            </a:r>
          </a:p>
          <a:p>
            <a:pPr marL="0" indent="0">
              <a:buNone/>
            </a:pPr>
            <a:endParaRPr lang="fr-FR" sz="1600" u="sng" dirty="0"/>
          </a:p>
          <a:p>
            <a:pPr marL="0" indent="0">
              <a:buNone/>
            </a:pPr>
            <a:r>
              <a:rPr lang="fr-FR" sz="1600" dirty="0">
                <a:latin typeface="Bookman Old Style" panose="02050604050505020204" pitchFamily="18" charset="0"/>
              </a:rPr>
              <a:t>Compter le nombre de goutte contenue dans L’eau et dans les 2 solutions de SDS</a:t>
            </a:r>
          </a:p>
          <a:p>
            <a:pPr marL="0" indent="0">
              <a:buNone/>
            </a:pPr>
            <a:r>
              <a:rPr lang="fr-FR" i="1" u="sng" dirty="0">
                <a:latin typeface="Bookman Old Style" panose="02050604050505020204" pitchFamily="18" charset="0"/>
              </a:rPr>
              <a:t>Résultats</a:t>
            </a:r>
            <a:r>
              <a:rPr lang="fr-FR" dirty="0">
                <a:latin typeface="Bookman Old Style" panose="02050604050505020204" pitchFamily="18" charset="0"/>
              </a:rPr>
              <a:t>: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Eau:    					31 gouttes 	2mL				N</a:t>
            </a:r>
            <a:r>
              <a:rPr lang="fr-FR" sz="1400" baseline="-25000" dirty="0">
                <a:latin typeface="Bookman Old Style" panose="02050604050505020204" pitchFamily="18" charset="0"/>
              </a:rPr>
              <a:t>0</a:t>
            </a:r>
            <a:r>
              <a:rPr lang="fr-FR" sz="1400" dirty="0">
                <a:latin typeface="Bookman Old Style" panose="02050604050505020204" pitchFamily="18" charset="0"/>
              </a:rPr>
              <a:t>= 15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SDS à 3,5 mmol/L:			42 gouttes 	2mL 				N= 21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SDS à 10 mmol/L:			63 gouttes 	2mL 				N= 31</a:t>
            </a:r>
          </a:p>
          <a:p>
            <a:pPr marL="0" indent="0">
              <a:buNone/>
            </a:pPr>
            <a:endParaRPr lang="fr-FR" i="1" u="sng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fr-FR" i="1" u="sng" dirty="0">
                <a:latin typeface="Bookman Old Style" panose="02050604050505020204" pitchFamily="18" charset="0"/>
              </a:rPr>
              <a:t>Calculs</a:t>
            </a:r>
            <a:r>
              <a:rPr lang="fr-FR" i="1" dirty="0">
                <a:latin typeface="Bookman Old Style" panose="02050604050505020204" pitchFamily="18" charset="0"/>
              </a:rPr>
              <a:t>: 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 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dirty="0">
                <a:latin typeface="Bookman Old Style" panose="02050604050505020204" pitchFamily="18" charset="0"/>
              </a:rPr>
              <a:t>=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baseline="-25000" dirty="0">
                <a:latin typeface="Bookman Old Style" panose="02050604050505020204" pitchFamily="18" charset="0"/>
              </a:rPr>
              <a:t>0 </a:t>
            </a:r>
            <a:r>
              <a:rPr lang="fr-FR" sz="1400" dirty="0">
                <a:latin typeface="Bookman Old Style" panose="02050604050505020204" pitchFamily="18" charset="0"/>
              </a:rPr>
              <a:t>ρ N</a:t>
            </a:r>
            <a:r>
              <a:rPr lang="fr-FR" sz="1400" baseline="-25000" dirty="0">
                <a:latin typeface="Bookman Old Style" panose="02050604050505020204" pitchFamily="18" charset="0"/>
              </a:rPr>
              <a:t>0</a:t>
            </a:r>
            <a:r>
              <a:rPr lang="fr-FR" sz="1400" dirty="0">
                <a:latin typeface="Bookman Old Style" panose="02050604050505020204" pitchFamily="18" charset="0"/>
              </a:rPr>
              <a:t>/N</a:t>
            </a:r>
            <a:endParaRPr lang="fr-FR" sz="1400" baseline="-250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baseline="-25000" dirty="0">
                <a:latin typeface="Bookman Old Style" panose="02050604050505020204" pitchFamily="18" charset="0"/>
              </a:rPr>
              <a:t>0 </a:t>
            </a:r>
            <a:r>
              <a:rPr lang="fr-FR" sz="1400" dirty="0">
                <a:latin typeface="Bookman Old Style" panose="02050604050505020204" pitchFamily="18" charset="0"/>
              </a:rPr>
              <a:t>=  72 mN/m						 ρ =1g/mL					N</a:t>
            </a:r>
            <a:r>
              <a:rPr lang="fr-FR" sz="1400" baseline="-25000" dirty="0">
                <a:latin typeface="Bookman Old Style" panose="02050604050505020204" pitchFamily="18" charset="0"/>
              </a:rPr>
              <a:t>0</a:t>
            </a:r>
            <a:r>
              <a:rPr lang="fr-FR" sz="1400" dirty="0">
                <a:latin typeface="Bookman Old Style" panose="02050604050505020204" pitchFamily="18" charset="0"/>
              </a:rPr>
              <a:t>=31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pour SDS à 3,5 mmol/L:		</a:t>
            </a:r>
            <a:r>
              <a:rPr lang="el-GR" sz="1400" dirty="0">
                <a:latin typeface="Bookman Old Style" panose="02050604050505020204" pitchFamily="18" charset="0"/>
              </a:rPr>
              <a:t> </a:t>
            </a:r>
            <a:r>
              <a:rPr lang="fr-FR" sz="1400" dirty="0">
                <a:latin typeface="Bookman Old Style" panose="02050604050505020204" pitchFamily="18" charset="0"/>
              </a:rPr>
              <a:t>		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dirty="0">
                <a:latin typeface="Bookman Old Style" panose="02050604050505020204" pitchFamily="18" charset="0"/>
              </a:rPr>
              <a:t>=72x15/21</a:t>
            </a:r>
            <a:r>
              <a:rPr lang="el-GR" sz="1400" dirty="0">
                <a:latin typeface="Bookman Old Style" panose="02050604050505020204" pitchFamily="18" charset="0"/>
              </a:rPr>
              <a:t> </a:t>
            </a:r>
            <a:r>
              <a:rPr lang="fr-FR" sz="1400" dirty="0">
                <a:latin typeface="Bookman Old Style" panose="02050604050505020204" pitchFamily="18" charset="0"/>
              </a:rPr>
              <a:t>				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dirty="0">
                <a:latin typeface="Bookman Old Style" panose="02050604050505020204" pitchFamily="18" charset="0"/>
              </a:rPr>
              <a:t>=51,4 mN/m</a:t>
            </a:r>
          </a:p>
          <a:p>
            <a:pPr marL="0" indent="0">
              <a:buNone/>
            </a:pPr>
            <a:r>
              <a:rPr lang="fr-FR" sz="1400" dirty="0">
                <a:latin typeface="Bookman Old Style" panose="02050604050505020204" pitchFamily="18" charset="0"/>
              </a:rPr>
              <a:t>Pour SDS à 10 mmol/L:				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dirty="0">
                <a:latin typeface="Bookman Old Style" panose="02050604050505020204" pitchFamily="18" charset="0"/>
              </a:rPr>
              <a:t>=72x15/31</a:t>
            </a:r>
            <a:r>
              <a:rPr lang="el-GR" sz="1400" dirty="0">
                <a:latin typeface="Bookman Old Style" panose="02050604050505020204" pitchFamily="18" charset="0"/>
              </a:rPr>
              <a:t> </a:t>
            </a:r>
            <a:r>
              <a:rPr lang="fr-FR" sz="1400" dirty="0">
                <a:latin typeface="Bookman Old Style" panose="02050604050505020204" pitchFamily="18" charset="0"/>
              </a:rPr>
              <a:t>				</a:t>
            </a:r>
            <a:r>
              <a:rPr lang="el-GR" sz="1400" dirty="0">
                <a:latin typeface="Bookman Old Style" panose="02050604050505020204" pitchFamily="18" charset="0"/>
              </a:rPr>
              <a:t>γ</a:t>
            </a:r>
            <a:r>
              <a:rPr lang="fr-FR" sz="1400" dirty="0">
                <a:latin typeface="Bookman Old Style" panose="02050604050505020204" pitchFamily="18" charset="0"/>
              </a:rPr>
              <a:t>=35,43 mN/m</a:t>
            </a:r>
          </a:p>
          <a:p>
            <a:pPr marL="0" indent="0">
              <a:buNone/>
            </a:pPr>
            <a:endParaRPr lang="fr-FR" sz="15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fr-FR" sz="1600" dirty="0"/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8BE91F3-434D-44AE-B89E-F00F672E7B99}"/>
              </a:ext>
            </a:extLst>
          </p:cNvPr>
          <p:cNvCxnSpPr/>
          <p:nvPr/>
        </p:nvCxnSpPr>
        <p:spPr>
          <a:xfrm>
            <a:off x="4309241" y="3226676"/>
            <a:ext cx="2837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798B6B5-9FCA-40C0-B0AD-6EFB3EA86D5D}"/>
              </a:ext>
            </a:extLst>
          </p:cNvPr>
          <p:cNvCxnSpPr/>
          <p:nvPr/>
        </p:nvCxnSpPr>
        <p:spPr>
          <a:xfrm>
            <a:off x="4309241" y="3573517"/>
            <a:ext cx="2837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C44D91DE-17F2-4D29-A832-3F5385EC09C1}"/>
              </a:ext>
            </a:extLst>
          </p:cNvPr>
          <p:cNvCxnSpPr/>
          <p:nvPr/>
        </p:nvCxnSpPr>
        <p:spPr>
          <a:xfrm>
            <a:off x="4309241" y="3941379"/>
            <a:ext cx="2837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169F1054-A685-489D-BD4A-C738B0576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68847" y="3269045"/>
            <a:ext cx="3176752" cy="2382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0803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8A9A14-3F35-4DA7-A11A-3B48B404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1" y="2032000"/>
            <a:ext cx="9404723" cy="2222500"/>
          </a:xfrm>
        </p:spPr>
        <p:txBody>
          <a:bodyPr/>
          <a:lstStyle/>
          <a:p>
            <a:r>
              <a:rPr lang="fr-FR" sz="2800" i="1" u="sng" dirty="0">
                <a:latin typeface="Bookman Old Style" panose="02050604050505020204" pitchFamily="18" charset="0"/>
              </a:rPr>
              <a:t>Conclusion:</a:t>
            </a:r>
            <a:br>
              <a:rPr lang="fr-FR" sz="2000" i="1" u="sng" dirty="0">
                <a:latin typeface="Bookman Old Style" panose="02050604050505020204" pitchFamily="18" charset="0"/>
              </a:rPr>
            </a:br>
            <a:br>
              <a:rPr lang="fr-FR" sz="2000" i="1" u="sng" dirty="0">
                <a:latin typeface="Bookman Old Style" panose="02050604050505020204" pitchFamily="18" charset="0"/>
              </a:rPr>
            </a:br>
            <a:r>
              <a:rPr lang="fr-FR" sz="2000" i="1" dirty="0">
                <a:latin typeface="Bookman Old Style" panose="02050604050505020204" pitchFamily="18" charset="0"/>
              </a:rPr>
              <a:t>La tension superficielle diminue quand la concentration en SDS augmente, elle atteint sa valeur limite lorsque la concentration correspond à la C M C (concentration micellaire critique).</a:t>
            </a:r>
            <a:br>
              <a:rPr lang="fr-FR" sz="2000" i="1" u="sng" dirty="0">
                <a:latin typeface="Bookman Old Style" panose="02050604050505020204" pitchFamily="18" charset="0"/>
              </a:rPr>
            </a:br>
            <a:endParaRPr lang="fr-FR" sz="2000" i="1" u="sng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81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E39589-831A-42A1-A7D8-CCC27293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729" y="490013"/>
            <a:ext cx="8920976" cy="1382752"/>
          </a:xfrm>
        </p:spPr>
        <p:txBody>
          <a:bodyPr/>
          <a:lstStyle/>
          <a:p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r>
              <a:rPr lang="fr-FR" sz="2000" u="sng" dirty="0">
                <a:latin typeface="Bookman Old Style" panose="02050604050505020204" pitchFamily="18" charset="0"/>
              </a:rPr>
              <a:t>Un test de solubilité de l’azobenzène dans l’eau et dans 3 solutions de SDS a été réalisé au laboratoire. Que pouvez vous en conclure </a:t>
            </a:r>
            <a:r>
              <a:rPr lang="fr-FR" sz="2000" dirty="0">
                <a:latin typeface="Bookman Old Style" panose="02050604050505020204" pitchFamily="18" charset="0"/>
              </a:rPr>
              <a:t>?</a:t>
            </a: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br>
              <a:rPr lang="fr-FR" sz="2000" u="sng" dirty="0">
                <a:latin typeface="Bookman Old Style" panose="02050604050505020204" pitchFamily="18" charset="0"/>
              </a:rPr>
            </a:br>
            <a:endParaRPr lang="fr-FR" sz="2000" u="sng" dirty="0">
              <a:latin typeface="Bookman Old Style" panose="02050604050505020204" pitchFamily="18" charset="0"/>
            </a:endParaRPr>
          </a:p>
        </p:txBody>
      </p:sp>
      <p:pic>
        <p:nvPicPr>
          <p:cNvPr id="3" name="Espace réservé du contenu 2">
            <a:extLst>
              <a:ext uri="{FF2B5EF4-FFF2-40B4-BE49-F238E27FC236}">
                <a16:creationId xmlns:a16="http://schemas.microsoft.com/office/drawing/2014/main" id="{893E662D-7317-4ECE-9C74-1B558642E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808" y="1279987"/>
            <a:ext cx="1622971" cy="2163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6B9C29-1892-441D-B82D-396CE744A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3" y="199698"/>
            <a:ext cx="10753268" cy="922860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BAA4A3F-473E-439F-A187-CA3889D85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317" y="1279987"/>
            <a:ext cx="1622971" cy="2163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7513211-81EC-4CE1-91E3-22B4FCF2E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614" y="1279988"/>
            <a:ext cx="1622971" cy="2163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A97253-2281-46C8-823A-2B56B9628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7911" y="1279987"/>
            <a:ext cx="1622972" cy="2163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937E1A0-024C-4EB5-BE7B-2B7566A86083}"/>
              </a:ext>
            </a:extLst>
          </p:cNvPr>
          <p:cNvSpPr txBox="1"/>
          <p:nvPr/>
        </p:nvSpPr>
        <p:spPr>
          <a:xfrm>
            <a:off x="910441" y="3579490"/>
            <a:ext cx="1432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Dans l’eau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F54284B-6043-421F-9F3A-D869BC1A0F17}"/>
              </a:ext>
            </a:extLst>
          </p:cNvPr>
          <p:cNvSpPr txBox="1"/>
          <p:nvPr/>
        </p:nvSpPr>
        <p:spPr>
          <a:xfrm>
            <a:off x="3393628" y="3601377"/>
            <a:ext cx="162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SDS à </a:t>
            </a:r>
          </a:p>
          <a:p>
            <a:pPr algn="ctr"/>
            <a:r>
              <a:rPr lang="fr-FR" sz="1600" dirty="0"/>
              <a:t>3,5 mmol/L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6BC92F5-F8A6-4F9B-96B2-1A2E9298F9B6}"/>
              </a:ext>
            </a:extLst>
          </p:cNvPr>
          <p:cNvSpPr txBox="1"/>
          <p:nvPr/>
        </p:nvSpPr>
        <p:spPr>
          <a:xfrm>
            <a:off x="6287437" y="3587594"/>
            <a:ext cx="1345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SDS à </a:t>
            </a:r>
          </a:p>
          <a:p>
            <a:pPr algn="ctr"/>
            <a:r>
              <a:rPr lang="fr-FR" sz="1600" dirty="0"/>
              <a:t>10 mmol/L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951E616-A877-49DE-B305-5A4B30D6317A}"/>
              </a:ext>
            </a:extLst>
          </p:cNvPr>
          <p:cNvSpPr txBox="1"/>
          <p:nvPr/>
        </p:nvSpPr>
        <p:spPr>
          <a:xfrm>
            <a:off x="8855341" y="3601378"/>
            <a:ext cx="1508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SDS à </a:t>
            </a:r>
          </a:p>
          <a:p>
            <a:pPr algn="ctr"/>
            <a:r>
              <a:rPr lang="fr-FR" sz="1600" dirty="0"/>
              <a:t>20 mmol/L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FDE8C45-D9AE-4E3F-901C-CFE0A32D869B}"/>
              </a:ext>
            </a:extLst>
          </p:cNvPr>
          <p:cNvSpPr txBox="1"/>
          <p:nvPr/>
        </p:nvSpPr>
        <p:spPr>
          <a:xfrm>
            <a:off x="720808" y="4438173"/>
            <a:ext cx="1020686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r>
              <a:rPr lang="fr-FR" sz="1600" dirty="0"/>
              <a:t>La solubilité dans l’eau est quasi nulle.</a:t>
            </a:r>
          </a:p>
          <a:p>
            <a:r>
              <a:rPr lang="fr-FR" sz="1600" dirty="0"/>
              <a:t>Elle augmente en ajoutant du SDS.</a:t>
            </a:r>
          </a:p>
          <a:p>
            <a:r>
              <a:rPr lang="fr-FR" sz="1600" dirty="0"/>
              <a:t>En regardant les béchers 3 et 4 on constate qu’il n’y a pas de différence.</a:t>
            </a:r>
          </a:p>
          <a:p>
            <a:r>
              <a:rPr lang="fr-FR" sz="1600" dirty="0"/>
              <a:t>Il est inutile d’augmenter la quantité de SDS.</a:t>
            </a:r>
          </a:p>
          <a:p>
            <a:r>
              <a:rPr lang="fr-FR" sz="1600" dirty="0"/>
              <a:t>Le but maintenant sera de déterminer la concentration Idéale (consommation minimale pour solubilisation optimale).</a:t>
            </a:r>
          </a:p>
        </p:txBody>
      </p:sp>
    </p:spTree>
    <p:extLst>
      <p:ext uri="{BB962C8B-B14F-4D97-AF65-F5344CB8AC3E}">
        <p14:creationId xmlns:p14="http://schemas.microsoft.com/office/powerpoint/2010/main" val="3672134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3059F3-1F5A-468E-8FB2-FDA143A61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287" y="437987"/>
            <a:ext cx="9896951" cy="1574808"/>
          </a:xfrm>
        </p:spPr>
        <p:txBody>
          <a:bodyPr>
            <a:normAutofit fontScale="90000"/>
          </a:bodyPr>
          <a:lstStyle/>
          <a:p>
            <a:r>
              <a:rPr lang="fr-FR" sz="2000" i="1" u="sng" dirty="0">
                <a:latin typeface="Bookman Old Style" panose="02050604050505020204" pitchFamily="18" charset="0"/>
              </a:rPr>
              <a:t>Problème . </a:t>
            </a:r>
            <a:br>
              <a:rPr lang="fr-FR" sz="2000" i="1" u="sng" dirty="0">
                <a:latin typeface="Bookman Old Style" panose="02050604050505020204" pitchFamily="18" charset="0"/>
              </a:rPr>
            </a:br>
            <a:r>
              <a:rPr lang="fr-FR" sz="2000" i="1" u="sng" dirty="0">
                <a:latin typeface="Bookman Old Style" panose="02050604050505020204" pitchFamily="18" charset="0"/>
              </a:rPr>
              <a:t>Quelle masse  minimale de SDS, Martin doit-il mettre dans un bain de teinture de 10L  pour espérer  une solubilisation optimale  de notre  colorant, l’ azobenzène </a:t>
            </a:r>
            <a:r>
              <a:rPr lang="fr-FR" sz="2000" i="1" dirty="0">
                <a:latin typeface="Bookman Old Style" panose="02050604050505020204" pitchFamily="18" charset="0"/>
              </a:rPr>
              <a:t>?</a:t>
            </a:r>
            <a:br>
              <a:rPr lang="fr-FR" sz="2000" dirty="0">
                <a:latin typeface="Bookman Old Style" panose="02050604050505020204" pitchFamily="18" charset="0"/>
              </a:rPr>
            </a:br>
            <a:endParaRPr lang="fr-FR" sz="2000" dirty="0">
              <a:latin typeface="Bookman Old Style" panose="02050604050505020204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43A9C-68A7-4740-BF17-E74242F47D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3270" y="2165193"/>
            <a:ext cx="6041806" cy="4308089"/>
          </a:xfrm>
        </p:spPr>
        <p:txBody>
          <a:bodyPr>
            <a:normAutofit/>
          </a:bodyPr>
          <a:lstStyle/>
          <a:p>
            <a:r>
              <a:rPr lang="fr-FR" sz="1600" dirty="0"/>
              <a:t>Pour calculer la masse minimale de SDS il faut déterminer la concentration micellaire critique (CMC) par suivi conductimétrique de la dilution de la solution A</a:t>
            </a:r>
          </a:p>
          <a:p>
            <a:r>
              <a:rPr lang="fr-FR" sz="1600" i="1" u="sng" dirty="0">
                <a:latin typeface="Bookman Old Style" panose="02050604050505020204" pitchFamily="18" charset="0"/>
              </a:rPr>
              <a:t>Mode opératoire: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Dans un bécher de 150 ml forme haute (pour une meilleur immersion de la cellule conductimétrique) verser 50,0 ml (à la fiole jaugée) de SDS à 10 mmol/L.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Remplir la burette avec de l’eau distillée.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 Ajouter l’eau millilitre par millilitre jusqu’à Veau=50mL, relever la conductivité au fur et a mesure de la dilution</a:t>
            </a:r>
          </a:p>
          <a:p>
            <a:r>
              <a:rPr lang="fr-FR" sz="1600" dirty="0">
                <a:latin typeface="Bookman Old Style" panose="02050604050505020204" pitchFamily="18" charset="0"/>
              </a:rPr>
              <a:t>Tracer σ=</a:t>
            </a:r>
            <a:r>
              <a:rPr lang="fr-FR" sz="2000" dirty="0">
                <a:latin typeface="Bookman Old Style" panose="02050604050505020204" pitchFamily="18" charset="0"/>
              </a:rPr>
              <a:t>f</a:t>
            </a:r>
            <a:r>
              <a:rPr lang="fr-FR" sz="1600" dirty="0">
                <a:latin typeface="Bookman Old Style" panose="02050604050505020204" pitchFamily="18" charset="0"/>
              </a:rPr>
              <a:t>(C)</a:t>
            </a:r>
          </a:p>
          <a:p>
            <a:endParaRPr lang="fr-FR" sz="1600" i="1" u="sng" dirty="0">
              <a:latin typeface="Bookman Old Style" panose="02050604050505020204" pitchFamily="18" charset="0"/>
            </a:endParaRPr>
          </a:p>
          <a:p>
            <a:endParaRPr lang="fr-FR" sz="1600" i="1" u="sng" dirty="0">
              <a:latin typeface="Bookman Old Style" panose="02050604050505020204" pitchFamily="18" charset="0"/>
            </a:endParaRP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C8CE0F09-F05D-4378-AB8D-321CA0B972FC}"/>
              </a:ext>
            </a:extLst>
          </p:cNvPr>
          <p:cNvSpPr txBox="1">
            <a:spLocks/>
          </p:cNvSpPr>
          <p:nvPr/>
        </p:nvSpPr>
        <p:spPr>
          <a:xfrm>
            <a:off x="8663116" y="2053683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9F9661F-50FA-403C-8375-486B5A9DA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42" y="2120822"/>
            <a:ext cx="4648201" cy="3486151"/>
          </a:xfrm>
          <a:prstGeom prst="rect">
            <a:avLst/>
          </a:prstGeom>
        </p:spPr>
      </p:pic>
      <p:sp>
        <p:nvSpPr>
          <p:cNvPr id="11" name="Espace réservé pour une image  9">
            <a:extLst>
              <a:ext uri="{FF2B5EF4-FFF2-40B4-BE49-F238E27FC236}">
                <a16:creationId xmlns:a16="http://schemas.microsoft.com/office/drawing/2014/main" id="{7217D897-9A98-4E7D-8CC6-56F6B2D7A9F3}"/>
              </a:ext>
            </a:extLst>
          </p:cNvPr>
          <p:cNvSpPr txBox="1">
            <a:spLocks/>
          </p:cNvSpPr>
          <p:nvPr/>
        </p:nvSpPr>
        <p:spPr>
          <a:xfrm>
            <a:off x="6831743" y="2165194"/>
            <a:ext cx="4648200" cy="359417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sp>
    </p:spTree>
    <p:extLst>
      <p:ext uri="{BB962C8B-B14F-4D97-AF65-F5344CB8AC3E}">
        <p14:creationId xmlns:p14="http://schemas.microsoft.com/office/powerpoint/2010/main" val="2505665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5BED738-1001-4D84-BBDD-51174B284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>
                <a:latin typeface="Bookman Old Style" panose="02050604050505020204" pitchFamily="18" charset="0"/>
              </a:rPr>
              <a:t>Suivi conductimétrique de la dilution de la solution A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F441145E-400F-4ABF-BF9F-8058BE676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8923" y="893379"/>
            <a:ext cx="8124497" cy="5362960"/>
          </a:xfrm>
        </p:spPr>
        <p:txBody>
          <a:bodyPr>
            <a:normAutofit/>
          </a:bodyPr>
          <a:lstStyle/>
          <a:p>
            <a:r>
              <a:rPr lang="el-GR" dirty="0"/>
              <a:t>σ</a:t>
            </a:r>
            <a:r>
              <a:rPr lang="fr-FR" dirty="0"/>
              <a:t>=</a:t>
            </a:r>
            <a:r>
              <a:rPr lang="fr-FR" sz="2400" dirty="0"/>
              <a:t> f</a:t>
            </a:r>
            <a:r>
              <a:rPr lang="fr-FR" dirty="0"/>
              <a:t>(C)obtenue avec la Foxy</a:t>
            </a:r>
          </a:p>
          <a:p>
            <a:pPr marL="0" indent="0">
              <a:buNone/>
            </a:pPr>
            <a:r>
              <a:rPr lang="fr-FR" dirty="0"/>
              <a:t>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D5E598B-5112-48FE-AAED-447EE06D6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923" y="1778596"/>
            <a:ext cx="8548414" cy="480848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71AEA05-D93F-4842-AAA2-D030FDDA7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57" y="1066170"/>
            <a:ext cx="1508962" cy="5630546"/>
          </a:xfrm>
          <a:prstGeom prst="rect">
            <a:avLst/>
          </a:prstGeom>
        </p:spPr>
      </p:pic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234CD652-3DBA-44F1-8760-F0D6C90FF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6337" y="893379"/>
            <a:ext cx="1731147" cy="213338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r-FR" sz="1600" dirty="0"/>
          </a:p>
          <a:p>
            <a:pPr marL="0" indent="0">
              <a:buNone/>
            </a:pPr>
            <a:r>
              <a:rPr lang="fr-FR" sz="1600" dirty="0"/>
              <a:t>Il faut ajouter une colonne avec le calcul de la  concentration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21AB9E1-29C6-41B1-983D-A43A77238BB9}"/>
              </a:ext>
            </a:extLst>
          </p:cNvPr>
          <p:cNvCxnSpPr/>
          <p:nvPr/>
        </p:nvCxnSpPr>
        <p:spPr>
          <a:xfrm flipH="1" flipV="1">
            <a:off x="1647019" y="1166648"/>
            <a:ext cx="279318" cy="281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43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1934</TotalTime>
  <Words>661</Words>
  <Application>Microsoft Office PowerPoint</Application>
  <PresentationFormat>Grand écran</PresentationFormat>
  <Paragraphs>106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Algerian</vt:lpstr>
      <vt:lpstr>Arial</vt:lpstr>
      <vt:lpstr>Bookman Old Style</vt:lpstr>
      <vt:lpstr>Calibri</vt:lpstr>
      <vt:lpstr>Century Gothic</vt:lpstr>
      <vt:lpstr>Wingdings</vt:lpstr>
      <vt:lpstr>Wingdings 3</vt:lpstr>
      <vt:lpstr>Ion</vt:lpstr>
      <vt:lpstr>Tensioactif, détermination de la Concentration Micellaire critique</vt:lpstr>
      <vt:lpstr>Thème 3: matériaux Domaine d’étude: Structure et propriétés </vt:lpstr>
      <vt:lpstr>Optimisation de la solubilité d’ un colorant dans l’eau </vt:lpstr>
      <vt:lpstr>Optimisation de la solubilité d’ un colorant dans l’eau</vt:lpstr>
      <vt:lpstr>Résolution des questions préliminaires</vt:lpstr>
      <vt:lpstr>Conclusion:  La tension superficielle diminue quand la concentration en SDS augmente, elle atteint sa valeur limite lorsque la concentration correspond à la C M C (concentration micellaire critique). </vt:lpstr>
      <vt:lpstr>          Un test de solubilité de l’azobenzène dans l’eau et dans 3 solutions de SDS a été réalisé au laboratoire. Que pouvez vous en conclure ?   </vt:lpstr>
      <vt:lpstr>Problème .  Quelle masse  minimale de SDS, Martin doit-il mettre dans un bain de teinture de 10L  pour espérer  une solubilisation optimale  de notre  colorant, l’ azobenzène ? </vt:lpstr>
      <vt:lpstr>Suivi conductimétrique de la dilution de la solution A</vt:lpstr>
      <vt:lpstr>Suivi conductimétrique de la dilution de la solution A</vt:lpstr>
      <vt:lpstr>Quelle masse  minimale de SDS, Martin doit-il mettre dans un bain de teinture de 10L  pour espérer  une solubilisation optimale  de notre  colorant, l’ azobenzène. </vt:lpstr>
      <vt:lpstr>Optimisation de la solubilité d’ un colorant dans l’eau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Pascale Papegay</dc:creator>
  <cp:lastModifiedBy>Pascale Papegay</cp:lastModifiedBy>
  <cp:revision>51</cp:revision>
  <dcterms:created xsi:type="dcterms:W3CDTF">2018-03-29T06:51:09Z</dcterms:created>
  <dcterms:modified xsi:type="dcterms:W3CDTF">2018-04-12T09:18:16Z</dcterms:modified>
</cp:coreProperties>
</file>