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58" r:id="rId3"/>
    <p:sldId id="259" r:id="rId4"/>
    <p:sldId id="260" r:id="rId5"/>
    <p:sldId id="261" r:id="rId6"/>
    <p:sldId id="262" r:id="rId7"/>
    <p:sldId id="263" r:id="rId8"/>
    <p:sldId id="264" r:id="rId9"/>
    <p:sldId id="265" r:id="rId10"/>
    <p:sldId id="267" r:id="rId11"/>
    <p:sldId id="266"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8" autoAdjust="0"/>
    <p:restoredTop sz="94660"/>
  </p:normalViewPr>
  <p:slideViewPr>
    <p:cSldViewPr snapToGrid="0">
      <p:cViewPr varScale="1">
        <p:scale>
          <a:sx n="74" d="100"/>
          <a:sy n="74" d="100"/>
        </p:scale>
        <p:origin x="2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F7A06D-E826-4E8E-9151-8FC822398CDA}" type="datetimeFigureOut">
              <a:rPr lang="fr-FR" smtClean="0"/>
              <a:t>09/04/2018</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A38E72-8FA9-485A-99D8-842DC7C1B00E}" type="slidenum">
              <a:rPr lang="fr-FR" smtClean="0"/>
              <a:t>‹N°›</a:t>
            </a:fld>
            <a:endParaRPr lang="fr-FR"/>
          </a:p>
        </p:txBody>
      </p:sp>
    </p:spTree>
    <p:extLst>
      <p:ext uri="{BB962C8B-B14F-4D97-AF65-F5344CB8AC3E}">
        <p14:creationId xmlns:p14="http://schemas.microsoft.com/office/powerpoint/2010/main" val="3437898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smtClean="0">
              <a:ea typeface="MS PGothic" panose="020B0600070205080204" pitchFamily="34" charset="-128"/>
            </a:endParaRPr>
          </a:p>
        </p:txBody>
      </p:sp>
      <p:sp>
        <p:nvSpPr>
          <p:cNvPr id="2253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222D5D8-96F2-44C2-A344-5000AE4E9C31}" type="slidenum">
              <a:rPr lang="fr-FR" altLang="fr-FR">
                <a:solidFill>
                  <a:prstClr val="black"/>
                </a:solidFill>
                <a:ea typeface="MS PGothic" panose="020B0600070205080204" pitchFamily="34" charset="-128"/>
              </a:rPr>
              <a:pPr eaLnBrk="1" hangingPunct="1"/>
              <a:t>1</a:t>
            </a:fld>
            <a:endParaRPr lang="fr-FR" altLang="fr-FR">
              <a:solidFill>
                <a:prstClr val="black"/>
              </a:solidFill>
              <a:ea typeface="MS PGothic" panose="020B0600070205080204" pitchFamily="34" charset="-128"/>
            </a:endParaRPr>
          </a:p>
        </p:txBody>
      </p:sp>
      <p:sp>
        <p:nvSpPr>
          <p:cNvPr id="22533" name="Espace réservé du pied de page 1"/>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mtClean="0">
                <a:solidFill>
                  <a:prstClr val="black"/>
                </a:solidFill>
                <a:ea typeface="MS PGothic" panose="020B0600070205080204" pitchFamily="34" charset="-128"/>
              </a:rPr>
              <a:t>stage SPH_01.A  Octobre_Novembre 2017</a:t>
            </a:r>
          </a:p>
        </p:txBody>
      </p:sp>
    </p:spTree>
    <p:extLst>
      <p:ext uri="{BB962C8B-B14F-4D97-AF65-F5344CB8AC3E}">
        <p14:creationId xmlns:p14="http://schemas.microsoft.com/office/powerpoint/2010/main" val="2062964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39BD09C5-8C01-4E23-A19B-44160405AE9D}" type="datetimeFigureOut">
              <a:rPr lang="fr-FR">
                <a:solidFill>
                  <a:prstClr val="black">
                    <a:tint val="75000"/>
                  </a:prstClr>
                </a:solidFill>
              </a:rPr>
              <a:pPr>
                <a:defRPr/>
              </a:pPr>
              <a:t>09/04/2018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D08FB518-1BDC-4CFB-9AF4-2B58460E0E93}" type="slidenum">
              <a:rPr lang="fr-FR" altLang="fr-FR"/>
              <a:pPr/>
              <a:t>‹N°›</a:t>
            </a:fld>
            <a:endParaRPr lang="fr-FR" altLang="fr-FR"/>
          </a:p>
        </p:txBody>
      </p:sp>
    </p:spTree>
    <p:extLst>
      <p:ext uri="{BB962C8B-B14F-4D97-AF65-F5344CB8AC3E}">
        <p14:creationId xmlns:p14="http://schemas.microsoft.com/office/powerpoint/2010/main" val="170340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8217ED06-1A88-4B06-A943-F4EA0FBB5000}" type="datetimeFigureOut">
              <a:rPr lang="fr-FR">
                <a:solidFill>
                  <a:prstClr val="black">
                    <a:tint val="75000"/>
                  </a:prstClr>
                </a:solidFill>
              </a:rPr>
              <a:pPr>
                <a:defRPr/>
              </a:pPr>
              <a:t>09/04/2018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C5193A17-8360-4EB1-8AC5-4CA83816BDE0}" type="slidenum">
              <a:rPr lang="fr-FR" altLang="fr-FR"/>
              <a:pPr/>
              <a:t>‹N°›</a:t>
            </a:fld>
            <a:endParaRPr lang="fr-FR" altLang="fr-FR"/>
          </a:p>
        </p:txBody>
      </p:sp>
    </p:spTree>
    <p:extLst>
      <p:ext uri="{BB962C8B-B14F-4D97-AF65-F5344CB8AC3E}">
        <p14:creationId xmlns:p14="http://schemas.microsoft.com/office/powerpoint/2010/main" val="837462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2EB87B93-F9CF-40C4-AFFA-1C95A549D5C5}" type="datetimeFigureOut">
              <a:rPr lang="fr-FR">
                <a:solidFill>
                  <a:prstClr val="black">
                    <a:tint val="75000"/>
                  </a:prstClr>
                </a:solidFill>
              </a:rPr>
              <a:pPr>
                <a:defRPr/>
              </a:pPr>
              <a:t>09/04/2018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F9880B18-8BB4-49B3-A2A1-E63E0C4F60F9}" type="slidenum">
              <a:rPr lang="fr-FR" altLang="fr-FR"/>
              <a:pPr/>
              <a:t>‹N°›</a:t>
            </a:fld>
            <a:endParaRPr lang="fr-FR" altLang="fr-FR"/>
          </a:p>
        </p:txBody>
      </p:sp>
    </p:spTree>
    <p:extLst>
      <p:ext uri="{BB962C8B-B14F-4D97-AF65-F5344CB8AC3E}">
        <p14:creationId xmlns:p14="http://schemas.microsoft.com/office/powerpoint/2010/main" val="2237166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3B65D24D-3D98-4F99-A043-D9160E81448C}" type="datetimeFigureOut">
              <a:rPr lang="fr-FR">
                <a:solidFill>
                  <a:prstClr val="black">
                    <a:tint val="75000"/>
                  </a:prstClr>
                </a:solidFill>
              </a:rPr>
              <a:pPr>
                <a:defRPr/>
              </a:pPr>
              <a:t>09/04/2018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2DF9F72E-E8E4-45C8-BDCC-83DBF6F68E0F}" type="slidenum">
              <a:rPr lang="fr-FR" altLang="fr-FR"/>
              <a:pPr/>
              <a:t>‹N°›</a:t>
            </a:fld>
            <a:endParaRPr lang="fr-FR" altLang="fr-FR"/>
          </a:p>
        </p:txBody>
      </p:sp>
    </p:spTree>
    <p:extLst>
      <p:ext uri="{BB962C8B-B14F-4D97-AF65-F5344CB8AC3E}">
        <p14:creationId xmlns:p14="http://schemas.microsoft.com/office/powerpoint/2010/main" val="4134396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4BB70BEE-C233-4127-BEA7-CE1D4603B2B3}" type="datetimeFigureOut">
              <a:rPr lang="fr-FR">
                <a:solidFill>
                  <a:prstClr val="black">
                    <a:tint val="75000"/>
                  </a:prstClr>
                </a:solidFill>
              </a:rPr>
              <a:pPr>
                <a:defRPr/>
              </a:pPr>
              <a:t>09/04/2018</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fld id="{583B1BF4-DCEA-4AAA-B485-D9C263300193}" type="slidenum">
              <a:rPr lang="fr-FR" altLang="fr-FR"/>
              <a:pPr/>
              <a:t>‹N°›</a:t>
            </a:fld>
            <a:endParaRPr lang="fr-FR" altLang="fr-FR"/>
          </a:p>
        </p:txBody>
      </p:sp>
    </p:spTree>
    <p:extLst>
      <p:ext uri="{BB962C8B-B14F-4D97-AF65-F5344CB8AC3E}">
        <p14:creationId xmlns:p14="http://schemas.microsoft.com/office/powerpoint/2010/main" val="1708158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6DF1B740-5922-4DDF-B36D-DF65A555F2D2}" type="datetimeFigureOut">
              <a:rPr lang="fr-FR">
                <a:solidFill>
                  <a:prstClr val="black">
                    <a:tint val="75000"/>
                  </a:prstClr>
                </a:solidFill>
              </a:rPr>
              <a:pPr>
                <a:defRPr/>
              </a:pPr>
              <a:t>09/04/2018</a:t>
            </a:fld>
            <a:endParaRPr lang="fr-FR">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0D1F5B66-D523-4A9B-8B23-C5F0D0597D18}" type="slidenum">
              <a:rPr lang="fr-FR" altLang="fr-FR"/>
              <a:pPr/>
              <a:t>‹N°›</a:t>
            </a:fld>
            <a:endParaRPr lang="fr-FR" altLang="fr-FR"/>
          </a:p>
        </p:txBody>
      </p:sp>
    </p:spTree>
    <p:extLst>
      <p:ext uri="{BB962C8B-B14F-4D97-AF65-F5344CB8AC3E}">
        <p14:creationId xmlns:p14="http://schemas.microsoft.com/office/powerpoint/2010/main" val="1516708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54A3D713-4D34-4E07-BE3C-FE63D7C85186}" type="datetimeFigureOut">
              <a:rPr lang="fr-FR">
                <a:solidFill>
                  <a:prstClr val="black">
                    <a:tint val="75000"/>
                  </a:prstClr>
                </a:solidFill>
              </a:rPr>
              <a:pPr>
                <a:defRPr/>
              </a:pPr>
              <a:t>09/04/2018</a:t>
            </a:fld>
            <a:endParaRPr lang="fr-FR">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fld id="{D550D599-3C98-4497-8839-CBAAE3E15177}" type="slidenum">
              <a:rPr lang="fr-FR" altLang="fr-FR"/>
              <a:pPr/>
              <a:t>‹N°›</a:t>
            </a:fld>
            <a:endParaRPr lang="fr-FR" altLang="fr-FR"/>
          </a:p>
        </p:txBody>
      </p:sp>
    </p:spTree>
    <p:extLst>
      <p:ext uri="{BB962C8B-B14F-4D97-AF65-F5344CB8AC3E}">
        <p14:creationId xmlns:p14="http://schemas.microsoft.com/office/powerpoint/2010/main" val="595691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69A93867-4A37-4E30-A4EF-629B67AE6BD2}" type="datetimeFigureOut">
              <a:rPr lang="fr-FR">
                <a:solidFill>
                  <a:prstClr val="black">
                    <a:tint val="75000"/>
                  </a:prstClr>
                </a:solidFill>
              </a:rPr>
              <a:pPr>
                <a:defRPr/>
              </a:pPr>
              <a:t>09/04/2018</a:t>
            </a:fld>
            <a:endParaRPr lang="fr-FR">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fld id="{14F711B5-07A4-4678-8416-044591945FB1}" type="slidenum">
              <a:rPr lang="fr-FR" altLang="fr-FR"/>
              <a:pPr/>
              <a:t>‹N°›</a:t>
            </a:fld>
            <a:endParaRPr lang="fr-FR" altLang="fr-FR"/>
          </a:p>
        </p:txBody>
      </p:sp>
    </p:spTree>
    <p:extLst>
      <p:ext uri="{BB962C8B-B14F-4D97-AF65-F5344CB8AC3E}">
        <p14:creationId xmlns:p14="http://schemas.microsoft.com/office/powerpoint/2010/main" val="2690199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94A9851F-4A42-4C0D-9ACD-64901E2092A6}" type="datetimeFigureOut">
              <a:rPr lang="fr-FR">
                <a:solidFill>
                  <a:prstClr val="black">
                    <a:tint val="75000"/>
                  </a:prstClr>
                </a:solidFill>
              </a:rPr>
              <a:pPr>
                <a:defRPr/>
              </a:pPr>
              <a:t>09/04/2018</a:t>
            </a:fld>
            <a:endParaRPr lang="fr-FR">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fld id="{C6363BA2-DD62-4724-8A8B-C2BE2669E8D3}" type="slidenum">
              <a:rPr lang="fr-FR" altLang="fr-FR"/>
              <a:pPr/>
              <a:t>‹N°›</a:t>
            </a:fld>
            <a:endParaRPr lang="fr-FR" altLang="fr-FR"/>
          </a:p>
        </p:txBody>
      </p:sp>
    </p:spTree>
    <p:extLst>
      <p:ext uri="{BB962C8B-B14F-4D97-AF65-F5344CB8AC3E}">
        <p14:creationId xmlns:p14="http://schemas.microsoft.com/office/powerpoint/2010/main" val="3845995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2ECA1241-CD79-444E-AC8B-3AFCDB731861}" type="datetimeFigureOut">
              <a:rPr lang="fr-FR">
                <a:solidFill>
                  <a:prstClr val="black">
                    <a:tint val="75000"/>
                  </a:prstClr>
                </a:solidFill>
              </a:rPr>
              <a:pPr>
                <a:defRPr/>
              </a:pPr>
              <a:t>09/04/2018</a:t>
            </a:fld>
            <a:endParaRPr lang="fr-FR">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286B1822-5300-474D-A9A5-E3D3253A3E2A}" type="slidenum">
              <a:rPr lang="fr-FR" altLang="fr-FR"/>
              <a:pPr/>
              <a:t>‹N°›</a:t>
            </a:fld>
            <a:endParaRPr lang="fr-FR" altLang="fr-FR"/>
          </a:p>
        </p:txBody>
      </p:sp>
    </p:spTree>
    <p:extLst>
      <p:ext uri="{BB962C8B-B14F-4D97-AF65-F5344CB8AC3E}">
        <p14:creationId xmlns:p14="http://schemas.microsoft.com/office/powerpoint/2010/main" val="2429001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D175D3DE-929B-4FE2-B8DE-1C5CE52B2BC0}" type="datetimeFigureOut">
              <a:rPr lang="fr-FR">
                <a:solidFill>
                  <a:prstClr val="black">
                    <a:tint val="75000"/>
                  </a:prstClr>
                </a:solidFill>
              </a:rPr>
              <a:pPr>
                <a:defRPr/>
              </a:pPr>
              <a:t>09/04/2018</a:t>
            </a:fld>
            <a:endParaRPr lang="fr-FR">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fld id="{8CD1066E-F09B-4BE9-B5EE-481BAEA22E8A}" type="slidenum">
              <a:rPr lang="fr-FR" altLang="fr-FR"/>
              <a:pPr/>
              <a:t>‹N°›</a:t>
            </a:fld>
            <a:endParaRPr lang="fr-FR" altLang="fr-FR"/>
          </a:p>
        </p:txBody>
      </p:sp>
    </p:spTree>
    <p:extLst>
      <p:ext uri="{BB962C8B-B14F-4D97-AF65-F5344CB8AC3E}">
        <p14:creationId xmlns:p14="http://schemas.microsoft.com/office/powerpoint/2010/main" val="1583364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9AB5E4"/>
            </a:gs>
            <a:gs pos="50000">
              <a:srgbClr val="C2D1ED"/>
            </a:gs>
            <a:gs pos="100000">
              <a:srgbClr val="E1E8F5"/>
            </a:gs>
          </a:gsLst>
          <a:lin ang="5400000"/>
        </a:gra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Cliquez pour modifier le style du titre</a:t>
            </a:r>
          </a:p>
        </p:txBody>
      </p:sp>
      <p:sp>
        <p:nvSpPr>
          <p:cNvPr id="1027" name="Espace réservé du texte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514B432-F4DC-4ED9-A81F-55CC0B7F7E49}" type="datetimeFigureOut">
              <a:rPr lang="fr-FR">
                <a:solidFill>
                  <a:prstClr val="black">
                    <a:tint val="75000"/>
                  </a:prstClr>
                </a:solidFill>
              </a:rPr>
              <a:pPr>
                <a:defRPr/>
              </a:pPr>
              <a:t>09/04/2018</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fld id="{1A0703A6-94BF-4364-B1E1-D01BFAB82F84}" type="slidenum">
              <a:rPr lang="fr-FR" altLang="fr-FR">
                <a:cs typeface="Arial" panose="020B0604020202020204" pitchFamily="34" charset="0"/>
              </a:rPr>
              <a:pPr fontAlgn="base">
                <a:spcBef>
                  <a:spcPct val="0"/>
                </a:spcBef>
                <a:spcAft>
                  <a:spcPct val="0"/>
                </a:spcAft>
              </a:pPr>
              <a:t>‹N°›</a:t>
            </a:fld>
            <a:endParaRPr lang="fr-FR" altLang="fr-FR">
              <a:cs typeface="Arial" panose="020B0604020202020204" pitchFamily="34" charset="0"/>
            </a:endParaRPr>
          </a:p>
        </p:txBody>
      </p:sp>
    </p:spTree>
    <p:extLst>
      <p:ext uri="{BB962C8B-B14F-4D97-AF65-F5344CB8AC3E}">
        <p14:creationId xmlns:p14="http://schemas.microsoft.com/office/powerpoint/2010/main" val="28042518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ECST%20odj%20-FOFO%20J1.doc"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p:cNvSpPr>
            <a:spLocks noChangeArrowheads="1"/>
          </p:cNvSpPr>
          <p:nvPr/>
        </p:nvSpPr>
        <p:spPr bwMode="auto">
          <a:xfrm>
            <a:off x="1919289" y="3357564"/>
            <a:ext cx="8569325" cy="295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fr-FR" altLang="fr-FR" sz="3600">
              <a:solidFill>
                <a:prstClr val="black"/>
              </a:solidFill>
              <a:ea typeface="MS PGothic" panose="020B0600070205080204" pitchFamily="34" charset="-128"/>
              <a:hlinkClick r:id="rId3" action="ppaction://hlinkfile"/>
            </a:endParaRPr>
          </a:p>
          <a:p>
            <a:pPr algn="ctr" eaLnBrk="1" fontAlgn="base" hangingPunct="1">
              <a:spcBef>
                <a:spcPct val="0"/>
              </a:spcBef>
              <a:spcAft>
                <a:spcPct val="0"/>
              </a:spcAft>
            </a:pPr>
            <a:r>
              <a:rPr lang="fr-FR" altLang="fr-FR" sz="2800">
                <a:solidFill>
                  <a:prstClr val="black"/>
                </a:solidFill>
                <a:ea typeface="MS PGothic" panose="020B0600070205080204" pitchFamily="34" charset="-128"/>
                <a:hlinkClick r:id="rId3" action="ppaction://hlinkfile"/>
              </a:rPr>
              <a:t>Formation</a:t>
            </a:r>
            <a:endParaRPr lang="fr-FR" altLang="fr-FR" sz="2800">
              <a:solidFill>
                <a:prstClr val="black"/>
              </a:solidFill>
              <a:ea typeface="MS PGothic" panose="020B0600070205080204" pitchFamily="34" charset="-128"/>
            </a:endParaRPr>
          </a:p>
          <a:p>
            <a:pPr algn="ctr" eaLnBrk="1" fontAlgn="base" hangingPunct="1">
              <a:spcBef>
                <a:spcPct val="0"/>
              </a:spcBef>
              <a:spcAft>
                <a:spcPct val="0"/>
              </a:spcAft>
            </a:pPr>
            <a:r>
              <a:rPr lang="fr-FR" altLang="fr-FR" sz="2800">
                <a:solidFill>
                  <a:prstClr val="black"/>
                </a:solidFill>
                <a:ea typeface="MS PGothic" panose="020B0600070205080204" pitchFamily="34" charset="-128"/>
              </a:rPr>
              <a:t>      20 février et 10 avril 2018	</a:t>
            </a:r>
            <a:br>
              <a:rPr lang="fr-FR" altLang="fr-FR" sz="2800">
                <a:solidFill>
                  <a:prstClr val="black"/>
                </a:solidFill>
                <a:ea typeface="MS PGothic" panose="020B0600070205080204" pitchFamily="34" charset="-128"/>
              </a:rPr>
            </a:br>
            <a:endParaRPr lang="fr-FR" altLang="fr-FR" sz="1200">
              <a:solidFill>
                <a:prstClr val="black"/>
              </a:solidFill>
              <a:ea typeface="MS PGothic" panose="020B0600070205080204" pitchFamily="34" charset="-128"/>
            </a:endParaRPr>
          </a:p>
          <a:p>
            <a:pPr algn="ctr" eaLnBrk="1" fontAlgn="base" hangingPunct="1">
              <a:spcBef>
                <a:spcPct val="0"/>
              </a:spcBef>
              <a:spcAft>
                <a:spcPct val="0"/>
              </a:spcAft>
            </a:pPr>
            <a:r>
              <a:rPr lang="fr-FR" altLang="fr-FR" sz="2800">
                <a:solidFill>
                  <a:prstClr val="black"/>
                </a:solidFill>
                <a:ea typeface="MS PGothic" panose="020B0600070205080204" pitchFamily="34" charset="-128"/>
              </a:rPr>
              <a:t>LYCEE DARCHICOURT - HENIN-BEAUMONT</a:t>
            </a:r>
          </a:p>
          <a:p>
            <a:pPr algn="ctr" eaLnBrk="1" fontAlgn="base" hangingPunct="1">
              <a:spcBef>
                <a:spcPct val="0"/>
              </a:spcBef>
              <a:spcAft>
                <a:spcPct val="0"/>
              </a:spcAft>
            </a:pPr>
            <a:endParaRPr lang="fr-FR" altLang="fr-FR" sz="800">
              <a:solidFill>
                <a:prstClr val="black"/>
              </a:solidFill>
              <a:ea typeface="MS PGothic" panose="020B0600070205080204" pitchFamily="34" charset="-128"/>
            </a:endParaRPr>
          </a:p>
          <a:p>
            <a:pPr algn="ctr" eaLnBrk="1" fontAlgn="base" hangingPunct="1">
              <a:spcBef>
                <a:spcPct val="0"/>
              </a:spcBef>
              <a:spcAft>
                <a:spcPct val="0"/>
              </a:spcAft>
            </a:pPr>
            <a:r>
              <a:rPr lang="fr-FR" altLang="fr-FR" sz="2800">
                <a:solidFill>
                  <a:prstClr val="black"/>
                </a:solidFill>
                <a:ea typeface="MS PGothic" panose="020B0600070205080204" pitchFamily="34" charset="-128"/>
              </a:rPr>
              <a:t> ou LYCEE ROBESPIERRE ARRAS</a:t>
            </a:r>
          </a:p>
          <a:p>
            <a:pPr eaLnBrk="1" fontAlgn="base" hangingPunct="1">
              <a:spcBef>
                <a:spcPct val="0"/>
              </a:spcBef>
              <a:spcAft>
                <a:spcPct val="0"/>
              </a:spcAft>
            </a:pPr>
            <a:endParaRPr lang="fr-FR" altLang="fr-FR">
              <a:solidFill>
                <a:prstClr val="black"/>
              </a:solidFill>
              <a:ea typeface="MS PGothic" panose="020B0600070205080204" pitchFamily="34" charset="-128"/>
            </a:endParaRPr>
          </a:p>
        </p:txBody>
      </p:sp>
      <p:pic>
        <p:nvPicPr>
          <p:cNvPr id="2051" name="Imag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31951" y="115889"/>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Imag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43701"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space réservé du pied de page 1"/>
          <p:cNvSpPr txBox="1">
            <a:spLocks/>
          </p:cNvSpPr>
          <p:nvPr/>
        </p:nvSpPr>
        <p:spPr>
          <a:xfrm>
            <a:off x="4800600" y="6448426"/>
            <a:ext cx="2895600" cy="365125"/>
          </a:xfrm>
          <a:prstGeom prst="rect">
            <a:avLst/>
          </a:prstGeom>
        </p:spPr>
        <p:txBody>
          <a:bodyPr anchor="ctr"/>
          <a:lstStyle/>
          <a:p>
            <a:pPr algn="ctr">
              <a:defRPr/>
            </a:pPr>
            <a:r>
              <a:rPr lang="fr-FR" sz="1200" dirty="0">
                <a:solidFill>
                  <a:prstClr val="black">
                    <a:tint val="75000"/>
                  </a:prstClr>
                </a:solidFill>
                <a:cs typeface="Arial" panose="020B0604020202020204" pitchFamily="34" charset="0"/>
              </a:rPr>
              <a:t>STAGE SPH_07_A</a:t>
            </a:r>
          </a:p>
        </p:txBody>
      </p:sp>
      <p:sp>
        <p:nvSpPr>
          <p:cNvPr id="9" name="AutoShape 7">
            <a:extLst>
              <a:ext uri="{FF2B5EF4-FFF2-40B4-BE49-F238E27FC236}"/>
            </a:extLst>
          </p:cNvPr>
          <p:cNvSpPr>
            <a:spLocks noChangeArrowheads="1"/>
          </p:cNvSpPr>
          <p:nvPr/>
        </p:nvSpPr>
        <p:spPr bwMode="auto">
          <a:xfrm>
            <a:off x="2135189" y="1628776"/>
            <a:ext cx="8137525" cy="2016125"/>
          </a:xfrm>
          <a:prstGeom prst="roundRect">
            <a:avLst>
              <a:gd name="adj" fmla="val 16667"/>
            </a:avLst>
          </a:prstGeom>
          <a:gradFill rotWithShape="1">
            <a:gsLst>
              <a:gs pos="86245">
                <a:schemeClr val="accent1">
                  <a:lumMod val="40000"/>
                  <a:lumOff val="60000"/>
                </a:schemeClr>
              </a:gs>
              <a:gs pos="0">
                <a:schemeClr val="accent1">
                  <a:lumMod val="20000"/>
                  <a:lumOff val="80000"/>
                </a:schemeClr>
              </a:gs>
              <a:gs pos="64999">
                <a:schemeClr val="accent1">
                  <a:lumMod val="20000"/>
                  <a:lumOff val="80000"/>
                </a:schemeClr>
              </a:gs>
              <a:gs pos="100000">
                <a:schemeClr val="accent1">
                  <a:lumMod val="20000"/>
                  <a:lumOff val="80000"/>
                </a:schemeClr>
              </a:gs>
            </a:gsLst>
            <a:lin ang="5400000" scaled="1"/>
          </a:gradFill>
          <a:ln w="9525">
            <a:solidFill>
              <a:srgbClr val="98B954"/>
            </a:solidFill>
            <a:round/>
            <a:headEnd/>
            <a:tailEnd/>
          </a:ln>
          <a:effectLst>
            <a:outerShdw blurRad="40000" dist="20000" dir="5400000" rotWithShape="0">
              <a:srgbClr val="808080">
                <a:alpha val="37999"/>
              </a:srgbClr>
            </a:outerShdw>
          </a:effec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fontAlgn="base">
              <a:spcBef>
                <a:spcPct val="0"/>
              </a:spcBef>
              <a:spcAft>
                <a:spcPct val="0"/>
              </a:spcAft>
              <a:defRPr/>
            </a:pPr>
            <a:r>
              <a:rPr lang="fr-FR" sz="3000" b="1" dirty="0">
                <a:solidFill>
                  <a:srgbClr val="0070C0"/>
                </a:solidFill>
                <a:cs typeface="Arial" charset="0"/>
              </a:rPr>
              <a:t>RESOLUTION </a:t>
            </a:r>
          </a:p>
          <a:p>
            <a:pPr algn="ctr" fontAlgn="base">
              <a:spcBef>
                <a:spcPct val="0"/>
              </a:spcBef>
              <a:spcAft>
                <a:spcPct val="0"/>
              </a:spcAft>
              <a:defRPr/>
            </a:pPr>
            <a:r>
              <a:rPr lang="fr-FR" sz="3000" b="1" dirty="0">
                <a:solidFill>
                  <a:srgbClr val="0070C0"/>
                </a:solidFill>
                <a:cs typeface="Arial" charset="0"/>
              </a:rPr>
              <a:t>D’UN PROBLEME SCIENTIFIQUE </a:t>
            </a:r>
          </a:p>
          <a:p>
            <a:pPr algn="ctr" fontAlgn="base">
              <a:spcBef>
                <a:spcPct val="0"/>
              </a:spcBef>
              <a:spcAft>
                <a:spcPct val="0"/>
              </a:spcAft>
              <a:defRPr/>
            </a:pPr>
            <a:r>
              <a:rPr lang="fr-FR" sz="3000" b="1" dirty="0">
                <a:solidFill>
                  <a:srgbClr val="0070C0"/>
                </a:solidFill>
                <a:cs typeface="Arial" charset="0"/>
              </a:rPr>
              <a:t>A CARACTERE EXPERIMENTAL</a:t>
            </a:r>
          </a:p>
        </p:txBody>
      </p:sp>
    </p:spTree>
    <p:extLst>
      <p:ext uri="{BB962C8B-B14F-4D97-AF65-F5344CB8AC3E}">
        <p14:creationId xmlns:p14="http://schemas.microsoft.com/office/powerpoint/2010/main" val="13237814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901521"/>
            <a:ext cx="10972800" cy="4404575"/>
          </a:xfrm>
        </p:spPr>
        <p:txBody>
          <a:bodyPr/>
          <a:lstStyle/>
          <a:p>
            <a:pPr marL="0" indent="0">
              <a:buNone/>
            </a:pPr>
            <a:r>
              <a:rPr lang="fr-FR" sz="2400" b="1" u="sng" smtClean="0"/>
              <a:t>Produits</a:t>
            </a:r>
            <a:r>
              <a:rPr lang="fr-FR" sz="2400" b="1" u="sng" dirty="0"/>
              <a:t> :</a:t>
            </a:r>
            <a:endParaRPr lang="fr-FR" sz="2400" dirty="0"/>
          </a:p>
          <a:p>
            <a:pPr lvl="0"/>
            <a:r>
              <a:rPr lang="fr-FR" sz="2400" dirty="0"/>
              <a:t>Solution d’EDTA </a:t>
            </a:r>
            <a:r>
              <a:rPr lang="fr-FR" sz="2400" dirty="0" err="1"/>
              <a:t>disodique</a:t>
            </a:r>
            <a:r>
              <a:rPr lang="fr-FR" sz="2400" dirty="0"/>
              <a:t> à 5,0×10</a:t>
            </a:r>
            <a:r>
              <a:rPr lang="fr-FR" sz="2400" baseline="30000" dirty="0"/>
              <a:t>-2</a:t>
            </a:r>
            <a:r>
              <a:rPr lang="fr-FR" sz="2400" dirty="0"/>
              <a:t> mol.L</a:t>
            </a:r>
            <a:r>
              <a:rPr lang="fr-FR" sz="2400" baseline="30000" dirty="0"/>
              <a:t>-1</a:t>
            </a:r>
            <a:r>
              <a:rPr lang="fr-FR" sz="2400" dirty="0"/>
              <a:t> (8 flacons de 500 </a:t>
            </a:r>
            <a:r>
              <a:rPr lang="fr-FR" sz="2400" dirty="0" err="1"/>
              <a:t>mL</a:t>
            </a:r>
            <a:r>
              <a:rPr lang="fr-FR" sz="2400" dirty="0"/>
              <a:t>)</a:t>
            </a:r>
          </a:p>
          <a:p>
            <a:pPr lvl="0"/>
            <a:r>
              <a:rPr lang="fr-FR" sz="2400" dirty="0"/>
              <a:t>Tampon ammoniacal à pH= 10 avec distributeur de 5 </a:t>
            </a:r>
            <a:r>
              <a:rPr lang="fr-FR" sz="2400" dirty="0" err="1"/>
              <a:t>mL</a:t>
            </a:r>
            <a:r>
              <a:rPr lang="fr-FR" sz="2400" dirty="0"/>
              <a:t>.  (1L)</a:t>
            </a:r>
          </a:p>
          <a:p>
            <a:pPr lvl="0"/>
            <a:r>
              <a:rPr lang="fr-FR" sz="2400" dirty="0"/>
              <a:t>Solution de sulfate de nickel à environ 1,0 mol.L</a:t>
            </a:r>
            <a:r>
              <a:rPr lang="fr-FR" sz="2400" baseline="30000" dirty="0"/>
              <a:t>-1</a:t>
            </a:r>
            <a:r>
              <a:rPr lang="fr-FR" sz="2400" dirty="0"/>
              <a:t>  (8 flacons de 100 </a:t>
            </a:r>
            <a:r>
              <a:rPr lang="fr-FR" sz="2400" dirty="0" err="1"/>
              <a:t>mL</a:t>
            </a:r>
            <a:r>
              <a:rPr lang="fr-FR" sz="2400" dirty="0"/>
              <a:t>)</a:t>
            </a:r>
          </a:p>
          <a:p>
            <a:pPr lvl="0"/>
            <a:r>
              <a:rPr lang="fr-FR" sz="2400" dirty="0"/>
              <a:t>Solution d’acide chlorhydrique à 1,0 mol.L</a:t>
            </a:r>
            <a:r>
              <a:rPr lang="fr-FR" sz="2400" baseline="30000" dirty="0"/>
              <a:t>-1</a:t>
            </a:r>
            <a:r>
              <a:rPr lang="fr-FR" sz="2400" dirty="0"/>
              <a:t> (8 flacons compte-gouttes)</a:t>
            </a:r>
          </a:p>
          <a:p>
            <a:pPr lvl="0"/>
            <a:r>
              <a:rPr lang="fr-FR" sz="2400" dirty="0"/>
              <a:t>Solution tampon ammoniacal à pH =10 (8 flacons compte-gouttes)</a:t>
            </a:r>
          </a:p>
          <a:p>
            <a:pPr lvl="0"/>
            <a:r>
              <a:rPr lang="fr-FR" sz="2400" dirty="0" err="1"/>
              <a:t>Murexide</a:t>
            </a:r>
            <a:r>
              <a:rPr lang="fr-FR" sz="2400" dirty="0"/>
              <a:t> (poudre</a:t>
            </a:r>
            <a:r>
              <a:rPr lang="fr-FR" sz="2400" dirty="0" smtClean="0"/>
              <a:t>).</a:t>
            </a:r>
            <a:endParaRPr lang="fr-FR" sz="2400" dirty="0"/>
          </a:p>
        </p:txBody>
      </p:sp>
    </p:spTree>
    <p:extLst>
      <p:ext uri="{BB962C8B-B14F-4D97-AF65-F5344CB8AC3E}">
        <p14:creationId xmlns:p14="http://schemas.microsoft.com/office/powerpoint/2010/main" val="41643766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2208213" y="188914"/>
            <a:ext cx="77771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sz="2800" b="1" u="sng">
                <a:solidFill>
                  <a:srgbClr val="002060"/>
                </a:solidFill>
              </a:rPr>
              <a:t>Thème 1</a:t>
            </a:r>
            <a:r>
              <a:rPr lang="fr-FR" altLang="fr-FR" sz="2800" b="1">
                <a:solidFill>
                  <a:srgbClr val="002060"/>
                </a:solidFill>
              </a:rPr>
              <a:t> : L’eau</a:t>
            </a:r>
          </a:p>
          <a:p>
            <a:pPr algn="ctr" eaLnBrk="1" hangingPunct="1"/>
            <a:r>
              <a:rPr lang="fr-FR" altLang="fr-FR" sz="2800" b="1" u="sng">
                <a:solidFill>
                  <a:srgbClr val="002060"/>
                </a:solidFill>
              </a:rPr>
              <a:t>Domaine d’étude</a:t>
            </a:r>
            <a:r>
              <a:rPr lang="fr-FR" altLang="fr-FR" sz="2800" b="1">
                <a:solidFill>
                  <a:srgbClr val="002060"/>
                </a:solidFill>
              </a:rPr>
              <a:t> : Eau et ressources</a:t>
            </a:r>
          </a:p>
        </p:txBody>
      </p:sp>
      <p:graphicFrame>
        <p:nvGraphicFramePr>
          <p:cNvPr id="6" name="Tableau 5"/>
          <p:cNvGraphicFramePr>
            <a:graphicFrameLocks noGrp="1"/>
          </p:cNvGraphicFramePr>
          <p:nvPr/>
        </p:nvGraphicFramePr>
        <p:xfrm>
          <a:off x="2135188" y="1341438"/>
          <a:ext cx="8208962" cy="1655762"/>
        </p:xfrm>
        <a:graphic>
          <a:graphicData uri="http://schemas.openxmlformats.org/drawingml/2006/table">
            <a:tbl>
              <a:tblPr firstRow="1" bandRow="1">
                <a:tableStyleId>{5940675A-B579-460E-94D1-54222C63F5DA}</a:tableStyleId>
              </a:tblPr>
              <a:tblGrid>
                <a:gridCol w="2711216"/>
                <a:gridCol w="5497746"/>
              </a:tblGrid>
              <a:tr h="39371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smtClean="0">
                          <a:effectLst/>
                          <a:latin typeface="Arial" panose="020B0604020202020204" pitchFamily="34" charset="0"/>
                          <a:cs typeface="Arial" panose="020B0604020202020204" pitchFamily="34" charset="0"/>
                        </a:rPr>
                        <a:t>Domaine d’étude</a:t>
                      </a:r>
                      <a:endParaRPr lang="fr-FR" sz="2400" b="1" noProof="0" dirty="0" smtClean="0">
                        <a:effectLst/>
                        <a:latin typeface="Arial" panose="020B0604020202020204" pitchFamily="34" charset="0"/>
                        <a:ea typeface="Arial"/>
                        <a:cs typeface="Arial" panose="020B0604020202020204" pitchFamily="34" charset="0"/>
                      </a:endParaRPr>
                    </a:p>
                  </a:txBody>
                  <a:tcPr marL="91441" marR="91441"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smtClean="0">
                          <a:effectLst/>
                          <a:latin typeface="Arial" panose="020B0604020202020204" pitchFamily="34" charset="0"/>
                          <a:cs typeface="Arial" panose="020B0604020202020204" pitchFamily="34" charset="0"/>
                        </a:rPr>
                        <a:t>Mots-clés</a:t>
                      </a:r>
                      <a:endParaRPr lang="fr-FR" sz="2400" b="1" noProof="0" dirty="0" smtClean="0">
                        <a:effectLst/>
                        <a:latin typeface="Arial" panose="020B0604020202020204" pitchFamily="34" charset="0"/>
                        <a:ea typeface="Arial"/>
                        <a:cs typeface="Arial" panose="020B0604020202020204" pitchFamily="34" charset="0"/>
                      </a:endParaRPr>
                    </a:p>
                  </a:txBody>
                  <a:tcPr marL="91441" marR="91441" marT="45708" marB="45708"/>
                </a:tc>
              </a:tr>
              <a:tr h="12620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noProof="0" dirty="0" smtClean="0">
                          <a:effectLst/>
                          <a:latin typeface="Arial" panose="020B0604020202020204" pitchFamily="34" charset="0"/>
                          <a:cs typeface="Arial" panose="020B0604020202020204" pitchFamily="34" charset="0"/>
                        </a:rPr>
                        <a:t>Eau et ressources</a:t>
                      </a:r>
                      <a:endParaRPr lang="fr-FR" sz="1800" noProof="0" dirty="0">
                        <a:latin typeface="Arial" panose="020B0604020202020204" pitchFamily="34" charset="0"/>
                        <a:cs typeface="Arial" panose="020B0604020202020204" pitchFamily="34" charset="0"/>
                      </a:endParaRPr>
                    </a:p>
                  </a:txBody>
                  <a:tcPr marL="91441" marR="91441" marT="45708" marB="45708"/>
                </a:tc>
                <a:tc>
                  <a:txBody>
                    <a:bodyPr/>
                    <a:lstStyle/>
                    <a:p>
                      <a:pPr algn="ctr"/>
                      <a:r>
                        <a:rPr lang="fr-FR" sz="1800" kern="1200" baseline="0" noProof="0" dirty="0" smtClean="0">
                          <a:solidFill>
                            <a:schemeClr val="tx1">
                              <a:lumMod val="65000"/>
                              <a:lumOff val="35000"/>
                            </a:schemeClr>
                          </a:solidFill>
                          <a:effectLst/>
                          <a:latin typeface="Arial" panose="020B0604020202020204" pitchFamily="34" charset="0"/>
                          <a:ea typeface="+mn-ea"/>
                          <a:cs typeface="Arial" panose="020B0604020202020204" pitchFamily="34" charset="0"/>
                        </a:rPr>
                        <a:t>production d’eau potable, </a:t>
                      </a:r>
                    </a:p>
                    <a:p>
                      <a:pPr algn="ctr"/>
                      <a:r>
                        <a:rPr lang="fr-FR" sz="1800" b="1" kern="1200" baseline="0" noProof="0" dirty="0" smtClean="0">
                          <a:solidFill>
                            <a:schemeClr val="tx1"/>
                          </a:solidFill>
                          <a:effectLst>
                            <a:outerShdw blurRad="38100" dist="38100" dir="2700000" algn="tl">
                              <a:srgbClr val="000000">
                                <a:alpha val="43137"/>
                              </a:srgbClr>
                            </a:outerShdw>
                          </a:effectLst>
                          <a:latin typeface="Arial" panose="020B0604020202020204" pitchFamily="34" charset="0"/>
                          <a:ea typeface="+mn-ea"/>
                          <a:cs typeface="Arial" panose="020B0604020202020204" pitchFamily="34" charset="0"/>
                        </a:rPr>
                        <a:t>traitement des eaux, </a:t>
                      </a:r>
                    </a:p>
                    <a:p>
                      <a:pPr algn="ctr"/>
                      <a:r>
                        <a:rPr lang="fr-FR" sz="1800" kern="1200" baseline="0" noProof="0" dirty="0" smtClean="0">
                          <a:solidFill>
                            <a:schemeClr val="tx1">
                              <a:lumMod val="65000"/>
                              <a:lumOff val="35000"/>
                            </a:schemeClr>
                          </a:solidFill>
                          <a:effectLst/>
                          <a:latin typeface="Arial" panose="020B0604020202020204" pitchFamily="34" charset="0"/>
                          <a:ea typeface="+mn-ea"/>
                          <a:cs typeface="Arial" panose="020B0604020202020204" pitchFamily="34" charset="0"/>
                        </a:rPr>
                        <a:t>ressources minérales et organiques des océans,</a:t>
                      </a:r>
                    </a:p>
                    <a:p>
                      <a:pPr algn="ctr"/>
                      <a:r>
                        <a:rPr lang="fr-FR" sz="1800" kern="1200" baseline="0" noProof="0" dirty="0" smtClean="0">
                          <a:solidFill>
                            <a:schemeClr val="tx1">
                              <a:lumMod val="65000"/>
                              <a:lumOff val="35000"/>
                            </a:schemeClr>
                          </a:solidFill>
                          <a:effectLst/>
                          <a:latin typeface="Arial" panose="020B0604020202020204" pitchFamily="34" charset="0"/>
                          <a:ea typeface="+mn-ea"/>
                          <a:cs typeface="Arial" panose="020B0604020202020204" pitchFamily="34" charset="0"/>
                        </a:rPr>
                        <a:t>hydrates de gaz</a:t>
                      </a:r>
                      <a:endParaRPr lang="fr-FR" sz="1800" noProof="0" dirty="0">
                        <a:solidFill>
                          <a:schemeClr val="tx1">
                            <a:lumMod val="65000"/>
                            <a:lumOff val="35000"/>
                          </a:schemeClr>
                        </a:solidFill>
                        <a:latin typeface="Arial" panose="020B0604020202020204" pitchFamily="34" charset="0"/>
                        <a:cs typeface="Arial" panose="020B0604020202020204" pitchFamily="34" charset="0"/>
                      </a:endParaRPr>
                    </a:p>
                  </a:txBody>
                  <a:tcPr marL="91441" marR="91441" marT="45708" marB="45708"/>
                </a:tc>
              </a:tr>
            </a:tbl>
          </a:graphicData>
        </a:graphic>
      </p:graphicFrame>
      <p:sp>
        <p:nvSpPr>
          <p:cNvPr id="2" name="Espace réservé du pied de page 1"/>
          <p:cNvSpPr>
            <a:spLocks noGrp="1"/>
          </p:cNvSpPr>
          <p:nvPr>
            <p:ph type="ftr" sz="quarter" idx="11"/>
          </p:nvPr>
        </p:nvSpPr>
        <p:spPr/>
        <p:txBody>
          <a:bodyPr/>
          <a:lstStyle/>
          <a:p>
            <a:pPr>
              <a:defRPr/>
            </a:pPr>
            <a:r>
              <a:rPr lang="fr-FR" dirty="0" smtClean="0"/>
              <a:t>STAGE SPH_07_A</a:t>
            </a:r>
            <a:endParaRPr lang="fr-FR" dirty="0"/>
          </a:p>
        </p:txBody>
      </p:sp>
      <p:sp>
        <p:nvSpPr>
          <p:cNvPr id="5" name="Rectangle 4"/>
          <p:cNvSpPr/>
          <p:nvPr/>
        </p:nvSpPr>
        <p:spPr>
          <a:xfrm>
            <a:off x="2208214" y="3508375"/>
            <a:ext cx="7920037" cy="2123658"/>
          </a:xfrm>
          <a:prstGeom prst="rect">
            <a:avLst/>
          </a:prstGeom>
        </p:spPr>
        <p:txBody>
          <a:bodyPr>
            <a:spAutoFit/>
          </a:bodyPr>
          <a:lstStyle/>
          <a:p>
            <a:pPr algn="ctr">
              <a:defRPr/>
            </a:pPr>
            <a:r>
              <a:rPr lang="fr-FR" sz="2400" b="1" u="sng" dirty="0">
                <a:solidFill>
                  <a:schemeClr val="tx2">
                    <a:lumMod val="75000"/>
                  </a:schemeClr>
                </a:solidFill>
                <a:latin typeface="Arial" charset="0"/>
                <a:cs typeface="Arial" charset="0"/>
              </a:rPr>
              <a:t>Lien avec le programme spécifique :</a:t>
            </a:r>
          </a:p>
          <a:p>
            <a:pPr>
              <a:defRPr/>
            </a:pPr>
            <a:endParaRPr lang="fr-FR" sz="1000" dirty="0">
              <a:solidFill>
                <a:schemeClr val="tx2">
                  <a:lumMod val="75000"/>
                </a:schemeClr>
              </a:solidFill>
              <a:latin typeface="Arial" charset="0"/>
              <a:cs typeface="Arial" charset="0"/>
            </a:endParaRPr>
          </a:p>
          <a:p>
            <a:pPr>
              <a:defRPr/>
            </a:pPr>
            <a:r>
              <a:rPr lang="fr-FR" dirty="0">
                <a:solidFill>
                  <a:schemeClr val="tx2">
                    <a:lumMod val="75000"/>
                  </a:schemeClr>
                </a:solidFill>
                <a:latin typeface="Arial" charset="0"/>
                <a:cs typeface="Arial" charset="0"/>
              </a:rPr>
              <a:t>Agir : 	Défis du XXIème siècle </a:t>
            </a:r>
          </a:p>
          <a:p>
            <a:pPr>
              <a:defRPr/>
            </a:pPr>
            <a:r>
              <a:rPr lang="fr-FR" dirty="0">
                <a:solidFill>
                  <a:schemeClr val="tx2">
                    <a:lumMod val="75000"/>
                  </a:schemeClr>
                </a:solidFill>
                <a:latin typeface="Arial" charset="0"/>
                <a:cs typeface="Arial" charset="0"/>
              </a:rPr>
              <a:t>	Économiser les ressources et respecter l’environnement</a:t>
            </a:r>
          </a:p>
          <a:p>
            <a:pPr>
              <a:defRPr/>
            </a:pPr>
            <a:endParaRPr lang="fr-FR" sz="800" dirty="0">
              <a:solidFill>
                <a:schemeClr val="tx2">
                  <a:lumMod val="75000"/>
                </a:schemeClr>
              </a:solidFill>
              <a:latin typeface="Arial" charset="0"/>
              <a:cs typeface="Arial" charset="0"/>
            </a:endParaRPr>
          </a:p>
          <a:p>
            <a:pPr>
              <a:defRPr/>
            </a:pPr>
            <a:r>
              <a:rPr lang="fr-FR" dirty="0">
                <a:solidFill>
                  <a:schemeClr val="tx2">
                    <a:lumMod val="75000"/>
                  </a:schemeClr>
                </a:solidFill>
                <a:latin typeface="Arial" charset="0"/>
                <a:cs typeface="Arial" charset="0"/>
              </a:rPr>
              <a:t>Dosages </a:t>
            </a:r>
            <a:r>
              <a:rPr lang="fr-FR" sz="800" i="1" dirty="0">
                <a:solidFill>
                  <a:schemeClr val="tx2">
                    <a:lumMod val="75000"/>
                  </a:schemeClr>
                </a:solidFill>
                <a:latin typeface="Arial" charset="0"/>
                <a:cs typeface="Arial" charset="0"/>
              </a:rPr>
              <a:t> </a:t>
            </a:r>
            <a:endParaRPr lang="fr-FR" sz="800" dirty="0">
              <a:solidFill>
                <a:schemeClr val="tx2">
                  <a:lumMod val="75000"/>
                </a:schemeClr>
              </a:solidFill>
              <a:latin typeface="Arial" charset="0"/>
              <a:cs typeface="Arial" charset="0"/>
            </a:endParaRPr>
          </a:p>
          <a:p>
            <a:pPr>
              <a:defRPr/>
            </a:pPr>
            <a:r>
              <a:rPr lang="fr-FR" i="1" dirty="0">
                <a:solidFill>
                  <a:schemeClr val="tx2">
                    <a:lumMod val="75000"/>
                  </a:schemeClr>
                </a:solidFill>
                <a:latin typeface="Arial" charset="0"/>
                <a:cs typeface="Arial" charset="0"/>
              </a:rPr>
              <a:t>Pratiquer une démarche expérimentale pour déterminer la concentration d’une espèce </a:t>
            </a:r>
            <a:r>
              <a:rPr lang="fr-FR" i="1" dirty="0" smtClean="0">
                <a:solidFill>
                  <a:schemeClr val="tx2">
                    <a:lumMod val="75000"/>
                  </a:schemeClr>
                </a:solidFill>
                <a:latin typeface="Arial" charset="0"/>
                <a:cs typeface="Arial" charset="0"/>
              </a:rPr>
              <a:t>dans </a:t>
            </a:r>
            <a:r>
              <a:rPr lang="fr-FR" i="1" dirty="0">
                <a:solidFill>
                  <a:schemeClr val="tx2">
                    <a:lumMod val="75000"/>
                  </a:schemeClr>
                </a:solidFill>
                <a:latin typeface="Arial" charset="0"/>
                <a:cs typeface="Arial" charset="0"/>
              </a:rPr>
              <a:t>le domaine de l’environnement </a:t>
            </a:r>
            <a:endParaRPr lang="fr-FR" dirty="0">
              <a:solidFill>
                <a:schemeClr val="tx2">
                  <a:lumMod val="75000"/>
                </a:schemeClr>
              </a:solidFill>
              <a:latin typeface="Arial" charset="0"/>
              <a:cs typeface="Arial" charset="0"/>
            </a:endParaRPr>
          </a:p>
        </p:txBody>
      </p:sp>
    </p:spTree>
    <p:extLst>
      <p:ext uri="{BB962C8B-B14F-4D97-AF65-F5344CB8AC3E}">
        <p14:creationId xmlns:p14="http://schemas.microsoft.com/office/powerpoint/2010/main" val="2499522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SUJET ELEVES</a:t>
            </a:r>
            <a:br>
              <a:rPr lang="fr-FR" dirty="0" smtClean="0"/>
            </a:br>
            <a:endParaRPr lang="fr-FR" dirty="0"/>
          </a:p>
        </p:txBody>
      </p:sp>
      <p:sp>
        <p:nvSpPr>
          <p:cNvPr id="3" name="Espace réservé du contenu 2"/>
          <p:cNvSpPr>
            <a:spLocks noGrp="1"/>
          </p:cNvSpPr>
          <p:nvPr>
            <p:ph idx="1"/>
          </p:nvPr>
        </p:nvSpPr>
        <p:spPr>
          <a:xfrm>
            <a:off x="609600" y="908396"/>
            <a:ext cx="10972800" cy="4525963"/>
          </a:xfrm>
        </p:spPr>
        <p:txBody>
          <a:bodyPr/>
          <a:lstStyle/>
          <a:p>
            <a:pPr marL="0" indent="0" algn="ctr">
              <a:buNone/>
            </a:pPr>
            <a:r>
              <a:rPr lang="fr-FR" dirty="0" smtClean="0"/>
              <a:t>Les ions nickel dans une solution d’électrolyse</a:t>
            </a:r>
          </a:p>
          <a:p>
            <a:pPr marL="0" indent="0" algn="ctr">
              <a:buNone/>
            </a:pPr>
            <a:endParaRPr lang="fr-FR"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5" name="Objet 4"/>
          <p:cNvGraphicFramePr>
            <a:graphicFrameLocks noChangeAspect="1"/>
          </p:cNvGraphicFramePr>
          <p:nvPr>
            <p:extLst>
              <p:ext uri="{D42A27DB-BD31-4B8C-83A1-F6EECF244321}">
                <p14:modId xmlns:p14="http://schemas.microsoft.com/office/powerpoint/2010/main" val="1870085388"/>
              </p:ext>
            </p:extLst>
          </p:nvPr>
        </p:nvGraphicFramePr>
        <p:xfrm>
          <a:off x="8687640" y="4050469"/>
          <a:ext cx="1900848" cy="2586721"/>
        </p:xfrm>
        <a:graphic>
          <a:graphicData uri="http://schemas.openxmlformats.org/presentationml/2006/ole">
            <mc:AlternateContent xmlns:mc="http://schemas.openxmlformats.org/markup-compatibility/2006">
              <mc:Choice xmlns:v="urn:schemas-microsoft-com:vml" Requires="v">
                <p:oleObj spid="_x0000_s1036" r:id="rId3" imgW="2790476" imgH="3800000" progId="CorelPhotoPaint.Image.8">
                  <p:embed/>
                </p:oleObj>
              </mc:Choice>
              <mc:Fallback>
                <p:oleObj r:id="rId3" imgW="2790476" imgH="3800000" progId="CorelPhotoPaint.Imag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7640" y="4050469"/>
                        <a:ext cx="1900848" cy="2586721"/>
                      </a:xfrm>
                      <a:prstGeom prst="rect">
                        <a:avLst/>
                      </a:prstGeom>
                      <a:noFill/>
                    </p:spPr>
                  </p:pic>
                </p:oleObj>
              </mc:Fallback>
            </mc:AlternateContent>
          </a:graphicData>
        </a:graphic>
      </p:graphicFrame>
      <p:sp>
        <p:nvSpPr>
          <p:cNvPr id="6" name="Rectangle 5"/>
          <p:cNvSpPr>
            <a:spLocks noChangeArrowheads="1"/>
          </p:cNvSpPr>
          <p:nvPr/>
        </p:nvSpPr>
        <p:spPr bwMode="auto">
          <a:xfrm>
            <a:off x="3979572" y="2884866"/>
            <a:ext cx="151400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graphicFrame>
        <p:nvGraphicFramePr>
          <p:cNvPr id="7" name="Objet 6"/>
          <p:cNvGraphicFramePr>
            <a:graphicFrameLocks noChangeAspect="1"/>
          </p:cNvGraphicFramePr>
          <p:nvPr>
            <p:extLst>
              <p:ext uri="{D42A27DB-BD31-4B8C-83A1-F6EECF244321}">
                <p14:modId xmlns:p14="http://schemas.microsoft.com/office/powerpoint/2010/main" val="4080019754"/>
              </p:ext>
            </p:extLst>
          </p:nvPr>
        </p:nvGraphicFramePr>
        <p:xfrm>
          <a:off x="6786549" y="1798188"/>
          <a:ext cx="4696237" cy="1978681"/>
        </p:xfrm>
        <a:graphic>
          <a:graphicData uri="http://schemas.openxmlformats.org/presentationml/2006/ole">
            <mc:AlternateContent xmlns:mc="http://schemas.openxmlformats.org/markup-compatibility/2006">
              <mc:Choice xmlns:v="urn:schemas-microsoft-com:vml" Requires="v">
                <p:oleObj spid="_x0000_s1037" r:id="rId5" imgW="4285440" imgH="1810800" progId="Visio.Drawing.5">
                  <p:embed/>
                </p:oleObj>
              </mc:Choice>
              <mc:Fallback>
                <p:oleObj r:id="rId5" imgW="4285440" imgH="1810800" progId="Visio.Drawing.5">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6549" y="1798188"/>
                        <a:ext cx="4696237" cy="1978681"/>
                      </a:xfrm>
                      <a:prstGeom prst="rect">
                        <a:avLst/>
                      </a:prstGeom>
                      <a:noFill/>
                    </p:spPr>
                  </p:pic>
                </p:oleObj>
              </mc:Fallback>
            </mc:AlternateContent>
          </a:graphicData>
        </a:graphic>
      </p:graphicFrame>
      <p:pic>
        <p:nvPicPr>
          <p:cNvPr id="8" name="Image 7"/>
          <p:cNvPicPr>
            <a:picLocks noChangeAspect="1"/>
          </p:cNvPicPr>
          <p:nvPr/>
        </p:nvPicPr>
        <p:blipFill rotWithShape="1">
          <a:blip r:embed="rId7"/>
          <a:srcRect l="29247" t="27053" r="45130" b="32560"/>
          <a:stretch/>
        </p:blipFill>
        <p:spPr>
          <a:xfrm>
            <a:off x="609600" y="1682035"/>
            <a:ext cx="5473148" cy="5175965"/>
          </a:xfrm>
          <a:prstGeom prst="rect">
            <a:avLst/>
          </a:prstGeom>
        </p:spPr>
      </p:pic>
    </p:spTree>
    <p:extLst>
      <p:ext uri="{BB962C8B-B14F-4D97-AF65-F5344CB8AC3E}">
        <p14:creationId xmlns:p14="http://schemas.microsoft.com/office/powerpoint/2010/main" val="3567049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SUJET ELEVES</a:t>
            </a:r>
            <a:br>
              <a:rPr lang="fr-FR" dirty="0" smtClean="0"/>
            </a:br>
            <a:endParaRPr lang="fr-FR" dirty="0"/>
          </a:p>
        </p:txBody>
      </p:sp>
      <p:sp>
        <p:nvSpPr>
          <p:cNvPr id="3" name="Espace réservé du contenu 2"/>
          <p:cNvSpPr>
            <a:spLocks noGrp="1"/>
          </p:cNvSpPr>
          <p:nvPr>
            <p:ph idx="1"/>
          </p:nvPr>
        </p:nvSpPr>
        <p:spPr/>
        <p:txBody>
          <a:bodyPr/>
          <a:lstStyle/>
          <a:p>
            <a:pPr marL="0" indent="0" algn="ctr">
              <a:buNone/>
            </a:pPr>
            <a:r>
              <a:rPr lang="fr-FR" b="1" dirty="0" smtClean="0"/>
              <a:t>Titrage </a:t>
            </a:r>
            <a:r>
              <a:rPr lang="fr-FR" b="1" dirty="0"/>
              <a:t>des ions nickel dans la solution d'électrolyse</a:t>
            </a:r>
          </a:p>
          <a:p>
            <a:pPr marL="0" indent="0" algn="ctr">
              <a:buNone/>
            </a:pPr>
            <a:r>
              <a:rPr lang="fr-FR" dirty="0"/>
              <a:t>Afin de contrôler le bain d’électrolyse utilisé et de maintenir la qualité du dépôt protecteur de nickel, un dosage des ions nickel peut être réalisé. Il permet d’obtenir la concentration de la solution en ions nickel et de vérifier qu’elle se situe bien à la valeur souhaitée.</a:t>
            </a:r>
          </a:p>
          <a:p>
            <a:pPr marL="0" indent="0" algn="ctr">
              <a:buNone/>
            </a:pPr>
            <a:endParaRPr lang="fr-FR" dirty="0" smtClean="0"/>
          </a:p>
          <a:p>
            <a:pPr marL="0" indent="0" algn="ctr">
              <a:buNone/>
            </a:pPr>
            <a:endParaRPr lang="fr-FR"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6" name="Rectangle 5"/>
          <p:cNvSpPr>
            <a:spLocks noChangeArrowheads="1"/>
          </p:cNvSpPr>
          <p:nvPr/>
        </p:nvSpPr>
        <p:spPr bwMode="auto">
          <a:xfrm>
            <a:off x="3979572" y="2884866"/>
            <a:ext cx="151400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val="848691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SUJET ELEVES</a:t>
            </a:r>
            <a:br>
              <a:rPr lang="fr-FR" dirty="0" smtClean="0"/>
            </a:br>
            <a:endParaRPr lang="fr-FR"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6" name="Rectangle 5"/>
          <p:cNvSpPr>
            <a:spLocks noChangeArrowheads="1"/>
          </p:cNvSpPr>
          <p:nvPr/>
        </p:nvSpPr>
        <p:spPr bwMode="auto">
          <a:xfrm>
            <a:off x="3979572" y="2884866"/>
            <a:ext cx="151400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pic>
        <p:nvPicPr>
          <p:cNvPr id="10" name="Image 9"/>
          <p:cNvPicPr>
            <a:picLocks noChangeAspect="1"/>
          </p:cNvPicPr>
          <p:nvPr/>
        </p:nvPicPr>
        <p:blipFill rotWithShape="1">
          <a:blip r:embed="rId2"/>
          <a:srcRect l="26696" t="44251" r="28086" b="26956"/>
          <a:stretch/>
        </p:blipFill>
        <p:spPr>
          <a:xfrm>
            <a:off x="414551" y="1974573"/>
            <a:ext cx="10961063" cy="4187687"/>
          </a:xfrm>
          <a:prstGeom prst="rect">
            <a:avLst/>
          </a:prstGeom>
        </p:spPr>
      </p:pic>
      <p:pic>
        <p:nvPicPr>
          <p:cNvPr id="1638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90525" cy="228600"/>
          </a:xfrm>
          <a:prstGeom prst="rect">
            <a:avLst/>
          </a:prstGeom>
          <a:noFill/>
          <a:extLst>
            <a:ext uri="{909E8E84-426E-40DD-AFC4-6F175D3DCCD1}">
              <a14:hiddenFill xmlns:a14="http://schemas.microsoft.com/office/drawing/2010/main">
                <a:solidFill>
                  <a:srgbClr val="FFFFFF"/>
                </a:solidFill>
              </a14:hiddenFill>
            </a:ext>
          </a:extLst>
        </p:spPr>
      </p:pic>
      <p:pic>
        <p:nvPicPr>
          <p:cNvPr id="16386" name="Imag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343150" cy="809625"/>
          </a:xfrm>
          <a:prstGeom prst="rect">
            <a:avLst/>
          </a:prstGeom>
          <a:noFill/>
          <a:extLst>
            <a:ext uri="{909E8E84-426E-40DD-AFC4-6F175D3DCCD1}">
              <a14:hiddenFill xmlns:a14="http://schemas.microsoft.com/office/drawing/2010/main">
                <a:solidFill>
                  <a:srgbClr val="FFFFFF"/>
                </a:solidFill>
              </a14:hiddenFill>
            </a:ext>
          </a:extLst>
        </p:spPr>
      </p:pic>
      <p:pic>
        <p:nvPicPr>
          <p:cNvPr id="16385" name="Picture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352425" cy="228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2670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SUJET ELEVES</a:t>
            </a:r>
            <a:br>
              <a:rPr lang="fr-FR" dirty="0" smtClean="0"/>
            </a:br>
            <a:endParaRPr lang="fr-FR"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6" name="Rectangle 5"/>
          <p:cNvSpPr>
            <a:spLocks noChangeArrowheads="1"/>
          </p:cNvSpPr>
          <p:nvPr/>
        </p:nvSpPr>
        <p:spPr bwMode="auto">
          <a:xfrm>
            <a:off x="3979572" y="2884866"/>
            <a:ext cx="151400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pic>
        <p:nvPicPr>
          <p:cNvPr id="3" name="Image 2"/>
          <p:cNvPicPr>
            <a:picLocks noChangeAspect="1"/>
          </p:cNvPicPr>
          <p:nvPr/>
        </p:nvPicPr>
        <p:blipFill rotWithShape="1">
          <a:blip r:embed="rId2"/>
          <a:srcRect l="26927" t="24155" r="27275" b="10725"/>
          <a:stretch/>
        </p:blipFill>
        <p:spPr>
          <a:xfrm>
            <a:off x="2438400" y="808383"/>
            <a:ext cx="7699513" cy="5992497"/>
          </a:xfrm>
          <a:prstGeom prst="rect">
            <a:avLst/>
          </a:prstGeom>
        </p:spPr>
      </p:pic>
    </p:spTree>
    <p:extLst>
      <p:ext uri="{BB962C8B-B14F-4D97-AF65-F5344CB8AC3E}">
        <p14:creationId xmlns:p14="http://schemas.microsoft.com/office/powerpoint/2010/main" val="9518114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SUJET ELEVES</a:t>
            </a:r>
            <a:br>
              <a:rPr lang="fr-FR" dirty="0" smtClean="0"/>
            </a:br>
            <a:endParaRPr lang="fr-FR"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6" name="Rectangle 5"/>
          <p:cNvSpPr>
            <a:spLocks noChangeArrowheads="1"/>
          </p:cNvSpPr>
          <p:nvPr/>
        </p:nvSpPr>
        <p:spPr bwMode="auto">
          <a:xfrm>
            <a:off x="3979572" y="2884866"/>
            <a:ext cx="151400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pic>
        <p:nvPicPr>
          <p:cNvPr id="5" name="Image 4"/>
          <p:cNvPicPr>
            <a:picLocks noChangeAspect="1"/>
          </p:cNvPicPr>
          <p:nvPr/>
        </p:nvPicPr>
        <p:blipFill rotWithShape="1">
          <a:blip r:embed="rId2"/>
          <a:srcRect l="26232" t="50048" r="27507" b="15169"/>
          <a:stretch/>
        </p:blipFill>
        <p:spPr>
          <a:xfrm>
            <a:off x="1603513" y="1577008"/>
            <a:ext cx="8799885" cy="3969874"/>
          </a:xfrm>
          <a:prstGeom prst="rect">
            <a:avLst/>
          </a:prstGeom>
        </p:spPr>
      </p:pic>
    </p:spTree>
    <p:extLst>
      <p:ext uri="{BB962C8B-B14F-4D97-AF65-F5344CB8AC3E}">
        <p14:creationId xmlns:p14="http://schemas.microsoft.com/office/powerpoint/2010/main" val="4119165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SUJET ELEVES</a:t>
            </a:r>
            <a:br>
              <a:rPr lang="fr-FR" dirty="0" smtClean="0"/>
            </a:br>
            <a:endParaRPr lang="fr-FR"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6" name="Rectangle 5"/>
          <p:cNvSpPr>
            <a:spLocks noChangeArrowheads="1"/>
          </p:cNvSpPr>
          <p:nvPr/>
        </p:nvSpPr>
        <p:spPr bwMode="auto">
          <a:xfrm>
            <a:off x="3979572" y="2884866"/>
            <a:ext cx="151400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pic>
        <p:nvPicPr>
          <p:cNvPr id="3" name="Image 2"/>
          <p:cNvPicPr>
            <a:picLocks noChangeAspect="1"/>
          </p:cNvPicPr>
          <p:nvPr/>
        </p:nvPicPr>
        <p:blipFill rotWithShape="1">
          <a:blip r:embed="rId2"/>
          <a:srcRect l="26696" t="40580" r="27739" b="12270"/>
          <a:stretch/>
        </p:blipFill>
        <p:spPr>
          <a:xfrm>
            <a:off x="2226366" y="1245704"/>
            <a:ext cx="8890036" cy="5519513"/>
          </a:xfrm>
          <a:prstGeom prst="rect">
            <a:avLst/>
          </a:prstGeom>
        </p:spPr>
      </p:pic>
    </p:spTree>
    <p:extLst>
      <p:ext uri="{BB962C8B-B14F-4D97-AF65-F5344CB8AC3E}">
        <p14:creationId xmlns:p14="http://schemas.microsoft.com/office/powerpoint/2010/main" val="21584481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SUJET ELEVES</a:t>
            </a:r>
            <a:br>
              <a:rPr lang="fr-FR" dirty="0" smtClean="0"/>
            </a:br>
            <a:endParaRPr lang="fr-FR" dirty="0"/>
          </a:p>
        </p:txBody>
      </p:sp>
      <p:sp>
        <p:nvSpPr>
          <p:cNvPr id="4"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6" name="Rectangle 5"/>
          <p:cNvSpPr>
            <a:spLocks noChangeArrowheads="1"/>
          </p:cNvSpPr>
          <p:nvPr/>
        </p:nvSpPr>
        <p:spPr bwMode="auto">
          <a:xfrm>
            <a:off x="3979572" y="2884866"/>
            <a:ext cx="151400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pic>
        <p:nvPicPr>
          <p:cNvPr id="5" name="Image 4"/>
          <p:cNvPicPr>
            <a:picLocks noChangeAspect="1"/>
          </p:cNvPicPr>
          <p:nvPr/>
        </p:nvPicPr>
        <p:blipFill rotWithShape="1">
          <a:blip r:embed="rId2"/>
          <a:srcRect l="27391" t="35556" r="28087" b="8405"/>
          <a:stretch/>
        </p:blipFill>
        <p:spPr>
          <a:xfrm>
            <a:off x="2756452" y="1099929"/>
            <a:ext cx="7616528" cy="5752065"/>
          </a:xfrm>
          <a:prstGeom prst="rect">
            <a:avLst/>
          </a:prstGeom>
        </p:spPr>
      </p:pic>
    </p:spTree>
    <p:extLst>
      <p:ext uri="{BB962C8B-B14F-4D97-AF65-F5344CB8AC3E}">
        <p14:creationId xmlns:p14="http://schemas.microsoft.com/office/powerpoint/2010/main" val="2473855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0" y="669702"/>
            <a:ext cx="10972800" cy="4868214"/>
          </a:xfrm>
        </p:spPr>
        <p:txBody>
          <a:bodyPr/>
          <a:lstStyle/>
          <a:p>
            <a:r>
              <a:rPr lang="fr-FR" sz="2400" b="1" u="sng" dirty="0" smtClean="0"/>
              <a:t>Matériel</a:t>
            </a:r>
            <a:r>
              <a:rPr lang="fr-FR" sz="2400" b="1" u="sng" dirty="0"/>
              <a:t> : pour 8 postes</a:t>
            </a:r>
            <a:endParaRPr lang="fr-FR" sz="2400" dirty="0"/>
          </a:p>
          <a:p>
            <a:pPr lvl="0"/>
            <a:r>
              <a:rPr lang="fr-FR" sz="2400" dirty="0"/>
              <a:t>Papier pH.</a:t>
            </a:r>
          </a:p>
          <a:p>
            <a:pPr lvl="0"/>
            <a:r>
              <a:rPr lang="fr-FR" sz="2400" dirty="0"/>
              <a:t>Burette graduée ; pipette jaugée 5 </a:t>
            </a:r>
            <a:r>
              <a:rPr lang="fr-FR" sz="2400" dirty="0" err="1"/>
              <a:t>mL</a:t>
            </a:r>
            <a:r>
              <a:rPr lang="fr-FR" sz="2400" dirty="0"/>
              <a:t> +pipette jaugée 10 </a:t>
            </a:r>
            <a:r>
              <a:rPr lang="fr-FR" sz="2400" dirty="0" err="1"/>
              <a:t>mL</a:t>
            </a:r>
            <a:r>
              <a:rPr lang="fr-FR" sz="2400" dirty="0"/>
              <a:t>+ </a:t>
            </a:r>
            <a:r>
              <a:rPr lang="fr-FR" sz="2400" dirty="0" err="1"/>
              <a:t>propipette</a:t>
            </a:r>
            <a:endParaRPr lang="fr-FR" sz="2400" dirty="0"/>
          </a:p>
          <a:p>
            <a:pPr lvl="0"/>
            <a:r>
              <a:rPr lang="fr-FR" sz="2400" dirty="0"/>
              <a:t>Eprouvette graduée 50 </a:t>
            </a:r>
            <a:r>
              <a:rPr lang="fr-FR" sz="2400" dirty="0" err="1"/>
              <a:t>mL</a:t>
            </a:r>
            <a:r>
              <a:rPr lang="fr-FR" sz="2400" dirty="0"/>
              <a:t> + pissette eau distillée.</a:t>
            </a:r>
          </a:p>
          <a:p>
            <a:pPr lvl="0"/>
            <a:r>
              <a:rPr lang="fr-FR" sz="2400" dirty="0"/>
              <a:t>Erlenmeyer 200 </a:t>
            </a:r>
            <a:r>
              <a:rPr lang="fr-FR" sz="2400" dirty="0" err="1"/>
              <a:t>mL</a:t>
            </a:r>
            <a:endParaRPr lang="fr-FR" sz="2400" dirty="0"/>
          </a:p>
          <a:p>
            <a:pPr lvl="0"/>
            <a:r>
              <a:rPr lang="fr-FR" sz="2400" dirty="0"/>
              <a:t>Turbulent +agitateur magnétique</a:t>
            </a:r>
          </a:p>
          <a:p>
            <a:pPr lvl="0"/>
            <a:r>
              <a:rPr lang="fr-FR" sz="2400" dirty="0"/>
              <a:t>Spatule</a:t>
            </a:r>
          </a:p>
          <a:p>
            <a:pPr lvl="0"/>
            <a:r>
              <a:rPr lang="fr-FR" sz="2400" dirty="0"/>
              <a:t>4 tubes à essais + porte-tubes</a:t>
            </a:r>
          </a:p>
          <a:p>
            <a:pPr lvl="0"/>
            <a:r>
              <a:rPr lang="fr-FR" sz="2400" dirty="0"/>
              <a:t>5 pipettes plastiques</a:t>
            </a:r>
          </a:p>
          <a:p>
            <a:pPr lvl="0"/>
            <a:r>
              <a:rPr lang="fr-FR" sz="2400" dirty="0"/>
              <a:t>4 béchers 50 </a:t>
            </a:r>
            <a:r>
              <a:rPr lang="fr-FR" sz="2400" dirty="0" err="1"/>
              <a:t>mL</a:t>
            </a:r>
            <a:r>
              <a:rPr lang="fr-FR" sz="2400" dirty="0"/>
              <a:t> + pot poubelle</a:t>
            </a:r>
          </a:p>
        </p:txBody>
      </p:sp>
    </p:spTree>
    <p:extLst>
      <p:ext uri="{BB962C8B-B14F-4D97-AF65-F5344CB8AC3E}">
        <p14:creationId xmlns:p14="http://schemas.microsoft.com/office/powerpoint/2010/main" val="121358910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144</Words>
  <Application>Microsoft Office PowerPoint</Application>
  <PresentationFormat>Grand écran</PresentationFormat>
  <Paragraphs>56</Paragraphs>
  <Slides>11</Slides>
  <Notes>1</Notes>
  <HiddenSlides>0</HiddenSlides>
  <MMClips>0</MMClips>
  <ScaleCrop>false</ScaleCrop>
  <HeadingPairs>
    <vt:vector size="8" baseType="variant">
      <vt:variant>
        <vt:lpstr>Polices utilisées</vt:lpstr>
      </vt:variant>
      <vt:variant>
        <vt:i4>4</vt:i4>
      </vt:variant>
      <vt:variant>
        <vt:lpstr>Thème</vt:lpstr>
      </vt:variant>
      <vt:variant>
        <vt:i4>1</vt:i4>
      </vt:variant>
      <vt:variant>
        <vt:lpstr>Serveurs OLE incorporés</vt:lpstr>
      </vt:variant>
      <vt:variant>
        <vt:i4>2</vt:i4>
      </vt:variant>
      <vt:variant>
        <vt:lpstr>Titres des diapositives</vt:lpstr>
      </vt:variant>
      <vt:variant>
        <vt:i4>11</vt:i4>
      </vt:variant>
    </vt:vector>
  </HeadingPairs>
  <TitlesOfParts>
    <vt:vector size="18" baseType="lpstr">
      <vt:lpstr>MS PGothic</vt:lpstr>
      <vt:lpstr>MS PGothic</vt:lpstr>
      <vt:lpstr>Arial</vt:lpstr>
      <vt:lpstr>Calibri</vt:lpstr>
      <vt:lpstr>1_Thème Office</vt:lpstr>
      <vt:lpstr>CorelPhotoPaint.Image.8</vt:lpstr>
      <vt:lpstr>Visio.Drawing.5</vt:lpstr>
      <vt:lpstr>Présentation PowerPoint</vt:lpstr>
      <vt:lpstr>SUJET ELEVES </vt:lpstr>
      <vt:lpstr>SUJET ELEVES </vt:lpstr>
      <vt:lpstr>SUJET ELEVES </vt:lpstr>
      <vt:lpstr>SUJET ELEVES </vt:lpstr>
      <vt:lpstr>SUJET ELEVES </vt:lpstr>
      <vt:lpstr>SUJET ELEVES </vt:lpstr>
      <vt:lpstr>SUJET ELEVES </vt:lpstr>
      <vt:lpstr>Présentation PowerPoint</vt:lpstr>
      <vt:lpstr>Présentation PowerPoint</vt:lpstr>
      <vt:lpstr>Présentation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Jean-Philippe</dc:creator>
  <cp:lastModifiedBy>Jean-Philippe</cp:lastModifiedBy>
  <cp:revision>6</cp:revision>
  <dcterms:created xsi:type="dcterms:W3CDTF">2018-04-06T07:42:51Z</dcterms:created>
  <dcterms:modified xsi:type="dcterms:W3CDTF">2018-04-09T15:01:37Z</dcterms:modified>
</cp:coreProperties>
</file>