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8" r:id="rId2"/>
    <p:sldId id="262" r:id="rId3"/>
    <p:sldId id="257" r:id="rId4"/>
    <p:sldId id="278" r:id="rId5"/>
    <p:sldId id="259" r:id="rId6"/>
    <p:sldId id="260" r:id="rId7"/>
    <p:sldId id="261" r:id="rId8"/>
    <p:sldId id="263" r:id="rId9"/>
    <p:sldId id="264" r:id="rId10"/>
    <p:sldId id="279" r:id="rId11"/>
    <p:sldId id="281" r:id="rId12"/>
    <p:sldId id="265" r:id="rId13"/>
    <p:sldId id="280" r:id="rId14"/>
    <p:sldId id="266" r:id="rId15"/>
    <p:sldId id="267" r:id="rId16"/>
    <p:sldId id="268" r:id="rId17"/>
    <p:sldId id="269" r:id="rId18"/>
    <p:sldId id="270" r:id="rId19"/>
    <p:sldId id="271" r:id="rId20"/>
    <p:sldId id="282" r:id="rId21"/>
    <p:sldId id="273" r:id="rId22"/>
    <p:sldId id="274" r:id="rId23"/>
    <p:sldId id="275" r:id="rId24"/>
    <p:sldId id="276" r:id="rId25"/>
    <p:sldId id="277" r:id="rId26"/>
    <p:sldId id="287" r:id="rId27"/>
    <p:sldId id="283" r:id="rId28"/>
    <p:sldId id="284" r:id="rId29"/>
    <p:sldId id="285" r:id="rId30"/>
    <p:sldId id="286" r:id="rId31"/>
    <p:sldId id="289"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004C3C-4F51-4C37-A391-7B8F55D76CB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AFC0547-0DD7-44FD-A698-CE34F8818629}" type="datetimeFigureOut">
              <a:rPr lang="fr-FR" smtClean="0"/>
              <a:pPr/>
              <a:t>06/06/2011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5004C3C-4F51-4C37-A391-7B8F55D76CB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FC0547-0DD7-44FD-A698-CE34F8818629}" type="datetimeFigureOut">
              <a:rPr lang="fr-FR" smtClean="0"/>
              <a:pPr/>
              <a:t>06/06/2011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004C3C-4F51-4C37-A391-7B8F55D76CB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571480"/>
            <a:ext cx="7643866" cy="2062103"/>
          </a:xfrm>
          <a:prstGeom prst="rect">
            <a:avLst/>
          </a:prstGeom>
          <a:solidFill>
            <a:schemeClr val="accent1"/>
          </a:solidFill>
          <a:ln>
            <a:solidFill>
              <a:schemeClr val="accent2">
                <a:lumMod val="75000"/>
              </a:schemeClr>
            </a:solidFill>
          </a:ln>
        </p:spPr>
        <p:txBody>
          <a:bodyPr wrap="square" rtlCol="0">
            <a:spAutoFit/>
            <a:scene3d>
              <a:camera prst="orthographicFront"/>
              <a:lightRig rig="threePt" dir="t"/>
            </a:scene3d>
            <a:sp3d extrusionH="57150">
              <a:bevelT w="38100" h="38100"/>
            </a:sp3d>
          </a:bodyPr>
          <a:lstStyle/>
          <a:p>
            <a:pPr algn="ctr"/>
            <a:r>
              <a:rPr lang="fr-FR" sz="3200" b="1" dirty="0" smtClean="0">
                <a:solidFill>
                  <a:srgbClr val="FFFF00"/>
                </a:solidFill>
                <a:latin typeface="Comic Sans MS" pitchFamily="66" charset="0"/>
                <a:cs typeface="Aharoni" pitchFamily="2" charset="-79"/>
              </a:rPr>
              <a:t>Objet d’étude  :</a:t>
            </a:r>
          </a:p>
          <a:p>
            <a:pPr algn="ctr"/>
            <a:r>
              <a:rPr lang="fr-FR" sz="3200" b="1" dirty="0" smtClean="0">
                <a:solidFill>
                  <a:srgbClr val="FFFF00"/>
                </a:solidFill>
                <a:latin typeface="Comic Sans MS" pitchFamily="66" charset="0"/>
                <a:cs typeface="Aharoni" pitchFamily="2" charset="-79"/>
              </a:rPr>
              <a:t> Au XX</a:t>
            </a:r>
            <a:r>
              <a:rPr lang="fr-FR" sz="3200" b="1" baseline="30000" dirty="0" smtClean="0">
                <a:solidFill>
                  <a:srgbClr val="FFFF00"/>
                </a:solidFill>
                <a:latin typeface="Comic Sans MS" pitchFamily="66" charset="0"/>
                <a:cs typeface="Aharoni" pitchFamily="2" charset="-79"/>
              </a:rPr>
              <a:t>e</a:t>
            </a:r>
            <a:r>
              <a:rPr lang="fr-FR" sz="3200" b="1" dirty="0" smtClean="0">
                <a:solidFill>
                  <a:srgbClr val="FFFF00"/>
                </a:solidFill>
                <a:latin typeface="Comic Sans MS" pitchFamily="66" charset="0"/>
                <a:cs typeface="Aharoni" pitchFamily="2" charset="-79"/>
              </a:rPr>
              <a:t> siècle, l’homme et son rapport au monde à travers la littérature et les autres arts. </a:t>
            </a:r>
            <a:endParaRPr lang="fr-FR" sz="3200" b="1" dirty="0">
              <a:solidFill>
                <a:srgbClr val="FFFF00"/>
              </a:solidFill>
              <a:latin typeface="Comic Sans MS" pitchFamily="66" charset="0"/>
              <a:cs typeface="Aharoni" pitchFamily="2" charset="-79"/>
            </a:endParaRPr>
          </a:p>
        </p:txBody>
      </p:sp>
      <p:sp>
        <p:nvSpPr>
          <p:cNvPr id="5" name="ZoneTexte 4"/>
          <p:cNvSpPr txBox="1"/>
          <p:nvPr/>
        </p:nvSpPr>
        <p:spPr>
          <a:xfrm>
            <a:off x="857224" y="3429000"/>
            <a:ext cx="6786610" cy="1815882"/>
          </a:xfrm>
          <a:prstGeom prst="rect">
            <a:avLst/>
          </a:prstGeom>
          <a:noFill/>
        </p:spPr>
        <p:txBody>
          <a:bodyPr wrap="square" rtlCol="0">
            <a:spAutoFit/>
          </a:bodyPr>
          <a:lstStyle/>
          <a:p>
            <a:pPr algn="ctr"/>
            <a:r>
              <a:rPr lang="fr-FR" sz="2800" dirty="0">
                <a:latin typeface="Arial Black" pitchFamily="34" charset="0"/>
                <a:cs typeface="Aharoni" pitchFamily="2" charset="-79"/>
              </a:rPr>
              <a:t>P</a:t>
            </a:r>
            <a:r>
              <a:rPr lang="fr-FR" sz="2800" dirty="0" smtClean="0">
                <a:latin typeface="Arial Black" pitchFamily="34" charset="0"/>
                <a:cs typeface="Aharoni" pitchFamily="2" charset="-79"/>
              </a:rPr>
              <a:t>roposition d’un parcours de lecture autour du roman de</a:t>
            </a:r>
          </a:p>
          <a:p>
            <a:pPr algn="ctr"/>
            <a:r>
              <a:rPr lang="fr-FR" sz="2800" dirty="0" smtClean="0">
                <a:latin typeface="Arial Black" pitchFamily="34" charset="0"/>
                <a:cs typeface="Aharoni" pitchFamily="2" charset="-79"/>
              </a:rPr>
              <a:t> Louis - Ferdinand Céline : </a:t>
            </a:r>
          </a:p>
          <a:p>
            <a:pPr algn="ctr"/>
            <a:r>
              <a:rPr lang="fr-FR" sz="2800" u="sng" dirty="0" smtClean="0">
                <a:latin typeface="Arial Black" pitchFamily="34" charset="0"/>
                <a:cs typeface="Aharoni" pitchFamily="2" charset="-79"/>
              </a:rPr>
              <a:t>Voyage au bout de la Nuit</a:t>
            </a:r>
            <a:endParaRPr lang="fr-FR" sz="2800" u="sng" dirty="0">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928667"/>
          <a:ext cx="9144000" cy="6396003"/>
        </p:xfrm>
        <a:graphic>
          <a:graphicData uri="http://schemas.openxmlformats.org/drawingml/2006/table">
            <a:tbl>
              <a:tblPr firstRow="1" bandRow="1">
                <a:tableStyleId>{5C22544A-7EE6-4342-B048-85BDC9FD1C3A}</a:tableStyleId>
              </a:tblPr>
              <a:tblGrid>
                <a:gridCol w="4572000"/>
                <a:gridCol w="4572000"/>
              </a:tblGrid>
              <a:tr h="583677">
                <a:tc>
                  <a:txBody>
                    <a:bodyPr/>
                    <a:lstStyle/>
                    <a:p>
                      <a:pPr algn="ctr"/>
                      <a:r>
                        <a:rPr lang="fr-FR" dirty="0" err="1" smtClean="0"/>
                        <a:t>Bardamu</a:t>
                      </a:r>
                      <a:endParaRPr lang="fr-FR" dirty="0"/>
                    </a:p>
                  </a:txBody>
                  <a:tcPr/>
                </a:tc>
                <a:tc>
                  <a:txBody>
                    <a:bodyPr/>
                    <a:lstStyle/>
                    <a:p>
                      <a:pPr algn="ctr"/>
                      <a:r>
                        <a:rPr lang="fr-FR" dirty="0" smtClean="0"/>
                        <a:t>Extraits du texte</a:t>
                      </a:r>
                      <a:endParaRPr lang="fr-FR" dirty="0"/>
                    </a:p>
                  </a:txBody>
                  <a:tcPr/>
                </a:tc>
              </a:tr>
              <a:tr h="695971">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personnage naïf </a:t>
                      </a:r>
                      <a:endParaRPr lang="fr-FR" dirty="0"/>
                    </a:p>
                  </a:txBody>
                  <a:tcPr/>
                </a:tc>
                <a:tc>
                  <a:txBody>
                    <a:bodyPr/>
                    <a:lstStyle/>
                    <a:p>
                      <a:r>
                        <a:rPr kumimoji="0" lang="fr-FR" sz="1400" kern="1200" dirty="0" smtClean="0">
                          <a:solidFill>
                            <a:schemeClr val="dk1"/>
                          </a:solidFill>
                          <a:latin typeface="Comic Sans MS" pitchFamily="66" charset="0"/>
                          <a:ea typeface="+mn-ea"/>
                          <a:cs typeface="+mn-cs"/>
                        </a:rPr>
                        <a:t>« J’vais voir si c’est ainsi ! que je crie à Arthur, et me voici parti à m’engager, et au pas de course encore. »</a:t>
                      </a:r>
                      <a:endParaRPr lang="fr-FR" sz="1400" dirty="0"/>
                    </a:p>
                  </a:txBody>
                  <a:tcPr/>
                </a:tc>
              </a:tr>
              <a:tr h="1101954">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discours scandaleux</a:t>
                      </a:r>
                      <a:endParaRPr lang="fr-FR" dirty="0"/>
                    </a:p>
                  </a:txBody>
                  <a:tcPr/>
                </a:tc>
                <a:tc>
                  <a:txBody>
                    <a:bodyPr/>
                    <a:lstStyle/>
                    <a:p>
                      <a:r>
                        <a:rPr kumimoji="0" lang="fr-FR" sz="1400" kern="1200" dirty="0" smtClean="0">
                          <a:solidFill>
                            <a:schemeClr val="dk1"/>
                          </a:solidFill>
                          <a:latin typeface="Comic Sans MS" pitchFamily="66" charset="0"/>
                          <a:ea typeface="+mn-ea"/>
                          <a:cs typeface="+mn-cs"/>
                        </a:rPr>
                        <a:t>La race, ce que t’appelles comme ça, c’est seulement ce grand ramassis de miteux dans mon genre, chassieux, </a:t>
                      </a:r>
                      <a:r>
                        <a:rPr kumimoji="0" lang="fr-FR" sz="1400" kern="1200" dirty="0" err="1" smtClean="0">
                          <a:solidFill>
                            <a:schemeClr val="dk1"/>
                          </a:solidFill>
                          <a:latin typeface="Comic Sans MS" pitchFamily="66" charset="0"/>
                          <a:ea typeface="+mn-ea"/>
                          <a:cs typeface="+mn-cs"/>
                        </a:rPr>
                        <a:t>puceux</a:t>
                      </a:r>
                      <a:r>
                        <a:rPr kumimoji="0" lang="fr-FR" sz="1400" kern="1200" dirty="0" smtClean="0">
                          <a:solidFill>
                            <a:schemeClr val="dk1"/>
                          </a:solidFill>
                          <a:latin typeface="Comic Sans MS" pitchFamily="66" charset="0"/>
                          <a:ea typeface="+mn-ea"/>
                          <a:cs typeface="+mn-cs"/>
                        </a:rPr>
                        <a:t>, transis, qui ont échoué ici poursuivis par la faim, la peste, les tumeurs et le froid, venus vaincus des quatre coins du monde</a:t>
                      </a:r>
                      <a:endParaRPr lang="fr-FR" sz="1400" dirty="0">
                        <a:latin typeface="Comic Sans MS" pitchFamily="66" charset="0"/>
                      </a:endParaRPr>
                    </a:p>
                  </a:txBody>
                  <a:tcPr/>
                </a:tc>
              </a:tr>
              <a:tr h="347986">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mots grossiers</a:t>
                      </a:r>
                      <a:endParaRPr lang="fr-FR" dirty="0"/>
                    </a:p>
                  </a:txBody>
                  <a:tcPr/>
                </a:tc>
                <a:tc>
                  <a:txBody>
                    <a:bodyPr/>
                    <a:lstStyle/>
                    <a:p>
                      <a:r>
                        <a:rPr lang="fr-FR" sz="1400" dirty="0" err="1" smtClean="0">
                          <a:latin typeface="Comic Sans MS" pitchFamily="66" charset="0"/>
                        </a:rPr>
                        <a:t>puceux</a:t>
                      </a:r>
                      <a:r>
                        <a:rPr lang="fr-FR" sz="1400" dirty="0" smtClean="0">
                          <a:latin typeface="Comic Sans MS" pitchFamily="66" charset="0"/>
                        </a:rPr>
                        <a:t>, chassieux</a:t>
                      </a:r>
                      <a:r>
                        <a:rPr lang="fr-FR" sz="1400" baseline="0" dirty="0" smtClean="0">
                          <a:latin typeface="Comic Sans MS" pitchFamily="66" charset="0"/>
                        </a:rPr>
                        <a:t> …</a:t>
                      </a:r>
                      <a:endParaRPr lang="fr-FR" sz="1400" dirty="0">
                        <a:latin typeface="Comic Sans MS" pitchFamily="66" charset="0"/>
                      </a:endParaRPr>
                    </a:p>
                  </a:txBody>
                  <a:tcPr/>
                </a:tc>
              </a:tr>
              <a:tr h="492979">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paroles d’un homme en colère</a:t>
                      </a:r>
                      <a:endParaRPr lang="fr-FR" dirty="0"/>
                    </a:p>
                  </a:txBody>
                  <a:tcPr/>
                </a:tc>
                <a:tc>
                  <a:txBody>
                    <a:bodyPr/>
                    <a:lstStyle/>
                    <a:p>
                      <a:r>
                        <a:rPr kumimoji="0" lang="fr-FR" sz="1400" kern="1200" dirty="0" smtClean="0">
                          <a:solidFill>
                            <a:schemeClr val="dk1"/>
                          </a:solidFill>
                          <a:latin typeface="Comic Sans MS" pitchFamily="66" charset="0"/>
                          <a:ea typeface="+mn-ea"/>
                          <a:cs typeface="+mn-cs"/>
                        </a:rPr>
                        <a:t>Elle en a bien besoin la race française, vu qu’elle n’existe pas ! </a:t>
                      </a:r>
                      <a:endParaRPr lang="fr-FR" sz="1400" dirty="0">
                        <a:latin typeface="Comic Sans MS" pitchFamily="66" charset="0"/>
                      </a:endParaRPr>
                    </a:p>
                  </a:txBody>
                  <a:tcPr/>
                </a:tc>
              </a:tr>
              <a:tr h="695971">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phrases mal construites</a:t>
                      </a:r>
                      <a:endParaRPr lang="fr-FR" dirty="0"/>
                    </a:p>
                  </a:txBody>
                  <a:tcPr/>
                </a:tc>
                <a:tc>
                  <a:txBody>
                    <a:bodyPr/>
                    <a:lstStyle/>
                    <a:p>
                      <a:r>
                        <a:rPr kumimoji="0" lang="fr-FR" sz="1400" kern="1200" dirty="0" smtClean="0">
                          <a:solidFill>
                            <a:schemeClr val="dk1"/>
                          </a:solidFill>
                          <a:latin typeface="Comic Sans MS" pitchFamily="66" charset="0"/>
                          <a:ea typeface="+mn-ea"/>
                          <a:cs typeface="+mn-cs"/>
                        </a:rPr>
                        <a:t>Y en avait plus qu’il y en avait encore des rues, et puis dedans des civils et leurs femmes qui nous poussaient des encouragements</a:t>
                      </a:r>
                      <a:endParaRPr lang="fr-FR" sz="1400" dirty="0">
                        <a:latin typeface="Comic Sans MS" pitchFamily="66" charset="0"/>
                      </a:endParaRPr>
                    </a:p>
                  </a:txBody>
                  <a:tcPr/>
                </a:tc>
              </a:tr>
              <a:tr h="1153563">
                <a:tc>
                  <a:txBody>
                    <a:bodyPr/>
                    <a:lstStyle/>
                    <a:p>
                      <a:r>
                        <a:rPr kumimoji="0" lang="fr-FR" sz="1800" b="0" i="0" u="none" strike="noStrike" cap="none" normalizeH="0" baseline="0" dirty="0" smtClean="0">
                          <a:ln>
                            <a:noFill/>
                          </a:ln>
                          <a:effectLst/>
                          <a:latin typeface="Comic Sans MS" pitchFamily="66" charset="0"/>
                          <a:ea typeface="Calibri" pitchFamily="34" charset="0"/>
                          <a:cs typeface="Arial" pitchFamily="34" charset="0"/>
                        </a:rPr>
                        <a:t>l’impression que c’est de l’oral.</a:t>
                      </a:r>
                      <a:endParaRPr lang="fr-FR" dirty="0"/>
                    </a:p>
                  </a:txBody>
                  <a:tcPr/>
                </a:tc>
                <a:tc>
                  <a:txBody>
                    <a:bodyPr/>
                    <a:lstStyle/>
                    <a:p>
                      <a:r>
                        <a:rPr kumimoji="0" lang="fr-FR" sz="1400" kern="1200" dirty="0" smtClean="0">
                          <a:solidFill>
                            <a:schemeClr val="dk1"/>
                          </a:solidFill>
                          <a:latin typeface="Comic Sans MS" pitchFamily="66" charset="0"/>
                          <a:ea typeface="+mn-ea"/>
                          <a:cs typeface="+mn-cs"/>
                        </a:rPr>
                        <a:t>Mais voilà-t-y pas que juste devant le café où nous étions attablés un régiment se met à passer, et avec le colonel par-devant sur son cheval, et même qu’il avait l’air bien gentil et richement gaillard, le colonel. </a:t>
                      </a:r>
                      <a:endParaRPr lang="fr-FR" sz="1400" dirty="0">
                        <a:latin typeface="Comic Sans MS" pitchFamily="66" charset="0"/>
                      </a:endParaRPr>
                    </a:p>
                  </a:txBody>
                  <a:tcPr/>
                </a:tc>
              </a:tr>
              <a:tr h="1153563">
                <a:tc gridSpan="2">
                  <a:txBody>
                    <a:bodyPr/>
                    <a:lstStyle/>
                    <a:p>
                      <a:r>
                        <a:rPr lang="fr-FR" dirty="0" smtClean="0"/>
                        <a:t>CONCLUSION : Le discours tenu par </a:t>
                      </a:r>
                      <a:r>
                        <a:rPr lang="fr-FR" dirty="0" err="1" smtClean="0"/>
                        <a:t>Bardamu</a:t>
                      </a:r>
                      <a:r>
                        <a:rPr lang="fr-FR" dirty="0" smtClean="0"/>
                        <a:t>  permet de cibler les origines sociales</a:t>
                      </a:r>
                      <a:r>
                        <a:rPr lang="fr-FR" baseline="0" dirty="0" smtClean="0"/>
                        <a:t> du personnage.</a:t>
                      </a:r>
                      <a:endParaRPr lang="fr-FR" dirty="0"/>
                    </a:p>
                  </a:txBody>
                  <a:tcPr/>
                </a:tc>
                <a:tc hMerge="1">
                  <a:txBody>
                    <a:bodyPr/>
                    <a:lstStyle/>
                    <a:p>
                      <a:endParaRPr lang="fr-FR" sz="1400" dirty="0">
                        <a:latin typeface="Comic Sans MS" pitchFamily="66" charset="0"/>
                      </a:endParaRPr>
                    </a:p>
                  </a:txBody>
                  <a:tcPr/>
                </a:tc>
              </a:tr>
            </a:tbl>
          </a:graphicData>
        </a:graphic>
      </p:graphicFrame>
      <p:sp>
        <p:nvSpPr>
          <p:cNvPr id="3" name="ZoneTexte 2"/>
          <p:cNvSpPr txBox="1"/>
          <p:nvPr/>
        </p:nvSpPr>
        <p:spPr>
          <a:xfrm>
            <a:off x="642910" y="428604"/>
            <a:ext cx="6929486" cy="400110"/>
          </a:xfrm>
          <a:prstGeom prst="rect">
            <a:avLst/>
          </a:prstGeom>
          <a:noFill/>
        </p:spPr>
        <p:txBody>
          <a:bodyPr wrap="square" rtlCol="0">
            <a:spAutoFit/>
          </a:bodyPr>
          <a:lstStyle/>
          <a:p>
            <a:pPr algn="ctr"/>
            <a:r>
              <a:rPr lang="fr-FR" sz="2000" dirty="0" smtClean="0">
                <a:latin typeface="Comic Sans MS" pitchFamily="66" charset="0"/>
              </a:rPr>
              <a:t>QUI EST BARDAMU ?</a:t>
            </a:r>
            <a:endParaRPr lang="fr-FR" sz="20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7356" y="500042"/>
            <a:ext cx="4857784" cy="707886"/>
          </a:xfrm>
          <a:prstGeom prst="rect">
            <a:avLst/>
          </a:prstGeom>
          <a:noFill/>
        </p:spPr>
        <p:txBody>
          <a:bodyPr wrap="square" rtlCol="0">
            <a:spAutoFit/>
          </a:bodyPr>
          <a:lstStyle/>
          <a:p>
            <a:pPr algn="ctr"/>
            <a:r>
              <a:rPr lang="fr-FR" sz="4000" b="1" dirty="0" smtClean="0">
                <a:solidFill>
                  <a:srgbClr val="FFFF00"/>
                </a:solidFill>
                <a:latin typeface="Comic Sans MS" pitchFamily="66" charset="0"/>
              </a:rPr>
              <a:t>Trace écrite …</a:t>
            </a:r>
            <a:endParaRPr lang="fr-FR" sz="4000" b="1" dirty="0">
              <a:solidFill>
                <a:srgbClr val="FFFF00"/>
              </a:solidFill>
              <a:latin typeface="Comic Sans MS" pitchFamily="66" charset="0"/>
            </a:endParaRPr>
          </a:p>
        </p:txBody>
      </p:sp>
      <p:sp>
        <p:nvSpPr>
          <p:cNvPr id="4" name="ZoneTexte 3"/>
          <p:cNvSpPr txBox="1"/>
          <p:nvPr/>
        </p:nvSpPr>
        <p:spPr>
          <a:xfrm>
            <a:off x="357158" y="2143116"/>
            <a:ext cx="8143932" cy="3416320"/>
          </a:xfrm>
          <a:prstGeom prst="rect">
            <a:avLst/>
          </a:prstGeom>
          <a:noFill/>
        </p:spPr>
        <p:txBody>
          <a:bodyPr wrap="square" rtlCol="0">
            <a:spAutoFit/>
          </a:bodyPr>
          <a:lstStyle/>
          <a:p>
            <a:pPr>
              <a:lnSpc>
                <a:spcPct val="150000"/>
              </a:lnSpc>
            </a:pPr>
            <a:r>
              <a:rPr lang="fr-FR" sz="2400" b="1" dirty="0" smtClean="0">
                <a:latin typeface="Lucida Handwriting" pitchFamily="66" charset="0"/>
              </a:rPr>
              <a:t>Dans cet extrait, tiré du </a:t>
            </a:r>
            <a:r>
              <a:rPr lang="fr-FR" sz="2400" b="1" u="sng" dirty="0" smtClean="0">
                <a:latin typeface="Lucida Handwriting" pitchFamily="66" charset="0"/>
              </a:rPr>
              <a:t>Voyage au  bout de la nuit,</a:t>
            </a:r>
            <a:r>
              <a:rPr lang="fr-FR" sz="2400" b="1" dirty="0" smtClean="0">
                <a:latin typeface="Lucida Handwriting" pitchFamily="66" charset="0"/>
              </a:rPr>
              <a:t>  nous découvrons le personnage de Ferdinand </a:t>
            </a:r>
            <a:r>
              <a:rPr lang="fr-FR" sz="2400" b="1" dirty="0" err="1" smtClean="0">
                <a:latin typeface="Lucida Handwriting" pitchFamily="66" charset="0"/>
              </a:rPr>
              <a:t>Bardamu</a:t>
            </a:r>
            <a:r>
              <a:rPr lang="fr-FR" sz="2400" b="1" dirty="0" smtClean="0">
                <a:latin typeface="Lucida Handwriting" pitchFamily="66" charset="0"/>
              </a:rPr>
              <a:t> : un homme jeune ,naïf et originaire d’un milieu modeste.  Son  discours provocateur le présente comme un homme révolté, en colère. </a:t>
            </a:r>
            <a:endParaRPr lang="fr-FR" sz="2400" b="1" dirty="0">
              <a:latin typeface="Lucida Handwriting"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214290"/>
            <a:ext cx="807246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Etape 2</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Cette seconde étape s’ouvre sur la lecture d’un second extrait. L’objectif de cette lecture est d’amener les élèves à s’interroger sur le destin de l’homme. L’homme ne serait-il qu’un « objet » dont on peut aisément disposer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 repérage des comparaisons, des métaphores, des indices de l’énonciation, du champ lexical de la peur a permis aux élèves de mesurer l’atrocité de la guerre. Le relevé des phrases interrogatives et exclamatives ont permis de cerner les sentiments éprouvés par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et l’état psychologique du narrateur.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 relevé des situations absurdes a permis de cerner le regard que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porte sur la guerre.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Au cours de cette phase dialoguée, les élèves ont été invités à prendre des notes. Pour les aider une fiche guidance </a:t>
            </a:r>
            <a:r>
              <a:rPr lang="fr-FR" sz="2400" dirty="0" smtClean="0">
                <a:latin typeface="Comic Sans MS" pitchFamily="66" charset="0"/>
                <a:ea typeface="Calibri" pitchFamily="34" charset="0"/>
                <a:cs typeface="Arial" pitchFamily="34" charset="0"/>
              </a:rPr>
              <a:t>l</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eur est distribuée.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 y="3"/>
          <a:ext cx="9144000" cy="6850511"/>
        </p:xfrm>
        <a:graphic>
          <a:graphicData uri="http://schemas.openxmlformats.org/drawingml/2006/table">
            <a:tbl>
              <a:tblPr firstRow="1" bandRow="1">
                <a:tableStyleId>{5C22544A-7EE6-4342-B048-85BDC9FD1C3A}</a:tableStyleId>
              </a:tblPr>
              <a:tblGrid>
                <a:gridCol w="3048000"/>
                <a:gridCol w="6096000"/>
              </a:tblGrid>
              <a:tr h="979714">
                <a:tc gridSpan="2">
                  <a:txBody>
                    <a:bodyPr/>
                    <a:lstStyle/>
                    <a:p>
                      <a:pPr algn="ctr"/>
                      <a:endParaRPr lang="fr-FR" sz="2400" dirty="0" smtClean="0">
                        <a:solidFill>
                          <a:schemeClr val="bg1"/>
                        </a:solidFill>
                        <a:latin typeface="Arial Black" pitchFamily="34" charset="0"/>
                      </a:endParaRPr>
                    </a:p>
                    <a:p>
                      <a:pPr algn="ctr"/>
                      <a:r>
                        <a:rPr lang="fr-FR" sz="2400" dirty="0" smtClean="0">
                          <a:solidFill>
                            <a:schemeClr val="bg1"/>
                          </a:solidFill>
                          <a:latin typeface="Arial Black" pitchFamily="34" charset="0"/>
                        </a:rPr>
                        <a:t>FICHE GUIDANCE A LA PRISE DE NOTES</a:t>
                      </a:r>
                      <a:endParaRPr lang="fr-FR" sz="2400" dirty="0">
                        <a:solidFill>
                          <a:schemeClr val="bg1"/>
                        </a:solidFill>
                        <a:latin typeface="Arial Black" pitchFamily="34" charset="0"/>
                      </a:endParaRPr>
                    </a:p>
                  </a:txBody>
                  <a:tcPr/>
                </a:tc>
                <a:tc hMerge="1">
                  <a:txBody>
                    <a:bodyPr/>
                    <a:lstStyle/>
                    <a:p>
                      <a:endParaRPr lang="fr-FR" dirty="0"/>
                    </a:p>
                  </a:txBody>
                  <a:tcPr/>
                </a:tc>
              </a:tr>
              <a:tr h="979714">
                <a:tc>
                  <a:txBody>
                    <a:bodyPr/>
                    <a:lstStyle/>
                    <a:p>
                      <a:pPr algn="ctr"/>
                      <a:endParaRPr lang="fr-FR" dirty="0" smtClean="0"/>
                    </a:p>
                    <a:p>
                      <a:pPr algn="ctr"/>
                      <a:r>
                        <a:rPr lang="fr-FR" dirty="0" smtClean="0"/>
                        <a:t>OUTILS  LINGUISTIQUES</a:t>
                      </a:r>
                      <a:endParaRPr lang="fr-FR" dirty="0"/>
                    </a:p>
                  </a:txBody>
                  <a:tcPr/>
                </a:tc>
                <a:tc>
                  <a:txBody>
                    <a:bodyPr/>
                    <a:lstStyle/>
                    <a:p>
                      <a:pPr algn="ctr"/>
                      <a:endParaRPr lang="fr-FR" dirty="0" smtClean="0"/>
                    </a:p>
                    <a:p>
                      <a:pPr algn="ctr"/>
                      <a:r>
                        <a:rPr lang="fr-FR" dirty="0" smtClean="0"/>
                        <a:t>RELEVES  DANS LE TEXTE</a:t>
                      </a:r>
                      <a:endParaRPr lang="fr-FR" dirty="0"/>
                    </a:p>
                  </a:txBody>
                  <a:tcPr/>
                </a:tc>
              </a:tr>
              <a:tr h="755189">
                <a:tc>
                  <a:txBody>
                    <a:bodyPr/>
                    <a:lstStyle/>
                    <a:p>
                      <a:pPr algn="ctr"/>
                      <a:endParaRPr lang="fr-FR" dirty="0" smtClean="0"/>
                    </a:p>
                    <a:p>
                      <a:pPr algn="ctr"/>
                      <a:r>
                        <a:rPr lang="fr-FR" dirty="0" smtClean="0"/>
                        <a:t>Phrases interrogatives</a:t>
                      </a:r>
                      <a:endParaRPr lang="fr-FR" dirty="0"/>
                    </a:p>
                  </a:txBody>
                  <a:tcPr/>
                </a:tc>
                <a:tc>
                  <a:txBody>
                    <a:bodyPr/>
                    <a:lstStyle/>
                    <a:p>
                      <a:r>
                        <a:rPr kumimoji="0" lang="fr-FR" sz="1200" kern="1200" dirty="0" smtClean="0">
                          <a:solidFill>
                            <a:schemeClr val="dk1"/>
                          </a:solidFill>
                          <a:latin typeface="Comic Sans MS" pitchFamily="66" charset="0"/>
                          <a:ea typeface="+mn-ea"/>
                          <a:cs typeface="+mn-cs"/>
                        </a:rPr>
                        <a:t>On ne lui disait donc pas d’en haut qu’il y avait méprise ? Abominable erreur ? Maldonne ? Qu’on s’était trompé ? </a:t>
                      </a:r>
                    </a:p>
                    <a:p>
                      <a:r>
                        <a:rPr kumimoji="0" lang="fr-FR" sz="1200" kern="1200" dirty="0" smtClean="0">
                          <a:solidFill>
                            <a:schemeClr val="dk1"/>
                          </a:solidFill>
                          <a:latin typeface="Comic Sans MS" pitchFamily="66" charset="0"/>
                          <a:ea typeface="+mn-ea"/>
                          <a:cs typeface="+mn-cs"/>
                        </a:rPr>
                        <a:t>Comment aurais-je pu me douter moi de cette horreur en quittant la place Clichy?</a:t>
                      </a:r>
                      <a:endParaRPr lang="fr-FR" sz="1200" dirty="0">
                        <a:latin typeface="Comic Sans MS" pitchFamily="66" charset="0"/>
                      </a:endParaRPr>
                    </a:p>
                  </a:txBody>
                  <a:tcPr/>
                </a:tc>
              </a:tr>
              <a:tr h="500066">
                <a:tc>
                  <a:txBody>
                    <a:bodyPr/>
                    <a:lstStyle/>
                    <a:p>
                      <a:pPr algn="ctr"/>
                      <a:r>
                        <a:rPr lang="fr-FR" dirty="0" smtClean="0"/>
                        <a:t>Métaphores</a:t>
                      </a:r>
                      <a:endParaRPr lang="fr-FR" dirty="0"/>
                    </a:p>
                  </a:txBody>
                  <a:tcPr/>
                </a:tc>
                <a:tc>
                  <a:txBody>
                    <a:bodyPr/>
                    <a:lstStyle/>
                    <a:p>
                      <a:r>
                        <a:rPr kumimoji="0" lang="fr-FR" sz="1200" kern="1200" dirty="0" smtClean="0">
                          <a:solidFill>
                            <a:schemeClr val="dk1"/>
                          </a:solidFill>
                          <a:latin typeface="Comic Sans MS" pitchFamily="66" charset="0"/>
                          <a:ea typeface="+mn-ea"/>
                          <a:cs typeface="+mn-cs"/>
                        </a:rPr>
                        <a:t>les peupliers mêlaient leurs rafales de feuilles aux petits bruits secs qui venaient de là-bas sur nous.</a:t>
                      </a:r>
                      <a:endParaRPr lang="fr-FR" sz="1200" dirty="0">
                        <a:latin typeface="Comic Sans MS" pitchFamily="66" charset="0"/>
                      </a:endParaRPr>
                    </a:p>
                  </a:txBody>
                  <a:tcPr/>
                </a:tc>
              </a:tr>
              <a:tr h="785818">
                <a:tc>
                  <a:txBody>
                    <a:bodyPr/>
                    <a:lstStyle/>
                    <a:p>
                      <a:pPr algn="ctr"/>
                      <a:endParaRPr lang="fr-FR" dirty="0" smtClean="0"/>
                    </a:p>
                    <a:p>
                      <a:pPr algn="ctr"/>
                      <a:r>
                        <a:rPr lang="fr-FR" dirty="0" smtClean="0"/>
                        <a:t>Comparaisons</a:t>
                      </a:r>
                      <a:endParaRPr lang="fr-FR" dirty="0"/>
                    </a:p>
                  </a:txBody>
                  <a:tcPr/>
                </a:tc>
                <a:tc>
                  <a:txBody>
                    <a:bodyPr/>
                    <a:lstStyle/>
                    <a:p>
                      <a:r>
                        <a:rPr kumimoji="0" lang="fr-FR" sz="1200" kern="1200" dirty="0" smtClean="0">
                          <a:solidFill>
                            <a:schemeClr val="dk1"/>
                          </a:solidFill>
                          <a:latin typeface="Comic Sans MS" pitchFamily="66" charset="0"/>
                          <a:ea typeface="+mn-ea"/>
                          <a:cs typeface="+mn-cs"/>
                        </a:rPr>
                        <a:t>- Ces soldats inconnus nous rataient sans cesse, mais tout en nous entourant de mille morts, on s’en trouvait comme habillés. </a:t>
                      </a:r>
                    </a:p>
                    <a:p>
                      <a:r>
                        <a:rPr kumimoji="0" lang="fr-FR" sz="1200" kern="1200" dirty="0" smtClean="0">
                          <a:solidFill>
                            <a:schemeClr val="dk1"/>
                          </a:solidFill>
                          <a:latin typeface="Comic Sans MS" pitchFamily="66" charset="0"/>
                          <a:ea typeface="+mn-ea"/>
                          <a:cs typeface="+mn-cs"/>
                        </a:rPr>
                        <a:t>- L’odeur pointue de la poudre et du soufre nous restait comme pour tuer les punaises et les puces de la terre entière</a:t>
                      </a:r>
                      <a:endParaRPr lang="fr-FR" sz="1200" dirty="0">
                        <a:latin typeface="Comic Sans MS" pitchFamily="66" charset="0"/>
                      </a:endParaRPr>
                    </a:p>
                  </a:txBody>
                  <a:tcPr/>
                </a:tc>
              </a:tr>
              <a:tr h="748676">
                <a:tc>
                  <a:txBody>
                    <a:bodyPr/>
                    <a:lstStyle/>
                    <a:p>
                      <a:pPr algn="ctr"/>
                      <a:endParaRPr lang="fr-FR" sz="1400" dirty="0" smtClean="0">
                        <a:latin typeface="Comic Sans MS" pitchFamily="66" charset="0"/>
                      </a:endParaRPr>
                    </a:p>
                    <a:p>
                      <a:pPr algn="ctr"/>
                      <a:r>
                        <a:rPr lang="fr-FR" sz="1800" dirty="0" smtClean="0">
                          <a:latin typeface="+mj-lt"/>
                        </a:rPr>
                        <a:t>Champ</a:t>
                      </a:r>
                      <a:r>
                        <a:rPr lang="fr-FR" sz="1800" baseline="0" dirty="0" smtClean="0">
                          <a:latin typeface="+mj-lt"/>
                        </a:rPr>
                        <a:t> lexical </a:t>
                      </a:r>
                    </a:p>
                    <a:p>
                      <a:pPr algn="ctr"/>
                      <a:r>
                        <a:rPr lang="fr-FR" sz="1800" baseline="0" dirty="0" smtClean="0">
                          <a:latin typeface="+mj-lt"/>
                        </a:rPr>
                        <a:t>de la peur</a:t>
                      </a:r>
                      <a:endParaRPr lang="fr-FR" sz="1800" dirty="0">
                        <a:latin typeface="+mj-lt"/>
                      </a:endParaRPr>
                    </a:p>
                  </a:txBody>
                  <a:tcPr/>
                </a:tc>
                <a:tc>
                  <a:txBody>
                    <a:bodyPr/>
                    <a:lstStyle/>
                    <a:p>
                      <a:pPr algn="l"/>
                      <a:r>
                        <a:rPr kumimoji="0" lang="fr-FR" sz="1200" kern="1200" dirty="0" smtClean="0">
                          <a:solidFill>
                            <a:schemeClr val="dk1"/>
                          </a:solidFill>
                          <a:latin typeface="Comic Sans MS" pitchFamily="66" charset="0"/>
                          <a:ea typeface="+mn-ea"/>
                          <a:cs typeface="+mn-cs"/>
                        </a:rPr>
                        <a:t>la transpiration lui coulant le long de la jugulaire, et ses mâchoires tremblaient si fort qu’il en poussait des petits cris avortés, tel un petit chien qui rêve. On ne pouvait démêler s’il voulait nous parler ou bien s’il pleurait.</a:t>
                      </a:r>
                      <a:endParaRPr lang="fr-FR" sz="1200" dirty="0">
                        <a:latin typeface="Comic Sans MS" pitchFamily="66" charset="0"/>
                      </a:endParaRPr>
                    </a:p>
                  </a:txBody>
                  <a:tcPr/>
                </a:tc>
              </a:tr>
              <a:tr h="979714">
                <a:tc gridSpan="2">
                  <a:txBody>
                    <a:bodyPr/>
                    <a:lstStyle/>
                    <a:p>
                      <a:pPr algn="ctr"/>
                      <a:r>
                        <a:rPr lang="fr-FR" sz="1800" dirty="0" smtClean="0">
                          <a:latin typeface="+mj-lt"/>
                        </a:rPr>
                        <a:t>Les situations absurdes :</a:t>
                      </a:r>
                    </a:p>
                    <a:p>
                      <a:pPr algn="l"/>
                      <a:r>
                        <a:rPr kumimoji="0" lang="fr-FR" sz="1400" kern="1200" dirty="0" smtClean="0">
                          <a:solidFill>
                            <a:schemeClr val="dk1"/>
                          </a:solidFill>
                          <a:latin typeface="Comic Sans MS" pitchFamily="66" charset="0"/>
                          <a:ea typeface="+mn-ea"/>
                          <a:cs typeface="+mn-cs"/>
                        </a:rPr>
                        <a:t>Lui, notre colonel, savait peut-être pourquoi ces deux gens-là tiraient, les Allemands aussi peut-être qu’ils savaient, mais moi, vraiment, je savais pas. </a:t>
                      </a:r>
                      <a:endParaRPr lang="fr-FR" sz="1400" dirty="0">
                        <a:latin typeface="Comic Sans MS" pitchFamily="66" charset="0"/>
                      </a:endParaRPr>
                    </a:p>
                  </a:txBody>
                  <a:tcPr/>
                </a:tc>
                <a:tc hMerge="1">
                  <a:txBody>
                    <a:bodyPr/>
                    <a:lstStyle/>
                    <a:p>
                      <a:endParaRPr lang="fr-FR" dirty="0"/>
                    </a:p>
                  </a:txBody>
                  <a:tcPr/>
                </a:tc>
              </a:tr>
              <a:tr h="979714">
                <a:tc gridSpan="2">
                  <a:txBody>
                    <a:bodyPr/>
                    <a:lstStyle/>
                    <a:p>
                      <a:pPr algn="ctr"/>
                      <a:r>
                        <a:rPr lang="fr-FR" sz="1800" dirty="0" smtClean="0">
                          <a:latin typeface="+mj-lt"/>
                        </a:rPr>
                        <a:t>Le regard de </a:t>
                      </a:r>
                      <a:r>
                        <a:rPr lang="fr-FR" sz="1800" dirty="0" err="1" smtClean="0">
                          <a:latin typeface="+mj-lt"/>
                        </a:rPr>
                        <a:t>Bardamu</a:t>
                      </a:r>
                      <a:r>
                        <a:rPr lang="fr-FR" sz="1800" dirty="0" smtClean="0">
                          <a:latin typeface="+mj-lt"/>
                        </a:rPr>
                        <a:t>  sur la guerre :</a:t>
                      </a:r>
                    </a:p>
                    <a:p>
                      <a:pPr algn="l"/>
                      <a:r>
                        <a:rPr lang="fr-FR" sz="1800" dirty="0" err="1" smtClean="0">
                          <a:latin typeface="+mj-lt"/>
                        </a:rPr>
                        <a:t>Bardamu</a:t>
                      </a:r>
                      <a:r>
                        <a:rPr lang="fr-FR" sz="1800" baseline="0" dirty="0" smtClean="0">
                          <a:latin typeface="+mj-lt"/>
                        </a:rPr>
                        <a:t> s’interroge  / Il ne comprend pas la guerre, la juge absurde et inutile/ Il se pose la question  de la place de l’homme/ L’homme n’est-il qu’un objet dont on peut disposer?</a:t>
                      </a:r>
                      <a:endParaRPr lang="fr-FR" sz="1800" dirty="0">
                        <a:latin typeface="+mj-lt"/>
                      </a:endParaRPr>
                    </a:p>
                  </a:txBody>
                  <a:tcPr/>
                </a:tc>
                <a:tc hMerge="1">
                  <a:txBody>
                    <a:bodyPr/>
                    <a:lstStyle/>
                    <a:p>
                      <a:endParaRPr lang="fr-F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14282" y="0"/>
            <a:ext cx="8786874"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Comic Sans MS" pitchFamily="66" charset="0"/>
                <a:ea typeface="Calibri" pitchFamily="34" charset="0"/>
                <a:cs typeface="Arial" pitchFamily="34" charset="0"/>
              </a:rPr>
              <a:t>Je propose un travail d’écriture afin de réinvestir les notions.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Consigne d’écriture</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p>
          <a:p>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Quelques jours après son arrivée sur le front,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écrit à Arthur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Ganate</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afin de relater ce qu’il vit. En vous appuyant sur quelques passages empruntés au texte, vous rédigerez cette lettre afin de montrer l’atrocité et l’absurdité de la guerre. Vous ne manquerez pas de souligner les interrogations de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sur la place qui est accordée à l’homme. </a:t>
            </a:r>
          </a:p>
          <a:p>
            <a:pPr>
              <a:buFont typeface="Wingdings" pitchFamily="2" charset="2"/>
              <a:buChar char="Ø"/>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Afin de faciliter ce travail d’écriture, j’ai distribué aux élèves un document </a:t>
            </a:r>
            <a:r>
              <a:rPr lang="fr-FR" sz="2400" dirty="0">
                <a:latin typeface="Comic Sans MS" pitchFamily="66" charset="0"/>
              </a:rPr>
              <a:t>très succinct qui relatait la chronologie de la Première Guerre mondiale (Il s’était avéré, en effet, qu’ils n’en avaient que de vagues souvenirs).</a:t>
            </a:r>
          </a:p>
          <a:p>
            <a:pPr lvl="0">
              <a:buFont typeface="Wingdings" pitchFamily="2" charset="2"/>
              <a:buChar char="Ø"/>
            </a:pPr>
            <a:r>
              <a:rPr lang="fr-FR" sz="2400" dirty="0" smtClean="0">
                <a:latin typeface="Comic Sans MS" pitchFamily="66" charset="0"/>
              </a:rPr>
              <a:t> Des </a:t>
            </a:r>
            <a:r>
              <a:rPr lang="fr-FR" sz="2400" dirty="0">
                <a:latin typeface="Comic Sans MS" pitchFamily="66" charset="0"/>
              </a:rPr>
              <a:t>lettres de poilus ont été lues en classe. </a:t>
            </a:r>
          </a:p>
          <a:p>
            <a:pPr lvl="0"/>
            <a:r>
              <a:rPr lang="fr-FR" sz="2400" dirty="0">
                <a:latin typeface="Comic Sans MS" pitchFamily="66" charset="0"/>
              </a:rPr>
              <a:t>Le vocabulaire du doute et de la peur ont été abordés à travers des exercices proposés à la maison. Ils ont facilité la situation d’écriture.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pie élève 001.jpg"/>
          <p:cNvPicPr>
            <a:picLocks noChangeAspect="1"/>
          </p:cNvPicPr>
          <p:nvPr/>
        </p:nvPicPr>
        <p:blipFill>
          <a:blip r:embed="rId2" cstate="print"/>
          <a:stretch>
            <a:fillRect/>
          </a:stretch>
        </p:blipFill>
        <p:spPr>
          <a:xfrm>
            <a:off x="2078715" y="0"/>
            <a:ext cx="4986570" cy="6858000"/>
          </a:xfrm>
          <a:prstGeom prst="rect">
            <a:avLst/>
          </a:prstGeom>
        </p:spPr>
      </p:pic>
      <p:sp>
        <p:nvSpPr>
          <p:cNvPr id="3" name="ZoneTexte 2"/>
          <p:cNvSpPr txBox="1"/>
          <p:nvPr/>
        </p:nvSpPr>
        <p:spPr>
          <a:xfrm>
            <a:off x="1928794" y="571480"/>
            <a:ext cx="1000132" cy="369332"/>
          </a:xfrm>
          <a:prstGeom prst="rect">
            <a:avLst/>
          </a:prstGeom>
          <a:solidFill>
            <a:schemeClr val="tx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smtClean="0">
                <a:ln>
                  <a:noFill/>
                </a:ln>
                <a:effectLst/>
                <a:latin typeface="Comic Sans MS" pitchFamily="66" charset="0"/>
                <a:ea typeface="Calibri" pitchFamily="34" charset="0"/>
                <a:cs typeface="Arial" pitchFamily="34" charset="0"/>
              </a:rPr>
              <a:t>Etape 3</a:t>
            </a: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Avant d’entrer dans l’analyse du troisième extrait, je demande aux élèves de lire en autonomie et en anticipation de cours, l’extrait 3. </a:t>
            </a:r>
            <a:endParaRPr kumimoji="0" lang="fr-FR" sz="24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L’analyse de l’extrait porte essentiellement  sur l’opposition des discours : celui  tenu par </a:t>
            </a:r>
            <a:r>
              <a:rPr kumimoji="0" lang="fr-FR" sz="2400" b="0"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 et celui avancé par Lola. Je demande aux élèves de relever les arguments employés par les deux personnages et de les reformuler.</a:t>
            </a:r>
            <a:endParaRPr kumimoji="0" lang="fr-FR" sz="24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Cette démarche me permet de m’assurer que les élèves ont intégré les deux discours. Elle permet également de lancer le travail d’écriture proposé à la fin de cette séance. </a:t>
            </a:r>
            <a:endParaRPr kumimoji="0" lang="fr-FR" sz="24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smtClean="0">
                <a:ln>
                  <a:noFill/>
                </a:ln>
                <a:effectLst/>
                <a:latin typeface="Comic Sans MS" pitchFamily="66" charset="0"/>
                <a:ea typeface="Calibri" pitchFamily="34" charset="0"/>
                <a:cs typeface="Arial" pitchFamily="34" charset="0"/>
              </a:rPr>
              <a:t>Travail d’écriture</a:t>
            </a: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 : </a:t>
            </a:r>
            <a:endParaRPr kumimoji="0" lang="fr-FR" sz="24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Comic Sans MS" pitchFamily="66" charset="0"/>
                <a:ea typeface="Calibri" pitchFamily="34" charset="0"/>
                <a:cs typeface="Arial" pitchFamily="34" charset="0"/>
              </a:rPr>
              <a:t>Rédigez un paragraphe de six lignes dans lequel vous résumerez cet extrait. Ce travail d’écriture fait office de trace écrite.</a:t>
            </a:r>
            <a:endParaRPr kumimoji="0" lang="fr-FR" sz="2400" b="0" i="0" u="none" strike="noStrike" cap="none" normalizeH="0" baseline="0" dirty="0" smtClean="0">
              <a:ln>
                <a:noFill/>
              </a:ln>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714356"/>
            <a:ext cx="8429684" cy="5539978"/>
          </a:xfrm>
          <a:prstGeom prst="rect">
            <a:avLst/>
          </a:prstGeom>
          <a:noFill/>
        </p:spPr>
        <p:txBody>
          <a:bodyPr wrap="square" rtlCol="0">
            <a:spAutoFit/>
          </a:bodyPr>
          <a:lstStyle/>
          <a:p>
            <a:r>
              <a:rPr lang="fr-FR" sz="2400" dirty="0" smtClean="0">
                <a:latin typeface="Lucida Handwriting" pitchFamily="66" charset="0"/>
              </a:rPr>
              <a:t>EXEMPLE DE PARAGRAPHE:</a:t>
            </a:r>
          </a:p>
          <a:p>
            <a:endParaRPr lang="fr-FR" sz="2400" dirty="0" smtClean="0">
              <a:latin typeface="Lucida Handwriting" pitchFamily="66" charset="0"/>
            </a:endParaRPr>
          </a:p>
          <a:p>
            <a:pPr>
              <a:lnSpc>
                <a:spcPct val="150000"/>
              </a:lnSpc>
            </a:pPr>
            <a:r>
              <a:rPr lang="fr-FR" sz="2400" dirty="0" smtClean="0">
                <a:latin typeface="Lucida Handwriting" pitchFamily="66" charset="0"/>
              </a:rPr>
              <a:t>Dans ce passage, </a:t>
            </a:r>
            <a:r>
              <a:rPr lang="fr-FR" sz="2400" dirty="0" err="1" smtClean="0">
                <a:latin typeface="Lucida Handwriting" pitchFamily="66" charset="0"/>
              </a:rPr>
              <a:t>Bardamu</a:t>
            </a:r>
            <a:r>
              <a:rPr lang="fr-FR" sz="2400" dirty="0" smtClean="0">
                <a:latin typeface="Lucida Handwriting" pitchFamily="66" charset="0"/>
              </a:rPr>
              <a:t> expose son point de vue sur la guerre. Il la juge inutile. Pour justifier son point de vue , il emploie des arguments  fondés sur la valeur de l’homme. Il estime  que l’homme ne doit  pas sacrifier sa vie pour la patrie. De son côté, Lola estime qu’il est du devoir de l’homme  de faire la guerre et de sauver sa patrie lorsqu’elle est en danger.</a:t>
            </a:r>
          </a:p>
          <a:p>
            <a:endParaRPr lang="fr-FR" dirty="0">
              <a:latin typeface="Lucida Handwriting"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571480"/>
          <a:ext cx="9144000" cy="5857916"/>
        </p:xfrm>
        <a:graphic>
          <a:graphicData uri="http://schemas.openxmlformats.org/drawingml/2006/table">
            <a:tbl>
              <a:tblPr/>
              <a:tblGrid>
                <a:gridCol w="1128370"/>
                <a:gridCol w="1128370"/>
                <a:gridCol w="1627632"/>
                <a:gridCol w="1684324"/>
                <a:gridCol w="2073860"/>
                <a:gridCol w="1501444"/>
              </a:tblGrid>
              <a:tr h="897228">
                <a:tc>
                  <a:txBody>
                    <a:bodyPr/>
                    <a:lstStyle/>
                    <a:p>
                      <a:pPr algn="ctr">
                        <a:spcAft>
                          <a:spcPts val="0"/>
                        </a:spcAft>
                      </a:pPr>
                      <a:r>
                        <a:rPr lang="fr-FR" sz="1800" dirty="0" smtClean="0">
                          <a:latin typeface="Comic Sans MS"/>
                          <a:ea typeface="Times New Roman"/>
                          <a:cs typeface="Times New Roman"/>
                        </a:rPr>
                        <a:t>Séance</a:t>
                      </a:r>
                    </a:p>
                    <a:p>
                      <a:pPr algn="ctr">
                        <a:spcAft>
                          <a:spcPts val="0"/>
                        </a:spcAft>
                      </a:pPr>
                      <a:r>
                        <a:rPr lang="fr-FR" sz="1800" dirty="0" smtClean="0">
                          <a:latin typeface="Comic Sans MS"/>
                          <a:ea typeface="Times New Roman"/>
                          <a:cs typeface="Times New Roman"/>
                        </a:rPr>
                        <a:t> </a:t>
                      </a:r>
                      <a:r>
                        <a:rPr lang="fr-FR" sz="1800" dirty="0">
                          <a:latin typeface="Comic Sans MS"/>
                          <a:ea typeface="Times New Roman"/>
                          <a:cs typeface="Times New Roman"/>
                        </a:rPr>
                        <a:t>1</a:t>
                      </a:r>
                      <a:endParaRPr lang="fr-FR" sz="1800" dirty="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Comic Sans MS"/>
                          <a:ea typeface="Times New Roman"/>
                          <a:cs typeface="Times New Roman"/>
                        </a:rPr>
                        <a:t>Support</a:t>
                      </a:r>
                      <a:endParaRPr lang="fr-FR" sz="180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Comic Sans MS"/>
                          <a:ea typeface="Times New Roman"/>
                          <a:cs typeface="Times New Roman"/>
                        </a:rPr>
                        <a:t>Activités </a:t>
                      </a:r>
                      <a:endParaRPr lang="fr-FR" sz="180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Comic Sans MS"/>
                          <a:ea typeface="Times New Roman"/>
                          <a:cs typeface="Times New Roman"/>
                        </a:rPr>
                        <a:t>Capacités </a:t>
                      </a:r>
                      <a:endParaRPr lang="fr-FR" sz="180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Comic Sans MS"/>
                          <a:ea typeface="Times New Roman"/>
                          <a:cs typeface="Times New Roman"/>
                        </a:rPr>
                        <a:t>Connaissances </a:t>
                      </a:r>
                      <a:endParaRPr lang="fr-FR" sz="180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Comic Sans MS"/>
                          <a:ea typeface="Times New Roman"/>
                          <a:cs typeface="Times New Roman"/>
                        </a:rPr>
                        <a:t>Attitude </a:t>
                      </a:r>
                      <a:endParaRPr lang="fr-FR" sz="1800">
                        <a:latin typeface="Arial"/>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0688">
                <a:tc>
                  <a:txBody>
                    <a:bodyPr/>
                    <a:lstStyle/>
                    <a:p>
                      <a:pPr algn="ctr">
                        <a:spcAft>
                          <a:spcPts val="0"/>
                        </a:spcAft>
                      </a:pPr>
                      <a:endParaRPr lang="fr-FR" sz="1600" dirty="0">
                        <a:latin typeface="Comic Sans MS" pitchFamily="66" charset="0"/>
                        <a:ea typeface="Times New Roman"/>
                      </a:endParaRPr>
                    </a:p>
                    <a:p>
                      <a:pPr algn="ctr">
                        <a:spcAft>
                          <a:spcPts val="0"/>
                        </a:spcAft>
                      </a:pPr>
                      <a:r>
                        <a:rPr lang="fr-FR" sz="1600" dirty="0">
                          <a:latin typeface="Comic Sans MS" pitchFamily="66" charset="0"/>
                          <a:ea typeface="Times New Roman"/>
                          <a:cs typeface="Times New Roman"/>
                        </a:rPr>
                        <a:t>L'horreur de la guerre</a:t>
                      </a:r>
                      <a:endParaRPr lang="fr-FR" sz="1600" dirty="0">
                        <a:latin typeface="Comic Sans MS" pitchFamily="66" charset="0"/>
                        <a:ea typeface="Calibri"/>
                      </a:endParaRPr>
                    </a:p>
                    <a:p>
                      <a:pPr algn="ctr">
                        <a:spcAft>
                          <a:spcPts val="0"/>
                        </a:spcAft>
                      </a:pPr>
                      <a:r>
                        <a:rPr lang="fr-FR" sz="1600" dirty="0">
                          <a:latin typeface="Comic Sans MS" pitchFamily="66" charset="0"/>
                          <a:ea typeface="Times New Roman"/>
                        </a:rPr>
                        <a:t>(3 heures)</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a:latin typeface="Comic Sans MS" pitchFamily="66" charset="0"/>
                        <a:ea typeface="Times New Roman"/>
                        <a:cs typeface="Times New Roman"/>
                      </a:endParaRPr>
                    </a:p>
                    <a:p>
                      <a:pPr algn="ctr">
                        <a:spcAft>
                          <a:spcPts val="0"/>
                        </a:spcAft>
                      </a:pPr>
                      <a:r>
                        <a:rPr lang="fr-FR" sz="1600" dirty="0">
                          <a:latin typeface="Comic Sans MS" pitchFamily="66" charset="0"/>
                          <a:ea typeface="Times New Roman"/>
                          <a:cs typeface="Times New Roman"/>
                        </a:rPr>
                        <a:t>Extraits des chapitres</a:t>
                      </a:r>
                      <a:endParaRPr lang="fr-FR" sz="1600" dirty="0">
                        <a:latin typeface="Comic Sans MS" pitchFamily="66" charset="0"/>
                        <a:ea typeface="Calibri"/>
                      </a:endParaRPr>
                    </a:p>
                    <a:p>
                      <a:pPr algn="ctr">
                        <a:spcAft>
                          <a:spcPts val="0"/>
                        </a:spcAft>
                      </a:pPr>
                      <a:r>
                        <a:rPr lang="fr-FR" sz="1600" dirty="0">
                          <a:latin typeface="Comic Sans MS" pitchFamily="66" charset="0"/>
                          <a:ea typeface="Times New Roman"/>
                          <a:cs typeface="Times New Roman"/>
                        </a:rPr>
                        <a:t> 1 , 2 et 7</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Times New Roman"/>
                          <a:cs typeface="Times New Roman"/>
                        </a:rPr>
                        <a:t>- Lecture de passages choisis </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Débat autour de la lecture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Rédaction d'une lettre, d’un paragraphe</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Times New Roman"/>
                          <a:cs typeface="Times New Roman"/>
                        </a:rPr>
                        <a:t>- Repérer en quoi des personnages de fiction peuvent représenter des questions humaines universelles.</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Organiser sa pensée dans un débat d'idée.</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Times New Roman"/>
                          <a:cs typeface="Times New Roman"/>
                        </a:rPr>
                        <a:t>- Les indices </a:t>
                      </a:r>
                      <a:r>
                        <a:rPr lang="fr-FR" sz="1600" dirty="0" smtClean="0">
                          <a:latin typeface="Comic Sans MS" pitchFamily="66" charset="0"/>
                          <a:ea typeface="Times New Roman"/>
                          <a:cs typeface="Times New Roman"/>
                        </a:rPr>
                        <a:t>  </a:t>
                      </a:r>
                    </a:p>
                    <a:p>
                      <a:pPr>
                        <a:spcAft>
                          <a:spcPts val="0"/>
                        </a:spcAft>
                      </a:pPr>
                      <a:r>
                        <a:rPr lang="fr-FR" sz="1600" dirty="0" smtClean="0">
                          <a:latin typeface="Comic Sans MS" pitchFamily="66" charset="0"/>
                          <a:ea typeface="Times New Roman"/>
                          <a:cs typeface="Times New Roman"/>
                        </a:rPr>
                        <a:t>  d'énonciation</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La négation</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La comparaison, la métaphore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Lexique de la peur, du doute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Valeur du « on »</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600" dirty="0">
                        <a:latin typeface="Comic Sans MS" pitchFamily="66" charset="0"/>
                        <a:ea typeface="Times New Roman"/>
                      </a:endParaRPr>
                    </a:p>
                    <a:p>
                      <a:pPr>
                        <a:spcAft>
                          <a:spcPts val="0"/>
                        </a:spcAft>
                      </a:pPr>
                      <a:r>
                        <a:rPr lang="fr-FR" sz="1600" dirty="0">
                          <a:latin typeface="Comic Sans MS" pitchFamily="66" charset="0"/>
                          <a:ea typeface="Times New Roman"/>
                          <a:cs typeface="Times New Roman"/>
                        </a:rPr>
                        <a:t>- S'interroger sur la condition humaine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Avoir de la curiosité pour le débat d'idée</a:t>
                      </a:r>
                      <a:endParaRPr lang="fr-FR" sz="1600" dirty="0">
                        <a:latin typeface="Comic Sans MS" pitchFamily="66" charset="0"/>
                        <a:ea typeface="Calibri"/>
                      </a:endParaRPr>
                    </a:p>
                  </a:txBody>
                  <a:tcPr marL="33957" marR="33957" marT="33957" marB="33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effectLst/>
                <a:latin typeface="Comic Sans MS" pitchFamily="66" charset="0"/>
                <a:ea typeface="Calibri" pitchFamily="34" charset="0"/>
                <a:cs typeface="Arial" pitchFamily="34" charset="0"/>
              </a:rPr>
              <a:t>Séance 2</a:t>
            </a:r>
            <a:r>
              <a:rPr kumimoji="0" lang="fr-FR" sz="1600" b="1" i="0" u="none" strike="noStrike" cap="none" normalizeH="0" baseline="0" dirty="0" smtClean="0">
                <a:ln>
                  <a:noFill/>
                </a:ln>
                <a:effectLst/>
                <a:latin typeface="Comic Sans MS" pitchFamily="66" charset="0"/>
                <a:ea typeface="Calibri" pitchFamily="34" charset="0"/>
                <a:cs typeface="Arial" pitchFamily="34" charset="0"/>
              </a:rPr>
              <a:t> : Fort</a:t>
            </a:r>
            <a:r>
              <a:rPr kumimoji="0" lang="fr-FR" sz="1600" b="1" i="0" u="none" strike="noStrike" cap="none" normalizeH="0" dirty="0" smtClean="0">
                <a:ln>
                  <a:noFill/>
                </a:ln>
                <a:effectLst/>
                <a:latin typeface="Comic Sans MS" pitchFamily="66" charset="0"/>
                <a:ea typeface="Calibri" pitchFamily="34" charset="0"/>
                <a:cs typeface="Arial" pitchFamily="34" charset="0"/>
              </a:rPr>
              <a:t> </a:t>
            </a:r>
            <a:r>
              <a:rPr kumimoji="0" lang="fr-FR" sz="1600" b="1" i="0" u="none" strike="noStrike" cap="none" normalizeH="0" dirty="0" err="1" smtClean="0">
                <a:ln>
                  <a:noFill/>
                </a:ln>
                <a:effectLst/>
                <a:latin typeface="Comic Sans MS" pitchFamily="66" charset="0"/>
                <a:ea typeface="Calibri" pitchFamily="34" charset="0"/>
                <a:cs typeface="Arial" pitchFamily="34" charset="0"/>
              </a:rPr>
              <a:t>Gono</a:t>
            </a:r>
            <a:endParaRPr kumimoji="0" lang="fr-FR" sz="1600" b="1" i="0" u="none" strike="noStrike" cap="none" normalizeH="0" dirty="0" smtClean="0">
              <a:ln>
                <a:noFill/>
              </a:ln>
              <a:effectLst/>
              <a:latin typeface="Comic Sans MS" pitchFamily="66"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Cette séance s’articule autour de l’analyse de deux extraits.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L’objectif de cette séance est de faire découvrir aux élèves l’expérience que </a:t>
            </a:r>
            <a:r>
              <a:rPr kumimoji="0" lang="fr-FR" sz="1600" b="0"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 va vivre aux colonies.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Afin d’assurer la transition avec la séance 1, je raconte aux élèves que </a:t>
            </a:r>
            <a:r>
              <a:rPr kumimoji="0" lang="fr-FR" sz="1600" b="0"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 a été réformé et qu’il a accepté la proposition qui lui a été faite de partir pour les colonies.</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Les textes sont distribués aux élèves et je leur demande d’en faire une première lecture silencieuse. Mon intention est de susciter chez eux une réaction identique à celle que le roman a engendrée lors de sa publication</a:t>
            </a:r>
            <a:r>
              <a:rPr kumimoji="0" lang="fr-FR" sz="1600" b="0" i="0" u="none" strike="noStrike" cap="none" normalizeH="0" dirty="0" smtClean="0">
                <a:ln>
                  <a:noFill/>
                </a:ln>
                <a:effectLst/>
                <a:latin typeface="Comic Sans MS" pitchFamily="66" charset="0"/>
                <a:ea typeface="Calibri" pitchFamily="34" charset="0"/>
                <a:cs typeface="Arial" pitchFamily="34" charset="0"/>
              </a:rPr>
              <a:t> (scandale)</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Je demande aux élèves de relever les exactions commises envers les</a:t>
            </a:r>
            <a:r>
              <a:rPr kumimoji="0" lang="fr-FR" sz="1600" b="1" i="0" u="none" strike="noStrike" cap="none" normalizeH="0" baseline="0" dirty="0" smtClean="0">
                <a:ln>
                  <a:noFill/>
                </a:ln>
                <a:effectLst/>
                <a:latin typeface="Comic Sans MS" pitchFamily="66" charset="0"/>
                <a:ea typeface="Calibri" pitchFamily="34" charset="0"/>
                <a:cs typeface="Arial" pitchFamily="34" charset="0"/>
              </a:rPr>
              <a:t> </a:t>
            </a: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colonisés et de qualifier l’attitude du directeur de la Compagnie ainsi que celle du tenancier.  </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Un relevé des termes péjoratifs employés dans les deux textes est effectué afin d’alimenter le travail d’écriture demandé en fin de séance. Une fiche guidance permet de noter les éléments repérés</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Une réflexion est menée sur la scène qui se déroule dans le café. Pourquoi raconter cet épisode ? Quelle interprétation peut-on en faire ? Quelle dimension symbolique les personnages prennent-ils dans ce passage ?</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Un travail sur le lexique de la révolte est proposé. </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effectLst/>
                <a:latin typeface="Comic Sans MS" pitchFamily="66" charset="0"/>
                <a:ea typeface="Calibri" pitchFamily="34" charset="0"/>
                <a:cs typeface="Arial" pitchFamily="34" charset="0"/>
              </a:rPr>
              <a:t>Afin de finaliser l’analyse de ces deux textes, je propose aux élèves de réaliser, à la maison,  un travail d’écriture. </a:t>
            </a:r>
            <a:endParaRPr kumimoji="0" lang="fr-FR" sz="1600" b="0" i="0" u="none" strike="noStrike" cap="none" normalizeH="0" baseline="0" dirty="0" smtClean="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Travail d’écriture :</a:t>
            </a:r>
            <a:endParaRPr kumimoji="0" lang="fr-FR" sz="1600" b="0" i="0"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En vous appuyant sur les procédés d’écriture employés dans ces deux textes, vous montrerez comment cette expérience de </a:t>
            </a:r>
            <a:r>
              <a:rPr kumimoji="0" lang="fr-FR" sz="1600" b="0" i="0" u="none" strike="noStrike" cap="none" normalizeH="0" baseline="0" dirty="0" err="1" smtClean="0">
                <a:ln>
                  <a:noFill/>
                </a:ln>
                <a:solidFill>
                  <a:srgbClr val="FF0000"/>
                </a:solidFill>
                <a:effectLst/>
                <a:latin typeface="Comic Sans MS" pitchFamily="66" charset="0"/>
                <a:ea typeface="Calibri" pitchFamily="34" charset="0"/>
                <a:cs typeface="Arial" pitchFamily="34" charset="0"/>
              </a:rPr>
              <a:t>Bardamu</a:t>
            </a:r>
            <a:r>
              <a:rPr kumimoji="0" lang="fr-FR" sz="1600" b="0" i="0"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 pose le problème de la condition de l’homme.</a:t>
            </a:r>
            <a:endParaRPr kumimoji="0" lang="fr-FR" sz="1600" b="0" i="0" u="none" strike="noStrike" cap="none" normalizeH="0" baseline="0" dirty="0" smtClean="0">
              <a:ln>
                <a:noFill/>
              </a:ln>
              <a:solidFill>
                <a:srgbClr val="FF0000"/>
              </a:solidFill>
              <a:effectLst/>
              <a:latin typeface="Comic Sans MS" pitchFamily="66"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144000" cy="1015663"/>
          </a:xfrm>
          <a:prstGeom prst="rect">
            <a:avLst/>
          </a:prstGeom>
          <a:noFill/>
        </p:spPr>
        <p:txBody>
          <a:bodyPr wrap="square" rtlCol="0">
            <a:spAutoFit/>
          </a:bodyPr>
          <a:lstStyle/>
          <a:p>
            <a:pPr algn="ctr"/>
            <a:r>
              <a:rPr lang="fr-FR" sz="6000" b="1" dirty="0" smtClean="0">
                <a:solidFill>
                  <a:srgbClr val="FFFF00"/>
                </a:solidFill>
                <a:latin typeface="Comic Sans MS" pitchFamily="66" charset="0"/>
              </a:rPr>
              <a:t>Le choix de l’œuvre …</a:t>
            </a:r>
            <a:endParaRPr lang="fr-FR" sz="6000" b="1" dirty="0">
              <a:solidFill>
                <a:srgbClr val="FFFF00"/>
              </a:solidFill>
              <a:latin typeface="Comic Sans MS" pitchFamily="66" charset="0"/>
            </a:endParaRPr>
          </a:p>
        </p:txBody>
      </p:sp>
      <p:pic>
        <p:nvPicPr>
          <p:cNvPr id="3" name="Image 4" descr="http://www.mollat.com/cache/Couvertures/9782070336869.jpg"/>
          <p:cNvPicPr>
            <a:picLocks noChangeAspect="1" noChangeArrowheads="1"/>
          </p:cNvPicPr>
          <p:nvPr/>
        </p:nvPicPr>
        <p:blipFill>
          <a:blip r:embed="rId2">
            <a:lum bright="-26000" contrast="12000"/>
          </a:blip>
          <a:srcRect/>
          <a:stretch>
            <a:fillRect/>
          </a:stretch>
        </p:blipFill>
        <p:spPr bwMode="auto">
          <a:xfrm>
            <a:off x="2857488" y="1857364"/>
            <a:ext cx="2714644" cy="455224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 y="3"/>
          <a:ext cx="9144000" cy="7419702"/>
        </p:xfrm>
        <a:graphic>
          <a:graphicData uri="http://schemas.openxmlformats.org/drawingml/2006/table">
            <a:tbl>
              <a:tblPr firstRow="1" bandRow="1">
                <a:tableStyleId>{5C22544A-7EE6-4342-B048-85BDC9FD1C3A}</a:tableStyleId>
              </a:tblPr>
              <a:tblGrid>
                <a:gridCol w="3048000"/>
                <a:gridCol w="6096000"/>
              </a:tblGrid>
              <a:tr h="979714">
                <a:tc gridSpan="2">
                  <a:txBody>
                    <a:bodyPr/>
                    <a:lstStyle/>
                    <a:p>
                      <a:pPr algn="ctr"/>
                      <a:endParaRPr lang="fr-FR" sz="2400" dirty="0" smtClean="0">
                        <a:solidFill>
                          <a:schemeClr val="bg1"/>
                        </a:solidFill>
                        <a:latin typeface="Arial Black" pitchFamily="34" charset="0"/>
                      </a:endParaRPr>
                    </a:p>
                    <a:p>
                      <a:pPr algn="ctr"/>
                      <a:r>
                        <a:rPr lang="fr-FR" sz="2400" dirty="0" smtClean="0">
                          <a:solidFill>
                            <a:schemeClr val="bg1"/>
                          </a:solidFill>
                          <a:latin typeface="Arial Black" pitchFamily="34" charset="0"/>
                        </a:rPr>
                        <a:t>FICHE GUIDANCE </a:t>
                      </a:r>
                      <a:endParaRPr lang="fr-FR" sz="2400" dirty="0">
                        <a:solidFill>
                          <a:schemeClr val="bg1"/>
                        </a:solidFill>
                        <a:latin typeface="Arial Black" pitchFamily="34" charset="0"/>
                      </a:endParaRPr>
                    </a:p>
                  </a:txBody>
                  <a:tcPr/>
                </a:tc>
                <a:tc hMerge="1">
                  <a:txBody>
                    <a:bodyPr/>
                    <a:lstStyle/>
                    <a:p>
                      <a:endParaRPr lang="fr-FR" dirty="0"/>
                    </a:p>
                  </a:txBody>
                  <a:tcPr/>
                </a:tc>
              </a:tr>
              <a:tr h="979714">
                <a:tc>
                  <a:txBody>
                    <a:bodyPr/>
                    <a:lstStyle/>
                    <a:p>
                      <a:pPr algn="ctr"/>
                      <a:endParaRPr lang="fr-FR" dirty="0" smtClean="0"/>
                    </a:p>
                    <a:p>
                      <a:pPr algn="ctr"/>
                      <a:r>
                        <a:rPr lang="fr-FR" dirty="0" smtClean="0"/>
                        <a:t>RELEVES</a:t>
                      </a:r>
                      <a:r>
                        <a:rPr lang="fr-FR" baseline="0" dirty="0" smtClean="0"/>
                        <a:t> DANS LES TEXTES</a:t>
                      </a:r>
                      <a:endParaRPr lang="fr-FR" dirty="0"/>
                    </a:p>
                  </a:txBody>
                  <a:tcPr/>
                </a:tc>
                <a:tc>
                  <a:txBody>
                    <a:bodyPr/>
                    <a:lstStyle/>
                    <a:p>
                      <a:pPr algn="ctr"/>
                      <a:endParaRPr lang="fr-FR" dirty="0" smtClean="0"/>
                    </a:p>
                    <a:p>
                      <a:pPr algn="ctr"/>
                      <a:r>
                        <a:rPr lang="fr-FR" dirty="0" smtClean="0"/>
                        <a:t>CE</a:t>
                      </a:r>
                      <a:r>
                        <a:rPr lang="fr-FR" baseline="0" dirty="0" smtClean="0"/>
                        <a:t> QUE J’EN DEDUIS</a:t>
                      </a:r>
                      <a:endParaRPr lang="fr-FR" dirty="0"/>
                    </a:p>
                  </a:txBody>
                  <a:tcPr/>
                </a:tc>
              </a:tr>
              <a:tr h="75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200" kern="1200" dirty="0" smtClean="0">
                          <a:solidFill>
                            <a:schemeClr val="dk1"/>
                          </a:solidFill>
                          <a:latin typeface="Comic Sans MS" pitchFamily="66" charset="0"/>
                          <a:ea typeface="+mn-ea"/>
                          <a:cs typeface="+mn-cs"/>
                        </a:rPr>
                        <a:t>- Le boy demandé arriva fort lentement. Le Directeur se levant alors, agacé, d’une détente, le reçut le boy, d’une formidable paire de gifles et de deux coups de pied dans le bas-ventre et qui sonnèrent.</a:t>
                      </a:r>
                    </a:p>
                    <a:p>
                      <a:r>
                        <a:rPr kumimoji="0" lang="fr-FR" sz="1200" kern="1200" dirty="0" smtClean="0">
                          <a:solidFill>
                            <a:schemeClr val="dk1"/>
                          </a:solidFill>
                          <a:latin typeface="Comic Sans MS" pitchFamily="66" charset="0"/>
                          <a:ea typeface="+mn-ea"/>
                          <a:cs typeface="+mn-cs"/>
                        </a:rPr>
                        <a:t>- Sa négresse, accroupie près de la table, se tripotait les pieds et se les récurait avec un petit bout de bois.</a:t>
                      </a:r>
                    </a:p>
                    <a:p>
                      <a:r>
                        <a:rPr kumimoji="0" lang="fr-FR" sz="1200" kern="1200" dirty="0" smtClean="0">
                          <a:solidFill>
                            <a:schemeClr val="dk1"/>
                          </a:solidFill>
                          <a:latin typeface="Comic Sans MS" pitchFamily="66" charset="0"/>
                          <a:ea typeface="+mn-ea"/>
                          <a:cs typeface="+mn-cs"/>
                        </a:rPr>
                        <a:t>« </a:t>
                      </a:r>
                      <a:r>
                        <a:rPr kumimoji="0" lang="fr-FR" sz="1200" kern="1200" dirty="0" err="1" smtClean="0">
                          <a:solidFill>
                            <a:schemeClr val="dk1"/>
                          </a:solidFill>
                          <a:latin typeface="Comic Sans MS" pitchFamily="66" charset="0"/>
                          <a:ea typeface="+mn-ea"/>
                          <a:cs typeface="+mn-cs"/>
                        </a:rPr>
                        <a:t>Va-t’en</a:t>
                      </a:r>
                      <a:r>
                        <a:rPr kumimoji="0" lang="fr-FR" sz="1200" kern="1200" dirty="0" smtClean="0">
                          <a:solidFill>
                            <a:schemeClr val="dk1"/>
                          </a:solidFill>
                          <a:latin typeface="Comic Sans MS" pitchFamily="66" charset="0"/>
                          <a:ea typeface="+mn-ea"/>
                          <a:cs typeface="+mn-cs"/>
                        </a:rPr>
                        <a:t> boudin ! lui lança son maître</a:t>
                      </a:r>
                    </a:p>
                  </a:txBody>
                  <a:tcPr/>
                </a:tc>
                <a:tc>
                  <a:txBody>
                    <a:bodyPr/>
                    <a:lstStyle/>
                    <a:p>
                      <a:pPr algn="ctr"/>
                      <a:endParaRPr lang="fr-FR" sz="1400" dirty="0" smtClean="0">
                        <a:latin typeface="Comic Sans MS" pitchFamily="66" charset="0"/>
                      </a:endParaRPr>
                    </a:p>
                    <a:p>
                      <a:pPr algn="ctr"/>
                      <a:endParaRPr lang="fr-FR" sz="1400" dirty="0" smtClean="0">
                        <a:latin typeface="Comic Sans MS" pitchFamily="66" charset="0"/>
                      </a:endParaRPr>
                    </a:p>
                    <a:p>
                      <a:pPr algn="ctr"/>
                      <a:r>
                        <a:rPr lang="fr-FR" sz="1400" dirty="0" smtClean="0">
                          <a:latin typeface="Comic Sans MS" pitchFamily="66" charset="0"/>
                        </a:rPr>
                        <a:t>VIOLENCE PHYSIQUE / VERBALE</a:t>
                      </a:r>
                      <a:endParaRPr lang="fr-FR" sz="1400" dirty="0">
                        <a:latin typeface="Comic Sans MS" pitchFamily="66" charset="0"/>
                      </a:endParaRPr>
                    </a:p>
                  </a:txBody>
                  <a:tcPr/>
                </a:tc>
              </a:tr>
              <a:tr h="50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200" kern="1200" dirty="0" smtClean="0">
                          <a:solidFill>
                            <a:schemeClr val="dk1"/>
                          </a:solidFill>
                          <a:latin typeface="Comic Sans MS" pitchFamily="66" charset="0"/>
                          <a:ea typeface="+mn-ea"/>
                          <a:cs typeface="+mn-cs"/>
                        </a:rPr>
                        <a:t>Des files de nègres, sur la rive, trimaient à la chicote, en train de décharger, cale après cale, les bateaux jamais vides, grimpant au long des passerelles tremblotantes et grêles, avec leur gros panier plein sur la tête, en équilibre, parmi les injures, sortes de fourmis verticales.</a:t>
                      </a:r>
                    </a:p>
                    <a:p>
                      <a:pPr algn="l"/>
                      <a:endParaRPr lang="fr-FR" sz="1200" dirty="0">
                        <a:latin typeface="Comic Sans MS" pitchFamily="66" charset="0"/>
                      </a:endParaRPr>
                    </a:p>
                  </a:txBody>
                  <a:tcPr/>
                </a:tc>
                <a:tc>
                  <a:txBody>
                    <a:bodyPr/>
                    <a:lstStyle/>
                    <a:p>
                      <a:pPr algn="ctr"/>
                      <a:endParaRPr kumimoji="0" lang="fr-FR" sz="1400" kern="1200" dirty="0" smtClean="0">
                        <a:solidFill>
                          <a:schemeClr val="dk1"/>
                        </a:solidFill>
                        <a:latin typeface="Comic Sans MS" pitchFamily="66" charset="0"/>
                        <a:ea typeface="+mn-ea"/>
                        <a:cs typeface="+mn-cs"/>
                      </a:endParaRPr>
                    </a:p>
                    <a:p>
                      <a:pPr algn="ctr"/>
                      <a:endParaRPr kumimoji="0" lang="fr-FR" sz="1400" kern="1200" dirty="0" smtClean="0">
                        <a:solidFill>
                          <a:schemeClr val="dk1"/>
                        </a:solidFill>
                        <a:latin typeface="Comic Sans MS" pitchFamily="66" charset="0"/>
                        <a:ea typeface="+mn-ea"/>
                        <a:cs typeface="+mn-cs"/>
                      </a:endParaRPr>
                    </a:p>
                    <a:p>
                      <a:pPr algn="ctr"/>
                      <a:r>
                        <a:rPr lang="fr-FR" sz="1400" dirty="0" smtClean="0">
                          <a:latin typeface="Comic Sans MS" pitchFamily="66" charset="0"/>
                        </a:rPr>
                        <a:t>L’ETRE HUMAIN EST UN ANIMAL</a:t>
                      </a:r>
                      <a:endParaRPr lang="fr-FR" sz="1400" dirty="0">
                        <a:latin typeface="Comic Sans MS" pitchFamily="66" charset="0"/>
                      </a:endParaRPr>
                    </a:p>
                  </a:txBody>
                  <a:tcPr/>
                </a:tc>
              </a:tr>
              <a:tr h="785818">
                <a:tc>
                  <a:txBody>
                    <a:bodyPr/>
                    <a:lstStyle/>
                    <a:p>
                      <a:pPr algn="l"/>
                      <a:r>
                        <a:rPr kumimoji="0" lang="fr-FR" sz="1200" kern="1200" dirty="0" smtClean="0">
                          <a:solidFill>
                            <a:schemeClr val="dk1"/>
                          </a:solidFill>
                          <a:latin typeface="Comic Sans MS" pitchFamily="66" charset="0"/>
                          <a:ea typeface="+mn-ea"/>
                          <a:cs typeface="+mn-cs"/>
                        </a:rPr>
                        <a:t>Il n’osait pas entrer le sauvage. Un des commis indigènes l’invitait pourtant : « Viens bougnoule ! Viens voir ici ! Nous y a pas bouffer sauvages ! »</a:t>
                      </a:r>
                      <a:endParaRPr lang="fr-FR" sz="1200" dirty="0">
                        <a:latin typeface="Comic Sans MS" pitchFamily="66" charset="0"/>
                      </a:endParaRPr>
                    </a:p>
                  </a:txBody>
                  <a:tcPr/>
                </a:tc>
                <a:tc>
                  <a:txBody>
                    <a:bodyPr/>
                    <a:lstStyle/>
                    <a:p>
                      <a:pPr algn="ctr"/>
                      <a:endParaRPr lang="fr-FR" sz="1400" dirty="0" smtClean="0">
                        <a:latin typeface="Comic Sans MS" pitchFamily="66" charset="0"/>
                      </a:endParaRPr>
                    </a:p>
                    <a:p>
                      <a:pPr algn="ctr"/>
                      <a:r>
                        <a:rPr lang="fr-FR" sz="1400" dirty="0" smtClean="0">
                          <a:latin typeface="Comic Sans MS" pitchFamily="66" charset="0"/>
                        </a:rPr>
                        <a:t>DISCRIMINATION  RACIALE</a:t>
                      </a:r>
                      <a:endParaRPr lang="fr-FR" sz="1400" dirty="0">
                        <a:latin typeface="Comic Sans MS" pitchFamily="66" charset="0"/>
                      </a:endParaRPr>
                    </a:p>
                  </a:txBody>
                  <a:tcPr/>
                </a:tc>
              </a:tr>
              <a:tr h="979714">
                <a:tc gridSpan="2">
                  <a:txBody>
                    <a:bodyPr/>
                    <a:lstStyle/>
                    <a:p>
                      <a:pPr algn="l"/>
                      <a:r>
                        <a:rPr lang="fr-FR" sz="1800" dirty="0" smtClean="0">
                          <a:latin typeface="+mj-lt"/>
                        </a:rPr>
                        <a:t>CONCLUSION :  La</a:t>
                      </a:r>
                      <a:r>
                        <a:rPr lang="fr-FR" sz="1800" baseline="0" dirty="0" smtClean="0">
                          <a:latin typeface="+mj-lt"/>
                        </a:rPr>
                        <a:t> scène qui se déroule dans le café est symbolique. La famille représente tous les colonisés. Ce passage dénonce le colonialisme.</a:t>
                      </a:r>
                      <a:endParaRPr lang="fr-FR" sz="1800" dirty="0">
                        <a:latin typeface="+mj-lt"/>
                      </a:endParaRPr>
                    </a:p>
                  </a:txBody>
                  <a:tcPr/>
                </a:tc>
                <a:tc hMerge="1">
                  <a:txBody>
                    <a:bodyPr/>
                    <a:lstStyle/>
                    <a:p>
                      <a:endParaRPr lang="fr-F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1071546"/>
          <a:ext cx="9144000" cy="4211956"/>
        </p:xfrm>
        <a:graphic>
          <a:graphicData uri="http://schemas.openxmlformats.org/drawingml/2006/table">
            <a:tbl>
              <a:tblPr/>
              <a:tblGrid>
                <a:gridCol w="1371600"/>
                <a:gridCol w="1280160"/>
                <a:gridCol w="1554480"/>
                <a:gridCol w="1554480"/>
                <a:gridCol w="1828800"/>
                <a:gridCol w="1554480"/>
              </a:tblGrid>
              <a:tr h="852419">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Séance  2</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Supports</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Activités</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Capacités</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Connaissances</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Comic Sans MS"/>
                        <a:ea typeface="Times New Roman"/>
                        <a:cs typeface="Times New Roman"/>
                      </a:endParaRPr>
                    </a:p>
                    <a:p>
                      <a:pPr algn="ctr">
                        <a:spcAft>
                          <a:spcPts val="0"/>
                        </a:spcAft>
                      </a:pPr>
                      <a:r>
                        <a:rPr lang="fr-FR" sz="1600" dirty="0" smtClean="0">
                          <a:latin typeface="Comic Sans MS"/>
                          <a:ea typeface="Times New Roman"/>
                          <a:cs typeface="Times New Roman"/>
                        </a:rPr>
                        <a:t>Attitudes</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9537">
                <a:tc>
                  <a:txBody>
                    <a:bodyPr/>
                    <a:lstStyle/>
                    <a:p>
                      <a:pPr algn="ctr">
                        <a:spcAft>
                          <a:spcPts val="0"/>
                        </a:spcAft>
                      </a:pPr>
                      <a:endParaRPr lang="fr-FR" sz="1600" dirty="0" smtClean="0">
                        <a:latin typeface="Times New Roman"/>
                        <a:ea typeface="Times New Roman"/>
                      </a:endParaRPr>
                    </a:p>
                    <a:p>
                      <a:pPr algn="ctr">
                        <a:spcAft>
                          <a:spcPts val="0"/>
                        </a:spcAft>
                      </a:pPr>
                      <a:endParaRPr lang="fr-FR" sz="1600" dirty="0">
                        <a:latin typeface="Times New Roman"/>
                        <a:ea typeface="Times New Roman"/>
                      </a:endParaRPr>
                    </a:p>
                    <a:p>
                      <a:pPr algn="ctr">
                        <a:spcAft>
                          <a:spcPts val="0"/>
                        </a:spcAft>
                      </a:pPr>
                      <a:r>
                        <a:rPr lang="fr-FR" sz="1600" dirty="0">
                          <a:latin typeface="Comic Sans MS"/>
                          <a:ea typeface="Times New Roman"/>
                          <a:cs typeface="Times New Roman"/>
                        </a:rPr>
                        <a:t>2</a:t>
                      </a:r>
                      <a:endParaRPr lang="fr-FR" sz="1600" dirty="0">
                        <a:latin typeface="Arial"/>
                        <a:ea typeface="Calibri"/>
                      </a:endParaRPr>
                    </a:p>
                    <a:p>
                      <a:pPr algn="ctr">
                        <a:spcAft>
                          <a:spcPts val="0"/>
                        </a:spcAft>
                      </a:pPr>
                      <a:r>
                        <a:rPr lang="fr-FR" sz="1600" dirty="0">
                          <a:latin typeface="Comic Sans MS"/>
                          <a:ea typeface="Times New Roman"/>
                          <a:cs typeface="Times New Roman"/>
                        </a:rPr>
                        <a:t>Fort </a:t>
                      </a:r>
                      <a:r>
                        <a:rPr lang="fr-FR" sz="1600" dirty="0" err="1">
                          <a:latin typeface="Comic Sans MS"/>
                          <a:ea typeface="Times New Roman"/>
                          <a:cs typeface="Times New Roman"/>
                        </a:rPr>
                        <a:t>Gono</a:t>
                      </a:r>
                      <a:endParaRPr lang="fr-FR" sz="1600" dirty="0">
                        <a:latin typeface="Arial"/>
                        <a:ea typeface="Calibri"/>
                      </a:endParaRPr>
                    </a:p>
                    <a:p>
                      <a:pPr algn="ctr">
                        <a:spcAft>
                          <a:spcPts val="0"/>
                        </a:spcAft>
                      </a:pPr>
                      <a:r>
                        <a:rPr lang="fr-FR" sz="1600" dirty="0">
                          <a:latin typeface="Comic Sans MS"/>
                          <a:ea typeface="Times New Roman"/>
                          <a:cs typeface="Times New Roman"/>
                        </a:rPr>
                        <a:t>( 2 heures )</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latin typeface="Times New Roman"/>
                        <a:ea typeface="Times New Roman"/>
                      </a:endParaRPr>
                    </a:p>
                    <a:p>
                      <a:pPr algn="ctr">
                        <a:spcAft>
                          <a:spcPts val="0"/>
                        </a:spcAft>
                      </a:pPr>
                      <a:endParaRPr lang="fr-FR" sz="1600" dirty="0">
                        <a:latin typeface="Times New Roman"/>
                        <a:ea typeface="Times New Roman"/>
                      </a:endParaRPr>
                    </a:p>
                    <a:p>
                      <a:pPr algn="ctr">
                        <a:spcAft>
                          <a:spcPts val="0"/>
                        </a:spcAft>
                      </a:pPr>
                      <a:r>
                        <a:rPr lang="fr-FR" sz="1600" dirty="0">
                          <a:latin typeface="Comic Sans MS"/>
                          <a:ea typeface="Times New Roman"/>
                          <a:cs typeface="Times New Roman"/>
                        </a:rPr>
                        <a:t>Extraits des chapitres 11 et 13</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600" dirty="0" smtClean="0">
                        <a:latin typeface="Times New Roman"/>
                        <a:ea typeface="Times New Roman"/>
                      </a:endParaRPr>
                    </a:p>
                    <a:p>
                      <a:pPr algn="l">
                        <a:spcAft>
                          <a:spcPts val="0"/>
                        </a:spcAft>
                      </a:pPr>
                      <a:endParaRPr lang="fr-FR" sz="1600" dirty="0">
                        <a:latin typeface="Times New Roman"/>
                        <a:ea typeface="Times New Roman"/>
                      </a:endParaRPr>
                    </a:p>
                    <a:p>
                      <a:pPr algn="l">
                        <a:spcAft>
                          <a:spcPts val="0"/>
                        </a:spcAft>
                      </a:pPr>
                      <a:r>
                        <a:rPr lang="fr-FR" sz="1600" dirty="0">
                          <a:latin typeface="Comic Sans MS"/>
                          <a:ea typeface="Times New Roman"/>
                          <a:cs typeface="Times New Roman"/>
                        </a:rPr>
                        <a:t>- Lecture de passages choisis</a:t>
                      </a:r>
                      <a:endParaRPr lang="fr-FR" sz="1600" dirty="0">
                        <a:latin typeface="Arial"/>
                        <a:ea typeface="Calibri"/>
                      </a:endParaRPr>
                    </a:p>
                    <a:p>
                      <a:pPr algn="l">
                        <a:spcAft>
                          <a:spcPts val="0"/>
                        </a:spcAft>
                      </a:pPr>
                      <a:r>
                        <a:rPr lang="fr-FR" sz="1600" dirty="0">
                          <a:latin typeface="Comic Sans MS"/>
                          <a:ea typeface="Times New Roman"/>
                          <a:cs typeface="Times New Roman"/>
                        </a:rPr>
                        <a:t>- Rédaction </a:t>
                      </a:r>
                      <a:r>
                        <a:rPr lang="fr-FR" sz="1600" dirty="0" smtClean="0">
                          <a:latin typeface="Comic Sans MS"/>
                          <a:ea typeface="Times New Roman"/>
                          <a:cs typeface="Times New Roman"/>
                        </a:rPr>
                        <a:t>d'un</a:t>
                      </a:r>
                      <a:r>
                        <a:rPr lang="fr-FR" sz="1600" baseline="0" dirty="0" smtClean="0">
                          <a:latin typeface="Comic Sans MS"/>
                          <a:ea typeface="Times New Roman"/>
                          <a:cs typeface="Times New Roman"/>
                        </a:rPr>
                        <a:t> paragraphe</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600" dirty="0" smtClean="0">
                        <a:latin typeface="Times New Roman"/>
                        <a:ea typeface="Times New Roman"/>
                      </a:endParaRPr>
                    </a:p>
                    <a:p>
                      <a:pPr algn="l">
                        <a:spcAft>
                          <a:spcPts val="0"/>
                        </a:spcAft>
                      </a:pPr>
                      <a:endParaRPr lang="fr-FR" sz="1600" dirty="0">
                        <a:latin typeface="Times New Roman"/>
                        <a:ea typeface="Times New Roman"/>
                      </a:endParaRPr>
                    </a:p>
                    <a:p>
                      <a:pPr algn="l">
                        <a:spcAft>
                          <a:spcPts val="0"/>
                        </a:spcAft>
                      </a:pPr>
                      <a:r>
                        <a:rPr lang="fr-FR" sz="1600" dirty="0">
                          <a:latin typeface="Comic Sans MS"/>
                          <a:ea typeface="Times New Roman"/>
                          <a:cs typeface="Times New Roman"/>
                        </a:rPr>
                        <a:t>- Interpréter la dimension symbolique d'un personnage</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600" dirty="0" smtClean="0">
                        <a:latin typeface="Times New Roman"/>
                        <a:ea typeface="Times New Roman"/>
                      </a:endParaRPr>
                    </a:p>
                    <a:p>
                      <a:pPr algn="l">
                        <a:spcAft>
                          <a:spcPts val="0"/>
                        </a:spcAft>
                      </a:pPr>
                      <a:endParaRPr lang="fr-FR" sz="1600" dirty="0">
                        <a:latin typeface="Times New Roman"/>
                        <a:ea typeface="Times New Roman"/>
                      </a:endParaRPr>
                    </a:p>
                    <a:p>
                      <a:pPr algn="l">
                        <a:spcAft>
                          <a:spcPts val="0"/>
                        </a:spcAft>
                      </a:pPr>
                      <a:r>
                        <a:rPr lang="fr-FR" sz="1600" dirty="0">
                          <a:latin typeface="Comic Sans MS"/>
                          <a:ea typeface="Times New Roman"/>
                          <a:cs typeface="Times New Roman"/>
                        </a:rPr>
                        <a:t>- L'expression de la révolte face au monde moderne</a:t>
                      </a:r>
                      <a:endParaRPr lang="fr-FR" sz="1600" dirty="0">
                        <a:latin typeface="Arial"/>
                        <a:ea typeface="Calibri"/>
                      </a:endParaRPr>
                    </a:p>
                    <a:p>
                      <a:pPr algn="l">
                        <a:spcAft>
                          <a:spcPts val="0"/>
                        </a:spcAft>
                      </a:pPr>
                      <a:r>
                        <a:rPr lang="fr-FR" sz="1600" dirty="0">
                          <a:latin typeface="Comic Sans MS"/>
                          <a:ea typeface="Times New Roman"/>
                          <a:cs typeface="Times New Roman"/>
                        </a:rPr>
                        <a:t>- Points de vue externe, interne.</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600" dirty="0" smtClean="0">
                        <a:latin typeface="Times New Roman"/>
                        <a:ea typeface="Times New Roman"/>
                      </a:endParaRPr>
                    </a:p>
                    <a:p>
                      <a:pPr algn="l">
                        <a:spcAft>
                          <a:spcPts val="0"/>
                        </a:spcAft>
                      </a:pPr>
                      <a:endParaRPr lang="fr-FR" sz="1600" dirty="0">
                        <a:latin typeface="Times New Roman"/>
                        <a:ea typeface="Times New Roman"/>
                      </a:endParaRPr>
                    </a:p>
                    <a:p>
                      <a:pPr algn="l">
                        <a:spcAft>
                          <a:spcPts val="0"/>
                        </a:spcAft>
                      </a:pPr>
                      <a:r>
                        <a:rPr lang="fr-FR" sz="1600" dirty="0">
                          <a:latin typeface="Comic Sans MS"/>
                          <a:ea typeface="Times New Roman"/>
                          <a:cs typeface="Times New Roman"/>
                        </a:rPr>
                        <a:t>- S'interroger sur le sens à donner à sa vie.</a:t>
                      </a:r>
                      <a:endParaRPr lang="fr-FR" sz="16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Séance 3 : New-York</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FF00"/>
                </a:solidFill>
                <a:effectLst/>
                <a:latin typeface="Comic Sans MS" pitchFamily="66" charset="0"/>
                <a:ea typeface="Calibri" pitchFamily="34" charset="0"/>
                <a:cs typeface="Arial" pitchFamily="34" charset="0"/>
              </a:rPr>
              <a:t>   Cette séance est basée sur l’oral, les</a:t>
            </a:r>
            <a:r>
              <a:rPr kumimoji="0" lang="fr-FR" sz="2000" b="1" i="0" u="none" strike="noStrike" cap="none" normalizeH="0" dirty="0" smtClean="0">
                <a:ln>
                  <a:noFill/>
                </a:ln>
                <a:solidFill>
                  <a:srgbClr val="FFFF00"/>
                </a:solidFill>
                <a:effectLst/>
                <a:latin typeface="Comic Sans MS" pitchFamily="66" charset="0"/>
                <a:ea typeface="Calibri" pitchFamily="34" charset="0"/>
                <a:cs typeface="Arial" pitchFamily="34" charset="0"/>
              </a:rPr>
              <a:t> élèves prennent des notes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FFFF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demande aux élèves de faire le bilan des expériences de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Sont-elles positives ou négatives ? Qu’ont-elles apporté au personnage ?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demande aux élèves de rappeler ce que cherche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 il cherche sa place dans la société,  veut être reconnu mais se sent exclu, car il est issu d’un milieu modeste.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leur explique alors que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va ensuite partir en Amérique et leur demande  pourquoi il va faire ce choix.</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J’attends des réponses telles que : c’est le pays de la liberté, c’est le pays où l’on peut entreprendre ce que l’on veut, c’est un pays neuf, riche, moderne, pays des grands espaces, pays qui accueillent les immigrants , pays ou l’on peut réussir, devenir riche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conclus  en disant que ces représentations  qu’ils proposent de l’Amérique sont aussi celles de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qu’il s’agit de représentations issues de l’imaginaire collectif, qu’il s’agit d’un mythe. Je précise que ces représentations sont véhiculées par les médias, le cinéma. A ce sujet, je propose aux élèves quelques affiches et documents d’époque et leur demande d’en choisir une, d’en faire l’analyse et d’expliquer en quoi l’affiche choisie représente l’image qu’ils se font de l’Amérique.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age 16" descr="http://img2.allposters.com/images/POP/MP3456.jpg"/>
          <p:cNvPicPr>
            <a:picLocks noChangeAspect="1" noChangeArrowheads="1"/>
          </p:cNvPicPr>
          <p:nvPr/>
        </p:nvPicPr>
        <p:blipFill>
          <a:blip r:embed="rId2"/>
          <a:srcRect/>
          <a:stretch>
            <a:fillRect/>
          </a:stretch>
        </p:blipFill>
        <p:spPr bwMode="auto">
          <a:xfrm>
            <a:off x="847725" y="657225"/>
            <a:ext cx="1797050" cy="2762250"/>
          </a:xfrm>
          <a:prstGeom prst="rect">
            <a:avLst/>
          </a:prstGeom>
          <a:noFill/>
          <a:ln w="9525">
            <a:noFill/>
            <a:miter lim="800000"/>
            <a:headEnd/>
            <a:tailEnd/>
          </a:ln>
        </p:spPr>
      </p:pic>
      <p:pic>
        <p:nvPicPr>
          <p:cNvPr id="5122" name="Image 19" descr="http://img2.allposters.com/images/VAS/0000-2502.jpg"/>
          <p:cNvPicPr>
            <a:picLocks noChangeAspect="1" noChangeArrowheads="1"/>
          </p:cNvPicPr>
          <p:nvPr/>
        </p:nvPicPr>
        <p:blipFill>
          <a:blip r:embed="rId3"/>
          <a:srcRect/>
          <a:stretch>
            <a:fillRect/>
          </a:stretch>
        </p:blipFill>
        <p:spPr bwMode="auto">
          <a:xfrm>
            <a:off x="3643306" y="714356"/>
            <a:ext cx="2114550" cy="2813050"/>
          </a:xfrm>
          <a:prstGeom prst="rect">
            <a:avLst/>
          </a:prstGeom>
          <a:noFill/>
          <a:ln w="9525">
            <a:noFill/>
            <a:miter lim="800000"/>
            <a:headEnd/>
            <a:tailEnd/>
          </a:ln>
        </p:spPr>
      </p:pic>
      <p:pic>
        <p:nvPicPr>
          <p:cNvPr id="5123" name="Image 22" descr="http://imagecache.allposters.com/images/pic/POP/MP6167~NewYork-The-Empire-State-Affiches.jpg"/>
          <p:cNvPicPr>
            <a:picLocks noChangeAspect="1" noChangeArrowheads="1"/>
          </p:cNvPicPr>
          <p:nvPr/>
        </p:nvPicPr>
        <p:blipFill>
          <a:blip r:embed="rId4"/>
          <a:srcRect/>
          <a:stretch>
            <a:fillRect/>
          </a:stretch>
        </p:blipFill>
        <p:spPr bwMode="auto">
          <a:xfrm>
            <a:off x="6572264" y="714356"/>
            <a:ext cx="1762125" cy="2762250"/>
          </a:xfrm>
          <a:prstGeom prst="rect">
            <a:avLst/>
          </a:prstGeom>
          <a:noFill/>
          <a:ln w="9525">
            <a:noFill/>
            <a:miter lim="800000"/>
            <a:headEnd/>
            <a:tailEnd/>
          </a:ln>
        </p:spPr>
      </p:pic>
      <p:pic>
        <p:nvPicPr>
          <p:cNvPr id="5124" name="Image 25" descr="USA - vers 1930 : Un timbre imprimé en image de spectacles USA de la dédié à la Statue de la liberté (liberté éclairer le monde) vers 1930. Banque d'images - 7840505"/>
          <p:cNvPicPr>
            <a:picLocks noChangeAspect="1" noChangeArrowheads="1"/>
          </p:cNvPicPr>
          <p:nvPr/>
        </p:nvPicPr>
        <p:blipFill>
          <a:blip r:embed="rId5"/>
          <a:srcRect/>
          <a:stretch>
            <a:fillRect/>
          </a:stretch>
        </p:blipFill>
        <p:spPr bwMode="auto">
          <a:xfrm>
            <a:off x="1857356" y="4071942"/>
            <a:ext cx="2170112" cy="2314575"/>
          </a:xfrm>
          <a:prstGeom prst="rect">
            <a:avLst/>
          </a:prstGeom>
          <a:noFill/>
          <a:ln w="9525">
            <a:noFill/>
            <a:miter lim="800000"/>
            <a:headEnd/>
            <a:tailEnd/>
          </a:ln>
        </p:spPr>
      </p:pic>
      <p:pic>
        <p:nvPicPr>
          <p:cNvPr id="5125" name="Image 28" descr="Image Hosted by ImageShack.us"/>
          <p:cNvPicPr>
            <a:picLocks noChangeAspect="1" noChangeArrowheads="1"/>
          </p:cNvPicPr>
          <p:nvPr/>
        </p:nvPicPr>
        <p:blipFill>
          <a:blip r:embed="rId6"/>
          <a:srcRect/>
          <a:stretch>
            <a:fillRect/>
          </a:stretch>
        </p:blipFill>
        <p:spPr bwMode="auto">
          <a:xfrm>
            <a:off x="5000628" y="3929066"/>
            <a:ext cx="3314700" cy="2419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propose ensuite aux élèves une lecture analytique du premier extrait. </a:t>
            </a:r>
          </a:p>
          <a:p>
            <a:pPr marL="0" marR="0" lvl="0" indent="0" algn="l" defTabSz="914400" rtl="0" eaLnBrk="1" fontAlgn="base" latinLnBrk="0" hangingPunct="1">
              <a:lnSpc>
                <a:spcPct val="100000"/>
              </a:lnSpc>
              <a:spcBef>
                <a:spcPct val="0"/>
              </a:spcBef>
              <a:spcAft>
                <a:spcPct val="0"/>
              </a:spcAft>
              <a:buClrTx/>
              <a:buSzTx/>
              <a:tabLst/>
            </a:pPr>
            <a:endParaRPr lang="fr-FR" sz="2000" dirty="0" smtClean="0">
              <a:latin typeface="Comic Sans MS" pitchFamily="66"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privilégie un relevé qui permettra de mettre en évidence la vision consternante de la ville et son aspect austère, rigide, dominateur, tentaculaire qui ressort de la personnification.</a:t>
            </a:r>
          </a:p>
          <a:p>
            <a:pPr marL="0" marR="0" lvl="0" indent="0" algn="l" defTabSz="914400" rtl="0" eaLnBrk="1" fontAlgn="base" latinLnBrk="0" hangingPunct="1">
              <a:lnSpc>
                <a:spcPct val="100000"/>
              </a:lnSpc>
              <a:spcBef>
                <a:spcPct val="0"/>
              </a:spcBef>
              <a:spcAft>
                <a:spcPct val="0"/>
              </a:spcAft>
              <a:buClrTx/>
              <a:buSzTx/>
              <a:tabLst/>
            </a:pP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pose la question : Comment cette ville accueille-t-elle les immigrants ? Quels jugements les Américains portent-ils sur les Européens ?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demande alors de reprendre les représentations qui avaient été formulées en début de séance et de les confronter au relevé du texte, afin de mesurer l’écart entre le mythe et la réalité présentée dans le texte.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leur demande de relever les procédés que l’auteur a employés pour créer cette image décalée et en quoi elle est synonyme de déception pour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élèves rédigent un paragraphe dans lequel ils racontent l’arrivée de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en Amérique, sa découverte du continent, ses premières impressions, ses réactions, sa déception. Ce paragraphe sert de trace écrite.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7148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Afin de lancer l’étude du second extrait,  je demande aux élèves de faire des recherches sur le Taylorisme et le Fordisme.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propose aux élèves le second extrait. En étudiant ce texte, je vise principalement à poser le problème de la condition humaine. Quelle place est réservée à l’homme dans cet extrait ? Est-il un homme à part entière ? Un instrument de profit ?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demande aux élèves de faire le lien avec les expériences vécues précédemment par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Qu’est-ce qui a changé ? Quel constat récurrent fait-il ? Quelle vision du monde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donne-t-il de façon générale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réponses sont notées à</a:t>
            </a:r>
            <a:r>
              <a:rPr kumimoji="0" lang="fr-FR" sz="2400" b="0" i="0" u="none" strike="noStrike" cap="none" normalizeH="0" dirty="0" smtClean="0">
                <a:ln>
                  <a:noFill/>
                </a:ln>
                <a:solidFill>
                  <a:schemeClr val="tx1"/>
                </a:solidFill>
                <a:effectLst/>
                <a:latin typeface="Comic Sans MS" pitchFamily="66" charset="0"/>
                <a:ea typeface="Calibri" pitchFamily="34" charset="0"/>
                <a:cs typeface="Arial" pitchFamily="34" charset="0"/>
              </a:rPr>
              <a:t> l’aide du TBI</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et font office de trace écrite.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500042"/>
          <a:ext cx="9144000" cy="6143644"/>
        </p:xfrm>
        <a:graphic>
          <a:graphicData uri="http://schemas.openxmlformats.org/drawingml/2006/table">
            <a:tbl>
              <a:tblPr/>
              <a:tblGrid>
                <a:gridCol w="1371600"/>
                <a:gridCol w="1280160"/>
                <a:gridCol w="1554480"/>
                <a:gridCol w="1554480"/>
                <a:gridCol w="1828800"/>
                <a:gridCol w="1554480"/>
              </a:tblGrid>
              <a:tr h="573858">
                <a:tc>
                  <a:txBody>
                    <a:bodyPr/>
                    <a:lstStyle/>
                    <a:p>
                      <a:pPr algn="ctr">
                        <a:spcAft>
                          <a:spcPts val="0"/>
                        </a:spcAft>
                      </a:pPr>
                      <a:r>
                        <a:rPr lang="fr-FR" sz="1800" dirty="0">
                          <a:latin typeface="Comic Sans MS"/>
                          <a:ea typeface="Times New Roman"/>
                          <a:cs typeface="Times New Roman"/>
                        </a:rPr>
                        <a:t>Séance 3</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Comic Sans MS"/>
                          <a:ea typeface="Times New Roman"/>
                          <a:cs typeface="Times New Roman"/>
                        </a:rPr>
                        <a:t>Support </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a:latin typeface="Comic Sans MS"/>
                          <a:ea typeface="Times New Roman"/>
                          <a:cs typeface="Times New Roman"/>
                        </a:rPr>
                        <a:t>Activités </a:t>
                      </a:r>
                      <a:endParaRPr lang="fr-FR" sz="180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a:latin typeface="Comic Sans MS"/>
                          <a:ea typeface="Times New Roman"/>
                          <a:cs typeface="Times New Roman"/>
                        </a:rPr>
                        <a:t>Capacités </a:t>
                      </a:r>
                      <a:endParaRPr lang="fr-FR" sz="180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a:latin typeface="Comic Sans MS"/>
                          <a:ea typeface="Times New Roman"/>
                          <a:cs typeface="Times New Roman"/>
                        </a:rPr>
                        <a:t>Connaissances </a:t>
                      </a:r>
                      <a:endParaRPr lang="fr-FR" sz="180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a:latin typeface="Comic Sans MS"/>
                          <a:ea typeface="Times New Roman"/>
                          <a:cs typeface="Times New Roman"/>
                        </a:rPr>
                        <a:t>Attitudes </a:t>
                      </a:r>
                      <a:endParaRPr lang="fr-FR" sz="180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9786">
                <a:tc>
                  <a:txBody>
                    <a:bodyPr/>
                    <a:lstStyle/>
                    <a:p>
                      <a:pPr algn="ctr">
                        <a:spcAft>
                          <a:spcPts val="0"/>
                        </a:spcAft>
                      </a:pPr>
                      <a:endParaRPr lang="fr-FR" sz="1800" dirty="0">
                        <a:latin typeface="Times New Roman"/>
                        <a:ea typeface="Times New Roman"/>
                      </a:endParaRPr>
                    </a:p>
                    <a:p>
                      <a:pPr algn="ctr">
                        <a:spcAft>
                          <a:spcPts val="0"/>
                        </a:spcAft>
                      </a:pPr>
                      <a:r>
                        <a:rPr lang="fr-FR" sz="1800" dirty="0">
                          <a:latin typeface="Comic Sans MS" pitchFamily="66" charset="0"/>
                          <a:ea typeface="Times New Roman"/>
                        </a:rPr>
                        <a:t>3</a:t>
                      </a:r>
                      <a:endParaRPr lang="fr-FR" sz="1800" dirty="0">
                        <a:latin typeface="Comic Sans MS" pitchFamily="66" charset="0"/>
                        <a:ea typeface="Calibri"/>
                      </a:endParaRPr>
                    </a:p>
                    <a:p>
                      <a:pPr algn="ctr">
                        <a:spcAft>
                          <a:spcPts val="0"/>
                        </a:spcAft>
                      </a:pPr>
                      <a:r>
                        <a:rPr lang="fr-FR" sz="1800" dirty="0">
                          <a:latin typeface="Comic Sans MS"/>
                          <a:ea typeface="Times New Roman"/>
                          <a:cs typeface="Times New Roman"/>
                        </a:rPr>
                        <a:t>New-York</a:t>
                      </a:r>
                      <a:endParaRPr lang="fr-FR" sz="1800" dirty="0">
                        <a:latin typeface="Arial"/>
                        <a:ea typeface="Calibri"/>
                      </a:endParaRPr>
                    </a:p>
                    <a:p>
                      <a:pPr algn="ctr">
                        <a:spcAft>
                          <a:spcPts val="0"/>
                        </a:spcAft>
                      </a:pPr>
                      <a:r>
                        <a:rPr lang="fr-FR" sz="1800" dirty="0">
                          <a:latin typeface="Comic Sans MS"/>
                          <a:ea typeface="Times New Roman"/>
                          <a:cs typeface="Times New Roman"/>
                        </a:rPr>
                        <a:t>( 3 heures )</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Times New Roman"/>
                        <a:ea typeface="Times New Roman"/>
                      </a:endParaRPr>
                    </a:p>
                    <a:p>
                      <a:pPr algn="ctr">
                        <a:spcAft>
                          <a:spcPts val="0"/>
                        </a:spcAft>
                      </a:pPr>
                      <a:r>
                        <a:rPr lang="fr-FR" sz="1800" dirty="0">
                          <a:latin typeface="Comic Sans MS"/>
                          <a:ea typeface="Times New Roman"/>
                          <a:cs typeface="Times New Roman"/>
                        </a:rPr>
                        <a:t>Extraits des chapitres 15 et 19</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800" dirty="0">
                        <a:latin typeface="Times New Roman"/>
                        <a:ea typeface="Times New Roman"/>
                      </a:endParaRPr>
                    </a:p>
                    <a:p>
                      <a:pPr algn="l">
                        <a:spcAft>
                          <a:spcPts val="0"/>
                        </a:spcAft>
                      </a:pPr>
                      <a:r>
                        <a:rPr lang="fr-FR" sz="1800" dirty="0">
                          <a:latin typeface="Comic Sans MS"/>
                          <a:ea typeface="Times New Roman"/>
                          <a:cs typeface="Times New Roman"/>
                        </a:rPr>
                        <a:t>- Lecture d'extraits choisis</a:t>
                      </a:r>
                      <a:endParaRPr lang="fr-FR" sz="1800" dirty="0">
                        <a:latin typeface="Arial"/>
                        <a:ea typeface="Calibri"/>
                      </a:endParaRPr>
                    </a:p>
                    <a:p>
                      <a:pPr algn="l">
                        <a:spcAft>
                          <a:spcPts val="0"/>
                        </a:spcAft>
                      </a:pPr>
                      <a:r>
                        <a:rPr lang="fr-FR" sz="1800" dirty="0">
                          <a:latin typeface="Comic Sans MS"/>
                          <a:ea typeface="Times New Roman"/>
                          <a:cs typeface="Times New Roman"/>
                        </a:rPr>
                        <a:t>- Ecriture d’un paragraphe narratif</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dirty="0">
                          <a:latin typeface="Comic Sans MS"/>
                          <a:ea typeface="Times New Roman"/>
                          <a:cs typeface="Times New Roman"/>
                        </a:rPr>
                        <a:t>- Interpréter la dimension symbolique d'une situation</a:t>
                      </a:r>
                      <a:endParaRPr lang="fr-FR" sz="1800" dirty="0">
                        <a:latin typeface="Arial"/>
                        <a:ea typeface="Calibri"/>
                      </a:endParaRPr>
                    </a:p>
                    <a:p>
                      <a:pPr algn="l">
                        <a:spcAft>
                          <a:spcPts val="0"/>
                        </a:spcAft>
                      </a:pPr>
                      <a:r>
                        <a:rPr lang="fr-FR" sz="1800" dirty="0">
                          <a:latin typeface="Comic Sans MS"/>
                          <a:ea typeface="Calibri"/>
                        </a:rPr>
                        <a:t>- Mettre en regard des </a:t>
                      </a:r>
                      <a:r>
                        <a:rPr lang="fr-FR" sz="1800" dirty="0" err="1">
                          <a:latin typeface="Comic Sans MS"/>
                          <a:ea typeface="Calibri"/>
                        </a:rPr>
                        <a:t>æuvres</a:t>
                      </a:r>
                      <a:r>
                        <a:rPr lang="fr-FR" sz="1800" dirty="0">
                          <a:latin typeface="Comic Sans MS"/>
                          <a:ea typeface="Calibri"/>
                        </a:rPr>
                        <a:t> artistiques et les questions posées au moment de leur création touchant le rapport de l'individu au monde.</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dirty="0">
                          <a:latin typeface="Comic Sans MS"/>
                          <a:ea typeface="Times New Roman"/>
                          <a:cs typeface="Times New Roman"/>
                        </a:rPr>
                        <a:t>- Lexique de la société, des émotions</a:t>
                      </a:r>
                      <a:endParaRPr lang="fr-FR" sz="1800" dirty="0">
                        <a:latin typeface="Arial"/>
                        <a:ea typeface="Calibri"/>
                      </a:endParaRPr>
                    </a:p>
                    <a:p>
                      <a:pPr algn="l">
                        <a:spcAft>
                          <a:spcPts val="595"/>
                        </a:spcAft>
                      </a:pPr>
                      <a:r>
                        <a:rPr lang="fr-FR" sz="1800" dirty="0">
                          <a:latin typeface="Comic Sans MS"/>
                          <a:ea typeface="Times New Roman"/>
                        </a:rPr>
                        <a:t>- Lexique des arts, et de la pensée</a:t>
                      </a:r>
                      <a:endParaRPr lang="fr-FR" sz="1800" dirty="0">
                        <a:latin typeface="Calibri"/>
                        <a:ea typeface="Times New Roman"/>
                      </a:endParaRPr>
                    </a:p>
                    <a:p>
                      <a:pPr algn="l">
                        <a:spcAft>
                          <a:spcPts val="595"/>
                        </a:spcAft>
                      </a:pPr>
                      <a:r>
                        <a:rPr lang="fr-FR" sz="1800" dirty="0">
                          <a:latin typeface="Comic Sans MS"/>
                          <a:ea typeface="Times New Roman"/>
                        </a:rPr>
                        <a:t>- Valeur des pronoms et des temps verbaux.</a:t>
                      </a:r>
                      <a:endParaRPr lang="fr-FR" sz="1800" dirty="0">
                        <a:latin typeface="Calibri"/>
                        <a:ea typeface="Times New Roman"/>
                      </a:endParaRPr>
                    </a:p>
                    <a:p>
                      <a:pPr algn="l">
                        <a:spcAft>
                          <a:spcPts val="595"/>
                        </a:spcAft>
                      </a:pPr>
                      <a:r>
                        <a:rPr lang="fr-FR" sz="1800" dirty="0">
                          <a:latin typeface="Comic Sans MS"/>
                          <a:ea typeface="Times New Roman"/>
                        </a:rPr>
                        <a:t>- Mythe</a:t>
                      </a:r>
                      <a:endParaRPr lang="fr-FR" sz="1800" dirty="0">
                        <a:latin typeface="Calibri"/>
                        <a:ea typeface="Times New Roman"/>
                      </a:endParaRPr>
                    </a:p>
                    <a:p>
                      <a:pPr algn="l">
                        <a:spcAft>
                          <a:spcPts val="595"/>
                        </a:spcAft>
                      </a:pPr>
                      <a:r>
                        <a:rPr lang="fr-FR" sz="1800" dirty="0">
                          <a:latin typeface="Comic Sans MS"/>
                          <a:ea typeface="Times New Roman"/>
                        </a:rPr>
                        <a:t>- Personnification</a:t>
                      </a:r>
                      <a:endParaRPr lang="fr-FR" sz="1800" dirty="0">
                        <a:latin typeface="Calibri"/>
                        <a:ea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fr-FR" sz="1800" dirty="0">
                        <a:latin typeface="Times New Roman"/>
                        <a:ea typeface="Times New Roman"/>
                      </a:endParaRPr>
                    </a:p>
                    <a:p>
                      <a:pPr algn="l">
                        <a:spcAft>
                          <a:spcPts val="0"/>
                        </a:spcAft>
                      </a:pPr>
                      <a:r>
                        <a:rPr lang="fr-FR" sz="1800" dirty="0">
                          <a:latin typeface="Comic Sans MS"/>
                          <a:ea typeface="Times New Roman"/>
                          <a:cs typeface="Times New Roman"/>
                        </a:rPr>
                        <a:t>- S'interroger sur le sens à donner à sa vie</a:t>
                      </a:r>
                      <a:endParaRPr lang="fr-FR" sz="1800" dirty="0">
                        <a:latin typeface="Arial"/>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285728"/>
            <a:ext cx="8143932" cy="523220"/>
          </a:xfrm>
          <a:prstGeom prst="rect">
            <a:avLst/>
          </a:prstGeom>
          <a:noFill/>
        </p:spPr>
        <p:txBody>
          <a:bodyPr wrap="square" rtlCol="0">
            <a:spAutoFit/>
          </a:bodyPr>
          <a:lstStyle/>
          <a:p>
            <a:pPr algn="ctr"/>
            <a:r>
              <a:rPr lang="fr-FR" sz="2800" b="1" dirty="0" smtClean="0">
                <a:solidFill>
                  <a:srgbClr val="FFFF00"/>
                </a:solidFill>
                <a:latin typeface="Comic Sans MS" pitchFamily="66" charset="0"/>
              </a:rPr>
              <a:t>On fait le point …</a:t>
            </a:r>
            <a:endParaRPr lang="fr-FR" sz="2800" b="1" dirty="0">
              <a:solidFill>
                <a:srgbClr val="FFFF00"/>
              </a:solidFill>
              <a:latin typeface="Comic Sans MS" pitchFamily="66" charset="0"/>
            </a:endParaRPr>
          </a:p>
        </p:txBody>
      </p:sp>
      <p:graphicFrame>
        <p:nvGraphicFramePr>
          <p:cNvPr id="3" name="Tableau 2"/>
          <p:cNvGraphicFramePr>
            <a:graphicFrameLocks noGrp="1"/>
          </p:cNvGraphicFramePr>
          <p:nvPr/>
        </p:nvGraphicFramePr>
        <p:xfrm>
          <a:off x="500034" y="1214420"/>
          <a:ext cx="8072493" cy="2351732"/>
        </p:xfrm>
        <a:graphic>
          <a:graphicData uri="http://schemas.openxmlformats.org/drawingml/2006/table">
            <a:tbl>
              <a:tblPr firstRow="1" bandRow="1">
                <a:tableStyleId>{5C22544A-7EE6-4342-B048-85BDC9FD1C3A}</a:tableStyleId>
              </a:tblPr>
              <a:tblGrid>
                <a:gridCol w="2690831"/>
                <a:gridCol w="2690831"/>
                <a:gridCol w="2690831"/>
              </a:tblGrid>
              <a:tr h="535786">
                <a:tc>
                  <a:txBody>
                    <a:bodyPr/>
                    <a:lstStyle/>
                    <a:p>
                      <a:pPr algn="ctr"/>
                      <a:r>
                        <a:rPr lang="fr-FR" dirty="0" smtClean="0">
                          <a:latin typeface="Comic Sans MS" pitchFamily="66" charset="0"/>
                        </a:rPr>
                        <a:t>Expériences de </a:t>
                      </a:r>
                      <a:r>
                        <a:rPr lang="fr-FR" dirty="0" err="1" smtClean="0">
                          <a:latin typeface="Comic Sans MS" pitchFamily="66" charset="0"/>
                        </a:rPr>
                        <a:t>Bardamu</a:t>
                      </a:r>
                      <a:endParaRPr lang="fr-FR" dirty="0">
                        <a:latin typeface="Comic Sans MS" pitchFamily="66" charset="0"/>
                      </a:endParaRPr>
                    </a:p>
                  </a:txBody>
                  <a:tcPr/>
                </a:tc>
                <a:tc>
                  <a:txBody>
                    <a:bodyPr/>
                    <a:lstStyle/>
                    <a:p>
                      <a:pPr algn="ctr"/>
                      <a:r>
                        <a:rPr lang="fr-FR" dirty="0" smtClean="0"/>
                        <a:t>Sentiment</a:t>
                      </a:r>
                    </a:p>
                    <a:p>
                      <a:pPr algn="ctr"/>
                      <a:r>
                        <a:rPr lang="fr-FR" dirty="0" smtClean="0"/>
                        <a:t>éprouvés</a:t>
                      </a:r>
                      <a:endParaRPr lang="fr-FR" dirty="0"/>
                    </a:p>
                  </a:txBody>
                  <a:tcPr/>
                </a:tc>
                <a:tc>
                  <a:txBody>
                    <a:bodyPr/>
                    <a:lstStyle/>
                    <a:p>
                      <a:pPr algn="ctr"/>
                      <a:r>
                        <a:rPr lang="fr-FR" dirty="0" smtClean="0"/>
                        <a:t>Bilan </a:t>
                      </a:r>
                      <a:endParaRPr lang="fr-FR" dirty="0"/>
                    </a:p>
                  </a:txBody>
                  <a:tcPr/>
                </a:tc>
              </a:tr>
              <a:tr h="535786">
                <a:tc>
                  <a:txBody>
                    <a:bodyPr/>
                    <a:lstStyle/>
                    <a:p>
                      <a:r>
                        <a:rPr lang="fr-FR" dirty="0" smtClean="0"/>
                        <a:t>La guerre</a:t>
                      </a:r>
                      <a:endParaRPr lang="fr-FR" dirty="0"/>
                    </a:p>
                  </a:txBody>
                  <a:tcPr/>
                </a:tc>
                <a:tc>
                  <a:txBody>
                    <a:bodyPr/>
                    <a:lstStyle/>
                    <a:p>
                      <a:pPr algn="l">
                        <a:buFontTx/>
                        <a:buChar char="-"/>
                      </a:pPr>
                      <a:r>
                        <a:rPr lang="fr-FR" dirty="0" smtClean="0"/>
                        <a:t>Incompréhension/</a:t>
                      </a:r>
                      <a:r>
                        <a:rPr lang="fr-FR" baseline="0" dirty="0" smtClean="0"/>
                        <a:t> inutilité</a:t>
                      </a:r>
                      <a:endParaRPr lang="fr-FR" dirty="0" smtClean="0"/>
                    </a:p>
                  </a:txBody>
                  <a:tcPr/>
                </a:tc>
                <a:tc>
                  <a:txBody>
                    <a:bodyPr/>
                    <a:lstStyle/>
                    <a:p>
                      <a:pPr algn="ctr"/>
                      <a:r>
                        <a:rPr lang="fr-FR" dirty="0" smtClean="0"/>
                        <a:t>Échec</a:t>
                      </a:r>
                      <a:endParaRPr lang="fr-FR" dirty="0"/>
                    </a:p>
                  </a:txBody>
                  <a:tcPr/>
                </a:tc>
              </a:tr>
              <a:tr h="535786">
                <a:tc>
                  <a:txBody>
                    <a:bodyPr/>
                    <a:lstStyle/>
                    <a:p>
                      <a:r>
                        <a:rPr lang="fr-FR" dirty="0" smtClean="0"/>
                        <a:t>Les colonies </a:t>
                      </a:r>
                      <a:endParaRPr lang="fr-FR" dirty="0"/>
                    </a:p>
                  </a:txBody>
                  <a:tcPr/>
                </a:tc>
                <a:tc>
                  <a:txBody>
                    <a:bodyPr/>
                    <a:lstStyle/>
                    <a:p>
                      <a:r>
                        <a:rPr lang="fr-FR" dirty="0" smtClean="0"/>
                        <a:t>- Révolte</a:t>
                      </a:r>
                      <a:endParaRPr lang="fr-FR" dirty="0"/>
                    </a:p>
                  </a:txBody>
                  <a:tcPr/>
                </a:tc>
                <a:tc>
                  <a:txBody>
                    <a:bodyPr/>
                    <a:lstStyle/>
                    <a:p>
                      <a:pPr algn="ctr"/>
                      <a:r>
                        <a:rPr lang="fr-FR" dirty="0" smtClean="0"/>
                        <a:t>Échec</a:t>
                      </a:r>
                      <a:endParaRPr lang="fr-FR" dirty="0"/>
                    </a:p>
                  </a:txBody>
                  <a:tcPr/>
                </a:tc>
              </a:tr>
              <a:tr h="535786">
                <a:tc>
                  <a:txBody>
                    <a:bodyPr/>
                    <a:lstStyle/>
                    <a:p>
                      <a:r>
                        <a:rPr lang="fr-FR" dirty="0" smtClean="0"/>
                        <a:t>L ’Amérique</a:t>
                      </a:r>
                      <a:endParaRPr lang="fr-FR" dirty="0"/>
                    </a:p>
                  </a:txBody>
                  <a:tcPr/>
                </a:tc>
                <a:tc>
                  <a:txBody>
                    <a:bodyPr/>
                    <a:lstStyle/>
                    <a:p>
                      <a:r>
                        <a:rPr lang="fr-FR" dirty="0" smtClean="0"/>
                        <a:t>- Rejet </a:t>
                      </a:r>
                      <a:endParaRPr lang="fr-FR" dirty="0"/>
                    </a:p>
                  </a:txBody>
                  <a:tcPr/>
                </a:tc>
                <a:tc>
                  <a:txBody>
                    <a:bodyPr/>
                    <a:lstStyle/>
                    <a:p>
                      <a:pPr algn="ctr"/>
                      <a:r>
                        <a:rPr lang="fr-FR" dirty="0" smtClean="0"/>
                        <a:t>Échec </a:t>
                      </a:r>
                      <a:endParaRPr lang="fr-FR" dirty="0"/>
                    </a:p>
                  </a:txBody>
                  <a:tcPr/>
                </a:tc>
              </a:tr>
            </a:tbl>
          </a:graphicData>
        </a:graphic>
      </p:graphicFrame>
      <p:sp>
        <p:nvSpPr>
          <p:cNvPr id="4" name="ZoneTexte 3"/>
          <p:cNvSpPr txBox="1"/>
          <p:nvPr/>
        </p:nvSpPr>
        <p:spPr>
          <a:xfrm>
            <a:off x="500034" y="4143380"/>
            <a:ext cx="8072494" cy="923330"/>
          </a:xfrm>
          <a:prstGeom prst="rect">
            <a:avLst/>
          </a:prstGeom>
          <a:noFill/>
        </p:spPr>
        <p:txBody>
          <a:bodyPr wrap="square" rtlCol="0">
            <a:spAutoFit/>
          </a:bodyPr>
          <a:lstStyle/>
          <a:p>
            <a:r>
              <a:rPr lang="fr-FR" dirty="0" smtClean="0">
                <a:latin typeface="Comic Sans MS" pitchFamily="66" charset="0"/>
              </a:rPr>
              <a:t>Ce que cherche </a:t>
            </a:r>
            <a:r>
              <a:rPr lang="fr-FR" dirty="0" err="1" smtClean="0">
                <a:latin typeface="Comic Sans MS" pitchFamily="66" charset="0"/>
              </a:rPr>
              <a:t>Bardamu</a:t>
            </a:r>
            <a:r>
              <a:rPr lang="fr-FR" dirty="0" smtClean="0">
                <a:latin typeface="Comic Sans MS" pitchFamily="66" charset="0"/>
              </a:rPr>
              <a:t> : Sa place dans la société, mais n’y parvient pas à cause de ses origines modestes.</a:t>
            </a:r>
          </a:p>
          <a:p>
            <a:r>
              <a:rPr lang="fr-FR" dirty="0" smtClean="0">
                <a:latin typeface="Comic Sans MS" pitchFamily="66" charset="0"/>
              </a:rPr>
              <a:t>Se sent exclu, rejeté, d’où sa révolte. </a:t>
            </a:r>
            <a:endParaRPr lang="fr-FR" dirty="0">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Séance 4 : Déroulé de la séance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raconte aux élèves que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décide de rentrer à Paris et de terminer les études de médecine qu’il avait entreprises avant la guerre. Après l’obtention de son diplôme, il s’installe à La Garenne-</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Rancy</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petite ville située en banlieue parisienne. A nouveau, il y mènera une vie misérable, tentera de sauver « Bébert » un jeune enfant atteint de typhoïde. Je présente l’extrait :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erre dans Paris, alors que Bébert vient de mourir.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 texte est lu et je demande aux élèves de relever les sentiments éprouvés successivement par </a:t>
            </a:r>
            <a:r>
              <a:rPr kumimoji="0" lang="fr-FR" sz="20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(tristesse, désespoir, culpabilité, impuissance, abandon, solitude ) Comment aborde-t-il l’épreuve de la mort de Bébert ? Quelles réponses apporte-t-il ? Quelle analyse fait-il de cet évènement tragique ? Quelle vision donne-t-il de la vie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 demande aux élèves de réfléchir sur la signification du mot « nuit » (sens propre et figuré), de citer des expressions dans lesquelles le mot nuit est employé et consigne les réponses au tableau.</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Cette réflexion permet d’amorcer le travail d’écriture demandé ensuite :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En vous appuyant sur les extraits étudiés dans la séquence, expliquez cette citation empruntée au texte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00"/>
                </a:solidFill>
                <a:effectLst/>
                <a:latin typeface="Comic Sans MS" pitchFamily="66" charset="0"/>
                <a:ea typeface="Calibri" pitchFamily="34" charset="0"/>
                <a:cs typeface="Arial" pitchFamily="34" charset="0"/>
              </a:rPr>
              <a:t>« J’ai fini par m’endormir, dans ma nuit à moi, ce cercueil, tellement j’étais fatigué de marcher et de ne trouver rien. »</a:t>
            </a:r>
            <a:endParaRPr kumimoji="0" lang="fr-FR" sz="2000" b="1" i="0" u="none" strike="noStrike" cap="none" normalizeH="0" baseline="0" dirty="0" smtClean="0">
              <a:ln>
                <a:noFill/>
              </a:ln>
              <a:solidFill>
                <a:srgbClr val="FF0000"/>
              </a:solidFill>
              <a:effectLst/>
              <a:latin typeface="Comic Sans MS" pitchFamily="66"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357166"/>
          <a:ext cx="9144000" cy="6143644"/>
        </p:xfrm>
        <a:graphic>
          <a:graphicData uri="http://schemas.openxmlformats.org/drawingml/2006/table">
            <a:tbl>
              <a:tblPr/>
              <a:tblGrid>
                <a:gridCol w="1371600"/>
                <a:gridCol w="1280160"/>
                <a:gridCol w="1554480"/>
                <a:gridCol w="1554480"/>
                <a:gridCol w="1828800"/>
                <a:gridCol w="1554480"/>
              </a:tblGrid>
              <a:tr h="573857">
                <a:tc>
                  <a:txBody>
                    <a:bodyPr/>
                    <a:lstStyle/>
                    <a:p>
                      <a:pPr algn="ctr">
                        <a:spcAft>
                          <a:spcPts val="0"/>
                        </a:spcAft>
                      </a:pPr>
                      <a:r>
                        <a:rPr lang="fr-FR" sz="1600" dirty="0">
                          <a:latin typeface="Comic Sans MS" pitchFamily="66" charset="0"/>
                          <a:ea typeface="Times New Roman"/>
                          <a:cs typeface="Times New Roman"/>
                        </a:rPr>
                        <a:t>Séance 4</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omic Sans MS" pitchFamily="66" charset="0"/>
                          <a:ea typeface="Times New Roman"/>
                          <a:cs typeface="Times New Roman"/>
                        </a:rPr>
                        <a:t>Support</a:t>
                      </a:r>
                      <a:endParaRPr lang="fr-FR" sz="160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omic Sans MS" pitchFamily="66" charset="0"/>
                          <a:ea typeface="Times New Roman"/>
                          <a:cs typeface="Times New Roman"/>
                        </a:rPr>
                        <a:t>Activités</a:t>
                      </a:r>
                      <a:endParaRPr lang="fr-FR" sz="160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omic Sans MS" pitchFamily="66" charset="0"/>
                          <a:ea typeface="Times New Roman"/>
                          <a:cs typeface="Times New Roman"/>
                        </a:rPr>
                        <a:t>Capacités</a:t>
                      </a:r>
                      <a:endParaRPr lang="fr-FR" sz="160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omic Sans MS" pitchFamily="66" charset="0"/>
                          <a:ea typeface="Times New Roman"/>
                          <a:cs typeface="Times New Roman"/>
                        </a:rPr>
                        <a:t>Connaissances</a:t>
                      </a:r>
                      <a:endParaRPr lang="fr-FR" sz="160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latin typeface="Comic Sans MS" pitchFamily="66" charset="0"/>
                          <a:ea typeface="Times New Roman"/>
                          <a:cs typeface="Times New Roman"/>
                        </a:rPr>
                        <a:t>Attitudes</a:t>
                      </a:r>
                      <a:endParaRPr lang="fr-FR" sz="160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9787">
                <a:tc>
                  <a:txBody>
                    <a:bodyPr/>
                    <a:lstStyle/>
                    <a:p>
                      <a:pPr algn="ctr">
                        <a:spcAft>
                          <a:spcPts val="0"/>
                        </a:spcAft>
                      </a:pPr>
                      <a:endParaRPr lang="fr-FR" sz="1600" dirty="0">
                        <a:latin typeface="Comic Sans MS" pitchFamily="66" charset="0"/>
                        <a:ea typeface="Times New Roman"/>
                      </a:endParaRPr>
                    </a:p>
                    <a:p>
                      <a:pPr algn="ctr">
                        <a:spcAft>
                          <a:spcPts val="0"/>
                        </a:spcAft>
                      </a:pPr>
                      <a:r>
                        <a:rPr lang="fr-FR" sz="1600" dirty="0">
                          <a:latin typeface="Comic Sans MS" pitchFamily="66" charset="0"/>
                          <a:ea typeface="Times New Roman"/>
                          <a:cs typeface="Times New Roman"/>
                        </a:rPr>
                        <a:t>4</a:t>
                      </a:r>
                      <a:endParaRPr lang="fr-FR" sz="1600" dirty="0">
                        <a:latin typeface="Comic Sans MS" pitchFamily="66" charset="0"/>
                        <a:ea typeface="Calibri"/>
                      </a:endParaRPr>
                    </a:p>
                    <a:p>
                      <a:pPr algn="ctr">
                        <a:spcAft>
                          <a:spcPts val="0"/>
                        </a:spcAft>
                      </a:pPr>
                      <a:r>
                        <a:rPr lang="fr-FR" sz="1600" dirty="0">
                          <a:latin typeface="Comic Sans MS" pitchFamily="66" charset="0"/>
                          <a:ea typeface="Times New Roman"/>
                          <a:cs typeface="Times New Roman"/>
                        </a:rPr>
                        <a:t>La Garenne-</a:t>
                      </a:r>
                      <a:r>
                        <a:rPr lang="fr-FR" sz="1600" dirty="0" err="1">
                          <a:latin typeface="Comic Sans MS" pitchFamily="66" charset="0"/>
                          <a:ea typeface="Times New Roman"/>
                          <a:cs typeface="Times New Roman"/>
                        </a:rPr>
                        <a:t>Rancy</a:t>
                      </a:r>
                      <a:endParaRPr lang="fr-FR" sz="1600" dirty="0">
                        <a:latin typeface="Comic Sans MS" pitchFamily="66" charset="0"/>
                        <a:ea typeface="Calibri"/>
                      </a:endParaRPr>
                    </a:p>
                    <a:p>
                      <a:pPr algn="ctr">
                        <a:spcAft>
                          <a:spcPts val="0"/>
                        </a:spcAft>
                      </a:pPr>
                      <a:r>
                        <a:rPr lang="fr-FR" sz="1600" dirty="0">
                          <a:latin typeface="Comic Sans MS" pitchFamily="66" charset="0"/>
                          <a:ea typeface="Times New Roman"/>
                          <a:cs typeface="Times New Roman"/>
                        </a:rPr>
                        <a:t>( 2 heures)</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a:latin typeface="Comic Sans MS" pitchFamily="66" charset="0"/>
                        <a:ea typeface="Times New Roman"/>
                      </a:endParaRPr>
                    </a:p>
                    <a:p>
                      <a:pPr algn="ctr">
                        <a:spcAft>
                          <a:spcPts val="0"/>
                        </a:spcAft>
                      </a:pPr>
                      <a:r>
                        <a:rPr lang="fr-FR" sz="1600" dirty="0">
                          <a:latin typeface="Comic Sans MS" pitchFamily="66" charset="0"/>
                          <a:ea typeface="Times New Roman"/>
                          <a:cs typeface="Times New Roman"/>
                        </a:rPr>
                        <a:t>Extraits du chapitre 29</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600" dirty="0">
                        <a:latin typeface="Comic Sans MS" pitchFamily="66" charset="0"/>
                        <a:ea typeface="Times New Roman"/>
                      </a:endParaRPr>
                    </a:p>
                    <a:p>
                      <a:pPr>
                        <a:spcAft>
                          <a:spcPts val="0"/>
                        </a:spcAft>
                      </a:pPr>
                      <a:r>
                        <a:rPr lang="fr-FR" sz="1600" dirty="0">
                          <a:latin typeface="Comic Sans MS" pitchFamily="66" charset="0"/>
                          <a:ea typeface="Times New Roman"/>
                          <a:cs typeface="Times New Roman"/>
                        </a:rPr>
                        <a:t>- Lecture d'extraits choisis</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Travail d'écriture à partir d'une citation empruntée au texte</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600" dirty="0">
                        <a:latin typeface="Comic Sans MS" pitchFamily="66" charset="0"/>
                        <a:ea typeface="Times New Roman"/>
                      </a:endParaRPr>
                    </a:p>
                    <a:p>
                      <a:pPr>
                        <a:spcAft>
                          <a:spcPts val="0"/>
                        </a:spcAft>
                      </a:pPr>
                      <a:r>
                        <a:rPr lang="fr-FR" sz="1600" dirty="0">
                          <a:latin typeface="Comic Sans MS" pitchFamily="66" charset="0"/>
                          <a:ea typeface="Times New Roman"/>
                          <a:cs typeface="Times New Roman"/>
                        </a:rPr>
                        <a:t>- Interpréter la dimension symbolique d'une situation</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Repérer en quoi une situation peut représenter des questions humaines universelles </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Comic Sans MS" pitchFamily="66" charset="0"/>
                          <a:ea typeface="Times New Roman"/>
                          <a:cs typeface="Times New Roman"/>
                        </a:rPr>
                        <a:t>- Lexique de la société, des émotions</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La caractérisation</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La phrase complexe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L'expression du doute face au monde moderne</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Discours rapporté et citation</a:t>
                      </a:r>
                      <a:endParaRPr lang="fr-FR" sz="1600" dirty="0">
                        <a:latin typeface="Comic Sans MS" pitchFamily="66" charset="0"/>
                        <a:ea typeface="Calibri"/>
                      </a:endParaRPr>
                    </a:p>
                    <a:p>
                      <a:pPr>
                        <a:spcAft>
                          <a:spcPts val="0"/>
                        </a:spcAft>
                      </a:pPr>
                      <a:r>
                        <a:rPr lang="fr-FR" sz="1600" dirty="0">
                          <a:latin typeface="Comic Sans MS" pitchFamily="66" charset="0"/>
                          <a:ea typeface="Times New Roman"/>
                          <a:cs typeface="Times New Roman"/>
                        </a:rPr>
                        <a:t>- Le registre pathétique et tragique</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600" dirty="0">
                        <a:latin typeface="Comic Sans MS" pitchFamily="66" charset="0"/>
                        <a:ea typeface="Times New Roman"/>
                      </a:endParaRPr>
                    </a:p>
                    <a:p>
                      <a:pPr>
                        <a:spcAft>
                          <a:spcPts val="0"/>
                        </a:spcAft>
                      </a:pPr>
                      <a:r>
                        <a:rPr lang="fr-FR" sz="1600" dirty="0">
                          <a:latin typeface="Comic Sans MS" pitchFamily="66" charset="0"/>
                          <a:ea typeface="Times New Roman"/>
                          <a:cs typeface="Times New Roman"/>
                        </a:rPr>
                        <a:t>- S'interroger sur le sens à donner à sa vie</a:t>
                      </a:r>
                      <a:endParaRPr lang="fr-FR" sz="1600" dirty="0">
                        <a:latin typeface="Comic Sans MS" pitchFamily="66" charset="0"/>
                        <a:ea typeface="Calibri"/>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428604"/>
            <a:ext cx="800105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Dans ce roman paru en 1932, Céline relate les expériences de Ferdinand </a:t>
            </a:r>
            <a:r>
              <a:rPr kumimoji="0" lang="fr-FR" sz="2000" b="1"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jeune homme naïf et désœuvré qui, parcourt le monde afin d’y trouver sa place.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effectLst/>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Conçue à la manière des romans picaresques, cette œuvre permet d’apprécier le regard que porte l’auteur sur</a:t>
            </a:r>
            <a:r>
              <a:rPr kumimoji="0" lang="fr-FR" sz="2000" b="1" i="0" u="none" strike="noStrike" cap="none" normalizeH="0" dirty="0" smtClean="0">
                <a:ln>
                  <a:noFill/>
                </a:ln>
                <a:effectLst/>
                <a:latin typeface="Comic Sans MS" pitchFamily="66" charset="0"/>
                <a:ea typeface="Calibri" pitchFamily="34" charset="0"/>
                <a:cs typeface="Arial" pitchFamily="34" charset="0"/>
              </a:rPr>
              <a:t> une</a:t>
            </a: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société qui humilie et abrutit l’être humain.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effectLst/>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En plongeant au cœur de l’individu, elle dénonce également la noirceur des relations que les hommes entretiennent</a:t>
            </a:r>
            <a:r>
              <a:rPr kumimoji="0" lang="fr-FR" sz="2000" b="1" i="0" u="none" strike="noStrike" cap="none" normalizeH="0" dirty="0" smtClean="0">
                <a:ln>
                  <a:noFill/>
                </a:ln>
                <a:effectLst/>
                <a:latin typeface="Comic Sans MS" pitchFamily="66" charset="0"/>
                <a:ea typeface="Calibri" pitchFamily="34" charset="0"/>
                <a:cs typeface="Arial" pitchFamily="34" charset="0"/>
              </a:rPr>
              <a:t> </a:t>
            </a: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entre eux.</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2000" b="1" dirty="0" smtClean="0">
              <a:latin typeface="Comic Sans MS" pitchFamily="66"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 Ce roman basé sur les expériences vécues par un personnage imaginaire pourrait être qualifié « d’autofiction », </a:t>
            </a:r>
            <a:r>
              <a:rPr kumimoji="0" lang="fr-FR" sz="2000" b="1" i="0" u="none" strike="noStrike" cap="none" normalizeH="0" baseline="0" dirty="0" smtClean="0">
                <a:ln>
                  <a:noFill/>
                </a:ln>
                <a:effectLst/>
                <a:latin typeface="Comic Sans MS" pitchFamily="66" charset="0"/>
                <a:ea typeface="Times New Roman" pitchFamily="18" charset="0"/>
                <a:cs typeface="Times New Roman" pitchFamily="18" charset="0"/>
              </a:rPr>
              <a:t>puisque Ferdinand </a:t>
            </a:r>
            <a:r>
              <a:rPr kumimoji="0" lang="fr-FR" sz="2000" b="1" i="0" u="none" strike="noStrike" cap="none" normalizeH="0" baseline="0" dirty="0" err="1" smtClean="0">
                <a:ln>
                  <a:noFill/>
                </a:ln>
                <a:effectLst/>
                <a:latin typeface="Comic Sans MS" pitchFamily="66" charset="0"/>
                <a:ea typeface="Times New Roman" pitchFamily="18" charset="0"/>
                <a:cs typeface="Times New Roman" pitchFamily="18" charset="0"/>
              </a:rPr>
              <a:t>Bardamu</a:t>
            </a:r>
            <a:r>
              <a:rPr kumimoji="0" lang="fr-FR" sz="2000" b="1" i="0" u="none" strike="noStrike" cap="none" normalizeH="0" baseline="0" dirty="0" smtClean="0">
                <a:ln>
                  <a:noFill/>
                </a:ln>
                <a:effectLst/>
                <a:latin typeface="Comic Sans MS" pitchFamily="66" charset="0"/>
                <a:ea typeface="Times New Roman" pitchFamily="18" charset="0"/>
                <a:cs typeface="Times New Roman" pitchFamily="18" charset="0"/>
              </a:rPr>
              <a:t>, son narrateur, est le double à peine voilé de l’auteur et vit ce que ce dernier a lui-même traversé dans le passé. Céline utilise en effet sans retenue les données de son expérience de soldat et de médecin  pour mieux dénoncer ce</a:t>
            </a:r>
            <a:r>
              <a:rPr kumimoji="0" lang="fr-FR" sz="2000" b="1" i="0" u="none" strike="noStrike" cap="none" normalizeH="0" baseline="0" dirty="0" smtClean="0">
                <a:ln>
                  <a:noFill/>
                </a:ln>
                <a:effectLst/>
                <a:latin typeface="Comic Sans MS" pitchFamily="66" charset="0"/>
                <a:ea typeface="Calibri" pitchFamily="34" charset="0"/>
                <a:cs typeface="Arial" pitchFamily="34" charset="0"/>
              </a:rPr>
              <a:t>t univers dans lequel l’homme ne parvient pas à trouver sa place. </a:t>
            </a:r>
            <a:endParaRPr kumimoji="0" lang="fr-FR" sz="20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Séance 5 : Déroulé de la séance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Je</a:t>
            </a:r>
            <a:r>
              <a:rPr kumimoji="0" lang="fr-FR" sz="2000" b="0" i="0" u="none" strike="noStrike" cap="none" normalizeH="0" dirty="0" smtClean="0">
                <a:ln>
                  <a:noFill/>
                </a:ln>
                <a:solidFill>
                  <a:schemeClr val="tx1"/>
                </a:solidFill>
                <a:effectLst/>
                <a:latin typeface="Comic Sans MS" pitchFamily="66" charset="0"/>
                <a:ea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propose aux élèves de travailler en </a:t>
            </a:r>
            <a:r>
              <a:rPr lang="fr-FR" sz="2000" dirty="0" smtClean="0">
                <a:latin typeface="Comic Sans MS" pitchFamily="66" charset="0"/>
                <a:ea typeface="Calibri" pitchFamily="34" charset="0"/>
                <a:cs typeface="Arial" pitchFamily="34" charset="0"/>
              </a:rPr>
              <a:t>groupe </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Chaque membre du</a:t>
            </a:r>
            <a:r>
              <a:rPr kumimoji="0" lang="fr-FR" sz="2000" b="0" i="0" u="none" strike="noStrike" cap="none" normalizeH="0" dirty="0" smtClean="0">
                <a:ln>
                  <a:noFill/>
                </a:ln>
                <a:solidFill>
                  <a:schemeClr val="tx1"/>
                </a:solidFill>
                <a:effectLst/>
                <a:latin typeface="Comic Sans MS" pitchFamily="66" charset="0"/>
                <a:ea typeface="Calibri" pitchFamily="34" charset="0"/>
                <a:cs typeface="Arial" pitchFamily="34" charset="0"/>
              </a:rPr>
              <a:t> groupe</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se voit attribué </a:t>
            </a:r>
            <a:r>
              <a:rPr lang="fr-FR" sz="2000" dirty="0" smtClean="0">
                <a:latin typeface="Comic Sans MS" pitchFamily="66" charset="0"/>
                <a:ea typeface="Calibri" pitchFamily="34" charset="0"/>
                <a:cs typeface="Arial" pitchFamily="34" charset="0"/>
              </a:rPr>
              <a:t>soit une brève biographie de Céline, soit une définition du roman picaresque, soit une définition du  roman populiste.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élèves auront à rédiger un paragraphe argumentatif à partir des consignes suivantes :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En quoi le roman de Ferdinand Céline est-il un roman picaresque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En quoi le roman de Ferdinand Céline est-il un roman autobiographique ?</a:t>
            </a:r>
          </a:p>
          <a:p>
            <a:pPr marL="0" marR="0" lvl="0" indent="0" algn="l" defTabSz="914400" rtl="0" eaLnBrk="0" fontAlgn="base" latinLnBrk="0" hangingPunct="0">
              <a:lnSpc>
                <a:spcPct val="100000"/>
              </a:lnSpc>
              <a:spcBef>
                <a:spcPct val="0"/>
              </a:spcBef>
              <a:spcAft>
                <a:spcPct val="0"/>
              </a:spcAft>
              <a:buClrTx/>
              <a:buSzTx/>
              <a:buFontTx/>
              <a:buNone/>
              <a:tabLst/>
            </a:pPr>
            <a:r>
              <a:rPr lang="fr-FR" sz="2000" i="1" dirty="0" smtClean="0">
                <a:latin typeface="Comic Sans MS" pitchFamily="66" charset="0"/>
                <a:cs typeface="Arial" pitchFamily="34" charset="0"/>
              </a:rPr>
              <a:t>En quoi le roman de Céline est-il un roman populiste?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productions écrites sont collectées, un montage est réalisé afin que chaque élève  puisse s’approprier le travail de son binôme.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On établit la conclusion suivante : Le roman intitulé </a:t>
            </a:r>
            <a:r>
              <a:rPr kumimoji="0" lang="fr-FR" sz="2000" b="0"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Voyage au bout de la Nuit</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est un roman </a:t>
            </a:r>
            <a:r>
              <a:rPr kumimoji="0" lang="fr-FR" sz="2000" b="0"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picaresque</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et </a:t>
            </a:r>
            <a:r>
              <a:rPr kumimoji="0" lang="fr-FR" sz="2000" b="0" i="0" u="sng" strike="noStrike" cap="none" normalizeH="0" baseline="0" dirty="0" smtClean="0">
                <a:ln>
                  <a:noFill/>
                </a:ln>
                <a:solidFill>
                  <a:schemeClr val="tx1"/>
                </a:solidFill>
                <a:effectLst/>
                <a:latin typeface="Comic Sans MS" pitchFamily="66" charset="0"/>
                <a:ea typeface="Calibri" pitchFamily="34" charset="0"/>
                <a:cs typeface="Arial" pitchFamily="34" charset="0"/>
              </a:rPr>
              <a:t>autobiographique</a:t>
            </a: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Il s’inscrit dans</a:t>
            </a:r>
            <a:r>
              <a:rPr kumimoji="0" lang="fr-FR" sz="2000" b="0" i="0" u="none" strike="noStrike" cap="none" normalizeH="0" dirty="0" smtClean="0">
                <a:ln>
                  <a:noFill/>
                </a:ln>
                <a:solidFill>
                  <a:schemeClr val="tx1"/>
                </a:solidFill>
                <a:effectLst/>
                <a:latin typeface="Comic Sans MS" pitchFamily="66" charset="0"/>
                <a:ea typeface="Calibri" pitchFamily="34" charset="0"/>
                <a:cs typeface="Arial" pitchFamily="34" charset="0"/>
              </a:rPr>
              <a:t> un genre nouveau, le populisme.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Une réflexion collective est menée en classe : Quel intérêt ce genre de roman présente-t-il pour le lecteur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réponses attendues : raconter sa vie et dire le monde, raconter les difficultés à trouver sa place dans ce monde, montrer la réalité, créer un genre nouveau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Les réponses sont synthétisées au tableau et la trace écrite est rédigée.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57158" y="487025"/>
            <a:ext cx="81439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fr-FR" sz="3200" b="1" i="0" u="none" strike="noStrike" cap="none" normalizeH="0" baseline="0" dirty="0" smtClean="0">
                <a:ln>
                  <a:noFill/>
                </a:ln>
                <a:solidFill>
                  <a:srgbClr val="FFFF00"/>
                </a:solidFill>
                <a:effectLst/>
                <a:latin typeface="Comic Sans MS" pitchFamily="66" charset="0"/>
                <a:cs typeface="Arial" pitchFamily="34" charset="0"/>
              </a:rPr>
              <a:t>EVALUATION </a:t>
            </a:r>
          </a:p>
          <a:p>
            <a:pPr algn="ctr" fontAlgn="base">
              <a:spcBef>
                <a:spcPct val="0"/>
              </a:spcBef>
              <a:spcAft>
                <a:spcPct val="0"/>
              </a:spcAft>
            </a:pPr>
            <a:r>
              <a:rPr kumimoji="0" lang="fr-FR" sz="3200" b="1" i="0" u="none" strike="noStrike" cap="none" normalizeH="0" baseline="0" dirty="0" smtClean="0">
                <a:ln>
                  <a:noFill/>
                </a:ln>
                <a:solidFill>
                  <a:srgbClr val="FFFF00"/>
                </a:solidFill>
                <a:effectLst/>
                <a:latin typeface="Comic Sans MS" pitchFamily="66" charset="0"/>
                <a:cs typeface="Arial" pitchFamily="34" charset="0"/>
              </a:rPr>
              <a:t>(En Accompagnement personnalisé)</a:t>
            </a:r>
            <a:endParaRPr kumimoji="0" lang="fr-FR" sz="3200" b="1" i="0" u="none" strike="noStrike" cap="none" normalizeH="0" baseline="0" dirty="0" smtClean="0">
              <a:ln>
                <a:noFill/>
              </a:ln>
              <a:solidFill>
                <a:srgbClr val="FFFF00"/>
              </a:solidFill>
              <a:effectLst/>
              <a:latin typeface="Comic Sans MS" pitchFamily="66" charset="0"/>
              <a:cs typeface="Arial" pitchFamily="34" charset="0"/>
            </a:endParaRPr>
          </a:p>
          <a:p>
            <a:pPr algn="ctr" fontAlgn="base">
              <a:spcBef>
                <a:spcPct val="0"/>
              </a:spcBef>
              <a:spcAft>
                <a:spcPct val="0"/>
              </a:spcAft>
            </a:pPr>
            <a:r>
              <a:rPr lang="fr-FR" sz="2800" dirty="0" smtClean="0">
                <a:solidFill>
                  <a:srgbClr val="FF0000"/>
                </a:solidFill>
                <a:latin typeface="Comic Sans MS" pitchFamily="66" charset="0"/>
                <a:cs typeface="Arial" pitchFamily="34" charset="0"/>
              </a:rPr>
              <a:t>Epreuve de contrôle du baccalauréat professionnel</a:t>
            </a:r>
            <a:endParaRPr kumimoji="0" lang="fr-FR" sz="2800" i="0" u="none" strike="noStrike" cap="none" normalizeH="0" baseline="0" dirty="0" smtClean="0">
              <a:ln>
                <a:noFill/>
              </a:ln>
              <a:solidFill>
                <a:srgbClr val="FF0000"/>
              </a:solidFill>
              <a:effectLst/>
              <a:latin typeface="Comic Sans MS" pitchFamily="66" charset="0"/>
              <a:cs typeface="Arial" pitchFamily="34" charset="0"/>
            </a:endParaRPr>
          </a:p>
          <a:p>
            <a:pPr algn="ctr" fontAlgn="base">
              <a:spcBef>
                <a:spcPct val="0"/>
              </a:spcBef>
              <a:spcAft>
                <a:spcPct val="0"/>
              </a:spcAft>
            </a:pPr>
            <a:r>
              <a:rPr lang="fr-FR" sz="3200" b="1" i="1" dirty="0" smtClean="0"/>
              <a:t>Après avoir présenté une œuvre le plus précisément possible (titre(s) d'œuvre(s), auteur(s), époque(s) de publication, propos de l'œuvre/des textes), vous expliquerez ce qui vous a intéressé dans cette étude dont vous présenterez les principales lignes de force. »</a:t>
            </a:r>
            <a:endParaRPr lang="fr-FR" sz="3200"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571612"/>
            <a:ext cx="6429420" cy="3539430"/>
          </a:xfrm>
          <a:prstGeom prst="rect">
            <a:avLst/>
          </a:prstGeom>
        </p:spPr>
        <p:txBody>
          <a:bodyPr wrap="square">
            <a:spAutoFit/>
          </a:bodyPr>
          <a:lstStyle/>
          <a:p>
            <a:r>
              <a:rPr lang="fr-FR" sz="2800" b="1" dirty="0" smtClean="0">
                <a:latin typeface="Comic Sans MS" pitchFamily="66" charset="0"/>
                <a:ea typeface="Calibri" pitchFamily="34" charset="0"/>
                <a:cs typeface="Arial" pitchFamily="34" charset="0"/>
              </a:rPr>
              <a:t>La réflexion que ce roman porte sur la condition de l’homme et le discours violent qu’il tient sur la société permettent d’appréhender l’objet d’étude </a:t>
            </a:r>
            <a:r>
              <a:rPr lang="fr-FR" sz="2800" b="1" dirty="0" err="1" smtClean="0">
                <a:latin typeface="Comic Sans MS" pitchFamily="66" charset="0"/>
                <a:ea typeface="Calibri" pitchFamily="34" charset="0"/>
                <a:cs typeface="Arial" pitchFamily="34" charset="0"/>
              </a:rPr>
              <a:t>d’étude</a:t>
            </a:r>
            <a:r>
              <a:rPr lang="fr-FR" sz="2800" b="1" dirty="0" smtClean="0">
                <a:latin typeface="Comic Sans MS" pitchFamily="66" charset="0"/>
                <a:ea typeface="Calibri" pitchFamily="34" charset="0"/>
                <a:cs typeface="Arial" pitchFamily="34" charset="0"/>
              </a:rPr>
              <a:t> </a:t>
            </a:r>
          </a:p>
          <a:p>
            <a:pPr algn="ctr"/>
            <a:r>
              <a:rPr lang="fr-FR" sz="2800" b="1" dirty="0" smtClean="0">
                <a:latin typeface="Comic Sans MS" pitchFamily="66" charset="0"/>
                <a:ea typeface="Calibri" pitchFamily="34" charset="0"/>
                <a:cs typeface="Arial" pitchFamily="34" charset="0"/>
              </a:rPr>
              <a:t>« Au XX</a:t>
            </a:r>
            <a:r>
              <a:rPr lang="fr-FR" sz="2800" b="1" baseline="30000" dirty="0" smtClean="0">
                <a:latin typeface="Comic Sans MS" pitchFamily="66" charset="0"/>
                <a:ea typeface="Calibri" pitchFamily="34" charset="0"/>
                <a:cs typeface="Arial" pitchFamily="34" charset="0"/>
              </a:rPr>
              <a:t>ème</a:t>
            </a:r>
            <a:r>
              <a:rPr lang="fr-FR" sz="2800" b="1" dirty="0" smtClean="0">
                <a:latin typeface="Comic Sans MS" pitchFamily="66" charset="0"/>
                <a:ea typeface="Calibri" pitchFamily="34" charset="0"/>
                <a:cs typeface="Arial" pitchFamily="34" charset="0"/>
              </a:rPr>
              <a:t> siècle, l’homme et son rapport au monde à travers la littérature et les autres arts ». </a:t>
            </a:r>
            <a:endParaRPr lang="fr-FR" sz="2800" dirty="0"/>
          </a:p>
        </p:txBody>
      </p:sp>
      <p:pic>
        <p:nvPicPr>
          <p:cNvPr id="1026" name="Picture 2" descr="http://stalker.hautetfort.com/images/medium_celine.jpg"/>
          <p:cNvPicPr>
            <a:picLocks noChangeAspect="1" noChangeArrowheads="1"/>
          </p:cNvPicPr>
          <p:nvPr/>
        </p:nvPicPr>
        <p:blipFill>
          <a:blip r:embed="rId2"/>
          <a:srcRect/>
          <a:stretch>
            <a:fillRect/>
          </a:stretch>
        </p:blipFill>
        <p:spPr bwMode="auto">
          <a:xfrm>
            <a:off x="6719901" y="0"/>
            <a:ext cx="2424099" cy="31432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571480"/>
            <a:ext cx="8143932" cy="1323439"/>
          </a:xfrm>
          <a:prstGeom prst="rect">
            <a:avLst/>
          </a:prstGeom>
          <a:noFill/>
        </p:spPr>
        <p:txBody>
          <a:bodyPr wrap="square" rtlCol="0">
            <a:spAutoFit/>
          </a:bodyPr>
          <a:lstStyle/>
          <a:p>
            <a:pPr algn="ctr"/>
            <a:r>
              <a:rPr lang="fr-FR" sz="4000" b="1" dirty="0" smtClean="0">
                <a:solidFill>
                  <a:srgbClr val="FFFF00"/>
                </a:solidFill>
                <a:latin typeface="Comic Sans MS" pitchFamily="66" charset="0"/>
              </a:rPr>
              <a:t>L’élaboration de la problématique …</a:t>
            </a:r>
            <a:endParaRPr lang="fr-FR" sz="4000" b="1" dirty="0">
              <a:solidFill>
                <a:srgbClr val="FFFF00"/>
              </a:solidFill>
              <a:latin typeface="Comic Sans MS" pitchFamily="66" charset="0"/>
            </a:endParaRPr>
          </a:p>
        </p:txBody>
      </p:sp>
      <p:sp>
        <p:nvSpPr>
          <p:cNvPr id="57346" name="Rectangle 2"/>
          <p:cNvSpPr>
            <a:spLocks noChangeArrowheads="1"/>
          </p:cNvSpPr>
          <p:nvPr/>
        </p:nvSpPr>
        <p:spPr bwMode="auto">
          <a:xfrm>
            <a:off x="428596" y="1928802"/>
            <a:ext cx="72866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2400" dirty="0" smtClean="0">
                <a:latin typeface="Comic Sans MS" pitchFamily="66" charset="0"/>
                <a:ea typeface="Calibri" pitchFamily="34" charset="0"/>
                <a:cs typeface="Arial" pitchFamily="34" charset="0"/>
              </a:rPr>
              <a:t>Le roman </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apporte des réponses  à deux questions qui accompagnent l’objet d’étude :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 Comment la lecture d’œuvre permet-elle de s’interroger sur le rapport de l’homme au monde ? »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 Comment  le  XXème siècle a-t-il modelé l’homme moderne ? ». </a:t>
            </a:r>
          </a:p>
          <a:p>
            <a:pPr marL="0" marR="0" lvl="0" indent="0" algn="just" defTabSz="914400" rtl="0" eaLnBrk="1" fontAlgn="base" latinLnBrk="0" hangingPunct="1">
              <a:lnSpc>
                <a:spcPct val="100000"/>
              </a:lnSpc>
              <a:spcBef>
                <a:spcPct val="0"/>
              </a:spcBef>
              <a:spcAft>
                <a:spcPct val="0"/>
              </a:spcAft>
              <a:buClrTx/>
              <a:buSzTx/>
              <a:buFontTx/>
              <a:buChar char="-"/>
              <a:tabLst/>
            </a:pPr>
            <a:r>
              <a:rPr lang="fr-FR" sz="2400" dirty="0">
                <a:latin typeface="Comic Sans MS" pitchFamily="66" charset="0"/>
                <a:ea typeface="Calibri" pitchFamily="34" charset="0"/>
                <a:cs typeface="Arial" pitchFamily="34" charset="0"/>
              </a:rPr>
              <a:t> </a:t>
            </a:r>
            <a:r>
              <a:rPr lang="fr-FR" sz="2400" dirty="0" smtClean="0">
                <a:latin typeface="Comic Sans MS" pitchFamily="66" charset="0"/>
                <a:ea typeface="Calibri" pitchFamily="34" charset="0"/>
                <a:cs typeface="Arial" pitchFamily="34" charset="0"/>
              </a:rPr>
              <a:t>Ces deux questions ont contribué à l’élaboration de l</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 problématique</a:t>
            </a:r>
            <a:r>
              <a:rPr kumimoji="0" lang="fr-FR" sz="2400" b="0" i="0" u="none" strike="noStrike" cap="none" normalizeH="0" dirty="0" smtClean="0">
                <a:ln>
                  <a:noFill/>
                </a:ln>
                <a:solidFill>
                  <a:schemeClr val="tx1"/>
                </a:solidFill>
                <a:effectLst/>
                <a:latin typeface="Comic Sans MS" pitchFamily="66" charset="0"/>
                <a:ea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fr-FR" sz="3200" b="1" u="none" strike="noStrike" cap="none" normalizeH="0" baseline="0" dirty="0" smtClean="0">
                <a:ln>
                  <a:noFill/>
                </a:ln>
                <a:solidFill>
                  <a:srgbClr val="00B0F0"/>
                </a:solidFill>
                <a:effectLst/>
                <a:latin typeface="Comic Sans MS" pitchFamily="66" charset="0"/>
                <a:ea typeface="Calibri" pitchFamily="34" charset="0"/>
                <a:cs typeface="Arial" pitchFamily="34" charset="0"/>
              </a:rPr>
              <a:t>La société permet-elle à l’homme de se réaliser ?</a:t>
            </a:r>
            <a:r>
              <a:rPr kumimoji="0" lang="fr-FR" sz="2400" b="0" i="0" u="none" strike="noStrike" cap="none" normalizeH="0" baseline="0" dirty="0" smtClean="0">
                <a:ln>
                  <a:noFill/>
                </a:ln>
                <a:solidFill>
                  <a:srgbClr val="00B0F0"/>
                </a:solidFill>
                <a:effectLst/>
                <a:latin typeface="Comic Sans MS" pitchFamily="66" charset="0"/>
                <a:ea typeface="Calibri" pitchFamily="34" charset="0"/>
                <a:cs typeface="Arial" pitchFamily="34" charset="0"/>
              </a:rPr>
              <a:t> </a:t>
            </a:r>
            <a:endParaRPr kumimoji="0" lang="fr-FR" sz="24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500174"/>
            <a:ext cx="7858180" cy="3477875"/>
          </a:xfrm>
          <a:prstGeom prst="rect">
            <a:avLst/>
          </a:prstGeom>
          <a:noFill/>
        </p:spPr>
        <p:txBody>
          <a:bodyPr wrap="square" rtlCol="0">
            <a:spAutoFit/>
          </a:bodyPr>
          <a:lstStyle/>
          <a:p>
            <a:pPr algn="ctr"/>
            <a:r>
              <a:rPr lang="fr-FR" sz="4400" dirty="0" smtClean="0">
                <a:latin typeface="Comic Sans MS" pitchFamily="66" charset="0"/>
                <a:ea typeface="Calibri" pitchFamily="34" charset="0"/>
                <a:cs typeface="Arial" pitchFamily="34" charset="0"/>
              </a:rPr>
              <a:t>La problématique </a:t>
            </a:r>
            <a:r>
              <a:rPr kumimoji="0" lang="fr-FR" sz="4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 guidé le choix des passages extraits du roman et a permis  d’établir le parcours de lecture.</a:t>
            </a:r>
            <a:endParaRPr lang="fr-FR"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428604"/>
            <a:ext cx="842968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4000" b="1" i="0" u="none" strike="noStrike" cap="small" normalizeH="0" baseline="0" dirty="0" smtClean="0">
                <a:ln>
                  <a:noFill/>
                </a:ln>
                <a:solidFill>
                  <a:srgbClr val="FFFF00"/>
                </a:solidFill>
                <a:effectLst/>
                <a:latin typeface="Comic Sans MS" pitchFamily="66" charset="0"/>
                <a:ea typeface="Calibri" pitchFamily="34" charset="0"/>
                <a:cs typeface="Arial" pitchFamily="34" charset="0"/>
              </a:rPr>
              <a:t>Remarques</a:t>
            </a:r>
            <a:r>
              <a:rPr kumimoji="0" lang="fr-FR" sz="4000" b="1" i="0" u="none" strike="noStrike" cap="small" normalizeH="0" dirty="0" smtClean="0">
                <a:ln>
                  <a:noFill/>
                </a:ln>
                <a:solidFill>
                  <a:srgbClr val="FFFF00"/>
                </a:solidFill>
                <a:effectLst/>
                <a:latin typeface="Comic Sans MS" pitchFamily="66" charset="0"/>
                <a:ea typeface="Calibri" pitchFamily="34" charset="0"/>
                <a:cs typeface="Arial" pitchFamily="34" charset="0"/>
              </a:rPr>
              <a:t> préliminaires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La séquence est composée de cinq séances.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Elle nécessite un volume horaire de six semaines.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Elle a été conçue pour que les élèves soient confrontés à une œuvre longue et pour qu’ils soient amenés à lire de nombreux passages du roman.</a:t>
            </a:r>
          </a:p>
          <a:p>
            <a:pPr marL="0" marR="0" lvl="0" indent="0" algn="l" defTabSz="914400" rtl="0" eaLnBrk="0" fontAlgn="base" latinLnBrk="0" hangingPunct="0">
              <a:lnSpc>
                <a:spcPct val="100000"/>
              </a:lnSpc>
              <a:spcBef>
                <a:spcPct val="0"/>
              </a:spcBef>
              <a:spcAft>
                <a:spcPct val="0"/>
              </a:spcAft>
              <a:buClrTx/>
              <a:buSzTx/>
              <a:buFontTx/>
              <a:buNone/>
              <a:tabLst/>
            </a:pPr>
            <a:r>
              <a:rPr lang="fr-FR" sz="2800" dirty="0" smtClean="0">
                <a:latin typeface="Comic Sans MS" pitchFamily="66" charset="0"/>
                <a:cs typeface="Arial" pitchFamily="34" charset="0"/>
              </a:rPr>
              <a:t>Elle prépare les élèves à l’oral de contrôle</a:t>
            </a:r>
          </a:p>
          <a:p>
            <a:pPr marL="0" marR="0" lvl="0" indent="0" algn="l" defTabSz="914400" rtl="0" eaLnBrk="0" fontAlgn="base" latinLnBrk="0" hangingPunct="0">
              <a:lnSpc>
                <a:spcPct val="100000"/>
              </a:lnSpc>
              <a:spcBef>
                <a:spcPct val="0"/>
              </a:spcBef>
              <a:spcAft>
                <a:spcPct val="0"/>
              </a:spcAft>
              <a:buClrTx/>
              <a:buSzTx/>
              <a:buFontTx/>
              <a:buNone/>
              <a:tabLst/>
            </a:pPr>
            <a:r>
              <a:rPr lang="fr-FR" sz="2800" dirty="0" smtClean="0">
                <a:latin typeface="Comic Sans MS" pitchFamily="66" charset="0"/>
                <a:cs typeface="Arial" pitchFamily="34" charset="0"/>
              </a:rPr>
              <a:t>Elle entraîne les élèves à répondre à la question 2 de l’épreuve écrite du baccalauréat.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642918"/>
            <a:ext cx="6929486" cy="1569660"/>
          </a:xfrm>
          <a:prstGeom prst="rect">
            <a:avLst/>
          </a:prstGeom>
          <a:noFill/>
        </p:spPr>
        <p:txBody>
          <a:bodyPr wrap="square" rtlCol="0">
            <a:spAutoFit/>
          </a:bodyPr>
          <a:lstStyle/>
          <a:p>
            <a:r>
              <a:rPr lang="fr-FR" sz="2400" b="1" u="sng" dirty="0" smtClean="0">
                <a:solidFill>
                  <a:srgbClr val="FFFF00"/>
                </a:solidFill>
                <a:latin typeface="Comic Sans MS" pitchFamily="66" charset="0"/>
              </a:rPr>
              <a:t>Séance 1 : L’horreur de la guerre</a:t>
            </a:r>
          </a:p>
          <a:p>
            <a:pPr algn="ctr"/>
            <a:r>
              <a:rPr lang="fr-FR" sz="2400" dirty="0" smtClean="0">
                <a:latin typeface="Comic Sans MS" pitchFamily="66" charset="0"/>
              </a:rPr>
              <a:t>Extraits des chapitres 1, 2 et 7</a:t>
            </a:r>
          </a:p>
          <a:p>
            <a:endParaRPr lang="fr-FR" sz="2400" dirty="0" smtClean="0">
              <a:latin typeface="Comic Sans MS" pitchFamily="66" charset="0"/>
            </a:endParaRPr>
          </a:p>
          <a:p>
            <a:endParaRPr lang="fr-FR" sz="2400" u="sng" dirty="0">
              <a:solidFill>
                <a:srgbClr val="FFFF00"/>
              </a:solidFill>
              <a:latin typeface="Comic Sans MS" pitchFamily="66" charset="0"/>
            </a:endParaRPr>
          </a:p>
        </p:txBody>
      </p:sp>
      <p:sp>
        <p:nvSpPr>
          <p:cNvPr id="72705" name="Rectangle 1"/>
          <p:cNvSpPr>
            <a:spLocks noChangeArrowheads="1"/>
          </p:cNvSpPr>
          <p:nvPr/>
        </p:nvSpPr>
        <p:spPr bwMode="auto">
          <a:xfrm>
            <a:off x="571472" y="1643050"/>
            <a:ext cx="750099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S’adressant à des élèves de Terminale, j’ai délibérément choisi de ne pas prévoir de séance de lancement pour cette séquence. L’objectif de cette première séance est de plonger directement les élèves dans l’œuvre et de les confronter d’emblée à l’écriture de Céline. Elle vise principalement à cerner le personnage de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et ses origines sociales, à  s’interroger sur la condition humaine, et  fera l’objet d’une production écrite répondant au questionnement :  En quoi l’expérience vécue  par </a:t>
            </a:r>
            <a:r>
              <a:rPr kumimoji="0" lang="fr-FR" sz="24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Bardamu</a:t>
            </a:r>
            <a:r>
              <a:rPr kumimoji="0" lang="fr-FR" sz="24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nous incite-t-elle à réfléchir sur la condition de l’homme ?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14282" y="428604"/>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Cette séance repose sur trois étapes :</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sng" strike="noStrike" cap="none" normalizeH="0" baseline="0" dirty="0" smtClean="0">
                <a:ln>
                  <a:noFill/>
                </a:ln>
                <a:effectLst/>
                <a:latin typeface="Comic Sans MS" pitchFamily="66" charset="0"/>
                <a:ea typeface="Calibri" pitchFamily="34" charset="0"/>
                <a:cs typeface="Arial" pitchFamily="34" charset="0"/>
              </a:rPr>
              <a:t>Etape 1 </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Après une lecture expressive du premier extrait, j’ai demandé aux élèves de me dire ce </a:t>
            </a:r>
            <a:r>
              <a:rPr lang="fr-FR" sz="2000" dirty="0" smtClean="0">
                <a:latin typeface="Comic Sans MS" pitchFamily="66" charset="0"/>
                <a:ea typeface="Calibri" pitchFamily="34" charset="0"/>
                <a:cs typeface="Arial" pitchFamily="34" charset="0"/>
              </a:rPr>
              <a:t>qu’ils pensaient de </a:t>
            </a:r>
            <a:r>
              <a:rPr lang="fr-FR" sz="2000" dirty="0" err="1" smtClean="0">
                <a:latin typeface="Comic Sans MS" pitchFamily="66" charset="0"/>
                <a:ea typeface="Calibri" pitchFamily="34" charset="0"/>
                <a:cs typeface="Arial" pitchFamily="34" charset="0"/>
              </a:rPr>
              <a:t>Bardamu</a:t>
            </a:r>
            <a:r>
              <a:rPr lang="fr-FR" sz="2000" dirty="0" smtClean="0">
                <a:latin typeface="Comic Sans MS" pitchFamily="66" charset="0"/>
                <a:ea typeface="Calibri" pitchFamily="34" charset="0"/>
                <a:cs typeface="Arial" pitchFamily="34" charset="0"/>
              </a:rPr>
              <a:t>.</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J’ai ensuite consigné au tableau toutes les remarques qui avaient été faites par le groupe et le nom des élèves qui les avaient formulées. Celles-ci se sont avérées très pertinentes : personnage naïf et pauvre, discours scandaleux, mots grossiers, paroles d’un homme en colère, phrases mal construites, on a l’impression que c’est de l’oral.</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J’ai alors demandé aux élèves de me citer les passages du texte qui avaient suscité ces remarques. </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Cet échange oral a permis au groupe de retourner au texte afin d’en faire une analyse plus précise, de repérer principalement le discours tenu par </a:t>
            </a:r>
            <a:r>
              <a:rPr kumimoji="0" lang="fr-FR" sz="2000" b="0"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 afin de mieux cerner le personnage. </a:t>
            </a:r>
          </a:p>
          <a:p>
            <a:pPr marL="0" marR="0" lvl="0" indent="0" algn="l" defTabSz="914400" rtl="0" eaLnBrk="0" fontAlgn="base" latinLnBrk="0" hangingPunct="0">
              <a:lnSpc>
                <a:spcPct val="100000"/>
              </a:lnSpc>
              <a:spcBef>
                <a:spcPct val="0"/>
              </a:spcBef>
              <a:spcAft>
                <a:spcPct val="0"/>
              </a:spcAft>
              <a:buClrTx/>
              <a:buSzTx/>
              <a:buFontTx/>
              <a:buChar char="•"/>
              <a:tabLst/>
            </a:pPr>
            <a:r>
              <a:rPr lang="fr-FR" sz="2000" dirty="0" smtClean="0">
                <a:latin typeface="Comic Sans MS" pitchFamily="66" charset="0"/>
                <a:cs typeface="Arial" pitchFamily="34" charset="0"/>
              </a:rPr>
              <a:t>Les réponses ont ensuite été notées sur un tableau de synthèse.</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J’ai alors demandé aux élèves de rédiger un court paragraphe dans lequel, je leur imposais de présenter le personnage de </a:t>
            </a:r>
            <a:r>
              <a:rPr kumimoji="0" lang="fr-FR" sz="2000" b="0" i="0" u="none" strike="noStrike" cap="none" normalizeH="0" baseline="0" dirty="0" err="1" smtClean="0">
                <a:ln>
                  <a:noFill/>
                </a:ln>
                <a:effectLst/>
                <a:latin typeface="Comic Sans MS" pitchFamily="66" charset="0"/>
                <a:ea typeface="Calibri" pitchFamily="34" charset="0"/>
                <a:cs typeface="Arial" pitchFamily="34" charset="0"/>
              </a:rPr>
              <a:t>Bardamu</a:t>
            </a: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  </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effectLst/>
                <a:latin typeface="Comic Sans MS" pitchFamily="66" charset="0"/>
                <a:ea typeface="Calibri" pitchFamily="34" charset="0"/>
                <a:cs typeface="Arial" pitchFamily="34" charset="0"/>
              </a:rPr>
              <a:t>La rédaction de ce paragraphe a fait office de trace écrite.</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408</TotalTime>
  <Words>1778</Words>
  <Application>Microsoft Office PowerPoint</Application>
  <PresentationFormat>Affichage à l'écran (4:3)</PresentationFormat>
  <Paragraphs>308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Nathalie</dc:creator>
  <cp:lastModifiedBy>Nathalie</cp:lastModifiedBy>
  <cp:revision>46</cp:revision>
  <dcterms:created xsi:type="dcterms:W3CDTF">2011-05-11T20:34:02Z</dcterms:created>
  <dcterms:modified xsi:type="dcterms:W3CDTF">2011-06-06T20:20:05Z</dcterms:modified>
</cp:coreProperties>
</file>